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pt-PT"/>
    </a:defPPr>
    <a:lvl1pPr marL="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1pPr>
    <a:lvl2pPr marL="189198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2pPr>
    <a:lvl3pPr marL="378397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3pPr>
    <a:lvl4pPr marL="567595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4pPr>
    <a:lvl5pPr marL="756794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5pPr>
    <a:lvl6pPr marL="945992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6pPr>
    <a:lvl7pPr marL="1135191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7pPr>
    <a:lvl8pPr marL="1324389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8pPr>
    <a:lvl9pPr marL="1513588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9FAFF1-085B-1944-636E-B4AD13BF9B30}" name="al73132@utad.eu" initials="a" userId="S::al73132@utad.eu::096a8d90-916c-4b7d-989b-60d4e21d15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4DA"/>
    <a:srgbClr val="414140"/>
    <a:srgbClr val="BB9A52"/>
    <a:srgbClr val="BA9850"/>
    <a:srgbClr val="FAFAF8"/>
    <a:srgbClr val="D9D8C1"/>
    <a:srgbClr val="F5F5F0"/>
    <a:srgbClr val="DDF3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08100-4EDD-4FFF-A3A3-9E0A8A2A105F}" v="55" dt="2025-06-03T20:40:51.379"/>
    <p1510:client id="{2EE5C418-5624-4D2B-8BE6-5AB1E13EBE45}" v="14" dt="2025-06-03T22:37:49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89" autoAdjust="0"/>
    <p:restoredTop sz="94660"/>
  </p:normalViewPr>
  <p:slideViewPr>
    <p:cSldViewPr snapToGrid="0">
      <p:cViewPr>
        <p:scale>
          <a:sx n="33" d="100"/>
          <a:sy n="33" d="100"/>
        </p:scale>
        <p:origin x="2418" y="-19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574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61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57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17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71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63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203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638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94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39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87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C4FD-9E2D-4F5B-B995-A15615531731}" type="datetimeFigureOut">
              <a:rPr lang="pt-PT" smtClean="0"/>
              <a:t>13/06/2025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2D10-DCEA-4110-BF70-5172E6C99C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49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F361CA2-0791-B069-7DE7-C769B7328A17}"/>
              </a:ext>
            </a:extLst>
          </p:cNvPr>
          <p:cNvSpPr/>
          <p:nvPr/>
        </p:nvSpPr>
        <p:spPr>
          <a:xfrm>
            <a:off x="0" y="559"/>
            <a:ext cx="30275213" cy="8543657"/>
          </a:xfrm>
          <a:prstGeom prst="rect">
            <a:avLst/>
          </a:prstGeom>
          <a:solidFill>
            <a:srgbClr val="E8E4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3CB4F2-84C9-A2D7-E405-2D539115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290173" y="40259390"/>
            <a:ext cx="5258012" cy="20097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C4ED26-7DB4-51E2-E267-2F1571905B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457" y="40293776"/>
            <a:ext cx="3543962" cy="194100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0" t="5998" r="16485" b="15333"/>
          <a:stretch/>
        </p:blipFill>
        <p:spPr>
          <a:xfrm>
            <a:off x="2057400" y="829065"/>
            <a:ext cx="3715551" cy="44089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53400" y="4444816"/>
            <a:ext cx="20670602" cy="2195993"/>
          </a:xfrm>
        </p:spPr>
        <p:txBody>
          <a:bodyPr>
            <a:noAutofit/>
          </a:bodyPr>
          <a:lstStyle/>
          <a:p>
            <a:pPr algn="just"/>
            <a:r>
              <a:rPr lang="pt-PT" sz="7200" b="1" kern="2500" noProof="0" dirty="0"/>
              <a:t>Implementação de um </a:t>
            </a:r>
            <a:r>
              <a:rPr lang="pt-PT" sz="7200" b="1" i="1" kern="2500" noProof="0" dirty="0"/>
              <a:t>GWAP</a:t>
            </a:r>
            <a:r>
              <a:rPr lang="pt-PT" sz="7200" b="1" kern="2500" noProof="0" dirty="0"/>
              <a:t> destinado ao estudo das orientações competitivas e cooperativas de cada tipo de jogador segundo a Taxonomia de </a:t>
            </a:r>
            <a:r>
              <a:rPr lang="pt-PT" sz="7200" b="1" i="1" kern="2500" noProof="0" dirty="0"/>
              <a:t>Bartle</a:t>
            </a:r>
            <a:r>
              <a:rPr lang="pt-PT" sz="7200" b="1" kern="2500" noProof="0" dirty="0"/>
              <a:t>.</a:t>
            </a:r>
            <a:endParaRPr lang="pt-PT" sz="8800" b="1" noProof="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862789" y="40602560"/>
            <a:ext cx="10549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noProof="0" dirty="0"/>
              <a:t>Escola de Ciências e Tecnologia</a:t>
            </a:r>
          </a:p>
          <a:p>
            <a:pPr algn="ctr"/>
            <a:r>
              <a:rPr lang="pt-PT" sz="4000" b="1" noProof="0" dirty="0"/>
              <a:t>Universidade de Trás os Montes e Alto Douro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876316" y="7553965"/>
            <a:ext cx="9070330" cy="646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noProof="0" dirty="0"/>
              <a:t>Diogo Cabral (78834) | Miguel Teixeira (78321) </a:t>
            </a:r>
          </a:p>
          <a:p>
            <a:endParaRPr lang="pt-PT" sz="4400" noProof="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914202" y="7472396"/>
            <a:ext cx="14909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700" b="1" noProof="0" dirty="0"/>
              <a:t>Equipa de Orientação: </a:t>
            </a:r>
            <a:r>
              <a:rPr lang="pt-PT" sz="3700" noProof="0" dirty="0"/>
              <a:t>Professor Hugo Paredes e Professor Diogo Guimarães</a:t>
            </a:r>
          </a:p>
        </p:txBody>
      </p:sp>
      <p:pic>
        <p:nvPicPr>
          <p:cNvPr id="8" name="Imagem 7" descr="Uma imagem com Tipo de letra, Gráficos, logótip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145B9FC9-10A6-6534-5CD6-BADD62B16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0057" r="9729"/>
          <a:stretch/>
        </p:blipFill>
        <p:spPr>
          <a:xfrm>
            <a:off x="23368000" y="787518"/>
            <a:ext cx="5379802" cy="2004838"/>
          </a:xfrm>
          <a:prstGeom prst="rect">
            <a:avLst/>
          </a:prstGeom>
        </p:spPr>
      </p:pic>
      <p:sp>
        <p:nvSpPr>
          <p:cNvPr id="17" name="Subtítulo 2">
            <a:extLst>
              <a:ext uri="{FF2B5EF4-FFF2-40B4-BE49-F238E27FC236}">
                <a16:creationId xmlns:a16="http://schemas.microsoft.com/office/drawing/2014/main" id="{72D973FD-15D8-BBC7-5E93-94B357D0F2E8}"/>
              </a:ext>
            </a:extLst>
          </p:cNvPr>
          <p:cNvSpPr txBox="1">
            <a:spLocks/>
          </p:cNvSpPr>
          <p:nvPr/>
        </p:nvSpPr>
        <p:spPr>
          <a:xfrm>
            <a:off x="8374854" y="829065"/>
            <a:ext cx="13525500" cy="274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400" noProof="0" dirty="0"/>
              <a:t>Licenciatura em Engenharia Informática </a:t>
            </a:r>
          </a:p>
          <a:p>
            <a:r>
              <a:rPr lang="pt-PT" sz="5400" noProof="0" dirty="0"/>
              <a:t>Projeto em Engenharia Informática 2024/2025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BD545EF-DCFD-1ED6-A5D7-BF4D237C592F}"/>
              </a:ext>
            </a:extLst>
          </p:cNvPr>
          <p:cNvSpPr txBox="1"/>
          <p:nvPr/>
        </p:nvSpPr>
        <p:spPr>
          <a:xfrm>
            <a:off x="1027462" y="37268318"/>
            <a:ext cx="277203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pt-PT" sz="4000" b="1" noProof="0" dirty="0"/>
              <a:t>Publicações: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pt-PT" sz="4000" b="1" noProof="0" dirty="0"/>
              <a:t>[1] - </a:t>
            </a:r>
            <a:r>
              <a:rPr lang="en-US" sz="4000" i="1" dirty="0"/>
              <a:t>BartleZ: A Gamified Approach to Overturn Traditional Bartle Player Type Attribution</a:t>
            </a:r>
            <a:endParaRPr lang="en-US" sz="4000" b="1" i="1" dirty="0"/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4000" b="1" dirty="0"/>
              <a:t>[2] </a:t>
            </a:r>
            <a:r>
              <a:rPr lang="en-US" sz="4000" dirty="0"/>
              <a:t>- </a:t>
            </a:r>
            <a:r>
              <a:rPr lang="en-US" sz="4000" i="1" dirty="0"/>
              <a:t>Enhancing Bartle’s Taxonomy Player Type Assessment through a Game with a Purpose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4000" b="1" dirty="0"/>
              <a:t>[3] </a:t>
            </a:r>
            <a:r>
              <a:rPr lang="en-US" sz="4000" dirty="0"/>
              <a:t>- </a:t>
            </a:r>
            <a:r>
              <a:rPr lang="en-US" sz="4000" i="1" dirty="0"/>
              <a:t>Exploring Competitive and Cooperative Orientations in Bartle’s Taxonomy through a GWAP Gameplay</a:t>
            </a:r>
            <a:endParaRPr lang="pt-PT" sz="4000" i="1" noProof="0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7A4F8DD-3251-0DEB-07B7-52891AFCCE46}"/>
              </a:ext>
            </a:extLst>
          </p:cNvPr>
          <p:cNvGrpSpPr/>
          <p:nvPr/>
        </p:nvGrpSpPr>
        <p:grpSpPr>
          <a:xfrm>
            <a:off x="22826487" y="10175226"/>
            <a:ext cx="6721697" cy="7213637"/>
            <a:chOff x="22826487" y="10362212"/>
            <a:chExt cx="6721697" cy="721363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5374381-3897-954F-14AD-547BFB8E9A19}"/>
                </a:ext>
              </a:extLst>
            </p:cNvPr>
            <p:cNvSpPr/>
            <p:nvPr/>
          </p:nvSpPr>
          <p:spPr>
            <a:xfrm>
              <a:off x="22826487" y="10362212"/>
              <a:ext cx="6721697" cy="7213637"/>
            </a:xfrm>
            <a:prstGeom prst="rect">
              <a:avLst/>
            </a:prstGeom>
            <a:solidFill>
              <a:srgbClr val="E8E4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4C69B26-E923-9503-1248-2C2B855C8213}"/>
                </a:ext>
              </a:extLst>
            </p:cNvPr>
            <p:cNvSpPr txBox="1"/>
            <p:nvPr/>
          </p:nvSpPr>
          <p:spPr>
            <a:xfrm>
              <a:off x="23081189" y="10872896"/>
              <a:ext cx="6270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b="1" noProof="0" dirty="0"/>
                <a:t>VÊ A GAMEPLAY DO JOGO AQUI</a:t>
              </a:r>
              <a:endParaRPr lang="pt-PT" sz="3600" noProof="0" dirty="0"/>
            </a:p>
          </p:txBody>
        </p:sp>
        <p:pic>
          <p:nvPicPr>
            <p:cNvPr id="25" name="Imagem 24" descr="Uma imagem com padrão, quadrado, arte, Retângulo&#10;&#10;Os conteúdos gerados por IA poderão estar incorretos.">
              <a:extLst>
                <a:ext uri="{FF2B5EF4-FFF2-40B4-BE49-F238E27FC236}">
                  <a16:creationId xmlns:a16="http://schemas.microsoft.com/office/drawing/2014/main" id="{9FB5423C-D757-C1A5-C234-AECBBCC51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00" y="11634607"/>
              <a:ext cx="5618077" cy="5618077"/>
            </a:xfrm>
            <a:prstGeom prst="rect">
              <a:avLst/>
            </a:prstGeom>
          </p:spPr>
        </p:pic>
      </p:grpSp>
      <p:pic>
        <p:nvPicPr>
          <p:cNvPr id="51" name="Imagem 50" descr="Uma imagem com texto, Tipo de letra, logótipo, círculo&#10;&#10;Os conteúdos gerados por IA poderão estar incorretos.">
            <a:extLst>
              <a:ext uri="{FF2B5EF4-FFF2-40B4-BE49-F238E27FC236}">
                <a16:creationId xmlns:a16="http://schemas.microsoft.com/office/drawing/2014/main" id="{780E77BE-3E3F-7ECF-2C67-9A1EEEA5F6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8" b="22117"/>
          <a:stretch/>
        </p:blipFill>
        <p:spPr>
          <a:xfrm>
            <a:off x="10232552" y="10175226"/>
            <a:ext cx="11847436" cy="9400153"/>
          </a:xfrm>
          <a:prstGeom prst="rect">
            <a:avLst/>
          </a:prstGeom>
        </p:spPr>
      </p:pic>
      <p:pic>
        <p:nvPicPr>
          <p:cNvPr id="22" name="Imagem 21" descr="Uma imagem com símbolo, Tipo de letra, logótipo, Gráficos&#10;&#10;Os conteúdos gerados por IA poderão estar incorretos.">
            <a:extLst>
              <a:ext uri="{FF2B5EF4-FFF2-40B4-BE49-F238E27FC236}">
                <a16:creationId xmlns:a16="http://schemas.microsoft.com/office/drawing/2014/main" id="{B116A102-72A1-B712-3E1B-1063126A3D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992" y="61613150"/>
            <a:ext cx="2025028" cy="1033954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18DB7FD4-F7A2-AC14-3614-21231E619557}"/>
              </a:ext>
            </a:extLst>
          </p:cNvPr>
          <p:cNvSpPr txBox="1"/>
          <p:nvPr/>
        </p:nvSpPr>
        <p:spPr>
          <a:xfrm>
            <a:off x="1027462" y="24929455"/>
            <a:ext cx="8485594" cy="981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3600" dirty="0"/>
              <a:t>O processo começou com a criação da </a:t>
            </a:r>
            <a:r>
              <a:rPr lang="pt-PT" sz="3600" i="1" dirty="0"/>
              <a:t>Mockup</a:t>
            </a:r>
            <a:r>
              <a:rPr lang="pt-PT" sz="3600" dirty="0"/>
              <a:t> do jogo, inspirado em </a:t>
            </a:r>
            <a:r>
              <a:rPr lang="pt-PT" sz="3600" i="1" u="sng" dirty="0"/>
              <a:t>The Binding of Isaac</a:t>
            </a:r>
            <a:r>
              <a:rPr lang="pt-PT" sz="3600" dirty="0"/>
              <a:t> e validado pelos orientadores. Em seguida, foram exploradas abordagens para o </a:t>
            </a:r>
            <a:r>
              <a:rPr lang="pt-PT" sz="3600" i="1" dirty="0"/>
              <a:t>design</a:t>
            </a:r>
            <a:r>
              <a:rPr lang="pt-PT" sz="3600" dirty="0"/>
              <a:t> de personagens e cenários, com recurso a ferramentas como </a:t>
            </a:r>
            <a:r>
              <a:rPr lang="pt-PT" sz="3600" i="1" dirty="0"/>
              <a:t>Photoshop</a:t>
            </a:r>
            <a:r>
              <a:rPr lang="pt-PT" sz="3600" dirty="0"/>
              <a:t> e </a:t>
            </a:r>
            <a:r>
              <a:rPr lang="pt-PT" sz="3600" i="1" dirty="0"/>
              <a:t>Canva</a:t>
            </a:r>
            <a:r>
              <a:rPr lang="pt-PT" sz="3600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3600" dirty="0"/>
              <a:t>Na fase de </a:t>
            </a:r>
            <a:r>
              <a:rPr lang="pt-PT" sz="3600" u="sng" dirty="0"/>
              <a:t>implementação</a:t>
            </a:r>
            <a:r>
              <a:rPr lang="pt-PT" sz="3600" dirty="0"/>
              <a:t>, foi definida a arquitetura do jogo e desenvolvidas funcionalidades essenciais, como navegação entre níveis, abertura de baús e eliminação de inimigos.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3600" dirty="0"/>
              <a:t>Por fim, integrou-se uma </a:t>
            </a:r>
            <a:r>
              <a:rPr lang="pt-PT" sz="3600" i="1" u="sng" dirty="0"/>
              <a:t>API REST</a:t>
            </a:r>
            <a:r>
              <a:rPr lang="pt-PT" sz="3600" i="1" dirty="0"/>
              <a:t> </a:t>
            </a:r>
            <a:r>
              <a:rPr lang="pt-PT" sz="3600" dirty="0"/>
              <a:t>e uma Base de Dados em C#, permitindo enviar os dados do jogadores para o computador do </a:t>
            </a:r>
            <a:r>
              <a:rPr lang="pt-PT" sz="3600" i="1" u="sng" dirty="0"/>
              <a:t>Host</a:t>
            </a:r>
            <a:r>
              <a:rPr lang="pt-PT" sz="3600" dirty="0"/>
              <a:t>. Com isto, o jogo ficou pronto para a fase de testes.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CBFAA4-5543-C484-93C7-E09EB50A9BCE}"/>
              </a:ext>
            </a:extLst>
          </p:cNvPr>
          <p:cNvSpPr txBox="1"/>
          <p:nvPr/>
        </p:nvSpPr>
        <p:spPr>
          <a:xfrm>
            <a:off x="1000457" y="24053573"/>
            <a:ext cx="8485594" cy="717429"/>
          </a:xfrm>
          <a:prstGeom prst="rect">
            <a:avLst/>
          </a:prstGeom>
          <a:solidFill>
            <a:srgbClr val="E8E4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4000" b="1" dirty="0"/>
              <a:t>Desenvolvimento: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D467B8-4F3C-3293-DA56-0F5735C2FD9E}"/>
              </a:ext>
            </a:extLst>
          </p:cNvPr>
          <p:cNvSpPr txBox="1"/>
          <p:nvPr/>
        </p:nvSpPr>
        <p:spPr>
          <a:xfrm>
            <a:off x="21040997" y="24929455"/>
            <a:ext cx="8485594" cy="6186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pt-PT" sz="3600" dirty="0"/>
              <a:t>Para validar o nosso método de identificação de perfis de jogador, aplicámos inicialmente o </a:t>
            </a:r>
            <a:r>
              <a:rPr lang="pt-PT" sz="3600" u="sng" dirty="0"/>
              <a:t>questionário de </a:t>
            </a:r>
            <a:r>
              <a:rPr lang="pt-PT" sz="3600" i="1" u="sng" dirty="0"/>
              <a:t>Bartle</a:t>
            </a:r>
            <a:r>
              <a:rPr lang="pt-PT" sz="3600" dirty="0"/>
              <a:t> a cerca de 50 participantes, classificando-os como </a:t>
            </a:r>
            <a:r>
              <a:rPr lang="pt-PT" sz="3600" i="1" dirty="0"/>
              <a:t>Achievers</a:t>
            </a:r>
            <a:r>
              <a:rPr lang="pt-PT" sz="3600" dirty="0"/>
              <a:t>, </a:t>
            </a:r>
            <a:r>
              <a:rPr lang="pt-PT" sz="3600" i="1" dirty="0"/>
              <a:t>Explorers</a:t>
            </a:r>
            <a:r>
              <a:rPr lang="pt-PT" sz="3600" dirty="0"/>
              <a:t>, </a:t>
            </a:r>
            <a:r>
              <a:rPr lang="pt-PT" sz="3600" i="1" dirty="0"/>
              <a:t>Socializers</a:t>
            </a:r>
            <a:r>
              <a:rPr lang="pt-PT" sz="3600" dirty="0"/>
              <a:t> ou </a:t>
            </a:r>
            <a:r>
              <a:rPr lang="pt-PT" sz="3600" i="1" dirty="0"/>
              <a:t>Killers</a:t>
            </a:r>
            <a:r>
              <a:rPr lang="pt-PT" sz="3600" dirty="0"/>
              <a:t>. Posteriormente, durante o jogo, introduzimos perguntas com o mesmo objetivo, adaptadas ao contexto do protótipo. A comparação entre os dois momentos revelou uma elevada correspondência com:</a:t>
            </a:r>
            <a:endParaRPr lang="pt-PT" sz="3500" noProof="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E93E13-C9A0-C81F-7EC7-D9E32957B224}"/>
              </a:ext>
            </a:extLst>
          </p:cNvPr>
          <p:cNvSpPr txBox="1"/>
          <p:nvPr/>
        </p:nvSpPr>
        <p:spPr>
          <a:xfrm>
            <a:off x="21060047" y="24059835"/>
            <a:ext cx="8485594" cy="717429"/>
          </a:xfrm>
          <a:prstGeom prst="rect">
            <a:avLst/>
          </a:prstGeom>
          <a:solidFill>
            <a:srgbClr val="E8E4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4000" b="1" dirty="0"/>
              <a:t>Resultados: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00457" y="10486024"/>
            <a:ext cx="84855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/>
              <a:t>Investigar de que forma os </a:t>
            </a:r>
            <a:r>
              <a:rPr lang="pt-PT" sz="3600" i="1" u="sng" dirty="0"/>
              <a:t>Games With a Purpose</a:t>
            </a:r>
            <a:r>
              <a:rPr lang="pt-PT" sz="3600" dirty="0"/>
              <a:t> (GWAPs), orientados para o jogador, em formatos competitivos e cooperativos, influenciam o desempenho e a motivação de trabalhadores. O foco está em campanhas de </a:t>
            </a:r>
            <a:r>
              <a:rPr lang="pt-PT" sz="3600" i="1" dirty="0"/>
              <a:t>crowdsourcing</a:t>
            </a:r>
            <a:r>
              <a:rPr lang="pt-PT" sz="3600" dirty="0"/>
              <a:t> com elementos de </a:t>
            </a:r>
            <a:r>
              <a:rPr lang="pt-PT" sz="3600" i="1" dirty="0"/>
              <a:t>gamification</a:t>
            </a:r>
            <a:r>
              <a:rPr lang="pt-PT" sz="3600" dirty="0"/>
              <a:t>. Pretende-se, deste modo, promover o envolvimento de diferentes perfis de jogadores.</a:t>
            </a:r>
            <a:endParaRPr lang="pt-PT" sz="3500" noProof="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7D7C97-B664-8A5D-C844-CFDF15027C6B}"/>
              </a:ext>
            </a:extLst>
          </p:cNvPr>
          <p:cNvSpPr txBox="1"/>
          <p:nvPr/>
        </p:nvSpPr>
        <p:spPr>
          <a:xfrm>
            <a:off x="1000457" y="16552883"/>
            <a:ext cx="8485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dirty="0"/>
              <a:t>Superar as limitações atuais dos GWAPs através de uma abordagem mais </a:t>
            </a:r>
            <a:r>
              <a:rPr lang="pt-PT" sz="3600" u="sng" dirty="0"/>
              <a:t>envolvente</a:t>
            </a:r>
            <a:r>
              <a:rPr lang="pt-PT" sz="3600" dirty="0"/>
              <a:t> e motivadora. O objetivo é tornar as plataformas de </a:t>
            </a:r>
            <a:r>
              <a:rPr lang="pt-PT" sz="3600" i="1" dirty="0"/>
              <a:t>crowdsourcing</a:t>
            </a:r>
            <a:r>
              <a:rPr lang="pt-PT" sz="3600" dirty="0"/>
              <a:t> mais eficazes e ajustadas aos perfis individuais dos utilizadores.</a:t>
            </a:r>
            <a:endParaRPr lang="pt-PT" sz="3500" noProof="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8ACFE6F-553D-3831-A526-514EF6E4A05D}"/>
              </a:ext>
            </a:extLst>
          </p:cNvPr>
          <p:cNvSpPr txBox="1"/>
          <p:nvPr/>
        </p:nvSpPr>
        <p:spPr>
          <a:xfrm>
            <a:off x="1000457" y="9751905"/>
            <a:ext cx="8485594" cy="707886"/>
          </a:xfrm>
          <a:prstGeom prst="rect">
            <a:avLst/>
          </a:prstGeom>
          <a:solidFill>
            <a:srgbClr val="E8E4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PT" sz="4000" b="1" noProof="0" dirty="0"/>
              <a:t>Objetivos:</a:t>
            </a:r>
            <a:endParaRPr lang="pt-PT" sz="3500" noProof="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BBFA54-3F7E-40BD-AAEB-24AA0B63510E}"/>
              </a:ext>
            </a:extLst>
          </p:cNvPr>
          <p:cNvSpPr txBox="1"/>
          <p:nvPr/>
        </p:nvSpPr>
        <p:spPr>
          <a:xfrm>
            <a:off x="1000457" y="15797171"/>
            <a:ext cx="8485594" cy="707886"/>
          </a:xfrm>
          <a:prstGeom prst="rect">
            <a:avLst/>
          </a:prstGeom>
          <a:solidFill>
            <a:srgbClr val="E8E4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PT" sz="4000" b="1" dirty="0"/>
              <a:t>Motivação</a:t>
            </a:r>
            <a:r>
              <a:rPr lang="pt-PT" sz="4000" b="1" noProof="0" dirty="0"/>
              <a:t>:</a:t>
            </a:r>
            <a:endParaRPr lang="pt-PT" sz="3500" noProof="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A031382-5C90-BE25-A4AE-DE19BBC9C686}"/>
              </a:ext>
            </a:extLst>
          </p:cNvPr>
          <p:cNvSpPr txBox="1"/>
          <p:nvPr/>
        </p:nvSpPr>
        <p:spPr>
          <a:xfrm>
            <a:off x="1186541" y="5238012"/>
            <a:ext cx="5701731" cy="646331"/>
          </a:xfrm>
          <a:prstGeom prst="rect">
            <a:avLst/>
          </a:prstGeom>
          <a:solidFill>
            <a:srgbClr val="E8E4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PT" sz="3600" b="1" noProof="0" dirty="0"/>
              <a:t>ENGENHARIA INFORMÁTICA</a:t>
            </a:r>
            <a:endParaRPr lang="pt-PT" sz="3200" noProof="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7672FC9-26D3-380E-A0FA-59715213F4BC}"/>
              </a:ext>
            </a:extLst>
          </p:cNvPr>
          <p:cNvSpPr/>
          <p:nvPr/>
        </p:nvSpPr>
        <p:spPr>
          <a:xfrm>
            <a:off x="10285936" y="24053572"/>
            <a:ext cx="9975073" cy="12898465"/>
          </a:xfrm>
          <a:prstGeom prst="rect">
            <a:avLst/>
          </a:prstGeom>
          <a:solidFill>
            <a:srgbClr val="E8E4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9F25531-7E6A-E99C-E449-9CCE763A4A2D}"/>
              </a:ext>
            </a:extLst>
          </p:cNvPr>
          <p:cNvGrpSpPr/>
          <p:nvPr/>
        </p:nvGrpSpPr>
        <p:grpSpPr>
          <a:xfrm>
            <a:off x="1000457" y="20310257"/>
            <a:ext cx="28547728" cy="3131874"/>
            <a:chOff x="1000457" y="20316186"/>
            <a:chExt cx="28547728" cy="3131874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C324DB0-D3AE-15FD-A770-B542B29264BE}"/>
                </a:ext>
              </a:extLst>
            </p:cNvPr>
            <p:cNvSpPr txBox="1"/>
            <p:nvPr/>
          </p:nvSpPr>
          <p:spPr>
            <a:xfrm>
              <a:off x="1000457" y="21170513"/>
              <a:ext cx="28547727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3500" dirty="0"/>
                <a:t>Os questionários tradicionais, como o Teste de </a:t>
              </a:r>
              <a:r>
                <a:rPr lang="pt-PT" sz="3500" i="1" dirty="0"/>
                <a:t>Bartle</a:t>
              </a:r>
              <a:r>
                <a:rPr lang="pt-PT" sz="3500" dirty="0"/>
                <a:t>, são frequentemente longos, repetitivos e exigem introspeção constante por parte dos participantes. Este processo pode tornar-se </a:t>
              </a:r>
              <a:r>
                <a:rPr lang="pt-PT" sz="3500" u="sng" dirty="0"/>
                <a:t>cansativo</a:t>
              </a:r>
              <a:r>
                <a:rPr lang="pt-PT" sz="3500" dirty="0"/>
                <a:t> e pouco envolvente, o que afeta a motivação e, por vezes, a fiabilidade das respostas obtidas. Para resolver este problema, foi desenvolvido um jogo que avalia o perfil do utilizador de forma </a:t>
              </a:r>
              <a:r>
                <a:rPr lang="pt-PT" sz="3500" u="sng" dirty="0"/>
                <a:t>interativa</a:t>
              </a:r>
              <a:r>
                <a:rPr lang="pt-PT" sz="3500" dirty="0"/>
                <a:t> e contextualizada. </a:t>
              </a:r>
              <a:r>
                <a:rPr lang="pt-PT" sz="3600" dirty="0"/>
                <a:t>Em vez de responder a perguntas abstratas, o jogador toma decisões dentro do jogo que refletem as suas motivações e preferências. </a:t>
              </a:r>
              <a:endParaRPr lang="pt-PT" sz="4000" noProof="0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8663AE4-8758-1C9B-3AD0-7891F6B07224}"/>
                </a:ext>
              </a:extLst>
            </p:cNvPr>
            <p:cNvSpPr txBox="1"/>
            <p:nvPr/>
          </p:nvSpPr>
          <p:spPr>
            <a:xfrm>
              <a:off x="1000458" y="20316186"/>
              <a:ext cx="28547727" cy="707886"/>
            </a:xfrm>
            <a:prstGeom prst="rect">
              <a:avLst/>
            </a:prstGeom>
            <a:solidFill>
              <a:srgbClr val="E8E4DA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4000" b="1" noProof="0" dirty="0"/>
                <a:t>Problema e Resolução:</a:t>
              </a:r>
              <a:endParaRPr lang="pt-PT" sz="3500" noProof="0" dirty="0"/>
            </a:p>
          </p:txBody>
        </p:sp>
      </p:grpSp>
      <p:pic>
        <p:nvPicPr>
          <p:cNvPr id="38" name="Imagem 37" descr="Uma imagem com captura de ecrã, desenho, clipart, design&#10;&#10;Os conteúdos gerados por IA podem estar incorretos.">
            <a:extLst>
              <a:ext uri="{FF2B5EF4-FFF2-40B4-BE49-F238E27FC236}">
                <a16:creationId xmlns:a16="http://schemas.microsoft.com/office/drawing/2014/main" id="{3E8CED43-6AD4-8893-B5EF-E3B8D4BE9C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" b="5347"/>
          <a:stretch>
            <a:fillRect/>
          </a:stretch>
        </p:blipFill>
        <p:spPr>
          <a:xfrm>
            <a:off x="10510083" y="24053573"/>
            <a:ext cx="9526778" cy="1253107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FA8B96-2FEF-08E6-5685-A9F5D1416412}"/>
              </a:ext>
            </a:extLst>
          </p:cNvPr>
          <p:cNvSpPr txBox="1"/>
          <p:nvPr/>
        </p:nvSpPr>
        <p:spPr>
          <a:xfrm>
            <a:off x="21040997" y="32981720"/>
            <a:ext cx="8485594" cy="3970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PT" sz="3600" dirty="0"/>
              <a:t>Apenas 11% apresentaram variações, possivelmente influenciadas por fatores externos ou pelo ambiente do jogo. Estes resultados confirmam a </a:t>
            </a:r>
            <a:r>
              <a:rPr lang="pt-PT" sz="3600" u="sng" dirty="0"/>
              <a:t>fiabilidade</a:t>
            </a:r>
            <a:r>
              <a:rPr lang="pt-PT" sz="3600" dirty="0"/>
              <a:t> do questionário e a </a:t>
            </a:r>
            <a:r>
              <a:rPr lang="pt-PT" sz="3600" u="sng" dirty="0"/>
              <a:t>precisão</a:t>
            </a:r>
            <a:r>
              <a:rPr lang="pt-PT" sz="3600" dirty="0"/>
              <a:t> da nossa abordagem integrada na experiência de jogo.</a:t>
            </a:r>
            <a:endParaRPr lang="pt-PT" sz="3500" noProof="0" dirty="0"/>
          </a:p>
        </p:txBody>
      </p:sp>
      <p:pic>
        <p:nvPicPr>
          <p:cNvPr id="42" name="Imagem 41" descr="Uma imagem com Tipo de letra, Gráficos, preto, tipografia&#10;&#10;Os conteúdos gerados por IA podem estar incorretos.">
            <a:extLst>
              <a:ext uri="{FF2B5EF4-FFF2-40B4-BE49-F238E27FC236}">
                <a16:creationId xmlns:a16="http://schemas.microsoft.com/office/drawing/2014/main" id="{0565E017-A739-A64B-AB30-2089548D49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188" y="31459567"/>
            <a:ext cx="6270101" cy="1064519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B0F8801-9732-1558-F26D-AF34DD74B2F6}"/>
              </a:ext>
            </a:extLst>
          </p:cNvPr>
          <p:cNvGrpSpPr/>
          <p:nvPr/>
        </p:nvGrpSpPr>
        <p:grpSpPr>
          <a:xfrm>
            <a:off x="21040997" y="31099081"/>
            <a:ext cx="1785490" cy="1785490"/>
            <a:chOff x="21040997" y="31099081"/>
            <a:chExt cx="1785490" cy="1785490"/>
          </a:xfrm>
        </p:grpSpPr>
        <p:pic>
          <p:nvPicPr>
            <p:cNvPr id="37" name="Imagem 36" descr="Uma imagem com círculo, símbolo&#10;&#10;Os conteúdos gerados por IA podem estar incorretos.">
              <a:extLst>
                <a:ext uri="{FF2B5EF4-FFF2-40B4-BE49-F238E27FC236}">
                  <a16:creationId xmlns:a16="http://schemas.microsoft.com/office/drawing/2014/main" id="{43987022-52DB-DB60-D97C-85721F6C0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0997" y="31108607"/>
              <a:ext cx="1766439" cy="1766439"/>
            </a:xfrm>
            <a:prstGeom prst="rect">
              <a:avLst/>
            </a:prstGeom>
          </p:spPr>
        </p:pic>
        <p:pic>
          <p:nvPicPr>
            <p:cNvPr id="43" name="Imagem 42" descr="Uma imagem com círculo, símbolo&#10;&#10;Os conteúdos gerados por IA podem estar incorretos.">
              <a:extLst>
                <a:ext uri="{FF2B5EF4-FFF2-40B4-BE49-F238E27FC236}">
                  <a16:creationId xmlns:a16="http://schemas.microsoft.com/office/drawing/2014/main" id="{EC4A7F83-C4FC-0DF6-61A5-440BFB574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0997" y="31099081"/>
              <a:ext cx="1785490" cy="1785490"/>
            </a:xfrm>
            <a:prstGeom prst="rect">
              <a:avLst/>
            </a:prstGeom>
          </p:spPr>
        </p:pic>
      </p:grpSp>
      <p:pic>
        <p:nvPicPr>
          <p:cNvPr id="53" name="Imagem 52">
            <a:extLst>
              <a:ext uri="{FF2B5EF4-FFF2-40B4-BE49-F238E27FC236}">
                <a16:creationId xmlns:a16="http://schemas.microsoft.com/office/drawing/2014/main" id="{0431CB9D-CB76-65AB-A867-D684299D551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792" t="14701" r="3595" b="23257"/>
          <a:stretch>
            <a:fillRect/>
          </a:stretch>
        </p:blipFill>
        <p:spPr>
          <a:xfrm>
            <a:off x="1622323" y="35216748"/>
            <a:ext cx="7073304" cy="15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536</Words>
  <Application>Microsoft Office PowerPoint</Application>
  <PresentationFormat>Personalizados</PresentationFormat>
  <Paragraphs>26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Implementação de um GWAP destinado ao estudo das orientações competitivas e cooperativas de cada tipo de jogador segundo a Taxonomia de Bartle.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Barbosa</dc:creator>
  <cp:lastModifiedBy>Miguel Teixeira</cp:lastModifiedBy>
  <cp:revision>25</cp:revision>
  <dcterms:created xsi:type="dcterms:W3CDTF">2017-05-26T15:49:06Z</dcterms:created>
  <dcterms:modified xsi:type="dcterms:W3CDTF">2025-06-13T15:42:26Z</dcterms:modified>
</cp:coreProperties>
</file>