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70" d="100"/>
          <a:sy n="70" d="100"/>
        </p:scale>
        <p:origin x="73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s-ES"/>
              <a:t>Haga clic para modificar el estilo de título del patrón</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F7AFFB9B-9FB8-469E-96F9-4D32314110B6}" type="datetimeFigureOut">
              <a:rPr lang="en-US" dirty="0"/>
              <a:t>10/11/2024</a:t>
            </a:fld>
            <a:endParaRPr lang="en-US" dirty="0"/>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US" dirty="0"/>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6D22F896-40B5-4ADD-8801-0D06FADFA095}" type="slidenum">
              <a:rPr lang="en-US" dirty="0"/>
              <a:pPr/>
              <a:t>‹Nº›</a:t>
            </a:fld>
            <a:endParaRPr lang="en-US" dirty="0"/>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41D2AC3-6A0B-4169-B1EA-E3AE8B351BDD}" type="datetimeFigureOut">
              <a:rPr lang="en-US" dirty="0"/>
              <a:t>10/11/2024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DD4B9363-8B87-41B7-9F8E-64519CBB8F34}" type="datetimeFigureOut">
              <a:rPr lang="en-US" dirty="0"/>
              <a:t>10/11/2024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EAEF5746-5284-4951-9F37-7AE924EDBCB7}" type="datetimeFigureOut">
              <a:rPr lang="en-US" dirty="0"/>
              <a:t>10/11/2024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02398B29-7265-4A65-A2A4-6703C057B7C1}" type="datetimeFigureOut">
              <a:rPr lang="en-US" dirty="0"/>
              <a:t>10/11/2024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s-ES"/>
              <a:t>Haga clic para modificar el estilo de título del patrón</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28FBA082-94DF-4C4B-A041-6624924AB0A8}" type="datetimeFigureOut">
              <a:rPr lang="en-US" dirty="0"/>
              <a:t>10/11/2024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s-ES"/>
              <a:t>Haga clic para modificar el estilo de título del patrón</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B27686C4-3AB5-4E0C-86CA-FB108C350AA9}" type="datetimeFigureOut">
              <a:rPr lang="en-US" dirty="0"/>
              <a:t>10/11/2024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s-ES"/>
              <a:t>Haga clic para modificar el estilo de título del patrón</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9FF1211-4E0C-4AB3-B04F-585959BDAFE8}" type="datetimeFigureOut">
              <a:rPr lang="en-US" dirty="0"/>
              <a:t>10/11/2024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s-ES"/>
              <a:t>Haga clic para modificar el estilo de título del patrón</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8BDECAF-D3BE-4069-9C78-642ECCD01477}" type="datetimeFigureOut">
              <a:rPr lang="en-US" dirty="0"/>
              <a:t>10/11/2024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EFBDC27-E420-4878-9EE6-7B9656D6442A}" type="datetimeFigureOut">
              <a:rPr lang="en-US" dirty="0"/>
              <a:t>10/11/2024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0F7F47CF-67C9-420C-80A5-E2069FF0C2DF}" type="datetimeFigureOut">
              <a:rPr lang="en-US" dirty="0"/>
              <a:t>10/11/2024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s-ES"/>
              <a:t>Haga clic para modificar el estilo de título del patrón</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AE22DC73-F065-42F5-A9F2-D90B2E42A0B3}" type="datetimeFigureOut">
              <a:rPr lang="en-US" dirty="0"/>
              <a:t>10/11/2024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Content Placeholder 3"/>
          <p:cNvSpPr>
            <a:spLocks noGrp="1"/>
          </p:cNvSpPr>
          <p:nvPr>
            <p:ph sz="quarter" idx="13"/>
          </p:nvPr>
        </p:nvSpPr>
        <p:spPr>
          <a:xfrm>
            <a:off x="685802" y="2861733"/>
            <a:ext cx="5088712" cy="2512852"/>
          </a:xfrm>
        </p:spPr>
        <p:txBody>
          <a:bodyPr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3" name="Content Placeholder 5"/>
          <p:cNvSpPr>
            <a:spLocks noGrp="1"/>
          </p:cNvSpPr>
          <p:nvPr>
            <p:ph sz="quarter" idx="14"/>
          </p:nvPr>
        </p:nvSpPr>
        <p:spPr>
          <a:xfrm>
            <a:off x="5993969" y="2861733"/>
            <a:ext cx="5088713" cy="2512852"/>
          </a:xfrm>
        </p:spPr>
        <p:txBody>
          <a:bodyPr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76BEA702-9B29-41CC-9BCC-3DF8A0D379FE}" type="datetimeFigureOut">
              <a:rPr lang="en-US" dirty="0"/>
              <a:t>10/11/2024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097649AC-CB8F-4FF1-9A34-5861C74DD0A7}" type="datetimeFigureOut">
              <a:rPr lang="en-US" dirty="0"/>
              <a:t>10/11/2024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C5CECA-2D3A-4680-9B49-752200DE467C}" type="datetimeFigureOut">
              <a:rPr lang="en-US" dirty="0"/>
              <a:t>10/11/2024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s-ES"/>
              <a:t>Haga clic para modificar el estilo de título del patrón</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50C3BFE2-83B7-4B0A-B9D3-AB28331082B3}" type="datetimeFigureOut">
              <a:rPr lang="en-US" dirty="0"/>
              <a:t>10/11/2024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12EF78E3-FDA3-4D28-AAA2-0B81F349A39D}" type="datetimeFigureOut">
              <a:rPr lang="en-US" dirty="0"/>
              <a:t>10/11/2024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C35BB1C6-BF8F-4481-8AB2-603A1C8A906A}" type="datetimeFigureOut">
              <a:rPr lang="en-US" dirty="0"/>
              <a:t>10/11/2024</a:t>
            </a:fld>
            <a:endParaRPr lang="en-US" dirty="0"/>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US" dirty="0"/>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6D22F896-40B5-4ADD-8801-0D06FADFA09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9A388A-468A-7A4F-69D0-5B27A69BF881}"/>
              </a:ext>
            </a:extLst>
          </p:cNvPr>
          <p:cNvSpPr>
            <a:spLocks noGrp="1"/>
          </p:cNvSpPr>
          <p:nvPr>
            <p:ph type="ctrTitle"/>
          </p:nvPr>
        </p:nvSpPr>
        <p:spPr>
          <a:xfrm rot="21435747">
            <a:off x="898253" y="931958"/>
            <a:ext cx="10123926" cy="2487385"/>
          </a:xfrm>
        </p:spPr>
        <p:txBody>
          <a:bodyPr>
            <a:normAutofit fontScale="90000"/>
          </a:bodyPr>
          <a:lstStyle/>
          <a:p>
            <a:r>
              <a:rPr lang="es-ES" sz="2800" b="1" dirty="0">
                <a:solidFill>
                  <a:srgbClr val="0066FF"/>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UNIDAD EDUCATIVA ANTOFAGASTA</a:t>
            </a:r>
            <a:br>
              <a:rPr lang="es-ES" sz="2800" b="1" dirty="0">
                <a:solidFill>
                  <a:srgbClr val="0066FF"/>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br>
            <a:br>
              <a:rPr lang="es-ES" sz="2800" b="1" dirty="0">
                <a:solidFill>
                  <a:srgbClr val="0066FF"/>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br>
            <a:r>
              <a:rPr lang="es-ES" sz="2800" b="1" dirty="0">
                <a:solidFill>
                  <a:srgbClr val="0066FF"/>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PROYECTO DE GRADO</a:t>
            </a:r>
            <a:br>
              <a:rPr lang="es-ES" sz="2800" b="1" dirty="0">
                <a:solidFill>
                  <a:srgbClr val="0066FF"/>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br>
            <a:br>
              <a:rPr lang="es-ES" sz="2800" b="1" dirty="0">
                <a:solidFill>
                  <a:srgbClr val="0066FF"/>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br>
            <a:br>
              <a:rPr lang="es-ES" sz="2800" b="1" dirty="0">
                <a:solidFill>
                  <a:srgbClr val="0066FF"/>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br>
            <a:r>
              <a:rPr lang="es-ES" sz="2800" b="1" dirty="0">
                <a:solidFill>
                  <a:srgbClr val="0066FF"/>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diseño de una pagina web</a:t>
            </a:r>
            <a:br>
              <a:rPr lang="es-ES" sz="2800" b="1" dirty="0">
                <a:solidFill>
                  <a:srgbClr val="0066FF"/>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br>
            <a:br>
              <a:rPr lang="es-ES" sz="2800" b="1" dirty="0">
                <a:solidFill>
                  <a:srgbClr val="0066FF"/>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br>
            <a:br>
              <a:rPr lang="es-ES" sz="2800" b="1" dirty="0">
                <a:solidFill>
                  <a:srgbClr val="0066FF"/>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br>
            <a:endParaRPr lang="es-BO" sz="2800" dirty="0"/>
          </a:p>
        </p:txBody>
      </p:sp>
      <p:sp>
        <p:nvSpPr>
          <p:cNvPr id="3" name="Subtítulo 2">
            <a:extLst>
              <a:ext uri="{FF2B5EF4-FFF2-40B4-BE49-F238E27FC236}">
                <a16:creationId xmlns:a16="http://schemas.microsoft.com/office/drawing/2014/main" id="{F2910808-5272-A6F5-E66F-0111DC9B8C40}"/>
              </a:ext>
            </a:extLst>
          </p:cNvPr>
          <p:cNvSpPr>
            <a:spLocks noGrp="1"/>
          </p:cNvSpPr>
          <p:nvPr>
            <p:ph type="subTitle" idx="1"/>
          </p:nvPr>
        </p:nvSpPr>
        <p:spPr>
          <a:xfrm rot="21420000">
            <a:off x="994407" y="3493446"/>
            <a:ext cx="10193052" cy="995346"/>
          </a:xfrm>
        </p:spPr>
        <p:txBody>
          <a:bodyPr/>
          <a:lstStyle/>
          <a:p>
            <a:r>
              <a:rPr lang="es-ES" dirty="0"/>
              <a:t>Estudiante: Luis miguel </a:t>
            </a:r>
            <a:r>
              <a:rPr lang="es-ES" dirty="0" err="1"/>
              <a:t>torrez</a:t>
            </a:r>
            <a:r>
              <a:rPr lang="es-ES" dirty="0"/>
              <a:t> duran</a:t>
            </a:r>
          </a:p>
          <a:p>
            <a:r>
              <a:rPr lang="es-BO" dirty="0" err="1"/>
              <a:t>Tutor:miguel</a:t>
            </a:r>
            <a:r>
              <a:rPr lang="es-BO" dirty="0"/>
              <a:t> rojas</a:t>
            </a:r>
          </a:p>
        </p:txBody>
      </p:sp>
      <p:pic>
        <p:nvPicPr>
          <p:cNvPr id="4" name="Picture 3" descr="C:\Users\HP\Pictures\LOGO_UE-removebg-preview.png">
            <a:extLst>
              <a:ext uri="{FF2B5EF4-FFF2-40B4-BE49-F238E27FC236}">
                <a16:creationId xmlns:a16="http://schemas.microsoft.com/office/drawing/2014/main" id="{4443204F-88DD-131F-74EC-CBCDA718FE5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4217" t="9228" r="14726" b="10487"/>
          <a:stretch/>
        </p:blipFill>
        <p:spPr bwMode="auto">
          <a:xfrm>
            <a:off x="249564" y="346850"/>
            <a:ext cx="1733266" cy="182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81576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024961-5598-11FE-072B-BFD16800047F}"/>
              </a:ext>
            </a:extLst>
          </p:cNvPr>
          <p:cNvSpPr>
            <a:spLocks noGrp="1"/>
          </p:cNvSpPr>
          <p:nvPr>
            <p:ph type="title"/>
          </p:nvPr>
        </p:nvSpPr>
        <p:spPr>
          <a:xfrm>
            <a:off x="685801" y="685800"/>
            <a:ext cx="10396882" cy="4268337"/>
          </a:xfrm>
        </p:spPr>
        <p:txBody>
          <a:bodyPr>
            <a:normAutofit/>
          </a:bodyPr>
          <a:lstStyle/>
          <a:p>
            <a:r>
              <a:rPr lang="es-ES" dirty="0"/>
              <a:t>Capitulo 1 : antecedentes </a:t>
            </a:r>
            <a:r>
              <a:rPr lang="es-ES" dirty="0" err="1"/>
              <a:t>genereales</a:t>
            </a:r>
            <a:endParaRPr lang="es-BO" dirty="0"/>
          </a:p>
        </p:txBody>
      </p:sp>
    </p:spTree>
    <p:extLst>
      <p:ext uri="{BB962C8B-B14F-4D97-AF65-F5344CB8AC3E}">
        <p14:creationId xmlns:p14="http://schemas.microsoft.com/office/powerpoint/2010/main" val="22953641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B098E3-EE49-ADAE-34A3-8DDB9D77925A}"/>
              </a:ext>
            </a:extLst>
          </p:cNvPr>
          <p:cNvSpPr>
            <a:spLocks noGrp="1"/>
          </p:cNvSpPr>
          <p:nvPr>
            <p:ph type="title"/>
          </p:nvPr>
        </p:nvSpPr>
        <p:spPr/>
        <p:txBody>
          <a:bodyPr/>
          <a:lstStyle/>
          <a:p>
            <a:r>
              <a:rPr lang="es-ES" dirty="0" err="1"/>
              <a:t>introduccion</a:t>
            </a:r>
            <a:endParaRPr lang="es-BO" dirty="0"/>
          </a:p>
        </p:txBody>
      </p:sp>
      <p:sp>
        <p:nvSpPr>
          <p:cNvPr id="3" name="Marcador de contenido 2">
            <a:extLst>
              <a:ext uri="{FF2B5EF4-FFF2-40B4-BE49-F238E27FC236}">
                <a16:creationId xmlns:a16="http://schemas.microsoft.com/office/drawing/2014/main" id="{1DF71016-AD80-DA40-72D9-0C2604E15367}"/>
              </a:ext>
            </a:extLst>
          </p:cNvPr>
          <p:cNvSpPr>
            <a:spLocks noGrp="1"/>
          </p:cNvSpPr>
          <p:nvPr>
            <p:ph sz="quarter" idx="13"/>
          </p:nvPr>
        </p:nvSpPr>
        <p:spPr/>
        <p:txBody>
          <a:bodyPr/>
          <a:lstStyle/>
          <a:p>
            <a:pPr marL="0" indent="0">
              <a:buNone/>
            </a:pPr>
            <a:r>
              <a:rPr lang="es-BO" sz="1800" dirty="0" err="1">
                <a:solidFill>
                  <a:srgbClr val="00B0F0"/>
                </a:solidFill>
                <a:latin typeface="Arial" panose="020B0604020202020204" pitchFamily="34" charset="0"/>
                <a:ea typeface="Calibri" panose="020F0502020204030204" pitchFamily="34" charset="0"/>
              </a:rPr>
              <a:t>Descripcion</a:t>
            </a:r>
            <a:r>
              <a:rPr lang="es-BO" sz="1800" dirty="0">
                <a:solidFill>
                  <a:srgbClr val="00B0F0"/>
                </a:solidFill>
                <a:latin typeface="Arial" panose="020B0604020202020204" pitchFamily="34" charset="0"/>
                <a:ea typeface="Calibri" panose="020F0502020204030204" pitchFamily="34" charset="0"/>
              </a:rPr>
              <a:t> general:</a:t>
            </a:r>
            <a:endParaRPr lang="es-BO" sz="1800" dirty="0">
              <a:solidFill>
                <a:srgbClr val="00B0F0"/>
              </a:solidFill>
              <a:effectLst/>
              <a:latin typeface="Arial" panose="020B0604020202020204" pitchFamily="34" charset="0"/>
              <a:ea typeface="Calibri" panose="020F0502020204030204" pitchFamily="34" charset="0"/>
            </a:endParaRPr>
          </a:p>
          <a:p>
            <a:pPr marL="0" indent="0">
              <a:buNone/>
            </a:pPr>
            <a:r>
              <a:rPr lang="es-BO" sz="1800" dirty="0">
                <a:effectLst/>
                <a:latin typeface="Arial" panose="020B0604020202020204" pitchFamily="34" charset="0"/>
                <a:ea typeface="Calibri" panose="020F0502020204030204" pitchFamily="34" charset="0"/>
              </a:rPr>
              <a:t>El objetivo de esta página web publicitaria es ofertar el servicio de lavado de autos "Top Claro" para que los clientes puedan acceder a toda la información del lavadero, tanto imágenes, videos, lugar de ubicación numero de contacto donde el cliente podrá reservar y agendar su hora para el lavado de su auto, a la vez la página ofrecerá combos e incentivos a sus clientes y de esta forma poder incrementar las ganancias y sobre todo se lograra promocionar el lavadero de autos quien ofrece una atención de calidad</a:t>
            </a:r>
            <a:endParaRPr lang="es-BO" dirty="0"/>
          </a:p>
        </p:txBody>
      </p:sp>
    </p:spTree>
    <p:extLst>
      <p:ext uri="{BB962C8B-B14F-4D97-AF65-F5344CB8AC3E}">
        <p14:creationId xmlns:p14="http://schemas.microsoft.com/office/powerpoint/2010/main" val="1620986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0AC7C3-751D-5B7C-4764-5F5458706954}"/>
              </a:ext>
            </a:extLst>
          </p:cNvPr>
          <p:cNvSpPr>
            <a:spLocks noGrp="1"/>
          </p:cNvSpPr>
          <p:nvPr>
            <p:ph type="title"/>
          </p:nvPr>
        </p:nvSpPr>
        <p:spPr>
          <a:xfrm>
            <a:off x="685801" y="685801"/>
            <a:ext cx="10394706" cy="474260"/>
          </a:xfrm>
        </p:spPr>
        <p:txBody>
          <a:bodyPr>
            <a:normAutofit fontScale="90000"/>
          </a:bodyPr>
          <a:lstStyle/>
          <a:p>
            <a:r>
              <a:rPr lang="es-ES" dirty="0"/>
              <a:t>Objetivo general</a:t>
            </a:r>
            <a:endParaRPr lang="es-BO" dirty="0"/>
          </a:p>
        </p:txBody>
      </p:sp>
      <p:sp>
        <p:nvSpPr>
          <p:cNvPr id="3" name="Marcador de contenido 2">
            <a:extLst>
              <a:ext uri="{FF2B5EF4-FFF2-40B4-BE49-F238E27FC236}">
                <a16:creationId xmlns:a16="http://schemas.microsoft.com/office/drawing/2014/main" id="{7100C5A0-FCFC-A6AB-13AD-633657A13E0D}"/>
              </a:ext>
            </a:extLst>
          </p:cNvPr>
          <p:cNvSpPr>
            <a:spLocks noGrp="1"/>
          </p:cNvSpPr>
          <p:nvPr>
            <p:ph sz="quarter" idx="13"/>
          </p:nvPr>
        </p:nvSpPr>
        <p:spPr>
          <a:xfrm>
            <a:off x="535674" y="1760561"/>
            <a:ext cx="10394707" cy="3753135"/>
          </a:xfrm>
        </p:spPr>
        <p:txBody>
          <a:bodyPr>
            <a:normAutofit fontScale="85000" lnSpcReduction="20000"/>
          </a:bodyPr>
          <a:lstStyle/>
          <a:p>
            <a:pPr algn="ctr"/>
            <a:r>
              <a:rPr lang="es-BO" sz="1800" dirty="0">
                <a:effectLst/>
                <a:latin typeface="Arial" panose="020B0604020202020204" pitchFamily="34" charset="0"/>
                <a:ea typeface="Calibri" panose="020F0502020204030204" pitchFamily="34" charset="0"/>
                <a:cs typeface="Arial" panose="020B0604020202020204" pitchFamily="34" charset="0"/>
              </a:rPr>
              <a:t>Diseñar una página web publicitaria para el lavadero de autos “Top Claro” que permita mejorar sus ingresos económicos y su visibilidad en el mercado en la ciudad de Tupiza.</a:t>
            </a:r>
          </a:p>
          <a:p>
            <a:endParaRPr lang="es-BO" sz="1800" dirty="0">
              <a:latin typeface="Arial" panose="020B0604020202020204" pitchFamily="34" charset="0"/>
              <a:ea typeface="Calibri" panose="020F0502020204030204" pitchFamily="34" charset="0"/>
              <a:cs typeface="Arial" panose="020B0604020202020204" pitchFamily="34" charset="0"/>
            </a:endParaRPr>
          </a:p>
          <a:p>
            <a:endParaRPr lang="es-BO" sz="1800" dirty="0">
              <a:effectLst/>
              <a:latin typeface="Arial" panose="020B0604020202020204" pitchFamily="34" charset="0"/>
              <a:ea typeface="Calibri" panose="020F0502020204030204" pitchFamily="34" charset="0"/>
              <a:cs typeface="Arial" panose="020B0604020202020204" pitchFamily="34" charset="0"/>
            </a:endParaRPr>
          </a:p>
          <a:p>
            <a:endParaRPr lang="es-BO" sz="1800" dirty="0">
              <a:latin typeface="Arial" panose="020B0604020202020204" pitchFamily="34" charset="0"/>
              <a:ea typeface="Calibri" panose="020F0502020204030204" pitchFamily="34" charset="0"/>
              <a:cs typeface="Arial" panose="020B0604020202020204" pitchFamily="34" charset="0"/>
            </a:endParaRPr>
          </a:p>
          <a:p>
            <a:r>
              <a:rPr lang="es-ES" sz="4800" dirty="0"/>
              <a:t>Objetivos específicos</a:t>
            </a:r>
          </a:p>
          <a:p>
            <a:pPr marL="342900" lvl="0" indent="-342900" algn="just">
              <a:lnSpc>
                <a:spcPct val="150000"/>
              </a:lnSpc>
              <a:buFont typeface="Symbol" panose="05050102010706020507" pitchFamily="18" charset="2"/>
              <a:buChar char=""/>
            </a:pPr>
            <a:r>
              <a:rPr lang="es-BO" sz="1800" dirty="0">
                <a:effectLst/>
                <a:latin typeface="Arial" panose="020B0604020202020204" pitchFamily="34" charset="0"/>
                <a:ea typeface="Calibri" panose="020F0502020204030204" pitchFamily="34" charset="0"/>
                <a:cs typeface="Arial" panose="020B0604020202020204" pitchFamily="34" charset="0"/>
              </a:rPr>
              <a:t>Recabar información del lavadero de autos “Top Claro” </a:t>
            </a:r>
            <a:endParaRPr lang="es-BO" sz="1800" dirty="0">
              <a:effectLst/>
              <a:latin typeface="Arial" panose="020B060402020202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Symbol" panose="05050102010706020507" pitchFamily="18" charset="2"/>
              <a:buChar char=""/>
            </a:pPr>
            <a:r>
              <a:rPr lang="es-BO" sz="1800" dirty="0">
                <a:effectLst/>
                <a:latin typeface="Arial" panose="020B0604020202020204" pitchFamily="34" charset="0"/>
                <a:ea typeface="Calibri" panose="020F0502020204030204" pitchFamily="34" charset="0"/>
                <a:cs typeface="Arial" panose="020B0604020202020204" pitchFamily="34" charset="0"/>
              </a:rPr>
              <a:t>Diseñar la página web publicitaria de manera </a:t>
            </a:r>
            <a:r>
              <a:rPr lang="es-BO" sz="1800" dirty="0">
                <a:effectLst/>
                <a:latin typeface="Arial" panose="020B0604020202020204" pitchFamily="34" charset="0"/>
                <a:ea typeface="Times New Roman" panose="02020603050405020304" pitchFamily="18" charset="0"/>
                <a:cs typeface="Arial" panose="020B0604020202020204" pitchFamily="34" charset="0"/>
              </a:rPr>
              <a:t>atractiva y funcional</a:t>
            </a:r>
            <a:r>
              <a:rPr lang="es-BO" sz="1800" dirty="0">
                <a:effectLst/>
                <a:latin typeface="Arial" panose="020B0604020202020204" pitchFamily="34" charset="0"/>
                <a:ea typeface="Calibri" panose="020F0502020204030204" pitchFamily="34" charset="0"/>
                <a:cs typeface="Arial" panose="020B0604020202020204" pitchFamily="34" charset="0"/>
              </a:rPr>
              <a:t> para hacer conocer y difundir  el lavadero en línea.</a:t>
            </a:r>
            <a:endParaRPr lang="es-BO" sz="1800" dirty="0">
              <a:effectLst/>
              <a:latin typeface="Arial" panose="020B0604020202020204" pitchFamily="34" charset="0"/>
              <a:ea typeface="Calibri" panose="020F0502020204030204" pitchFamily="34" charset="0"/>
              <a:cs typeface="Times New Roman" panose="02020603050405020304" pitchFamily="18" charset="0"/>
            </a:endParaRPr>
          </a:p>
          <a:p>
            <a:endParaRPr lang="es-BO" sz="1800" dirty="0">
              <a:effectLst/>
              <a:latin typeface="Arial" panose="020B0604020202020204" pitchFamily="34" charset="0"/>
              <a:ea typeface="Calibri" panose="020F0502020204030204" pitchFamily="34" charset="0"/>
              <a:cs typeface="Times New Roman" panose="02020603050405020304" pitchFamily="18" charset="0"/>
            </a:endParaRPr>
          </a:p>
          <a:p>
            <a:endParaRPr lang="es-BO" dirty="0"/>
          </a:p>
        </p:txBody>
      </p:sp>
    </p:spTree>
    <p:extLst>
      <p:ext uri="{BB962C8B-B14F-4D97-AF65-F5344CB8AC3E}">
        <p14:creationId xmlns:p14="http://schemas.microsoft.com/office/powerpoint/2010/main" val="42058123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867632-3140-66F1-C0B8-9BF794657416}"/>
              </a:ext>
            </a:extLst>
          </p:cNvPr>
          <p:cNvSpPr>
            <a:spLocks noGrp="1"/>
          </p:cNvSpPr>
          <p:nvPr>
            <p:ph type="title"/>
          </p:nvPr>
        </p:nvSpPr>
        <p:spPr/>
        <p:txBody>
          <a:bodyPr/>
          <a:lstStyle/>
          <a:p>
            <a:r>
              <a:rPr lang="es-ES" dirty="0" err="1"/>
              <a:t>justificacion</a:t>
            </a:r>
            <a:endParaRPr lang="es-BO" dirty="0"/>
          </a:p>
        </p:txBody>
      </p:sp>
      <p:sp>
        <p:nvSpPr>
          <p:cNvPr id="3" name="Marcador de contenido 2">
            <a:extLst>
              <a:ext uri="{FF2B5EF4-FFF2-40B4-BE49-F238E27FC236}">
                <a16:creationId xmlns:a16="http://schemas.microsoft.com/office/drawing/2014/main" id="{236F86CA-617C-AA25-CCAD-7532A1664C4D}"/>
              </a:ext>
            </a:extLst>
          </p:cNvPr>
          <p:cNvSpPr>
            <a:spLocks noGrp="1"/>
          </p:cNvSpPr>
          <p:nvPr>
            <p:ph sz="quarter" idx="13"/>
          </p:nvPr>
        </p:nvSpPr>
        <p:spPr/>
        <p:txBody>
          <a:bodyPr>
            <a:normAutofit fontScale="32500" lnSpcReduction="20000"/>
          </a:bodyPr>
          <a:lstStyle/>
          <a:p>
            <a:pPr algn="just">
              <a:lnSpc>
                <a:spcPct val="150000"/>
              </a:lnSpc>
              <a:spcAft>
                <a:spcPts val="800"/>
              </a:spcAft>
            </a:pPr>
            <a:r>
              <a:rPr lang="es-BO" sz="2800" dirty="0">
                <a:effectLst/>
                <a:latin typeface="Arial" panose="020B0604020202020204" pitchFamily="34" charset="0"/>
                <a:ea typeface="Calibri" panose="020F0502020204030204" pitchFamily="34" charset="0"/>
                <a:cs typeface="Arial" panose="020B0604020202020204" pitchFamily="34" charset="0"/>
              </a:rPr>
              <a:t>En la era digital actual, tener una presencia en línea es esencial para cualquier negocio, incluido un lavadero de autos. </a:t>
            </a:r>
            <a:endParaRPr lang="es-BO" sz="2800" dirty="0">
              <a:effectLst/>
              <a:latin typeface="Arial" panose="020B060402020202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s-BO" sz="2800" dirty="0">
                <a:effectLst/>
                <a:latin typeface="Arial" panose="020B0604020202020204" pitchFamily="34" charset="0"/>
                <a:ea typeface="Calibri" panose="020F0502020204030204" pitchFamily="34" charset="0"/>
                <a:cs typeface="Arial" panose="020B0604020202020204" pitchFamily="34" charset="0"/>
              </a:rPr>
              <a:t>Por lo cual se diseña una página web publicitaria para ofertar el servicio del lavadero de autos “Top Claro”, esta página  no solo servirá como una plataforma para mostrar los servicios, sino que también mejora la visibilidad, credibilidad y accesibilidad del negocio. </a:t>
            </a:r>
            <a:endParaRPr lang="es-BO" sz="2800" dirty="0">
              <a:effectLst/>
              <a:latin typeface="Arial" panose="020B060402020202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s-BO" sz="2800" dirty="0">
                <a:effectLst/>
                <a:latin typeface="Arial" panose="020B0604020202020204" pitchFamily="34" charset="0"/>
                <a:ea typeface="Calibri" panose="020F0502020204030204" pitchFamily="34" charset="0"/>
                <a:cs typeface="Arial" panose="020B0604020202020204" pitchFamily="34" charset="0"/>
              </a:rPr>
              <a:t>El objetivo principal de la página web publicitaria es difundir el servicio que ofrece el lavadero de autos “Top Claro” el cual nos permitirá llegar a una audiencia más amplia, más allá de la clientela local habitual, captando la atención de potenciales clientes que busquen servicios de lavado de autos en línea a la vez facilita  la interacción a través de formularios de contacto, consultas en línea y la posibilidad de realizar citas previas.</a:t>
            </a:r>
            <a:endParaRPr lang="es-BO" sz="2800" dirty="0">
              <a:effectLst/>
              <a:latin typeface="Arial" panose="020B060402020202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s-BO" sz="2800" dirty="0">
                <a:effectLst/>
                <a:latin typeface="Arial" panose="020B0604020202020204" pitchFamily="34" charset="0"/>
                <a:ea typeface="Calibri" panose="020F0502020204030204" pitchFamily="34" charset="0"/>
                <a:cs typeface="Arial" panose="020B0604020202020204" pitchFamily="34" charset="0"/>
              </a:rPr>
              <a:t>En la página se ofertara los diferentes servicios ofrecidos, junto con precios y promociones especiales, para informar y atraer a los clientes, también podrán encontrar imágenes reales, videos, entrevistas y testimonios, opiniones y valoraciones de clientes satisfechos por el servicio de lavado de autos, fomentando a la población de Tupiza y los alrededores. </a:t>
            </a:r>
            <a:endParaRPr lang="es-BO" sz="2800" dirty="0">
              <a:effectLst/>
              <a:latin typeface="Arial" panose="020B060402020202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s-BO" sz="2800" dirty="0">
                <a:effectLst/>
                <a:latin typeface="Arial" panose="020B0604020202020204" pitchFamily="34" charset="0"/>
                <a:ea typeface="Calibri" panose="020F0502020204030204" pitchFamily="34" charset="0"/>
                <a:cs typeface="Arial" panose="020B0604020202020204" pitchFamily="34" charset="0"/>
              </a:rPr>
              <a:t>La página web estará disponible en todo momento, permitiendo a los clientes obtener información y realizar reservas fuera del horario de atención también se implementara estrategias de marketing digital y optimización para motores de búsqueda (SEO), aumentando la visibilidad en buscadores como Google.</a:t>
            </a:r>
            <a:endParaRPr lang="es-BO" sz="2800" dirty="0">
              <a:effectLst/>
              <a:latin typeface="Arial" panose="020B0604020202020204" pitchFamily="34" charset="0"/>
              <a:ea typeface="Calibri" panose="020F0502020204030204" pitchFamily="34" charset="0"/>
              <a:cs typeface="Times New Roman" panose="02020603050405020304" pitchFamily="18" charset="0"/>
            </a:endParaRPr>
          </a:p>
          <a:p>
            <a:endParaRPr lang="es-BO" dirty="0"/>
          </a:p>
        </p:txBody>
      </p:sp>
    </p:spTree>
    <p:extLst>
      <p:ext uri="{BB962C8B-B14F-4D97-AF65-F5344CB8AC3E}">
        <p14:creationId xmlns:p14="http://schemas.microsoft.com/office/powerpoint/2010/main" val="379656707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Evento principal">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docProps/app.xml><?xml version="1.0" encoding="utf-8"?>
<Properties xmlns="http://schemas.openxmlformats.org/officeDocument/2006/extended-properties" xmlns:vt="http://schemas.openxmlformats.org/officeDocument/2006/docPropsVTypes">
  <Template>TM04033927[[fn=Evento principal]]</Template>
  <TotalTime>64</TotalTime>
  <Words>458</Words>
  <Application>Microsoft Office PowerPoint</Application>
  <PresentationFormat>Panorámica</PresentationFormat>
  <Paragraphs>21</Paragraphs>
  <Slides>5</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5</vt:i4>
      </vt:variant>
    </vt:vector>
  </HeadingPairs>
  <TitlesOfParts>
    <vt:vector size="9" baseType="lpstr">
      <vt:lpstr>Arial</vt:lpstr>
      <vt:lpstr>Impact</vt:lpstr>
      <vt:lpstr>Symbol</vt:lpstr>
      <vt:lpstr>Evento principal</vt:lpstr>
      <vt:lpstr>UNIDAD EDUCATIVA ANTOFAGASTA  PROYECTO DE GRADO   diseño de una pagina web   </vt:lpstr>
      <vt:lpstr>Capitulo 1 : antecedentes genereales</vt:lpstr>
      <vt:lpstr>introduccion</vt:lpstr>
      <vt:lpstr>Objetivo general</vt:lpstr>
      <vt:lpstr>justificacion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USER</dc:creator>
  <cp:lastModifiedBy>USER</cp:lastModifiedBy>
  <cp:revision>1</cp:revision>
  <dcterms:created xsi:type="dcterms:W3CDTF">2024-10-11T10:41:53Z</dcterms:created>
  <dcterms:modified xsi:type="dcterms:W3CDTF">2024-10-11T11:46:05Z</dcterms:modified>
</cp:coreProperties>
</file>