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alvador Cucart"/>
  <p:cmAuthor clrIdx="1" id="1" initials="" lastIdx="3" name="Manuel Gard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7T18:06:25.300">
    <p:pos x="6000" y="0"/>
    <p:text>Salva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04-27T18:11:27.634">
    <p:pos x="6000" y="0"/>
    <p:text>Manu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3-04-27T18:12:07.615">
    <p:pos x="6000" y="0"/>
    <p:text>Santi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27T18:06:52.919">
    <p:pos x="6000" y="0"/>
    <p:text>Jorge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27T18:07:01.415">
    <p:pos x="6000" y="0"/>
    <p:text>Jorge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3-04-27T18:11:55.691">
    <p:pos x="6000" y="0"/>
    <p:text>Miguel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bcf687c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bcf68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0d6c895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0d6c895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b0d6c895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b0d6c895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b0d6c8955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b0d6c895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bcf687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bcf687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11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Apoyo a Telesalud y Teleeducación.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2"/>
                </a:solidFill>
              </a:rPr>
              <a:t>Río Santiago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2"/>
                </a:solidFill>
              </a:rPr>
              <a:t>—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Perú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INGENIERÍA DE TELECOMUNICACIÓN EN COOPERACIÓN PARA EL DESARROLLO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Índice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75"/>
            <a:ext cx="3550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Diagnóstico.</a:t>
            </a:r>
            <a:endParaRPr b="1" sz="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Consideraciones específicas de la zona.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	Infraestructura de telecomunicaciones.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	Iniciativas similares.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Identificación de necesidades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Telesalud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Teleeducación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Introducción a la solución</a:t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19951" r="19951" t="0"/>
          <a:stretch/>
        </p:blipFill>
        <p:spPr>
          <a:xfrm>
            <a:off x="4488725" y="0"/>
            <a:ext cx="4655273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6781388" y="2496117"/>
            <a:ext cx="2212050" cy="2504994"/>
            <a:chOff x="6803275" y="427445"/>
            <a:chExt cx="2212050" cy="2504994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6944812" y="552678"/>
              <a:ext cx="1929000" cy="21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Distrito Rio Santiago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s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Tiene 13953 habitantes La capital del distrito se denomina Puerto de Galilea, situada a cuatro horas, vía fluvial, hacia el norte desde la ciudad de Santa María de Nieva,  última ciudad a la que se puede acceder con transporte terrestre. 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0" name="Google Shape;90;p15"/>
          <p:cNvSpPr txBox="1"/>
          <p:nvPr/>
        </p:nvSpPr>
        <p:spPr>
          <a:xfrm>
            <a:off x="172775" y="66450"/>
            <a:ext cx="381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Consideraciones </a:t>
            </a:r>
            <a:r>
              <a:rPr b="1" lang="es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específicas</a:t>
            </a:r>
            <a:endParaRPr sz="500"/>
          </a:p>
        </p:txBody>
      </p:sp>
      <p:sp>
        <p:nvSpPr>
          <p:cNvPr id="91" name="Google Shape;91;p15"/>
          <p:cNvSpPr txBox="1"/>
          <p:nvPr/>
        </p:nvSpPr>
        <p:spPr>
          <a:xfrm>
            <a:off x="271350" y="1015775"/>
            <a:ext cx="30000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Accesibilidad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Bosques Húmedos Amazónicos. Capital inaccesible por vía terrestre limitando la llegada de material y recursos.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Disponibilidad de energía: 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Únicamente Sta. María de Nieva tiene acceso a red eléctrica el resto emplean paneles solares y generadores diesel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Aspectos culturales: 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predominan las etnias Awajún y Wampis. El 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aislamiento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ha frenado su desarrollo. 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Desconfían</a:t>
            </a:r>
            <a:r>
              <a:rPr lang="es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otros pueblos por promesas incumplidas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Infraestructura disponible y futura de móvil, fijo y banda ancha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939500" y="639850"/>
            <a:ext cx="3837000" cy="3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Disponible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Acceso nulo a internet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Cobertura 3G en Santa María de Nieva pero inestable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En algunas comunidades disponen de internet vía satélite.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Futura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empresa GILAT plantea llevar fibra óptica a la zona.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Fundación EHAS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61750" y="56547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Similares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50425" y="18422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189082" y="18422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027739" y="18422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6011550" y="2574150"/>
            <a:ext cx="26457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600"/>
              <a:t>SPOTLAB</a:t>
            </a:r>
            <a:endParaRPr b="0" sz="36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50375" y="2574150"/>
            <a:ext cx="26295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600"/>
              <a:t>EHAS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99725" y="2571750"/>
            <a:ext cx="26457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WAWARED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65500" y="724200"/>
            <a:ext cx="40452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Telesalud</a:t>
            </a:r>
            <a:endParaRPr/>
          </a:p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65500" y="1582774"/>
            <a:ext cx="40452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s" sz="1300">
                <a:latin typeface="Raleway"/>
                <a:ea typeface="Raleway"/>
                <a:cs typeface="Raleway"/>
                <a:sym typeface="Raleway"/>
              </a:rPr>
              <a:t>Consultas médicas virtuales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s" sz="1300">
                <a:latin typeface="Raleway"/>
                <a:ea typeface="Raleway"/>
                <a:cs typeface="Raleway"/>
                <a:sym typeface="Raleway"/>
              </a:rPr>
              <a:t>Monitoreo remoto de pacientes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s" sz="1300">
                <a:latin typeface="Raleway"/>
                <a:ea typeface="Raleway"/>
                <a:cs typeface="Raleway"/>
                <a:sym typeface="Raleway"/>
              </a:rPr>
              <a:t>Educación sobre la salud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s" sz="1300">
                <a:latin typeface="Raleway"/>
                <a:ea typeface="Raleway"/>
                <a:cs typeface="Raleway"/>
                <a:sym typeface="Raleway"/>
              </a:rPr>
              <a:t>Diagnóstico de enfermedades infecciosas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s" sz="1300">
                <a:latin typeface="Raleway"/>
                <a:ea typeface="Raleway"/>
                <a:cs typeface="Raleway"/>
                <a:sym typeface="Raleway"/>
              </a:rPr>
              <a:t>Telemedicina de emergenci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287" y="608225"/>
            <a:ext cx="4537427" cy="14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800" y="2366500"/>
            <a:ext cx="2954400" cy="19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835400" y="306325"/>
            <a:ext cx="40452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Teleducación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707748" cy="270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100" y="2860148"/>
            <a:ext cx="3218429" cy="213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813800" y="1289675"/>
            <a:ext cx="40884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➔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Baja formación de los profesores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➔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Cultura pesquera y agrícola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➔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Programa de educación a distancia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◆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Acceso en cualquier momento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◆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Formación de profesores en línea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◆"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Colaboración en línea con estudiantes de todo el mundo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65500" y="1482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la solución: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265500" y="1466431"/>
            <a:ext cx="40452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Desarrollo de red para la zona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➔"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Servicios para la mejora de la calidad de vida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➔"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Mantenimiento del proyecto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1" cy="222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27600"/>
            <a:ext cx="4572000" cy="214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993" y="4191655"/>
            <a:ext cx="2017250" cy="113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6875" y="4376825"/>
            <a:ext cx="1907124" cy="7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2783725" y="1533975"/>
            <a:ext cx="54699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900"/>
              <a:t>GRACIAS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</a:rPr>
              <a:t>Por su atención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2352925" y="3296100"/>
            <a:ext cx="63315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</a:rPr>
              <a:t>De parte de:</a:t>
            </a:r>
            <a:r>
              <a:rPr lang="es" sz="1700">
                <a:solidFill>
                  <a:schemeClr val="dk2"/>
                </a:solidFill>
              </a:rPr>
              <a:t> </a:t>
            </a:r>
            <a:r>
              <a:rPr lang="es" sz="1700"/>
              <a:t>Salvador Cucart, Manuel Garde, Jorge Velasco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