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0" autoAdjust="0"/>
    <p:restoredTop sz="94660"/>
  </p:normalViewPr>
  <p:slideViewPr>
    <p:cSldViewPr>
      <p:cViewPr>
        <p:scale>
          <a:sx n="100" d="100"/>
          <a:sy n="100" d="100"/>
        </p:scale>
        <p:origin x="-4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CEC50-FF2E-48DE-84DA-CA040B9CB6CA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E88D-784E-4E12-8244-173DA6A8D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9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E88D-784E-4E12-8244-173DA6A8DD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0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3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6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3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4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2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89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55FA-57DE-40BD-BF26-2597AD67C38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C46A-D577-4F8F-8CCB-F81A683A5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7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>
            <a:off x="4239766" y="1796220"/>
            <a:ext cx="0" cy="16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5" idx="2"/>
            <a:endCxn id="2" idx="3"/>
          </p:cNvCxnSpPr>
          <p:nvPr/>
        </p:nvCxnSpPr>
        <p:spPr>
          <a:xfrm flipH="1">
            <a:off x="2051721" y="2388713"/>
            <a:ext cx="2196243" cy="776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5" idx="2"/>
          </p:cNvCxnSpPr>
          <p:nvPr/>
        </p:nvCxnSpPr>
        <p:spPr>
          <a:xfrm>
            <a:off x="4247964" y="2388713"/>
            <a:ext cx="1969343" cy="828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20158" y="860222"/>
            <a:ext cx="0" cy="16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11903" y="2175760"/>
            <a:ext cx="253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61296" y="3155137"/>
            <a:ext cx="0" cy="16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9" idx="2"/>
          </p:cNvCxnSpPr>
          <p:nvPr/>
        </p:nvCxnSpPr>
        <p:spPr>
          <a:xfrm>
            <a:off x="4239766" y="4455290"/>
            <a:ext cx="287979" cy="28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9" idx="2"/>
          </p:cNvCxnSpPr>
          <p:nvPr/>
        </p:nvCxnSpPr>
        <p:spPr>
          <a:xfrm flipH="1">
            <a:off x="2647228" y="4455290"/>
            <a:ext cx="1592538" cy="276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74914" y="3318395"/>
            <a:ext cx="0" cy="62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27745" y="5404469"/>
            <a:ext cx="0" cy="349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98815" y="5241460"/>
            <a:ext cx="0" cy="44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9946" y="5576832"/>
            <a:ext cx="0" cy="17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647227" y="5404469"/>
            <a:ext cx="4608" cy="28425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8767" y="5371985"/>
            <a:ext cx="0" cy="50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24328" y="116632"/>
            <a:ext cx="1485875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/>
              <a:t>Drugs to review</a:t>
            </a:r>
          </a:p>
          <a:p>
            <a:pPr algn="r"/>
            <a:r>
              <a:rPr lang="en-GB" sz="1200" dirty="0" smtClean="0"/>
              <a:t>Anti-depressants</a:t>
            </a:r>
          </a:p>
          <a:p>
            <a:pPr algn="r"/>
            <a:r>
              <a:rPr lang="en-GB" sz="1200" dirty="0" smtClean="0"/>
              <a:t>Diuretics</a:t>
            </a:r>
          </a:p>
          <a:p>
            <a:pPr algn="r"/>
            <a:r>
              <a:rPr lang="en-GB" sz="1200" dirty="0" smtClean="0"/>
              <a:t>PPI</a:t>
            </a:r>
          </a:p>
          <a:p>
            <a:pPr algn="r"/>
            <a:r>
              <a:rPr lang="en-GB" sz="1200" dirty="0" smtClean="0"/>
              <a:t>Anti-epileptics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6742" y="116632"/>
            <a:ext cx="219573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When to refer to endocrinology</a:t>
            </a:r>
          </a:p>
          <a:p>
            <a:r>
              <a:rPr lang="en-GB" sz="1200" dirty="0" smtClean="0"/>
              <a:t>-Severe hyponatraemia</a:t>
            </a:r>
          </a:p>
          <a:p>
            <a:r>
              <a:rPr lang="en-GB" sz="1200" dirty="0" smtClean="0"/>
              <a:t>-Cause unclear</a:t>
            </a:r>
          </a:p>
          <a:p>
            <a:r>
              <a:rPr lang="en-GB" sz="1200" dirty="0" smtClean="0"/>
              <a:t>-Endocrine cause</a:t>
            </a:r>
          </a:p>
          <a:p>
            <a:r>
              <a:rPr lang="en-GB" sz="1200" dirty="0" smtClean="0"/>
              <a:t>-Considering </a:t>
            </a:r>
            <a:r>
              <a:rPr lang="en-GB" sz="1200" dirty="0" err="1" smtClean="0"/>
              <a:t>demecleocycline</a:t>
            </a:r>
            <a:r>
              <a:rPr lang="en-GB" sz="1200" dirty="0" smtClean="0"/>
              <a:t> or hypertonic saline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954706" y="90781"/>
            <a:ext cx="2555236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HYPONATRAEMIA</a:t>
            </a:r>
          </a:p>
          <a:p>
            <a:pPr algn="ctr"/>
            <a:r>
              <a:rPr lang="en-GB" sz="1100" dirty="0"/>
              <a:t>Mild 125 – 134 mmol/L</a:t>
            </a:r>
          </a:p>
          <a:p>
            <a:pPr algn="ctr"/>
            <a:r>
              <a:rPr lang="en-GB" sz="1100" dirty="0"/>
              <a:t>Moderate 115-124 mmol/L</a:t>
            </a:r>
          </a:p>
          <a:p>
            <a:pPr algn="ctr"/>
            <a:r>
              <a:rPr lang="en-GB" sz="1100" dirty="0"/>
              <a:t>Severe  &lt;115mmol/L or </a:t>
            </a:r>
            <a:r>
              <a:rPr lang="en-GB" sz="1100" dirty="0" smtClean="0"/>
              <a:t>symptomatic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103637" y="1026779"/>
            <a:ext cx="2257375" cy="769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Assess patient</a:t>
            </a:r>
          </a:p>
          <a:p>
            <a:pPr marL="171450" indent="-171450" algn="ctr">
              <a:buFontTx/>
              <a:buChar char="-"/>
            </a:pPr>
            <a:r>
              <a:rPr lang="en-GB" sz="1100" dirty="0"/>
              <a:t>Fluid status</a:t>
            </a:r>
          </a:p>
          <a:p>
            <a:pPr marL="171450" indent="-171450" algn="ctr">
              <a:buFontTx/>
              <a:buChar char="-"/>
            </a:pPr>
            <a:r>
              <a:rPr lang="en-GB" sz="1100" dirty="0"/>
              <a:t>Drug history</a:t>
            </a:r>
          </a:p>
          <a:p>
            <a:pPr marL="171450" indent="-171450" algn="ctr">
              <a:buFontTx/>
              <a:buChar char="-"/>
            </a:pPr>
            <a:r>
              <a:rPr lang="en-GB" sz="1100" dirty="0"/>
              <a:t>Conscious level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1733" y="1957826"/>
            <a:ext cx="2252461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Check </a:t>
            </a:r>
            <a:r>
              <a:rPr lang="en-GB" sz="1100" dirty="0" smtClean="0"/>
              <a:t>serum osmolality, urine  </a:t>
            </a:r>
            <a:r>
              <a:rPr lang="en-GB" sz="1100" dirty="0"/>
              <a:t>sodium, urine </a:t>
            </a:r>
            <a:r>
              <a:rPr lang="en-GB" sz="1100" dirty="0" smtClean="0"/>
              <a:t>osmolality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7254956" y="1545793"/>
            <a:ext cx="170308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Consider </a:t>
            </a:r>
            <a:r>
              <a:rPr lang="en-GB" sz="1100" dirty="0" err="1" smtClean="0"/>
              <a:t>pseudohyponatraemia</a:t>
            </a:r>
            <a:r>
              <a:rPr lang="en-GB" sz="1100" dirty="0" smtClean="0"/>
              <a:t> </a:t>
            </a:r>
          </a:p>
          <a:p>
            <a:pPr algn="ctr"/>
            <a:r>
              <a:rPr lang="en-GB" sz="1100" dirty="0" smtClean="0"/>
              <a:t>e.g.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100" dirty="0" smtClean="0"/>
              <a:t>Glucose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100" dirty="0" smtClean="0"/>
              <a:t>Lipids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100" dirty="0" err="1" smtClean="0"/>
              <a:t>Immunogloblulins</a:t>
            </a:r>
            <a:endParaRPr lang="en-GB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sz="1100" dirty="0" smtClean="0"/>
              <a:t>Lactate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100" dirty="0" smtClean="0"/>
              <a:t>Alcohol</a:t>
            </a:r>
            <a:endParaRPr lang="en-GB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6743" y="3026586"/>
            <a:ext cx="1894978" cy="27699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HYPERVOLAEMIC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32224" y="2828103"/>
            <a:ext cx="1800200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EUVOLAEMIC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34422" y="3043380"/>
            <a:ext cx="1800200" cy="27699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HYPOVOLAEMIC</a:t>
            </a:r>
          </a:p>
        </p:txBody>
      </p:sp>
      <p:cxnSp>
        <p:nvCxnSpPr>
          <p:cNvPr id="51" name="Straight Arrow Connector 50"/>
          <p:cNvCxnSpPr>
            <a:stCxn id="45" idx="2"/>
          </p:cNvCxnSpPr>
          <p:nvPr/>
        </p:nvCxnSpPr>
        <p:spPr>
          <a:xfrm>
            <a:off x="4247964" y="2388713"/>
            <a:ext cx="583" cy="414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54706" y="3342985"/>
            <a:ext cx="251601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Check 9am cortisol and TSH</a:t>
            </a:r>
          </a:p>
          <a:p>
            <a:pPr algn="ctr"/>
            <a:r>
              <a:rPr lang="en-GB" sz="1200" dirty="0"/>
              <a:t>If abnormal discuss with </a:t>
            </a:r>
            <a:r>
              <a:rPr lang="en-GB" sz="1200" dirty="0" smtClean="0"/>
              <a:t>endocrinology</a:t>
            </a:r>
            <a:endParaRPr lang="en-GB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43" y="3958826"/>
            <a:ext cx="1507554" cy="13849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sz="1200" dirty="0" smtClean="0"/>
              <a:t>Cirrhosis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Congestive heart failure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 err="1"/>
              <a:t>Nephrotic</a:t>
            </a:r>
            <a:r>
              <a:rPr lang="en-GB" sz="1200" dirty="0"/>
              <a:t> syndrome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Low albumin </a:t>
            </a:r>
            <a:r>
              <a:rPr lang="en-GB" sz="1200" dirty="0" smtClean="0"/>
              <a:t>states</a:t>
            </a:r>
            <a:endParaRPr lang="en-GB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40176" y="5877272"/>
            <a:ext cx="150822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en-GB" sz="1200" dirty="0"/>
              <a:t>Treat underlying disorder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en-GB" sz="1200" dirty="0"/>
              <a:t>Fluid </a:t>
            </a:r>
            <a:r>
              <a:rPr lang="en-GB" sz="1200" dirty="0" smtClean="0"/>
              <a:t>restriction</a:t>
            </a:r>
            <a:endParaRPr lang="en-GB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763688" y="4737834"/>
            <a:ext cx="184257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&gt; </a:t>
            </a:r>
            <a:r>
              <a:rPr lang="en-GB" sz="1200" b="1" dirty="0"/>
              <a:t>30MMOL/L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 err="1"/>
              <a:t>SiADH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Chronic water overload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91680" y="5662599"/>
            <a:ext cx="1914579" cy="1138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Fluid restriction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 err="1" smtClean="0"/>
              <a:t>Demecleocycline</a:t>
            </a:r>
            <a:r>
              <a:rPr lang="en-GB" sz="1200" dirty="0" smtClean="0"/>
              <a:t>*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100" b="1" dirty="0" smtClean="0"/>
              <a:t>(Hypertonic saline-only</a:t>
            </a:r>
            <a:r>
              <a:rPr lang="en-GB" sz="1100" b="1" dirty="0"/>
              <a:t> </a:t>
            </a:r>
            <a:r>
              <a:rPr lang="en-GB" sz="1100" b="1" dirty="0" smtClean="0"/>
              <a:t>by Consultant/Endocrine SpR advise, see next page)</a:t>
            </a:r>
            <a:r>
              <a:rPr lang="en-GB" sz="1100" b="1" dirty="0"/>
              <a:t> </a:t>
            </a:r>
            <a:endParaRPr lang="en-GB" sz="1100" b="1" dirty="0" smtClean="0"/>
          </a:p>
          <a:p>
            <a:r>
              <a:rPr lang="en-GB" sz="1100" b="1" dirty="0" smtClean="0"/>
              <a:t>*</a:t>
            </a:r>
            <a:r>
              <a:rPr lang="en-GB" sz="800" b="1" dirty="0" smtClean="0"/>
              <a:t>Seek </a:t>
            </a:r>
            <a:r>
              <a:rPr lang="en-GB" sz="800" b="1" dirty="0"/>
              <a:t>senior or specialist </a:t>
            </a:r>
            <a:r>
              <a:rPr lang="en-GB" sz="800" b="1" dirty="0" smtClean="0"/>
              <a:t>advice</a:t>
            </a:r>
            <a:endParaRPr lang="en-GB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65745" y="4744973"/>
            <a:ext cx="165618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&lt; </a:t>
            </a:r>
            <a:r>
              <a:rPr lang="en-GB" sz="1200" b="1" dirty="0"/>
              <a:t>30MMOL/L</a:t>
            </a:r>
          </a:p>
          <a:p>
            <a:pPr algn="ctr"/>
            <a:r>
              <a:rPr lang="en-GB" sz="1200" dirty="0"/>
              <a:t>Sodium deplete</a:t>
            </a:r>
          </a:p>
          <a:p>
            <a:pPr algn="ctr"/>
            <a:r>
              <a:rPr lang="en-GB" sz="1200" dirty="0"/>
              <a:t>Chronic water overload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25631" y="5754410"/>
            <a:ext cx="165618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Fluid </a:t>
            </a:r>
            <a:r>
              <a:rPr lang="en-GB" sz="1200" dirty="0" smtClean="0"/>
              <a:t>restriction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         +/-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Slow </a:t>
            </a:r>
            <a:r>
              <a:rPr lang="en-GB" sz="1200" dirty="0" smtClean="0"/>
              <a:t>sodium tablets</a:t>
            </a:r>
            <a:endParaRPr lang="en-GB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470723" y="4237142"/>
            <a:ext cx="165618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&gt; </a:t>
            </a:r>
            <a:r>
              <a:rPr lang="en-GB" sz="1200" b="1" dirty="0"/>
              <a:t>30MMOL/L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Renal Loss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Diuretics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AKI/renal disease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 smtClean="0"/>
              <a:t>Addison’s</a:t>
            </a:r>
            <a:endParaRPr lang="en-GB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432835" y="5748367"/>
            <a:ext cx="179813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Restore fluid volume with 0.9%  </a:t>
            </a:r>
            <a:r>
              <a:rPr lang="en-GB" sz="1200" dirty="0" err="1" smtClean="0"/>
              <a:t>N.Saline</a:t>
            </a:r>
            <a:r>
              <a:rPr lang="en-GB" sz="1200" dirty="0" smtClean="0"/>
              <a:t> </a:t>
            </a:r>
            <a:r>
              <a:rPr lang="en-GB" sz="1200" b="1" dirty="0" smtClean="0"/>
              <a:t>(seek senior advice)</a:t>
            </a:r>
            <a:endParaRPr lang="en-GB" sz="12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Treat underlying cause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01854" y="4196987"/>
            <a:ext cx="1656184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&lt; </a:t>
            </a:r>
            <a:r>
              <a:rPr lang="en-GB" sz="1200" b="1" dirty="0"/>
              <a:t>30MMOL/L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Extra-renal loss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Diarrhoea  &amp; Vomiting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Burns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Bowel obstruction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Pancreatitis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01854" y="5754410"/>
            <a:ext cx="165618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Restore fluid volume with 0.9% </a:t>
            </a:r>
            <a:r>
              <a:rPr lang="en-GB" sz="1200" dirty="0" err="1" smtClean="0"/>
              <a:t>N.Saline</a:t>
            </a:r>
            <a:r>
              <a:rPr lang="en-GB" sz="1200" dirty="0" smtClean="0"/>
              <a:t> </a:t>
            </a:r>
            <a:r>
              <a:rPr lang="en-GB" sz="1200" b="1" dirty="0" smtClean="0"/>
              <a:t>(seek senior advice</a:t>
            </a:r>
            <a:r>
              <a:rPr lang="en-GB" sz="1200" dirty="0" smtClean="0"/>
              <a:t>)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200" dirty="0"/>
              <a:t>Treat underlying cause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65308" y="1879498"/>
            <a:ext cx="12670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serum osmolality normal or high</a:t>
            </a:r>
            <a:endParaRPr lang="en-GB" sz="12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77562" y="2167804"/>
            <a:ext cx="253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01015" y="3666151"/>
            <a:ext cx="126701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URINE NA</a:t>
            </a:r>
            <a:endParaRPr lang="en-GB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120664" y="3342985"/>
            <a:ext cx="0" cy="328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3" idx="0"/>
          </p:cNvCxnSpPr>
          <p:nvPr/>
        </p:nvCxnSpPr>
        <p:spPr>
          <a:xfrm flipH="1">
            <a:off x="6298815" y="3943150"/>
            <a:ext cx="832638" cy="293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2"/>
            <a:endCxn id="55" idx="0"/>
          </p:cNvCxnSpPr>
          <p:nvPr/>
        </p:nvCxnSpPr>
        <p:spPr>
          <a:xfrm>
            <a:off x="7134522" y="3943150"/>
            <a:ext cx="995424" cy="25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06259" y="4178291"/>
            <a:ext cx="12670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URINE NA</a:t>
            </a:r>
            <a:endParaRPr lang="en-GB" sz="12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239766" y="4030430"/>
            <a:ext cx="0" cy="16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25631" y="6669360"/>
            <a:ext cx="3251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@Beas Bhattacharya, Chloe </a:t>
            </a:r>
            <a:r>
              <a:rPr lang="en-GB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Broughton ,Endocrinology  dept.2015</a:t>
            </a:r>
            <a:endParaRPr lang="en-GB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9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205</Words>
  <Application>Microsoft Office PowerPoint</Application>
  <PresentationFormat>On-screen Show (4:3)</PresentationFormat>
  <Paragraphs>70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Great Western Hospitals Foundation NHS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Chloe.Broughton</dc:creator>
  <cp:lastModifiedBy>Carter, Brian</cp:lastModifiedBy>
  <cp:revision>18</cp:revision>
  <cp:lastPrinted>2015-03-23T16:47:19Z</cp:lastPrinted>
  <dcterms:created xsi:type="dcterms:W3CDTF">2015-03-10T20:26:53Z</dcterms:created>
  <dcterms:modified xsi:type="dcterms:W3CDTF">2017-11-06T14:10:53Z</dcterms:modified>
</cp:coreProperties>
</file>