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64"/>
  </p:notesMasterIdLst>
  <p:sldIdLst>
    <p:sldId id="256" r:id="rId2"/>
    <p:sldId id="257" r:id="rId3"/>
    <p:sldId id="258" r:id="rId4"/>
    <p:sldId id="259" r:id="rId5"/>
    <p:sldId id="281" r:id="rId6"/>
    <p:sldId id="282" r:id="rId7"/>
    <p:sldId id="266" r:id="rId8"/>
    <p:sldId id="283" r:id="rId9"/>
    <p:sldId id="267" r:id="rId10"/>
    <p:sldId id="270" r:id="rId11"/>
    <p:sldId id="284" r:id="rId12"/>
    <p:sldId id="285" r:id="rId13"/>
    <p:sldId id="286" r:id="rId14"/>
    <p:sldId id="287" r:id="rId15"/>
    <p:sldId id="263" r:id="rId16"/>
    <p:sldId id="260" r:id="rId17"/>
    <p:sldId id="329" r:id="rId18"/>
    <p:sldId id="330" r:id="rId19"/>
    <p:sldId id="331" r:id="rId20"/>
    <p:sldId id="332" r:id="rId21"/>
    <p:sldId id="333" r:id="rId22"/>
    <p:sldId id="334" r:id="rId23"/>
    <p:sldId id="262" r:id="rId24"/>
    <p:sldId id="265" r:id="rId25"/>
    <p:sldId id="353" r:id="rId26"/>
    <p:sldId id="289" r:id="rId27"/>
    <p:sldId id="335" r:id="rId28"/>
    <p:sldId id="336" r:id="rId29"/>
    <p:sldId id="337" r:id="rId30"/>
    <p:sldId id="338" r:id="rId31"/>
    <p:sldId id="339" r:id="rId32"/>
    <p:sldId id="340" r:id="rId33"/>
    <p:sldId id="341" r:id="rId34"/>
    <p:sldId id="342" r:id="rId35"/>
    <p:sldId id="297" r:id="rId36"/>
    <p:sldId id="298" r:id="rId37"/>
    <p:sldId id="300" r:id="rId38"/>
    <p:sldId id="349" r:id="rId39"/>
    <p:sldId id="303" r:id="rId40"/>
    <p:sldId id="350" r:id="rId41"/>
    <p:sldId id="351" r:id="rId42"/>
    <p:sldId id="352" r:id="rId43"/>
    <p:sldId id="306" r:id="rId44"/>
    <p:sldId id="307" r:id="rId45"/>
    <p:sldId id="309" r:id="rId46"/>
    <p:sldId id="345" r:id="rId47"/>
    <p:sldId id="311" r:id="rId48"/>
    <p:sldId id="354" r:id="rId49"/>
    <p:sldId id="355" r:id="rId50"/>
    <p:sldId id="356" r:id="rId51"/>
    <p:sldId id="315" r:id="rId52"/>
    <p:sldId id="316" r:id="rId53"/>
    <p:sldId id="347" r:id="rId54"/>
    <p:sldId id="318" r:id="rId55"/>
    <p:sldId id="319" r:id="rId56"/>
    <p:sldId id="348" r:id="rId57"/>
    <p:sldId id="320" r:id="rId58"/>
    <p:sldId id="308" r:id="rId59"/>
    <p:sldId id="312" r:id="rId60"/>
    <p:sldId id="346" r:id="rId61"/>
    <p:sldId id="328" r:id="rId62"/>
    <p:sldId id="30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64B8C6-D4B2-4CD3-ABA2-49116B5FC13E}" type="datetimeFigureOut">
              <a:rPr lang="en-US" smtClean="0"/>
              <a:pPr/>
              <a:t>11/6/2017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E2211E-5030-4997-B606-8AE6383EBE96}" type="slidenum">
              <a:rPr lang="en-GB" smtClean="0"/>
              <a:pPr/>
              <a:t>‹#›</a:t>
            </a:fld>
            <a:endParaRPr lang="en-GB"/>
          </a:p>
        </p:txBody>
      </p:sp>
    </p:spTree>
    <p:extLst>
      <p:ext uri="{BB962C8B-B14F-4D97-AF65-F5344CB8AC3E}">
        <p14:creationId xmlns:p14="http://schemas.microsoft.com/office/powerpoint/2010/main" val="3182510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298575" y="801688"/>
            <a:ext cx="4260850" cy="3195637"/>
          </a:xfrm>
          <a:ln/>
        </p:spPr>
      </p:sp>
      <p:sp>
        <p:nvSpPr>
          <p:cNvPr id="20483" name="Rectangle 3"/>
          <p:cNvSpPr>
            <a:spLocks noGrp="1" noChangeArrowheads="1"/>
          </p:cNvSpPr>
          <p:nvPr>
            <p:ph type="body" idx="1"/>
          </p:nvPr>
        </p:nvSpPr>
        <p:spPr>
          <a:noFill/>
          <a:ln w="9525"/>
        </p:spPr>
        <p:txBody>
          <a:bodyPr/>
          <a:lstStyle/>
          <a:p>
            <a:r>
              <a:rPr lang="en-GB" dirty="0"/>
              <a:t>This picture shows the dynamics of infection following crossing mucosal barrier</a:t>
            </a:r>
          </a:p>
          <a:p>
            <a:endParaRPr lang="en-GB" dirty="0"/>
          </a:p>
          <a:p>
            <a:r>
              <a:rPr lang="en-GB" dirty="0"/>
              <a:t>It takes between 48 and 72 hours before HIV can be detected in regional lymph nodes and up to 5 days before HIV becomes disseminated and detected in blood.</a:t>
            </a:r>
          </a:p>
          <a:p>
            <a:endParaRPr lang="en-GB" dirty="0"/>
          </a:p>
          <a:p>
            <a:r>
              <a:rPr lang="en-GB" dirty="0"/>
              <a:t>This may therefore reflect a window of opportunity after an exposure by which an infection can be prevented using PEP</a:t>
            </a: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Duty to give</a:t>
            </a:r>
            <a:r>
              <a:rPr lang="en-US" baseline="0" dirty="0" smtClean="0"/>
              <a:t> the patient information to make an informed choice. </a:t>
            </a:r>
          </a:p>
          <a:p>
            <a:r>
              <a:rPr lang="en-US" dirty="0" smtClean="0"/>
              <a:t>Often more unknowns</a:t>
            </a:r>
            <a:r>
              <a:rPr lang="en-US" baseline="0" dirty="0" smtClean="0"/>
              <a:t> in SA especially stranger SA.</a:t>
            </a:r>
            <a:endParaRPr lang="en-US" dirty="0"/>
          </a:p>
        </p:txBody>
      </p:sp>
      <p:sp>
        <p:nvSpPr>
          <p:cNvPr id="4" name="Slide Number Placeholder 3"/>
          <p:cNvSpPr>
            <a:spLocks noGrp="1"/>
          </p:cNvSpPr>
          <p:nvPr>
            <p:ph type="sldNum" sz="quarter" idx="10"/>
          </p:nvPr>
        </p:nvSpPr>
        <p:spPr/>
        <p:txBody>
          <a:bodyPr/>
          <a:lstStyle/>
          <a:p>
            <a:fld id="{4AE2211E-5030-4997-B606-8AE6383EBE96}" type="slidenum">
              <a:rPr lang="en-GB" smtClean="0"/>
              <a:pPr/>
              <a:t>26</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HIV invades and takes over CD4 cells and replicates. Replication occurs in distinct stages creating a lifecycle for HIV. 5 different classes of ARVs have been designed to interrupt this lifecycle by controlling the virus at various stages of the replication process.</a:t>
            </a:r>
            <a:endParaRPr lang="en-GB" dirty="0"/>
          </a:p>
        </p:txBody>
      </p:sp>
      <p:sp>
        <p:nvSpPr>
          <p:cNvPr id="4" name="Slide Number Placeholder 3"/>
          <p:cNvSpPr>
            <a:spLocks noGrp="1"/>
          </p:cNvSpPr>
          <p:nvPr>
            <p:ph type="sldNum" sz="quarter" idx="10"/>
          </p:nvPr>
        </p:nvSpPr>
        <p:spPr/>
        <p:txBody>
          <a:bodyPr/>
          <a:lstStyle/>
          <a:p>
            <a:fld id="{F28EDEA8-8583-4EC1-86B5-B8B7D82CB9BE}" type="slidenum">
              <a:rPr lang="en-GB" smtClean="0"/>
              <a:pPr/>
              <a:t>28</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90000"/>
              </a:lnSpc>
            </a:pPr>
            <a:r>
              <a:rPr lang="en-GB" sz="1200" b="1" dirty="0" smtClean="0"/>
              <a:t>Entry of HIV into cell</a:t>
            </a:r>
          </a:p>
          <a:p>
            <a:pPr>
              <a:lnSpc>
                <a:spcPct val="90000"/>
              </a:lnSpc>
            </a:pPr>
            <a:r>
              <a:rPr lang="en-GB" sz="1200" dirty="0" smtClean="0"/>
              <a:t>The external proteins on the HIV </a:t>
            </a:r>
            <a:r>
              <a:rPr lang="en-GB" sz="1200" dirty="0" err="1" smtClean="0"/>
              <a:t>viron</a:t>
            </a:r>
            <a:r>
              <a:rPr lang="en-GB" sz="1200" dirty="0" smtClean="0"/>
              <a:t> play an important role in attachment and fusion onto the target cell. </a:t>
            </a:r>
          </a:p>
          <a:p>
            <a:pPr>
              <a:lnSpc>
                <a:spcPct val="90000"/>
              </a:lnSpc>
            </a:pPr>
            <a:r>
              <a:rPr lang="en-GB" sz="1200" dirty="0" smtClean="0"/>
              <a:t>Viral </a:t>
            </a:r>
            <a:r>
              <a:rPr lang="en-GB" sz="1200" dirty="0" err="1" smtClean="0"/>
              <a:t>glycopeptide</a:t>
            </a:r>
            <a:r>
              <a:rPr lang="en-GB" sz="1200" dirty="0" smtClean="0"/>
              <a:t> gp120 binds tightly onto CD4 receptor on the surface of the host cell. A conformational change in the gp20 protein allows it to bind to a second protein known as the </a:t>
            </a:r>
            <a:r>
              <a:rPr lang="en-GB" sz="1200" dirty="0" err="1" smtClean="0"/>
              <a:t>chemokine</a:t>
            </a:r>
            <a:r>
              <a:rPr lang="en-GB" sz="1200" dirty="0" smtClean="0"/>
              <a:t> co-receptor – ENTRY INHIBITORS</a:t>
            </a:r>
          </a:p>
          <a:p>
            <a:pPr>
              <a:lnSpc>
                <a:spcPct val="90000"/>
              </a:lnSpc>
            </a:pPr>
            <a:r>
              <a:rPr lang="en-GB" sz="1200" b="1" dirty="0" smtClean="0"/>
              <a:t>Fusion</a:t>
            </a:r>
          </a:p>
          <a:p>
            <a:pPr>
              <a:lnSpc>
                <a:spcPct val="90000"/>
              </a:lnSpc>
            </a:pPr>
            <a:r>
              <a:rPr lang="en-GB" sz="1200" dirty="0" smtClean="0"/>
              <a:t>The viral surface protein </a:t>
            </a:r>
            <a:r>
              <a:rPr lang="en-GB" sz="1200" dirty="0" err="1" smtClean="0"/>
              <a:t>glycopeptide</a:t>
            </a:r>
            <a:r>
              <a:rPr lang="en-GB" sz="1200" dirty="0" smtClean="0"/>
              <a:t> (gp41) interacts with the target cell to complete the fusion process and allow subsequent entry of the viral RNA and enzymes into the cell. FUSION INHIBITORS</a:t>
            </a:r>
          </a:p>
          <a:p>
            <a:pPr>
              <a:lnSpc>
                <a:spcPct val="90000"/>
              </a:lnSpc>
            </a:pPr>
            <a:r>
              <a:rPr lang="en-GB" sz="1200" b="1" dirty="0" smtClean="0"/>
              <a:t>Reverse transcription</a:t>
            </a:r>
            <a:endParaRPr lang="en-GB" sz="1200" dirty="0" smtClean="0"/>
          </a:p>
          <a:p>
            <a:pPr>
              <a:lnSpc>
                <a:spcPct val="90000"/>
              </a:lnSpc>
            </a:pPr>
            <a:r>
              <a:rPr lang="en-GB" sz="1200" dirty="0" smtClean="0"/>
              <a:t>RT converts RNA into viral DNA. This process is error prone and contributes to the development of mutations and different strains of virus. – </a:t>
            </a:r>
            <a:r>
              <a:rPr lang="en-GB" sz="1200" dirty="0" err="1" smtClean="0"/>
              <a:t>NRTIs</a:t>
            </a:r>
            <a:r>
              <a:rPr lang="en-GB" sz="1200" dirty="0" smtClean="0"/>
              <a:t> and </a:t>
            </a:r>
            <a:r>
              <a:rPr lang="en-GB" sz="1200" dirty="0" err="1" smtClean="0"/>
              <a:t>NNRTIs</a:t>
            </a:r>
            <a:r>
              <a:rPr lang="en-GB" sz="1200" dirty="0" smtClean="0"/>
              <a:t> n.b. </a:t>
            </a:r>
            <a:r>
              <a:rPr lang="en-GB" sz="1200" dirty="0" err="1" smtClean="0"/>
              <a:t>NRTIs</a:t>
            </a:r>
            <a:r>
              <a:rPr lang="en-GB" sz="1200" dirty="0" smtClean="0"/>
              <a:t> require intracellular </a:t>
            </a:r>
            <a:r>
              <a:rPr lang="en-GB" sz="1200" dirty="0" err="1" smtClean="0"/>
              <a:t>phosphorylation</a:t>
            </a:r>
            <a:r>
              <a:rPr lang="en-GB" sz="1200" dirty="0" smtClean="0"/>
              <a:t> and therefore not appropriate for TDM</a:t>
            </a:r>
          </a:p>
          <a:p>
            <a:pPr>
              <a:lnSpc>
                <a:spcPct val="90000"/>
              </a:lnSpc>
            </a:pPr>
            <a:r>
              <a:rPr lang="en-GB" sz="1200" b="1" dirty="0" smtClean="0"/>
              <a:t>Integration</a:t>
            </a:r>
            <a:endParaRPr lang="en-GB" sz="1200" dirty="0" smtClean="0"/>
          </a:p>
          <a:p>
            <a:pPr>
              <a:lnSpc>
                <a:spcPct val="90000"/>
              </a:lnSpc>
            </a:pPr>
            <a:r>
              <a:rPr lang="en-GB" sz="1200" dirty="0" smtClean="0"/>
              <a:t>Newly made HIV DNA moves to the cell nucleus, where it is spliced into the host cell DNA using an enzyme called integrase. – INTEGRASE INHIBITORS</a:t>
            </a:r>
          </a:p>
          <a:p>
            <a:pPr>
              <a:lnSpc>
                <a:spcPct val="90000"/>
              </a:lnSpc>
            </a:pPr>
            <a:r>
              <a:rPr lang="en-GB" sz="1200" b="1" dirty="0" smtClean="0"/>
              <a:t>Transcription and translation</a:t>
            </a:r>
            <a:endParaRPr lang="en-GB" sz="1200" dirty="0" smtClean="0"/>
          </a:p>
          <a:p>
            <a:pPr>
              <a:lnSpc>
                <a:spcPct val="90000"/>
              </a:lnSpc>
            </a:pPr>
            <a:r>
              <a:rPr lang="en-GB" sz="1200" dirty="0" smtClean="0"/>
              <a:t>mRNA is produced and transported to cytoplasm. The virus then causes the cells protein making machinery to use mRNA template to make long chains of viral proteins and enzymes</a:t>
            </a:r>
          </a:p>
          <a:p>
            <a:pPr>
              <a:lnSpc>
                <a:spcPct val="90000"/>
              </a:lnSpc>
            </a:pPr>
            <a:r>
              <a:rPr lang="en-GB" sz="1200" b="1" dirty="0" smtClean="0"/>
              <a:t>Assembly and budding</a:t>
            </a:r>
          </a:p>
          <a:p>
            <a:pPr>
              <a:lnSpc>
                <a:spcPct val="90000"/>
              </a:lnSpc>
            </a:pPr>
            <a:r>
              <a:rPr lang="en-GB" sz="1200" dirty="0" smtClean="0"/>
              <a:t>HIV proteins and genomic RNA gather inside the cell. The precursor proteins that make up the immature viral core are now cut into smaller functional proteins by protease. A viral particle forms and </a:t>
            </a:r>
            <a:r>
              <a:rPr lang="en-GB" sz="1200" dirty="0" err="1" smtClean="0"/>
              <a:t>budds</a:t>
            </a:r>
            <a:r>
              <a:rPr lang="en-GB" sz="1200" dirty="0" smtClean="0"/>
              <a:t> off from the cell i.e. infectious particle released into blood. – PROTEASE INHIBITORS</a:t>
            </a:r>
          </a:p>
          <a:p>
            <a:endParaRPr lang="en-GB" dirty="0"/>
          </a:p>
        </p:txBody>
      </p:sp>
      <p:sp>
        <p:nvSpPr>
          <p:cNvPr id="4" name="Slide Number Placeholder 3"/>
          <p:cNvSpPr>
            <a:spLocks noGrp="1"/>
          </p:cNvSpPr>
          <p:nvPr>
            <p:ph type="sldNum" sz="quarter" idx="10"/>
          </p:nvPr>
        </p:nvSpPr>
        <p:spPr/>
        <p:txBody>
          <a:bodyPr/>
          <a:lstStyle/>
          <a:p>
            <a:fld id="{F28EDEA8-8583-4EC1-86B5-B8B7D82CB9BE}" type="slidenum">
              <a:rPr lang="en-GB" smtClean="0"/>
              <a:pPr/>
              <a:t>29</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NRTIs</a:t>
            </a:r>
            <a:r>
              <a:rPr lang="en-GB" baseline="0" dirty="0" smtClean="0"/>
              <a:t> and PIs: patients with hep b or c are at increased risk of hepatic side effects</a:t>
            </a:r>
            <a:endParaRPr lang="en-GB" dirty="0"/>
          </a:p>
        </p:txBody>
      </p:sp>
      <p:sp>
        <p:nvSpPr>
          <p:cNvPr id="4" name="Slide Number Placeholder 3"/>
          <p:cNvSpPr>
            <a:spLocks noGrp="1"/>
          </p:cNvSpPr>
          <p:nvPr>
            <p:ph type="sldNum" sz="quarter" idx="10"/>
          </p:nvPr>
        </p:nvSpPr>
        <p:spPr/>
        <p:txBody>
          <a:bodyPr/>
          <a:lstStyle/>
          <a:p>
            <a:fld id="{F28EDEA8-8583-4EC1-86B5-B8B7D82CB9BE}" type="slidenum">
              <a:rPr lang="en-GB" smtClean="0"/>
              <a:pPr/>
              <a:t>31</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Abx</a:t>
            </a:r>
            <a:r>
              <a:rPr lang="en-GB" dirty="0" smtClean="0"/>
              <a:t>:</a:t>
            </a:r>
            <a:r>
              <a:rPr lang="en-GB" baseline="0" dirty="0" smtClean="0"/>
              <a:t> </a:t>
            </a:r>
            <a:r>
              <a:rPr lang="en-GB" baseline="0" dirty="0" err="1" smtClean="0"/>
              <a:t>kaletra</a:t>
            </a:r>
            <a:r>
              <a:rPr lang="en-GB" baseline="0" dirty="0" smtClean="0"/>
              <a:t> may increase </a:t>
            </a:r>
            <a:r>
              <a:rPr lang="en-GB" baseline="0" dirty="0" err="1" smtClean="0"/>
              <a:t>conc</a:t>
            </a:r>
            <a:r>
              <a:rPr lang="en-GB" baseline="0" dirty="0" smtClean="0"/>
              <a:t> (CYP3A </a:t>
            </a:r>
            <a:r>
              <a:rPr lang="en-GB" baseline="0" dirty="0" err="1" smtClean="0"/>
              <a:t>inhibiton</a:t>
            </a:r>
            <a:r>
              <a:rPr lang="en-GB" baseline="0" dirty="0" smtClean="0"/>
              <a:t>) of </a:t>
            </a:r>
            <a:r>
              <a:rPr lang="en-GB" baseline="0" dirty="0" err="1" smtClean="0"/>
              <a:t>clarithromycin</a:t>
            </a:r>
            <a:r>
              <a:rPr lang="en-GB" baseline="0" dirty="0" smtClean="0"/>
              <a:t> (which prolongs QT interval) and may therefore increase risk of cardiac associated adverse events</a:t>
            </a:r>
          </a:p>
          <a:p>
            <a:r>
              <a:rPr lang="en-GB" baseline="0" dirty="0" smtClean="0"/>
              <a:t>SJW and garlic: Induce CYP450, thus decrease </a:t>
            </a:r>
            <a:r>
              <a:rPr lang="en-GB" baseline="0" dirty="0" err="1" smtClean="0"/>
              <a:t>Pis</a:t>
            </a:r>
            <a:r>
              <a:rPr lang="en-GB" baseline="0" dirty="0" smtClean="0"/>
              <a:t> (</a:t>
            </a:r>
            <a:r>
              <a:rPr lang="en-GB" baseline="0" dirty="0" err="1" smtClean="0"/>
              <a:t>lopinavir</a:t>
            </a:r>
            <a:r>
              <a:rPr lang="en-GB" baseline="0" dirty="0" smtClean="0"/>
              <a:t> completely metabolised by CYP3A)</a:t>
            </a:r>
          </a:p>
          <a:p>
            <a:r>
              <a:rPr lang="en-GB" baseline="0" dirty="0" smtClean="0"/>
              <a:t>OCP: PIs decrease levels (although ritonavir is a potent inhibitor, shows inducing properties with OCP)</a:t>
            </a:r>
          </a:p>
          <a:p>
            <a:r>
              <a:rPr lang="en-GB" baseline="0" dirty="0" smtClean="0"/>
              <a:t>Statins: CYP3a Inhibition thus increased risk of </a:t>
            </a:r>
            <a:r>
              <a:rPr lang="en-GB" baseline="0" dirty="0" err="1" smtClean="0"/>
              <a:t>myopathy</a:t>
            </a:r>
            <a:r>
              <a:rPr lang="en-GB" baseline="0" dirty="0" smtClean="0"/>
              <a:t> with Simvastatin / lovastatin, pravastatin not affected</a:t>
            </a:r>
          </a:p>
          <a:p>
            <a:r>
              <a:rPr lang="en-GB" baseline="0" dirty="0" err="1" smtClean="0"/>
              <a:t>Futicasone</a:t>
            </a:r>
            <a:r>
              <a:rPr lang="en-GB" baseline="0" dirty="0" smtClean="0"/>
              <a:t>: Metabolised by CYP3A (thus don’t give with CYP inhibitors), consider switch to </a:t>
            </a:r>
            <a:r>
              <a:rPr lang="en-GB" baseline="0" dirty="0" err="1" smtClean="0"/>
              <a:t>beclomethasone</a:t>
            </a:r>
            <a:endParaRPr lang="en-GB" baseline="0" dirty="0" smtClean="0"/>
          </a:p>
          <a:p>
            <a:r>
              <a:rPr lang="en-GB" baseline="0" dirty="0" smtClean="0"/>
              <a:t>Methadone: metabolised by CYP3A</a:t>
            </a:r>
            <a:endParaRPr lang="en-GB" dirty="0"/>
          </a:p>
        </p:txBody>
      </p:sp>
      <p:sp>
        <p:nvSpPr>
          <p:cNvPr id="4" name="Slide Number Placeholder 3"/>
          <p:cNvSpPr>
            <a:spLocks noGrp="1"/>
          </p:cNvSpPr>
          <p:nvPr>
            <p:ph type="sldNum" sz="quarter" idx="10"/>
          </p:nvPr>
        </p:nvSpPr>
        <p:spPr/>
        <p:txBody>
          <a:bodyPr/>
          <a:lstStyle/>
          <a:p>
            <a:fld id="{F28EDEA8-8583-4EC1-86B5-B8B7D82CB9BE}" type="slidenum">
              <a:rPr lang="en-GB" smtClean="0"/>
              <a:pPr/>
              <a:t>34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Side effects</a:t>
            </a:r>
            <a:endParaRPr lang="en-US" dirty="0"/>
          </a:p>
        </p:txBody>
      </p:sp>
      <p:sp>
        <p:nvSpPr>
          <p:cNvPr id="4" name="Slide Number Placeholder 3"/>
          <p:cNvSpPr>
            <a:spLocks noGrp="1"/>
          </p:cNvSpPr>
          <p:nvPr>
            <p:ph type="sldNum" sz="quarter" idx="10"/>
          </p:nvPr>
        </p:nvSpPr>
        <p:spPr/>
        <p:txBody>
          <a:bodyPr/>
          <a:lstStyle/>
          <a:p>
            <a:fld id="{4AE2211E-5030-4997-B606-8AE6383EBE96}" type="slidenum">
              <a:rPr lang="en-GB" smtClean="0"/>
              <a:pPr/>
              <a:t>37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Violent HIV patient</a:t>
            </a:r>
            <a:r>
              <a:rPr lang="en-US" baseline="0" dirty="0" smtClean="0"/>
              <a:t> frequently bit or scratched others, his mouth had blood and saliva. His fingernails were often soiled with semen, </a:t>
            </a:r>
            <a:r>
              <a:rPr lang="en-US" baseline="0" dirty="0" err="1" smtClean="0"/>
              <a:t>faeces</a:t>
            </a:r>
            <a:r>
              <a:rPr lang="en-US" baseline="0" dirty="0" smtClean="0"/>
              <a:t> or urine.</a:t>
            </a:r>
            <a:endParaRPr lang="en-US" dirty="0"/>
          </a:p>
        </p:txBody>
      </p:sp>
      <p:sp>
        <p:nvSpPr>
          <p:cNvPr id="4" name="Slide Number Placeholder 3"/>
          <p:cNvSpPr>
            <a:spLocks noGrp="1"/>
          </p:cNvSpPr>
          <p:nvPr>
            <p:ph type="sldNum" sz="quarter" idx="10"/>
          </p:nvPr>
        </p:nvSpPr>
        <p:spPr/>
        <p:txBody>
          <a:bodyPr/>
          <a:lstStyle/>
          <a:p>
            <a:fld id="{4AE2211E-5030-4997-B606-8AE6383EBE96}" type="slidenum">
              <a:rPr lang="en-GB" smtClean="0"/>
              <a:pPr/>
              <a:t>42</a:t>
            </a:fld>
            <a:endParaRPr lang="en-GB"/>
          </a:p>
        </p:txBody>
      </p:sp>
    </p:spTree>
    <p:extLst>
      <p:ext uri="{BB962C8B-B14F-4D97-AF65-F5344CB8AC3E}">
        <p14:creationId xmlns:p14="http://schemas.microsoft.com/office/powerpoint/2010/main" val="311303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RCT</a:t>
            </a:r>
            <a:r>
              <a:rPr lang="en-US" baseline="0" dirty="0" smtClean="0"/>
              <a:t> not ethical</a:t>
            </a:r>
            <a:endParaRPr lang="en-US" dirty="0"/>
          </a:p>
        </p:txBody>
      </p:sp>
      <p:sp>
        <p:nvSpPr>
          <p:cNvPr id="4" name="Slide Number Placeholder 3"/>
          <p:cNvSpPr>
            <a:spLocks noGrp="1"/>
          </p:cNvSpPr>
          <p:nvPr>
            <p:ph type="sldNum" sz="quarter" idx="10"/>
          </p:nvPr>
        </p:nvSpPr>
        <p:spPr/>
        <p:txBody>
          <a:bodyPr/>
          <a:lstStyle/>
          <a:p>
            <a:fld id="{4AE2211E-5030-4997-B606-8AE6383EBE96}" type="slidenum">
              <a:rPr lang="en-GB" smtClean="0"/>
              <a:pPr/>
              <a:t>6</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298575" y="801688"/>
            <a:ext cx="4260850" cy="3195637"/>
          </a:xfrm>
          <a:ln/>
        </p:spPr>
      </p:sp>
      <p:sp>
        <p:nvSpPr>
          <p:cNvPr id="35843" name="Rectangle 3"/>
          <p:cNvSpPr>
            <a:spLocks noGrp="1" noChangeArrowheads="1"/>
          </p:cNvSpPr>
          <p:nvPr>
            <p:ph type="body" idx="1"/>
          </p:nvPr>
        </p:nvSpPr>
        <p:spPr>
          <a:noFill/>
          <a:ln w="9525"/>
        </p:spPr>
        <p:txBody>
          <a:bodyPr/>
          <a:lstStyle/>
          <a:p>
            <a:r>
              <a:rPr lang="en-US" dirty="0"/>
              <a:t>There are numerous animal studies, they however are not </a:t>
            </a:r>
            <a:r>
              <a:rPr lang="en-US" dirty="0" err="1"/>
              <a:t>standardised</a:t>
            </a:r>
            <a:r>
              <a:rPr lang="en-US" dirty="0"/>
              <a:t> and only some show protection </a:t>
            </a:r>
          </a:p>
          <a:p>
            <a:endParaRPr lang="en-US" dirty="0"/>
          </a:p>
          <a:p>
            <a:r>
              <a:rPr lang="en-US" dirty="0"/>
              <a:t>Models </a:t>
            </a:r>
            <a:r>
              <a:rPr lang="en-US" dirty="0" err="1"/>
              <a:t>mimicing</a:t>
            </a:r>
            <a:r>
              <a:rPr lang="en-US" dirty="0"/>
              <a:t> </a:t>
            </a:r>
            <a:r>
              <a:rPr lang="en-US" dirty="0" err="1"/>
              <a:t>percutaneous</a:t>
            </a:r>
            <a:r>
              <a:rPr lang="en-US" dirty="0"/>
              <a:t> and sexual exposure suggest that PEP may be protective. But there are case reports of individuals acquiring HIV despite PEP both following occupational or sexual exposure, not 100% effective</a:t>
            </a:r>
          </a:p>
          <a:p>
            <a:endParaRPr lang="en-US" dirty="0"/>
          </a:p>
          <a:p>
            <a:r>
              <a:rPr lang="en-US" dirty="0"/>
              <a:t>Although this animal model using </a:t>
            </a:r>
            <a:r>
              <a:rPr lang="en-US" dirty="0" err="1"/>
              <a:t>tenofovir</a:t>
            </a:r>
            <a:r>
              <a:rPr lang="en-US" dirty="0"/>
              <a:t> for PEP in macaques involves only small numbers (iv)</a:t>
            </a:r>
          </a:p>
          <a:p>
            <a:r>
              <a:rPr lang="en-US" dirty="0"/>
              <a:t>it shows </a:t>
            </a:r>
          </a:p>
          <a:p>
            <a:r>
              <a:rPr lang="en-US" dirty="0"/>
              <a:t>In the first 3 rows that as time to initiation increases the number of animals protected reduces</a:t>
            </a:r>
          </a:p>
          <a:p>
            <a:endParaRPr lang="en-US" dirty="0"/>
          </a:p>
          <a:p>
            <a:r>
              <a:rPr lang="en-US" dirty="0"/>
              <a:t>In the lower 3 rows as the duration of PEP increases the number of animals protected increases</a:t>
            </a:r>
          </a:p>
          <a:p>
            <a:r>
              <a:rPr lang="en-US" dirty="0"/>
              <a:t>Also as duration of pep increases to 28 days number of animals protected similarly increases</a:t>
            </a:r>
          </a:p>
          <a:p>
            <a:endParaRPr lang="en-US" dirty="0"/>
          </a:p>
          <a:p>
            <a:r>
              <a:rPr lang="en-US" dirty="0"/>
              <a:t>It is unclear whether this can be applied to humans</a:t>
            </a:r>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Not</a:t>
            </a:r>
            <a:r>
              <a:rPr lang="en-GB" baseline="0" dirty="0" smtClean="0"/>
              <a:t> ethical to perform prospective randomised </a:t>
            </a:r>
            <a:r>
              <a:rPr lang="en-GB" baseline="0" smtClean="0"/>
              <a:t>controlled trial</a:t>
            </a:r>
            <a:endParaRPr lang="en-GB"/>
          </a:p>
        </p:txBody>
      </p:sp>
      <p:sp>
        <p:nvSpPr>
          <p:cNvPr id="4" name="Slide Number Placeholder 3"/>
          <p:cNvSpPr>
            <a:spLocks noGrp="1"/>
          </p:cNvSpPr>
          <p:nvPr>
            <p:ph type="sldNum" sz="quarter" idx="10"/>
          </p:nvPr>
        </p:nvSpPr>
        <p:spPr/>
        <p:txBody>
          <a:bodyPr/>
          <a:lstStyle/>
          <a:p>
            <a:fld id="{4AE2211E-5030-4997-B606-8AE6383EBE96}" type="slidenum">
              <a:rPr lang="en-GB" smtClean="0"/>
              <a:pPr/>
              <a:t>9</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Lots  of failed </a:t>
            </a:r>
            <a:r>
              <a:rPr lang="en-GB" dirty="0" err="1" smtClean="0"/>
              <a:t>microbicide</a:t>
            </a:r>
            <a:r>
              <a:rPr lang="en-GB" dirty="0" smtClean="0"/>
              <a:t> studies</a:t>
            </a:r>
            <a:endParaRPr lang="en-GB" dirty="0"/>
          </a:p>
        </p:txBody>
      </p:sp>
      <p:sp>
        <p:nvSpPr>
          <p:cNvPr id="4" name="Slide Number Placeholder 3"/>
          <p:cNvSpPr>
            <a:spLocks noGrp="1"/>
          </p:cNvSpPr>
          <p:nvPr>
            <p:ph type="sldNum" sz="quarter" idx="10"/>
          </p:nvPr>
        </p:nvSpPr>
        <p:spPr/>
        <p:txBody>
          <a:bodyPr/>
          <a:lstStyle/>
          <a:p>
            <a:fld id="{4AE2211E-5030-4997-B606-8AE6383EBE96}" type="slidenum">
              <a:rPr lang="en-GB" smtClean="0"/>
              <a:pPr/>
              <a:t>10</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BAN </a:t>
            </a:r>
          </a:p>
          <a:p>
            <a:r>
              <a:rPr lang="en-US" dirty="0" err="1" smtClean="0"/>
              <a:t>Mma</a:t>
            </a:r>
            <a:r>
              <a:rPr lang="en-US" dirty="0" smtClean="0"/>
              <a:t> </a:t>
            </a:r>
            <a:r>
              <a:rPr lang="en-US" dirty="0" err="1" smtClean="0"/>
              <a:t>mma</a:t>
            </a:r>
            <a:endParaRPr lang="en-US" dirty="0"/>
          </a:p>
        </p:txBody>
      </p:sp>
      <p:sp>
        <p:nvSpPr>
          <p:cNvPr id="4" name="Slide Number Placeholder 3"/>
          <p:cNvSpPr>
            <a:spLocks noGrp="1"/>
          </p:cNvSpPr>
          <p:nvPr>
            <p:ph type="sldNum" sz="quarter" idx="10"/>
          </p:nvPr>
        </p:nvSpPr>
        <p:spPr/>
        <p:txBody>
          <a:bodyPr/>
          <a:lstStyle/>
          <a:p>
            <a:fld id="{4AE2211E-5030-4997-B606-8AE6383EBE96}" type="slidenum">
              <a:rPr lang="en-GB" smtClean="0"/>
              <a:pPr/>
              <a:t>11</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298575" y="801688"/>
            <a:ext cx="4260850" cy="3195637"/>
          </a:xfrm>
          <a:ln/>
        </p:spPr>
      </p:sp>
      <p:sp>
        <p:nvSpPr>
          <p:cNvPr id="22531" name="Rectangle 3"/>
          <p:cNvSpPr>
            <a:spLocks noGrp="1" noChangeArrowheads="1"/>
          </p:cNvSpPr>
          <p:nvPr>
            <p:ph type="body" idx="1"/>
          </p:nvPr>
        </p:nvSpPr>
        <p:spPr>
          <a:noFill/>
          <a:ln w="9525"/>
        </p:spPr>
        <p:txBody>
          <a:bodyPr/>
          <a:lstStyle/>
          <a:p>
            <a:r>
              <a:rPr lang="en-GB" dirty="0"/>
              <a:t>In general the risk of transmission of HIV  following an exposure is small and is dependant upon the exposure itself and where HIV  status of the source is unknown the likelihood they are HIV </a:t>
            </a:r>
            <a:r>
              <a:rPr lang="en-GB" dirty="0" smtClean="0"/>
              <a:t>positive</a:t>
            </a:r>
          </a:p>
          <a:p>
            <a:r>
              <a:rPr lang="en-GB" sz="9600" dirty="0" smtClean="0">
                <a:solidFill>
                  <a:schemeClr val="tx1"/>
                </a:solidFill>
              </a:rPr>
              <a:t>Unprotected receptive anal sex with unknown MSM = </a:t>
            </a:r>
          </a:p>
          <a:p>
            <a:r>
              <a:rPr lang="en-GB" sz="9600" dirty="0" smtClean="0">
                <a:solidFill>
                  <a:schemeClr val="tx1"/>
                </a:solidFill>
              </a:rPr>
              <a:t>3% </a:t>
            </a:r>
            <a:r>
              <a:rPr lang="en-GB" sz="9600" dirty="0" err="1" smtClean="0">
                <a:solidFill>
                  <a:schemeClr val="tx1"/>
                </a:solidFill>
              </a:rPr>
              <a:t>x</a:t>
            </a:r>
            <a:r>
              <a:rPr lang="en-GB" sz="9600" dirty="0" smtClean="0">
                <a:solidFill>
                  <a:schemeClr val="tx1"/>
                </a:solidFill>
              </a:rPr>
              <a:t> 15% = 0.45 or 1/122</a:t>
            </a:r>
          </a:p>
          <a:p>
            <a:r>
              <a:rPr lang="en-GB" sz="9600" dirty="0" smtClean="0">
                <a:solidFill>
                  <a:schemeClr val="tx1"/>
                </a:solidFill>
              </a:rPr>
              <a:t> Unprotected receptive anal sex with a known HIV + MSM</a:t>
            </a:r>
          </a:p>
          <a:p>
            <a:r>
              <a:rPr lang="en-GB" sz="9600" dirty="0" smtClean="0">
                <a:solidFill>
                  <a:schemeClr val="tx1"/>
                </a:solidFill>
              </a:rPr>
              <a:t>3% </a:t>
            </a:r>
            <a:r>
              <a:rPr lang="en-GB" sz="9600" dirty="0" err="1" smtClean="0">
                <a:solidFill>
                  <a:schemeClr val="tx1"/>
                </a:solidFill>
              </a:rPr>
              <a:t>x</a:t>
            </a:r>
            <a:r>
              <a:rPr lang="en-GB" sz="9600" dirty="0" smtClean="0">
                <a:solidFill>
                  <a:schemeClr val="tx1"/>
                </a:solidFill>
              </a:rPr>
              <a:t> 1 = 3%  or 1/33</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Compartmentalistion</a:t>
            </a:r>
            <a:r>
              <a:rPr lang="en-US" dirty="0" smtClean="0"/>
              <a:t> of HIV</a:t>
            </a:r>
            <a:endParaRPr lang="en-US" dirty="0"/>
          </a:p>
        </p:txBody>
      </p:sp>
      <p:sp>
        <p:nvSpPr>
          <p:cNvPr id="4" name="Slide Number Placeholder 3"/>
          <p:cNvSpPr>
            <a:spLocks noGrp="1"/>
          </p:cNvSpPr>
          <p:nvPr>
            <p:ph type="sldNum" sz="quarter" idx="10"/>
          </p:nvPr>
        </p:nvSpPr>
        <p:spPr/>
        <p:txBody>
          <a:bodyPr/>
          <a:lstStyle/>
          <a:p>
            <a:fld id="{4AE2211E-5030-4997-B606-8AE6383EBE96}" type="slidenum">
              <a:rPr lang="en-GB" smtClean="0"/>
              <a:pPr/>
              <a:t>16</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E2211E-5030-4997-B606-8AE6383EBE96}" type="slidenum">
              <a:rPr lang="en-GB" smtClean="0"/>
              <a:pPr/>
              <a:t>20</a:t>
            </a:fld>
            <a:endParaRPr lang="en-GB"/>
          </a:p>
        </p:txBody>
      </p:sp>
    </p:spTree>
    <p:extLst>
      <p:ext uri="{BB962C8B-B14F-4D97-AF65-F5344CB8AC3E}">
        <p14:creationId xmlns:p14="http://schemas.microsoft.com/office/powerpoint/2010/main" val="180132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655EADF-0A0B-48F6-8628-F9DCD588A66C}" type="datetimeFigureOut">
              <a:rPr lang="en-US" smtClean="0"/>
              <a:pPr/>
              <a:t>11/6/2017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E36-A4D4-4980-BFE0-C4726DCBBF6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655EADF-0A0B-48F6-8628-F9DCD588A66C}" type="datetimeFigureOut">
              <a:rPr lang="en-US" smtClean="0"/>
              <a:pPr/>
              <a:t>11/6/2017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E36-A4D4-4980-BFE0-C4726DCBBF6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655EADF-0A0B-48F6-8628-F9DCD588A66C}" type="datetimeFigureOut">
              <a:rPr lang="en-US" smtClean="0"/>
              <a:pPr/>
              <a:t>11/6/2017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E36-A4D4-4980-BFE0-C4726DCBBF6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655EADF-0A0B-48F6-8628-F9DCD588A66C}" type="datetimeFigureOut">
              <a:rPr lang="en-US" smtClean="0"/>
              <a:pPr/>
              <a:t>11/6/2017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E36-A4D4-4980-BFE0-C4726DCBBF6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655EADF-0A0B-48F6-8628-F9DCD588A66C}" type="datetimeFigureOut">
              <a:rPr lang="en-US" smtClean="0"/>
              <a:pPr/>
              <a:t>11/6/2017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8D5097-3317-D34C-8721-95590C044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655EADF-0A0B-48F6-8628-F9DCD588A66C}" type="datetimeFigureOut">
              <a:rPr lang="en-US" smtClean="0"/>
              <a:pPr/>
              <a:t>11/6/2017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E36-A4D4-4980-BFE0-C4726DCBBF6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655EADF-0A0B-48F6-8628-F9DCD588A66C}" type="datetimeFigureOut">
              <a:rPr lang="en-US" smtClean="0"/>
              <a:pPr/>
              <a:t>11/6/2017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586E36-A4D4-4980-BFE0-C4726DCBBF6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655EADF-0A0B-48F6-8628-F9DCD588A66C}" type="datetimeFigureOut">
              <a:rPr lang="en-US" smtClean="0"/>
              <a:pPr/>
              <a:t>11/6/2017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586E36-A4D4-4980-BFE0-C4726DCBBF6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5EADF-0A0B-48F6-8628-F9DCD588A66C}" type="datetimeFigureOut">
              <a:rPr lang="en-US" smtClean="0"/>
              <a:pPr/>
              <a:t>11/6/2017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586E36-A4D4-4980-BFE0-C4726DCBBF6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655EADF-0A0B-48F6-8628-F9DCD588A66C}" type="datetimeFigureOut">
              <a:rPr lang="en-US" smtClean="0"/>
              <a:pPr/>
              <a:t>11/6/2017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E36-A4D4-4980-BFE0-C4726DCBBF6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655EADF-0A0B-48F6-8628-F9DCD588A66C}" type="datetimeFigureOut">
              <a:rPr lang="en-US" smtClean="0"/>
              <a:pPr/>
              <a:t>11/6/2017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E36-A4D4-4980-BFE0-C4726DCBBF6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5EADF-0A0B-48F6-8628-F9DCD588A66C}" type="datetimeFigureOut">
              <a:rPr lang="en-US" smtClean="0"/>
              <a:pPr/>
              <a:t>11/6/2017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86E36-A4D4-4980-BFE0-C4726DCBBF6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package" Target="../embeddings/Microsoft_Word_Document1.docx"/></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package" Target="../embeddings/Microsoft_Word_Document2.docx"/></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png"/><Relationship Id="rId4" Type="http://schemas.openxmlformats.org/officeDocument/2006/relationships/package" Target="../embeddings/Microsoft_Word_Document3.docx"/></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png"/><Relationship Id="rId4" Type="http://schemas.openxmlformats.org/officeDocument/2006/relationships/package" Target="../embeddings/Microsoft_Word_Document4.docx"/></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png"/><Relationship Id="rId4" Type="http://schemas.openxmlformats.org/officeDocument/2006/relationships/package" Target="../embeddings/Microsoft_Word_Document5.docx"/></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png"/><Relationship Id="rId4" Type="http://schemas.openxmlformats.org/officeDocument/2006/relationships/package" Target="../embeddings/Microsoft_Word_Document6.docx"/></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Microsoft_Excel_97-2003_Worksheet1.xls"/><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HIV Post </a:t>
            </a:r>
            <a:r>
              <a:rPr lang="en-GB" dirty="0"/>
              <a:t>E</a:t>
            </a:r>
            <a:r>
              <a:rPr lang="en-GB" dirty="0" smtClean="0"/>
              <a:t>xposure Prophylaxis – Sexual and Non-Sexual </a:t>
            </a:r>
            <a:r>
              <a:rPr lang="en-GB" dirty="0"/>
              <a:t>E</a:t>
            </a:r>
            <a:r>
              <a:rPr lang="en-GB" dirty="0" smtClean="0"/>
              <a:t>xposures.</a:t>
            </a:r>
            <a:endParaRPr lang="en-GB" dirty="0"/>
          </a:p>
        </p:txBody>
      </p:sp>
      <p:sp>
        <p:nvSpPr>
          <p:cNvPr id="3" name="Subtitle 2"/>
          <p:cNvSpPr>
            <a:spLocks noGrp="1"/>
          </p:cNvSpPr>
          <p:nvPr>
            <p:ph type="subTitle" idx="1"/>
          </p:nvPr>
        </p:nvSpPr>
        <p:spPr>
          <a:xfrm>
            <a:off x="1371600" y="3886200"/>
            <a:ext cx="6781800" cy="1752600"/>
          </a:xfrm>
        </p:spPr>
        <p:txBody>
          <a:bodyPr>
            <a:normAutofit fontScale="85000" lnSpcReduction="20000"/>
          </a:bodyPr>
          <a:lstStyle/>
          <a:p>
            <a:r>
              <a:rPr lang="en-GB" dirty="0" smtClean="0"/>
              <a:t>Jessica Daniel and Denise Reeves</a:t>
            </a:r>
          </a:p>
          <a:p>
            <a:r>
              <a:rPr lang="en-GB" dirty="0" smtClean="0"/>
              <a:t>Great Western Hospital Foundation Trust</a:t>
            </a:r>
          </a:p>
          <a:p>
            <a:r>
              <a:rPr lang="en-GB" dirty="0" smtClean="0"/>
              <a:t>Severn Deanery ED Training Day.</a:t>
            </a:r>
          </a:p>
          <a:p>
            <a:r>
              <a:rPr lang="en-GB" dirty="0" smtClean="0"/>
              <a:t>14</a:t>
            </a:r>
            <a:r>
              <a:rPr lang="en-GB" baseline="30000" dirty="0" smtClean="0"/>
              <a:t>th</a:t>
            </a:r>
            <a:r>
              <a:rPr lang="en-GB" dirty="0" smtClean="0"/>
              <a:t> March 2012</a:t>
            </a:r>
            <a:endParaRPr lang="en-GB"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Human Studies cont</a:t>
            </a:r>
            <a:endParaRPr lang="en-GB" dirty="0"/>
          </a:p>
        </p:txBody>
      </p:sp>
      <p:sp>
        <p:nvSpPr>
          <p:cNvPr id="3" name="Content Placeholder 2"/>
          <p:cNvSpPr>
            <a:spLocks noGrp="1"/>
          </p:cNvSpPr>
          <p:nvPr>
            <p:ph idx="1"/>
          </p:nvPr>
        </p:nvSpPr>
        <p:spPr>
          <a:xfrm>
            <a:off x="457200" y="1268760"/>
            <a:ext cx="8229600" cy="4525963"/>
          </a:xfrm>
        </p:spPr>
        <p:txBody>
          <a:bodyPr>
            <a:normAutofit fontScale="92500" lnSpcReduction="10000"/>
          </a:bodyPr>
          <a:lstStyle/>
          <a:p>
            <a:r>
              <a:rPr lang="en-GB" b="1" dirty="0" smtClean="0"/>
              <a:t>Sexual Transmission</a:t>
            </a:r>
          </a:p>
          <a:p>
            <a:r>
              <a:rPr lang="en-GB" b="1" dirty="0" smtClean="0"/>
              <a:t>Post Exposure </a:t>
            </a:r>
            <a:r>
              <a:rPr lang="en-GB" b="1" dirty="0" err="1" smtClean="0"/>
              <a:t>prophylaxsis</a:t>
            </a:r>
            <a:endParaRPr lang="en-GB" b="1" dirty="0" smtClean="0"/>
          </a:p>
          <a:p>
            <a:r>
              <a:rPr lang="en-GB" dirty="0" smtClean="0"/>
              <a:t> 2 Brazilian studies </a:t>
            </a:r>
          </a:p>
          <a:p>
            <a:pPr marL="514350" indent="-514350">
              <a:buFont typeface="+mj-lt"/>
              <a:buAutoNum type="arabicPeriod"/>
            </a:pPr>
            <a:r>
              <a:rPr lang="en-GB" dirty="0" smtClean="0"/>
              <a:t>MSM given PEPSE supplies to commence after sexual exposure. 0.6% </a:t>
            </a:r>
            <a:r>
              <a:rPr lang="en-GB" dirty="0" err="1" smtClean="0"/>
              <a:t>vs</a:t>
            </a:r>
            <a:r>
              <a:rPr lang="en-GB" dirty="0" smtClean="0"/>
              <a:t> 4.2%</a:t>
            </a:r>
            <a:r>
              <a:rPr lang="en-GB" baseline="30000" dirty="0" smtClean="0"/>
              <a:t>1</a:t>
            </a:r>
            <a:endParaRPr lang="en-GB" dirty="0" smtClean="0"/>
          </a:p>
          <a:p>
            <a:pPr marL="514350" indent="-514350">
              <a:buFont typeface="+mj-lt"/>
              <a:buAutoNum type="arabicPeriod"/>
            </a:pPr>
            <a:r>
              <a:rPr lang="en-GB" dirty="0" smtClean="0"/>
              <a:t>Victims of sexual assault given PEPSE. 0% </a:t>
            </a:r>
            <a:r>
              <a:rPr lang="en-GB" dirty="0" err="1" smtClean="0"/>
              <a:t>vs</a:t>
            </a:r>
            <a:r>
              <a:rPr lang="en-GB" dirty="0" smtClean="0"/>
              <a:t> 2.7%. </a:t>
            </a:r>
            <a:r>
              <a:rPr lang="en-GB" baseline="30000" dirty="0" smtClean="0"/>
              <a:t>2</a:t>
            </a:r>
            <a:r>
              <a:rPr lang="en-GB" dirty="0" smtClean="0"/>
              <a:t> </a:t>
            </a:r>
          </a:p>
          <a:p>
            <a:pPr>
              <a:buNone/>
            </a:pPr>
            <a:r>
              <a:rPr lang="en-GB" dirty="0" smtClean="0"/>
              <a:t>Significant less </a:t>
            </a:r>
            <a:r>
              <a:rPr lang="en-GB" dirty="0" err="1" smtClean="0"/>
              <a:t>seroconversions</a:t>
            </a:r>
            <a:r>
              <a:rPr lang="en-GB" dirty="0" smtClean="0"/>
              <a:t> in those who</a:t>
            </a:r>
          </a:p>
          <a:p>
            <a:pPr>
              <a:buNone/>
            </a:pPr>
            <a:r>
              <a:rPr lang="en-GB" dirty="0" smtClean="0"/>
              <a:t>utilised PEP compared to those who did not. </a:t>
            </a:r>
            <a:endParaRPr lang="en-GB" dirty="0"/>
          </a:p>
        </p:txBody>
      </p:sp>
      <p:sp>
        <p:nvSpPr>
          <p:cNvPr id="4" name="TextBox 3"/>
          <p:cNvSpPr txBox="1"/>
          <p:nvPr/>
        </p:nvSpPr>
        <p:spPr>
          <a:xfrm>
            <a:off x="228600" y="6211669"/>
            <a:ext cx="8468985" cy="646331"/>
          </a:xfrm>
          <a:prstGeom prst="rect">
            <a:avLst/>
          </a:prstGeom>
          <a:noFill/>
        </p:spPr>
        <p:txBody>
          <a:bodyPr wrap="none" rtlCol="0">
            <a:spAutoFit/>
          </a:bodyPr>
          <a:lstStyle/>
          <a:p>
            <a:pPr marL="342900" indent="-342900">
              <a:buAutoNum type="arabicParenR"/>
            </a:pPr>
            <a:r>
              <a:rPr lang="en-GB" dirty="0" err="1" smtClean="0"/>
              <a:t>Praca</a:t>
            </a:r>
            <a:r>
              <a:rPr lang="en-GB" dirty="0" smtClean="0"/>
              <a:t> Once Study Team.  J </a:t>
            </a:r>
            <a:r>
              <a:rPr lang="en-GB" dirty="0" err="1" smtClean="0"/>
              <a:t>Accquir</a:t>
            </a:r>
            <a:r>
              <a:rPr lang="en-GB" dirty="0" smtClean="0"/>
              <a:t> Immune </a:t>
            </a:r>
            <a:r>
              <a:rPr lang="en-GB" dirty="0" err="1" smtClean="0"/>
              <a:t>Defic</a:t>
            </a:r>
            <a:r>
              <a:rPr lang="en-GB" dirty="0" smtClean="0"/>
              <a:t> </a:t>
            </a:r>
            <a:r>
              <a:rPr lang="en-GB" dirty="0" err="1" smtClean="0"/>
              <a:t>Syndr</a:t>
            </a:r>
            <a:r>
              <a:rPr lang="en-GB" dirty="0" smtClean="0"/>
              <a:t> 2004;35:519:25</a:t>
            </a:r>
          </a:p>
          <a:p>
            <a:pPr marL="342900" indent="-342900">
              <a:buAutoNum type="arabicParenR"/>
            </a:pPr>
            <a:r>
              <a:rPr lang="en-GB" dirty="0" err="1" smtClean="0"/>
              <a:t>Schecter</a:t>
            </a:r>
            <a:r>
              <a:rPr lang="en-GB" dirty="0" smtClean="0"/>
              <a:t>. 6</a:t>
            </a:r>
            <a:r>
              <a:rPr lang="en-GB" baseline="30000" dirty="0" smtClean="0"/>
              <a:t>th</a:t>
            </a:r>
            <a:r>
              <a:rPr lang="en-GB" dirty="0" smtClean="0"/>
              <a:t> International Conference on Drug Therapy. Glasgow, UK (abstract PL 6.1)</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Transmission</a:t>
            </a:r>
            <a:endParaRPr lang="en-US" dirty="0"/>
          </a:p>
        </p:txBody>
      </p:sp>
      <p:sp>
        <p:nvSpPr>
          <p:cNvPr id="3" name="Content Placeholder 2"/>
          <p:cNvSpPr>
            <a:spLocks noGrp="1"/>
          </p:cNvSpPr>
          <p:nvPr>
            <p:ph idx="1"/>
          </p:nvPr>
        </p:nvSpPr>
        <p:spPr/>
        <p:txBody>
          <a:bodyPr/>
          <a:lstStyle/>
          <a:p>
            <a:r>
              <a:rPr lang="en-GB" dirty="0" smtClean="0"/>
              <a:t>Rate of HIV mother to child transmission has reduced from 20% to &lt;1% with the introduction of triple therapy or AZT plus planned </a:t>
            </a:r>
            <a:r>
              <a:rPr lang="en-GB" dirty="0" err="1" smtClean="0"/>
              <a:t>c</a:t>
            </a:r>
            <a:r>
              <a:rPr lang="en-GB" dirty="0" smtClean="0"/>
              <a:t>-section in UK.</a:t>
            </a:r>
          </a:p>
          <a:p>
            <a:r>
              <a:rPr lang="en-GB" dirty="0" smtClean="0"/>
              <a:t> Many African studies showing benefits of AZT, single dose </a:t>
            </a:r>
            <a:r>
              <a:rPr lang="en-GB" dirty="0" err="1" smtClean="0"/>
              <a:t>nevirapine</a:t>
            </a:r>
            <a:r>
              <a:rPr lang="en-GB" dirty="0" smtClean="0"/>
              <a:t> and triple therapy in reducing HIV transmission.</a:t>
            </a:r>
          </a:p>
          <a:p>
            <a:endParaRPr lang="en-US" dirty="0"/>
          </a:p>
        </p:txBody>
      </p:sp>
      <p:sp>
        <p:nvSpPr>
          <p:cNvPr id="4" name="TextBox 3"/>
          <p:cNvSpPr txBox="1"/>
          <p:nvPr/>
        </p:nvSpPr>
        <p:spPr>
          <a:xfrm>
            <a:off x="304800" y="5657671"/>
            <a:ext cx="8534400" cy="954107"/>
          </a:xfrm>
          <a:prstGeom prst="rect">
            <a:avLst/>
          </a:prstGeom>
          <a:noFill/>
        </p:spPr>
        <p:txBody>
          <a:bodyPr wrap="square" rtlCol="0">
            <a:spAutoFit/>
          </a:bodyPr>
          <a:lstStyle/>
          <a:p>
            <a:r>
              <a:rPr lang="en-US" sz="1400" dirty="0" smtClean="0"/>
              <a:t>1. </a:t>
            </a:r>
            <a:r>
              <a:rPr lang="en-US" sz="1400" dirty="0" err="1" smtClean="0"/>
              <a:t>Sperling</a:t>
            </a:r>
            <a:r>
              <a:rPr lang="en-US" sz="1400" dirty="0" smtClean="0"/>
              <a:t> RS et al. Maternal viral load, </a:t>
            </a:r>
            <a:r>
              <a:rPr lang="en-US" sz="1400" dirty="0" err="1" smtClean="0"/>
              <a:t>zidovudine</a:t>
            </a:r>
            <a:r>
              <a:rPr lang="en-US" sz="1400" dirty="0" smtClean="0"/>
              <a:t> treatment and the risk of HIV-1 transmission from mother to infant. NEJM. 1996;335:1621-9</a:t>
            </a:r>
          </a:p>
          <a:p>
            <a:r>
              <a:rPr lang="en-US" sz="1400" dirty="0" smtClean="0"/>
              <a:t>2. Wade et al. </a:t>
            </a:r>
            <a:r>
              <a:rPr lang="en-US" sz="1400" dirty="0" err="1" smtClean="0"/>
              <a:t>Abbreiviated</a:t>
            </a:r>
            <a:r>
              <a:rPr lang="en-US" sz="1400" dirty="0" smtClean="0"/>
              <a:t> regimens of </a:t>
            </a:r>
            <a:r>
              <a:rPr lang="en-US" sz="1400" dirty="0" err="1" smtClean="0"/>
              <a:t>zidovudine</a:t>
            </a:r>
            <a:r>
              <a:rPr lang="en-US" sz="1400" dirty="0" smtClean="0"/>
              <a:t> prophylaxis and </a:t>
            </a:r>
            <a:r>
              <a:rPr lang="en-US" sz="1400" dirty="0" err="1" smtClean="0"/>
              <a:t>perinatal</a:t>
            </a:r>
            <a:r>
              <a:rPr lang="en-US" sz="1400" dirty="0" smtClean="0"/>
              <a:t> transmission of HIV-1 virus. NEJM. 1998;339:1409-14</a:t>
            </a:r>
            <a:endParaRPr lang="en-US" sz="1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exposure prophylaxis</a:t>
            </a:r>
            <a:endParaRPr lang="en-US" dirty="0"/>
          </a:p>
        </p:txBody>
      </p:sp>
      <p:sp>
        <p:nvSpPr>
          <p:cNvPr id="3" name="Content Placeholder 2"/>
          <p:cNvSpPr>
            <a:spLocks noGrp="1"/>
          </p:cNvSpPr>
          <p:nvPr>
            <p:ph idx="1"/>
          </p:nvPr>
        </p:nvSpPr>
        <p:spPr/>
        <p:txBody>
          <a:bodyPr/>
          <a:lstStyle/>
          <a:p>
            <a:r>
              <a:rPr lang="en-GB" b="1" dirty="0" smtClean="0"/>
              <a:t>Pre-exposure prophylaxis</a:t>
            </a:r>
          </a:p>
          <a:p>
            <a:r>
              <a:rPr lang="en-GB" dirty="0" err="1" smtClean="0"/>
              <a:t>PrEP</a:t>
            </a:r>
            <a:r>
              <a:rPr lang="en-GB" dirty="0" smtClean="0"/>
              <a:t> recent RCT African study approx 1000 patients</a:t>
            </a:r>
          </a:p>
          <a:p>
            <a:r>
              <a:rPr lang="en-GB" dirty="0" smtClean="0"/>
              <a:t>39% reduction in new HIV diagnosis in patients who used </a:t>
            </a:r>
            <a:r>
              <a:rPr lang="en-GB" dirty="0" err="1" smtClean="0"/>
              <a:t>intravaginal</a:t>
            </a:r>
            <a:r>
              <a:rPr lang="en-GB" dirty="0" smtClean="0"/>
              <a:t> </a:t>
            </a:r>
            <a:r>
              <a:rPr lang="en-GB" dirty="0" err="1" smtClean="0"/>
              <a:t>Tenofovir</a:t>
            </a:r>
            <a:r>
              <a:rPr lang="en-GB" dirty="0" smtClean="0"/>
              <a:t> gel 12 hrs prior to sexual intercourse</a:t>
            </a:r>
            <a:r>
              <a:rPr lang="en-GB" baseline="30000" dirty="0" smtClean="0"/>
              <a:t>1</a:t>
            </a:r>
            <a:endParaRPr lang="en-US" dirty="0"/>
          </a:p>
        </p:txBody>
      </p:sp>
      <p:sp>
        <p:nvSpPr>
          <p:cNvPr id="4" name="TextBox 3"/>
          <p:cNvSpPr txBox="1"/>
          <p:nvPr/>
        </p:nvSpPr>
        <p:spPr>
          <a:xfrm>
            <a:off x="152400" y="6019800"/>
            <a:ext cx="8495171" cy="523220"/>
          </a:xfrm>
          <a:prstGeom prst="rect">
            <a:avLst/>
          </a:prstGeom>
          <a:noFill/>
        </p:spPr>
        <p:txBody>
          <a:bodyPr wrap="square" rtlCol="0">
            <a:spAutoFit/>
          </a:bodyPr>
          <a:lstStyle/>
          <a:p>
            <a:pPr marL="342900" indent="-342900">
              <a:buAutoNum type="arabicPeriod"/>
            </a:pPr>
            <a:r>
              <a:rPr lang="en-US" sz="1400" dirty="0" smtClean="0"/>
              <a:t>Karin QA et al. Effectiveness of 1% </a:t>
            </a:r>
            <a:r>
              <a:rPr lang="en-US" sz="1400" dirty="0" err="1" smtClean="0"/>
              <a:t>tenofovir</a:t>
            </a:r>
            <a:r>
              <a:rPr lang="en-US" sz="1400" dirty="0" smtClean="0"/>
              <a:t> vaginal </a:t>
            </a:r>
            <a:r>
              <a:rPr lang="en-US" sz="1400" dirty="0" err="1" smtClean="0"/>
              <a:t>microbicide</a:t>
            </a:r>
            <a:r>
              <a:rPr lang="en-US" sz="1400" dirty="0" smtClean="0"/>
              <a:t> gel in S. African </a:t>
            </a:r>
            <a:r>
              <a:rPr lang="en-US" sz="1400" dirty="0" err="1" smtClean="0"/>
              <a:t>women:results</a:t>
            </a:r>
            <a:r>
              <a:rPr lang="en-US" sz="1400" dirty="0" smtClean="0"/>
              <a:t> of the CAPRISA 004 trial. Oral abstract TUSS0502.18</a:t>
            </a:r>
            <a:r>
              <a:rPr lang="en-US" sz="1400" baseline="30000" dirty="0" smtClean="0"/>
              <a:t>th</a:t>
            </a:r>
            <a:r>
              <a:rPr lang="en-US" sz="1400" dirty="0" smtClean="0"/>
              <a:t> IAC July 2010.</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Risk Assessment</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28600" y="304800"/>
            <a:ext cx="8686800" cy="914400"/>
          </a:xfrm>
          <a:prstGeom prst="rect">
            <a:avLst/>
          </a:prstGeom>
          <a:noFill/>
          <a:ln w="12700">
            <a:noFill/>
            <a:miter lim="800000"/>
            <a:headEnd/>
            <a:tailEnd/>
          </a:ln>
        </p:spPr>
        <p:txBody>
          <a:bodyPr lIns="90488" tIns="44450" rIns="90488" bIns="44450" anchor="ctr">
            <a:prstTxWarp prst="textNoShape">
              <a:avLst/>
            </a:prstTxWarp>
          </a:bodyPr>
          <a:lstStyle/>
          <a:p>
            <a:pPr algn="ctr"/>
            <a:r>
              <a:rPr lang="en-GB" sz="3200">
                <a:solidFill>
                  <a:srgbClr val="FAFD00"/>
                </a:solidFill>
              </a:rPr>
              <a:t>The risk of HIV transmission</a:t>
            </a:r>
            <a:endParaRPr lang="en-GB" sz="3200">
              <a:solidFill>
                <a:srgbClr val="FEFE00"/>
              </a:solidFill>
            </a:endParaRPr>
          </a:p>
        </p:txBody>
      </p:sp>
      <p:sp>
        <p:nvSpPr>
          <p:cNvPr id="21507" name="Freeform 3"/>
          <p:cNvSpPr>
            <a:spLocks/>
          </p:cNvSpPr>
          <p:nvPr/>
        </p:nvSpPr>
        <p:spPr bwMode="auto">
          <a:xfrm>
            <a:off x="762000" y="1524000"/>
            <a:ext cx="1828800" cy="3276600"/>
          </a:xfrm>
          <a:custGeom>
            <a:avLst/>
            <a:gdLst>
              <a:gd name="T0" fmla="*/ 230 w 1152"/>
              <a:gd name="T1" fmla="*/ 40 h 2064"/>
              <a:gd name="T2" fmla="*/ 530 w 1152"/>
              <a:gd name="T3" fmla="*/ 53 h 2064"/>
              <a:gd name="T4" fmla="*/ 724 w 1152"/>
              <a:gd name="T5" fmla="*/ 80 h 2064"/>
              <a:gd name="T6" fmla="*/ 912 w 1152"/>
              <a:gd name="T7" fmla="*/ 8 h 2064"/>
              <a:gd name="T8" fmla="*/ 1142 w 1152"/>
              <a:gd name="T9" fmla="*/ 68 h 2064"/>
              <a:gd name="T10" fmla="*/ 1152 w 1152"/>
              <a:gd name="T11" fmla="*/ 404 h 2064"/>
              <a:gd name="T12" fmla="*/ 1092 w 1152"/>
              <a:gd name="T13" fmla="*/ 942 h 2064"/>
              <a:gd name="T14" fmla="*/ 1117 w 1152"/>
              <a:gd name="T15" fmla="*/ 1389 h 2064"/>
              <a:gd name="T16" fmla="*/ 1110 w 1152"/>
              <a:gd name="T17" fmla="*/ 2017 h 2064"/>
              <a:gd name="T18" fmla="*/ 915 w 1152"/>
              <a:gd name="T19" fmla="*/ 2024 h 2064"/>
              <a:gd name="T20" fmla="*/ 622 w 1152"/>
              <a:gd name="T21" fmla="*/ 2064 h 2064"/>
              <a:gd name="T22" fmla="*/ 317 w 1152"/>
              <a:gd name="T23" fmla="*/ 2017 h 2064"/>
              <a:gd name="T24" fmla="*/ 25 w 1152"/>
              <a:gd name="T25" fmla="*/ 2062 h 2064"/>
              <a:gd name="T26" fmla="*/ 0 w 1152"/>
              <a:gd name="T27" fmla="*/ 1787 h 2064"/>
              <a:gd name="T28" fmla="*/ 29 w 1152"/>
              <a:gd name="T29" fmla="*/ 1310 h 2064"/>
              <a:gd name="T30" fmla="*/ 17 w 1152"/>
              <a:gd name="T31" fmla="*/ 849 h 2064"/>
              <a:gd name="T32" fmla="*/ 10 w 1152"/>
              <a:gd name="T33" fmla="*/ 404 h 2064"/>
              <a:gd name="T34" fmla="*/ 31 w 1152"/>
              <a:gd name="T35" fmla="*/ 0 h 2064"/>
              <a:gd name="T36" fmla="*/ 230 w 1152"/>
              <a:gd name="T37" fmla="*/ 40 h 20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2"/>
              <a:gd name="T58" fmla="*/ 0 h 2064"/>
              <a:gd name="T59" fmla="*/ 1152 w 1152"/>
              <a:gd name="T60" fmla="*/ 2064 h 20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2" h="2064">
                <a:moveTo>
                  <a:pt x="230" y="40"/>
                </a:moveTo>
                <a:lnTo>
                  <a:pt x="530" y="53"/>
                </a:lnTo>
                <a:lnTo>
                  <a:pt x="724" y="80"/>
                </a:lnTo>
                <a:lnTo>
                  <a:pt x="912" y="8"/>
                </a:lnTo>
                <a:lnTo>
                  <a:pt x="1142" y="68"/>
                </a:lnTo>
                <a:lnTo>
                  <a:pt x="1152" y="404"/>
                </a:lnTo>
                <a:lnTo>
                  <a:pt x="1092" y="942"/>
                </a:lnTo>
                <a:lnTo>
                  <a:pt x="1117" y="1389"/>
                </a:lnTo>
                <a:lnTo>
                  <a:pt x="1110" y="2017"/>
                </a:lnTo>
                <a:lnTo>
                  <a:pt x="915" y="2024"/>
                </a:lnTo>
                <a:lnTo>
                  <a:pt x="622" y="2064"/>
                </a:lnTo>
                <a:lnTo>
                  <a:pt x="317" y="2017"/>
                </a:lnTo>
                <a:lnTo>
                  <a:pt x="25" y="2062"/>
                </a:lnTo>
                <a:lnTo>
                  <a:pt x="0" y="1787"/>
                </a:lnTo>
                <a:lnTo>
                  <a:pt x="29" y="1310"/>
                </a:lnTo>
                <a:lnTo>
                  <a:pt x="17" y="849"/>
                </a:lnTo>
                <a:lnTo>
                  <a:pt x="10" y="404"/>
                </a:lnTo>
                <a:lnTo>
                  <a:pt x="31" y="0"/>
                </a:lnTo>
                <a:lnTo>
                  <a:pt x="230" y="40"/>
                </a:lnTo>
                <a:close/>
              </a:path>
            </a:pathLst>
          </a:custGeom>
          <a:solidFill>
            <a:srgbClr val="FFFFFF"/>
          </a:solidFill>
          <a:ln w="9525">
            <a:solidFill>
              <a:schemeClr val="tx1"/>
            </a:solidFill>
            <a:round/>
            <a:headEnd/>
            <a:tailEnd/>
          </a:ln>
        </p:spPr>
        <p:txBody>
          <a:bodyPr>
            <a:prstTxWarp prst="textNoShape">
              <a:avLst/>
            </a:prstTxWarp>
          </a:bodyPr>
          <a:lstStyle/>
          <a:p>
            <a:endParaRPr lang="en-US"/>
          </a:p>
        </p:txBody>
      </p:sp>
      <p:sp>
        <p:nvSpPr>
          <p:cNvPr id="21508" name="Freeform 4"/>
          <p:cNvSpPr>
            <a:spLocks/>
          </p:cNvSpPr>
          <p:nvPr/>
        </p:nvSpPr>
        <p:spPr bwMode="auto">
          <a:xfrm>
            <a:off x="862013" y="1608138"/>
            <a:ext cx="1628775" cy="3078162"/>
          </a:xfrm>
          <a:custGeom>
            <a:avLst/>
            <a:gdLst>
              <a:gd name="T0" fmla="*/ 796 w 1026"/>
              <a:gd name="T1" fmla="*/ 97 h 1939"/>
              <a:gd name="T2" fmla="*/ 1026 w 1026"/>
              <a:gd name="T3" fmla="*/ 78 h 1939"/>
              <a:gd name="T4" fmla="*/ 1024 w 1026"/>
              <a:gd name="T5" fmla="*/ 373 h 1939"/>
              <a:gd name="T6" fmla="*/ 979 w 1026"/>
              <a:gd name="T7" fmla="*/ 908 h 1939"/>
              <a:gd name="T8" fmla="*/ 1008 w 1026"/>
              <a:gd name="T9" fmla="*/ 1501 h 1939"/>
              <a:gd name="T10" fmla="*/ 996 w 1026"/>
              <a:gd name="T11" fmla="*/ 1829 h 1939"/>
              <a:gd name="T12" fmla="*/ 863 w 1026"/>
              <a:gd name="T13" fmla="*/ 1892 h 1939"/>
              <a:gd name="T14" fmla="*/ 549 w 1026"/>
              <a:gd name="T15" fmla="*/ 1939 h 1939"/>
              <a:gd name="T16" fmla="*/ 269 w 1026"/>
              <a:gd name="T17" fmla="*/ 1886 h 1939"/>
              <a:gd name="T18" fmla="*/ 37 w 1026"/>
              <a:gd name="T19" fmla="*/ 1903 h 1939"/>
              <a:gd name="T20" fmla="*/ 4 w 1026"/>
              <a:gd name="T21" fmla="*/ 1660 h 1939"/>
              <a:gd name="T22" fmla="*/ 18 w 1026"/>
              <a:gd name="T23" fmla="*/ 1033 h 1939"/>
              <a:gd name="T24" fmla="*/ 24 w 1026"/>
              <a:gd name="T25" fmla="*/ 718 h 1939"/>
              <a:gd name="T26" fmla="*/ 0 w 1026"/>
              <a:gd name="T27" fmla="*/ 373 h 1939"/>
              <a:gd name="T28" fmla="*/ 25 w 1026"/>
              <a:gd name="T29" fmla="*/ 0 h 1939"/>
              <a:gd name="T30" fmla="*/ 145 w 1026"/>
              <a:gd name="T31" fmla="*/ 74 h 1939"/>
              <a:gd name="T32" fmla="*/ 351 w 1026"/>
              <a:gd name="T33" fmla="*/ 61 h 1939"/>
              <a:gd name="T34" fmla="*/ 535 w 1026"/>
              <a:gd name="T35" fmla="*/ 118 h 1939"/>
              <a:gd name="T36" fmla="*/ 796 w 1026"/>
              <a:gd name="T37" fmla="*/ 97 h 19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6"/>
              <a:gd name="T58" fmla="*/ 0 h 1939"/>
              <a:gd name="T59" fmla="*/ 1026 w 1026"/>
              <a:gd name="T60" fmla="*/ 1939 h 19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6" h="1939">
                <a:moveTo>
                  <a:pt x="796" y="97"/>
                </a:moveTo>
                <a:lnTo>
                  <a:pt x="1026" y="78"/>
                </a:lnTo>
                <a:lnTo>
                  <a:pt x="1024" y="373"/>
                </a:lnTo>
                <a:lnTo>
                  <a:pt x="979" y="908"/>
                </a:lnTo>
                <a:lnTo>
                  <a:pt x="1008" y="1501"/>
                </a:lnTo>
                <a:lnTo>
                  <a:pt x="996" y="1829"/>
                </a:lnTo>
                <a:lnTo>
                  <a:pt x="863" y="1892"/>
                </a:lnTo>
                <a:lnTo>
                  <a:pt x="549" y="1939"/>
                </a:lnTo>
                <a:lnTo>
                  <a:pt x="269" y="1886"/>
                </a:lnTo>
                <a:lnTo>
                  <a:pt x="37" y="1903"/>
                </a:lnTo>
                <a:lnTo>
                  <a:pt x="4" y="1660"/>
                </a:lnTo>
                <a:lnTo>
                  <a:pt x="18" y="1033"/>
                </a:lnTo>
                <a:lnTo>
                  <a:pt x="24" y="718"/>
                </a:lnTo>
                <a:lnTo>
                  <a:pt x="0" y="373"/>
                </a:lnTo>
                <a:lnTo>
                  <a:pt x="25" y="0"/>
                </a:lnTo>
                <a:lnTo>
                  <a:pt x="145" y="74"/>
                </a:lnTo>
                <a:lnTo>
                  <a:pt x="351" y="61"/>
                </a:lnTo>
                <a:lnTo>
                  <a:pt x="535" y="118"/>
                </a:lnTo>
                <a:lnTo>
                  <a:pt x="796" y="97"/>
                </a:lnTo>
                <a:close/>
              </a:path>
            </a:pathLst>
          </a:custGeom>
          <a:noFill/>
          <a:ln w="9525">
            <a:noFill/>
            <a:round/>
            <a:headEnd/>
            <a:tailEnd/>
          </a:ln>
        </p:spPr>
        <p:txBody>
          <a:bodyPr>
            <a:prstTxWarp prst="textNoShape">
              <a:avLst/>
            </a:prstTxWarp>
          </a:bodyPr>
          <a:lstStyle/>
          <a:p>
            <a:endParaRPr lang="en-US"/>
          </a:p>
        </p:txBody>
      </p:sp>
      <p:sp>
        <p:nvSpPr>
          <p:cNvPr id="21509" name="Freeform 5"/>
          <p:cNvSpPr>
            <a:spLocks/>
          </p:cNvSpPr>
          <p:nvPr/>
        </p:nvSpPr>
        <p:spPr bwMode="auto">
          <a:xfrm>
            <a:off x="1444625" y="2116138"/>
            <a:ext cx="541338" cy="2308225"/>
          </a:xfrm>
          <a:custGeom>
            <a:avLst/>
            <a:gdLst>
              <a:gd name="T0" fmla="*/ 341 w 341"/>
              <a:gd name="T1" fmla="*/ 853 h 1454"/>
              <a:gd name="T2" fmla="*/ 311 w 341"/>
              <a:gd name="T3" fmla="*/ 649 h 1454"/>
              <a:gd name="T4" fmla="*/ 317 w 341"/>
              <a:gd name="T5" fmla="*/ 444 h 1454"/>
              <a:gd name="T6" fmla="*/ 281 w 341"/>
              <a:gd name="T7" fmla="*/ 368 h 1454"/>
              <a:gd name="T8" fmla="*/ 200 w 341"/>
              <a:gd name="T9" fmla="*/ 317 h 1454"/>
              <a:gd name="T10" fmla="*/ 233 w 341"/>
              <a:gd name="T11" fmla="*/ 275 h 1454"/>
              <a:gd name="T12" fmla="*/ 260 w 341"/>
              <a:gd name="T13" fmla="*/ 169 h 1454"/>
              <a:gd name="T14" fmla="*/ 227 w 341"/>
              <a:gd name="T15" fmla="*/ 38 h 1454"/>
              <a:gd name="T16" fmla="*/ 183 w 341"/>
              <a:gd name="T17" fmla="*/ 0 h 1454"/>
              <a:gd name="T18" fmla="*/ 115 w 341"/>
              <a:gd name="T19" fmla="*/ 17 h 1454"/>
              <a:gd name="T20" fmla="*/ 68 w 341"/>
              <a:gd name="T21" fmla="*/ 131 h 1454"/>
              <a:gd name="T22" fmla="*/ 75 w 341"/>
              <a:gd name="T23" fmla="*/ 228 h 1454"/>
              <a:gd name="T24" fmla="*/ 121 w 341"/>
              <a:gd name="T25" fmla="*/ 296 h 1454"/>
              <a:gd name="T26" fmla="*/ 74 w 341"/>
              <a:gd name="T27" fmla="*/ 349 h 1454"/>
              <a:gd name="T28" fmla="*/ 25 w 341"/>
              <a:gd name="T29" fmla="*/ 450 h 1454"/>
              <a:gd name="T30" fmla="*/ 11 w 341"/>
              <a:gd name="T31" fmla="*/ 613 h 1454"/>
              <a:gd name="T32" fmla="*/ 0 w 341"/>
              <a:gd name="T33" fmla="*/ 912 h 1454"/>
              <a:gd name="T34" fmla="*/ 68 w 341"/>
              <a:gd name="T35" fmla="*/ 901 h 1454"/>
              <a:gd name="T36" fmla="*/ 72 w 341"/>
              <a:gd name="T37" fmla="*/ 1007 h 1454"/>
              <a:gd name="T38" fmla="*/ 57 w 341"/>
              <a:gd name="T39" fmla="*/ 1200 h 1454"/>
              <a:gd name="T40" fmla="*/ 61 w 341"/>
              <a:gd name="T41" fmla="*/ 1420 h 1454"/>
              <a:gd name="T42" fmla="*/ 178 w 341"/>
              <a:gd name="T43" fmla="*/ 1454 h 1454"/>
              <a:gd name="T44" fmla="*/ 286 w 341"/>
              <a:gd name="T45" fmla="*/ 1420 h 1454"/>
              <a:gd name="T46" fmla="*/ 266 w 341"/>
              <a:gd name="T47" fmla="*/ 899 h 1454"/>
              <a:gd name="T48" fmla="*/ 341 w 341"/>
              <a:gd name="T49" fmla="*/ 853 h 14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1"/>
              <a:gd name="T76" fmla="*/ 0 h 1454"/>
              <a:gd name="T77" fmla="*/ 341 w 341"/>
              <a:gd name="T78" fmla="*/ 1454 h 14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1" h="1454">
                <a:moveTo>
                  <a:pt x="341" y="853"/>
                </a:moveTo>
                <a:lnTo>
                  <a:pt x="311" y="649"/>
                </a:lnTo>
                <a:lnTo>
                  <a:pt x="317" y="444"/>
                </a:lnTo>
                <a:lnTo>
                  <a:pt x="281" y="368"/>
                </a:lnTo>
                <a:lnTo>
                  <a:pt x="200" y="317"/>
                </a:lnTo>
                <a:lnTo>
                  <a:pt x="233" y="275"/>
                </a:lnTo>
                <a:lnTo>
                  <a:pt x="260" y="169"/>
                </a:lnTo>
                <a:lnTo>
                  <a:pt x="227" y="38"/>
                </a:lnTo>
                <a:lnTo>
                  <a:pt x="183" y="0"/>
                </a:lnTo>
                <a:lnTo>
                  <a:pt x="115" y="17"/>
                </a:lnTo>
                <a:lnTo>
                  <a:pt x="68" y="131"/>
                </a:lnTo>
                <a:lnTo>
                  <a:pt x="75" y="228"/>
                </a:lnTo>
                <a:lnTo>
                  <a:pt x="121" y="296"/>
                </a:lnTo>
                <a:lnTo>
                  <a:pt x="74" y="349"/>
                </a:lnTo>
                <a:lnTo>
                  <a:pt x="25" y="450"/>
                </a:lnTo>
                <a:lnTo>
                  <a:pt x="11" y="613"/>
                </a:lnTo>
                <a:lnTo>
                  <a:pt x="0" y="912"/>
                </a:lnTo>
                <a:lnTo>
                  <a:pt x="68" y="901"/>
                </a:lnTo>
                <a:lnTo>
                  <a:pt x="72" y="1007"/>
                </a:lnTo>
                <a:lnTo>
                  <a:pt x="57" y="1200"/>
                </a:lnTo>
                <a:lnTo>
                  <a:pt x="61" y="1420"/>
                </a:lnTo>
                <a:lnTo>
                  <a:pt x="178" y="1454"/>
                </a:lnTo>
                <a:lnTo>
                  <a:pt x="286" y="1420"/>
                </a:lnTo>
                <a:lnTo>
                  <a:pt x="266" y="899"/>
                </a:lnTo>
                <a:lnTo>
                  <a:pt x="341" y="853"/>
                </a:lnTo>
                <a:close/>
              </a:path>
            </a:pathLst>
          </a:custGeom>
          <a:solidFill>
            <a:schemeClr val="tx2">
              <a:alpha val="50195"/>
            </a:schemeClr>
          </a:solidFill>
          <a:ln w="9525">
            <a:solidFill>
              <a:schemeClr val="tx1"/>
            </a:solidFill>
            <a:round/>
            <a:headEnd/>
            <a:tailEnd/>
          </a:ln>
        </p:spPr>
        <p:txBody>
          <a:bodyPr>
            <a:prstTxWarp prst="textNoShape">
              <a:avLst/>
            </a:prstTxWarp>
          </a:bodyPr>
          <a:lstStyle/>
          <a:p>
            <a:endParaRPr lang="en-US"/>
          </a:p>
        </p:txBody>
      </p:sp>
      <p:sp>
        <p:nvSpPr>
          <p:cNvPr id="21510" name="Freeform 6"/>
          <p:cNvSpPr>
            <a:spLocks/>
          </p:cNvSpPr>
          <p:nvPr/>
        </p:nvSpPr>
        <p:spPr bwMode="auto">
          <a:xfrm>
            <a:off x="1582738" y="2162175"/>
            <a:ext cx="219075" cy="427038"/>
          </a:xfrm>
          <a:custGeom>
            <a:avLst/>
            <a:gdLst>
              <a:gd name="T0" fmla="*/ 28 w 138"/>
              <a:gd name="T1" fmla="*/ 26 h 269"/>
              <a:gd name="T2" fmla="*/ 0 w 138"/>
              <a:gd name="T3" fmla="*/ 98 h 269"/>
              <a:gd name="T4" fmla="*/ 22 w 138"/>
              <a:gd name="T5" fmla="*/ 216 h 269"/>
              <a:gd name="T6" fmla="*/ 75 w 138"/>
              <a:gd name="T7" fmla="*/ 269 h 269"/>
              <a:gd name="T8" fmla="*/ 107 w 138"/>
              <a:gd name="T9" fmla="*/ 246 h 269"/>
              <a:gd name="T10" fmla="*/ 122 w 138"/>
              <a:gd name="T11" fmla="*/ 208 h 269"/>
              <a:gd name="T12" fmla="*/ 138 w 138"/>
              <a:gd name="T13" fmla="*/ 144 h 269"/>
              <a:gd name="T14" fmla="*/ 125 w 138"/>
              <a:gd name="T15" fmla="*/ 45 h 269"/>
              <a:gd name="T16" fmla="*/ 78 w 138"/>
              <a:gd name="T17" fmla="*/ 0 h 269"/>
              <a:gd name="T18" fmla="*/ 28 w 138"/>
              <a:gd name="T19" fmla="*/ 26 h 2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269"/>
              <a:gd name="T32" fmla="*/ 138 w 138"/>
              <a:gd name="T33" fmla="*/ 269 h 2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269">
                <a:moveTo>
                  <a:pt x="28" y="26"/>
                </a:moveTo>
                <a:lnTo>
                  <a:pt x="0" y="98"/>
                </a:lnTo>
                <a:lnTo>
                  <a:pt x="22" y="216"/>
                </a:lnTo>
                <a:lnTo>
                  <a:pt x="75" y="269"/>
                </a:lnTo>
                <a:lnTo>
                  <a:pt x="107" y="246"/>
                </a:lnTo>
                <a:lnTo>
                  <a:pt x="122" y="208"/>
                </a:lnTo>
                <a:lnTo>
                  <a:pt x="138" y="144"/>
                </a:lnTo>
                <a:lnTo>
                  <a:pt x="125" y="45"/>
                </a:lnTo>
                <a:lnTo>
                  <a:pt x="78" y="0"/>
                </a:lnTo>
                <a:lnTo>
                  <a:pt x="28" y="26"/>
                </a:lnTo>
                <a:close/>
              </a:path>
            </a:pathLst>
          </a:custGeom>
          <a:solidFill>
            <a:schemeClr val="hlink"/>
          </a:solidFill>
          <a:ln w="9525">
            <a:noFill/>
            <a:round/>
            <a:headEnd/>
            <a:tailEnd/>
          </a:ln>
        </p:spPr>
        <p:txBody>
          <a:bodyPr>
            <a:prstTxWarp prst="textNoShape">
              <a:avLst/>
            </a:prstTxWarp>
          </a:bodyPr>
          <a:lstStyle/>
          <a:p>
            <a:endParaRPr lang="en-US"/>
          </a:p>
        </p:txBody>
      </p:sp>
      <p:sp>
        <p:nvSpPr>
          <p:cNvPr id="21511" name="Freeform 7"/>
          <p:cNvSpPr>
            <a:spLocks/>
          </p:cNvSpPr>
          <p:nvPr/>
        </p:nvSpPr>
        <p:spPr bwMode="auto">
          <a:xfrm>
            <a:off x="1482725" y="2649538"/>
            <a:ext cx="444500" cy="1693862"/>
          </a:xfrm>
          <a:custGeom>
            <a:avLst/>
            <a:gdLst>
              <a:gd name="T0" fmla="*/ 207 w 280"/>
              <a:gd name="T1" fmla="*/ 360 h 1067"/>
              <a:gd name="T2" fmla="*/ 218 w 280"/>
              <a:gd name="T3" fmla="*/ 280 h 1067"/>
              <a:gd name="T4" fmla="*/ 228 w 280"/>
              <a:gd name="T5" fmla="*/ 481 h 1067"/>
              <a:gd name="T6" fmla="*/ 242 w 280"/>
              <a:gd name="T7" fmla="*/ 517 h 1067"/>
              <a:gd name="T8" fmla="*/ 280 w 280"/>
              <a:gd name="T9" fmla="*/ 502 h 1067"/>
              <a:gd name="T10" fmla="*/ 263 w 280"/>
              <a:gd name="T11" fmla="*/ 339 h 1067"/>
              <a:gd name="T12" fmla="*/ 261 w 280"/>
              <a:gd name="T13" fmla="*/ 155 h 1067"/>
              <a:gd name="T14" fmla="*/ 235 w 280"/>
              <a:gd name="T15" fmla="*/ 64 h 1067"/>
              <a:gd name="T16" fmla="*/ 175 w 280"/>
              <a:gd name="T17" fmla="*/ 15 h 1067"/>
              <a:gd name="T18" fmla="*/ 90 w 280"/>
              <a:gd name="T19" fmla="*/ 0 h 1067"/>
              <a:gd name="T20" fmla="*/ 37 w 280"/>
              <a:gd name="T21" fmla="*/ 70 h 1067"/>
              <a:gd name="T22" fmla="*/ 14 w 280"/>
              <a:gd name="T23" fmla="*/ 191 h 1067"/>
              <a:gd name="T24" fmla="*/ 9 w 280"/>
              <a:gd name="T25" fmla="*/ 337 h 1067"/>
              <a:gd name="T26" fmla="*/ 0 w 280"/>
              <a:gd name="T27" fmla="*/ 521 h 1067"/>
              <a:gd name="T28" fmla="*/ 35 w 280"/>
              <a:gd name="T29" fmla="*/ 517 h 1067"/>
              <a:gd name="T30" fmla="*/ 45 w 280"/>
              <a:gd name="T31" fmla="*/ 369 h 1067"/>
              <a:gd name="T32" fmla="*/ 63 w 280"/>
              <a:gd name="T33" fmla="*/ 246 h 1067"/>
              <a:gd name="T34" fmla="*/ 67 w 280"/>
              <a:gd name="T35" fmla="*/ 453 h 1067"/>
              <a:gd name="T36" fmla="*/ 71 w 280"/>
              <a:gd name="T37" fmla="*/ 618 h 1067"/>
              <a:gd name="T38" fmla="*/ 53 w 280"/>
              <a:gd name="T39" fmla="*/ 1050 h 1067"/>
              <a:gd name="T40" fmla="*/ 133 w 280"/>
              <a:gd name="T41" fmla="*/ 1067 h 1067"/>
              <a:gd name="T42" fmla="*/ 136 w 280"/>
              <a:gd name="T43" fmla="*/ 773 h 1067"/>
              <a:gd name="T44" fmla="*/ 140 w 280"/>
              <a:gd name="T45" fmla="*/ 572 h 1067"/>
              <a:gd name="T46" fmla="*/ 163 w 280"/>
              <a:gd name="T47" fmla="*/ 836 h 1067"/>
              <a:gd name="T48" fmla="*/ 165 w 280"/>
              <a:gd name="T49" fmla="*/ 1063 h 1067"/>
              <a:gd name="T50" fmla="*/ 218 w 280"/>
              <a:gd name="T51" fmla="*/ 1063 h 1067"/>
              <a:gd name="T52" fmla="*/ 227 w 280"/>
              <a:gd name="T53" fmla="*/ 714 h 1067"/>
              <a:gd name="T54" fmla="*/ 209 w 280"/>
              <a:gd name="T55" fmla="*/ 485 h 1067"/>
              <a:gd name="T56" fmla="*/ 207 w 280"/>
              <a:gd name="T57" fmla="*/ 360 h 10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0"/>
              <a:gd name="T88" fmla="*/ 0 h 1067"/>
              <a:gd name="T89" fmla="*/ 280 w 280"/>
              <a:gd name="T90" fmla="*/ 1067 h 10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0" h="1067">
                <a:moveTo>
                  <a:pt x="207" y="360"/>
                </a:moveTo>
                <a:lnTo>
                  <a:pt x="218" y="280"/>
                </a:lnTo>
                <a:lnTo>
                  <a:pt x="228" y="481"/>
                </a:lnTo>
                <a:lnTo>
                  <a:pt x="242" y="517"/>
                </a:lnTo>
                <a:lnTo>
                  <a:pt x="280" y="502"/>
                </a:lnTo>
                <a:lnTo>
                  <a:pt x="263" y="339"/>
                </a:lnTo>
                <a:lnTo>
                  <a:pt x="261" y="155"/>
                </a:lnTo>
                <a:lnTo>
                  <a:pt x="235" y="64"/>
                </a:lnTo>
                <a:lnTo>
                  <a:pt x="175" y="15"/>
                </a:lnTo>
                <a:lnTo>
                  <a:pt x="90" y="0"/>
                </a:lnTo>
                <a:lnTo>
                  <a:pt x="37" y="70"/>
                </a:lnTo>
                <a:lnTo>
                  <a:pt x="14" y="191"/>
                </a:lnTo>
                <a:lnTo>
                  <a:pt x="9" y="337"/>
                </a:lnTo>
                <a:lnTo>
                  <a:pt x="0" y="521"/>
                </a:lnTo>
                <a:lnTo>
                  <a:pt x="35" y="517"/>
                </a:lnTo>
                <a:lnTo>
                  <a:pt x="45" y="369"/>
                </a:lnTo>
                <a:lnTo>
                  <a:pt x="63" y="246"/>
                </a:lnTo>
                <a:lnTo>
                  <a:pt x="67" y="453"/>
                </a:lnTo>
                <a:lnTo>
                  <a:pt x="71" y="618"/>
                </a:lnTo>
                <a:lnTo>
                  <a:pt x="53" y="1050"/>
                </a:lnTo>
                <a:lnTo>
                  <a:pt x="133" y="1067"/>
                </a:lnTo>
                <a:lnTo>
                  <a:pt x="136" y="773"/>
                </a:lnTo>
                <a:lnTo>
                  <a:pt x="140" y="572"/>
                </a:lnTo>
                <a:lnTo>
                  <a:pt x="163" y="836"/>
                </a:lnTo>
                <a:lnTo>
                  <a:pt x="165" y="1063"/>
                </a:lnTo>
                <a:lnTo>
                  <a:pt x="218" y="1063"/>
                </a:lnTo>
                <a:lnTo>
                  <a:pt x="227" y="714"/>
                </a:lnTo>
                <a:lnTo>
                  <a:pt x="209" y="485"/>
                </a:lnTo>
                <a:lnTo>
                  <a:pt x="207" y="360"/>
                </a:lnTo>
                <a:close/>
              </a:path>
            </a:pathLst>
          </a:custGeom>
          <a:solidFill>
            <a:schemeClr val="hlink"/>
          </a:solidFill>
          <a:ln w="9525">
            <a:noFill/>
            <a:round/>
            <a:headEnd/>
            <a:tailEnd/>
          </a:ln>
        </p:spPr>
        <p:txBody>
          <a:bodyPr>
            <a:prstTxWarp prst="textNoShape">
              <a:avLst/>
            </a:prstTxWarp>
          </a:bodyPr>
          <a:lstStyle/>
          <a:p>
            <a:endParaRPr lang="en-US"/>
          </a:p>
        </p:txBody>
      </p:sp>
      <p:sp>
        <p:nvSpPr>
          <p:cNvPr id="21512" name="Freeform 8"/>
          <p:cNvSpPr>
            <a:spLocks/>
          </p:cNvSpPr>
          <p:nvPr/>
        </p:nvSpPr>
        <p:spPr bwMode="auto">
          <a:xfrm>
            <a:off x="6553200" y="1524000"/>
            <a:ext cx="1828800" cy="3276600"/>
          </a:xfrm>
          <a:custGeom>
            <a:avLst/>
            <a:gdLst>
              <a:gd name="T0" fmla="*/ 230 w 1152"/>
              <a:gd name="T1" fmla="*/ 40 h 2064"/>
              <a:gd name="T2" fmla="*/ 530 w 1152"/>
              <a:gd name="T3" fmla="*/ 53 h 2064"/>
              <a:gd name="T4" fmla="*/ 724 w 1152"/>
              <a:gd name="T5" fmla="*/ 80 h 2064"/>
              <a:gd name="T6" fmla="*/ 912 w 1152"/>
              <a:gd name="T7" fmla="*/ 8 h 2064"/>
              <a:gd name="T8" fmla="*/ 1142 w 1152"/>
              <a:gd name="T9" fmla="*/ 68 h 2064"/>
              <a:gd name="T10" fmla="*/ 1152 w 1152"/>
              <a:gd name="T11" fmla="*/ 404 h 2064"/>
              <a:gd name="T12" fmla="*/ 1092 w 1152"/>
              <a:gd name="T13" fmla="*/ 942 h 2064"/>
              <a:gd name="T14" fmla="*/ 1117 w 1152"/>
              <a:gd name="T15" fmla="*/ 1389 h 2064"/>
              <a:gd name="T16" fmla="*/ 1110 w 1152"/>
              <a:gd name="T17" fmla="*/ 2017 h 2064"/>
              <a:gd name="T18" fmla="*/ 915 w 1152"/>
              <a:gd name="T19" fmla="*/ 2024 h 2064"/>
              <a:gd name="T20" fmla="*/ 622 w 1152"/>
              <a:gd name="T21" fmla="*/ 2064 h 2064"/>
              <a:gd name="T22" fmla="*/ 317 w 1152"/>
              <a:gd name="T23" fmla="*/ 2017 h 2064"/>
              <a:gd name="T24" fmla="*/ 25 w 1152"/>
              <a:gd name="T25" fmla="*/ 2062 h 2064"/>
              <a:gd name="T26" fmla="*/ 0 w 1152"/>
              <a:gd name="T27" fmla="*/ 1787 h 2064"/>
              <a:gd name="T28" fmla="*/ 29 w 1152"/>
              <a:gd name="T29" fmla="*/ 1310 h 2064"/>
              <a:gd name="T30" fmla="*/ 17 w 1152"/>
              <a:gd name="T31" fmla="*/ 849 h 2064"/>
              <a:gd name="T32" fmla="*/ 10 w 1152"/>
              <a:gd name="T33" fmla="*/ 404 h 2064"/>
              <a:gd name="T34" fmla="*/ 31 w 1152"/>
              <a:gd name="T35" fmla="*/ 0 h 2064"/>
              <a:gd name="T36" fmla="*/ 230 w 1152"/>
              <a:gd name="T37" fmla="*/ 40 h 20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2"/>
              <a:gd name="T58" fmla="*/ 0 h 2064"/>
              <a:gd name="T59" fmla="*/ 1152 w 1152"/>
              <a:gd name="T60" fmla="*/ 2064 h 20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2" h="2064">
                <a:moveTo>
                  <a:pt x="230" y="40"/>
                </a:moveTo>
                <a:lnTo>
                  <a:pt x="530" y="53"/>
                </a:lnTo>
                <a:lnTo>
                  <a:pt x="724" y="80"/>
                </a:lnTo>
                <a:lnTo>
                  <a:pt x="912" y="8"/>
                </a:lnTo>
                <a:lnTo>
                  <a:pt x="1142" y="68"/>
                </a:lnTo>
                <a:lnTo>
                  <a:pt x="1152" y="404"/>
                </a:lnTo>
                <a:lnTo>
                  <a:pt x="1092" y="942"/>
                </a:lnTo>
                <a:lnTo>
                  <a:pt x="1117" y="1389"/>
                </a:lnTo>
                <a:lnTo>
                  <a:pt x="1110" y="2017"/>
                </a:lnTo>
                <a:lnTo>
                  <a:pt x="915" y="2024"/>
                </a:lnTo>
                <a:lnTo>
                  <a:pt x="622" y="2064"/>
                </a:lnTo>
                <a:lnTo>
                  <a:pt x="317" y="2017"/>
                </a:lnTo>
                <a:lnTo>
                  <a:pt x="25" y="2062"/>
                </a:lnTo>
                <a:lnTo>
                  <a:pt x="0" y="1787"/>
                </a:lnTo>
                <a:lnTo>
                  <a:pt x="29" y="1310"/>
                </a:lnTo>
                <a:lnTo>
                  <a:pt x="17" y="849"/>
                </a:lnTo>
                <a:lnTo>
                  <a:pt x="10" y="404"/>
                </a:lnTo>
                <a:lnTo>
                  <a:pt x="31" y="0"/>
                </a:lnTo>
                <a:lnTo>
                  <a:pt x="230" y="40"/>
                </a:lnTo>
                <a:close/>
              </a:path>
            </a:pathLst>
          </a:custGeom>
          <a:solidFill>
            <a:srgbClr val="000000"/>
          </a:solidFill>
          <a:ln w="9525">
            <a:noFill/>
            <a:round/>
            <a:headEnd/>
            <a:tailEnd/>
          </a:ln>
        </p:spPr>
        <p:txBody>
          <a:bodyPr>
            <a:prstTxWarp prst="textNoShape">
              <a:avLst/>
            </a:prstTxWarp>
          </a:bodyPr>
          <a:lstStyle/>
          <a:p>
            <a:endParaRPr lang="en-US"/>
          </a:p>
        </p:txBody>
      </p:sp>
      <p:sp>
        <p:nvSpPr>
          <p:cNvPr id="21513" name="Freeform 9"/>
          <p:cNvSpPr>
            <a:spLocks/>
          </p:cNvSpPr>
          <p:nvPr/>
        </p:nvSpPr>
        <p:spPr bwMode="auto">
          <a:xfrm>
            <a:off x="6653213" y="1608138"/>
            <a:ext cx="1628775" cy="3078162"/>
          </a:xfrm>
          <a:custGeom>
            <a:avLst/>
            <a:gdLst>
              <a:gd name="T0" fmla="*/ 796 w 1026"/>
              <a:gd name="T1" fmla="*/ 97 h 1939"/>
              <a:gd name="T2" fmla="*/ 1026 w 1026"/>
              <a:gd name="T3" fmla="*/ 78 h 1939"/>
              <a:gd name="T4" fmla="*/ 1024 w 1026"/>
              <a:gd name="T5" fmla="*/ 373 h 1939"/>
              <a:gd name="T6" fmla="*/ 979 w 1026"/>
              <a:gd name="T7" fmla="*/ 908 h 1939"/>
              <a:gd name="T8" fmla="*/ 1008 w 1026"/>
              <a:gd name="T9" fmla="*/ 1501 h 1939"/>
              <a:gd name="T10" fmla="*/ 996 w 1026"/>
              <a:gd name="T11" fmla="*/ 1829 h 1939"/>
              <a:gd name="T12" fmla="*/ 863 w 1026"/>
              <a:gd name="T13" fmla="*/ 1892 h 1939"/>
              <a:gd name="T14" fmla="*/ 549 w 1026"/>
              <a:gd name="T15" fmla="*/ 1939 h 1939"/>
              <a:gd name="T16" fmla="*/ 269 w 1026"/>
              <a:gd name="T17" fmla="*/ 1886 h 1939"/>
              <a:gd name="T18" fmla="*/ 37 w 1026"/>
              <a:gd name="T19" fmla="*/ 1903 h 1939"/>
              <a:gd name="T20" fmla="*/ 4 w 1026"/>
              <a:gd name="T21" fmla="*/ 1660 h 1939"/>
              <a:gd name="T22" fmla="*/ 18 w 1026"/>
              <a:gd name="T23" fmla="*/ 1033 h 1939"/>
              <a:gd name="T24" fmla="*/ 24 w 1026"/>
              <a:gd name="T25" fmla="*/ 718 h 1939"/>
              <a:gd name="T26" fmla="*/ 0 w 1026"/>
              <a:gd name="T27" fmla="*/ 373 h 1939"/>
              <a:gd name="T28" fmla="*/ 25 w 1026"/>
              <a:gd name="T29" fmla="*/ 0 h 1939"/>
              <a:gd name="T30" fmla="*/ 145 w 1026"/>
              <a:gd name="T31" fmla="*/ 74 h 1939"/>
              <a:gd name="T32" fmla="*/ 351 w 1026"/>
              <a:gd name="T33" fmla="*/ 61 h 1939"/>
              <a:gd name="T34" fmla="*/ 535 w 1026"/>
              <a:gd name="T35" fmla="*/ 118 h 1939"/>
              <a:gd name="T36" fmla="*/ 796 w 1026"/>
              <a:gd name="T37" fmla="*/ 97 h 19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6"/>
              <a:gd name="T58" fmla="*/ 0 h 1939"/>
              <a:gd name="T59" fmla="*/ 1026 w 1026"/>
              <a:gd name="T60" fmla="*/ 1939 h 19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6" h="1939">
                <a:moveTo>
                  <a:pt x="796" y="97"/>
                </a:moveTo>
                <a:lnTo>
                  <a:pt x="1026" y="78"/>
                </a:lnTo>
                <a:lnTo>
                  <a:pt x="1024" y="373"/>
                </a:lnTo>
                <a:lnTo>
                  <a:pt x="979" y="908"/>
                </a:lnTo>
                <a:lnTo>
                  <a:pt x="1008" y="1501"/>
                </a:lnTo>
                <a:lnTo>
                  <a:pt x="996" y="1829"/>
                </a:lnTo>
                <a:lnTo>
                  <a:pt x="863" y="1892"/>
                </a:lnTo>
                <a:lnTo>
                  <a:pt x="549" y="1939"/>
                </a:lnTo>
                <a:lnTo>
                  <a:pt x="269" y="1886"/>
                </a:lnTo>
                <a:lnTo>
                  <a:pt x="37" y="1903"/>
                </a:lnTo>
                <a:lnTo>
                  <a:pt x="4" y="1660"/>
                </a:lnTo>
                <a:lnTo>
                  <a:pt x="18" y="1033"/>
                </a:lnTo>
                <a:lnTo>
                  <a:pt x="24" y="718"/>
                </a:lnTo>
                <a:lnTo>
                  <a:pt x="0" y="373"/>
                </a:lnTo>
                <a:lnTo>
                  <a:pt x="25" y="0"/>
                </a:lnTo>
                <a:lnTo>
                  <a:pt x="145" y="74"/>
                </a:lnTo>
                <a:lnTo>
                  <a:pt x="351" y="61"/>
                </a:lnTo>
                <a:lnTo>
                  <a:pt x="535" y="118"/>
                </a:lnTo>
                <a:lnTo>
                  <a:pt x="796" y="97"/>
                </a:lnTo>
                <a:close/>
              </a:path>
            </a:pathLst>
          </a:custGeom>
          <a:solidFill>
            <a:srgbClr val="FFFFFF"/>
          </a:solidFill>
          <a:ln w="9525">
            <a:noFill/>
            <a:round/>
            <a:headEnd/>
            <a:tailEnd/>
          </a:ln>
        </p:spPr>
        <p:txBody>
          <a:bodyPr>
            <a:prstTxWarp prst="textNoShape">
              <a:avLst/>
            </a:prstTxWarp>
          </a:bodyPr>
          <a:lstStyle/>
          <a:p>
            <a:endParaRPr lang="en-US"/>
          </a:p>
        </p:txBody>
      </p:sp>
      <p:sp>
        <p:nvSpPr>
          <p:cNvPr id="21514" name="Freeform 10"/>
          <p:cNvSpPr>
            <a:spLocks/>
          </p:cNvSpPr>
          <p:nvPr/>
        </p:nvSpPr>
        <p:spPr bwMode="auto">
          <a:xfrm>
            <a:off x="7235825" y="2116138"/>
            <a:ext cx="541338" cy="2308225"/>
          </a:xfrm>
          <a:custGeom>
            <a:avLst/>
            <a:gdLst>
              <a:gd name="T0" fmla="*/ 341 w 341"/>
              <a:gd name="T1" fmla="*/ 853 h 1454"/>
              <a:gd name="T2" fmla="*/ 311 w 341"/>
              <a:gd name="T3" fmla="*/ 649 h 1454"/>
              <a:gd name="T4" fmla="*/ 317 w 341"/>
              <a:gd name="T5" fmla="*/ 444 h 1454"/>
              <a:gd name="T6" fmla="*/ 281 w 341"/>
              <a:gd name="T7" fmla="*/ 368 h 1454"/>
              <a:gd name="T8" fmla="*/ 200 w 341"/>
              <a:gd name="T9" fmla="*/ 317 h 1454"/>
              <a:gd name="T10" fmla="*/ 233 w 341"/>
              <a:gd name="T11" fmla="*/ 275 h 1454"/>
              <a:gd name="T12" fmla="*/ 260 w 341"/>
              <a:gd name="T13" fmla="*/ 169 h 1454"/>
              <a:gd name="T14" fmla="*/ 227 w 341"/>
              <a:gd name="T15" fmla="*/ 38 h 1454"/>
              <a:gd name="T16" fmla="*/ 183 w 341"/>
              <a:gd name="T17" fmla="*/ 0 h 1454"/>
              <a:gd name="T18" fmla="*/ 115 w 341"/>
              <a:gd name="T19" fmla="*/ 17 h 1454"/>
              <a:gd name="T20" fmla="*/ 68 w 341"/>
              <a:gd name="T21" fmla="*/ 131 h 1454"/>
              <a:gd name="T22" fmla="*/ 75 w 341"/>
              <a:gd name="T23" fmla="*/ 228 h 1454"/>
              <a:gd name="T24" fmla="*/ 121 w 341"/>
              <a:gd name="T25" fmla="*/ 296 h 1454"/>
              <a:gd name="T26" fmla="*/ 74 w 341"/>
              <a:gd name="T27" fmla="*/ 349 h 1454"/>
              <a:gd name="T28" fmla="*/ 25 w 341"/>
              <a:gd name="T29" fmla="*/ 450 h 1454"/>
              <a:gd name="T30" fmla="*/ 11 w 341"/>
              <a:gd name="T31" fmla="*/ 613 h 1454"/>
              <a:gd name="T32" fmla="*/ 0 w 341"/>
              <a:gd name="T33" fmla="*/ 912 h 1454"/>
              <a:gd name="T34" fmla="*/ 68 w 341"/>
              <a:gd name="T35" fmla="*/ 901 h 1454"/>
              <a:gd name="T36" fmla="*/ 72 w 341"/>
              <a:gd name="T37" fmla="*/ 1007 h 1454"/>
              <a:gd name="T38" fmla="*/ 57 w 341"/>
              <a:gd name="T39" fmla="*/ 1200 h 1454"/>
              <a:gd name="T40" fmla="*/ 61 w 341"/>
              <a:gd name="T41" fmla="*/ 1420 h 1454"/>
              <a:gd name="T42" fmla="*/ 178 w 341"/>
              <a:gd name="T43" fmla="*/ 1454 h 1454"/>
              <a:gd name="T44" fmla="*/ 286 w 341"/>
              <a:gd name="T45" fmla="*/ 1420 h 1454"/>
              <a:gd name="T46" fmla="*/ 266 w 341"/>
              <a:gd name="T47" fmla="*/ 899 h 1454"/>
              <a:gd name="T48" fmla="*/ 341 w 341"/>
              <a:gd name="T49" fmla="*/ 853 h 14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1"/>
              <a:gd name="T76" fmla="*/ 0 h 1454"/>
              <a:gd name="T77" fmla="*/ 341 w 341"/>
              <a:gd name="T78" fmla="*/ 1454 h 14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1" h="1454">
                <a:moveTo>
                  <a:pt x="341" y="853"/>
                </a:moveTo>
                <a:lnTo>
                  <a:pt x="311" y="649"/>
                </a:lnTo>
                <a:lnTo>
                  <a:pt x="317" y="444"/>
                </a:lnTo>
                <a:lnTo>
                  <a:pt x="281" y="368"/>
                </a:lnTo>
                <a:lnTo>
                  <a:pt x="200" y="317"/>
                </a:lnTo>
                <a:lnTo>
                  <a:pt x="233" y="275"/>
                </a:lnTo>
                <a:lnTo>
                  <a:pt x="260" y="169"/>
                </a:lnTo>
                <a:lnTo>
                  <a:pt x="227" y="38"/>
                </a:lnTo>
                <a:lnTo>
                  <a:pt x="183" y="0"/>
                </a:lnTo>
                <a:lnTo>
                  <a:pt x="115" y="17"/>
                </a:lnTo>
                <a:lnTo>
                  <a:pt x="68" y="131"/>
                </a:lnTo>
                <a:lnTo>
                  <a:pt x="75" y="228"/>
                </a:lnTo>
                <a:lnTo>
                  <a:pt x="121" y="296"/>
                </a:lnTo>
                <a:lnTo>
                  <a:pt x="74" y="349"/>
                </a:lnTo>
                <a:lnTo>
                  <a:pt x="25" y="450"/>
                </a:lnTo>
                <a:lnTo>
                  <a:pt x="11" y="613"/>
                </a:lnTo>
                <a:lnTo>
                  <a:pt x="0" y="912"/>
                </a:lnTo>
                <a:lnTo>
                  <a:pt x="68" y="901"/>
                </a:lnTo>
                <a:lnTo>
                  <a:pt x="72" y="1007"/>
                </a:lnTo>
                <a:lnTo>
                  <a:pt x="57" y="1200"/>
                </a:lnTo>
                <a:lnTo>
                  <a:pt x="61" y="1420"/>
                </a:lnTo>
                <a:lnTo>
                  <a:pt x="178" y="1454"/>
                </a:lnTo>
                <a:lnTo>
                  <a:pt x="286" y="1420"/>
                </a:lnTo>
                <a:lnTo>
                  <a:pt x="266" y="899"/>
                </a:lnTo>
                <a:lnTo>
                  <a:pt x="341" y="853"/>
                </a:lnTo>
                <a:close/>
              </a:path>
            </a:pathLst>
          </a:custGeom>
          <a:solidFill>
            <a:srgbClr val="000000"/>
          </a:solidFill>
          <a:ln w="9525">
            <a:noFill/>
            <a:round/>
            <a:headEnd/>
            <a:tailEnd/>
          </a:ln>
        </p:spPr>
        <p:txBody>
          <a:bodyPr>
            <a:prstTxWarp prst="textNoShape">
              <a:avLst/>
            </a:prstTxWarp>
          </a:bodyPr>
          <a:lstStyle/>
          <a:p>
            <a:endParaRPr lang="en-US"/>
          </a:p>
        </p:txBody>
      </p:sp>
      <p:sp>
        <p:nvSpPr>
          <p:cNvPr id="21515" name="Freeform 11"/>
          <p:cNvSpPr>
            <a:spLocks/>
          </p:cNvSpPr>
          <p:nvPr/>
        </p:nvSpPr>
        <p:spPr bwMode="auto">
          <a:xfrm>
            <a:off x="7373938" y="2162175"/>
            <a:ext cx="219075" cy="427038"/>
          </a:xfrm>
          <a:custGeom>
            <a:avLst/>
            <a:gdLst>
              <a:gd name="T0" fmla="*/ 28 w 138"/>
              <a:gd name="T1" fmla="*/ 26 h 269"/>
              <a:gd name="T2" fmla="*/ 0 w 138"/>
              <a:gd name="T3" fmla="*/ 98 h 269"/>
              <a:gd name="T4" fmla="*/ 22 w 138"/>
              <a:gd name="T5" fmla="*/ 216 h 269"/>
              <a:gd name="T6" fmla="*/ 75 w 138"/>
              <a:gd name="T7" fmla="*/ 269 h 269"/>
              <a:gd name="T8" fmla="*/ 107 w 138"/>
              <a:gd name="T9" fmla="*/ 246 h 269"/>
              <a:gd name="T10" fmla="*/ 122 w 138"/>
              <a:gd name="T11" fmla="*/ 208 h 269"/>
              <a:gd name="T12" fmla="*/ 138 w 138"/>
              <a:gd name="T13" fmla="*/ 144 h 269"/>
              <a:gd name="T14" fmla="*/ 125 w 138"/>
              <a:gd name="T15" fmla="*/ 45 h 269"/>
              <a:gd name="T16" fmla="*/ 78 w 138"/>
              <a:gd name="T17" fmla="*/ 0 h 269"/>
              <a:gd name="T18" fmla="*/ 28 w 138"/>
              <a:gd name="T19" fmla="*/ 26 h 2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269"/>
              <a:gd name="T32" fmla="*/ 138 w 138"/>
              <a:gd name="T33" fmla="*/ 269 h 2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269">
                <a:moveTo>
                  <a:pt x="28" y="26"/>
                </a:moveTo>
                <a:lnTo>
                  <a:pt x="0" y="98"/>
                </a:lnTo>
                <a:lnTo>
                  <a:pt x="22" y="216"/>
                </a:lnTo>
                <a:lnTo>
                  <a:pt x="75" y="269"/>
                </a:lnTo>
                <a:lnTo>
                  <a:pt x="107" y="246"/>
                </a:lnTo>
                <a:lnTo>
                  <a:pt x="122" y="208"/>
                </a:lnTo>
                <a:lnTo>
                  <a:pt x="138" y="144"/>
                </a:lnTo>
                <a:lnTo>
                  <a:pt x="125" y="45"/>
                </a:lnTo>
                <a:lnTo>
                  <a:pt x="78" y="0"/>
                </a:lnTo>
                <a:lnTo>
                  <a:pt x="28" y="26"/>
                </a:lnTo>
                <a:close/>
              </a:path>
            </a:pathLst>
          </a:custGeom>
          <a:solidFill>
            <a:srgbClr val="00B2FF"/>
          </a:solidFill>
          <a:ln w="9525">
            <a:noFill/>
            <a:round/>
            <a:headEnd/>
            <a:tailEnd/>
          </a:ln>
        </p:spPr>
        <p:txBody>
          <a:bodyPr>
            <a:prstTxWarp prst="textNoShape">
              <a:avLst/>
            </a:prstTxWarp>
          </a:bodyPr>
          <a:lstStyle/>
          <a:p>
            <a:endParaRPr lang="en-US"/>
          </a:p>
        </p:txBody>
      </p:sp>
      <p:sp>
        <p:nvSpPr>
          <p:cNvPr id="21516" name="Freeform 12"/>
          <p:cNvSpPr>
            <a:spLocks/>
          </p:cNvSpPr>
          <p:nvPr/>
        </p:nvSpPr>
        <p:spPr bwMode="auto">
          <a:xfrm>
            <a:off x="7273925" y="2649538"/>
            <a:ext cx="444500" cy="1693862"/>
          </a:xfrm>
          <a:custGeom>
            <a:avLst/>
            <a:gdLst>
              <a:gd name="T0" fmla="*/ 207 w 280"/>
              <a:gd name="T1" fmla="*/ 360 h 1067"/>
              <a:gd name="T2" fmla="*/ 218 w 280"/>
              <a:gd name="T3" fmla="*/ 280 h 1067"/>
              <a:gd name="T4" fmla="*/ 228 w 280"/>
              <a:gd name="T5" fmla="*/ 481 h 1067"/>
              <a:gd name="T6" fmla="*/ 242 w 280"/>
              <a:gd name="T7" fmla="*/ 517 h 1067"/>
              <a:gd name="T8" fmla="*/ 280 w 280"/>
              <a:gd name="T9" fmla="*/ 502 h 1067"/>
              <a:gd name="T10" fmla="*/ 263 w 280"/>
              <a:gd name="T11" fmla="*/ 339 h 1067"/>
              <a:gd name="T12" fmla="*/ 261 w 280"/>
              <a:gd name="T13" fmla="*/ 155 h 1067"/>
              <a:gd name="T14" fmla="*/ 235 w 280"/>
              <a:gd name="T15" fmla="*/ 64 h 1067"/>
              <a:gd name="T16" fmla="*/ 175 w 280"/>
              <a:gd name="T17" fmla="*/ 15 h 1067"/>
              <a:gd name="T18" fmla="*/ 90 w 280"/>
              <a:gd name="T19" fmla="*/ 0 h 1067"/>
              <a:gd name="T20" fmla="*/ 37 w 280"/>
              <a:gd name="T21" fmla="*/ 70 h 1067"/>
              <a:gd name="T22" fmla="*/ 14 w 280"/>
              <a:gd name="T23" fmla="*/ 191 h 1067"/>
              <a:gd name="T24" fmla="*/ 9 w 280"/>
              <a:gd name="T25" fmla="*/ 337 h 1067"/>
              <a:gd name="T26" fmla="*/ 0 w 280"/>
              <a:gd name="T27" fmla="*/ 521 h 1067"/>
              <a:gd name="T28" fmla="*/ 35 w 280"/>
              <a:gd name="T29" fmla="*/ 517 h 1067"/>
              <a:gd name="T30" fmla="*/ 45 w 280"/>
              <a:gd name="T31" fmla="*/ 369 h 1067"/>
              <a:gd name="T32" fmla="*/ 63 w 280"/>
              <a:gd name="T33" fmla="*/ 246 h 1067"/>
              <a:gd name="T34" fmla="*/ 67 w 280"/>
              <a:gd name="T35" fmla="*/ 453 h 1067"/>
              <a:gd name="T36" fmla="*/ 71 w 280"/>
              <a:gd name="T37" fmla="*/ 618 h 1067"/>
              <a:gd name="T38" fmla="*/ 53 w 280"/>
              <a:gd name="T39" fmla="*/ 1050 h 1067"/>
              <a:gd name="T40" fmla="*/ 133 w 280"/>
              <a:gd name="T41" fmla="*/ 1067 h 1067"/>
              <a:gd name="T42" fmla="*/ 136 w 280"/>
              <a:gd name="T43" fmla="*/ 773 h 1067"/>
              <a:gd name="T44" fmla="*/ 140 w 280"/>
              <a:gd name="T45" fmla="*/ 572 h 1067"/>
              <a:gd name="T46" fmla="*/ 163 w 280"/>
              <a:gd name="T47" fmla="*/ 836 h 1067"/>
              <a:gd name="T48" fmla="*/ 165 w 280"/>
              <a:gd name="T49" fmla="*/ 1063 h 1067"/>
              <a:gd name="T50" fmla="*/ 218 w 280"/>
              <a:gd name="T51" fmla="*/ 1063 h 1067"/>
              <a:gd name="T52" fmla="*/ 227 w 280"/>
              <a:gd name="T53" fmla="*/ 714 h 1067"/>
              <a:gd name="T54" fmla="*/ 209 w 280"/>
              <a:gd name="T55" fmla="*/ 485 h 1067"/>
              <a:gd name="T56" fmla="*/ 207 w 280"/>
              <a:gd name="T57" fmla="*/ 360 h 10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0"/>
              <a:gd name="T88" fmla="*/ 0 h 1067"/>
              <a:gd name="T89" fmla="*/ 280 w 280"/>
              <a:gd name="T90" fmla="*/ 1067 h 106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0" h="1067">
                <a:moveTo>
                  <a:pt x="207" y="360"/>
                </a:moveTo>
                <a:lnTo>
                  <a:pt x="218" y="280"/>
                </a:lnTo>
                <a:lnTo>
                  <a:pt x="228" y="481"/>
                </a:lnTo>
                <a:lnTo>
                  <a:pt x="242" y="517"/>
                </a:lnTo>
                <a:lnTo>
                  <a:pt x="280" y="502"/>
                </a:lnTo>
                <a:lnTo>
                  <a:pt x="263" y="339"/>
                </a:lnTo>
                <a:lnTo>
                  <a:pt x="261" y="155"/>
                </a:lnTo>
                <a:lnTo>
                  <a:pt x="235" y="64"/>
                </a:lnTo>
                <a:lnTo>
                  <a:pt x="175" y="15"/>
                </a:lnTo>
                <a:lnTo>
                  <a:pt x="90" y="0"/>
                </a:lnTo>
                <a:lnTo>
                  <a:pt x="37" y="70"/>
                </a:lnTo>
                <a:lnTo>
                  <a:pt x="14" y="191"/>
                </a:lnTo>
                <a:lnTo>
                  <a:pt x="9" y="337"/>
                </a:lnTo>
                <a:lnTo>
                  <a:pt x="0" y="521"/>
                </a:lnTo>
                <a:lnTo>
                  <a:pt x="35" y="517"/>
                </a:lnTo>
                <a:lnTo>
                  <a:pt x="45" y="369"/>
                </a:lnTo>
                <a:lnTo>
                  <a:pt x="63" y="246"/>
                </a:lnTo>
                <a:lnTo>
                  <a:pt x="67" y="453"/>
                </a:lnTo>
                <a:lnTo>
                  <a:pt x="71" y="618"/>
                </a:lnTo>
                <a:lnTo>
                  <a:pt x="53" y="1050"/>
                </a:lnTo>
                <a:lnTo>
                  <a:pt x="133" y="1067"/>
                </a:lnTo>
                <a:lnTo>
                  <a:pt x="136" y="773"/>
                </a:lnTo>
                <a:lnTo>
                  <a:pt x="140" y="572"/>
                </a:lnTo>
                <a:lnTo>
                  <a:pt x="163" y="836"/>
                </a:lnTo>
                <a:lnTo>
                  <a:pt x="165" y="1063"/>
                </a:lnTo>
                <a:lnTo>
                  <a:pt x="218" y="1063"/>
                </a:lnTo>
                <a:lnTo>
                  <a:pt x="227" y="714"/>
                </a:lnTo>
                <a:lnTo>
                  <a:pt x="209" y="485"/>
                </a:lnTo>
                <a:lnTo>
                  <a:pt x="207" y="360"/>
                </a:lnTo>
                <a:close/>
              </a:path>
            </a:pathLst>
          </a:custGeom>
          <a:solidFill>
            <a:srgbClr val="00B2FF"/>
          </a:solidFill>
          <a:ln w="9525">
            <a:noFill/>
            <a:round/>
            <a:headEnd/>
            <a:tailEnd/>
          </a:ln>
        </p:spPr>
        <p:txBody>
          <a:bodyPr>
            <a:prstTxWarp prst="textNoShape">
              <a:avLst/>
            </a:prstTxWarp>
          </a:bodyPr>
          <a:lstStyle/>
          <a:p>
            <a:endParaRPr lang="en-US"/>
          </a:p>
        </p:txBody>
      </p:sp>
      <p:sp>
        <p:nvSpPr>
          <p:cNvPr id="21517" name="AutoShape 15"/>
          <p:cNvSpPr>
            <a:spLocks noChangeArrowheads="1"/>
          </p:cNvSpPr>
          <p:nvPr/>
        </p:nvSpPr>
        <p:spPr bwMode="auto">
          <a:xfrm>
            <a:off x="3048000" y="2743200"/>
            <a:ext cx="3200400" cy="1524000"/>
          </a:xfrm>
          <a:prstGeom prst="rightArrow">
            <a:avLst>
              <a:gd name="adj1" fmla="val 50000"/>
              <a:gd name="adj2" fmla="val 52500"/>
            </a:avLst>
          </a:prstGeom>
          <a:solidFill>
            <a:schemeClr val="hlink"/>
          </a:solidFill>
          <a:ln w="12700">
            <a:solidFill>
              <a:schemeClr val="tx1"/>
            </a:solidFill>
            <a:miter lim="800000"/>
            <a:headEnd/>
            <a:tailEnd/>
          </a:ln>
        </p:spPr>
        <p:txBody>
          <a:bodyPr wrap="none" anchor="ctr">
            <a:prstTxWarp prst="textNoShape">
              <a:avLst/>
            </a:prstTxWarp>
          </a:bodyPr>
          <a:lstStyle/>
          <a:p>
            <a:endParaRPr lang="en-US"/>
          </a:p>
        </p:txBody>
      </p:sp>
      <p:sp>
        <p:nvSpPr>
          <p:cNvPr id="21518" name="Text Box 16"/>
          <p:cNvSpPr txBox="1">
            <a:spLocks noChangeArrowheads="1"/>
          </p:cNvSpPr>
          <p:nvPr/>
        </p:nvSpPr>
        <p:spPr bwMode="auto">
          <a:xfrm>
            <a:off x="3048000" y="2057400"/>
            <a:ext cx="3200400" cy="519113"/>
          </a:xfrm>
          <a:prstGeom prst="rect">
            <a:avLst/>
          </a:prstGeom>
          <a:noFill/>
          <a:ln w="12700">
            <a:noFill/>
            <a:miter lim="800000"/>
            <a:headEnd/>
            <a:tailEnd/>
          </a:ln>
        </p:spPr>
        <p:txBody>
          <a:bodyPr>
            <a:prstTxWarp prst="textNoShape">
              <a:avLst/>
            </a:prstTxWarp>
            <a:spAutoFit/>
          </a:bodyPr>
          <a:lstStyle/>
          <a:p>
            <a:pPr algn="l">
              <a:spcBef>
                <a:spcPct val="50000"/>
              </a:spcBef>
            </a:pPr>
            <a:r>
              <a:rPr lang="en-GB" sz="2800"/>
              <a:t>Type of exposure</a:t>
            </a:r>
          </a:p>
        </p:txBody>
      </p:sp>
      <p:sp>
        <p:nvSpPr>
          <p:cNvPr id="21519" name="Text Box 17"/>
          <p:cNvSpPr txBox="1">
            <a:spLocks noChangeArrowheads="1"/>
          </p:cNvSpPr>
          <p:nvPr/>
        </p:nvSpPr>
        <p:spPr bwMode="auto">
          <a:xfrm>
            <a:off x="2971800" y="4495800"/>
            <a:ext cx="3352800" cy="519113"/>
          </a:xfrm>
          <a:prstGeom prst="rect">
            <a:avLst/>
          </a:prstGeom>
          <a:noFill/>
          <a:ln w="12700">
            <a:noFill/>
            <a:miter lim="800000"/>
            <a:headEnd/>
            <a:tailEnd/>
          </a:ln>
        </p:spPr>
        <p:txBody>
          <a:bodyPr>
            <a:prstTxWarp prst="textNoShape">
              <a:avLst/>
            </a:prstTxWarp>
            <a:spAutoFit/>
          </a:bodyPr>
          <a:lstStyle/>
          <a:p>
            <a:pPr algn="l">
              <a:spcBef>
                <a:spcPct val="50000"/>
              </a:spcBef>
            </a:pPr>
            <a:r>
              <a:rPr lang="en-GB" sz="2800"/>
              <a:t>Risk source is HIV+</a:t>
            </a:r>
          </a:p>
        </p:txBody>
      </p:sp>
      <p:sp>
        <p:nvSpPr>
          <p:cNvPr id="21520" name="Text Box 18"/>
          <p:cNvSpPr txBox="1">
            <a:spLocks noChangeArrowheads="1"/>
          </p:cNvSpPr>
          <p:nvPr/>
        </p:nvSpPr>
        <p:spPr bwMode="auto">
          <a:xfrm>
            <a:off x="3505200" y="3276600"/>
            <a:ext cx="1600200" cy="519113"/>
          </a:xfrm>
          <a:prstGeom prst="rect">
            <a:avLst/>
          </a:prstGeom>
          <a:noFill/>
          <a:ln w="12700">
            <a:noFill/>
            <a:miter lim="800000"/>
            <a:headEnd/>
            <a:tailEnd/>
          </a:ln>
        </p:spPr>
        <p:txBody>
          <a:bodyPr>
            <a:prstTxWarp prst="textNoShape">
              <a:avLst/>
            </a:prstTxWarp>
            <a:spAutoFit/>
          </a:bodyPr>
          <a:lstStyle/>
          <a:p>
            <a:pPr algn="ctr">
              <a:spcBef>
                <a:spcPct val="50000"/>
              </a:spcBef>
            </a:pPr>
            <a:r>
              <a:rPr lang="en-GB" sz="2800"/>
              <a:t>X</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fontScale="90000"/>
          </a:bodyPr>
          <a:lstStyle/>
          <a:p>
            <a:r>
              <a:rPr lang="en-GB" dirty="0" smtClean="0"/>
              <a:t>Risk of the exposure </a:t>
            </a:r>
            <a:br>
              <a:rPr lang="en-GB" dirty="0" smtClean="0"/>
            </a:br>
            <a:r>
              <a:rPr lang="en-GB" dirty="0" smtClean="0"/>
              <a:t>Assuming source is HIV positive</a:t>
            </a:r>
            <a:endParaRPr lang="en-GB" dirty="0"/>
          </a:p>
        </p:txBody>
      </p:sp>
      <p:graphicFrame>
        <p:nvGraphicFramePr>
          <p:cNvPr id="4" name="Content Placeholder 3"/>
          <p:cNvGraphicFramePr>
            <a:graphicFrameLocks noGrp="1"/>
          </p:cNvGraphicFramePr>
          <p:nvPr>
            <p:ph idx="1"/>
          </p:nvPr>
        </p:nvGraphicFramePr>
        <p:xfrm>
          <a:off x="228600" y="1371600"/>
          <a:ext cx="8686800" cy="5029200"/>
        </p:xfrm>
        <a:graphic>
          <a:graphicData uri="http://schemas.openxmlformats.org/drawingml/2006/table">
            <a:tbl>
              <a:tblPr firstRow="1" bandRow="1">
                <a:tableStyleId>{5C22544A-7EE6-4342-B048-85BDC9FD1C3A}</a:tableStyleId>
              </a:tblPr>
              <a:tblGrid>
                <a:gridCol w="4041772"/>
                <a:gridCol w="4645028"/>
              </a:tblGrid>
              <a:tr h="502920">
                <a:tc>
                  <a:txBody>
                    <a:bodyPr/>
                    <a:lstStyle/>
                    <a:p>
                      <a:r>
                        <a:rPr lang="en-GB" dirty="0" smtClean="0"/>
                        <a:t>Type of exposure</a:t>
                      </a:r>
                      <a:endParaRPr lang="en-GB" dirty="0"/>
                    </a:p>
                  </a:txBody>
                  <a:tcPr/>
                </a:tc>
                <a:tc>
                  <a:txBody>
                    <a:bodyPr/>
                    <a:lstStyle/>
                    <a:p>
                      <a:r>
                        <a:rPr lang="en-GB" dirty="0" smtClean="0"/>
                        <a:t>Risk of HIV Transmission</a:t>
                      </a:r>
                      <a:r>
                        <a:rPr lang="en-GB" baseline="0" dirty="0" smtClean="0"/>
                        <a:t> per exposure (%)</a:t>
                      </a:r>
                      <a:endParaRPr lang="en-GB" dirty="0"/>
                    </a:p>
                  </a:txBody>
                  <a:tcPr/>
                </a:tc>
              </a:tr>
              <a:tr h="502920">
                <a:tc>
                  <a:txBody>
                    <a:bodyPr/>
                    <a:lstStyle/>
                    <a:p>
                      <a:r>
                        <a:rPr lang="en-GB" dirty="0" smtClean="0"/>
                        <a:t>Blood Transfusion</a:t>
                      </a:r>
                      <a:endParaRPr lang="en-GB" dirty="0"/>
                    </a:p>
                  </a:txBody>
                  <a:tcPr/>
                </a:tc>
                <a:tc>
                  <a:txBody>
                    <a:bodyPr/>
                    <a:lstStyle/>
                    <a:p>
                      <a:r>
                        <a:rPr lang="en-GB" dirty="0" smtClean="0"/>
                        <a:t>90-100</a:t>
                      </a:r>
                      <a:endParaRPr lang="en-GB" dirty="0"/>
                    </a:p>
                  </a:txBody>
                  <a:tcPr/>
                </a:tc>
              </a:tr>
              <a:tr h="502920">
                <a:tc>
                  <a:txBody>
                    <a:bodyPr/>
                    <a:lstStyle/>
                    <a:p>
                      <a:r>
                        <a:rPr lang="en-GB" dirty="0" smtClean="0"/>
                        <a:t>Receptive</a:t>
                      </a:r>
                      <a:r>
                        <a:rPr lang="en-GB" baseline="0" dirty="0" smtClean="0"/>
                        <a:t> anal sex</a:t>
                      </a:r>
                      <a:endParaRPr lang="en-GB" dirty="0"/>
                    </a:p>
                  </a:txBody>
                  <a:tcPr/>
                </a:tc>
                <a:tc>
                  <a:txBody>
                    <a:bodyPr/>
                    <a:lstStyle/>
                    <a:p>
                      <a:r>
                        <a:rPr lang="en-GB" dirty="0" smtClean="0"/>
                        <a:t>3</a:t>
                      </a:r>
                      <a:endParaRPr lang="en-GB" dirty="0"/>
                    </a:p>
                  </a:txBody>
                  <a:tcPr/>
                </a:tc>
              </a:tr>
              <a:tr h="502920">
                <a:tc>
                  <a:txBody>
                    <a:bodyPr/>
                    <a:lstStyle/>
                    <a:p>
                      <a:r>
                        <a:rPr lang="en-GB" dirty="0" smtClean="0"/>
                        <a:t>Receptive vaginal sex</a:t>
                      </a:r>
                      <a:endParaRPr lang="en-GB" dirty="0"/>
                    </a:p>
                  </a:txBody>
                  <a:tcPr/>
                </a:tc>
                <a:tc>
                  <a:txBody>
                    <a:bodyPr/>
                    <a:lstStyle/>
                    <a:p>
                      <a:r>
                        <a:rPr lang="en-GB" dirty="0" smtClean="0"/>
                        <a:t>0.2</a:t>
                      </a:r>
                      <a:endParaRPr lang="en-GB" dirty="0"/>
                    </a:p>
                  </a:txBody>
                  <a:tcPr/>
                </a:tc>
              </a:tr>
              <a:tr h="502920">
                <a:tc>
                  <a:txBody>
                    <a:bodyPr/>
                    <a:lstStyle/>
                    <a:p>
                      <a:r>
                        <a:rPr lang="en-GB" dirty="0" err="1" smtClean="0"/>
                        <a:t>Insertive</a:t>
                      </a:r>
                      <a:r>
                        <a:rPr lang="en-GB" dirty="0" smtClean="0"/>
                        <a:t> vaginal sex</a:t>
                      </a:r>
                      <a:endParaRPr lang="en-GB" dirty="0"/>
                    </a:p>
                  </a:txBody>
                  <a:tcPr/>
                </a:tc>
                <a:tc>
                  <a:txBody>
                    <a:bodyPr/>
                    <a:lstStyle/>
                    <a:p>
                      <a:r>
                        <a:rPr lang="en-GB" dirty="0" smtClean="0"/>
                        <a:t>0.09</a:t>
                      </a:r>
                      <a:endParaRPr lang="en-GB" dirty="0"/>
                    </a:p>
                  </a:txBody>
                  <a:tcPr/>
                </a:tc>
              </a:tr>
              <a:tr h="502920">
                <a:tc>
                  <a:txBody>
                    <a:bodyPr/>
                    <a:lstStyle/>
                    <a:p>
                      <a:r>
                        <a:rPr lang="en-GB" dirty="0" err="1" smtClean="0"/>
                        <a:t>Insertive</a:t>
                      </a:r>
                      <a:r>
                        <a:rPr lang="en-GB" dirty="0" smtClean="0"/>
                        <a:t> anal sex</a:t>
                      </a:r>
                      <a:endParaRPr lang="en-GB" dirty="0"/>
                    </a:p>
                  </a:txBody>
                  <a:tcPr/>
                </a:tc>
                <a:tc>
                  <a:txBody>
                    <a:bodyPr/>
                    <a:lstStyle/>
                    <a:p>
                      <a:r>
                        <a:rPr lang="en-GB" dirty="0" smtClean="0"/>
                        <a:t>0.06</a:t>
                      </a:r>
                      <a:endParaRPr lang="en-GB" dirty="0"/>
                    </a:p>
                  </a:txBody>
                  <a:tcPr/>
                </a:tc>
              </a:tr>
              <a:tr h="502920">
                <a:tc>
                  <a:txBody>
                    <a:bodyPr/>
                    <a:lstStyle/>
                    <a:p>
                      <a:r>
                        <a:rPr lang="en-GB" dirty="0" smtClean="0"/>
                        <a:t>Receptive oral (fellatio)</a:t>
                      </a:r>
                      <a:endParaRPr lang="en-GB" dirty="0"/>
                    </a:p>
                  </a:txBody>
                  <a:tcPr/>
                </a:tc>
                <a:tc>
                  <a:txBody>
                    <a:bodyPr/>
                    <a:lstStyle/>
                    <a:p>
                      <a:r>
                        <a:rPr lang="en-GB" dirty="0" smtClean="0"/>
                        <a:t>0.4</a:t>
                      </a:r>
                      <a:endParaRPr lang="en-GB" dirty="0"/>
                    </a:p>
                  </a:txBody>
                  <a:tcPr/>
                </a:tc>
              </a:tr>
              <a:tr h="502920">
                <a:tc>
                  <a:txBody>
                    <a:bodyPr/>
                    <a:lstStyle/>
                    <a:p>
                      <a:r>
                        <a:rPr lang="en-GB" dirty="0" smtClean="0"/>
                        <a:t>Needle-stick injury</a:t>
                      </a:r>
                      <a:endParaRPr lang="en-GB" dirty="0"/>
                    </a:p>
                  </a:txBody>
                  <a:tcPr/>
                </a:tc>
                <a:tc>
                  <a:txBody>
                    <a:bodyPr/>
                    <a:lstStyle/>
                    <a:p>
                      <a:r>
                        <a:rPr lang="en-GB" dirty="0" smtClean="0"/>
                        <a:t>0.3</a:t>
                      </a:r>
                      <a:endParaRPr lang="en-GB" dirty="0"/>
                    </a:p>
                  </a:txBody>
                  <a:tcPr/>
                </a:tc>
              </a:tr>
              <a:tr h="502920">
                <a:tc>
                  <a:txBody>
                    <a:bodyPr/>
                    <a:lstStyle/>
                    <a:p>
                      <a:r>
                        <a:rPr lang="en-GB" dirty="0" smtClean="0"/>
                        <a:t>Sharing injecting equipment</a:t>
                      </a:r>
                      <a:endParaRPr lang="en-GB" dirty="0"/>
                    </a:p>
                  </a:txBody>
                  <a:tcPr/>
                </a:tc>
                <a:tc>
                  <a:txBody>
                    <a:bodyPr/>
                    <a:lstStyle/>
                    <a:p>
                      <a:r>
                        <a:rPr lang="en-GB" dirty="0" smtClean="0"/>
                        <a:t>0.67</a:t>
                      </a:r>
                      <a:endParaRPr lang="en-GB" dirty="0"/>
                    </a:p>
                  </a:txBody>
                  <a:tcPr/>
                </a:tc>
              </a:tr>
              <a:tr h="502920">
                <a:tc>
                  <a:txBody>
                    <a:bodyPr/>
                    <a:lstStyle/>
                    <a:p>
                      <a:r>
                        <a:rPr lang="en-GB" dirty="0" smtClean="0"/>
                        <a:t>Mucous</a:t>
                      </a:r>
                      <a:r>
                        <a:rPr lang="en-GB" baseline="0" dirty="0" smtClean="0"/>
                        <a:t> membrane exposure</a:t>
                      </a:r>
                      <a:endParaRPr lang="en-GB" dirty="0"/>
                    </a:p>
                  </a:txBody>
                  <a:tcPr/>
                </a:tc>
                <a:tc>
                  <a:txBody>
                    <a:bodyPr/>
                    <a:lstStyle/>
                    <a:p>
                      <a:r>
                        <a:rPr lang="en-GB" dirty="0" smtClean="0"/>
                        <a:t>0.09</a:t>
                      </a:r>
                      <a:endParaRPr lang="en-GB" dirty="0"/>
                    </a:p>
                  </a:txBody>
                  <a:tcPr/>
                </a:tc>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sz="4900" dirty="0" smtClean="0"/>
              <a:t>Risk of sexual exposure</a:t>
            </a:r>
            <a:br>
              <a:rPr lang="en-GB" sz="4900" dirty="0" smtClean="0"/>
            </a:br>
            <a:endParaRPr lang="en-GB" sz="4900" dirty="0"/>
          </a:p>
        </p:txBody>
      </p:sp>
      <p:sp>
        <p:nvSpPr>
          <p:cNvPr id="3" name="Content Placeholder 2"/>
          <p:cNvSpPr>
            <a:spLocks noGrp="1"/>
          </p:cNvSpPr>
          <p:nvPr>
            <p:ph idx="1"/>
          </p:nvPr>
        </p:nvSpPr>
        <p:spPr/>
        <p:txBody>
          <a:bodyPr>
            <a:normAutofit/>
          </a:bodyPr>
          <a:lstStyle/>
          <a:p>
            <a:pPr>
              <a:buNone/>
            </a:pPr>
            <a:endParaRPr lang="en-GB" sz="2800" b="1" dirty="0" smtClean="0"/>
          </a:p>
          <a:p>
            <a:pPr>
              <a:spcAft>
                <a:spcPts val="2400"/>
              </a:spcAft>
            </a:pPr>
            <a:r>
              <a:rPr lang="en-GB" sz="2800" dirty="0" smtClean="0"/>
              <a:t>Presence of other </a:t>
            </a:r>
            <a:r>
              <a:rPr lang="en-GB" sz="2800" dirty="0" err="1" smtClean="0"/>
              <a:t>STI’s</a:t>
            </a:r>
            <a:endParaRPr lang="en-GB" sz="2800" dirty="0" smtClean="0"/>
          </a:p>
          <a:p>
            <a:pPr>
              <a:spcAft>
                <a:spcPts val="2400"/>
              </a:spcAft>
            </a:pPr>
            <a:r>
              <a:rPr lang="en-GB" sz="2800" dirty="0" smtClean="0"/>
              <a:t>Sexual assault</a:t>
            </a:r>
          </a:p>
          <a:p>
            <a:pPr>
              <a:spcAft>
                <a:spcPts val="2400"/>
              </a:spcAft>
            </a:pPr>
            <a:r>
              <a:rPr lang="en-GB" sz="2800" dirty="0" smtClean="0"/>
              <a:t>Bleeding</a:t>
            </a:r>
          </a:p>
          <a:p>
            <a:pPr>
              <a:spcAft>
                <a:spcPts val="2400"/>
              </a:spcAft>
            </a:pPr>
            <a:r>
              <a:rPr lang="en-GB" sz="2800" dirty="0" smtClean="0"/>
              <a:t>Viral load of the source patient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normAutofit/>
          </a:bodyPr>
          <a:lstStyle/>
          <a:p>
            <a:r>
              <a:rPr lang="en-GB" dirty="0" smtClean="0"/>
              <a:t>Risk of occupational exposure</a:t>
            </a:r>
            <a:endParaRPr lang="en-US" dirty="0">
              <a:solidFill>
                <a:schemeClr val="tx1"/>
              </a:solidFill>
            </a:endParaRPr>
          </a:p>
        </p:txBody>
      </p:sp>
      <p:sp>
        <p:nvSpPr>
          <p:cNvPr id="236547" name="Rectangle 3"/>
          <p:cNvSpPr>
            <a:spLocks noGrp="1" noChangeArrowheads="1"/>
          </p:cNvSpPr>
          <p:nvPr>
            <p:ph type="body" idx="1"/>
          </p:nvPr>
        </p:nvSpPr>
        <p:spPr/>
        <p:txBody>
          <a:bodyPr>
            <a:normAutofit fontScale="40000" lnSpcReduction="20000"/>
          </a:bodyPr>
          <a:lstStyle/>
          <a:p>
            <a:pPr marL="381000" lvl="2" indent="0">
              <a:buNone/>
            </a:pPr>
            <a:r>
              <a:rPr lang="en-GB" sz="6700" dirty="0" smtClean="0"/>
              <a:t>Practical </a:t>
            </a:r>
            <a:r>
              <a:rPr lang="en-GB" sz="6700" dirty="0"/>
              <a:t>HIV exposure risk </a:t>
            </a:r>
            <a:r>
              <a:rPr lang="en-GB" sz="6700" dirty="0" smtClean="0"/>
              <a:t>assessment</a:t>
            </a:r>
          </a:p>
          <a:p>
            <a:pPr marL="381000" lvl="2" indent="0">
              <a:buNone/>
            </a:pPr>
            <a:endParaRPr lang="en-GB" sz="6700" dirty="0" smtClean="0"/>
          </a:p>
          <a:p>
            <a:pPr marL="381000" lvl="2" indent="0"/>
            <a:r>
              <a:rPr lang="en-GB" sz="5800" dirty="0" smtClean="0"/>
              <a:t>Type </a:t>
            </a:r>
            <a:r>
              <a:rPr lang="en-GB" sz="5800" dirty="0"/>
              <a:t>of </a:t>
            </a:r>
            <a:r>
              <a:rPr lang="en-GB" sz="5800" dirty="0" smtClean="0"/>
              <a:t>Injury</a:t>
            </a:r>
          </a:p>
          <a:p>
            <a:pPr marL="381000" lvl="2" indent="0"/>
            <a:endParaRPr lang="en-GB" sz="5800" dirty="0"/>
          </a:p>
          <a:p>
            <a:pPr marL="381000" lvl="2" indent="0"/>
            <a:r>
              <a:rPr lang="en-GB" sz="5800" dirty="0"/>
              <a:t>Type of </a:t>
            </a:r>
            <a:r>
              <a:rPr lang="en-GB" sz="5800" dirty="0" smtClean="0"/>
              <a:t>Fluid</a:t>
            </a:r>
          </a:p>
          <a:p>
            <a:pPr marL="381000" lvl="2" indent="0"/>
            <a:endParaRPr lang="en-GB" sz="5800" dirty="0"/>
          </a:p>
          <a:p>
            <a:pPr marL="381000" lvl="2" indent="0"/>
            <a:r>
              <a:rPr lang="en-GB" sz="5800" dirty="0"/>
              <a:t>Volume of </a:t>
            </a:r>
            <a:r>
              <a:rPr lang="en-GB" sz="5800" dirty="0" smtClean="0"/>
              <a:t>Fluid</a:t>
            </a:r>
          </a:p>
          <a:p>
            <a:pPr marL="381000" lvl="2" indent="0"/>
            <a:endParaRPr lang="en-GB" sz="5800" dirty="0"/>
          </a:p>
          <a:p>
            <a:pPr marL="381000" lvl="2" indent="0"/>
            <a:r>
              <a:rPr lang="en-GB" sz="5800" dirty="0"/>
              <a:t>Source Person</a:t>
            </a:r>
            <a:endParaRPr lang="en-GB" sz="5800" b="1" dirty="0"/>
          </a:p>
          <a:p>
            <a:pPr marL="381000" lvl="2" indent="0"/>
            <a:endParaRPr lang="en-GB" b="1" dirty="0"/>
          </a:p>
          <a:p>
            <a:pPr marL="381000" lvl="2" indent="0">
              <a:buFont typeface="Wingdings" charset="0"/>
              <a:buNone/>
            </a:pPr>
            <a:endParaRPr lang="en-US" sz="1200" b="1" dirty="0" smtClean="0"/>
          </a:p>
          <a:p>
            <a:pPr marL="381000" lvl="2" indent="0">
              <a:buFont typeface="Wingdings" charset="0"/>
              <a:buNone/>
            </a:pPr>
            <a:endParaRPr lang="en-US" sz="1200" b="1" dirty="0"/>
          </a:p>
          <a:p>
            <a:pPr marL="381000" lvl="2" indent="0">
              <a:buFont typeface="Wingdings" charset="0"/>
              <a:buNone/>
            </a:pPr>
            <a:endParaRPr lang="en-US" sz="1200" b="1" dirty="0" smtClean="0"/>
          </a:p>
          <a:p>
            <a:pPr marL="381000" lvl="2" indent="0">
              <a:buFont typeface="Wingdings" charset="0"/>
              <a:buNone/>
            </a:pPr>
            <a:endParaRPr lang="en-US" sz="1200" b="1" dirty="0"/>
          </a:p>
          <a:p>
            <a:pPr marL="381000" lvl="2" indent="0">
              <a:buFont typeface="Wingdings" charset="0"/>
              <a:buNone/>
            </a:pPr>
            <a:endParaRPr lang="en-US" sz="1200" b="1" dirty="0" smtClean="0"/>
          </a:p>
          <a:p>
            <a:pPr marL="381000" lvl="2" indent="0">
              <a:buFont typeface="Wingdings" charset="0"/>
              <a:buNone/>
            </a:pPr>
            <a:endParaRPr lang="en-US" sz="1200" b="1" dirty="0"/>
          </a:p>
          <a:p>
            <a:pPr marL="381000" lvl="2" indent="0">
              <a:buFont typeface="Wingdings" charset="0"/>
              <a:buNone/>
            </a:pPr>
            <a:endParaRPr lang="en-US" sz="1200" b="1" dirty="0" smtClean="0"/>
          </a:p>
          <a:p>
            <a:pPr marL="381000" lvl="2" indent="0">
              <a:buFont typeface="Wingdings" charset="0"/>
              <a:buNone/>
            </a:pPr>
            <a:endParaRPr lang="en-US" sz="1200" b="1" dirty="0"/>
          </a:p>
          <a:p>
            <a:pPr marL="381000" lvl="2" indent="0">
              <a:buFont typeface="Wingdings" charset="0"/>
              <a:buNone/>
            </a:pPr>
            <a:endParaRPr lang="en-US" sz="1200" b="1" dirty="0" smtClean="0"/>
          </a:p>
          <a:p>
            <a:pPr marL="381000" lvl="2" indent="0">
              <a:buFont typeface="Wingdings" charset="0"/>
              <a:buNone/>
            </a:pPr>
            <a:r>
              <a:rPr lang="en-US" sz="1200" b="1" dirty="0" err="1" smtClean="0"/>
              <a:t>Cardo</a:t>
            </a:r>
            <a:r>
              <a:rPr lang="en-US" sz="1200" b="1" dirty="0" smtClean="0"/>
              <a:t> </a:t>
            </a:r>
            <a:r>
              <a:rPr lang="en-US" sz="1200" b="1" dirty="0"/>
              <a:t>DM, Culver DH, </a:t>
            </a:r>
            <a:r>
              <a:rPr lang="en-US" sz="1200" b="1" dirty="0" err="1"/>
              <a:t>Ciesielski</a:t>
            </a:r>
            <a:r>
              <a:rPr lang="en-US" sz="1200" b="1" dirty="0"/>
              <a:t> CA, et al. N </a:t>
            </a:r>
            <a:r>
              <a:rPr lang="en-US" sz="1200" b="1" dirty="0" err="1"/>
              <a:t>Engl</a:t>
            </a:r>
            <a:r>
              <a:rPr lang="en-US" sz="1200" b="1" dirty="0"/>
              <a:t> J Med 1997;337:1485–90.</a:t>
            </a:r>
            <a:endParaRPr lang="en-US" b="1" dirty="0"/>
          </a:p>
        </p:txBody>
      </p:sp>
    </p:spTree>
    <p:extLst>
      <p:ext uri="{BB962C8B-B14F-4D97-AF65-F5344CB8AC3E}">
        <p14:creationId xmlns:p14="http://schemas.microsoft.com/office/powerpoint/2010/main" val="6814636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GB" b="1">
                <a:solidFill>
                  <a:schemeClr val="tx1"/>
                </a:solidFill>
              </a:rPr>
              <a:t>Type of Injury</a:t>
            </a:r>
            <a:endParaRPr lang="en-US" b="1">
              <a:solidFill>
                <a:schemeClr val="tx1"/>
              </a:solidFill>
            </a:endParaRPr>
          </a:p>
        </p:txBody>
      </p:sp>
      <p:sp>
        <p:nvSpPr>
          <p:cNvPr id="247811" name="Rectangle 3"/>
          <p:cNvSpPr>
            <a:spLocks noGrp="1" noChangeArrowheads="1"/>
          </p:cNvSpPr>
          <p:nvPr>
            <p:ph type="body" idx="1"/>
          </p:nvPr>
        </p:nvSpPr>
        <p:spPr/>
        <p:txBody>
          <a:bodyPr/>
          <a:lstStyle/>
          <a:p>
            <a:r>
              <a:rPr lang="en-GB"/>
              <a:t>Deep injury</a:t>
            </a:r>
          </a:p>
          <a:p>
            <a:r>
              <a:rPr lang="en-GB"/>
              <a:t>Broken skin (abrasions, cuts, eczema etc)</a:t>
            </a:r>
          </a:p>
          <a:p>
            <a:r>
              <a:rPr lang="en-GB"/>
              <a:t>Mucous membranes especially the eye.</a:t>
            </a:r>
            <a:endParaRPr lang="en-US" b="1"/>
          </a:p>
        </p:txBody>
      </p:sp>
    </p:spTree>
    <p:extLst>
      <p:ext uri="{BB962C8B-B14F-4D97-AF65-F5344CB8AC3E}">
        <p14:creationId xmlns:p14="http://schemas.microsoft.com/office/powerpoint/2010/main" val="20392268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GB">
                <a:solidFill>
                  <a:schemeClr val="tx1"/>
                </a:solidFill>
              </a:rPr>
              <a:t>High Risk Body Fluids</a:t>
            </a:r>
            <a:endParaRPr lang="en-US">
              <a:solidFill>
                <a:schemeClr val="tx1"/>
              </a:solidFill>
            </a:endParaRPr>
          </a:p>
        </p:txBody>
      </p:sp>
      <p:sp>
        <p:nvSpPr>
          <p:cNvPr id="248835" name="Rectangle 3"/>
          <p:cNvSpPr>
            <a:spLocks noGrp="1" noChangeArrowheads="1"/>
          </p:cNvSpPr>
          <p:nvPr>
            <p:ph type="body" idx="1"/>
          </p:nvPr>
        </p:nvSpPr>
        <p:spPr/>
        <p:txBody>
          <a:bodyPr>
            <a:normAutofit lnSpcReduction="10000"/>
          </a:bodyPr>
          <a:lstStyle/>
          <a:p>
            <a:pPr>
              <a:lnSpc>
                <a:spcPct val="120000"/>
              </a:lnSpc>
            </a:pPr>
            <a:r>
              <a:rPr lang="en-GB" sz="2400"/>
              <a:t>Amniotic Fluid</a:t>
            </a:r>
          </a:p>
          <a:p>
            <a:pPr>
              <a:lnSpc>
                <a:spcPct val="120000"/>
              </a:lnSpc>
            </a:pPr>
            <a:r>
              <a:rPr lang="en-GB" sz="2400"/>
              <a:t>Blood</a:t>
            </a:r>
          </a:p>
          <a:p>
            <a:pPr>
              <a:lnSpc>
                <a:spcPct val="120000"/>
              </a:lnSpc>
            </a:pPr>
            <a:r>
              <a:rPr lang="en-GB" sz="2400"/>
              <a:t>Cerebrospinal Fluid</a:t>
            </a:r>
          </a:p>
          <a:p>
            <a:pPr>
              <a:lnSpc>
                <a:spcPct val="120000"/>
              </a:lnSpc>
            </a:pPr>
            <a:r>
              <a:rPr lang="en-GB" sz="2400"/>
              <a:t>Human Breast Milk</a:t>
            </a:r>
          </a:p>
          <a:p>
            <a:pPr>
              <a:lnSpc>
                <a:spcPct val="120000"/>
              </a:lnSpc>
            </a:pPr>
            <a:r>
              <a:rPr lang="en-GB" sz="2400"/>
              <a:t>Serous fluids (pleural, synovial, burns, pericardial, amniotic, peritoneal)</a:t>
            </a:r>
          </a:p>
          <a:p>
            <a:pPr>
              <a:lnSpc>
                <a:spcPct val="120000"/>
              </a:lnSpc>
            </a:pPr>
            <a:r>
              <a:rPr lang="en-GB" sz="2400"/>
              <a:t>Saliva in association with dentistry</a:t>
            </a:r>
          </a:p>
          <a:p>
            <a:pPr>
              <a:lnSpc>
                <a:spcPct val="120000"/>
              </a:lnSpc>
            </a:pPr>
            <a:r>
              <a:rPr lang="en-GB" sz="2400"/>
              <a:t>Semen/ vaginal secretions</a:t>
            </a:r>
          </a:p>
          <a:p>
            <a:pPr>
              <a:lnSpc>
                <a:spcPct val="120000"/>
              </a:lnSpc>
            </a:pPr>
            <a:r>
              <a:rPr lang="en-GB" sz="2400"/>
              <a:t>Unfixed Tissues or Organs</a:t>
            </a:r>
            <a:endParaRPr lang="en-GB" sz="2400" b="1"/>
          </a:p>
          <a:p>
            <a:pPr>
              <a:lnSpc>
                <a:spcPct val="90000"/>
              </a:lnSpc>
            </a:pPr>
            <a:endParaRPr lang="en-US" sz="2400"/>
          </a:p>
        </p:txBody>
      </p:sp>
    </p:spTree>
    <p:extLst>
      <p:ext uri="{BB962C8B-B14F-4D97-AF65-F5344CB8AC3E}">
        <p14:creationId xmlns:p14="http://schemas.microsoft.com/office/powerpoint/2010/main" val="96264094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 of talk</a:t>
            </a:r>
            <a:endParaRPr lang="en-GB" dirty="0"/>
          </a:p>
        </p:txBody>
      </p:sp>
      <p:sp>
        <p:nvSpPr>
          <p:cNvPr id="3" name="Content Placeholder 2"/>
          <p:cNvSpPr>
            <a:spLocks noGrp="1"/>
          </p:cNvSpPr>
          <p:nvPr>
            <p:ph idx="1"/>
          </p:nvPr>
        </p:nvSpPr>
        <p:spPr/>
        <p:txBody>
          <a:bodyPr>
            <a:normAutofit lnSpcReduction="10000"/>
          </a:bodyPr>
          <a:lstStyle/>
          <a:p>
            <a:r>
              <a:rPr lang="en-GB" dirty="0" smtClean="0"/>
              <a:t>What is PEP?</a:t>
            </a:r>
          </a:p>
          <a:p>
            <a:r>
              <a:rPr lang="en-GB" dirty="0" smtClean="0"/>
              <a:t>What is the evidence for PEP?</a:t>
            </a:r>
          </a:p>
          <a:p>
            <a:r>
              <a:rPr lang="en-GB" dirty="0" smtClean="0"/>
              <a:t>How do you assess a patients risk and need for PEP?</a:t>
            </a:r>
          </a:p>
          <a:p>
            <a:r>
              <a:rPr lang="en-GB" dirty="0" smtClean="0"/>
              <a:t>The drugs, side effects and complications.</a:t>
            </a:r>
          </a:p>
          <a:p>
            <a:r>
              <a:rPr lang="en-GB" dirty="0" smtClean="0"/>
              <a:t>Follow up</a:t>
            </a:r>
          </a:p>
          <a:p>
            <a:r>
              <a:rPr lang="en-GB" dirty="0" smtClean="0"/>
              <a:t>Hepatitis B vaccination</a:t>
            </a:r>
          </a:p>
          <a:p>
            <a:r>
              <a:rPr lang="en-GB" dirty="0" smtClean="0"/>
              <a:t>Cases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GB">
                <a:solidFill>
                  <a:schemeClr val="tx1"/>
                </a:solidFill>
              </a:rPr>
              <a:t>Low Risk Body Fluids</a:t>
            </a:r>
            <a:endParaRPr lang="en-US">
              <a:solidFill>
                <a:schemeClr val="tx1"/>
              </a:solidFill>
            </a:endParaRPr>
          </a:p>
        </p:txBody>
      </p:sp>
      <p:sp>
        <p:nvSpPr>
          <p:cNvPr id="249859" name="Rectangle 3"/>
          <p:cNvSpPr>
            <a:spLocks noGrp="1" noChangeArrowheads="1"/>
          </p:cNvSpPr>
          <p:nvPr>
            <p:ph type="body" idx="1"/>
          </p:nvPr>
        </p:nvSpPr>
        <p:spPr/>
        <p:txBody>
          <a:bodyPr>
            <a:normAutofit fontScale="92500" lnSpcReduction="10000"/>
          </a:bodyPr>
          <a:lstStyle/>
          <a:p>
            <a:pPr>
              <a:lnSpc>
                <a:spcPct val="180000"/>
              </a:lnSpc>
            </a:pPr>
            <a:r>
              <a:rPr lang="en-GB" dirty="0"/>
              <a:t>Faeces</a:t>
            </a:r>
          </a:p>
          <a:p>
            <a:pPr>
              <a:lnSpc>
                <a:spcPct val="180000"/>
              </a:lnSpc>
            </a:pPr>
            <a:r>
              <a:rPr lang="en-GB" dirty="0"/>
              <a:t>Saliva</a:t>
            </a:r>
          </a:p>
          <a:p>
            <a:pPr>
              <a:lnSpc>
                <a:spcPct val="180000"/>
              </a:lnSpc>
            </a:pPr>
            <a:r>
              <a:rPr lang="en-GB" dirty="0"/>
              <a:t>Urine</a:t>
            </a:r>
          </a:p>
          <a:p>
            <a:pPr>
              <a:lnSpc>
                <a:spcPct val="180000"/>
              </a:lnSpc>
            </a:pPr>
            <a:r>
              <a:rPr lang="en-GB" dirty="0" smtClean="0"/>
              <a:t>Vomit</a:t>
            </a:r>
          </a:p>
          <a:p>
            <a:pPr>
              <a:lnSpc>
                <a:spcPct val="180000"/>
              </a:lnSpc>
            </a:pPr>
            <a:r>
              <a:rPr lang="en-GB" dirty="0" smtClean="0"/>
              <a:t>(unless blood stained)</a:t>
            </a:r>
            <a:endParaRPr lang="en-US" dirty="0"/>
          </a:p>
        </p:txBody>
      </p:sp>
    </p:spTree>
    <p:extLst>
      <p:ext uri="{BB962C8B-B14F-4D97-AF65-F5344CB8AC3E}">
        <p14:creationId xmlns:p14="http://schemas.microsoft.com/office/powerpoint/2010/main" val="167032736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GB">
                <a:solidFill>
                  <a:schemeClr val="tx1"/>
                </a:solidFill>
              </a:rPr>
              <a:t>Volume of Fluid</a:t>
            </a:r>
            <a:endParaRPr lang="en-US">
              <a:solidFill>
                <a:schemeClr val="tx1"/>
              </a:solidFill>
            </a:endParaRPr>
          </a:p>
        </p:txBody>
      </p:sp>
      <p:sp>
        <p:nvSpPr>
          <p:cNvPr id="250883" name="Rectangle 3"/>
          <p:cNvSpPr>
            <a:spLocks noGrp="1" noChangeArrowheads="1"/>
          </p:cNvSpPr>
          <p:nvPr>
            <p:ph type="body" idx="1"/>
          </p:nvPr>
        </p:nvSpPr>
        <p:spPr>
          <a:xfrm>
            <a:off x="647700" y="1908175"/>
            <a:ext cx="8016875" cy="4219575"/>
          </a:xfrm>
        </p:spPr>
        <p:txBody>
          <a:bodyPr>
            <a:normAutofit/>
          </a:bodyPr>
          <a:lstStyle/>
          <a:p>
            <a:pPr>
              <a:lnSpc>
                <a:spcPct val="240000"/>
              </a:lnSpc>
            </a:pPr>
            <a:r>
              <a:rPr lang="en-GB" sz="2800" dirty="0"/>
              <a:t>Visible blood on device</a:t>
            </a:r>
          </a:p>
          <a:p>
            <a:pPr>
              <a:lnSpc>
                <a:spcPct val="240000"/>
              </a:lnSpc>
            </a:pPr>
            <a:r>
              <a:rPr lang="en-GB" sz="2800" dirty="0"/>
              <a:t>Needle placed in source </a:t>
            </a:r>
            <a:r>
              <a:rPr lang="en-GB" sz="2800" dirty="0" smtClean="0"/>
              <a:t>patient</a:t>
            </a:r>
            <a:r>
              <a:rPr lang="en-GB" sz="2800" dirty="0" smtClean="0">
                <a:latin typeface="Arial"/>
              </a:rPr>
              <a:t>’</a:t>
            </a:r>
            <a:r>
              <a:rPr lang="en-GB" sz="2800" dirty="0" smtClean="0"/>
              <a:t>s </a:t>
            </a:r>
            <a:r>
              <a:rPr lang="en-GB" sz="2800" dirty="0"/>
              <a:t>artery or vein</a:t>
            </a:r>
          </a:p>
          <a:p>
            <a:pPr>
              <a:lnSpc>
                <a:spcPct val="240000"/>
              </a:lnSpc>
            </a:pPr>
            <a:r>
              <a:rPr lang="en-GB" sz="2800" dirty="0"/>
              <a:t>Wide bore needle</a:t>
            </a:r>
            <a:endParaRPr lang="en-US" sz="2800" b="1" dirty="0"/>
          </a:p>
        </p:txBody>
      </p:sp>
    </p:spTree>
    <p:extLst>
      <p:ext uri="{BB962C8B-B14F-4D97-AF65-F5344CB8AC3E}">
        <p14:creationId xmlns:p14="http://schemas.microsoft.com/office/powerpoint/2010/main" val="168479980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57200" y="-27384"/>
            <a:ext cx="8229600" cy="1143000"/>
          </a:xfrm>
        </p:spPr>
        <p:txBody>
          <a:bodyPr/>
          <a:lstStyle/>
          <a:p>
            <a:r>
              <a:rPr lang="en-GB" b="1" dirty="0">
                <a:solidFill>
                  <a:schemeClr val="tx1"/>
                </a:solidFill>
              </a:rPr>
              <a:t>Source Person</a:t>
            </a:r>
            <a:endParaRPr lang="en-US" b="1" dirty="0">
              <a:solidFill>
                <a:schemeClr val="tx1"/>
              </a:solidFill>
            </a:endParaRPr>
          </a:p>
        </p:txBody>
      </p:sp>
      <p:sp>
        <p:nvSpPr>
          <p:cNvPr id="251907" name="Rectangle 3"/>
          <p:cNvSpPr>
            <a:spLocks noGrp="1" noChangeArrowheads="1"/>
          </p:cNvSpPr>
          <p:nvPr>
            <p:ph type="body" idx="1"/>
          </p:nvPr>
        </p:nvSpPr>
        <p:spPr>
          <a:xfrm>
            <a:off x="1084263" y="908720"/>
            <a:ext cx="7213600" cy="3832225"/>
          </a:xfrm>
        </p:spPr>
        <p:txBody>
          <a:bodyPr>
            <a:noAutofit/>
          </a:bodyPr>
          <a:lstStyle/>
          <a:p>
            <a:pPr>
              <a:lnSpc>
                <a:spcPct val="90000"/>
              </a:lnSpc>
            </a:pPr>
            <a:r>
              <a:rPr lang="en-GB" sz="2400" dirty="0"/>
              <a:t>Known HIV positive</a:t>
            </a:r>
          </a:p>
          <a:p>
            <a:pPr lvl="1">
              <a:lnSpc>
                <a:spcPct val="90000"/>
              </a:lnSpc>
            </a:pPr>
            <a:r>
              <a:rPr lang="en-GB" sz="2400" dirty="0"/>
              <a:t>Risk is further increased if the patient</a:t>
            </a:r>
          </a:p>
          <a:p>
            <a:pPr lvl="2">
              <a:lnSpc>
                <a:spcPct val="90000"/>
              </a:lnSpc>
              <a:buFont typeface="Symbol" charset="0"/>
              <a:buChar char="·"/>
            </a:pPr>
            <a:r>
              <a:rPr lang="en-GB" dirty="0"/>
              <a:t>has a high plasma HIV viral load</a:t>
            </a:r>
          </a:p>
          <a:p>
            <a:pPr lvl="2">
              <a:lnSpc>
                <a:spcPct val="90000"/>
              </a:lnSpc>
              <a:buFont typeface="Symbol" charset="0"/>
              <a:buChar char="·"/>
            </a:pPr>
            <a:r>
              <a:rPr lang="en-GB" dirty="0"/>
              <a:t>is seroconverting</a:t>
            </a:r>
          </a:p>
          <a:p>
            <a:pPr lvl="2">
              <a:lnSpc>
                <a:spcPct val="90000"/>
              </a:lnSpc>
              <a:buFont typeface="Symbol" charset="0"/>
              <a:buChar char="·"/>
            </a:pPr>
            <a:r>
              <a:rPr lang="en-GB" dirty="0"/>
              <a:t>has advanced AIDS</a:t>
            </a:r>
          </a:p>
          <a:p>
            <a:pPr lvl="2">
              <a:lnSpc>
                <a:spcPct val="90000"/>
              </a:lnSpc>
              <a:buFont typeface="Symbol" charset="0"/>
              <a:buChar char="·"/>
            </a:pPr>
            <a:r>
              <a:rPr lang="en-GB" dirty="0" err="1"/>
              <a:t>Concominant</a:t>
            </a:r>
            <a:r>
              <a:rPr lang="en-GB" dirty="0"/>
              <a:t> STI</a:t>
            </a:r>
          </a:p>
          <a:p>
            <a:pPr lvl="2">
              <a:lnSpc>
                <a:spcPct val="90000"/>
              </a:lnSpc>
              <a:buFont typeface="Symbol" charset="0"/>
              <a:buChar char="·"/>
            </a:pPr>
            <a:r>
              <a:rPr lang="en-GB" dirty="0"/>
              <a:t>Bleeding (menses, traumatic SI, assault)</a:t>
            </a:r>
          </a:p>
          <a:p>
            <a:pPr lvl="2">
              <a:lnSpc>
                <a:spcPct val="90000"/>
              </a:lnSpc>
              <a:buFont typeface="Symbol" charset="0"/>
              <a:buChar char="·"/>
            </a:pPr>
            <a:r>
              <a:rPr lang="en-GB" dirty="0"/>
              <a:t>undetectable HIV viral load not necessarily protective</a:t>
            </a:r>
          </a:p>
          <a:p>
            <a:pPr>
              <a:lnSpc>
                <a:spcPct val="90000"/>
              </a:lnSpc>
              <a:buFont typeface="Symbol" charset="0"/>
              <a:buChar char="·"/>
            </a:pPr>
            <a:r>
              <a:rPr lang="en-GB" sz="2400" dirty="0"/>
              <a:t>Known source but unknown HIV status with risk </a:t>
            </a:r>
            <a:r>
              <a:rPr lang="en-GB" sz="2400" dirty="0" smtClean="0"/>
              <a:t>factors (IVDU / IVDU partner, male / bisexual partner, exchanged money for sex, endemic risk, piercings, tattoos medical Rx abroad)</a:t>
            </a:r>
            <a:endParaRPr lang="en-GB" sz="2400" dirty="0"/>
          </a:p>
          <a:p>
            <a:pPr>
              <a:lnSpc>
                <a:spcPct val="90000"/>
              </a:lnSpc>
              <a:buFont typeface="Symbol" charset="0"/>
              <a:buChar char="·"/>
            </a:pPr>
            <a:r>
              <a:rPr lang="en-GB" sz="2400" dirty="0"/>
              <a:t>Sexual contact of the above</a:t>
            </a:r>
          </a:p>
          <a:p>
            <a:pPr>
              <a:lnSpc>
                <a:spcPct val="90000"/>
              </a:lnSpc>
            </a:pPr>
            <a:r>
              <a:rPr lang="en-GB" sz="2400" dirty="0"/>
              <a:t>Unknown Source?</a:t>
            </a:r>
            <a:endParaRPr lang="en-US" sz="2400" b="1" dirty="0"/>
          </a:p>
        </p:txBody>
      </p:sp>
    </p:spTree>
    <p:extLst>
      <p:ext uri="{BB962C8B-B14F-4D97-AF65-F5344CB8AC3E}">
        <p14:creationId xmlns:p14="http://schemas.microsoft.com/office/powerpoint/2010/main" val="308837032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214"/>
            <a:ext cx="8229600" cy="1143000"/>
          </a:xfrm>
        </p:spPr>
        <p:txBody>
          <a:bodyPr/>
          <a:lstStyle/>
          <a:p>
            <a:r>
              <a:rPr lang="en-GB" sz="3600" dirty="0" smtClean="0"/>
              <a:t>Risk source is HIV positive</a:t>
            </a:r>
            <a:endParaRPr lang="en-GB" sz="3600" dirty="0"/>
          </a:p>
        </p:txBody>
      </p:sp>
      <p:graphicFrame>
        <p:nvGraphicFramePr>
          <p:cNvPr id="4" name="Content Placeholder 3"/>
          <p:cNvGraphicFramePr>
            <a:graphicFrameLocks noGrp="1"/>
          </p:cNvGraphicFramePr>
          <p:nvPr>
            <p:ph idx="1"/>
          </p:nvPr>
        </p:nvGraphicFramePr>
        <p:xfrm>
          <a:off x="428596" y="500042"/>
          <a:ext cx="8229600" cy="6299200"/>
        </p:xfrm>
        <a:graphic>
          <a:graphicData uri="http://schemas.openxmlformats.org/drawingml/2006/table">
            <a:tbl>
              <a:tblPr firstRow="1" bandRow="1">
                <a:tableStyleId>{5C22544A-7EE6-4342-B048-85BDC9FD1C3A}</a:tableStyleId>
              </a:tblPr>
              <a:tblGrid>
                <a:gridCol w="2500330"/>
                <a:gridCol w="2986070"/>
                <a:gridCol w="2743200"/>
              </a:tblGrid>
              <a:tr h="370840">
                <a:tc>
                  <a:txBody>
                    <a:bodyPr/>
                    <a:lstStyle/>
                    <a:p>
                      <a:r>
                        <a:rPr lang="en-GB" dirty="0" smtClean="0"/>
                        <a:t>Community group</a:t>
                      </a:r>
                      <a:endParaRPr lang="en-GB" dirty="0"/>
                    </a:p>
                  </a:txBody>
                  <a:tcPr/>
                </a:tc>
                <a:tc>
                  <a:txBody>
                    <a:bodyPr/>
                    <a:lstStyle/>
                    <a:p>
                      <a:endParaRPr lang="en-GB" dirty="0"/>
                    </a:p>
                  </a:txBody>
                  <a:tcPr/>
                </a:tc>
                <a:tc>
                  <a:txBody>
                    <a:bodyPr/>
                    <a:lstStyle/>
                    <a:p>
                      <a:r>
                        <a:rPr lang="en-GB" dirty="0" smtClean="0"/>
                        <a:t>HIV </a:t>
                      </a:r>
                      <a:r>
                        <a:rPr lang="en-GB" dirty="0" err="1" smtClean="0"/>
                        <a:t>seroprevalence</a:t>
                      </a:r>
                      <a:r>
                        <a:rPr lang="en-GB" dirty="0" smtClean="0"/>
                        <a:t> (%)</a:t>
                      </a:r>
                      <a:endParaRPr lang="en-GB" dirty="0"/>
                    </a:p>
                  </a:txBody>
                  <a:tcPr/>
                </a:tc>
              </a:tr>
              <a:tr h="370840">
                <a:tc>
                  <a:txBody>
                    <a:bodyPr/>
                    <a:lstStyle/>
                    <a:p>
                      <a:r>
                        <a:rPr lang="en-GB" dirty="0" smtClean="0"/>
                        <a:t>MSM</a:t>
                      </a:r>
                      <a:endParaRPr lang="en-GB" dirty="0"/>
                    </a:p>
                  </a:txBody>
                  <a:tcPr/>
                </a:tc>
                <a:tc>
                  <a:txBody>
                    <a:bodyPr/>
                    <a:lstStyle/>
                    <a:p>
                      <a:r>
                        <a:rPr lang="en-GB" dirty="0" smtClean="0"/>
                        <a:t>London</a:t>
                      </a:r>
                      <a:endParaRPr lang="en-GB" dirty="0"/>
                    </a:p>
                  </a:txBody>
                  <a:tcPr/>
                </a:tc>
                <a:tc>
                  <a:txBody>
                    <a:bodyPr/>
                    <a:lstStyle/>
                    <a:p>
                      <a:r>
                        <a:rPr lang="en-GB" dirty="0" smtClean="0"/>
                        <a:t>20.30</a:t>
                      </a:r>
                      <a:endParaRPr lang="en-GB" dirty="0"/>
                    </a:p>
                  </a:txBody>
                  <a:tcPr/>
                </a:tc>
              </a:tr>
              <a:tr h="370840">
                <a:tc>
                  <a:txBody>
                    <a:bodyPr/>
                    <a:lstStyle/>
                    <a:p>
                      <a:endParaRPr lang="en-GB" dirty="0"/>
                    </a:p>
                  </a:txBody>
                  <a:tcPr/>
                </a:tc>
                <a:tc>
                  <a:txBody>
                    <a:bodyPr/>
                    <a:lstStyle/>
                    <a:p>
                      <a:r>
                        <a:rPr lang="en-GB" dirty="0" smtClean="0"/>
                        <a:t>Scotland</a:t>
                      </a:r>
                      <a:endParaRPr lang="en-GB" dirty="0"/>
                    </a:p>
                  </a:txBody>
                  <a:tcPr/>
                </a:tc>
                <a:tc>
                  <a:txBody>
                    <a:bodyPr/>
                    <a:lstStyle/>
                    <a:p>
                      <a:r>
                        <a:rPr lang="en-GB" dirty="0" smtClean="0"/>
                        <a:t>3.2</a:t>
                      </a:r>
                      <a:endParaRPr lang="en-GB" dirty="0"/>
                    </a:p>
                  </a:txBody>
                  <a:tcPr/>
                </a:tc>
              </a:tr>
              <a:tr h="370840">
                <a:tc>
                  <a:txBody>
                    <a:bodyPr/>
                    <a:lstStyle/>
                    <a:p>
                      <a:endParaRPr lang="en-GB" dirty="0"/>
                    </a:p>
                  </a:txBody>
                  <a:tcPr/>
                </a:tc>
                <a:tc>
                  <a:txBody>
                    <a:bodyPr/>
                    <a:lstStyle/>
                    <a:p>
                      <a:r>
                        <a:rPr lang="en-GB" dirty="0" smtClean="0"/>
                        <a:t>Elsewhere</a:t>
                      </a:r>
                      <a:endParaRPr lang="en-GB" dirty="0"/>
                    </a:p>
                  </a:txBody>
                  <a:tcPr/>
                </a:tc>
                <a:tc>
                  <a:txBody>
                    <a:bodyPr/>
                    <a:lstStyle/>
                    <a:p>
                      <a:r>
                        <a:rPr lang="en-GB" dirty="0" smtClean="0"/>
                        <a:t>3.6</a:t>
                      </a:r>
                      <a:endParaRPr lang="en-GB" dirty="0"/>
                    </a:p>
                  </a:txBody>
                  <a:tcPr/>
                </a:tc>
              </a:tr>
              <a:tr h="302590">
                <a:tc>
                  <a:txBody>
                    <a:bodyPr/>
                    <a:lstStyle/>
                    <a:p>
                      <a:r>
                        <a:rPr lang="en-GB" dirty="0" smtClean="0"/>
                        <a:t>Heterosexuals</a:t>
                      </a:r>
                      <a:endParaRPr lang="en-GB" dirty="0"/>
                    </a:p>
                  </a:txBody>
                  <a:tcPr/>
                </a:tc>
                <a:tc>
                  <a:txBody>
                    <a:bodyPr/>
                    <a:lstStyle/>
                    <a:p>
                      <a:r>
                        <a:rPr lang="en-GB" dirty="0" smtClean="0"/>
                        <a:t>Sub</a:t>
                      </a:r>
                      <a:r>
                        <a:rPr lang="en-GB" baseline="0" dirty="0" smtClean="0"/>
                        <a:t> Saharan Africa</a:t>
                      </a:r>
                      <a:endParaRPr lang="en-GB" dirty="0"/>
                    </a:p>
                  </a:txBody>
                  <a:tcPr/>
                </a:tc>
                <a:tc>
                  <a:txBody>
                    <a:bodyPr/>
                    <a:lstStyle/>
                    <a:p>
                      <a:r>
                        <a:rPr lang="en-GB" dirty="0" smtClean="0"/>
                        <a:t>5.2</a:t>
                      </a:r>
                      <a:endParaRPr lang="en-GB" dirty="0"/>
                    </a:p>
                  </a:txBody>
                  <a:tcPr/>
                </a:tc>
              </a:tr>
              <a:tr h="370840">
                <a:tc>
                  <a:txBody>
                    <a:bodyPr/>
                    <a:lstStyle/>
                    <a:p>
                      <a:endParaRPr lang="en-GB"/>
                    </a:p>
                  </a:txBody>
                  <a:tcPr/>
                </a:tc>
                <a:tc>
                  <a:txBody>
                    <a:bodyPr/>
                    <a:lstStyle/>
                    <a:p>
                      <a:r>
                        <a:rPr lang="en-GB" dirty="0" smtClean="0"/>
                        <a:t>Caribbean</a:t>
                      </a:r>
                      <a:endParaRPr lang="en-GB" dirty="0"/>
                    </a:p>
                  </a:txBody>
                  <a:tcPr/>
                </a:tc>
                <a:tc>
                  <a:txBody>
                    <a:bodyPr/>
                    <a:lstStyle/>
                    <a:p>
                      <a:r>
                        <a:rPr lang="en-GB" dirty="0" smtClean="0"/>
                        <a:t>2</a:t>
                      </a:r>
                      <a:endParaRPr lang="en-GB" dirty="0"/>
                    </a:p>
                  </a:txBody>
                  <a:tcPr/>
                </a:tc>
              </a:tr>
              <a:tr h="370840">
                <a:tc>
                  <a:txBody>
                    <a:bodyPr/>
                    <a:lstStyle/>
                    <a:p>
                      <a:endParaRPr lang="en-GB"/>
                    </a:p>
                  </a:txBody>
                  <a:tcPr/>
                </a:tc>
                <a:tc>
                  <a:txBody>
                    <a:bodyPr/>
                    <a:lstStyle/>
                    <a:p>
                      <a:r>
                        <a:rPr lang="en-GB" dirty="0" smtClean="0"/>
                        <a:t>Eastern Europe , Central Asia</a:t>
                      </a:r>
                      <a:endParaRPr lang="en-GB" dirty="0"/>
                    </a:p>
                  </a:txBody>
                  <a:tcPr/>
                </a:tc>
                <a:tc>
                  <a:txBody>
                    <a:bodyPr/>
                    <a:lstStyle/>
                    <a:p>
                      <a:r>
                        <a:rPr lang="en-GB" dirty="0" smtClean="0"/>
                        <a:t>0.7 </a:t>
                      </a:r>
                      <a:r>
                        <a:rPr lang="en-GB" sz="1400" dirty="0" smtClean="0"/>
                        <a:t>(Ukraine 1.6)</a:t>
                      </a:r>
                      <a:endParaRPr lang="en-GB" sz="1400" dirty="0"/>
                    </a:p>
                  </a:txBody>
                  <a:tcPr/>
                </a:tc>
              </a:tr>
              <a:tr h="370840">
                <a:tc>
                  <a:txBody>
                    <a:bodyPr/>
                    <a:lstStyle/>
                    <a:p>
                      <a:endParaRPr lang="en-GB"/>
                    </a:p>
                  </a:txBody>
                  <a:tcPr/>
                </a:tc>
                <a:tc>
                  <a:txBody>
                    <a:bodyPr/>
                    <a:lstStyle/>
                    <a:p>
                      <a:r>
                        <a:rPr lang="en-GB" dirty="0" smtClean="0"/>
                        <a:t>Latin America </a:t>
                      </a:r>
                      <a:endParaRPr lang="en-GB" dirty="0"/>
                    </a:p>
                  </a:txBody>
                  <a:tcPr/>
                </a:tc>
                <a:tc>
                  <a:txBody>
                    <a:bodyPr/>
                    <a:lstStyle/>
                    <a:p>
                      <a:r>
                        <a:rPr lang="en-GB" dirty="0" smtClean="0"/>
                        <a:t>0.6 </a:t>
                      </a:r>
                      <a:r>
                        <a:rPr lang="en-GB" sz="1400" dirty="0" smtClean="0"/>
                        <a:t>(Belize, Guyana, Suriname 2.3)</a:t>
                      </a:r>
                      <a:endParaRPr lang="en-GB" sz="1400" dirty="0"/>
                    </a:p>
                  </a:txBody>
                  <a:tcPr/>
                </a:tc>
              </a:tr>
              <a:tr h="370840">
                <a:tc>
                  <a:txBody>
                    <a:bodyPr/>
                    <a:lstStyle/>
                    <a:p>
                      <a:endParaRPr lang="en-GB"/>
                    </a:p>
                  </a:txBody>
                  <a:tcPr/>
                </a:tc>
                <a:tc>
                  <a:txBody>
                    <a:bodyPr/>
                    <a:lstStyle/>
                    <a:p>
                      <a:r>
                        <a:rPr lang="en-GB" dirty="0" smtClean="0"/>
                        <a:t>North</a:t>
                      </a:r>
                      <a:r>
                        <a:rPr lang="en-GB" baseline="0" dirty="0" smtClean="0"/>
                        <a:t> America</a:t>
                      </a:r>
                      <a:endParaRPr lang="en-GB" dirty="0"/>
                    </a:p>
                  </a:txBody>
                  <a:tcPr/>
                </a:tc>
                <a:tc>
                  <a:txBody>
                    <a:bodyPr/>
                    <a:lstStyle/>
                    <a:p>
                      <a:r>
                        <a:rPr lang="en-GB" dirty="0" smtClean="0"/>
                        <a:t>0.6</a:t>
                      </a:r>
                      <a:endParaRPr lang="en-GB" dirty="0"/>
                    </a:p>
                  </a:txBody>
                  <a:tcPr/>
                </a:tc>
              </a:tr>
              <a:tr h="370840">
                <a:tc>
                  <a:txBody>
                    <a:bodyPr/>
                    <a:lstStyle/>
                    <a:p>
                      <a:endParaRPr lang="en-GB"/>
                    </a:p>
                  </a:txBody>
                  <a:tcPr/>
                </a:tc>
                <a:tc>
                  <a:txBody>
                    <a:bodyPr/>
                    <a:lstStyle/>
                    <a:p>
                      <a:r>
                        <a:rPr lang="en-GB" baseline="0" dirty="0" smtClean="0"/>
                        <a:t>South East Asia</a:t>
                      </a:r>
                      <a:endParaRPr lang="en-GB" dirty="0"/>
                    </a:p>
                  </a:txBody>
                  <a:tcPr/>
                </a:tc>
                <a:tc>
                  <a:txBody>
                    <a:bodyPr/>
                    <a:lstStyle/>
                    <a:p>
                      <a:r>
                        <a:rPr lang="en-GB" dirty="0" smtClean="0"/>
                        <a:t>0.3</a:t>
                      </a:r>
                      <a:r>
                        <a:rPr lang="en-GB" baseline="0" dirty="0" smtClean="0"/>
                        <a:t> </a:t>
                      </a:r>
                      <a:r>
                        <a:rPr lang="en-GB" sz="1400" baseline="0" dirty="0" smtClean="0"/>
                        <a:t>(higher in Thai sex workers)</a:t>
                      </a:r>
                      <a:endParaRPr lang="en-GB" sz="1400" dirty="0"/>
                    </a:p>
                  </a:txBody>
                  <a:tcPr/>
                </a:tc>
              </a:tr>
              <a:tr h="370840">
                <a:tc>
                  <a:txBody>
                    <a:bodyPr/>
                    <a:lstStyle/>
                    <a:p>
                      <a:endParaRPr lang="en-GB"/>
                    </a:p>
                  </a:txBody>
                  <a:tcPr/>
                </a:tc>
                <a:tc>
                  <a:txBody>
                    <a:bodyPr/>
                    <a:lstStyle/>
                    <a:p>
                      <a:r>
                        <a:rPr lang="en-GB" dirty="0" smtClean="0"/>
                        <a:t>Western and</a:t>
                      </a:r>
                      <a:r>
                        <a:rPr lang="en-GB" baseline="0" dirty="0" smtClean="0"/>
                        <a:t> Central Europe</a:t>
                      </a:r>
                      <a:endParaRPr lang="en-GB" dirty="0"/>
                    </a:p>
                  </a:txBody>
                  <a:tcPr/>
                </a:tc>
                <a:tc>
                  <a:txBody>
                    <a:bodyPr/>
                    <a:lstStyle/>
                    <a:p>
                      <a:r>
                        <a:rPr lang="en-GB" dirty="0" smtClean="0"/>
                        <a:t>0.3</a:t>
                      </a:r>
                      <a:endParaRPr lang="en-GB" dirty="0"/>
                    </a:p>
                  </a:txBody>
                  <a:tcPr/>
                </a:tc>
              </a:tr>
              <a:tr h="370840">
                <a:tc>
                  <a:txBody>
                    <a:bodyPr/>
                    <a:lstStyle/>
                    <a:p>
                      <a:endParaRPr lang="en-GB"/>
                    </a:p>
                  </a:txBody>
                  <a:tcPr/>
                </a:tc>
                <a:tc>
                  <a:txBody>
                    <a:bodyPr/>
                    <a:lstStyle/>
                    <a:p>
                      <a:r>
                        <a:rPr lang="en-GB" dirty="0" smtClean="0"/>
                        <a:t>UK</a:t>
                      </a:r>
                      <a:endParaRPr lang="en-GB" dirty="0"/>
                    </a:p>
                  </a:txBody>
                  <a:tcPr/>
                </a:tc>
                <a:tc>
                  <a:txBody>
                    <a:bodyPr/>
                    <a:lstStyle/>
                    <a:p>
                      <a:r>
                        <a:rPr lang="en-GB" dirty="0" smtClean="0"/>
                        <a:t>0.2</a:t>
                      </a:r>
                      <a:endParaRPr lang="en-GB" dirty="0"/>
                    </a:p>
                  </a:txBody>
                  <a:tcPr/>
                </a:tc>
              </a:tr>
              <a:tr h="370840">
                <a:tc>
                  <a:txBody>
                    <a:bodyPr/>
                    <a:lstStyle/>
                    <a:p>
                      <a:endParaRPr lang="en-GB"/>
                    </a:p>
                  </a:txBody>
                  <a:tcPr/>
                </a:tc>
                <a:tc>
                  <a:txBody>
                    <a:bodyPr/>
                    <a:lstStyle/>
                    <a:p>
                      <a:r>
                        <a:rPr lang="en-GB" dirty="0" smtClean="0"/>
                        <a:t>Oceania</a:t>
                      </a:r>
                      <a:endParaRPr lang="en-GB" dirty="0"/>
                    </a:p>
                  </a:txBody>
                  <a:tcPr/>
                </a:tc>
                <a:tc>
                  <a:txBody>
                    <a:bodyPr/>
                    <a:lstStyle/>
                    <a:p>
                      <a:r>
                        <a:rPr lang="en-GB" dirty="0" smtClean="0"/>
                        <a:t>0.3 </a:t>
                      </a:r>
                      <a:r>
                        <a:rPr lang="en-GB" sz="1400" dirty="0" smtClean="0"/>
                        <a:t>(except Papa</a:t>
                      </a:r>
                      <a:r>
                        <a:rPr lang="en-GB" sz="1400" baseline="0" dirty="0" smtClean="0"/>
                        <a:t> New Guinea 1.5)</a:t>
                      </a:r>
                      <a:endParaRPr lang="en-GB" sz="1400" dirty="0"/>
                    </a:p>
                  </a:txBody>
                  <a:tcPr/>
                </a:tc>
              </a:tr>
              <a:tr h="370840">
                <a:tc>
                  <a:txBody>
                    <a:bodyPr/>
                    <a:lstStyle/>
                    <a:p>
                      <a:endParaRPr lang="en-GB"/>
                    </a:p>
                  </a:txBody>
                  <a:tcPr/>
                </a:tc>
                <a:tc>
                  <a:txBody>
                    <a:bodyPr/>
                    <a:lstStyle/>
                    <a:p>
                      <a:r>
                        <a:rPr lang="en-GB" dirty="0" smtClean="0"/>
                        <a:t>North Africa</a:t>
                      </a:r>
                      <a:r>
                        <a:rPr lang="en-GB" baseline="0" dirty="0" smtClean="0"/>
                        <a:t> and Middle East</a:t>
                      </a:r>
                      <a:endParaRPr lang="en-GB" dirty="0"/>
                    </a:p>
                  </a:txBody>
                  <a:tcPr/>
                </a:tc>
                <a:tc>
                  <a:txBody>
                    <a:bodyPr/>
                    <a:lstStyle/>
                    <a:p>
                      <a:r>
                        <a:rPr lang="en-GB" dirty="0" smtClean="0"/>
                        <a:t>0.2 </a:t>
                      </a:r>
                      <a:r>
                        <a:rPr lang="en-GB" sz="1400" dirty="0" smtClean="0"/>
                        <a:t>(except Sudan 1.4)</a:t>
                      </a:r>
                      <a:endParaRPr lang="en-GB" sz="1400" dirty="0"/>
                    </a:p>
                  </a:txBody>
                  <a:tcPr/>
                </a:tc>
              </a:tr>
              <a:tr h="370840">
                <a:tc>
                  <a:txBody>
                    <a:bodyPr/>
                    <a:lstStyle/>
                    <a:p>
                      <a:endParaRPr lang="en-GB"/>
                    </a:p>
                  </a:txBody>
                  <a:tcPr/>
                </a:tc>
                <a:tc>
                  <a:txBody>
                    <a:bodyPr/>
                    <a:lstStyle/>
                    <a:p>
                      <a:r>
                        <a:rPr lang="en-GB" dirty="0" smtClean="0"/>
                        <a:t>East</a:t>
                      </a:r>
                      <a:r>
                        <a:rPr lang="en-GB" baseline="0" dirty="0" smtClean="0"/>
                        <a:t> Asia</a:t>
                      </a:r>
                      <a:endParaRPr lang="en-GB" dirty="0"/>
                    </a:p>
                  </a:txBody>
                  <a:tcPr/>
                </a:tc>
                <a:tc>
                  <a:txBody>
                    <a:bodyPr/>
                    <a:lstStyle/>
                    <a:p>
                      <a:r>
                        <a:rPr lang="en-GB" dirty="0" smtClean="0"/>
                        <a:t>0.1</a:t>
                      </a:r>
                      <a:endParaRPr lang="en-GB" dirty="0"/>
                    </a:p>
                  </a:txBody>
                  <a:tcPr/>
                </a:tc>
              </a:tr>
              <a:tr h="370840">
                <a:tc>
                  <a:txBody>
                    <a:bodyPr/>
                    <a:lstStyle/>
                    <a:p>
                      <a:r>
                        <a:rPr lang="en-GB" dirty="0" err="1" smtClean="0"/>
                        <a:t>IVDU’s</a:t>
                      </a:r>
                      <a:endParaRPr lang="en-GB" dirty="0"/>
                    </a:p>
                  </a:txBody>
                  <a:tcPr/>
                </a:tc>
                <a:tc>
                  <a:txBody>
                    <a:bodyPr/>
                    <a:lstStyle/>
                    <a:p>
                      <a:r>
                        <a:rPr lang="en-GB" dirty="0" smtClean="0"/>
                        <a:t>London and non-UK</a:t>
                      </a:r>
                      <a:endParaRPr lang="en-GB" dirty="0"/>
                    </a:p>
                  </a:txBody>
                  <a:tcPr/>
                </a:tc>
                <a:tc>
                  <a:txBody>
                    <a:bodyPr/>
                    <a:lstStyle/>
                    <a:p>
                      <a:r>
                        <a:rPr lang="en-GB" dirty="0" smtClean="0"/>
                        <a:t> 4.7</a:t>
                      </a:r>
                      <a:endParaRPr lang="en-GB" dirty="0"/>
                    </a:p>
                  </a:txBody>
                  <a:tcPr/>
                </a:tc>
              </a:tr>
              <a:tr h="370840">
                <a:tc>
                  <a:txBody>
                    <a:bodyPr/>
                    <a:lstStyle/>
                    <a:p>
                      <a:endParaRPr lang="en-GB"/>
                    </a:p>
                  </a:txBody>
                  <a:tcPr/>
                </a:tc>
                <a:tc>
                  <a:txBody>
                    <a:bodyPr/>
                    <a:lstStyle/>
                    <a:p>
                      <a:r>
                        <a:rPr lang="en-GB" dirty="0" smtClean="0"/>
                        <a:t>Elsewhere</a:t>
                      </a:r>
                      <a:r>
                        <a:rPr lang="en-GB" baseline="0" dirty="0" smtClean="0"/>
                        <a:t> in UK</a:t>
                      </a:r>
                      <a:endParaRPr lang="en-GB" dirty="0"/>
                    </a:p>
                  </a:txBody>
                  <a:tcPr/>
                </a:tc>
                <a:tc>
                  <a:txBody>
                    <a:bodyPr/>
                    <a:lstStyle/>
                    <a:p>
                      <a:r>
                        <a:rPr lang="en-GB" dirty="0" smtClean="0"/>
                        <a:t>0.5</a:t>
                      </a:r>
                      <a:endParaRPr lang="en-GB" dirty="0"/>
                    </a:p>
                  </a:txBody>
                  <a:tcPr/>
                </a:tc>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Does the exposed person need PEP</a:t>
            </a:r>
            <a:endParaRPr lang="en-GB" dirty="0"/>
          </a:p>
        </p:txBody>
      </p:sp>
      <p:sp>
        <p:nvSpPr>
          <p:cNvPr id="3" name="Content Placeholder 2"/>
          <p:cNvSpPr>
            <a:spLocks noGrp="1"/>
          </p:cNvSpPr>
          <p:nvPr>
            <p:ph idx="1"/>
          </p:nvPr>
        </p:nvSpPr>
        <p:spPr/>
        <p:txBody>
          <a:bodyPr/>
          <a:lstStyle/>
          <a:p>
            <a:r>
              <a:rPr lang="en-GB" dirty="0" smtClean="0"/>
              <a:t>Has it been less than 72 hours since time of exposure?</a:t>
            </a:r>
          </a:p>
          <a:p>
            <a:r>
              <a:rPr lang="en-GB" dirty="0" smtClean="0"/>
              <a:t>Exposed person is HIV negative?</a:t>
            </a:r>
          </a:p>
          <a:p>
            <a:r>
              <a:rPr lang="en-GB" dirty="0"/>
              <a:t>Type of exposure has place them at high risk of HIV</a:t>
            </a:r>
            <a:r>
              <a:rPr lang="en-GB" dirty="0" smtClean="0"/>
              <a:t>?</a:t>
            </a:r>
          </a:p>
          <a:p>
            <a:r>
              <a:rPr lang="en-GB" dirty="0" smtClean="0"/>
              <a:t>Source contact is HIV positive or high risk of being positive?</a:t>
            </a:r>
          </a:p>
          <a:p>
            <a:endParaRPr lang="en-GB"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and Local Guidelines</a:t>
            </a:r>
            <a:endParaRPr lang="en-US" dirty="0"/>
          </a:p>
        </p:txBody>
      </p:sp>
      <p:sp>
        <p:nvSpPr>
          <p:cNvPr id="5" name="Content Placeholder 4"/>
          <p:cNvSpPr>
            <a:spLocks noGrp="1"/>
          </p:cNvSpPr>
          <p:nvPr>
            <p:ph idx="1"/>
          </p:nvPr>
        </p:nvSpPr>
        <p:spPr/>
        <p:txBody>
          <a:body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813681997"/>
              </p:ext>
            </p:extLst>
          </p:nvPr>
        </p:nvGraphicFramePr>
        <p:xfrm>
          <a:off x="-90858" y="1628800"/>
          <a:ext cx="9343378" cy="2808312"/>
        </p:xfrm>
        <a:graphic>
          <a:graphicData uri="http://schemas.openxmlformats.org/presentationml/2006/ole">
            <mc:AlternateContent xmlns:mc="http://schemas.openxmlformats.org/markup-compatibility/2006">
              <mc:Choice xmlns:v="urn:schemas-microsoft-com:vml" Requires="v">
                <p:oleObj spid="_x0000_s52231" name="Document" r:id="rId4" imgW="6718053" imgH="2019226" progId="Word.Document.12">
                  <p:embed/>
                </p:oleObj>
              </mc:Choice>
              <mc:Fallback>
                <p:oleObj name="Document" r:id="rId4" imgW="6718053" imgH="2019226" progId="Word.Document.12">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58" y="1628800"/>
                        <a:ext cx="9343378"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4884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guidance </a:t>
            </a:r>
            <a:endParaRPr lang="en-US" dirty="0"/>
          </a:p>
        </p:txBody>
      </p:sp>
      <p:sp>
        <p:nvSpPr>
          <p:cNvPr id="3" name="Content Placeholder 2"/>
          <p:cNvSpPr>
            <a:spLocks noGrp="1"/>
          </p:cNvSpPr>
          <p:nvPr>
            <p:ph idx="1"/>
          </p:nvPr>
        </p:nvSpPr>
        <p:spPr/>
        <p:txBody>
          <a:bodyPr>
            <a:normAutofit lnSpcReduction="10000"/>
          </a:bodyPr>
          <a:lstStyle/>
          <a:p>
            <a:r>
              <a:rPr lang="en-US" dirty="0" smtClean="0"/>
              <a:t>Take each case on it’s individual basis.</a:t>
            </a:r>
          </a:p>
          <a:p>
            <a:r>
              <a:rPr lang="en-US" dirty="0" smtClean="0"/>
              <a:t>Should discuss the pros and cons of PEP with all patients.</a:t>
            </a:r>
          </a:p>
          <a:p>
            <a:r>
              <a:rPr lang="en-US" dirty="0" smtClean="0"/>
              <a:t>Have a lower threshold for administering PEP in cases of sexual assault.</a:t>
            </a:r>
          </a:p>
          <a:p>
            <a:r>
              <a:rPr lang="en-US" dirty="0" smtClean="0"/>
              <a:t>If in any doubt start PEP ASAP whilst gathering more information about the risk.</a:t>
            </a:r>
          </a:p>
          <a:p>
            <a:r>
              <a:rPr lang="en-US" dirty="0" smtClean="0"/>
              <a:t>Test source patient if possible (but do not wait for results until starting PEP)</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hiv-virus"/>
          <p:cNvPicPr>
            <a:picLocks noChangeAspect="1" noChangeArrowheads="1"/>
          </p:cNvPicPr>
          <p:nvPr/>
        </p:nvPicPr>
        <p:blipFill>
          <a:blip r:embed="rId2" cstate="print">
            <a:lum bright="70000" contrast="-70000"/>
          </a:blip>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p:txBody>
          <a:bodyPr/>
          <a:lstStyle/>
          <a:p>
            <a:r>
              <a:rPr lang="en-GB" dirty="0" smtClean="0"/>
              <a:t>Post Exposure Prophylaxis:</a:t>
            </a:r>
            <a:br>
              <a:rPr lang="en-GB" dirty="0" smtClean="0"/>
            </a:br>
            <a:r>
              <a:rPr lang="en-GB" dirty="0" smtClean="0"/>
              <a:t>The Drugs</a:t>
            </a:r>
            <a:endParaRPr lang="en-GB" dirty="0"/>
          </a:p>
        </p:txBody>
      </p:sp>
      <p:sp>
        <p:nvSpPr>
          <p:cNvPr id="3" name="Subtitle 2"/>
          <p:cNvSpPr>
            <a:spLocks noGrp="1"/>
          </p:cNvSpPr>
          <p:nvPr>
            <p:ph type="subTitle" idx="1"/>
          </p:nvPr>
        </p:nvSpPr>
        <p:spPr/>
        <p:txBody>
          <a:bodyPr/>
          <a:lstStyle/>
          <a:p>
            <a:r>
              <a:rPr lang="en-GB" dirty="0" smtClean="0"/>
              <a:t>Denise Reeves</a:t>
            </a:r>
          </a:p>
          <a:p>
            <a:r>
              <a:rPr lang="en-GB" dirty="0" smtClean="0"/>
              <a:t>HIV Pharmacist</a:t>
            </a:r>
            <a:endParaRPr lang="en-GB" dirty="0"/>
          </a:p>
        </p:txBody>
      </p:sp>
    </p:spTree>
    <p:extLst>
      <p:ext uri="{BB962C8B-B14F-4D97-AF65-F5344CB8AC3E}">
        <p14:creationId xmlns:p14="http://schemas.microsoft.com/office/powerpoint/2010/main" val="228991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hiv-virus"/>
          <p:cNvPicPr>
            <a:picLocks noChangeAspect="1" noChangeArrowheads="1"/>
          </p:cNvPicPr>
          <p:nvPr/>
        </p:nvPicPr>
        <p:blipFill>
          <a:blip r:embed="rId3" cstate="print">
            <a:lum bright="70000" contrast="-7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GB" dirty="0" smtClean="0"/>
              <a:t>Antiretroviral Medication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5 classes of antiretrovirals available:</a:t>
            </a:r>
          </a:p>
          <a:p>
            <a:pPr>
              <a:buNone/>
            </a:pPr>
            <a:r>
              <a:rPr lang="en-GB" dirty="0"/>
              <a:t>	</a:t>
            </a:r>
            <a:r>
              <a:rPr lang="en-GB" dirty="0" smtClean="0"/>
              <a:t>- Nucleoside reverse transcriptase inhibitors (</a:t>
            </a:r>
            <a:r>
              <a:rPr lang="en-GB" dirty="0" err="1" smtClean="0"/>
              <a:t>NRTIs</a:t>
            </a:r>
            <a:r>
              <a:rPr lang="en-GB" dirty="0" smtClean="0"/>
              <a:t>)</a:t>
            </a:r>
          </a:p>
          <a:p>
            <a:pPr>
              <a:buNone/>
            </a:pPr>
            <a:r>
              <a:rPr lang="en-GB" dirty="0"/>
              <a:t>	</a:t>
            </a:r>
            <a:r>
              <a:rPr lang="en-GB" dirty="0" smtClean="0"/>
              <a:t>- Non-nucleoside reverse transcriptase inhibitors (</a:t>
            </a:r>
            <a:r>
              <a:rPr lang="en-GB" dirty="0" err="1" smtClean="0"/>
              <a:t>NNRTIs</a:t>
            </a:r>
            <a:r>
              <a:rPr lang="en-GB" dirty="0" smtClean="0"/>
              <a:t>)</a:t>
            </a:r>
          </a:p>
          <a:p>
            <a:pPr>
              <a:buNone/>
            </a:pPr>
            <a:r>
              <a:rPr lang="en-GB" dirty="0"/>
              <a:t>	</a:t>
            </a:r>
            <a:r>
              <a:rPr lang="en-GB" dirty="0" smtClean="0"/>
              <a:t>- Protease Inhibitors (PIs)</a:t>
            </a:r>
          </a:p>
          <a:p>
            <a:pPr>
              <a:buNone/>
            </a:pPr>
            <a:r>
              <a:rPr lang="en-GB" dirty="0" smtClean="0"/>
              <a:t>	- Integrase inhibitors</a:t>
            </a:r>
          </a:p>
          <a:p>
            <a:pPr>
              <a:buNone/>
            </a:pPr>
            <a:r>
              <a:rPr lang="en-GB" dirty="0"/>
              <a:t>	</a:t>
            </a:r>
            <a:r>
              <a:rPr lang="en-GB" dirty="0" smtClean="0"/>
              <a:t>- Fusion inhibitors        Entry Inhibitors</a:t>
            </a:r>
          </a:p>
          <a:p>
            <a:pPr>
              <a:buNone/>
            </a:pPr>
            <a:r>
              <a:rPr lang="en-GB" dirty="0"/>
              <a:t>	</a:t>
            </a:r>
            <a:r>
              <a:rPr lang="en-GB" dirty="0" smtClean="0"/>
              <a:t>- CCR5 inhibitor</a:t>
            </a:r>
          </a:p>
        </p:txBody>
      </p:sp>
      <p:sp>
        <p:nvSpPr>
          <p:cNvPr id="5" name="Right Brace 4"/>
          <p:cNvSpPr/>
          <p:nvPr/>
        </p:nvSpPr>
        <p:spPr>
          <a:xfrm>
            <a:off x="3929058" y="4929198"/>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Tree>
    <p:extLst>
      <p:ext uri="{BB962C8B-B14F-4D97-AF65-F5344CB8AC3E}">
        <p14:creationId xmlns:p14="http://schemas.microsoft.com/office/powerpoint/2010/main" val="403931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hiv-virus"/>
          <p:cNvPicPr>
            <a:picLocks noChangeAspect="1" noChangeArrowheads="1"/>
          </p:cNvPicPr>
          <p:nvPr/>
        </p:nvPicPr>
        <p:blipFill>
          <a:blip r:embed="rId3" cstate="print">
            <a:lum bright="70000" contrast="-70000"/>
          </a:blip>
          <a:srcRect/>
          <a:stretch>
            <a:fillRect/>
          </a:stretch>
        </p:blipFill>
        <p:spPr bwMode="auto">
          <a:xfrm>
            <a:off x="0" y="0"/>
            <a:ext cx="9144000" cy="6858000"/>
          </a:xfrm>
          <a:prstGeom prst="rect">
            <a:avLst/>
          </a:prstGeom>
          <a:noFill/>
        </p:spPr>
      </p:pic>
      <p:pic>
        <p:nvPicPr>
          <p:cNvPr id="8" name="Picture 4" descr="HIV%20replication"/>
          <p:cNvPicPr>
            <a:picLocks noChangeAspect="1" noChangeArrowheads="1"/>
          </p:cNvPicPr>
          <p:nvPr/>
        </p:nvPicPr>
        <p:blipFill>
          <a:blip r:embed="rId4" cstate="print"/>
          <a:srcRect/>
          <a:stretch>
            <a:fillRect/>
          </a:stretch>
        </p:blipFill>
        <p:spPr bwMode="auto">
          <a:xfrm>
            <a:off x="1714481" y="0"/>
            <a:ext cx="5881708" cy="6857999"/>
          </a:xfrm>
          <a:prstGeom prst="rect">
            <a:avLst/>
          </a:prstGeom>
          <a:noFill/>
        </p:spPr>
      </p:pic>
      <p:sp>
        <p:nvSpPr>
          <p:cNvPr id="10" name="AutoShape 6"/>
          <p:cNvSpPr>
            <a:spLocks noChangeArrowheads="1"/>
          </p:cNvSpPr>
          <p:nvPr/>
        </p:nvSpPr>
        <p:spPr bwMode="auto">
          <a:xfrm rot="2566821">
            <a:off x="901652" y="1851464"/>
            <a:ext cx="936625" cy="287338"/>
          </a:xfrm>
          <a:prstGeom prst="rightArrow">
            <a:avLst>
              <a:gd name="adj1" fmla="val 50000"/>
              <a:gd name="adj2" fmla="val 81492"/>
            </a:avLst>
          </a:prstGeom>
          <a:solidFill>
            <a:srgbClr val="000000"/>
          </a:solidFill>
          <a:ln w="9525">
            <a:solidFill>
              <a:schemeClr val="tx1"/>
            </a:solidFill>
            <a:miter lim="800000"/>
            <a:headEnd/>
            <a:tailEnd/>
          </a:ln>
          <a:effectLst/>
        </p:spPr>
        <p:txBody>
          <a:bodyPr wrap="none" anchor="ctr"/>
          <a:lstStyle/>
          <a:p>
            <a:endParaRPr lang="en-GB"/>
          </a:p>
        </p:txBody>
      </p:sp>
      <p:sp>
        <p:nvSpPr>
          <p:cNvPr id="11" name="AutoShape 7"/>
          <p:cNvSpPr>
            <a:spLocks noChangeArrowheads="1"/>
          </p:cNvSpPr>
          <p:nvPr/>
        </p:nvSpPr>
        <p:spPr bwMode="auto">
          <a:xfrm>
            <a:off x="857224" y="3071810"/>
            <a:ext cx="863600" cy="288925"/>
          </a:xfrm>
          <a:prstGeom prst="rightArrow">
            <a:avLst>
              <a:gd name="adj1" fmla="val 50000"/>
              <a:gd name="adj2" fmla="val 74725"/>
            </a:avLst>
          </a:prstGeom>
          <a:solidFill>
            <a:srgbClr val="000000"/>
          </a:solidFill>
          <a:ln w="9525">
            <a:solidFill>
              <a:schemeClr val="tx1"/>
            </a:solidFill>
            <a:miter lim="800000"/>
            <a:headEnd/>
            <a:tailEnd/>
          </a:ln>
          <a:effectLst/>
        </p:spPr>
        <p:txBody>
          <a:bodyPr wrap="none" anchor="ctr"/>
          <a:lstStyle/>
          <a:p>
            <a:endParaRPr lang="en-GB"/>
          </a:p>
        </p:txBody>
      </p:sp>
      <p:sp>
        <p:nvSpPr>
          <p:cNvPr id="12" name="AutoShape 8"/>
          <p:cNvSpPr>
            <a:spLocks noChangeArrowheads="1"/>
          </p:cNvSpPr>
          <p:nvPr/>
        </p:nvSpPr>
        <p:spPr bwMode="auto">
          <a:xfrm rot="19317011">
            <a:off x="1068809" y="4807445"/>
            <a:ext cx="863600" cy="288925"/>
          </a:xfrm>
          <a:prstGeom prst="rightArrow">
            <a:avLst>
              <a:gd name="adj1" fmla="val 50000"/>
              <a:gd name="adj2" fmla="val 74725"/>
            </a:avLst>
          </a:prstGeom>
          <a:solidFill>
            <a:srgbClr val="000000"/>
          </a:solidFill>
          <a:ln w="9525">
            <a:solidFill>
              <a:schemeClr val="tx1"/>
            </a:solidFill>
            <a:miter lim="800000"/>
            <a:headEnd/>
            <a:tailEnd/>
          </a:ln>
          <a:effectLst/>
        </p:spPr>
        <p:txBody>
          <a:bodyPr wrap="none" anchor="ctr"/>
          <a:lstStyle/>
          <a:p>
            <a:endParaRPr lang="en-GB"/>
          </a:p>
        </p:txBody>
      </p:sp>
      <p:sp>
        <p:nvSpPr>
          <p:cNvPr id="13" name="AutoShape 5"/>
          <p:cNvSpPr>
            <a:spLocks noChangeArrowheads="1"/>
          </p:cNvSpPr>
          <p:nvPr/>
        </p:nvSpPr>
        <p:spPr bwMode="auto">
          <a:xfrm rot="2580782">
            <a:off x="7245055" y="1440584"/>
            <a:ext cx="1223962" cy="360362"/>
          </a:xfrm>
          <a:prstGeom prst="leftArrow">
            <a:avLst>
              <a:gd name="adj1" fmla="val 50000"/>
              <a:gd name="adj2" fmla="val 84912"/>
            </a:avLst>
          </a:prstGeom>
          <a:solidFill>
            <a:srgbClr val="000000"/>
          </a:solidFill>
          <a:ln w="9525">
            <a:solidFill>
              <a:schemeClr val="tx1"/>
            </a:solidFill>
            <a:miter lim="800000"/>
            <a:headEnd/>
            <a:tailEnd/>
          </a:ln>
          <a:effectLst/>
        </p:spPr>
        <p:txBody>
          <a:bodyPr wrap="none" anchor="ctr"/>
          <a:lstStyle/>
          <a:p>
            <a:endParaRPr lang="en-GB"/>
          </a:p>
        </p:txBody>
      </p:sp>
      <p:sp>
        <p:nvSpPr>
          <p:cNvPr id="14" name="TextBox 13"/>
          <p:cNvSpPr txBox="1"/>
          <p:nvPr/>
        </p:nvSpPr>
        <p:spPr>
          <a:xfrm>
            <a:off x="7858148" y="2071678"/>
            <a:ext cx="1285852" cy="1354217"/>
          </a:xfrm>
          <a:prstGeom prst="rect">
            <a:avLst/>
          </a:prstGeom>
          <a:noFill/>
        </p:spPr>
        <p:txBody>
          <a:bodyPr wrap="square" rtlCol="0">
            <a:spAutoFit/>
          </a:bodyPr>
          <a:lstStyle/>
          <a:p>
            <a:r>
              <a:rPr lang="en-GB" dirty="0" smtClean="0"/>
              <a:t>Fusion Inhibitors</a:t>
            </a:r>
          </a:p>
          <a:p>
            <a:endParaRPr lang="en-GB" sz="800" dirty="0" smtClean="0"/>
          </a:p>
          <a:p>
            <a:r>
              <a:rPr lang="en-GB" dirty="0" smtClean="0"/>
              <a:t>CCR5 Inhibitors</a:t>
            </a:r>
            <a:endParaRPr lang="en-GB" dirty="0"/>
          </a:p>
        </p:txBody>
      </p:sp>
      <p:sp>
        <p:nvSpPr>
          <p:cNvPr id="15" name="TextBox 14"/>
          <p:cNvSpPr txBox="1"/>
          <p:nvPr/>
        </p:nvSpPr>
        <p:spPr>
          <a:xfrm>
            <a:off x="214282" y="928670"/>
            <a:ext cx="1428760" cy="769441"/>
          </a:xfrm>
          <a:prstGeom prst="rect">
            <a:avLst/>
          </a:prstGeom>
          <a:noFill/>
        </p:spPr>
        <p:txBody>
          <a:bodyPr wrap="square" rtlCol="0">
            <a:spAutoFit/>
          </a:bodyPr>
          <a:lstStyle/>
          <a:p>
            <a:r>
              <a:rPr lang="en-GB" dirty="0" err="1" smtClean="0"/>
              <a:t>NRTIs</a:t>
            </a:r>
            <a:endParaRPr lang="en-GB" dirty="0" smtClean="0"/>
          </a:p>
          <a:p>
            <a:endParaRPr lang="en-GB" sz="800" dirty="0" smtClean="0"/>
          </a:p>
          <a:p>
            <a:r>
              <a:rPr lang="en-GB" dirty="0" err="1" smtClean="0"/>
              <a:t>NNRTIs</a:t>
            </a:r>
            <a:endParaRPr lang="en-GB" dirty="0"/>
          </a:p>
        </p:txBody>
      </p:sp>
      <p:sp>
        <p:nvSpPr>
          <p:cNvPr id="16" name="TextBox 15"/>
          <p:cNvSpPr txBox="1"/>
          <p:nvPr/>
        </p:nvSpPr>
        <p:spPr>
          <a:xfrm>
            <a:off x="0" y="2571744"/>
            <a:ext cx="1714480" cy="646331"/>
          </a:xfrm>
          <a:prstGeom prst="rect">
            <a:avLst/>
          </a:prstGeom>
          <a:noFill/>
        </p:spPr>
        <p:txBody>
          <a:bodyPr wrap="square" rtlCol="0">
            <a:spAutoFit/>
          </a:bodyPr>
          <a:lstStyle/>
          <a:p>
            <a:r>
              <a:rPr lang="en-GB" dirty="0" smtClean="0"/>
              <a:t>Integrase Inhibitors</a:t>
            </a:r>
            <a:endParaRPr lang="en-GB" dirty="0"/>
          </a:p>
        </p:txBody>
      </p:sp>
      <p:sp>
        <p:nvSpPr>
          <p:cNvPr id="17" name="TextBox 16"/>
          <p:cNvSpPr txBox="1"/>
          <p:nvPr/>
        </p:nvSpPr>
        <p:spPr>
          <a:xfrm>
            <a:off x="214282" y="5286388"/>
            <a:ext cx="1500198" cy="646331"/>
          </a:xfrm>
          <a:prstGeom prst="rect">
            <a:avLst/>
          </a:prstGeom>
          <a:noFill/>
        </p:spPr>
        <p:txBody>
          <a:bodyPr wrap="square" rtlCol="0">
            <a:spAutoFit/>
          </a:bodyPr>
          <a:lstStyle/>
          <a:p>
            <a:r>
              <a:rPr lang="en-GB" dirty="0" smtClean="0"/>
              <a:t>Protease Inhibitors</a:t>
            </a:r>
            <a:endParaRPr lang="en-GB" dirty="0"/>
          </a:p>
        </p:txBody>
      </p:sp>
    </p:spTree>
    <p:extLst>
      <p:ext uri="{BB962C8B-B14F-4D97-AF65-F5344CB8AC3E}">
        <p14:creationId xmlns:p14="http://schemas.microsoft.com/office/powerpoint/2010/main" val="4223525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PEP?</a:t>
            </a:r>
            <a:endParaRPr lang="en-GB" dirty="0"/>
          </a:p>
        </p:txBody>
      </p:sp>
      <p:sp>
        <p:nvSpPr>
          <p:cNvPr id="3" name="Content Placeholder 2"/>
          <p:cNvSpPr>
            <a:spLocks noGrp="1"/>
          </p:cNvSpPr>
          <p:nvPr>
            <p:ph idx="1"/>
          </p:nvPr>
        </p:nvSpPr>
        <p:spPr/>
        <p:txBody>
          <a:bodyPr/>
          <a:lstStyle/>
          <a:p>
            <a:r>
              <a:rPr lang="en-GB" dirty="0" smtClean="0"/>
              <a:t>PEP is a combination of 3 antiretroviral medications that prevent the acquisition of HIV infection following potential exposure to HIV either through sex, occupational exposure and sometimes non-occupational-non-sexual exposure.</a:t>
            </a:r>
            <a:endParaRPr lang="en-GB"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hiv-virus"/>
          <p:cNvPicPr>
            <a:picLocks noChangeAspect="1" noChangeArrowheads="1"/>
          </p:cNvPicPr>
          <p:nvPr/>
        </p:nvPicPr>
        <p:blipFill>
          <a:blip r:embed="rId2" cstate="print">
            <a:lum bright="70000" contrast="-7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GB" dirty="0" smtClean="0"/>
              <a:t>BASHH Recommended PEP</a:t>
            </a:r>
            <a:endParaRPr lang="en-GB" dirty="0"/>
          </a:p>
        </p:txBody>
      </p:sp>
      <p:sp>
        <p:nvSpPr>
          <p:cNvPr id="3" name="Content Placeholder 2"/>
          <p:cNvSpPr>
            <a:spLocks noGrp="1"/>
          </p:cNvSpPr>
          <p:nvPr>
            <p:ph idx="1"/>
          </p:nvPr>
        </p:nvSpPr>
        <p:spPr/>
        <p:txBody>
          <a:bodyPr/>
          <a:lstStyle/>
          <a:p>
            <a:r>
              <a:rPr lang="en-GB" dirty="0" smtClean="0"/>
              <a:t>Triple therapy</a:t>
            </a:r>
          </a:p>
          <a:p>
            <a:r>
              <a:rPr lang="en-GB" dirty="0" smtClean="0"/>
              <a:t>2 x </a:t>
            </a:r>
            <a:r>
              <a:rPr lang="en-GB" dirty="0" err="1" smtClean="0"/>
              <a:t>NRTIs</a:t>
            </a:r>
            <a:endParaRPr lang="en-GB" dirty="0" smtClean="0"/>
          </a:p>
          <a:p>
            <a:pPr>
              <a:buNone/>
            </a:pPr>
            <a:r>
              <a:rPr lang="en-GB" dirty="0"/>
              <a:t>	</a:t>
            </a:r>
            <a:r>
              <a:rPr lang="en-GB" dirty="0" smtClean="0"/>
              <a:t>- Truvada: Tenofovir and </a:t>
            </a:r>
            <a:r>
              <a:rPr lang="en-GB" dirty="0" err="1" smtClean="0"/>
              <a:t>emtricitabine</a:t>
            </a:r>
            <a:endParaRPr lang="en-GB" dirty="0" smtClean="0"/>
          </a:p>
          <a:p>
            <a:pPr>
              <a:buNone/>
            </a:pPr>
            <a:r>
              <a:rPr lang="en-GB" dirty="0" smtClean="0"/>
              <a:t>		ONE tablet ONCE  a day for one month</a:t>
            </a:r>
          </a:p>
          <a:p>
            <a:r>
              <a:rPr lang="en-GB" dirty="0" smtClean="0"/>
              <a:t>1 x boosted PI</a:t>
            </a:r>
          </a:p>
          <a:p>
            <a:pPr>
              <a:buNone/>
            </a:pPr>
            <a:r>
              <a:rPr lang="en-GB" dirty="0"/>
              <a:t>	</a:t>
            </a:r>
            <a:r>
              <a:rPr lang="en-GB" dirty="0" smtClean="0"/>
              <a:t>- Kaletra: </a:t>
            </a:r>
            <a:r>
              <a:rPr lang="en-GB" dirty="0" err="1" smtClean="0"/>
              <a:t>Lopinavir</a:t>
            </a:r>
            <a:r>
              <a:rPr lang="en-GB" dirty="0" smtClean="0"/>
              <a:t> (boosted with ritonavir)</a:t>
            </a:r>
          </a:p>
          <a:p>
            <a:pPr>
              <a:buNone/>
            </a:pPr>
            <a:r>
              <a:rPr lang="en-GB" dirty="0" smtClean="0"/>
              <a:t>		TWO tablets TWICE a day for one month</a:t>
            </a:r>
            <a:endParaRPr lang="en-GB" dirty="0"/>
          </a:p>
        </p:txBody>
      </p:sp>
    </p:spTree>
    <p:extLst>
      <p:ext uri="{BB962C8B-B14F-4D97-AF65-F5344CB8AC3E}">
        <p14:creationId xmlns:p14="http://schemas.microsoft.com/office/powerpoint/2010/main" val="165742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hiv-virus"/>
          <p:cNvPicPr>
            <a:picLocks noChangeAspect="1" noChangeArrowheads="1"/>
          </p:cNvPicPr>
          <p:nvPr/>
        </p:nvPicPr>
        <p:blipFill>
          <a:blip r:embed="rId3" cstate="print">
            <a:lum bright="70000" contrast="-7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GB" dirty="0" smtClean="0"/>
              <a:t>Side Effects</a:t>
            </a:r>
            <a:endParaRPr lang="en-GB" dirty="0"/>
          </a:p>
        </p:txBody>
      </p:sp>
      <p:sp>
        <p:nvSpPr>
          <p:cNvPr id="5" name="Content Placeholder 4"/>
          <p:cNvSpPr>
            <a:spLocks noGrp="1"/>
          </p:cNvSpPr>
          <p:nvPr>
            <p:ph sz="half" idx="1"/>
          </p:nvPr>
        </p:nvSpPr>
        <p:spPr>
          <a:xfrm>
            <a:off x="457200" y="1214422"/>
            <a:ext cx="4038600" cy="3071835"/>
          </a:xfrm>
        </p:spPr>
        <p:txBody>
          <a:bodyPr/>
          <a:lstStyle/>
          <a:p>
            <a:r>
              <a:rPr lang="en-GB" dirty="0" smtClean="0"/>
              <a:t>Truvada</a:t>
            </a:r>
          </a:p>
          <a:p>
            <a:pPr>
              <a:spcBef>
                <a:spcPts val="600"/>
              </a:spcBef>
              <a:buFontTx/>
              <a:buChar char="-"/>
            </a:pPr>
            <a:r>
              <a:rPr lang="en-GB" dirty="0" smtClean="0"/>
              <a:t>Diarrhoea</a:t>
            </a:r>
          </a:p>
          <a:p>
            <a:pPr>
              <a:spcBef>
                <a:spcPts val="600"/>
              </a:spcBef>
              <a:buFontTx/>
              <a:buChar char="-"/>
            </a:pPr>
            <a:r>
              <a:rPr lang="en-GB" dirty="0" smtClean="0"/>
              <a:t>Nausea</a:t>
            </a:r>
          </a:p>
          <a:p>
            <a:pPr>
              <a:spcBef>
                <a:spcPts val="600"/>
              </a:spcBef>
              <a:buFontTx/>
              <a:buChar char="-"/>
            </a:pPr>
            <a:r>
              <a:rPr lang="en-GB" dirty="0" smtClean="0"/>
              <a:t>Vomiting</a:t>
            </a:r>
          </a:p>
          <a:p>
            <a:pPr>
              <a:spcBef>
                <a:spcPts val="600"/>
              </a:spcBef>
              <a:buFontTx/>
              <a:buChar char="-"/>
            </a:pPr>
            <a:r>
              <a:rPr lang="en-GB" dirty="0"/>
              <a:t>H</a:t>
            </a:r>
            <a:r>
              <a:rPr lang="en-GB" dirty="0" smtClean="0"/>
              <a:t>eadache</a:t>
            </a:r>
            <a:endParaRPr lang="en-GB" dirty="0"/>
          </a:p>
        </p:txBody>
      </p:sp>
      <p:sp>
        <p:nvSpPr>
          <p:cNvPr id="6" name="Content Placeholder 5"/>
          <p:cNvSpPr>
            <a:spLocks noGrp="1"/>
          </p:cNvSpPr>
          <p:nvPr>
            <p:ph sz="half" idx="2"/>
          </p:nvPr>
        </p:nvSpPr>
        <p:spPr>
          <a:xfrm>
            <a:off x="4648200" y="1214422"/>
            <a:ext cx="4038600" cy="2928959"/>
          </a:xfrm>
        </p:spPr>
        <p:txBody>
          <a:bodyPr/>
          <a:lstStyle/>
          <a:p>
            <a:pPr>
              <a:spcBef>
                <a:spcPts val="600"/>
              </a:spcBef>
            </a:pPr>
            <a:r>
              <a:rPr lang="en-GB" dirty="0" smtClean="0"/>
              <a:t>Kaletra</a:t>
            </a:r>
          </a:p>
          <a:p>
            <a:pPr>
              <a:spcBef>
                <a:spcPts val="600"/>
              </a:spcBef>
              <a:buFontTx/>
              <a:buChar char="-"/>
            </a:pPr>
            <a:r>
              <a:rPr lang="en-GB" dirty="0" smtClean="0"/>
              <a:t>Diarrhoea</a:t>
            </a:r>
          </a:p>
          <a:p>
            <a:pPr>
              <a:spcBef>
                <a:spcPts val="600"/>
              </a:spcBef>
              <a:buFontTx/>
              <a:buChar char="-"/>
            </a:pPr>
            <a:r>
              <a:rPr lang="en-GB" dirty="0" smtClean="0"/>
              <a:t>Nausea</a:t>
            </a:r>
          </a:p>
          <a:p>
            <a:pPr>
              <a:spcBef>
                <a:spcPts val="600"/>
              </a:spcBef>
              <a:buFontTx/>
              <a:buChar char="-"/>
            </a:pPr>
            <a:r>
              <a:rPr lang="en-GB" dirty="0" smtClean="0"/>
              <a:t>Vomiting</a:t>
            </a:r>
          </a:p>
          <a:p>
            <a:pPr>
              <a:buFontTx/>
              <a:buChar char="-"/>
            </a:pPr>
            <a:endParaRPr lang="en-GB" dirty="0"/>
          </a:p>
        </p:txBody>
      </p:sp>
      <p:sp>
        <p:nvSpPr>
          <p:cNvPr id="7" name="TextBox 6"/>
          <p:cNvSpPr txBox="1"/>
          <p:nvPr/>
        </p:nvSpPr>
        <p:spPr>
          <a:xfrm>
            <a:off x="500034" y="3857628"/>
            <a:ext cx="8001056" cy="2046714"/>
          </a:xfrm>
          <a:prstGeom prst="rect">
            <a:avLst/>
          </a:prstGeom>
          <a:noFill/>
        </p:spPr>
        <p:txBody>
          <a:bodyPr wrap="square" rtlCol="0">
            <a:spAutoFit/>
          </a:bodyPr>
          <a:lstStyle/>
          <a:p>
            <a:r>
              <a:rPr lang="en-GB" sz="2800" dirty="0" smtClean="0"/>
              <a:t>More serious / less common side effects:</a:t>
            </a:r>
            <a:endParaRPr lang="en-GB" sz="800" dirty="0" smtClean="0"/>
          </a:p>
          <a:p>
            <a:pPr>
              <a:spcBef>
                <a:spcPts val="600"/>
              </a:spcBef>
              <a:buFont typeface="Arial" pitchFamily="34" charset="0"/>
              <a:buChar char="•"/>
            </a:pPr>
            <a:r>
              <a:rPr lang="en-GB" sz="2800" dirty="0" smtClean="0"/>
              <a:t> Allergic reactions (</a:t>
            </a:r>
            <a:r>
              <a:rPr lang="en-GB" sz="2800" dirty="0" err="1" smtClean="0"/>
              <a:t>incl</a:t>
            </a:r>
            <a:r>
              <a:rPr lang="en-GB" sz="2800" dirty="0" smtClean="0"/>
              <a:t> rash)</a:t>
            </a:r>
          </a:p>
          <a:p>
            <a:pPr>
              <a:spcBef>
                <a:spcPts val="600"/>
              </a:spcBef>
              <a:buFont typeface="Arial" pitchFamily="34" charset="0"/>
              <a:buChar char="•"/>
            </a:pPr>
            <a:r>
              <a:rPr lang="en-GB" sz="2800" dirty="0" smtClean="0"/>
              <a:t> Renal problems</a:t>
            </a:r>
          </a:p>
          <a:p>
            <a:pPr>
              <a:spcBef>
                <a:spcPts val="600"/>
              </a:spcBef>
              <a:buFont typeface="Arial" pitchFamily="34" charset="0"/>
              <a:buChar char="•"/>
            </a:pPr>
            <a:r>
              <a:rPr lang="en-GB" sz="2800" dirty="0" smtClean="0"/>
              <a:t> Hepatic problems</a:t>
            </a:r>
            <a:endParaRPr lang="en-GB" sz="2800" dirty="0"/>
          </a:p>
        </p:txBody>
      </p:sp>
    </p:spTree>
    <p:extLst>
      <p:ext uri="{BB962C8B-B14F-4D97-AF65-F5344CB8AC3E}">
        <p14:creationId xmlns:p14="http://schemas.microsoft.com/office/powerpoint/2010/main" val="306367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anim calcmode="lin" valueType="num">
                                      <p:cBhvr additive="base">
                                        <p:cTn id="6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 end="1"/>
                                            </p:txEl>
                                          </p:spTgt>
                                        </p:tgtEl>
                                        <p:attrNameLst>
                                          <p:attrName>style.visibility</p:attrName>
                                        </p:attrNameLst>
                                      </p:cBhvr>
                                      <p:to>
                                        <p:strVal val="visible"/>
                                      </p:to>
                                    </p:set>
                                    <p:anim calcmode="lin" valueType="num">
                                      <p:cBhvr additive="base">
                                        <p:cTn id="6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2" end="2"/>
                                            </p:txEl>
                                          </p:spTgt>
                                        </p:tgtEl>
                                        <p:attrNameLst>
                                          <p:attrName>style.visibility</p:attrName>
                                        </p:attrNameLst>
                                      </p:cBhvr>
                                      <p:to>
                                        <p:strVal val="visible"/>
                                      </p:to>
                                    </p:set>
                                    <p:anim calcmode="lin" valueType="num">
                                      <p:cBhvr additive="base">
                                        <p:cTn id="7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3" end="3"/>
                                            </p:txEl>
                                          </p:spTgt>
                                        </p:tgtEl>
                                        <p:attrNameLst>
                                          <p:attrName>style.visibility</p:attrName>
                                        </p:attrNameLst>
                                      </p:cBhvr>
                                      <p:to>
                                        <p:strVal val="visible"/>
                                      </p:to>
                                    </p:set>
                                    <p:anim calcmode="lin" valueType="num">
                                      <p:cBhvr additive="base">
                                        <p:cTn id="7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hiv-virus"/>
          <p:cNvPicPr>
            <a:picLocks noChangeAspect="1" noChangeArrowheads="1"/>
          </p:cNvPicPr>
          <p:nvPr/>
        </p:nvPicPr>
        <p:blipFill>
          <a:blip r:embed="rId2" cstate="print">
            <a:lum bright="70000" contrast="-7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GB" dirty="0" smtClean="0"/>
              <a:t>Management of Side Effects</a:t>
            </a:r>
            <a:endParaRPr lang="en-GB" dirty="0"/>
          </a:p>
        </p:txBody>
      </p:sp>
      <p:sp>
        <p:nvSpPr>
          <p:cNvPr id="4" name="Content Placeholder 3"/>
          <p:cNvSpPr>
            <a:spLocks noGrp="1"/>
          </p:cNvSpPr>
          <p:nvPr>
            <p:ph idx="1"/>
          </p:nvPr>
        </p:nvSpPr>
        <p:spPr/>
        <p:txBody>
          <a:bodyPr>
            <a:normAutofit/>
          </a:bodyPr>
          <a:lstStyle/>
          <a:p>
            <a:r>
              <a:rPr lang="en-GB" dirty="0" smtClean="0"/>
              <a:t>Diarrhoea:</a:t>
            </a:r>
          </a:p>
          <a:p>
            <a:pPr lvl="1">
              <a:buFont typeface="Wingdings" pitchFamily="2" charset="2"/>
              <a:buChar char="ü"/>
            </a:pPr>
            <a:r>
              <a:rPr lang="en-GB" dirty="0" smtClean="0"/>
              <a:t> </a:t>
            </a:r>
            <a:r>
              <a:rPr lang="en-GB" dirty="0" err="1" smtClean="0"/>
              <a:t>Loperamide</a:t>
            </a:r>
            <a:r>
              <a:rPr lang="en-GB" dirty="0" smtClean="0"/>
              <a:t>	</a:t>
            </a:r>
          </a:p>
          <a:p>
            <a:r>
              <a:rPr lang="en-GB" dirty="0" smtClean="0"/>
              <a:t>Nausea and Vomiting:</a:t>
            </a:r>
          </a:p>
          <a:p>
            <a:pPr lvl="1">
              <a:buFont typeface="Wingdings" pitchFamily="2" charset="2"/>
              <a:buChar char="ü"/>
            </a:pPr>
            <a:r>
              <a:rPr lang="en-GB" dirty="0" smtClean="0"/>
              <a:t> </a:t>
            </a:r>
            <a:r>
              <a:rPr lang="en-GB" dirty="0" err="1" smtClean="0"/>
              <a:t>Domperidone</a:t>
            </a:r>
            <a:endParaRPr lang="en-GB" dirty="0" smtClean="0"/>
          </a:p>
          <a:p>
            <a:r>
              <a:rPr lang="en-GB" dirty="0" smtClean="0"/>
              <a:t>Headache:	</a:t>
            </a:r>
          </a:p>
          <a:p>
            <a:pPr lvl="1">
              <a:buFont typeface="Wingdings" pitchFamily="2" charset="2"/>
              <a:buChar char="ü"/>
            </a:pPr>
            <a:r>
              <a:rPr lang="en-GB" dirty="0" smtClean="0"/>
              <a:t> Paracetamol</a:t>
            </a:r>
          </a:p>
          <a:p>
            <a:pPr lvl="3">
              <a:buNone/>
            </a:pPr>
            <a:r>
              <a:rPr lang="en-GB" sz="2800" dirty="0" smtClean="0"/>
              <a:t>	</a:t>
            </a:r>
            <a:endParaRPr lang="en-GB" sz="2800" dirty="0"/>
          </a:p>
        </p:txBody>
      </p:sp>
    </p:spTree>
    <p:extLst>
      <p:ext uri="{BB962C8B-B14F-4D97-AF65-F5344CB8AC3E}">
        <p14:creationId xmlns:p14="http://schemas.microsoft.com/office/powerpoint/2010/main" val="132906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hiv-virus"/>
          <p:cNvPicPr>
            <a:picLocks noChangeAspect="1" noChangeArrowheads="1"/>
          </p:cNvPicPr>
          <p:nvPr/>
        </p:nvPicPr>
        <p:blipFill>
          <a:blip r:embed="rId2" cstate="print">
            <a:lum bright="70000" contrast="-7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GB" dirty="0" smtClean="0"/>
              <a:t>The PEP Pack</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Initial PEP pack contains a three day supply:</a:t>
            </a:r>
          </a:p>
          <a:p>
            <a:pPr>
              <a:buNone/>
            </a:pPr>
            <a:r>
              <a:rPr lang="en-GB" dirty="0" smtClean="0"/>
              <a:t>		- 3 x Truvada tablets</a:t>
            </a:r>
          </a:p>
          <a:p>
            <a:pPr>
              <a:buNone/>
            </a:pPr>
            <a:r>
              <a:rPr lang="en-GB" dirty="0" smtClean="0"/>
              <a:t>		- 12 x Kaletra tablets</a:t>
            </a:r>
          </a:p>
          <a:p>
            <a:pPr>
              <a:buNone/>
            </a:pPr>
            <a:r>
              <a:rPr lang="en-GB" dirty="0" smtClean="0"/>
              <a:t>		- 10 x </a:t>
            </a:r>
            <a:r>
              <a:rPr lang="en-GB" dirty="0" err="1" smtClean="0"/>
              <a:t>domperidone</a:t>
            </a:r>
            <a:endParaRPr lang="en-GB" dirty="0" smtClean="0"/>
          </a:p>
          <a:p>
            <a:pPr>
              <a:buNone/>
            </a:pPr>
            <a:r>
              <a:rPr lang="en-GB" dirty="0" smtClean="0"/>
              <a:t>		- 12 x </a:t>
            </a:r>
            <a:r>
              <a:rPr lang="en-GB" dirty="0" err="1" smtClean="0"/>
              <a:t>loperamide</a:t>
            </a:r>
            <a:endParaRPr lang="en-GB" dirty="0" smtClean="0"/>
          </a:p>
          <a:p>
            <a:r>
              <a:rPr lang="en-GB" dirty="0" smtClean="0"/>
              <a:t>Attached to each PEP pack is:</a:t>
            </a:r>
          </a:p>
          <a:p>
            <a:pPr>
              <a:buNone/>
            </a:pPr>
            <a:r>
              <a:rPr lang="en-GB" dirty="0" smtClean="0"/>
              <a:t>		- Patient Information Leaflet</a:t>
            </a:r>
          </a:p>
          <a:p>
            <a:pPr>
              <a:buNone/>
            </a:pPr>
            <a:r>
              <a:rPr lang="en-GB" dirty="0" smtClean="0"/>
              <a:t>		- Pre-printed prescription </a:t>
            </a:r>
            <a:r>
              <a:rPr lang="en-GB" sz="1900" dirty="0" smtClean="0"/>
              <a:t>(to be completed fully and sent 	    to pharmacy in the pre-printed envelope)</a:t>
            </a:r>
            <a:endParaRPr lang="en-GB" sz="1900" dirty="0"/>
          </a:p>
        </p:txBody>
      </p:sp>
    </p:spTree>
    <p:extLst>
      <p:ext uri="{BB962C8B-B14F-4D97-AF65-F5344CB8AC3E}">
        <p14:creationId xmlns:p14="http://schemas.microsoft.com/office/powerpoint/2010/main" val="2730658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hiv-virus"/>
          <p:cNvPicPr>
            <a:picLocks noChangeAspect="1" noChangeArrowheads="1"/>
          </p:cNvPicPr>
          <p:nvPr/>
        </p:nvPicPr>
        <p:blipFill>
          <a:blip r:embed="rId3" cstate="print">
            <a:lum bright="70000" contrast="-70000"/>
          </a:blip>
          <a:srcRect/>
          <a:stretch>
            <a:fillRect/>
          </a:stretch>
        </p:blipFill>
        <p:spPr bwMode="auto">
          <a:xfrm>
            <a:off x="0" y="0"/>
            <a:ext cx="9144000" cy="6858000"/>
          </a:xfrm>
          <a:prstGeom prst="rect">
            <a:avLst/>
          </a:prstGeom>
          <a:noFill/>
        </p:spPr>
      </p:pic>
      <p:sp>
        <p:nvSpPr>
          <p:cNvPr id="2" name="Title 1"/>
          <p:cNvSpPr>
            <a:spLocks noGrp="1"/>
          </p:cNvSpPr>
          <p:nvPr>
            <p:ph type="title"/>
          </p:nvPr>
        </p:nvSpPr>
        <p:spPr/>
        <p:txBody>
          <a:bodyPr/>
          <a:lstStyle/>
          <a:p>
            <a:r>
              <a:rPr lang="en-GB" dirty="0" smtClean="0"/>
              <a:t>Common Drug Interactions</a:t>
            </a:r>
            <a:endParaRPr lang="en-GB" dirty="0"/>
          </a:p>
        </p:txBody>
      </p:sp>
      <p:sp>
        <p:nvSpPr>
          <p:cNvPr id="3" name="Content Placeholder 2"/>
          <p:cNvSpPr>
            <a:spLocks noGrp="1"/>
          </p:cNvSpPr>
          <p:nvPr>
            <p:ph idx="1"/>
          </p:nvPr>
        </p:nvSpPr>
        <p:spPr/>
        <p:txBody>
          <a:bodyPr/>
          <a:lstStyle/>
          <a:p>
            <a:r>
              <a:rPr lang="en-GB" dirty="0" smtClean="0"/>
              <a:t>Hormonal contraceptives</a:t>
            </a:r>
          </a:p>
          <a:p>
            <a:r>
              <a:rPr lang="en-GB" dirty="0" smtClean="0"/>
              <a:t>Some antibiotics</a:t>
            </a:r>
          </a:p>
          <a:p>
            <a:r>
              <a:rPr lang="en-GB" dirty="0" smtClean="0"/>
              <a:t>Certain statins (particularly simvastatin)</a:t>
            </a:r>
          </a:p>
          <a:p>
            <a:r>
              <a:rPr lang="en-GB" dirty="0" err="1" smtClean="0"/>
              <a:t>Fluticasone</a:t>
            </a:r>
            <a:r>
              <a:rPr lang="en-GB" dirty="0" smtClean="0"/>
              <a:t> (</a:t>
            </a:r>
            <a:r>
              <a:rPr lang="en-GB" dirty="0" err="1" smtClean="0"/>
              <a:t>Flixotide</a:t>
            </a:r>
            <a:r>
              <a:rPr lang="en-GB" dirty="0" smtClean="0"/>
              <a:t>®, </a:t>
            </a:r>
            <a:r>
              <a:rPr lang="en-GB" dirty="0" err="1" smtClean="0"/>
              <a:t>Seretide</a:t>
            </a:r>
            <a:r>
              <a:rPr lang="en-GB" dirty="0" smtClean="0"/>
              <a:t>®)</a:t>
            </a:r>
          </a:p>
          <a:p>
            <a:r>
              <a:rPr lang="en-GB" dirty="0" smtClean="0"/>
              <a:t>Methadone</a:t>
            </a:r>
          </a:p>
          <a:p>
            <a:r>
              <a:rPr lang="en-GB" dirty="0" smtClean="0"/>
              <a:t>St John’s </a:t>
            </a:r>
            <a:r>
              <a:rPr lang="en-GB" dirty="0" err="1" smtClean="0"/>
              <a:t>Wort</a:t>
            </a:r>
            <a:endParaRPr lang="en-GB" dirty="0" smtClean="0"/>
          </a:p>
          <a:p>
            <a:r>
              <a:rPr lang="en-GB" dirty="0" smtClean="0"/>
              <a:t>Garlic capsules</a:t>
            </a:r>
            <a:endParaRPr lang="en-GB" dirty="0"/>
          </a:p>
        </p:txBody>
      </p:sp>
    </p:spTree>
    <p:extLst>
      <p:ext uri="{BB962C8B-B14F-4D97-AF65-F5344CB8AC3E}">
        <p14:creationId xmlns:p14="http://schemas.microsoft.com/office/powerpoint/2010/main" val="166551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Investigations</a:t>
            </a:r>
            <a:endParaRPr lang="en-US" dirty="0"/>
          </a:p>
        </p:txBody>
      </p:sp>
      <p:sp>
        <p:nvSpPr>
          <p:cNvPr id="4" name="Content Placeholder 3"/>
          <p:cNvSpPr>
            <a:spLocks noGrp="1"/>
          </p:cNvSpPr>
          <p:nvPr>
            <p:ph idx="1"/>
          </p:nvPr>
        </p:nvSpPr>
        <p:spPr/>
        <p:txBody>
          <a:bodyPr>
            <a:normAutofit fontScale="92500" lnSpcReduction="20000"/>
          </a:bodyPr>
          <a:lstStyle/>
          <a:p>
            <a:pPr>
              <a:buNone/>
            </a:pPr>
            <a:r>
              <a:rPr lang="en-US" b="1" dirty="0" smtClean="0"/>
              <a:t>Baseline</a:t>
            </a:r>
          </a:p>
          <a:p>
            <a:r>
              <a:rPr lang="en-US" dirty="0" smtClean="0"/>
              <a:t>HIV</a:t>
            </a:r>
          </a:p>
          <a:p>
            <a:r>
              <a:rPr lang="en-US" dirty="0" err="1" smtClean="0"/>
              <a:t>Hep</a:t>
            </a:r>
            <a:r>
              <a:rPr lang="en-US" dirty="0" smtClean="0"/>
              <a:t> B  / C serology</a:t>
            </a:r>
          </a:p>
          <a:p>
            <a:r>
              <a:rPr lang="en-US" dirty="0" smtClean="0"/>
              <a:t>Syphilis serology</a:t>
            </a:r>
          </a:p>
          <a:p>
            <a:r>
              <a:rPr lang="en-US" dirty="0" smtClean="0"/>
              <a:t>FBC</a:t>
            </a:r>
          </a:p>
          <a:p>
            <a:r>
              <a:rPr lang="en-US" dirty="0" smtClean="0"/>
              <a:t>U &amp; E’s, </a:t>
            </a:r>
            <a:r>
              <a:rPr lang="en-US" dirty="0" err="1" smtClean="0"/>
              <a:t>LFT’s</a:t>
            </a:r>
            <a:r>
              <a:rPr lang="en-US" dirty="0" smtClean="0"/>
              <a:t>, Ca, </a:t>
            </a:r>
            <a:r>
              <a:rPr lang="en-US" dirty="0" err="1" smtClean="0"/>
              <a:t>Phos</a:t>
            </a:r>
            <a:r>
              <a:rPr lang="en-US" dirty="0" smtClean="0"/>
              <a:t>, glucose, lipids, TG</a:t>
            </a:r>
          </a:p>
          <a:p>
            <a:r>
              <a:rPr lang="en-US" dirty="0" smtClean="0"/>
              <a:t>UPCR</a:t>
            </a:r>
          </a:p>
          <a:p>
            <a:r>
              <a:rPr lang="en-US" dirty="0" smtClean="0"/>
              <a:t>Offer baseline STI screen</a:t>
            </a:r>
          </a:p>
          <a:p>
            <a:r>
              <a:rPr lang="en-US" dirty="0" smtClean="0"/>
              <a:t>Offer </a:t>
            </a:r>
            <a:r>
              <a:rPr lang="en-US" dirty="0" err="1" smtClean="0"/>
              <a:t>Hep</a:t>
            </a:r>
            <a:r>
              <a:rPr lang="en-US" dirty="0" smtClean="0"/>
              <a:t> B </a:t>
            </a:r>
            <a:r>
              <a:rPr lang="en-US" dirty="0" err="1" smtClean="0"/>
              <a:t>vax</a:t>
            </a:r>
            <a:r>
              <a:rPr lang="en-US" dirty="0" smtClean="0"/>
              <a:t> if indicated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a:buNone/>
            </a:pPr>
            <a:r>
              <a:rPr lang="en-US" b="1" dirty="0" smtClean="0"/>
              <a:t>Safety bloods whilst taking PEP:</a:t>
            </a:r>
          </a:p>
          <a:p>
            <a:r>
              <a:rPr lang="en-US" dirty="0" smtClean="0"/>
              <a:t>FBC</a:t>
            </a:r>
          </a:p>
          <a:p>
            <a:r>
              <a:rPr lang="en-US" dirty="0" smtClean="0"/>
              <a:t>U &amp; E’s, </a:t>
            </a:r>
            <a:r>
              <a:rPr lang="en-US" dirty="0" err="1" smtClean="0"/>
              <a:t>LFT’s</a:t>
            </a:r>
            <a:r>
              <a:rPr lang="en-US" dirty="0" smtClean="0"/>
              <a:t>, Ca, </a:t>
            </a:r>
            <a:r>
              <a:rPr lang="en-US" dirty="0" err="1" smtClean="0"/>
              <a:t>Phos</a:t>
            </a:r>
            <a:r>
              <a:rPr lang="en-US" dirty="0" smtClean="0"/>
              <a:t>, glucose, lipids, TG</a:t>
            </a:r>
          </a:p>
          <a:p>
            <a:r>
              <a:rPr lang="en-US" dirty="0" smtClean="0"/>
              <a:t>UPCR</a:t>
            </a:r>
          </a:p>
          <a:p>
            <a:r>
              <a:rPr lang="en-US" dirty="0" smtClean="0"/>
              <a:t>STI screen at 2 weeks post exposure if prophylactic antibiotics not given or if symptomatic.</a:t>
            </a:r>
          </a:p>
          <a:p>
            <a:r>
              <a:rPr lang="en-US" dirty="0" smtClean="0"/>
              <a:t>2</a:t>
            </a:r>
            <a:r>
              <a:rPr lang="en-US" baseline="30000" dirty="0" smtClean="0"/>
              <a:t>nd</a:t>
            </a:r>
            <a:r>
              <a:rPr lang="en-US" dirty="0" smtClean="0"/>
              <a:t> and 3</a:t>
            </a:r>
            <a:r>
              <a:rPr lang="en-US" baseline="30000" dirty="0" smtClean="0"/>
              <a:t>rd</a:t>
            </a:r>
            <a:r>
              <a:rPr lang="en-US" dirty="0" smtClean="0"/>
              <a:t> </a:t>
            </a:r>
            <a:r>
              <a:rPr lang="en-US" dirty="0" err="1" smtClean="0"/>
              <a:t>Hep</a:t>
            </a:r>
            <a:r>
              <a:rPr lang="en-US" dirty="0" smtClean="0"/>
              <a:t> </a:t>
            </a:r>
            <a:r>
              <a:rPr lang="en-US" dirty="0"/>
              <a:t>B</a:t>
            </a:r>
            <a:r>
              <a:rPr lang="en-US" dirty="0" smtClean="0"/>
              <a:t> </a:t>
            </a:r>
            <a:r>
              <a:rPr lang="en-US" dirty="0" err="1" smtClean="0"/>
              <a:t>vax</a:t>
            </a:r>
            <a:endParaRPr lang="en-US" dirty="0" smtClean="0"/>
          </a:p>
          <a:p>
            <a:pPr>
              <a:buNone/>
            </a:pPr>
            <a:r>
              <a:rPr lang="en-US" b="1" dirty="0" smtClean="0"/>
              <a:t>1 month after finishing PEP: </a:t>
            </a:r>
            <a:r>
              <a:rPr lang="en-US" dirty="0" smtClean="0"/>
              <a:t/>
            </a:r>
            <a:br>
              <a:rPr lang="en-US" dirty="0" smtClean="0"/>
            </a:br>
            <a:r>
              <a:rPr lang="en-US" dirty="0" smtClean="0"/>
              <a:t>HIV</a:t>
            </a:r>
          </a:p>
          <a:p>
            <a:r>
              <a:rPr lang="en-US" dirty="0" err="1" smtClean="0"/>
              <a:t>Hep</a:t>
            </a:r>
            <a:r>
              <a:rPr lang="en-US" dirty="0" smtClean="0"/>
              <a:t> C</a:t>
            </a:r>
          </a:p>
          <a:p>
            <a:r>
              <a:rPr lang="en-US" dirty="0" smtClean="0"/>
              <a:t>Ensure </a:t>
            </a:r>
            <a:r>
              <a:rPr lang="en-US" dirty="0" err="1" smtClean="0"/>
              <a:t>Hep</a:t>
            </a:r>
            <a:r>
              <a:rPr lang="en-US" dirty="0" smtClean="0"/>
              <a:t> B </a:t>
            </a:r>
            <a:r>
              <a:rPr lang="en-US" dirty="0" err="1" smtClean="0"/>
              <a:t>vax</a:t>
            </a:r>
            <a:r>
              <a:rPr lang="en-US" dirty="0" smtClean="0"/>
              <a:t> completed and check </a:t>
            </a:r>
            <a:r>
              <a:rPr lang="en-US" dirty="0" err="1" smtClean="0"/>
              <a:t>Hep</a:t>
            </a:r>
            <a:r>
              <a:rPr lang="en-US" dirty="0" smtClean="0"/>
              <a:t> Bs </a:t>
            </a:r>
            <a:r>
              <a:rPr lang="en-US" dirty="0" err="1" smtClean="0"/>
              <a:t>ab</a:t>
            </a:r>
            <a:r>
              <a:rPr lang="en-US" dirty="0" smtClean="0"/>
              <a:t> </a:t>
            </a:r>
            <a:r>
              <a:rPr lang="en-US" dirty="0" err="1" smtClean="0"/>
              <a:t>titres</a:t>
            </a:r>
            <a:endParaRPr lang="en-US" dirty="0" smtClean="0"/>
          </a:p>
          <a:p>
            <a:pPr>
              <a:buNone/>
            </a:pPr>
            <a:r>
              <a:rPr lang="en-US" b="1" dirty="0" smtClean="0"/>
              <a:t>3 months after finishing PEP:</a:t>
            </a:r>
          </a:p>
          <a:p>
            <a:r>
              <a:rPr lang="en-US" dirty="0" smtClean="0"/>
              <a:t>HIV</a:t>
            </a:r>
          </a:p>
          <a:p>
            <a:r>
              <a:rPr lang="en-US" dirty="0" err="1" smtClean="0"/>
              <a:t>Hep</a:t>
            </a:r>
            <a:r>
              <a:rPr lang="en-US" dirty="0" smtClean="0"/>
              <a:t> C</a:t>
            </a:r>
          </a:p>
          <a:p>
            <a:r>
              <a:rPr lang="en-US" dirty="0" smtClean="0"/>
              <a:t>Syphilis serology</a:t>
            </a:r>
          </a:p>
          <a:p>
            <a:r>
              <a:rPr lang="en-US" dirty="0" err="1" smtClean="0"/>
              <a:t>Hep</a:t>
            </a:r>
            <a:r>
              <a:rPr lang="en-US" dirty="0" smtClean="0"/>
              <a:t> B booster if required / </a:t>
            </a:r>
            <a:r>
              <a:rPr lang="en-US" dirty="0" err="1" smtClean="0"/>
              <a:t>Hep</a:t>
            </a:r>
            <a:r>
              <a:rPr lang="en-US" dirty="0" smtClean="0"/>
              <a:t> B </a:t>
            </a:r>
            <a:r>
              <a:rPr lang="en-US" dirty="0" err="1" smtClean="0"/>
              <a:t>s</a:t>
            </a:r>
            <a:r>
              <a:rPr lang="en-US" dirty="0" smtClean="0"/>
              <a:t> </a:t>
            </a:r>
            <a:r>
              <a:rPr lang="en-US" dirty="0" err="1" smtClean="0"/>
              <a:t>ab</a:t>
            </a:r>
            <a:r>
              <a:rPr lang="en-US" dirty="0" smtClean="0"/>
              <a:t> </a:t>
            </a:r>
            <a:r>
              <a:rPr lang="en-US" dirty="0" err="1" smtClean="0"/>
              <a:t>titres</a:t>
            </a: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Hepatitis B vaccination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Offer to all not immune patients or those whose immunity is uncertain.</a:t>
            </a:r>
          </a:p>
          <a:p>
            <a:r>
              <a:rPr lang="en-US" dirty="0" smtClean="0"/>
              <a:t>Perform baseline serology</a:t>
            </a:r>
          </a:p>
          <a:p>
            <a:r>
              <a:rPr lang="en-US" dirty="0" smtClean="0"/>
              <a:t>No harm done if </a:t>
            </a:r>
            <a:r>
              <a:rPr lang="en-US" dirty="0" err="1" smtClean="0"/>
              <a:t>vax</a:t>
            </a:r>
            <a:r>
              <a:rPr lang="en-US" dirty="0" smtClean="0"/>
              <a:t> given and </a:t>
            </a:r>
            <a:r>
              <a:rPr lang="en-US" dirty="0" err="1" smtClean="0"/>
              <a:t>Hep</a:t>
            </a:r>
            <a:r>
              <a:rPr lang="en-US" dirty="0" smtClean="0"/>
              <a:t> B cab  positive or immune post vaccination.</a:t>
            </a:r>
          </a:p>
          <a:p>
            <a:r>
              <a:rPr lang="en-US" dirty="0" smtClean="0"/>
              <a:t>Ultra- rapid schedule 0,7,14 days booster at 1 year.</a:t>
            </a:r>
          </a:p>
          <a:p>
            <a:r>
              <a:rPr lang="en-US" dirty="0" smtClean="0"/>
              <a:t>Effective up to 6 weeks after exposure.</a:t>
            </a:r>
          </a:p>
          <a:p>
            <a:r>
              <a:rPr lang="en-US" dirty="0" smtClean="0"/>
              <a:t>But best to commence vaccination at first visit.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Hep</a:t>
            </a:r>
            <a:r>
              <a:rPr lang="en-US" dirty="0" smtClean="0"/>
              <a:t> B vaccination guideline.</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66070613"/>
              </p:ext>
            </p:extLst>
          </p:nvPr>
        </p:nvGraphicFramePr>
        <p:xfrm>
          <a:off x="179511" y="1700808"/>
          <a:ext cx="8859501" cy="2736304"/>
        </p:xfrm>
        <a:graphic>
          <a:graphicData uri="http://schemas.openxmlformats.org/presentationml/2006/ole">
            <mc:AlternateContent xmlns:mc="http://schemas.openxmlformats.org/markup-compatibility/2006">
              <mc:Choice xmlns:v="urn:schemas-microsoft-com:vml" Requires="v">
                <p:oleObj spid="_x0000_s51210" name="Document" r:id="rId4" imgW="5879884" imgH="1816033" progId="Word.Document.12">
                  <p:embed/>
                </p:oleObj>
              </mc:Choice>
              <mc:Fallback>
                <p:oleObj name="Document" r:id="rId4" imgW="5879884" imgH="1816033" progId="Word.Document.12">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1" y="1700808"/>
                        <a:ext cx="8859501" cy="2736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7570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contraception</a:t>
            </a:r>
            <a:endParaRPr lang="en-US" dirty="0"/>
          </a:p>
        </p:txBody>
      </p:sp>
      <p:sp>
        <p:nvSpPr>
          <p:cNvPr id="3" name="Content Placeholder 2"/>
          <p:cNvSpPr>
            <a:spLocks noGrp="1"/>
          </p:cNvSpPr>
          <p:nvPr>
            <p:ph idx="1"/>
          </p:nvPr>
        </p:nvSpPr>
        <p:spPr/>
        <p:txBody>
          <a:bodyPr>
            <a:normAutofit/>
          </a:bodyPr>
          <a:lstStyle/>
          <a:p>
            <a:r>
              <a:rPr lang="en-US" dirty="0" smtClean="0"/>
              <a:t>Offer to all female patients not using effective contraception.</a:t>
            </a:r>
          </a:p>
          <a:p>
            <a:r>
              <a:rPr lang="en-US" dirty="0" smtClean="0"/>
              <a:t>Within 72 hours:</a:t>
            </a:r>
          </a:p>
          <a:p>
            <a:r>
              <a:rPr lang="en-US" dirty="0" err="1" smtClean="0"/>
              <a:t>Levonelle</a:t>
            </a:r>
            <a:r>
              <a:rPr lang="en-US" dirty="0" smtClean="0"/>
              <a:t> 1500mg PO stat72 -120 hours</a:t>
            </a:r>
          </a:p>
          <a:p>
            <a:r>
              <a:rPr lang="en-US" dirty="0" smtClean="0"/>
              <a:t>Offer emergency IUD</a:t>
            </a:r>
          </a:p>
          <a:p>
            <a:r>
              <a:rPr lang="en-US" dirty="0" smtClean="0"/>
              <a:t>Ella One 30mg P0 stat</a:t>
            </a:r>
          </a:p>
          <a:p>
            <a:r>
              <a:rPr lang="en-US" dirty="0" smtClean="0"/>
              <a:t>(NB pill precautions if already using hormonal contraception)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PEP work?</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Pathogenesis studies suggest there is a window of opportunity to abort HIV infection after exposure to the virus by inhibiting viral replication with antiretroviral medication.</a:t>
            </a:r>
          </a:p>
          <a:p>
            <a:r>
              <a:rPr lang="en-GB" dirty="0" smtClean="0"/>
              <a:t>It takes 48-72hours for HIV to be detected in the regional lymph nodes once it has crossed the mucosal membranes (e.g. genital tract, rectal mucosa, conjunctiva, skin penetration)</a:t>
            </a:r>
          </a:p>
          <a:p>
            <a:r>
              <a:rPr lang="en-GB" dirty="0" smtClean="0"/>
              <a:t>It takes up to 5  days for HIV to be detected in the blood.</a:t>
            </a:r>
          </a:p>
          <a:p>
            <a:endParaRPr lang="en-GB" dirty="0" smtClean="0"/>
          </a:p>
          <a:p>
            <a:endParaRPr lang="en-GB" i="1"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42 year old married lady</a:t>
            </a:r>
          </a:p>
          <a:p>
            <a:r>
              <a:rPr lang="en-US" dirty="0" smtClean="0"/>
              <a:t>Bitten by HIV positive sister. Also ? </a:t>
            </a:r>
            <a:r>
              <a:rPr lang="en-US" dirty="0" err="1" smtClean="0"/>
              <a:t>Hep</a:t>
            </a:r>
            <a:r>
              <a:rPr lang="en-US" dirty="0" smtClean="0"/>
              <a:t> B or </a:t>
            </a:r>
            <a:r>
              <a:rPr lang="en-US" dirty="0" err="1" smtClean="0"/>
              <a:t>Hep</a:t>
            </a:r>
            <a:r>
              <a:rPr lang="en-US" dirty="0" smtClean="0"/>
              <a:t> C positive</a:t>
            </a:r>
          </a:p>
          <a:p>
            <a:r>
              <a:rPr lang="en-US" dirty="0" smtClean="0"/>
              <a:t>Sister </a:t>
            </a:r>
          </a:p>
          <a:p>
            <a:pPr lvl="1"/>
            <a:r>
              <a:rPr lang="en-US" dirty="0"/>
              <a:t>C</a:t>
            </a:r>
            <a:r>
              <a:rPr lang="en-US" dirty="0" smtClean="0"/>
              <a:t>haotic alcoholic.</a:t>
            </a:r>
          </a:p>
          <a:p>
            <a:pPr lvl="1"/>
            <a:r>
              <a:rPr lang="en-US" dirty="0" smtClean="0"/>
              <a:t>Does not attend for HIV care</a:t>
            </a:r>
          </a:p>
          <a:p>
            <a:pPr lvl="1"/>
            <a:r>
              <a:rPr lang="en-US" dirty="0" smtClean="0"/>
              <a:t>Not registered with GP</a:t>
            </a:r>
          </a:p>
          <a:p>
            <a:pPr lvl="1"/>
            <a:r>
              <a:rPr lang="en-US" dirty="0" smtClean="0"/>
              <a:t>Sister does not know her CD4 or VL</a:t>
            </a:r>
          </a:p>
          <a:p>
            <a:pPr lvl="1"/>
            <a:r>
              <a:rPr lang="en-US" dirty="0" smtClean="0"/>
              <a:t>Sister not taking ARV’s</a:t>
            </a:r>
          </a:p>
          <a:p>
            <a:r>
              <a:rPr lang="en-US" dirty="0" smtClean="0"/>
              <a:t>What else would you like to know</a:t>
            </a:r>
          </a:p>
          <a:p>
            <a:r>
              <a:rPr lang="en-US" dirty="0" smtClean="0"/>
              <a:t>Would you start PEP?</a:t>
            </a:r>
          </a:p>
          <a:p>
            <a:r>
              <a:rPr lang="en-US" dirty="0" smtClean="0"/>
              <a:t>Would you recommend </a:t>
            </a:r>
            <a:r>
              <a:rPr lang="en-US" dirty="0" err="1" smtClean="0"/>
              <a:t>Hep</a:t>
            </a:r>
            <a:r>
              <a:rPr lang="en-US" dirty="0" smtClean="0"/>
              <a:t> B immunoglobulin?</a:t>
            </a:r>
          </a:p>
          <a:p>
            <a:pPr lvl="1"/>
            <a:endParaRPr lang="en-US" dirty="0" smtClean="0"/>
          </a:p>
          <a:p>
            <a:endParaRPr lang="en-US" dirty="0"/>
          </a:p>
        </p:txBody>
      </p:sp>
    </p:spTree>
    <p:extLst>
      <p:ext uri="{BB962C8B-B14F-4D97-AF65-F5344CB8AC3E}">
        <p14:creationId xmlns:p14="http://schemas.microsoft.com/office/powerpoint/2010/main" val="307716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injury</a:t>
            </a:r>
            <a:endParaRPr lang="en-US" dirty="0"/>
          </a:p>
        </p:txBody>
      </p:sp>
      <p:sp>
        <p:nvSpPr>
          <p:cNvPr id="3" name="Content Placeholder 2"/>
          <p:cNvSpPr>
            <a:spLocks noGrp="1"/>
          </p:cNvSpPr>
          <p:nvPr>
            <p:ph idx="1"/>
          </p:nvPr>
        </p:nvSpPr>
        <p:spPr/>
        <p:txBody>
          <a:bodyPr/>
          <a:lstStyle/>
          <a:p>
            <a:r>
              <a:rPr lang="en-US" dirty="0" smtClean="0"/>
              <a:t>Deep penetrating bite to right hand (</a:t>
            </a:r>
            <a:r>
              <a:rPr lang="en-US" dirty="0" err="1" smtClean="0"/>
              <a:t>thenar</a:t>
            </a:r>
            <a:r>
              <a:rPr lang="en-US" dirty="0" smtClean="0"/>
              <a:t> eminence) </a:t>
            </a:r>
          </a:p>
          <a:p>
            <a:r>
              <a:rPr lang="en-US" dirty="0" smtClean="0"/>
              <a:t>Sister had bleeding ulcers in mouth from chewing her gums.</a:t>
            </a:r>
          </a:p>
          <a:p>
            <a:r>
              <a:rPr lang="en-US" dirty="0" smtClean="0"/>
              <a:t>No possibility of determining sisters HIV viral load.</a:t>
            </a:r>
          </a:p>
          <a:p>
            <a:endParaRPr lang="en-US" dirty="0"/>
          </a:p>
          <a:p>
            <a:r>
              <a:rPr lang="en-US" dirty="0" smtClean="0"/>
              <a:t>Therefore HIV PEP was started</a:t>
            </a:r>
            <a:endParaRPr lang="en-US" dirty="0"/>
          </a:p>
        </p:txBody>
      </p:sp>
    </p:spTree>
    <p:extLst>
      <p:ext uri="{BB962C8B-B14F-4D97-AF65-F5344CB8AC3E}">
        <p14:creationId xmlns:p14="http://schemas.microsoft.com/office/powerpoint/2010/main" val="2363633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bites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general PEP not recommended for human bites.</a:t>
            </a:r>
          </a:p>
          <a:p>
            <a:r>
              <a:rPr lang="en-US" dirty="0" smtClean="0"/>
              <a:t>Unless source is known HIV positive.</a:t>
            </a:r>
          </a:p>
          <a:p>
            <a:r>
              <a:rPr lang="en-US" dirty="0" smtClean="0"/>
              <a:t>2 case reports of HIV transmission through human bites</a:t>
            </a:r>
          </a:p>
          <a:p>
            <a:r>
              <a:rPr lang="en-US" dirty="0" smtClean="0"/>
              <a:t>1996 – 47 y o MSM. Terminal AIDS patient with CNS lymphoma accidentally bit neighbour during a grand mal seizure. Neighbour took AZT but seroconverted 30 days later.</a:t>
            </a:r>
            <a:r>
              <a:rPr lang="en-US" baseline="30000" dirty="0" smtClean="0"/>
              <a:t>1</a:t>
            </a:r>
            <a:endParaRPr lang="en-US" dirty="0" smtClean="0"/>
          </a:p>
          <a:p>
            <a:r>
              <a:rPr lang="en-US" dirty="0" smtClean="0"/>
              <a:t>1999 – 31 y o HIV positive patient with toxoplasmosis accidentally bit his mother during a seizure.</a:t>
            </a:r>
            <a:r>
              <a:rPr lang="en-US" baseline="30000" dirty="0" smtClean="0"/>
              <a:t>2</a:t>
            </a:r>
            <a:endParaRPr lang="en-US" dirty="0" smtClean="0"/>
          </a:p>
          <a:p>
            <a:r>
              <a:rPr lang="en-US" dirty="0" smtClean="0"/>
              <a:t>1988 – 30/198 health care workers who were </a:t>
            </a:r>
            <a:r>
              <a:rPr lang="en-US" dirty="0" err="1" smtClean="0"/>
              <a:t>biten</a:t>
            </a:r>
            <a:r>
              <a:rPr lang="en-US" dirty="0" smtClean="0"/>
              <a:t> or </a:t>
            </a:r>
            <a:r>
              <a:rPr lang="en-US" dirty="0" err="1" smtClean="0"/>
              <a:t>scrathed</a:t>
            </a:r>
            <a:r>
              <a:rPr lang="en-US" dirty="0" smtClean="0"/>
              <a:t> by one violent HIV positive patient. Not on treatment. No transmissions. </a:t>
            </a:r>
            <a:r>
              <a:rPr lang="en-US" baseline="30000" dirty="0" smtClean="0"/>
              <a:t>3</a:t>
            </a:r>
            <a:endParaRPr lang="en-US" dirty="0" smtClean="0"/>
          </a:p>
          <a:p>
            <a:endParaRPr lang="en-US" dirty="0" smtClean="0"/>
          </a:p>
        </p:txBody>
      </p:sp>
      <p:sp>
        <p:nvSpPr>
          <p:cNvPr id="4" name="TextBox 3"/>
          <p:cNvSpPr txBox="1"/>
          <p:nvPr/>
        </p:nvSpPr>
        <p:spPr>
          <a:xfrm>
            <a:off x="251520" y="6165304"/>
            <a:ext cx="8728364" cy="1107996"/>
          </a:xfrm>
          <a:prstGeom prst="rect">
            <a:avLst/>
          </a:prstGeom>
          <a:noFill/>
        </p:spPr>
        <p:txBody>
          <a:bodyPr wrap="square" rtlCol="0">
            <a:spAutoFit/>
          </a:bodyPr>
          <a:lstStyle/>
          <a:p>
            <a:r>
              <a:rPr lang="en-US" sz="1200" dirty="0" smtClean="0"/>
              <a:t>1. </a:t>
            </a:r>
            <a:r>
              <a:rPr lang="en-US" sz="1200" dirty="0" err="1" smtClean="0"/>
              <a:t>Vidmar</a:t>
            </a:r>
            <a:r>
              <a:rPr lang="en-US" sz="1200" dirty="0" smtClean="0"/>
              <a:t> L et al. A Human bite: possible mode of HIV-1 transmission. Int. </a:t>
            </a:r>
            <a:r>
              <a:rPr lang="en-US" sz="1200" dirty="0" err="1" smtClean="0"/>
              <a:t>Conf</a:t>
            </a:r>
            <a:r>
              <a:rPr lang="en-US" sz="1200" dirty="0" smtClean="0"/>
              <a:t> AIDS 1996 Jul 7-12; 11 362 (</a:t>
            </a:r>
            <a:r>
              <a:rPr lang="en-US" sz="1200" dirty="0" err="1" smtClean="0"/>
              <a:t>abstarctno</a:t>
            </a:r>
            <a:r>
              <a:rPr lang="en-US" sz="1200" dirty="0" smtClean="0"/>
              <a:t>. Tu.C.2563). </a:t>
            </a:r>
          </a:p>
          <a:p>
            <a:r>
              <a:rPr lang="en-US" sz="1200" dirty="0" smtClean="0"/>
              <a:t>2. </a:t>
            </a:r>
            <a:r>
              <a:rPr lang="en-US" sz="1200" dirty="0" err="1" smtClean="0"/>
              <a:t>Andreo</a:t>
            </a:r>
            <a:r>
              <a:rPr lang="en-US" sz="1200" dirty="0" smtClean="0"/>
              <a:t> S at al. HIV 1 Transmission by Human bite. AIDS Research and Human Retroviruses. </a:t>
            </a:r>
            <a:r>
              <a:rPr lang="en-US" sz="1200" dirty="0" err="1" smtClean="0"/>
              <a:t>Vol</a:t>
            </a:r>
            <a:r>
              <a:rPr lang="en-US" sz="1200" dirty="0" smtClean="0"/>
              <a:t> 20. No. 4 2004, pp.349-350.</a:t>
            </a:r>
          </a:p>
          <a:p>
            <a:r>
              <a:rPr lang="en-US" sz="1200" dirty="0" smtClean="0"/>
              <a:t>3. Lack of Transmission of HIV through human bites and scratches. JAIDS. 1988.</a:t>
            </a:r>
          </a:p>
          <a:p>
            <a:pPr marL="342900" indent="-342900">
              <a:buAutoNum type="arabicPeriod"/>
            </a:pPr>
            <a:endParaRPr lang="en-US" sz="1200" dirty="0" smtClean="0"/>
          </a:p>
          <a:p>
            <a:endParaRPr lang="en-US" dirty="0"/>
          </a:p>
        </p:txBody>
      </p:sp>
    </p:spTree>
    <p:extLst>
      <p:ext uri="{BB962C8B-B14F-4D97-AF65-F5344CB8AC3E}">
        <p14:creationId xmlns:p14="http://schemas.microsoft.com/office/powerpoint/2010/main" val="1074351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a:t>
            </a:r>
            <a:endParaRPr lang="en-US" dirty="0"/>
          </a:p>
        </p:txBody>
      </p:sp>
      <p:sp>
        <p:nvSpPr>
          <p:cNvPr id="3" name="Content Placeholder 2"/>
          <p:cNvSpPr>
            <a:spLocks noGrp="1"/>
          </p:cNvSpPr>
          <p:nvPr>
            <p:ph idx="1"/>
          </p:nvPr>
        </p:nvSpPr>
        <p:spPr/>
        <p:txBody>
          <a:bodyPr>
            <a:normAutofit/>
          </a:bodyPr>
          <a:lstStyle/>
          <a:p>
            <a:r>
              <a:rPr lang="en-US" dirty="0" smtClean="0"/>
              <a:t>L.B</a:t>
            </a:r>
          </a:p>
          <a:p>
            <a:r>
              <a:rPr lang="en-US" dirty="0" smtClean="0"/>
              <a:t>17yr old Caucasian girl</a:t>
            </a:r>
          </a:p>
          <a:p>
            <a:r>
              <a:rPr lang="en-US" dirty="0" smtClean="0"/>
              <a:t>Presented to Youth Clinic </a:t>
            </a:r>
            <a:r>
              <a:rPr lang="en-US" dirty="0" err="1" smtClean="0"/>
              <a:t>Carfax</a:t>
            </a:r>
            <a:r>
              <a:rPr lang="en-US" dirty="0" smtClean="0"/>
              <a:t> Street</a:t>
            </a:r>
          </a:p>
          <a:p>
            <a:r>
              <a:rPr lang="en-US" dirty="0" smtClean="0"/>
              <a:t>Distressed and unsure what to do</a:t>
            </a:r>
          </a:p>
          <a:p>
            <a:r>
              <a:rPr lang="en-US" dirty="0" smtClean="0"/>
              <a:t>Reported she was sexually assaulted about 60 hours ago.</a:t>
            </a:r>
          </a:p>
          <a:p>
            <a:r>
              <a:rPr lang="en-US" dirty="0" smtClean="0"/>
              <a:t>Described assailant as a Black man in his late 20’s, early 30’s, possibly African</a:t>
            </a:r>
          </a:p>
          <a:p>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Sexual History:</a:t>
            </a:r>
          </a:p>
          <a:p>
            <a:r>
              <a:rPr lang="en-US" dirty="0" smtClean="0"/>
              <a:t>Only ever had female partners</a:t>
            </a:r>
          </a:p>
          <a:p>
            <a:r>
              <a:rPr lang="en-US" dirty="0" err="1" smtClean="0"/>
              <a:t>PMHx</a:t>
            </a:r>
            <a:r>
              <a:rPr lang="en-US" dirty="0" smtClean="0"/>
              <a:t>: nil</a:t>
            </a:r>
          </a:p>
          <a:p>
            <a:r>
              <a:rPr lang="en-US" dirty="0" smtClean="0"/>
              <a:t>Meds: nil</a:t>
            </a:r>
          </a:p>
          <a:p>
            <a:r>
              <a:rPr lang="en-US" dirty="0" smtClean="0"/>
              <a:t>NKDA</a:t>
            </a:r>
          </a:p>
          <a:p>
            <a:r>
              <a:rPr lang="en-US" dirty="0" smtClean="0"/>
              <a:t>Symptoms:</a:t>
            </a:r>
          </a:p>
          <a:p>
            <a:r>
              <a:rPr lang="en-US" dirty="0" smtClean="0"/>
              <a:t>c/o yellow PV discharge</a:t>
            </a:r>
          </a:p>
          <a:p>
            <a:r>
              <a:rPr lang="en-US" dirty="0" smtClean="0"/>
              <a:t>How would you manage this patient?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Risk assessment for PEP</a:t>
            </a:r>
            <a:endParaRPr lang="en-US" dirty="0"/>
          </a:p>
        </p:txBody>
      </p:sp>
      <p:sp>
        <p:nvSpPr>
          <p:cNvPr id="3" name="Content Placeholder 2"/>
          <p:cNvSpPr>
            <a:spLocks noGrp="1"/>
          </p:cNvSpPr>
          <p:nvPr>
            <p:ph idx="1"/>
          </p:nvPr>
        </p:nvSpPr>
        <p:spPr/>
        <p:txBody>
          <a:bodyPr>
            <a:normAutofit/>
          </a:bodyPr>
          <a:lstStyle/>
          <a:p>
            <a:pPr>
              <a:buNone/>
            </a:pPr>
            <a:r>
              <a:rPr lang="en-US" dirty="0" smtClean="0"/>
              <a:t>1. Assess patients risk of HIV infection:</a:t>
            </a:r>
          </a:p>
          <a:p>
            <a:pPr lvl="1"/>
            <a:r>
              <a:rPr lang="en-US" dirty="0" smtClean="0"/>
              <a:t>HIV positive partner</a:t>
            </a:r>
          </a:p>
          <a:p>
            <a:pPr lvl="1"/>
            <a:r>
              <a:rPr lang="en-US" dirty="0" smtClean="0"/>
              <a:t>Partner from high risk country</a:t>
            </a:r>
          </a:p>
          <a:p>
            <a:pPr lvl="1"/>
            <a:r>
              <a:rPr lang="en-US" dirty="0" smtClean="0"/>
              <a:t>IVDU / IVDU partner</a:t>
            </a:r>
          </a:p>
          <a:p>
            <a:pPr lvl="1"/>
            <a:r>
              <a:rPr lang="en-US" dirty="0" smtClean="0"/>
              <a:t>Blood transfusion</a:t>
            </a:r>
          </a:p>
          <a:p>
            <a:pPr lvl="1"/>
            <a:r>
              <a:rPr lang="en-US" dirty="0" smtClean="0"/>
              <a:t>Medical treatment, piercing, </a:t>
            </a:r>
            <a:r>
              <a:rPr lang="en-US" dirty="0" err="1" smtClean="0"/>
              <a:t>tatoo</a:t>
            </a:r>
            <a:r>
              <a:rPr lang="en-US" dirty="0" smtClean="0"/>
              <a:t> abroad</a:t>
            </a:r>
          </a:p>
          <a:p>
            <a:pPr lvl="1"/>
            <a:r>
              <a:rPr lang="en-US" dirty="0" smtClean="0"/>
              <a:t>Patient’s last HIV test</a:t>
            </a:r>
          </a:p>
          <a:p>
            <a:pPr>
              <a:buNone/>
            </a:pPr>
            <a:r>
              <a:rPr lang="en-US" dirty="0" smtClean="0"/>
              <a:t>2 .Assess risk of infection in source patient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and Local Guidelines</a:t>
            </a:r>
            <a:endParaRPr lang="en-US" dirty="0"/>
          </a:p>
        </p:txBody>
      </p:sp>
      <p:sp>
        <p:nvSpPr>
          <p:cNvPr id="5" name="Content Placeholder 4"/>
          <p:cNvSpPr>
            <a:spLocks noGrp="1"/>
          </p:cNvSpPr>
          <p:nvPr>
            <p:ph idx="1"/>
          </p:nvPr>
        </p:nvSpPr>
        <p:spPr/>
        <p:txBody>
          <a:body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964449678"/>
              </p:ext>
            </p:extLst>
          </p:nvPr>
        </p:nvGraphicFramePr>
        <p:xfrm>
          <a:off x="-90858" y="1628800"/>
          <a:ext cx="9343378" cy="2808312"/>
        </p:xfrm>
        <a:graphic>
          <a:graphicData uri="http://schemas.openxmlformats.org/presentationml/2006/ole">
            <mc:AlternateContent xmlns:mc="http://schemas.openxmlformats.org/markup-compatibility/2006">
              <mc:Choice xmlns:v="urn:schemas-microsoft-com:vml" Requires="v">
                <p:oleObj spid="_x0000_s47115" name="Document" r:id="rId4" imgW="6718053" imgH="2019226" progId="Word.Document.12">
                  <p:embed/>
                </p:oleObj>
              </mc:Choice>
              <mc:Fallback>
                <p:oleObj name="Document" r:id="rId4" imgW="6718053" imgH="2019226" progId="Word.Document.12">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58" y="1628800"/>
                        <a:ext cx="9343378"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50112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Management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Emergency Contraception</a:t>
            </a:r>
          </a:p>
          <a:p>
            <a:pPr marL="514350" indent="-514350">
              <a:buFont typeface="+mj-lt"/>
              <a:buAutoNum type="arabicPeriod"/>
            </a:pPr>
            <a:r>
              <a:rPr lang="en-US" dirty="0" smtClean="0"/>
              <a:t> </a:t>
            </a:r>
            <a:r>
              <a:rPr lang="en-US" dirty="0" err="1" smtClean="0"/>
              <a:t>Hep</a:t>
            </a:r>
            <a:r>
              <a:rPr lang="en-US" dirty="0" smtClean="0"/>
              <a:t> B </a:t>
            </a:r>
            <a:r>
              <a:rPr lang="en-US" dirty="0" err="1" smtClean="0"/>
              <a:t>vax</a:t>
            </a:r>
            <a:endParaRPr lang="en-US" dirty="0" smtClean="0"/>
          </a:p>
          <a:p>
            <a:pPr marL="514350" indent="-514350">
              <a:buFont typeface="+mj-lt"/>
              <a:buAutoNum type="arabicPeriod"/>
            </a:pPr>
            <a:r>
              <a:rPr lang="en-US" dirty="0" smtClean="0"/>
              <a:t>Discussion regarding reporting to the Police and forensic examination.</a:t>
            </a:r>
          </a:p>
          <a:p>
            <a:pPr marL="514350" indent="-514350">
              <a:buFont typeface="+mj-lt"/>
              <a:buAutoNum type="arabicPeriod"/>
            </a:pPr>
            <a:r>
              <a:rPr lang="en-US" dirty="0" smtClean="0"/>
              <a:t>Swabs and </a:t>
            </a:r>
            <a:r>
              <a:rPr lang="en-US" dirty="0" err="1" smtClean="0"/>
              <a:t>prophylaxtic</a:t>
            </a:r>
            <a:r>
              <a:rPr lang="en-US" dirty="0" smtClean="0"/>
              <a:t> antibiotics</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a:t>
            </a:r>
            <a:endParaRPr lang="en-US" dirty="0"/>
          </a:p>
        </p:txBody>
      </p:sp>
      <p:sp>
        <p:nvSpPr>
          <p:cNvPr id="3" name="Content Placeholder 2"/>
          <p:cNvSpPr>
            <a:spLocks noGrp="1"/>
          </p:cNvSpPr>
          <p:nvPr>
            <p:ph idx="1"/>
          </p:nvPr>
        </p:nvSpPr>
        <p:spPr/>
        <p:txBody>
          <a:bodyPr/>
          <a:lstStyle/>
          <a:p>
            <a:r>
              <a:rPr lang="en-US" dirty="0" smtClean="0"/>
              <a:t>32 </a:t>
            </a:r>
            <a:r>
              <a:rPr lang="en-US" dirty="0" err="1" smtClean="0"/>
              <a:t>yr</a:t>
            </a:r>
            <a:r>
              <a:rPr lang="en-US" dirty="0" smtClean="0"/>
              <a:t> old </a:t>
            </a:r>
            <a:r>
              <a:rPr lang="en-US" dirty="0" err="1" smtClean="0"/>
              <a:t>anaesthetics'</a:t>
            </a:r>
            <a:r>
              <a:rPr lang="en-US" dirty="0" smtClean="0"/>
              <a:t> registrar</a:t>
            </a:r>
          </a:p>
          <a:p>
            <a:r>
              <a:rPr lang="en-US" dirty="0" smtClean="0"/>
              <a:t>Needle stick from a spinal needle – </a:t>
            </a:r>
            <a:r>
              <a:rPr lang="en-US" dirty="0" err="1" smtClean="0"/>
              <a:t>pt</a:t>
            </a:r>
            <a:r>
              <a:rPr lang="en-US" dirty="0" smtClean="0"/>
              <a:t> undergoing a LA.</a:t>
            </a:r>
          </a:p>
          <a:p>
            <a:r>
              <a:rPr lang="en-US" dirty="0" smtClean="0"/>
              <a:t>Source patient female from Thailand</a:t>
            </a:r>
          </a:p>
          <a:p>
            <a:r>
              <a:rPr lang="en-US" dirty="0" smtClean="0"/>
              <a:t>Source never tested for HIV</a:t>
            </a:r>
          </a:p>
          <a:p>
            <a:endParaRPr lang="en-US" dirty="0" smtClean="0"/>
          </a:p>
          <a:p>
            <a:r>
              <a:rPr lang="en-US" dirty="0" smtClean="0"/>
              <a:t>What else do you need to know?</a:t>
            </a:r>
            <a:endParaRPr lang="en-US" dirty="0"/>
          </a:p>
        </p:txBody>
      </p:sp>
    </p:spTree>
    <p:extLst>
      <p:ext uri="{BB962C8B-B14F-4D97-AF65-F5344CB8AC3E}">
        <p14:creationId xmlns:p14="http://schemas.microsoft.com/office/powerpoint/2010/main" val="2943459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Type of injury</a:t>
            </a:r>
          </a:p>
          <a:p>
            <a:endParaRPr lang="en-US" dirty="0"/>
          </a:p>
          <a:p>
            <a:r>
              <a:rPr lang="en-US" dirty="0" smtClean="0"/>
              <a:t>Type of fluid</a:t>
            </a:r>
          </a:p>
          <a:p>
            <a:endParaRPr lang="en-US" dirty="0"/>
          </a:p>
          <a:p>
            <a:r>
              <a:rPr lang="en-US" dirty="0" smtClean="0"/>
              <a:t>Risk source is positive</a:t>
            </a:r>
          </a:p>
          <a:p>
            <a:endParaRPr lang="en-US" dirty="0"/>
          </a:p>
          <a:p>
            <a:r>
              <a:rPr lang="en-US" dirty="0" smtClean="0"/>
              <a:t>Volume of fluid</a:t>
            </a:r>
            <a:endParaRPr lang="en-US" dirty="0"/>
          </a:p>
        </p:txBody>
      </p:sp>
    </p:spTree>
    <p:extLst>
      <p:ext uri="{BB962C8B-B14F-4D97-AF65-F5344CB8AC3E}">
        <p14:creationId xmlns:p14="http://schemas.microsoft.com/office/powerpoint/2010/main" val="111558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sz="3200" b="0" dirty="0">
                <a:solidFill>
                  <a:srgbClr val="FEFE00"/>
                </a:solidFill>
                <a:effectLst/>
              </a:rPr>
              <a:t>Dynamics following exposure to HIV</a:t>
            </a:r>
          </a:p>
        </p:txBody>
      </p:sp>
      <p:sp>
        <p:nvSpPr>
          <p:cNvPr id="19459" name="Rectangle 3"/>
          <p:cNvSpPr>
            <a:spLocks noGrp="1" noChangeArrowheads="1"/>
          </p:cNvSpPr>
          <p:nvPr>
            <p:ph idx="1"/>
          </p:nvPr>
        </p:nvSpPr>
        <p:spPr/>
        <p:txBody>
          <a:bodyPr/>
          <a:lstStyle/>
          <a:p>
            <a:endParaRPr lang="en-US"/>
          </a:p>
        </p:txBody>
      </p:sp>
      <p:sp>
        <p:nvSpPr>
          <p:cNvPr id="19460" name="Rectangle 5"/>
          <p:cNvSpPr>
            <a:spLocks noChangeArrowheads="1"/>
          </p:cNvSpPr>
          <p:nvPr/>
        </p:nvSpPr>
        <p:spPr bwMode="auto">
          <a:xfrm>
            <a:off x="2190750" y="1814513"/>
            <a:ext cx="9144000" cy="0"/>
          </a:xfrm>
          <a:prstGeom prst="rect">
            <a:avLst/>
          </a:prstGeom>
          <a:noFill/>
          <a:ln w="12700">
            <a:noFill/>
            <a:miter lim="800000"/>
            <a:headEnd/>
            <a:tailEnd/>
          </a:ln>
        </p:spPr>
        <p:txBody>
          <a:bodyPr>
            <a:prstTxWarp prst="textNoShape">
              <a:avLst/>
            </a:prstTxWarp>
            <a:spAutoFit/>
          </a:bodyPr>
          <a:lstStyle/>
          <a:p>
            <a:endParaRPr lang="en-US"/>
          </a:p>
        </p:txBody>
      </p:sp>
      <p:pic>
        <p:nvPicPr>
          <p:cNvPr id="19461" name="Picture 4" descr="http://www.medscape.com/content/2002/00/43/75/437545/art-mha437545.cohe.fig17.gif"/>
          <p:cNvPicPr>
            <a:picLocks noChangeAspect="1" noChangeArrowheads="1"/>
          </p:cNvPicPr>
          <p:nvPr/>
        </p:nvPicPr>
        <p:blipFill>
          <a:blip r:embed="rId3" cstate="print"/>
          <a:srcRect/>
          <a:stretch>
            <a:fillRect/>
          </a:stretch>
        </p:blipFill>
        <p:spPr bwMode="auto">
          <a:xfrm>
            <a:off x="0" y="1295400"/>
            <a:ext cx="9144000" cy="5562600"/>
          </a:xfrm>
          <a:prstGeom prst="rect">
            <a:avLst/>
          </a:prstGeom>
          <a:noFill/>
          <a:ln w="9525">
            <a:noFill/>
            <a:miter lim="800000"/>
            <a:headEnd/>
            <a:tailEnd/>
          </a:ln>
        </p:spPr>
      </p:pic>
      <p:sp>
        <p:nvSpPr>
          <p:cNvPr id="19462" name="Text Box 6"/>
          <p:cNvSpPr txBox="1">
            <a:spLocks noChangeArrowheads="1"/>
          </p:cNvSpPr>
          <p:nvPr/>
        </p:nvSpPr>
        <p:spPr bwMode="auto">
          <a:xfrm>
            <a:off x="0" y="1143000"/>
            <a:ext cx="9144000" cy="457200"/>
          </a:xfrm>
          <a:prstGeom prst="rect">
            <a:avLst/>
          </a:prstGeom>
          <a:solidFill>
            <a:schemeClr val="bg1"/>
          </a:solidFill>
          <a:ln w="12700">
            <a:noFill/>
            <a:miter lim="800000"/>
            <a:headEnd/>
            <a:tailEnd/>
          </a:ln>
        </p:spPr>
        <p:txBody>
          <a:bodyPr>
            <a:prstTxWarp prst="textNoShape">
              <a:avLst/>
            </a:prstTxWarp>
            <a:spAutoFit/>
          </a:bodyPr>
          <a:lstStyle/>
          <a:p>
            <a:pPr>
              <a:spcBef>
                <a:spcPct val="50000"/>
              </a:spcBef>
            </a:pPr>
            <a:endParaRPr lang="en-US">
              <a:solidFill>
                <a:schemeClr val="tx1"/>
              </a:solidFill>
              <a:latin typeface="Garamond"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Outcome</a:t>
            </a:r>
            <a:endParaRPr lang="en-US" dirty="0"/>
          </a:p>
        </p:txBody>
      </p:sp>
      <p:sp>
        <p:nvSpPr>
          <p:cNvPr id="3" name="Content Placeholder 2"/>
          <p:cNvSpPr>
            <a:spLocks noGrp="1"/>
          </p:cNvSpPr>
          <p:nvPr>
            <p:ph idx="1"/>
          </p:nvPr>
        </p:nvSpPr>
        <p:spPr/>
        <p:txBody>
          <a:bodyPr/>
          <a:lstStyle/>
          <a:p>
            <a:r>
              <a:rPr lang="en-US" dirty="0" smtClean="0"/>
              <a:t>PEP started within 2 hours</a:t>
            </a:r>
          </a:p>
          <a:p>
            <a:r>
              <a:rPr lang="en-US" dirty="0" smtClean="0"/>
              <a:t>Team looking after patient approached her </a:t>
            </a:r>
            <a:r>
              <a:rPr lang="en-US" smtClean="0"/>
              <a:t>to perform </a:t>
            </a:r>
            <a:r>
              <a:rPr lang="en-US" dirty="0" smtClean="0"/>
              <a:t>complete risk assessment  and an HIV test.</a:t>
            </a:r>
          </a:p>
          <a:p>
            <a:r>
              <a:rPr lang="en-US" dirty="0" smtClean="0"/>
              <a:t>Source had no other risk factors for HIV infection and was happy to do an urgent HIV HIV test – negative (note window period)</a:t>
            </a:r>
          </a:p>
          <a:p>
            <a:r>
              <a:rPr lang="en-US" dirty="0" smtClean="0"/>
              <a:t>PEP stopped.</a:t>
            </a:r>
          </a:p>
          <a:p>
            <a:pPr marL="0" indent="0">
              <a:buNone/>
            </a:pPr>
            <a:endParaRPr lang="en-US" dirty="0"/>
          </a:p>
        </p:txBody>
      </p:sp>
    </p:spTree>
    <p:extLst>
      <p:ext uri="{BB962C8B-B14F-4D97-AF65-F5344CB8AC3E}">
        <p14:creationId xmlns:p14="http://schemas.microsoft.com/office/powerpoint/2010/main" val="38875313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28 year old male MSM</a:t>
            </a:r>
          </a:p>
          <a:p>
            <a:endParaRPr lang="en-US" dirty="0" smtClean="0"/>
          </a:p>
          <a:p>
            <a:r>
              <a:rPr lang="en-US" dirty="0" smtClean="0"/>
              <a:t>Sexually assaulted – unprotected receptive anal intercourse with unknown male partner. </a:t>
            </a:r>
          </a:p>
          <a:p>
            <a:endParaRPr lang="en-US" dirty="0" smtClean="0"/>
          </a:p>
          <a:p>
            <a:r>
              <a:rPr lang="en-US" dirty="0" smtClean="0"/>
              <a:t>Met on the internet</a:t>
            </a:r>
          </a:p>
          <a:p>
            <a:endParaRPr lang="en-US" dirty="0" smtClean="0"/>
          </a:p>
          <a:p>
            <a:endParaRPr lang="en-US" dirty="0" smtClean="0"/>
          </a:p>
          <a:p>
            <a:r>
              <a:rPr lang="en-US" dirty="0" smtClean="0"/>
              <a:t>Would you recommend PEP?</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HIV risk assessment</a:t>
            </a:r>
          </a:p>
          <a:p>
            <a:r>
              <a:rPr lang="en-US" dirty="0" smtClean="0"/>
              <a:t>Victim frequent visitor to saunas</a:t>
            </a:r>
          </a:p>
          <a:p>
            <a:r>
              <a:rPr lang="en-US" dirty="0" smtClean="0"/>
              <a:t>Sexual </a:t>
            </a:r>
            <a:r>
              <a:rPr lang="en-US" dirty="0" err="1" smtClean="0"/>
              <a:t>Hx</a:t>
            </a:r>
            <a:r>
              <a:rPr lang="en-US" dirty="0" smtClean="0"/>
              <a:t>, </a:t>
            </a:r>
            <a:r>
              <a:rPr lang="en-US" dirty="0" err="1" smtClean="0"/>
              <a:t>PMHx</a:t>
            </a:r>
            <a:r>
              <a:rPr lang="en-US" dirty="0" smtClean="0"/>
              <a:t>, DH</a:t>
            </a:r>
          </a:p>
          <a:p>
            <a:r>
              <a:rPr lang="en-US" dirty="0" smtClean="0"/>
              <a:t>Recently treated for primary syphilis</a:t>
            </a:r>
          </a:p>
          <a:p>
            <a:endParaRPr lang="en-US" dirty="0" smtClean="0"/>
          </a:p>
          <a:p>
            <a:r>
              <a:rPr lang="en-US" dirty="0" smtClean="0"/>
              <a:t>HIV POCT test</a:t>
            </a:r>
          </a:p>
          <a:p>
            <a:endParaRPr lang="en-US" dirty="0" smtClean="0"/>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and Local Guidelines</a:t>
            </a:r>
            <a:endParaRPr lang="en-US" dirty="0"/>
          </a:p>
        </p:txBody>
      </p:sp>
      <p:sp>
        <p:nvSpPr>
          <p:cNvPr id="5" name="Content Placeholder 4"/>
          <p:cNvSpPr>
            <a:spLocks noGrp="1"/>
          </p:cNvSpPr>
          <p:nvPr>
            <p:ph idx="1"/>
          </p:nvPr>
        </p:nvSpPr>
        <p:spPr/>
        <p:txBody>
          <a:body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72996396"/>
              </p:ext>
            </p:extLst>
          </p:nvPr>
        </p:nvGraphicFramePr>
        <p:xfrm>
          <a:off x="-189203" y="1628800"/>
          <a:ext cx="9343378" cy="2808312"/>
        </p:xfrm>
        <a:graphic>
          <a:graphicData uri="http://schemas.openxmlformats.org/presentationml/2006/ole">
            <mc:AlternateContent xmlns:mc="http://schemas.openxmlformats.org/markup-compatibility/2006">
              <mc:Choice xmlns:v="urn:schemas-microsoft-com:vml" Requires="v">
                <p:oleObj spid="_x0000_s49162" name="Document" r:id="rId4" imgW="6718053" imgH="2019226" progId="Word.Document.12">
                  <p:embed/>
                </p:oleObj>
              </mc:Choice>
              <mc:Fallback>
                <p:oleObj name="Document" r:id="rId4" imgW="6718053" imgH="2019226" progId="Word.Document.12">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203" y="1628800"/>
                        <a:ext cx="9343378"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1953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a:t>
            </a:r>
            <a:endParaRPr lang="en-US" dirty="0"/>
          </a:p>
        </p:txBody>
      </p:sp>
      <p:sp>
        <p:nvSpPr>
          <p:cNvPr id="3" name="Content Placeholder 2"/>
          <p:cNvSpPr>
            <a:spLocks noGrp="1"/>
          </p:cNvSpPr>
          <p:nvPr>
            <p:ph idx="1"/>
          </p:nvPr>
        </p:nvSpPr>
        <p:spPr/>
        <p:txBody>
          <a:bodyPr/>
          <a:lstStyle/>
          <a:p>
            <a:pPr>
              <a:spcAft>
                <a:spcPts val="1200"/>
              </a:spcAft>
            </a:pPr>
            <a:r>
              <a:rPr lang="en-US" dirty="0" smtClean="0"/>
              <a:t>24 year old Nigerian lady</a:t>
            </a:r>
          </a:p>
          <a:p>
            <a:pPr>
              <a:spcAft>
                <a:spcPts val="1200"/>
              </a:spcAft>
            </a:pPr>
            <a:r>
              <a:rPr lang="en-US" dirty="0" smtClean="0"/>
              <a:t>Sexually assaulted by KMP </a:t>
            </a:r>
          </a:p>
          <a:p>
            <a:pPr>
              <a:spcAft>
                <a:spcPts val="1200"/>
              </a:spcAft>
            </a:pPr>
            <a:r>
              <a:rPr lang="en-US" dirty="0" smtClean="0"/>
              <a:t>Known HIV positive</a:t>
            </a:r>
          </a:p>
          <a:p>
            <a:endParaRPr lang="en-US" dirty="0" smtClean="0"/>
          </a:p>
          <a:p>
            <a:endParaRPr lang="en-US" dirty="0" smtClean="0"/>
          </a:p>
          <a:p>
            <a:r>
              <a:rPr lang="en-US" dirty="0" smtClean="0"/>
              <a:t>What do you do next?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Test victim with consent:			negative</a:t>
            </a:r>
          </a:p>
          <a:p>
            <a:endParaRPr lang="en-US" dirty="0" smtClean="0"/>
          </a:p>
          <a:p>
            <a:r>
              <a:rPr lang="en-US" dirty="0" smtClean="0"/>
              <a:t>Get more info re: assailant</a:t>
            </a:r>
          </a:p>
          <a:p>
            <a:pPr lvl="1"/>
            <a:r>
              <a:rPr lang="en-US" dirty="0" smtClean="0"/>
              <a:t>Viral load and CD4 count</a:t>
            </a:r>
          </a:p>
          <a:p>
            <a:pPr lvl="1"/>
            <a:r>
              <a:rPr lang="en-US" dirty="0" smtClean="0"/>
              <a:t>Drug regimen</a:t>
            </a:r>
          </a:p>
          <a:p>
            <a:pPr lvl="1"/>
            <a:r>
              <a:rPr lang="en-US" dirty="0" smtClean="0"/>
              <a:t>Previous resistance test</a:t>
            </a:r>
          </a:p>
          <a:p>
            <a:pPr lvl="1"/>
            <a:r>
              <a:rPr lang="en-US" dirty="0" smtClean="0"/>
              <a:t>Adherence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and Local Guidelines</a:t>
            </a:r>
            <a:endParaRPr lang="en-US" dirty="0"/>
          </a:p>
        </p:txBody>
      </p:sp>
      <p:sp>
        <p:nvSpPr>
          <p:cNvPr id="5" name="Content Placeholder 4"/>
          <p:cNvSpPr>
            <a:spLocks noGrp="1"/>
          </p:cNvSpPr>
          <p:nvPr>
            <p:ph idx="1"/>
          </p:nvPr>
        </p:nvSpPr>
        <p:spPr/>
        <p:txBody>
          <a:body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126476010"/>
              </p:ext>
            </p:extLst>
          </p:nvPr>
        </p:nvGraphicFramePr>
        <p:xfrm>
          <a:off x="-189203" y="1628800"/>
          <a:ext cx="9343378" cy="2808312"/>
        </p:xfrm>
        <a:graphic>
          <a:graphicData uri="http://schemas.openxmlformats.org/presentationml/2006/ole">
            <mc:AlternateContent xmlns:mc="http://schemas.openxmlformats.org/markup-compatibility/2006">
              <mc:Choice xmlns:v="urn:schemas-microsoft-com:vml" Requires="v">
                <p:oleObj spid="_x0000_s50186" name="Document" r:id="rId4" imgW="6718053" imgH="2019226" progId="Word.Document.12">
                  <p:embed/>
                </p:oleObj>
              </mc:Choice>
              <mc:Fallback>
                <p:oleObj name="Document" r:id="rId4" imgW="6718053" imgH="2019226" progId="Word.Document.12">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203" y="1628800"/>
                        <a:ext cx="9343378"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5976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4 </a:t>
            </a:r>
            <a:r>
              <a:rPr lang="en-US" dirty="0" err="1" smtClean="0"/>
              <a:t>cont</a:t>
            </a:r>
            <a:endParaRPr lang="en-US" dirty="0"/>
          </a:p>
        </p:txBody>
      </p:sp>
      <p:sp>
        <p:nvSpPr>
          <p:cNvPr id="3" name="Content Placeholder 2"/>
          <p:cNvSpPr>
            <a:spLocks noGrp="1"/>
          </p:cNvSpPr>
          <p:nvPr>
            <p:ph idx="1"/>
          </p:nvPr>
        </p:nvSpPr>
        <p:spPr/>
        <p:txBody>
          <a:bodyPr/>
          <a:lstStyle/>
          <a:p>
            <a:r>
              <a:rPr lang="en-US" dirty="0" smtClean="0"/>
              <a:t>VL 						&lt;40</a:t>
            </a:r>
          </a:p>
          <a:p>
            <a:r>
              <a:rPr lang="en-US" dirty="0" smtClean="0"/>
              <a:t>CD4					420</a:t>
            </a:r>
          </a:p>
          <a:p>
            <a:r>
              <a:rPr lang="en-US" dirty="0" smtClean="0"/>
              <a:t>Current regime 	</a:t>
            </a:r>
            <a:r>
              <a:rPr lang="en-US" dirty="0" err="1" smtClean="0"/>
              <a:t>Atripla</a:t>
            </a:r>
            <a:endParaRPr lang="en-US" dirty="0" smtClean="0"/>
          </a:p>
          <a:p>
            <a:r>
              <a:rPr lang="en-US" dirty="0" smtClean="0"/>
              <a:t>Resistance test	Wild type</a:t>
            </a:r>
          </a:p>
          <a:p>
            <a:r>
              <a:rPr lang="en-US" dirty="0" smtClean="0"/>
              <a:t>Adherence			100%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5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S.B.</a:t>
            </a:r>
          </a:p>
          <a:p>
            <a:r>
              <a:rPr lang="en-US" dirty="0" smtClean="0"/>
              <a:t>39 yr old married Caucasian lady</a:t>
            </a:r>
          </a:p>
          <a:p>
            <a:r>
              <a:rPr lang="en-US" dirty="0" smtClean="0"/>
              <a:t>Attending GUM for follow up</a:t>
            </a:r>
          </a:p>
          <a:p>
            <a:r>
              <a:rPr lang="en-US" dirty="0" smtClean="0"/>
              <a:t>Sexually assaulted about 52 hours ago by stranger whilst out jogging in Westbury.</a:t>
            </a:r>
          </a:p>
          <a:p>
            <a:r>
              <a:rPr lang="en-US" dirty="0" smtClean="0"/>
              <a:t>Reported to the Police and assessed at the SARC. Forensic examination performed.</a:t>
            </a:r>
          </a:p>
          <a:p>
            <a:r>
              <a:rPr lang="en-US" dirty="0" smtClean="0"/>
              <a:t>Given prophylactic antibiotics</a:t>
            </a:r>
          </a:p>
          <a:p>
            <a:r>
              <a:rPr lang="en-US" dirty="0" smtClean="0"/>
              <a:t>Possibly had </a:t>
            </a:r>
            <a:r>
              <a:rPr lang="en-US" dirty="0" err="1" smtClean="0"/>
              <a:t>Hep</a:t>
            </a:r>
            <a:r>
              <a:rPr lang="en-US" dirty="0" smtClean="0"/>
              <a:t> B </a:t>
            </a:r>
            <a:r>
              <a:rPr lang="en-US" dirty="0" err="1" smtClean="0"/>
              <a:t>vax</a:t>
            </a:r>
            <a:r>
              <a:rPr lang="en-US" dirty="0" smtClean="0"/>
              <a:t> for travelling</a:t>
            </a:r>
          </a:p>
          <a:p>
            <a:r>
              <a:rPr lang="en-US" dirty="0" smtClean="0"/>
              <a:t>No contraception  - given EC (husband vasectomy)</a:t>
            </a:r>
          </a:p>
          <a:p>
            <a:r>
              <a:rPr lang="en-US" dirty="0" smtClean="0"/>
              <a:t>Now requesting PEP</a:t>
            </a:r>
          </a:p>
          <a:p>
            <a:r>
              <a:rPr lang="en-US" dirty="0" smtClean="0"/>
              <a:t>How would you manage her?</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PEP risk assessment</a:t>
            </a:r>
            <a:endParaRPr lang="en-US" dirty="0"/>
          </a:p>
        </p:txBody>
      </p:sp>
      <p:sp>
        <p:nvSpPr>
          <p:cNvPr id="3" name="Content Placeholder 2"/>
          <p:cNvSpPr>
            <a:spLocks noGrp="1"/>
          </p:cNvSpPr>
          <p:nvPr>
            <p:ph idx="1"/>
          </p:nvPr>
        </p:nvSpPr>
        <p:spPr/>
        <p:txBody>
          <a:bodyPr/>
          <a:lstStyle/>
          <a:p>
            <a:r>
              <a:rPr lang="en-US" dirty="0" smtClean="0"/>
              <a:t>Risk patient is HIV positive</a:t>
            </a:r>
          </a:p>
          <a:p>
            <a:pPr lvl="1"/>
            <a:r>
              <a:rPr lang="en-US" dirty="0" smtClean="0"/>
              <a:t>4 children youngest 18 months old HIV test in pregnancy negative</a:t>
            </a:r>
          </a:p>
          <a:p>
            <a:pPr lvl="1"/>
            <a:endParaRPr lang="en-US" dirty="0" smtClean="0"/>
          </a:p>
          <a:p>
            <a:r>
              <a:rPr lang="en-US" dirty="0" smtClean="0"/>
              <a:t>Risk assailant is HIV positive</a:t>
            </a:r>
          </a:p>
          <a:p>
            <a:pPr lvl="1"/>
            <a:r>
              <a:rPr lang="en-US" dirty="0" smtClean="0"/>
              <a:t>Caucasian male possibly from UK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PEP work?</a:t>
            </a:r>
            <a:endParaRPr lang="en-US" dirty="0"/>
          </a:p>
        </p:txBody>
      </p:sp>
      <p:sp>
        <p:nvSpPr>
          <p:cNvPr id="3" name="Content Placeholder 2"/>
          <p:cNvSpPr>
            <a:spLocks noGrp="1"/>
          </p:cNvSpPr>
          <p:nvPr>
            <p:ph idx="1"/>
          </p:nvPr>
        </p:nvSpPr>
        <p:spPr/>
        <p:txBody>
          <a:bodyPr>
            <a:normAutofit/>
          </a:bodyPr>
          <a:lstStyle/>
          <a:p>
            <a:pPr>
              <a:spcAft>
                <a:spcPts val="3000"/>
              </a:spcAft>
            </a:pPr>
            <a:r>
              <a:rPr lang="en-US" dirty="0" smtClean="0"/>
              <a:t>Animal studies</a:t>
            </a:r>
          </a:p>
          <a:p>
            <a:pPr>
              <a:spcAft>
                <a:spcPts val="3000"/>
              </a:spcAft>
            </a:pPr>
            <a:r>
              <a:rPr lang="en-US" dirty="0" smtClean="0"/>
              <a:t>Human studies</a:t>
            </a:r>
          </a:p>
          <a:p>
            <a:pPr>
              <a:spcAft>
                <a:spcPts val="3000"/>
              </a:spcAft>
            </a:pPr>
            <a:r>
              <a:rPr lang="en-US" dirty="0" smtClean="0"/>
              <a:t>Vertical Transmission</a:t>
            </a:r>
          </a:p>
          <a:p>
            <a:pPr>
              <a:spcAft>
                <a:spcPts val="3000"/>
              </a:spcAft>
            </a:pPr>
            <a:r>
              <a:rPr lang="en-US" dirty="0" smtClean="0"/>
              <a:t>Pre-exposure prophylaxis (</a:t>
            </a:r>
            <a:r>
              <a:rPr lang="en-US" dirty="0" err="1" smtClean="0"/>
              <a:t>PrEP</a:t>
            </a:r>
            <a:r>
              <a:rPr lang="en-US" dirty="0" smtClean="0"/>
              <a:t>)</a:t>
            </a:r>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and Local Guidelines</a:t>
            </a:r>
            <a:endParaRPr lang="en-US" dirty="0"/>
          </a:p>
        </p:txBody>
      </p:sp>
      <p:sp>
        <p:nvSpPr>
          <p:cNvPr id="5" name="Content Placeholder 4"/>
          <p:cNvSpPr>
            <a:spLocks noGrp="1"/>
          </p:cNvSpPr>
          <p:nvPr>
            <p:ph idx="1"/>
          </p:nvPr>
        </p:nvSpPr>
        <p:spPr/>
        <p:txBody>
          <a:bodyPr/>
          <a:lstStyle/>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72996396"/>
              </p:ext>
            </p:extLst>
          </p:nvPr>
        </p:nvGraphicFramePr>
        <p:xfrm>
          <a:off x="-189203" y="1628800"/>
          <a:ext cx="9343378" cy="2808312"/>
        </p:xfrm>
        <a:graphic>
          <a:graphicData uri="http://schemas.openxmlformats.org/presentationml/2006/ole">
            <mc:AlternateContent xmlns:mc="http://schemas.openxmlformats.org/markup-compatibility/2006">
              <mc:Choice xmlns:v="urn:schemas-microsoft-com:vml" Requires="v">
                <p:oleObj spid="_x0000_s48138" name="Document" r:id="rId4" imgW="6718053" imgH="2019226" progId="Word.Document.12">
                  <p:embed/>
                </p:oleObj>
              </mc:Choice>
              <mc:Fallback>
                <p:oleObj name="Document" r:id="rId4" imgW="6718053" imgH="2019226" progId="Word.Document.12">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203" y="1628800"/>
                        <a:ext cx="9343378"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1953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charset="0"/>
                <a:ea typeface="ＭＳ Ｐゴシック" charset="0"/>
                <a:cs typeface="ＭＳ Ｐゴシック" charset="0"/>
              </a:defRPr>
            </a:lvl1pPr>
            <a:lvl2pPr marL="742950" indent="-285750">
              <a:defRPr sz="1400">
                <a:solidFill>
                  <a:schemeClr val="tx1"/>
                </a:solidFill>
                <a:latin typeface="Times New Roman" charset="0"/>
                <a:ea typeface="ＭＳ Ｐゴシック" charset="0"/>
              </a:defRPr>
            </a:lvl2pPr>
            <a:lvl3pPr marL="1143000" indent="-228600">
              <a:defRPr sz="1400">
                <a:solidFill>
                  <a:schemeClr val="tx1"/>
                </a:solidFill>
                <a:latin typeface="Times New Roman" charset="0"/>
                <a:ea typeface="ＭＳ Ｐゴシック" charset="0"/>
              </a:defRPr>
            </a:lvl3pPr>
            <a:lvl4pPr marL="1600200" indent="-228600">
              <a:defRPr sz="1400">
                <a:solidFill>
                  <a:schemeClr val="tx1"/>
                </a:solidFill>
                <a:latin typeface="Times New Roman" charset="0"/>
                <a:ea typeface="ＭＳ Ｐゴシック" charset="0"/>
              </a:defRPr>
            </a:lvl4pPr>
            <a:lvl5pPr marL="2057400" indent="-22860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fld id="{A6B0E716-0B6D-1B46-999C-C9404962410F}" type="slidenum">
              <a:rPr lang="en-GB"/>
              <a:pPr/>
              <a:t>61</a:t>
            </a:fld>
            <a:endParaRPr lang="en-GB"/>
          </a:p>
        </p:txBody>
      </p:sp>
      <p:pic>
        <p:nvPicPr>
          <p:cNvPr id="66562" name="Picture 7" descr="what_is_pe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3800" y="908050"/>
            <a:ext cx="323215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981075"/>
            <a:ext cx="274161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9"/>
          <p:cNvSpPr txBox="1">
            <a:spLocks noChangeArrowheads="1"/>
          </p:cNvSpPr>
          <p:nvPr/>
        </p:nvSpPr>
        <p:spPr bwMode="auto">
          <a:xfrm>
            <a:off x="5508625" y="5300663"/>
            <a:ext cx="230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charset="0"/>
                <a:ea typeface="ＭＳ Ｐゴシック" charset="0"/>
                <a:cs typeface="ＭＳ Ｐゴシック" charset="0"/>
              </a:defRPr>
            </a:lvl1pPr>
            <a:lvl2pPr marL="742950" indent="-285750">
              <a:defRPr sz="1400">
                <a:solidFill>
                  <a:schemeClr val="tx1"/>
                </a:solidFill>
                <a:latin typeface="Times New Roman" charset="0"/>
                <a:ea typeface="ＭＳ Ｐゴシック" charset="0"/>
              </a:defRPr>
            </a:lvl2pPr>
            <a:lvl3pPr marL="1143000" indent="-228600">
              <a:defRPr sz="1400">
                <a:solidFill>
                  <a:schemeClr val="tx1"/>
                </a:solidFill>
                <a:latin typeface="Times New Roman" charset="0"/>
                <a:ea typeface="ＭＳ Ｐゴシック" charset="0"/>
              </a:defRPr>
            </a:lvl3pPr>
            <a:lvl4pPr marL="1600200" indent="-228600">
              <a:defRPr sz="1400">
                <a:solidFill>
                  <a:schemeClr val="tx1"/>
                </a:solidFill>
                <a:latin typeface="Times New Roman" charset="0"/>
                <a:ea typeface="ＭＳ Ｐゴシック" charset="0"/>
              </a:defRPr>
            </a:lvl4pPr>
            <a:lvl5pPr marL="2057400" indent="-22860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spcBef>
                <a:spcPct val="50000"/>
              </a:spcBef>
            </a:pPr>
            <a:r>
              <a:rPr lang="en-GB">
                <a:latin typeface="Calibri" charset="0"/>
              </a:rPr>
              <a:t>Image: Terence Higgins Trust</a:t>
            </a:r>
          </a:p>
        </p:txBody>
      </p:sp>
      <p:sp>
        <p:nvSpPr>
          <p:cNvPr id="66565" name="Text Box 10"/>
          <p:cNvSpPr txBox="1">
            <a:spLocks noChangeArrowheads="1"/>
          </p:cNvSpPr>
          <p:nvPr/>
        </p:nvSpPr>
        <p:spPr bwMode="auto">
          <a:xfrm>
            <a:off x="1331913" y="5373688"/>
            <a:ext cx="230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charset="0"/>
                <a:ea typeface="ＭＳ Ｐゴシック" charset="0"/>
                <a:cs typeface="ＭＳ Ｐゴシック" charset="0"/>
              </a:defRPr>
            </a:lvl1pPr>
            <a:lvl2pPr marL="742950" indent="-285750">
              <a:defRPr sz="1400">
                <a:solidFill>
                  <a:schemeClr val="tx1"/>
                </a:solidFill>
                <a:latin typeface="Times New Roman" charset="0"/>
                <a:ea typeface="ＭＳ Ｐゴシック" charset="0"/>
              </a:defRPr>
            </a:lvl2pPr>
            <a:lvl3pPr marL="1143000" indent="-228600">
              <a:defRPr sz="1400">
                <a:solidFill>
                  <a:schemeClr val="tx1"/>
                </a:solidFill>
                <a:latin typeface="Times New Roman" charset="0"/>
                <a:ea typeface="ＭＳ Ｐゴシック" charset="0"/>
              </a:defRPr>
            </a:lvl3pPr>
            <a:lvl4pPr marL="1600200" indent="-228600">
              <a:defRPr sz="1400">
                <a:solidFill>
                  <a:schemeClr val="tx1"/>
                </a:solidFill>
                <a:latin typeface="Times New Roman" charset="0"/>
                <a:ea typeface="ＭＳ Ｐゴシック" charset="0"/>
              </a:defRPr>
            </a:lvl4pPr>
            <a:lvl5pPr marL="2057400" indent="-228600">
              <a:defRPr sz="1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400">
                <a:solidFill>
                  <a:schemeClr val="tx1"/>
                </a:solidFill>
                <a:latin typeface="Times New Roman" charset="0"/>
                <a:ea typeface="ＭＳ Ｐゴシック" charset="0"/>
              </a:defRPr>
            </a:lvl9pPr>
          </a:lstStyle>
          <a:p>
            <a:pPr>
              <a:spcBef>
                <a:spcPct val="50000"/>
              </a:spcBef>
            </a:pPr>
            <a:r>
              <a:rPr lang="en-GB">
                <a:latin typeface="Calibri" charset="0"/>
              </a:rPr>
              <a:t>Image: Terence Higgins Trust</a:t>
            </a:r>
          </a:p>
        </p:txBody>
      </p:sp>
    </p:spTree>
    <p:extLst>
      <p:ext uri="{BB962C8B-B14F-4D97-AF65-F5344CB8AC3E}">
        <p14:creationId xmlns:p14="http://schemas.microsoft.com/office/powerpoint/2010/main" val="3083852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Any Questions?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the evidence that PEP works?</a:t>
            </a:r>
            <a:endParaRPr lang="en-GB" dirty="0"/>
          </a:p>
        </p:txBody>
      </p:sp>
      <p:sp>
        <p:nvSpPr>
          <p:cNvPr id="3" name="Content Placeholder 2"/>
          <p:cNvSpPr>
            <a:spLocks noGrp="1"/>
          </p:cNvSpPr>
          <p:nvPr>
            <p:ph idx="1"/>
          </p:nvPr>
        </p:nvSpPr>
        <p:spPr/>
        <p:txBody>
          <a:bodyPr>
            <a:normAutofit fontScale="85000" lnSpcReduction="20000"/>
          </a:bodyPr>
          <a:lstStyle/>
          <a:p>
            <a:r>
              <a:rPr lang="en-GB" b="1" dirty="0" smtClean="0"/>
              <a:t>Animal Studies </a:t>
            </a:r>
          </a:p>
          <a:p>
            <a:r>
              <a:rPr lang="en-GB" dirty="0" smtClean="0"/>
              <a:t>Macaques and SIV</a:t>
            </a:r>
          </a:p>
          <a:p>
            <a:pPr>
              <a:buNone/>
            </a:pPr>
            <a:r>
              <a:rPr lang="en-GB" dirty="0" smtClean="0"/>
              <a:t>1) Using </a:t>
            </a:r>
            <a:r>
              <a:rPr lang="en-GB" dirty="0" err="1" smtClean="0"/>
              <a:t>tenofovir</a:t>
            </a:r>
            <a:r>
              <a:rPr lang="en-GB" dirty="0" smtClean="0"/>
              <a:t> showed that 100% of infections prevented following IV </a:t>
            </a:r>
            <a:r>
              <a:rPr lang="en-GB" dirty="0" err="1" smtClean="0"/>
              <a:t>innoculation</a:t>
            </a:r>
            <a:r>
              <a:rPr lang="en-GB" dirty="0" smtClean="0"/>
              <a:t> of SIV when TDF was given within 24 hours  after exposure and continued for 28 days. </a:t>
            </a:r>
          </a:p>
          <a:p>
            <a:r>
              <a:rPr lang="en-GB" dirty="0" smtClean="0"/>
              <a:t>As time to initiation of PEP increased and duration of PEP decreased the number of macaques protected reduced. </a:t>
            </a:r>
            <a:r>
              <a:rPr lang="en-GB" baseline="30000" dirty="0" smtClean="0"/>
              <a:t>1</a:t>
            </a:r>
            <a:endParaRPr lang="en-GB" dirty="0" smtClean="0"/>
          </a:p>
          <a:p>
            <a:pPr>
              <a:buNone/>
            </a:pPr>
            <a:r>
              <a:rPr lang="en-GB" dirty="0" smtClean="0"/>
              <a:t>2) PEP with </a:t>
            </a:r>
            <a:r>
              <a:rPr lang="en-GB" dirty="0" err="1" smtClean="0"/>
              <a:t>tenofovir</a:t>
            </a:r>
            <a:r>
              <a:rPr lang="en-GB" dirty="0" smtClean="0"/>
              <a:t> following intra-vaginal inoculation showed 100% protection against SIV-2 when administered with 36 hours.</a:t>
            </a:r>
            <a:r>
              <a:rPr lang="en-GB" baseline="30000" dirty="0" smtClean="0"/>
              <a:t> 2</a:t>
            </a:r>
            <a:r>
              <a:rPr lang="en-GB" dirty="0" smtClean="0"/>
              <a:t>  </a:t>
            </a:r>
          </a:p>
          <a:p>
            <a:endParaRPr lang="en-GB" dirty="0" smtClean="0"/>
          </a:p>
          <a:p>
            <a:endParaRPr lang="en-GB" dirty="0"/>
          </a:p>
        </p:txBody>
      </p:sp>
      <p:sp>
        <p:nvSpPr>
          <p:cNvPr id="4" name="TextBox 3"/>
          <p:cNvSpPr txBox="1"/>
          <p:nvPr/>
        </p:nvSpPr>
        <p:spPr>
          <a:xfrm>
            <a:off x="0" y="6286520"/>
            <a:ext cx="8715404" cy="523220"/>
          </a:xfrm>
          <a:prstGeom prst="rect">
            <a:avLst/>
          </a:prstGeom>
          <a:noFill/>
        </p:spPr>
        <p:txBody>
          <a:bodyPr wrap="square" rtlCol="0">
            <a:spAutoFit/>
          </a:bodyPr>
          <a:lstStyle/>
          <a:p>
            <a:r>
              <a:rPr lang="en-GB" sz="1400" dirty="0" smtClean="0"/>
              <a:t>1) Tsai et J </a:t>
            </a:r>
            <a:r>
              <a:rPr lang="en-GB" sz="1400" dirty="0" err="1" smtClean="0"/>
              <a:t>Virol</a:t>
            </a:r>
            <a:r>
              <a:rPr lang="en-GB" sz="1400" dirty="0" smtClean="0"/>
              <a:t> 1998;72:4265-73</a:t>
            </a:r>
          </a:p>
          <a:p>
            <a:r>
              <a:rPr lang="en-GB" sz="1400" dirty="0" smtClean="0"/>
              <a:t>2) </a:t>
            </a:r>
            <a:r>
              <a:rPr lang="en-GB" sz="1400" dirty="0" err="1" smtClean="0"/>
              <a:t>Otten</a:t>
            </a:r>
            <a:r>
              <a:rPr lang="en-GB" sz="1400" dirty="0" smtClean="0"/>
              <a:t> et al J </a:t>
            </a:r>
            <a:r>
              <a:rPr lang="en-GB" sz="1400" dirty="0" err="1" smtClean="0"/>
              <a:t>Virol</a:t>
            </a:r>
            <a:r>
              <a:rPr lang="en-GB" sz="1400" dirty="0" smtClean="0"/>
              <a:t> 2000;74:9771-5</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ChangeArrowheads="1"/>
          </p:cNvSpPr>
          <p:nvPr/>
        </p:nvSpPr>
        <p:spPr bwMode="auto">
          <a:xfrm>
            <a:off x="304800" y="381000"/>
            <a:ext cx="8458200" cy="1066800"/>
          </a:xfrm>
          <a:prstGeom prst="rect">
            <a:avLst/>
          </a:prstGeom>
          <a:noFill/>
          <a:ln w="12700">
            <a:noFill/>
            <a:miter lim="800000"/>
            <a:headEnd/>
            <a:tailEnd/>
          </a:ln>
          <a:effectLst/>
        </p:spPr>
        <p:txBody>
          <a:bodyPr lIns="90488" tIns="44450" rIns="90488" bIns="44450" anchor="ctr">
            <a:prstTxWarp prst="textNoShape">
              <a:avLst/>
            </a:prstTxWarp>
          </a:bodyPr>
          <a:lstStyle/>
          <a:p>
            <a:pPr algn="ctr">
              <a:defRPr/>
            </a:pPr>
            <a:r>
              <a:rPr lang="en-GB" sz="3200">
                <a:solidFill>
                  <a:srgbClr val="FAFD00"/>
                </a:solidFill>
              </a:rPr>
              <a:t>Time to initiation and duration of PEP</a:t>
            </a:r>
            <a:r>
              <a:rPr lang="en-GB" sz="4000" b="1">
                <a:solidFill>
                  <a:srgbClr val="FAFD00"/>
                </a:solidFill>
                <a:effectLst>
                  <a:outerShdw blurRad="38100" dist="38100" dir="2700000" algn="tl">
                    <a:srgbClr val="000000"/>
                  </a:outerShdw>
                </a:effectLst>
              </a:rPr>
              <a:t> </a:t>
            </a:r>
          </a:p>
        </p:txBody>
      </p:sp>
      <p:graphicFrame>
        <p:nvGraphicFramePr>
          <p:cNvPr id="34818" name="Object 2"/>
          <p:cNvGraphicFramePr>
            <a:graphicFrameLocks noChangeAspect="1"/>
          </p:cNvGraphicFramePr>
          <p:nvPr/>
        </p:nvGraphicFramePr>
        <p:xfrm>
          <a:off x="1143000" y="1752600"/>
          <a:ext cx="6477000" cy="3878263"/>
        </p:xfrm>
        <a:graphic>
          <a:graphicData uri="http://schemas.openxmlformats.org/presentationml/2006/ole">
            <mc:AlternateContent xmlns:mc="http://schemas.openxmlformats.org/markup-compatibility/2006">
              <mc:Choice xmlns:v="urn:schemas-microsoft-com:vml" Requires="v">
                <p:oleObj spid="_x0000_s46108" name="Worksheet" r:id="rId6" imgW="4372051" imgH="3229051" progId="Excel.Sheet.8">
                  <p:embed/>
                </p:oleObj>
              </mc:Choice>
              <mc:Fallback>
                <p:oleObj name="Worksheet" r:id="rId6" imgW="4372051" imgH="3229051" progId="Excel.Sheet.8">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752600"/>
                        <a:ext cx="6477000" cy="387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34820" name="Text Box 4"/>
          <p:cNvSpPr txBox="1">
            <a:spLocks noChangeArrowheads="1"/>
          </p:cNvSpPr>
          <p:nvPr/>
        </p:nvSpPr>
        <p:spPr bwMode="auto">
          <a:xfrm>
            <a:off x="1476375" y="5867400"/>
            <a:ext cx="6119813" cy="457200"/>
          </a:xfrm>
          <a:prstGeom prst="rect">
            <a:avLst/>
          </a:prstGeom>
          <a:noFill/>
          <a:ln w="12700">
            <a:noFill/>
            <a:miter lim="800000"/>
            <a:headEnd/>
            <a:tailEnd/>
          </a:ln>
        </p:spPr>
        <p:txBody>
          <a:bodyPr>
            <a:prstTxWarp prst="textNoShape">
              <a:avLst/>
            </a:prstTxWarp>
            <a:spAutoFit/>
          </a:bodyPr>
          <a:lstStyle/>
          <a:p>
            <a:pPr algn="ctr"/>
            <a:r>
              <a:rPr lang="en-GB"/>
              <a:t>Tsai CC et al. J Virol 98; </a:t>
            </a:r>
            <a:r>
              <a:rPr lang="en-GB" b="1"/>
              <a:t>72</a:t>
            </a:r>
            <a:r>
              <a:rPr lang="en-GB"/>
              <a:t>: 4265-4273</a:t>
            </a:r>
          </a:p>
        </p:txBody>
      </p:sp>
      <p:sp>
        <p:nvSpPr>
          <p:cNvPr id="459781" name="Oval 5"/>
          <p:cNvSpPr>
            <a:spLocks noChangeArrowheads="1"/>
          </p:cNvSpPr>
          <p:nvPr/>
        </p:nvSpPr>
        <p:spPr bwMode="auto">
          <a:xfrm>
            <a:off x="457200" y="3124200"/>
            <a:ext cx="8001000" cy="1295400"/>
          </a:xfrm>
          <a:prstGeom prst="ellipse">
            <a:avLst/>
          </a:prstGeom>
          <a:noFill/>
          <a:ln w="38100">
            <a:solidFill>
              <a:schemeClr val="hlink"/>
            </a:solidFill>
            <a:round/>
            <a:headEnd/>
            <a:tailEnd/>
          </a:ln>
        </p:spPr>
        <p:txBody>
          <a:bodyPr wrap="none" anchor="ctr">
            <a:prstTxWarp prst="textNoShape">
              <a:avLst/>
            </a:prstTxWarp>
          </a:bodyPr>
          <a:lstStyle/>
          <a:p>
            <a:endParaRPr lang="en-US"/>
          </a:p>
        </p:txBody>
      </p:sp>
      <p:sp>
        <p:nvSpPr>
          <p:cNvPr id="459782" name="Oval 6"/>
          <p:cNvSpPr>
            <a:spLocks noChangeArrowheads="1"/>
          </p:cNvSpPr>
          <p:nvPr/>
        </p:nvSpPr>
        <p:spPr bwMode="auto">
          <a:xfrm>
            <a:off x="457200" y="4343400"/>
            <a:ext cx="8001000" cy="1295400"/>
          </a:xfrm>
          <a:prstGeom prst="ellipse">
            <a:avLst/>
          </a:prstGeom>
          <a:noFill/>
          <a:ln w="38100">
            <a:solidFill>
              <a:schemeClr val="hlink"/>
            </a:solidFill>
            <a:round/>
            <a:headEnd/>
            <a:tailEnd/>
          </a:ln>
        </p:spPr>
        <p:txBody>
          <a:bodyPr wrap="none" anchor="ctr">
            <a:prstTxWarp prst="textNoShape">
              <a:avLst/>
            </a:prstTxWarp>
          </a:bodyP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81"/>
                                        </p:tgtEl>
                                        <p:attrNameLst>
                                          <p:attrName>style.visibility</p:attrName>
                                        </p:attrNameLst>
                                      </p:cBhvr>
                                      <p:to>
                                        <p:strVal val="visible"/>
                                      </p:to>
                                    </p:set>
                                  </p:childTnLst>
                                  <p:subTnLst>
                                    <p:set>
                                      <p:cBhvr override="childStyle">
                                        <p:cTn dur="1" fill="hold" display="0" masterRel="nextClick" afterEffect="1"/>
                                        <p:tgtEl>
                                          <p:spTgt spid="45978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82"/>
                                        </p:tgtEl>
                                        <p:attrNameLst>
                                          <p:attrName>style.visibility</p:attrName>
                                        </p:attrNameLst>
                                      </p:cBhvr>
                                      <p:to>
                                        <p:strVal val="visible"/>
                                      </p:to>
                                    </p:set>
                                  </p:childTnLst>
                                  <p:subTnLst>
                                    <p:set>
                                      <p:cBhvr override="childStyle">
                                        <p:cTn dur="1" fill="hold" display="0" masterRel="nextClick" afterEffect="1"/>
                                        <p:tgtEl>
                                          <p:spTgt spid="4597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1" grpId="0" animBg="1"/>
      <p:bldP spid="4597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GB" dirty="0" smtClean="0"/>
              <a:t>Human studies</a:t>
            </a:r>
            <a:endParaRPr lang="en-GB" dirty="0"/>
          </a:p>
        </p:txBody>
      </p:sp>
      <p:sp>
        <p:nvSpPr>
          <p:cNvPr id="3" name="Content Placeholder 2"/>
          <p:cNvSpPr>
            <a:spLocks noGrp="1"/>
          </p:cNvSpPr>
          <p:nvPr>
            <p:ph idx="1"/>
          </p:nvPr>
        </p:nvSpPr>
        <p:spPr>
          <a:xfrm>
            <a:off x="533400" y="838200"/>
            <a:ext cx="8229600" cy="5214974"/>
          </a:xfrm>
        </p:spPr>
        <p:txBody>
          <a:bodyPr>
            <a:normAutofit/>
          </a:bodyPr>
          <a:lstStyle/>
          <a:p>
            <a:pPr>
              <a:buNone/>
            </a:pPr>
            <a:endParaRPr lang="en-GB" b="1" dirty="0" smtClean="0"/>
          </a:p>
          <a:p>
            <a:pPr>
              <a:buNone/>
            </a:pPr>
            <a:r>
              <a:rPr lang="en-GB" b="1" dirty="0" smtClean="0"/>
              <a:t>Occupational Exposure</a:t>
            </a:r>
          </a:p>
          <a:p>
            <a:r>
              <a:rPr lang="en-GB" dirty="0" smtClean="0"/>
              <a:t>Retrospective case control study of health care workers occupational exposed to HIV showed a 28 day course of AZT (</a:t>
            </a:r>
            <a:r>
              <a:rPr lang="en-GB" dirty="0" err="1" smtClean="0"/>
              <a:t>zidovudine</a:t>
            </a:r>
            <a:r>
              <a:rPr lang="en-GB" dirty="0" smtClean="0"/>
              <a:t>) was protective. </a:t>
            </a:r>
            <a:r>
              <a:rPr lang="en-GB" baseline="30000" dirty="0" smtClean="0"/>
              <a:t>1</a:t>
            </a:r>
            <a:endParaRPr lang="en-GB" dirty="0" smtClean="0"/>
          </a:p>
          <a:p>
            <a:endParaRPr lang="en-GB" dirty="0" smtClean="0"/>
          </a:p>
          <a:p>
            <a:pPr>
              <a:buNone/>
            </a:pPr>
            <a:endParaRPr lang="en-GB" dirty="0"/>
          </a:p>
        </p:txBody>
      </p:sp>
      <p:sp>
        <p:nvSpPr>
          <p:cNvPr id="4" name="TextBox 3"/>
          <p:cNvSpPr txBox="1"/>
          <p:nvPr/>
        </p:nvSpPr>
        <p:spPr>
          <a:xfrm>
            <a:off x="285720" y="6027003"/>
            <a:ext cx="7858180" cy="307777"/>
          </a:xfrm>
          <a:prstGeom prst="rect">
            <a:avLst/>
          </a:prstGeom>
          <a:noFill/>
        </p:spPr>
        <p:txBody>
          <a:bodyPr wrap="square" rtlCol="0">
            <a:spAutoFit/>
          </a:bodyPr>
          <a:lstStyle/>
          <a:p>
            <a:pPr marL="342900" indent="-342900">
              <a:buAutoNum type="arabicParenR"/>
            </a:pPr>
            <a:r>
              <a:rPr lang="en-GB" sz="1400" dirty="0" err="1" smtClean="0"/>
              <a:t>Cardo</a:t>
            </a:r>
            <a:r>
              <a:rPr lang="en-GB" sz="1400" dirty="0" smtClean="0"/>
              <a:t> et al N </a:t>
            </a:r>
            <a:r>
              <a:rPr lang="en-GB" sz="1400" dirty="0" err="1" smtClean="0"/>
              <a:t>Engl</a:t>
            </a:r>
            <a:r>
              <a:rPr lang="en-GB" sz="1400" dirty="0" smtClean="0"/>
              <a:t> J Med 1997; 337:1485</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9.5|12.4|16.5"/>
</p:tagLst>
</file>

<file path=ppt/tags/tag2.xml><?xml version="1.0" encoding="utf-8"?>
<p:tagLst xmlns:a="http://schemas.openxmlformats.org/drawingml/2006/main" xmlns:r="http://schemas.openxmlformats.org/officeDocument/2006/relationships" xmlns:p="http://schemas.openxmlformats.org/presentationml/2006/main">
  <p:tag name="TIMING" val="|7.9"/>
</p:tagLst>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2491</TotalTime>
  <Words>2940</Words>
  <Application>Microsoft Office PowerPoint</Application>
  <PresentationFormat>On-screen Show (4:3)</PresentationFormat>
  <Paragraphs>506</Paragraphs>
  <Slides>62</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65" baseType="lpstr">
      <vt:lpstr>Office Theme</vt:lpstr>
      <vt:lpstr>Worksheet</vt:lpstr>
      <vt:lpstr>Document</vt:lpstr>
      <vt:lpstr>HIV Post Exposure Prophylaxis – Sexual and Non-Sexual Exposures.</vt:lpstr>
      <vt:lpstr>Outline of talk</vt:lpstr>
      <vt:lpstr>What is PEP?</vt:lpstr>
      <vt:lpstr>How does PEP work?</vt:lpstr>
      <vt:lpstr>Dynamics following exposure to HIV</vt:lpstr>
      <vt:lpstr>Does PEP work?</vt:lpstr>
      <vt:lpstr>What is the evidence that PEP works?</vt:lpstr>
      <vt:lpstr>PowerPoint Presentation</vt:lpstr>
      <vt:lpstr>Human studies</vt:lpstr>
      <vt:lpstr>Human Studies cont</vt:lpstr>
      <vt:lpstr>Vertical Transmission</vt:lpstr>
      <vt:lpstr>Pre exposure prophylaxis</vt:lpstr>
      <vt:lpstr>Risk Assessment</vt:lpstr>
      <vt:lpstr>PowerPoint Presentation</vt:lpstr>
      <vt:lpstr>Risk of the exposure  Assuming source is HIV positive</vt:lpstr>
      <vt:lpstr> Risk of sexual exposure </vt:lpstr>
      <vt:lpstr>Risk of occupational exposure</vt:lpstr>
      <vt:lpstr>Type of Injury</vt:lpstr>
      <vt:lpstr>High Risk Body Fluids</vt:lpstr>
      <vt:lpstr>Low Risk Body Fluids</vt:lpstr>
      <vt:lpstr>Volume of Fluid</vt:lpstr>
      <vt:lpstr>Source Person</vt:lpstr>
      <vt:lpstr>Risk source is HIV positive</vt:lpstr>
      <vt:lpstr>Does the exposed person need PEP</vt:lpstr>
      <vt:lpstr>National and Local Guidelines</vt:lpstr>
      <vt:lpstr>General guidance </vt:lpstr>
      <vt:lpstr>Post Exposure Prophylaxis: The Drugs</vt:lpstr>
      <vt:lpstr>Antiretroviral Medication</vt:lpstr>
      <vt:lpstr>PowerPoint Presentation</vt:lpstr>
      <vt:lpstr>BASHH Recommended PEP</vt:lpstr>
      <vt:lpstr>Side Effects</vt:lpstr>
      <vt:lpstr>Management of Side Effects</vt:lpstr>
      <vt:lpstr>The PEP Pack</vt:lpstr>
      <vt:lpstr>Common Drug Interactions</vt:lpstr>
      <vt:lpstr>Monitoring and Investigations</vt:lpstr>
      <vt:lpstr>Follow up</vt:lpstr>
      <vt:lpstr>Hepatitis B vaccination</vt:lpstr>
      <vt:lpstr>Hep B vaccination guideline.</vt:lpstr>
      <vt:lpstr>Emergency contraception</vt:lpstr>
      <vt:lpstr>Case 1</vt:lpstr>
      <vt:lpstr>The injury</vt:lpstr>
      <vt:lpstr>Human bites</vt:lpstr>
      <vt:lpstr>Case 2</vt:lpstr>
      <vt:lpstr>PowerPoint Presentation</vt:lpstr>
      <vt:lpstr>1) Risk assessment for PEP</vt:lpstr>
      <vt:lpstr>National and Local Guidelines</vt:lpstr>
      <vt:lpstr>Further Management</vt:lpstr>
      <vt:lpstr>Case 3</vt:lpstr>
      <vt:lpstr>PowerPoint Presentation</vt:lpstr>
      <vt:lpstr>Outcome</vt:lpstr>
      <vt:lpstr>Case 3</vt:lpstr>
      <vt:lpstr>PowerPoint Presentation</vt:lpstr>
      <vt:lpstr>National and Local Guidelines</vt:lpstr>
      <vt:lpstr>Case 4</vt:lpstr>
      <vt:lpstr>PowerPoint Presentation</vt:lpstr>
      <vt:lpstr>National and Local Guidelines</vt:lpstr>
      <vt:lpstr>Case 4 cont</vt:lpstr>
      <vt:lpstr>Case 5 </vt:lpstr>
      <vt:lpstr>PEP risk assessment</vt:lpstr>
      <vt:lpstr>National and Local Guidelines</vt:lpstr>
      <vt:lpstr>PowerPoint Presentation</vt:lpstr>
      <vt:lpstr>Any Questions?</vt:lpstr>
    </vt:vector>
  </TitlesOfParts>
  <Company>Great Western Hospitals NHS Foundation Trust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 Post exposure prophylaxis for HIV infection.</dc:title>
  <dc:creator>jessica.daniel</dc:creator>
  <cp:lastModifiedBy>Carter, Brian</cp:lastModifiedBy>
  <cp:revision>110</cp:revision>
  <dcterms:created xsi:type="dcterms:W3CDTF">2010-10-19T19:03:57Z</dcterms:created>
  <dcterms:modified xsi:type="dcterms:W3CDTF">2017-11-06T15:36:42Z</dcterms:modified>
</cp:coreProperties>
</file>