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906000" cy="6858000" type="A4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13" d="100"/>
          <a:sy n="113" d="100"/>
        </p:scale>
        <p:origin x="-180" y="-7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042126-C3B1-4B37-BDE5-E38850B543C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036DDEE-80B4-42F7-A338-8E0531EEE141}">
      <dgm:prSet phldrT="[Text]" custT="1"/>
      <dgm:spPr>
        <a:solidFill>
          <a:schemeClr val="accent1">
            <a:lumMod val="20000"/>
            <a:lumOff val="80000"/>
          </a:schemeClr>
        </a:solidFill>
        <a:ln>
          <a:solidFill>
            <a:schemeClr val="tx1">
              <a:lumMod val="85000"/>
              <a:lumOff val="15000"/>
            </a:schemeClr>
          </a:solidFill>
        </a:ln>
      </dgm:spPr>
      <dgm:t>
        <a:bodyPr/>
        <a:lstStyle/>
        <a:p>
          <a:pPr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100" b="1" dirty="0" smtClean="0">
            <a:solidFill>
              <a:schemeClr val="tx1"/>
            </a:solidFill>
          </a:endParaRPr>
        </a:p>
        <a:p>
          <a:pPr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100" b="1" dirty="0" smtClean="0">
            <a:solidFill>
              <a:schemeClr val="tx1"/>
            </a:solidFill>
          </a:endParaRPr>
        </a:p>
        <a:p>
          <a:pPr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b="1" dirty="0" smtClean="0">
              <a:solidFill>
                <a:schemeClr val="tx1"/>
              </a:solidFill>
            </a:rPr>
            <a:t>High Risk Patient? </a:t>
          </a:r>
          <a:r>
            <a:rPr lang="en-GB" sz="1100" b="1" u="sng" dirty="0" smtClean="0">
              <a:solidFill>
                <a:schemeClr val="tx1"/>
              </a:solidFill>
            </a:rPr>
            <a:t>Define by any 2 of the following</a:t>
          </a:r>
          <a:r>
            <a:rPr lang="en-GB" sz="1100" b="1" dirty="0" smtClean="0">
              <a:solidFill>
                <a:schemeClr val="tx1"/>
              </a:solidFill>
            </a:rPr>
            <a:t>: (non-specific and absence does not exclude withdrawal)</a:t>
          </a:r>
        </a:p>
        <a:p>
          <a:pPr marL="0" marR="0" indent="0" algn="l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GB" sz="1100" b="1" dirty="0" smtClean="0">
              <a:solidFill>
                <a:schemeClr val="tx1"/>
              </a:solidFill>
            </a:rPr>
            <a:t>Previous history of alcohol misuse</a:t>
          </a:r>
        </a:p>
        <a:p>
          <a:pPr marL="0" marR="0" indent="0" algn="l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GB" sz="1100" b="1" dirty="0" smtClean="0">
              <a:solidFill>
                <a:schemeClr val="tx1"/>
              </a:solidFill>
            </a:rPr>
            <a:t>Presentation with, or history of, alcohol withdrawal seizures.</a:t>
          </a:r>
        </a:p>
        <a:p>
          <a:pPr marL="0" marR="0" indent="0" algn="l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GB" sz="1100" b="1" dirty="0" smtClean="0">
              <a:solidFill>
                <a:schemeClr val="tx1"/>
              </a:solidFill>
            </a:rPr>
            <a:t>Previous severe agitated withdrawal (delirium tremens).</a:t>
          </a:r>
        </a:p>
        <a:p>
          <a:pPr marL="0" marR="0" indent="0" algn="l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GB" sz="1100" b="1" dirty="0" smtClean="0">
              <a:solidFill>
                <a:schemeClr val="tx1"/>
              </a:solidFill>
            </a:rPr>
            <a:t>High initial GMAWS score (8 or above)</a:t>
          </a:r>
        </a:p>
        <a:p>
          <a:pPr marL="0" marR="0" indent="0" algn="l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GB" sz="1100" b="1" dirty="0" smtClean="0">
              <a:solidFill>
                <a:schemeClr val="tx1"/>
              </a:solidFill>
            </a:rPr>
            <a:t>FAST  score ( 3 or above)</a:t>
          </a:r>
        </a:p>
        <a:p>
          <a:pPr marL="0" marR="0" indent="0" algn="l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en-GB" sz="1100" b="0" dirty="0" smtClean="0">
            <a:solidFill>
              <a:schemeClr val="tx1"/>
            </a:solidFill>
          </a:endParaRPr>
        </a:p>
        <a:p>
          <a:pPr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dirty="0" smtClean="0">
              <a:solidFill>
                <a:schemeClr val="tx1"/>
              </a:solidFill>
            </a:rPr>
            <a:t>        </a:t>
          </a:r>
        </a:p>
      </dgm:t>
    </dgm:pt>
    <dgm:pt modelId="{3FF2C08A-A07C-432F-9F4F-BB145C57D168}" type="parTrans" cxnId="{8223F2E8-3C3E-44D7-ACE7-306D8157D909}">
      <dgm:prSet/>
      <dgm:spPr/>
      <dgm:t>
        <a:bodyPr/>
        <a:lstStyle/>
        <a:p>
          <a:endParaRPr lang="en-GB"/>
        </a:p>
      </dgm:t>
    </dgm:pt>
    <dgm:pt modelId="{6383F19B-48A6-4A09-B32F-E2369853DD8A}" type="sibTrans" cxnId="{8223F2E8-3C3E-44D7-ACE7-306D8157D909}">
      <dgm:prSet/>
      <dgm:spPr/>
      <dgm:t>
        <a:bodyPr/>
        <a:lstStyle/>
        <a:p>
          <a:endParaRPr lang="en-GB"/>
        </a:p>
      </dgm:t>
    </dgm:pt>
    <dgm:pt modelId="{0B5A97B2-A02E-4668-BD44-38B4361A540E}">
      <dgm:prSet phldrT="[Text]" custT="1"/>
      <dgm:spPr>
        <a:solidFill>
          <a:schemeClr val="accent1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l">
            <a:lnSpc>
              <a:spcPct val="90000"/>
            </a:lnSpc>
            <a:spcAft>
              <a:spcPct val="35000"/>
            </a:spcAft>
          </a:pPr>
          <a:r>
            <a:rPr lang="en-GB" sz="1200" b="1" dirty="0" smtClean="0">
              <a:solidFill>
                <a:schemeClr val="tx1"/>
              </a:solidFill>
            </a:rPr>
            <a:t> Fixed-dose </a:t>
          </a:r>
          <a:r>
            <a:rPr lang="en-GB" sz="1200" b="1" dirty="0" err="1" smtClean="0">
              <a:solidFill>
                <a:schemeClr val="tx1"/>
              </a:solidFill>
            </a:rPr>
            <a:t>Chlordiazepoxide</a:t>
          </a:r>
          <a:r>
            <a:rPr lang="en-GB" sz="1200" b="1" dirty="0" smtClean="0">
              <a:solidFill>
                <a:schemeClr val="tx1"/>
              </a:solidFill>
            </a:rPr>
            <a:t> </a:t>
          </a:r>
          <a:r>
            <a:rPr lang="en-GB" sz="1200" dirty="0" smtClean="0">
              <a:solidFill>
                <a:schemeClr val="tx1"/>
              </a:solidFill>
            </a:rPr>
            <a:t>(</a:t>
          </a:r>
          <a:r>
            <a:rPr lang="en-GB" sz="1200" b="1" dirty="0" smtClean="0">
              <a:solidFill>
                <a:schemeClr val="tx1"/>
              </a:solidFill>
            </a:rPr>
            <a:t>prescribe on drug chart), </a:t>
          </a:r>
          <a:r>
            <a:rPr lang="en-GB" sz="1200" b="1" u="sng" dirty="0" smtClean="0">
              <a:solidFill>
                <a:schemeClr val="tx1"/>
              </a:solidFill>
            </a:rPr>
            <a:t>unless ** Important Exceptions** apply (see below)   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GB" sz="1200" dirty="0" smtClean="0">
              <a:solidFill>
                <a:schemeClr val="tx1"/>
              </a:solidFill>
            </a:rPr>
            <a:t>  -</a:t>
          </a:r>
          <a:r>
            <a:rPr lang="en-GB" sz="1000" b="1" dirty="0" smtClean="0">
              <a:solidFill>
                <a:schemeClr val="tx1"/>
              </a:solidFill>
            </a:rPr>
            <a:t>30mg </a:t>
          </a:r>
          <a:r>
            <a:rPr lang="en-GB" sz="1000" b="1" dirty="0" err="1" smtClean="0">
              <a:solidFill>
                <a:schemeClr val="tx1"/>
              </a:solidFill>
            </a:rPr>
            <a:t>qds</a:t>
          </a:r>
          <a:r>
            <a:rPr lang="en-GB" sz="1000" b="1" dirty="0" smtClean="0">
              <a:solidFill>
                <a:schemeClr val="tx1"/>
              </a:solidFill>
            </a:rPr>
            <a:t> day 1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GB" sz="1000" b="1" dirty="0" smtClean="0">
              <a:solidFill>
                <a:schemeClr val="tx1"/>
              </a:solidFill>
            </a:rPr>
            <a:t>   -25mg </a:t>
          </a:r>
          <a:r>
            <a:rPr lang="en-GB" sz="1000" b="1" dirty="0" err="1" smtClean="0">
              <a:solidFill>
                <a:schemeClr val="tx1"/>
              </a:solidFill>
            </a:rPr>
            <a:t>qds</a:t>
          </a:r>
          <a:r>
            <a:rPr lang="en-GB" sz="1000" b="1" dirty="0" smtClean="0">
              <a:solidFill>
                <a:schemeClr val="tx1"/>
              </a:solidFill>
            </a:rPr>
            <a:t> day 2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GB" sz="1000" b="1" dirty="0" smtClean="0">
              <a:solidFill>
                <a:schemeClr val="tx1"/>
              </a:solidFill>
            </a:rPr>
            <a:t>   -20mg </a:t>
          </a:r>
          <a:r>
            <a:rPr lang="en-GB" sz="1000" b="1" dirty="0" err="1" smtClean="0">
              <a:solidFill>
                <a:schemeClr val="tx1"/>
              </a:solidFill>
            </a:rPr>
            <a:t>qds</a:t>
          </a:r>
          <a:r>
            <a:rPr lang="en-GB" sz="1000" b="1" dirty="0" smtClean="0">
              <a:solidFill>
                <a:schemeClr val="tx1"/>
              </a:solidFill>
            </a:rPr>
            <a:t> day 3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GB" sz="1000" b="1" dirty="0" smtClean="0">
              <a:solidFill>
                <a:schemeClr val="tx1"/>
              </a:solidFill>
            </a:rPr>
            <a:t>   -15mg </a:t>
          </a:r>
          <a:r>
            <a:rPr lang="en-GB" sz="1000" b="1" dirty="0" err="1" smtClean="0">
              <a:solidFill>
                <a:schemeClr val="tx1"/>
              </a:solidFill>
            </a:rPr>
            <a:t>qds</a:t>
          </a:r>
          <a:r>
            <a:rPr lang="en-GB" sz="1000" b="1" dirty="0" smtClean="0">
              <a:solidFill>
                <a:schemeClr val="tx1"/>
              </a:solidFill>
            </a:rPr>
            <a:t> day 4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GB" sz="1000" b="1" dirty="0" smtClean="0">
              <a:solidFill>
                <a:schemeClr val="tx1"/>
              </a:solidFill>
            </a:rPr>
            <a:t>   - 10mg </a:t>
          </a:r>
          <a:r>
            <a:rPr lang="en-GB" sz="1000" b="1" dirty="0" err="1" smtClean="0">
              <a:solidFill>
                <a:schemeClr val="tx1"/>
              </a:solidFill>
            </a:rPr>
            <a:t>qds</a:t>
          </a:r>
          <a:r>
            <a:rPr lang="en-GB" sz="1000" b="1" dirty="0" smtClean="0">
              <a:solidFill>
                <a:schemeClr val="tx1"/>
              </a:solidFill>
            </a:rPr>
            <a:t> day 5, 10mg </a:t>
          </a:r>
          <a:r>
            <a:rPr lang="en-GB" sz="1000" b="1" dirty="0" err="1" smtClean="0">
              <a:solidFill>
                <a:schemeClr val="tx1"/>
              </a:solidFill>
            </a:rPr>
            <a:t>tds</a:t>
          </a:r>
          <a:r>
            <a:rPr lang="en-GB" sz="1000" b="1" dirty="0" smtClean="0">
              <a:solidFill>
                <a:schemeClr val="tx1"/>
              </a:solidFill>
            </a:rPr>
            <a:t> day 6, 10mg </a:t>
          </a:r>
          <a:r>
            <a:rPr lang="en-GB" sz="1000" b="1" dirty="0" err="1" smtClean="0">
              <a:solidFill>
                <a:schemeClr val="tx1"/>
              </a:solidFill>
            </a:rPr>
            <a:t>bd</a:t>
          </a:r>
          <a:r>
            <a:rPr lang="en-GB" sz="1000" b="1" dirty="0" smtClean="0">
              <a:solidFill>
                <a:schemeClr val="tx1"/>
              </a:solidFill>
            </a:rPr>
            <a:t> day 7, 5mg </a:t>
          </a:r>
          <a:r>
            <a:rPr lang="en-GB" sz="1000" b="1" dirty="0" err="1" smtClean="0">
              <a:solidFill>
                <a:schemeClr val="tx1"/>
              </a:solidFill>
            </a:rPr>
            <a:t>bd</a:t>
          </a:r>
          <a:r>
            <a:rPr lang="en-GB" sz="1000" b="1" dirty="0" smtClean="0">
              <a:solidFill>
                <a:schemeClr val="tx1"/>
              </a:solidFill>
            </a:rPr>
            <a:t> day 8.</a:t>
          </a:r>
        </a:p>
        <a:p>
          <a:pPr algn="l">
            <a:lnSpc>
              <a:spcPct val="90000"/>
            </a:lnSpc>
            <a:spcAft>
              <a:spcPct val="35000"/>
            </a:spcAft>
          </a:pPr>
          <a:r>
            <a:rPr lang="en-GB" sz="1200" smtClean="0">
              <a:solidFill>
                <a:schemeClr val="tx1"/>
              </a:solidFill>
            </a:rPr>
            <a:t> </a:t>
          </a:r>
          <a:endParaRPr lang="en-GB" sz="1200" b="1" dirty="0" smtClean="0">
            <a:solidFill>
              <a:schemeClr val="tx1"/>
            </a:solidFill>
          </a:endParaRPr>
        </a:p>
      </dgm:t>
    </dgm:pt>
    <dgm:pt modelId="{48435318-AD11-40B1-AF93-3304441BC721}" type="parTrans" cxnId="{DC8F673B-8B4E-4899-82E2-B482CA776FBD}">
      <dgm:prSet/>
      <dgm:spPr/>
      <dgm:t>
        <a:bodyPr/>
        <a:lstStyle/>
        <a:p>
          <a:endParaRPr lang="en-GB"/>
        </a:p>
      </dgm:t>
    </dgm:pt>
    <dgm:pt modelId="{60B82DC8-989E-4A60-A8B7-DDFBB0DC6BD1}" type="sibTrans" cxnId="{DC8F673B-8B4E-4899-82E2-B482CA776FBD}">
      <dgm:prSet/>
      <dgm:spPr/>
      <dgm:t>
        <a:bodyPr/>
        <a:lstStyle/>
        <a:p>
          <a:endParaRPr lang="en-GB"/>
        </a:p>
      </dgm:t>
    </dgm:pt>
    <dgm:pt modelId="{37950BF8-2985-447C-80DA-09DB619D5B19}">
      <dgm:prSet phldrT="[Text]" custT="1"/>
      <dgm:spPr>
        <a:solidFill>
          <a:schemeClr val="accent1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GB" sz="1200" b="1" dirty="0" smtClean="0">
              <a:solidFill>
                <a:schemeClr val="tx1"/>
              </a:solidFill>
            </a:rPr>
            <a:t>Symptom- led treatment only</a:t>
          </a:r>
          <a:endParaRPr lang="en-GB" sz="1200" b="1" dirty="0">
            <a:solidFill>
              <a:schemeClr val="tx1"/>
            </a:solidFill>
          </a:endParaRPr>
        </a:p>
      </dgm:t>
    </dgm:pt>
    <dgm:pt modelId="{0AADE9AD-9273-4979-861F-149DC3D5D553}" type="parTrans" cxnId="{F8CFB9D2-BEE7-44D8-B4E9-596C3343A388}">
      <dgm:prSet/>
      <dgm:spPr/>
      <dgm:t>
        <a:bodyPr/>
        <a:lstStyle/>
        <a:p>
          <a:endParaRPr lang="en-GB"/>
        </a:p>
      </dgm:t>
    </dgm:pt>
    <dgm:pt modelId="{AE355D8C-C2E9-4FAF-B44D-2B308BD51D43}" type="sibTrans" cxnId="{F8CFB9D2-BEE7-44D8-B4E9-596C3343A388}">
      <dgm:prSet/>
      <dgm:spPr/>
      <dgm:t>
        <a:bodyPr/>
        <a:lstStyle/>
        <a:p>
          <a:endParaRPr lang="en-GB"/>
        </a:p>
      </dgm:t>
    </dgm:pt>
    <dgm:pt modelId="{CEEA2F5C-818F-449C-945A-39CCC4ACE860}" type="pres">
      <dgm:prSet presAssocID="{D8042126-C3B1-4B37-BDE5-E38850B543C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AB5875CB-909F-4F28-A40D-570F0B8F5A06}" type="pres">
      <dgm:prSet presAssocID="{A036DDEE-80B4-42F7-A338-8E0531EEE141}" presName="root1" presStyleCnt="0"/>
      <dgm:spPr/>
    </dgm:pt>
    <dgm:pt modelId="{19B2FA7E-634A-4C36-A28A-CFA1658D6648}" type="pres">
      <dgm:prSet presAssocID="{A036DDEE-80B4-42F7-A338-8E0531EEE141}" presName="LevelOneTextNode" presStyleLbl="node0" presStyleIdx="0" presStyleCnt="1" custScaleX="148477" custScaleY="160156" custLinFactNeighborX="-379" custLinFactNeighborY="-1690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814F8D5-E4FE-46D6-A4D7-0855FA9D636E}" type="pres">
      <dgm:prSet presAssocID="{A036DDEE-80B4-42F7-A338-8E0531EEE141}" presName="level2hierChild" presStyleCnt="0"/>
      <dgm:spPr/>
    </dgm:pt>
    <dgm:pt modelId="{A84FDDF4-F0DF-423B-ABCE-952A69358186}" type="pres">
      <dgm:prSet presAssocID="{48435318-AD11-40B1-AF93-3304441BC721}" presName="conn2-1" presStyleLbl="parChTrans1D2" presStyleIdx="0" presStyleCnt="2"/>
      <dgm:spPr/>
      <dgm:t>
        <a:bodyPr/>
        <a:lstStyle/>
        <a:p>
          <a:endParaRPr lang="en-GB"/>
        </a:p>
      </dgm:t>
    </dgm:pt>
    <dgm:pt modelId="{24B15B38-195F-4C8F-B07B-E89E1E2AFC89}" type="pres">
      <dgm:prSet presAssocID="{48435318-AD11-40B1-AF93-3304441BC721}" presName="connTx" presStyleLbl="parChTrans1D2" presStyleIdx="0" presStyleCnt="2"/>
      <dgm:spPr/>
      <dgm:t>
        <a:bodyPr/>
        <a:lstStyle/>
        <a:p>
          <a:endParaRPr lang="en-GB"/>
        </a:p>
      </dgm:t>
    </dgm:pt>
    <dgm:pt modelId="{41B3E9C6-3E74-40F6-A3B6-3B067F4139E2}" type="pres">
      <dgm:prSet presAssocID="{0B5A97B2-A02E-4668-BD44-38B4361A540E}" presName="root2" presStyleCnt="0"/>
      <dgm:spPr/>
    </dgm:pt>
    <dgm:pt modelId="{387542D2-2413-44CF-A704-2BA6EBA42D81}" type="pres">
      <dgm:prSet presAssocID="{0B5A97B2-A02E-4668-BD44-38B4361A540E}" presName="LevelTwoTextNode" presStyleLbl="node2" presStyleIdx="0" presStyleCnt="2" custScaleX="218025" custScaleY="123327" custLinFactNeighborX="-1884" custLinFactNeighborY="-632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8F8F1A8-4AA4-401F-8369-1977EE32A58D}" type="pres">
      <dgm:prSet presAssocID="{0B5A97B2-A02E-4668-BD44-38B4361A540E}" presName="level3hierChild" presStyleCnt="0"/>
      <dgm:spPr/>
    </dgm:pt>
    <dgm:pt modelId="{68EFC9D9-4917-4031-B854-E2778D31FD73}" type="pres">
      <dgm:prSet presAssocID="{0AADE9AD-9273-4979-861F-149DC3D5D553}" presName="conn2-1" presStyleLbl="parChTrans1D2" presStyleIdx="1" presStyleCnt="2"/>
      <dgm:spPr/>
      <dgm:t>
        <a:bodyPr/>
        <a:lstStyle/>
        <a:p>
          <a:endParaRPr lang="en-GB"/>
        </a:p>
      </dgm:t>
    </dgm:pt>
    <dgm:pt modelId="{C42889A8-1193-4750-918C-B380E14EE47E}" type="pres">
      <dgm:prSet presAssocID="{0AADE9AD-9273-4979-861F-149DC3D5D553}" presName="connTx" presStyleLbl="parChTrans1D2" presStyleIdx="1" presStyleCnt="2"/>
      <dgm:spPr/>
      <dgm:t>
        <a:bodyPr/>
        <a:lstStyle/>
        <a:p>
          <a:endParaRPr lang="en-GB"/>
        </a:p>
      </dgm:t>
    </dgm:pt>
    <dgm:pt modelId="{0ED6C52D-75B1-4C97-BC71-6C454D8BAE54}" type="pres">
      <dgm:prSet presAssocID="{37950BF8-2985-447C-80DA-09DB619D5B19}" presName="root2" presStyleCnt="0"/>
      <dgm:spPr/>
    </dgm:pt>
    <dgm:pt modelId="{C45029F8-FEE5-417E-A46C-ACC8C328FE56}" type="pres">
      <dgm:prSet presAssocID="{37950BF8-2985-447C-80DA-09DB619D5B19}" presName="LevelTwoTextNode" presStyleLbl="node2" presStyleIdx="1" presStyleCnt="2" custScaleX="143040" custScaleY="36637" custLinFactNeighborX="977" custLinFactNeighborY="-1427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6A9C4CFA-606D-4FC9-94D4-804C74F45E42}" type="pres">
      <dgm:prSet presAssocID="{37950BF8-2985-447C-80DA-09DB619D5B19}" presName="level3hierChild" presStyleCnt="0"/>
      <dgm:spPr/>
    </dgm:pt>
  </dgm:ptLst>
  <dgm:cxnLst>
    <dgm:cxn modelId="{8223F2E8-3C3E-44D7-ACE7-306D8157D909}" srcId="{D8042126-C3B1-4B37-BDE5-E38850B543C2}" destId="{A036DDEE-80B4-42F7-A338-8E0531EEE141}" srcOrd="0" destOrd="0" parTransId="{3FF2C08A-A07C-432F-9F4F-BB145C57D168}" sibTransId="{6383F19B-48A6-4A09-B32F-E2369853DD8A}"/>
    <dgm:cxn modelId="{133C5607-AFDF-4CF8-8646-A5F9B8BEB4B1}" type="presOf" srcId="{0AADE9AD-9273-4979-861F-149DC3D5D553}" destId="{C42889A8-1193-4750-918C-B380E14EE47E}" srcOrd="1" destOrd="0" presId="urn:microsoft.com/office/officeart/2005/8/layout/hierarchy2"/>
    <dgm:cxn modelId="{FF03AF1A-AB4E-4614-A535-DB762B08E4EF}" type="presOf" srcId="{48435318-AD11-40B1-AF93-3304441BC721}" destId="{24B15B38-195F-4C8F-B07B-E89E1E2AFC89}" srcOrd="1" destOrd="0" presId="urn:microsoft.com/office/officeart/2005/8/layout/hierarchy2"/>
    <dgm:cxn modelId="{F8CFB9D2-BEE7-44D8-B4E9-596C3343A388}" srcId="{A036DDEE-80B4-42F7-A338-8E0531EEE141}" destId="{37950BF8-2985-447C-80DA-09DB619D5B19}" srcOrd="1" destOrd="0" parTransId="{0AADE9AD-9273-4979-861F-149DC3D5D553}" sibTransId="{AE355D8C-C2E9-4FAF-B44D-2B308BD51D43}"/>
    <dgm:cxn modelId="{EAD56EE8-7D9E-4E89-9828-CBB79A906905}" type="presOf" srcId="{37950BF8-2985-447C-80DA-09DB619D5B19}" destId="{C45029F8-FEE5-417E-A46C-ACC8C328FE56}" srcOrd="0" destOrd="0" presId="urn:microsoft.com/office/officeart/2005/8/layout/hierarchy2"/>
    <dgm:cxn modelId="{47647933-D859-45E0-8CD6-52C1236B3C80}" type="presOf" srcId="{D8042126-C3B1-4B37-BDE5-E38850B543C2}" destId="{CEEA2F5C-818F-449C-945A-39CCC4ACE860}" srcOrd="0" destOrd="0" presId="urn:microsoft.com/office/officeart/2005/8/layout/hierarchy2"/>
    <dgm:cxn modelId="{A53EA30A-424C-434E-BE73-49FF9E0911D5}" type="presOf" srcId="{0B5A97B2-A02E-4668-BD44-38B4361A540E}" destId="{387542D2-2413-44CF-A704-2BA6EBA42D81}" srcOrd="0" destOrd="0" presId="urn:microsoft.com/office/officeart/2005/8/layout/hierarchy2"/>
    <dgm:cxn modelId="{7ECB7045-3214-4CAA-A783-107F43052C9F}" type="presOf" srcId="{0AADE9AD-9273-4979-861F-149DC3D5D553}" destId="{68EFC9D9-4917-4031-B854-E2778D31FD73}" srcOrd="0" destOrd="0" presId="urn:microsoft.com/office/officeart/2005/8/layout/hierarchy2"/>
    <dgm:cxn modelId="{4DF33ABA-DE67-4C84-9623-C55BB93D2E9A}" type="presOf" srcId="{48435318-AD11-40B1-AF93-3304441BC721}" destId="{A84FDDF4-F0DF-423B-ABCE-952A69358186}" srcOrd="0" destOrd="0" presId="urn:microsoft.com/office/officeart/2005/8/layout/hierarchy2"/>
    <dgm:cxn modelId="{DC8F673B-8B4E-4899-82E2-B482CA776FBD}" srcId="{A036DDEE-80B4-42F7-A338-8E0531EEE141}" destId="{0B5A97B2-A02E-4668-BD44-38B4361A540E}" srcOrd="0" destOrd="0" parTransId="{48435318-AD11-40B1-AF93-3304441BC721}" sibTransId="{60B82DC8-989E-4A60-A8B7-DDFBB0DC6BD1}"/>
    <dgm:cxn modelId="{53A3AA5D-1AF4-4696-84E1-D69EDA3948B4}" type="presOf" srcId="{A036DDEE-80B4-42F7-A338-8E0531EEE141}" destId="{19B2FA7E-634A-4C36-A28A-CFA1658D6648}" srcOrd="0" destOrd="0" presId="urn:microsoft.com/office/officeart/2005/8/layout/hierarchy2"/>
    <dgm:cxn modelId="{DBB1361C-C958-405D-9152-8F58590E2123}" type="presParOf" srcId="{CEEA2F5C-818F-449C-945A-39CCC4ACE860}" destId="{AB5875CB-909F-4F28-A40D-570F0B8F5A06}" srcOrd="0" destOrd="0" presId="urn:microsoft.com/office/officeart/2005/8/layout/hierarchy2"/>
    <dgm:cxn modelId="{A65B5EB9-2812-42A4-B49E-07F693B0D4C0}" type="presParOf" srcId="{AB5875CB-909F-4F28-A40D-570F0B8F5A06}" destId="{19B2FA7E-634A-4C36-A28A-CFA1658D6648}" srcOrd="0" destOrd="0" presId="urn:microsoft.com/office/officeart/2005/8/layout/hierarchy2"/>
    <dgm:cxn modelId="{6621E64A-9C04-4AD8-A27A-6E68B3FAA800}" type="presParOf" srcId="{AB5875CB-909F-4F28-A40D-570F0B8F5A06}" destId="{5814F8D5-E4FE-46D6-A4D7-0855FA9D636E}" srcOrd="1" destOrd="0" presId="urn:microsoft.com/office/officeart/2005/8/layout/hierarchy2"/>
    <dgm:cxn modelId="{B539013C-7D2B-4A6A-BEB5-3B745F037A5D}" type="presParOf" srcId="{5814F8D5-E4FE-46D6-A4D7-0855FA9D636E}" destId="{A84FDDF4-F0DF-423B-ABCE-952A69358186}" srcOrd="0" destOrd="0" presId="urn:microsoft.com/office/officeart/2005/8/layout/hierarchy2"/>
    <dgm:cxn modelId="{19CF39AE-6888-46F7-9B84-515EFC513EB3}" type="presParOf" srcId="{A84FDDF4-F0DF-423B-ABCE-952A69358186}" destId="{24B15B38-195F-4C8F-B07B-E89E1E2AFC89}" srcOrd="0" destOrd="0" presId="urn:microsoft.com/office/officeart/2005/8/layout/hierarchy2"/>
    <dgm:cxn modelId="{8F71034E-6471-4C60-AEC6-28171795C586}" type="presParOf" srcId="{5814F8D5-E4FE-46D6-A4D7-0855FA9D636E}" destId="{41B3E9C6-3E74-40F6-A3B6-3B067F4139E2}" srcOrd="1" destOrd="0" presId="urn:microsoft.com/office/officeart/2005/8/layout/hierarchy2"/>
    <dgm:cxn modelId="{3CC795EB-8F5C-44D6-BC3B-304A3D8F6485}" type="presParOf" srcId="{41B3E9C6-3E74-40F6-A3B6-3B067F4139E2}" destId="{387542D2-2413-44CF-A704-2BA6EBA42D81}" srcOrd="0" destOrd="0" presId="urn:microsoft.com/office/officeart/2005/8/layout/hierarchy2"/>
    <dgm:cxn modelId="{455B18C1-8DE8-491E-A7BE-0075468C3BE9}" type="presParOf" srcId="{41B3E9C6-3E74-40F6-A3B6-3B067F4139E2}" destId="{18F8F1A8-4AA4-401F-8369-1977EE32A58D}" srcOrd="1" destOrd="0" presId="urn:microsoft.com/office/officeart/2005/8/layout/hierarchy2"/>
    <dgm:cxn modelId="{0EF3B8BA-8BAF-439B-8115-A38FA46CFBA1}" type="presParOf" srcId="{5814F8D5-E4FE-46D6-A4D7-0855FA9D636E}" destId="{68EFC9D9-4917-4031-B854-E2778D31FD73}" srcOrd="2" destOrd="0" presId="urn:microsoft.com/office/officeart/2005/8/layout/hierarchy2"/>
    <dgm:cxn modelId="{35B69747-0241-4A33-861D-69ADA1FDAD0A}" type="presParOf" srcId="{68EFC9D9-4917-4031-B854-E2778D31FD73}" destId="{C42889A8-1193-4750-918C-B380E14EE47E}" srcOrd="0" destOrd="0" presId="urn:microsoft.com/office/officeart/2005/8/layout/hierarchy2"/>
    <dgm:cxn modelId="{327E101F-E989-4FB6-B4B3-4A4F6B5DE3DC}" type="presParOf" srcId="{5814F8D5-E4FE-46D6-A4D7-0855FA9D636E}" destId="{0ED6C52D-75B1-4C97-BC71-6C454D8BAE54}" srcOrd="3" destOrd="0" presId="urn:microsoft.com/office/officeart/2005/8/layout/hierarchy2"/>
    <dgm:cxn modelId="{1EF33047-454A-498E-9EC2-ABD07568070B}" type="presParOf" srcId="{0ED6C52D-75B1-4C97-BC71-6C454D8BAE54}" destId="{C45029F8-FEE5-417E-A46C-ACC8C328FE56}" srcOrd="0" destOrd="0" presId="urn:microsoft.com/office/officeart/2005/8/layout/hierarchy2"/>
    <dgm:cxn modelId="{8C269C36-A5A1-48B8-836F-A8C301628DA5}" type="presParOf" srcId="{0ED6C52D-75B1-4C97-BC71-6C454D8BAE54}" destId="{6A9C4CFA-606D-4FC9-94D4-804C74F45E42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B2FA7E-634A-4C36-A28A-CFA1658D6648}">
      <dsp:nvSpPr>
        <dsp:cNvPr id="0" name=""/>
        <dsp:cNvSpPr/>
      </dsp:nvSpPr>
      <dsp:spPr>
        <a:xfrm>
          <a:off x="10" y="318685"/>
          <a:ext cx="3382821" cy="1824454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tx1">
              <a:lumMod val="85000"/>
              <a:lumOff val="1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100" b="1" kern="1200" dirty="0" smtClean="0">
            <a:solidFill>
              <a:schemeClr val="tx1"/>
            </a:solidFill>
          </a:endParaRP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100" b="1" kern="1200" dirty="0" smtClean="0">
            <a:solidFill>
              <a:schemeClr val="tx1"/>
            </a:solidFill>
          </a:endParaRP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b="1" kern="1200" dirty="0" smtClean="0">
              <a:solidFill>
                <a:schemeClr val="tx1"/>
              </a:solidFill>
            </a:rPr>
            <a:t>High Risk Patient? </a:t>
          </a:r>
          <a:r>
            <a:rPr lang="en-GB" sz="1100" b="1" u="sng" kern="1200" dirty="0" smtClean="0">
              <a:solidFill>
                <a:schemeClr val="tx1"/>
              </a:solidFill>
            </a:rPr>
            <a:t>Define by any 2 of the following</a:t>
          </a:r>
          <a:r>
            <a:rPr lang="en-GB" sz="1100" b="1" kern="1200" dirty="0" smtClean="0">
              <a:solidFill>
                <a:schemeClr val="tx1"/>
              </a:solidFill>
            </a:rPr>
            <a:t>: (non-specific and absence does not exclude withdrawal)</a:t>
          </a:r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GB" sz="1100" b="1" kern="1200" dirty="0" smtClean="0">
              <a:solidFill>
                <a:schemeClr val="tx1"/>
              </a:solidFill>
            </a:rPr>
            <a:t>Previous history of alcohol misuse</a:t>
          </a:r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GB" sz="1100" b="1" kern="1200" dirty="0" smtClean="0">
              <a:solidFill>
                <a:schemeClr val="tx1"/>
              </a:solidFill>
            </a:rPr>
            <a:t>Presentation with, or history of, alcohol withdrawal seizures.</a:t>
          </a:r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GB" sz="1100" b="1" kern="1200" dirty="0" smtClean="0">
              <a:solidFill>
                <a:schemeClr val="tx1"/>
              </a:solidFill>
            </a:rPr>
            <a:t>Previous severe agitated withdrawal (delirium tremens).</a:t>
          </a:r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GB" sz="1100" b="1" kern="1200" dirty="0" smtClean="0">
              <a:solidFill>
                <a:schemeClr val="tx1"/>
              </a:solidFill>
            </a:rPr>
            <a:t>High initial GMAWS score (8 or above)</a:t>
          </a:r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GB" sz="1100" b="1" kern="1200" dirty="0" smtClean="0">
              <a:solidFill>
                <a:schemeClr val="tx1"/>
              </a:solidFill>
            </a:rPr>
            <a:t>FAST  score ( 3 or above)</a:t>
          </a:r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en-GB" sz="1100" b="0" kern="1200" dirty="0" smtClean="0">
            <a:solidFill>
              <a:schemeClr val="tx1"/>
            </a:solidFill>
          </a:endParaRP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>
              <a:solidFill>
                <a:schemeClr val="tx1"/>
              </a:solidFill>
            </a:rPr>
            <a:t>        </a:t>
          </a:r>
        </a:p>
      </dsp:txBody>
      <dsp:txXfrm>
        <a:off x="53446" y="372121"/>
        <a:ext cx="3275949" cy="1717582"/>
      </dsp:txXfrm>
    </dsp:sp>
    <dsp:sp modelId="{A84FDDF4-F0DF-423B-ABCE-952A69358186}">
      <dsp:nvSpPr>
        <dsp:cNvPr id="0" name=""/>
        <dsp:cNvSpPr/>
      </dsp:nvSpPr>
      <dsp:spPr>
        <a:xfrm rot="20305274">
          <a:off x="3349780" y="1016471"/>
          <a:ext cx="943152" cy="82009"/>
        </a:xfrm>
        <a:custGeom>
          <a:avLst/>
          <a:gdLst/>
          <a:ahLst/>
          <a:cxnLst/>
          <a:rect l="0" t="0" r="0" b="0"/>
          <a:pathLst>
            <a:path>
              <a:moveTo>
                <a:pt x="0" y="41004"/>
              </a:moveTo>
              <a:lnTo>
                <a:pt x="943152" y="410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3797778" y="1033897"/>
        <a:ext cx="47157" cy="47157"/>
      </dsp:txXfrm>
    </dsp:sp>
    <dsp:sp modelId="{387542D2-2413-44CF-A704-2BA6EBA42D81}">
      <dsp:nvSpPr>
        <dsp:cNvPr id="0" name=""/>
        <dsp:cNvSpPr/>
      </dsp:nvSpPr>
      <dsp:spPr>
        <a:xfrm>
          <a:off x="4259881" y="181585"/>
          <a:ext cx="4967366" cy="1404908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smtClean="0">
              <a:solidFill>
                <a:schemeClr val="tx1"/>
              </a:solidFill>
            </a:rPr>
            <a:t> Fixed-dose </a:t>
          </a:r>
          <a:r>
            <a:rPr lang="en-GB" sz="1200" b="1" kern="1200" dirty="0" err="1" smtClean="0">
              <a:solidFill>
                <a:schemeClr val="tx1"/>
              </a:solidFill>
            </a:rPr>
            <a:t>Chlordiazepoxide</a:t>
          </a:r>
          <a:r>
            <a:rPr lang="en-GB" sz="1200" b="1" kern="1200" dirty="0" smtClean="0">
              <a:solidFill>
                <a:schemeClr val="tx1"/>
              </a:solidFill>
            </a:rPr>
            <a:t> </a:t>
          </a:r>
          <a:r>
            <a:rPr lang="en-GB" sz="1200" kern="1200" dirty="0" smtClean="0">
              <a:solidFill>
                <a:schemeClr val="tx1"/>
              </a:solidFill>
            </a:rPr>
            <a:t>(</a:t>
          </a:r>
          <a:r>
            <a:rPr lang="en-GB" sz="1200" b="1" kern="1200" dirty="0" smtClean="0">
              <a:solidFill>
                <a:schemeClr val="tx1"/>
              </a:solidFill>
            </a:rPr>
            <a:t>prescribe on drug chart), </a:t>
          </a:r>
          <a:r>
            <a:rPr lang="en-GB" sz="1200" b="1" u="sng" kern="1200" dirty="0" smtClean="0">
              <a:solidFill>
                <a:schemeClr val="tx1"/>
              </a:solidFill>
            </a:rPr>
            <a:t>unless ** Important Exceptions** apply (see below)   </a:t>
          </a:r>
        </a:p>
        <a:p>
          <a:pPr lvl="0" algn="l" defTabSz="5334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GB" sz="1200" kern="1200" dirty="0" smtClean="0">
              <a:solidFill>
                <a:schemeClr val="tx1"/>
              </a:solidFill>
            </a:rPr>
            <a:t>  -</a:t>
          </a:r>
          <a:r>
            <a:rPr lang="en-GB" sz="1000" b="1" kern="1200" dirty="0" smtClean="0">
              <a:solidFill>
                <a:schemeClr val="tx1"/>
              </a:solidFill>
            </a:rPr>
            <a:t>30mg </a:t>
          </a:r>
          <a:r>
            <a:rPr lang="en-GB" sz="1000" b="1" kern="1200" dirty="0" err="1" smtClean="0">
              <a:solidFill>
                <a:schemeClr val="tx1"/>
              </a:solidFill>
            </a:rPr>
            <a:t>qds</a:t>
          </a:r>
          <a:r>
            <a:rPr lang="en-GB" sz="1000" b="1" kern="1200" dirty="0" smtClean="0">
              <a:solidFill>
                <a:schemeClr val="tx1"/>
              </a:solidFill>
            </a:rPr>
            <a:t> day 1</a:t>
          </a:r>
        </a:p>
        <a:p>
          <a:pPr lvl="0" algn="l" defTabSz="5334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GB" sz="1000" b="1" kern="1200" dirty="0" smtClean="0">
              <a:solidFill>
                <a:schemeClr val="tx1"/>
              </a:solidFill>
            </a:rPr>
            <a:t>   -25mg </a:t>
          </a:r>
          <a:r>
            <a:rPr lang="en-GB" sz="1000" b="1" kern="1200" dirty="0" err="1" smtClean="0">
              <a:solidFill>
                <a:schemeClr val="tx1"/>
              </a:solidFill>
            </a:rPr>
            <a:t>qds</a:t>
          </a:r>
          <a:r>
            <a:rPr lang="en-GB" sz="1000" b="1" kern="1200" dirty="0" smtClean="0">
              <a:solidFill>
                <a:schemeClr val="tx1"/>
              </a:solidFill>
            </a:rPr>
            <a:t> day 2</a:t>
          </a:r>
        </a:p>
        <a:p>
          <a:pPr lvl="0" algn="l" defTabSz="5334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GB" sz="1000" b="1" kern="1200" dirty="0" smtClean="0">
              <a:solidFill>
                <a:schemeClr val="tx1"/>
              </a:solidFill>
            </a:rPr>
            <a:t>   -20mg </a:t>
          </a:r>
          <a:r>
            <a:rPr lang="en-GB" sz="1000" b="1" kern="1200" dirty="0" err="1" smtClean="0">
              <a:solidFill>
                <a:schemeClr val="tx1"/>
              </a:solidFill>
            </a:rPr>
            <a:t>qds</a:t>
          </a:r>
          <a:r>
            <a:rPr lang="en-GB" sz="1000" b="1" kern="1200" dirty="0" smtClean="0">
              <a:solidFill>
                <a:schemeClr val="tx1"/>
              </a:solidFill>
            </a:rPr>
            <a:t> day 3</a:t>
          </a:r>
        </a:p>
        <a:p>
          <a:pPr lvl="0" algn="l" defTabSz="5334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GB" sz="1000" b="1" kern="1200" dirty="0" smtClean="0">
              <a:solidFill>
                <a:schemeClr val="tx1"/>
              </a:solidFill>
            </a:rPr>
            <a:t>   -15mg </a:t>
          </a:r>
          <a:r>
            <a:rPr lang="en-GB" sz="1000" b="1" kern="1200" dirty="0" err="1" smtClean="0">
              <a:solidFill>
                <a:schemeClr val="tx1"/>
              </a:solidFill>
            </a:rPr>
            <a:t>qds</a:t>
          </a:r>
          <a:r>
            <a:rPr lang="en-GB" sz="1000" b="1" kern="1200" dirty="0" smtClean="0">
              <a:solidFill>
                <a:schemeClr val="tx1"/>
              </a:solidFill>
            </a:rPr>
            <a:t> day 4</a:t>
          </a:r>
        </a:p>
        <a:p>
          <a:pPr lvl="0" algn="l" defTabSz="5334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GB" sz="1000" b="1" kern="1200" dirty="0" smtClean="0">
              <a:solidFill>
                <a:schemeClr val="tx1"/>
              </a:solidFill>
            </a:rPr>
            <a:t>   - 10mg </a:t>
          </a:r>
          <a:r>
            <a:rPr lang="en-GB" sz="1000" b="1" kern="1200" dirty="0" err="1" smtClean="0">
              <a:solidFill>
                <a:schemeClr val="tx1"/>
              </a:solidFill>
            </a:rPr>
            <a:t>qds</a:t>
          </a:r>
          <a:r>
            <a:rPr lang="en-GB" sz="1000" b="1" kern="1200" dirty="0" smtClean="0">
              <a:solidFill>
                <a:schemeClr val="tx1"/>
              </a:solidFill>
            </a:rPr>
            <a:t> day 5, 10mg </a:t>
          </a:r>
          <a:r>
            <a:rPr lang="en-GB" sz="1000" b="1" kern="1200" dirty="0" err="1" smtClean="0">
              <a:solidFill>
                <a:schemeClr val="tx1"/>
              </a:solidFill>
            </a:rPr>
            <a:t>tds</a:t>
          </a:r>
          <a:r>
            <a:rPr lang="en-GB" sz="1000" b="1" kern="1200" dirty="0" smtClean="0">
              <a:solidFill>
                <a:schemeClr val="tx1"/>
              </a:solidFill>
            </a:rPr>
            <a:t> day 6, 10mg </a:t>
          </a:r>
          <a:r>
            <a:rPr lang="en-GB" sz="1000" b="1" kern="1200" dirty="0" err="1" smtClean="0">
              <a:solidFill>
                <a:schemeClr val="tx1"/>
              </a:solidFill>
            </a:rPr>
            <a:t>bd</a:t>
          </a:r>
          <a:r>
            <a:rPr lang="en-GB" sz="1000" b="1" kern="1200" dirty="0" smtClean="0">
              <a:solidFill>
                <a:schemeClr val="tx1"/>
              </a:solidFill>
            </a:rPr>
            <a:t> day 7, 5mg </a:t>
          </a:r>
          <a:r>
            <a:rPr lang="en-GB" sz="1000" b="1" kern="1200" dirty="0" err="1" smtClean="0">
              <a:solidFill>
                <a:schemeClr val="tx1"/>
              </a:solidFill>
            </a:rPr>
            <a:t>bd</a:t>
          </a:r>
          <a:r>
            <a:rPr lang="en-GB" sz="1000" b="1" kern="1200" dirty="0" smtClean="0">
              <a:solidFill>
                <a:schemeClr val="tx1"/>
              </a:solidFill>
            </a:rPr>
            <a:t> day 8.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smtClean="0">
              <a:solidFill>
                <a:schemeClr val="tx1"/>
              </a:solidFill>
            </a:rPr>
            <a:t> </a:t>
          </a:r>
          <a:endParaRPr lang="en-GB" sz="1200" b="1" kern="1200" dirty="0" smtClean="0">
            <a:solidFill>
              <a:schemeClr val="tx1"/>
            </a:solidFill>
          </a:endParaRPr>
        </a:p>
      </dsp:txBody>
      <dsp:txXfrm>
        <a:off x="4301029" y="222733"/>
        <a:ext cx="4885070" cy="1322612"/>
      </dsp:txXfrm>
    </dsp:sp>
    <dsp:sp modelId="{68EFC9D9-4917-4031-B854-E2778D31FD73}">
      <dsp:nvSpPr>
        <dsp:cNvPr id="0" name=""/>
        <dsp:cNvSpPr/>
      </dsp:nvSpPr>
      <dsp:spPr>
        <a:xfrm rot="2062483">
          <a:off x="3283149" y="1512183"/>
          <a:ext cx="1141599" cy="82009"/>
        </a:xfrm>
        <a:custGeom>
          <a:avLst/>
          <a:gdLst/>
          <a:ahLst/>
          <a:cxnLst/>
          <a:rect l="0" t="0" r="0" b="0"/>
          <a:pathLst>
            <a:path>
              <a:moveTo>
                <a:pt x="0" y="41004"/>
              </a:moveTo>
              <a:lnTo>
                <a:pt x="1141599" y="410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3825408" y="1524648"/>
        <a:ext cx="57079" cy="57079"/>
      </dsp:txXfrm>
    </dsp:sp>
    <dsp:sp modelId="{C45029F8-FEE5-417E-A46C-ACC8C328FE56}">
      <dsp:nvSpPr>
        <dsp:cNvPr id="0" name=""/>
        <dsp:cNvSpPr/>
      </dsp:nvSpPr>
      <dsp:spPr>
        <a:xfrm>
          <a:off x="4325065" y="1666783"/>
          <a:ext cx="3258947" cy="417359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smtClean="0">
              <a:solidFill>
                <a:schemeClr val="tx1"/>
              </a:solidFill>
            </a:rPr>
            <a:t>Symptom- led treatment only</a:t>
          </a:r>
          <a:endParaRPr lang="en-GB" sz="1200" b="1" kern="1200" dirty="0">
            <a:solidFill>
              <a:schemeClr val="tx1"/>
            </a:solidFill>
          </a:endParaRPr>
        </a:p>
      </dsp:txBody>
      <dsp:txXfrm>
        <a:off x="4337289" y="1679007"/>
        <a:ext cx="3234499" cy="3929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36693-B977-4AE3-952D-9F8AFBE82556}" type="datetimeFigureOut">
              <a:rPr lang="en-US" smtClean="0"/>
              <a:pPr/>
              <a:t>11/7/2017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A09CF-D31D-43D2-ADC7-80F2F636425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957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A09CF-D31D-43D2-ADC7-80F2F6364253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BAC1B-BD2C-4C41-A6A8-360746AACC08}" type="datetimeFigureOut">
              <a:rPr lang="en-US" smtClean="0"/>
              <a:pPr/>
              <a:t>11/7/2017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0398-1515-4B0D-BFD1-DD373239657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BAC1B-BD2C-4C41-A6A8-360746AACC08}" type="datetimeFigureOut">
              <a:rPr lang="en-US" smtClean="0"/>
              <a:pPr/>
              <a:t>11/7/2017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0398-1515-4B0D-BFD1-DD373239657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BAC1B-BD2C-4C41-A6A8-360746AACC08}" type="datetimeFigureOut">
              <a:rPr lang="en-US" smtClean="0"/>
              <a:pPr/>
              <a:t>11/7/2017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0398-1515-4B0D-BFD1-DD373239657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BAC1B-BD2C-4C41-A6A8-360746AACC08}" type="datetimeFigureOut">
              <a:rPr lang="en-US" smtClean="0"/>
              <a:pPr/>
              <a:t>11/7/2017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0398-1515-4B0D-BFD1-DD373239657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BAC1B-BD2C-4C41-A6A8-360746AACC08}" type="datetimeFigureOut">
              <a:rPr lang="en-US" smtClean="0"/>
              <a:pPr/>
              <a:t>11/7/2017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0398-1515-4B0D-BFD1-DD373239657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BAC1B-BD2C-4C41-A6A8-360746AACC08}" type="datetimeFigureOut">
              <a:rPr lang="en-US" smtClean="0"/>
              <a:pPr/>
              <a:t>11/7/2017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0398-1515-4B0D-BFD1-DD373239657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BAC1B-BD2C-4C41-A6A8-360746AACC08}" type="datetimeFigureOut">
              <a:rPr lang="en-US" smtClean="0"/>
              <a:pPr/>
              <a:t>11/7/2017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0398-1515-4B0D-BFD1-DD373239657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BAC1B-BD2C-4C41-A6A8-360746AACC08}" type="datetimeFigureOut">
              <a:rPr lang="en-US" smtClean="0"/>
              <a:pPr/>
              <a:t>11/7/2017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0398-1515-4B0D-BFD1-DD373239657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BAC1B-BD2C-4C41-A6A8-360746AACC08}" type="datetimeFigureOut">
              <a:rPr lang="en-US" smtClean="0"/>
              <a:pPr/>
              <a:t>11/7/2017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0398-1515-4B0D-BFD1-DD373239657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BAC1B-BD2C-4C41-A6A8-360746AACC08}" type="datetimeFigureOut">
              <a:rPr lang="en-US" smtClean="0"/>
              <a:pPr/>
              <a:t>11/7/2017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0398-1515-4B0D-BFD1-DD373239657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BAC1B-BD2C-4C41-A6A8-360746AACC08}" type="datetimeFigureOut">
              <a:rPr lang="en-US" smtClean="0"/>
              <a:pPr/>
              <a:t>11/7/2017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0398-1515-4B0D-BFD1-DD373239657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BAC1B-BD2C-4C41-A6A8-360746AACC08}" type="datetimeFigureOut">
              <a:rPr lang="en-US" smtClean="0"/>
              <a:pPr/>
              <a:t>11/7/2017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60398-1515-4B0D-BFD1-DD3732396578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373912"/>
              </p:ext>
            </p:extLst>
          </p:nvPr>
        </p:nvGraphicFramePr>
        <p:xfrm>
          <a:off x="238092" y="1142984"/>
          <a:ext cx="9486632" cy="5831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2447"/>
                <a:gridCol w="228067"/>
                <a:gridCol w="229304"/>
                <a:gridCol w="216994"/>
                <a:gridCol w="216994"/>
                <a:gridCol w="216994"/>
                <a:gridCol w="216994"/>
                <a:gridCol w="216994"/>
                <a:gridCol w="216994"/>
                <a:gridCol w="216994"/>
                <a:gridCol w="216994"/>
                <a:gridCol w="216994"/>
                <a:gridCol w="216994"/>
                <a:gridCol w="216994"/>
                <a:gridCol w="216994"/>
                <a:gridCol w="216994"/>
                <a:gridCol w="216994"/>
                <a:gridCol w="216994"/>
                <a:gridCol w="216994"/>
                <a:gridCol w="216994"/>
                <a:gridCol w="216994"/>
                <a:gridCol w="216994"/>
                <a:gridCol w="216994"/>
                <a:gridCol w="216994"/>
                <a:gridCol w="216994"/>
                <a:gridCol w="216994"/>
                <a:gridCol w="216994"/>
                <a:gridCol w="216994"/>
                <a:gridCol w="216994"/>
                <a:gridCol w="216994"/>
                <a:gridCol w="216994"/>
                <a:gridCol w="216994"/>
                <a:gridCol w="216994"/>
                <a:gridCol w="216994"/>
              </a:tblGrid>
              <a:tr h="355563">
                <a:tc rowSpan="2">
                  <a:txBody>
                    <a:bodyPr/>
                    <a:lstStyle/>
                    <a:p>
                      <a:r>
                        <a:rPr lang="en-GB" sz="1800" dirty="0" smtClean="0"/>
                        <a:t>Glasgow Modified</a:t>
                      </a:r>
                      <a:r>
                        <a:rPr lang="en-GB" sz="1800" baseline="0" dirty="0" smtClean="0"/>
                        <a:t> Alcohol Withdrawal Score</a:t>
                      </a:r>
                      <a:endParaRPr lang="en-GB" sz="1800" dirty="0"/>
                    </a:p>
                  </a:txBody>
                  <a:tcPr/>
                </a:tc>
                <a:tc gridSpan="33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Date &amp; Time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53334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709022">
                <a:tc>
                  <a:txBody>
                    <a:bodyPr/>
                    <a:lstStyle/>
                    <a:p>
                      <a:r>
                        <a:rPr lang="en-GB" sz="1000" b="1" dirty="0" smtClean="0"/>
                        <a:t>Tremor</a:t>
                      </a:r>
                    </a:p>
                    <a:p>
                      <a:r>
                        <a:rPr lang="en-GB" sz="1000" dirty="0" smtClean="0"/>
                        <a:t>0)         </a:t>
                      </a:r>
                      <a:r>
                        <a:rPr lang="en-GB" sz="1000" baseline="0" dirty="0" smtClean="0"/>
                        <a:t>No tremor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GB" sz="1000" baseline="0" dirty="0" smtClean="0"/>
                        <a:t>On movement 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GB" sz="1000" baseline="0" dirty="0" smtClean="0"/>
                        <a:t>At rest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709022">
                <a:tc>
                  <a:txBody>
                    <a:bodyPr/>
                    <a:lstStyle/>
                    <a:p>
                      <a:r>
                        <a:rPr lang="en-GB" sz="1000" b="1" dirty="0" smtClean="0"/>
                        <a:t>Sweating</a:t>
                      </a:r>
                    </a:p>
                    <a:p>
                      <a:r>
                        <a:rPr lang="en-GB" sz="1000" dirty="0" smtClean="0"/>
                        <a:t>0)         No sweat</a:t>
                      </a:r>
                      <a:r>
                        <a:rPr lang="en-GB" sz="1000" baseline="0" dirty="0" smtClean="0"/>
                        <a:t> visible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GB" sz="1000" baseline="0" dirty="0" smtClean="0"/>
                        <a:t>Moist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GB" sz="1000" baseline="0" dirty="0" smtClean="0"/>
                        <a:t>Drenching sweats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709022">
                <a:tc>
                  <a:txBody>
                    <a:bodyPr/>
                    <a:lstStyle/>
                    <a:p>
                      <a:r>
                        <a:rPr lang="en-GB" sz="1000" b="1" dirty="0" smtClean="0"/>
                        <a:t>Hallucination</a:t>
                      </a:r>
                    </a:p>
                    <a:p>
                      <a:r>
                        <a:rPr lang="en-GB" sz="1000" dirty="0" smtClean="0"/>
                        <a:t>0)</a:t>
                      </a:r>
                      <a:r>
                        <a:rPr lang="en-GB" sz="1000" baseline="0" dirty="0" smtClean="0"/>
                        <a:t>          Not present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GB" sz="1000" baseline="0" dirty="0" smtClean="0"/>
                        <a:t> Dissuadable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GB" sz="1000" baseline="0" dirty="0" smtClean="0"/>
                        <a:t> Not dissuadable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709022">
                <a:tc>
                  <a:txBody>
                    <a:bodyPr/>
                    <a:lstStyle/>
                    <a:p>
                      <a:r>
                        <a:rPr lang="en-GB" sz="1000" b="1" dirty="0" smtClean="0"/>
                        <a:t>Orientation</a:t>
                      </a:r>
                    </a:p>
                    <a:p>
                      <a:r>
                        <a:rPr lang="en-GB" sz="1000" dirty="0" smtClean="0"/>
                        <a:t>0)  </a:t>
                      </a:r>
                      <a:r>
                        <a:rPr lang="en-GB" sz="1000" baseline="0" dirty="0" smtClean="0"/>
                        <a:t>        Orientation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GB" sz="1000" baseline="0" dirty="0" smtClean="0"/>
                        <a:t> Vague, detachment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GB" sz="1000" baseline="0" dirty="0" smtClean="0"/>
                        <a:t> Disorientated, no contact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709022">
                <a:tc>
                  <a:txBody>
                    <a:bodyPr/>
                    <a:lstStyle/>
                    <a:p>
                      <a:r>
                        <a:rPr lang="en-GB" sz="1000" b="1" dirty="0" smtClean="0"/>
                        <a:t>Agitation</a:t>
                      </a:r>
                    </a:p>
                    <a:p>
                      <a:r>
                        <a:rPr lang="en-GB" sz="1000" b="0" dirty="0" smtClean="0"/>
                        <a:t>0)         Calm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GB" sz="1000" b="0" baseline="0" dirty="0" smtClean="0"/>
                        <a:t>Anxious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GB" sz="1000" b="0" baseline="0" dirty="0" smtClean="0"/>
                        <a:t>Panicky</a:t>
                      </a:r>
                      <a:endParaRPr lang="en-GB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55563">
                <a:tc>
                  <a:txBody>
                    <a:bodyPr/>
                    <a:lstStyle/>
                    <a:p>
                      <a:pPr algn="r"/>
                      <a:r>
                        <a:rPr lang="en-GB" sz="1200" b="1" dirty="0" smtClean="0"/>
                        <a:t>Score</a:t>
                      </a:r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555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/>
                        <a:t>Dose of </a:t>
                      </a:r>
                      <a:r>
                        <a:rPr lang="en-GB" sz="1200" b="1" baseline="0" dirty="0" err="1" smtClean="0"/>
                        <a:t>Chlordiazepoxide</a:t>
                      </a:r>
                      <a:r>
                        <a:rPr lang="en-GB" sz="1200" b="1" baseline="0" dirty="0" smtClean="0"/>
                        <a:t>  / </a:t>
                      </a:r>
                      <a:r>
                        <a:rPr lang="en-GB" sz="1200" b="1" baseline="0" dirty="0" err="1" smtClean="0"/>
                        <a:t>Lorazepam</a:t>
                      </a:r>
                      <a:r>
                        <a:rPr lang="en-GB" sz="1200" b="1" baseline="0" dirty="0" smtClean="0"/>
                        <a:t> (delete as appropriate).</a:t>
                      </a:r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55563">
                <a:tc>
                  <a:txBody>
                    <a:bodyPr/>
                    <a:lstStyle/>
                    <a:p>
                      <a:pPr algn="r"/>
                      <a:r>
                        <a:rPr lang="en-GB" sz="1200" b="1" dirty="0" smtClean="0"/>
                        <a:t>Assessors signature</a:t>
                      </a:r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38092" y="142852"/>
            <a:ext cx="3000396" cy="1000132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452406" y="214290"/>
            <a:ext cx="257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smtClean="0"/>
              <a:t>Patient Details</a:t>
            </a:r>
          </a:p>
          <a:p>
            <a:r>
              <a:rPr lang="en-GB" sz="900" dirty="0" smtClean="0"/>
              <a:t>Name: </a:t>
            </a:r>
          </a:p>
          <a:p>
            <a:r>
              <a:rPr lang="en-GB" sz="900" dirty="0" smtClean="0"/>
              <a:t>Unit No:</a:t>
            </a:r>
          </a:p>
          <a:p>
            <a:r>
              <a:rPr lang="en-GB" sz="900" dirty="0" smtClean="0"/>
              <a:t>DOB:</a:t>
            </a:r>
            <a:endParaRPr lang="en-GB" sz="900" dirty="0"/>
          </a:p>
        </p:txBody>
      </p:sp>
      <p:sp>
        <p:nvSpPr>
          <p:cNvPr id="7" name="Rectangle 6"/>
          <p:cNvSpPr/>
          <p:nvPr/>
        </p:nvSpPr>
        <p:spPr>
          <a:xfrm>
            <a:off x="3309926" y="142852"/>
            <a:ext cx="6143668" cy="1000132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3381364" y="142852"/>
            <a:ext cx="6000792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 smtClean="0"/>
              <a:t>How To Use This Scoring System – please see over leaf for further instructions (</a:t>
            </a:r>
            <a:r>
              <a:rPr lang="en-GB" sz="1050" b="1" dirty="0" err="1" smtClean="0"/>
              <a:t>lorazepam</a:t>
            </a:r>
            <a:r>
              <a:rPr lang="en-GB" sz="1050" b="1" dirty="0" smtClean="0"/>
              <a:t> dosing)</a:t>
            </a:r>
          </a:p>
          <a:p>
            <a:pPr>
              <a:buFont typeface="Arial" pitchFamily="34" charset="0"/>
              <a:buChar char="•"/>
            </a:pPr>
            <a:r>
              <a:rPr lang="en-GB" sz="1000" b="1" dirty="0" smtClean="0"/>
              <a:t> NB </a:t>
            </a:r>
            <a:r>
              <a:rPr lang="en-GB" sz="1000" b="1" u="sng" dirty="0" smtClean="0"/>
              <a:t>Do not use </a:t>
            </a:r>
            <a:r>
              <a:rPr lang="en-GB" sz="1000" b="1" dirty="0" smtClean="0"/>
              <a:t>if intoxicated or within 8 hours of last alcoholic drink</a:t>
            </a:r>
          </a:p>
          <a:p>
            <a:pPr>
              <a:buFont typeface="Arial" pitchFamily="34" charset="0"/>
              <a:buChar char="•"/>
            </a:pPr>
            <a:r>
              <a:rPr lang="en-GB" sz="1050" dirty="0" smtClean="0"/>
              <a:t>Score 0 = repeat score in 2 hours (discontinue if scoring 0 four times and 48h after pt stopped drinking)</a:t>
            </a:r>
            <a:endParaRPr lang="en-GB" sz="1200" dirty="0" smtClean="0"/>
          </a:p>
          <a:p>
            <a:pPr>
              <a:buFont typeface="Arial" pitchFamily="34" charset="0"/>
              <a:buChar char="•"/>
            </a:pPr>
            <a:r>
              <a:rPr lang="en-GB" sz="1050" dirty="0" smtClean="0"/>
              <a:t>Score 1-3 = give 20mg </a:t>
            </a:r>
            <a:r>
              <a:rPr lang="en-GB" sz="1050" dirty="0" err="1" smtClean="0"/>
              <a:t>chlordiazepoxide</a:t>
            </a:r>
            <a:r>
              <a:rPr lang="en-GB" sz="1050" dirty="0" smtClean="0"/>
              <a:t> </a:t>
            </a:r>
            <a:r>
              <a:rPr lang="en-GB" sz="1050" dirty="0" err="1" smtClean="0"/>
              <a:t>po</a:t>
            </a:r>
            <a:r>
              <a:rPr lang="en-GB" sz="1050" dirty="0" smtClean="0"/>
              <a:t> and repeat score in 2 hours</a:t>
            </a:r>
          </a:p>
          <a:p>
            <a:pPr>
              <a:buFont typeface="Arial" pitchFamily="34" charset="0"/>
              <a:buChar char="•"/>
            </a:pPr>
            <a:r>
              <a:rPr lang="en-GB" sz="1050" dirty="0" smtClean="0"/>
              <a:t>Score 4-8 = give 30mg </a:t>
            </a:r>
            <a:r>
              <a:rPr lang="en-GB" sz="1050" dirty="0" err="1" smtClean="0"/>
              <a:t>chlordiazepoxide</a:t>
            </a:r>
            <a:r>
              <a:rPr lang="en-GB" sz="1050" dirty="0" smtClean="0"/>
              <a:t> </a:t>
            </a:r>
            <a:r>
              <a:rPr lang="en-GB" sz="1050" dirty="0" err="1" smtClean="0"/>
              <a:t>po</a:t>
            </a:r>
            <a:r>
              <a:rPr lang="en-GB" sz="1050" dirty="0" smtClean="0"/>
              <a:t> and repeat score in 1 hour</a:t>
            </a:r>
          </a:p>
          <a:p>
            <a:pPr>
              <a:buFont typeface="Arial" pitchFamily="34" charset="0"/>
              <a:buChar char="•"/>
            </a:pPr>
            <a:r>
              <a:rPr lang="en-GB" sz="1050" dirty="0" smtClean="0"/>
              <a:t>Score 9-10 = give 40mg </a:t>
            </a:r>
            <a:r>
              <a:rPr lang="en-GB" sz="1050" dirty="0" err="1" smtClean="0"/>
              <a:t>chlordiazepoxide</a:t>
            </a:r>
            <a:r>
              <a:rPr lang="en-GB" sz="1050" dirty="0" smtClean="0"/>
              <a:t> </a:t>
            </a:r>
            <a:r>
              <a:rPr lang="en-GB" sz="1050" dirty="0" err="1" smtClean="0"/>
              <a:t>po</a:t>
            </a:r>
            <a:r>
              <a:rPr lang="en-GB" sz="1050" dirty="0" smtClean="0"/>
              <a:t>; repeat score in 1 hour and discuss with medical staff</a:t>
            </a:r>
            <a:endParaRPr lang="en-GB" sz="10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576955931"/>
              </p:ext>
            </p:extLst>
          </p:nvPr>
        </p:nvGraphicFramePr>
        <p:xfrm>
          <a:off x="309530" y="1000108"/>
          <a:ext cx="9278818" cy="2500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6"/>
          <p:cNvSpPr/>
          <p:nvPr/>
        </p:nvSpPr>
        <p:spPr>
          <a:xfrm>
            <a:off x="238092" y="142852"/>
            <a:ext cx="3071834" cy="1000132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3738554" y="1428736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   yes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952868" y="2857497"/>
            <a:ext cx="71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n</a:t>
            </a:r>
            <a:r>
              <a:rPr lang="en-GB" sz="2400" dirty="0" smtClean="0"/>
              <a:t>o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52406" y="214290"/>
            <a:ext cx="257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smtClean="0"/>
              <a:t>Patient Details</a:t>
            </a:r>
          </a:p>
          <a:p>
            <a:r>
              <a:rPr lang="en-GB" sz="900" dirty="0" smtClean="0"/>
              <a:t>Name: </a:t>
            </a:r>
          </a:p>
          <a:p>
            <a:r>
              <a:rPr lang="en-GB" sz="900" dirty="0" smtClean="0"/>
              <a:t>Unit No:</a:t>
            </a:r>
          </a:p>
          <a:p>
            <a:r>
              <a:rPr lang="en-GB" sz="900" dirty="0" smtClean="0"/>
              <a:t>DOB:</a:t>
            </a:r>
            <a:endParaRPr lang="en-GB" sz="9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80968" y="3571876"/>
            <a:ext cx="9144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524108" y="1071546"/>
            <a:ext cx="92869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38092" y="3571876"/>
          <a:ext cx="4857784" cy="2508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6"/>
                <a:gridCol w="1214446"/>
                <a:gridCol w="857256"/>
                <a:gridCol w="1571636"/>
              </a:tblGrid>
              <a:tr h="367593">
                <a:tc gridSpan="4">
                  <a:txBody>
                    <a:bodyPr/>
                    <a:lstStyle/>
                    <a:p>
                      <a:r>
                        <a:rPr lang="en-GB" sz="1400" u="sng" dirty="0" err="1" smtClean="0"/>
                        <a:t>Chlordiazepoxide</a:t>
                      </a:r>
                      <a:r>
                        <a:rPr lang="en-GB" sz="1400" u="sng" baseline="0" dirty="0" smtClean="0"/>
                        <a:t> OR </a:t>
                      </a:r>
                      <a:r>
                        <a:rPr lang="en-GB" sz="1400" u="sng" baseline="0" dirty="0" err="1" smtClean="0"/>
                        <a:t>Lorazepam</a:t>
                      </a:r>
                      <a:r>
                        <a:rPr lang="en-GB" sz="1400" u="sng" baseline="0" dirty="0" smtClean="0"/>
                        <a:t> </a:t>
                      </a:r>
                      <a:r>
                        <a:rPr lang="en-GB" sz="1400" dirty="0" smtClean="0"/>
                        <a:t>dosing according to GMAWS</a:t>
                      </a:r>
                      <a:r>
                        <a:rPr lang="en-GB" sz="1400" baseline="0" dirty="0" smtClean="0"/>
                        <a:t> Score for symptom lead treatment</a:t>
                      </a:r>
                      <a:endParaRPr lang="en-GB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520757">
                <a:tc>
                  <a:txBody>
                    <a:bodyPr/>
                    <a:lstStyle/>
                    <a:p>
                      <a:r>
                        <a:rPr lang="en-GB" sz="1400" b="1" dirty="0" smtClean="0"/>
                        <a:t>GMAWS Score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b="1" dirty="0" err="1" smtClean="0"/>
                        <a:t>Chlordiazepoxide</a:t>
                      </a:r>
                      <a:r>
                        <a:rPr lang="en-GB" sz="1100" b="1" baseline="0" dirty="0" smtClean="0"/>
                        <a:t> </a:t>
                      </a:r>
                    </a:p>
                    <a:p>
                      <a:r>
                        <a:rPr lang="en-GB" sz="1100" b="1" baseline="0" dirty="0" smtClean="0"/>
                        <a:t>Dose (mg)</a:t>
                      </a:r>
                      <a:endParaRPr lang="en-GB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b="1" dirty="0" err="1" smtClean="0"/>
                        <a:t>Lorazepam</a:t>
                      </a:r>
                      <a:r>
                        <a:rPr lang="en-GB" sz="1100" b="1" dirty="0" smtClean="0"/>
                        <a:t> </a:t>
                      </a:r>
                    </a:p>
                    <a:p>
                      <a:r>
                        <a:rPr lang="en-GB" sz="1100" b="1" dirty="0" smtClean="0"/>
                        <a:t>Dose (mg)</a:t>
                      </a:r>
                      <a:endParaRPr lang="en-GB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dirty="0" smtClean="0"/>
                        <a:t>Repeat</a:t>
                      </a:r>
                      <a:r>
                        <a:rPr lang="en-GB" sz="1400" b="1" baseline="0" dirty="0" smtClean="0"/>
                        <a:t> score frequency</a:t>
                      </a:r>
                      <a:endParaRPr lang="en-GB" sz="1400" b="1" dirty="0"/>
                    </a:p>
                  </a:txBody>
                  <a:tcPr/>
                </a:tc>
              </a:tr>
              <a:tr h="331094">
                <a:tc>
                  <a:txBody>
                    <a:bodyPr/>
                    <a:lstStyle/>
                    <a:p>
                      <a:r>
                        <a:rPr lang="en-GB" sz="1200" b="1" dirty="0" smtClean="0"/>
                        <a:t>0</a:t>
                      </a:r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 smtClean="0"/>
                        <a:t>Nil</a:t>
                      </a:r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 smtClean="0"/>
                        <a:t>Nil</a:t>
                      </a:r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 smtClean="0"/>
                        <a:t>Repeat</a:t>
                      </a:r>
                      <a:r>
                        <a:rPr lang="en-GB" sz="1200" b="1" baseline="0" dirty="0" smtClean="0"/>
                        <a:t> in 2 hours</a:t>
                      </a:r>
                      <a:endParaRPr lang="en-GB" sz="1200" b="1" dirty="0"/>
                    </a:p>
                  </a:txBody>
                  <a:tcPr/>
                </a:tc>
              </a:tr>
              <a:tr h="331094">
                <a:tc>
                  <a:txBody>
                    <a:bodyPr/>
                    <a:lstStyle/>
                    <a:p>
                      <a:r>
                        <a:rPr lang="en-GB" sz="1200" b="1" dirty="0" smtClean="0"/>
                        <a:t>1-3</a:t>
                      </a:r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 smtClean="0"/>
                        <a:t>20mg</a:t>
                      </a:r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 smtClean="0"/>
                        <a:t>0.5mg</a:t>
                      </a:r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 smtClean="0"/>
                        <a:t>Repeat in 2 hours</a:t>
                      </a:r>
                      <a:endParaRPr lang="en-GB" sz="1200" b="1" dirty="0"/>
                    </a:p>
                  </a:txBody>
                  <a:tcPr/>
                </a:tc>
              </a:tr>
              <a:tr h="331094">
                <a:tc>
                  <a:txBody>
                    <a:bodyPr/>
                    <a:lstStyle/>
                    <a:p>
                      <a:r>
                        <a:rPr lang="en-GB" sz="1200" b="1" dirty="0" smtClean="0"/>
                        <a:t>4-8</a:t>
                      </a:r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 smtClean="0"/>
                        <a:t>30mg</a:t>
                      </a:r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 smtClean="0"/>
                        <a:t>1mg</a:t>
                      </a:r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 smtClean="0"/>
                        <a:t>Repeat in 1 hour</a:t>
                      </a:r>
                      <a:endParaRPr lang="en-GB" sz="1200" b="1" dirty="0"/>
                    </a:p>
                  </a:txBody>
                  <a:tcPr/>
                </a:tc>
              </a:tr>
              <a:tr h="475822">
                <a:tc>
                  <a:txBody>
                    <a:bodyPr/>
                    <a:lstStyle/>
                    <a:p>
                      <a:r>
                        <a:rPr lang="en-GB" sz="1200" b="1" dirty="0" smtClean="0"/>
                        <a:t>9-10</a:t>
                      </a:r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 smtClean="0"/>
                        <a:t>40mg</a:t>
                      </a:r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 smtClean="0"/>
                        <a:t>2mg</a:t>
                      </a:r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 smtClean="0"/>
                        <a:t>Repeat in 1 hour; d/w medical staff</a:t>
                      </a:r>
                      <a:endParaRPr lang="en-GB" sz="1200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>
          <a:xfrm>
            <a:off x="5167314" y="4000504"/>
            <a:ext cx="714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5381628" y="3571876"/>
          <a:ext cx="4143406" cy="1643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/>
                <a:gridCol w="1285884"/>
                <a:gridCol w="1285886"/>
              </a:tblGrid>
              <a:tr h="483257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Prescription for </a:t>
                      </a:r>
                      <a:r>
                        <a:rPr lang="en-GB" sz="1200" baseline="0" dirty="0" smtClean="0">
                          <a:solidFill>
                            <a:schemeClr val="tx1"/>
                          </a:solidFill>
                        </a:rPr>
                        <a:t> variable dose: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>
                          <a:solidFill>
                            <a:schemeClr val="tx1"/>
                          </a:solidFill>
                        </a:rPr>
                        <a:t>Chlordiazepoxide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aseline="0" dirty="0" err="1" smtClean="0">
                          <a:solidFill>
                            <a:schemeClr val="tx1"/>
                          </a:solidFill>
                        </a:rPr>
                        <a:t>Lorazepam</a:t>
                      </a:r>
                      <a:endParaRPr lang="en-GB" sz="12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6606">
                <a:tc>
                  <a:txBody>
                    <a:bodyPr/>
                    <a:lstStyle/>
                    <a:p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Doctors</a:t>
                      </a:r>
                      <a:r>
                        <a:rPr lang="en-GB" sz="1400" b="1" baseline="0" dirty="0" smtClean="0">
                          <a:solidFill>
                            <a:schemeClr val="tx1"/>
                          </a:solidFill>
                        </a:rPr>
                        <a:t> signature: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6606">
                <a:tc>
                  <a:txBody>
                    <a:bodyPr/>
                    <a:lstStyle/>
                    <a:p>
                      <a:r>
                        <a:rPr lang="en-GB" sz="1400" b="1" dirty="0" smtClean="0"/>
                        <a:t>Name</a:t>
                      </a:r>
                      <a:r>
                        <a:rPr lang="en-GB" sz="1400" b="1" baseline="0" dirty="0" smtClean="0"/>
                        <a:t> and Grade: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86606">
                <a:tc>
                  <a:txBody>
                    <a:bodyPr/>
                    <a:lstStyle/>
                    <a:p>
                      <a:r>
                        <a:rPr lang="en-GB" sz="1400" b="1" dirty="0" smtClean="0"/>
                        <a:t>Date &amp; time: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381364" y="214290"/>
            <a:ext cx="62151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The Glasgow Modified Alcohol Withdrawal Scale</a:t>
            </a:r>
          </a:p>
          <a:p>
            <a:pPr algn="ctr"/>
            <a:r>
              <a:rPr lang="en-GB" sz="2400" dirty="0" smtClean="0"/>
              <a:t>(GMAWS) </a:t>
            </a:r>
            <a:endParaRPr lang="en-GB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5381628" y="5214950"/>
            <a:ext cx="4143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200" dirty="0" smtClean="0"/>
          </a:p>
          <a:p>
            <a:pPr>
              <a:buFont typeface="Arial" pitchFamily="34" charset="0"/>
              <a:buChar char="•"/>
            </a:pPr>
            <a:endParaRPr lang="en-GB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309530" y="6072207"/>
            <a:ext cx="500351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1050" b="1" dirty="0" smtClean="0"/>
              <a:t>Maximum </a:t>
            </a:r>
            <a:r>
              <a:rPr lang="en-GB" sz="1050" b="1" dirty="0" err="1" smtClean="0"/>
              <a:t>chlordiazepoxide</a:t>
            </a:r>
            <a:r>
              <a:rPr lang="en-GB" sz="1050" b="1" dirty="0" smtClean="0"/>
              <a:t> dose in 24hr is </a:t>
            </a:r>
            <a:r>
              <a:rPr lang="en-GB" sz="1050" b="1" dirty="0" err="1" smtClean="0"/>
              <a:t>250mg</a:t>
            </a:r>
            <a:r>
              <a:rPr lang="en-GB" sz="1050" b="1" dirty="0"/>
              <a:t>.</a:t>
            </a:r>
            <a:endParaRPr lang="en-GB" sz="1050" b="1" dirty="0" smtClean="0"/>
          </a:p>
          <a:p>
            <a:pPr>
              <a:buFont typeface="Arial" pitchFamily="34" charset="0"/>
              <a:buChar char="•"/>
            </a:pPr>
            <a:r>
              <a:rPr lang="en-GB" sz="1050" b="1" dirty="0" smtClean="0"/>
              <a:t>If patient has received 250 mgs in 24 hours consider change to  regular detox regime.</a:t>
            </a:r>
          </a:p>
          <a:p>
            <a:pPr>
              <a:buFont typeface="Arial" pitchFamily="34" charset="0"/>
              <a:buChar char="•"/>
            </a:pPr>
            <a:r>
              <a:rPr lang="en-GB" sz="1050" b="1" dirty="0" smtClean="0"/>
              <a:t>Fixed dose and symptom triggered dose should not be given less than 1 hour apart.</a:t>
            </a:r>
            <a:endParaRPr lang="en-GB" sz="105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09530" y="3286124"/>
            <a:ext cx="9072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smtClean="0"/>
              <a:t>**ALL PATIENT SHOULD BE MONITORED FOR OVER-SEDATION AND HAVE REGULAR OBSERVATIONS RECORDED IN THEIR OBS CHARTS**</a:t>
            </a:r>
            <a:endParaRPr lang="en-GB" sz="11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381628" y="5286388"/>
            <a:ext cx="4143404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u="sng" dirty="0" smtClean="0"/>
              <a:t>**Important Exceptions**</a:t>
            </a:r>
          </a:p>
          <a:p>
            <a:pPr>
              <a:buFont typeface="Arial" pitchFamily="34" charset="0"/>
              <a:buChar char="•"/>
            </a:pPr>
            <a:r>
              <a:rPr lang="en-GB" sz="900" dirty="0" smtClean="0"/>
              <a:t>Severe withdrawal – aggressive/ uncontrollable/ dangerous behaviour – consider IV </a:t>
            </a:r>
            <a:r>
              <a:rPr lang="en-GB" sz="900" dirty="0" err="1" smtClean="0"/>
              <a:t>diazemuls</a:t>
            </a:r>
            <a:r>
              <a:rPr lang="en-GB" sz="900" dirty="0" smtClean="0"/>
              <a:t> </a:t>
            </a:r>
            <a:r>
              <a:rPr lang="en-GB" sz="900" b="1" dirty="0" smtClean="0"/>
              <a:t>up to </a:t>
            </a:r>
            <a:r>
              <a:rPr lang="en-GB" sz="900" dirty="0" smtClean="0"/>
              <a:t>40mg in first 30 </a:t>
            </a:r>
            <a:r>
              <a:rPr lang="en-GB" sz="900" dirty="0" err="1" smtClean="0"/>
              <a:t>mins</a:t>
            </a:r>
            <a:r>
              <a:rPr lang="en-GB" sz="900" dirty="0" smtClean="0"/>
              <a:t>. </a:t>
            </a:r>
            <a:r>
              <a:rPr lang="en-GB" sz="900" dirty="0" err="1" smtClean="0"/>
              <a:t>Flumazenil</a:t>
            </a:r>
            <a:r>
              <a:rPr lang="en-GB" sz="900" dirty="0" smtClean="0"/>
              <a:t> </a:t>
            </a:r>
            <a:r>
              <a:rPr lang="en-GB" sz="900" u="sng" dirty="0" smtClean="0"/>
              <a:t>must be </a:t>
            </a:r>
            <a:r>
              <a:rPr lang="en-GB" sz="900" dirty="0" smtClean="0"/>
              <a:t>on hand.</a:t>
            </a:r>
          </a:p>
          <a:p>
            <a:pPr>
              <a:buFont typeface="Arial" pitchFamily="34" charset="0"/>
              <a:buChar char="•"/>
            </a:pPr>
            <a:r>
              <a:rPr lang="en-GB" sz="900" dirty="0" smtClean="0"/>
              <a:t>Also consider Haloperidol 2-5mgs. </a:t>
            </a:r>
          </a:p>
          <a:p>
            <a:pPr>
              <a:buFont typeface="Arial" pitchFamily="34" charset="0"/>
              <a:buChar char="•"/>
            </a:pPr>
            <a:r>
              <a:rPr lang="en-GB" sz="900" b="1" dirty="0" smtClean="0"/>
              <a:t>Avoid </a:t>
            </a:r>
            <a:r>
              <a:rPr lang="en-GB" sz="900" b="1" dirty="0" err="1" smtClean="0"/>
              <a:t>chlordiazepoxide</a:t>
            </a:r>
            <a:r>
              <a:rPr lang="en-GB" sz="900" b="1" dirty="0" smtClean="0"/>
              <a:t> in hepatic encephalopathy.  Cautious use recommended in jaundiced patients. </a:t>
            </a:r>
          </a:p>
          <a:p>
            <a:pPr>
              <a:buFont typeface="Arial" pitchFamily="34" charset="0"/>
              <a:buChar char="•"/>
            </a:pPr>
            <a:r>
              <a:rPr lang="en-GB" sz="900" dirty="0" smtClean="0"/>
              <a:t>Frail/ elderly/ severe cardiac/ respiratory failure/severe liver failure– use low dose (0.5-2mg) oral </a:t>
            </a:r>
            <a:r>
              <a:rPr lang="en-GB" sz="900" dirty="0" err="1" smtClean="0"/>
              <a:t>lorazepam</a:t>
            </a:r>
            <a:r>
              <a:rPr lang="en-GB" sz="900" dirty="0" smtClean="0"/>
              <a:t> – discuss with medical staff</a:t>
            </a:r>
          </a:p>
          <a:p>
            <a:pPr>
              <a:buFont typeface="Arial" pitchFamily="34" charset="0"/>
              <a:buChar char="•"/>
            </a:pPr>
            <a:r>
              <a:rPr lang="en-GB" sz="900" dirty="0" smtClean="0"/>
              <a:t>Contact gastro </a:t>
            </a:r>
            <a:r>
              <a:rPr lang="en-GB" sz="900" dirty="0" err="1" smtClean="0"/>
              <a:t>reg’s</a:t>
            </a:r>
            <a:r>
              <a:rPr lang="en-GB" sz="900" dirty="0" smtClean="0"/>
              <a:t> (1187, 1195, 1014) for advice or contact the alcohol  </a:t>
            </a:r>
            <a:r>
              <a:rPr lang="en-GB" sz="900" dirty="0" err="1" smtClean="0"/>
              <a:t>liason</a:t>
            </a:r>
            <a:r>
              <a:rPr lang="en-GB" sz="900" dirty="0" smtClean="0"/>
              <a:t> team bleep 1295</a:t>
            </a:r>
          </a:p>
          <a:p>
            <a:pPr>
              <a:buFont typeface="Arial" pitchFamily="34" charset="0"/>
              <a:buChar char="•"/>
            </a:pPr>
            <a:endParaRPr lang="en-GB" sz="1200" dirty="0" smtClean="0"/>
          </a:p>
          <a:p>
            <a:pPr>
              <a:buFont typeface="Arial" pitchFamily="34" charset="0"/>
              <a:buChar char="•"/>
            </a:pPr>
            <a:endParaRPr lang="en-GB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559</Words>
  <Application>Microsoft Office PowerPoint</Application>
  <PresentationFormat>A4 Paper (210x297 mm)</PresentationFormat>
  <Paragraphs>101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Great Western Hospitals NHS Foundation Trust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benjamin.arnold</dc:creator>
  <cp:lastModifiedBy>Carter, Brian</cp:lastModifiedBy>
  <cp:revision>97</cp:revision>
  <cp:lastPrinted>2015-05-21T13:23:10Z</cp:lastPrinted>
  <dcterms:created xsi:type="dcterms:W3CDTF">2014-02-27T12:45:23Z</dcterms:created>
  <dcterms:modified xsi:type="dcterms:W3CDTF">2017-11-07T12:11:15Z</dcterms:modified>
</cp:coreProperties>
</file>