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7"/>
  </p:notesMasterIdLst>
  <p:sldIdLst>
    <p:sldId id="256" r:id="rId2"/>
    <p:sldId id="348" r:id="rId3"/>
    <p:sldId id="335" r:id="rId4"/>
    <p:sldId id="337" r:id="rId5"/>
    <p:sldId id="338" r:id="rId6"/>
    <p:sldId id="339" r:id="rId7"/>
    <p:sldId id="334" r:id="rId8"/>
    <p:sldId id="340" r:id="rId9"/>
    <p:sldId id="258" r:id="rId10"/>
    <p:sldId id="259" r:id="rId11"/>
    <p:sldId id="263" r:id="rId12"/>
    <p:sldId id="264" r:id="rId13"/>
    <p:sldId id="265" r:id="rId14"/>
    <p:sldId id="266" r:id="rId15"/>
    <p:sldId id="268" r:id="rId16"/>
    <p:sldId id="269" r:id="rId17"/>
    <p:sldId id="271" r:id="rId18"/>
    <p:sldId id="272" r:id="rId19"/>
    <p:sldId id="273" r:id="rId20"/>
    <p:sldId id="274" r:id="rId21"/>
    <p:sldId id="276" r:id="rId22"/>
    <p:sldId id="277" r:id="rId23"/>
    <p:sldId id="282" r:id="rId24"/>
    <p:sldId id="281" r:id="rId25"/>
    <p:sldId id="280" r:id="rId26"/>
    <p:sldId id="301" r:id="rId27"/>
    <p:sldId id="278" r:id="rId28"/>
    <p:sldId id="302" r:id="rId29"/>
    <p:sldId id="283" r:id="rId30"/>
    <p:sldId id="341" r:id="rId31"/>
    <p:sldId id="284" r:id="rId32"/>
    <p:sldId id="285" r:id="rId33"/>
    <p:sldId id="289" r:id="rId34"/>
    <p:sldId id="290" r:id="rId35"/>
    <p:sldId id="291" r:id="rId36"/>
    <p:sldId id="286" r:id="rId37"/>
    <p:sldId id="292" r:id="rId38"/>
    <p:sldId id="293" r:id="rId39"/>
    <p:sldId id="294" r:id="rId40"/>
    <p:sldId id="296" r:id="rId41"/>
    <p:sldId id="297" r:id="rId42"/>
    <p:sldId id="298" r:id="rId43"/>
    <p:sldId id="299" r:id="rId44"/>
    <p:sldId id="300" r:id="rId45"/>
    <p:sldId id="342" r:id="rId46"/>
    <p:sldId id="279" r:id="rId47"/>
    <p:sldId id="346" r:id="rId48"/>
    <p:sldId id="343" r:id="rId49"/>
    <p:sldId id="313" r:id="rId50"/>
    <p:sldId id="305" r:id="rId51"/>
    <p:sldId id="306" r:id="rId52"/>
    <p:sldId id="304" r:id="rId53"/>
    <p:sldId id="307" r:id="rId54"/>
    <p:sldId id="308" r:id="rId55"/>
    <p:sldId id="309" r:id="rId56"/>
    <p:sldId id="311" r:id="rId57"/>
    <p:sldId id="310" r:id="rId58"/>
    <p:sldId id="312" r:id="rId59"/>
    <p:sldId id="314" r:id="rId60"/>
    <p:sldId id="317" r:id="rId61"/>
    <p:sldId id="318" r:id="rId62"/>
    <p:sldId id="321" r:id="rId63"/>
    <p:sldId id="322" r:id="rId64"/>
    <p:sldId id="323" r:id="rId65"/>
    <p:sldId id="325" r:id="rId66"/>
    <p:sldId id="327" r:id="rId67"/>
    <p:sldId id="328" r:id="rId68"/>
    <p:sldId id="329" r:id="rId69"/>
    <p:sldId id="330" r:id="rId70"/>
    <p:sldId id="331" r:id="rId71"/>
    <p:sldId id="332" r:id="rId72"/>
    <p:sldId id="303" r:id="rId73"/>
    <p:sldId id="333" r:id="rId74"/>
    <p:sldId id="344" r:id="rId75"/>
    <p:sldId id="347"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4" d="100"/>
          <a:sy n="104" d="100"/>
        </p:scale>
        <p:origin x="-96" y="-102"/>
      </p:cViewPr>
      <p:guideLst>
        <p:guide orient="horz" pos="2160"/>
        <p:guide pos="2880"/>
      </p:guideLst>
    </p:cSldViewPr>
  </p:slideViewPr>
  <p:outlineViewPr>
    <p:cViewPr>
      <p:scale>
        <a:sx n="33" d="100"/>
        <a:sy n="33" d="100"/>
      </p:scale>
      <p:origin x="0" y="22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17D53E-E3F0-4BEF-AF42-D8AD2295A023}" type="datetimeFigureOut">
              <a:rPr lang="en-US" smtClean="0"/>
              <a:pPr/>
              <a:t>11/8/2017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9757D-3096-4BE5-B280-0039C13409A0}" type="slidenum">
              <a:rPr lang="en-GB" smtClean="0"/>
              <a:pPr/>
              <a:t>‹#›</a:t>
            </a:fld>
            <a:endParaRPr lang="en-GB"/>
          </a:p>
        </p:txBody>
      </p:sp>
    </p:spTree>
    <p:extLst>
      <p:ext uri="{BB962C8B-B14F-4D97-AF65-F5344CB8AC3E}">
        <p14:creationId xmlns:p14="http://schemas.microsoft.com/office/powerpoint/2010/main" val="2549393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89757D-3096-4BE5-B280-0039C13409A0}"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23</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24</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25</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26</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27</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28</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29</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30</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31</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89757D-3096-4BE5-B280-0039C13409A0}"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33</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34</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35</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endParaRPr lang="en-GB" smtClean="0"/>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36</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endParaRPr lang="en-GB" smtClean="0"/>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37</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endParaRPr lang="en-GB" smtClean="0"/>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38</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endParaRPr lang="en-GB" smtClean="0"/>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39</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endParaRPr lang="en-GB" smtClean="0"/>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40</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endParaRPr lang="en-GB" smtClean="0"/>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41</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endParaRPr lang="en-GB" smtClean="0"/>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imaging must be authorised by an officer of Inspector rank, or above</a:t>
            </a:r>
          </a:p>
          <a:p>
            <a:endParaRPr lang="en-GB" dirty="0"/>
          </a:p>
        </p:txBody>
      </p:sp>
      <p:sp>
        <p:nvSpPr>
          <p:cNvPr id="4" name="Slide Number Placeholder 3"/>
          <p:cNvSpPr>
            <a:spLocks noGrp="1"/>
          </p:cNvSpPr>
          <p:nvPr>
            <p:ph type="sldNum" sz="quarter" idx="10"/>
          </p:nvPr>
        </p:nvSpPr>
        <p:spPr/>
        <p:txBody>
          <a:bodyPr/>
          <a:lstStyle/>
          <a:p>
            <a:fld id="{9B89757D-3096-4BE5-B280-0039C13409A0}" type="slidenum">
              <a:rPr lang="en-GB" smtClean="0"/>
              <a:pPr/>
              <a:t>16</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should still seek</a:t>
            </a:r>
          </a:p>
          <a:p>
            <a:r>
              <a:rPr lang="en-GB" dirty="0" smtClean="0"/>
              <a:t>the patient’s consent to disclosure if practicable</a:t>
            </a:r>
          </a:p>
          <a:p>
            <a:r>
              <a:rPr lang="en-GB" dirty="0" smtClean="0"/>
              <a:t>and consider any reasons given for refusal.</a:t>
            </a:r>
            <a:endParaRPr lang="en-GB" smtClean="0"/>
          </a:p>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43</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44</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45</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46</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47</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48</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49</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50</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51</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52</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17</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53</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54</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55</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56</a:t>
            </a:fld>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57</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58</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59</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60</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61</a:t>
            </a:fld>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62</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18</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63</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64</a:t>
            </a:fld>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65</a:t>
            </a:fld>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66</a:t>
            </a:fld>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67</a:t>
            </a:fld>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68</a:t>
            </a:fld>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69</a:t>
            </a:fld>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70</a:t>
            </a:fld>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71</a:t>
            </a:fld>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72</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mn-lt"/>
                <a:ea typeface="+mn-ea"/>
                <a:cs typeface="+mn-cs"/>
              </a:rPr>
              <a:t>Rarely,</a:t>
            </a:r>
          </a:p>
          <a:p>
            <a:r>
              <a:rPr lang="en-GB" sz="1200" kern="1200" baseline="0" dirty="0" smtClean="0">
                <a:solidFill>
                  <a:schemeClr val="tx1"/>
                </a:solidFill>
                <a:latin typeface="+mn-lt"/>
                <a:ea typeface="+mn-ea"/>
                <a:cs typeface="+mn-cs"/>
              </a:rPr>
              <a:t>there may be circumstances in which an intimate search may be</a:t>
            </a:r>
          </a:p>
          <a:p>
            <a:r>
              <a:rPr lang="en-GB" sz="1200" kern="1200" baseline="0" dirty="0" smtClean="0">
                <a:solidFill>
                  <a:schemeClr val="tx1"/>
                </a:solidFill>
                <a:latin typeface="+mn-lt"/>
                <a:ea typeface="+mn-ea"/>
                <a:cs typeface="+mn-cs"/>
              </a:rPr>
              <a:t>performed when the detainee had previously withheld consent,</a:t>
            </a:r>
          </a:p>
          <a:p>
            <a:r>
              <a:rPr lang="en-GB" sz="1200" kern="1200" baseline="0" dirty="0" smtClean="0">
                <a:solidFill>
                  <a:schemeClr val="tx1"/>
                </a:solidFill>
                <a:latin typeface="+mn-lt"/>
                <a:ea typeface="+mn-ea"/>
                <a:cs typeface="+mn-cs"/>
              </a:rPr>
              <a:t>for example if they were to collapse and there were reasonable</a:t>
            </a:r>
          </a:p>
          <a:p>
            <a:r>
              <a:rPr lang="en-GB" sz="1200" kern="1200" baseline="0" dirty="0" smtClean="0">
                <a:solidFill>
                  <a:schemeClr val="tx1"/>
                </a:solidFill>
                <a:latin typeface="+mn-lt"/>
                <a:ea typeface="+mn-ea"/>
                <a:cs typeface="+mn-cs"/>
              </a:rPr>
              <a:t>grounds to suspect that they may be poisoned from concealed</a:t>
            </a:r>
          </a:p>
          <a:p>
            <a:r>
              <a:rPr lang="en-GB" sz="1200" kern="1200" baseline="0" dirty="0" smtClean="0">
                <a:solidFill>
                  <a:schemeClr val="tx1"/>
                </a:solidFill>
                <a:latin typeface="+mn-lt"/>
                <a:ea typeface="+mn-ea"/>
                <a:cs typeface="+mn-cs"/>
              </a:rPr>
              <a:t>drugs. In this instance an intimate search would be permitted,</a:t>
            </a:r>
          </a:p>
          <a:p>
            <a:r>
              <a:rPr lang="en-GB" sz="1200" kern="1200" baseline="0" dirty="0" smtClean="0">
                <a:solidFill>
                  <a:schemeClr val="tx1"/>
                </a:solidFill>
                <a:latin typeface="+mn-lt"/>
                <a:ea typeface="+mn-ea"/>
                <a:cs typeface="+mn-cs"/>
              </a:rPr>
              <a:t>in order to save their life, rather than to gather evidence</a:t>
            </a:r>
          </a:p>
        </p:txBody>
      </p:sp>
      <p:sp>
        <p:nvSpPr>
          <p:cNvPr id="4" name="Slide Number Placeholder 3"/>
          <p:cNvSpPr>
            <a:spLocks noGrp="1"/>
          </p:cNvSpPr>
          <p:nvPr>
            <p:ph type="sldNum" sz="quarter" idx="10"/>
          </p:nvPr>
        </p:nvSpPr>
        <p:spPr/>
        <p:txBody>
          <a:bodyPr/>
          <a:lstStyle/>
          <a:p>
            <a:fld id="{9B89757D-3096-4BE5-B280-0039C13409A0}" type="slidenum">
              <a:rPr lang="en-GB" smtClean="0"/>
              <a:pPr/>
              <a:t>19</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73</a:t>
            </a:fld>
            <a:endParaRPr lang="en-GB"/>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74</a:t>
            </a:fld>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89757D-3096-4BE5-B280-0039C13409A0}" type="slidenum">
              <a:rPr lang="en-GB" smtClean="0"/>
              <a:pPr/>
              <a:t>75</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20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89757D-3096-4BE5-B280-0039C13409A0}" type="slidenum">
              <a:rPr lang="en-GB" smtClean="0"/>
              <a:pPr/>
              <a:t>21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mn-lt"/>
                <a:ea typeface="+mn-ea"/>
                <a:cs typeface="+mn-cs"/>
              </a:rPr>
              <a:t>Suspected body packers at low risk of complications</a:t>
            </a:r>
          </a:p>
          <a:p>
            <a:r>
              <a:rPr lang="en-GB" sz="1200" kern="1200" baseline="0" dirty="0" smtClean="0">
                <a:solidFill>
                  <a:schemeClr val="tx1"/>
                </a:solidFill>
                <a:latin typeface="+mn-lt"/>
                <a:ea typeface="+mn-ea"/>
                <a:cs typeface="+mn-cs"/>
              </a:rPr>
              <a:t>may be discharged and managed within a suitable facility. For</a:t>
            </a:r>
          </a:p>
          <a:p>
            <a:r>
              <a:rPr lang="en-GB" sz="1200" kern="1200" baseline="0" dirty="0" smtClean="0">
                <a:solidFill>
                  <a:schemeClr val="tx1"/>
                </a:solidFill>
                <a:latin typeface="+mn-lt"/>
                <a:ea typeface="+mn-ea"/>
                <a:cs typeface="+mn-cs"/>
              </a:rPr>
              <a:t>example, London Heathrow airport has a custody facility with a</a:t>
            </a:r>
          </a:p>
          <a:p>
            <a:r>
              <a:rPr lang="en-GB" sz="1200" kern="1200" baseline="0" dirty="0" err="1" smtClean="0">
                <a:solidFill>
                  <a:schemeClr val="tx1"/>
                </a:solidFill>
                <a:latin typeface="+mn-lt"/>
                <a:ea typeface="+mn-ea"/>
                <a:cs typeface="+mn-cs"/>
              </a:rPr>
              <a:t>perspex</a:t>
            </a:r>
            <a:r>
              <a:rPr lang="en-GB" sz="1200" kern="1200" baseline="0" dirty="0" smtClean="0">
                <a:solidFill>
                  <a:schemeClr val="tx1"/>
                </a:solidFill>
                <a:latin typeface="+mn-lt"/>
                <a:ea typeface="+mn-ea"/>
                <a:cs typeface="+mn-cs"/>
              </a:rPr>
              <a:t> toilet complete with gloved inspection port where</a:t>
            </a:r>
          </a:p>
          <a:p>
            <a:r>
              <a:rPr lang="en-GB" sz="1200" kern="1200" baseline="0" dirty="0" smtClean="0">
                <a:solidFill>
                  <a:schemeClr val="tx1"/>
                </a:solidFill>
                <a:latin typeface="+mn-lt"/>
                <a:ea typeface="+mn-ea"/>
                <a:cs typeface="+mn-cs"/>
              </a:rPr>
              <a:t>faeces from suspected body packers may be inspected for</a:t>
            </a:r>
          </a:p>
          <a:p>
            <a:r>
              <a:rPr lang="en-GB" sz="1200" kern="1200" baseline="0" dirty="0" smtClean="0">
                <a:solidFill>
                  <a:schemeClr val="tx1"/>
                </a:solidFill>
                <a:latin typeface="+mn-lt"/>
                <a:ea typeface="+mn-ea"/>
                <a:cs typeface="+mn-cs"/>
              </a:rPr>
              <a:t>potential evidence</a:t>
            </a:r>
          </a:p>
        </p:txBody>
      </p:sp>
      <p:sp>
        <p:nvSpPr>
          <p:cNvPr id="4" name="Slide Number Placeholder 3"/>
          <p:cNvSpPr>
            <a:spLocks noGrp="1"/>
          </p:cNvSpPr>
          <p:nvPr>
            <p:ph type="sldNum" sz="quarter" idx="10"/>
          </p:nvPr>
        </p:nvSpPr>
        <p:spPr/>
        <p:txBody>
          <a:bodyPr/>
          <a:lstStyle/>
          <a:p>
            <a:fld id="{9B89757D-3096-4BE5-B280-0039C13409A0}" type="slidenum">
              <a:rPr lang="en-GB" smtClean="0"/>
              <a:pPr/>
              <a:t>22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DE7A65-90B9-4B78-B6E9-531F3BE76B11}" type="datetimeFigureOut">
              <a:rPr lang="en-US" smtClean="0"/>
              <a:pPr/>
              <a:t>11/8/2017</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A82761D1-0C41-440E-BB14-23CC078E566C}"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E7A65-90B9-4B78-B6E9-531F3BE76B11}" type="datetimeFigureOut">
              <a:rPr lang="en-US" smtClean="0"/>
              <a:pPr/>
              <a:t>11/8/2017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2761D1-0C41-440E-BB14-23CC078E566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E7A65-90B9-4B78-B6E9-531F3BE76B11}" type="datetimeFigureOut">
              <a:rPr lang="en-US" smtClean="0"/>
              <a:pPr/>
              <a:t>11/8/2017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2761D1-0C41-440E-BB14-23CC078E566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E7A65-90B9-4B78-B6E9-531F3BE76B11}" type="datetimeFigureOut">
              <a:rPr lang="en-US" smtClean="0"/>
              <a:pPr/>
              <a:t>11/8/2017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2761D1-0C41-440E-BB14-23CC078E566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DE7A65-90B9-4B78-B6E9-531F3BE76B11}" type="datetimeFigureOut">
              <a:rPr lang="en-US" smtClean="0"/>
              <a:pPr/>
              <a:t>11/8/2017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2761D1-0C41-440E-BB14-23CC078E566C}"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DE7A65-90B9-4B78-B6E9-531F3BE76B11}" type="datetimeFigureOut">
              <a:rPr lang="en-US" smtClean="0"/>
              <a:pPr/>
              <a:t>11/8/2017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2761D1-0C41-440E-BB14-23CC078E566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DE7A65-90B9-4B78-B6E9-531F3BE76B11}" type="datetimeFigureOut">
              <a:rPr lang="en-US" smtClean="0"/>
              <a:pPr/>
              <a:t>11/8/2017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2761D1-0C41-440E-BB14-23CC078E566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DE7A65-90B9-4B78-B6E9-531F3BE76B11}" type="datetimeFigureOut">
              <a:rPr lang="en-US" smtClean="0"/>
              <a:pPr/>
              <a:t>11/8/2017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2761D1-0C41-440E-BB14-23CC078E566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E7A65-90B9-4B78-B6E9-531F3BE76B11}" type="datetimeFigureOut">
              <a:rPr lang="en-US" smtClean="0"/>
              <a:pPr/>
              <a:t>11/8/2017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82761D1-0C41-440E-BB14-23CC078E566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DE7A65-90B9-4B78-B6E9-531F3BE76B11}" type="datetimeFigureOut">
              <a:rPr lang="en-US" smtClean="0"/>
              <a:pPr/>
              <a:t>11/8/2017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2761D1-0C41-440E-BB14-23CC078E566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DE7A65-90B9-4B78-B6E9-531F3BE76B11}" type="datetimeFigureOut">
              <a:rPr lang="en-US" smtClean="0"/>
              <a:pPr/>
              <a:t>11/8/2017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A82761D1-0C41-440E-BB14-23CC078E566C}"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DE7A65-90B9-4B78-B6E9-531F3BE76B11}" type="datetimeFigureOut">
              <a:rPr lang="en-US" smtClean="0"/>
              <a:pPr/>
              <a:t>11/8/2017</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82761D1-0C41-440E-BB14-23CC078E566C}"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www.swindonadvertiser.co.uk/" TargetMode="External"/><Relationship Id="rId5" Type="http://schemas.openxmlformats.org/officeDocument/2006/relationships/hyperlink" Target="http://www.swindonadvertiser.co.uk/search/?search=Judge+Douglas+Field" TargetMode="Externa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Dealing with Police</a:t>
            </a:r>
            <a:endParaRPr lang="en-GB" dirty="0"/>
          </a:p>
        </p:txBody>
      </p:sp>
      <p:sp>
        <p:nvSpPr>
          <p:cNvPr id="6" name="Text Placeholder 5"/>
          <p:cNvSpPr>
            <a:spLocks noGrp="1"/>
          </p:cNvSpPr>
          <p:nvPr>
            <p:ph type="body" idx="2"/>
          </p:nvPr>
        </p:nvSpPr>
        <p:spPr/>
        <p:txBody>
          <a:bodyPr>
            <a:normAutofit/>
          </a:bodyPr>
          <a:lstStyle/>
          <a:p>
            <a:endPar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Management practice</a:t>
            </a:r>
            <a:endParaRPr lang="en-GB"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050" name="Picture 2" descr="C:\Users\HP_Administrator\Pictures\logo.jpg"/>
          <p:cNvPicPr>
            <a:picLocks noChangeAspect="1" noChangeArrowheads="1"/>
          </p:cNvPicPr>
          <p:nvPr/>
        </p:nvPicPr>
        <p:blipFill>
          <a:blip r:embed="rId3" cstate="print"/>
          <a:srcRect/>
          <a:stretch>
            <a:fillRect/>
          </a:stretch>
        </p:blipFill>
        <p:spPr bwMode="auto">
          <a:xfrm>
            <a:off x="857224" y="2714620"/>
            <a:ext cx="1905000" cy="1009650"/>
          </a:xfrm>
          <a:prstGeom prst="rect">
            <a:avLst/>
          </a:prstGeom>
          <a:noFill/>
        </p:spPr>
      </p:pic>
      <p:sp>
        <p:nvSpPr>
          <p:cNvPr id="7" name="Content Placeholder 6"/>
          <p:cNvSpPr>
            <a:spLocks noGrp="1"/>
          </p:cNvSpPr>
          <p:nvPr>
            <p:ph sz="half" idx="1"/>
          </p:nvPr>
        </p:nvSpPr>
        <p:spPr/>
        <p:txBody>
          <a:bodyPr/>
          <a:lstStyle/>
          <a:p>
            <a:pPr algn="ctr">
              <a:buNone/>
            </a:pPr>
            <a:r>
              <a:rPr lang="en-GB" dirty="0" smtClean="0"/>
              <a:t>Regional Teaching June 2010</a:t>
            </a:r>
          </a:p>
          <a:p>
            <a:pPr algn="ctr">
              <a:buNone/>
            </a:pPr>
            <a:endParaRPr lang="en-GB" dirty="0" smtClean="0"/>
          </a:p>
          <a:p>
            <a:pPr algn="ctr">
              <a:buNone/>
            </a:pPr>
            <a:r>
              <a:rPr lang="en-GB" dirty="0" smtClean="0"/>
              <a:t>Great Western Hospital Swindon</a:t>
            </a:r>
          </a:p>
          <a:p>
            <a:pPr algn="ctr">
              <a:buNone/>
            </a:pPr>
            <a:endParaRPr lang="en-GB" dirty="0" smtClean="0"/>
          </a:p>
          <a:p>
            <a:pPr algn="ctr">
              <a:buNone/>
            </a:pPr>
            <a:endParaRPr lang="en-GB" dirty="0" smtClean="0"/>
          </a:p>
          <a:p>
            <a:pPr algn="ctr">
              <a:buNone/>
            </a:pPr>
            <a:endParaRPr lang="en-GB" dirty="0" smtClean="0"/>
          </a:p>
          <a:p>
            <a:pPr algn="ctr">
              <a:buNone/>
            </a:pPr>
            <a:r>
              <a:rPr lang="en-GB" dirty="0" smtClean="0"/>
              <a:t>Ian Kendall</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Drugs and Police</a:t>
            </a:r>
            <a:endParaRPr lang="en-GB" dirty="0"/>
          </a:p>
        </p:txBody>
      </p:sp>
      <p:sp>
        <p:nvSpPr>
          <p:cNvPr id="6" name="Text Placeholder 5"/>
          <p:cNvSpPr>
            <a:spLocks noGrp="1"/>
          </p:cNvSpPr>
          <p:nvPr>
            <p:ph type="body" idx="2"/>
          </p:nvPr>
        </p:nvSpPr>
        <p:spPr/>
        <p:txBody>
          <a:bodyPr>
            <a:normAutofit/>
          </a:bodyPr>
          <a:lstStyle/>
          <a:p>
            <a:r>
              <a:rPr lang="en-GB"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Stuffers</a:t>
            </a:r>
            <a:endParaRPr lang="en-GB"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Content Placeholder 4"/>
          <p:cNvSpPr>
            <a:spLocks noGrp="1"/>
          </p:cNvSpPr>
          <p:nvPr>
            <p:ph sz="half" idx="1"/>
          </p:nvPr>
        </p:nvSpPr>
        <p:spPr/>
        <p:txBody>
          <a:bodyPr/>
          <a:lstStyle/>
          <a:p>
            <a:r>
              <a:rPr lang="en-GB" dirty="0" smtClean="0"/>
              <a:t>Body </a:t>
            </a:r>
            <a:r>
              <a:rPr lang="en-GB" dirty="0" err="1" smtClean="0"/>
              <a:t>stuffers</a:t>
            </a:r>
            <a:r>
              <a:rPr lang="en-GB" dirty="0" smtClean="0"/>
              <a:t> spontaneously swallow either unwrapped or poorly wrapped drugs when fearing apprehension by the authorities, in order to dispose of evidence and frustrate the legal process</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Drugs and Police</a:t>
            </a:r>
            <a:endParaRPr lang="en-GB" dirty="0"/>
          </a:p>
        </p:txBody>
      </p:sp>
      <p:sp>
        <p:nvSpPr>
          <p:cNvPr id="6" name="Text Placeholder 5"/>
          <p:cNvSpPr>
            <a:spLocks noGrp="1"/>
          </p:cNvSpPr>
          <p:nvPr>
            <p:ph type="body" idx="2"/>
          </p:nvPr>
        </p:nvSpPr>
        <p:spPr/>
        <p:txBody>
          <a:bodyPr>
            <a:normAutofit/>
          </a:bodyPr>
          <a:lstStyle/>
          <a:p>
            <a:r>
              <a:rPr lang="en-GB"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Packers</a:t>
            </a:r>
            <a:endParaRPr lang="en-GB"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Content Placeholder 4"/>
          <p:cNvSpPr>
            <a:spLocks noGrp="1"/>
          </p:cNvSpPr>
          <p:nvPr>
            <p:ph sz="half" idx="1"/>
          </p:nvPr>
        </p:nvSpPr>
        <p:spPr/>
        <p:txBody>
          <a:bodyPr>
            <a:normAutofit/>
          </a:bodyPr>
          <a:lstStyle/>
          <a:p>
            <a:r>
              <a:rPr lang="en-GB" dirty="0" smtClean="0"/>
              <a:t>Studies support conservative management in asymptomatic body packers reporting low rates of both complications and progression to surgical treatment.</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Drugs and Police</a:t>
            </a:r>
            <a:endParaRPr lang="en-GB" dirty="0"/>
          </a:p>
        </p:txBody>
      </p:sp>
      <p:sp>
        <p:nvSpPr>
          <p:cNvPr id="6" name="Text Placeholder 5"/>
          <p:cNvSpPr>
            <a:spLocks noGrp="1"/>
          </p:cNvSpPr>
          <p:nvPr>
            <p:ph type="body" idx="2"/>
          </p:nvPr>
        </p:nvSpPr>
        <p:spPr/>
        <p:txBody>
          <a:bodyPr>
            <a:normAutofit/>
          </a:bodyPr>
          <a:lstStyle/>
          <a:p>
            <a:r>
              <a:rPr lang="en-GB"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Stuffers</a:t>
            </a:r>
            <a:endParaRPr lang="en-GB"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Content Placeholder 4"/>
          <p:cNvSpPr>
            <a:spLocks noGrp="1"/>
          </p:cNvSpPr>
          <p:nvPr>
            <p:ph sz="half" idx="1"/>
          </p:nvPr>
        </p:nvSpPr>
        <p:spPr/>
        <p:txBody>
          <a:bodyPr>
            <a:normAutofit/>
          </a:bodyPr>
          <a:lstStyle/>
          <a:p>
            <a:r>
              <a:rPr lang="en-GB" dirty="0" smtClean="0"/>
              <a:t>Serious complications following body stuffing are rare. When seizures occur, it is likely to be within 2 h of ingestion, although there is a report of delayed seizures in a crack-cocaine body </a:t>
            </a:r>
            <a:r>
              <a:rPr lang="en-GB" dirty="0" err="1" smtClean="0"/>
              <a:t>stuffer</a:t>
            </a:r>
            <a:r>
              <a:rPr lang="en-GB" dirty="0" smtClean="0"/>
              <a:t> at 10–24 h post-ingestion</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Asymptomatic patients</a:t>
            </a:r>
            <a:endPar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Content Placeholder 3"/>
          <p:cNvSpPr>
            <a:spLocks noGrp="1"/>
          </p:cNvSpPr>
          <p:nvPr>
            <p:ph sz="half" idx="1"/>
          </p:nvPr>
        </p:nvSpPr>
        <p:spPr/>
        <p:txBody>
          <a:bodyPr/>
          <a:lstStyle/>
          <a:p>
            <a:r>
              <a:rPr lang="en-GB" dirty="0" smtClean="0"/>
              <a:t>The majority of asymptomatic patients with concealed drugs in the UK can be managed conservatively, with a complication rate of less than 5%</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Risk factors for complications</a:t>
            </a:r>
            <a:endPar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Content Placeholder 3"/>
          <p:cNvSpPr>
            <a:spLocks noGrp="1"/>
          </p:cNvSpPr>
          <p:nvPr>
            <p:ph sz="half" idx="1"/>
          </p:nvPr>
        </p:nvSpPr>
        <p:spPr/>
        <p:txBody>
          <a:bodyPr>
            <a:normAutofit fontScale="55000" lnSpcReduction="20000"/>
          </a:bodyPr>
          <a:lstStyle/>
          <a:p>
            <a:r>
              <a:rPr lang="en-GB" dirty="0" smtClean="0"/>
              <a:t>Abdominal pain</a:t>
            </a:r>
          </a:p>
          <a:p>
            <a:r>
              <a:rPr lang="en-GB" dirty="0" smtClean="0"/>
              <a:t>Vomiting</a:t>
            </a:r>
          </a:p>
          <a:p>
            <a:r>
              <a:rPr lang="en-GB" dirty="0" smtClean="0"/>
              <a:t>Poisoning</a:t>
            </a:r>
          </a:p>
          <a:p>
            <a:r>
              <a:rPr lang="en-GB" dirty="0" smtClean="0"/>
              <a:t>Improvised/home-made packaging</a:t>
            </a:r>
          </a:p>
          <a:p>
            <a:r>
              <a:rPr lang="en-GB" dirty="0" smtClean="0"/>
              <a:t>Large total quantity of drug (especially for body </a:t>
            </a:r>
            <a:r>
              <a:rPr lang="en-GB" dirty="0" err="1" smtClean="0"/>
              <a:t>stuffers</a:t>
            </a:r>
            <a:r>
              <a:rPr lang="en-GB" dirty="0" smtClean="0"/>
              <a:t>)</a:t>
            </a:r>
          </a:p>
          <a:p>
            <a:r>
              <a:rPr lang="en-GB" dirty="0" smtClean="0"/>
              <a:t>High number of packets (&gt;50)</a:t>
            </a:r>
          </a:p>
          <a:p>
            <a:r>
              <a:rPr lang="en-GB" dirty="0" smtClean="0"/>
              <a:t>Large size of packets</a:t>
            </a:r>
          </a:p>
          <a:p>
            <a:r>
              <a:rPr lang="en-GB" dirty="0" smtClean="0"/>
              <a:t>Delayed passage of drug packets (&gt;48h)</a:t>
            </a:r>
          </a:p>
          <a:p>
            <a:r>
              <a:rPr lang="en-GB" dirty="0" smtClean="0"/>
              <a:t>Passage of fragments of packaging in stool</a:t>
            </a:r>
          </a:p>
          <a:p>
            <a:r>
              <a:rPr lang="en-GB" dirty="0" smtClean="0"/>
              <a:t>Poisoning in a co-transporter</a:t>
            </a:r>
          </a:p>
          <a:p>
            <a:r>
              <a:rPr lang="en-GB" dirty="0" smtClean="0"/>
              <a:t>Previous abdominal surgery (greater risk of obstructing</a:t>
            </a:r>
          </a:p>
          <a:p>
            <a:r>
              <a:rPr lang="en-GB" dirty="0" smtClean="0"/>
              <a:t>secondary to adhesions)</a:t>
            </a:r>
          </a:p>
          <a:p>
            <a:r>
              <a:rPr lang="en-GB" dirty="0" smtClean="0"/>
              <a:t>Concomitant drug usage, especially constipating agents</a:t>
            </a:r>
          </a:p>
          <a:p>
            <a:r>
              <a:rPr lang="en-GB" dirty="0" smtClean="0"/>
              <a:t>Abnormal vital signs</a:t>
            </a:r>
          </a:p>
          <a:p>
            <a:r>
              <a:rPr lang="en-GB" dirty="0" smtClean="0"/>
              <a:t>Positive urine drug test following previous negative test (may herald packet breakdown or rupture)</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Gives additional powers to the police services of England and Wales to authorise (subject to a number of restrictions) intimate searches, x rays and ultrasound scans of persons suspected of having concealed class A drugs with the intention to supply another or export</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provides for a detainee to have an x ray or ultrasound carried out if he is ‘‘…suspected of having swallowed a class A drug and was in possession of it with appropriate criminal intention before his arrest’’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The imaging must be authorised by an officer of Inspector rank, or above</a:t>
            </a:r>
          </a:p>
          <a:p>
            <a:r>
              <a:rPr lang="en-GB" dirty="0" smtClean="0"/>
              <a:t>and must be performed by a registered medical practitioner or nurse </a:t>
            </a:r>
          </a:p>
          <a:p>
            <a:r>
              <a:rPr lang="en-GB" dirty="0" smtClean="0"/>
              <a:t>and be carried out at a hospital, a doctor’s surgery, or other medical premises</a:t>
            </a:r>
          </a:p>
          <a:p>
            <a:endParaRPr lang="en-GB"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police should deliver an appropriate warning: </a:t>
            </a:r>
          </a:p>
          <a:p>
            <a:r>
              <a:rPr lang="en-GB" dirty="0" smtClean="0"/>
              <a:t>‘‘You do not have to allow an x-ray of you to be taken or an ultrasound scan to be carried out on you, but I must warn you that if you refuse without good cause, your refusal might harm your case if it comes to trial.’’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Requests for intimate searches and forensic imaging should usually be directed to the forensic physician and not involve ED, in a similar fashion to the collection of blood-alcohol samples from suspected drink-drivers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Dealing with Police</a:t>
            </a:r>
            <a:endParaRPr lang="en-GB" dirty="0"/>
          </a:p>
        </p:txBody>
      </p:sp>
      <p:sp>
        <p:nvSpPr>
          <p:cNvPr id="6" name="Text Placeholder 5"/>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Curriculum Management practice</a:t>
            </a:r>
            <a:endParaRPr lang="en-GB"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10" name="Content Placeholder 9"/>
          <p:cNvGraphicFramePr>
            <a:graphicFrameLocks noGrp="1"/>
          </p:cNvGraphicFramePr>
          <p:nvPr>
            <p:ph sz="half" idx="1"/>
          </p:nvPr>
        </p:nvGraphicFramePr>
        <p:xfrm>
          <a:off x="3428993" y="1728099"/>
          <a:ext cx="5572160" cy="4721870"/>
        </p:xfrm>
        <a:graphic>
          <a:graphicData uri="http://schemas.openxmlformats.org/drawingml/2006/table">
            <a:tbl>
              <a:tblPr firstRow="1" bandRow="1">
                <a:tableStyleId>{5C22544A-7EE6-4342-B048-85BDC9FD1C3A}</a:tableStyleId>
              </a:tblPr>
              <a:tblGrid>
                <a:gridCol w="1114432"/>
                <a:gridCol w="1114432"/>
                <a:gridCol w="1114432"/>
                <a:gridCol w="1114432"/>
                <a:gridCol w="1114432"/>
              </a:tblGrid>
              <a:tr h="352506">
                <a:tc>
                  <a:txBody>
                    <a:bodyPr/>
                    <a:lstStyle/>
                    <a:p>
                      <a:pPr algn="ctr">
                        <a:lnSpc>
                          <a:spcPct val="115000"/>
                        </a:lnSpc>
                        <a:spcAft>
                          <a:spcPts val="0"/>
                        </a:spcAft>
                      </a:pPr>
                      <a:r>
                        <a:rPr lang="en-GB" sz="1100" b="1" dirty="0">
                          <a:latin typeface="Calibri"/>
                          <a:ea typeface="Arial Unicode MS"/>
                          <a:cs typeface="Times New Roman"/>
                        </a:rPr>
                        <a:t>Objectives</a:t>
                      </a:r>
                      <a:endParaRPr lang="en-GB" sz="1200" dirty="0">
                        <a:latin typeface="Arial Unicode MS"/>
                        <a:ea typeface="Times New Roman"/>
                        <a:cs typeface="Times New Roman"/>
                      </a:endParaRPr>
                    </a:p>
                  </a:txBody>
                  <a:tcPr marL="68580" marR="68580" marT="0" marB="0"/>
                </a:tc>
                <a:tc>
                  <a:txBody>
                    <a:bodyPr/>
                    <a:lstStyle/>
                    <a:p>
                      <a:pPr algn="ctr">
                        <a:lnSpc>
                          <a:spcPct val="115000"/>
                        </a:lnSpc>
                        <a:spcAft>
                          <a:spcPts val="0"/>
                        </a:spcAft>
                      </a:pPr>
                      <a:r>
                        <a:rPr lang="en-GB" sz="1000" b="1" dirty="0">
                          <a:latin typeface="Calibri"/>
                          <a:ea typeface="Arial Unicode MS"/>
                          <a:cs typeface="Times New Roman"/>
                        </a:rPr>
                        <a:t>Knowledge application</a:t>
                      </a:r>
                      <a:endParaRPr lang="en-GB" sz="1000" dirty="0">
                        <a:latin typeface="Arial Unicode MS"/>
                        <a:ea typeface="Times New Roman"/>
                        <a:cs typeface="Times New Roman"/>
                      </a:endParaRPr>
                    </a:p>
                  </a:txBody>
                  <a:tcPr marL="68580" marR="68580" marT="0" marB="0"/>
                </a:tc>
                <a:tc>
                  <a:txBody>
                    <a:bodyPr/>
                    <a:lstStyle/>
                    <a:p>
                      <a:pPr algn="ctr">
                        <a:lnSpc>
                          <a:spcPct val="115000"/>
                        </a:lnSpc>
                        <a:spcAft>
                          <a:spcPts val="0"/>
                        </a:spcAft>
                      </a:pPr>
                      <a:r>
                        <a:rPr lang="en-GB" sz="1100" b="1" dirty="0">
                          <a:latin typeface="Calibri"/>
                          <a:ea typeface="Arial Unicode MS"/>
                          <a:cs typeface="Times New Roman"/>
                        </a:rPr>
                        <a:t>Skills</a:t>
                      </a:r>
                      <a:endParaRPr lang="en-GB" sz="1200" dirty="0">
                        <a:latin typeface="Arial Unicode MS"/>
                        <a:ea typeface="Times New Roman"/>
                        <a:cs typeface="Times New Roman"/>
                      </a:endParaRPr>
                    </a:p>
                  </a:txBody>
                  <a:tcPr marL="68580" marR="68580" marT="0" marB="0"/>
                </a:tc>
                <a:tc>
                  <a:txBody>
                    <a:bodyPr/>
                    <a:lstStyle/>
                    <a:p>
                      <a:pPr algn="ctr">
                        <a:lnSpc>
                          <a:spcPct val="115000"/>
                        </a:lnSpc>
                        <a:spcAft>
                          <a:spcPts val="0"/>
                        </a:spcAft>
                      </a:pPr>
                      <a:r>
                        <a:rPr lang="en-GB" sz="800" b="1" dirty="0">
                          <a:latin typeface="Calibri"/>
                          <a:ea typeface="Arial Unicode MS"/>
                          <a:cs typeface="Times New Roman"/>
                        </a:rPr>
                        <a:t>Attitudes</a:t>
                      </a:r>
                      <a:endParaRPr lang="en-GB" sz="800" dirty="0">
                        <a:latin typeface="Arial Unicode MS"/>
                        <a:ea typeface="Times New Roman"/>
                        <a:cs typeface="Times New Roman"/>
                      </a:endParaRPr>
                    </a:p>
                  </a:txBody>
                  <a:tcPr marL="68580" marR="68580" marT="0" marB="0"/>
                </a:tc>
                <a:tc>
                  <a:txBody>
                    <a:bodyPr/>
                    <a:lstStyle/>
                    <a:p>
                      <a:pPr algn="ctr">
                        <a:lnSpc>
                          <a:spcPct val="115000"/>
                        </a:lnSpc>
                        <a:spcAft>
                          <a:spcPts val="0"/>
                        </a:spcAft>
                      </a:pPr>
                      <a:r>
                        <a:rPr lang="en-GB" sz="1100" b="1" dirty="0">
                          <a:latin typeface="Calibri"/>
                          <a:ea typeface="Arial Unicode MS"/>
                          <a:cs typeface="Times New Roman"/>
                        </a:rPr>
                        <a:t>Assessment methods</a:t>
                      </a:r>
                      <a:endParaRPr lang="en-GB" sz="1200" dirty="0">
                        <a:latin typeface="Arial Unicode MS"/>
                        <a:ea typeface="Times New Roman"/>
                        <a:cs typeface="Times New Roman"/>
                      </a:endParaRPr>
                    </a:p>
                  </a:txBody>
                  <a:tcPr marL="68580" marR="68580" marT="0" marB="0"/>
                </a:tc>
              </a:tr>
              <a:tr h="2338201">
                <a:tc>
                  <a:txBody>
                    <a:bodyPr/>
                    <a:lstStyle/>
                    <a:p>
                      <a:pPr>
                        <a:lnSpc>
                          <a:spcPct val="115000"/>
                        </a:lnSpc>
                        <a:spcAft>
                          <a:spcPts val="0"/>
                        </a:spcAft>
                      </a:pPr>
                      <a:r>
                        <a:rPr lang="en-GB" sz="800" dirty="0">
                          <a:latin typeface="Calibri"/>
                          <a:ea typeface="Arial Unicode MS"/>
                          <a:cs typeface="Arial Unicode MS"/>
                        </a:rPr>
                        <a:t>The emergency physician must operate within the legal framework of the country in which </a:t>
                      </a:r>
                      <a:r>
                        <a:rPr lang="en-GB" sz="800" dirty="0" smtClean="0">
                          <a:latin typeface="Calibri"/>
                          <a:ea typeface="Arial Unicode MS"/>
                          <a:cs typeface="Arial Unicode MS"/>
                        </a:rPr>
                        <a:t>they work.</a:t>
                      </a:r>
                      <a:endParaRPr lang="en-GB" sz="12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US" sz="800" dirty="0">
                          <a:latin typeface="Calibri"/>
                          <a:ea typeface="Arial Unicode MS"/>
                          <a:cs typeface="Arial Unicode MS"/>
                        </a:rPr>
                        <a:t>Understand the law as it applies to the practice of medicine</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Know the limits of the law in particular regard to mental health patients, the coroner, the powers of the police and the relevant driving authority.</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Understand the law around confidentiality and data protection.</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Understand the law around consent (as above)</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GB" sz="800" dirty="0">
                          <a:latin typeface="Calibri"/>
                          <a:ea typeface="Arial Unicode MS"/>
                          <a:cs typeface="Arial Unicode MS"/>
                        </a:rPr>
                        <a:t>Work with the patient and the national legal institutions to provide the best possible care to patients and to protect society.</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Work within the law .</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Interpret the law for the patient and for those who are less informed.</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GB" sz="800" dirty="0">
                          <a:latin typeface="Calibri"/>
                          <a:ea typeface="Arial Unicode MS"/>
                          <a:cs typeface="Arial Unicode MS"/>
                        </a:rPr>
                        <a:t>Value the legal framework as it stands to protect the patient and the practitioner but be prepared to challenge unreasonable behaviour on the part of a patient or colleague particularly when it interferes with safe and effective patient care</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Appreciate the need to balance the needs of the individual against the needs of society</a:t>
                      </a:r>
                      <a:endParaRPr lang="en-GB" sz="800" dirty="0">
                        <a:latin typeface="Arial Unicode MS"/>
                        <a:ea typeface="Times New Roman"/>
                        <a:cs typeface="Times New Roman"/>
                      </a:endParaRPr>
                    </a:p>
                  </a:txBody>
                  <a:tcPr marL="68580" marR="68580" marT="0" marB="0"/>
                </a:tc>
                <a:tc>
                  <a:txBody>
                    <a:bodyPr/>
                    <a:lstStyle/>
                    <a:p>
                      <a:pPr marL="228600" indent="-228600">
                        <a:lnSpc>
                          <a:spcPct val="115000"/>
                        </a:lnSpc>
                        <a:spcAft>
                          <a:spcPts val="0"/>
                        </a:spcAft>
                        <a:tabLst>
                          <a:tab pos="228600" algn="l"/>
                          <a:tab pos="457200" algn="l"/>
                        </a:tabLst>
                      </a:pPr>
                      <a:r>
                        <a:rPr lang="en-GB" sz="1100" dirty="0">
                          <a:latin typeface="Calibri"/>
                          <a:ea typeface="Arial Unicode MS"/>
                          <a:cs typeface="Arial Unicode MS"/>
                        </a:rPr>
                        <a:t>OSCE</a:t>
                      </a:r>
                      <a:endParaRPr lang="en-GB" sz="1200" dirty="0">
                        <a:latin typeface="Arial Unicode MS"/>
                        <a:ea typeface="Times New Roman"/>
                        <a:cs typeface="Times New Roman"/>
                      </a:endParaRPr>
                    </a:p>
                    <a:p>
                      <a:pPr>
                        <a:lnSpc>
                          <a:spcPct val="115000"/>
                        </a:lnSpc>
                        <a:spcAft>
                          <a:spcPts val="0"/>
                        </a:spcAft>
                      </a:pPr>
                      <a:endParaRPr lang="en-GB" sz="1100" dirty="0" smtClean="0">
                        <a:latin typeface="Calibri"/>
                        <a:ea typeface="Arial Unicode MS"/>
                        <a:cs typeface="Arial Unicode MS"/>
                      </a:endParaRPr>
                    </a:p>
                    <a:p>
                      <a:pPr>
                        <a:lnSpc>
                          <a:spcPct val="115000"/>
                        </a:lnSpc>
                        <a:spcAft>
                          <a:spcPts val="0"/>
                        </a:spcAft>
                      </a:pPr>
                      <a:r>
                        <a:rPr lang="en-GB" sz="1100" dirty="0" smtClean="0">
                          <a:latin typeface="Calibri"/>
                          <a:ea typeface="Arial Unicode MS"/>
                          <a:cs typeface="Arial Unicode MS"/>
                        </a:rPr>
                        <a:t>SAQ</a:t>
                      </a:r>
                      <a:endParaRPr lang="en-GB" sz="1200" dirty="0">
                        <a:latin typeface="Arial Unicode MS"/>
                        <a:ea typeface="Times New Roman"/>
                        <a:cs typeface="Times New Roman"/>
                      </a:endParaRPr>
                    </a:p>
                    <a:p>
                      <a:pPr>
                        <a:lnSpc>
                          <a:spcPct val="115000"/>
                        </a:lnSpc>
                        <a:spcAft>
                          <a:spcPts val="0"/>
                        </a:spcAft>
                      </a:pPr>
                      <a:endParaRPr lang="en-GB" sz="1100" dirty="0" smtClean="0">
                        <a:latin typeface="Calibri"/>
                        <a:ea typeface="Arial Unicode MS"/>
                        <a:cs typeface="Arial Unicode MS"/>
                      </a:endParaRPr>
                    </a:p>
                    <a:p>
                      <a:pPr>
                        <a:lnSpc>
                          <a:spcPct val="115000"/>
                        </a:lnSpc>
                        <a:spcAft>
                          <a:spcPts val="0"/>
                        </a:spcAft>
                      </a:pPr>
                      <a:r>
                        <a:rPr lang="en-GB" sz="1100" dirty="0" smtClean="0">
                          <a:solidFill>
                            <a:srgbClr val="FF0000"/>
                          </a:solidFill>
                          <a:latin typeface="Calibri"/>
                          <a:ea typeface="Arial Unicode MS"/>
                          <a:cs typeface="Arial Unicode MS"/>
                        </a:rPr>
                        <a:t>Management </a:t>
                      </a:r>
                      <a:r>
                        <a:rPr lang="en-GB" sz="1100" dirty="0">
                          <a:solidFill>
                            <a:srgbClr val="FF0000"/>
                          </a:solidFill>
                          <a:latin typeface="Calibri"/>
                          <a:ea typeface="Arial Unicode MS"/>
                          <a:cs typeface="Arial Unicode MS"/>
                        </a:rPr>
                        <a:t>section of the exam</a:t>
                      </a:r>
                      <a:endParaRPr lang="en-GB" sz="1200" dirty="0">
                        <a:solidFill>
                          <a:srgbClr val="FF0000"/>
                        </a:solidFill>
                        <a:latin typeface="Arial Unicode MS"/>
                        <a:ea typeface="Times New Roman"/>
                        <a:cs typeface="Times New Roman"/>
                      </a:endParaRPr>
                    </a:p>
                    <a:p>
                      <a:pPr>
                        <a:lnSpc>
                          <a:spcPct val="115000"/>
                        </a:lnSpc>
                        <a:spcAft>
                          <a:spcPts val="0"/>
                        </a:spcAft>
                        <a:tabLst>
                          <a:tab pos="2637155" algn="ctr"/>
                          <a:tab pos="5274310" algn="r"/>
                          <a:tab pos="457200" algn="l"/>
                        </a:tabLst>
                      </a:pPr>
                      <a:endParaRPr lang="en-GB" sz="1100" dirty="0" smtClean="0">
                        <a:latin typeface="Calibri"/>
                        <a:ea typeface="Arial Unicode MS"/>
                        <a:cs typeface="Arial Unicode MS"/>
                      </a:endParaRPr>
                    </a:p>
                    <a:p>
                      <a:pPr>
                        <a:lnSpc>
                          <a:spcPct val="115000"/>
                        </a:lnSpc>
                        <a:spcAft>
                          <a:spcPts val="0"/>
                        </a:spcAft>
                        <a:tabLst>
                          <a:tab pos="2637155" algn="ctr"/>
                          <a:tab pos="5274310" algn="r"/>
                          <a:tab pos="457200" algn="l"/>
                        </a:tabLst>
                      </a:pPr>
                      <a:r>
                        <a:rPr lang="en-GB" sz="1100" dirty="0" smtClean="0">
                          <a:latin typeface="Calibri"/>
                          <a:ea typeface="Arial Unicode MS"/>
                          <a:cs typeface="Arial Unicode MS"/>
                        </a:rPr>
                        <a:t>Case </a:t>
                      </a:r>
                      <a:r>
                        <a:rPr lang="en-GB" sz="1100" dirty="0">
                          <a:latin typeface="Calibri"/>
                          <a:ea typeface="Arial Unicode MS"/>
                          <a:cs typeface="Arial Unicode MS"/>
                        </a:rPr>
                        <a:t>based discussion</a:t>
                      </a:r>
                      <a:endParaRPr lang="en-GB" sz="1200" dirty="0">
                        <a:latin typeface="Arial Unicode MS"/>
                        <a:ea typeface="Times New Roman"/>
                        <a:cs typeface="Times New Roman"/>
                      </a:endParaRPr>
                    </a:p>
                  </a:txBody>
                  <a:tcPr marL="68580" marR="68580" marT="0" marB="0"/>
                </a:tc>
              </a:tr>
              <a:tr h="1952762">
                <a:tc>
                  <a:txBody>
                    <a:bodyPr/>
                    <a:lstStyle/>
                    <a:p>
                      <a:pPr>
                        <a:lnSpc>
                          <a:spcPct val="115000"/>
                        </a:lnSpc>
                        <a:spcAft>
                          <a:spcPts val="0"/>
                        </a:spcAft>
                      </a:pPr>
                      <a:r>
                        <a:rPr lang="en-GB" sz="800" dirty="0">
                          <a:latin typeface="Calibri"/>
                          <a:ea typeface="Arial Unicode MS"/>
                          <a:cs typeface="Arial Unicode MS"/>
                        </a:rPr>
                        <a:t>To be familiar and compliant with the legal aspects of Emergency Medicine.</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US" sz="800" u="none" strike="noStrike" dirty="0">
                          <a:solidFill>
                            <a:schemeClr val="tx1"/>
                          </a:solidFill>
                          <a:latin typeface="Calibri"/>
                          <a:ea typeface="Arial Unicode MS"/>
                          <a:cs typeface="Arial Unicode MS"/>
                        </a:rPr>
                        <a:t>Privacy and confidentiality</a:t>
                      </a:r>
                      <a:r>
                        <a:rPr lang="en-US" sz="800" dirty="0">
                          <a:solidFill>
                            <a:schemeClr val="tx1"/>
                          </a:solidFill>
                          <a:latin typeface="Calibri"/>
                          <a:ea typeface="Arial Unicode MS"/>
                          <a:cs typeface="Arial Unicode MS"/>
                        </a:rPr>
                        <a:t> (access </a:t>
                      </a:r>
                      <a:r>
                        <a:rPr lang="en-US" sz="800" dirty="0">
                          <a:latin typeface="Calibri"/>
                          <a:ea typeface="Arial Unicode MS"/>
                          <a:cs typeface="Arial Unicode MS"/>
                        </a:rPr>
                        <a:t>to Health Records Act 1990/ Data Protection Act 1998</a:t>
                      </a:r>
                      <a:r>
                        <a:rPr lang="en-US" sz="800" dirty="0" smtClean="0">
                          <a:latin typeface="Calibri"/>
                          <a:ea typeface="Arial Unicode MS"/>
                          <a:cs typeface="Arial Unicode MS"/>
                        </a:rPr>
                        <a:t>)</a:t>
                      </a:r>
                    </a:p>
                    <a:p>
                      <a:pPr>
                        <a:lnSpc>
                          <a:spcPct val="115000"/>
                        </a:lnSpc>
                        <a:spcAft>
                          <a:spcPts val="0"/>
                        </a:spcAft>
                      </a:pPr>
                      <a:endParaRPr lang="en-GB" sz="800" dirty="0">
                        <a:latin typeface="Arial Unicode MS"/>
                        <a:ea typeface="Times New Roman"/>
                        <a:cs typeface="Times New Roman"/>
                      </a:endParaRPr>
                    </a:p>
                    <a:p>
                      <a:pPr>
                        <a:lnSpc>
                          <a:spcPct val="115000"/>
                        </a:lnSpc>
                        <a:spcAft>
                          <a:spcPts val="0"/>
                        </a:spcAft>
                      </a:pPr>
                      <a:r>
                        <a:rPr lang="en-US" sz="800" dirty="0">
                          <a:latin typeface="Calibri"/>
                          <a:ea typeface="Arial Unicode MS"/>
                          <a:cs typeface="Arial Unicode MS"/>
                        </a:rPr>
                        <a:t>Mental Health </a:t>
                      </a:r>
                      <a:r>
                        <a:rPr lang="en-US" sz="800" dirty="0" smtClean="0">
                          <a:latin typeface="Calibri"/>
                          <a:ea typeface="Arial Unicode MS"/>
                          <a:cs typeface="Arial Unicode MS"/>
                        </a:rPr>
                        <a:t>Act</a:t>
                      </a:r>
                    </a:p>
                    <a:p>
                      <a:pPr>
                        <a:lnSpc>
                          <a:spcPct val="115000"/>
                        </a:lnSpc>
                        <a:spcAft>
                          <a:spcPts val="0"/>
                        </a:spcAft>
                      </a:pPr>
                      <a:endParaRPr lang="en-GB" sz="800" dirty="0">
                        <a:latin typeface="Arial Unicode MS"/>
                        <a:ea typeface="Times New Roman"/>
                        <a:cs typeface="Times New Roman"/>
                      </a:endParaRPr>
                    </a:p>
                    <a:p>
                      <a:pPr>
                        <a:lnSpc>
                          <a:spcPct val="115000"/>
                        </a:lnSpc>
                        <a:spcAft>
                          <a:spcPts val="0"/>
                        </a:spcAft>
                      </a:pPr>
                      <a:r>
                        <a:rPr lang="en-US" sz="800" dirty="0">
                          <a:latin typeface="Calibri"/>
                          <a:ea typeface="Arial Unicode MS"/>
                          <a:cs typeface="Arial Unicode MS"/>
                        </a:rPr>
                        <a:t>Road Traffic Act and Police Reform Act </a:t>
                      </a:r>
                      <a:r>
                        <a:rPr lang="en-US" sz="800" dirty="0" smtClean="0">
                          <a:latin typeface="Calibri"/>
                          <a:ea typeface="Arial Unicode MS"/>
                          <a:cs typeface="Arial Unicode MS"/>
                        </a:rPr>
                        <a:t>2002</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GB" sz="800" dirty="0">
                          <a:latin typeface="Calibri"/>
                          <a:ea typeface="Arial Unicode MS"/>
                          <a:cs typeface="Arial Unicode MS"/>
                        </a:rPr>
                        <a:t>To always have the patient’s interest as central, whilst working within the legal framework and with legal agencies.</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Seek senior advice, including Medical Defence Societies and hospital legal departments.</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To be sensitive and sympathetic.</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endParaRPr lang="en-GB" sz="800" dirty="0">
                        <a:latin typeface="Arial Unicode MS"/>
                        <a:ea typeface="Times New Roman"/>
                        <a:cs typeface="Times New Roman"/>
                      </a:endParaRPr>
                    </a:p>
                  </a:txBody>
                  <a:tcPr marL="68580" marR="68580" marT="0" marB="0"/>
                </a:tc>
                <a:tc>
                  <a:txBody>
                    <a:bodyPr/>
                    <a:lstStyle/>
                    <a:p>
                      <a:pPr marL="228600" indent="-228600">
                        <a:lnSpc>
                          <a:spcPct val="115000"/>
                        </a:lnSpc>
                        <a:spcAft>
                          <a:spcPts val="0"/>
                        </a:spcAft>
                        <a:tabLst>
                          <a:tab pos="228600" algn="l"/>
                        </a:tabLst>
                      </a:pPr>
                      <a:r>
                        <a:rPr lang="en-GB" sz="1100" dirty="0" smtClean="0">
                          <a:latin typeface="Calibri"/>
                          <a:ea typeface="Arial Unicode MS"/>
                          <a:cs typeface="Arial Unicode MS"/>
                        </a:rPr>
                        <a:t>FCEM</a:t>
                      </a:r>
                      <a:endParaRPr lang="en-GB" sz="1200" dirty="0">
                        <a:latin typeface="Arial Unicode MS"/>
                        <a:ea typeface="Times New Roman"/>
                        <a:cs typeface="Times New Roman"/>
                      </a:endParaRPr>
                    </a:p>
                  </a:txBody>
                  <a:tcPr marL="68580" marR="68580" marT="0" marB="0"/>
                </a:tc>
              </a:tr>
            </a:tbl>
          </a:graphicData>
        </a:graphic>
      </p:graphicFrame>
      <p:pic>
        <p:nvPicPr>
          <p:cNvPr id="2050" name="Picture 2" descr="C:\Users\HP_Administrator\Pictures\logo.jpg"/>
          <p:cNvPicPr>
            <a:picLocks noChangeAspect="1" noChangeArrowheads="1"/>
          </p:cNvPicPr>
          <p:nvPr/>
        </p:nvPicPr>
        <p:blipFill>
          <a:blip r:embed="rId3" cstate="print"/>
          <a:srcRect/>
          <a:stretch>
            <a:fillRect/>
          </a:stretch>
        </p:blipFill>
        <p:spPr bwMode="auto">
          <a:xfrm>
            <a:off x="857224" y="2714620"/>
            <a:ext cx="1905000" cy="10096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fontScale="85000" lnSpcReduction="10000"/>
          </a:bodyPr>
          <a:lstStyle/>
          <a:p>
            <a:r>
              <a:rPr lang="en-GB" dirty="0" smtClean="0"/>
              <a:t>Rarely there may be circumstances in which an intimate search may be performed when the detainee had previously withheld consent:</a:t>
            </a:r>
          </a:p>
          <a:p>
            <a:pPr lvl="1"/>
            <a:r>
              <a:rPr lang="en-GB" dirty="0" smtClean="0"/>
              <a:t>for example if they were to collapse and there were reasonable grounds to suspect that they may be poisoned from concealed drugs. </a:t>
            </a:r>
          </a:p>
          <a:p>
            <a:r>
              <a:rPr lang="en-GB" dirty="0" smtClean="0"/>
              <a:t>In this instance an intimate search would be permitted in order to save their life, rather than to gather evidence</a:t>
            </a:r>
          </a:p>
          <a:p>
            <a:endParaRPr lang="en-GB"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Body </a:t>
            </a:r>
            <a:r>
              <a:rPr lang="en-GB" dirty="0" err="1" smtClean="0"/>
              <a:t>stuffers</a:t>
            </a:r>
            <a:r>
              <a:rPr lang="en-GB" dirty="0" smtClean="0"/>
              <a:t> or packers who have no risk factors for complications and are asymptomatic at 6 h post-ingestion may be safely discharged from hospital with instructions to seek further medical advice if they become unwell.</a:t>
            </a:r>
          </a:p>
          <a:p>
            <a:endParaRPr lang="en-GB"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fontScale="92500"/>
          </a:bodyPr>
          <a:lstStyle/>
          <a:p>
            <a:r>
              <a:rPr lang="en-GB" dirty="0" smtClean="0"/>
              <a:t>In the absence of toxicity or obstruction, the majority of detainees may be safely discharged into police or HMRC custody ‘suitable facility' for this to occur. </a:t>
            </a:r>
          </a:p>
          <a:p>
            <a:r>
              <a:rPr lang="en-GB" dirty="0" smtClean="0"/>
              <a:t>In certain circumstances the police are able to detain people for up to 28 days, which should be sufficient for concealed drug packets to re-emerge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For example: London Heathrow airport has a custody facility with a </a:t>
            </a:r>
            <a:r>
              <a:rPr lang="en-GB" dirty="0" err="1" smtClean="0"/>
              <a:t>perspex</a:t>
            </a:r>
            <a:r>
              <a:rPr lang="en-GB" dirty="0" smtClean="0"/>
              <a:t> toilet complete with gloved inspection port where faeces from suspected body packers may be inspected for potential evidence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Do your local police cells have suitable facilities for observation?</a:t>
            </a:r>
          </a:p>
          <a:p>
            <a:endParaRPr lang="en-GB" dirty="0" smtClean="0"/>
          </a:p>
          <a:p>
            <a:r>
              <a:rPr lang="en-GB" dirty="0" smtClean="0"/>
              <a:t>Probably not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Report on an inspection visit to police custody suites in Wiltshire Constabulary  28-30 September 2009</a:t>
            </a:r>
          </a:p>
          <a:p>
            <a:endParaRPr lang="en-GB" sz="2000" dirty="0" smtClean="0"/>
          </a:p>
        </p:txBody>
      </p:sp>
      <p:sp>
        <p:nvSpPr>
          <p:cNvPr id="4" name="Content Placeholder 3"/>
          <p:cNvSpPr>
            <a:spLocks noGrp="1"/>
          </p:cNvSpPr>
          <p:nvPr>
            <p:ph sz="half" idx="1"/>
          </p:nvPr>
        </p:nvSpPr>
        <p:spPr/>
        <p:txBody>
          <a:bodyPr>
            <a:normAutofit/>
          </a:bodyPr>
          <a:lstStyle/>
          <a:p>
            <a:r>
              <a:rPr lang="en-GB" dirty="0" smtClean="0"/>
              <a:t>Staffing levels in the custody suite varied according to other force demands</a:t>
            </a:r>
          </a:p>
          <a:p>
            <a:endParaRPr lang="en-GB" dirty="0" smtClean="0"/>
          </a:p>
          <a:p>
            <a:r>
              <a:rPr lang="en-GB" dirty="0" smtClean="0"/>
              <a:t>Swindon was staffed by one custody sergeant and three DOs or, at busier times, two custody sergeants and four DOs, to cover 40 cells. </a:t>
            </a:r>
          </a:p>
        </p:txBody>
      </p:sp>
      <p:pic>
        <p:nvPicPr>
          <p:cNvPr id="1026" name="Picture 2"/>
          <p:cNvPicPr>
            <a:picLocks noChangeAspect="1" noChangeArrowheads="1"/>
          </p:cNvPicPr>
          <p:nvPr/>
        </p:nvPicPr>
        <p:blipFill>
          <a:blip r:embed="rId3" cstate="print"/>
          <a:srcRect/>
          <a:stretch>
            <a:fillRect/>
          </a:stretch>
        </p:blipFill>
        <p:spPr bwMode="auto">
          <a:xfrm>
            <a:off x="428596" y="3714752"/>
            <a:ext cx="3105150" cy="11334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2844" y="5000636"/>
            <a:ext cx="1885950"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Report on an inspection visit to police custody suites in Wiltshire Constabulary  28-30 September 2009</a:t>
            </a:r>
          </a:p>
          <a:p>
            <a:endParaRPr lang="en-GB" sz="2000" dirty="0" smtClean="0"/>
          </a:p>
        </p:txBody>
      </p:sp>
      <p:sp>
        <p:nvSpPr>
          <p:cNvPr id="4" name="Content Placeholder 3"/>
          <p:cNvSpPr>
            <a:spLocks noGrp="1"/>
          </p:cNvSpPr>
          <p:nvPr>
            <p:ph sz="half" idx="1"/>
          </p:nvPr>
        </p:nvSpPr>
        <p:spPr/>
        <p:txBody>
          <a:bodyPr>
            <a:normAutofit fontScale="85000" lnSpcReduction="10000"/>
          </a:bodyPr>
          <a:lstStyle/>
          <a:p>
            <a:r>
              <a:rPr lang="en-GB" dirty="0" smtClean="0"/>
              <a:t>As a result two DOs could be booking-in or dealing with relevant computer issues, which left the remaining two DOs to deal with the physical welfare and safety of potentially 40 detainees - while also taking their fingerprints, photographs, DNA tests and footwear impressions</a:t>
            </a:r>
          </a:p>
          <a:p>
            <a:endParaRPr lang="en-GB" dirty="0" smtClean="0"/>
          </a:p>
          <a:p>
            <a:r>
              <a:rPr lang="en-GB" dirty="0" smtClean="0"/>
              <a:t>Staff said they felt under pressure at busy times when custody numbers were high</a:t>
            </a:r>
          </a:p>
          <a:p>
            <a:endParaRPr lang="en-GB" dirty="0" smtClean="0"/>
          </a:p>
        </p:txBody>
      </p:sp>
      <p:pic>
        <p:nvPicPr>
          <p:cNvPr id="1026" name="Picture 2"/>
          <p:cNvPicPr>
            <a:picLocks noChangeAspect="1" noChangeArrowheads="1"/>
          </p:cNvPicPr>
          <p:nvPr/>
        </p:nvPicPr>
        <p:blipFill>
          <a:blip r:embed="rId3" cstate="print"/>
          <a:srcRect/>
          <a:stretch>
            <a:fillRect/>
          </a:stretch>
        </p:blipFill>
        <p:spPr bwMode="auto">
          <a:xfrm>
            <a:off x="428596" y="3714752"/>
            <a:ext cx="3105150" cy="11334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2844" y="5000636"/>
            <a:ext cx="1885950"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Report on an inspection visit to police custody suites in Wiltshire Constabulary  28-30 September 2009</a:t>
            </a:r>
          </a:p>
          <a:p>
            <a:endParaRPr lang="en-GB" sz="2000" dirty="0" smtClean="0"/>
          </a:p>
        </p:txBody>
      </p:sp>
      <p:sp>
        <p:nvSpPr>
          <p:cNvPr id="4" name="Content Placeholder 3"/>
          <p:cNvSpPr>
            <a:spLocks noGrp="1"/>
          </p:cNvSpPr>
          <p:nvPr>
            <p:ph sz="half" idx="1"/>
          </p:nvPr>
        </p:nvSpPr>
        <p:spPr/>
        <p:txBody>
          <a:bodyPr>
            <a:normAutofit fontScale="92500" lnSpcReduction="20000"/>
          </a:bodyPr>
          <a:lstStyle/>
          <a:p>
            <a:r>
              <a:rPr lang="en-GB" dirty="0" smtClean="0"/>
              <a:t>Only four of the 40 cells at Swindon had CCTV, but there was some corridor coverage</a:t>
            </a:r>
          </a:p>
          <a:p>
            <a:endParaRPr lang="en-GB" dirty="0" smtClean="0"/>
          </a:p>
          <a:p>
            <a:r>
              <a:rPr lang="en-GB" dirty="0" smtClean="0"/>
              <a:t>Staff routinely roused detainees when appropriate, and the detained persons observation list was displayed behind the booking-in desk. </a:t>
            </a:r>
          </a:p>
          <a:p>
            <a:endParaRPr lang="en-GB" dirty="0" smtClean="0"/>
          </a:p>
          <a:p>
            <a:r>
              <a:rPr lang="en-GB" dirty="0" smtClean="0"/>
              <a:t>Staff carried ligature knives and these were also available behind custody desks</a:t>
            </a:r>
          </a:p>
        </p:txBody>
      </p:sp>
      <p:pic>
        <p:nvPicPr>
          <p:cNvPr id="1026" name="Picture 2"/>
          <p:cNvPicPr>
            <a:picLocks noChangeAspect="1" noChangeArrowheads="1"/>
          </p:cNvPicPr>
          <p:nvPr/>
        </p:nvPicPr>
        <p:blipFill>
          <a:blip r:embed="rId3" cstate="print"/>
          <a:srcRect/>
          <a:stretch>
            <a:fillRect/>
          </a:stretch>
        </p:blipFill>
        <p:spPr bwMode="auto">
          <a:xfrm>
            <a:off x="428596" y="3714752"/>
            <a:ext cx="3105150" cy="11334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2844" y="5000636"/>
            <a:ext cx="1885950"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Drugs and 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Report on an inspection visit to police custody suites in Wiltshire Constabulary  28-30 September 2009</a:t>
            </a:r>
          </a:p>
          <a:p>
            <a:endParaRPr lang="en-GB" sz="2000" dirty="0" smtClean="0"/>
          </a:p>
        </p:txBody>
      </p:sp>
      <p:sp>
        <p:nvSpPr>
          <p:cNvPr id="4" name="Content Placeholder 3"/>
          <p:cNvSpPr>
            <a:spLocks noGrp="1"/>
          </p:cNvSpPr>
          <p:nvPr>
            <p:ph sz="half" idx="1"/>
          </p:nvPr>
        </p:nvSpPr>
        <p:spPr>
          <a:xfrm rot="21243033">
            <a:off x="3508229" y="982348"/>
            <a:ext cx="1568454" cy="4677695"/>
          </a:xfrm>
        </p:spPr>
        <p:txBody>
          <a:bodyPr>
            <a:normAutofit/>
          </a:bodyPr>
          <a:lstStyle/>
          <a:p>
            <a:pPr>
              <a:buNone/>
            </a:pPr>
            <a:r>
              <a:rPr lang="en-GB" sz="800" b="1" dirty="0" smtClean="0">
                <a:latin typeface="Times New Roman" pitchFamily="18" charset="0"/>
                <a:cs typeface="Times New Roman" pitchFamily="18" charset="0"/>
              </a:rPr>
              <a:t>           A 39-YEAR-OLD man who died in police custody in  Swindon is believed to have links to the </a:t>
            </a:r>
            <a:r>
              <a:rPr lang="en-GB" sz="800" b="1" dirty="0" err="1" smtClean="0">
                <a:latin typeface="Times New Roman" pitchFamily="18" charset="0"/>
                <a:cs typeface="Times New Roman" pitchFamily="18" charset="0"/>
              </a:rPr>
              <a:t>Melksham</a:t>
            </a:r>
            <a:r>
              <a:rPr lang="en-GB" sz="800" b="1" dirty="0" smtClean="0">
                <a:latin typeface="Times New Roman" pitchFamily="18" charset="0"/>
                <a:cs typeface="Times New Roman" pitchFamily="18" charset="0"/>
              </a:rPr>
              <a:t> area. </a:t>
            </a:r>
            <a:r>
              <a:rPr lang="en-GB" sz="800" dirty="0" smtClean="0">
                <a:latin typeface="Times New Roman" pitchFamily="18" charset="0"/>
                <a:cs typeface="Times New Roman" pitchFamily="18" charset="0"/>
              </a:rPr>
              <a:t>The Independent Police Complaints Commission (IPCC) has launched an investigation into the death of a man at the station in </a:t>
            </a:r>
            <a:r>
              <a:rPr lang="en-GB" sz="800" dirty="0" err="1" smtClean="0">
                <a:latin typeface="Times New Roman" pitchFamily="18" charset="0"/>
                <a:cs typeface="Times New Roman" pitchFamily="18" charset="0"/>
              </a:rPr>
              <a:t>Manvers</a:t>
            </a:r>
            <a:r>
              <a:rPr lang="en-GB" sz="800" dirty="0" smtClean="0">
                <a:latin typeface="Times New Roman" pitchFamily="18" charset="0"/>
                <a:cs typeface="Times New Roman" pitchFamily="18" charset="0"/>
              </a:rPr>
              <a:t> Street last Tuesday night. He had been arrested in "for his own safety", according to the </a:t>
            </a:r>
            <a:r>
              <a:rPr lang="en-GB" sz="800" dirty="0" err="1" smtClean="0">
                <a:latin typeface="Times New Roman" pitchFamily="18" charset="0"/>
                <a:cs typeface="Times New Roman" pitchFamily="18" charset="0"/>
              </a:rPr>
              <a:t>IPCC.During</a:t>
            </a:r>
            <a:r>
              <a:rPr lang="en-GB" sz="800" dirty="0" smtClean="0">
                <a:latin typeface="Times New Roman" pitchFamily="18" charset="0"/>
                <a:cs typeface="Times New Roman" pitchFamily="18" charset="0"/>
              </a:rPr>
              <a:t> a check, officers found the man unresponsive. He was taken to Hospital but pronounced dead. The IPCC will investigate the man's death and a post-mortem examination was held on Christmas Eve. The IPCC said it would not be releasing details of the man's identity until the new year but the Wiltshire Times and </a:t>
            </a:r>
            <a:r>
              <a:rPr lang="en-GB" sz="800" dirty="0" err="1" smtClean="0">
                <a:latin typeface="Times New Roman" pitchFamily="18" charset="0"/>
                <a:cs typeface="Times New Roman" pitchFamily="18" charset="0"/>
              </a:rPr>
              <a:t>Chippenham</a:t>
            </a:r>
            <a:r>
              <a:rPr lang="en-GB" sz="800" dirty="0" smtClean="0">
                <a:latin typeface="Times New Roman" pitchFamily="18" charset="0"/>
                <a:cs typeface="Times New Roman" pitchFamily="18" charset="0"/>
              </a:rPr>
              <a:t> News understands he has links to the </a:t>
            </a:r>
            <a:r>
              <a:rPr lang="en-GB" sz="800" dirty="0" err="1" smtClean="0">
                <a:latin typeface="Times New Roman" pitchFamily="18" charset="0"/>
                <a:cs typeface="Times New Roman" pitchFamily="18" charset="0"/>
              </a:rPr>
              <a:t>Bowerhill</a:t>
            </a:r>
            <a:r>
              <a:rPr lang="en-GB" sz="800" dirty="0" smtClean="0">
                <a:latin typeface="Times New Roman" pitchFamily="18" charset="0"/>
                <a:cs typeface="Times New Roman" pitchFamily="18" charset="0"/>
              </a:rPr>
              <a:t> area of town. It is thought he has a young family, including a child of only a few months old. </a:t>
            </a:r>
          </a:p>
          <a:p>
            <a:endParaRPr lang="en-GB" dirty="0" smtClean="0"/>
          </a:p>
        </p:txBody>
      </p:sp>
      <p:pic>
        <p:nvPicPr>
          <p:cNvPr id="1026" name="Picture 2"/>
          <p:cNvPicPr>
            <a:picLocks noChangeAspect="1" noChangeArrowheads="1"/>
          </p:cNvPicPr>
          <p:nvPr/>
        </p:nvPicPr>
        <p:blipFill>
          <a:blip r:embed="rId3" cstate="print"/>
          <a:srcRect/>
          <a:stretch>
            <a:fillRect/>
          </a:stretch>
        </p:blipFill>
        <p:spPr bwMode="auto">
          <a:xfrm>
            <a:off x="428596" y="3714752"/>
            <a:ext cx="3105150" cy="11334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2844" y="5000636"/>
            <a:ext cx="1885950" cy="1409700"/>
          </a:xfrm>
          <a:prstGeom prst="rect">
            <a:avLst/>
          </a:prstGeom>
          <a:noFill/>
          <a:ln w="9525">
            <a:noFill/>
            <a:miter lim="800000"/>
            <a:headEnd/>
            <a:tailEnd/>
          </a:ln>
        </p:spPr>
      </p:pic>
      <p:sp>
        <p:nvSpPr>
          <p:cNvPr id="7" name="Content Placeholder 3"/>
          <p:cNvSpPr txBox="1">
            <a:spLocks/>
          </p:cNvSpPr>
          <p:nvPr/>
        </p:nvSpPr>
        <p:spPr>
          <a:xfrm>
            <a:off x="5214942" y="1643050"/>
            <a:ext cx="1428760" cy="475775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7"/>
          <p:cNvSpPr/>
          <p:nvPr/>
        </p:nvSpPr>
        <p:spPr>
          <a:xfrm rot="495007">
            <a:off x="5553599" y="1627996"/>
            <a:ext cx="1285868" cy="4770537"/>
          </a:xfrm>
          <a:prstGeom prst="rect">
            <a:avLst/>
          </a:prstGeom>
        </p:spPr>
        <p:txBody>
          <a:bodyPr wrap="square">
            <a:spAutoFit/>
          </a:bodyPr>
          <a:lstStyle/>
          <a:p>
            <a:r>
              <a:rPr lang="en-GB" sz="800" dirty="0" smtClean="0">
                <a:latin typeface="Times New Roman" pitchFamily="18" charset="0"/>
                <a:cs typeface="Times New Roman" pitchFamily="18" charset="0"/>
              </a:rPr>
              <a:t>A GRANDDAD who hanged himself in his prison cell while on remand for a string of sex offences was ‘supposed to be on supervised watch’. </a:t>
            </a:r>
          </a:p>
          <a:p>
            <a:r>
              <a:rPr lang="en-GB" sz="800" dirty="0" smtClean="0">
                <a:latin typeface="Times New Roman" pitchFamily="18" charset="0"/>
                <a:cs typeface="Times New Roman" pitchFamily="18" charset="0"/>
              </a:rPr>
              <a:t>Edwin O’Toole, 54, who was charged with rape of a child, was in custody for less than a week when he was found hanged. </a:t>
            </a:r>
          </a:p>
          <a:p>
            <a:r>
              <a:rPr lang="en-GB" sz="800" dirty="0" smtClean="0">
                <a:latin typeface="Times New Roman" pitchFamily="18" charset="0"/>
                <a:cs typeface="Times New Roman" pitchFamily="18" charset="0"/>
              </a:rPr>
              <a:t>O’Toole, known to friends as Eddie, had been accused of a series of sex attacks on two young girls starting when one was 12, in the early to mid 1990s. </a:t>
            </a:r>
          </a:p>
          <a:p>
            <a:r>
              <a:rPr lang="en-GB" sz="800" dirty="0" smtClean="0">
                <a:latin typeface="Times New Roman" pitchFamily="18" charset="0"/>
                <a:cs typeface="Times New Roman" pitchFamily="18" charset="0"/>
              </a:rPr>
              <a:t>But </a:t>
            </a:r>
            <a:r>
              <a:rPr lang="en-GB" sz="800" dirty="0" smtClean="0">
                <a:latin typeface="Times New Roman" pitchFamily="18" charset="0"/>
                <a:cs typeface="Times New Roman" pitchFamily="18" charset="0"/>
                <a:hlinkClick r:id="rId5" action="ppaction://hlinkfile"/>
              </a:rPr>
              <a:t>Judge Douglas Field</a:t>
            </a:r>
            <a:r>
              <a:rPr lang="en-GB" sz="800" dirty="0" smtClean="0">
                <a:latin typeface="Times New Roman" pitchFamily="18" charset="0"/>
                <a:cs typeface="Times New Roman" pitchFamily="18" charset="0"/>
              </a:rPr>
              <a:t>, sitting at Swindon Crown Court, halted the prosecution after being shown an interim death certificate. </a:t>
            </a:r>
          </a:p>
          <a:p>
            <a:r>
              <a:rPr lang="en-GB" sz="800" dirty="0" smtClean="0">
                <a:latin typeface="Times New Roman" pitchFamily="18" charset="0"/>
                <a:cs typeface="Times New Roman" pitchFamily="18" charset="0"/>
              </a:rPr>
              <a:t>He said: “Upon the court receiving evidence that the defendant died on March 26, 2010, it is ordered that the indictment be endorsed accordingly and be declared now of no legal affect and the file be closed.” </a:t>
            </a:r>
          </a:p>
          <a:p>
            <a:r>
              <a:rPr lang="en-GB" sz="800" dirty="0" smtClean="0">
                <a:latin typeface="Times New Roman" pitchFamily="18" charset="0"/>
                <a:cs typeface="Times New Roman" pitchFamily="18" charset="0"/>
              </a:rPr>
              <a:t>There will now be an inquest before a jury to ascertain the circumstances surrounding the death in Bristol Prison, </a:t>
            </a:r>
            <a:r>
              <a:rPr lang="en-GB" sz="800" dirty="0" err="1" smtClean="0">
                <a:latin typeface="Times New Roman" pitchFamily="18" charset="0"/>
                <a:cs typeface="Times New Roman" pitchFamily="18" charset="0"/>
              </a:rPr>
              <a:t>Horfield</a:t>
            </a:r>
            <a:endParaRPr lang="en-GB" sz="800" dirty="0">
              <a:latin typeface="Times New Roman" pitchFamily="18" charset="0"/>
              <a:cs typeface="Times New Roman" pitchFamily="18" charset="0"/>
            </a:endParaRPr>
          </a:p>
        </p:txBody>
      </p:sp>
      <p:pic>
        <p:nvPicPr>
          <p:cNvPr id="88066" name="Picture 2" descr="Swindon Advertiser">
            <a:hlinkClick r:id="rId6"/>
          </p:cNvPr>
          <p:cNvPicPr>
            <a:picLocks noChangeAspect="1" noChangeArrowheads="1"/>
          </p:cNvPicPr>
          <p:nvPr/>
        </p:nvPicPr>
        <p:blipFill>
          <a:blip r:embed="rId7"/>
          <a:srcRect/>
          <a:stretch>
            <a:fillRect/>
          </a:stretch>
        </p:blipFill>
        <p:spPr bwMode="auto">
          <a:xfrm rot="289792">
            <a:off x="4203060" y="1069351"/>
            <a:ext cx="5045432" cy="63817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Knife and Gun Crime Guidance (Sept 2009) </a:t>
            </a:r>
          </a:p>
          <a:p>
            <a:endPar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Road Traffic Act 1998</a:t>
            </a:r>
            <a:endParaRPr lang="en-GB" sz="24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Scenario B</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Dealing with Police</a:t>
            </a:r>
            <a:endParaRPr lang="en-GB" dirty="0"/>
          </a:p>
        </p:txBody>
      </p:sp>
      <p:sp>
        <p:nvSpPr>
          <p:cNvPr id="6" name="Text Placeholder 5"/>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Curriculum Management practice</a:t>
            </a:r>
            <a:endParaRPr lang="en-GB"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050" name="Picture 2" descr="C:\Users\HP_Administrator\Pictures\logo.jpg"/>
          <p:cNvPicPr>
            <a:picLocks noChangeAspect="1" noChangeArrowheads="1"/>
          </p:cNvPicPr>
          <p:nvPr/>
        </p:nvPicPr>
        <p:blipFill>
          <a:blip r:embed="rId2" cstate="print"/>
          <a:srcRect/>
          <a:stretch>
            <a:fillRect/>
          </a:stretch>
        </p:blipFill>
        <p:spPr bwMode="auto">
          <a:xfrm>
            <a:off x="857224" y="2714620"/>
            <a:ext cx="1905000" cy="1009650"/>
          </a:xfrm>
          <a:prstGeom prst="rect">
            <a:avLst/>
          </a:prstGeom>
          <a:noFill/>
        </p:spPr>
      </p:pic>
      <p:sp>
        <p:nvSpPr>
          <p:cNvPr id="7" name="Content Placeholder 6"/>
          <p:cNvSpPr>
            <a:spLocks noGrp="1"/>
          </p:cNvSpPr>
          <p:nvPr>
            <p:ph sz="half" idx="1"/>
          </p:nvPr>
        </p:nvSpPr>
        <p:spPr/>
        <p:txBody>
          <a:bodyPr>
            <a:normAutofit fontScale="92500"/>
          </a:bodyPr>
          <a:lstStyle/>
          <a:p>
            <a:r>
              <a:rPr lang="en-GB" dirty="0" smtClean="0"/>
              <a:t>Split into 4 Groups</a:t>
            </a:r>
          </a:p>
          <a:p>
            <a:r>
              <a:rPr lang="en-GB" dirty="0" smtClean="0"/>
              <a:t>Work as team to look at diary and in tray and prioritise</a:t>
            </a:r>
          </a:p>
          <a:p>
            <a:r>
              <a:rPr lang="en-GB" dirty="0" smtClean="0"/>
              <a:t>Prepare answers Scenarios A,B,C</a:t>
            </a:r>
          </a:p>
          <a:p>
            <a:r>
              <a:rPr lang="en-GB" dirty="0" smtClean="0"/>
              <a:t>Note your answers on blank score sheet</a:t>
            </a:r>
          </a:p>
          <a:p>
            <a:r>
              <a:rPr lang="en-GB" dirty="0" smtClean="0"/>
              <a:t>Prepare all issues &amp; scenarios</a:t>
            </a:r>
          </a:p>
          <a:p>
            <a:r>
              <a:rPr lang="en-GB" dirty="0" smtClean="0"/>
              <a:t>Elect a one person from each group to have a viva</a:t>
            </a:r>
          </a:p>
          <a:p>
            <a:r>
              <a:rPr lang="en-GB" dirty="0" smtClean="0"/>
              <a:t>Have fun!</a:t>
            </a:r>
          </a:p>
          <a:p>
            <a:endParaRPr lang="en-GB" dirty="0" smtClean="0"/>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lnSpcReduction="10000"/>
          </a:bodyPr>
          <a:lstStyle/>
          <a:p>
            <a:r>
              <a:rPr lang="en-GB" dirty="0" smtClean="0"/>
              <a:t>Confidentiality is central to trust between doctors and patients</a:t>
            </a:r>
          </a:p>
          <a:p>
            <a:endParaRPr lang="en-GB" dirty="0" smtClean="0"/>
          </a:p>
          <a:p>
            <a:r>
              <a:rPr lang="en-GB" dirty="0" smtClean="0"/>
              <a:t>Disclosure of personal information about a patient without consent may be justified in the public interest if failure to disclose may expose others to a risk of death or serious harm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You should still seek the patient’s consent to disclosure if practicable and consider any reasons given for refusal</a:t>
            </a:r>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Such a situation might arise when a disclosure would be likely to assist in the prevention, detection or prosecution of serious Crime, especially crimes against the person.</a:t>
            </a:r>
          </a:p>
          <a:p>
            <a:pPr>
              <a:buNone/>
            </a:pPr>
            <a:endParaRPr lang="en-GB" dirty="0" smtClean="0"/>
          </a:p>
          <a:p>
            <a:endParaRPr lang="en-GB"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lnSpcReduction="10000"/>
          </a:bodyPr>
          <a:lstStyle/>
          <a:p>
            <a:r>
              <a:rPr lang="en-GB" dirty="0" smtClean="0"/>
              <a:t>When victims of violence refuse police assistance disclosure may still be justified if others remain at risk:</a:t>
            </a:r>
          </a:p>
          <a:p>
            <a:endParaRPr lang="en-GB" dirty="0" smtClean="0"/>
          </a:p>
          <a:p>
            <a:r>
              <a:rPr lang="en-GB" dirty="0" smtClean="0"/>
              <a:t>e.g., from someone who is prepared to use weapons, or from domestic violence when children or others may be at risk</a:t>
            </a:r>
          </a:p>
          <a:p>
            <a:pPr>
              <a:buNone/>
            </a:pPr>
            <a:endParaRPr lang="en-GB" dirty="0" smtClean="0"/>
          </a:p>
          <a:p>
            <a:endParaRPr lang="en-GB"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fontScale="92500" lnSpcReduction="20000"/>
          </a:bodyPr>
          <a:lstStyle/>
          <a:p>
            <a:r>
              <a:rPr lang="en-GB" dirty="0" smtClean="0"/>
              <a:t>You should inform the police quickly whenever a person arrives with a gunshot wound or an injury from an attack with a knife, blade or other sharp instrument</a:t>
            </a:r>
          </a:p>
          <a:p>
            <a:endParaRPr lang="en-GB" dirty="0" smtClean="0"/>
          </a:p>
          <a:p>
            <a:r>
              <a:rPr lang="en-GB" dirty="0" smtClean="0"/>
              <a:t>This will enable the police to make an assessment of risk to the patient and others, and to gather statistical information about gun and knife crime in the area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You should make a professional judgement about whether disclosure of personal information about a patient, including their identity, is justified in the public interest</a:t>
            </a:r>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The police should not usually be informed if a knife or blade injury is accidental, or a result of self-harm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Personal information, such as the patient’s name and address, should not usually be disclosed in the initial contact with the police</a:t>
            </a:r>
          </a:p>
          <a:p>
            <a:endParaRPr lang="en-GB" dirty="0" smtClean="0"/>
          </a:p>
          <a:p>
            <a:r>
              <a:rPr lang="en-GB" dirty="0" smtClean="0"/>
              <a:t>The police will respond even if the patient’s identity is not disclosed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When the police arrive, you should not allow them access to the patient if this will delay or hamper treatment or compromise the patient’s recovery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When the police arrive, you should not allow them access to the patient if this will delay or hamper treatment or compromise the patient’s recovery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Dealing with Police</a:t>
            </a:r>
            <a:endParaRPr lang="en-GB" dirty="0"/>
          </a:p>
        </p:txBody>
      </p:sp>
      <p:sp>
        <p:nvSpPr>
          <p:cNvPr id="6" name="Text Placeholder 5"/>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Management practice</a:t>
            </a:r>
            <a:endParaRPr lang="en-GB"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050" name="Picture 2" descr="C:\Users\HP_Administrator\Pictures\logo.jpg"/>
          <p:cNvPicPr>
            <a:picLocks noChangeAspect="1" noChangeArrowheads="1"/>
          </p:cNvPicPr>
          <p:nvPr/>
        </p:nvPicPr>
        <p:blipFill>
          <a:blip r:embed="rId2" cstate="print"/>
          <a:srcRect/>
          <a:stretch>
            <a:fillRect/>
          </a:stretch>
        </p:blipFill>
        <p:spPr bwMode="auto">
          <a:xfrm>
            <a:off x="857224" y="2714620"/>
            <a:ext cx="1905000" cy="1009650"/>
          </a:xfrm>
          <a:prstGeom prst="rect">
            <a:avLst/>
          </a:prstGeom>
          <a:noFill/>
        </p:spPr>
      </p:pic>
      <p:sp>
        <p:nvSpPr>
          <p:cNvPr id="7" name="Content Placeholder 6"/>
          <p:cNvSpPr>
            <a:spLocks noGrp="1"/>
          </p:cNvSpPr>
          <p:nvPr>
            <p:ph sz="half" idx="1"/>
          </p:nvPr>
        </p:nvSpPr>
        <p:spPr/>
        <p:txBody>
          <a:bodyPr>
            <a:normAutofit/>
          </a:bodyPr>
          <a:lstStyle/>
          <a:p>
            <a:r>
              <a:rPr lang="en-GB" dirty="0" smtClean="0"/>
              <a:t>Diary and in tray</a:t>
            </a:r>
          </a:p>
          <a:p>
            <a:endParaRPr lang="en-GB" dirty="0" smtClean="0"/>
          </a:p>
          <a:p>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fontScale="92500" lnSpcReduction="20000"/>
          </a:bodyPr>
          <a:lstStyle/>
          <a:p>
            <a:r>
              <a:rPr lang="en-GB" dirty="0" smtClean="0"/>
              <a:t>If the patient’s treatment and condition allow them to speak to the police, you should ask the patient whether they are willing to do so </a:t>
            </a:r>
          </a:p>
          <a:p>
            <a:endParaRPr lang="en-GB" dirty="0" smtClean="0"/>
          </a:p>
          <a:p>
            <a:r>
              <a:rPr lang="en-GB" dirty="0" smtClean="0"/>
              <a:t>If they are not, you should explain what the consequences, if any, might be</a:t>
            </a:r>
          </a:p>
          <a:p>
            <a:pPr>
              <a:buNone/>
            </a:pPr>
            <a:r>
              <a:rPr lang="en-GB" dirty="0" smtClean="0"/>
              <a:t> </a:t>
            </a:r>
          </a:p>
          <a:p>
            <a:r>
              <a:rPr lang="en-GB" dirty="0" smtClean="0"/>
              <a:t>You, the rest of the healthcare team, and the police must abide by the patient’s decision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fontScale="92500"/>
          </a:bodyPr>
          <a:lstStyle/>
          <a:p>
            <a:r>
              <a:rPr lang="en-GB" dirty="0" smtClean="0"/>
              <a:t>If it is probable that a crime has been committed, the police will ask for more information </a:t>
            </a:r>
          </a:p>
          <a:p>
            <a:endParaRPr lang="en-GB" dirty="0" smtClean="0"/>
          </a:p>
          <a:p>
            <a:r>
              <a:rPr lang="en-GB" dirty="0" smtClean="0"/>
              <a:t>If the patient cannot give consent, or refuses to disclose information you can still disclose information if it is required by law or if you believe it is justified in the public interest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lnSpcReduction="10000"/>
          </a:bodyPr>
          <a:lstStyle/>
          <a:p>
            <a:r>
              <a:rPr lang="en-GB" dirty="0" smtClean="0"/>
              <a:t>justified when:</a:t>
            </a:r>
          </a:p>
          <a:p>
            <a:endParaRPr lang="en-GB" dirty="0" smtClean="0"/>
          </a:p>
          <a:p>
            <a:r>
              <a:rPr lang="en-GB" dirty="0" smtClean="0"/>
              <a:t>failure to disclose information may put the patient, or someone else, at risk of death or serious harm, or</a:t>
            </a:r>
          </a:p>
          <a:p>
            <a:endParaRPr lang="en-GB" dirty="0" smtClean="0"/>
          </a:p>
          <a:p>
            <a:r>
              <a:rPr lang="en-GB" dirty="0" smtClean="0"/>
              <a:t>disclosure is likely to help in the prevention, detection or prosecution of a serious crime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You must document in the patient’s record your reasons for disclosing information without consent</a:t>
            </a:r>
          </a:p>
          <a:p>
            <a:r>
              <a:rPr lang="en-GB" dirty="0" smtClean="0"/>
              <a:t>any steps you have taken to seek their consent to inform them about the disclosure</a:t>
            </a:r>
          </a:p>
          <a:p>
            <a:r>
              <a:rPr lang="en-GB" dirty="0" smtClean="0"/>
              <a:t>or your reasons for not doing so</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Knife Crime &amp; Police</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a:t>
            </a:r>
            <a:r>
              <a:rPr lang="en-GB"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(Sept 2009) Confidentiality: - reporting gunshot and knife wounds</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If there is no immediate public interest reason for disclosing personal information, no further information should be given to the police. </a:t>
            </a:r>
          </a:p>
          <a:p>
            <a:r>
              <a:rPr lang="en-GB" dirty="0" smtClean="0"/>
              <a:t>The police may seek an order from a judge or a warrant for the disclosure of confidential documents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Police Scenario B</a:t>
            </a:r>
            <a:endParaRPr lang="en-GB" dirty="0"/>
          </a:p>
        </p:txBody>
      </p:sp>
      <p:sp>
        <p:nvSpPr>
          <p:cNvPr id="3" name="Text Placeholder 2"/>
          <p:cNvSpPr>
            <a:spLocks noGrp="1"/>
          </p:cNvSpPr>
          <p:nvPr>
            <p:ph type="body" idx="2"/>
          </p:nvPr>
        </p:nvSpPr>
        <p:spPr/>
        <p:txBody>
          <a:bodyPr>
            <a:normAutofit/>
          </a:bodyPr>
          <a:lstStyle/>
          <a:p>
            <a:r>
              <a:rPr lang="en-GB"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Road Traffic Act 1998</a:t>
            </a:r>
            <a:endParaRPr lang="en-GB" sz="1800" dirty="0">
              <a:solidFill>
                <a:schemeClr val="bg2"/>
              </a:solidFill>
            </a:endParaRPr>
          </a:p>
        </p:txBody>
      </p:sp>
      <p:sp>
        <p:nvSpPr>
          <p:cNvPr id="4" name="Content Placeholder 3"/>
          <p:cNvSpPr>
            <a:spLocks noGrp="1"/>
          </p:cNvSpPr>
          <p:nvPr>
            <p:ph sz="half" idx="1"/>
          </p:nvPr>
        </p:nvSpPr>
        <p:spPr/>
        <p:txBody>
          <a:bodyPr>
            <a:normAutofit/>
          </a:bodyPr>
          <a:lstStyle/>
          <a:p>
            <a:r>
              <a:rPr lang="en-GB" dirty="0" smtClean="0"/>
              <a:t>A doctor is obliged – if asked- to give a police officer any information in his possession that may help identify a person who is alleged to be guilty of an offence under the Act</a:t>
            </a:r>
          </a:p>
          <a:p>
            <a:r>
              <a:rPr lang="en-GB" dirty="0" smtClean="0"/>
              <a:t>Usually driver’s name and address</a:t>
            </a:r>
          </a:p>
          <a:p>
            <a:endParaRPr lang="en-GB"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3200" dirty="0" smtClean="0"/>
              <a:t>Scenario C</a:t>
            </a:r>
          </a:p>
          <a:p>
            <a:pPr marL="274320" indent="-274320">
              <a:spcBef>
                <a:spcPct val="20000"/>
              </a:spcBef>
              <a:buClr>
                <a:schemeClr val="accent3"/>
              </a:buClr>
              <a:buSzPct val="95000"/>
              <a:buFont typeface="Wingdings 2"/>
              <a:buChar char=""/>
            </a:pPr>
            <a:endParaRPr lang="en-GB" sz="3200" dirty="0" smtClean="0"/>
          </a:p>
          <a:p>
            <a:pPr marL="274320" indent="-274320">
              <a:spcBef>
                <a:spcPct val="20000"/>
              </a:spcBef>
              <a:buClr>
                <a:schemeClr val="accent3"/>
              </a:buClr>
              <a:buSzPct val="95000"/>
              <a:buFont typeface="Wingdings 2"/>
              <a:buChar char=""/>
            </a:pPr>
            <a:r>
              <a:rPr lang="en-GB" sz="3200" dirty="0" smtClean="0"/>
              <a:t>Section 136 of the Mental Health Act 1983</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pPr>
            <a:endParaRPr lang="en-GB" sz="28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77500" lnSpcReduction="20000"/>
          </a:bodyPr>
          <a:lstStyle/>
          <a:p>
            <a:pPr marL="274320" indent="-274320">
              <a:spcBef>
                <a:spcPct val="20000"/>
              </a:spcBef>
              <a:buClr>
                <a:schemeClr val="accent3"/>
              </a:buClr>
              <a:buSzPct val="95000"/>
              <a:buFont typeface="Wingdings 2"/>
              <a:buChar char=""/>
            </a:pPr>
            <a:r>
              <a:rPr lang="en-GB" sz="3200" dirty="0" smtClean="0"/>
              <a:t>Section 136 of the Mental Health Act 1983</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‘If a constable finds in a place to which the public have access a person who appears to him to be suffering from mental disorder and to be in immediate need of care or control, the constable may, if he thinks it necessary to do so in the interests of that person or for the protection of other persons, remove that person to a place of safety within the meaning of Section 135 above</a:t>
            </a:r>
          </a:p>
          <a:p>
            <a:pPr marL="274320" indent="-274320">
              <a:spcBef>
                <a:spcPct val="20000"/>
              </a:spcBef>
              <a:buClr>
                <a:schemeClr val="accent3"/>
              </a:buClr>
              <a:buSzPct val="95000"/>
            </a:pPr>
            <a:endParaRPr lang="en-GB" sz="28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85000" lnSpcReduction="10000"/>
          </a:bodyPr>
          <a:lstStyle/>
          <a:p>
            <a:pPr marL="274320" indent="-274320">
              <a:spcBef>
                <a:spcPct val="20000"/>
              </a:spcBef>
              <a:buClr>
                <a:schemeClr val="accent3"/>
              </a:buClr>
              <a:buSzPct val="95000"/>
              <a:buFont typeface="Wingdings 2"/>
              <a:buChar char=""/>
            </a:pPr>
            <a:r>
              <a:rPr lang="en-GB" sz="3200" dirty="0" smtClean="0"/>
              <a:t>Section 136 of the Mental Health Act 1983</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dirty="0" smtClean="0"/>
              <a:t> A person removed to a place of safety under this Section may be detained there for a period not exceeding 72 hours to enable him to be examined by a registered medical practitioner and interviewed by an approved mental health professional and of making any necessary arrangements for his treatment or care.’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In 2005–6 there were over 11,000 such detentions in police stations and about 5,500 individuals were detained in hospital.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Dealing with Police</a:t>
            </a:r>
            <a:endParaRPr lang="en-GB" dirty="0"/>
          </a:p>
        </p:txBody>
      </p:sp>
      <p:sp>
        <p:nvSpPr>
          <p:cNvPr id="6" name="Text Placeholder 5"/>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Management practice</a:t>
            </a:r>
            <a:endParaRPr lang="en-GB"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050" name="Picture 2" descr="C:\Users\HP_Administrator\Pictures\logo.jpg"/>
          <p:cNvPicPr>
            <a:picLocks noChangeAspect="1" noChangeArrowheads="1"/>
          </p:cNvPicPr>
          <p:nvPr/>
        </p:nvPicPr>
        <p:blipFill>
          <a:blip r:embed="rId2" cstate="print"/>
          <a:srcRect/>
          <a:stretch>
            <a:fillRect/>
          </a:stretch>
        </p:blipFill>
        <p:spPr bwMode="auto">
          <a:xfrm>
            <a:off x="857224" y="2714620"/>
            <a:ext cx="1905000" cy="1009650"/>
          </a:xfrm>
          <a:prstGeom prst="rect">
            <a:avLst/>
          </a:prstGeom>
          <a:noFill/>
        </p:spPr>
      </p:pic>
      <p:sp>
        <p:nvSpPr>
          <p:cNvPr id="7" name="Content Placeholder 6"/>
          <p:cNvSpPr>
            <a:spLocks noGrp="1"/>
          </p:cNvSpPr>
          <p:nvPr>
            <p:ph sz="half" idx="1"/>
          </p:nvPr>
        </p:nvSpPr>
        <p:spPr/>
        <p:txBody>
          <a:bodyPr>
            <a:normAutofit/>
          </a:bodyPr>
          <a:lstStyle/>
          <a:p>
            <a:r>
              <a:rPr lang="en-GB" dirty="0" smtClean="0"/>
              <a:t>Diary and in tray</a:t>
            </a:r>
          </a:p>
          <a:p>
            <a:r>
              <a:rPr lang="en-GB" dirty="0" smtClean="0"/>
              <a:t>Prioritise</a:t>
            </a:r>
          </a:p>
          <a:p>
            <a:r>
              <a:rPr lang="en-GB" dirty="0" smtClean="0"/>
              <a:t>Notice links</a:t>
            </a:r>
          </a:p>
          <a:p>
            <a:r>
              <a:rPr lang="en-GB" dirty="0" smtClean="0"/>
              <a:t>Usually a complaint</a:t>
            </a:r>
          </a:p>
          <a:p>
            <a:r>
              <a:rPr lang="en-GB" dirty="0" smtClean="0"/>
              <a:t>Most often rota issue</a:t>
            </a:r>
          </a:p>
          <a:p>
            <a:r>
              <a:rPr lang="en-GB" dirty="0" smtClean="0"/>
              <a:t>Marks for lateral thinking</a:t>
            </a:r>
          </a:p>
          <a:p>
            <a:r>
              <a:rPr lang="en-GB" dirty="0" smtClean="0"/>
              <a:t>Style and approach</a:t>
            </a:r>
          </a:p>
          <a:p>
            <a:endParaRPr lang="en-GB" dirty="0" smtClean="0"/>
          </a:p>
          <a:p>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Government gave £130 million for the development of places of safety within mental health units</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However, no additional money was given for the staffing of such units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Without adequate staffing the danger is that either police will be expected to remain in the place of safety or</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 the police custody suite will continue to be used excessively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92500" lnSpcReduction="10000"/>
          </a:bodyPr>
          <a:lstStyle/>
          <a:p>
            <a:pPr marL="274320" indent="-274320">
              <a:spcBef>
                <a:spcPct val="20000"/>
              </a:spcBef>
              <a:buClr>
                <a:schemeClr val="accent3"/>
              </a:buClr>
              <a:buSzPct val="95000"/>
              <a:buFont typeface="Wingdings 2"/>
              <a:buChar char=""/>
            </a:pPr>
            <a:r>
              <a:rPr lang="en-GB" sz="2800" dirty="0" smtClean="0"/>
              <a:t>The emergency department should only be used as the place of safety where medical problems require urgent assessment and management</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It is important that staff deciding which place of safety to use should be able to assess the likelihood of medical problems as the cause of acute disturbed behaviour</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Code of Practice for England (Department of Health, 2008)</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 The Code says that local policy should identify the most appropriate places of safety for individual cases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It is essential that there are sufficient approved mental health professionals and Section 12-approved doctors at all times of day and night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Recommendations</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dirty="0" smtClean="0"/>
              <a:t>Places of Safety</a:t>
            </a:r>
          </a:p>
          <a:p>
            <a:pPr marL="274320" indent="-274320">
              <a:spcBef>
                <a:spcPct val="20000"/>
              </a:spcBef>
              <a:buClr>
                <a:schemeClr val="accent3"/>
              </a:buClr>
              <a:buSzPct val="95000"/>
              <a:buFont typeface="Wingdings 2"/>
              <a:buChar char=""/>
            </a:pPr>
            <a:r>
              <a:rPr lang="en-GB" sz="2800" dirty="0" smtClean="0"/>
              <a:t>Staffing issues</a:t>
            </a:r>
          </a:p>
          <a:p>
            <a:pPr marL="274320" indent="-274320">
              <a:spcBef>
                <a:spcPct val="20000"/>
              </a:spcBef>
              <a:buClr>
                <a:schemeClr val="accent3"/>
              </a:buClr>
              <a:buSzPct val="95000"/>
              <a:buFont typeface="Wingdings 2"/>
              <a:buChar char=""/>
            </a:pPr>
            <a:r>
              <a:rPr lang="en-GB" sz="2800" dirty="0" smtClean="0"/>
              <a:t>Conveyance of patients</a:t>
            </a:r>
          </a:p>
          <a:p>
            <a:pPr marL="274320" indent="-274320">
              <a:spcBef>
                <a:spcPct val="20000"/>
              </a:spcBef>
              <a:buClr>
                <a:schemeClr val="accent3"/>
              </a:buClr>
              <a:buSzPct val="95000"/>
              <a:buFont typeface="Wingdings 2"/>
              <a:buChar char=""/>
            </a:pPr>
            <a:r>
              <a:rPr lang="en-GB" sz="2800" dirty="0" smtClean="0"/>
              <a:t>Local policy and monitoring of standards</a:t>
            </a:r>
          </a:p>
          <a:p>
            <a:pPr marL="274320" indent="-274320">
              <a:spcBef>
                <a:spcPct val="20000"/>
              </a:spcBef>
              <a:buClr>
                <a:schemeClr val="accent3"/>
              </a:buClr>
              <a:buSzPct val="95000"/>
            </a:pPr>
            <a:endParaRPr lang="en-GB" sz="28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92500"/>
          </a:bodyPr>
          <a:lstStyle/>
          <a:p>
            <a:pPr marL="274320" indent="-274320">
              <a:spcBef>
                <a:spcPct val="20000"/>
              </a:spcBef>
              <a:buClr>
                <a:schemeClr val="accent3"/>
              </a:buClr>
              <a:buSzPct val="95000"/>
              <a:buFont typeface="Wingdings 2"/>
              <a:buChar char=""/>
            </a:pPr>
            <a:r>
              <a:rPr lang="en-GB" sz="2800" dirty="0" smtClean="0"/>
              <a:t>Recommendations</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dirty="0" smtClean="0"/>
              <a:t>There should be sufficient places of safety in psychiatric facilities to meet local need without recourse to police stations</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Police stations should only be used as the place of safety on an exceptional basis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92500" lnSpcReduction="10000"/>
          </a:bodyPr>
          <a:lstStyle/>
          <a:p>
            <a:pPr marL="274320" indent="-274320">
              <a:spcBef>
                <a:spcPct val="20000"/>
              </a:spcBef>
              <a:buClr>
                <a:schemeClr val="accent3"/>
              </a:buClr>
              <a:buSzPct val="95000"/>
              <a:buFont typeface="Wingdings 2"/>
              <a:buChar char=""/>
            </a:pPr>
            <a:r>
              <a:rPr lang="en-GB" sz="2800" dirty="0" smtClean="0"/>
              <a:t>Recommendations</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dirty="0" smtClean="0"/>
              <a:t>EDs should be used as places of safety for those who need urgent physical health assessment</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but then be transferred to a psychiatric facility for further mental health assessment, provided that this does not result in undue delay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92500" lnSpcReduction="20000"/>
          </a:bodyPr>
          <a:lstStyle/>
          <a:p>
            <a:pPr marL="274320" indent="-274320">
              <a:spcBef>
                <a:spcPct val="20000"/>
              </a:spcBef>
              <a:buClr>
                <a:schemeClr val="accent3"/>
              </a:buClr>
              <a:buSzPct val="95000"/>
              <a:buFont typeface="Wingdings 2"/>
              <a:buChar char=""/>
            </a:pPr>
            <a:r>
              <a:rPr lang="en-GB" sz="2800" dirty="0" smtClean="0"/>
              <a:t>Recommendations</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dirty="0" smtClean="0"/>
              <a:t>An ambulance is the preferred form of transport to and between places of safety in most cases</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The police officer should accompany the patient in the vehicle as it is not clear that they can delegate the authority to convey</a:t>
            </a:r>
          </a:p>
          <a:p>
            <a:pPr marL="274320" indent="-274320">
              <a:spcBef>
                <a:spcPct val="20000"/>
              </a:spcBef>
              <a:buClr>
                <a:schemeClr val="accent3"/>
              </a:buClr>
              <a:buSzPct val="95000"/>
            </a:pPr>
            <a:endParaRPr lang="en-GB" sz="28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In studies there was a high rate of admission to hospital, between 82 and 85 %</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dirty="0" smtClean="0"/>
              <a:t>the police appropriately detain individuals under Section 136 as the majority are found to have severe mental illness and are admitted to hospital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Dealing with Police</a:t>
            </a:r>
            <a:endParaRPr lang="en-GB" dirty="0"/>
          </a:p>
        </p:txBody>
      </p:sp>
      <p:sp>
        <p:nvSpPr>
          <p:cNvPr id="6" name="Text Placeholder 5"/>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Management practice</a:t>
            </a:r>
            <a:endParaRPr lang="en-GB"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050" name="Picture 2" descr="C:\Users\HP_Administrator\Pictures\logo.jpg"/>
          <p:cNvPicPr>
            <a:picLocks noChangeAspect="1" noChangeArrowheads="1"/>
          </p:cNvPicPr>
          <p:nvPr/>
        </p:nvPicPr>
        <p:blipFill>
          <a:blip r:embed="rId2" cstate="print"/>
          <a:srcRect/>
          <a:stretch>
            <a:fillRect/>
          </a:stretch>
        </p:blipFill>
        <p:spPr bwMode="auto">
          <a:xfrm>
            <a:off x="857224" y="2714620"/>
            <a:ext cx="1905000" cy="1009650"/>
          </a:xfrm>
          <a:prstGeom prst="rect">
            <a:avLst/>
          </a:prstGeom>
          <a:noFill/>
        </p:spPr>
      </p:pic>
      <p:sp>
        <p:nvSpPr>
          <p:cNvPr id="7" name="Content Placeholder 6"/>
          <p:cNvSpPr>
            <a:spLocks noGrp="1"/>
          </p:cNvSpPr>
          <p:nvPr>
            <p:ph sz="half" idx="1"/>
          </p:nvPr>
        </p:nvSpPr>
        <p:spPr/>
        <p:txBody>
          <a:bodyPr>
            <a:normAutofit/>
          </a:bodyPr>
          <a:lstStyle/>
          <a:p>
            <a:r>
              <a:rPr lang="en-GB" dirty="0" smtClean="0"/>
              <a:t>Health &amp; Safety Exec &amp; RIDDOR ’95</a:t>
            </a:r>
          </a:p>
          <a:p>
            <a:r>
              <a:rPr lang="en-GB" dirty="0" smtClean="0"/>
              <a:t>Data Protection Act</a:t>
            </a:r>
          </a:p>
          <a:p>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lnSpcReduction="10000"/>
          </a:bodyPr>
          <a:lstStyle/>
          <a:p>
            <a:pPr marL="274320" indent="-274320">
              <a:spcBef>
                <a:spcPct val="20000"/>
              </a:spcBef>
              <a:buClr>
                <a:schemeClr val="accent3"/>
              </a:buClr>
              <a:buSzPct val="95000"/>
              <a:buFont typeface="Wingdings 2"/>
              <a:buChar char=""/>
            </a:pPr>
            <a:r>
              <a:rPr lang="en-GB" sz="2800" dirty="0" smtClean="0"/>
              <a:t>ED needs </a:t>
            </a:r>
          </a:p>
          <a:p>
            <a:pPr marL="274320" indent="-274320">
              <a:spcBef>
                <a:spcPct val="20000"/>
              </a:spcBef>
              <a:buClr>
                <a:schemeClr val="accent3"/>
              </a:buClr>
              <a:buSzPct val="95000"/>
              <a:buFont typeface="Wingdings 2"/>
              <a:buChar char=""/>
            </a:pPr>
            <a:r>
              <a:rPr lang="en-GB" sz="2800" dirty="0" smtClean="0"/>
              <a:t>appropriate facilities for managing disturbed behaviour and prevent absconding</a:t>
            </a:r>
          </a:p>
          <a:p>
            <a:pPr marL="274320" indent="-274320">
              <a:spcBef>
                <a:spcPct val="20000"/>
              </a:spcBef>
              <a:buClr>
                <a:schemeClr val="accent3"/>
              </a:buClr>
              <a:buSzPct val="95000"/>
              <a:buFont typeface="Wingdings 2"/>
              <a:buChar char=""/>
            </a:pPr>
            <a:r>
              <a:rPr lang="en-GB" sz="2800" dirty="0" smtClean="0"/>
              <a:t>staff trained in the assessment and management of psychiatric disorder, and with expertise in managing disturbed and violent behaviour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delay of several hours before a suitably qualified doctor and approved mental health professional can attend to carry out the assessment</a:t>
            </a:r>
          </a:p>
          <a:p>
            <a:pPr marL="274320" indent="-274320">
              <a:spcBef>
                <a:spcPct val="20000"/>
              </a:spcBef>
              <a:buClr>
                <a:schemeClr val="accent3"/>
              </a:buClr>
              <a:buSzPct val="95000"/>
              <a:buFont typeface="Wingdings 2"/>
              <a:buChar char=""/>
            </a:pPr>
            <a:r>
              <a:rPr lang="en-GB" sz="2800" dirty="0" smtClean="0"/>
              <a:t>Police officers are not always willing or able to remain with the person they have brought to hospital, until the assessment is completed</a:t>
            </a:r>
          </a:p>
          <a:p>
            <a:pPr marL="274320" indent="-274320">
              <a:spcBef>
                <a:spcPct val="20000"/>
              </a:spcBef>
              <a:buClr>
                <a:schemeClr val="accent3"/>
              </a:buClr>
              <a:buSzPct val="95000"/>
              <a:buFont typeface="Wingdings 2"/>
              <a:buChar char=""/>
            </a:pPr>
            <a:endParaRPr lang="en-GB" sz="28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EDs should be used for those   who require urgent medical assessment or intervention before or alongside the MH Act assessment</a:t>
            </a:r>
          </a:p>
          <a:p>
            <a:pPr marL="274320" indent="-274320">
              <a:spcBef>
                <a:spcPct val="20000"/>
              </a:spcBef>
              <a:buClr>
                <a:schemeClr val="accent3"/>
              </a:buClr>
              <a:buSzPct val="95000"/>
              <a:buFont typeface="Wingdings 2"/>
              <a:buChar char=""/>
            </a:pPr>
            <a:r>
              <a:rPr lang="en-GB" sz="2800" dirty="0" smtClean="0"/>
              <a:t>includes deliberate self-harm, drug and alcohol intoxication, as well as physical disorders, such as convulsions and bleeding</a:t>
            </a:r>
          </a:p>
          <a:p>
            <a:pPr marL="274320" indent="-274320">
              <a:spcBef>
                <a:spcPct val="20000"/>
              </a:spcBef>
              <a:buClr>
                <a:schemeClr val="accent3"/>
              </a:buClr>
              <a:buSzPct val="95000"/>
              <a:buFont typeface="Wingdings 2"/>
              <a:buChar char=""/>
            </a:pPr>
            <a:endParaRPr lang="en-GB" sz="28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Police Cells</a:t>
            </a:r>
          </a:p>
          <a:p>
            <a:pPr marL="274320" indent="-274320">
              <a:spcBef>
                <a:spcPct val="20000"/>
              </a:spcBef>
              <a:buClr>
                <a:schemeClr val="accent3"/>
              </a:buClr>
              <a:buSzPct val="95000"/>
              <a:buFont typeface="Wingdings 2"/>
              <a:buChar char=""/>
            </a:pPr>
            <a:r>
              <a:rPr lang="en-GB" sz="2800" dirty="0" smtClean="0"/>
              <a:t>wrongly convey the impression that the person has committed an offence</a:t>
            </a:r>
          </a:p>
          <a:p>
            <a:pPr marL="274320" indent="-274320">
              <a:spcBef>
                <a:spcPct val="20000"/>
              </a:spcBef>
              <a:buClr>
                <a:schemeClr val="accent3"/>
              </a:buClr>
              <a:buSzPct val="95000"/>
              <a:buFont typeface="Wingdings 2"/>
              <a:buChar char=""/>
            </a:pPr>
            <a:r>
              <a:rPr lang="en-GB" sz="2800" dirty="0" smtClean="0"/>
              <a:t>some police stations are not well designed for the observation of those who are at risk of self-harm and those who are disturbed</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endParaRPr lang="en-GB" sz="28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police staff receive little training in the management of individuals with a psychiatric disorder</a:t>
            </a:r>
          </a:p>
          <a:p>
            <a:pPr marL="274320" indent="-274320">
              <a:spcBef>
                <a:spcPct val="20000"/>
              </a:spcBef>
              <a:buClr>
                <a:schemeClr val="accent3"/>
              </a:buClr>
              <a:buSzPct val="95000"/>
              <a:buFont typeface="Wingdings 2"/>
              <a:buChar char=""/>
            </a:pPr>
            <a:r>
              <a:rPr lang="en-GB" sz="2800" dirty="0" smtClean="0"/>
              <a:t>should provide a safe environment for those with seriously disturbed and aggressive behaviour</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endParaRPr lang="en-GB" sz="28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They do have access to forensic physicians</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i="1" dirty="0" smtClean="0"/>
              <a:t>However</a:t>
            </a:r>
            <a:r>
              <a:rPr lang="en-GB" sz="2800" dirty="0" smtClean="0"/>
              <a:t>, there is an increased risk of sudden collapse and death in those with an acute behavioural disorder held in police custody</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endParaRPr lang="en-GB" sz="28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92500"/>
          </a:bodyPr>
          <a:lstStyle/>
          <a:p>
            <a:pPr marL="274320" indent="-274320">
              <a:spcBef>
                <a:spcPct val="20000"/>
              </a:spcBef>
              <a:buClr>
                <a:schemeClr val="accent3"/>
              </a:buClr>
              <a:buSzPct val="95000"/>
              <a:buFont typeface="Wingdings 2"/>
              <a:buChar char=""/>
            </a:pPr>
            <a:r>
              <a:rPr lang="en-GB" sz="2800" dirty="0" smtClean="0"/>
              <a:t>Mental Health Act Commission and the Healthcare Commission currently have responsibility for the monitoring of places of safety in hospitals </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dirty="0" smtClean="0"/>
              <a:t>Her Majesty’s Inspectorate of Constabulary in conjunction with her Majesty’s Inspectorate of Prisons has a similar function for the police stations</a:t>
            </a:r>
          </a:p>
          <a:p>
            <a:pPr marL="274320" indent="-274320">
              <a:spcBef>
                <a:spcPct val="20000"/>
              </a:spcBef>
              <a:buClr>
                <a:schemeClr val="accent3"/>
              </a:buClr>
              <a:buSzPct val="95000"/>
              <a:buFont typeface="Wingdings 2"/>
              <a:buChar char=""/>
            </a:pPr>
            <a:endParaRPr lang="en-GB" sz="28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85000" lnSpcReduction="20000"/>
          </a:bodyPr>
          <a:lstStyle/>
          <a:p>
            <a:pPr marL="274320" indent="-274320">
              <a:spcBef>
                <a:spcPct val="20000"/>
              </a:spcBef>
              <a:buClr>
                <a:schemeClr val="accent3"/>
              </a:buClr>
              <a:buSzPct val="95000"/>
              <a:buFont typeface="Wingdings 2"/>
              <a:buChar char=""/>
            </a:pPr>
            <a:r>
              <a:rPr lang="en-GB" sz="2800" i="1" dirty="0" smtClean="0"/>
              <a:t>In hospitals</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dirty="0" smtClean="0"/>
              <a:t>It may be necessary for the police to remain at the place of safety for a short period to ensure the safety of the individual or staff </a:t>
            </a:r>
          </a:p>
          <a:p>
            <a:pPr marL="274320" indent="-274320">
              <a:spcBef>
                <a:spcPct val="20000"/>
              </a:spcBef>
              <a:buClr>
                <a:schemeClr val="accent3"/>
              </a:buClr>
              <a:buSzPct val="95000"/>
            </a:pPr>
            <a:endParaRPr lang="en-GB" sz="2800" dirty="0" smtClean="0"/>
          </a:p>
          <a:p>
            <a:pPr marL="274320" indent="-274320">
              <a:spcBef>
                <a:spcPct val="20000"/>
              </a:spcBef>
              <a:buClr>
                <a:schemeClr val="accent3"/>
              </a:buClr>
              <a:buSzPct val="95000"/>
              <a:buFont typeface="Wingdings 2"/>
              <a:buChar char=""/>
            </a:pPr>
            <a:r>
              <a:rPr lang="en-GB" sz="2800" dirty="0" smtClean="0"/>
              <a:t>It is the responsibility of the healthcare staff to restrain the person where necessary but they may ask the police to assist in an emergency, for example while waiting for adequate staff trained in physical intervention to arrive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a:bodyPr>
          <a:lstStyle/>
          <a:p>
            <a:pPr marL="274320" indent="-274320">
              <a:spcBef>
                <a:spcPct val="20000"/>
              </a:spcBef>
              <a:buClr>
                <a:schemeClr val="accent3"/>
              </a:buClr>
              <a:buSzPct val="95000"/>
              <a:buFont typeface="Wingdings 2"/>
              <a:buChar char=""/>
            </a:pPr>
            <a:r>
              <a:rPr lang="en-GB" sz="2800" dirty="0" smtClean="0"/>
              <a:t>National police guidance states that police will not restrain an individual for the purpose of giving medication as they might be liable to prosecution if the wrong medication were given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92500"/>
          </a:bodyPr>
          <a:lstStyle/>
          <a:p>
            <a:pPr marL="274320" indent="-274320">
              <a:spcBef>
                <a:spcPct val="20000"/>
              </a:spcBef>
              <a:buClr>
                <a:schemeClr val="accent3"/>
              </a:buClr>
              <a:buSzPct val="95000"/>
              <a:buFont typeface="Wingdings 2"/>
              <a:buChar char=""/>
            </a:pPr>
            <a:r>
              <a:rPr lang="en-GB" sz="2800" i="1" dirty="0" smtClean="0"/>
              <a:t>In cells</a:t>
            </a:r>
          </a:p>
          <a:p>
            <a:pPr marL="274320" indent="-274320">
              <a:spcBef>
                <a:spcPct val="20000"/>
              </a:spcBef>
              <a:buClr>
                <a:schemeClr val="accent3"/>
              </a:buClr>
              <a:buSzPct val="95000"/>
              <a:buFont typeface="Wingdings 2"/>
              <a:buChar char=""/>
            </a:pPr>
            <a:r>
              <a:rPr lang="en-GB" sz="2800" dirty="0" smtClean="0"/>
              <a:t>The custody sergeant assesses any health and safety issues that the individual poses to themselves and others</a:t>
            </a:r>
          </a:p>
          <a:p>
            <a:pPr marL="274320" indent="-274320">
              <a:spcBef>
                <a:spcPct val="20000"/>
              </a:spcBef>
              <a:buClr>
                <a:schemeClr val="accent3"/>
              </a:buClr>
              <a:buSzPct val="95000"/>
              <a:buFont typeface="Wingdings 2"/>
              <a:buChar char=""/>
            </a:pPr>
            <a:r>
              <a:rPr lang="en-GB" sz="2800" dirty="0" smtClean="0"/>
              <a:t>arranges medical attention from the forensic physician and forensic nurse practitioner </a:t>
            </a:r>
          </a:p>
          <a:p>
            <a:pPr marL="274320" indent="-274320">
              <a:spcBef>
                <a:spcPct val="20000"/>
              </a:spcBef>
              <a:buClr>
                <a:schemeClr val="accent3"/>
              </a:buClr>
              <a:buSzPct val="95000"/>
              <a:buFont typeface="Wingdings 2"/>
              <a:buChar char=""/>
            </a:pPr>
            <a:r>
              <a:rPr lang="en-GB" sz="2800" dirty="0" smtClean="0"/>
              <a:t>contacts the approved mental health professional and doctor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Drugs and Police</a:t>
            </a:r>
            <a:endParaRPr lang="en-GB" dirty="0"/>
          </a:p>
        </p:txBody>
      </p:sp>
      <p:sp>
        <p:nvSpPr>
          <p:cNvPr id="6" name="Text Placeholder 5"/>
          <p:cNvSpPr>
            <a:spLocks noGrp="1"/>
          </p:cNvSpPr>
          <p:nvPr>
            <p:ph type="body" idx="2"/>
          </p:nvPr>
        </p:nvSpPr>
        <p:spPr/>
        <p:txBody>
          <a:bodyPr>
            <a:normAutofit/>
          </a:bodyPr>
          <a:lstStyle/>
          <a:p>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GMC Guidance on Confidentiality</a:t>
            </a:r>
          </a:p>
          <a:p>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Drugs Act 2005</a:t>
            </a:r>
            <a:endParaRPr lang="en-GB"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Content Placeholder 4"/>
          <p:cNvSpPr>
            <a:spLocks noGrp="1"/>
          </p:cNvSpPr>
          <p:nvPr>
            <p:ph sz="half" idx="1"/>
          </p:nvPr>
        </p:nvSpPr>
        <p:spPr/>
        <p:txBody>
          <a:bodyPr/>
          <a:lstStyle/>
          <a:p>
            <a:r>
              <a:rPr lang="en-GB" dirty="0" smtClean="0"/>
              <a:t>Scenario A</a:t>
            </a:r>
            <a:endParaRPr lang="en-GB"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70000" lnSpcReduction="20000"/>
          </a:bodyPr>
          <a:lstStyle/>
          <a:p>
            <a:pPr marL="274320" indent="-274320">
              <a:spcBef>
                <a:spcPct val="20000"/>
              </a:spcBef>
              <a:buClr>
                <a:schemeClr val="accent3"/>
              </a:buClr>
              <a:buSzPct val="95000"/>
              <a:buFont typeface="Wingdings 2"/>
              <a:buChar char=""/>
            </a:pPr>
            <a:r>
              <a:rPr lang="en-GB" sz="2800" i="1" dirty="0" smtClean="0"/>
              <a:t>In cells</a:t>
            </a:r>
          </a:p>
          <a:p>
            <a:pPr marL="274320" indent="-274320">
              <a:spcBef>
                <a:spcPct val="20000"/>
              </a:spcBef>
              <a:buClr>
                <a:schemeClr val="accent3"/>
              </a:buClr>
              <a:buSzPct val="95000"/>
              <a:buFont typeface="Wingdings 2"/>
              <a:buChar char=""/>
            </a:pPr>
            <a:endParaRPr lang="en-GB" sz="2800" i="1" dirty="0" smtClean="0"/>
          </a:p>
          <a:p>
            <a:pPr marL="274320" indent="-274320">
              <a:spcBef>
                <a:spcPct val="20000"/>
              </a:spcBef>
              <a:buClr>
                <a:schemeClr val="accent3"/>
              </a:buClr>
              <a:buSzPct val="95000"/>
              <a:buFont typeface="Wingdings 2"/>
              <a:buChar char=""/>
            </a:pPr>
            <a:r>
              <a:rPr lang="en-GB" sz="2800" dirty="0" smtClean="0"/>
              <a:t>Wherever possible the fitness to detain assessment is carried out by forensic physician as can discharge from Section 136 if they do not have a mental disorder</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The Code of Practice states that ‘the doctor examining the patient should wherever possible be Section 12-approved’ </a:t>
            </a:r>
          </a:p>
          <a:p>
            <a:pPr marL="274320" indent="-274320">
              <a:spcBef>
                <a:spcPct val="20000"/>
              </a:spcBef>
              <a:buClr>
                <a:schemeClr val="accent3"/>
              </a:buClr>
              <a:buSzPct val="95000"/>
              <a:buFont typeface="Wingdings 2"/>
              <a:buChar char=""/>
            </a:pPr>
            <a:endParaRPr lang="en-GB" sz="2800" dirty="0" smtClean="0"/>
          </a:p>
          <a:p>
            <a:pPr marL="274320" indent="-274320">
              <a:spcBef>
                <a:spcPct val="20000"/>
              </a:spcBef>
              <a:buClr>
                <a:schemeClr val="accent3"/>
              </a:buClr>
              <a:buSzPct val="95000"/>
              <a:buFont typeface="Wingdings 2"/>
              <a:buChar char=""/>
            </a:pPr>
            <a:r>
              <a:rPr lang="en-GB" sz="2800" dirty="0" smtClean="0"/>
              <a:t>The custody sergeant has ongoing responsibility for the safety of the detained person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Standards on the use of Section 136 of the Mental Health Act 1983 (2007)</a:t>
            </a:r>
            <a:endParaRPr lang="en-GB" sz="2000" dirty="0" smtClean="0"/>
          </a:p>
        </p:txBody>
      </p:sp>
      <p:pic>
        <p:nvPicPr>
          <p:cNvPr id="5" name="Picture 2"/>
          <p:cNvPicPr>
            <a:picLocks noChangeAspect="1" noChangeArrowheads="1"/>
          </p:cNvPicPr>
          <p:nvPr/>
        </p:nvPicPr>
        <p:blipFill>
          <a:blip r:embed="rId3" cstate="print"/>
          <a:srcRect/>
          <a:stretch>
            <a:fillRect/>
          </a:stretch>
        </p:blipFill>
        <p:spPr bwMode="auto">
          <a:xfrm>
            <a:off x="1071538" y="3286124"/>
            <a:ext cx="1160744" cy="1357322"/>
          </a:xfrm>
          <a:prstGeom prst="rect">
            <a:avLst/>
          </a:prstGeom>
          <a:noFill/>
          <a:ln w="9525">
            <a:noFill/>
            <a:miter lim="800000"/>
            <a:headEnd/>
            <a:tailEnd/>
          </a:ln>
        </p:spPr>
      </p:pic>
      <p:pic>
        <p:nvPicPr>
          <p:cNvPr id="6" name="Picture 3" descr="C:\Users\HP_Administrator\Pictures\logo.jpg"/>
          <p:cNvPicPr>
            <a:picLocks noGrp="1" noChangeAspect="1" noChangeArrowheads="1"/>
          </p:cNvPicPr>
          <p:nvPr>
            <p:ph sz="half" idx="1"/>
          </p:nvPr>
        </p:nvPicPr>
        <p:blipFill>
          <a:blip r:embed="rId4" cstate="print"/>
          <a:srcRect/>
          <a:stretch>
            <a:fillRect/>
          </a:stretch>
        </p:blipFill>
        <p:spPr bwMode="auto">
          <a:xfrm>
            <a:off x="857224" y="4929198"/>
            <a:ext cx="1905000" cy="1009650"/>
          </a:xfrm>
          <a:prstGeom prst="rect">
            <a:avLst/>
          </a:prstGeom>
          <a:noFill/>
        </p:spPr>
      </p:pic>
      <p:sp>
        <p:nvSpPr>
          <p:cNvPr id="9" name="Content Placeholder 3"/>
          <p:cNvSpPr txBox="1">
            <a:spLocks/>
          </p:cNvSpPr>
          <p:nvPr/>
        </p:nvSpPr>
        <p:spPr>
          <a:xfrm>
            <a:off x="3575050" y="1676400"/>
            <a:ext cx="5111750" cy="4572000"/>
          </a:xfrm>
          <a:prstGeom prst="rect">
            <a:avLst/>
          </a:prstGeom>
        </p:spPr>
        <p:txBody>
          <a:bodyPr vert="horz" tIns="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3"/>
          <p:cNvSpPr txBox="1">
            <a:spLocks/>
          </p:cNvSpPr>
          <p:nvPr/>
        </p:nvSpPr>
        <p:spPr>
          <a:xfrm>
            <a:off x="3727450" y="1828800"/>
            <a:ext cx="5111750" cy="4572000"/>
          </a:xfrm>
          <a:prstGeom prst="rect">
            <a:avLst/>
          </a:prstGeom>
        </p:spPr>
        <p:txBody>
          <a:bodyPr vert="horz" tIns="0">
            <a:normAutofit fontScale="62500" lnSpcReduction="20000"/>
          </a:bodyPr>
          <a:lstStyle/>
          <a:p>
            <a:pPr marL="274320" indent="-274320">
              <a:spcBef>
                <a:spcPct val="20000"/>
              </a:spcBef>
              <a:buClr>
                <a:schemeClr val="accent3"/>
              </a:buClr>
              <a:buSzPct val="95000"/>
              <a:buFont typeface="Wingdings 2"/>
              <a:buChar char=""/>
            </a:pPr>
            <a:r>
              <a:rPr lang="en-GB" sz="2900" dirty="0" smtClean="0"/>
              <a:t>Local Section 136 policy implementation group:</a:t>
            </a:r>
          </a:p>
          <a:p>
            <a:pPr marL="731520" lvl="1" indent="-274320">
              <a:spcBef>
                <a:spcPct val="20000"/>
              </a:spcBef>
              <a:buClr>
                <a:schemeClr val="accent3"/>
              </a:buClr>
              <a:buSzPct val="95000"/>
              <a:buFont typeface="Wingdings 2"/>
              <a:buChar char=""/>
            </a:pPr>
            <a:r>
              <a:rPr lang="en-GB" sz="2800" dirty="0" smtClean="0"/>
              <a:t>local commissioners of mental health services </a:t>
            </a:r>
          </a:p>
          <a:p>
            <a:pPr marL="731520" lvl="1" indent="-274320">
              <a:spcBef>
                <a:spcPct val="20000"/>
              </a:spcBef>
              <a:buClr>
                <a:schemeClr val="accent3"/>
              </a:buClr>
              <a:buSzPct val="95000"/>
              <a:buFont typeface="Wingdings 2"/>
              <a:buChar char=""/>
            </a:pPr>
            <a:r>
              <a:rPr lang="en-GB" sz="2800" dirty="0" smtClean="0"/>
              <a:t>mental health trust managers with Mental Health Act responsibilities</a:t>
            </a:r>
          </a:p>
          <a:p>
            <a:pPr marL="731520" lvl="1" indent="-274320">
              <a:spcBef>
                <a:spcPct val="20000"/>
              </a:spcBef>
              <a:buClr>
                <a:schemeClr val="accent3"/>
              </a:buClr>
              <a:buSzPct val="95000"/>
              <a:buFont typeface="Wingdings 2"/>
              <a:buChar char=""/>
            </a:pPr>
            <a:r>
              <a:rPr lang="en-GB" sz="2800" dirty="0" smtClean="0"/>
              <a:t>consultant and staff member of the psychiatric assessment facility</a:t>
            </a:r>
          </a:p>
          <a:p>
            <a:pPr marL="731520" lvl="1" indent="-274320">
              <a:spcBef>
                <a:spcPct val="20000"/>
              </a:spcBef>
              <a:buClr>
                <a:schemeClr val="accent3"/>
              </a:buClr>
              <a:buSzPct val="95000"/>
              <a:buFont typeface="Wingdings 2"/>
              <a:buChar char=""/>
            </a:pPr>
            <a:r>
              <a:rPr lang="en-GB" sz="2800" dirty="0" smtClean="0"/>
              <a:t>emergency departments </a:t>
            </a:r>
          </a:p>
          <a:p>
            <a:pPr marL="731520" lvl="1" indent="-274320">
              <a:spcBef>
                <a:spcPct val="20000"/>
              </a:spcBef>
              <a:buClr>
                <a:schemeClr val="accent3"/>
              </a:buClr>
              <a:buSzPct val="95000"/>
              <a:buFont typeface="Wingdings 2"/>
              <a:buChar char=""/>
            </a:pPr>
            <a:r>
              <a:rPr lang="en-GB" sz="2800" dirty="0" smtClean="0"/>
              <a:t>local social services authorities children’s services and intellectual disability services should be included as needed </a:t>
            </a:r>
          </a:p>
          <a:p>
            <a:pPr marL="731520" lvl="1" indent="-274320">
              <a:spcBef>
                <a:spcPct val="20000"/>
              </a:spcBef>
              <a:buClr>
                <a:schemeClr val="accent3"/>
              </a:buClr>
              <a:buSzPct val="95000"/>
              <a:buFont typeface="Wingdings 2"/>
              <a:buChar char=""/>
            </a:pPr>
            <a:r>
              <a:rPr lang="en-GB" sz="2800" dirty="0" smtClean="0"/>
              <a:t>police, including the forensic medical service</a:t>
            </a:r>
          </a:p>
          <a:p>
            <a:pPr marL="731520" lvl="1" indent="-274320">
              <a:spcBef>
                <a:spcPct val="20000"/>
              </a:spcBef>
              <a:buClr>
                <a:schemeClr val="accent3"/>
              </a:buClr>
              <a:buSzPct val="95000"/>
              <a:buFont typeface="Wingdings 2"/>
              <a:buChar char=""/>
            </a:pPr>
            <a:r>
              <a:rPr lang="en-GB" sz="2800" dirty="0" smtClean="0"/>
              <a:t>ambulance trust </a:t>
            </a:r>
          </a:p>
          <a:p>
            <a:pPr marL="731520" lvl="1" indent="-274320">
              <a:spcBef>
                <a:spcPct val="20000"/>
              </a:spcBef>
              <a:buClr>
                <a:schemeClr val="accent3"/>
              </a:buClr>
              <a:buSzPct val="95000"/>
              <a:buFont typeface="Wingdings 2"/>
              <a:buChar char=""/>
            </a:pPr>
            <a:r>
              <a:rPr lang="en-GB" sz="2800" dirty="0" smtClean="0"/>
              <a:t>user and carer organisations - may include Black &amp; minority ethnic group representation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Report on an inspection visit to police custody suites in Wiltshire Constabulary  28-30 September 2009</a:t>
            </a:r>
          </a:p>
          <a:p>
            <a:endParaRPr lang="en-GB" sz="2000" dirty="0" smtClean="0"/>
          </a:p>
        </p:txBody>
      </p:sp>
      <p:sp>
        <p:nvSpPr>
          <p:cNvPr id="4" name="Content Placeholder 3"/>
          <p:cNvSpPr>
            <a:spLocks noGrp="1"/>
          </p:cNvSpPr>
          <p:nvPr>
            <p:ph sz="half" idx="1"/>
          </p:nvPr>
        </p:nvSpPr>
        <p:spPr/>
        <p:txBody>
          <a:bodyPr>
            <a:normAutofit fontScale="92500" lnSpcReduction="10000"/>
          </a:bodyPr>
          <a:lstStyle/>
          <a:p>
            <a:r>
              <a:rPr lang="en-GB" dirty="0" smtClean="0"/>
              <a:t>Services for detainees with mental health needs varied between Swindon and the rest of the county</a:t>
            </a:r>
          </a:p>
          <a:p>
            <a:r>
              <a:rPr lang="en-GB" dirty="0" smtClean="0"/>
              <a:t> Section 136 suites were available, but there were examples where mental health service providers had not engaged positively with custody staff about the management of detainees needing this level of support</a:t>
            </a:r>
          </a:p>
          <a:p>
            <a:endParaRPr lang="en-GB" dirty="0" smtClean="0"/>
          </a:p>
          <a:p>
            <a:endParaRPr lang="en-GB" dirty="0" smtClean="0"/>
          </a:p>
          <a:p>
            <a:endParaRPr lang="en-GB" dirty="0" smtClean="0"/>
          </a:p>
        </p:txBody>
      </p:sp>
      <p:pic>
        <p:nvPicPr>
          <p:cNvPr id="1026" name="Picture 2"/>
          <p:cNvPicPr>
            <a:picLocks noChangeAspect="1" noChangeArrowheads="1"/>
          </p:cNvPicPr>
          <p:nvPr/>
        </p:nvPicPr>
        <p:blipFill>
          <a:blip r:embed="rId3" cstate="print"/>
          <a:srcRect/>
          <a:stretch>
            <a:fillRect/>
          </a:stretch>
        </p:blipFill>
        <p:spPr bwMode="auto">
          <a:xfrm>
            <a:off x="428596" y="3714752"/>
            <a:ext cx="3105150" cy="11334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2844" y="5000636"/>
            <a:ext cx="1885950"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Report on an inspection visit to police custody suites in Wiltshire Constabulary  28-30 September 2009</a:t>
            </a:r>
          </a:p>
          <a:p>
            <a:endParaRPr lang="en-GB" sz="2000" dirty="0" smtClean="0"/>
          </a:p>
        </p:txBody>
      </p:sp>
      <p:sp>
        <p:nvSpPr>
          <p:cNvPr id="4" name="Content Placeholder 3"/>
          <p:cNvSpPr>
            <a:spLocks noGrp="1"/>
          </p:cNvSpPr>
          <p:nvPr>
            <p:ph sz="half" idx="1"/>
          </p:nvPr>
        </p:nvSpPr>
        <p:spPr/>
        <p:txBody>
          <a:bodyPr>
            <a:normAutofit fontScale="92500" lnSpcReduction="20000"/>
          </a:bodyPr>
          <a:lstStyle/>
          <a:p>
            <a:r>
              <a:rPr lang="en-GB" dirty="0" smtClean="0"/>
              <a:t>There were difficulties in accessing mental health assessments</a:t>
            </a:r>
          </a:p>
          <a:p>
            <a:endParaRPr lang="en-GB" dirty="0" smtClean="0"/>
          </a:p>
          <a:p>
            <a:r>
              <a:rPr lang="en-GB" dirty="0" smtClean="0"/>
              <a:t>Only four of the 40 cells at Swindon had CCTV, but there was some corridor coverage</a:t>
            </a:r>
          </a:p>
          <a:p>
            <a:pPr>
              <a:buNone/>
            </a:pPr>
            <a:endParaRPr lang="en-GB" dirty="0" smtClean="0"/>
          </a:p>
          <a:p>
            <a:r>
              <a:rPr lang="en-GB" dirty="0" smtClean="0"/>
              <a:t>Most of the cells surveyed – 48 out of 57 – failed to pass safety tests because of the presence of ligature points.</a:t>
            </a:r>
          </a:p>
          <a:p>
            <a:endParaRPr lang="en-GB" dirty="0" smtClean="0"/>
          </a:p>
          <a:p>
            <a:endParaRPr lang="en-GB" dirty="0" smtClean="0"/>
          </a:p>
          <a:p>
            <a:endParaRPr lang="en-GB" dirty="0" smtClean="0"/>
          </a:p>
          <a:p>
            <a:endParaRPr lang="en-GB" dirty="0" smtClean="0"/>
          </a:p>
        </p:txBody>
      </p:sp>
      <p:pic>
        <p:nvPicPr>
          <p:cNvPr id="1026" name="Picture 2"/>
          <p:cNvPicPr>
            <a:picLocks noChangeAspect="1" noChangeArrowheads="1"/>
          </p:cNvPicPr>
          <p:nvPr/>
        </p:nvPicPr>
        <p:blipFill>
          <a:blip r:embed="rId3" cstate="print"/>
          <a:srcRect/>
          <a:stretch>
            <a:fillRect/>
          </a:stretch>
        </p:blipFill>
        <p:spPr bwMode="auto">
          <a:xfrm>
            <a:off x="428596" y="3714752"/>
            <a:ext cx="3105150" cy="11334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2844" y="5000636"/>
            <a:ext cx="1885950"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136 &amp;Police</a:t>
            </a:r>
            <a:endParaRPr lang="en-GB" dirty="0"/>
          </a:p>
        </p:txBody>
      </p:sp>
      <p:sp>
        <p:nvSpPr>
          <p:cNvPr id="3" name="Text Placeholder 2"/>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Report on an inspection visit to police custody suites in Wiltshire Constabulary  28-30 September 2009</a:t>
            </a:r>
          </a:p>
          <a:p>
            <a:endParaRPr lang="en-GB" sz="2000" dirty="0" smtClean="0"/>
          </a:p>
        </p:txBody>
      </p:sp>
      <p:sp>
        <p:nvSpPr>
          <p:cNvPr id="4" name="Content Placeholder 3"/>
          <p:cNvSpPr>
            <a:spLocks noGrp="1"/>
          </p:cNvSpPr>
          <p:nvPr>
            <p:ph sz="half" idx="1"/>
          </p:nvPr>
        </p:nvSpPr>
        <p:spPr/>
        <p:txBody>
          <a:bodyPr>
            <a:normAutofit fontScale="92500" lnSpcReduction="20000"/>
          </a:bodyPr>
          <a:lstStyle/>
          <a:p>
            <a:r>
              <a:rPr lang="en-GB" dirty="0" smtClean="0"/>
              <a:t>There were difficulties in accessing mental health assessments</a:t>
            </a:r>
          </a:p>
          <a:p>
            <a:endParaRPr lang="en-GB" dirty="0" smtClean="0"/>
          </a:p>
          <a:p>
            <a:r>
              <a:rPr lang="en-GB" dirty="0" smtClean="0"/>
              <a:t>Only four of the 40 cells at Swindon had CCTV, but there was some corridor coverage</a:t>
            </a:r>
          </a:p>
          <a:p>
            <a:pPr>
              <a:buNone/>
            </a:pPr>
            <a:endParaRPr lang="en-GB" dirty="0" smtClean="0"/>
          </a:p>
          <a:p>
            <a:r>
              <a:rPr lang="en-GB" dirty="0" smtClean="0"/>
              <a:t>Most of the cells surveyed – 48 out of 57 – failed to pass safety tests because of the presence of ligature points.</a:t>
            </a:r>
          </a:p>
          <a:p>
            <a:endParaRPr lang="en-GB" dirty="0" smtClean="0"/>
          </a:p>
          <a:p>
            <a:endParaRPr lang="en-GB" dirty="0" smtClean="0"/>
          </a:p>
          <a:p>
            <a:endParaRPr lang="en-GB" dirty="0" smtClean="0"/>
          </a:p>
          <a:p>
            <a:endParaRPr lang="en-GB" dirty="0" smtClean="0"/>
          </a:p>
        </p:txBody>
      </p:sp>
      <p:pic>
        <p:nvPicPr>
          <p:cNvPr id="1026" name="Picture 2"/>
          <p:cNvPicPr>
            <a:picLocks noChangeAspect="1" noChangeArrowheads="1"/>
          </p:cNvPicPr>
          <p:nvPr/>
        </p:nvPicPr>
        <p:blipFill>
          <a:blip r:embed="rId3" cstate="print"/>
          <a:srcRect/>
          <a:stretch>
            <a:fillRect/>
          </a:stretch>
        </p:blipFill>
        <p:spPr bwMode="auto">
          <a:xfrm>
            <a:off x="428596" y="3714752"/>
            <a:ext cx="3105150" cy="11334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2844" y="5000636"/>
            <a:ext cx="1885950"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Dealing with Police</a:t>
            </a:r>
            <a:endParaRPr lang="en-GB" dirty="0"/>
          </a:p>
        </p:txBody>
      </p:sp>
      <p:sp>
        <p:nvSpPr>
          <p:cNvPr id="6" name="Text Placeholder 5"/>
          <p:cNvSpPr>
            <a:spLocks noGrp="1"/>
          </p:cNvSpPr>
          <p:nvPr>
            <p:ph type="body" idx="2"/>
          </p:nvPr>
        </p:nvSpPr>
        <p:spPr/>
        <p:txBody>
          <a:bodyPr>
            <a:normAutofit/>
          </a:bodyPr>
          <a:lstStyle/>
          <a:p>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Curriculum</a:t>
            </a:r>
            <a:endParaRPr lang="en-GB"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10" name="Content Placeholder 9"/>
          <p:cNvGraphicFramePr>
            <a:graphicFrameLocks noGrp="1"/>
          </p:cNvGraphicFramePr>
          <p:nvPr>
            <p:ph sz="half" idx="1"/>
          </p:nvPr>
        </p:nvGraphicFramePr>
        <p:xfrm>
          <a:off x="3428993" y="1728099"/>
          <a:ext cx="5572160" cy="4721870"/>
        </p:xfrm>
        <a:graphic>
          <a:graphicData uri="http://schemas.openxmlformats.org/drawingml/2006/table">
            <a:tbl>
              <a:tblPr firstRow="1" bandRow="1">
                <a:tableStyleId>{5C22544A-7EE6-4342-B048-85BDC9FD1C3A}</a:tableStyleId>
              </a:tblPr>
              <a:tblGrid>
                <a:gridCol w="1114432"/>
                <a:gridCol w="1114432"/>
                <a:gridCol w="1114432"/>
                <a:gridCol w="1114432"/>
                <a:gridCol w="1114432"/>
              </a:tblGrid>
              <a:tr h="352506">
                <a:tc>
                  <a:txBody>
                    <a:bodyPr/>
                    <a:lstStyle/>
                    <a:p>
                      <a:pPr algn="ctr">
                        <a:lnSpc>
                          <a:spcPct val="115000"/>
                        </a:lnSpc>
                        <a:spcAft>
                          <a:spcPts val="0"/>
                        </a:spcAft>
                      </a:pPr>
                      <a:r>
                        <a:rPr lang="en-GB" sz="1100" b="1" dirty="0">
                          <a:latin typeface="Calibri"/>
                          <a:ea typeface="Arial Unicode MS"/>
                          <a:cs typeface="Times New Roman"/>
                        </a:rPr>
                        <a:t>Objectives</a:t>
                      </a:r>
                      <a:endParaRPr lang="en-GB" sz="1200" dirty="0">
                        <a:latin typeface="Arial Unicode MS"/>
                        <a:ea typeface="Times New Roman"/>
                        <a:cs typeface="Times New Roman"/>
                      </a:endParaRPr>
                    </a:p>
                  </a:txBody>
                  <a:tcPr marL="68580" marR="68580" marT="0" marB="0"/>
                </a:tc>
                <a:tc>
                  <a:txBody>
                    <a:bodyPr/>
                    <a:lstStyle/>
                    <a:p>
                      <a:pPr algn="ctr">
                        <a:lnSpc>
                          <a:spcPct val="115000"/>
                        </a:lnSpc>
                        <a:spcAft>
                          <a:spcPts val="0"/>
                        </a:spcAft>
                      </a:pPr>
                      <a:r>
                        <a:rPr lang="en-GB" sz="1000" b="1" dirty="0">
                          <a:latin typeface="Calibri"/>
                          <a:ea typeface="Arial Unicode MS"/>
                          <a:cs typeface="Times New Roman"/>
                        </a:rPr>
                        <a:t>Knowledge application</a:t>
                      </a:r>
                      <a:endParaRPr lang="en-GB" sz="1000" dirty="0">
                        <a:latin typeface="Arial Unicode MS"/>
                        <a:ea typeface="Times New Roman"/>
                        <a:cs typeface="Times New Roman"/>
                      </a:endParaRPr>
                    </a:p>
                  </a:txBody>
                  <a:tcPr marL="68580" marR="68580" marT="0" marB="0"/>
                </a:tc>
                <a:tc>
                  <a:txBody>
                    <a:bodyPr/>
                    <a:lstStyle/>
                    <a:p>
                      <a:pPr algn="ctr">
                        <a:lnSpc>
                          <a:spcPct val="115000"/>
                        </a:lnSpc>
                        <a:spcAft>
                          <a:spcPts val="0"/>
                        </a:spcAft>
                      </a:pPr>
                      <a:r>
                        <a:rPr lang="en-GB" sz="1100" b="1" dirty="0">
                          <a:latin typeface="Calibri"/>
                          <a:ea typeface="Arial Unicode MS"/>
                          <a:cs typeface="Times New Roman"/>
                        </a:rPr>
                        <a:t>Skills</a:t>
                      </a:r>
                      <a:endParaRPr lang="en-GB" sz="1200" dirty="0">
                        <a:latin typeface="Arial Unicode MS"/>
                        <a:ea typeface="Times New Roman"/>
                        <a:cs typeface="Times New Roman"/>
                      </a:endParaRPr>
                    </a:p>
                  </a:txBody>
                  <a:tcPr marL="68580" marR="68580" marT="0" marB="0"/>
                </a:tc>
                <a:tc>
                  <a:txBody>
                    <a:bodyPr/>
                    <a:lstStyle/>
                    <a:p>
                      <a:pPr algn="ctr">
                        <a:lnSpc>
                          <a:spcPct val="115000"/>
                        </a:lnSpc>
                        <a:spcAft>
                          <a:spcPts val="0"/>
                        </a:spcAft>
                      </a:pPr>
                      <a:r>
                        <a:rPr lang="en-GB" sz="800" b="1" dirty="0">
                          <a:latin typeface="Calibri"/>
                          <a:ea typeface="Arial Unicode MS"/>
                          <a:cs typeface="Times New Roman"/>
                        </a:rPr>
                        <a:t>Attitudes</a:t>
                      </a:r>
                      <a:endParaRPr lang="en-GB" sz="800" dirty="0">
                        <a:latin typeface="Arial Unicode MS"/>
                        <a:ea typeface="Times New Roman"/>
                        <a:cs typeface="Times New Roman"/>
                      </a:endParaRPr>
                    </a:p>
                  </a:txBody>
                  <a:tcPr marL="68580" marR="68580" marT="0" marB="0"/>
                </a:tc>
                <a:tc>
                  <a:txBody>
                    <a:bodyPr/>
                    <a:lstStyle/>
                    <a:p>
                      <a:pPr algn="ctr">
                        <a:lnSpc>
                          <a:spcPct val="115000"/>
                        </a:lnSpc>
                        <a:spcAft>
                          <a:spcPts val="0"/>
                        </a:spcAft>
                      </a:pPr>
                      <a:r>
                        <a:rPr lang="en-GB" sz="1100" b="1" dirty="0">
                          <a:latin typeface="Calibri"/>
                          <a:ea typeface="Arial Unicode MS"/>
                          <a:cs typeface="Times New Roman"/>
                        </a:rPr>
                        <a:t>Assessment methods</a:t>
                      </a:r>
                      <a:endParaRPr lang="en-GB" sz="1200" dirty="0">
                        <a:latin typeface="Arial Unicode MS"/>
                        <a:ea typeface="Times New Roman"/>
                        <a:cs typeface="Times New Roman"/>
                      </a:endParaRPr>
                    </a:p>
                  </a:txBody>
                  <a:tcPr marL="68580" marR="68580" marT="0" marB="0"/>
                </a:tc>
              </a:tr>
              <a:tr h="2338201">
                <a:tc>
                  <a:txBody>
                    <a:bodyPr/>
                    <a:lstStyle/>
                    <a:p>
                      <a:pPr>
                        <a:lnSpc>
                          <a:spcPct val="115000"/>
                        </a:lnSpc>
                        <a:spcAft>
                          <a:spcPts val="0"/>
                        </a:spcAft>
                      </a:pPr>
                      <a:r>
                        <a:rPr lang="en-GB" sz="800" dirty="0">
                          <a:latin typeface="Calibri"/>
                          <a:ea typeface="Arial Unicode MS"/>
                          <a:cs typeface="Arial Unicode MS"/>
                        </a:rPr>
                        <a:t>The emergency physician must operate within the legal framework of the country in which </a:t>
                      </a:r>
                      <a:r>
                        <a:rPr lang="en-GB" sz="800" dirty="0" smtClean="0">
                          <a:latin typeface="Calibri"/>
                          <a:ea typeface="Arial Unicode MS"/>
                          <a:cs typeface="Arial Unicode MS"/>
                        </a:rPr>
                        <a:t>they work.</a:t>
                      </a:r>
                      <a:endParaRPr lang="en-GB" sz="12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US" sz="800" dirty="0">
                          <a:latin typeface="Calibri"/>
                          <a:ea typeface="Arial Unicode MS"/>
                          <a:cs typeface="Arial Unicode MS"/>
                        </a:rPr>
                        <a:t>Understand the law as it applies to the practice of medicine</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Know the limits of the law in particular regard to mental health patients, the coroner, the powers of the police and the relevant driving authority.</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Understand the law around confidentiality and data protection.</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Understand the law around consent (as above)</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GB" sz="800" dirty="0">
                          <a:latin typeface="Calibri"/>
                          <a:ea typeface="Arial Unicode MS"/>
                          <a:cs typeface="Arial Unicode MS"/>
                        </a:rPr>
                        <a:t>Work with the patient and the national legal institutions to provide the best possible care to patients and to protect society.</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Work within the law .</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Interpret the law for the patient and for those who are less informed.</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GB" sz="800" dirty="0">
                          <a:latin typeface="Calibri"/>
                          <a:ea typeface="Arial Unicode MS"/>
                          <a:cs typeface="Arial Unicode MS"/>
                        </a:rPr>
                        <a:t>Value the legal framework as it stands to protect the patient and the practitioner but be prepared to challenge unreasonable behaviour on the part of a patient or colleague particularly when it interferes with safe and effective patient care</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Appreciate the need to balance the needs of the individual against the needs of society</a:t>
                      </a:r>
                      <a:endParaRPr lang="en-GB" sz="800" dirty="0">
                        <a:latin typeface="Arial Unicode MS"/>
                        <a:ea typeface="Times New Roman"/>
                        <a:cs typeface="Times New Roman"/>
                      </a:endParaRPr>
                    </a:p>
                  </a:txBody>
                  <a:tcPr marL="68580" marR="68580" marT="0" marB="0"/>
                </a:tc>
                <a:tc>
                  <a:txBody>
                    <a:bodyPr/>
                    <a:lstStyle/>
                    <a:p>
                      <a:pPr marL="228600" indent="-228600">
                        <a:lnSpc>
                          <a:spcPct val="115000"/>
                        </a:lnSpc>
                        <a:spcAft>
                          <a:spcPts val="0"/>
                        </a:spcAft>
                        <a:tabLst>
                          <a:tab pos="228600" algn="l"/>
                          <a:tab pos="457200" algn="l"/>
                        </a:tabLst>
                      </a:pPr>
                      <a:r>
                        <a:rPr lang="en-GB" sz="1100" dirty="0">
                          <a:latin typeface="Calibri"/>
                          <a:ea typeface="Arial Unicode MS"/>
                          <a:cs typeface="Arial Unicode MS"/>
                        </a:rPr>
                        <a:t>OSCE</a:t>
                      </a:r>
                      <a:endParaRPr lang="en-GB" sz="1200" dirty="0">
                        <a:latin typeface="Arial Unicode MS"/>
                        <a:ea typeface="Times New Roman"/>
                        <a:cs typeface="Times New Roman"/>
                      </a:endParaRPr>
                    </a:p>
                    <a:p>
                      <a:pPr>
                        <a:lnSpc>
                          <a:spcPct val="115000"/>
                        </a:lnSpc>
                        <a:spcAft>
                          <a:spcPts val="0"/>
                        </a:spcAft>
                      </a:pPr>
                      <a:endParaRPr lang="en-GB" sz="1100" dirty="0" smtClean="0">
                        <a:latin typeface="Calibri"/>
                        <a:ea typeface="Arial Unicode MS"/>
                        <a:cs typeface="Arial Unicode MS"/>
                      </a:endParaRPr>
                    </a:p>
                    <a:p>
                      <a:pPr>
                        <a:lnSpc>
                          <a:spcPct val="115000"/>
                        </a:lnSpc>
                        <a:spcAft>
                          <a:spcPts val="0"/>
                        </a:spcAft>
                      </a:pPr>
                      <a:r>
                        <a:rPr lang="en-GB" sz="1100" dirty="0" smtClean="0">
                          <a:latin typeface="Calibri"/>
                          <a:ea typeface="Arial Unicode MS"/>
                          <a:cs typeface="Arial Unicode MS"/>
                        </a:rPr>
                        <a:t>SAQ</a:t>
                      </a:r>
                      <a:endParaRPr lang="en-GB" sz="1200" dirty="0">
                        <a:latin typeface="Arial Unicode MS"/>
                        <a:ea typeface="Times New Roman"/>
                        <a:cs typeface="Times New Roman"/>
                      </a:endParaRPr>
                    </a:p>
                    <a:p>
                      <a:pPr>
                        <a:lnSpc>
                          <a:spcPct val="115000"/>
                        </a:lnSpc>
                        <a:spcAft>
                          <a:spcPts val="0"/>
                        </a:spcAft>
                      </a:pPr>
                      <a:endParaRPr lang="en-GB" sz="1100" dirty="0" smtClean="0">
                        <a:latin typeface="Calibri"/>
                        <a:ea typeface="Arial Unicode MS"/>
                        <a:cs typeface="Arial Unicode MS"/>
                      </a:endParaRPr>
                    </a:p>
                    <a:p>
                      <a:pPr>
                        <a:lnSpc>
                          <a:spcPct val="115000"/>
                        </a:lnSpc>
                        <a:spcAft>
                          <a:spcPts val="0"/>
                        </a:spcAft>
                      </a:pPr>
                      <a:r>
                        <a:rPr lang="en-GB" sz="1100" dirty="0" smtClean="0">
                          <a:solidFill>
                            <a:srgbClr val="FF0000"/>
                          </a:solidFill>
                          <a:latin typeface="Calibri"/>
                          <a:ea typeface="Arial Unicode MS"/>
                          <a:cs typeface="Arial Unicode MS"/>
                        </a:rPr>
                        <a:t>Management </a:t>
                      </a:r>
                      <a:r>
                        <a:rPr lang="en-GB" sz="1100" dirty="0">
                          <a:solidFill>
                            <a:srgbClr val="FF0000"/>
                          </a:solidFill>
                          <a:latin typeface="Calibri"/>
                          <a:ea typeface="Arial Unicode MS"/>
                          <a:cs typeface="Arial Unicode MS"/>
                        </a:rPr>
                        <a:t>section of the exam</a:t>
                      </a:r>
                      <a:endParaRPr lang="en-GB" sz="1200" dirty="0">
                        <a:solidFill>
                          <a:srgbClr val="FF0000"/>
                        </a:solidFill>
                        <a:latin typeface="Arial Unicode MS"/>
                        <a:ea typeface="Times New Roman"/>
                        <a:cs typeface="Times New Roman"/>
                      </a:endParaRPr>
                    </a:p>
                    <a:p>
                      <a:pPr>
                        <a:lnSpc>
                          <a:spcPct val="115000"/>
                        </a:lnSpc>
                        <a:spcAft>
                          <a:spcPts val="0"/>
                        </a:spcAft>
                        <a:tabLst>
                          <a:tab pos="2637155" algn="ctr"/>
                          <a:tab pos="5274310" algn="r"/>
                          <a:tab pos="457200" algn="l"/>
                        </a:tabLst>
                      </a:pPr>
                      <a:endParaRPr lang="en-GB" sz="1100" dirty="0" smtClean="0">
                        <a:latin typeface="Calibri"/>
                        <a:ea typeface="Arial Unicode MS"/>
                        <a:cs typeface="Arial Unicode MS"/>
                      </a:endParaRPr>
                    </a:p>
                    <a:p>
                      <a:pPr>
                        <a:lnSpc>
                          <a:spcPct val="115000"/>
                        </a:lnSpc>
                        <a:spcAft>
                          <a:spcPts val="0"/>
                        </a:spcAft>
                        <a:tabLst>
                          <a:tab pos="2637155" algn="ctr"/>
                          <a:tab pos="5274310" algn="r"/>
                          <a:tab pos="457200" algn="l"/>
                        </a:tabLst>
                      </a:pPr>
                      <a:r>
                        <a:rPr lang="en-GB" sz="1100" dirty="0" smtClean="0">
                          <a:latin typeface="Calibri"/>
                          <a:ea typeface="Arial Unicode MS"/>
                          <a:cs typeface="Arial Unicode MS"/>
                        </a:rPr>
                        <a:t>Case </a:t>
                      </a:r>
                      <a:r>
                        <a:rPr lang="en-GB" sz="1100" dirty="0">
                          <a:latin typeface="Calibri"/>
                          <a:ea typeface="Arial Unicode MS"/>
                          <a:cs typeface="Arial Unicode MS"/>
                        </a:rPr>
                        <a:t>based discussion</a:t>
                      </a:r>
                      <a:endParaRPr lang="en-GB" sz="1200" dirty="0">
                        <a:latin typeface="Arial Unicode MS"/>
                        <a:ea typeface="Times New Roman"/>
                        <a:cs typeface="Times New Roman"/>
                      </a:endParaRPr>
                    </a:p>
                  </a:txBody>
                  <a:tcPr marL="68580" marR="68580" marT="0" marB="0"/>
                </a:tc>
              </a:tr>
              <a:tr h="1952762">
                <a:tc>
                  <a:txBody>
                    <a:bodyPr/>
                    <a:lstStyle/>
                    <a:p>
                      <a:pPr>
                        <a:lnSpc>
                          <a:spcPct val="115000"/>
                        </a:lnSpc>
                        <a:spcAft>
                          <a:spcPts val="0"/>
                        </a:spcAft>
                      </a:pPr>
                      <a:r>
                        <a:rPr lang="en-GB" sz="800" dirty="0">
                          <a:latin typeface="Calibri"/>
                          <a:ea typeface="Arial Unicode MS"/>
                          <a:cs typeface="Arial Unicode MS"/>
                        </a:rPr>
                        <a:t>To be familiar and compliant with the legal aspects of Emergency Medicine.</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US" sz="800" u="none" strike="noStrike" dirty="0">
                          <a:solidFill>
                            <a:schemeClr val="tx1"/>
                          </a:solidFill>
                          <a:latin typeface="Calibri"/>
                          <a:ea typeface="Arial Unicode MS"/>
                          <a:cs typeface="Arial Unicode MS"/>
                        </a:rPr>
                        <a:t>Privacy and confidentiality</a:t>
                      </a:r>
                      <a:r>
                        <a:rPr lang="en-US" sz="800" dirty="0">
                          <a:solidFill>
                            <a:schemeClr val="tx1"/>
                          </a:solidFill>
                          <a:latin typeface="Calibri"/>
                          <a:ea typeface="Arial Unicode MS"/>
                          <a:cs typeface="Arial Unicode MS"/>
                        </a:rPr>
                        <a:t> (access </a:t>
                      </a:r>
                      <a:r>
                        <a:rPr lang="en-US" sz="800" dirty="0">
                          <a:latin typeface="Calibri"/>
                          <a:ea typeface="Arial Unicode MS"/>
                          <a:cs typeface="Arial Unicode MS"/>
                        </a:rPr>
                        <a:t>to Health Records Act 1990/ Data Protection Act 1998</a:t>
                      </a:r>
                      <a:r>
                        <a:rPr lang="en-US" sz="800" dirty="0" smtClean="0">
                          <a:latin typeface="Calibri"/>
                          <a:ea typeface="Arial Unicode MS"/>
                          <a:cs typeface="Arial Unicode MS"/>
                        </a:rPr>
                        <a:t>)</a:t>
                      </a:r>
                    </a:p>
                    <a:p>
                      <a:pPr>
                        <a:lnSpc>
                          <a:spcPct val="115000"/>
                        </a:lnSpc>
                        <a:spcAft>
                          <a:spcPts val="0"/>
                        </a:spcAft>
                      </a:pPr>
                      <a:endParaRPr lang="en-GB" sz="800" dirty="0">
                        <a:latin typeface="Arial Unicode MS"/>
                        <a:ea typeface="Times New Roman"/>
                        <a:cs typeface="Times New Roman"/>
                      </a:endParaRPr>
                    </a:p>
                    <a:p>
                      <a:pPr>
                        <a:lnSpc>
                          <a:spcPct val="115000"/>
                        </a:lnSpc>
                        <a:spcAft>
                          <a:spcPts val="0"/>
                        </a:spcAft>
                      </a:pPr>
                      <a:r>
                        <a:rPr lang="en-US" sz="800" dirty="0">
                          <a:latin typeface="Calibri"/>
                          <a:ea typeface="Arial Unicode MS"/>
                          <a:cs typeface="Arial Unicode MS"/>
                        </a:rPr>
                        <a:t>Mental Health </a:t>
                      </a:r>
                      <a:r>
                        <a:rPr lang="en-US" sz="800" dirty="0" smtClean="0">
                          <a:latin typeface="Calibri"/>
                          <a:ea typeface="Arial Unicode MS"/>
                          <a:cs typeface="Arial Unicode MS"/>
                        </a:rPr>
                        <a:t>Act</a:t>
                      </a:r>
                    </a:p>
                    <a:p>
                      <a:pPr>
                        <a:lnSpc>
                          <a:spcPct val="115000"/>
                        </a:lnSpc>
                        <a:spcAft>
                          <a:spcPts val="0"/>
                        </a:spcAft>
                      </a:pPr>
                      <a:endParaRPr lang="en-GB" sz="800" dirty="0">
                        <a:latin typeface="Arial Unicode MS"/>
                        <a:ea typeface="Times New Roman"/>
                        <a:cs typeface="Times New Roman"/>
                      </a:endParaRPr>
                    </a:p>
                    <a:p>
                      <a:pPr>
                        <a:lnSpc>
                          <a:spcPct val="115000"/>
                        </a:lnSpc>
                        <a:spcAft>
                          <a:spcPts val="0"/>
                        </a:spcAft>
                      </a:pPr>
                      <a:r>
                        <a:rPr lang="en-US" sz="800" dirty="0">
                          <a:latin typeface="Calibri"/>
                          <a:ea typeface="Arial Unicode MS"/>
                          <a:cs typeface="Arial Unicode MS"/>
                        </a:rPr>
                        <a:t>Road Traffic Act and Police Reform Act </a:t>
                      </a:r>
                      <a:r>
                        <a:rPr lang="en-US" sz="800" dirty="0" smtClean="0">
                          <a:latin typeface="Calibri"/>
                          <a:ea typeface="Arial Unicode MS"/>
                          <a:cs typeface="Arial Unicode MS"/>
                        </a:rPr>
                        <a:t>2002</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r>
                        <a:rPr lang="en-GB" sz="800" dirty="0">
                          <a:latin typeface="Calibri"/>
                          <a:ea typeface="Arial Unicode MS"/>
                          <a:cs typeface="Arial Unicode MS"/>
                        </a:rPr>
                        <a:t>To always have the patient’s interest as central, whilst working within the legal framework and with legal agencies.</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Seek senior advice, including Medical Defence Societies and hospital legal departments.</a:t>
                      </a:r>
                      <a:endParaRPr lang="en-GB" sz="800" dirty="0">
                        <a:latin typeface="Arial Unicode MS"/>
                        <a:ea typeface="Times New Roman"/>
                        <a:cs typeface="Times New Roman"/>
                      </a:endParaRPr>
                    </a:p>
                    <a:p>
                      <a:pPr>
                        <a:lnSpc>
                          <a:spcPct val="115000"/>
                        </a:lnSpc>
                        <a:spcAft>
                          <a:spcPts val="0"/>
                        </a:spcAft>
                      </a:pPr>
                      <a:r>
                        <a:rPr lang="en-GB" sz="800" dirty="0">
                          <a:latin typeface="Calibri"/>
                          <a:ea typeface="Arial Unicode MS"/>
                          <a:cs typeface="Arial Unicode MS"/>
                        </a:rPr>
                        <a:t>To be sensitive and sympathetic.</a:t>
                      </a:r>
                      <a:endParaRPr lang="en-GB" sz="800" dirty="0">
                        <a:latin typeface="Arial Unicode MS"/>
                        <a:ea typeface="Times New Roman"/>
                        <a:cs typeface="Times New Roman"/>
                      </a:endParaRPr>
                    </a:p>
                  </a:txBody>
                  <a:tcPr marL="68580" marR="68580" marT="0" marB="0"/>
                </a:tc>
                <a:tc>
                  <a:txBody>
                    <a:bodyPr/>
                    <a:lstStyle/>
                    <a:p>
                      <a:pPr>
                        <a:lnSpc>
                          <a:spcPct val="115000"/>
                        </a:lnSpc>
                        <a:spcAft>
                          <a:spcPts val="0"/>
                        </a:spcAft>
                      </a:pPr>
                      <a:endParaRPr lang="en-GB" sz="800" dirty="0">
                        <a:latin typeface="Arial Unicode MS"/>
                        <a:ea typeface="Times New Roman"/>
                        <a:cs typeface="Times New Roman"/>
                      </a:endParaRPr>
                    </a:p>
                  </a:txBody>
                  <a:tcPr marL="68580" marR="68580" marT="0" marB="0"/>
                </a:tc>
                <a:tc>
                  <a:txBody>
                    <a:bodyPr/>
                    <a:lstStyle/>
                    <a:p>
                      <a:pPr marL="228600" indent="-228600">
                        <a:lnSpc>
                          <a:spcPct val="115000"/>
                        </a:lnSpc>
                        <a:spcAft>
                          <a:spcPts val="0"/>
                        </a:spcAft>
                        <a:tabLst>
                          <a:tab pos="228600" algn="l"/>
                        </a:tabLst>
                      </a:pPr>
                      <a:r>
                        <a:rPr lang="en-GB" sz="1100" dirty="0" smtClean="0">
                          <a:latin typeface="Calibri"/>
                          <a:ea typeface="Arial Unicode MS"/>
                          <a:cs typeface="Arial Unicode MS"/>
                        </a:rPr>
                        <a:t>FCEM</a:t>
                      </a:r>
                      <a:endParaRPr lang="en-GB" sz="1200" dirty="0">
                        <a:latin typeface="Arial Unicode MS"/>
                        <a:ea typeface="Times New Roman"/>
                        <a:cs typeface="Times New Roman"/>
                      </a:endParaRPr>
                    </a:p>
                  </a:txBody>
                  <a:tcPr marL="68580" marR="68580" marT="0" marB="0"/>
                </a:tc>
              </a:tr>
            </a:tbl>
          </a:graphicData>
        </a:graphic>
      </p:graphicFrame>
      <p:pic>
        <p:nvPicPr>
          <p:cNvPr id="2050" name="Picture 2" descr="C:\Users\HP_Administrator\Pictures\logo.jpg"/>
          <p:cNvPicPr>
            <a:picLocks noChangeAspect="1" noChangeArrowheads="1"/>
          </p:cNvPicPr>
          <p:nvPr/>
        </p:nvPicPr>
        <p:blipFill>
          <a:blip r:embed="rId3" cstate="print"/>
          <a:srcRect/>
          <a:stretch>
            <a:fillRect/>
          </a:stretch>
        </p:blipFill>
        <p:spPr bwMode="auto">
          <a:xfrm>
            <a:off x="857224" y="2714620"/>
            <a:ext cx="1905000" cy="10096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Drugs and Police</a:t>
            </a:r>
            <a:endParaRPr lang="en-GB" dirty="0"/>
          </a:p>
        </p:txBody>
      </p:sp>
      <p:sp>
        <p:nvSpPr>
          <p:cNvPr id="6" name="Text Placeholder 5"/>
          <p:cNvSpPr>
            <a:spLocks noGrp="1"/>
          </p:cNvSpPr>
          <p:nvPr>
            <p:ph type="body" idx="2"/>
          </p:nvPr>
        </p:nvSpPr>
        <p:spPr/>
        <p:txBody>
          <a:bodyPr>
            <a:normAutofit/>
          </a:bodyPr>
          <a:lstStyle/>
          <a:p>
            <a:r>
              <a:rPr lang="en-GB"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Packers</a:t>
            </a:r>
            <a:endParaRPr lang="en-GB"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Content Placeholder 4"/>
          <p:cNvSpPr>
            <a:spLocks noGrp="1"/>
          </p:cNvSpPr>
          <p:nvPr>
            <p:ph sz="half" idx="1"/>
          </p:nvPr>
        </p:nvSpPr>
        <p:spPr/>
        <p:txBody>
          <a:bodyPr/>
          <a:lstStyle/>
          <a:p>
            <a:r>
              <a:rPr lang="en-GB" dirty="0" smtClean="0"/>
              <a:t>Body packers swallow drugs in rubber or latex packets in an attempt to transport them without detection</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Drugs and Police</a:t>
            </a:r>
            <a:endParaRPr lang="en-GB" dirty="0"/>
          </a:p>
        </p:txBody>
      </p:sp>
      <p:sp>
        <p:nvSpPr>
          <p:cNvPr id="6" name="Text Placeholder 5"/>
          <p:cNvSpPr>
            <a:spLocks noGrp="1"/>
          </p:cNvSpPr>
          <p:nvPr>
            <p:ph type="body" idx="2"/>
          </p:nvPr>
        </p:nvSpPr>
        <p:spPr/>
        <p:txBody>
          <a:bodyPr>
            <a:normAutofit/>
          </a:bodyPr>
          <a:lstStyle/>
          <a:p>
            <a:r>
              <a:rPr lang="en-GB"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Pushers</a:t>
            </a:r>
            <a:endParaRPr lang="en-GB"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Content Placeholder 4"/>
          <p:cNvSpPr>
            <a:spLocks noGrp="1"/>
          </p:cNvSpPr>
          <p:nvPr>
            <p:ph sz="half" idx="1"/>
          </p:nvPr>
        </p:nvSpPr>
        <p:spPr/>
        <p:txBody>
          <a:bodyPr/>
          <a:lstStyle/>
          <a:p>
            <a:r>
              <a:rPr lang="en-GB" dirty="0" smtClean="0"/>
              <a:t>Body pushers insert drug packets into the rectum or vagina</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581</TotalTime>
  <Words>4978</Words>
  <Application>Microsoft Office PowerPoint</Application>
  <PresentationFormat>On-screen Show (4:3)</PresentationFormat>
  <Paragraphs>556</Paragraphs>
  <Slides>75</Slides>
  <Notes>62</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Flow</vt:lpstr>
      <vt:lpstr>Dealing with Police</vt:lpstr>
      <vt:lpstr>Dealing with Police</vt:lpstr>
      <vt:lpstr>Dealing with Police</vt:lpstr>
      <vt:lpstr>Dealing with Police</vt:lpstr>
      <vt:lpstr>Dealing with Police</vt:lpstr>
      <vt:lpstr>Dealing with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Drugs and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Knife Crime &amp; Police</vt:lpstr>
      <vt:lpstr>Police Scenario B</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Section 136 &amp;Police</vt:lpstr>
      <vt:lpstr>Dealing with Police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and Police</dc:title>
  <dc:creator>Ian Kendall</dc:creator>
  <cp:lastModifiedBy>Carter, Brian</cp:lastModifiedBy>
  <cp:revision>64</cp:revision>
  <dcterms:created xsi:type="dcterms:W3CDTF">2010-06-05T18:44:00Z</dcterms:created>
  <dcterms:modified xsi:type="dcterms:W3CDTF">2017-11-08T11:33:04Z</dcterms:modified>
</cp:coreProperties>
</file>