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6" r:id="rId3"/>
    <p:sldId id="273" r:id="rId4"/>
    <p:sldId id="274" r:id="rId5"/>
    <p:sldId id="287" r:id="rId6"/>
    <p:sldId id="265" r:id="rId7"/>
    <p:sldId id="288" r:id="rId8"/>
    <p:sldId id="275" r:id="rId9"/>
    <p:sldId id="267" r:id="rId10"/>
    <p:sldId id="283" r:id="rId11"/>
    <p:sldId id="264" r:id="rId12"/>
    <p:sldId id="280" r:id="rId13"/>
    <p:sldId id="281" r:id="rId14"/>
    <p:sldId id="282" r:id="rId15"/>
    <p:sldId id="279" r:id="rId16"/>
    <p:sldId id="276" r:id="rId17"/>
    <p:sldId id="277" r:id="rId18"/>
    <p:sldId id="272" r:id="rId1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99"/>
    <a:srgbClr val="FFFF66"/>
    <a:srgbClr val="E6FEF5"/>
    <a:srgbClr val="C2FEEB"/>
    <a:srgbClr val="D2FCF1"/>
    <a:srgbClr val="A2FCD8"/>
    <a:srgbClr val="FFFFCC"/>
    <a:srgbClr val="CCFFCC"/>
    <a:srgbClr val="000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8" autoAdjust="0"/>
    <p:restoredTop sz="94660"/>
  </p:normalViewPr>
  <p:slideViewPr>
    <p:cSldViewPr>
      <p:cViewPr varScale="1">
        <p:scale>
          <a:sx n="111" d="100"/>
          <a:sy n="111" d="100"/>
        </p:scale>
        <p:origin x="-7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47" cy="496732"/>
          </a:xfrm>
          <a:prstGeom prst="rect">
            <a:avLst/>
          </a:prstGeom>
        </p:spPr>
        <p:txBody>
          <a:bodyPr vert="horz" lIns="92087" tIns="46044" rIns="92087" bIns="46044" rtlCol="0"/>
          <a:lstStyle>
            <a:lvl1pPr algn="l">
              <a:defRPr sz="1200"/>
            </a:lvl1pPr>
          </a:lstStyle>
          <a:p>
            <a:endParaRPr lang="en-GB"/>
          </a:p>
        </p:txBody>
      </p:sp>
      <p:sp>
        <p:nvSpPr>
          <p:cNvPr id="3" name="Date Placeholder 2"/>
          <p:cNvSpPr>
            <a:spLocks noGrp="1"/>
          </p:cNvSpPr>
          <p:nvPr>
            <p:ph type="dt" sz="quarter" idx="1"/>
          </p:nvPr>
        </p:nvSpPr>
        <p:spPr>
          <a:xfrm>
            <a:off x="3849826" y="0"/>
            <a:ext cx="2946246" cy="496732"/>
          </a:xfrm>
          <a:prstGeom prst="rect">
            <a:avLst/>
          </a:prstGeom>
        </p:spPr>
        <p:txBody>
          <a:bodyPr vert="horz" lIns="92087" tIns="46044" rIns="92087" bIns="46044" rtlCol="0"/>
          <a:lstStyle>
            <a:lvl1pPr algn="r">
              <a:defRPr sz="1200"/>
            </a:lvl1pPr>
          </a:lstStyle>
          <a:p>
            <a:fld id="{3D78640F-E54A-47F8-B15B-EAF58F2C46D7}" type="datetimeFigureOut">
              <a:rPr lang="en-US" smtClean="0"/>
              <a:pPr/>
              <a:t>11/13/2017</a:t>
            </a:fld>
            <a:endParaRPr lang="en-GB"/>
          </a:p>
        </p:txBody>
      </p:sp>
      <p:sp>
        <p:nvSpPr>
          <p:cNvPr id="4" name="Footer Placeholder 3"/>
          <p:cNvSpPr>
            <a:spLocks noGrp="1"/>
          </p:cNvSpPr>
          <p:nvPr>
            <p:ph type="ftr" sz="quarter" idx="2"/>
          </p:nvPr>
        </p:nvSpPr>
        <p:spPr>
          <a:xfrm>
            <a:off x="0" y="9428309"/>
            <a:ext cx="2946247" cy="496731"/>
          </a:xfrm>
          <a:prstGeom prst="rect">
            <a:avLst/>
          </a:prstGeom>
        </p:spPr>
        <p:txBody>
          <a:bodyPr vert="horz" lIns="92087" tIns="46044" rIns="92087" bIns="46044" rtlCol="0" anchor="b"/>
          <a:lstStyle>
            <a:lvl1pPr algn="l">
              <a:defRPr sz="1200"/>
            </a:lvl1pPr>
          </a:lstStyle>
          <a:p>
            <a:endParaRPr lang="en-GB"/>
          </a:p>
        </p:txBody>
      </p:sp>
      <p:sp>
        <p:nvSpPr>
          <p:cNvPr id="5" name="Slide Number Placeholder 4"/>
          <p:cNvSpPr>
            <a:spLocks noGrp="1"/>
          </p:cNvSpPr>
          <p:nvPr>
            <p:ph type="sldNum" sz="quarter" idx="3"/>
          </p:nvPr>
        </p:nvSpPr>
        <p:spPr>
          <a:xfrm>
            <a:off x="3849826" y="9428309"/>
            <a:ext cx="2946246" cy="496731"/>
          </a:xfrm>
          <a:prstGeom prst="rect">
            <a:avLst/>
          </a:prstGeom>
        </p:spPr>
        <p:txBody>
          <a:bodyPr vert="horz" lIns="92087" tIns="46044" rIns="92087" bIns="46044" rtlCol="0" anchor="b"/>
          <a:lstStyle>
            <a:lvl1pPr algn="r">
              <a:defRPr sz="1200"/>
            </a:lvl1pPr>
          </a:lstStyle>
          <a:p>
            <a:fld id="{52A6B376-FDB3-4C44-8A64-0047B86444C0}" type="slidenum">
              <a:rPr lang="en-GB" smtClean="0"/>
              <a:pPr/>
              <a:t>‹#›</a:t>
            </a:fld>
            <a:endParaRPr lang="en-GB"/>
          </a:p>
        </p:txBody>
      </p:sp>
    </p:spTree>
    <p:extLst>
      <p:ext uri="{BB962C8B-B14F-4D97-AF65-F5344CB8AC3E}">
        <p14:creationId xmlns:p14="http://schemas.microsoft.com/office/powerpoint/2010/main" val="346701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5231" cy="496652"/>
          </a:xfrm>
          <a:prstGeom prst="rect">
            <a:avLst/>
          </a:prstGeom>
        </p:spPr>
        <p:txBody>
          <a:bodyPr vert="horz" lIns="92411" tIns="46204" rIns="92411" bIns="46204" rtlCol="0"/>
          <a:lstStyle>
            <a:lvl1pPr algn="l">
              <a:defRPr sz="1200"/>
            </a:lvl1pPr>
          </a:lstStyle>
          <a:p>
            <a:endParaRPr lang="en-GB"/>
          </a:p>
        </p:txBody>
      </p:sp>
      <p:sp>
        <p:nvSpPr>
          <p:cNvPr id="3" name="Date Placeholder 2"/>
          <p:cNvSpPr>
            <a:spLocks noGrp="1"/>
          </p:cNvSpPr>
          <p:nvPr>
            <p:ph type="dt" idx="1"/>
          </p:nvPr>
        </p:nvSpPr>
        <p:spPr>
          <a:xfrm>
            <a:off x="3850837" y="2"/>
            <a:ext cx="2945231" cy="496652"/>
          </a:xfrm>
          <a:prstGeom prst="rect">
            <a:avLst/>
          </a:prstGeom>
        </p:spPr>
        <p:txBody>
          <a:bodyPr vert="horz" lIns="92411" tIns="46204" rIns="92411" bIns="46204" rtlCol="0"/>
          <a:lstStyle>
            <a:lvl1pPr algn="r">
              <a:defRPr sz="1200"/>
            </a:lvl1pPr>
          </a:lstStyle>
          <a:p>
            <a:fld id="{A75B3EC3-D137-4D2A-8386-AE9A402D1E8E}" type="datetimeFigureOut">
              <a:rPr lang="en-US" smtClean="0"/>
              <a:pPr/>
              <a:t>11/13/2017</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411" tIns="46204" rIns="92411" bIns="46204" rtlCol="0" anchor="ctr"/>
          <a:lstStyle/>
          <a:p>
            <a:endParaRPr lang="en-GB"/>
          </a:p>
        </p:txBody>
      </p:sp>
      <p:sp>
        <p:nvSpPr>
          <p:cNvPr id="5" name="Notes Placeholder 4"/>
          <p:cNvSpPr>
            <a:spLocks noGrp="1"/>
          </p:cNvSpPr>
          <p:nvPr>
            <p:ph type="body" sz="quarter" idx="3"/>
          </p:nvPr>
        </p:nvSpPr>
        <p:spPr>
          <a:xfrm>
            <a:off x="680414" y="4714994"/>
            <a:ext cx="5436853" cy="4466666"/>
          </a:xfrm>
          <a:prstGeom prst="rect">
            <a:avLst/>
          </a:prstGeom>
        </p:spPr>
        <p:txBody>
          <a:bodyPr vert="horz" lIns="92411" tIns="46204" rIns="92411" bIns="462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2" y="9428386"/>
            <a:ext cx="2945231" cy="496652"/>
          </a:xfrm>
          <a:prstGeom prst="rect">
            <a:avLst/>
          </a:prstGeom>
        </p:spPr>
        <p:txBody>
          <a:bodyPr vert="horz" lIns="92411" tIns="46204" rIns="92411" bIns="46204" rtlCol="0" anchor="b"/>
          <a:lstStyle>
            <a:lvl1pPr algn="l">
              <a:defRPr sz="1200"/>
            </a:lvl1pPr>
          </a:lstStyle>
          <a:p>
            <a:endParaRPr lang="en-GB"/>
          </a:p>
        </p:txBody>
      </p:sp>
      <p:sp>
        <p:nvSpPr>
          <p:cNvPr id="7" name="Slide Number Placeholder 6"/>
          <p:cNvSpPr>
            <a:spLocks noGrp="1"/>
          </p:cNvSpPr>
          <p:nvPr>
            <p:ph type="sldNum" sz="quarter" idx="5"/>
          </p:nvPr>
        </p:nvSpPr>
        <p:spPr>
          <a:xfrm>
            <a:off x="3850837" y="9428386"/>
            <a:ext cx="2945231" cy="496652"/>
          </a:xfrm>
          <a:prstGeom prst="rect">
            <a:avLst/>
          </a:prstGeom>
        </p:spPr>
        <p:txBody>
          <a:bodyPr vert="horz" lIns="92411" tIns="46204" rIns="92411" bIns="46204" rtlCol="0" anchor="b"/>
          <a:lstStyle>
            <a:lvl1pPr algn="r">
              <a:defRPr sz="1200"/>
            </a:lvl1pPr>
          </a:lstStyle>
          <a:p>
            <a:fld id="{DB085703-753D-44EC-8A79-755B5BC2745D}" type="slidenum">
              <a:rPr lang="en-GB" smtClean="0"/>
              <a:pPr/>
              <a:t>‹#›</a:t>
            </a:fld>
            <a:endParaRPr lang="en-GB"/>
          </a:p>
        </p:txBody>
      </p:sp>
    </p:spTree>
    <p:extLst>
      <p:ext uri="{BB962C8B-B14F-4D97-AF65-F5344CB8AC3E}">
        <p14:creationId xmlns:p14="http://schemas.microsoft.com/office/powerpoint/2010/main" val="46904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B085703-753D-44EC-8A79-755B5BC2745D}"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B085703-753D-44EC-8A79-755B5BC2745D}" type="slidenum">
              <a:rPr lang="en-GB" smtClean="0"/>
              <a:pPr/>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Consequence</a:t>
            </a:r>
            <a:r>
              <a:rPr lang="en-GB" baseline="0" dirty="0" smtClean="0"/>
              <a:t> is 1/8 domains of risk (Safety, </a:t>
            </a:r>
            <a:r>
              <a:rPr lang="en-GB" dirty="0" smtClean="0">
                <a:latin typeface="Arial" pitchFamily="34" charset="0"/>
                <a:cs typeface="Arial" pitchFamily="34" charset="0"/>
              </a:rPr>
              <a:t>Quality, Workforce, Statutory, Reputational, Business, Finance, Environmental)</a:t>
            </a:r>
          </a:p>
          <a:p>
            <a:endParaRPr lang="en-GB" dirty="0"/>
          </a:p>
        </p:txBody>
      </p:sp>
      <p:sp>
        <p:nvSpPr>
          <p:cNvPr id="4" name="Slide Number Placeholder 3"/>
          <p:cNvSpPr>
            <a:spLocks noGrp="1"/>
          </p:cNvSpPr>
          <p:nvPr>
            <p:ph type="sldNum" sz="quarter" idx="10"/>
          </p:nvPr>
        </p:nvSpPr>
        <p:spPr/>
        <p:txBody>
          <a:bodyPr/>
          <a:lstStyle/>
          <a:p>
            <a:fld id="{DB085703-753D-44EC-8A79-755B5BC2745D}" type="slidenum">
              <a:rPr lang="en-GB" smtClean="0"/>
              <a:pPr/>
              <a:t>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GB" dirty="0" smtClean="0"/>
              <a:t>Input</a:t>
            </a:r>
            <a:r>
              <a:rPr lang="en-GB" baseline="0" dirty="0" smtClean="0"/>
              <a:t> of all risks onto the risk register is encouraged</a:t>
            </a:r>
          </a:p>
          <a:p>
            <a:pPr>
              <a:buFont typeface="Arial" charset="0"/>
              <a:buChar char="•"/>
            </a:pPr>
            <a:r>
              <a:rPr lang="en-GB" baseline="0" dirty="0" smtClean="0"/>
              <a:t>All risks scoring &gt;8 </a:t>
            </a:r>
            <a:r>
              <a:rPr lang="en-GB" b="1" baseline="0" dirty="0" smtClean="0"/>
              <a:t>MUST</a:t>
            </a:r>
            <a:r>
              <a:rPr lang="en-GB" baseline="0" dirty="0" smtClean="0"/>
              <a:t> be added to the Risk register</a:t>
            </a:r>
          </a:p>
          <a:p>
            <a:pPr>
              <a:buFont typeface="Arial" charset="0"/>
              <a:buChar char="•"/>
            </a:pPr>
            <a:r>
              <a:rPr lang="en-GB" baseline="0" dirty="0" smtClean="0"/>
              <a:t>Lower risks are managed in relevant areas.</a:t>
            </a:r>
            <a:endParaRPr lang="en-GB" dirty="0"/>
          </a:p>
        </p:txBody>
      </p:sp>
      <p:sp>
        <p:nvSpPr>
          <p:cNvPr id="4" name="Slide Number Placeholder 3"/>
          <p:cNvSpPr>
            <a:spLocks noGrp="1"/>
          </p:cNvSpPr>
          <p:nvPr>
            <p:ph type="sldNum" sz="quarter" idx="10"/>
          </p:nvPr>
        </p:nvSpPr>
        <p:spPr/>
        <p:txBody>
          <a:bodyPr/>
          <a:lstStyle/>
          <a:p>
            <a:fld id="{DB085703-753D-44EC-8A79-755B5BC2745D}" type="slidenum">
              <a:rPr lang="en-GB" smtClean="0"/>
              <a:pPr/>
              <a:t>11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4104">
              <a:buFont typeface="Arial" pitchFamily="34" charset="0"/>
              <a:buChar char="•"/>
            </a:pPr>
            <a:r>
              <a:rPr lang="en-GB" dirty="0"/>
              <a:t>Users should properly describe risks, e.g. ‘finance’ is not a risk, but ‘failure to breakeven at year end if we do not control expenditure on theatre stock’ is a risk, once a risk has been described users should not amend the risk description, it is much better to close the risk and open a new one if the circumstances have materially changed;</a:t>
            </a:r>
          </a:p>
          <a:p>
            <a:pPr defTabSz="924104">
              <a:buFont typeface="Arial" pitchFamily="34" charset="0"/>
              <a:buChar char="•"/>
            </a:pPr>
            <a:r>
              <a:rPr lang="en-GB" dirty="0"/>
              <a:t>You must create a new version of the risk, every time you change the risk score;</a:t>
            </a:r>
          </a:p>
          <a:p>
            <a:pPr defTabSz="924104">
              <a:buFont typeface="Arial" pitchFamily="34" charset="0"/>
              <a:buChar char="•"/>
            </a:pPr>
            <a:r>
              <a:rPr lang="en-GB" dirty="0"/>
              <a:t>Think carefully about who you list as the manager/owner or action lead or person accountable, if you put a name down that person will receive chasing emails every </a:t>
            </a:r>
            <a:r>
              <a:rPr lang="en-GB" dirty="0" smtClean="0"/>
              <a:t>10 </a:t>
            </a:r>
            <a:r>
              <a:rPr lang="en-GB" dirty="0"/>
              <a:t>days when deadlines have passed (one user recently put Alf </a:t>
            </a:r>
            <a:r>
              <a:rPr lang="en-GB" dirty="0" err="1"/>
              <a:t>Troughton’s</a:t>
            </a:r>
            <a:r>
              <a:rPr lang="en-GB" dirty="0"/>
              <a:t> name down – Alf was none too pleased!);</a:t>
            </a:r>
          </a:p>
          <a:p>
            <a:pPr defTabSz="924104">
              <a:buFont typeface="Arial" pitchFamily="34" charset="0"/>
              <a:buChar char="•"/>
            </a:pPr>
            <a:r>
              <a:rPr lang="en-GB" dirty="0"/>
              <a:t>If you score a risk as a 15 or above you must discuss this with your senior team immediately. 15+ risks are unacceptable according to the risk management strategy, so it will be important for you to get the score verified with senior colleagues and if it is agreed that the risk is 15 or above, that you have robust action plans in place to mitigate the risk;</a:t>
            </a:r>
          </a:p>
          <a:p>
            <a:pPr defTabSz="924104">
              <a:buFont typeface="Arial" pitchFamily="34" charset="0"/>
              <a:buChar char="•"/>
            </a:pPr>
            <a:endParaRPr lang="en-GB" dirty="0"/>
          </a:p>
          <a:p>
            <a:endParaRPr lang="en-GB" dirty="0"/>
          </a:p>
        </p:txBody>
      </p:sp>
      <p:sp>
        <p:nvSpPr>
          <p:cNvPr id="4" name="Slide Number Placeholder 3"/>
          <p:cNvSpPr>
            <a:spLocks noGrp="1"/>
          </p:cNvSpPr>
          <p:nvPr>
            <p:ph type="sldNum" sz="quarter" idx="10"/>
          </p:nvPr>
        </p:nvSpPr>
        <p:spPr/>
        <p:txBody>
          <a:bodyPr/>
          <a:lstStyle/>
          <a:p>
            <a:fld id="{DB085703-753D-44EC-8A79-755B5BC2745D}"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B84D2-9756-4A39-A8D0-5B9B8F5E58A5}" type="datetimeFigureOut">
              <a:rPr lang="en-US" smtClean="0"/>
              <a:pPr/>
              <a:t>11/13/2017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105269-7573-421D-AD83-6B5AD2E4E52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B84D2-9756-4A39-A8D0-5B9B8F5E58A5}" type="datetimeFigureOut">
              <a:rPr lang="en-US" smtClean="0"/>
              <a:pPr/>
              <a:t>11/13/2017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05269-7573-421D-AD83-6B5AD2E4E52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14348" y="2143116"/>
            <a:ext cx="7772400" cy="1470025"/>
          </a:xfrm>
        </p:spPr>
        <p:txBody>
          <a:bodyPr>
            <a:normAutofit fontScale="90000"/>
          </a:bodyPr>
          <a:lstStyle/>
          <a:p>
            <a:r>
              <a:rPr lang="en-GB" dirty="0" smtClean="0"/>
              <a:t>    </a:t>
            </a:r>
            <a:br>
              <a:rPr lang="en-GB" dirty="0" smtClean="0"/>
            </a:br>
            <a:r>
              <a:rPr lang="en-GB" b="1" dirty="0" smtClean="0">
                <a:latin typeface="Arial" pitchFamily="34" charset="0"/>
                <a:cs typeface="Arial" pitchFamily="34" charset="0"/>
              </a:rPr>
              <a:t>Risk Management at </a:t>
            </a:r>
            <a:br>
              <a:rPr lang="en-GB" b="1" dirty="0" smtClean="0">
                <a:latin typeface="Arial" pitchFamily="34" charset="0"/>
                <a:cs typeface="Arial" pitchFamily="34" charset="0"/>
              </a:rPr>
            </a:br>
            <a:r>
              <a:rPr lang="en-GB" b="1" dirty="0" smtClean="0">
                <a:latin typeface="Arial" pitchFamily="34" charset="0"/>
                <a:cs typeface="Arial" pitchFamily="34" charset="0"/>
              </a:rPr>
              <a:t>Great Western Hospitals NHS Foundation Trust</a:t>
            </a:r>
            <a:r>
              <a:rPr lang="en-GB" dirty="0" smtClean="0">
                <a:latin typeface="Arial" pitchFamily="34" charset="0"/>
                <a:cs typeface="Arial" pitchFamily="34" charset="0"/>
              </a:rPr>
              <a:t/>
            </a:r>
            <a:br>
              <a:rPr lang="en-GB" dirty="0" smtClean="0">
                <a:latin typeface="Arial" pitchFamily="34" charset="0"/>
                <a:cs typeface="Arial" pitchFamily="34" charset="0"/>
              </a:rPr>
            </a:br>
            <a:endParaRPr lang="en-GB" dirty="0">
              <a:latin typeface="Arial" pitchFamily="34" charset="0"/>
              <a:cs typeface="Arial" pitchFamily="34" charset="0"/>
            </a:endParaRPr>
          </a:p>
        </p:txBody>
      </p:sp>
      <p:pic>
        <p:nvPicPr>
          <p:cNvPr id="3" name="Picture 2" descr="strap5.jpg"/>
          <p:cNvPicPr>
            <a:picLocks noChangeAspect="1"/>
          </p:cNvPicPr>
          <p:nvPr/>
        </p:nvPicPr>
        <p:blipFill>
          <a:blip r:embed="rId3" cstate="print"/>
          <a:stretch>
            <a:fillRect/>
          </a:stretch>
        </p:blipFill>
        <p:spPr>
          <a:xfrm>
            <a:off x="285720" y="6143644"/>
            <a:ext cx="3357586" cy="594188"/>
          </a:xfrm>
          <a:prstGeom prst="rect">
            <a:avLst/>
          </a:prstGeom>
        </p:spPr>
      </p:pic>
      <p:pic>
        <p:nvPicPr>
          <p:cNvPr id="4" name="Picture 3" descr="Great Western Hospitals FT Col A.jpg"/>
          <p:cNvPicPr>
            <a:picLocks noChangeAspect="1"/>
          </p:cNvPicPr>
          <p:nvPr/>
        </p:nvPicPr>
        <p:blipFill>
          <a:blip r:embed="rId4" cstate="print"/>
          <a:stretch>
            <a:fillRect/>
          </a:stretch>
        </p:blipFill>
        <p:spPr>
          <a:xfrm>
            <a:off x="5429256" y="285728"/>
            <a:ext cx="3111708" cy="428628"/>
          </a:xfrm>
          <a:prstGeom prst="rect">
            <a:avLst/>
          </a:prstGeom>
        </p:spPr>
      </p:pic>
      <p:pic>
        <p:nvPicPr>
          <p:cNvPr id="1027" name="Picture 3" descr="C:\Documents and Settings\carole.nicholl\Local Settings\Temporary Internet Files\Content.IE5\ZURXT31L\MP900439284[1].jpg"/>
          <p:cNvPicPr>
            <a:picLocks noChangeAspect="1" noChangeArrowheads="1"/>
          </p:cNvPicPr>
          <p:nvPr/>
        </p:nvPicPr>
        <p:blipFill>
          <a:blip r:embed="rId5" cstate="print"/>
          <a:srcRect/>
          <a:stretch>
            <a:fillRect/>
          </a:stretch>
        </p:blipFill>
        <p:spPr bwMode="auto">
          <a:xfrm>
            <a:off x="5786446" y="3857628"/>
            <a:ext cx="2643206" cy="176213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Nature of Risk</a:t>
            </a:r>
            <a:endParaRPr lang="en-GB"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GB" sz="2400" dirty="0" smtClean="0">
                <a:solidFill>
                  <a:srgbClr val="000000"/>
                </a:solidFill>
                <a:latin typeface="Arial" pitchFamily="34" charset="0"/>
                <a:cs typeface="Arial" pitchFamily="34" charset="0"/>
              </a:rPr>
              <a:t>Listing risks into categories aids overview and management of risks</a:t>
            </a:r>
          </a:p>
          <a:p>
            <a:r>
              <a:rPr lang="en-GB" sz="2400" dirty="0" smtClean="0">
                <a:solidFill>
                  <a:srgbClr val="000000"/>
                </a:solidFill>
                <a:latin typeface="Arial" pitchFamily="34" charset="0"/>
                <a:cs typeface="Arial" pitchFamily="34" charset="0"/>
              </a:rPr>
              <a:t>Safety</a:t>
            </a:r>
          </a:p>
          <a:p>
            <a:r>
              <a:rPr lang="en-GB" sz="2400" dirty="0" smtClean="0">
                <a:solidFill>
                  <a:srgbClr val="000000"/>
                </a:solidFill>
                <a:latin typeface="Arial" pitchFamily="34" charset="0"/>
                <a:cs typeface="Arial" pitchFamily="34" charset="0"/>
              </a:rPr>
              <a:t>Caring</a:t>
            </a:r>
          </a:p>
          <a:p>
            <a:r>
              <a:rPr lang="en-GB" sz="2400" dirty="0" smtClean="0">
                <a:solidFill>
                  <a:srgbClr val="000000"/>
                </a:solidFill>
                <a:latin typeface="Arial" pitchFamily="34" charset="0"/>
                <a:cs typeface="Arial" pitchFamily="34" charset="0"/>
              </a:rPr>
              <a:t>Well Led</a:t>
            </a:r>
          </a:p>
          <a:p>
            <a:r>
              <a:rPr lang="en-GB" sz="2400" dirty="0" smtClean="0">
                <a:solidFill>
                  <a:srgbClr val="000000"/>
                </a:solidFill>
                <a:latin typeface="Arial" pitchFamily="34" charset="0"/>
                <a:cs typeface="Arial" pitchFamily="34" charset="0"/>
              </a:rPr>
              <a:t>Effectiveness</a:t>
            </a:r>
          </a:p>
          <a:p>
            <a:r>
              <a:rPr lang="en-GB" sz="2400" dirty="0" smtClean="0">
                <a:solidFill>
                  <a:srgbClr val="000000"/>
                </a:solidFill>
                <a:latin typeface="Arial" pitchFamily="34" charset="0"/>
                <a:cs typeface="Arial" pitchFamily="34" charset="0"/>
              </a:rPr>
              <a:t>Finance</a:t>
            </a:r>
          </a:p>
          <a:p>
            <a:r>
              <a:rPr lang="en-GB" sz="2400" dirty="0" smtClean="0">
                <a:solidFill>
                  <a:srgbClr val="000000"/>
                </a:solidFill>
                <a:latin typeface="Arial" pitchFamily="34" charset="0"/>
                <a:cs typeface="Arial" pitchFamily="34" charset="0"/>
              </a:rPr>
              <a:t>Responsiveness</a:t>
            </a:r>
          </a:p>
          <a:p>
            <a:pPr>
              <a:buNone/>
            </a:pPr>
            <a:endParaRPr lang="en-GB" dirty="0"/>
          </a:p>
        </p:txBody>
      </p:sp>
      <p:pic>
        <p:nvPicPr>
          <p:cNvPr id="4" name="Picture 3"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5" name="Picture 4"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srcRect/>
          <a:stretch>
            <a:fillRect/>
          </a:stretch>
        </p:blipFill>
        <p:spPr bwMode="auto">
          <a:xfrm>
            <a:off x="357158" y="357166"/>
            <a:ext cx="8358246" cy="6143667"/>
          </a:xfrm>
          <a:prstGeom prst="rect">
            <a:avLst/>
          </a:prstGeom>
          <a:noFill/>
          <a:ln w="9525">
            <a:noFill/>
            <a:miter lim="800000"/>
            <a:headEnd/>
            <a:tailEnd/>
          </a:ln>
        </p:spPr>
      </p:pic>
      <p:pic>
        <p:nvPicPr>
          <p:cNvPr id="3" name="Picture 2" descr="strap5.jpg"/>
          <p:cNvPicPr>
            <a:picLocks noChangeAspect="1"/>
          </p:cNvPicPr>
          <p:nvPr/>
        </p:nvPicPr>
        <p:blipFill>
          <a:blip r:embed="rId4" cstate="print"/>
          <a:stretch>
            <a:fillRect/>
          </a:stretch>
        </p:blipFill>
        <p:spPr>
          <a:xfrm>
            <a:off x="357158" y="6377593"/>
            <a:ext cx="2714644" cy="480407"/>
          </a:xfrm>
          <a:prstGeom prst="rect">
            <a:avLst/>
          </a:prstGeom>
        </p:spPr>
      </p:pic>
      <p:pic>
        <p:nvPicPr>
          <p:cNvPr id="4" name="Picture 3" descr="Great Western Hospitals FT Col A.jpg"/>
          <p:cNvPicPr>
            <a:picLocks noChangeAspect="1"/>
          </p:cNvPicPr>
          <p:nvPr/>
        </p:nvPicPr>
        <p:blipFill>
          <a:blip r:embed="rId5" cstate="print"/>
          <a:stretch>
            <a:fillRect/>
          </a:stretch>
        </p:blipFill>
        <p:spPr>
          <a:xfrm>
            <a:off x="6357950" y="285728"/>
            <a:ext cx="2183014" cy="30070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Risk Example – Non-Clinical</a:t>
            </a:r>
            <a:endParaRPr lang="en-GB" b="1" dirty="0">
              <a:latin typeface="Arial" pitchFamily="34" charset="0"/>
              <a:cs typeface="Arial" pitchFamily="34" charset="0"/>
            </a:endParaRPr>
          </a:p>
        </p:txBody>
      </p:sp>
      <p:sp>
        <p:nvSpPr>
          <p:cNvPr id="3" name="Content Placeholder 2"/>
          <p:cNvSpPr>
            <a:spLocks noGrp="1"/>
          </p:cNvSpPr>
          <p:nvPr>
            <p:ph idx="1"/>
          </p:nvPr>
        </p:nvSpPr>
        <p:spPr>
          <a:xfrm>
            <a:off x="457200" y="1617681"/>
            <a:ext cx="8229600" cy="4525963"/>
          </a:xfrm>
        </p:spPr>
        <p:txBody>
          <a:bodyPr>
            <a:normAutofit/>
          </a:bodyPr>
          <a:lstStyle/>
          <a:p>
            <a:r>
              <a:rPr lang="en-GB" sz="2400" dirty="0" smtClean="0">
                <a:latin typeface="Arial" pitchFamily="34" charset="0"/>
                <a:cs typeface="Arial" pitchFamily="34" charset="0"/>
              </a:rPr>
              <a:t>Hazard / cause = </a:t>
            </a:r>
            <a:r>
              <a:rPr lang="en-GB" sz="2400" i="1" dirty="0" smtClean="0">
                <a:solidFill>
                  <a:schemeClr val="accent2">
                    <a:lumMod val="60000"/>
                    <a:lumOff val="40000"/>
                  </a:schemeClr>
                </a:solidFill>
                <a:latin typeface="Arial" pitchFamily="34" charset="0"/>
                <a:cs typeface="Arial" pitchFamily="34" charset="0"/>
              </a:rPr>
              <a:t>SNOW</a:t>
            </a:r>
          </a:p>
          <a:p>
            <a:r>
              <a:rPr lang="en-GB" sz="2400" dirty="0" smtClean="0">
                <a:solidFill>
                  <a:srgbClr val="000A1E"/>
                </a:solidFill>
                <a:latin typeface="Arial" pitchFamily="34" charset="0"/>
                <a:cs typeface="Arial" pitchFamily="34" charset="0"/>
              </a:rPr>
              <a:t>Risk = </a:t>
            </a:r>
            <a:r>
              <a:rPr lang="en-GB" sz="2400" dirty="0" smtClean="0">
                <a:solidFill>
                  <a:schemeClr val="accent1"/>
                </a:solidFill>
                <a:latin typeface="Arial" pitchFamily="34" charset="0"/>
                <a:cs typeface="Arial" pitchFamily="34" charset="0"/>
              </a:rPr>
              <a:t>People unable to attend the hospital / more falls and fractures / staff shortage / block up in A&amp;E (consequence / effect) x likelihood (e.g. almost certain as it is winter)</a:t>
            </a:r>
          </a:p>
          <a:p>
            <a:pPr>
              <a:buNone/>
            </a:pPr>
            <a:endParaRPr lang="en-GB" sz="2400" dirty="0" smtClean="0">
              <a:latin typeface="Arial" pitchFamily="34" charset="0"/>
              <a:cs typeface="Arial" pitchFamily="34" charset="0"/>
            </a:endParaRPr>
          </a:p>
          <a:p>
            <a:pPr>
              <a:buNone/>
            </a:pPr>
            <a:r>
              <a:rPr lang="en-GB" sz="2400" dirty="0" smtClean="0">
                <a:solidFill>
                  <a:schemeClr val="accent2"/>
                </a:solidFill>
                <a:latin typeface="Arial" pitchFamily="34" charset="0"/>
                <a:cs typeface="Arial" pitchFamily="34" charset="0"/>
              </a:rPr>
              <a:t>What might happen because of the hazard?</a:t>
            </a:r>
            <a:endParaRPr lang="en-GB" sz="2400" dirty="0">
              <a:solidFill>
                <a:schemeClr val="accent2"/>
              </a:solidFill>
              <a:latin typeface="Arial" pitchFamily="34" charset="0"/>
              <a:cs typeface="Arial" pitchFamily="34" charset="0"/>
            </a:endParaRPr>
          </a:p>
        </p:txBody>
      </p:sp>
      <p:pic>
        <p:nvPicPr>
          <p:cNvPr id="5" name="Picture 2" descr="C:\Documents and Settings\carole.nicholl\Local Settings\Temporary Internet Files\Content.IE5\ZURXT31L\MC900021324[1].wmf"/>
          <p:cNvPicPr>
            <a:picLocks noChangeAspect="1" noChangeArrowheads="1"/>
          </p:cNvPicPr>
          <p:nvPr/>
        </p:nvPicPr>
        <p:blipFill>
          <a:blip r:embed="rId2" cstate="print"/>
          <a:srcRect/>
          <a:stretch>
            <a:fillRect/>
          </a:stretch>
        </p:blipFill>
        <p:spPr bwMode="auto">
          <a:xfrm>
            <a:off x="7961839" y="5572140"/>
            <a:ext cx="682126" cy="834749"/>
          </a:xfrm>
          <a:prstGeom prst="rect">
            <a:avLst/>
          </a:prstGeom>
          <a:noFill/>
        </p:spPr>
      </p:pic>
      <p:pic>
        <p:nvPicPr>
          <p:cNvPr id="6" name="Picture 5" descr="Great Western Hospitals FT Col A.jpg"/>
          <p:cNvPicPr>
            <a:picLocks noChangeAspect="1"/>
          </p:cNvPicPr>
          <p:nvPr/>
        </p:nvPicPr>
        <p:blipFill>
          <a:blip r:embed="rId3" cstate="print"/>
          <a:stretch>
            <a:fillRect/>
          </a:stretch>
        </p:blipFill>
        <p:spPr>
          <a:xfrm>
            <a:off x="6572264" y="285728"/>
            <a:ext cx="1968700" cy="271182"/>
          </a:xfrm>
          <a:prstGeom prst="rect">
            <a:avLst/>
          </a:prstGeom>
        </p:spPr>
      </p:pic>
      <p:pic>
        <p:nvPicPr>
          <p:cNvPr id="7" name="Picture 6" descr="strap5.jpg"/>
          <p:cNvPicPr>
            <a:picLocks noChangeAspect="1"/>
          </p:cNvPicPr>
          <p:nvPr/>
        </p:nvPicPr>
        <p:blipFill>
          <a:blip r:embed="rId4"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Risk Example – Non- Clinical</a:t>
            </a:r>
            <a:endParaRPr lang="en-GB"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GB" sz="2400" dirty="0" smtClean="0">
                <a:latin typeface="Arial" pitchFamily="34" charset="0"/>
                <a:cs typeface="Arial" pitchFamily="34" charset="0"/>
              </a:rPr>
              <a:t>Hazard / cause = </a:t>
            </a:r>
            <a:r>
              <a:rPr lang="en-GB" sz="2400" i="1" dirty="0" smtClean="0">
                <a:solidFill>
                  <a:schemeClr val="accent2">
                    <a:lumMod val="60000"/>
                    <a:lumOff val="40000"/>
                  </a:schemeClr>
                </a:solidFill>
                <a:latin typeface="Arial" pitchFamily="34" charset="0"/>
                <a:cs typeface="Arial" pitchFamily="34" charset="0"/>
              </a:rPr>
              <a:t>Regulatory compliance</a:t>
            </a:r>
          </a:p>
          <a:p>
            <a:r>
              <a:rPr lang="en-GB" sz="2400" dirty="0" smtClean="0">
                <a:solidFill>
                  <a:srgbClr val="000A1E"/>
                </a:solidFill>
                <a:latin typeface="Arial" pitchFamily="34" charset="0"/>
                <a:cs typeface="Arial" pitchFamily="34" charset="0"/>
              </a:rPr>
              <a:t>Risk = </a:t>
            </a:r>
            <a:r>
              <a:rPr lang="en-GB" sz="2400" dirty="0" smtClean="0">
                <a:solidFill>
                  <a:schemeClr val="accent1"/>
                </a:solidFill>
                <a:latin typeface="Arial" pitchFamily="34" charset="0"/>
                <a:cs typeface="Arial" pitchFamily="34" charset="0"/>
              </a:rPr>
              <a:t> multiple breaches of statutory requirements / reputational damage / increased litigation / Monitor (consequence / effect) x likelihood (e.g. possible)</a:t>
            </a:r>
          </a:p>
          <a:p>
            <a:pPr>
              <a:buNone/>
            </a:pPr>
            <a:endParaRPr lang="en-GB" sz="2400" dirty="0" smtClean="0">
              <a:latin typeface="Arial" pitchFamily="34" charset="0"/>
              <a:cs typeface="Arial" pitchFamily="34" charset="0"/>
            </a:endParaRPr>
          </a:p>
          <a:p>
            <a:pPr>
              <a:buNone/>
            </a:pPr>
            <a:r>
              <a:rPr lang="en-GB" sz="2400" dirty="0" smtClean="0">
                <a:solidFill>
                  <a:schemeClr val="accent2"/>
                </a:solidFill>
                <a:latin typeface="Arial" pitchFamily="34" charset="0"/>
                <a:cs typeface="Arial" pitchFamily="34" charset="0"/>
              </a:rPr>
              <a:t>What might happen because of the hazard?</a:t>
            </a:r>
            <a:endParaRPr lang="en-GB" sz="2400" dirty="0">
              <a:latin typeface="Arial" pitchFamily="34" charset="0"/>
              <a:cs typeface="Arial" pitchFamily="34" charset="0"/>
            </a:endParaRPr>
          </a:p>
        </p:txBody>
      </p:sp>
      <p:pic>
        <p:nvPicPr>
          <p:cNvPr id="5123" name="Picture 3" descr="C:\Documents and Settings\carole.nicholl\Local Settings\Temporary Internet Files\Content.IE5\ZURXT31L\MC900019306[1].wmf"/>
          <p:cNvPicPr>
            <a:picLocks noChangeAspect="1" noChangeArrowheads="1"/>
          </p:cNvPicPr>
          <p:nvPr/>
        </p:nvPicPr>
        <p:blipFill>
          <a:blip r:embed="rId2" cstate="print"/>
          <a:srcRect/>
          <a:stretch>
            <a:fillRect/>
          </a:stretch>
        </p:blipFill>
        <p:spPr bwMode="auto">
          <a:xfrm>
            <a:off x="7500958" y="5351236"/>
            <a:ext cx="1071570" cy="935284"/>
          </a:xfrm>
          <a:prstGeom prst="rect">
            <a:avLst/>
          </a:prstGeom>
          <a:noFill/>
        </p:spPr>
      </p:pic>
      <p:pic>
        <p:nvPicPr>
          <p:cNvPr id="6" name="Picture 5" descr="Great Western Hospitals FT Col A.jpg"/>
          <p:cNvPicPr>
            <a:picLocks noChangeAspect="1"/>
          </p:cNvPicPr>
          <p:nvPr/>
        </p:nvPicPr>
        <p:blipFill>
          <a:blip r:embed="rId3" cstate="print"/>
          <a:stretch>
            <a:fillRect/>
          </a:stretch>
        </p:blipFill>
        <p:spPr>
          <a:xfrm>
            <a:off x="6572264" y="285728"/>
            <a:ext cx="1968700" cy="271182"/>
          </a:xfrm>
          <a:prstGeom prst="rect">
            <a:avLst/>
          </a:prstGeom>
        </p:spPr>
      </p:pic>
      <p:pic>
        <p:nvPicPr>
          <p:cNvPr id="7" name="Picture 6" descr="strap5.jpg"/>
          <p:cNvPicPr>
            <a:picLocks noChangeAspect="1"/>
          </p:cNvPicPr>
          <p:nvPr/>
        </p:nvPicPr>
        <p:blipFill>
          <a:blip r:embed="rId4"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Risk Example – Clinical </a:t>
            </a:r>
            <a:endParaRPr lang="en-GB"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sz="2400" dirty="0" smtClean="0">
                <a:latin typeface="Arial" pitchFamily="34" charset="0"/>
                <a:cs typeface="Arial" pitchFamily="34" charset="0"/>
              </a:rPr>
              <a:t>Hazard / cause = </a:t>
            </a:r>
            <a:r>
              <a:rPr lang="en-GB" sz="2400" i="1" dirty="0" smtClean="0">
                <a:solidFill>
                  <a:schemeClr val="accent2">
                    <a:lumMod val="60000"/>
                    <a:lumOff val="40000"/>
                  </a:schemeClr>
                </a:solidFill>
                <a:latin typeface="Arial" pitchFamily="34" charset="0"/>
                <a:cs typeface="Arial" pitchFamily="34" charset="0"/>
              </a:rPr>
              <a:t>Medicine with similar look alike packaging</a:t>
            </a:r>
          </a:p>
          <a:p>
            <a:r>
              <a:rPr lang="en-GB" sz="2400" dirty="0" smtClean="0">
                <a:solidFill>
                  <a:srgbClr val="000A1E"/>
                </a:solidFill>
                <a:latin typeface="Arial" pitchFamily="34" charset="0"/>
                <a:cs typeface="Arial" pitchFamily="34" charset="0"/>
              </a:rPr>
              <a:t>Risk = </a:t>
            </a:r>
            <a:r>
              <a:rPr lang="en-GB" sz="2400" dirty="0" smtClean="0">
                <a:solidFill>
                  <a:schemeClr val="accent1"/>
                </a:solidFill>
                <a:latin typeface="Arial" pitchFamily="34" charset="0"/>
                <a:cs typeface="Arial" pitchFamily="34" charset="0"/>
              </a:rPr>
              <a:t>Administration of the wrong medicine to the patient resulting in harm / death (consequence / effect) x likelihood (e.g. possible)</a:t>
            </a:r>
          </a:p>
          <a:p>
            <a:pPr>
              <a:buNone/>
            </a:pPr>
            <a:endParaRPr lang="en-GB" sz="2400" dirty="0" smtClean="0">
              <a:solidFill>
                <a:schemeClr val="accent2"/>
              </a:solidFill>
              <a:latin typeface="Arial" pitchFamily="34" charset="0"/>
              <a:cs typeface="Arial" pitchFamily="34" charset="0"/>
            </a:endParaRPr>
          </a:p>
          <a:p>
            <a:pPr>
              <a:buNone/>
            </a:pPr>
            <a:r>
              <a:rPr lang="en-GB" sz="2400" dirty="0" smtClean="0">
                <a:solidFill>
                  <a:schemeClr val="accent2"/>
                </a:solidFill>
                <a:latin typeface="Arial" pitchFamily="34" charset="0"/>
                <a:cs typeface="Arial" pitchFamily="34" charset="0"/>
              </a:rPr>
              <a:t>What might happen because of the hazard?</a:t>
            </a:r>
            <a:endParaRPr lang="en-GB" sz="2400" dirty="0" smtClean="0">
              <a:latin typeface="Arial" pitchFamily="34" charset="0"/>
              <a:cs typeface="Arial" pitchFamily="34" charset="0"/>
            </a:endParaRPr>
          </a:p>
          <a:p>
            <a:endParaRPr lang="en-GB" dirty="0"/>
          </a:p>
        </p:txBody>
      </p:sp>
      <p:pic>
        <p:nvPicPr>
          <p:cNvPr id="6146" name="Picture 2" descr="C:\Documents and Settings\carole.nicholl\Local Settings\Temporary Internet Files\Content.IE5\5O4Q0XYR\MC900359059[1].wmf"/>
          <p:cNvPicPr>
            <a:picLocks noChangeAspect="1" noChangeArrowheads="1"/>
          </p:cNvPicPr>
          <p:nvPr/>
        </p:nvPicPr>
        <p:blipFill>
          <a:blip r:embed="rId2" cstate="print"/>
          <a:srcRect/>
          <a:stretch>
            <a:fillRect/>
          </a:stretch>
        </p:blipFill>
        <p:spPr bwMode="auto">
          <a:xfrm>
            <a:off x="7533253" y="5143512"/>
            <a:ext cx="1038629" cy="1143008"/>
          </a:xfrm>
          <a:prstGeom prst="rect">
            <a:avLst/>
          </a:prstGeom>
          <a:noFill/>
        </p:spPr>
      </p:pic>
      <p:pic>
        <p:nvPicPr>
          <p:cNvPr id="5" name="Picture 4" descr="Great Western Hospitals FT Col A.jpg"/>
          <p:cNvPicPr>
            <a:picLocks noChangeAspect="1"/>
          </p:cNvPicPr>
          <p:nvPr/>
        </p:nvPicPr>
        <p:blipFill>
          <a:blip r:embed="rId3" cstate="print"/>
          <a:stretch>
            <a:fillRect/>
          </a:stretch>
        </p:blipFill>
        <p:spPr>
          <a:xfrm>
            <a:off x="6572264" y="285728"/>
            <a:ext cx="1968700" cy="271182"/>
          </a:xfrm>
          <a:prstGeom prst="rect">
            <a:avLst/>
          </a:prstGeom>
        </p:spPr>
      </p:pic>
      <p:pic>
        <p:nvPicPr>
          <p:cNvPr id="6" name="Picture 5" descr="strap5.jpg"/>
          <p:cNvPicPr>
            <a:picLocks noChangeAspect="1"/>
          </p:cNvPicPr>
          <p:nvPr/>
        </p:nvPicPr>
        <p:blipFill>
          <a:blip r:embed="rId4"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What is an Incident?</a:t>
            </a:r>
            <a:endParaRPr lang="en-GB"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sz="2400" dirty="0" smtClean="0">
                <a:latin typeface="Arial" pitchFamily="34" charset="0"/>
                <a:cs typeface="Arial" pitchFamily="34" charset="0"/>
              </a:rPr>
              <a:t>Any incident which could have or did lead to harm. </a:t>
            </a:r>
          </a:p>
          <a:p>
            <a:pPr>
              <a:buNone/>
            </a:pPr>
            <a:r>
              <a:rPr lang="en-GB" sz="2400" dirty="0" smtClean="0">
                <a:solidFill>
                  <a:schemeClr val="accent2"/>
                </a:solidFill>
                <a:latin typeface="Arial" pitchFamily="34" charset="0"/>
                <a:cs typeface="Arial" pitchFamily="34" charset="0"/>
              </a:rPr>
              <a:t>Example – one medicine error might be an incident which could lead to a risk being added to the risk register if a trend is identified in medicine management – e.g. swab left in patient after surgery</a:t>
            </a:r>
          </a:p>
          <a:p>
            <a:pPr>
              <a:buNone/>
            </a:pPr>
            <a:endParaRPr lang="en-GB" dirty="0"/>
          </a:p>
        </p:txBody>
      </p:sp>
      <p:pic>
        <p:nvPicPr>
          <p:cNvPr id="7174" name="Picture 6" descr="C:\Documents and Settings\carole.nicholl\Local Settings\Temporary Internet Files\Content.IE5\ZURXT31L\MP900438773[1].jpg"/>
          <p:cNvPicPr>
            <a:picLocks noChangeAspect="1" noChangeArrowheads="1"/>
          </p:cNvPicPr>
          <p:nvPr/>
        </p:nvPicPr>
        <p:blipFill>
          <a:blip r:embed="rId2" cstate="print"/>
          <a:srcRect/>
          <a:stretch>
            <a:fillRect/>
          </a:stretch>
        </p:blipFill>
        <p:spPr bwMode="auto">
          <a:xfrm>
            <a:off x="7000892" y="4429132"/>
            <a:ext cx="1309697" cy="1643074"/>
          </a:xfrm>
          <a:prstGeom prst="rect">
            <a:avLst/>
          </a:prstGeom>
          <a:noFill/>
        </p:spPr>
      </p:pic>
      <p:pic>
        <p:nvPicPr>
          <p:cNvPr id="9" name="Picture 8" descr="Great Western Hospitals FT Col A.jpg"/>
          <p:cNvPicPr>
            <a:picLocks noChangeAspect="1"/>
          </p:cNvPicPr>
          <p:nvPr/>
        </p:nvPicPr>
        <p:blipFill>
          <a:blip r:embed="rId3" cstate="print"/>
          <a:stretch>
            <a:fillRect/>
          </a:stretch>
        </p:blipFill>
        <p:spPr>
          <a:xfrm>
            <a:off x="6572264" y="285728"/>
            <a:ext cx="1968700" cy="271182"/>
          </a:xfrm>
          <a:prstGeom prst="rect">
            <a:avLst/>
          </a:prstGeom>
        </p:spPr>
      </p:pic>
      <p:pic>
        <p:nvPicPr>
          <p:cNvPr id="12" name="Picture 11" descr="strap5.jpg"/>
          <p:cNvPicPr>
            <a:picLocks noChangeAspect="1"/>
          </p:cNvPicPr>
          <p:nvPr/>
        </p:nvPicPr>
        <p:blipFill>
          <a:blip r:embed="rId4"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Arial" pitchFamily="34" charset="0"/>
                <a:cs typeface="Arial" pitchFamily="34" charset="0"/>
              </a:rPr>
              <a:t>How to register a risk ?</a:t>
            </a:r>
          </a:p>
        </p:txBody>
      </p:sp>
      <p:sp>
        <p:nvSpPr>
          <p:cNvPr id="3" name="Content Placeholder 2"/>
          <p:cNvSpPr>
            <a:spLocks noGrp="1"/>
          </p:cNvSpPr>
          <p:nvPr>
            <p:ph idx="1"/>
          </p:nvPr>
        </p:nvSpPr>
        <p:spPr/>
        <p:txBody>
          <a:bodyPr>
            <a:normAutofit/>
          </a:bodyPr>
          <a:lstStyle/>
          <a:p>
            <a:r>
              <a:rPr lang="en-GB" sz="2400" dirty="0" smtClean="0">
                <a:solidFill>
                  <a:srgbClr val="000000"/>
                </a:solidFill>
                <a:latin typeface="Arial" pitchFamily="34" charset="0"/>
                <a:cs typeface="Arial" pitchFamily="34" charset="0"/>
              </a:rPr>
              <a:t>Via Safeguard Risk Management Module available on the intranet</a:t>
            </a:r>
          </a:p>
          <a:p>
            <a:r>
              <a:rPr lang="en-GB" sz="2400" dirty="0" smtClean="0">
                <a:solidFill>
                  <a:srgbClr val="000000"/>
                </a:solidFill>
                <a:latin typeface="Arial" pitchFamily="34" charset="0"/>
                <a:cs typeface="Arial" pitchFamily="34" charset="0"/>
              </a:rPr>
              <a:t>Advice and support from Hayley Aplin, Risk and Governance Facilitator  (ext 5426) Nasira Meah, Legal Services Administrator (</a:t>
            </a:r>
            <a:r>
              <a:rPr lang="en-GB" sz="2400" dirty="0" err="1" smtClean="0">
                <a:solidFill>
                  <a:srgbClr val="000000"/>
                </a:solidFill>
                <a:latin typeface="Arial" pitchFamily="34" charset="0"/>
                <a:cs typeface="Arial" pitchFamily="34" charset="0"/>
              </a:rPr>
              <a:t>ext</a:t>
            </a:r>
            <a:r>
              <a:rPr lang="en-GB" sz="2400" dirty="0" smtClean="0">
                <a:solidFill>
                  <a:srgbClr val="000000"/>
                </a:solidFill>
                <a:latin typeface="Arial" pitchFamily="34" charset="0"/>
                <a:cs typeface="Arial" pitchFamily="34" charset="0"/>
              </a:rPr>
              <a:t> 4173)</a:t>
            </a:r>
            <a:endParaRPr lang="en-GB" sz="2400" dirty="0">
              <a:solidFill>
                <a:srgbClr val="000000"/>
              </a:solidFill>
              <a:latin typeface="Arial" pitchFamily="34" charset="0"/>
              <a:cs typeface="Arial" pitchFamily="34" charset="0"/>
            </a:endParaRPr>
          </a:p>
        </p:txBody>
      </p:sp>
      <p:pic>
        <p:nvPicPr>
          <p:cNvPr id="4" name="Picture 3"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5" name="Picture 4"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Arial" pitchFamily="34" charset="0"/>
                <a:cs typeface="Arial" pitchFamily="34" charset="0"/>
              </a:rPr>
              <a:t/>
            </a:r>
            <a:br>
              <a:rPr lang="en-GB" b="1" dirty="0" smtClean="0">
                <a:latin typeface="Arial" pitchFamily="34" charset="0"/>
                <a:cs typeface="Arial" pitchFamily="34" charset="0"/>
              </a:rPr>
            </a:br>
            <a:r>
              <a:rPr lang="en-GB" b="1" dirty="0" smtClean="0">
                <a:latin typeface="Arial" pitchFamily="34" charset="0"/>
                <a:cs typeface="Arial" pitchFamily="34" charset="0"/>
              </a:rPr>
              <a:t>How to Use the Electronic System</a:t>
            </a:r>
            <a:endParaRPr lang="en-GB" b="1"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r>
              <a:rPr lang="en-GB" sz="2400" dirty="0" smtClean="0">
                <a:solidFill>
                  <a:srgbClr val="000000"/>
                </a:solidFill>
                <a:latin typeface="Arial" pitchFamily="34" charset="0"/>
                <a:cs typeface="Arial" pitchFamily="34" charset="0"/>
              </a:rPr>
              <a:t>Intranet</a:t>
            </a:r>
          </a:p>
          <a:p>
            <a:r>
              <a:rPr lang="en-GB" sz="2400" dirty="0" smtClean="0">
                <a:solidFill>
                  <a:srgbClr val="000000"/>
                </a:solidFill>
                <a:latin typeface="Arial" pitchFamily="34" charset="0"/>
                <a:cs typeface="Arial" pitchFamily="34" charset="0"/>
              </a:rPr>
              <a:t>Incident Form / Risk Register</a:t>
            </a:r>
          </a:p>
          <a:p>
            <a:r>
              <a:rPr lang="en-GB" sz="2400" dirty="0" smtClean="0">
                <a:solidFill>
                  <a:srgbClr val="000000"/>
                </a:solidFill>
                <a:latin typeface="Arial" pitchFamily="34" charset="0"/>
                <a:cs typeface="Arial" pitchFamily="34" charset="0"/>
              </a:rPr>
              <a:t>Automatic Sign in</a:t>
            </a:r>
          </a:p>
          <a:p>
            <a:r>
              <a:rPr lang="en-GB" sz="2400" dirty="0" smtClean="0">
                <a:solidFill>
                  <a:srgbClr val="000000"/>
                </a:solidFill>
                <a:latin typeface="Arial" pitchFamily="34" charset="0"/>
                <a:cs typeface="Arial" pitchFamily="34" charset="0"/>
              </a:rPr>
              <a:t>Enter Risk</a:t>
            </a:r>
          </a:p>
          <a:p>
            <a:r>
              <a:rPr lang="en-GB" sz="2400" dirty="0" smtClean="0">
                <a:solidFill>
                  <a:srgbClr val="000000"/>
                </a:solidFill>
                <a:latin typeface="Arial" pitchFamily="34" charset="0"/>
                <a:cs typeface="Arial" pitchFamily="34" charset="0"/>
              </a:rPr>
              <a:t>Manage Risk</a:t>
            </a:r>
          </a:p>
          <a:p>
            <a:r>
              <a:rPr lang="en-GB" sz="2400" dirty="0" smtClean="0">
                <a:solidFill>
                  <a:srgbClr val="000000"/>
                </a:solidFill>
                <a:latin typeface="Arial" pitchFamily="34" charset="0"/>
                <a:cs typeface="Arial" pitchFamily="34" charset="0"/>
              </a:rPr>
              <a:t>How the Executive Committee and Board perceive risks</a:t>
            </a:r>
            <a:endParaRPr lang="en-GB" sz="2400" dirty="0">
              <a:solidFill>
                <a:srgbClr val="000000"/>
              </a:solidFill>
              <a:latin typeface="Arial" pitchFamily="34" charset="0"/>
              <a:cs typeface="Arial" pitchFamily="34" charset="0"/>
            </a:endParaRPr>
          </a:p>
        </p:txBody>
      </p:sp>
      <p:pic>
        <p:nvPicPr>
          <p:cNvPr id="6" name="Picture 5"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8" name="Picture 7"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smtClean="0">
                <a:latin typeface="Arial" pitchFamily="34" charset="0"/>
                <a:cs typeface="Arial" pitchFamily="34" charset="0"/>
              </a:rPr>
              <a:t/>
            </a:r>
            <a:br>
              <a:rPr lang="en-GB" sz="4000" dirty="0" smtClean="0">
                <a:latin typeface="Arial" pitchFamily="34" charset="0"/>
                <a:cs typeface="Arial" pitchFamily="34" charset="0"/>
              </a:rPr>
            </a:br>
            <a:r>
              <a:rPr lang="en-GB" sz="4900" b="1" dirty="0" smtClean="0">
                <a:latin typeface="Arial" pitchFamily="34" charset="0"/>
                <a:cs typeface="Arial" pitchFamily="34" charset="0"/>
              </a:rPr>
              <a:t>Some ground rules........</a:t>
            </a:r>
            <a:r>
              <a:rPr lang="en-GB" sz="4000" b="1" dirty="0" smtClean="0">
                <a:latin typeface="Arial" pitchFamily="34" charset="0"/>
                <a:cs typeface="Arial" pitchFamily="34" charset="0"/>
              </a:rPr>
              <a:t/>
            </a:r>
            <a:br>
              <a:rPr lang="en-GB" sz="4000" b="1" dirty="0" smtClean="0">
                <a:latin typeface="Arial" pitchFamily="34" charset="0"/>
                <a:cs typeface="Arial" pitchFamily="34" charset="0"/>
              </a:rPr>
            </a:br>
            <a:endParaRPr lang="en-GB" dirty="0">
              <a:latin typeface="Arial" pitchFamily="34" charset="0"/>
              <a:cs typeface="Arial" pitchFamily="34" charset="0"/>
            </a:endParaRPr>
          </a:p>
        </p:txBody>
      </p:sp>
      <p:sp>
        <p:nvSpPr>
          <p:cNvPr id="3" name="Content Placeholder 2"/>
          <p:cNvSpPr>
            <a:spLocks noGrp="1"/>
          </p:cNvSpPr>
          <p:nvPr>
            <p:ph idx="1"/>
          </p:nvPr>
        </p:nvSpPr>
        <p:spPr>
          <a:xfrm>
            <a:off x="428596" y="1571612"/>
            <a:ext cx="8229600" cy="4525963"/>
          </a:xfrm>
        </p:spPr>
        <p:txBody>
          <a:bodyPr>
            <a:normAutofit/>
          </a:bodyPr>
          <a:lstStyle/>
          <a:p>
            <a:r>
              <a:rPr lang="en-GB" sz="2400" dirty="0" smtClean="0">
                <a:latin typeface="Arial" pitchFamily="34" charset="0"/>
                <a:cs typeface="Arial" pitchFamily="34" charset="0"/>
              </a:rPr>
              <a:t>Avoid amending risk descriptions;</a:t>
            </a:r>
          </a:p>
          <a:p>
            <a:r>
              <a:rPr lang="en-GB" sz="2400" dirty="0" smtClean="0">
                <a:latin typeface="Arial" pitchFamily="34" charset="0"/>
                <a:cs typeface="Arial" pitchFamily="34" charset="0"/>
              </a:rPr>
              <a:t>Add a new version when risk score amended;</a:t>
            </a:r>
          </a:p>
          <a:p>
            <a:r>
              <a:rPr lang="en-GB" sz="2400" dirty="0" smtClean="0">
                <a:latin typeface="Arial" pitchFamily="34" charset="0"/>
                <a:cs typeface="Arial" pitchFamily="34" charset="0"/>
              </a:rPr>
              <a:t>All risks should have an action plan;</a:t>
            </a:r>
          </a:p>
          <a:p>
            <a:r>
              <a:rPr lang="en-GB" sz="2400" dirty="0" smtClean="0">
                <a:latin typeface="Arial" pitchFamily="34" charset="0"/>
                <a:cs typeface="Arial" pitchFamily="34" charset="0"/>
              </a:rPr>
              <a:t>Risks should be reviewed periodically; review risks of 15+ monthly;</a:t>
            </a:r>
          </a:p>
          <a:p>
            <a:r>
              <a:rPr lang="en-GB" sz="2400" dirty="0" smtClean="0">
                <a:latin typeface="Arial" pitchFamily="34" charset="0"/>
                <a:cs typeface="Arial" pitchFamily="34" charset="0"/>
              </a:rPr>
              <a:t>Use ‘How to Assess Risk’ procedure;</a:t>
            </a:r>
          </a:p>
          <a:p>
            <a:r>
              <a:rPr lang="en-GB" sz="2400" dirty="0" smtClean="0">
                <a:latin typeface="Arial" pitchFamily="34" charset="0"/>
                <a:cs typeface="Arial" pitchFamily="34" charset="0"/>
              </a:rPr>
              <a:t>Ask for help if unsure.</a:t>
            </a:r>
          </a:p>
        </p:txBody>
      </p:sp>
      <p:pic>
        <p:nvPicPr>
          <p:cNvPr id="7" name="Picture 6" descr="Great Western Hospitals FT Col A.jpg"/>
          <p:cNvPicPr>
            <a:picLocks noChangeAspect="1"/>
          </p:cNvPicPr>
          <p:nvPr/>
        </p:nvPicPr>
        <p:blipFill>
          <a:blip r:embed="rId3" cstate="print"/>
          <a:stretch>
            <a:fillRect/>
          </a:stretch>
        </p:blipFill>
        <p:spPr>
          <a:xfrm>
            <a:off x="6572264" y="285728"/>
            <a:ext cx="1968700" cy="271182"/>
          </a:xfrm>
          <a:prstGeom prst="rect">
            <a:avLst/>
          </a:prstGeom>
        </p:spPr>
      </p:pic>
      <p:pic>
        <p:nvPicPr>
          <p:cNvPr id="8" name="Picture 7" descr="strap5.jpg"/>
          <p:cNvPicPr>
            <a:picLocks noChangeAspect="1"/>
          </p:cNvPicPr>
          <p:nvPr/>
        </p:nvPicPr>
        <p:blipFill>
          <a:blip r:embed="rId4"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b="1" dirty="0" smtClean="0">
                <a:latin typeface="Arial" pitchFamily="34" charset="0"/>
                <a:cs typeface="Arial" pitchFamily="34" charset="0"/>
              </a:rPr>
              <a:t>Introductions</a:t>
            </a:r>
            <a:br>
              <a:rPr lang="en-GB" b="1" dirty="0" smtClean="0">
                <a:latin typeface="Arial" pitchFamily="34" charset="0"/>
                <a:cs typeface="Arial" pitchFamily="34" charset="0"/>
              </a:rPr>
            </a:br>
            <a:endParaRPr lang="en-GB"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GB" sz="2400" dirty="0" smtClean="0">
                <a:solidFill>
                  <a:srgbClr val="000000"/>
                </a:solidFill>
                <a:latin typeface="Arial" pitchFamily="34" charset="0"/>
                <a:cs typeface="Arial" pitchFamily="34" charset="0"/>
              </a:rPr>
              <a:t>	Lesley Palmer – Legal and Inquest Manager</a:t>
            </a:r>
          </a:p>
          <a:p>
            <a:pPr>
              <a:buNone/>
            </a:pPr>
            <a:r>
              <a:rPr lang="en-GB" sz="2400" dirty="0">
                <a:solidFill>
                  <a:srgbClr val="000000"/>
                </a:solidFill>
                <a:latin typeface="Arial" pitchFamily="34" charset="0"/>
                <a:cs typeface="Arial" pitchFamily="34" charset="0"/>
              </a:rPr>
              <a:t>	</a:t>
            </a:r>
            <a:endParaRPr lang="en-GB" sz="2400" dirty="0" smtClean="0">
              <a:solidFill>
                <a:srgbClr val="000000"/>
              </a:solidFill>
              <a:latin typeface="Arial" pitchFamily="34" charset="0"/>
              <a:cs typeface="Arial" pitchFamily="34" charset="0"/>
            </a:endParaRPr>
          </a:p>
          <a:p>
            <a:pPr>
              <a:buNone/>
            </a:pPr>
            <a:r>
              <a:rPr lang="en-GB" sz="2400" dirty="0" smtClean="0">
                <a:solidFill>
                  <a:srgbClr val="000000"/>
                </a:solidFill>
                <a:latin typeface="Arial" pitchFamily="34" charset="0"/>
                <a:cs typeface="Arial" pitchFamily="34" charset="0"/>
              </a:rPr>
              <a:t>	Hayley Aplin – Risk and Governance Facilitator</a:t>
            </a:r>
            <a:endParaRPr lang="en-GB" sz="2400" dirty="0">
              <a:solidFill>
                <a:srgbClr val="000000"/>
              </a:solidFill>
              <a:latin typeface="Arial" pitchFamily="34" charset="0"/>
              <a:cs typeface="Arial" pitchFamily="34" charset="0"/>
            </a:endParaRPr>
          </a:p>
        </p:txBody>
      </p:sp>
      <p:pic>
        <p:nvPicPr>
          <p:cNvPr id="5" name="Picture 4"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6" name="Picture 5"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Aims of this session</a:t>
            </a:r>
            <a:endParaRPr lang="en-GB" b="1" dirty="0">
              <a:latin typeface="Arial" pitchFamily="34" charset="0"/>
              <a:cs typeface="Arial" pitchFamily="34" charset="0"/>
            </a:endParaRPr>
          </a:p>
        </p:txBody>
      </p:sp>
      <p:sp>
        <p:nvSpPr>
          <p:cNvPr id="3" name="Content Placeholder 2"/>
          <p:cNvSpPr>
            <a:spLocks noGrp="1"/>
          </p:cNvSpPr>
          <p:nvPr>
            <p:ph idx="1"/>
          </p:nvPr>
        </p:nvSpPr>
        <p:spPr>
          <a:xfrm>
            <a:off x="428596" y="1571612"/>
            <a:ext cx="8229600" cy="4525963"/>
          </a:xfrm>
        </p:spPr>
        <p:txBody>
          <a:bodyPr/>
          <a:lstStyle/>
          <a:p>
            <a:r>
              <a:rPr lang="en-GB" sz="2400" dirty="0" smtClean="0">
                <a:solidFill>
                  <a:srgbClr val="000000"/>
                </a:solidFill>
                <a:latin typeface="Arial" pitchFamily="34" charset="0"/>
                <a:cs typeface="Arial" pitchFamily="34" charset="0"/>
              </a:rPr>
              <a:t>Overview of risk management framework</a:t>
            </a:r>
          </a:p>
          <a:p>
            <a:r>
              <a:rPr lang="en-GB" sz="2400" dirty="0" smtClean="0">
                <a:solidFill>
                  <a:srgbClr val="000000"/>
                </a:solidFill>
                <a:latin typeface="Arial" pitchFamily="34" charset="0"/>
                <a:cs typeface="Arial" pitchFamily="34" charset="0"/>
              </a:rPr>
              <a:t>What is a risk</a:t>
            </a:r>
          </a:p>
          <a:p>
            <a:r>
              <a:rPr lang="en-GB" sz="2400" dirty="0" smtClean="0">
                <a:solidFill>
                  <a:srgbClr val="000000"/>
                </a:solidFill>
                <a:latin typeface="Arial" pitchFamily="34" charset="0"/>
                <a:cs typeface="Arial" pitchFamily="34" charset="0"/>
              </a:rPr>
              <a:t>How to register a risk, including scoring, planned action and review</a:t>
            </a:r>
          </a:p>
          <a:p>
            <a:r>
              <a:rPr lang="en-GB" sz="2400" dirty="0" smtClean="0">
                <a:solidFill>
                  <a:srgbClr val="000000"/>
                </a:solidFill>
                <a:latin typeface="Arial" pitchFamily="34" charset="0"/>
                <a:cs typeface="Arial" pitchFamily="34" charset="0"/>
              </a:rPr>
              <a:t>What is an incident</a:t>
            </a:r>
          </a:p>
          <a:p>
            <a:r>
              <a:rPr lang="en-GB" sz="2400" dirty="0" smtClean="0">
                <a:solidFill>
                  <a:srgbClr val="000000"/>
                </a:solidFill>
                <a:latin typeface="Arial" pitchFamily="34" charset="0"/>
                <a:cs typeface="Arial" pitchFamily="34" charset="0"/>
              </a:rPr>
              <a:t>How to use the electronic risk system</a:t>
            </a:r>
          </a:p>
          <a:p>
            <a:endParaRPr lang="en-GB" dirty="0" smtClean="0"/>
          </a:p>
        </p:txBody>
      </p:sp>
      <p:pic>
        <p:nvPicPr>
          <p:cNvPr id="5" name="Picture 4"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6" name="Picture 5"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sz="4900" b="1" dirty="0" smtClean="0">
                <a:latin typeface="Arial" pitchFamily="34" charset="0"/>
                <a:cs typeface="Arial" pitchFamily="34" charset="0"/>
              </a:rPr>
              <a:t>Risk Management Regulatory Framework</a:t>
            </a:r>
            <a:endParaRPr lang="en-GB" sz="4900" b="1" dirty="0">
              <a:latin typeface="Arial" pitchFamily="34" charset="0"/>
              <a:cs typeface="Arial" pitchFamily="34" charset="0"/>
            </a:endParaRPr>
          </a:p>
        </p:txBody>
      </p:sp>
      <p:sp>
        <p:nvSpPr>
          <p:cNvPr id="3" name="Content Placeholder 2"/>
          <p:cNvSpPr>
            <a:spLocks noGrp="1"/>
          </p:cNvSpPr>
          <p:nvPr>
            <p:ph idx="1"/>
          </p:nvPr>
        </p:nvSpPr>
        <p:spPr>
          <a:xfrm>
            <a:off x="457200" y="2071677"/>
            <a:ext cx="8229600" cy="3286149"/>
          </a:xfrm>
        </p:spPr>
        <p:txBody>
          <a:bodyPr>
            <a:normAutofit/>
          </a:bodyPr>
          <a:lstStyle/>
          <a:p>
            <a:pPr>
              <a:buFont typeface="Wingdings" pitchFamily="2" charset="2"/>
              <a:buChar char="v"/>
            </a:pPr>
            <a:r>
              <a:rPr lang="en-GB" sz="2400" dirty="0" smtClean="0">
                <a:solidFill>
                  <a:srgbClr val="000000"/>
                </a:solidFill>
                <a:latin typeface="Arial" pitchFamily="34" charset="0"/>
                <a:cs typeface="Arial" pitchFamily="34" charset="0"/>
              </a:rPr>
              <a:t>Annual Governance Statement (Parliament)</a:t>
            </a:r>
          </a:p>
          <a:p>
            <a:pPr>
              <a:buFont typeface="Wingdings" pitchFamily="2" charset="2"/>
              <a:buChar char="v"/>
            </a:pPr>
            <a:r>
              <a:rPr lang="en-GB" sz="2400" dirty="0" smtClean="0">
                <a:solidFill>
                  <a:srgbClr val="000000"/>
                </a:solidFill>
                <a:latin typeface="Arial" pitchFamily="34" charset="0"/>
                <a:cs typeface="Arial" pitchFamily="34" charset="0"/>
              </a:rPr>
              <a:t>CQC Standards</a:t>
            </a:r>
          </a:p>
          <a:p>
            <a:pPr>
              <a:buFont typeface="Wingdings" pitchFamily="2" charset="2"/>
              <a:buChar char="v"/>
            </a:pPr>
            <a:r>
              <a:rPr lang="en-GB" sz="2400" dirty="0" smtClean="0">
                <a:solidFill>
                  <a:srgbClr val="000000"/>
                </a:solidFill>
                <a:latin typeface="Arial" pitchFamily="34" charset="0"/>
                <a:cs typeface="Arial" pitchFamily="34" charset="0"/>
              </a:rPr>
              <a:t>Governance Risk Rating (Monitor)</a:t>
            </a:r>
          </a:p>
          <a:p>
            <a:pPr>
              <a:buFont typeface="Wingdings" pitchFamily="2" charset="2"/>
              <a:buChar char="v"/>
            </a:pPr>
            <a:r>
              <a:rPr lang="en-GB" sz="2400" i="1" dirty="0">
                <a:solidFill>
                  <a:srgbClr val="000000"/>
                </a:solidFill>
                <a:latin typeface="Arial" pitchFamily="34" charset="0"/>
                <a:cs typeface="Arial" pitchFamily="34" charset="0"/>
              </a:rPr>
              <a:t>NHSLA Risk Management Standards</a:t>
            </a:r>
          </a:p>
          <a:p>
            <a:pPr>
              <a:buFont typeface="Wingdings" pitchFamily="2" charset="2"/>
              <a:buChar char="v"/>
            </a:pPr>
            <a:r>
              <a:rPr lang="en-GB" sz="2400" i="1" dirty="0">
                <a:solidFill>
                  <a:srgbClr val="000000"/>
                </a:solidFill>
                <a:latin typeface="Arial" pitchFamily="34" charset="0"/>
                <a:cs typeface="Arial" pitchFamily="34" charset="0"/>
              </a:rPr>
              <a:t>CNST Risk Management Standards</a:t>
            </a:r>
          </a:p>
          <a:p>
            <a:endParaRPr lang="en-GB" dirty="0" smtClean="0"/>
          </a:p>
        </p:txBody>
      </p:sp>
      <p:pic>
        <p:nvPicPr>
          <p:cNvPr id="4" name="Picture 3"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5" name="Picture 4"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46158"/>
          </a:xfrm>
        </p:spPr>
        <p:txBody>
          <a:bodyPr>
            <a:noAutofit/>
          </a:bodyPr>
          <a:lstStyle/>
          <a:p>
            <a:r>
              <a:rPr lang="en-GB" sz="3800" b="1" dirty="0" smtClean="0">
                <a:latin typeface="Arial" pitchFamily="34" charset="0"/>
                <a:cs typeface="Arial" pitchFamily="34" charset="0"/>
              </a:rPr>
              <a:t>Risk Management within the Trust</a:t>
            </a:r>
            <a:endParaRPr lang="en-GB" sz="3800" b="1" dirty="0">
              <a:latin typeface="Arial" pitchFamily="34" charset="0"/>
              <a:cs typeface="Arial" pitchFamily="34" charset="0"/>
            </a:endParaRPr>
          </a:p>
        </p:txBody>
      </p:sp>
      <p:sp>
        <p:nvSpPr>
          <p:cNvPr id="3" name="Content Placeholder 2"/>
          <p:cNvSpPr>
            <a:spLocks noGrp="1"/>
          </p:cNvSpPr>
          <p:nvPr>
            <p:ph idx="1"/>
          </p:nvPr>
        </p:nvSpPr>
        <p:spPr/>
        <p:txBody>
          <a:bodyPr>
            <a:normAutofit lnSpcReduction="10000"/>
          </a:bodyPr>
          <a:lstStyle/>
          <a:p>
            <a:r>
              <a:rPr lang="en-GB" sz="2800" dirty="0" smtClean="0">
                <a:latin typeface="Arial" pitchFamily="34" charset="0"/>
                <a:cs typeface="Arial" pitchFamily="34" charset="0"/>
              </a:rPr>
              <a:t>Risk Management Strategy </a:t>
            </a:r>
            <a:r>
              <a:rPr lang="en-GB" sz="1700" dirty="0" smtClean="0">
                <a:latin typeface="Arial" pitchFamily="34" charset="0"/>
                <a:cs typeface="Arial" pitchFamily="34" charset="0"/>
              </a:rPr>
              <a:t>– framework / structure</a:t>
            </a:r>
          </a:p>
          <a:p>
            <a:r>
              <a:rPr lang="en-GB" sz="2800" dirty="0" smtClean="0">
                <a:latin typeface="Arial" pitchFamily="34" charset="0"/>
                <a:cs typeface="Arial" pitchFamily="34" charset="0"/>
              </a:rPr>
              <a:t>How to Assess Risk Procedure </a:t>
            </a:r>
            <a:r>
              <a:rPr lang="en-GB" sz="1700" dirty="0" smtClean="0">
                <a:latin typeface="Arial" pitchFamily="34" charset="0"/>
                <a:cs typeface="Arial" pitchFamily="34" charset="0"/>
              </a:rPr>
              <a:t>– scoring risk</a:t>
            </a:r>
          </a:p>
          <a:p>
            <a:r>
              <a:rPr lang="en-GB" sz="2800" dirty="0" smtClean="0">
                <a:latin typeface="Arial" pitchFamily="34" charset="0"/>
                <a:cs typeface="Arial" pitchFamily="34" charset="0"/>
              </a:rPr>
              <a:t>Board Assurance Framework (BAF) </a:t>
            </a:r>
            <a:r>
              <a:rPr lang="en-GB" sz="1700" dirty="0" smtClean="0">
                <a:latin typeface="Arial" pitchFamily="34" charset="0"/>
                <a:cs typeface="Arial" pitchFamily="34" charset="0"/>
              </a:rPr>
              <a:t>- top down risks</a:t>
            </a:r>
          </a:p>
          <a:p>
            <a:r>
              <a:rPr lang="en-GB" sz="2800" dirty="0" smtClean="0">
                <a:latin typeface="Arial" pitchFamily="34" charset="0"/>
                <a:cs typeface="Arial" pitchFamily="34" charset="0"/>
              </a:rPr>
              <a:t>Risk Register </a:t>
            </a:r>
            <a:r>
              <a:rPr lang="en-GB" sz="1700" dirty="0" smtClean="0">
                <a:latin typeface="Arial" pitchFamily="34" charset="0"/>
                <a:cs typeface="Arial" pitchFamily="34" charset="0"/>
              </a:rPr>
              <a:t>– bottom up risks</a:t>
            </a:r>
          </a:p>
          <a:p>
            <a:r>
              <a:rPr lang="en-GB" sz="2800" dirty="0" smtClean="0">
                <a:latin typeface="Arial" pitchFamily="34" charset="0"/>
                <a:cs typeface="Arial" pitchFamily="34" charset="0"/>
              </a:rPr>
              <a:t>Executive Committee – </a:t>
            </a:r>
            <a:r>
              <a:rPr lang="en-GB" sz="1700" dirty="0" smtClean="0">
                <a:latin typeface="Arial" pitchFamily="34" charset="0"/>
                <a:cs typeface="Arial" pitchFamily="34" charset="0"/>
              </a:rPr>
              <a:t>scrutinises &amp; challenges risks (15+ monthly, BAF quarterly and directorates risk registers on rotational basis)</a:t>
            </a:r>
          </a:p>
          <a:p>
            <a:r>
              <a:rPr lang="en-GB" sz="2800" dirty="0" smtClean="0">
                <a:latin typeface="Arial" pitchFamily="34" charset="0"/>
                <a:cs typeface="Arial" pitchFamily="34" charset="0"/>
              </a:rPr>
              <a:t>Audit Risk &amp; Assurance Committee </a:t>
            </a:r>
            <a:r>
              <a:rPr lang="en-GB" sz="1700" dirty="0" smtClean="0">
                <a:latin typeface="Arial" pitchFamily="34" charset="0"/>
                <a:cs typeface="Arial" pitchFamily="34" charset="0"/>
              </a:rPr>
              <a:t>– overview of process (bi-monthly BAF and 15+ / occasional directorate risk registers)</a:t>
            </a:r>
          </a:p>
          <a:p>
            <a:r>
              <a:rPr lang="en-GB" sz="2800" dirty="0" smtClean="0">
                <a:latin typeface="Arial" pitchFamily="34" charset="0"/>
                <a:cs typeface="Arial" pitchFamily="34" charset="0"/>
              </a:rPr>
              <a:t>Trust Board </a:t>
            </a:r>
            <a:r>
              <a:rPr lang="en-GB" sz="1700" dirty="0" smtClean="0">
                <a:latin typeface="Arial" pitchFamily="34" charset="0"/>
                <a:cs typeface="Arial" pitchFamily="34" charset="0"/>
              </a:rPr>
              <a:t>– accountable / assured by committees</a:t>
            </a:r>
          </a:p>
          <a:p>
            <a:pPr algn="ctr">
              <a:buNone/>
            </a:pPr>
            <a:r>
              <a:rPr lang="en-GB" sz="2800" dirty="0" smtClean="0">
                <a:solidFill>
                  <a:srgbClr val="FF0000"/>
                </a:solidFill>
                <a:latin typeface="Arial" pitchFamily="34" charset="0"/>
                <a:cs typeface="Arial" pitchFamily="34" charset="0"/>
              </a:rPr>
              <a:t>Important framework which is audited every year </a:t>
            </a:r>
          </a:p>
          <a:p>
            <a:endParaRPr lang="en-GB" dirty="0"/>
          </a:p>
        </p:txBody>
      </p:sp>
      <p:pic>
        <p:nvPicPr>
          <p:cNvPr id="4" name="Picture 3"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5" name="Picture 4"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Rectangle 17"/>
          <p:cNvSpPr>
            <a:spLocks noChangeArrowheads="1"/>
          </p:cNvSpPr>
          <p:nvPr/>
        </p:nvSpPr>
        <p:spPr bwMode="auto">
          <a:xfrm>
            <a:off x="2858230" y="74711"/>
            <a:ext cx="342754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sng" strike="noStrike" cap="none" normalizeH="0" baseline="0" dirty="0" smtClean="0">
                <a:ln>
                  <a:noFill/>
                </a:ln>
                <a:solidFill>
                  <a:schemeClr val="tx1"/>
                </a:solidFill>
                <a:effectLst/>
                <a:latin typeface="Arial" pitchFamily="34" charset="0"/>
                <a:ea typeface="Calibri" pitchFamily="34" charset="0"/>
                <a:cs typeface="Arial" pitchFamily="34" charset="0"/>
              </a:rPr>
              <a:t>Risk Management Process Flow Chart</a:t>
            </a:r>
            <a:endParaRPr kumimoji="0" lang="en-GB" sz="1400" b="0" i="0" u="sng"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857224" y="428604"/>
            <a:ext cx="3000396" cy="500066"/>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r>
              <a:rPr lang="en-GB" sz="1400" dirty="0" smtClean="0">
                <a:latin typeface="Arial" pitchFamily="34" charset="0"/>
                <a:cs typeface="Arial" pitchFamily="34" charset="0"/>
              </a:rPr>
              <a:t>Staff identify a</a:t>
            </a:r>
          </a:p>
          <a:p>
            <a:pPr algn="ctr"/>
            <a:r>
              <a:rPr lang="en-GB" sz="1400" dirty="0" smtClean="0">
                <a:latin typeface="Arial" pitchFamily="34" charset="0"/>
                <a:cs typeface="Arial" pitchFamily="34" charset="0"/>
              </a:rPr>
              <a:t>“risk”</a:t>
            </a:r>
          </a:p>
          <a:p>
            <a:pPr algn="ctr"/>
            <a:endParaRPr lang="en-GB" dirty="0"/>
          </a:p>
        </p:txBody>
      </p:sp>
      <p:sp>
        <p:nvSpPr>
          <p:cNvPr id="25" name="Rectangle 24"/>
          <p:cNvSpPr/>
          <p:nvPr/>
        </p:nvSpPr>
        <p:spPr>
          <a:xfrm>
            <a:off x="1428728" y="1071546"/>
            <a:ext cx="3000396" cy="357190"/>
          </a:xfrm>
          <a:prstGeom prst="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r>
              <a:rPr lang="en-GB" sz="1400" dirty="0" smtClean="0">
                <a:latin typeface="Arial" pitchFamily="34" charset="0"/>
                <a:cs typeface="Arial" pitchFamily="34" charset="0"/>
              </a:rPr>
              <a:t>Reported to line manager</a:t>
            </a:r>
          </a:p>
          <a:p>
            <a:pPr algn="ctr"/>
            <a:endParaRPr lang="en-GB" dirty="0"/>
          </a:p>
        </p:txBody>
      </p:sp>
      <p:sp>
        <p:nvSpPr>
          <p:cNvPr id="38" name="Rectangle 37"/>
          <p:cNvSpPr/>
          <p:nvPr/>
        </p:nvSpPr>
        <p:spPr>
          <a:xfrm>
            <a:off x="1714480" y="1714488"/>
            <a:ext cx="2143140" cy="428628"/>
          </a:xfrm>
          <a:prstGeom prst="rect">
            <a:avLst/>
          </a:prstGeom>
          <a:solidFill>
            <a:srgbClr val="E6FEF5"/>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r>
              <a:rPr lang="en-GB" sz="1400" dirty="0" smtClean="0"/>
              <a:t>Identified as a “risk”</a:t>
            </a:r>
          </a:p>
          <a:p>
            <a:pPr algn="ctr"/>
            <a:endParaRPr lang="en-GB" dirty="0"/>
          </a:p>
        </p:txBody>
      </p:sp>
      <p:sp>
        <p:nvSpPr>
          <p:cNvPr id="40" name="Rectangle 39"/>
          <p:cNvSpPr/>
          <p:nvPr/>
        </p:nvSpPr>
        <p:spPr>
          <a:xfrm>
            <a:off x="2143108" y="2357430"/>
            <a:ext cx="2143140" cy="714380"/>
          </a:xfrm>
          <a:prstGeom prst="rect">
            <a:avLst/>
          </a:prstGeom>
          <a:solidFill>
            <a:srgbClr val="E6FEF5"/>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dirty="0" smtClean="0"/>
          </a:p>
          <a:p>
            <a:pPr algn="ctr"/>
            <a:r>
              <a:rPr lang="en-GB" sz="1400" dirty="0" smtClean="0"/>
              <a:t>Risk assessed in accordance with “How to Assess Risk” procedure</a:t>
            </a:r>
          </a:p>
          <a:p>
            <a:pPr algn="ctr"/>
            <a:endParaRPr lang="en-GB" dirty="0"/>
          </a:p>
        </p:txBody>
      </p:sp>
      <p:sp>
        <p:nvSpPr>
          <p:cNvPr id="41" name="Rectangle 40"/>
          <p:cNvSpPr/>
          <p:nvPr/>
        </p:nvSpPr>
        <p:spPr>
          <a:xfrm>
            <a:off x="2643174" y="3357562"/>
            <a:ext cx="2143140" cy="928694"/>
          </a:xfrm>
          <a:prstGeom prst="rect">
            <a:avLst/>
          </a:prstGeom>
          <a:solidFill>
            <a:srgbClr val="E6FEF5"/>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1400" dirty="0" smtClean="0"/>
          </a:p>
          <a:p>
            <a:pPr algn="ctr"/>
            <a:r>
              <a:rPr lang="en-GB" sz="1400" dirty="0" smtClean="0"/>
              <a:t>Risk is captured onto the directorate/specific area risk register by the General Manager</a:t>
            </a:r>
          </a:p>
          <a:p>
            <a:pPr algn="ctr"/>
            <a:endParaRPr lang="en-GB" dirty="0"/>
          </a:p>
        </p:txBody>
      </p:sp>
      <p:sp>
        <p:nvSpPr>
          <p:cNvPr id="43" name="Rectangle 42"/>
          <p:cNvSpPr/>
          <p:nvPr/>
        </p:nvSpPr>
        <p:spPr>
          <a:xfrm>
            <a:off x="3143240" y="4500570"/>
            <a:ext cx="2143140" cy="928694"/>
          </a:xfrm>
          <a:prstGeom prst="rect">
            <a:avLst/>
          </a:prstGeom>
          <a:solidFill>
            <a:srgbClr val="E6FEF5"/>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1400" dirty="0" smtClean="0"/>
          </a:p>
          <a:p>
            <a:pPr algn="ctr"/>
            <a:r>
              <a:rPr lang="en-GB" sz="1400" dirty="0" smtClean="0"/>
              <a:t>Risk Register managed by the directorate/specific area meeting</a:t>
            </a:r>
          </a:p>
          <a:p>
            <a:pPr algn="ctr"/>
            <a:endParaRPr lang="en-GB" dirty="0"/>
          </a:p>
        </p:txBody>
      </p:sp>
      <p:sp>
        <p:nvSpPr>
          <p:cNvPr id="44" name="Rectangle 43"/>
          <p:cNvSpPr/>
          <p:nvPr/>
        </p:nvSpPr>
        <p:spPr>
          <a:xfrm>
            <a:off x="4071934" y="5643578"/>
            <a:ext cx="2143140" cy="928694"/>
          </a:xfrm>
          <a:prstGeom prst="rect">
            <a:avLst/>
          </a:prstGeom>
          <a:solidFill>
            <a:srgbClr val="E6FEF5"/>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1400" dirty="0" smtClean="0"/>
          </a:p>
          <a:p>
            <a:pPr algn="ctr"/>
            <a:r>
              <a:rPr lang="en-GB" sz="1400" dirty="0" smtClean="0"/>
              <a:t>Risks scoring above 15 added to the 15+ Risk register by Legal Services Manager</a:t>
            </a:r>
          </a:p>
          <a:p>
            <a:pPr algn="ctr"/>
            <a:endParaRPr lang="en-GB" dirty="0"/>
          </a:p>
        </p:txBody>
      </p:sp>
      <p:cxnSp>
        <p:nvCxnSpPr>
          <p:cNvPr id="52" name="Straight Arrow Connector 51"/>
          <p:cNvCxnSpPr/>
          <p:nvPr/>
        </p:nvCxnSpPr>
        <p:spPr>
          <a:xfrm rot="16200000" flipH="1">
            <a:off x="2143108" y="714356"/>
            <a:ext cx="14287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8" idx="2"/>
            <a:endCxn id="40" idx="0"/>
          </p:cNvCxnSpPr>
          <p:nvPr/>
        </p:nvCxnSpPr>
        <p:spPr>
          <a:xfrm rot="16200000" flipH="1">
            <a:off x="2893207" y="2035959"/>
            <a:ext cx="21431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0" idx="2"/>
            <a:endCxn id="41" idx="0"/>
          </p:cNvCxnSpPr>
          <p:nvPr/>
        </p:nvCxnSpPr>
        <p:spPr>
          <a:xfrm rot="16200000" flipH="1">
            <a:off x="3321835" y="2964653"/>
            <a:ext cx="28575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1" idx="2"/>
            <a:endCxn id="43" idx="0"/>
          </p:cNvCxnSpPr>
          <p:nvPr/>
        </p:nvCxnSpPr>
        <p:spPr>
          <a:xfrm rot="16200000" flipH="1">
            <a:off x="3857620" y="4143380"/>
            <a:ext cx="21431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3" idx="2"/>
            <a:endCxn id="44" idx="0"/>
          </p:cNvCxnSpPr>
          <p:nvPr/>
        </p:nvCxnSpPr>
        <p:spPr>
          <a:xfrm rot="16200000" flipH="1">
            <a:off x="4572000" y="5072074"/>
            <a:ext cx="214314"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Picture 18" descr="Great Western Hospitals FT Col A.jpg"/>
          <p:cNvPicPr>
            <a:picLocks noChangeAspect="1"/>
          </p:cNvPicPr>
          <p:nvPr/>
        </p:nvPicPr>
        <p:blipFill>
          <a:blip r:embed="rId3" cstate="print"/>
          <a:stretch>
            <a:fillRect/>
          </a:stretch>
        </p:blipFill>
        <p:spPr>
          <a:xfrm>
            <a:off x="6805130" y="126137"/>
            <a:ext cx="2195820" cy="302467"/>
          </a:xfrm>
          <a:prstGeom prst="rect">
            <a:avLst/>
          </a:prstGeom>
        </p:spPr>
      </p:pic>
      <p:pic>
        <p:nvPicPr>
          <p:cNvPr id="20" name="Picture 19" descr="strap5.jpg"/>
          <p:cNvPicPr>
            <a:picLocks noChangeAspect="1"/>
          </p:cNvPicPr>
          <p:nvPr/>
        </p:nvPicPr>
        <p:blipFill>
          <a:blip r:embed="rId4" cstate="print"/>
          <a:stretch>
            <a:fillRect/>
          </a:stretch>
        </p:blipFill>
        <p:spPr>
          <a:xfrm>
            <a:off x="285721" y="6143644"/>
            <a:ext cx="2422054" cy="428628"/>
          </a:xfrm>
          <a:prstGeom prst="rect">
            <a:avLst/>
          </a:prstGeom>
        </p:spPr>
      </p:pic>
      <p:cxnSp>
        <p:nvCxnSpPr>
          <p:cNvPr id="35" name="Straight Arrow Connector 34"/>
          <p:cNvCxnSpPr/>
          <p:nvPr/>
        </p:nvCxnSpPr>
        <p:spPr>
          <a:xfrm rot="16200000" flipH="1">
            <a:off x="2321703" y="1393017"/>
            <a:ext cx="21431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sp>
        <p:nvSpPr>
          <p:cNvPr id="6" name="TextBox 5"/>
          <p:cNvSpPr txBox="1"/>
          <p:nvPr/>
        </p:nvSpPr>
        <p:spPr>
          <a:xfrm>
            <a:off x="3571868" y="500042"/>
            <a:ext cx="1785950" cy="584775"/>
          </a:xfrm>
          <a:prstGeom prst="rect">
            <a:avLst/>
          </a:prstGeom>
          <a:solidFill>
            <a:schemeClr val="tx2">
              <a:lumMod val="20000"/>
              <a:lumOff val="80000"/>
            </a:schemeClr>
          </a:solidFill>
          <a:ln>
            <a:solidFill>
              <a:srgbClr val="000A1E"/>
            </a:solidFill>
          </a:ln>
        </p:spPr>
        <p:txBody>
          <a:bodyPr wrap="square" rtlCol="0">
            <a:spAutoFit/>
          </a:bodyPr>
          <a:lstStyle/>
          <a:p>
            <a:pPr algn="ctr"/>
            <a:r>
              <a:rPr lang="en-GB" sz="1200" b="1" dirty="0" smtClean="0"/>
              <a:t>TRUST BOARD</a:t>
            </a:r>
          </a:p>
          <a:p>
            <a:pPr algn="ctr"/>
            <a:r>
              <a:rPr lang="en-GB" sz="1000" dirty="0" smtClean="0">
                <a:solidFill>
                  <a:srgbClr val="FF0000"/>
                </a:solidFill>
              </a:rPr>
              <a:t>Takes assurance / overall responsibility</a:t>
            </a:r>
            <a:endParaRPr lang="en-GB" sz="1000" dirty="0">
              <a:solidFill>
                <a:srgbClr val="FF0000"/>
              </a:solidFill>
            </a:endParaRPr>
          </a:p>
        </p:txBody>
      </p:sp>
      <p:sp>
        <p:nvSpPr>
          <p:cNvPr id="7" name="TextBox 6"/>
          <p:cNvSpPr txBox="1"/>
          <p:nvPr/>
        </p:nvSpPr>
        <p:spPr>
          <a:xfrm>
            <a:off x="2928926" y="1871481"/>
            <a:ext cx="1785950" cy="1354217"/>
          </a:xfrm>
          <a:prstGeom prst="rect">
            <a:avLst/>
          </a:prstGeom>
          <a:solidFill>
            <a:srgbClr val="D2FCF1"/>
          </a:solidFill>
          <a:ln>
            <a:solidFill>
              <a:srgbClr val="000A1E"/>
            </a:solidFill>
          </a:ln>
        </p:spPr>
        <p:txBody>
          <a:bodyPr wrap="square" rtlCol="0">
            <a:spAutoFit/>
          </a:bodyPr>
          <a:lstStyle/>
          <a:p>
            <a:pPr algn="ctr"/>
            <a:r>
              <a:rPr lang="en-GB" sz="1200" b="1" dirty="0" smtClean="0"/>
              <a:t>Executive Committee</a:t>
            </a:r>
          </a:p>
          <a:p>
            <a:pPr algn="ctr"/>
            <a:r>
              <a:rPr lang="en-GB" sz="1000" dirty="0" smtClean="0">
                <a:solidFill>
                  <a:srgbClr val="FF0000"/>
                </a:solidFill>
              </a:rPr>
              <a:t>Scrutinises and challenges </a:t>
            </a:r>
          </a:p>
          <a:p>
            <a:pPr algn="ctr"/>
            <a:r>
              <a:rPr lang="en-GB" sz="1000" dirty="0" smtClean="0"/>
              <a:t>15+ Risk Register  (10 times a year)</a:t>
            </a:r>
          </a:p>
          <a:p>
            <a:pPr algn="ctr"/>
            <a:r>
              <a:rPr lang="en-GB" sz="1000" dirty="0" smtClean="0"/>
              <a:t>Directorate Risk Registers (rotational)</a:t>
            </a:r>
          </a:p>
          <a:p>
            <a:pPr algn="ctr"/>
            <a:r>
              <a:rPr lang="en-GB" sz="1000" dirty="0" smtClean="0"/>
              <a:t>Board Assurance Framework (3 times a year)</a:t>
            </a:r>
            <a:endParaRPr lang="en-GB" sz="1000" dirty="0"/>
          </a:p>
        </p:txBody>
      </p:sp>
      <p:sp>
        <p:nvSpPr>
          <p:cNvPr id="8" name="TextBox 7"/>
          <p:cNvSpPr txBox="1"/>
          <p:nvPr/>
        </p:nvSpPr>
        <p:spPr>
          <a:xfrm>
            <a:off x="4929190" y="1750630"/>
            <a:ext cx="2714644" cy="892552"/>
          </a:xfrm>
          <a:prstGeom prst="rect">
            <a:avLst/>
          </a:prstGeom>
          <a:solidFill>
            <a:srgbClr val="FFFFCC"/>
          </a:solidFill>
          <a:ln>
            <a:solidFill>
              <a:srgbClr val="000A1E"/>
            </a:solidFill>
          </a:ln>
        </p:spPr>
        <p:txBody>
          <a:bodyPr wrap="square" rtlCol="0">
            <a:spAutoFit/>
          </a:bodyPr>
          <a:lstStyle/>
          <a:p>
            <a:pPr algn="ctr"/>
            <a:r>
              <a:rPr lang="en-GB" sz="1200" b="1" dirty="0" smtClean="0"/>
              <a:t>Audit Risk and Assurance Committee</a:t>
            </a:r>
          </a:p>
          <a:p>
            <a:pPr algn="ctr"/>
            <a:r>
              <a:rPr lang="en-GB" sz="1000" dirty="0" smtClean="0">
                <a:solidFill>
                  <a:srgbClr val="FF0000"/>
                </a:solidFill>
              </a:rPr>
              <a:t>Overviews process and systems</a:t>
            </a:r>
          </a:p>
          <a:p>
            <a:pPr algn="ctr"/>
            <a:r>
              <a:rPr lang="en-GB" sz="1000" dirty="0" smtClean="0"/>
              <a:t>15+ Risk Register (three times a year)</a:t>
            </a:r>
          </a:p>
          <a:p>
            <a:pPr algn="ctr"/>
            <a:r>
              <a:rPr lang="en-GB" sz="1000" dirty="0" smtClean="0"/>
              <a:t>Directorate Risk Registers (occasionally)</a:t>
            </a:r>
          </a:p>
          <a:p>
            <a:pPr algn="ctr"/>
            <a:r>
              <a:rPr lang="en-GB" sz="1000" dirty="0" smtClean="0"/>
              <a:t>Board Assurance Framework (twice a year)</a:t>
            </a:r>
            <a:endParaRPr lang="en-GB" sz="1000" dirty="0"/>
          </a:p>
        </p:txBody>
      </p:sp>
      <p:sp>
        <p:nvSpPr>
          <p:cNvPr id="10" name="TextBox 9"/>
          <p:cNvSpPr txBox="1"/>
          <p:nvPr/>
        </p:nvSpPr>
        <p:spPr>
          <a:xfrm>
            <a:off x="428596" y="3643314"/>
            <a:ext cx="1214446" cy="1738938"/>
          </a:xfrm>
          <a:prstGeom prst="rect">
            <a:avLst/>
          </a:prstGeom>
          <a:solidFill>
            <a:schemeClr val="bg1">
              <a:lumMod val="85000"/>
            </a:schemeClr>
          </a:solidFill>
          <a:ln>
            <a:solidFill>
              <a:srgbClr val="000A1E"/>
            </a:solidFill>
          </a:ln>
        </p:spPr>
        <p:txBody>
          <a:bodyPr wrap="square" rtlCol="0">
            <a:spAutoFit/>
          </a:bodyPr>
          <a:lstStyle/>
          <a:p>
            <a:pPr algn="ctr"/>
            <a:r>
              <a:rPr lang="en-GB" sz="1100" b="1" dirty="0" smtClean="0"/>
              <a:t>Diagnostics and Outpatients Directorate Board Meeting</a:t>
            </a:r>
          </a:p>
          <a:p>
            <a:pPr algn="ctr"/>
            <a:r>
              <a:rPr lang="en-GB" sz="900" dirty="0" smtClean="0"/>
              <a:t>Overview of the management of risks on the directorate risk register (monthly)</a:t>
            </a:r>
          </a:p>
          <a:p>
            <a:pPr algn="ctr"/>
            <a:r>
              <a:rPr lang="en-GB" sz="900" dirty="0" smtClean="0">
                <a:solidFill>
                  <a:schemeClr val="accent1"/>
                </a:solidFill>
              </a:rPr>
              <a:t>(July Ex Co)</a:t>
            </a:r>
          </a:p>
          <a:p>
            <a:pPr algn="ctr"/>
            <a:endParaRPr lang="en-GB" sz="900" dirty="0"/>
          </a:p>
        </p:txBody>
      </p:sp>
      <p:sp>
        <p:nvSpPr>
          <p:cNvPr id="11" name="TextBox 10"/>
          <p:cNvSpPr txBox="1"/>
          <p:nvPr/>
        </p:nvSpPr>
        <p:spPr>
          <a:xfrm>
            <a:off x="1714480" y="3643314"/>
            <a:ext cx="1285884" cy="1431161"/>
          </a:xfrm>
          <a:prstGeom prst="rect">
            <a:avLst/>
          </a:prstGeom>
          <a:solidFill>
            <a:schemeClr val="bg1">
              <a:lumMod val="85000"/>
            </a:schemeClr>
          </a:solidFill>
          <a:ln>
            <a:solidFill>
              <a:srgbClr val="000A1E"/>
            </a:solidFill>
          </a:ln>
        </p:spPr>
        <p:txBody>
          <a:bodyPr wrap="square" rtlCol="0">
            <a:spAutoFit/>
          </a:bodyPr>
          <a:lstStyle/>
          <a:p>
            <a:pPr algn="ctr"/>
            <a:r>
              <a:rPr lang="en-GB" sz="1100" b="1" dirty="0" smtClean="0"/>
              <a:t>Unscheduled Care Directorate Board Meeting</a:t>
            </a:r>
          </a:p>
          <a:p>
            <a:pPr algn="ctr"/>
            <a:r>
              <a:rPr lang="en-GB" sz="900" dirty="0" smtClean="0"/>
              <a:t>Overview of the management of risks on the directorate risk register (monthly)</a:t>
            </a:r>
          </a:p>
          <a:p>
            <a:pPr algn="ctr"/>
            <a:r>
              <a:rPr lang="en-GB" sz="900" dirty="0" smtClean="0">
                <a:solidFill>
                  <a:schemeClr val="accent1"/>
                </a:solidFill>
              </a:rPr>
              <a:t>(October Ex Co)</a:t>
            </a:r>
          </a:p>
          <a:p>
            <a:pPr algn="ctr"/>
            <a:endParaRPr lang="en-GB" sz="900" dirty="0"/>
          </a:p>
        </p:txBody>
      </p:sp>
      <p:sp>
        <p:nvSpPr>
          <p:cNvPr id="13" name="TextBox 12"/>
          <p:cNvSpPr txBox="1"/>
          <p:nvPr/>
        </p:nvSpPr>
        <p:spPr>
          <a:xfrm>
            <a:off x="3071802" y="3643314"/>
            <a:ext cx="1285884" cy="1431161"/>
          </a:xfrm>
          <a:prstGeom prst="rect">
            <a:avLst/>
          </a:prstGeom>
          <a:solidFill>
            <a:schemeClr val="bg1">
              <a:lumMod val="85000"/>
            </a:schemeClr>
          </a:solidFill>
          <a:ln>
            <a:solidFill>
              <a:srgbClr val="000A1E"/>
            </a:solidFill>
          </a:ln>
        </p:spPr>
        <p:txBody>
          <a:bodyPr wrap="square" rtlCol="0">
            <a:spAutoFit/>
          </a:bodyPr>
          <a:lstStyle/>
          <a:p>
            <a:pPr algn="ctr"/>
            <a:r>
              <a:rPr lang="en-GB" sz="1100" b="1" dirty="0" smtClean="0"/>
              <a:t>Planned Care Directorate Board Meeting</a:t>
            </a:r>
          </a:p>
          <a:p>
            <a:pPr algn="ctr"/>
            <a:r>
              <a:rPr lang="en-GB" sz="900" dirty="0" smtClean="0"/>
              <a:t>Overview of the management of risks on the directorate risk register (monthly)</a:t>
            </a:r>
          </a:p>
          <a:p>
            <a:pPr algn="ctr"/>
            <a:r>
              <a:rPr lang="en-GB" sz="900" dirty="0" smtClean="0">
                <a:solidFill>
                  <a:schemeClr val="accent1"/>
                </a:solidFill>
              </a:rPr>
              <a:t>(September Ex Co)</a:t>
            </a:r>
          </a:p>
          <a:p>
            <a:pPr algn="ctr"/>
            <a:endParaRPr lang="en-GB" sz="900" dirty="0"/>
          </a:p>
        </p:txBody>
      </p:sp>
      <p:sp>
        <p:nvSpPr>
          <p:cNvPr id="14" name="TextBox 13"/>
          <p:cNvSpPr txBox="1"/>
          <p:nvPr/>
        </p:nvSpPr>
        <p:spPr>
          <a:xfrm>
            <a:off x="4429124" y="3643314"/>
            <a:ext cx="1285884" cy="1600438"/>
          </a:xfrm>
          <a:prstGeom prst="rect">
            <a:avLst/>
          </a:prstGeom>
          <a:solidFill>
            <a:schemeClr val="bg1">
              <a:lumMod val="85000"/>
            </a:schemeClr>
          </a:solidFill>
          <a:ln>
            <a:solidFill>
              <a:srgbClr val="000A1E"/>
            </a:solidFill>
          </a:ln>
        </p:spPr>
        <p:txBody>
          <a:bodyPr wrap="square" rtlCol="0">
            <a:spAutoFit/>
          </a:bodyPr>
          <a:lstStyle/>
          <a:p>
            <a:pPr algn="ctr"/>
            <a:r>
              <a:rPr lang="en-GB" sz="1100" b="1" dirty="0" err="1" smtClean="0"/>
              <a:t>Womens</a:t>
            </a:r>
            <a:r>
              <a:rPr lang="en-GB" sz="1100" b="1" dirty="0" smtClean="0"/>
              <a:t> and </a:t>
            </a:r>
            <a:r>
              <a:rPr lang="en-GB" sz="1100" b="1" dirty="0" err="1" smtClean="0"/>
              <a:t>Childrens</a:t>
            </a:r>
            <a:r>
              <a:rPr lang="en-GB" sz="1100" b="1" dirty="0" smtClean="0"/>
              <a:t> Directorate Board Meeting</a:t>
            </a:r>
          </a:p>
          <a:p>
            <a:pPr algn="ctr"/>
            <a:r>
              <a:rPr lang="en-GB" sz="900" dirty="0" smtClean="0"/>
              <a:t>Overview of the management of risks on the directorate risk register (monthly)</a:t>
            </a:r>
          </a:p>
          <a:p>
            <a:pPr algn="ctr"/>
            <a:r>
              <a:rPr lang="en-GB" sz="900" dirty="0" smtClean="0">
                <a:solidFill>
                  <a:schemeClr val="accent1"/>
                </a:solidFill>
              </a:rPr>
              <a:t>(June Ex Co)</a:t>
            </a:r>
          </a:p>
          <a:p>
            <a:pPr algn="ctr"/>
            <a:endParaRPr lang="en-GB" sz="900" dirty="0"/>
          </a:p>
        </p:txBody>
      </p:sp>
      <p:sp>
        <p:nvSpPr>
          <p:cNvPr id="15" name="TextBox 14"/>
          <p:cNvSpPr txBox="1"/>
          <p:nvPr/>
        </p:nvSpPr>
        <p:spPr>
          <a:xfrm>
            <a:off x="5786446" y="3643314"/>
            <a:ext cx="1285884" cy="1431161"/>
          </a:xfrm>
          <a:prstGeom prst="rect">
            <a:avLst/>
          </a:prstGeom>
          <a:solidFill>
            <a:schemeClr val="bg1">
              <a:lumMod val="85000"/>
            </a:schemeClr>
          </a:solidFill>
          <a:ln>
            <a:solidFill>
              <a:srgbClr val="000A1E"/>
            </a:solidFill>
          </a:ln>
        </p:spPr>
        <p:txBody>
          <a:bodyPr wrap="square" rtlCol="0">
            <a:spAutoFit/>
          </a:bodyPr>
          <a:lstStyle/>
          <a:p>
            <a:pPr algn="ctr"/>
            <a:r>
              <a:rPr lang="en-GB" sz="1100" b="1" dirty="0" smtClean="0"/>
              <a:t>Integrated  Community Health Board Meetings</a:t>
            </a:r>
          </a:p>
          <a:p>
            <a:pPr algn="ctr"/>
            <a:r>
              <a:rPr lang="en-GB" sz="900" dirty="0" smtClean="0"/>
              <a:t>Overview of the management of risks on the directorate risk register (monthly)</a:t>
            </a:r>
          </a:p>
          <a:p>
            <a:pPr algn="ctr"/>
            <a:r>
              <a:rPr lang="en-GB" sz="900" dirty="0" smtClean="0">
                <a:solidFill>
                  <a:schemeClr val="accent1"/>
                </a:solidFill>
              </a:rPr>
              <a:t>(February Ex Co)</a:t>
            </a:r>
          </a:p>
          <a:p>
            <a:pPr algn="ctr"/>
            <a:endParaRPr lang="en-GB" sz="900" dirty="0"/>
          </a:p>
        </p:txBody>
      </p:sp>
      <p:cxnSp>
        <p:nvCxnSpPr>
          <p:cNvPr id="17" name="Straight Connector 16"/>
          <p:cNvCxnSpPr/>
          <p:nvPr/>
        </p:nvCxnSpPr>
        <p:spPr>
          <a:xfrm>
            <a:off x="1071538" y="3357562"/>
            <a:ext cx="671517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0034" y="5462159"/>
            <a:ext cx="8001056" cy="538609"/>
          </a:xfrm>
          <a:prstGeom prst="rect">
            <a:avLst/>
          </a:prstGeom>
          <a:solidFill>
            <a:schemeClr val="bg1">
              <a:lumMod val="95000"/>
            </a:schemeClr>
          </a:solidFill>
          <a:ln>
            <a:solidFill>
              <a:srgbClr val="000A1E"/>
            </a:solidFill>
          </a:ln>
        </p:spPr>
        <p:txBody>
          <a:bodyPr wrap="square" rtlCol="0">
            <a:spAutoFit/>
          </a:bodyPr>
          <a:lstStyle/>
          <a:p>
            <a:pPr algn="ctr"/>
            <a:r>
              <a:rPr lang="en-GB" sz="1100" b="1" dirty="0" smtClean="0"/>
              <a:t>Local Risk Management and Review by individual managers</a:t>
            </a:r>
          </a:p>
          <a:p>
            <a:pPr algn="ctr"/>
            <a:r>
              <a:rPr lang="en-GB" sz="900" dirty="0" smtClean="0"/>
              <a:t>Management of risks – sets action / implements  action/ reviews progress / reviews score / updates register</a:t>
            </a:r>
          </a:p>
          <a:p>
            <a:pPr algn="ctr"/>
            <a:endParaRPr lang="en-GB" sz="900" dirty="0"/>
          </a:p>
        </p:txBody>
      </p:sp>
      <p:cxnSp>
        <p:nvCxnSpPr>
          <p:cNvPr id="19" name="Straight Connector 18"/>
          <p:cNvCxnSpPr/>
          <p:nvPr/>
        </p:nvCxnSpPr>
        <p:spPr>
          <a:xfrm>
            <a:off x="3857620" y="1428736"/>
            <a:ext cx="2428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643306" y="1643050"/>
            <a:ext cx="428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648067" y="3219448"/>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219308" y="3495676"/>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505192" y="3495676"/>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933952" y="3495676"/>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33424" y="3495676"/>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362712" y="3495676"/>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148398" y="1566850"/>
            <a:ext cx="276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326729" y="1245379"/>
            <a:ext cx="3476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5929322" y="3000372"/>
            <a:ext cx="71438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7143768" y="3643314"/>
            <a:ext cx="1643074" cy="1485022"/>
          </a:xfrm>
          <a:prstGeom prst="rect">
            <a:avLst/>
          </a:prstGeom>
          <a:solidFill>
            <a:schemeClr val="bg1">
              <a:lumMod val="85000"/>
            </a:schemeClr>
          </a:solidFill>
          <a:ln>
            <a:solidFill>
              <a:srgbClr val="000A1E"/>
            </a:solidFill>
          </a:ln>
        </p:spPr>
        <p:txBody>
          <a:bodyPr wrap="square" rtlCol="0">
            <a:spAutoFit/>
          </a:bodyPr>
          <a:lstStyle/>
          <a:p>
            <a:pPr algn="ctr"/>
            <a:r>
              <a:rPr lang="en-GB" sz="1050" b="1" dirty="0" smtClean="0"/>
              <a:t>Other Area Risk Registers</a:t>
            </a:r>
          </a:p>
          <a:p>
            <a:pPr algn="ctr"/>
            <a:r>
              <a:rPr lang="en-GB" sz="1100" b="1" dirty="0" smtClean="0"/>
              <a:t>Corporate Services</a:t>
            </a:r>
          </a:p>
          <a:p>
            <a:pPr algn="ctr"/>
            <a:r>
              <a:rPr lang="en-GB" sz="900" dirty="0" smtClean="0">
                <a:solidFill>
                  <a:schemeClr val="accent1"/>
                </a:solidFill>
              </a:rPr>
              <a:t>(November Ex Co)</a:t>
            </a:r>
          </a:p>
          <a:p>
            <a:pPr algn="ctr"/>
            <a:r>
              <a:rPr lang="en-GB" sz="1100" b="1" dirty="0" smtClean="0"/>
              <a:t>Workforce</a:t>
            </a:r>
          </a:p>
          <a:p>
            <a:pPr algn="ctr"/>
            <a:r>
              <a:rPr lang="en-GB" sz="900" dirty="0" smtClean="0">
                <a:solidFill>
                  <a:schemeClr val="accent1"/>
                </a:solidFill>
              </a:rPr>
              <a:t>(November Ex Co)</a:t>
            </a:r>
          </a:p>
          <a:p>
            <a:pPr algn="ctr"/>
            <a:r>
              <a:rPr lang="en-GB" sz="1100" b="1" dirty="0" smtClean="0"/>
              <a:t>Finance</a:t>
            </a:r>
          </a:p>
          <a:p>
            <a:pPr algn="ctr"/>
            <a:r>
              <a:rPr lang="en-GB" sz="900" dirty="0" smtClean="0">
                <a:solidFill>
                  <a:schemeClr val="accent1"/>
                </a:solidFill>
              </a:rPr>
              <a:t>(May Ex Co)</a:t>
            </a:r>
          </a:p>
          <a:p>
            <a:pPr algn="ctr"/>
            <a:r>
              <a:rPr lang="en-GB" sz="1100" b="1" dirty="0" smtClean="0"/>
              <a:t>Mental Health</a:t>
            </a:r>
          </a:p>
          <a:p>
            <a:pPr algn="ctr"/>
            <a:r>
              <a:rPr lang="en-GB" sz="900" dirty="0" smtClean="0">
                <a:solidFill>
                  <a:schemeClr val="accent1"/>
                </a:solidFill>
              </a:rPr>
              <a:t>(January Ex Co)</a:t>
            </a:r>
            <a:endParaRPr lang="en-GB" sz="900" dirty="0"/>
          </a:p>
        </p:txBody>
      </p:sp>
      <p:cxnSp>
        <p:nvCxnSpPr>
          <p:cNvPr id="42" name="Straight Connector 41"/>
          <p:cNvCxnSpPr/>
          <p:nvPr/>
        </p:nvCxnSpPr>
        <p:spPr>
          <a:xfrm rot="5400000">
            <a:off x="7648596" y="3495676"/>
            <a:ext cx="276228" cy="0"/>
          </a:xfrm>
          <a:prstGeom prst="line">
            <a:avLst/>
          </a:prstGeom>
        </p:spPr>
        <p:style>
          <a:lnRef idx="1">
            <a:schemeClr val="accent1"/>
          </a:lnRef>
          <a:fillRef idx="0">
            <a:schemeClr val="accent1"/>
          </a:fillRef>
          <a:effectRef idx="0">
            <a:schemeClr val="accent1"/>
          </a:effectRef>
          <a:fontRef idx="minor">
            <a:schemeClr val="tx1"/>
          </a:fontRef>
        </p:style>
      </p:cxnSp>
      <p:pic>
        <p:nvPicPr>
          <p:cNvPr id="46" name="Picture 45"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What is a Risk?</a:t>
            </a:r>
            <a:endParaRPr lang="en-GB" b="1"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GB" sz="2400" dirty="0" smtClean="0">
                <a:solidFill>
                  <a:srgbClr val="FF0000"/>
                </a:solidFill>
                <a:latin typeface="Arial" pitchFamily="34" charset="0"/>
                <a:cs typeface="Arial" pitchFamily="34" charset="0"/>
              </a:rPr>
              <a:t>Hazard </a:t>
            </a:r>
            <a:r>
              <a:rPr lang="en-GB" sz="2400" dirty="0" smtClean="0">
                <a:latin typeface="Arial" pitchFamily="34" charset="0"/>
                <a:cs typeface="Arial" pitchFamily="34" charset="0"/>
              </a:rPr>
              <a:t>– situations with the potential to cause harm</a:t>
            </a:r>
          </a:p>
          <a:p>
            <a:r>
              <a:rPr lang="en-GB" sz="2400" dirty="0" smtClean="0">
                <a:solidFill>
                  <a:srgbClr val="FF0000"/>
                </a:solidFill>
                <a:latin typeface="Arial" pitchFamily="34" charset="0"/>
                <a:cs typeface="Arial" pitchFamily="34" charset="0"/>
              </a:rPr>
              <a:t>Risk</a:t>
            </a:r>
            <a:r>
              <a:rPr lang="en-GB" sz="2400" dirty="0" smtClean="0">
                <a:latin typeface="Arial" pitchFamily="34" charset="0"/>
                <a:cs typeface="Arial" pitchFamily="34" charset="0"/>
              </a:rPr>
              <a:t> – the probability that a specific adverse event / consequence will occur in a specific time period or as a result of a specific situation (hazard)</a:t>
            </a:r>
          </a:p>
          <a:p>
            <a:r>
              <a:rPr lang="en-GB" sz="2400" dirty="0" smtClean="0">
                <a:solidFill>
                  <a:schemeClr val="accent1"/>
                </a:solidFill>
                <a:latin typeface="Arial" pitchFamily="34" charset="0"/>
                <a:cs typeface="Arial" pitchFamily="34" charset="0"/>
              </a:rPr>
              <a:t>Risk = Consequence x likelihood</a:t>
            </a:r>
          </a:p>
          <a:p>
            <a:pPr>
              <a:buNone/>
            </a:pPr>
            <a:r>
              <a:rPr lang="en-GB" sz="2400" dirty="0" smtClean="0">
                <a:latin typeface="Arial" pitchFamily="34" charset="0"/>
                <a:cs typeface="Arial" pitchFamily="34" charset="0"/>
              </a:rPr>
              <a:t>   (outcome or adverse event) x (probability)</a:t>
            </a:r>
            <a:endParaRPr lang="en-GB" sz="2400" dirty="0">
              <a:latin typeface="Arial" pitchFamily="34" charset="0"/>
              <a:cs typeface="Arial" pitchFamily="34" charset="0"/>
            </a:endParaRPr>
          </a:p>
        </p:txBody>
      </p:sp>
      <p:pic>
        <p:nvPicPr>
          <p:cNvPr id="6" name="Picture 5" descr="Great Western Hospitals FT Col A.jpg"/>
          <p:cNvPicPr>
            <a:picLocks noChangeAspect="1"/>
          </p:cNvPicPr>
          <p:nvPr/>
        </p:nvPicPr>
        <p:blipFill>
          <a:blip r:embed="rId2" cstate="print"/>
          <a:stretch>
            <a:fillRect/>
          </a:stretch>
        </p:blipFill>
        <p:spPr>
          <a:xfrm>
            <a:off x="6572264" y="285728"/>
            <a:ext cx="1968700" cy="271182"/>
          </a:xfrm>
          <a:prstGeom prst="rect">
            <a:avLst/>
          </a:prstGeom>
        </p:spPr>
      </p:pic>
      <p:pic>
        <p:nvPicPr>
          <p:cNvPr id="7" name="Picture 6" descr="strap5.jpg"/>
          <p:cNvPicPr>
            <a:picLocks noChangeAspect="1"/>
          </p:cNvPicPr>
          <p:nvPr/>
        </p:nvPicPr>
        <p:blipFill>
          <a:blip r:embed="rId3"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4286256"/>
          <a:ext cx="8215369" cy="1428760"/>
        </p:xfrm>
        <a:graphic>
          <a:graphicData uri="http://schemas.openxmlformats.org/drawingml/2006/table">
            <a:tbl>
              <a:tblPr/>
              <a:tblGrid>
                <a:gridCol w="1313879"/>
                <a:gridCol w="1408994"/>
                <a:gridCol w="1400933"/>
                <a:gridCol w="1414636"/>
                <a:gridCol w="1400933"/>
                <a:gridCol w="1275994"/>
              </a:tblGrid>
              <a:tr h="276562">
                <a:tc>
                  <a:txBody>
                    <a:bodyPr/>
                    <a:lstStyle/>
                    <a:p>
                      <a:pPr>
                        <a:spcAft>
                          <a:spcPts val="0"/>
                        </a:spcAft>
                      </a:pPr>
                      <a:r>
                        <a:rPr lang="en-US" sz="1000" b="1" dirty="0">
                          <a:solidFill>
                            <a:srgbClr val="000000"/>
                          </a:solidFill>
                          <a:latin typeface="Arial"/>
                          <a:ea typeface="Times New Roman"/>
                          <a:cs typeface="Times New Roman"/>
                        </a:rPr>
                        <a:t>Likelihood score </a:t>
                      </a:r>
                      <a:endParaRPr lang="en-GB" sz="1000" dirty="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dirty="0">
                          <a:solidFill>
                            <a:srgbClr val="000000"/>
                          </a:solidFill>
                          <a:latin typeface="Arial"/>
                          <a:ea typeface="Times New Roman"/>
                          <a:cs typeface="Times New Roman"/>
                        </a:rPr>
                        <a:t>1 </a:t>
                      </a:r>
                      <a:endParaRPr lang="en-GB" sz="1000" dirty="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solidFill>
                            <a:srgbClr val="000000"/>
                          </a:solidFill>
                          <a:latin typeface="Arial"/>
                          <a:ea typeface="Times New Roman"/>
                          <a:cs typeface="Times New Roman"/>
                        </a:rPr>
                        <a:t>2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AA00"/>
                    </a:solidFill>
                  </a:tcPr>
                </a:tc>
                <a:tc>
                  <a:txBody>
                    <a:bodyPr/>
                    <a:lstStyle/>
                    <a:p>
                      <a:pPr>
                        <a:spcAft>
                          <a:spcPts val="0"/>
                        </a:spcAft>
                      </a:pPr>
                      <a:r>
                        <a:rPr lang="en-US" sz="1000" b="1">
                          <a:solidFill>
                            <a:srgbClr val="000000"/>
                          </a:solidFill>
                          <a:latin typeface="Arial"/>
                          <a:ea typeface="Times New Roman"/>
                          <a:cs typeface="Times New Roman"/>
                        </a:rPr>
                        <a:t>3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00"/>
                    </a:solidFill>
                  </a:tcPr>
                </a:tc>
                <a:tc>
                  <a:txBody>
                    <a:bodyPr/>
                    <a:lstStyle/>
                    <a:p>
                      <a:pPr>
                        <a:spcAft>
                          <a:spcPts val="0"/>
                        </a:spcAft>
                      </a:pPr>
                      <a:r>
                        <a:rPr lang="en-US" sz="1000" b="1">
                          <a:solidFill>
                            <a:srgbClr val="000000"/>
                          </a:solidFill>
                          <a:latin typeface="Arial"/>
                          <a:ea typeface="Times New Roman"/>
                          <a:cs typeface="Times New Roman"/>
                        </a:rPr>
                        <a:t>4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0"/>
                    </a:solidFill>
                  </a:tcPr>
                </a:tc>
                <a:tc>
                  <a:txBody>
                    <a:bodyPr/>
                    <a:lstStyle/>
                    <a:p>
                      <a:pPr>
                        <a:spcAft>
                          <a:spcPts val="0"/>
                        </a:spcAft>
                      </a:pPr>
                      <a:r>
                        <a:rPr lang="en-US" sz="1000" b="1">
                          <a:solidFill>
                            <a:srgbClr val="000000"/>
                          </a:solidFill>
                          <a:latin typeface="Arial"/>
                          <a:ea typeface="Times New Roman"/>
                          <a:cs typeface="Times New Roman"/>
                        </a:rPr>
                        <a:t>5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342B"/>
                    </a:solidFill>
                  </a:tcPr>
                </a:tc>
              </a:tr>
              <a:tr h="251823">
                <a:tc>
                  <a:txBody>
                    <a:bodyPr/>
                    <a:lstStyle/>
                    <a:p>
                      <a:pPr>
                        <a:spcAft>
                          <a:spcPts val="0"/>
                        </a:spcAft>
                      </a:pPr>
                      <a:r>
                        <a:rPr lang="en-US" sz="1000" b="1">
                          <a:solidFill>
                            <a:srgbClr val="000000"/>
                          </a:solidFill>
                          <a:latin typeface="Arial"/>
                          <a:ea typeface="Times New Roman"/>
                          <a:cs typeface="Times New Roman"/>
                        </a:rPr>
                        <a:t>Descriptor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dirty="0">
                          <a:solidFill>
                            <a:srgbClr val="000000"/>
                          </a:solidFill>
                          <a:latin typeface="Arial"/>
                          <a:ea typeface="Times New Roman"/>
                          <a:cs typeface="Times New Roman"/>
                        </a:rPr>
                        <a:t>Rare </a:t>
                      </a:r>
                      <a:endParaRPr lang="en-GB" sz="1000" dirty="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solidFill>
                            <a:srgbClr val="000000"/>
                          </a:solidFill>
                          <a:latin typeface="Arial"/>
                          <a:ea typeface="Times New Roman"/>
                          <a:cs typeface="Times New Roman"/>
                        </a:rPr>
                        <a:t>Unlikely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AA00"/>
                    </a:solidFill>
                  </a:tcPr>
                </a:tc>
                <a:tc>
                  <a:txBody>
                    <a:bodyPr/>
                    <a:lstStyle/>
                    <a:p>
                      <a:pPr>
                        <a:spcAft>
                          <a:spcPts val="0"/>
                        </a:spcAft>
                      </a:pPr>
                      <a:r>
                        <a:rPr lang="en-US" sz="1000" b="1">
                          <a:solidFill>
                            <a:srgbClr val="000000"/>
                          </a:solidFill>
                          <a:latin typeface="Arial"/>
                          <a:ea typeface="Times New Roman"/>
                          <a:cs typeface="Times New Roman"/>
                        </a:rPr>
                        <a:t>Possible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00"/>
                    </a:solidFill>
                  </a:tcPr>
                </a:tc>
                <a:tc>
                  <a:txBody>
                    <a:bodyPr/>
                    <a:lstStyle/>
                    <a:p>
                      <a:pPr>
                        <a:spcAft>
                          <a:spcPts val="0"/>
                        </a:spcAft>
                      </a:pPr>
                      <a:r>
                        <a:rPr lang="en-US" sz="1000" b="1">
                          <a:solidFill>
                            <a:srgbClr val="000000"/>
                          </a:solidFill>
                          <a:latin typeface="Arial"/>
                          <a:ea typeface="Times New Roman"/>
                          <a:cs typeface="Times New Roman"/>
                        </a:rPr>
                        <a:t>Likely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0"/>
                    </a:solidFill>
                  </a:tcPr>
                </a:tc>
                <a:tc>
                  <a:txBody>
                    <a:bodyPr/>
                    <a:lstStyle/>
                    <a:p>
                      <a:pPr>
                        <a:spcAft>
                          <a:spcPts val="0"/>
                        </a:spcAft>
                      </a:pPr>
                      <a:r>
                        <a:rPr lang="en-US" sz="1000" b="1">
                          <a:solidFill>
                            <a:srgbClr val="000000"/>
                          </a:solidFill>
                          <a:latin typeface="Arial"/>
                          <a:ea typeface="Times New Roman"/>
                          <a:cs typeface="Times New Roman"/>
                        </a:rPr>
                        <a:t>Almost certain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342B"/>
                    </a:solidFill>
                  </a:tcPr>
                </a:tc>
              </a:tr>
              <a:tr h="900375">
                <a:tc>
                  <a:txBody>
                    <a:bodyPr/>
                    <a:lstStyle/>
                    <a:p>
                      <a:pPr>
                        <a:spcAft>
                          <a:spcPts val="0"/>
                        </a:spcAft>
                      </a:pPr>
                      <a:r>
                        <a:rPr lang="en-US" sz="1000" b="1">
                          <a:solidFill>
                            <a:srgbClr val="000000"/>
                          </a:solidFill>
                          <a:latin typeface="Arial"/>
                          <a:ea typeface="Times New Roman"/>
                          <a:cs typeface="Times New Roman"/>
                        </a:rPr>
                        <a:t>Frequency </a:t>
                      </a:r>
                      <a:endParaRPr lang="en-GB" sz="1000">
                        <a:solidFill>
                          <a:srgbClr val="000000"/>
                        </a:solidFill>
                        <a:latin typeface="Frutiger 45 Light"/>
                        <a:ea typeface="Times New Roman"/>
                        <a:cs typeface="Times New Roman"/>
                      </a:endParaRPr>
                    </a:p>
                    <a:p>
                      <a:pPr>
                        <a:spcAft>
                          <a:spcPts val="0"/>
                        </a:spcAft>
                      </a:pPr>
                      <a:r>
                        <a:rPr lang="en-US" sz="1000">
                          <a:solidFill>
                            <a:srgbClr val="000000"/>
                          </a:solidFill>
                          <a:latin typeface="Arial"/>
                          <a:ea typeface="Times New Roman"/>
                          <a:cs typeface="Times New Roman"/>
                        </a:rPr>
                        <a:t>How often might it/does it happen</a:t>
                      </a:r>
                      <a:r>
                        <a:rPr lang="en-US" sz="1000" b="1">
                          <a:solidFill>
                            <a:srgbClr val="000000"/>
                          </a:solidFill>
                          <a:latin typeface="Arial"/>
                          <a:ea typeface="Times New Roman"/>
                          <a:cs typeface="Times New Roman"/>
                        </a:rPr>
                        <a:t> </a:t>
                      </a:r>
                      <a:endParaRPr lang="en-GB" sz="1000">
                        <a:solidFill>
                          <a:srgbClr val="000000"/>
                        </a:solidFill>
                        <a:latin typeface="Frutiger 45 Light"/>
                        <a:ea typeface="Times New Roman"/>
                        <a:cs typeface="Times New Roman"/>
                      </a:endParaRPr>
                    </a:p>
                  </a:txBody>
                  <a:tcPr marL="64609" marR="646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a:solidFill>
                            <a:srgbClr val="000000"/>
                          </a:solidFill>
                          <a:latin typeface="Arial"/>
                          <a:ea typeface="Times New Roman"/>
                          <a:cs typeface="Times New Roman"/>
                        </a:rPr>
                        <a:t>This will probably never happen/recur</a:t>
                      </a:r>
                      <a:r>
                        <a:rPr lang="en-US" sz="1000" b="1">
                          <a:solidFill>
                            <a:srgbClr val="000000"/>
                          </a:solidFill>
                          <a:latin typeface="Arial"/>
                          <a:ea typeface="Times New Roman"/>
                          <a:cs typeface="Times New Roman"/>
                        </a:rPr>
                        <a:t> </a:t>
                      </a:r>
                      <a:endParaRPr lang="en-GB" sz="1000">
                        <a:solidFill>
                          <a:srgbClr val="000000"/>
                        </a:solidFill>
                        <a:latin typeface="Frutiger 45 Light"/>
                        <a:ea typeface="Times New Roman"/>
                        <a:cs typeface="Times New Roman"/>
                      </a:endParaRPr>
                    </a:p>
                  </a:txBody>
                  <a:tcPr marL="64609" marR="646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000" dirty="0">
                          <a:solidFill>
                            <a:srgbClr val="000000"/>
                          </a:solidFill>
                          <a:latin typeface="Arial"/>
                          <a:ea typeface="Times New Roman"/>
                          <a:cs typeface="Times New Roman"/>
                        </a:rPr>
                        <a:t>Do not expect it to happen/recur but it is possible it may do so</a:t>
                      </a:r>
                      <a:endParaRPr lang="en-GB" sz="1000" dirty="0">
                        <a:solidFill>
                          <a:srgbClr val="000000"/>
                        </a:solidFill>
                        <a:latin typeface="Frutiger 45 Light"/>
                        <a:ea typeface="Times New Roman"/>
                        <a:cs typeface="Times New Roman"/>
                      </a:endParaRPr>
                    </a:p>
                    <a:p>
                      <a:pPr algn="l">
                        <a:spcAft>
                          <a:spcPts val="0"/>
                        </a:spcAft>
                      </a:pPr>
                      <a:r>
                        <a:rPr lang="en-US" sz="1000" dirty="0">
                          <a:solidFill>
                            <a:srgbClr val="000000"/>
                          </a:solidFill>
                          <a:latin typeface="Arial"/>
                          <a:ea typeface="Times New Roman"/>
                          <a:cs typeface="Times New Roman"/>
                        </a:rPr>
                        <a:t> </a:t>
                      </a:r>
                      <a:endParaRPr lang="en-GB" sz="1000" dirty="0">
                        <a:solidFill>
                          <a:srgbClr val="000000"/>
                        </a:solidFill>
                        <a:latin typeface="Frutiger 45 Light"/>
                        <a:ea typeface="Times New Roman"/>
                        <a:cs typeface="Times New Roman"/>
                      </a:endParaRPr>
                    </a:p>
                  </a:txBody>
                  <a:tcPr marL="64609" marR="646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AA00"/>
                    </a:solidFill>
                  </a:tcPr>
                </a:tc>
                <a:tc>
                  <a:txBody>
                    <a:bodyPr/>
                    <a:lstStyle/>
                    <a:p>
                      <a:pPr algn="l">
                        <a:spcAft>
                          <a:spcPts val="0"/>
                        </a:spcAft>
                      </a:pPr>
                      <a:r>
                        <a:rPr lang="en-US" sz="1000" dirty="0">
                          <a:solidFill>
                            <a:srgbClr val="000000"/>
                          </a:solidFill>
                          <a:latin typeface="Arial"/>
                          <a:ea typeface="Times New Roman"/>
                          <a:cs typeface="Times New Roman"/>
                        </a:rPr>
                        <a:t>Might happen or recur occasionally</a:t>
                      </a:r>
                      <a:endParaRPr lang="en-GB" sz="1000" dirty="0">
                        <a:solidFill>
                          <a:srgbClr val="000000"/>
                        </a:solidFill>
                        <a:latin typeface="Frutiger 45 Light"/>
                        <a:ea typeface="Times New Roman"/>
                        <a:cs typeface="Times New Roman"/>
                      </a:endParaRPr>
                    </a:p>
                  </a:txBody>
                  <a:tcPr marL="64609" marR="646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00"/>
                    </a:solidFill>
                  </a:tcPr>
                </a:tc>
                <a:tc>
                  <a:txBody>
                    <a:bodyPr/>
                    <a:lstStyle/>
                    <a:p>
                      <a:pPr algn="l">
                        <a:spcAft>
                          <a:spcPts val="0"/>
                        </a:spcAft>
                      </a:pPr>
                      <a:r>
                        <a:rPr lang="en-US" sz="1000" dirty="0">
                          <a:solidFill>
                            <a:srgbClr val="000000"/>
                          </a:solidFill>
                          <a:latin typeface="Arial"/>
                          <a:ea typeface="Times New Roman"/>
                          <a:cs typeface="Times New Roman"/>
                        </a:rPr>
                        <a:t>Will probably happen/recur but it is not a persisting issue</a:t>
                      </a:r>
                      <a:endParaRPr lang="en-GB" sz="1000" dirty="0">
                        <a:solidFill>
                          <a:srgbClr val="000000"/>
                        </a:solidFill>
                        <a:latin typeface="Frutiger 45 Light"/>
                        <a:ea typeface="Times New Roman"/>
                        <a:cs typeface="Times New Roman"/>
                      </a:endParaRPr>
                    </a:p>
                  </a:txBody>
                  <a:tcPr marL="64609" marR="646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0"/>
                    </a:solidFill>
                  </a:tcPr>
                </a:tc>
                <a:tc>
                  <a:txBody>
                    <a:bodyPr/>
                    <a:lstStyle/>
                    <a:p>
                      <a:pPr algn="l">
                        <a:spcAft>
                          <a:spcPts val="0"/>
                        </a:spcAft>
                      </a:pPr>
                      <a:r>
                        <a:rPr lang="en-US" sz="1000" dirty="0">
                          <a:solidFill>
                            <a:srgbClr val="000000"/>
                          </a:solidFill>
                          <a:latin typeface="Arial"/>
                          <a:ea typeface="Times New Roman"/>
                          <a:cs typeface="Times New Roman"/>
                        </a:rPr>
                        <a:t>Will undoubtedly happen/</a:t>
                      </a:r>
                      <a:r>
                        <a:rPr lang="en-US" sz="1000" dirty="0" err="1">
                          <a:solidFill>
                            <a:srgbClr val="000000"/>
                          </a:solidFill>
                          <a:latin typeface="Arial"/>
                          <a:ea typeface="Times New Roman"/>
                          <a:cs typeface="Times New Roman"/>
                        </a:rPr>
                        <a:t>recur,possibly</a:t>
                      </a:r>
                      <a:r>
                        <a:rPr lang="en-US" sz="1000" dirty="0">
                          <a:solidFill>
                            <a:srgbClr val="000000"/>
                          </a:solidFill>
                          <a:latin typeface="Arial"/>
                          <a:ea typeface="Times New Roman"/>
                          <a:cs typeface="Times New Roman"/>
                        </a:rPr>
                        <a:t> frequently</a:t>
                      </a:r>
                      <a:endParaRPr lang="en-GB" sz="1000" dirty="0">
                        <a:solidFill>
                          <a:srgbClr val="000000"/>
                        </a:solidFill>
                        <a:latin typeface="Frutiger 45 Light"/>
                        <a:ea typeface="Times New Roman"/>
                        <a:cs typeface="Times New Roman"/>
                      </a:endParaRPr>
                    </a:p>
                  </a:txBody>
                  <a:tcPr marL="64609" marR="646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342B"/>
                    </a:solidFill>
                  </a:tcPr>
                </a:tc>
              </a:tr>
            </a:tbl>
          </a:graphicData>
        </a:graphic>
      </p:graphicFrame>
      <p:graphicFrame>
        <p:nvGraphicFramePr>
          <p:cNvPr id="3" name="Table 2"/>
          <p:cNvGraphicFramePr>
            <a:graphicFrameLocks noGrp="1"/>
          </p:cNvGraphicFramePr>
          <p:nvPr/>
        </p:nvGraphicFramePr>
        <p:xfrm>
          <a:off x="428596" y="785794"/>
          <a:ext cx="8215371" cy="3071834"/>
        </p:xfrm>
        <a:graphic>
          <a:graphicData uri="http://schemas.openxmlformats.org/drawingml/2006/table">
            <a:tbl>
              <a:tblPr/>
              <a:tblGrid>
                <a:gridCol w="1700269"/>
                <a:gridCol w="1161099"/>
                <a:gridCol w="1283191"/>
                <a:gridCol w="1344646"/>
                <a:gridCol w="1361035"/>
                <a:gridCol w="1365131"/>
              </a:tblGrid>
              <a:tr h="368658">
                <a:tc>
                  <a:txBody>
                    <a:bodyPr/>
                    <a:lstStyle/>
                    <a:p>
                      <a:pPr>
                        <a:spcAft>
                          <a:spcPts val="0"/>
                        </a:spcAft>
                      </a:pPr>
                      <a:endParaRPr lang="en-US" sz="1000" dirty="0">
                        <a:solidFill>
                          <a:srgbClr val="000000"/>
                        </a:solidFill>
                        <a:latin typeface="Arial"/>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spcAft>
                          <a:spcPts val="0"/>
                        </a:spcAft>
                      </a:pPr>
                      <a:r>
                        <a:rPr lang="en-US" sz="1000" b="1">
                          <a:solidFill>
                            <a:srgbClr val="000000"/>
                          </a:solidFill>
                          <a:latin typeface="Arial"/>
                          <a:ea typeface="Times New Roman"/>
                          <a:cs typeface="Times New Roman"/>
                        </a:rPr>
                        <a:t>Consequence score (severity levels) and examples of descriptors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27794">
                <a:tc>
                  <a:txBody>
                    <a:bodyPr/>
                    <a:lstStyle/>
                    <a:p>
                      <a:pPr>
                        <a:spcAft>
                          <a:spcPts val="0"/>
                        </a:spcAft>
                      </a:pPr>
                      <a:endParaRPr lang="en-US" sz="1000">
                        <a:solidFill>
                          <a:srgbClr val="000000"/>
                        </a:solidFill>
                        <a:latin typeface="Arial"/>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dirty="0">
                          <a:solidFill>
                            <a:srgbClr val="000000"/>
                          </a:solidFill>
                          <a:latin typeface="Arial"/>
                          <a:ea typeface="Times New Roman"/>
                          <a:cs typeface="Times New Roman"/>
                        </a:rPr>
                        <a:t>1 </a:t>
                      </a:r>
                      <a:endParaRPr lang="en-GB" sz="1000" dirty="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solidFill>
                            <a:srgbClr val="000000"/>
                          </a:solidFill>
                          <a:latin typeface="Arial"/>
                          <a:ea typeface="Times New Roman"/>
                          <a:cs typeface="Times New Roman"/>
                        </a:rPr>
                        <a:t>2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AA00"/>
                    </a:solidFill>
                  </a:tcPr>
                </a:tc>
                <a:tc>
                  <a:txBody>
                    <a:bodyPr/>
                    <a:lstStyle/>
                    <a:p>
                      <a:pPr>
                        <a:spcAft>
                          <a:spcPts val="0"/>
                        </a:spcAft>
                      </a:pPr>
                      <a:r>
                        <a:rPr lang="en-US" sz="1000" b="1">
                          <a:solidFill>
                            <a:srgbClr val="000000"/>
                          </a:solidFill>
                          <a:latin typeface="Arial"/>
                          <a:ea typeface="Times New Roman"/>
                          <a:cs typeface="Times New Roman"/>
                        </a:rPr>
                        <a:t>3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00"/>
                    </a:solidFill>
                  </a:tcPr>
                </a:tc>
                <a:tc>
                  <a:txBody>
                    <a:bodyPr/>
                    <a:lstStyle/>
                    <a:p>
                      <a:pPr>
                        <a:spcAft>
                          <a:spcPts val="0"/>
                        </a:spcAft>
                      </a:pPr>
                      <a:r>
                        <a:rPr lang="en-US" sz="1000" b="1">
                          <a:solidFill>
                            <a:srgbClr val="000000"/>
                          </a:solidFill>
                          <a:latin typeface="Arial"/>
                          <a:ea typeface="Times New Roman"/>
                          <a:cs typeface="Times New Roman"/>
                        </a:rPr>
                        <a:t>4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0"/>
                    </a:solidFill>
                  </a:tcPr>
                </a:tc>
                <a:tc>
                  <a:txBody>
                    <a:bodyPr/>
                    <a:lstStyle/>
                    <a:p>
                      <a:pPr>
                        <a:spcAft>
                          <a:spcPts val="0"/>
                        </a:spcAft>
                      </a:pPr>
                      <a:r>
                        <a:rPr lang="en-US" sz="1000" b="1">
                          <a:solidFill>
                            <a:srgbClr val="000000"/>
                          </a:solidFill>
                          <a:latin typeface="Arial"/>
                          <a:ea typeface="Times New Roman"/>
                          <a:cs typeface="Times New Roman"/>
                        </a:rPr>
                        <a:t>5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342B"/>
                    </a:solidFill>
                  </a:tcPr>
                </a:tc>
              </a:tr>
              <a:tr h="215721">
                <a:tc>
                  <a:txBody>
                    <a:bodyPr/>
                    <a:lstStyle/>
                    <a:p>
                      <a:pPr>
                        <a:spcAft>
                          <a:spcPts val="0"/>
                        </a:spcAft>
                      </a:pPr>
                      <a:r>
                        <a:rPr lang="en-US" sz="1000" b="1">
                          <a:solidFill>
                            <a:srgbClr val="000000"/>
                          </a:solidFill>
                          <a:latin typeface="Arial"/>
                          <a:ea typeface="Times New Roman"/>
                          <a:cs typeface="Times New Roman"/>
                        </a:rPr>
                        <a:t>Domains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a:solidFill>
                            <a:srgbClr val="000000"/>
                          </a:solidFill>
                          <a:latin typeface="Arial"/>
                          <a:ea typeface="Times New Roman"/>
                          <a:cs typeface="Times New Roman"/>
                        </a:rPr>
                        <a:t>Negligible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1" dirty="0">
                          <a:solidFill>
                            <a:srgbClr val="000000"/>
                          </a:solidFill>
                          <a:latin typeface="Arial"/>
                          <a:ea typeface="Times New Roman"/>
                          <a:cs typeface="Times New Roman"/>
                        </a:rPr>
                        <a:t>Minor </a:t>
                      </a:r>
                      <a:endParaRPr lang="en-GB" sz="1000" dirty="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AA00"/>
                    </a:solidFill>
                  </a:tcPr>
                </a:tc>
                <a:tc>
                  <a:txBody>
                    <a:bodyPr/>
                    <a:lstStyle/>
                    <a:p>
                      <a:pPr>
                        <a:spcAft>
                          <a:spcPts val="0"/>
                        </a:spcAft>
                      </a:pPr>
                      <a:r>
                        <a:rPr lang="en-US" sz="1000" b="1">
                          <a:solidFill>
                            <a:srgbClr val="000000"/>
                          </a:solidFill>
                          <a:latin typeface="Arial"/>
                          <a:ea typeface="Times New Roman"/>
                          <a:cs typeface="Times New Roman"/>
                        </a:rPr>
                        <a:t>Moderate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00"/>
                    </a:solidFill>
                  </a:tcPr>
                </a:tc>
                <a:tc>
                  <a:txBody>
                    <a:bodyPr/>
                    <a:lstStyle/>
                    <a:p>
                      <a:pPr>
                        <a:spcAft>
                          <a:spcPts val="0"/>
                        </a:spcAft>
                      </a:pPr>
                      <a:r>
                        <a:rPr lang="en-US" sz="1000" b="1">
                          <a:solidFill>
                            <a:srgbClr val="000000"/>
                          </a:solidFill>
                          <a:latin typeface="Arial"/>
                          <a:ea typeface="Times New Roman"/>
                          <a:cs typeface="Times New Roman"/>
                        </a:rPr>
                        <a:t>Major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0"/>
                    </a:solidFill>
                  </a:tcPr>
                </a:tc>
                <a:tc>
                  <a:txBody>
                    <a:bodyPr/>
                    <a:lstStyle/>
                    <a:p>
                      <a:pPr>
                        <a:spcAft>
                          <a:spcPts val="0"/>
                        </a:spcAft>
                      </a:pPr>
                      <a:r>
                        <a:rPr lang="en-US" sz="1000" b="1">
                          <a:solidFill>
                            <a:srgbClr val="000000"/>
                          </a:solidFill>
                          <a:latin typeface="Arial"/>
                          <a:ea typeface="Times New Roman"/>
                          <a:cs typeface="Times New Roman"/>
                        </a:rPr>
                        <a:t>Catastrophic </a:t>
                      </a:r>
                      <a:endParaRPr lang="en-GB" sz="1000">
                        <a:solidFill>
                          <a:srgbClr val="000000"/>
                        </a:solidFill>
                        <a:latin typeface="Frutiger 45 Light"/>
                        <a:ea typeface="Times New Roman"/>
                        <a:cs typeface="Times New Roman"/>
                      </a:endParaRPr>
                    </a:p>
                  </a:txBody>
                  <a:tcPr marL="65666" marR="656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342B"/>
                    </a:solidFill>
                  </a:tcPr>
                </a:tc>
              </a:tr>
              <a:tr h="2259661">
                <a:tc>
                  <a:txBody>
                    <a:bodyPr/>
                    <a:lstStyle/>
                    <a:p>
                      <a:pPr>
                        <a:spcAft>
                          <a:spcPts val="0"/>
                        </a:spcAft>
                      </a:pPr>
                      <a:r>
                        <a:rPr lang="en-US" sz="1000" b="1" dirty="0">
                          <a:solidFill>
                            <a:srgbClr val="000000"/>
                          </a:solidFill>
                          <a:latin typeface="Arial"/>
                          <a:ea typeface="Times New Roman"/>
                          <a:cs typeface="Times New Roman"/>
                        </a:rPr>
                        <a:t>Impact on the safety of patients, staff or public (physical/psychological harm) </a:t>
                      </a:r>
                      <a:endParaRPr lang="en-GB" sz="1000" dirty="0">
                        <a:solidFill>
                          <a:srgbClr val="000000"/>
                        </a:solidFill>
                        <a:latin typeface="Frutiger 45 Light"/>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solidFill>
                            <a:srgbClr val="000000"/>
                          </a:solidFill>
                          <a:latin typeface="Arial"/>
                          <a:ea typeface="Times New Roman"/>
                          <a:cs typeface="Times New Roman"/>
                        </a:rPr>
                        <a:t>Minimal injury requiring no/minimal intervention or treatment.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No time off work</a:t>
                      </a:r>
                      <a:endParaRPr lang="en-GB" sz="1000" dirty="0">
                        <a:solidFill>
                          <a:srgbClr val="000000"/>
                        </a:solidFill>
                        <a:latin typeface="Frutiger 45 Light"/>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dirty="0">
                          <a:solidFill>
                            <a:srgbClr val="000000"/>
                          </a:solidFill>
                          <a:latin typeface="Arial"/>
                          <a:ea typeface="Times New Roman"/>
                          <a:cs typeface="Times New Roman"/>
                        </a:rPr>
                        <a:t>Minor injury or illness, requiring minor intervention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Requiring time off work for &gt;3 days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Increase in length of hospital stay by 1-3 days </a:t>
                      </a:r>
                      <a:endParaRPr lang="en-GB" sz="1000" dirty="0">
                        <a:solidFill>
                          <a:srgbClr val="000000"/>
                        </a:solidFill>
                        <a:latin typeface="Frutiger 45 Light"/>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AA00"/>
                    </a:solidFill>
                  </a:tcPr>
                </a:tc>
                <a:tc>
                  <a:txBody>
                    <a:bodyPr/>
                    <a:lstStyle/>
                    <a:p>
                      <a:pPr algn="l">
                        <a:spcAft>
                          <a:spcPts val="0"/>
                        </a:spcAft>
                      </a:pPr>
                      <a:r>
                        <a:rPr lang="en-US" sz="1000" dirty="0">
                          <a:solidFill>
                            <a:srgbClr val="000000"/>
                          </a:solidFill>
                          <a:latin typeface="Arial"/>
                          <a:ea typeface="Times New Roman"/>
                          <a:cs typeface="Times New Roman"/>
                        </a:rPr>
                        <a:t>Moderate injury  requiring professional intervention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Requiring time off work for 4-14 days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Increase in length of hospital stay by 4-15 days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RIDDOR/agency reportable incident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An event which impacts on a small number of patients </a:t>
                      </a:r>
                      <a:endParaRPr lang="en-GB" sz="1000" dirty="0">
                        <a:solidFill>
                          <a:srgbClr val="000000"/>
                        </a:solidFill>
                        <a:latin typeface="Frutiger 45 Light"/>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00"/>
                    </a:solidFill>
                  </a:tcPr>
                </a:tc>
                <a:tc>
                  <a:txBody>
                    <a:bodyPr/>
                    <a:lstStyle/>
                    <a:p>
                      <a:pPr>
                        <a:spcAft>
                          <a:spcPts val="0"/>
                        </a:spcAft>
                      </a:pPr>
                      <a:r>
                        <a:rPr lang="en-US" sz="1000" dirty="0">
                          <a:solidFill>
                            <a:srgbClr val="000000"/>
                          </a:solidFill>
                          <a:latin typeface="Arial"/>
                          <a:ea typeface="Times New Roman"/>
                          <a:cs typeface="Times New Roman"/>
                        </a:rPr>
                        <a:t>Major injury leading to long-term incapacity/disability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Requiring time off work for &gt;14 days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Increase in length of hospital stay by &gt;15 days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Mismanagement of patient care with long-term effects </a:t>
                      </a:r>
                      <a:endParaRPr lang="en-GB" sz="1000" dirty="0">
                        <a:solidFill>
                          <a:srgbClr val="000000"/>
                        </a:solidFill>
                        <a:latin typeface="Frutiger 45 Light"/>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0"/>
                    </a:solidFill>
                  </a:tcPr>
                </a:tc>
                <a:tc>
                  <a:txBody>
                    <a:bodyPr/>
                    <a:lstStyle/>
                    <a:p>
                      <a:pPr>
                        <a:spcAft>
                          <a:spcPts val="0"/>
                        </a:spcAft>
                      </a:pPr>
                      <a:r>
                        <a:rPr lang="en-US" sz="1000" dirty="0">
                          <a:solidFill>
                            <a:srgbClr val="000000"/>
                          </a:solidFill>
                          <a:latin typeface="Arial"/>
                          <a:ea typeface="Times New Roman"/>
                          <a:cs typeface="Times New Roman"/>
                        </a:rPr>
                        <a:t>Incident leading  to death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Multiple permanent injuries or irreversible health effects</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 </a:t>
                      </a:r>
                      <a:endParaRPr lang="en-GB" sz="1000" dirty="0">
                        <a:solidFill>
                          <a:srgbClr val="000000"/>
                        </a:solidFill>
                        <a:latin typeface="Frutiger 45 Light"/>
                        <a:ea typeface="Times New Roman"/>
                        <a:cs typeface="Times New Roman"/>
                      </a:endParaRPr>
                    </a:p>
                    <a:p>
                      <a:pPr>
                        <a:spcAft>
                          <a:spcPts val="0"/>
                        </a:spcAft>
                      </a:pPr>
                      <a:r>
                        <a:rPr lang="en-US" sz="1000" dirty="0">
                          <a:solidFill>
                            <a:srgbClr val="000000"/>
                          </a:solidFill>
                          <a:latin typeface="Arial"/>
                          <a:ea typeface="Times New Roman"/>
                          <a:cs typeface="Times New Roman"/>
                        </a:rPr>
                        <a:t>An event which impacts on a large number of patients </a:t>
                      </a:r>
                      <a:endParaRPr lang="en-GB" sz="1000" dirty="0">
                        <a:solidFill>
                          <a:srgbClr val="000000"/>
                        </a:solidFill>
                        <a:latin typeface="Frutiger 45 Light"/>
                        <a:ea typeface="Times New Roman"/>
                        <a:cs typeface="Times New Roman"/>
                      </a:endParaRPr>
                    </a:p>
                  </a:txBody>
                  <a:tcPr marL="65666" marR="656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342B"/>
                    </a:solidFill>
                  </a:tcPr>
                </a:tc>
              </a:tr>
            </a:tbl>
          </a:graphicData>
        </a:graphic>
      </p:graphicFrame>
      <p:sp>
        <p:nvSpPr>
          <p:cNvPr id="4" name="TextBox 3"/>
          <p:cNvSpPr txBox="1"/>
          <p:nvPr/>
        </p:nvSpPr>
        <p:spPr>
          <a:xfrm>
            <a:off x="500034" y="428604"/>
            <a:ext cx="3287054" cy="369332"/>
          </a:xfrm>
          <a:prstGeom prst="rect">
            <a:avLst/>
          </a:prstGeom>
          <a:noFill/>
        </p:spPr>
        <p:txBody>
          <a:bodyPr wrap="none" rtlCol="0">
            <a:spAutoFit/>
          </a:bodyPr>
          <a:lstStyle/>
          <a:p>
            <a:r>
              <a:rPr lang="en-GB" dirty="0" smtClean="0"/>
              <a:t>Consequence (e.g. nature of risk)</a:t>
            </a:r>
            <a:endParaRPr lang="en-GB" dirty="0"/>
          </a:p>
        </p:txBody>
      </p:sp>
      <p:sp>
        <p:nvSpPr>
          <p:cNvPr id="5" name="TextBox 4"/>
          <p:cNvSpPr txBox="1"/>
          <p:nvPr/>
        </p:nvSpPr>
        <p:spPr>
          <a:xfrm>
            <a:off x="500034" y="2500306"/>
            <a:ext cx="4857784" cy="1754326"/>
          </a:xfrm>
          <a:prstGeom prst="rect">
            <a:avLst/>
          </a:prstGeom>
          <a:noFill/>
        </p:spPr>
        <p:txBody>
          <a:bodyPr wrap="square" rtlCol="0">
            <a:spAutoFit/>
          </a:bodyPr>
          <a:lstStyle/>
          <a:p>
            <a:endParaRPr lang="en-GB" dirty="0" smtClean="0"/>
          </a:p>
          <a:p>
            <a:endParaRPr lang="en-GB" dirty="0" smtClean="0"/>
          </a:p>
          <a:p>
            <a:endParaRPr lang="en-GB" dirty="0" smtClean="0"/>
          </a:p>
          <a:p>
            <a:endParaRPr lang="en-GB" dirty="0" smtClean="0"/>
          </a:p>
          <a:p>
            <a:endParaRPr lang="en-GB" dirty="0" smtClean="0"/>
          </a:p>
          <a:p>
            <a:r>
              <a:rPr lang="en-GB" dirty="0" smtClean="0"/>
              <a:t>Likelihood</a:t>
            </a:r>
            <a:endParaRPr lang="en-GB" dirty="0"/>
          </a:p>
        </p:txBody>
      </p:sp>
      <p:pic>
        <p:nvPicPr>
          <p:cNvPr id="7" name="Picture 6" descr="Great Western Hospitals FT Col A.jpg"/>
          <p:cNvPicPr>
            <a:picLocks noChangeAspect="1"/>
          </p:cNvPicPr>
          <p:nvPr/>
        </p:nvPicPr>
        <p:blipFill>
          <a:blip r:embed="rId3" cstate="print"/>
          <a:stretch>
            <a:fillRect/>
          </a:stretch>
        </p:blipFill>
        <p:spPr>
          <a:xfrm>
            <a:off x="6143636" y="285728"/>
            <a:ext cx="2397328" cy="330224"/>
          </a:xfrm>
          <a:prstGeom prst="rect">
            <a:avLst/>
          </a:prstGeom>
        </p:spPr>
      </p:pic>
      <p:pic>
        <p:nvPicPr>
          <p:cNvPr id="8" name="Picture 7" descr="strap5.jpg"/>
          <p:cNvPicPr>
            <a:picLocks noChangeAspect="1"/>
          </p:cNvPicPr>
          <p:nvPr/>
        </p:nvPicPr>
        <p:blipFill>
          <a:blip r:embed="rId4" cstate="print"/>
          <a:stretch>
            <a:fillRect/>
          </a:stretch>
        </p:blipFill>
        <p:spPr>
          <a:xfrm>
            <a:off x="285721" y="6143644"/>
            <a:ext cx="2422054" cy="42862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1365</Words>
  <Application>Microsoft Office PowerPoint</Application>
  <PresentationFormat>On-screen Show (4:3)</PresentationFormat>
  <Paragraphs>199</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Risk Management at  Great Western Hospitals NHS Foundation Trust </vt:lpstr>
      <vt:lpstr> Introductions </vt:lpstr>
      <vt:lpstr>Aims of this session</vt:lpstr>
      <vt:lpstr> Risk Management Regulatory Framework</vt:lpstr>
      <vt:lpstr>Risk Management within the Trust</vt:lpstr>
      <vt:lpstr>PowerPoint Presentation</vt:lpstr>
      <vt:lpstr>PowerPoint Presentation</vt:lpstr>
      <vt:lpstr>What is a Risk?</vt:lpstr>
      <vt:lpstr>PowerPoint Presentation</vt:lpstr>
      <vt:lpstr>Nature of Risk</vt:lpstr>
      <vt:lpstr>PowerPoint Presentation</vt:lpstr>
      <vt:lpstr>Risk Example – Non-Clinical</vt:lpstr>
      <vt:lpstr>Risk Example – Non- Clinical</vt:lpstr>
      <vt:lpstr>Risk Example – Clinical </vt:lpstr>
      <vt:lpstr>What is an Incident?</vt:lpstr>
      <vt:lpstr>How to register a risk ?</vt:lpstr>
      <vt:lpstr> How to Use the Electronic System</vt:lpstr>
      <vt:lpstr> Some ground rules........ </vt:lpstr>
    </vt:vector>
  </TitlesOfParts>
  <Company>Great Western Hospitals NHS Foundation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at Great Western Hospitals NHS Foundation Trust</dc:title>
  <dc:creator>Lee Mercer</dc:creator>
  <cp:lastModifiedBy>Carter, Brian</cp:lastModifiedBy>
  <cp:revision>184</cp:revision>
  <dcterms:created xsi:type="dcterms:W3CDTF">2011-09-19T14:25:26Z</dcterms:created>
  <dcterms:modified xsi:type="dcterms:W3CDTF">2017-11-13T13:44:36Z</dcterms:modified>
</cp:coreProperties>
</file>