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B5D5"/>
    <a:srgbClr val="EAF1FA"/>
    <a:srgbClr val="DDE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7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11/22/2017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11/22/2017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11/22/2017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11/22/2017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11/22/2017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11/22/2017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11/22/2017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11/22/2017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11/22/2017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11/22/2017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A33D-4D30-4D85-A7B5-0ECC5F0F66D5}" type="datetimeFigureOut">
              <a:rPr lang="en-US" smtClean="0"/>
              <a:pPr/>
              <a:t>11/22/2017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A33D-4D30-4D85-A7B5-0ECC5F0F66D5}" type="datetimeFigureOut">
              <a:rPr lang="en-US" smtClean="0"/>
              <a:pPr/>
              <a:t>11/22/2017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72D7B-E9DC-42B0-9034-44171F8E75F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42" y="1928794"/>
            <a:ext cx="5829300" cy="3643338"/>
          </a:xfr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b="1" dirty="0" err="1" smtClean="0"/>
              <a:t>Nasogastric</a:t>
            </a:r>
            <a:r>
              <a:rPr lang="en-GB" b="1" dirty="0" smtClean="0"/>
              <a:t> Feeding Tube Placement and Management </a:t>
            </a:r>
            <a:br>
              <a:rPr lang="en-GB" b="1" dirty="0" smtClean="0"/>
            </a:br>
            <a:r>
              <a:rPr lang="en-GB" b="1" dirty="0" smtClean="0"/>
              <a:t>Workbook </a:t>
            </a:r>
            <a:br>
              <a:rPr lang="en-GB" b="1" dirty="0" smtClean="0"/>
            </a:br>
            <a:r>
              <a:rPr lang="en-GB" b="1" dirty="0" smtClean="0"/>
              <a:t>2014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1032" name="Picture 3" descr="GWH_3443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94" y="6929454"/>
            <a:ext cx="1428750" cy="1209675"/>
          </a:xfrm>
          <a:prstGeom prst="rect">
            <a:avLst/>
          </a:prstGeom>
          <a:noFill/>
        </p:spPr>
      </p:pic>
      <p:pic>
        <p:nvPicPr>
          <p:cNvPr id="1031" name="Picture 4" descr="baby_girl_2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0" y="7000892"/>
            <a:ext cx="1381125" cy="1181100"/>
          </a:xfrm>
          <a:prstGeom prst="rect">
            <a:avLst/>
          </a:prstGeom>
          <a:noFill/>
        </p:spPr>
      </p:pic>
      <p:pic>
        <p:nvPicPr>
          <p:cNvPr id="1030" name="Picture 5" descr="fro-bat-chi-mar_0339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94" y="5929322"/>
            <a:ext cx="1381125" cy="1181100"/>
          </a:xfrm>
          <a:prstGeom prst="rect">
            <a:avLst/>
          </a:prstGeom>
          <a:noFill/>
        </p:spPr>
      </p:pic>
      <p:pic>
        <p:nvPicPr>
          <p:cNvPr id="1029" name="Picture 6" descr="war-tro-mel-dev_0017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4620" y="5929322"/>
            <a:ext cx="1381125" cy="1181100"/>
          </a:xfrm>
          <a:prstGeom prst="rect">
            <a:avLst/>
          </a:prstGeom>
          <a:noFill/>
        </p:spPr>
      </p:pic>
      <p:pic>
        <p:nvPicPr>
          <p:cNvPr id="1028" name="Picture 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8" y="5929322"/>
            <a:ext cx="1381125" cy="1181100"/>
          </a:xfrm>
          <a:prstGeom prst="rect">
            <a:avLst/>
          </a:prstGeom>
          <a:noFill/>
        </p:spPr>
      </p:pic>
      <p:pic>
        <p:nvPicPr>
          <p:cNvPr id="1027" name="Picture 8" descr="Andy Beale2.jp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0108" y="7000892"/>
            <a:ext cx="1419225" cy="120967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34" name="Picture 1" descr="Great Western Hospitals FT Col 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0438" y="500034"/>
            <a:ext cx="2905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strap5.jpg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8604" y="8358214"/>
            <a:ext cx="296227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294" y="285720"/>
            <a:ext cx="6869294" cy="180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5984"/>
            <a:ext cx="685800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43373"/>
            <a:ext cx="685800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90" y="6357949"/>
            <a:ext cx="6786610" cy="278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8" y="357158"/>
            <a:ext cx="6286544" cy="343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19" y="3929058"/>
            <a:ext cx="6305591" cy="149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8" y="5429256"/>
            <a:ext cx="6357982" cy="202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66" y="500034"/>
            <a:ext cx="5833902" cy="390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214290" y="5357818"/>
            <a:ext cx="6372248" cy="1471172"/>
          </a:xfrm>
          <a:prstGeom prst="rect">
            <a:avLst/>
          </a:prstGeom>
          <a:solidFill>
            <a:srgbClr val="E1B5D5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    The trust uses a pink Nutrition record  sheet which is available on the  intranet. </a:t>
            </a:r>
          </a:p>
          <a:p>
            <a:pPr>
              <a:buNone/>
            </a:pPr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     This must be used for any patient receiving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enteral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feeding and is a centralised  record of all the parameters for prescribed treatment and safe monitoring. </a:t>
            </a:r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90" y="214282"/>
            <a:ext cx="6286544" cy="850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04" y="500034"/>
            <a:ext cx="617220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66" y="4572000"/>
            <a:ext cx="6000792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The trust incident reporting system is to complete an IR1 form on-line.</a:t>
            </a:r>
          </a:p>
          <a:p>
            <a:r>
              <a:rPr lang="en-GB" dirty="0" smtClean="0"/>
              <a:t>There are available via the Trust intranet under the </a:t>
            </a:r>
            <a:r>
              <a:rPr lang="en-GB" b="1" dirty="0" smtClean="0"/>
              <a:t>useful links </a:t>
            </a:r>
            <a:r>
              <a:rPr lang="en-GB" dirty="0" smtClean="0"/>
              <a:t>section on the left then </a:t>
            </a:r>
            <a:r>
              <a:rPr lang="en-GB" b="1" dirty="0" smtClean="0"/>
              <a:t>incident form / risk register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86512"/>
            <a:ext cx="6858001" cy="236988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You are now required to complete some questions on line via Training Tracker. </a:t>
            </a:r>
          </a:p>
          <a:p>
            <a:endParaRPr lang="en-GB" dirty="0" smtClean="0"/>
          </a:p>
          <a:p>
            <a:r>
              <a:rPr lang="en-GB" dirty="0" smtClean="0"/>
              <a:t>Please log onto Training Tracker and look for the module entitled </a:t>
            </a:r>
          </a:p>
          <a:p>
            <a:r>
              <a:rPr lang="en-GB" dirty="0" smtClean="0"/>
              <a:t>                            </a:t>
            </a:r>
            <a:r>
              <a:rPr lang="en-GB" sz="2000" b="1" dirty="0" smtClean="0"/>
              <a:t>“Insertion of a </a:t>
            </a:r>
            <a:r>
              <a:rPr lang="en-GB" sz="2000" b="1" dirty="0" err="1" smtClean="0"/>
              <a:t>Nasogastric</a:t>
            </a:r>
            <a:r>
              <a:rPr lang="en-GB" sz="2000" b="1" dirty="0" smtClean="0"/>
              <a:t> tube”.</a:t>
            </a:r>
            <a:endParaRPr lang="en-GB" b="1" dirty="0" smtClean="0"/>
          </a:p>
          <a:p>
            <a:endParaRPr lang="en-GB" sz="1400" dirty="0" smtClean="0"/>
          </a:p>
          <a:p>
            <a:endParaRPr lang="en-GB" sz="1400" dirty="0" smtClean="0"/>
          </a:p>
          <a:p>
            <a:pPr algn="ctr"/>
            <a:r>
              <a:rPr lang="en-GB" sz="1400" dirty="0" smtClean="0"/>
              <a:t>If you do not have a Training Tracker password, please contact </a:t>
            </a:r>
          </a:p>
          <a:p>
            <a:pPr algn="ctr"/>
            <a:r>
              <a:rPr lang="en-GB" sz="1400" dirty="0" smtClean="0"/>
              <a:t>Kat Saunders on Ext 5329 or e-mail: </a:t>
            </a:r>
            <a:r>
              <a:rPr lang="en-GB" sz="1400" dirty="0" err="1" smtClean="0"/>
              <a:t>kat.saunders@gwh.nhs.uk</a:t>
            </a:r>
            <a:r>
              <a:rPr lang="en-GB" sz="1400" dirty="0" smtClean="0"/>
              <a:t>   </a:t>
            </a:r>
            <a:endParaRPr lang="en-GB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357159"/>
            <a:ext cx="587218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9" y="5286380"/>
            <a:ext cx="600079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8" y="214282"/>
            <a:ext cx="6357982" cy="871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10"/>
            <a:ext cx="685800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66" y="3500430"/>
            <a:ext cx="592935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04" y="500035"/>
            <a:ext cx="6215106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04" y="5214942"/>
            <a:ext cx="621510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571472"/>
            <a:ext cx="61722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46" y="5000628"/>
            <a:ext cx="4873632" cy="379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46" y="357158"/>
            <a:ext cx="4929222" cy="41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66" y="4643438"/>
            <a:ext cx="6286544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4788024"/>
            <a:ext cx="6172200" cy="165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42" y="500034"/>
            <a:ext cx="6000792" cy="3970318"/>
          </a:xfrm>
          <a:prstGeom prst="rect">
            <a:avLst/>
          </a:prstGeom>
          <a:solidFill>
            <a:srgbClr val="EAF1FA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The tubes  that  are used  throughout  </a:t>
            </a:r>
            <a:r>
              <a:rPr lang="en-GB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GWH Trust. </a:t>
            </a:r>
            <a:endParaRPr lang="en-GB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The nasogastric tubes that are used in the Trust </a:t>
            </a: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are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Freka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™ made by Fresenius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Kabi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Ltd. </a:t>
            </a:r>
          </a:p>
          <a:p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They are made of polyurethane and are 8fg in diameter  (possibly 10fr in ICU)</a:t>
            </a:r>
          </a:p>
          <a:p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fg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french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gauge) or CH (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charriere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) is ⅓mm so an 8fg tube has an external diameter  of 2.67mm.  </a:t>
            </a:r>
          </a:p>
          <a:p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The tube is 120cm in length and has a standard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luer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lok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™ connection on its end.  </a:t>
            </a:r>
          </a:p>
          <a:p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Ryles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tube is not recommended for feeding but may be used if it has been in place for aspiration purposes abut  the patient  now has a functioning GI tract and can tolerate feeding. </a:t>
            </a:r>
            <a:endParaRPr lang="en-GB" sz="1400" b="1" dirty="0">
              <a:latin typeface="Arial" pitchFamily="34" charset="0"/>
              <a:cs typeface="Arial" pitchFamily="34" charset="0"/>
            </a:endParaRPr>
          </a:p>
          <a:p>
            <a:endParaRPr lang="en-GB" sz="1400" b="1" dirty="0"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42" y="6798874"/>
            <a:ext cx="6000792" cy="168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42" y="1000100"/>
            <a:ext cx="5715040" cy="92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2572428"/>
            <a:ext cx="6172200" cy="515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259</Words>
  <Application>Microsoft Office PowerPoint</Application>
  <PresentationFormat>On-screen Show (4:3)</PresentationFormat>
  <Paragraphs>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Nasogastric Feeding Tube Placement and Management  Workbook  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Great Western Hospitals NHS Foundation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claire.barker</dc:creator>
  <cp:lastModifiedBy>Bailey, Kat</cp:lastModifiedBy>
  <cp:revision>206</cp:revision>
  <dcterms:created xsi:type="dcterms:W3CDTF">2014-06-09T11:49:06Z</dcterms:created>
  <dcterms:modified xsi:type="dcterms:W3CDTF">2017-11-22T09:39:33Z</dcterms:modified>
</cp:coreProperties>
</file>