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2" r:id="rId3"/>
    <p:sldId id="260" r:id="rId4"/>
    <p:sldId id="256" r:id="rId5"/>
    <p:sldId id="257" r:id="rId6"/>
    <p:sldId id="259" r:id="rId7"/>
    <p:sldId id="261" r:id="rId8"/>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0" d="100"/>
          <a:sy n="80" d="100"/>
        </p:scale>
        <p:origin x="-1956" y="-180"/>
      </p:cViewPr>
      <p:guideLst>
        <p:guide orient="horz" pos="2880"/>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B5AE5-DF8F-4220-A5DF-16E63BCE64E4}" type="datetimeFigureOut">
              <a:rPr lang="en-GB" smtClean="0"/>
              <a:t>08/01/2018</a:t>
            </a:fld>
            <a:endParaRPr lang="en-GB"/>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67139-051A-451E-A4C0-EFEBCF1292FE}" type="slidenum">
              <a:rPr lang="en-GB" smtClean="0"/>
              <a:t>‹#›</a:t>
            </a:fld>
            <a:endParaRPr lang="en-GB"/>
          </a:p>
        </p:txBody>
      </p:sp>
    </p:spTree>
    <p:extLst>
      <p:ext uri="{BB962C8B-B14F-4D97-AF65-F5344CB8AC3E}">
        <p14:creationId xmlns:p14="http://schemas.microsoft.com/office/powerpoint/2010/main" val="122734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GB"/>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2D2D7A3-A068-4EC6-8E7E-4C834D30EE14}"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122906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D2D7A3-A068-4EC6-8E7E-4C834D30EE14}"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393911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D2D7A3-A068-4EC6-8E7E-4C834D30EE14}"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38006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D2D7A3-A068-4EC6-8E7E-4C834D30EE14}"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37485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2D7A3-A068-4EC6-8E7E-4C834D30EE14}"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366423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2D2D7A3-A068-4EC6-8E7E-4C834D30EE14}" type="datetimeFigureOut">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170080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2D2D7A3-A068-4EC6-8E7E-4C834D30EE14}" type="datetimeFigureOut">
              <a:rPr lang="en-GB" smtClean="0"/>
              <a:t>08/01/2018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209627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2D2D7A3-A068-4EC6-8E7E-4C834D30EE14}" type="datetimeFigureOut">
              <a:rPr lang="en-GB" smtClean="0"/>
              <a:t>08/01/2018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274435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2D7A3-A068-4EC6-8E7E-4C834D30EE14}" type="datetimeFigureOut">
              <a:rPr lang="en-GB" smtClean="0"/>
              <a:t>08/01/2018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80947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2D7A3-A068-4EC6-8E7E-4C834D30EE14}" type="datetimeFigureOut">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240870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2D7A3-A068-4EC6-8E7E-4C834D30EE14}" type="datetimeFigureOut">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128234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2D2D7A3-A068-4EC6-8E7E-4C834D30EE14}" type="datetimeFigureOut">
              <a:rPr lang="en-GB" smtClean="0"/>
              <a:t>08/01/2018</a:t>
            </a:fld>
            <a:endParaRPr lang="en-GB"/>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DDE05B9-7A03-4979-9DBA-3DF76191128D}" type="slidenum">
              <a:rPr lang="en-GB" smtClean="0"/>
              <a:t>‹#›</a:t>
            </a:fld>
            <a:endParaRPr lang="en-GB"/>
          </a:p>
        </p:txBody>
      </p:sp>
    </p:spTree>
    <p:extLst>
      <p:ext uri="{BB962C8B-B14F-4D97-AF65-F5344CB8AC3E}">
        <p14:creationId xmlns:p14="http://schemas.microsoft.com/office/powerpoint/2010/main" val="273273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ascularReferalService@gwh.nhs.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155309" y="471541"/>
            <a:ext cx="6494071" cy="6999574"/>
            <a:chOff x="155309" y="217531"/>
            <a:chExt cx="6494071" cy="7255991"/>
          </a:xfrm>
        </p:grpSpPr>
        <p:sp>
          <p:nvSpPr>
            <p:cNvPr id="4" name="Rounded Rectangle 3"/>
            <p:cNvSpPr/>
            <p:nvPr/>
          </p:nvSpPr>
          <p:spPr>
            <a:xfrm>
              <a:off x="4681700" y="219513"/>
              <a:ext cx="13681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Routine review </a:t>
              </a:r>
              <a:r>
                <a:rPr lang="en-GB" sz="1200" dirty="0" smtClean="0">
                  <a:solidFill>
                    <a:schemeClr val="tx1"/>
                  </a:solidFill>
                </a:rPr>
                <a:t>of spoke inpatient</a:t>
              </a:r>
              <a:endParaRPr lang="en-GB" sz="1200" dirty="0">
                <a:solidFill>
                  <a:schemeClr val="tx1"/>
                </a:solidFill>
              </a:endParaRPr>
            </a:p>
          </p:txBody>
        </p:sp>
        <p:sp>
          <p:nvSpPr>
            <p:cNvPr id="5" name="Rounded Rectangle 4"/>
            <p:cNvSpPr/>
            <p:nvPr/>
          </p:nvSpPr>
          <p:spPr>
            <a:xfrm>
              <a:off x="4082172" y="1036901"/>
              <a:ext cx="2567208" cy="64725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 request for review via email using </a:t>
              </a:r>
            </a:p>
            <a:p>
              <a:pPr algn="ctr"/>
              <a:r>
                <a:rPr lang="en-GB" sz="1200" dirty="0" smtClean="0">
                  <a:hlinkClick r:id="rId2"/>
                </a:rPr>
                <a:t>VascularReferalService@gwh.nhs.uk</a:t>
              </a:r>
              <a:r>
                <a:rPr lang="en-GB" sz="1200" dirty="0" smtClean="0"/>
                <a:t> </a:t>
              </a:r>
              <a:endParaRPr lang="en-GB" sz="1200" dirty="0">
                <a:solidFill>
                  <a:schemeClr val="tx1"/>
                </a:solidFill>
              </a:endParaRPr>
            </a:p>
          </p:txBody>
        </p:sp>
        <p:sp>
          <p:nvSpPr>
            <p:cNvPr id="6" name="Rounded Rectangle 5"/>
            <p:cNvSpPr/>
            <p:nvPr/>
          </p:nvSpPr>
          <p:spPr>
            <a:xfrm>
              <a:off x="4689537" y="2579625"/>
              <a:ext cx="13681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Hub vascular nurse specialist</a:t>
              </a:r>
              <a:endParaRPr lang="en-GB" sz="1200" dirty="0">
                <a:solidFill>
                  <a:schemeClr val="tx1"/>
                </a:solidFill>
              </a:endParaRPr>
            </a:p>
          </p:txBody>
        </p:sp>
        <p:sp>
          <p:nvSpPr>
            <p:cNvPr id="7" name="Rounded Rectangle 6"/>
            <p:cNvSpPr/>
            <p:nvPr/>
          </p:nvSpPr>
          <p:spPr>
            <a:xfrm>
              <a:off x="4573688" y="3688673"/>
              <a:ext cx="158417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Added to ward round on next available day</a:t>
              </a:r>
              <a:endParaRPr lang="en-GB" sz="1200" dirty="0">
                <a:solidFill>
                  <a:schemeClr val="tx1"/>
                </a:solidFill>
              </a:endParaRPr>
            </a:p>
          </p:txBody>
        </p:sp>
        <p:sp>
          <p:nvSpPr>
            <p:cNvPr id="8" name="Rounded Rectangle 7"/>
            <p:cNvSpPr/>
            <p:nvPr/>
          </p:nvSpPr>
          <p:spPr>
            <a:xfrm>
              <a:off x="1214079" y="217531"/>
              <a:ext cx="1725299"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Urgent advice required </a:t>
              </a:r>
              <a:r>
                <a:rPr lang="en-GB" sz="1200" dirty="0" smtClean="0">
                  <a:solidFill>
                    <a:schemeClr val="tx1"/>
                  </a:solidFill>
                </a:rPr>
                <a:t>– cannot wait 24 hours</a:t>
              </a:r>
              <a:endParaRPr lang="en-GB" sz="1200" dirty="0">
                <a:solidFill>
                  <a:schemeClr val="tx1"/>
                </a:solidFill>
              </a:endParaRPr>
            </a:p>
          </p:txBody>
        </p:sp>
        <p:sp>
          <p:nvSpPr>
            <p:cNvPr id="10" name="Rounded Rectangle 9"/>
            <p:cNvSpPr/>
            <p:nvPr/>
          </p:nvSpPr>
          <p:spPr>
            <a:xfrm>
              <a:off x="2068891" y="2582306"/>
              <a:ext cx="159858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Hub vascular nurse specialist </a:t>
              </a:r>
              <a:r>
                <a:rPr lang="en-GB" sz="1200" b="1" dirty="0" smtClean="0">
                  <a:solidFill>
                    <a:schemeClr val="tx1"/>
                  </a:solidFill>
                </a:rPr>
                <a:t>(</a:t>
              </a:r>
              <a:r>
                <a:rPr lang="en-GB" sz="1200" b="1" dirty="0" err="1" smtClean="0">
                  <a:solidFill>
                    <a:schemeClr val="tx1"/>
                  </a:solidFill>
                </a:rPr>
                <a:t>ext</a:t>
              </a:r>
              <a:r>
                <a:rPr lang="en-GB" sz="1200" b="1" dirty="0" smtClean="0">
                  <a:solidFill>
                    <a:schemeClr val="tx1"/>
                  </a:solidFill>
                </a:rPr>
                <a:t>  8096)</a:t>
              </a:r>
              <a:endParaRPr lang="en-GB" sz="1200" b="1" dirty="0">
                <a:solidFill>
                  <a:schemeClr val="tx1"/>
                </a:solidFill>
              </a:endParaRPr>
            </a:p>
          </p:txBody>
        </p:sp>
        <p:sp>
          <p:nvSpPr>
            <p:cNvPr id="11" name="Rounded Rectangle 10"/>
            <p:cNvSpPr/>
            <p:nvPr/>
          </p:nvSpPr>
          <p:spPr>
            <a:xfrm>
              <a:off x="491917" y="2579626"/>
              <a:ext cx="1368152" cy="62422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Hub vascular on call team</a:t>
              </a:r>
            </a:p>
            <a:p>
              <a:pPr algn="ctr"/>
              <a:r>
                <a:rPr lang="en-GB" sz="1200" b="1" dirty="0" smtClean="0">
                  <a:solidFill>
                    <a:schemeClr val="tx1"/>
                  </a:solidFill>
                </a:rPr>
                <a:t>0300 422 2222</a:t>
              </a:r>
              <a:endParaRPr lang="en-GB" sz="1200" b="1" dirty="0">
                <a:solidFill>
                  <a:schemeClr val="tx1"/>
                </a:solidFill>
              </a:endParaRPr>
            </a:p>
          </p:txBody>
        </p:sp>
        <p:sp>
          <p:nvSpPr>
            <p:cNvPr id="12" name="Rounded Rectangle 11"/>
            <p:cNvSpPr/>
            <p:nvPr/>
          </p:nvSpPr>
          <p:spPr>
            <a:xfrm>
              <a:off x="2184106" y="3688673"/>
              <a:ext cx="13681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Advice &amp; routine review</a:t>
              </a:r>
              <a:endParaRPr lang="en-GB" sz="1200" dirty="0">
                <a:solidFill>
                  <a:schemeClr val="tx1"/>
                </a:solidFill>
              </a:endParaRPr>
            </a:p>
          </p:txBody>
        </p:sp>
        <p:sp>
          <p:nvSpPr>
            <p:cNvPr id="13" name="Rounded Rectangle 12"/>
            <p:cNvSpPr/>
            <p:nvPr/>
          </p:nvSpPr>
          <p:spPr>
            <a:xfrm>
              <a:off x="491918" y="3688673"/>
              <a:ext cx="13681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Emergency transfer to Hub</a:t>
              </a:r>
              <a:endParaRPr lang="en-GB" sz="1200" dirty="0">
                <a:solidFill>
                  <a:schemeClr val="tx1"/>
                </a:solidFill>
              </a:endParaRPr>
            </a:p>
          </p:txBody>
        </p:sp>
        <p:cxnSp>
          <p:nvCxnSpPr>
            <p:cNvPr id="14" name="Straight Arrow Connector 13"/>
            <p:cNvCxnSpPr/>
            <p:nvPr/>
          </p:nvCxnSpPr>
          <p:spPr>
            <a:xfrm flipV="1">
              <a:off x="322432" y="2746221"/>
              <a:ext cx="1" cy="14465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5310" y="4283968"/>
              <a:ext cx="2744086" cy="461665"/>
            </a:xfrm>
            <a:prstGeom prst="rect">
              <a:avLst/>
            </a:prstGeom>
            <a:noFill/>
          </p:spPr>
          <p:txBody>
            <a:bodyPr wrap="square" rtlCol="0">
              <a:spAutoFit/>
            </a:bodyPr>
            <a:lstStyle/>
            <a:p>
              <a:pPr algn="ctr"/>
              <a:r>
                <a:rPr lang="en-GB" sz="1200" dirty="0" smtClean="0"/>
                <a:t>If patient too unstable to transfer hub vascular team may travel to spoke</a:t>
              </a:r>
              <a:endParaRPr lang="en-GB" sz="1200" dirty="0"/>
            </a:p>
          </p:txBody>
        </p:sp>
        <p:cxnSp>
          <p:nvCxnSpPr>
            <p:cNvPr id="17" name="Elbow Connector 16"/>
            <p:cNvCxnSpPr>
              <a:stCxn id="33" idx="2"/>
              <a:endCxn id="30" idx="0"/>
            </p:cNvCxnSpPr>
            <p:nvPr/>
          </p:nvCxnSpPr>
          <p:spPr>
            <a:xfrm rot="16200000" flipH="1">
              <a:off x="2213054" y="1404633"/>
              <a:ext cx="518805" cy="79145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2"/>
              <a:endCxn id="5" idx="0"/>
            </p:cNvCxnSpPr>
            <p:nvPr/>
          </p:nvCxnSpPr>
          <p:spPr>
            <a:xfrm>
              <a:off x="5365776" y="723569"/>
              <a:ext cx="0" cy="3133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2"/>
              <a:endCxn id="6" idx="0"/>
            </p:cNvCxnSpPr>
            <p:nvPr/>
          </p:nvCxnSpPr>
          <p:spPr>
            <a:xfrm>
              <a:off x="5365776" y="1684153"/>
              <a:ext cx="7837" cy="8954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7" idx="0"/>
            </p:cNvCxnSpPr>
            <p:nvPr/>
          </p:nvCxnSpPr>
          <p:spPr>
            <a:xfrm flipH="1">
              <a:off x="5365776" y="3083681"/>
              <a:ext cx="7837" cy="60499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3916" y="2045902"/>
              <a:ext cx="1004155" cy="276999"/>
            </a:xfrm>
            <a:prstGeom prst="rect">
              <a:avLst/>
            </a:prstGeom>
            <a:noFill/>
          </p:spPr>
          <p:txBody>
            <a:bodyPr wrap="square" rtlCol="0">
              <a:spAutoFit/>
            </a:bodyPr>
            <a:lstStyle/>
            <a:p>
              <a:pPr algn="ctr"/>
              <a:r>
                <a:rPr lang="en-GB" sz="1200" dirty="0" smtClean="0"/>
                <a:t>Out of hours</a:t>
              </a:r>
              <a:endParaRPr lang="en-GB" sz="1200" dirty="0"/>
            </a:p>
          </p:txBody>
        </p:sp>
        <p:sp>
          <p:nvSpPr>
            <p:cNvPr id="30" name="TextBox 29"/>
            <p:cNvSpPr txBox="1"/>
            <p:nvPr/>
          </p:nvSpPr>
          <p:spPr>
            <a:xfrm>
              <a:off x="2508142" y="2059762"/>
              <a:ext cx="720080" cy="276999"/>
            </a:xfrm>
            <a:prstGeom prst="rect">
              <a:avLst/>
            </a:prstGeom>
            <a:noFill/>
          </p:spPr>
          <p:txBody>
            <a:bodyPr wrap="square" rtlCol="0">
              <a:spAutoFit/>
            </a:bodyPr>
            <a:lstStyle/>
            <a:p>
              <a:pPr algn="ctr"/>
              <a:r>
                <a:rPr lang="en-GB" sz="1200" dirty="0" smtClean="0"/>
                <a:t>In hours</a:t>
              </a:r>
              <a:endParaRPr lang="en-GB" sz="1200" dirty="0"/>
            </a:p>
          </p:txBody>
        </p:sp>
        <p:cxnSp>
          <p:nvCxnSpPr>
            <p:cNvPr id="32" name="Straight Connector 31"/>
            <p:cNvCxnSpPr>
              <a:stCxn id="30" idx="2"/>
              <a:endCxn id="10" idx="0"/>
            </p:cNvCxnSpPr>
            <p:nvPr/>
          </p:nvCxnSpPr>
          <p:spPr>
            <a:xfrm>
              <a:off x="2868182" y="2336761"/>
              <a:ext cx="0" cy="24554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9" idx="2"/>
              <a:endCxn id="11" idx="0"/>
            </p:cNvCxnSpPr>
            <p:nvPr/>
          </p:nvCxnSpPr>
          <p:spPr>
            <a:xfrm flipH="1">
              <a:off x="1175993" y="2322901"/>
              <a:ext cx="1" cy="25672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2"/>
              <a:endCxn id="29" idx="0"/>
            </p:cNvCxnSpPr>
            <p:nvPr/>
          </p:nvCxnSpPr>
          <p:spPr>
            <a:xfrm rot="5400000">
              <a:off x="1373890" y="1343061"/>
              <a:ext cx="504945" cy="900736"/>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1" idx="2"/>
              <a:endCxn id="13" idx="0"/>
            </p:cNvCxnSpPr>
            <p:nvPr/>
          </p:nvCxnSpPr>
          <p:spPr>
            <a:xfrm rot="16200000" flipH="1">
              <a:off x="933581" y="3446259"/>
              <a:ext cx="484825" cy="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1" idx="2"/>
              <a:endCxn id="12" idx="0"/>
            </p:cNvCxnSpPr>
            <p:nvPr/>
          </p:nvCxnSpPr>
          <p:spPr>
            <a:xfrm rot="16200000" flipH="1">
              <a:off x="1779675" y="2600165"/>
              <a:ext cx="484825" cy="169218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0" idx="2"/>
              <a:endCxn id="12" idx="0"/>
            </p:cNvCxnSpPr>
            <p:nvPr/>
          </p:nvCxnSpPr>
          <p:spPr>
            <a:xfrm>
              <a:off x="2868182" y="3086362"/>
              <a:ext cx="0" cy="60231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 idx="3"/>
              <a:endCxn id="7" idx="1"/>
            </p:cNvCxnSpPr>
            <p:nvPr/>
          </p:nvCxnSpPr>
          <p:spPr>
            <a:xfrm>
              <a:off x="3552258" y="3940701"/>
              <a:ext cx="102143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5309" y="4745632"/>
              <a:ext cx="6468181" cy="2727890"/>
            </a:xfrm>
            <a:prstGeom prst="rect">
              <a:avLst/>
            </a:prstGeom>
            <a:noFill/>
            <a:ln>
              <a:noFill/>
              <a:prstDash val="dash"/>
            </a:ln>
          </p:spPr>
          <p:txBody>
            <a:bodyPr wrap="square" rtlCol="0">
              <a:spAutoFit/>
            </a:bodyPr>
            <a:lstStyle/>
            <a:p>
              <a:r>
                <a:rPr lang="en-GB" sz="1100" b="1" dirty="0" smtClean="0"/>
                <a:t>Urgent situations include ischaemic limb where the limb is threatened</a:t>
              </a:r>
            </a:p>
            <a:p>
              <a:pPr algn="just"/>
              <a:r>
                <a:rPr lang="en-GB" sz="1100" b="1" dirty="0" smtClean="0"/>
                <a:t>Threatened limb: </a:t>
              </a:r>
              <a:r>
                <a:rPr lang="en-GB" sz="1100" dirty="0" smtClean="0"/>
                <a:t>Category IIA and Category IIB – these patients require urgent surgical intervention to prevent limb loss. If the cause is considered to be because of embolic disease the patient should be transferred immediately to the hub after appropriate discussion with the vascular consultant on call. </a:t>
              </a:r>
              <a:r>
                <a:rPr lang="en-GB" sz="1100" dirty="0"/>
                <a:t>Palliative patients should not be transferred for terminal care to the hub.</a:t>
              </a:r>
              <a:endParaRPr lang="en-GB" sz="1100" dirty="0" smtClean="0"/>
            </a:p>
            <a:p>
              <a:pPr algn="just"/>
              <a:endParaRPr lang="en-GB" sz="1100" dirty="0"/>
            </a:p>
            <a:p>
              <a:pPr algn="just"/>
              <a:r>
                <a:rPr lang="en-GB" sz="1100" dirty="0" smtClean="0"/>
                <a:t>In some patients there is no or little chance of survival, even with amputation, in which case a terminal care pathway should be instituted. In exceptional circumstances this may take place at the spoke but this must include the appropriate input from the hub and with regular review of the patient whilst on the ward.</a:t>
              </a:r>
            </a:p>
            <a:p>
              <a:pPr algn="just"/>
              <a:endParaRPr lang="en-GB" sz="1100" dirty="0"/>
            </a:p>
            <a:p>
              <a:pPr algn="just"/>
              <a:r>
                <a:rPr lang="en-GB" sz="1100" b="1" dirty="0" smtClean="0"/>
                <a:t>Non-threatened limb: </a:t>
              </a:r>
              <a:r>
                <a:rPr lang="en-GB" sz="1100" dirty="0" smtClean="0"/>
                <a:t>Category I – in the absence of paralysis, sensory loss or a tight calf there is some time to evaluate the limb before treatment needs to commence. Such patients may be investigated at the spoke but only with the required input by the hub team on site. At the weekends patients should be transferred if necessary after direct consultation with the vascular surgeon on call at the hub. It is not acceptable for patients to remain at the spoke without a management plan and with the limb worsening. </a:t>
              </a:r>
              <a:endParaRPr lang="en-GB" sz="1100" b="1" dirty="0" smtClean="0"/>
            </a:p>
          </p:txBody>
        </p:sp>
        <p:sp>
          <p:nvSpPr>
            <p:cNvPr id="33" name="Rounded Rectangle 32"/>
            <p:cNvSpPr/>
            <p:nvPr/>
          </p:nvSpPr>
          <p:spPr>
            <a:xfrm>
              <a:off x="925237" y="1036901"/>
              <a:ext cx="2302985"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Reviewed by spoke caring team (medical or surgical team)</a:t>
              </a:r>
              <a:endParaRPr lang="en-GB" sz="1200" dirty="0">
                <a:solidFill>
                  <a:schemeClr val="tx1"/>
                </a:solidFill>
              </a:endParaRPr>
            </a:p>
          </p:txBody>
        </p:sp>
        <p:cxnSp>
          <p:nvCxnSpPr>
            <p:cNvPr id="40" name="Straight Connector 39"/>
            <p:cNvCxnSpPr>
              <a:stCxn id="8" idx="2"/>
              <a:endCxn id="33" idx="0"/>
            </p:cNvCxnSpPr>
            <p:nvPr/>
          </p:nvCxnSpPr>
          <p:spPr>
            <a:xfrm>
              <a:off x="2076729" y="721587"/>
              <a:ext cx="1" cy="31531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83" name="Table 82"/>
          <p:cNvGraphicFramePr>
            <a:graphicFrameLocks noGrp="1"/>
          </p:cNvGraphicFramePr>
          <p:nvPr>
            <p:extLst>
              <p:ext uri="{D42A27DB-BD31-4B8C-83A1-F6EECF244321}">
                <p14:modId xmlns:p14="http://schemas.microsoft.com/office/powerpoint/2010/main" val="1054867650"/>
              </p:ext>
            </p:extLst>
          </p:nvPr>
        </p:nvGraphicFramePr>
        <p:xfrm>
          <a:off x="181199" y="7380312"/>
          <a:ext cx="6478880" cy="1646583"/>
        </p:xfrm>
        <a:graphic>
          <a:graphicData uri="http://schemas.openxmlformats.org/drawingml/2006/table">
            <a:tbl>
              <a:tblPr firstRow="1" bandRow="1">
                <a:tableStyleId>{5940675A-B579-460E-94D1-54222C63F5DA}</a:tableStyleId>
              </a:tblPr>
              <a:tblGrid>
                <a:gridCol w="727521"/>
                <a:gridCol w="2088232"/>
                <a:gridCol w="1728192"/>
                <a:gridCol w="730775"/>
                <a:gridCol w="1204160"/>
              </a:tblGrid>
              <a:tr h="264381">
                <a:tc>
                  <a:txBody>
                    <a:bodyPr/>
                    <a:lstStyle/>
                    <a:p>
                      <a:pPr algn="ctr"/>
                      <a:r>
                        <a:rPr lang="en-GB" sz="1100" b="1" dirty="0" smtClean="0"/>
                        <a:t>Category</a:t>
                      </a:r>
                      <a:endParaRPr lang="en-GB" sz="1100" b="1" dirty="0"/>
                    </a:p>
                  </a:txBody>
                  <a:tcPr/>
                </a:tc>
                <a:tc>
                  <a:txBody>
                    <a:bodyPr/>
                    <a:lstStyle/>
                    <a:p>
                      <a:pPr algn="ctr"/>
                      <a:r>
                        <a:rPr lang="en-GB" sz="1100" b="1" dirty="0" smtClean="0"/>
                        <a:t>Suggested Treatment</a:t>
                      </a:r>
                      <a:endParaRPr lang="en-GB" sz="1100" b="1" dirty="0"/>
                    </a:p>
                  </a:txBody>
                  <a:tcPr/>
                </a:tc>
                <a:tc>
                  <a:txBody>
                    <a:bodyPr/>
                    <a:lstStyle/>
                    <a:p>
                      <a:pPr algn="ctr"/>
                      <a:r>
                        <a:rPr lang="en-GB" sz="1100" b="1" dirty="0" smtClean="0"/>
                        <a:t>Sensation loss</a:t>
                      </a:r>
                      <a:endParaRPr lang="en-GB" sz="1100" b="1" dirty="0"/>
                    </a:p>
                  </a:txBody>
                  <a:tcPr/>
                </a:tc>
                <a:tc>
                  <a:txBody>
                    <a:bodyPr/>
                    <a:lstStyle/>
                    <a:p>
                      <a:pPr algn="ctr"/>
                      <a:r>
                        <a:rPr lang="en-GB" sz="1100" b="1" dirty="0" smtClean="0"/>
                        <a:t>Paralysis</a:t>
                      </a:r>
                      <a:endParaRPr lang="en-GB" sz="1100" b="1" dirty="0"/>
                    </a:p>
                  </a:txBody>
                  <a:tcPr/>
                </a:tc>
                <a:tc>
                  <a:txBody>
                    <a:bodyPr/>
                    <a:lstStyle/>
                    <a:p>
                      <a:pPr algn="ctr"/>
                      <a:r>
                        <a:rPr lang="en-GB" sz="1100" b="1" dirty="0" smtClean="0"/>
                        <a:t>Arterial</a:t>
                      </a:r>
                      <a:r>
                        <a:rPr lang="en-GB" sz="1100" b="1" baseline="0" dirty="0" smtClean="0"/>
                        <a:t> Doppler</a:t>
                      </a:r>
                      <a:endParaRPr lang="en-GB" sz="1100" b="1" dirty="0"/>
                    </a:p>
                  </a:txBody>
                  <a:tcPr/>
                </a:tc>
              </a:tr>
              <a:tr h="264381">
                <a:tc>
                  <a:txBody>
                    <a:bodyPr/>
                    <a:lstStyle/>
                    <a:p>
                      <a:pPr algn="ctr"/>
                      <a:r>
                        <a:rPr lang="en-GB" sz="1100" dirty="0" smtClean="0"/>
                        <a:t>I</a:t>
                      </a:r>
                      <a:endParaRPr lang="en-GB" sz="1100" dirty="0"/>
                    </a:p>
                  </a:txBody>
                  <a:tcPr/>
                </a:tc>
                <a:tc>
                  <a:txBody>
                    <a:bodyPr/>
                    <a:lstStyle/>
                    <a:p>
                      <a:pPr algn="ctr"/>
                      <a:r>
                        <a:rPr lang="en-GB" sz="1100" dirty="0" smtClean="0"/>
                        <a:t>Not immediately threatened</a:t>
                      </a:r>
                      <a:endParaRPr lang="en-GB" sz="1100" dirty="0"/>
                    </a:p>
                  </a:txBody>
                  <a:tcPr/>
                </a:tc>
                <a:tc>
                  <a:txBody>
                    <a:bodyPr/>
                    <a:lstStyle/>
                    <a:p>
                      <a:pPr algn="ctr"/>
                      <a:r>
                        <a:rPr lang="en-GB" sz="1100" dirty="0" smtClean="0"/>
                        <a:t>None</a:t>
                      </a:r>
                      <a:endParaRPr lang="en-GB" sz="1100" dirty="0"/>
                    </a:p>
                  </a:txBody>
                  <a:tcPr/>
                </a:tc>
                <a:tc>
                  <a:txBody>
                    <a:bodyPr/>
                    <a:lstStyle/>
                    <a:p>
                      <a:pPr algn="ctr"/>
                      <a:r>
                        <a:rPr lang="en-GB" sz="1100" dirty="0" smtClean="0"/>
                        <a:t>None</a:t>
                      </a:r>
                      <a:endParaRPr lang="en-GB" sz="1100" dirty="0"/>
                    </a:p>
                  </a:txBody>
                  <a:tcPr/>
                </a:tc>
                <a:tc>
                  <a:txBody>
                    <a:bodyPr/>
                    <a:lstStyle/>
                    <a:p>
                      <a:pPr algn="ctr"/>
                      <a:r>
                        <a:rPr lang="en-GB" sz="1100" dirty="0" smtClean="0"/>
                        <a:t>Audible</a:t>
                      </a:r>
                      <a:endParaRPr lang="en-GB" sz="1100" dirty="0"/>
                    </a:p>
                  </a:txBody>
                  <a:tcPr/>
                </a:tc>
              </a:tr>
              <a:tr h="264381">
                <a:tc>
                  <a:txBody>
                    <a:bodyPr/>
                    <a:lstStyle/>
                    <a:p>
                      <a:pPr algn="ctr"/>
                      <a:r>
                        <a:rPr lang="en-GB" sz="1100" dirty="0" smtClean="0"/>
                        <a:t>IIA</a:t>
                      </a:r>
                      <a:endParaRPr lang="en-GB" sz="1100" dirty="0"/>
                    </a:p>
                  </a:txBody>
                  <a:tcPr/>
                </a:tc>
                <a:tc>
                  <a:txBody>
                    <a:bodyPr/>
                    <a:lstStyle/>
                    <a:p>
                      <a:pPr algn="ctr"/>
                      <a:r>
                        <a:rPr lang="en-GB" sz="1100" dirty="0" smtClean="0"/>
                        <a:t>Prompt treatment</a:t>
                      </a:r>
                      <a:r>
                        <a:rPr lang="en-GB" sz="1100" baseline="0" dirty="0" smtClean="0"/>
                        <a:t> needed</a:t>
                      </a:r>
                      <a:endParaRPr lang="en-GB" sz="1100" dirty="0"/>
                    </a:p>
                  </a:txBody>
                  <a:tcPr/>
                </a:tc>
                <a:tc>
                  <a:txBody>
                    <a:bodyPr/>
                    <a:lstStyle/>
                    <a:p>
                      <a:pPr algn="ctr"/>
                      <a:r>
                        <a:rPr lang="en-GB" sz="1100" dirty="0" smtClean="0"/>
                        <a:t>Minimal (toe) or none</a:t>
                      </a:r>
                      <a:endParaRPr lang="en-GB" sz="1100" dirty="0"/>
                    </a:p>
                  </a:txBody>
                  <a:tcPr/>
                </a:tc>
                <a:tc>
                  <a:txBody>
                    <a:bodyPr/>
                    <a:lstStyle/>
                    <a:p>
                      <a:pPr algn="ctr"/>
                      <a:r>
                        <a:rPr lang="en-GB" sz="1100" dirty="0" smtClean="0"/>
                        <a:t>None</a:t>
                      </a:r>
                      <a:endParaRPr lang="en-GB" sz="1100" dirty="0"/>
                    </a:p>
                  </a:txBody>
                  <a:tcPr/>
                </a:tc>
                <a:tc>
                  <a:txBody>
                    <a:bodyPr/>
                    <a:lstStyle/>
                    <a:p>
                      <a:pPr algn="ctr"/>
                      <a:r>
                        <a:rPr lang="en-GB" sz="1100" dirty="0" smtClean="0"/>
                        <a:t>Often inaudible</a:t>
                      </a:r>
                      <a:endParaRPr lang="en-GB" sz="1100" dirty="0"/>
                    </a:p>
                  </a:txBody>
                  <a:tcPr/>
                </a:tc>
              </a:tr>
              <a:tr h="264381">
                <a:tc>
                  <a:txBody>
                    <a:bodyPr/>
                    <a:lstStyle/>
                    <a:p>
                      <a:pPr algn="ctr"/>
                      <a:r>
                        <a:rPr lang="en-GB" sz="1100" dirty="0" smtClean="0"/>
                        <a:t>IIB</a:t>
                      </a:r>
                      <a:endParaRPr lang="en-GB" sz="1100" dirty="0"/>
                    </a:p>
                  </a:txBody>
                  <a:tcPr/>
                </a:tc>
                <a:tc>
                  <a:txBody>
                    <a:bodyPr/>
                    <a:lstStyle/>
                    <a:p>
                      <a:pPr algn="ctr"/>
                      <a:r>
                        <a:rPr lang="en-GB" sz="1100" dirty="0" smtClean="0"/>
                        <a:t>Immediate treatment needed</a:t>
                      </a:r>
                      <a:endParaRPr lang="en-GB" sz="1100" dirty="0"/>
                    </a:p>
                  </a:txBody>
                  <a:tcPr/>
                </a:tc>
                <a:tc>
                  <a:txBody>
                    <a:bodyPr/>
                    <a:lstStyle/>
                    <a:p>
                      <a:pPr algn="ctr"/>
                      <a:r>
                        <a:rPr lang="en-GB" sz="1100" dirty="0" smtClean="0"/>
                        <a:t>More than toes associated with rest pain</a:t>
                      </a:r>
                      <a:endParaRPr lang="en-GB" sz="1100" dirty="0"/>
                    </a:p>
                  </a:txBody>
                  <a:tcPr/>
                </a:tc>
                <a:tc>
                  <a:txBody>
                    <a:bodyPr/>
                    <a:lstStyle/>
                    <a:p>
                      <a:pPr algn="ctr"/>
                      <a:r>
                        <a:rPr lang="en-GB" sz="1100" dirty="0" smtClean="0"/>
                        <a:t>Partial</a:t>
                      </a:r>
                      <a:endParaRPr lang="en-GB" sz="1100" dirty="0"/>
                    </a:p>
                  </a:txBody>
                  <a:tcPr/>
                </a:tc>
                <a:tc>
                  <a:txBody>
                    <a:bodyPr/>
                    <a:lstStyle/>
                    <a:p>
                      <a:pPr algn="ctr"/>
                      <a:r>
                        <a:rPr lang="en-GB" sz="1100" dirty="0" smtClean="0"/>
                        <a:t>Usually inaudible</a:t>
                      </a:r>
                      <a:endParaRPr lang="en-GB" sz="1100" dirty="0"/>
                    </a:p>
                  </a:txBody>
                  <a:tcPr/>
                </a:tc>
              </a:tr>
              <a:tr h="264381">
                <a:tc>
                  <a:txBody>
                    <a:bodyPr/>
                    <a:lstStyle/>
                    <a:p>
                      <a:pPr algn="ctr"/>
                      <a:r>
                        <a:rPr lang="en-GB" sz="1100" dirty="0" smtClean="0"/>
                        <a:t>III</a:t>
                      </a:r>
                      <a:endParaRPr lang="en-GB" sz="1100" dirty="0"/>
                    </a:p>
                  </a:txBody>
                  <a:tcPr/>
                </a:tc>
                <a:tc>
                  <a:txBody>
                    <a:bodyPr/>
                    <a:lstStyle/>
                    <a:p>
                      <a:pPr algn="ctr"/>
                      <a:r>
                        <a:rPr lang="en-GB" sz="1100" dirty="0" smtClean="0"/>
                        <a:t>Irreversible </a:t>
                      </a:r>
                      <a:r>
                        <a:rPr lang="en-GB" sz="1100" baseline="0" dirty="0" smtClean="0"/>
                        <a:t> - primary amputation / TLC</a:t>
                      </a:r>
                      <a:endParaRPr lang="en-GB" sz="1100" dirty="0"/>
                    </a:p>
                  </a:txBody>
                  <a:tcPr/>
                </a:tc>
                <a:tc>
                  <a:txBody>
                    <a:bodyPr/>
                    <a:lstStyle/>
                    <a:p>
                      <a:pPr algn="ctr"/>
                      <a:r>
                        <a:rPr lang="en-GB" sz="1100" dirty="0" smtClean="0"/>
                        <a:t>Profound</a:t>
                      </a:r>
                      <a:r>
                        <a:rPr lang="en-GB" sz="1100" baseline="0" dirty="0" smtClean="0"/>
                        <a:t>, anaesthesia</a:t>
                      </a:r>
                      <a:endParaRPr lang="en-GB" sz="1100" dirty="0"/>
                    </a:p>
                  </a:txBody>
                  <a:tcPr/>
                </a:tc>
                <a:tc>
                  <a:txBody>
                    <a:bodyPr/>
                    <a:lstStyle/>
                    <a:p>
                      <a:pPr algn="ctr"/>
                      <a:r>
                        <a:rPr lang="en-GB" sz="1100" dirty="0" smtClean="0"/>
                        <a:t>Profound</a:t>
                      </a:r>
                      <a:endParaRPr lang="en-GB" sz="1100" dirty="0"/>
                    </a:p>
                  </a:txBody>
                  <a:tcPr/>
                </a:tc>
                <a:tc>
                  <a:txBody>
                    <a:bodyPr/>
                    <a:lstStyle/>
                    <a:p>
                      <a:pPr algn="ctr"/>
                      <a:r>
                        <a:rPr lang="en-GB" sz="1100" dirty="0" smtClean="0"/>
                        <a:t>Inaudible</a:t>
                      </a:r>
                      <a:endParaRPr lang="en-GB" sz="1100" dirty="0"/>
                    </a:p>
                  </a:txBody>
                  <a:tcPr/>
                </a:tc>
              </a:tr>
            </a:tbl>
          </a:graphicData>
        </a:graphic>
      </p:graphicFrame>
      <p:sp>
        <p:nvSpPr>
          <p:cNvPr id="2" name="TextBox 1"/>
          <p:cNvSpPr txBox="1"/>
          <p:nvPr/>
        </p:nvSpPr>
        <p:spPr>
          <a:xfrm>
            <a:off x="0" y="179512"/>
            <a:ext cx="6857999" cy="338554"/>
          </a:xfrm>
          <a:prstGeom prst="rect">
            <a:avLst/>
          </a:prstGeom>
          <a:noFill/>
        </p:spPr>
        <p:txBody>
          <a:bodyPr wrap="square" rtlCol="0">
            <a:spAutoFit/>
          </a:bodyPr>
          <a:lstStyle/>
          <a:p>
            <a:pPr algn="ctr"/>
            <a:r>
              <a:rPr lang="en-GB" sz="1600" b="1" dirty="0" smtClean="0"/>
              <a:t>Management of Inpatient Vascular Problems at GWH</a:t>
            </a:r>
            <a:endParaRPr lang="en-GB" sz="1600" b="1" dirty="0"/>
          </a:p>
        </p:txBody>
      </p:sp>
    </p:spTree>
    <p:extLst>
      <p:ext uri="{BB962C8B-B14F-4D97-AF65-F5344CB8AC3E}">
        <p14:creationId xmlns:p14="http://schemas.microsoft.com/office/powerpoint/2010/main" val="308738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57843" y="692577"/>
            <a:ext cx="2592287"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smtClean="0">
                <a:solidFill>
                  <a:schemeClr val="tx1"/>
                </a:solidFill>
                <a:cs typeface="Arial" pitchFamily="34" charset="0"/>
              </a:rPr>
              <a:t>Assessment in Clinic or ED</a:t>
            </a:r>
          </a:p>
          <a:p>
            <a:pPr algn="ctr"/>
            <a:endParaRPr lang="en-GB" sz="1100" dirty="0">
              <a:solidFill>
                <a:schemeClr val="tx1"/>
              </a:solidFill>
              <a:cs typeface="Arial" pitchFamily="34" charset="0"/>
            </a:endParaRPr>
          </a:p>
        </p:txBody>
      </p:sp>
      <p:sp>
        <p:nvSpPr>
          <p:cNvPr id="3" name="TextBox 2"/>
          <p:cNvSpPr txBox="1"/>
          <p:nvPr/>
        </p:nvSpPr>
        <p:spPr>
          <a:xfrm>
            <a:off x="456721" y="395536"/>
            <a:ext cx="5760640" cy="523220"/>
          </a:xfrm>
          <a:prstGeom prst="rect">
            <a:avLst/>
          </a:prstGeom>
          <a:noFill/>
        </p:spPr>
        <p:txBody>
          <a:bodyPr wrap="square" rtlCol="0">
            <a:spAutoFit/>
          </a:bodyPr>
          <a:lstStyle/>
          <a:p>
            <a:pPr algn="ctr"/>
            <a:r>
              <a:rPr lang="en-GB" sz="1400" b="1" dirty="0" smtClean="0">
                <a:cs typeface="Arial" pitchFamily="34" charset="0"/>
              </a:rPr>
              <a:t>Inpatient </a:t>
            </a:r>
            <a:r>
              <a:rPr lang="en-GB" sz="1400" b="1" dirty="0">
                <a:cs typeface="Arial" pitchFamily="34" charset="0"/>
              </a:rPr>
              <a:t>Management of Diabetic Foot Problems</a:t>
            </a:r>
          </a:p>
          <a:p>
            <a:endParaRPr lang="en-GB" sz="1400" b="1" dirty="0">
              <a:cs typeface="Arial" pitchFamily="34" charset="0"/>
            </a:endParaRPr>
          </a:p>
        </p:txBody>
      </p:sp>
      <p:sp>
        <p:nvSpPr>
          <p:cNvPr id="26" name="Rounded Rectangle 25"/>
          <p:cNvSpPr/>
          <p:nvPr/>
        </p:nvSpPr>
        <p:spPr>
          <a:xfrm>
            <a:off x="260648" y="2242312"/>
            <a:ext cx="2592287"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cs typeface="Arial" pitchFamily="34" charset="0"/>
              </a:rPr>
              <a:t>Threatened Limb</a:t>
            </a:r>
          </a:p>
          <a:p>
            <a:pPr algn="ctr"/>
            <a:r>
              <a:rPr lang="en-GB" sz="1100" dirty="0">
                <a:solidFill>
                  <a:schemeClr val="tx1"/>
                </a:solidFill>
                <a:cs typeface="Arial" pitchFamily="34" charset="0"/>
              </a:rPr>
              <a:t>(</a:t>
            </a:r>
            <a:r>
              <a:rPr lang="en-GB" sz="1100" dirty="0" err="1">
                <a:solidFill>
                  <a:schemeClr val="tx1"/>
                </a:solidFill>
                <a:cs typeface="Arial" pitchFamily="34" charset="0"/>
              </a:rPr>
              <a:t>cf</a:t>
            </a:r>
            <a:r>
              <a:rPr lang="en-GB" sz="1100" dirty="0">
                <a:solidFill>
                  <a:schemeClr val="tx1"/>
                </a:solidFill>
                <a:cs typeface="Arial" pitchFamily="34" charset="0"/>
              </a:rPr>
              <a:t> vascular flow chart </a:t>
            </a:r>
            <a:r>
              <a:rPr lang="en-GB" sz="1100" dirty="0" smtClean="0">
                <a:solidFill>
                  <a:schemeClr val="tx1"/>
                </a:solidFill>
                <a:cs typeface="Arial" pitchFamily="34" charset="0"/>
              </a:rPr>
              <a:t>P1)</a:t>
            </a:r>
            <a:endParaRPr lang="en-GB" sz="1100" dirty="0">
              <a:solidFill>
                <a:schemeClr val="tx1"/>
              </a:solidFill>
              <a:cs typeface="Arial" pitchFamily="34" charset="0"/>
            </a:endParaRPr>
          </a:p>
          <a:p>
            <a:pPr algn="ctr"/>
            <a:endParaRPr lang="en-GB" sz="1100" dirty="0">
              <a:solidFill>
                <a:schemeClr val="tx1"/>
              </a:solidFill>
              <a:cs typeface="Arial" pitchFamily="34" charset="0"/>
            </a:endParaRPr>
          </a:p>
        </p:txBody>
      </p:sp>
      <p:sp>
        <p:nvSpPr>
          <p:cNvPr id="27" name="Rounded Rectangle 26"/>
          <p:cNvSpPr/>
          <p:nvPr/>
        </p:nvSpPr>
        <p:spPr>
          <a:xfrm>
            <a:off x="3633457" y="2220712"/>
            <a:ext cx="2592287"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cs typeface="Arial" pitchFamily="34" charset="0"/>
              </a:rPr>
              <a:t>Non-threatened limb</a:t>
            </a:r>
          </a:p>
          <a:p>
            <a:pPr algn="ctr"/>
            <a:endParaRPr lang="en-GB" sz="1100" dirty="0">
              <a:solidFill>
                <a:schemeClr val="tx1"/>
              </a:solidFill>
              <a:cs typeface="Arial" pitchFamily="34" charset="0"/>
            </a:endParaRPr>
          </a:p>
        </p:txBody>
      </p:sp>
      <p:sp>
        <p:nvSpPr>
          <p:cNvPr id="28" name="Rounded Rectangle 27"/>
          <p:cNvSpPr/>
          <p:nvPr/>
        </p:nvSpPr>
        <p:spPr>
          <a:xfrm>
            <a:off x="282813" y="2985497"/>
            <a:ext cx="2592287"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rgbClr val="FF0000"/>
                </a:solidFill>
                <a:cs typeface="Arial" pitchFamily="34" charset="0"/>
              </a:rPr>
              <a:t>Admit CGH under vascular</a:t>
            </a:r>
          </a:p>
          <a:p>
            <a:pPr algn="ctr"/>
            <a:endParaRPr lang="en-GB" sz="1100" dirty="0">
              <a:solidFill>
                <a:schemeClr val="tx1"/>
              </a:solidFill>
              <a:cs typeface="Arial" pitchFamily="34" charset="0"/>
            </a:endParaRPr>
          </a:p>
        </p:txBody>
      </p:sp>
      <p:sp>
        <p:nvSpPr>
          <p:cNvPr id="29" name="Rounded Rectangle 28"/>
          <p:cNvSpPr/>
          <p:nvPr/>
        </p:nvSpPr>
        <p:spPr>
          <a:xfrm>
            <a:off x="3058584" y="2985497"/>
            <a:ext cx="1788633"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smtClean="0">
              <a:solidFill>
                <a:schemeClr val="tx1"/>
              </a:solidFill>
              <a:cs typeface="Arial" pitchFamily="34" charset="0"/>
            </a:endParaRPr>
          </a:p>
          <a:p>
            <a:pPr algn="ctr"/>
            <a:r>
              <a:rPr lang="en-GB" sz="1100" dirty="0" smtClean="0">
                <a:solidFill>
                  <a:schemeClr val="tx1"/>
                </a:solidFill>
                <a:cs typeface="Arial" pitchFamily="34" charset="0"/>
              </a:rPr>
              <a:t>+Medically Unfit</a:t>
            </a:r>
            <a:endParaRPr lang="en-GB" sz="1100" dirty="0">
              <a:solidFill>
                <a:schemeClr val="tx1"/>
              </a:solidFill>
              <a:cs typeface="Arial" pitchFamily="34" charset="0"/>
            </a:endParaRPr>
          </a:p>
          <a:p>
            <a:pPr algn="ctr"/>
            <a:endParaRPr lang="en-GB" sz="1100" dirty="0">
              <a:solidFill>
                <a:schemeClr val="tx1"/>
              </a:solidFill>
              <a:cs typeface="Arial" pitchFamily="34" charset="0"/>
            </a:endParaRPr>
          </a:p>
        </p:txBody>
      </p:sp>
      <p:sp>
        <p:nvSpPr>
          <p:cNvPr id="30" name="Rounded Rectangle 29"/>
          <p:cNvSpPr/>
          <p:nvPr/>
        </p:nvSpPr>
        <p:spPr>
          <a:xfrm>
            <a:off x="5048514" y="2985497"/>
            <a:ext cx="1797017"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cs typeface="Arial" pitchFamily="34" charset="0"/>
              </a:rPr>
              <a:t>*Medically Fit</a:t>
            </a:r>
            <a:endParaRPr lang="en-GB" sz="1100" dirty="0">
              <a:solidFill>
                <a:schemeClr val="tx1"/>
              </a:solidFill>
              <a:cs typeface="Arial" pitchFamily="34" charset="0"/>
            </a:endParaRPr>
          </a:p>
        </p:txBody>
      </p:sp>
      <p:sp>
        <p:nvSpPr>
          <p:cNvPr id="34" name="Rounded Rectangle 33"/>
          <p:cNvSpPr/>
          <p:nvPr/>
        </p:nvSpPr>
        <p:spPr>
          <a:xfrm>
            <a:off x="4739939" y="4013938"/>
            <a:ext cx="1978296" cy="111520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cs typeface="Arial" pitchFamily="34" charset="0"/>
              </a:rPr>
              <a:t>3</a:t>
            </a:r>
          </a:p>
          <a:p>
            <a:pPr algn="ctr"/>
            <a:endParaRPr lang="en-GB" sz="1100" b="1" dirty="0">
              <a:solidFill>
                <a:srgbClr val="FF0000"/>
              </a:solidFill>
              <a:cs typeface="Arial" pitchFamily="34" charset="0"/>
            </a:endParaRPr>
          </a:p>
          <a:p>
            <a:pPr algn="ctr"/>
            <a:r>
              <a:rPr lang="en-GB" sz="1100" b="1" dirty="0" smtClean="0">
                <a:solidFill>
                  <a:srgbClr val="FF0000"/>
                </a:solidFill>
                <a:cs typeface="Arial" pitchFamily="34" charset="0"/>
              </a:rPr>
              <a:t>Admit under T</a:t>
            </a:r>
            <a:r>
              <a:rPr lang="en-GB" sz="1100" b="1" dirty="0" smtClean="0">
                <a:solidFill>
                  <a:srgbClr val="FF0000"/>
                </a:solidFill>
              </a:rPr>
              <a:t>&amp;O</a:t>
            </a:r>
            <a:endParaRPr lang="en-GB" sz="1100" b="1" dirty="0">
              <a:solidFill>
                <a:srgbClr val="FF0000"/>
              </a:solidFill>
            </a:endParaRPr>
          </a:p>
          <a:p>
            <a:pPr algn="ctr"/>
            <a:r>
              <a:rPr lang="en-GB" sz="1100" dirty="0" smtClean="0">
                <a:solidFill>
                  <a:schemeClr val="tx1"/>
                </a:solidFill>
              </a:rPr>
              <a:t> (on-take consultant) with </a:t>
            </a:r>
            <a:r>
              <a:rPr lang="en-GB" sz="1100" b="1" dirty="0">
                <a:solidFill>
                  <a:schemeClr val="tx1"/>
                </a:solidFill>
              </a:rPr>
              <a:t>active</a:t>
            </a:r>
            <a:r>
              <a:rPr lang="en-GB" sz="1100" dirty="0">
                <a:solidFill>
                  <a:schemeClr val="tx1"/>
                </a:solidFill>
              </a:rPr>
              <a:t> care of </a:t>
            </a:r>
            <a:r>
              <a:rPr lang="en-GB" sz="1100" dirty="0" smtClean="0">
                <a:solidFill>
                  <a:schemeClr val="tx1"/>
                </a:solidFill>
              </a:rPr>
              <a:t>T&amp;O </a:t>
            </a:r>
            <a:r>
              <a:rPr lang="en-GB" sz="1100" dirty="0">
                <a:solidFill>
                  <a:schemeClr val="tx1"/>
                </a:solidFill>
              </a:rPr>
              <a:t>cons team with </a:t>
            </a:r>
            <a:r>
              <a:rPr lang="en-GB" sz="1100" dirty="0" smtClean="0">
                <a:solidFill>
                  <a:schemeClr val="tx1"/>
                </a:solidFill>
              </a:rPr>
              <a:t>DM Foot </a:t>
            </a:r>
            <a:r>
              <a:rPr lang="en-GB" sz="1100" dirty="0">
                <a:solidFill>
                  <a:schemeClr val="tx1"/>
                </a:solidFill>
              </a:rPr>
              <a:t>Team input</a:t>
            </a:r>
          </a:p>
          <a:p>
            <a:pPr algn="ctr"/>
            <a:endParaRPr lang="en-GB" sz="1100" dirty="0" smtClean="0">
              <a:solidFill>
                <a:schemeClr val="tx1"/>
              </a:solidFill>
              <a:cs typeface="Arial" pitchFamily="34" charset="0"/>
            </a:endParaRPr>
          </a:p>
          <a:p>
            <a:pPr algn="ctr"/>
            <a:endParaRPr lang="en-GB" sz="1100" dirty="0" smtClean="0">
              <a:solidFill>
                <a:schemeClr val="tx1"/>
              </a:solidFill>
              <a:cs typeface="Arial" pitchFamily="34" charset="0"/>
            </a:endParaRPr>
          </a:p>
          <a:p>
            <a:pPr algn="ctr"/>
            <a:endParaRPr lang="en-GB" sz="1100" dirty="0">
              <a:solidFill>
                <a:schemeClr val="tx1"/>
              </a:solidFill>
              <a:cs typeface="Arial" pitchFamily="34" charset="0"/>
            </a:endParaRPr>
          </a:p>
        </p:txBody>
      </p:sp>
      <p:sp>
        <p:nvSpPr>
          <p:cNvPr id="35" name="Rounded Rectangle 34"/>
          <p:cNvSpPr/>
          <p:nvPr/>
        </p:nvSpPr>
        <p:spPr>
          <a:xfrm>
            <a:off x="1269951" y="3823007"/>
            <a:ext cx="1788633"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smtClean="0">
              <a:solidFill>
                <a:schemeClr val="tx1"/>
              </a:solidFill>
              <a:cs typeface="Arial" pitchFamily="34" charset="0"/>
            </a:endParaRPr>
          </a:p>
          <a:p>
            <a:pPr algn="ctr"/>
            <a:r>
              <a:rPr lang="en-GB" sz="1100" dirty="0">
                <a:solidFill>
                  <a:schemeClr val="tx1"/>
                </a:solidFill>
                <a:cs typeface="Arial" pitchFamily="34" charset="0"/>
              </a:rPr>
              <a:t>Space on Diabetic Ward</a:t>
            </a:r>
          </a:p>
          <a:p>
            <a:pPr algn="ctr"/>
            <a:endParaRPr lang="en-GB" sz="1100" dirty="0">
              <a:solidFill>
                <a:schemeClr val="tx1"/>
              </a:solidFill>
              <a:cs typeface="Arial" pitchFamily="34" charset="0"/>
            </a:endParaRPr>
          </a:p>
        </p:txBody>
      </p:sp>
      <p:sp>
        <p:nvSpPr>
          <p:cNvPr id="37" name="Rounded Rectangle 36"/>
          <p:cNvSpPr/>
          <p:nvPr/>
        </p:nvSpPr>
        <p:spPr>
          <a:xfrm>
            <a:off x="456721" y="4893754"/>
            <a:ext cx="1788633" cy="83037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smtClean="0">
                <a:solidFill>
                  <a:srgbClr val="FF0000"/>
                </a:solidFill>
                <a:cs typeface="Arial" pitchFamily="34" charset="0"/>
              </a:rPr>
              <a:t>Admit Mercury</a:t>
            </a:r>
            <a:endParaRPr lang="en-GB" sz="1100" b="1" dirty="0">
              <a:solidFill>
                <a:srgbClr val="FF0000"/>
              </a:solidFill>
              <a:cs typeface="Arial" pitchFamily="34" charset="0"/>
            </a:endParaRPr>
          </a:p>
          <a:p>
            <a:pPr algn="ctr"/>
            <a:r>
              <a:rPr lang="en-GB" sz="1100" dirty="0" smtClean="0">
                <a:solidFill>
                  <a:schemeClr val="tx1"/>
                </a:solidFill>
                <a:cs typeface="Arial" pitchFamily="34" charset="0"/>
              </a:rPr>
              <a:t>With input from vascular and podiatry services</a:t>
            </a:r>
            <a:endParaRPr lang="en-GB" sz="1100" dirty="0">
              <a:solidFill>
                <a:schemeClr val="tx1"/>
              </a:solidFill>
              <a:cs typeface="Arial" pitchFamily="34" charset="0"/>
            </a:endParaRPr>
          </a:p>
        </p:txBody>
      </p:sp>
      <p:sp>
        <p:nvSpPr>
          <p:cNvPr id="38" name="Rounded Rectangle 37"/>
          <p:cNvSpPr/>
          <p:nvPr/>
        </p:nvSpPr>
        <p:spPr>
          <a:xfrm>
            <a:off x="2626536" y="4893754"/>
            <a:ext cx="1788633" cy="83037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smtClean="0">
              <a:solidFill>
                <a:schemeClr val="tx1"/>
              </a:solidFill>
              <a:cs typeface="Arial" pitchFamily="34" charset="0"/>
            </a:endParaRPr>
          </a:p>
          <a:p>
            <a:pPr algn="ctr"/>
            <a:r>
              <a:rPr lang="en-GB" sz="1100" dirty="0" smtClean="0">
                <a:cs typeface="Arial" pitchFamily="34" charset="0"/>
              </a:rPr>
              <a:t>22</a:t>
            </a:r>
          </a:p>
          <a:p>
            <a:pPr algn="ctr"/>
            <a:endParaRPr lang="en-GB" sz="1100" b="1" dirty="0" smtClean="0">
              <a:solidFill>
                <a:srgbClr val="FF0000"/>
              </a:solidFill>
              <a:cs typeface="Arial" pitchFamily="34" charset="0"/>
            </a:endParaRPr>
          </a:p>
          <a:p>
            <a:pPr algn="ctr"/>
            <a:r>
              <a:rPr lang="en-GB" sz="1100" b="1" dirty="0" smtClean="0">
                <a:solidFill>
                  <a:srgbClr val="FF0000"/>
                </a:solidFill>
                <a:cs typeface="Arial" pitchFamily="34" charset="0"/>
              </a:rPr>
              <a:t>Admit </a:t>
            </a:r>
            <a:r>
              <a:rPr lang="en-GB" sz="1100" b="1" dirty="0">
                <a:solidFill>
                  <a:srgbClr val="FF0000"/>
                </a:solidFill>
                <a:cs typeface="Arial" pitchFamily="34" charset="0"/>
              </a:rPr>
              <a:t>Acute </a:t>
            </a:r>
            <a:r>
              <a:rPr lang="en-GB" sz="1100" b="1" dirty="0" smtClean="0">
                <a:solidFill>
                  <a:srgbClr val="FF0000"/>
                </a:solidFill>
                <a:cs typeface="Arial" pitchFamily="34" charset="0"/>
              </a:rPr>
              <a:t>Medicine</a:t>
            </a:r>
          </a:p>
          <a:p>
            <a:pPr algn="ctr"/>
            <a:r>
              <a:rPr lang="en-GB" sz="1100" dirty="0">
                <a:solidFill>
                  <a:schemeClr val="tx1"/>
                </a:solidFill>
                <a:cs typeface="Arial" pitchFamily="34" charset="0"/>
              </a:rPr>
              <a:t>With input from vascular and podiatry services</a:t>
            </a:r>
          </a:p>
          <a:p>
            <a:pPr algn="ctr"/>
            <a:endParaRPr lang="en-GB" sz="1100" b="1" dirty="0">
              <a:solidFill>
                <a:srgbClr val="FF0000"/>
              </a:solidFill>
              <a:cs typeface="Arial" pitchFamily="34" charset="0"/>
            </a:endParaRPr>
          </a:p>
          <a:p>
            <a:pPr algn="ctr"/>
            <a:endParaRPr lang="en-GB" sz="1100" dirty="0">
              <a:solidFill>
                <a:schemeClr val="tx1"/>
              </a:solidFill>
              <a:cs typeface="Arial" pitchFamily="34" charset="0"/>
            </a:endParaRPr>
          </a:p>
          <a:p>
            <a:pPr algn="ctr"/>
            <a:endParaRPr lang="en-GB" sz="1100" dirty="0">
              <a:solidFill>
                <a:schemeClr val="tx1"/>
              </a:solidFill>
              <a:cs typeface="Arial" pitchFamily="34" charset="0"/>
            </a:endParaRPr>
          </a:p>
        </p:txBody>
      </p:sp>
      <p:sp>
        <p:nvSpPr>
          <p:cNvPr id="40" name="Rounded Rectangle 39"/>
          <p:cNvSpPr/>
          <p:nvPr/>
        </p:nvSpPr>
        <p:spPr>
          <a:xfrm>
            <a:off x="1957990" y="1547664"/>
            <a:ext cx="2592287"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cs typeface="Arial" pitchFamily="34" charset="0"/>
              </a:rPr>
              <a:t>Diabetic patient with infected foot needing admission</a:t>
            </a:r>
          </a:p>
          <a:p>
            <a:pPr algn="ctr"/>
            <a:endParaRPr lang="en-GB" sz="1100" dirty="0">
              <a:solidFill>
                <a:schemeClr val="tx1"/>
              </a:solidFill>
              <a:cs typeface="Arial" pitchFamily="34" charset="0"/>
            </a:endParaRPr>
          </a:p>
        </p:txBody>
      </p:sp>
      <p:cxnSp>
        <p:nvCxnSpPr>
          <p:cNvPr id="21" name="Straight Arrow Connector 20"/>
          <p:cNvCxnSpPr>
            <a:stCxn id="4" idx="2"/>
            <a:endCxn id="40" idx="0"/>
          </p:cNvCxnSpPr>
          <p:nvPr/>
        </p:nvCxnSpPr>
        <p:spPr>
          <a:xfrm>
            <a:off x="3253987" y="1304645"/>
            <a:ext cx="147" cy="2430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700955" y="1977693"/>
            <a:ext cx="256888" cy="2430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7" idx="0"/>
          </p:cNvCxnSpPr>
          <p:nvPr/>
        </p:nvCxnSpPr>
        <p:spPr>
          <a:xfrm>
            <a:off x="4550277" y="1977693"/>
            <a:ext cx="379324" cy="2430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2"/>
            <a:endCxn id="28" idx="0"/>
          </p:cNvCxnSpPr>
          <p:nvPr/>
        </p:nvCxnSpPr>
        <p:spPr>
          <a:xfrm>
            <a:off x="1556792" y="2854380"/>
            <a:ext cx="22165" cy="1311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9" idx="0"/>
          </p:cNvCxnSpPr>
          <p:nvPr/>
        </p:nvCxnSpPr>
        <p:spPr>
          <a:xfrm flipH="1">
            <a:off x="3952901" y="2854380"/>
            <a:ext cx="276946" cy="1311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638595" y="2827258"/>
            <a:ext cx="185322" cy="1311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823919" y="3597565"/>
            <a:ext cx="0" cy="4269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9" idx="2"/>
            <a:endCxn id="35" idx="0"/>
          </p:cNvCxnSpPr>
          <p:nvPr/>
        </p:nvCxnSpPr>
        <p:spPr>
          <a:xfrm flipH="1">
            <a:off x="2164268" y="3597565"/>
            <a:ext cx="1788633" cy="225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120716" y="4435075"/>
            <a:ext cx="580239" cy="4478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650173" y="4435075"/>
            <a:ext cx="686868" cy="4478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56721" y="5868144"/>
            <a:ext cx="5924607" cy="3016210"/>
          </a:xfrm>
          <a:prstGeom prst="rect">
            <a:avLst/>
          </a:prstGeom>
          <a:ln w="12700">
            <a:solidFill>
              <a:schemeClr val="tx1"/>
            </a:solidFill>
          </a:ln>
        </p:spPr>
        <p:txBody>
          <a:bodyPr wrap="square">
            <a:spAutoFit/>
          </a:bodyPr>
          <a:lstStyle/>
          <a:p>
            <a:r>
              <a:rPr lang="en-GB" sz="1000" dirty="0" smtClean="0"/>
              <a:t>Definitions of medically fit </a:t>
            </a:r>
            <a:r>
              <a:rPr lang="en-GB" sz="1000" dirty="0" err="1" smtClean="0"/>
              <a:t>vs</a:t>
            </a:r>
            <a:r>
              <a:rPr lang="en-GB" sz="1000" dirty="0" smtClean="0"/>
              <a:t> unfit to be made by:</a:t>
            </a:r>
          </a:p>
          <a:p>
            <a:pPr marL="171450" indent="-171450">
              <a:buFont typeface="Arial" pitchFamily="34" charset="0"/>
              <a:buChar char="•"/>
            </a:pPr>
            <a:r>
              <a:rPr lang="en-GB" sz="1000" dirty="0" smtClean="0">
                <a:cs typeface="Arial" pitchFamily="34" charset="0"/>
              </a:rPr>
              <a:t>In hours: </a:t>
            </a:r>
            <a:r>
              <a:rPr lang="en-GB" sz="1000" dirty="0">
                <a:cs typeface="Arial" pitchFamily="34" charset="0"/>
              </a:rPr>
              <a:t>DM Foot co-ordinator with the on-call </a:t>
            </a:r>
            <a:r>
              <a:rPr lang="en-GB" sz="1000" dirty="0" smtClean="0">
                <a:cs typeface="Arial" pitchFamily="34" charset="0"/>
              </a:rPr>
              <a:t>medics/AMU</a:t>
            </a:r>
          </a:p>
          <a:p>
            <a:pPr marL="171450" indent="-171450">
              <a:buFont typeface="Arial" pitchFamily="34" charset="0"/>
              <a:buChar char="•"/>
            </a:pPr>
            <a:r>
              <a:rPr lang="en-GB" sz="1000" dirty="0" smtClean="0">
                <a:cs typeface="Arial" pitchFamily="34" charset="0"/>
              </a:rPr>
              <a:t>Out of hours: On-call </a:t>
            </a:r>
            <a:r>
              <a:rPr lang="en-GB" sz="1000" dirty="0">
                <a:cs typeface="Arial" pitchFamily="34" charset="0"/>
              </a:rPr>
              <a:t>Medics – input from on-call </a:t>
            </a:r>
            <a:r>
              <a:rPr lang="en-GB" sz="1000" dirty="0" smtClean="0">
                <a:cs typeface="Arial" pitchFamily="34" charset="0"/>
              </a:rPr>
              <a:t>T&amp;O team </a:t>
            </a:r>
            <a:r>
              <a:rPr lang="en-GB" sz="1000" dirty="0">
                <a:cs typeface="Arial" pitchFamily="34" charset="0"/>
              </a:rPr>
              <a:t>as required</a:t>
            </a:r>
          </a:p>
          <a:p>
            <a:endParaRPr lang="en-GB" sz="1000" dirty="0" smtClean="0"/>
          </a:p>
          <a:p>
            <a:r>
              <a:rPr lang="en-GB" sz="1000" dirty="0" smtClean="0"/>
              <a:t>+</a:t>
            </a:r>
            <a:r>
              <a:rPr lang="en-GB" sz="1000" b="1" dirty="0" smtClean="0"/>
              <a:t>Medically </a:t>
            </a:r>
            <a:r>
              <a:rPr lang="en-GB" sz="1000" b="1" dirty="0"/>
              <a:t>unfit</a:t>
            </a:r>
            <a:r>
              <a:rPr lang="en-GB" sz="1000" dirty="0"/>
              <a:t>:</a:t>
            </a:r>
          </a:p>
          <a:p>
            <a:pPr marL="171450" indent="-171450">
              <a:buFont typeface="Arial" pitchFamily="34" charset="0"/>
              <a:buChar char="•"/>
            </a:pPr>
            <a:r>
              <a:rPr lang="en-GB" sz="1000" dirty="0"/>
              <a:t>Unstable DM</a:t>
            </a:r>
          </a:p>
          <a:p>
            <a:pPr marL="171450" indent="-171450">
              <a:buFont typeface="Arial" pitchFamily="34" charset="0"/>
              <a:buChar char="•"/>
            </a:pPr>
            <a:r>
              <a:rPr lang="en-GB" sz="1000" dirty="0"/>
              <a:t>DKA</a:t>
            </a:r>
          </a:p>
          <a:p>
            <a:pPr marL="171450" indent="-171450">
              <a:buFont typeface="Arial" pitchFamily="34" charset="0"/>
              <a:buChar char="•"/>
            </a:pPr>
            <a:r>
              <a:rPr lang="en-GB" sz="1000" dirty="0"/>
              <a:t>Source of infection uncertain or potentially from 2 or more sources</a:t>
            </a:r>
          </a:p>
          <a:p>
            <a:pPr marL="171450" indent="-171450">
              <a:buFont typeface="Arial" pitchFamily="34" charset="0"/>
              <a:buChar char="•"/>
            </a:pPr>
            <a:r>
              <a:rPr lang="en-GB" sz="1000" dirty="0"/>
              <a:t>Bacteraemia/septicaemia</a:t>
            </a:r>
          </a:p>
          <a:p>
            <a:pPr marL="171450" indent="-171450">
              <a:buFont typeface="Arial" pitchFamily="34" charset="0"/>
              <a:buChar char="•"/>
            </a:pPr>
            <a:r>
              <a:rPr lang="en-GB" sz="1000" dirty="0"/>
              <a:t>Co-morbidities </a:t>
            </a:r>
            <a:r>
              <a:rPr lang="en-GB" sz="1000" dirty="0" err="1"/>
              <a:t>eg</a:t>
            </a:r>
            <a:r>
              <a:rPr lang="en-GB" sz="1000" dirty="0"/>
              <a:t> </a:t>
            </a:r>
            <a:r>
              <a:rPr lang="en-GB" sz="1000" dirty="0" err="1"/>
              <a:t>Ca</a:t>
            </a:r>
            <a:r>
              <a:rPr lang="en-GB" sz="1000" dirty="0"/>
              <a:t>, RA, CKF/AKF, </a:t>
            </a:r>
            <a:r>
              <a:rPr lang="en-GB" sz="1000" dirty="0" smtClean="0"/>
              <a:t>decompensated  </a:t>
            </a:r>
            <a:r>
              <a:rPr lang="en-GB" sz="1000" dirty="0"/>
              <a:t>CHF</a:t>
            </a:r>
          </a:p>
          <a:p>
            <a:pPr marL="171450" indent="-171450">
              <a:buFont typeface="Arial" pitchFamily="34" charset="0"/>
              <a:buChar char="•"/>
            </a:pPr>
            <a:r>
              <a:rPr lang="en-GB" sz="1000" dirty="0"/>
              <a:t>RA(Rheumatology) or </a:t>
            </a:r>
            <a:r>
              <a:rPr lang="en-GB" sz="1000" dirty="0" err="1"/>
              <a:t>Ca</a:t>
            </a:r>
            <a:r>
              <a:rPr lang="en-GB" sz="1000" dirty="0"/>
              <a:t>(cancer)- any ward NOT just </a:t>
            </a:r>
            <a:r>
              <a:rPr lang="en-GB" sz="1000" dirty="0" smtClean="0"/>
              <a:t>Mercury</a:t>
            </a:r>
          </a:p>
          <a:p>
            <a:pPr marL="171450" indent="-171450">
              <a:buFont typeface="Arial" pitchFamily="34" charset="0"/>
              <a:buChar char="•"/>
            </a:pPr>
            <a:endParaRPr lang="en-GB" sz="1000" dirty="0"/>
          </a:p>
          <a:p>
            <a:r>
              <a:rPr lang="en-GB" sz="1000" dirty="0"/>
              <a:t>*</a:t>
            </a:r>
            <a:r>
              <a:rPr lang="en-GB" sz="1000" b="1" dirty="0"/>
              <a:t>Medically fit</a:t>
            </a:r>
            <a:r>
              <a:rPr lang="en-GB" sz="1000" dirty="0"/>
              <a:t>:</a:t>
            </a:r>
          </a:p>
          <a:p>
            <a:pPr marL="171450" lvl="0" indent="-171450">
              <a:buFont typeface="Arial" pitchFamily="34" charset="0"/>
              <a:buChar char="•"/>
            </a:pPr>
            <a:r>
              <a:rPr lang="en-GB" sz="1000" dirty="0"/>
              <a:t>Raised but stable DM control</a:t>
            </a:r>
          </a:p>
          <a:p>
            <a:pPr marL="171450" lvl="0" indent="-171450">
              <a:buFont typeface="Arial" pitchFamily="34" charset="0"/>
              <a:buChar char="•"/>
            </a:pPr>
            <a:r>
              <a:rPr lang="en-GB" sz="1000" dirty="0"/>
              <a:t>No other medical co-morbidities outlined in the medically unfit definition</a:t>
            </a:r>
          </a:p>
          <a:p>
            <a:pPr marL="171450" lvl="0" indent="-171450">
              <a:buFont typeface="Arial" pitchFamily="34" charset="0"/>
              <a:buChar char="•"/>
            </a:pPr>
            <a:r>
              <a:rPr lang="en-GB" sz="1000" dirty="0"/>
              <a:t>Foot infection as sole source of infection</a:t>
            </a:r>
          </a:p>
          <a:p>
            <a:pPr marL="171450" lvl="0" indent="-171450">
              <a:buFont typeface="Arial" pitchFamily="34" charset="0"/>
              <a:buChar char="•"/>
            </a:pPr>
            <a:r>
              <a:rPr lang="en-GB" sz="1000" dirty="0"/>
              <a:t>Requires urgent out of hours surgical intervention</a:t>
            </a:r>
          </a:p>
          <a:p>
            <a:pPr marL="171450" indent="-171450">
              <a:buFont typeface="Arial" pitchFamily="34" charset="0"/>
              <a:buChar char="•"/>
            </a:pPr>
            <a:endParaRPr lang="en-GB" sz="1000" dirty="0" smtClean="0"/>
          </a:p>
          <a:p>
            <a:pPr lvl="0"/>
            <a:endParaRPr lang="en-GB" sz="1000" dirty="0"/>
          </a:p>
        </p:txBody>
      </p:sp>
      <p:sp>
        <p:nvSpPr>
          <p:cNvPr id="23" name="TextBox 22"/>
          <p:cNvSpPr txBox="1"/>
          <p:nvPr/>
        </p:nvSpPr>
        <p:spPr>
          <a:xfrm>
            <a:off x="1503696" y="4491165"/>
            <a:ext cx="216024" cy="317988"/>
          </a:xfrm>
          <a:prstGeom prst="rect">
            <a:avLst/>
          </a:prstGeom>
          <a:noFill/>
        </p:spPr>
        <p:txBody>
          <a:bodyPr wrap="square" rtlCol="0">
            <a:spAutoFit/>
          </a:bodyPr>
          <a:lstStyle/>
          <a:p>
            <a:pPr algn="ctr"/>
            <a:r>
              <a:rPr lang="en-GB" sz="1400" dirty="0" smtClean="0"/>
              <a:t>Y</a:t>
            </a:r>
            <a:endParaRPr lang="en-GB" sz="1400" dirty="0"/>
          </a:p>
        </p:txBody>
      </p:sp>
      <p:sp>
        <p:nvSpPr>
          <p:cNvPr id="49" name="TextBox 48"/>
          <p:cNvSpPr txBox="1"/>
          <p:nvPr/>
        </p:nvSpPr>
        <p:spPr>
          <a:xfrm>
            <a:off x="3038110" y="4491165"/>
            <a:ext cx="216024" cy="317988"/>
          </a:xfrm>
          <a:prstGeom prst="rect">
            <a:avLst/>
          </a:prstGeom>
          <a:noFill/>
        </p:spPr>
        <p:txBody>
          <a:bodyPr wrap="square" rtlCol="0">
            <a:spAutoFit/>
          </a:bodyPr>
          <a:lstStyle/>
          <a:p>
            <a:pPr algn="ctr"/>
            <a:r>
              <a:rPr lang="en-GB" sz="1400" dirty="0" smtClean="0"/>
              <a:t>N</a:t>
            </a:r>
            <a:endParaRPr lang="en-GB" sz="1400" dirty="0"/>
          </a:p>
        </p:txBody>
      </p:sp>
    </p:spTree>
    <p:extLst>
      <p:ext uri="{BB962C8B-B14F-4D97-AF65-F5344CB8AC3E}">
        <p14:creationId xmlns:p14="http://schemas.microsoft.com/office/powerpoint/2010/main" val="16041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158"/>
          <p:cNvGrpSpPr/>
          <p:nvPr/>
        </p:nvGrpSpPr>
        <p:grpSpPr>
          <a:xfrm>
            <a:off x="96159" y="395536"/>
            <a:ext cx="6604716" cy="8240456"/>
            <a:chOff x="86751" y="308125"/>
            <a:chExt cx="6604716" cy="8783454"/>
          </a:xfrm>
        </p:grpSpPr>
        <p:sp>
          <p:nvSpPr>
            <p:cNvPr id="4" name="Rounded Rectangle 3"/>
            <p:cNvSpPr/>
            <p:nvPr/>
          </p:nvSpPr>
          <p:spPr>
            <a:xfrm>
              <a:off x="4065428" y="415154"/>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Emergency </a:t>
              </a:r>
              <a:r>
                <a:rPr lang="en-GB" sz="1200" dirty="0" smtClean="0">
                  <a:solidFill>
                    <a:schemeClr val="tx1"/>
                  </a:solidFill>
                </a:rPr>
                <a:t>case</a:t>
              </a:r>
              <a:endParaRPr lang="en-GB" sz="1200" dirty="0">
                <a:solidFill>
                  <a:schemeClr val="tx1"/>
                </a:solidFill>
              </a:endParaRPr>
            </a:p>
          </p:txBody>
        </p:sp>
        <p:sp>
          <p:nvSpPr>
            <p:cNvPr id="5" name="Rounded Rectangle 4"/>
            <p:cNvSpPr/>
            <p:nvPr/>
          </p:nvSpPr>
          <p:spPr>
            <a:xfrm>
              <a:off x="2977524" y="1538341"/>
              <a:ext cx="1778494" cy="68860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presents at GWH Emergency </a:t>
              </a:r>
              <a:r>
                <a:rPr lang="en-GB" sz="1200" dirty="0" err="1" smtClean="0">
                  <a:solidFill>
                    <a:schemeClr val="tx1"/>
                  </a:solidFill>
                </a:rPr>
                <a:t>Dept</a:t>
              </a:r>
              <a:endParaRPr lang="en-GB" sz="1200" dirty="0">
                <a:solidFill>
                  <a:schemeClr val="tx1"/>
                </a:solidFill>
              </a:endParaRPr>
            </a:p>
          </p:txBody>
        </p:sp>
        <p:sp>
          <p:nvSpPr>
            <p:cNvPr id="6" name="Rounded Rectangle 5"/>
            <p:cNvSpPr/>
            <p:nvPr/>
          </p:nvSpPr>
          <p:spPr>
            <a:xfrm>
              <a:off x="2872285" y="4616332"/>
              <a:ext cx="1947438" cy="68260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Advice/acceptance from hub on call team</a:t>
              </a:r>
            </a:p>
            <a:p>
              <a:pPr algn="ctr"/>
              <a:r>
                <a:rPr lang="en-GB" sz="1200" b="1" dirty="0" smtClean="0">
                  <a:solidFill>
                    <a:schemeClr val="tx1"/>
                  </a:solidFill>
                </a:rPr>
                <a:t>0300 422 2222</a:t>
              </a:r>
            </a:p>
          </p:txBody>
        </p:sp>
        <p:sp>
          <p:nvSpPr>
            <p:cNvPr id="7" name="Rounded Rectangle 6"/>
            <p:cNvSpPr/>
            <p:nvPr/>
          </p:nvSpPr>
          <p:spPr>
            <a:xfrm>
              <a:off x="5035283" y="4059002"/>
              <a:ext cx="165618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Ambulance bypass (criteria in Appendix 4)</a:t>
              </a:r>
              <a:endParaRPr lang="en-GB" sz="1200" dirty="0">
                <a:solidFill>
                  <a:schemeClr val="tx1"/>
                </a:solidFill>
              </a:endParaRPr>
            </a:p>
          </p:txBody>
        </p:sp>
        <p:sp>
          <p:nvSpPr>
            <p:cNvPr id="8" name="Rounded Rectangle 7"/>
            <p:cNvSpPr/>
            <p:nvPr/>
          </p:nvSpPr>
          <p:spPr>
            <a:xfrm>
              <a:off x="4891267" y="7955932"/>
              <a:ext cx="133749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Transfer to Hub ED (8am to 8pm)</a:t>
              </a:r>
              <a:endParaRPr lang="en-GB" sz="1200" dirty="0">
                <a:solidFill>
                  <a:schemeClr val="tx1"/>
                </a:solidFill>
              </a:endParaRPr>
            </a:p>
          </p:txBody>
        </p:sp>
        <p:sp>
          <p:nvSpPr>
            <p:cNvPr id="9" name="Rounded Rectangle 8"/>
            <p:cNvSpPr/>
            <p:nvPr/>
          </p:nvSpPr>
          <p:spPr>
            <a:xfrm>
              <a:off x="3376486" y="7955931"/>
              <a:ext cx="1224136" cy="575193"/>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AAA to go direct to C&amp;G ED</a:t>
              </a:r>
              <a:endParaRPr lang="en-GB" sz="1200" dirty="0">
                <a:solidFill>
                  <a:schemeClr val="tx1"/>
                </a:solidFill>
              </a:endParaRPr>
            </a:p>
          </p:txBody>
        </p:sp>
        <p:sp>
          <p:nvSpPr>
            <p:cNvPr id="10" name="Rounded Rectangle 9"/>
            <p:cNvSpPr/>
            <p:nvPr/>
          </p:nvSpPr>
          <p:spPr>
            <a:xfrm>
              <a:off x="3231984" y="6645242"/>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Ambulance transfer</a:t>
              </a:r>
              <a:endParaRPr lang="en-GB" sz="1200" dirty="0">
                <a:solidFill>
                  <a:schemeClr val="tx1"/>
                </a:solidFill>
              </a:endParaRPr>
            </a:p>
          </p:txBody>
        </p:sp>
        <p:cxnSp>
          <p:nvCxnSpPr>
            <p:cNvPr id="11" name="Elbow Connector 10"/>
            <p:cNvCxnSpPr>
              <a:stCxn id="4" idx="2"/>
              <a:endCxn id="7" idx="0"/>
            </p:cNvCxnSpPr>
            <p:nvPr/>
          </p:nvCxnSpPr>
          <p:spPr>
            <a:xfrm rot="16200000" flipH="1">
              <a:off x="3700539" y="1896166"/>
              <a:ext cx="3139792" cy="1185879"/>
            </a:xfrm>
            <a:prstGeom prst="bentConnector3">
              <a:avLst>
                <a:gd name="adj1" fmla="val 118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5" idx="0"/>
            </p:cNvCxnSpPr>
            <p:nvPr/>
          </p:nvCxnSpPr>
          <p:spPr>
            <a:xfrm rot="5400000">
              <a:off x="3962568" y="823413"/>
              <a:ext cx="619131" cy="810725"/>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0" idx="0"/>
              <a:endCxn id="5" idx="2"/>
            </p:cNvCxnSpPr>
            <p:nvPr/>
          </p:nvCxnSpPr>
          <p:spPr>
            <a:xfrm flipV="1">
              <a:off x="3844053" y="2226949"/>
              <a:ext cx="22718" cy="156161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0"/>
              <a:endCxn id="63" idx="2"/>
            </p:cNvCxnSpPr>
            <p:nvPr/>
          </p:nvCxnSpPr>
          <p:spPr>
            <a:xfrm flipH="1" flipV="1">
              <a:off x="3837876" y="6221694"/>
              <a:ext cx="6176" cy="42354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8" idx="0"/>
            </p:cNvCxnSpPr>
            <p:nvPr/>
          </p:nvCxnSpPr>
          <p:spPr>
            <a:xfrm rot="5400000">
              <a:off x="4015258" y="6107815"/>
              <a:ext cx="3392874" cy="303360"/>
            </a:xfrm>
            <a:prstGeom prst="bentConnector3">
              <a:avLst>
                <a:gd name="adj1" fmla="val 88151"/>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 idx="2"/>
              <a:endCxn id="9" idx="0"/>
            </p:cNvCxnSpPr>
            <p:nvPr/>
          </p:nvCxnSpPr>
          <p:spPr>
            <a:xfrm rot="16200000" flipH="1">
              <a:off x="3512987" y="7480363"/>
              <a:ext cx="806632" cy="14450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2"/>
              <a:endCxn id="8" idx="0"/>
            </p:cNvCxnSpPr>
            <p:nvPr/>
          </p:nvCxnSpPr>
          <p:spPr>
            <a:xfrm rot="16200000" flipH="1">
              <a:off x="4298716" y="6694633"/>
              <a:ext cx="806634" cy="1715963"/>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39903" y="8629914"/>
              <a:ext cx="2744086" cy="461665"/>
            </a:xfrm>
            <a:prstGeom prst="rect">
              <a:avLst/>
            </a:prstGeom>
            <a:noFill/>
          </p:spPr>
          <p:txBody>
            <a:bodyPr wrap="square" rtlCol="0">
              <a:spAutoFit/>
            </a:bodyPr>
            <a:lstStyle/>
            <a:p>
              <a:pPr algn="ctr"/>
              <a:r>
                <a:rPr lang="en-GB" sz="1200" dirty="0" smtClean="0"/>
                <a:t>If patient too unstable to transfer hub vascular team may travel to spoke</a:t>
              </a:r>
              <a:endParaRPr lang="en-GB" sz="1200" dirty="0"/>
            </a:p>
          </p:txBody>
        </p:sp>
        <p:cxnSp>
          <p:nvCxnSpPr>
            <p:cNvPr id="19" name="Straight Arrow Connector 18"/>
            <p:cNvCxnSpPr/>
            <p:nvPr/>
          </p:nvCxnSpPr>
          <p:spPr>
            <a:xfrm flipV="1">
              <a:off x="3019059" y="6237357"/>
              <a:ext cx="0" cy="236383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135316" y="6672882"/>
              <a:ext cx="1656184" cy="999111"/>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Inpatient at spoke to be managed by appropriate team and reviewed on vascular ward round</a:t>
              </a:r>
              <a:endParaRPr lang="en-GB" sz="1200" dirty="0">
                <a:solidFill>
                  <a:schemeClr val="tx1"/>
                </a:solidFill>
              </a:endParaRPr>
            </a:p>
          </p:txBody>
        </p:sp>
        <p:sp>
          <p:nvSpPr>
            <p:cNvPr id="25" name="Rounded Rectangle 24"/>
            <p:cNvSpPr/>
            <p:nvPr/>
          </p:nvSpPr>
          <p:spPr>
            <a:xfrm>
              <a:off x="957438" y="3007754"/>
              <a:ext cx="1656184" cy="78080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Patients attends GWH SAU uncertain if vascular opinion required</a:t>
              </a:r>
              <a:endParaRPr lang="en-GB" sz="1200" dirty="0">
                <a:solidFill>
                  <a:schemeClr val="tx1"/>
                </a:solidFill>
              </a:endParaRPr>
            </a:p>
          </p:txBody>
        </p:sp>
        <p:sp>
          <p:nvSpPr>
            <p:cNvPr id="30" name="Rounded Rectangle 29"/>
            <p:cNvSpPr/>
            <p:nvPr/>
          </p:nvSpPr>
          <p:spPr>
            <a:xfrm>
              <a:off x="2977524" y="3788559"/>
              <a:ext cx="1733058" cy="669347"/>
            </a:xfrm>
            <a:prstGeom prst="roundRect">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requires vascular opinion* ED Team to contact HUB</a:t>
              </a:r>
              <a:endParaRPr lang="en-GB" sz="1200" dirty="0">
                <a:solidFill>
                  <a:schemeClr val="tx1"/>
                </a:solidFill>
              </a:endParaRPr>
            </a:p>
          </p:txBody>
        </p:sp>
        <p:sp>
          <p:nvSpPr>
            <p:cNvPr id="31" name="TextBox 30"/>
            <p:cNvSpPr txBox="1"/>
            <p:nvPr/>
          </p:nvSpPr>
          <p:spPr>
            <a:xfrm>
              <a:off x="86751" y="308125"/>
              <a:ext cx="2857686" cy="2460429"/>
            </a:xfrm>
            <a:prstGeom prst="rect">
              <a:avLst/>
            </a:prstGeom>
            <a:solidFill>
              <a:schemeClr val="accent5">
                <a:lumMod val="40000"/>
                <a:lumOff val="60000"/>
              </a:schemeClr>
            </a:solidFill>
            <a:ln>
              <a:solidFill>
                <a:schemeClr val="bg1">
                  <a:lumMod val="65000"/>
                </a:schemeClr>
              </a:solidFill>
              <a:prstDash val="dash"/>
            </a:ln>
          </p:spPr>
          <p:txBody>
            <a:bodyPr wrap="square" rtlCol="0">
              <a:spAutoFit/>
            </a:bodyPr>
            <a:lstStyle/>
            <a:p>
              <a:r>
                <a:rPr lang="en-GB" sz="1200" b="1" dirty="0" smtClean="0"/>
                <a:t>Includes</a:t>
              </a:r>
            </a:p>
            <a:p>
              <a:pPr marL="171450" indent="-171450">
                <a:buFont typeface="Arial" pitchFamily="34" charset="0"/>
                <a:buChar char="•"/>
              </a:pPr>
              <a:r>
                <a:rPr lang="en-GB" sz="1200" dirty="0" smtClean="0"/>
                <a:t>AAA</a:t>
              </a:r>
            </a:p>
            <a:p>
              <a:pPr marL="171450" indent="-171450" algn="just">
                <a:buFont typeface="Arial" pitchFamily="34" charset="0"/>
                <a:buChar char="•"/>
              </a:pPr>
              <a:r>
                <a:rPr lang="en-GB" sz="1200" dirty="0" smtClean="0"/>
                <a:t>Acutely ischaemic limbs secondary to embolism or acute or chronic plaque thrombosis</a:t>
              </a:r>
            </a:p>
            <a:p>
              <a:pPr marL="171450" indent="-171450" algn="just">
                <a:buFont typeface="Arial" pitchFamily="34" charset="0"/>
                <a:buChar char="•"/>
              </a:pPr>
              <a:r>
                <a:rPr lang="en-GB" sz="1200" dirty="0" smtClean="0"/>
                <a:t>Major vascular trauma</a:t>
              </a:r>
            </a:p>
            <a:p>
              <a:pPr marL="171450" indent="-171450" algn="just">
                <a:buFont typeface="Arial" pitchFamily="34" charset="0"/>
                <a:buChar char="•"/>
              </a:pPr>
              <a:r>
                <a:rPr lang="en-GB" sz="1200" dirty="0" smtClean="0"/>
                <a:t>Deep vein thrombosis with threatened acute limb </a:t>
              </a:r>
              <a:r>
                <a:rPr lang="en-GB" sz="1200" dirty="0" err="1" smtClean="0"/>
                <a:t>ischaemia</a:t>
              </a:r>
              <a:endParaRPr lang="en-GB" sz="1200" dirty="0" smtClean="0"/>
            </a:p>
            <a:p>
              <a:pPr marL="171450" indent="-171450" algn="just">
                <a:buFont typeface="Arial" pitchFamily="34" charset="0"/>
                <a:buChar char="•"/>
              </a:pPr>
              <a:r>
                <a:rPr lang="en-GB" sz="1200" dirty="0" smtClean="0"/>
                <a:t>Cardiology emergencies that have an acute vascular injury &amp; later complications such as pseudo aneurysms</a:t>
              </a:r>
              <a:endParaRPr lang="en-GB" sz="1200" dirty="0"/>
            </a:p>
          </p:txBody>
        </p:sp>
        <p:cxnSp>
          <p:nvCxnSpPr>
            <p:cNvPr id="42" name="Straight Connector 41"/>
            <p:cNvCxnSpPr>
              <a:stCxn id="6" idx="0"/>
              <a:endCxn id="30" idx="2"/>
            </p:cNvCxnSpPr>
            <p:nvPr/>
          </p:nvCxnSpPr>
          <p:spPr>
            <a:xfrm flipH="1" flipV="1">
              <a:off x="3844053" y="4457907"/>
              <a:ext cx="1951" cy="15842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3009784" y="5717638"/>
              <a:ext cx="165618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requires transfer</a:t>
              </a:r>
              <a:endParaRPr lang="en-GB" sz="1200" dirty="0">
                <a:solidFill>
                  <a:schemeClr val="tx1"/>
                </a:solidFill>
              </a:endParaRPr>
            </a:p>
          </p:txBody>
        </p:sp>
        <p:cxnSp>
          <p:nvCxnSpPr>
            <p:cNvPr id="64" name="Straight Connector 63"/>
            <p:cNvCxnSpPr>
              <a:stCxn id="63" idx="0"/>
              <a:endCxn id="6" idx="2"/>
            </p:cNvCxnSpPr>
            <p:nvPr/>
          </p:nvCxnSpPr>
          <p:spPr>
            <a:xfrm flipV="1">
              <a:off x="3837876" y="5298937"/>
              <a:ext cx="8128" cy="41870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1135315" y="5648866"/>
              <a:ext cx="165618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does NOT requires transfer</a:t>
              </a:r>
              <a:endParaRPr lang="en-GB" sz="1200" dirty="0">
                <a:solidFill>
                  <a:schemeClr val="tx1"/>
                </a:solidFill>
              </a:endParaRPr>
            </a:p>
          </p:txBody>
        </p:sp>
        <p:cxnSp>
          <p:nvCxnSpPr>
            <p:cNvPr id="96" name="Elbow Connector 95"/>
            <p:cNvCxnSpPr>
              <a:stCxn id="6" idx="2"/>
              <a:endCxn id="79" idx="0"/>
            </p:cNvCxnSpPr>
            <p:nvPr/>
          </p:nvCxnSpPr>
          <p:spPr>
            <a:xfrm rot="5400000">
              <a:off x="2729742" y="4532603"/>
              <a:ext cx="349929" cy="1882597"/>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21" idx="0"/>
              <a:endCxn id="79" idx="2"/>
            </p:cNvCxnSpPr>
            <p:nvPr/>
          </p:nvCxnSpPr>
          <p:spPr>
            <a:xfrm flipH="1" flipV="1">
              <a:off x="1963407" y="6152922"/>
              <a:ext cx="1" cy="5199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957438" y="3953850"/>
              <a:ext cx="165618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Triage by general surgery on call team</a:t>
              </a:r>
              <a:endParaRPr lang="en-GB" sz="1200" dirty="0">
                <a:solidFill>
                  <a:schemeClr val="tx1"/>
                </a:solidFill>
              </a:endParaRPr>
            </a:p>
          </p:txBody>
        </p:sp>
        <p:cxnSp>
          <p:nvCxnSpPr>
            <p:cNvPr id="85" name="Straight Connector 84"/>
            <p:cNvCxnSpPr>
              <a:stCxn id="38" idx="0"/>
              <a:endCxn id="25" idx="2"/>
            </p:cNvCxnSpPr>
            <p:nvPr/>
          </p:nvCxnSpPr>
          <p:spPr>
            <a:xfrm flipV="1">
              <a:off x="1785530" y="3788559"/>
              <a:ext cx="0" cy="16529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188630" y="7884793"/>
              <a:ext cx="2268992" cy="646331"/>
            </a:xfrm>
            <a:prstGeom prst="rect">
              <a:avLst/>
            </a:prstGeom>
            <a:solidFill>
              <a:schemeClr val="accent5">
                <a:lumMod val="40000"/>
                <a:lumOff val="60000"/>
              </a:schemeClr>
            </a:solidFill>
            <a:ln>
              <a:solidFill>
                <a:schemeClr val="bg1">
                  <a:lumMod val="65000"/>
                </a:schemeClr>
              </a:solidFill>
              <a:prstDash val="dash"/>
            </a:ln>
          </p:spPr>
          <p:txBody>
            <a:bodyPr wrap="square" rtlCol="0">
              <a:spAutoFit/>
            </a:bodyPr>
            <a:lstStyle/>
            <a:p>
              <a:r>
                <a:rPr lang="en-GB" sz="1200" dirty="0" smtClean="0"/>
                <a:t>*ED should refer directly to hub on call team  without consultation with general surgery</a:t>
              </a:r>
              <a:endParaRPr lang="en-GB" sz="1200" dirty="0"/>
            </a:p>
          </p:txBody>
        </p:sp>
        <p:cxnSp>
          <p:nvCxnSpPr>
            <p:cNvPr id="154" name="Elbow Connector 153"/>
            <p:cNvCxnSpPr>
              <a:stCxn id="38" idx="2"/>
              <a:endCxn id="21" idx="1"/>
            </p:cNvCxnSpPr>
            <p:nvPr/>
          </p:nvCxnSpPr>
          <p:spPr>
            <a:xfrm rot="5400000">
              <a:off x="103157" y="5490065"/>
              <a:ext cx="2714532" cy="650214"/>
            </a:xfrm>
            <a:prstGeom prst="bentConnector4">
              <a:avLst>
                <a:gd name="adj1" fmla="val 40798"/>
                <a:gd name="adj2" fmla="val 135158"/>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a:stCxn id="6" idx="0"/>
            <a:endCxn id="6" idx="0"/>
          </p:cNvCxnSpPr>
          <p:nvPr/>
        </p:nvCxnSpPr>
        <p:spPr>
          <a:xfrm>
            <a:off x="3855412" y="44374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0" y="56982"/>
            <a:ext cx="685800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b="1" dirty="0" smtClean="0"/>
              <a:t>Management of Acute &amp; Emergency Vascular Admissions</a:t>
            </a:r>
          </a:p>
        </p:txBody>
      </p:sp>
      <p:cxnSp>
        <p:nvCxnSpPr>
          <p:cNvPr id="37" name="Straight Connector 36"/>
          <p:cNvCxnSpPr/>
          <p:nvPr/>
        </p:nvCxnSpPr>
        <p:spPr>
          <a:xfrm flipH="1">
            <a:off x="1785529" y="2771800"/>
            <a:ext cx="2069883" cy="0"/>
          </a:xfrm>
          <a:prstGeom prst="line">
            <a:avLst/>
          </a:prstGeom>
          <a:ln w="1905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25" idx="0"/>
          </p:cNvCxnSpPr>
          <p:nvPr/>
        </p:nvCxnSpPr>
        <p:spPr>
          <a:xfrm>
            <a:off x="1794938" y="2771800"/>
            <a:ext cx="0" cy="1564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1972734" y="4419089"/>
            <a:ext cx="828093" cy="569282"/>
          </a:xfrm>
          <a:prstGeom prst="roundRect">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requires vascular opinion</a:t>
            </a:r>
            <a:endParaRPr lang="en-GB" sz="1200" dirty="0">
              <a:solidFill>
                <a:schemeClr val="tx1"/>
              </a:solidFill>
            </a:endParaRPr>
          </a:p>
        </p:txBody>
      </p:sp>
      <p:cxnSp>
        <p:nvCxnSpPr>
          <p:cNvPr id="54" name="Straight Connector 53"/>
          <p:cNvCxnSpPr>
            <a:endCxn id="56" idx="0"/>
          </p:cNvCxnSpPr>
          <p:nvPr/>
        </p:nvCxnSpPr>
        <p:spPr>
          <a:xfrm>
            <a:off x="2386780" y="4288775"/>
            <a:ext cx="1" cy="13031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6" idx="3"/>
          </p:cNvCxnSpPr>
          <p:nvPr/>
        </p:nvCxnSpPr>
        <p:spPr>
          <a:xfrm flipV="1">
            <a:off x="2800827" y="4637865"/>
            <a:ext cx="80866" cy="6586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529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836712" y="755576"/>
            <a:ext cx="5353456" cy="8064895"/>
            <a:chOff x="124142" y="971600"/>
            <a:chExt cx="5353456" cy="7848872"/>
          </a:xfrm>
        </p:grpSpPr>
        <p:sp>
          <p:nvSpPr>
            <p:cNvPr id="4" name="Rounded Rectangle 3"/>
            <p:cNvSpPr/>
            <p:nvPr/>
          </p:nvSpPr>
          <p:spPr>
            <a:xfrm>
              <a:off x="972688" y="971600"/>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Choose &amp; Book Referral</a:t>
              </a:r>
              <a:endParaRPr lang="en-GB" sz="1200" dirty="0">
                <a:solidFill>
                  <a:schemeClr val="tx1"/>
                </a:solidFill>
              </a:endParaRPr>
            </a:p>
          </p:txBody>
        </p:sp>
        <p:sp>
          <p:nvSpPr>
            <p:cNvPr id="5" name="TextBox 4"/>
            <p:cNvSpPr txBox="1"/>
            <p:nvPr/>
          </p:nvSpPr>
          <p:spPr>
            <a:xfrm>
              <a:off x="3922693" y="2977080"/>
              <a:ext cx="720080" cy="369332"/>
            </a:xfrm>
            <a:prstGeom prst="rect">
              <a:avLst/>
            </a:prstGeom>
            <a:noFill/>
          </p:spPr>
          <p:txBody>
            <a:bodyPr wrap="square" rtlCol="0">
              <a:spAutoFit/>
            </a:bodyPr>
            <a:lstStyle/>
            <a:p>
              <a:pPr algn="ctr"/>
              <a:r>
                <a:rPr lang="en-GB" sz="1200" dirty="0" smtClean="0"/>
                <a:t>Arterial</a:t>
              </a:r>
              <a:r>
                <a:rPr lang="en-GB" dirty="0" smtClean="0"/>
                <a:t> </a:t>
              </a:r>
              <a:endParaRPr lang="en-GB" dirty="0"/>
            </a:p>
          </p:txBody>
        </p:sp>
        <p:sp>
          <p:nvSpPr>
            <p:cNvPr id="6" name="TextBox 5"/>
            <p:cNvSpPr txBox="1"/>
            <p:nvPr/>
          </p:nvSpPr>
          <p:spPr>
            <a:xfrm>
              <a:off x="1740769" y="3023247"/>
              <a:ext cx="720080" cy="276999"/>
            </a:xfrm>
            <a:prstGeom prst="rect">
              <a:avLst/>
            </a:prstGeom>
            <a:noFill/>
          </p:spPr>
          <p:txBody>
            <a:bodyPr wrap="square" rtlCol="0">
              <a:spAutoFit/>
            </a:bodyPr>
            <a:lstStyle/>
            <a:p>
              <a:pPr algn="ctr"/>
              <a:r>
                <a:rPr lang="en-GB" sz="1200" dirty="0" smtClean="0"/>
                <a:t>Venous</a:t>
              </a:r>
              <a:endParaRPr lang="en-GB" sz="1200" dirty="0"/>
            </a:p>
          </p:txBody>
        </p:sp>
        <p:sp>
          <p:nvSpPr>
            <p:cNvPr id="7" name="Rounded Rectangle 6"/>
            <p:cNvSpPr/>
            <p:nvPr/>
          </p:nvSpPr>
          <p:spPr>
            <a:xfrm>
              <a:off x="4253462" y="971600"/>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Paper Referral</a:t>
              </a:r>
              <a:endParaRPr lang="en-GB" sz="1200" dirty="0">
                <a:solidFill>
                  <a:schemeClr val="tx1"/>
                </a:solidFill>
              </a:endParaRPr>
            </a:p>
          </p:txBody>
        </p:sp>
        <p:sp>
          <p:nvSpPr>
            <p:cNvPr id="8" name="Rounded Rectangle 7"/>
            <p:cNvSpPr/>
            <p:nvPr/>
          </p:nvSpPr>
          <p:spPr>
            <a:xfrm>
              <a:off x="1488741" y="3723002"/>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Spoke booking team</a:t>
              </a:r>
              <a:endParaRPr lang="en-GB" sz="1200" dirty="0">
                <a:solidFill>
                  <a:schemeClr val="tx1"/>
                </a:solidFill>
              </a:endParaRPr>
            </a:p>
          </p:txBody>
        </p:sp>
        <p:sp>
          <p:nvSpPr>
            <p:cNvPr id="9" name="Rounded Rectangle 8"/>
            <p:cNvSpPr/>
            <p:nvPr/>
          </p:nvSpPr>
          <p:spPr>
            <a:xfrm>
              <a:off x="3670665" y="3723002"/>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a:t>
              </a:r>
              <a:r>
                <a:rPr lang="en-GB" sz="1200" dirty="0" smtClean="0">
                  <a:solidFill>
                    <a:schemeClr val="tx1"/>
                  </a:solidFill>
                </a:rPr>
                <a:t>ub booking team</a:t>
              </a:r>
              <a:endParaRPr lang="en-GB" sz="1200" dirty="0">
                <a:solidFill>
                  <a:schemeClr val="tx1"/>
                </a:solidFill>
              </a:endParaRPr>
            </a:p>
          </p:txBody>
        </p:sp>
        <p:sp>
          <p:nvSpPr>
            <p:cNvPr id="10" name="Rounded Rectangle 9"/>
            <p:cNvSpPr/>
            <p:nvPr/>
          </p:nvSpPr>
          <p:spPr>
            <a:xfrm>
              <a:off x="4253462" y="1942547"/>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GWH referral triage</a:t>
              </a:r>
              <a:endParaRPr lang="en-GB" sz="1200" dirty="0">
                <a:solidFill>
                  <a:schemeClr val="tx1"/>
                </a:solidFill>
              </a:endParaRPr>
            </a:p>
          </p:txBody>
        </p:sp>
        <p:sp>
          <p:nvSpPr>
            <p:cNvPr id="15" name="Rounded Rectangle 14"/>
            <p:cNvSpPr/>
            <p:nvPr/>
          </p:nvSpPr>
          <p:spPr>
            <a:xfrm>
              <a:off x="836712" y="5246855"/>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GWH based spoke clinic</a:t>
              </a:r>
              <a:endParaRPr lang="en-GB" sz="1200" dirty="0">
                <a:solidFill>
                  <a:schemeClr val="tx1"/>
                </a:solidFill>
              </a:endParaRPr>
            </a:p>
          </p:txBody>
        </p:sp>
        <p:sp>
          <p:nvSpPr>
            <p:cNvPr id="16" name="Rounded Rectangle 15"/>
            <p:cNvSpPr/>
            <p:nvPr/>
          </p:nvSpPr>
          <p:spPr>
            <a:xfrm>
              <a:off x="3675718" y="5246855"/>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GWH based hub clinic</a:t>
              </a:r>
              <a:endParaRPr lang="en-GB" sz="1200" dirty="0">
                <a:solidFill>
                  <a:schemeClr val="tx1"/>
                </a:solidFill>
              </a:endParaRPr>
            </a:p>
          </p:txBody>
        </p:sp>
        <p:sp>
          <p:nvSpPr>
            <p:cNvPr id="17" name="Rounded Rectangle 16"/>
            <p:cNvSpPr/>
            <p:nvPr/>
          </p:nvSpPr>
          <p:spPr>
            <a:xfrm>
              <a:off x="2180929" y="5246854"/>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Podiatric surgery clinic</a:t>
              </a:r>
              <a:endParaRPr lang="en-GB" sz="1200" dirty="0">
                <a:solidFill>
                  <a:schemeClr val="tx1"/>
                </a:solidFill>
              </a:endParaRPr>
            </a:p>
          </p:txBody>
        </p:sp>
        <p:sp>
          <p:nvSpPr>
            <p:cNvPr id="18" name="Rounded Rectangle 17"/>
            <p:cNvSpPr/>
            <p:nvPr/>
          </p:nvSpPr>
          <p:spPr>
            <a:xfrm>
              <a:off x="836712" y="6606632"/>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Interventional radiology</a:t>
              </a:r>
              <a:endParaRPr lang="en-GB" sz="1200" dirty="0">
                <a:solidFill>
                  <a:schemeClr val="tx1"/>
                </a:solidFill>
              </a:endParaRPr>
            </a:p>
          </p:txBody>
        </p:sp>
        <p:sp>
          <p:nvSpPr>
            <p:cNvPr id="19" name="TextBox 18"/>
            <p:cNvSpPr txBox="1"/>
            <p:nvPr/>
          </p:nvSpPr>
          <p:spPr>
            <a:xfrm>
              <a:off x="257850" y="7543171"/>
              <a:ext cx="956720" cy="276999"/>
            </a:xfrm>
            <a:prstGeom prst="rect">
              <a:avLst/>
            </a:prstGeom>
            <a:noFill/>
          </p:spPr>
          <p:txBody>
            <a:bodyPr wrap="square" rtlCol="0">
              <a:spAutoFit/>
            </a:bodyPr>
            <a:lstStyle/>
            <a:p>
              <a:pPr algn="ctr"/>
              <a:r>
                <a:rPr lang="en-GB" sz="1200" dirty="0" smtClean="0"/>
                <a:t>Day case</a:t>
              </a:r>
              <a:endParaRPr lang="en-GB" sz="1200" dirty="0"/>
            </a:p>
          </p:txBody>
        </p:sp>
        <p:sp>
          <p:nvSpPr>
            <p:cNvPr id="20" name="TextBox 19"/>
            <p:cNvSpPr txBox="1"/>
            <p:nvPr/>
          </p:nvSpPr>
          <p:spPr>
            <a:xfrm>
              <a:off x="1842783" y="7543171"/>
              <a:ext cx="865176" cy="276999"/>
            </a:xfrm>
            <a:prstGeom prst="rect">
              <a:avLst/>
            </a:prstGeom>
            <a:noFill/>
          </p:spPr>
          <p:txBody>
            <a:bodyPr wrap="square" rtlCol="0">
              <a:spAutoFit/>
            </a:bodyPr>
            <a:lstStyle/>
            <a:p>
              <a:pPr algn="ctr"/>
              <a:r>
                <a:rPr lang="en-GB" sz="1200" dirty="0" smtClean="0"/>
                <a:t>Inpatient</a:t>
              </a:r>
              <a:endParaRPr lang="en-GB" sz="1200" dirty="0"/>
            </a:p>
          </p:txBody>
        </p:sp>
        <p:sp>
          <p:nvSpPr>
            <p:cNvPr id="21" name="Rounded Rectangle 20"/>
            <p:cNvSpPr/>
            <p:nvPr/>
          </p:nvSpPr>
          <p:spPr>
            <a:xfrm>
              <a:off x="1663303" y="8176236"/>
              <a:ext cx="1224136" cy="6442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Interventional Radiology </a:t>
              </a:r>
              <a:r>
                <a:rPr lang="en-GB" sz="1200" dirty="0" smtClean="0">
                  <a:solidFill>
                    <a:schemeClr val="tx1"/>
                  </a:solidFill>
                </a:rPr>
                <a:t>at Hub</a:t>
              </a:r>
              <a:endParaRPr lang="en-GB" sz="1200" dirty="0">
                <a:solidFill>
                  <a:schemeClr val="tx1"/>
                </a:solidFill>
              </a:endParaRPr>
            </a:p>
          </p:txBody>
        </p:sp>
        <p:sp>
          <p:nvSpPr>
            <p:cNvPr id="22" name="Rounded Rectangle 21"/>
            <p:cNvSpPr/>
            <p:nvPr/>
          </p:nvSpPr>
          <p:spPr>
            <a:xfrm>
              <a:off x="124142" y="8176236"/>
              <a:ext cx="1224136" cy="6442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Interventional Radiology at Spoke</a:t>
              </a:r>
              <a:endParaRPr lang="en-GB" sz="1200" dirty="0">
                <a:solidFill>
                  <a:schemeClr val="tx1"/>
                </a:solidFill>
              </a:endParaRPr>
            </a:p>
          </p:txBody>
        </p:sp>
        <p:sp>
          <p:nvSpPr>
            <p:cNvPr id="23" name="Rounded Rectangle 22"/>
            <p:cNvSpPr/>
            <p:nvPr/>
          </p:nvSpPr>
          <p:spPr>
            <a:xfrm>
              <a:off x="3621840" y="6606631"/>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Arterial Surgery</a:t>
              </a:r>
              <a:endParaRPr lang="en-GB" sz="1200" dirty="0">
                <a:solidFill>
                  <a:schemeClr val="tx1"/>
                </a:solidFill>
              </a:endParaRPr>
            </a:p>
          </p:txBody>
        </p:sp>
        <p:sp>
          <p:nvSpPr>
            <p:cNvPr id="24" name="Rounded Rectangle 23"/>
            <p:cNvSpPr/>
            <p:nvPr/>
          </p:nvSpPr>
          <p:spPr>
            <a:xfrm>
              <a:off x="3621840" y="7429643"/>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a:t>
              </a:r>
              <a:r>
                <a:rPr lang="en-GB" sz="1200" dirty="0" smtClean="0">
                  <a:solidFill>
                    <a:schemeClr val="tx1"/>
                  </a:solidFill>
                </a:rPr>
                <a:t>ub booking team</a:t>
              </a:r>
              <a:endParaRPr lang="en-GB" sz="1200" dirty="0">
                <a:solidFill>
                  <a:schemeClr val="tx1"/>
                </a:solidFill>
              </a:endParaRPr>
            </a:p>
          </p:txBody>
        </p:sp>
        <p:sp>
          <p:nvSpPr>
            <p:cNvPr id="25" name="Rounded Rectangle 24"/>
            <p:cNvSpPr/>
            <p:nvPr/>
          </p:nvSpPr>
          <p:spPr>
            <a:xfrm>
              <a:off x="3621840" y="8176236"/>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Surgery at Hub</a:t>
              </a:r>
              <a:endParaRPr lang="en-GB" sz="1200" dirty="0">
                <a:solidFill>
                  <a:schemeClr val="tx1"/>
                </a:solidFill>
              </a:endParaRPr>
            </a:p>
          </p:txBody>
        </p:sp>
        <p:cxnSp>
          <p:nvCxnSpPr>
            <p:cNvPr id="32" name="Elbow Connector 31"/>
            <p:cNvCxnSpPr>
              <a:stCxn id="4" idx="2"/>
              <a:endCxn id="6" idx="0"/>
            </p:cNvCxnSpPr>
            <p:nvPr/>
          </p:nvCxnSpPr>
          <p:spPr>
            <a:xfrm rot="16200000" flipH="1">
              <a:off x="1068987" y="1991424"/>
              <a:ext cx="1547591" cy="516053"/>
            </a:xfrm>
            <a:prstGeom prst="bentConnector3">
              <a:avLst>
                <a:gd name="adj1" fmla="val 8081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2"/>
              <a:endCxn id="5" idx="0"/>
            </p:cNvCxnSpPr>
            <p:nvPr/>
          </p:nvCxnSpPr>
          <p:spPr>
            <a:xfrm rot="5400000">
              <a:off x="4308894" y="2420443"/>
              <a:ext cx="530477" cy="582797"/>
            </a:xfrm>
            <a:prstGeom prst="bentConnector3">
              <a:avLst>
                <a:gd name="adj1" fmla="val 52998"/>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0" idx="2"/>
              <a:endCxn id="6" idx="0"/>
            </p:cNvCxnSpPr>
            <p:nvPr/>
          </p:nvCxnSpPr>
          <p:spPr>
            <a:xfrm rot="5400000">
              <a:off x="3194848" y="1352565"/>
              <a:ext cx="576644" cy="2764721"/>
            </a:xfrm>
            <a:prstGeom prst="bentConnector3">
              <a:avLst>
                <a:gd name="adj1" fmla="val 4869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2"/>
              <a:endCxn id="10" idx="0"/>
            </p:cNvCxnSpPr>
            <p:nvPr/>
          </p:nvCxnSpPr>
          <p:spPr>
            <a:xfrm>
              <a:off x="4865530" y="1475656"/>
              <a:ext cx="0" cy="4668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 idx="2"/>
              <a:endCxn id="9" idx="0"/>
            </p:cNvCxnSpPr>
            <p:nvPr/>
          </p:nvCxnSpPr>
          <p:spPr>
            <a:xfrm>
              <a:off x="4282733" y="3346412"/>
              <a:ext cx="0" cy="37659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 idx="2"/>
              <a:endCxn id="8" idx="0"/>
            </p:cNvCxnSpPr>
            <p:nvPr/>
          </p:nvCxnSpPr>
          <p:spPr>
            <a:xfrm>
              <a:off x="2100809" y="3300246"/>
              <a:ext cx="0" cy="42275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 idx="2"/>
              <a:endCxn id="15" idx="0"/>
            </p:cNvCxnSpPr>
            <p:nvPr/>
          </p:nvCxnSpPr>
          <p:spPr>
            <a:xfrm rot="5400000">
              <a:off x="1264897" y="4410942"/>
              <a:ext cx="1019797" cy="6520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8" idx="2"/>
              <a:endCxn id="17" idx="0"/>
            </p:cNvCxnSpPr>
            <p:nvPr/>
          </p:nvCxnSpPr>
          <p:spPr>
            <a:xfrm rot="16200000" flipH="1">
              <a:off x="1937005" y="4390862"/>
              <a:ext cx="1019796" cy="6921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9" idx="2"/>
              <a:endCxn id="16" idx="0"/>
            </p:cNvCxnSpPr>
            <p:nvPr/>
          </p:nvCxnSpPr>
          <p:spPr>
            <a:xfrm>
              <a:off x="4282733" y="4227058"/>
              <a:ext cx="5053" cy="101979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Left-Right Arrow 80"/>
            <p:cNvSpPr/>
            <p:nvPr/>
          </p:nvSpPr>
          <p:spPr>
            <a:xfrm>
              <a:off x="790345" y="5860274"/>
              <a:ext cx="4104456" cy="432048"/>
            </a:xfrm>
            <a:prstGeom prst="leftRightArrow">
              <a:avLst/>
            </a:prstGeom>
            <a:solidFill>
              <a:schemeClr val="bg1">
                <a:lumMod val="7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Referral of patients between clinics as appropriate via shared slots</a:t>
              </a:r>
              <a:endParaRPr lang="en-GB" sz="1000" b="1" dirty="0"/>
            </a:p>
          </p:txBody>
        </p:sp>
        <p:cxnSp>
          <p:nvCxnSpPr>
            <p:cNvPr id="82" name="Elbow Connector 81"/>
            <p:cNvCxnSpPr>
              <a:stCxn id="81" idx="5"/>
              <a:endCxn id="18" idx="0"/>
            </p:cNvCxnSpPr>
            <p:nvPr/>
          </p:nvCxnSpPr>
          <p:spPr>
            <a:xfrm rot="5400000">
              <a:off x="1934516" y="5698575"/>
              <a:ext cx="422322" cy="1393793"/>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81" idx="5"/>
              <a:endCxn id="23" idx="0"/>
            </p:cNvCxnSpPr>
            <p:nvPr/>
          </p:nvCxnSpPr>
          <p:spPr>
            <a:xfrm rot="16200000" flipH="1">
              <a:off x="3327080" y="5699802"/>
              <a:ext cx="422321" cy="1391335"/>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3" idx="2"/>
              <a:endCxn id="24" idx="0"/>
            </p:cNvCxnSpPr>
            <p:nvPr/>
          </p:nvCxnSpPr>
          <p:spPr>
            <a:xfrm>
              <a:off x="4233908" y="7110687"/>
              <a:ext cx="0" cy="31895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4" idx="2"/>
              <a:endCxn id="25" idx="0"/>
            </p:cNvCxnSpPr>
            <p:nvPr/>
          </p:nvCxnSpPr>
          <p:spPr>
            <a:xfrm>
              <a:off x="4233908" y="7933699"/>
              <a:ext cx="0" cy="24253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18" idx="2"/>
              <a:endCxn id="19" idx="0"/>
            </p:cNvCxnSpPr>
            <p:nvPr/>
          </p:nvCxnSpPr>
          <p:spPr>
            <a:xfrm rot="5400000">
              <a:off x="876254" y="6970644"/>
              <a:ext cx="432483" cy="712570"/>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9" idx="2"/>
              <a:endCxn id="22" idx="0"/>
            </p:cNvCxnSpPr>
            <p:nvPr/>
          </p:nvCxnSpPr>
          <p:spPr>
            <a:xfrm>
              <a:off x="736210" y="7820170"/>
              <a:ext cx="0" cy="35606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18" idx="2"/>
              <a:endCxn id="20" idx="0"/>
            </p:cNvCxnSpPr>
            <p:nvPr/>
          </p:nvCxnSpPr>
          <p:spPr>
            <a:xfrm rot="16200000" flipH="1">
              <a:off x="1645834" y="6913633"/>
              <a:ext cx="432483" cy="82659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0" idx="2"/>
              <a:endCxn id="21" idx="0"/>
            </p:cNvCxnSpPr>
            <p:nvPr/>
          </p:nvCxnSpPr>
          <p:spPr>
            <a:xfrm>
              <a:off x="2275371" y="7820170"/>
              <a:ext cx="0" cy="35606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 idx="1"/>
              <a:endCxn id="17" idx="0"/>
            </p:cNvCxnSpPr>
            <p:nvPr/>
          </p:nvCxnSpPr>
          <p:spPr>
            <a:xfrm rot="10800000" flipV="1">
              <a:off x="2792997" y="3161746"/>
              <a:ext cx="1129696" cy="2085108"/>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0" y="214520"/>
            <a:ext cx="6857999" cy="338554"/>
          </a:xfrm>
          <a:prstGeom prst="rect">
            <a:avLst/>
          </a:prstGeom>
          <a:noFill/>
        </p:spPr>
        <p:txBody>
          <a:bodyPr wrap="square" rtlCol="0">
            <a:spAutoFit/>
          </a:bodyPr>
          <a:lstStyle/>
          <a:p>
            <a:pPr algn="ctr"/>
            <a:r>
              <a:rPr lang="en-GB" sz="1600" b="1" dirty="0" smtClean="0"/>
              <a:t>Elective Vascular Referral Pathways – GWH &amp; CGH</a:t>
            </a:r>
            <a:endParaRPr lang="en-GB" sz="1600" b="1" dirty="0"/>
          </a:p>
        </p:txBody>
      </p:sp>
    </p:spTree>
    <p:extLst>
      <p:ext uri="{BB962C8B-B14F-4D97-AF65-F5344CB8AC3E}">
        <p14:creationId xmlns:p14="http://schemas.microsoft.com/office/powerpoint/2010/main" val="3630745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529333" y="1320788"/>
            <a:ext cx="1439295" cy="5544616"/>
            <a:chOff x="2529333" y="1320788"/>
            <a:chExt cx="1439295" cy="5544616"/>
          </a:xfrm>
        </p:grpSpPr>
        <p:sp>
          <p:nvSpPr>
            <p:cNvPr id="4" name="Rounded Rectangle 3"/>
            <p:cNvSpPr/>
            <p:nvPr/>
          </p:nvSpPr>
          <p:spPr>
            <a:xfrm>
              <a:off x="2636913" y="1320788"/>
              <a:ext cx="1224136"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Elective Arterial </a:t>
              </a:r>
            </a:p>
            <a:p>
              <a:pPr algn="ctr"/>
              <a:r>
                <a:rPr lang="en-GB" sz="1200" dirty="0" smtClean="0">
                  <a:solidFill>
                    <a:schemeClr val="tx1"/>
                  </a:solidFill>
                </a:rPr>
                <a:t>Surgery</a:t>
              </a:r>
              <a:endParaRPr lang="en-GB" sz="1200" dirty="0">
                <a:solidFill>
                  <a:schemeClr val="tx1"/>
                </a:solidFill>
              </a:endParaRPr>
            </a:p>
          </p:txBody>
        </p:sp>
        <p:sp>
          <p:nvSpPr>
            <p:cNvPr id="5" name="Rounded Rectangle 4"/>
            <p:cNvSpPr/>
            <p:nvPr/>
          </p:nvSpPr>
          <p:spPr>
            <a:xfrm>
              <a:off x="2636912" y="3034908"/>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Hub booking team</a:t>
              </a:r>
              <a:endParaRPr lang="en-GB" sz="1200" dirty="0">
                <a:solidFill>
                  <a:schemeClr val="tx1"/>
                </a:solidFill>
              </a:endParaRPr>
            </a:p>
          </p:txBody>
        </p:sp>
        <p:sp>
          <p:nvSpPr>
            <p:cNvPr id="6" name="Rounded Rectangle 5"/>
            <p:cNvSpPr/>
            <p:nvPr/>
          </p:nvSpPr>
          <p:spPr>
            <a:xfrm>
              <a:off x="2636912" y="5436096"/>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Surgery at the Hub</a:t>
              </a:r>
              <a:endParaRPr lang="en-GB" sz="1200" dirty="0">
                <a:solidFill>
                  <a:schemeClr val="tx1"/>
                </a:solidFill>
              </a:endParaRPr>
            </a:p>
          </p:txBody>
        </p:sp>
        <p:sp>
          <p:nvSpPr>
            <p:cNvPr id="7" name="Rounded Rectangle 6"/>
            <p:cNvSpPr/>
            <p:nvPr/>
          </p:nvSpPr>
          <p:spPr>
            <a:xfrm>
              <a:off x="2529333" y="6361348"/>
              <a:ext cx="1439295"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Follow up spoke based clinic</a:t>
              </a:r>
              <a:endParaRPr lang="en-GB" sz="1200" dirty="0">
                <a:solidFill>
                  <a:schemeClr val="tx1"/>
                </a:solidFill>
              </a:endParaRPr>
            </a:p>
          </p:txBody>
        </p:sp>
        <p:cxnSp>
          <p:nvCxnSpPr>
            <p:cNvPr id="15" name="Straight Connector 14"/>
            <p:cNvCxnSpPr>
              <a:stCxn id="4" idx="2"/>
              <a:endCxn id="32" idx="0"/>
            </p:cNvCxnSpPr>
            <p:nvPr/>
          </p:nvCxnSpPr>
          <p:spPr>
            <a:xfrm flipH="1">
              <a:off x="3248980" y="1932856"/>
              <a:ext cx="1" cy="33913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2"/>
              <a:endCxn id="31" idx="0"/>
            </p:cNvCxnSpPr>
            <p:nvPr/>
          </p:nvCxnSpPr>
          <p:spPr>
            <a:xfrm>
              <a:off x="3248980" y="3538964"/>
              <a:ext cx="0" cy="66214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0"/>
              <a:endCxn id="31" idx="2"/>
            </p:cNvCxnSpPr>
            <p:nvPr/>
          </p:nvCxnSpPr>
          <p:spPr>
            <a:xfrm flipV="1">
              <a:off x="3248980" y="4705163"/>
              <a:ext cx="0" cy="73093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636912" y="4201107"/>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Pre-assessment at the Hub</a:t>
              </a:r>
              <a:endParaRPr lang="en-GB" sz="1200" dirty="0">
                <a:solidFill>
                  <a:schemeClr val="tx1"/>
                </a:solidFill>
              </a:endParaRPr>
            </a:p>
          </p:txBody>
        </p:sp>
        <p:cxnSp>
          <p:nvCxnSpPr>
            <p:cNvPr id="36" name="Straight Connector 35"/>
            <p:cNvCxnSpPr>
              <a:stCxn id="7" idx="0"/>
              <a:endCxn id="6" idx="2"/>
            </p:cNvCxnSpPr>
            <p:nvPr/>
          </p:nvCxnSpPr>
          <p:spPr>
            <a:xfrm flipH="1" flipV="1">
              <a:off x="3248980" y="5940152"/>
              <a:ext cx="1" cy="42119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636912" y="2271986"/>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Discussed at vascular MDT</a:t>
              </a:r>
              <a:endParaRPr lang="en-GB" sz="1200" dirty="0">
                <a:solidFill>
                  <a:schemeClr val="tx1"/>
                </a:solidFill>
              </a:endParaRPr>
            </a:p>
          </p:txBody>
        </p:sp>
        <p:cxnSp>
          <p:nvCxnSpPr>
            <p:cNvPr id="33" name="Straight Connector 32"/>
            <p:cNvCxnSpPr>
              <a:stCxn id="32" idx="2"/>
              <a:endCxn id="5" idx="0"/>
            </p:cNvCxnSpPr>
            <p:nvPr/>
          </p:nvCxnSpPr>
          <p:spPr>
            <a:xfrm>
              <a:off x="3248980" y="2776042"/>
              <a:ext cx="0" cy="25886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844824" y="395536"/>
            <a:ext cx="3024336" cy="338554"/>
          </a:xfrm>
          <a:prstGeom prst="rect">
            <a:avLst/>
          </a:prstGeom>
          <a:noFill/>
        </p:spPr>
        <p:txBody>
          <a:bodyPr wrap="square" rtlCol="0">
            <a:spAutoFit/>
          </a:bodyPr>
          <a:lstStyle/>
          <a:p>
            <a:r>
              <a:rPr lang="en-GB" sz="1600" b="1" dirty="0" smtClean="0"/>
              <a:t>Elective Arterial Vascular Surgery</a:t>
            </a:r>
            <a:endParaRPr lang="en-GB" sz="1600" b="1" dirty="0"/>
          </a:p>
        </p:txBody>
      </p:sp>
    </p:spTree>
    <p:extLst>
      <p:ext uri="{BB962C8B-B14F-4D97-AF65-F5344CB8AC3E}">
        <p14:creationId xmlns:p14="http://schemas.microsoft.com/office/powerpoint/2010/main" val="4007130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22800" y="467544"/>
            <a:ext cx="6026277" cy="8354961"/>
            <a:chOff x="422800" y="467544"/>
            <a:chExt cx="6026277" cy="8354961"/>
          </a:xfrm>
        </p:grpSpPr>
        <p:sp>
          <p:nvSpPr>
            <p:cNvPr id="4" name="Rounded Rectangle 3"/>
            <p:cNvSpPr/>
            <p:nvPr/>
          </p:nvSpPr>
          <p:spPr>
            <a:xfrm>
              <a:off x="2348880" y="467544"/>
              <a:ext cx="222903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Interventional Radiology </a:t>
              </a:r>
              <a:r>
                <a:rPr lang="en-GB" sz="1200" dirty="0">
                  <a:solidFill>
                    <a:schemeClr val="tx1"/>
                  </a:solidFill>
                </a:rPr>
                <a:t>diagnostic </a:t>
              </a:r>
              <a:r>
                <a:rPr lang="en-GB" sz="1200" dirty="0" smtClean="0">
                  <a:solidFill>
                    <a:schemeClr val="tx1"/>
                  </a:solidFill>
                </a:rPr>
                <a:t>required</a:t>
              </a:r>
              <a:endParaRPr lang="en-GB" sz="1200" dirty="0">
                <a:solidFill>
                  <a:schemeClr val="tx1"/>
                </a:solidFill>
              </a:endParaRPr>
            </a:p>
          </p:txBody>
        </p:sp>
        <p:sp>
          <p:nvSpPr>
            <p:cNvPr id="5" name="TextBox 4"/>
            <p:cNvSpPr txBox="1"/>
            <p:nvPr/>
          </p:nvSpPr>
          <p:spPr>
            <a:xfrm>
              <a:off x="422800" y="1475656"/>
              <a:ext cx="2880320" cy="3046988"/>
            </a:xfrm>
            <a:prstGeom prst="rect">
              <a:avLst/>
            </a:prstGeom>
            <a:noFill/>
            <a:ln w="19050">
              <a:solidFill>
                <a:schemeClr val="bg1">
                  <a:lumMod val="50000"/>
                </a:schemeClr>
              </a:solidFill>
            </a:ln>
          </p:spPr>
          <p:txBody>
            <a:bodyPr wrap="square" rtlCol="0">
              <a:spAutoFit/>
            </a:bodyPr>
            <a:lstStyle/>
            <a:p>
              <a:r>
                <a:rPr lang="en-GB" sz="1200" b="1" dirty="0" smtClean="0"/>
                <a:t>Angioplasty</a:t>
              </a:r>
            </a:p>
            <a:p>
              <a:pPr marL="171450" lvl="0" indent="-171450">
                <a:buFont typeface="Arial" pitchFamily="34" charset="0"/>
                <a:buChar char="•"/>
              </a:pPr>
              <a:r>
                <a:rPr lang="en-GB" sz="1200" dirty="0" smtClean="0"/>
                <a:t>Age below 75</a:t>
              </a:r>
              <a:endParaRPr lang="en-GB" sz="1200" dirty="0"/>
            </a:p>
            <a:p>
              <a:pPr marL="171450" lvl="0" indent="-171450">
                <a:buFont typeface="Arial" pitchFamily="34" charset="0"/>
                <a:buChar char="•"/>
              </a:pPr>
              <a:r>
                <a:rPr lang="en-GB" sz="1200" dirty="0" err="1" smtClean="0"/>
                <a:t>Creatinine</a:t>
              </a:r>
              <a:r>
                <a:rPr lang="en-GB" sz="1200" dirty="0" smtClean="0"/>
                <a:t> less than 120.</a:t>
              </a:r>
            </a:p>
            <a:p>
              <a:pPr marL="171450" lvl="0" indent="-171450">
                <a:buFont typeface="Arial" pitchFamily="34" charset="0"/>
                <a:buChar char="•"/>
              </a:pPr>
              <a:r>
                <a:rPr lang="en-GB" sz="1200" dirty="0" smtClean="0"/>
                <a:t>Not prescribed Warfarin.</a:t>
              </a:r>
            </a:p>
            <a:p>
              <a:pPr marL="171450" lvl="0" indent="-171450">
                <a:buFont typeface="Arial" pitchFamily="34" charset="0"/>
                <a:buChar char="•"/>
              </a:pPr>
              <a:r>
                <a:rPr lang="en-GB" sz="1200" dirty="0" smtClean="0"/>
                <a:t>Lives within 30mins drive of the treating hospital</a:t>
              </a:r>
            </a:p>
            <a:p>
              <a:pPr marL="171450" lvl="0" indent="-171450">
                <a:buFont typeface="Arial" pitchFamily="34" charset="0"/>
                <a:buChar char="•"/>
              </a:pPr>
              <a:r>
                <a:rPr lang="en-GB" sz="1200" dirty="0" smtClean="0"/>
                <a:t>Have a responsible adult who is able to stay with the patient overnight.</a:t>
              </a:r>
            </a:p>
            <a:p>
              <a:pPr marL="171450" lvl="0" indent="-171450">
                <a:buFont typeface="Arial" pitchFamily="34" charset="0"/>
                <a:buChar char="•"/>
              </a:pPr>
              <a:r>
                <a:rPr lang="en-GB" sz="1200" dirty="0" smtClean="0"/>
                <a:t>Access to a telephone.</a:t>
              </a:r>
            </a:p>
            <a:p>
              <a:pPr marL="171450" lvl="0" indent="-171450">
                <a:buFont typeface="Arial" pitchFamily="34" charset="0"/>
                <a:buChar char="•"/>
              </a:pPr>
              <a:r>
                <a:rPr lang="en-GB" sz="1200" dirty="0" smtClean="0"/>
                <a:t>BMI less than 35 (or a small apron)</a:t>
              </a:r>
            </a:p>
            <a:p>
              <a:pPr marL="171450" indent="-171450">
                <a:buFont typeface="Arial" pitchFamily="34" charset="0"/>
                <a:buChar char="•"/>
              </a:pPr>
              <a:r>
                <a:rPr lang="en-GB" sz="1200" dirty="0" smtClean="0"/>
                <a:t>Only one puncture site planned</a:t>
              </a:r>
            </a:p>
            <a:p>
              <a:pPr marL="171450" indent="-171450">
                <a:buFont typeface="Arial" pitchFamily="34" charset="0"/>
                <a:buChar char="•"/>
              </a:pPr>
              <a:r>
                <a:rPr lang="en-GB" sz="1200" dirty="0" smtClean="0"/>
                <a:t>Controlled B/P (systolic &lt; 150MMhG)</a:t>
              </a:r>
            </a:p>
            <a:p>
              <a:pPr marL="171450" indent="-171450">
                <a:buFont typeface="Arial" pitchFamily="34" charset="0"/>
                <a:buChar char="•"/>
              </a:pPr>
              <a:r>
                <a:rPr lang="en-GB" sz="1200" dirty="0" smtClean="0"/>
                <a:t>Non insulin dependent diabetic</a:t>
              </a:r>
            </a:p>
            <a:p>
              <a:pPr marL="171450" indent="-171450">
                <a:buFont typeface="Arial" pitchFamily="34" charset="0"/>
                <a:buChar char="•"/>
              </a:pPr>
              <a:r>
                <a:rPr lang="en-GB" sz="1200" dirty="0" smtClean="0"/>
                <a:t>No history of TIA/CVA (in last 6mths)/MI (in last 6 months)</a:t>
              </a:r>
            </a:p>
            <a:p>
              <a:pPr marL="171450" lvl="0" indent="-171450">
                <a:buFont typeface="Arial" pitchFamily="34" charset="0"/>
                <a:buChar char="•"/>
              </a:pPr>
              <a:r>
                <a:rPr lang="en-GB" sz="1200" dirty="0" smtClean="0"/>
                <a:t>Only 1 lesion being treated</a:t>
              </a:r>
              <a:endParaRPr lang="en-GB" sz="1200" dirty="0"/>
            </a:p>
          </p:txBody>
        </p:sp>
        <p:sp>
          <p:nvSpPr>
            <p:cNvPr id="6" name="TextBox 5"/>
            <p:cNvSpPr txBox="1"/>
            <p:nvPr/>
          </p:nvSpPr>
          <p:spPr>
            <a:xfrm>
              <a:off x="3568757" y="1475656"/>
              <a:ext cx="2880320" cy="2492990"/>
            </a:xfrm>
            <a:prstGeom prst="rect">
              <a:avLst/>
            </a:prstGeom>
            <a:noFill/>
            <a:ln w="19050">
              <a:solidFill>
                <a:schemeClr val="bg1">
                  <a:lumMod val="50000"/>
                </a:schemeClr>
              </a:solidFill>
            </a:ln>
          </p:spPr>
          <p:txBody>
            <a:bodyPr wrap="square" rtlCol="0">
              <a:spAutoFit/>
            </a:bodyPr>
            <a:lstStyle/>
            <a:p>
              <a:r>
                <a:rPr lang="en-GB" sz="1200" b="1" dirty="0" smtClean="0"/>
                <a:t>Angiography</a:t>
              </a:r>
            </a:p>
            <a:p>
              <a:pPr marL="171450" lvl="0" indent="-171450">
                <a:buFont typeface="Arial" pitchFamily="34" charset="0"/>
                <a:buChar char="•"/>
              </a:pPr>
              <a:r>
                <a:rPr lang="en-GB" sz="1200" dirty="0"/>
                <a:t>Age below 80.</a:t>
              </a:r>
            </a:p>
            <a:p>
              <a:pPr marL="171450" lvl="0" indent="-171450">
                <a:buFont typeface="Arial" pitchFamily="34" charset="0"/>
                <a:buChar char="•"/>
              </a:pPr>
              <a:r>
                <a:rPr lang="en-GB" sz="1200" dirty="0" err="1"/>
                <a:t>Creatinine</a:t>
              </a:r>
              <a:r>
                <a:rPr lang="en-GB" sz="1200" dirty="0"/>
                <a:t> less than 120.</a:t>
              </a:r>
            </a:p>
            <a:p>
              <a:pPr marL="171450" lvl="0" indent="-171450">
                <a:buFont typeface="Arial" pitchFamily="34" charset="0"/>
                <a:buChar char="•"/>
              </a:pPr>
              <a:r>
                <a:rPr lang="en-GB" sz="1200" dirty="0"/>
                <a:t>Not prescribed Warfarin</a:t>
              </a:r>
              <a:r>
                <a:rPr lang="en-GB" sz="1200" dirty="0" smtClean="0"/>
                <a:t>.</a:t>
              </a:r>
            </a:p>
            <a:p>
              <a:pPr marL="171450" indent="-171450">
                <a:buFont typeface="Arial" pitchFamily="34" charset="0"/>
                <a:buChar char="•"/>
              </a:pPr>
              <a:r>
                <a:rPr lang="en-GB" sz="1200" dirty="0" smtClean="0"/>
                <a:t>Lives within 30mins drive of the treating hospital</a:t>
              </a:r>
              <a:endParaRPr lang="en-GB" sz="1200" dirty="0"/>
            </a:p>
            <a:p>
              <a:pPr marL="171450" lvl="0" indent="-171450">
                <a:buFont typeface="Arial" pitchFamily="34" charset="0"/>
                <a:buChar char="•"/>
              </a:pPr>
              <a:r>
                <a:rPr lang="en-GB" sz="1200" dirty="0"/>
                <a:t>Have a responsible adult who is able to stay with the patient overnight.</a:t>
              </a:r>
            </a:p>
            <a:p>
              <a:pPr marL="171450" lvl="0" indent="-171450">
                <a:buFont typeface="Arial" pitchFamily="34" charset="0"/>
                <a:buChar char="•"/>
              </a:pPr>
              <a:r>
                <a:rPr lang="en-GB" sz="1200" dirty="0"/>
                <a:t>Access to a telephone.</a:t>
              </a:r>
            </a:p>
            <a:p>
              <a:pPr marL="171450" lvl="0" indent="-171450">
                <a:buFont typeface="Arial" pitchFamily="34" charset="0"/>
                <a:buChar char="•"/>
              </a:pPr>
              <a:r>
                <a:rPr lang="en-GB" sz="1200" dirty="0" smtClean="0"/>
                <a:t>BMI less than 35.</a:t>
              </a:r>
            </a:p>
            <a:p>
              <a:pPr marL="171450" lvl="0" indent="-171450">
                <a:buFont typeface="Arial" pitchFamily="34" charset="0"/>
                <a:buChar char="•"/>
              </a:pPr>
              <a:r>
                <a:rPr lang="en-GB" sz="1200" dirty="0" smtClean="0"/>
                <a:t>Only one puncture site planned.</a:t>
              </a:r>
            </a:p>
            <a:p>
              <a:pPr marL="171450" lvl="0" indent="-171450">
                <a:buFont typeface="Arial" pitchFamily="34" charset="0"/>
                <a:buChar char="•"/>
              </a:pPr>
              <a:r>
                <a:rPr lang="en-GB" sz="1200" dirty="0" smtClean="0"/>
                <a:t>Well </a:t>
              </a:r>
              <a:r>
                <a:rPr lang="en-GB" sz="1200" dirty="0"/>
                <a:t>controlled </a:t>
              </a:r>
              <a:r>
                <a:rPr lang="en-GB" sz="1200" dirty="0" smtClean="0"/>
                <a:t>diabetics</a:t>
              </a:r>
            </a:p>
            <a:p>
              <a:endParaRPr lang="en-GB" sz="1200" dirty="0"/>
            </a:p>
          </p:txBody>
        </p:sp>
        <p:sp>
          <p:nvSpPr>
            <p:cNvPr id="7" name="TextBox 6"/>
            <p:cNvSpPr txBox="1"/>
            <p:nvPr/>
          </p:nvSpPr>
          <p:spPr>
            <a:xfrm>
              <a:off x="428816" y="7179096"/>
              <a:ext cx="5748608" cy="461665"/>
            </a:xfrm>
            <a:prstGeom prst="rect">
              <a:avLst/>
            </a:prstGeom>
            <a:noFill/>
            <a:ln w="19050">
              <a:solidFill>
                <a:schemeClr val="bg1">
                  <a:lumMod val="50000"/>
                </a:schemeClr>
              </a:solidFill>
            </a:ln>
          </p:spPr>
          <p:txBody>
            <a:bodyPr wrap="square" rtlCol="0">
              <a:spAutoFit/>
            </a:bodyPr>
            <a:lstStyle/>
            <a:p>
              <a:pPr algn="just"/>
              <a:r>
                <a:rPr lang="en-GB" sz="1200" dirty="0"/>
                <a:t>The patients should be informed that discharged will be planned for early </a:t>
              </a:r>
              <a:r>
                <a:rPr lang="en-GB" sz="1200" dirty="0" smtClean="0"/>
                <a:t>evening. These </a:t>
              </a:r>
              <a:r>
                <a:rPr lang="en-GB" sz="1200" dirty="0"/>
                <a:t>patients will populate the AM slots on the list.  </a:t>
              </a:r>
              <a:endParaRPr lang="en-GB" dirty="0"/>
            </a:p>
          </p:txBody>
        </p:sp>
        <p:sp>
          <p:nvSpPr>
            <p:cNvPr id="8" name="Rounded Rectangle 7"/>
            <p:cNvSpPr/>
            <p:nvPr/>
          </p:nvSpPr>
          <p:spPr>
            <a:xfrm>
              <a:off x="1468409" y="6299825"/>
              <a:ext cx="1418037"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Interventional Radiology at Spoke</a:t>
              </a:r>
              <a:endParaRPr lang="en-GB" sz="1200" dirty="0">
                <a:solidFill>
                  <a:schemeClr val="tx1"/>
                </a:solidFill>
              </a:endParaRPr>
            </a:p>
          </p:txBody>
        </p:sp>
        <p:sp>
          <p:nvSpPr>
            <p:cNvPr id="9" name="TextBox 8"/>
            <p:cNvSpPr txBox="1"/>
            <p:nvPr/>
          </p:nvSpPr>
          <p:spPr>
            <a:xfrm>
              <a:off x="1688905" y="5733418"/>
              <a:ext cx="1004155" cy="276999"/>
            </a:xfrm>
            <a:prstGeom prst="rect">
              <a:avLst/>
            </a:prstGeom>
            <a:noFill/>
          </p:spPr>
          <p:txBody>
            <a:bodyPr wrap="square" rtlCol="0">
              <a:spAutoFit/>
            </a:bodyPr>
            <a:lstStyle/>
            <a:p>
              <a:pPr algn="ctr"/>
              <a:r>
                <a:rPr lang="en-GB" sz="1200" dirty="0" smtClean="0"/>
                <a:t>Fits criteria</a:t>
              </a:r>
              <a:endParaRPr lang="en-GB" sz="1200" dirty="0"/>
            </a:p>
          </p:txBody>
        </p:sp>
        <p:sp>
          <p:nvSpPr>
            <p:cNvPr id="10" name="Rounded Rectangle 9"/>
            <p:cNvSpPr/>
            <p:nvPr/>
          </p:nvSpPr>
          <p:spPr>
            <a:xfrm>
              <a:off x="3839833" y="6299825"/>
              <a:ext cx="147616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Interventional Radiology </a:t>
              </a:r>
              <a:r>
                <a:rPr lang="en-GB" sz="1200" dirty="0" smtClean="0">
                  <a:solidFill>
                    <a:schemeClr val="tx1"/>
                  </a:solidFill>
                </a:rPr>
                <a:t>at Hub</a:t>
              </a:r>
              <a:endParaRPr lang="en-GB" sz="1200" dirty="0">
                <a:solidFill>
                  <a:schemeClr val="tx1"/>
                </a:solidFill>
              </a:endParaRPr>
            </a:p>
          </p:txBody>
        </p:sp>
        <p:sp>
          <p:nvSpPr>
            <p:cNvPr id="11" name="TextBox 10"/>
            <p:cNvSpPr txBox="1"/>
            <p:nvPr/>
          </p:nvSpPr>
          <p:spPr>
            <a:xfrm>
              <a:off x="4075837" y="5641086"/>
              <a:ext cx="1004155" cy="461665"/>
            </a:xfrm>
            <a:prstGeom prst="rect">
              <a:avLst/>
            </a:prstGeom>
            <a:noFill/>
          </p:spPr>
          <p:txBody>
            <a:bodyPr wrap="square" rtlCol="0">
              <a:spAutoFit/>
            </a:bodyPr>
            <a:lstStyle/>
            <a:p>
              <a:pPr algn="ctr"/>
              <a:r>
                <a:rPr lang="en-GB" sz="1200" dirty="0" smtClean="0"/>
                <a:t>Does not fit criteria</a:t>
              </a:r>
              <a:endParaRPr lang="en-GB" sz="1200" dirty="0"/>
            </a:p>
          </p:txBody>
        </p:sp>
        <p:sp>
          <p:nvSpPr>
            <p:cNvPr id="12" name="TextBox 11"/>
            <p:cNvSpPr txBox="1"/>
            <p:nvPr/>
          </p:nvSpPr>
          <p:spPr>
            <a:xfrm>
              <a:off x="428816" y="7991508"/>
              <a:ext cx="5748608" cy="830997"/>
            </a:xfrm>
            <a:prstGeom prst="rect">
              <a:avLst/>
            </a:prstGeom>
            <a:noFill/>
            <a:ln w="19050">
              <a:solidFill>
                <a:schemeClr val="bg1">
                  <a:lumMod val="50000"/>
                </a:schemeClr>
              </a:solidFill>
            </a:ln>
          </p:spPr>
          <p:txBody>
            <a:bodyPr wrap="square" rtlCol="0">
              <a:spAutoFit/>
            </a:bodyPr>
            <a:lstStyle/>
            <a:p>
              <a:pPr algn="just"/>
              <a:r>
                <a:rPr lang="en-GB" sz="1200" dirty="0" smtClean="0"/>
                <a:t>Patients will recover on day surgery. If medical support/review is needed this will be via the vascular liaison consultant and their junior team. If overnight stay or further escalation is required this will be via the hub on call vascular team. (see day surgery unit nurse protocol below)</a:t>
              </a:r>
              <a:endParaRPr lang="en-GB" dirty="0"/>
            </a:p>
          </p:txBody>
        </p:sp>
        <p:cxnSp>
          <p:nvCxnSpPr>
            <p:cNvPr id="13" name="Elbow Connector 12"/>
            <p:cNvCxnSpPr>
              <a:stCxn id="4" idx="2"/>
              <a:endCxn id="6" idx="0"/>
            </p:cNvCxnSpPr>
            <p:nvPr/>
          </p:nvCxnSpPr>
          <p:spPr>
            <a:xfrm rot="16200000" flipH="1">
              <a:off x="3984129" y="450868"/>
              <a:ext cx="504056" cy="1545520"/>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5" idx="0"/>
            </p:cNvCxnSpPr>
            <p:nvPr/>
          </p:nvCxnSpPr>
          <p:spPr>
            <a:xfrm rot="5400000">
              <a:off x="2411151" y="423410"/>
              <a:ext cx="504056" cy="1600437"/>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1" idx="2"/>
              <a:endCxn id="9" idx="0"/>
            </p:cNvCxnSpPr>
            <p:nvPr/>
          </p:nvCxnSpPr>
          <p:spPr>
            <a:xfrm rot="5400000">
              <a:off x="2625028" y="4926278"/>
              <a:ext cx="373096" cy="1241185"/>
            </a:xfrm>
            <a:prstGeom prst="bentConnector3">
              <a:avLst>
                <a:gd name="adj1" fmla="val 56366"/>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5" idx="2"/>
              <a:endCxn id="21" idx="0"/>
            </p:cNvCxnSpPr>
            <p:nvPr/>
          </p:nvCxnSpPr>
          <p:spPr>
            <a:xfrm rot="16200000" flipH="1">
              <a:off x="2480753" y="3904851"/>
              <a:ext cx="333622" cy="156920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2"/>
              <a:endCxn id="10" idx="0"/>
            </p:cNvCxnSpPr>
            <p:nvPr/>
          </p:nvCxnSpPr>
          <p:spPr>
            <a:xfrm>
              <a:off x="4577915" y="6102751"/>
              <a:ext cx="0" cy="19707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8" idx="0"/>
            </p:cNvCxnSpPr>
            <p:nvPr/>
          </p:nvCxnSpPr>
          <p:spPr>
            <a:xfrm flipH="1">
              <a:off x="2177428" y="6010417"/>
              <a:ext cx="13555" cy="28940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2"/>
            </p:cNvCxnSpPr>
            <p:nvPr/>
          </p:nvCxnSpPr>
          <p:spPr>
            <a:xfrm flipH="1">
              <a:off x="2177427" y="6803881"/>
              <a:ext cx="1" cy="38410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2"/>
              <a:endCxn id="12" idx="0"/>
            </p:cNvCxnSpPr>
            <p:nvPr/>
          </p:nvCxnSpPr>
          <p:spPr>
            <a:xfrm>
              <a:off x="3303120" y="7640761"/>
              <a:ext cx="0" cy="35074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21" idx="0"/>
            </p:cNvCxnSpPr>
            <p:nvPr/>
          </p:nvCxnSpPr>
          <p:spPr>
            <a:xfrm rot="5400000">
              <a:off x="3776733" y="3624082"/>
              <a:ext cx="887620" cy="1576749"/>
            </a:xfrm>
            <a:prstGeom prst="bentConnector3">
              <a:avLst>
                <a:gd name="adj1" fmla="val 82109"/>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820100" y="4856266"/>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Review at vascular MDT</a:t>
              </a:r>
              <a:endParaRPr lang="en-GB" sz="1200" dirty="0">
                <a:solidFill>
                  <a:schemeClr val="tx1"/>
                </a:solidFill>
              </a:endParaRPr>
            </a:p>
          </p:txBody>
        </p:sp>
        <p:cxnSp>
          <p:nvCxnSpPr>
            <p:cNvPr id="24" name="Elbow Connector 23"/>
            <p:cNvCxnSpPr>
              <a:stCxn id="21" idx="2"/>
              <a:endCxn id="11" idx="0"/>
            </p:cNvCxnSpPr>
            <p:nvPr/>
          </p:nvCxnSpPr>
          <p:spPr>
            <a:xfrm rot="16200000" flipH="1">
              <a:off x="3864659" y="4927830"/>
              <a:ext cx="280764" cy="1145747"/>
            </a:xfrm>
            <a:prstGeom prst="bentConnector3">
              <a:avLst>
                <a:gd name="adj1" fmla="val 75378"/>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827220" y="98212"/>
            <a:ext cx="3252772" cy="369332"/>
          </a:xfrm>
          <a:prstGeom prst="rect">
            <a:avLst/>
          </a:prstGeom>
          <a:noFill/>
        </p:spPr>
        <p:txBody>
          <a:bodyPr wrap="square" rtlCol="0">
            <a:spAutoFit/>
          </a:bodyPr>
          <a:lstStyle/>
          <a:p>
            <a:r>
              <a:rPr lang="en-GB" b="1" dirty="0" smtClean="0"/>
              <a:t>Vascular Radiology Intervention</a:t>
            </a:r>
            <a:endParaRPr lang="en-GB" b="1" dirty="0"/>
          </a:p>
        </p:txBody>
      </p:sp>
    </p:spTree>
    <p:extLst>
      <p:ext uri="{BB962C8B-B14F-4D97-AF65-F5344CB8AC3E}">
        <p14:creationId xmlns:p14="http://schemas.microsoft.com/office/powerpoint/2010/main" val="3173872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548680" y="179512"/>
            <a:ext cx="5904656" cy="8379704"/>
            <a:chOff x="548680" y="179512"/>
            <a:chExt cx="5904656" cy="8379704"/>
          </a:xfrm>
        </p:grpSpPr>
        <p:sp>
          <p:nvSpPr>
            <p:cNvPr id="5" name="Rounded Rectangle 4"/>
            <p:cNvSpPr/>
            <p:nvPr/>
          </p:nvSpPr>
          <p:spPr>
            <a:xfrm>
              <a:off x="2060848" y="1043608"/>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Observations</a:t>
              </a:r>
              <a:endParaRPr lang="en-GB" sz="1200" dirty="0">
                <a:solidFill>
                  <a:schemeClr val="tx1"/>
                </a:solidFill>
              </a:endParaRPr>
            </a:p>
          </p:txBody>
        </p:sp>
        <p:sp>
          <p:nvSpPr>
            <p:cNvPr id="6" name="TextBox 5"/>
            <p:cNvSpPr txBox="1"/>
            <p:nvPr/>
          </p:nvSpPr>
          <p:spPr>
            <a:xfrm>
              <a:off x="548680" y="179512"/>
              <a:ext cx="5904656" cy="553998"/>
            </a:xfrm>
            <a:prstGeom prst="rect">
              <a:avLst/>
            </a:prstGeom>
            <a:noFill/>
          </p:spPr>
          <p:txBody>
            <a:bodyPr wrap="square" rtlCol="0">
              <a:spAutoFit/>
            </a:bodyPr>
            <a:lstStyle/>
            <a:p>
              <a:pPr algn="ctr"/>
              <a:r>
                <a:rPr lang="en-GB" sz="1600" b="1" dirty="0" smtClean="0"/>
                <a:t>Patient Pathway – DSU Recovery </a:t>
              </a:r>
            </a:p>
            <a:p>
              <a:r>
                <a:rPr lang="en-GB" sz="1400" dirty="0" smtClean="0"/>
                <a:t>Interventional Radiology recovery protocol for angioplasty and angiography</a:t>
              </a:r>
              <a:endParaRPr lang="en-GB" sz="1400" dirty="0"/>
            </a:p>
          </p:txBody>
        </p:sp>
        <p:sp>
          <p:nvSpPr>
            <p:cNvPr id="7" name="Rounded Rectangle 6"/>
            <p:cNvSpPr/>
            <p:nvPr/>
          </p:nvSpPr>
          <p:spPr>
            <a:xfrm>
              <a:off x="2060848" y="1979712"/>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ready for discharge?</a:t>
              </a:r>
              <a:endParaRPr lang="en-GB" sz="1200" dirty="0">
                <a:solidFill>
                  <a:schemeClr val="tx1"/>
                </a:solidFill>
              </a:endParaRPr>
            </a:p>
          </p:txBody>
        </p:sp>
        <p:sp>
          <p:nvSpPr>
            <p:cNvPr id="8" name="Rounded Rectangle 7"/>
            <p:cNvSpPr/>
            <p:nvPr/>
          </p:nvSpPr>
          <p:spPr>
            <a:xfrm>
              <a:off x="565148" y="3387805"/>
              <a:ext cx="13818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discharged home</a:t>
              </a:r>
            </a:p>
          </p:txBody>
        </p:sp>
        <p:sp>
          <p:nvSpPr>
            <p:cNvPr id="9" name="Rounded Rectangle 8"/>
            <p:cNvSpPr/>
            <p:nvPr/>
          </p:nvSpPr>
          <p:spPr>
            <a:xfrm>
              <a:off x="3311887" y="3387805"/>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Complications</a:t>
              </a:r>
              <a:endParaRPr lang="en-GB" sz="1200" dirty="0">
                <a:solidFill>
                  <a:schemeClr val="tx1"/>
                </a:solidFill>
              </a:endParaRPr>
            </a:p>
          </p:txBody>
        </p:sp>
        <p:sp>
          <p:nvSpPr>
            <p:cNvPr id="10" name="Rounded Rectangle 9"/>
            <p:cNvSpPr/>
            <p:nvPr/>
          </p:nvSpPr>
          <p:spPr>
            <a:xfrm>
              <a:off x="3311887" y="4644008"/>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Concern over NEWS score</a:t>
              </a:r>
              <a:endParaRPr lang="en-GB" sz="1200" dirty="0">
                <a:solidFill>
                  <a:schemeClr val="tx1"/>
                </a:solidFill>
              </a:endParaRPr>
            </a:p>
          </p:txBody>
        </p:sp>
        <p:sp>
          <p:nvSpPr>
            <p:cNvPr id="11" name="TextBox 10"/>
            <p:cNvSpPr txBox="1"/>
            <p:nvPr/>
          </p:nvSpPr>
          <p:spPr>
            <a:xfrm>
              <a:off x="896034" y="2959163"/>
              <a:ext cx="720080" cy="276999"/>
            </a:xfrm>
            <a:prstGeom prst="rect">
              <a:avLst/>
            </a:prstGeom>
            <a:noFill/>
          </p:spPr>
          <p:txBody>
            <a:bodyPr wrap="square" rtlCol="0">
              <a:spAutoFit/>
            </a:bodyPr>
            <a:lstStyle/>
            <a:p>
              <a:pPr algn="ctr"/>
              <a:r>
                <a:rPr lang="en-GB" sz="1200" dirty="0" smtClean="0"/>
                <a:t>Yes</a:t>
              </a:r>
              <a:endParaRPr lang="en-GB" sz="1200" dirty="0"/>
            </a:p>
          </p:txBody>
        </p:sp>
        <p:sp>
          <p:nvSpPr>
            <p:cNvPr id="12" name="TextBox 11"/>
            <p:cNvSpPr txBox="1"/>
            <p:nvPr/>
          </p:nvSpPr>
          <p:spPr>
            <a:xfrm>
              <a:off x="4190581" y="4075814"/>
              <a:ext cx="720080" cy="276999"/>
            </a:xfrm>
            <a:prstGeom prst="rect">
              <a:avLst/>
            </a:prstGeom>
            <a:noFill/>
          </p:spPr>
          <p:txBody>
            <a:bodyPr wrap="square" rtlCol="0">
              <a:spAutoFit/>
            </a:bodyPr>
            <a:lstStyle/>
            <a:p>
              <a:pPr algn="ctr"/>
              <a:r>
                <a:rPr lang="en-GB" sz="1200" dirty="0" smtClean="0"/>
                <a:t>Yes</a:t>
              </a:r>
              <a:endParaRPr lang="en-GB" sz="1200" dirty="0"/>
            </a:p>
          </p:txBody>
        </p:sp>
        <p:sp>
          <p:nvSpPr>
            <p:cNvPr id="13" name="TextBox 12"/>
            <p:cNvSpPr txBox="1"/>
            <p:nvPr/>
          </p:nvSpPr>
          <p:spPr>
            <a:xfrm>
              <a:off x="2404000" y="3501333"/>
              <a:ext cx="432048" cy="276999"/>
            </a:xfrm>
            <a:prstGeom prst="rect">
              <a:avLst/>
            </a:prstGeom>
            <a:noFill/>
          </p:spPr>
          <p:txBody>
            <a:bodyPr wrap="square" rtlCol="0">
              <a:spAutoFit/>
            </a:bodyPr>
            <a:lstStyle/>
            <a:p>
              <a:pPr algn="ctr"/>
              <a:r>
                <a:rPr lang="en-GB" sz="1200" dirty="0" smtClean="0"/>
                <a:t>No</a:t>
              </a:r>
              <a:endParaRPr lang="en-GB" sz="1200" dirty="0"/>
            </a:p>
          </p:txBody>
        </p:sp>
        <p:sp>
          <p:nvSpPr>
            <p:cNvPr id="14" name="TextBox 13"/>
            <p:cNvSpPr txBox="1"/>
            <p:nvPr/>
          </p:nvSpPr>
          <p:spPr>
            <a:xfrm>
              <a:off x="4190580" y="2941018"/>
              <a:ext cx="720080" cy="276999"/>
            </a:xfrm>
            <a:prstGeom prst="rect">
              <a:avLst/>
            </a:prstGeom>
            <a:noFill/>
          </p:spPr>
          <p:txBody>
            <a:bodyPr wrap="square" rtlCol="0">
              <a:spAutoFit/>
            </a:bodyPr>
            <a:lstStyle/>
            <a:p>
              <a:pPr algn="ctr"/>
              <a:r>
                <a:rPr lang="en-GB" sz="1200" dirty="0" smtClean="0"/>
                <a:t>No</a:t>
              </a:r>
              <a:endParaRPr lang="en-GB" sz="1200" dirty="0"/>
            </a:p>
          </p:txBody>
        </p:sp>
        <p:sp>
          <p:nvSpPr>
            <p:cNvPr id="15" name="TextBox 14"/>
            <p:cNvSpPr txBox="1"/>
            <p:nvPr/>
          </p:nvSpPr>
          <p:spPr>
            <a:xfrm>
              <a:off x="2404000" y="4757536"/>
              <a:ext cx="432048" cy="276999"/>
            </a:xfrm>
            <a:prstGeom prst="rect">
              <a:avLst/>
            </a:prstGeom>
            <a:noFill/>
          </p:spPr>
          <p:txBody>
            <a:bodyPr wrap="square" rtlCol="0">
              <a:spAutoFit/>
            </a:bodyPr>
            <a:lstStyle/>
            <a:p>
              <a:pPr algn="ctr"/>
              <a:r>
                <a:rPr lang="en-GB" sz="1200" dirty="0" smtClean="0"/>
                <a:t>No</a:t>
              </a:r>
              <a:endParaRPr lang="en-GB" sz="1200" dirty="0"/>
            </a:p>
          </p:txBody>
        </p:sp>
        <p:sp>
          <p:nvSpPr>
            <p:cNvPr id="16" name="TextBox 15"/>
            <p:cNvSpPr txBox="1"/>
            <p:nvPr/>
          </p:nvSpPr>
          <p:spPr>
            <a:xfrm>
              <a:off x="4196734" y="5371561"/>
              <a:ext cx="720080" cy="276999"/>
            </a:xfrm>
            <a:prstGeom prst="rect">
              <a:avLst/>
            </a:prstGeom>
            <a:noFill/>
          </p:spPr>
          <p:txBody>
            <a:bodyPr wrap="square" rtlCol="0">
              <a:spAutoFit/>
            </a:bodyPr>
            <a:lstStyle/>
            <a:p>
              <a:pPr algn="ctr"/>
              <a:r>
                <a:rPr lang="en-GB" sz="1200" dirty="0" smtClean="0"/>
                <a:t>Yes</a:t>
              </a:r>
              <a:endParaRPr lang="en-GB" sz="1200" dirty="0"/>
            </a:p>
          </p:txBody>
        </p:sp>
        <p:sp>
          <p:nvSpPr>
            <p:cNvPr id="17" name="Rounded Rectangle 16"/>
            <p:cNvSpPr/>
            <p:nvPr/>
          </p:nvSpPr>
          <p:spPr>
            <a:xfrm>
              <a:off x="3311887" y="5918891"/>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Contact Vascular </a:t>
              </a:r>
              <a:r>
                <a:rPr lang="en-GB" sz="1200" smtClean="0">
                  <a:solidFill>
                    <a:schemeClr val="tx1"/>
                  </a:solidFill>
                </a:rPr>
                <a:t>Nurse Specialist Team</a:t>
              </a:r>
              <a:endParaRPr lang="en-GB" sz="1200" dirty="0">
                <a:solidFill>
                  <a:schemeClr val="tx1"/>
                </a:solidFill>
              </a:endParaRPr>
            </a:p>
          </p:txBody>
        </p:sp>
        <p:sp>
          <p:nvSpPr>
            <p:cNvPr id="18" name="Rounded Rectangle 17"/>
            <p:cNvSpPr/>
            <p:nvPr/>
          </p:nvSpPr>
          <p:spPr>
            <a:xfrm>
              <a:off x="3305734" y="6878189"/>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If not available contact vascular liaison consultant junior team</a:t>
              </a:r>
              <a:endParaRPr lang="en-GB" sz="1200" dirty="0">
                <a:solidFill>
                  <a:schemeClr val="tx1"/>
                </a:solidFill>
              </a:endParaRPr>
            </a:p>
          </p:txBody>
        </p:sp>
        <p:sp>
          <p:nvSpPr>
            <p:cNvPr id="19" name="Rounded Rectangle 18"/>
            <p:cNvSpPr/>
            <p:nvPr/>
          </p:nvSpPr>
          <p:spPr>
            <a:xfrm>
              <a:off x="828227" y="7695119"/>
              <a:ext cx="1575773" cy="8640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Manage at spoke with review from spoke team and discharge home</a:t>
              </a:r>
              <a:endParaRPr lang="en-GB" sz="1200" dirty="0">
                <a:solidFill>
                  <a:schemeClr val="tx1"/>
                </a:solidFill>
              </a:endParaRPr>
            </a:p>
          </p:txBody>
        </p:sp>
        <p:sp>
          <p:nvSpPr>
            <p:cNvPr id="21" name="Rounded Rectangle 20"/>
            <p:cNvSpPr/>
            <p:nvPr/>
          </p:nvSpPr>
          <p:spPr>
            <a:xfrm>
              <a:off x="2614808" y="7686933"/>
              <a:ext cx="1575773" cy="8640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Advice from hub on-call team via hub switchboard 0300 422 2222</a:t>
              </a:r>
            </a:p>
          </p:txBody>
        </p:sp>
        <p:sp>
          <p:nvSpPr>
            <p:cNvPr id="22" name="Rounded Rectangle 21"/>
            <p:cNvSpPr/>
            <p:nvPr/>
          </p:nvSpPr>
          <p:spPr>
            <a:xfrm>
              <a:off x="4387644" y="7668344"/>
              <a:ext cx="1575773" cy="8640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Emergency Case – blue light transfer to hub ED (Cheltenham)</a:t>
              </a:r>
              <a:endParaRPr lang="en-GB" sz="1200" dirty="0">
                <a:solidFill>
                  <a:schemeClr val="tx1"/>
                </a:solidFill>
              </a:endParaRPr>
            </a:p>
          </p:txBody>
        </p:sp>
        <p:cxnSp>
          <p:nvCxnSpPr>
            <p:cNvPr id="23" name="Straight Connector 22"/>
            <p:cNvCxnSpPr>
              <a:stCxn id="5" idx="2"/>
              <a:endCxn id="7" idx="0"/>
            </p:cNvCxnSpPr>
            <p:nvPr/>
          </p:nvCxnSpPr>
          <p:spPr>
            <a:xfrm>
              <a:off x="3305735" y="1547664"/>
              <a:ext cx="0" cy="43204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2"/>
              <a:endCxn id="9" idx="0"/>
            </p:cNvCxnSpPr>
            <p:nvPr/>
          </p:nvCxnSpPr>
          <p:spPr>
            <a:xfrm>
              <a:off x="4550620" y="3218017"/>
              <a:ext cx="6154" cy="1697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2"/>
              <a:endCxn id="8" idx="0"/>
            </p:cNvCxnSpPr>
            <p:nvPr/>
          </p:nvCxnSpPr>
          <p:spPr>
            <a:xfrm>
              <a:off x="1256074" y="3236162"/>
              <a:ext cx="0" cy="15164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1"/>
              <a:endCxn id="13" idx="3"/>
            </p:cNvCxnSpPr>
            <p:nvPr/>
          </p:nvCxnSpPr>
          <p:spPr>
            <a:xfrm flipH="1">
              <a:off x="2836048" y="3639833"/>
              <a:ext cx="47583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 idx="2"/>
              <a:endCxn id="11" idx="0"/>
            </p:cNvCxnSpPr>
            <p:nvPr/>
          </p:nvCxnSpPr>
          <p:spPr>
            <a:xfrm rot="5400000">
              <a:off x="2043208" y="1696635"/>
              <a:ext cx="475395" cy="204966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7" idx="2"/>
              <a:endCxn id="14" idx="0"/>
            </p:cNvCxnSpPr>
            <p:nvPr/>
          </p:nvCxnSpPr>
          <p:spPr>
            <a:xfrm rot="16200000" flipH="1">
              <a:off x="3699552" y="2089950"/>
              <a:ext cx="457250" cy="1244885"/>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5" idx="1"/>
              <a:endCxn id="8" idx="2"/>
            </p:cNvCxnSpPr>
            <p:nvPr/>
          </p:nvCxnSpPr>
          <p:spPr>
            <a:xfrm rot="10800000">
              <a:off x="1256074" y="3891862"/>
              <a:ext cx="1147926" cy="1004175"/>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3" idx="1"/>
              <a:endCxn id="8" idx="3"/>
            </p:cNvCxnSpPr>
            <p:nvPr/>
          </p:nvCxnSpPr>
          <p:spPr>
            <a:xfrm flipH="1">
              <a:off x="1947000" y="3639833"/>
              <a:ext cx="4570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2"/>
              <a:endCxn id="17" idx="0"/>
            </p:cNvCxnSpPr>
            <p:nvPr/>
          </p:nvCxnSpPr>
          <p:spPr>
            <a:xfrm>
              <a:off x="4556774" y="5648560"/>
              <a:ext cx="0" cy="27033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0" idx="2"/>
              <a:endCxn id="16" idx="0"/>
            </p:cNvCxnSpPr>
            <p:nvPr/>
          </p:nvCxnSpPr>
          <p:spPr>
            <a:xfrm>
              <a:off x="4556774" y="5148064"/>
              <a:ext cx="0" cy="22349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2" idx="2"/>
              <a:endCxn id="10" idx="0"/>
            </p:cNvCxnSpPr>
            <p:nvPr/>
          </p:nvCxnSpPr>
          <p:spPr>
            <a:xfrm>
              <a:off x="4550621" y="4352813"/>
              <a:ext cx="6153" cy="29119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2"/>
              <a:endCxn id="12" idx="0"/>
            </p:cNvCxnSpPr>
            <p:nvPr/>
          </p:nvCxnSpPr>
          <p:spPr>
            <a:xfrm flipH="1">
              <a:off x="4550621" y="3891861"/>
              <a:ext cx="6153" cy="1839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0" idx="1"/>
              <a:endCxn id="15" idx="3"/>
            </p:cNvCxnSpPr>
            <p:nvPr/>
          </p:nvCxnSpPr>
          <p:spPr>
            <a:xfrm flipH="1">
              <a:off x="2836048" y="4896036"/>
              <a:ext cx="47583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7" idx="2"/>
              <a:endCxn id="18" idx="0"/>
            </p:cNvCxnSpPr>
            <p:nvPr/>
          </p:nvCxnSpPr>
          <p:spPr>
            <a:xfrm flipH="1">
              <a:off x="4550621" y="6422947"/>
              <a:ext cx="6153" cy="45524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18" idx="2"/>
              <a:endCxn id="19" idx="0"/>
            </p:cNvCxnSpPr>
            <p:nvPr/>
          </p:nvCxnSpPr>
          <p:spPr>
            <a:xfrm rot="5400000">
              <a:off x="2926931" y="6071429"/>
              <a:ext cx="312874" cy="2934507"/>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8" idx="2"/>
              <a:endCxn id="22" idx="0"/>
            </p:cNvCxnSpPr>
            <p:nvPr/>
          </p:nvCxnSpPr>
          <p:spPr>
            <a:xfrm rot="16200000" flipH="1">
              <a:off x="4720027" y="7212839"/>
              <a:ext cx="286099" cy="624910"/>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18" idx="2"/>
              <a:endCxn id="21" idx="0"/>
            </p:cNvCxnSpPr>
            <p:nvPr/>
          </p:nvCxnSpPr>
          <p:spPr>
            <a:xfrm rot="5400000">
              <a:off x="3824314" y="6960626"/>
              <a:ext cx="304688" cy="1147926"/>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9" idx="2"/>
              <a:endCxn id="8" idx="2"/>
            </p:cNvCxnSpPr>
            <p:nvPr/>
          </p:nvCxnSpPr>
          <p:spPr>
            <a:xfrm rot="5400000" flipH="1">
              <a:off x="-897583" y="6045518"/>
              <a:ext cx="4667354" cy="360040"/>
            </a:xfrm>
            <a:prstGeom prst="bentConnector5">
              <a:avLst>
                <a:gd name="adj1" fmla="val -4898"/>
                <a:gd name="adj2" fmla="val 282326"/>
                <a:gd name="adj3" fmla="val 7834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21" idx="2"/>
              <a:endCxn id="19" idx="2"/>
            </p:cNvCxnSpPr>
            <p:nvPr/>
          </p:nvCxnSpPr>
          <p:spPr>
            <a:xfrm rot="5400000">
              <a:off x="2505312" y="7661832"/>
              <a:ext cx="8186" cy="1786581"/>
            </a:xfrm>
            <a:prstGeom prst="bentConnector3">
              <a:avLst>
                <a:gd name="adj1" fmla="val 289262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3830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1158</Words>
  <Application>Microsoft Office PowerPoint</Application>
  <PresentationFormat>On-screen Show (4:3)</PresentationFormat>
  <Paragraphs>193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Great Western Hospitals NHS Foundation Trust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Beardshall, Emily</dc:creator>
  <cp:lastModifiedBy>Carter, Brian</cp:lastModifiedBy>
  <cp:revision>59</cp:revision>
  <dcterms:created xsi:type="dcterms:W3CDTF">2015-08-13T21:34:15Z</dcterms:created>
  <dcterms:modified xsi:type="dcterms:W3CDTF">2018-01-08T11:35:53Z</dcterms:modified>
</cp:coreProperties>
</file>