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8" r:id="rId3"/>
    <p:sldId id="257" r:id="rId4"/>
    <p:sldId id="259" r:id="rId5"/>
    <p:sldId id="268" r:id="rId6"/>
    <p:sldId id="261" r:id="rId7"/>
    <p:sldId id="278" r:id="rId8"/>
    <p:sldId id="279" r:id="rId9"/>
    <p:sldId id="263" r:id="rId10"/>
    <p:sldId id="267" r:id="rId11"/>
    <p:sldId id="266" r:id="rId12"/>
    <p:sldId id="265" r:id="rId13"/>
    <p:sldId id="276" r:id="rId14"/>
    <p:sldId id="277" r:id="rId15"/>
    <p:sldId id="274" r:id="rId16"/>
    <p:sldId id="275" r:id="rId17"/>
    <p:sldId id="264" r:id="rId18"/>
    <p:sldId id="269" r:id="rId19"/>
  </p:sldIdLst>
  <p:sldSz cx="9144000" cy="6858000" type="screen4x3"/>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878" y="-9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7126"/>
          </a:xfrm>
          <a:prstGeom prst="rect">
            <a:avLst/>
          </a:prstGeom>
        </p:spPr>
        <p:txBody>
          <a:bodyPr vert="horz" lIns="91440" tIns="45720" rIns="91440" bIns="45720" rtlCol="0"/>
          <a:lstStyle>
            <a:lvl1pPr algn="l">
              <a:defRPr sz="1200"/>
            </a:lvl1pPr>
          </a:lstStyle>
          <a:p>
            <a:r>
              <a:rPr lang="en-GB" smtClean="0"/>
              <a:t>Classification: UNCLASSIFIED
</a:t>
            </a:r>
            <a:endParaRPr lang="en-GB" dirty="0"/>
          </a:p>
        </p:txBody>
      </p:sp>
      <p:sp>
        <p:nvSpPr>
          <p:cNvPr id="3" name="Date Placeholder 2"/>
          <p:cNvSpPr>
            <a:spLocks noGrp="1"/>
          </p:cNvSpPr>
          <p:nvPr>
            <p:ph type="dt" sz="quarter" idx="1"/>
          </p:nvPr>
        </p:nvSpPr>
        <p:spPr>
          <a:xfrm>
            <a:off x="3857636" y="0"/>
            <a:ext cx="2951163" cy="497126"/>
          </a:xfrm>
          <a:prstGeom prst="rect">
            <a:avLst/>
          </a:prstGeom>
        </p:spPr>
        <p:txBody>
          <a:bodyPr vert="horz" lIns="91440" tIns="45720" rIns="91440" bIns="45720" rtlCol="0"/>
          <a:lstStyle>
            <a:lvl1pPr algn="r">
              <a:defRPr sz="1200"/>
            </a:lvl1pPr>
          </a:lstStyle>
          <a:p>
            <a:fld id="{FA5DF74D-CD91-4E2C-8C00-C2EE875196C0}" type="datetimeFigureOut">
              <a:rPr lang="en-GB" smtClean="0"/>
              <a:t>30/08/2017</a:t>
            </a:fld>
            <a:endParaRPr lang="en-GB" dirty="0"/>
          </a:p>
        </p:txBody>
      </p:sp>
      <p:sp>
        <p:nvSpPr>
          <p:cNvPr id="4" name="Footer Placeholder 3"/>
          <p:cNvSpPr>
            <a:spLocks noGrp="1"/>
          </p:cNvSpPr>
          <p:nvPr>
            <p:ph type="ftr" sz="quarter" idx="2"/>
          </p:nvPr>
        </p:nvSpPr>
        <p:spPr>
          <a:xfrm>
            <a:off x="0" y="9443662"/>
            <a:ext cx="2951163" cy="497126"/>
          </a:xfrm>
          <a:prstGeom prst="rect">
            <a:avLst/>
          </a:prstGeom>
        </p:spPr>
        <p:txBody>
          <a:bodyPr vert="horz" lIns="91440" tIns="45720" rIns="91440" bIns="45720" rtlCol="0" anchor="b"/>
          <a:lstStyle>
            <a:lvl1pPr algn="l">
              <a:defRPr sz="1200"/>
            </a:lvl1pPr>
          </a:lstStyle>
          <a:p>
            <a:r>
              <a:rPr lang="en-GB" smtClean="0"/>
              <a:t>
Classification: UNCLASSIFIED</a:t>
            </a:r>
            <a:endParaRPr lang="en-GB" dirty="0"/>
          </a:p>
        </p:txBody>
      </p:sp>
      <p:sp>
        <p:nvSpPr>
          <p:cNvPr id="5" name="Slide Number Placeholder 4"/>
          <p:cNvSpPr>
            <a:spLocks noGrp="1"/>
          </p:cNvSpPr>
          <p:nvPr>
            <p:ph type="sldNum" sz="quarter" idx="3"/>
          </p:nvPr>
        </p:nvSpPr>
        <p:spPr>
          <a:xfrm>
            <a:off x="3857636" y="9443662"/>
            <a:ext cx="2951163" cy="497126"/>
          </a:xfrm>
          <a:prstGeom prst="rect">
            <a:avLst/>
          </a:prstGeom>
        </p:spPr>
        <p:txBody>
          <a:bodyPr vert="horz" lIns="91440" tIns="45720" rIns="91440" bIns="45720" rtlCol="0" anchor="b"/>
          <a:lstStyle>
            <a:lvl1pPr algn="r">
              <a:defRPr sz="1200"/>
            </a:lvl1pPr>
          </a:lstStyle>
          <a:p>
            <a:fld id="{C922F6ED-0057-4F98-8E44-CFF8F8300AF9}" type="slidenum">
              <a:rPr lang="en-GB" smtClean="0"/>
              <a:t>‹#›</a:t>
            </a:fld>
            <a:endParaRPr lang="en-GB" dirty="0"/>
          </a:p>
        </p:txBody>
      </p:sp>
    </p:spTree>
    <p:extLst>
      <p:ext uri="{BB962C8B-B14F-4D97-AF65-F5344CB8AC3E}">
        <p14:creationId xmlns:p14="http://schemas.microsoft.com/office/powerpoint/2010/main" val="38831289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7126"/>
          </a:xfrm>
          <a:prstGeom prst="rect">
            <a:avLst/>
          </a:prstGeom>
        </p:spPr>
        <p:txBody>
          <a:bodyPr vert="horz" lIns="91440" tIns="45720" rIns="91440" bIns="45720" rtlCol="0"/>
          <a:lstStyle>
            <a:lvl1pPr algn="l">
              <a:defRPr sz="1200"/>
            </a:lvl1pPr>
          </a:lstStyle>
          <a:p>
            <a:r>
              <a:rPr lang="en-GB" smtClean="0"/>
              <a:t>Classification: UNCLASSIFIED
</a:t>
            </a:r>
            <a:endParaRPr lang="en-GB" dirty="0"/>
          </a:p>
        </p:txBody>
      </p:sp>
      <p:sp>
        <p:nvSpPr>
          <p:cNvPr id="3" name="Date Placeholder 2"/>
          <p:cNvSpPr>
            <a:spLocks noGrp="1"/>
          </p:cNvSpPr>
          <p:nvPr>
            <p:ph type="dt" idx="1"/>
          </p:nvPr>
        </p:nvSpPr>
        <p:spPr>
          <a:xfrm>
            <a:off x="3857636" y="0"/>
            <a:ext cx="2951163" cy="497126"/>
          </a:xfrm>
          <a:prstGeom prst="rect">
            <a:avLst/>
          </a:prstGeom>
        </p:spPr>
        <p:txBody>
          <a:bodyPr vert="horz" lIns="91440" tIns="45720" rIns="91440" bIns="45720" rtlCol="0"/>
          <a:lstStyle>
            <a:lvl1pPr algn="r">
              <a:defRPr sz="1200"/>
            </a:lvl1pPr>
          </a:lstStyle>
          <a:p>
            <a:fld id="{1E62C2A1-C9A9-4FFB-AEB5-2DCA5C3A4843}" type="datetimeFigureOut">
              <a:rPr lang="en-GB" smtClean="0"/>
              <a:t>30/08/2017</a:t>
            </a:fld>
            <a:endParaRPr lang="en-GB" dirty="0"/>
          </a:p>
        </p:txBody>
      </p:sp>
      <p:sp>
        <p:nvSpPr>
          <p:cNvPr id="4" name="Slide Image Placeholder 3"/>
          <p:cNvSpPr>
            <a:spLocks noGrp="1" noRot="1" noChangeAspect="1"/>
          </p:cNvSpPr>
          <p:nvPr>
            <p:ph type="sldImg" idx="2"/>
          </p:nvPr>
        </p:nvSpPr>
        <p:spPr>
          <a:xfrm>
            <a:off x="920750" y="746125"/>
            <a:ext cx="4968875" cy="37274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1038" y="4722694"/>
            <a:ext cx="5448300" cy="447413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3662"/>
            <a:ext cx="2951163" cy="497126"/>
          </a:xfrm>
          <a:prstGeom prst="rect">
            <a:avLst/>
          </a:prstGeom>
        </p:spPr>
        <p:txBody>
          <a:bodyPr vert="horz" lIns="91440" tIns="45720" rIns="91440" bIns="45720" rtlCol="0" anchor="b"/>
          <a:lstStyle>
            <a:lvl1pPr algn="l">
              <a:defRPr sz="1200"/>
            </a:lvl1pPr>
          </a:lstStyle>
          <a:p>
            <a:r>
              <a:rPr lang="en-GB" smtClean="0"/>
              <a:t>
Classification: UNCLASSIFIED</a:t>
            </a:r>
            <a:endParaRPr lang="en-GB" dirty="0"/>
          </a:p>
        </p:txBody>
      </p:sp>
      <p:sp>
        <p:nvSpPr>
          <p:cNvPr id="7" name="Slide Number Placeholder 6"/>
          <p:cNvSpPr>
            <a:spLocks noGrp="1"/>
          </p:cNvSpPr>
          <p:nvPr>
            <p:ph type="sldNum" sz="quarter" idx="5"/>
          </p:nvPr>
        </p:nvSpPr>
        <p:spPr>
          <a:xfrm>
            <a:off x="3857636" y="9443662"/>
            <a:ext cx="2951163" cy="497126"/>
          </a:xfrm>
          <a:prstGeom prst="rect">
            <a:avLst/>
          </a:prstGeom>
        </p:spPr>
        <p:txBody>
          <a:bodyPr vert="horz" lIns="91440" tIns="45720" rIns="91440" bIns="45720" rtlCol="0" anchor="b"/>
          <a:lstStyle>
            <a:lvl1pPr algn="r">
              <a:defRPr sz="1200"/>
            </a:lvl1pPr>
          </a:lstStyle>
          <a:p>
            <a:fld id="{4650EF1E-64B2-4896-8B54-34AD3D305347}" type="slidenum">
              <a:rPr lang="en-GB" smtClean="0"/>
              <a:t>‹#›</a:t>
            </a:fld>
            <a:endParaRPr lang="en-GB" dirty="0"/>
          </a:p>
        </p:txBody>
      </p:sp>
    </p:spTree>
    <p:extLst>
      <p:ext uri="{BB962C8B-B14F-4D97-AF65-F5344CB8AC3E}">
        <p14:creationId xmlns:p14="http://schemas.microsoft.com/office/powerpoint/2010/main" val="41523897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2 mins </a:t>
            </a:r>
            <a:endParaRPr lang="en-GB" dirty="0"/>
          </a:p>
        </p:txBody>
      </p:sp>
      <p:sp>
        <p:nvSpPr>
          <p:cNvPr id="4" name="Slide Number Placeholder 3"/>
          <p:cNvSpPr>
            <a:spLocks noGrp="1"/>
          </p:cNvSpPr>
          <p:nvPr>
            <p:ph type="sldNum" sz="quarter" idx="10"/>
          </p:nvPr>
        </p:nvSpPr>
        <p:spPr/>
        <p:txBody>
          <a:bodyPr/>
          <a:lstStyle/>
          <a:p>
            <a:fld id="{4650EF1E-64B2-4896-8B54-34AD3D305347}" type="slidenum">
              <a:rPr lang="en-GB" smtClean="0"/>
              <a:t>1</a:t>
            </a:fld>
            <a:endParaRPr lang="en-GB" dirty="0"/>
          </a:p>
        </p:txBody>
      </p:sp>
    </p:spTree>
    <p:extLst>
      <p:ext uri="{BB962C8B-B14F-4D97-AF65-F5344CB8AC3E}">
        <p14:creationId xmlns:p14="http://schemas.microsoft.com/office/powerpoint/2010/main" val="1079431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5 mins</a:t>
            </a:r>
            <a:r>
              <a:rPr lang="en-GB" baseline="0" dirty="0" smtClean="0"/>
              <a:t> </a:t>
            </a:r>
            <a:endParaRPr lang="en-GB" dirty="0"/>
          </a:p>
        </p:txBody>
      </p:sp>
      <p:sp>
        <p:nvSpPr>
          <p:cNvPr id="4" name="Slide Number Placeholder 3"/>
          <p:cNvSpPr>
            <a:spLocks noGrp="1"/>
          </p:cNvSpPr>
          <p:nvPr>
            <p:ph type="sldNum" sz="quarter" idx="10"/>
          </p:nvPr>
        </p:nvSpPr>
        <p:spPr/>
        <p:txBody>
          <a:bodyPr/>
          <a:lstStyle/>
          <a:p>
            <a:fld id="{4650EF1E-64B2-4896-8B54-34AD3D305347}" type="slidenum">
              <a:rPr lang="en-GB" smtClean="0"/>
              <a:t>10</a:t>
            </a:fld>
            <a:endParaRPr lang="en-GB" dirty="0"/>
          </a:p>
        </p:txBody>
      </p:sp>
    </p:spTree>
    <p:extLst>
      <p:ext uri="{BB962C8B-B14F-4D97-AF65-F5344CB8AC3E}">
        <p14:creationId xmlns:p14="http://schemas.microsoft.com/office/powerpoint/2010/main" val="2756381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50EF1E-64B2-4896-8B54-34AD3D305347}" type="slidenum">
              <a:rPr lang="en-GB" smtClean="0"/>
              <a:t>11</a:t>
            </a:fld>
            <a:endParaRPr lang="en-GB" dirty="0"/>
          </a:p>
        </p:txBody>
      </p:sp>
    </p:spTree>
    <p:extLst>
      <p:ext uri="{BB962C8B-B14F-4D97-AF65-F5344CB8AC3E}">
        <p14:creationId xmlns:p14="http://schemas.microsoft.com/office/powerpoint/2010/main" val="2231335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50EF1E-64B2-4896-8B54-34AD3D305347}" type="slidenum">
              <a:rPr lang="en-GB" smtClean="0"/>
              <a:t>12</a:t>
            </a:fld>
            <a:endParaRPr lang="en-GB" dirty="0"/>
          </a:p>
        </p:txBody>
      </p:sp>
    </p:spTree>
    <p:extLst>
      <p:ext uri="{BB962C8B-B14F-4D97-AF65-F5344CB8AC3E}">
        <p14:creationId xmlns:p14="http://schemas.microsoft.com/office/powerpoint/2010/main" val="419776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Running</a:t>
            </a:r>
            <a:r>
              <a:rPr lang="en-GB" baseline="0" dirty="0" smtClean="0"/>
              <a:t> 1.45 10 mins on D/A </a:t>
            </a:r>
            <a:endParaRPr lang="en-GB" dirty="0"/>
          </a:p>
        </p:txBody>
      </p:sp>
      <p:sp>
        <p:nvSpPr>
          <p:cNvPr id="4" name="Slide Number Placeholder 3"/>
          <p:cNvSpPr>
            <a:spLocks noGrp="1"/>
          </p:cNvSpPr>
          <p:nvPr>
            <p:ph type="sldNum" sz="quarter" idx="10"/>
          </p:nvPr>
        </p:nvSpPr>
        <p:spPr/>
        <p:txBody>
          <a:bodyPr/>
          <a:lstStyle/>
          <a:p>
            <a:fld id="{4650EF1E-64B2-4896-8B54-34AD3D305347}" type="slidenum">
              <a:rPr lang="en-GB" smtClean="0"/>
              <a:t>13</a:t>
            </a:fld>
            <a:endParaRPr lang="en-GB" dirty="0"/>
          </a:p>
        </p:txBody>
      </p:sp>
    </p:spTree>
    <p:extLst>
      <p:ext uri="{BB962C8B-B14F-4D97-AF65-F5344CB8AC3E}">
        <p14:creationId xmlns:p14="http://schemas.microsoft.com/office/powerpoint/2010/main" val="1212625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650EF1E-64B2-4896-8B54-34AD3D305347}" type="slidenum">
              <a:rPr lang="en-GB" smtClean="0"/>
              <a:t>14</a:t>
            </a:fld>
            <a:endParaRPr lang="en-GB" dirty="0"/>
          </a:p>
        </p:txBody>
      </p:sp>
    </p:spTree>
    <p:extLst>
      <p:ext uri="{BB962C8B-B14F-4D97-AF65-F5344CB8AC3E}">
        <p14:creationId xmlns:p14="http://schemas.microsoft.com/office/powerpoint/2010/main" val="1319392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650EF1E-64B2-4896-8B54-34AD3D305347}" type="slidenum">
              <a:rPr lang="en-GB" smtClean="0"/>
              <a:t>15</a:t>
            </a:fld>
            <a:endParaRPr lang="en-GB" dirty="0"/>
          </a:p>
        </p:txBody>
      </p:sp>
    </p:spTree>
    <p:extLst>
      <p:ext uri="{BB962C8B-B14F-4D97-AF65-F5344CB8AC3E}">
        <p14:creationId xmlns:p14="http://schemas.microsoft.com/office/powerpoint/2010/main" val="3809266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650EF1E-64B2-4896-8B54-34AD3D305347}" type="slidenum">
              <a:rPr lang="en-GB" smtClean="0"/>
              <a:t>16</a:t>
            </a:fld>
            <a:endParaRPr lang="en-GB" dirty="0"/>
          </a:p>
        </p:txBody>
      </p:sp>
    </p:spTree>
    <p:extLst>
      <p:ext uri="{BB962C8B-B14F-4D97-AF65-F5344CB8AC3E}">
        <p14:creationId xmlns:p14="http://schemas.microsoft.com/office/powerpoint/2010/main" val="1273283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Gather feedback forms 5 mins  total 2 hours </a:t>
            </a:r>
            <a:endParaRPr lang="en-GB" dirty="0"/>
          </a:p>
        </p:txBody>
      </p:sp>
      <p:sp>
        <p:nvSpPr>
          <p:cNvPr id="4" name="Slide Number Placeholder 3"/>
          <p:cNvSpPr>
            <a:spLocks noGrp="1"/>
          </p:cNvSpPr>
          <p:nvPr>
            <p:ph type="sldNum" sz="quarter" idx="10"/>
          </p:nvPr>
        </p:nvSpPr>
        <p:spPr/>
        <p:txBody>
          <a:bodyPr/>
          <a:lstStyle/>
          <a:p>
            <a:fld id="{4650EF1E-64B2-4896-8B54-34AD3D305347}" type="slidenum">
              <a:rPr lang="en-GB" smtClean="0"/>
              <a:t>17</a:t>
            </a:fld>
            <a:endParaRPr lang="en-GB" dirty="0"/>
          </a:p>
        </p:txBody>
      </p:sp>
    </p:spTree>
    <p:extLst>
      <p:ext uri="{BB962C8B-B14F-4D97-AF65-F5344CB8AC3E}">
        <p14:creationId xmlns:p14="http://schemas.microsoft.com/office/powerpoint/2010/main" val="226589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650EF1E-64B2-4896-8B54-34AD3D305347}" type="slidenum">
              <a:rPr lang="en-GB" smtClean="0"/>
              <a:t>18</a:t>
            </a:fld>
            <a:endParaRPr lang="en-GB" dirty="0"/>
          </a:p>
        </p:txBody>
      </p:sp>
    </p:spTree>
    <p:extLst>
      <p:ext uri="{BB962C8B-B14F-4D97-AF65-F5344CB8AC3E}">
        <p14:creationId xmlns:p14="http://schemas.microsoft.com/office/powerpoint/2010/main" val="3951207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2 mins </a:t>
            </a:r>
            <a:endParaRPr lang="en-GB" dirty="0"/>
          </a:p>
        </p:txBody>
      </p:sp>
      <p:sp>
        <p:nvSpPr>
          <p:cNvPr id="4" name="Slide Number Placeholder 3"/>
          <p:cNvSpPr>
            <a:spLocks noGrp="1"/>
          </p:cNvSpPr>
          <p:nvPr>
            <p:ph type="sldNum" sz="quarter" idx="10"/>
          </p:nvPr>
        </p:nvSpPr>
        <p:spPr/>
        <p:txBody>
          <a:bodyPr/>
          <a:lstStyle/>
          <a:p>
            <a:fld id="{4650EF1E-64B2-4896-8B54-34AD3D305347}" type="slidenum">
              <a:rPr lang="en-GB" smtClean="0"/>
              <a:t>2</a:t>
            </a:fld>
            <a:endParaRPr lang="en-GB" dirty="0"/>
          </a:p>
        </p:txBody>
      </p:sp>
    </p:spTree>
    <p:extLst>
      <p:ext uri="{BB962C8B-B14F-4D97-AF65-F5344CB8AC3E}">
        <p14:creationId xmlns:p14="http://schemas.microsoft.com/office/powerpoint/2010/main" val="2464242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 KK verbal</a:t>
            </a:r>
            <a:r>
              <a:rPr lang="en-GB" baseline="0" dirty="0" smtClean="0"/>
              <a:t> and all tables will have a print out of the SAB stat guidance </a:t>
            </a:r>
            <a:r>
              <a:rPr lang="en-GB" dirty="0" smtClean="0"/>
              <a:t>10 mins max </a:t>
            </a:r>
            <a:endParaRPr lang="en-GB" dirty="0"/>
          </a:p>
        </p:txBody>
      </p:sp>
      <p:sp>
        <p:nvSpPr>
          <p:cNvPr id="4" name="Slide Number Placeholder 3"/>
          <p:cNvSpPr>
            <a:spLocks noGrp="1"/>
          </p:cNvSpPr>
          <p:nvPr>
            <p:ph type="sldNum" sz="quarter" idx="10"/>
          </p:nvPr>
        </p:nvSpPr>
        <p:spPr/>
        <p:txBody>
          <a:bodyPr/>
          <a:lstStyle/>
          <a:p>
            <a:fld id="{4650EF1E-64B2-4896-8B54-34AD3D305347}" type="slidenum">
              <a:rPr lang="en-GB" smtClean="0"/>
              <a:t>3</a:t>
            </a:fld>
            <a:endParaRPr lang="en-GB" dirty="0"/>
          </a:p>
        </p:txBody>
      </p:sp>
    </p:spTree>
    <p:extLst>
      <p:ext uri="{BB962C8B-B14F-4D97-AF65-F5344CB8AC3E}">
        <p14:creationId xmlns:p14="http://schemas.microsoft.com/office/powerpoint/2010/main" val="49682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min </a:t>
            </a:r>
            <a:endParaRPr lang="en-GB" dirty="0"/>
          </a:p>
        </p:txBody>
      </p:sp>
      <p:sp>
        <p:nvSpPr>
          <p:cNvPr id="4" name="Slide Number Placeholder 3"/>
          <p:cNvSpPr>
            <a:spLocks noGrp="1"/>
          </p:cNvSpPr>
          <p:nvPr>
            <p:ph type="sldNum" sz="quarter" idx="10"/>
          </p:nvPr>
        </p:nvSpPr>
        <p:spPr/>
        <p:txBody>
          <a:bodyPr/>
          <a:lstStyle/>
          <a:p>
            <a:fld id="{4650EF1E-64B2-4896-8B54-34AD3D305347}" type="slidenum">
              <a:rPr lang="en-GB" smtClean="0"/>
              <a:t>4</a:t>
            </a:fld>
            <a:endParaRPr lang="en-GB" dirty="0"/>
          </a:p>
        </p:txBody>
      </p:sp>
    </p:spTree>
    <p:extLst>
      <p:ext uri="{BB962C8B-B14F-4D97-AF65-F5344CB8AC3E}">
        <p14:creationId xmlns:p14="http://schemas.microsoft.com/office/powerpoint/2010/main" val="3001886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Running time now will be 15 mins in </a:t>
            </a:r>
            <a:endParaRPr lang="en-GB" dirty="0"/>
          </a:p>
        </p:txBody>
      </p:sp>
      <p:sp>
        <p:nvSpPr>
          <p:cNvPr id="4" name="Slide Number Placeholder 3"/>
          <p:cNvSpPr>
            <a:spLocks noGrp="1"/>
          </p:cNvSpPr>
          <p:nvPr>
            <p:ph type="sldNum" sz="quarter" idx="10"/>
          </p:nvPr>
        </p:nvSpPr>
        <p:spPr/>
        <p:txBody>
          <a:bodyPr/>
          <a:lstStyle/>
          <a:p>
            <a:fld id="{4650EF1E-64B2-4896-8B54-34AD3D305347}" type="slidenum">
              <a:rPr lang="en-GB" smtClean="0"/>
              <a:t>5</a:t>
            </a:fld>
            <a:endParaRPr lang="en-GB" dirty="0"/>
          </a:p>
        </p:txBody>
      </p:sp>
    </p:spTree>
    <p:extLst>
      <p:ext uri="{BB962C8B-B14F-4D97-AF65-F5344CB8AC3E}">
        <p14:creationId xmlns:p14="http://schemas.microsoft.com/office/powerpoint/2010/main" val="2091159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will be at 55 min running</a:t>
            </a:r>
            <a:r>
              <a:rPr lang="en-GB" baseline="0" dirty="0" smtClean="0"/>
              <a:t> time allow 15 mins </a:t>
            </a:r>
            <a:endParaRPr lang="en-GB" dirty="0"/>
          </a:p>
        </p:txBody>
      </p:sp>
      <p:sp>
        <p:nvSpPr>
          <p:cNvPr id="4" name="Slide Number Placeholder 3"/>
          <p:cNvSpPr>
            <a:spLocks noGrp="1"/>
          </p:cNvSpPr>
          <p:nvPr>
            <p:ph type="sldNum" sz="quarter" idx="10"/>
          </p:nvPr>
        </p:nvSpPr>
        <p:spPr/>
        <p:txBody>
          <a:bodyPr/>
          <a:lstStyle/>
          <a:p>
            <a:fld id="{4650EF1E-64B2-4896-8B54-34AD3D305347}" type="slidenum">
              <a:rPr lang="en-GB" smtClean="0"/>
              <a:t>6</a:t>
            </a:fld>
            <a:endParaRPr lang="en-GB" dirty="0"/>
          </a:p>
        </p:txBody>
      </p:sp>
    </p:spTree>
    <p:extLst>
      <p:ext uri="{BB962C8B-B14F-4D97-AF65-F5344CB8AC3E}">
        <p14:creationId xmlns:p14="http://schemas.microsoft.com/office/powerpoint/2010/main" val="372943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Running time 5 mins 1.20 mins </a:t>
            </a:r>
            <a:endParaRPr lang="en-GB" dirty="0"/>
          </a:p>
        </p:txBody>
      </p:sp>
      <p:sp>
        <p:nvSpPr>
          <p:cNvPr id="4" name="Slide Number Placeholder 3"/>
          <p:cNvSpPr>
            <a:spLocks noGrp="1"/>
          </p:cNvSpPr>
          <p:nvPr>
            <p:ph type="sldNum" sz="quarter" idx="10"/>
          </p:nvPr>
        </p:nvSpPr>
        <p:spPr/>
        <p:txBody>
          <a:bodyPr/>
          <a:lstStyle/>
          <a:p>
            <a:fld id="{4650EF1E-64B2-4896-8B54-34AD3D305347}" type="slidenum">
              <a:rPr lang="en-GB" smtClean="0"/>
              <a:t>7</a:t>
            </a:fld>
            <a:endParaRPr lang="en-GB" dirty="0"/>
          </a:p>
        </p:txBody>
      </p:sp>
    </p:spTree>
    <p:extLst>
      <p:ext uri="{BB962C8B-B14F-4D97-AF65-F5344CB8AC3E}">
        <p14:creationId xmlns:p14="http://schemas.microsoft.com/office/powerpoint/2010/main" val="4102154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Running time 5 mins 1.20 mins </a:t>
            </a:r>
            <a:endParaRPr lang="en-GB" dirty="0"/>
          </a:p>
        </p:txBody>
      </p:sp>
      <p:sp>
        <p:nvSpPr>
          <p:cNvPr id="4" name="Slide Number Placeholder 3"/>
          <p:cNvSpPr>
            <a:spLocks noGrp="1"/>
          </p:cNvSpPr>
          <p:nvPr>
            <p:ph type="sldNum" sz="quarter" idx="10"/>
          </p:nvPr>
        </p:nvSpPr>
        <p:spPr/>
        <p:txBody>
          <a:bodyPr/>
          <a:lstStyle/>
          <a:p>
            <a:fld id="{4650EF1E-64B2-4896-8B54-34AD3D305347}" type="slidenum">
              <a:rPr lang="en-GB" smtClean="0"/>
              <a:t>8</a:t>
            </a:fld>
            <a:endParaRPr lang="en-GB" dirty="0"/>
          </a:p>
        </p:txBody>
      </p:sp>
    </p:spTree>
    <p:extLst>
      <p:ext uri="{BB962C8B-B14F-4D97-AF65-F5344CB8AC3E}">
        <p14:creationId xmlns:p14="http://schemas.microsoft.com/office/powerpoint/2010/main" val="4102154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Running time now at  1.30</a:t>
            </a:r>
            <a:r>
              <a:rPr lang="en-GB" baseline="0" dirty="0" smtClean="0"/>
              <a:t> mins </a:t>
            </a:r>
            <a:endParaRPr lang="en-GB" dirty="0"/>
          </a:p>
        </p:txBody>
      </p:sp>
      <p:sp>
        <p:nvSpPr>
          <p:cNvPr id="4" name="Slide Number Placeholder 3"/>
          <p:cNvSpPr>
            <a:spLocks noGrp="1"/>
          </p:cNvSpPr>
          <p:nvPr>
            <p:ph type="sldNum" sz="quarter" idx="10"/>
          </p:nvPr>
        </p:nvSpPr>
        <p:spPr/>
        <p:txBody>
          <a:bodyPr/>
          <a:lstStyle/>
          <a:p>
            <a:fld id="{4650EF1E-64B2-4896-8B54-34AD3D305347}" type="slidenum">
              <a:rPr lang="en-GB" smtClean="0"/>
              <a:t>9</a:t>
            </a:fld>
            <a:endParaRPr lang="en-GB" dirty="0"/>
          </a:p>
        </p:txBody>
      </p:sp>
    </p:spTree>
    <p:extLst>
      <p:ext uri="{BB962C8B-B14F-4D97-AF65-F5344CB8AC3E}">
        <p14:creationId xmlns:p14="http://schemas.microsoft.com/office/powerpoint/2010/main" val="3877282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F1823A2-70A3-4607-9907-DA98CD16328A}" type="datetimeFigureOut">
              <a:rPr lang="en-GB" smtClean="0"/>
              <a:t>30/08/2017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A3897B1-C5A5-4660-A1E7-11448F321FA2}" type="slidenum">
              <a:rPr lang="en-GB" smtClean="0"/>
              <a:t>‹#›</a:t>
            </a:fld>
            <a:endParaRPr lang="en-GB" dirty="0"/>
          </a:p>
        </p:txBody>
      </p:sp>
    </p:spTree>
    <p:extLst>
      <p:ext uri="{BB962C8B-B14F-4D97-AF65-F5344CB8AC3E}">
        <p14:creationId xmlns:p14="http://schemas.microsoft.com/office/powerpoint/2010/main" val="1771487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1823A2-70A3-4607-9907-DA98CD16328A}" type="datetimeFigureOut">
              <a:rPr lang="en-GB" smtClean="0"/>
              <a:t>30/08/2017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A3897B1-C5A5-4660-A1E7-11448F321FA2}" type="slidenum">
              <a:rPr lang="en-GB" smtClean="0"/>
              <a:t>‹#›</a:t>
            </a:fld>
            <a:endParaRPr lang="en-GB" dirty="0"/>
          </a:p>
        </p:txBody>
      </p:sp>
    </p:spTree>
    <p:extLst>
      <p:ext uri="{BB962C8B-B14F-4D97-AF65-F5344CB8AC3E}">
        <p14:creationId xmlns:p14="http://schemas.microsoft.com/office/powerpoint/2010/main" val="415192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1823A2-70A3-4607-9907-DA98CD16328A}" type="datetimeFigureOut">
              <a:rPr lang="en-GB" smtClean="0"/>
              <a:t>30/08/2017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A3897B1-C5A5-4660-A1E7-11448F321FA2}" type="slidenum">
              <a:rPr lang="en-GB" smtClean="0"/>
              <a:t>‹#›</a:t>
            </a:fld>
            <a:endParaRPr lang="en-GB" dirty="0"/>
          </a:p>
        </p:txBody>
      </p:sp>
    </p:spTree>
    <p:extLst>
      <p:ext uri="{BB962C8B-B14F-4D97-AF65-F5344CB8AC3E}">
        <p14:creationId xmlns:p14="http://schemas.microsoft.com/office/powerpoint/2010/main" val="3230272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1823A2-70A3-4607-9907-DA98CD16328A}" type="datetimeFigureOut">
              <a:rPr lang="en-GB" smtClean="0"/>
              <a:t>30/08/2017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A3897B1-C5A5-4660-A1E7-11448F321FA2}" type="slidenum">
              <a:rPr lang="en-GB" smtClean="0"/>
              <a:t>‹#›</a:t>
            </a:fld>
            <a:endParaRPr lang="en-GB" dirty="0"/>
          </a:p>
        </p:txBody>
      </p:sp>
    </p:spTree>
    <p:extLst>
      <p:ext uri="{BB962C8B-B14F-4D97-AF65-F5344CB8AC3E}">
        <p14:creationId xmlns:p14="http://schemas.microsoft.com/office/powerpoint/2010/main" val="1648225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1823A2-70A3-4607-9907-DA98CD16328A}" type="datetimeFigureOut">
              <a:rPr lang="en-GB" smtClean="0"/>
              <a:t>30/08/2017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A3897B1-C5A5-4660-A1E7-11448F321FA2}" type="slidenum">
              <a:rPr lang="en-GB" smtClean="0"/>
              <a:t>‹#›</a:t>
            </a:fld>
            <a:endParaRPr lang="en-GB" dirty="0"/>
          </a:p>
        </p:txBody>
      </p:sp>
    </p:spTree>
    <p:extLst>
      <p:ext uri="{BB962C8B-B14F-4D97-AF65-F5344CB8AC3E}">
        <p14:creationId xmlns:p14="http://schemas.microsoft.com/office/powerpoint/2010/main" val="426076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F1823A2-70A3-4607-9907-DA98CD16328A}" type="datetimeFigureOut">
              <a:rPr lang="en-GB" smtClean="0"/>
              <a:t>30/08/2017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A3897B1-C5A5-4660-A1E7-11448F321FA2}" type="slidenum">
              <a:rPr lang="en-GB" smtClean="0"/>
              <a:t>‹#›</a:t>
            </a:fld>
            <a:endParaRPr lang="en-GB" dirty="0"/>
          </a:p>
        </p:txBody>
      </p:sp>
    </p:spTree>
    <p:extLst>
      <p:ext uri="{BB962C8B-B14F-4D97-AF65-F5344CB8AC3E}">
        <p14:creationId xmlns:p14="http://schemas.microsoft.com/office/powerpoint/2010/main" val="3994425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F1823A2-70A3-4607-9907-DA98CD16328A}" type="datetimeFigureOut">
              <a:rPr lang="en-GB" smtClean="0"/>
              <a:t>30/08/2017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A3897B1-C5A5-4660-A1E7-11448F321FA2}" type="slidenum">
              <a:rPr lang="en-GB" smtClean="0"/>
              <a:t>‹#›</a:t>
            </a:fld>
            <a:endParaRPr lang="en-GB" dirty="0"/>
          </a:p>
        </p:txBody>
      </p:sp>
    </p:spTree>
    <p:extLst>
      <p:ext uri="{BB962C8B-B14F-4D97-AF65-F5344CB8AC3E}">
        <p14:creationId xmlns:p14="http://schemas.microsoft.com/office/powerpoint/2010/main" val="2690973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F1823A2-70A3-4607-9907-DA98CD16328A}" type="datetimeFigureOut">
              <a:rPr lang="en-GB" smtClean="0"/>
              <a:t>30/08/2017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A3897B1-C5A5-4660-A1E7-11448F321FA2}" type="slidenum">
              <a:rPr lang="en-GB" smtClean="0"/>
              <a:t>‹#›</a:t>
            </a:fld>
            <a:endParaRPr lang="en-GB" dirty="0"/>
          </a:p>
        </p:txBody>
      </p:sp>
    </p:spTree>
    <p:extLst>
      <p:ext uri="{BB962C8B-B14F-4D97-AF65-F5344CB8AC3E}">
        <p14:creationId xmlns:p14="http://schemas.microsoft.com/office/powerpoint/2010/main" val="14126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823A2-70A3-4607-9907-DA98CD16328A}" type="datetimeFigureOut">
              <a:rPr lang="en-GB" smtClean="0"/>
              <a:t>30/08/2017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A3897B1-C5A5-4660-A1E7-11448F321FA2}" type="slidenum">
              <a:rPr lang="en-GB" smtClean="0"/>
              <a:t>‹#›</a:t>
            </a:fld>
            <a:endParaRPr lang="en-GB" dirty="0"/>
          </a:p>
        </p:txBody>
      </p:sp>
    </p:spTree>
    <p:extLst>
      <p:ext uri="{BB962C8B-B14F-4D97-AF65-F5344CB8AC3E}">
        <p14:creationId xmlns:p14="http://schemas.microsoft.com/office/powerpoint/2010/main" val="3171230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823A2-70A3-4607-9907-DA98CD16328A}" type="datetimeFigureOut">
              <a:rPr lang="en-GB" smtClean="0"/>
              <a:t>30/08/2017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A3897B1-C5A5-4660-A1E7-11448F321FA2}" type="slidenum">
              <a:rPr lang="en-GB" smtClean="0"/>
              <a:t>‹#›</a:t>
            </a:fld>
            <a:endParaRPr lang="en-GB" dirty="0"/>
          </a:p>
        </p:txBody>
      </p:sp>
    </p:spTree>
    <p:extLst>
      <p:ext uri="{BB962C8B-B14F-4D97-AF65-F5344CB8AC3E}">
        <p14:creationId xmlns:p14="http://schemas.microsoft.com/office/powerpoint/2010/main" val="1655748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823A2-70A3-4607-9907-DA98CD16328A}" type="datetimeFigureOut">
              <a:rPr lang="en-GB" smtClean="0"/>
              <a:t>30/08/2017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A3897B1-C5A5-4660-A1E7-11448F321FA2}" type="slidenum">
              <a:rPr lang="en-GB" smtClean="0"/>
              <a:t>‹#›</a:t>
            </a:fld>
            <a:endParaRPr lang="en-GB" dirty="0"/>
          </a:p>
        </p:txBody>
      </p:sp>
    </p:spTree>
    <p:extLst>
      <p:ext uri="{BB962C8B-B14F-4D97-AF65-F5344CB8AC3E}">
        <p14:creationId xmlns:p14="http://schemas.microsoft.com/office/powerpoint/2010/main" val="90887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823A2-70A3-4607-9907-DA98CD16328A}" type="datetimeFigureOut">
              <a:rPr lang="en-GB" smtClean="0"/>
              <a:t>30/08/2017</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
Classification: UNCLASSIFIED</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897B1-C5A5-4660-A1E7-11448F321FA2}" type="slidenum">
              <a:rPr lang="en-GB" smtClean="0"/>
              <a:t>‹#›</a:t>
            </a:fld>
            <a:endParaRPr lang="en-GB" dirty="0"/>
          </a:p>
        </p:txBody>
      </p:sp>
    </p:spTree>
    <p:extLst>
      <p:ext uri="{BB962C8B-B14F-4D97-AF65-F5344CB8AC3E}">
        <p14:creationId xmlns:p14="http://schemas.microsoft.com/office/powerpoint/2010/main" val="2919005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abberkshirewest.co.uk/media/1086/west-of-berkshire-at-risk-pathway-april-2014.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sabberkshirewest.co.uk/media/1272/appendix-5-pressure-care-pathways-revised-published-may-2017-2"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44824"/>
            <a:ext cx="7772400" cy="1224136"/>
          </a:xfrm>
        </p:spPr>
        <p:txBody>
          <a:bodyPr>
            <a:normAutofit fontScale="90000"/>
          </a:bodyPr>
          <a:lstStyle/>
          <a:p>
            <a:r>
              <a:rPr lang="en-GB" dirty="0" smtClean="0"/>
              <a:t/>
            </a:r>
            <a:br>
              <a:rPr lang="en-GB" dirty="0" smtClean="0"/>
            </a:br>
            <a:r>
              <a:rPr lang="en-GB" dirty="0" smtClean="0"/>
              <a:t>SAFEGUARDING ADULT </a:t>
            </a:r>
            <a:r>
              <a:rPr lang="en-GB" dirty="0"/>
              <a:t>REVIEWS</a:t>
            </a:r>
            <a:br>
              <a:rPr lang="en-GB" dirty="0"/>
            </a:br>
            <a:r>
              <a:rPr lang="en-GB" dirty="0"/>
              <a:t>LEARNING WORKSHOP </a:t>
            </a:r>
            <a:br>
              <a:rPr lang="en-GB" dirty="0"/>
            </a:br>
            <a:r>
              <a:rPr lang="en-GB" dirty="0"/>
              <a:t> </a:t>
            </a:r>
          </a:p>
        </p:txBody>
      </p:sp>
      <p:sp>
        <p:nvSpPr>
          <p:cNvPr id="3" name="Subtitle 2"/>
          <p:cNvSpPr>
            <a:spLocks noGrp="1"/>
          </p:cNvSpPr>
          <p:nvPr>
            <p:ph type="subTitle" idx="1"/>
          </p:nvPr>
        </p:nvSpPr>
        <p:spPr>
          <a:xfrm>
            <a:off x="1371600" y="3573016"/>
            <a:ext cx="6400800" cy="1656184"/>
          </a:xfrm>
        </p:spPr>
        <p:txBody>
          <a:bodyPr>
            <a:normAutofit fontScale="92500"/>
          </a:bodyPr>
          <a:lstStyle/>
          <a:p>
            <a:r>
              <a:rPr lang="en-GB" dirty="0" smtClean="0"/>
              <a:t>Leads for Safeguarding Adults: </a:t>
            </a:r>
          </a:p>
          <a:p>
            <a:r>
              <a:rPr lang="en-GB" sz="3000" dirty="0" smtClean="0"/>
              <a:t>Kathy Kelly – Clinical Commissioning Group  </a:t>
            </a:r>
          </a:p>
          <a:p>
            <a:r>
              <a:rPr lang="en-GB" sz="3000" dirty="0" smtClean="0"/>
              <a:t>Jo Wilkins – Reading Borough Council  </a:t>
            </a:r>
            <a:endParaRPr lang="en-GB" sz="3000" dirty="0"/>
          </a:p>
        </p:txBody>
      </p:sp>
      <p:pic>
        <p:nvPicPr>
          <p:cNvPr id="1026" name="Picture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332656"/>
            <a:ext cx="2873524"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6189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has been changed </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Some examples from Mr I and Mrs H work from the effectiveness Sub Group: </a:t>
            </a:r>
            <a:endParaRPr lang="en-GB" dirty="0"/>
          </a:p>
          <a:p>
            <a:r>
              <a:rPr lang="en-GB" dirty="0" smtClean="0"/>
              <a:t>Dementia audit across BHFT, RBFH, RBC and WBC  </a:t>
            </a:r>
          </a:p>
          <a:p>
            <a:r>
              <a:rPr lang="en-GB" dirty="0" smtClean="0"/>
              <a:t>RAMP (Previously REP – MDT Panel for colleagues to discuss existing high or escalating risk).  Based upon:</a:t>
            </a:r>
          </a:p>
          <a:p>
            <a:r>
              <a:rPr lang="en-GB" dirty="0" smtClean="0">
                <a:hlinkClick r:id="rId3"/>
              </a:rPr>
              <a:t>http</a:t>
            </a:r>
            <a:r>
              <a:rPr lang="en-GB" dirty="0">
                <a:hlinkClick r:id="rId3"/>
              </a:rPr>
              <a:t>://</a:t>
            </a:r>
            <a:r>
              <a:rPr lang="en-GB" dirty="0" smtClean="0">
                <a:hlinkClick r:id="rId3"/>
              </a:rPr>
              <a:t>www.sabberkshirewest.co.uk/media/1086/west-of-berkshire-at-risk-pathway-april-2014.pdf</a:t>
            </a:r>
            <a:endParaRPr lang="en-GB" dirty="0" smtClean="0"/>
          </a:p>
          <a:p>
            <a:r>
              <a:rPr lang="en-GB" dirty="0" smtClean="0"/>
              <a:t>Supervision policies being  reviewed. </a:t>
            </a:r>
          </a:p>
          <a:p>
            <a:r>
              <a:rPr lang="en-GB" dirty="0" smtClean="0"/>
              <a:t>MCA  priority Training  - link to the MCA week in October.</a:t>
            </a:r>
          </a:p>
          <a:p>
            <a:r>
              <a:rPr lang="en-GB" dirty="0" smtClean="0"/>
              <a:t>Pressure ulcer campaign pathway : </a:t>
            </a:r>
            <a:r>
              <a:rPr lang="en-GB" dirty="0" smtClean="0">
                <a:hlinkClick r:id="rId4"/>
              </a:rPr>
              <a:t>www.sabberkshirewest.co.uk/media/1272/appendix-5-pressure-care-pathways-revised-published-may-2017-2</a:t>
            </a:r>
            <a:endParaRPr lang="en-GB" dirty="0" smtClean="0"/>
          </a:p>
          <a:p>
            <a:r>
              <a:rPr lang="en-GB" dirty="0" smtClean="0"/>
              <a:t>SAB briefings  </a:t>
            </a:r>
            <a:endParaRPr lang="en-GB" dirty="0"/>
          </a:p>
        </p:txBody>
      </p:sp>
    </p:spTree>
    <p:extLst>
      <p:ext uri="{BB962C8B-B14F-4D97-AF65-F5344CB8AC3E}">
        <p14:creationId xmlns:p14="http://schemas.microsoft.com/office/powerpoint/2010/main" val="3375226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React to Red Campaign</a:t>
            </a:r>
            <a:endParaRPr lang="en-GB"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98852" y="1600200"/>
            <a:ext cx="6346295"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9043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Additional learning MR X</a:t>
            </a:r>
            <a:br>
              <a:rPr lang="en-GB" dirty="0" smtClean="0"/>
            </a:br>
            <a:r>
              <a:rPr lang="en-GB" dirty="0" smtClean="0"/>
              <a:t>SAB Web </a:t>
            </a:r>
            <a:r>
              <a:rPr lang="en-GB" dirty="0"/>
              <a:t>S</a:t>
            </a:r>
            <a:r>
              <a:rPr lang="en-GB" dirty="0" smtClean="0"/>
              <a:t>ite </a:t>
            </a:r>
            <a:endParaRPr lang="en-GB" dirty="0"/>
          </a:p>
        </p:txBody>
      </p:sp>
      <p:sp>
        <p:nvSpPr>
          <p:cNvPr id="4" name="Content Placeholder 3"/>
          <p:cNvSpPr>
            <a:spLocks noGrp="1"/>
          </p:cNvSpPr>
          <p:nvPr>
            <p:ph sz="half" idx="2"/>
          </p:nvPr>
        </p:nvSpPr>
        <p:spPr>
          <a:xfrm>
            <a:off x="457200" y="1556792"/>
            <a:ext cx="4040188" cy="4569371"/>
          </a:xfrm>
          <a:ln>
            <a:solidFill>
              <a:schemeClr val="accent1"/>
            </a:solidFill>
          </a:ln>
        </p:spPr>
        <p:txBody>
          <a:bodyPr>
            <a:normAutofit fontScale="70000" lnSpcReduction="20000"/>
          </a:bodyPr>
          <a:lstStyle/>
          <a:p>
            <a:r>
              <a:rPr lang="en-GB" dirty="0"/>
              <a:t>Mr </a:t>
            </a:r>
            <a:r>
              <a:rPr lang="en-GB" dirty="0" smtClean="0"/>
              <a:t>X </a:t>
            </a:r>
            <a:r>
              <a:rPr lang="en-GB" dirty="0"/>
              <a:t>had </a:t>
            </a:r>
            <a:r>
              <a:rPr lang="en-GB" dirty="0" smtClean="0"/>
              <a:t>some degree of LD </a:t>
            </a:r>
            <a:r>
              <a:rPr lang="en-GB" dirty="0"/>
              <a:t>and lived </a:t>
            </a:r>
            <a:r>
              <a:rPr lang="en-GB" dirty="0" smtClean="0"/>
              <a:t>a chaotic lifestyle; substance misuse, various </a:t>
            </a:r>
            <a:r>
              <a:rPr lang="en-GB" dirty="0"/>
              <a:t>police </a:t>
            </a:r>
            <a:r>
              <a:rPr lang="en-GB" dirty="0" smtClean="0"/>
              <a:t>warnings, serious suicide attempt which resulted in injury to his brain. </a:t>
            </a:r>
          </a:p>
          <a:p>
            <a:endParaRPr lang="en-GB" dirty="0"/>
          </a:p>
          <a:p>
            <a:r>
              <a:rPr lang="en-GB" dirty="0" smtClean="0"/>
              <a:t>He was involved at times with CMHT. He had complex relationships, inter-dependency and possible DA coercion between siblings.  </a:t>
            </a:r>
          </a:p>
          <a:p>
            <a:endParaRPr lang="en-GB" dirty="0"/>
          </a:p>
          <a:p>
            <a:r>
              <a:rPr lang="en-GB" dirty="0" smtClean="0"/>
              <a:t>Combined agency chronology indicated he had received adequate services and practice followed at the point the safeguarding referral was made but felt they were common themes in the case from previous and other reviews.  </a:t>
            </a:r>
            <a:endParaRPr lang="en-GB" dirty="0"/>
          </a:p>
          <a:p>
            <a:endParaRPr lang="en-GB" dirty="0"/>
          </a:p>
        </p:txBody>
      </p:sp>
      <p:sp>
        <p:nvSpPr>
          <p:cNvPr id="5" name="Text Placeholder 4"/>
          <p:cNvSpPr>
            <a:spLocks noGrp="1"/>
          </p:cNvSpPr>
          <p:nvPr>
            <p:ph type="body" sz="quarter" idx="3"/>
          </p:nvPr>
        </p:nvSpPr>
        <p:spPr>
          <a:xfrm>
            <a:off x="4645025" y="1196752"/>
            <a:ext cx="4041775" cy="648071"/>
          </a:xfrm>
        </p:spPr>
        <p:txBody>
          <a:bodyPr>
            <a:normAutofit/>
          </a:bodyPr>
          <a:lstStyle/>
          <a:p>
            <a:r>
              <a:rPr lang="en-GB" dirty="0" smtClean="0"/>
              <a:t>Cross Learning</a:t>
            </a:r>
            <a:endParaRPr lang="en-GB" dirty="0"/>
          </a:p>
        </p:txBody>
      </p:sp>
      <p:sp>
        <p:nvSpPr>
          <p:cNvPr id="6" name="Content Placeholder 5"/>
          <p:cNvSpPr>
            <a:spLocks noGrp="1"/>
          </p:cNvSpPr>
          <p:nvPr>
            <p:ph sz="quarter" idx="4"/>
          </p:nvPr>
        </p:nvSpPr>
        <p:spPr>
          <a:xfrm>
            <a:off x="4645025" y="1916832"/>
            <a:ext cx="4041775" cy="4209331"/>
          </a:xfrm>
        </p:spPr>
        <p:txBody>
          <a:bodyPr>
            <a:normAutofit fontScale="70000" lnSpcReduction="20000"/>
          </a:bodyPr>
          <a:lstStyle/>
          <a:p>
            <a:r>
              <a:rPr lang="en-GB" dirty="0" smtClean="0"/>
              <a:t>No formal capacity assessments.  Housing Team need to improve knowledge and skills about capacity and improve links to SAB. MCA week learning event w/c 16</a:t>
            </a:r>
            <a:r>
              <a:rPr lang="en-GB" baseline="30000" dirty="0" smtClean="0"/>
              <a:t>th</a:t>
            </a:r>
            <a:r>
              <a:rPr lang="en-GB" dirty="0" smtClean="0"/>
              <a:t> Oct. </a:t>
            </a:r>
          </a:p>
          <a:p>
            <a:r>
              <a:rPr lang="en-GB" dirty="0" smtClean="0"/>
              <a:t>Advocacy - issue for police; appropriate adult  pathways raised at SAB.  </a:t>
            </a:r>
          </a:p>
          <a:p>
            <a:r>
              <a:rPr lang="en-GB" dirty="0" smtClean="0"/>
              <a:t>Risk management of complex case  processes:  pathways action for multi agency risk pathway sent in newsletter : RAMP for Reading  </a:t>
            </a:r>
          </a:p>
          <a:p>
            <a:r>
              <a:rPr lang="en-GB" dirty="0" smtClean="0"/>
              <a:t>More awareness on suicide prevention for the SAB booked for September 2017 </a:t>
            </a:r>
          </a:p>
          <a:p>
            <a:r>
              <a:rPr lang="en-GB" dirty="0" smtClean="0"/>
              <a:t>DA and Coercive/Control learning events advertised in RBC drop in sessions at the Civic.  </a:t>
            </a:r>
            <a:endParaRPr lang="en-GB" dirty="0"/>
          </a:p>
        </p:txBody>
      </p:sp>
    </p:spTree>
    <p:extLst>
      <p:ext uri="{BB962C8B-B14F-4D97-AF65-F5344CB8AC3E}">
        <p14:creationId xmlns:p14="http://schemas.microsoft.com/office/powerpoint/2010/main" val="291765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772816"/>
            <a:ext cx="8136904" cy="3785652"/>
          </a:xfrm>
          <a:prstGeom prst="rect">
            <a:avLst/>
          </a:prstGeom>
        </p:spPr>
        <p:txBody>
          <a:bodyPr wrap="square">
            <a:spAutoFit/>
          </a:bodyPr>
          <a:lstStyle/>
          <a:p>
            <a:pPr algn="ctr" fontAlgn="base"/>
            <a:r>
              <a:rPr lang="en-GB" sz="2000" b="1" dirty="0"/>
              <a:t>Domestic violence and </a:t>
            </a:r>
            <a:r>
              <a:rPr lang="en-GB" sz="2000" b="1" dirty="0" smtClean="0"/>
              <a:t>abuse</a:t>
            </a:r>
          </a:p>
          <a:p>
            <a:pPr algn="ctr"/>
            <a:r>
              <a:rPr lang="en-GB" sz="2000" dirty="0" smtClean="0"/>
              <a:t>The </a:t>
            </a:r>
            <a:r>
              <a:rPr lang="en-GB" sz="2000" dirty="0"/>
              <a:t>cross-government definition of domestic violence and abuse is:</a:t>
            </a:r>
          </a:p>
          <a:p>
            <a:pPr algn="ctr"/>
            <a:r>
              <a:rPr lang="en-GB" sz="2000" dirty="0"/>
              <a:t>any incident or pattern of incidents of controlling, coercive, threatening behaviour, violence or abuse between those aged 16 or over who are, or have been, intimate partners or family members regardless of gender or sexuality. The abuse can encompass, but is not limited to</a:t>
            </a:r>
            <a:r>
              <a:rPr lang="en-GB" sz="2000" dirty="0" smtClean="0"/>
              <a:t>:</a:t>
            </a:r>
          </a:p>
          <a:p>
            <a:pPr algn="ctr"/>
            <a:endParaRPr lang="en-GB" sz="2000" dirty="0"/>
          </a:p>
          <a:p>
            <a:pPr marL="285750" indent="-285750">
              <a:buFont typeface="Arial" panose="020B0604020202020204" pitchFamily="34" charset="0"/>
              <a:buChar char="•"/>
            </a:pPr>
            <a:r>
              <a:rPr lang="en-GB" sz="2000" dirty="0"/>
              <a:t>psychological</a:t>
            </a:r>
          </a:p>
          <a:p>
            <a:pPr marL="285750" indent="-285750">
              <a:buFont typeface="Arial" panose="020B0604020202020204" pitchFamily="34" charset="0"/>
              <a:buChar char="•"/>
            </a:pPr>
            <a:r>
              <a:rPr lang="en-GB" sz="2000" dirty="0"/>
              <a:t>physical</a:t>
            </a:r>
          </a:p>
          <a:p>
            <a:pPr marL="285750" indent="-285750">
              <a:buFont typeface="Arial" panose="020B0604020202020204" pitchFamily="34" charset="0"/>
              <a:buChar char="•"/>
            </a:pPr>
            <a:r>
              <a:rPr lang="en-GB" sz="2000" dirty="0"/>
              <a:t>sexual</a:t>
            </a:r>
          </a:p>
          <a:p>
            <a:pPr marL="285750" indent="-285750">
              <a:buFont typeface="Arial" panose="020B0604020202020204" pitchFamily="34" charset="0"/>
              <a:buChar char="•"/>
            </a:pPr>
            <a:r>
              <a:rPr lang="en-GB" sz="2000" dirty="0"/>
              <a:t>financial</a:t>
            </a:r>
          </a:p>
          <a:p>
            <a:pPr marL="285750" indent="-285750">
              <a:buFont typeface="Arial" panose="020B0604020202020204" pitchFamily="34" charset="0"/>
              <a:buChar char="•"/>
            </a:pPr>
            <a:r>
              <a:rPr lang="en-GB" sz="2000" dirty="0" smtClean="0"/>
              <a:t>emotional</a:t>
            </a:r>
            <a:endParaRPr lang="en-GB" sz="2000" dirty="0"/>
          </a:p>
        </p:txBody>
      </p:sp>
      <p:sp>
        <p:nvSpPr>
          <p:cNvPr id="3" name="TextBox 2"/>
          <p:cNvSpPr txBox="1"/>
          <p:nvPr/>
        </p:nvSpPr>
        <p:spPr>
          <a:xfrm>
            <a:off x="755576" y="836712"/>
            <a:ext cx="6336704" cy="646331"/>
          </a:xfrm>
          <a:prstGeom prst="rect">
            <a:avLst/>
          </a:prstGeom>
          <a:noFill/>
        </p:spPr>
        <p:txBody>
          <a:bodyPr wrap="square" rtlCol="0">
            <a:spAutoFit/>
          </a:bodyPr>
          <a:lstStyle/>
          <a:p>
            <a:pPr algn="ctr"/>
            <a:r>
              <a:rPr lang="en-GB" sz="3600" dirty="0" smtClean="0"/>
              <a:t>DOMESTIC ABUSE </a:t>
            </a:r>
            <a:endParaRPr lang="en-GB" sz="3600" dirty="0"/>
          </a:p>
        </p:txBody>
      </p:sp>
    </p:spTree>
    <p:extLst>
      <p:ext uri="{BB962C8B-B14F-4D97-AF65-F5344CB8AC3E}">
        <p14:creationId xmlns:p14="http://schemas.microsoft.com/office/powerpoint/2010/main" val="2842894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1305342"/>
            <a:ext cx="7704856" cy="4801314"/>
          </a:xfrm>
          <a:prstGeom prst="rect">
            <a:avLst/>
          </a:prstGeom>
        </p:spPr>
        <p:txBody>
          <a:bodyPr wrap="square">
            <a:spAutoFit/>
          </a:bodyPr>
          <a:lstStyle/>
          <a:p>
            <a:pPr fontAlgn="base"/>
            <a:r>
              <a:rPr lang="en-GB" b="1" dirty="0"/>
              <a:t>Controlling behaviour</a:t>
            </a:r>
          </a:p>
          <a:p>
            <a:r>
              <a:rPr lang="en-GB" dirty="0"/>
              <a:t>Controlling behaviour is a range of acts designed to make a person subordinate and/or dependent by isolating them from sources of support, exploiting their resources and capacities for personal gain, depriving them of the means needed for independence, resistance and escape and regulating their everyday behaviour</a:t>
            </a:r>
            <a:r>
              <a:rPr lang="en-GB" dirty="0" smtClean="0"/>
              <a:t>.</a:t>
            </a:r>
          </a:p>
          <a:p>
            <a:endParaRPr lang="en-GB" dirty="0"/>
          </a:p>
          <a:p>
            <a:r>
              <a:rPr lang="en-GB" dirty="0" smtClean="0"/>
              <a:t>Mr X - The questions raised were: what was this brotherly relationship?  Was it support or control?</a:t>
            </a:r>
            <a:endParaRPr lang="en-GB" dirty="0"/>
          </a:p>
          <a:p>
            <a:pPr fontAlgn="base"/>
            <a:endParaRPr lang="en-GB" b="1" dirty="0" smtClean="0"/>
          </a:p>
          <a:p>
            <a:pPr fontAlgn="base"/>
            <a:r>
              <a:rPr lang="en-GB" b="1" dirty="0" smtClean="0"/>
              <a:t>Coercive </a:t>
            </a:r>
            <a:r>
              <a:rPr lang="en-GB" b="1" dirty="0"/>
              <a:t>behaviour</a:t>
            </a:r>
          </a:p>
          <a:p>
            <a:r>
              <a:rPr lang="en-GB" dirty="0"/>
              <a:t>Coercive behaviour is an act or a pattern of acts of assault, threats, humiliation and intimidation or other abuse that is used to harm, punish, or frighten their victim.</a:t>
            </a:r>
          </a:p>
          <a:p>
            <a:r>
              <a:rPr lang="en-GB" dirty="0"/>
              <a:t>This is not a legal definition</a:t>
            </a:r>
            <a:r>
              <a:rPr lang="en-GB" dirty="0" smtClean="0"/>
              <a:t>.</a:t>
            </a:r>
          </a:p>
          <a:p>
            <a:endParaRPr lang="en-GB" dirty="0"/>
          </a:p>
          <a:p>
            <a:r>
              <a:rPr lang="en-GB" dirty="0" smtClean="0"/>
              <a:t>Was there intimidation/fear ? </a:t>
            </a:r>
            <a:endParaRPr lang="en-GB" dirty="0"/>
          </a:p>
        </p:txBody>
      </p:sp>
    </p:spTree>
    <p:extLst>
      <p:ext uri="{BB962C8B-B14F-4D97-AF65-F5344CB8AC3E}">
        <p14:creationId xmlns:p14="http://schemas.microsoft.com/office/powerpoint/2010/main" val="2677688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C:\Users\KK005\AppData\Local\Microsoft\Windows\Temporary Internet Files\Content.IE5\0UP2QRM4\jigsaw-puzzle-1297102_960_72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108" y="1222258"/>
            <a:ext cx="6185370" cy="56357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860032" y="2204864"/>
            <a:ext cx="1584176" cy="923330"/>
          </a:xfrm>
          <a:prstGeom prst="rect">
            <a:avLst/>
          </a:prstGeom>
          <a:noFill/>
        </p:spPr>
        <p:txBody>
          <a:bodyPr wrap="square" rtlCol="0">
            <a:spAutoFit/>
          </a:bodyPr>
          <a:lstStyle/>
          <a:p>
            <a:r>
              <a:rPr lang="en-GB" dirty="0"/>
              <a:t>Intimidation&amp; Stalking &amp; Degradation</a:t>
            </a:r>
          </a:p>
        </p:txBody>
      </p:sp>
      <p:sp>
        <p:nvSpPr>
          <p:cNvPr id="4" name="TextBox 3"/>
          <p:cNvSpPr txBox="1"/>
          <p:nvPr/>
        </p:nvSpPr>
        <p:spPr>
          <a:xfrm>
            <a:off x="2336228" y="2666529"/>
            <a:ext cx="2012565" cy="646331"/>
          </a:xfrm>
          <a:prstGeom prst="rect">
            <a:avLst/>
          </a:prstGeom>
          <a:noFill/>
        </p:spPr>
        <p:txBody>
          <a:bodyPr wrap="square" rtlCol="0">
            <a:spAutoFit/>
          </a:bodyPr>
          <a:lstStyle/>
          <a:p>
            <a:r>
              <a:rPr lang="en-GB" dirty="0"/>
              <a:t>PHYSICAL / SEXUAL VIOLANCE </a:t>
            </a:r>
          </a:p>
        </p:txBody>
      </p:sp>
      <p:sp>
        <p:nvSpPr>
          <p:cNvPr id="5" name="TextBox 4"/>
          <p:cNvSpPr txBox="1"/>
          <p:nvPr/>
        </p:nvSpPr>
        <p:spPr>
          <a:xfrm>
            <a:off x="2195736" y="4581128"/>
            <a:ext cx="1656184" cy="677108"/>
          </a:xfrm>
          <a:prstGeom prst="rect">
            <a:avLst/>
          </a:prstGeom>
          <a:noFill/>
        </p:spPr>
        <p:txBody>
          <a:bodyPr wrap="square" rtlCol="0">
            <a:spAutoFit/>
          </a:bodyPr>
          <a:lstStyle/>
          <a:p>
            <a:endParaRPr lang="en-GB" dirty="0"/>
          </a:p>
          <a:p>
            <a:r>
              <a:rPr lang="en-GB" sz="2000" dirty="0"/>
              <a:t>Isolation</a:t>
            </a:r>
          </a:p>
        </p:txBody>
      </p:sp>
      <p:sp>
        <p:nvSpPr>
          <p:cNvPr id="6" name="TextBox 5"/>
          <p:cNvSpPr txBox="1"/>
          <p:nvPr/>
        </p:nvSpPr>
        <p:spPr>
          <a:xfrm>
            <a:off x="5148064" y="4581128"/>
            <a:ext cx="1368152" cy="646331"/>
          </a:xfrm>
          <a:prstGeom prst="rect">
            <a:avLst/>
          </a:prstGeom>
          <a:noFill/>
        </p:spPr>
        <p:txBody>
          <a:bodyPr wrap="square" rtlCol="0">
            <a:spAutoFit/>
          </a:bodyPr>
          <a:lstStyle/>
          <a:p>
            <a:endParaRPr lang="en-GB" dirty="0"/>
          </a:p>
          <a:p>
            <a:r>
              <a:rPr lang="en-GB" dirty="0"/>
              <a:t>Control</a:t>
            </a:r>
          </a:p>
        </p:txBody>
      </p:sp>
      <p:sp>
        <p:nvSpPr>
          <p:cNvPr id="8" name="TextBox 7"/>
          <p:cNvSpPr txBox="1"/>
          <p:nvPr/>
        </p:nvSpPr>
        <p:spPr>
          <a:xfrm>
            <a:off x="750222" y="404664"/>
            <a:ext cx="5184576" cy="738664"/>
          </a:xfrm>
          <a:prstGeom prst="rect">
            <a:avLst/>
          </a:prstGeom>
          <a:noFill/>
        </p:spPr>
        <p:txBody>
          <a:bodyPr wrap="square" rtlCol="0">
            <a:spAutoFit/>
          </a:bodyPr>
          <a:lstStyle/>
          <a:p>
            <a:endParaRPr lang="en-GB" dirty="0"/>
          </a:p>
          <a:p>
            <a:r>
              <a:rPr lang="en-GB" sz="2400" dirty="0"/>
              <a:t>Coercive Control</a:t>
            </a:r>
          </a:p>
        </p:txBody>
      </p:sp>
    </p:spTree>
    <p:extLst>
      <p:ext uri="{BB962C8B-B14F-4D97-AF65-F5344CB8AC3E}">
        <p14:creationId xmlns:p14="http://schemas.microsoft.com/office/powerpoint/2010/main" val="1484528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CONTROLLING BEHAVIOURS</a:t>
            </a:r>
            <a:br>
              <a:rPr lang="en-GB" dirty="0" smtClean="0"/>
            </a:br>
            <a:r>
              <a:rPr lang="en-GB" dirty="0" smtClean="0"/>
              <a:t>Serious Crime Act - Section 76 </a:t>
            </a:r>
            <a:endParaRPr lang="en-GB" dirty="0"/>
          </a:p>
        </p:txBody>
      </p:sp>
      <p:sp>
        <p:nvSpPr>
          <p:cNvPr id="4" name="Content Placeholder 3"/>
          <p:cNvSpPr>
            <a:spLocks noGrp="1"/>
          </p:cNvSpPr>
          <p:nvPr>
            <p:ph idx="1"/>
          </p:nvPr>
        </p:nvSpPr>
        <p:spPr/>
        <p:txBody>
          <a:bodyPr>
            <a:normAutofit/>
          </a:bodyPr>
          <a:lstStyle/>
          <a:p>
            <a:r>
              <a:rPr lang="en-GB" sz="2400" dirty="0"/>
              <a:t>Access to/use of money, phone, </a:t>
            </a:r>
            <a:r>
              <a:rPr lang="en-GB" sz="2400" dirty="0" smtClean="0"/>
              <a:t>Facebook or </a:t>
            </a:r>
            <a:r>
              <a:rPr lang="en-GB" sz="2400" dirty="0"/>
              <a:t>other social </a:t>
            </a:r>
            <a:r>
              <a:rPr lang="en-GB" sz="2400" dirty="0" smtClean="0"/>
              <a:t>media.</a:t>
            </a:r>
            <a:endParaRPr lang="en-GB" sz="2400" dirty="0"/>
          </a:p>
          <a:p>
            <a:r>
              <a:rPr lang="en-GB" sz="2400" dirty="0" smtClean="0"/>
              <a:t>Enforced Diet.</a:t>
            </a:r>
            <a:endParaRPr lang="en-GB" sz="2400" dirty="0"/>
          </a:p>
          <a:p>
            <a:r>
              <a:rPr lang="en-GB" sz="2400" dirty="0" smtClean="0"/>
              <a:t>Prohibited </a:t>
            </a:r>
            <a:r>
              <a:rPr lang="en-GB" sz="2400" dirty="0"/>
              <a:t>contact with friends, family and health </a:t>
            </a:r>
            <a:r>
              <a:rPr lang="en-GB" sz="2400" dirty="0" smtClean="0"/>
              <a:t>services.</a:t>
            </a:r>
            <a:endParaRPr lang="en-GB" sz="2400" dirty="0"/>
          </a:p>
          <a:p>
            <a:r>
              <a:rPr lang="en-GB" sz="2400" dirty="0" smtClean="0"/>
              <a:t>Monitoring </a:t>
            </a:r>
            <a:r>
              <a:rPr lang="en-GB" sz="2400" dirty="0"/>
              <a:t>and/or constraining movements (‘never letting </a:t>
            </a:r>
            <a:r>
              <a:rPr lang="en-GB" sz="2400" dirty="0" smtClean="0"/>
              <a:t>him/her </a:t>
            </a:r>
            <a:r>
              <a:rPr lang="en-GB" sz="2400" dirty="0"/>
              <a:t>go out alone</a:t>
            </a:r>
            <a:r>
              <a:rPr lang="en-GB" sz="2400" dirty="0" smtClean="0"/>
              <a:t>’).</a:t>
            </a:r>
            <a:endParaRPr lang="en-GB" sz="2400" dirty="0"/>
          </a:p>
          <a:p>
            <a:r>
              <a:rPr lang="en-GB" sz="2400" dirty="0" smtClean="0"/>
              <a:t>Continual belittlement.</a:t>
            </a:r>
            <a:endParaRPr lang="en-GB" sz="2400" dirty="0"/>
          </a:p>
          <a:p>
            <a:r>
              <a:rPr lang="en-GB" sz="2400" dirty="0" smtClean="0"/>
              <a:t>Regulating </a:t>
            </a:r>
            <a:r>
              <a:rPr lang="en-GB" sz="2400" dirty="0"/>
              <a:t>what </a:t>
            </a:r>
            <a:r>
              <a:rPr lang="en-GB" sz="2400" dirty="0" smtClean="0"/>
              <a:t>she/he  </a:t>
            </a:r>
            <a:r>
              <a:rPr lang="en-GB" sz="2400" dirty="0"/>
              <a:t>wore, sleep, hairstyle &amp; </a:t>
            </a:r>
            <a:r>
              <a:rPr lang="en-GB" sz="2400" dirty="0" smtClean="0"/>
              <a:t>makeup.</a:t>
            </a:r>
            <a:endParaRPr lang="en-GB" sz="2400" dirty="0"/>
          </a:p>
          <a:p>
            <a:r>
              <a:rPr lang="en-GB" sz="2400" dirty="0" smtClean="0"/>
              <a:t>Harming </a:t>
            </a:r>
            <a:r>
              <a:rPr lang="en-GB" sz="2400" dirty="0"/>
              <a:t>or threatening </a:t>
            </a:r>
            <a:r>
              <a:rPr lang="en-GB" sz="2400" dirty="0" smtClean="0"/>
              <a:t>children.</a:t>
            </a:r>
            <a:endParaRPr lang="en-GB" sz="2400" dirty="0"/>
          </a:p>
          <a:p>
            <a:r>
              <a:rPr lang="en-GB" sz="2400" dirty="0" smtClean="0"/>
              <a:t>Continual </a:t>
            </a:r>
            <a:r>
              <a:rPr lang="en-GB" sz="2400" dirty="0"/>
              <a:t>jealous </a:t>
            </a:r>
            <a:r>
              <a:rPr lang="en-GB" sz="2400" dirty="0" smtClean="0"/>
              <a:t>accusations.</a:t>
            </a:r>
            <a:endParaRPr lang="en-GB" sz="2400" dirty="0"/>
          </a:p>
        </p:txBody>
      </p:sp>
    </p:spTree>
    <p:extLst>
      <p:ext uri="{BB962C8B-B14F-4D97-AF65-F5344CB8AC3E}">
        <p14:creationId xmlns:p14="http://schemas.microsoft.com/office/powerpoint/2010/main" val="1875225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The Purpose of Today </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What have you learnt/taken away from today?</a:t>
            </a:r>
          </a:p>
          <a:p>
            <a:endParaRPr lang="en-GB" dirty="0"/>
          </a:p>
          <a:p>
            <a:r>
              <a:rPr lang="en-GB" dirty="0" smtClean="0"/>
              <a:t>Reflection</a:t>
            </a:r>
          </a:p>
          <a:p>
            <a:endParaRPr lang="en-GB" dirty="0"/>
          </a:p>
          <a:p>
            <a:r>
              <a:rPr lang="en-GB" dirty="0" smtClean="0"/>
              <a:t>Please complete the ‘What will you do’ sheet.</a:t>
            </a:r>
          </a:p>
          <a:p>
            <a:r>
              <a:rPr lang="en-GB" dirty="0" smtClean="0"/>
              <a:t>We will be calling people next month to see if and how you’ve been able to put this into practice.   </a:t>
            </a:r>
          </a:p>
          <a:p>
            <a:pPr marL="0" indent="0" algn="ctr">
              <a:buNone/>
            </a:pPr>
            <a:r>
              <a:rPr lang="en-GB" dirty="0" smtClean="0">
                <a:solidFill>
                  <a:srgbClr val="FF0000"/>
                </a:solidFill>
              </a:rPr>
              <a:t>Please complete the learning sheet with your details</a:t>
            </a:r>
          </a:p>
          <a:p>
            <a:endParaRPr lang="en-GB" dirty="0" smtClean="0"/>
          </a:p>
          <a:p>
            <a:pPr marL="0" indent="0">
              <a:buNone/>
            </a:pPr>
            <a:endParaRPr lang="en-GB" dirty="0"/>
          </a:p>
        </p:txBody>
      </p:sp>
    </p:spTree>
    <p:extLst>
      <p:ext uri="{BB962C8B-B14F-4D97-AF65-F5344CB8AC3E}">
        <p14:creationId xmlns:p14="http://schemas.microsoft.com/office/powerpoint/2010/main" val="3561402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80928"/>
            <a:ext cx="8229600" cy="1143000"/>
          </a:xfrm>
        </p:spPr>
        <p:txBody>
          <a:bodyPr/>
          <a:lstStyle/>
          <a:p>
            <a:r>
              <a:rPr lang="en-GB" dirty="0" smtClean="0"/>
              <a:t>THANK YOU </a:t>
            </a:r>
            <a:endParaRPr lang="en-GB" dirty="0"/>
          </a:p>
        </p:txBody>
      </p:sp>
    </p:spTree>
    <p:extLst>
      <p:ext uri="{BB962C8B-B14F-4D97-AF65-F5344CB8AC3E}">
        <p14:creationId xmlns:p14="http://schemas.microsoft.com/office/powerpoint/2010/main" val="262063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Welcome! </a:t>
            </a:r>
            <a:endParaRPr lang="en-GB" dirty="0"/>
          </a:p>
        </p:txBody>
      </p:sp>
      <p:sp>
        <p:nvSpPr>
          <p:cNvPr id="3" name="Content Placeholder 2"/>
          <p:cNvSpPr>
            <a:spLocks noGrp="1"/>
          </p:cNvSpPr>
          <p:nvPr>
            <p:ph idx="1"/>
          </p:nvPr>
        </p:nvSpPr>
        <p:spPr/>
        <p:txBody>
          <a:bodyPr>
            <a:normAutofit/>
          </a:bodyPr>
          <a:lstStyle/>
          <a:p>
            <a:r>
              <a:rPr lang="en-GB" dirty="0" smtClean="0"/>
              <a:t>What to expect: Aims </a:t>
            </a:r>
          </a:p>
          <a:p>
            <a:endParaRPr lang="en-GB" dirty="0"/>
          </a:p>
          <a:p>
            <a:r>
              <a:rPr lang="en-GB" dirty="0" smtClean="0"/>
              <a:t>Ground rules/house keeping.  </a:t>
            </a:r>
          </a:p>
          <a:p>
            <a:endParaRPr lang="en-GB" dirty="0"/>
          </a:p>
          <a:p>
            <a:r>
              <a:rPr lang="en-GB" dirty="0" smtClean="0"/>
              <a:t>Learning Environment…  This requires participation. </a:t>
            </a:r>
            <a:r>
              <a:rPr lang="en-GB" dirty="0"/>
              <a:t>S</a:t>
            </a:r>
            <a:r>
              <a:rPr lang="en-GB" dirty="0" smtClean="0"/>
              <a:t>o please ask questions and get involved. </a:t>
            </a:r>
            <a:r>
              <a:rPr lang="en-GB" dirty="0" smtClean="0">
                <a:solidFill>
                  <a:srgbClr val="00B0F0"/>
                </a:solidFill>
              </a:rPr>
              <a:t>We want to know if this session  makes a difference and if not, what might. </a:t>
            </a:r>
            <a:endParaRPr lang="en-GB" dirty="0">
              <a:solidFill>
                <a:srgbClr val="00B0F0"/>
              </a:solidFill>
            </a:endParaRPr>
          </a:p>
        </p:txBody>
      </p:sp>
    </p:spTree>
    <p:extLst>
      <p:ext uri="{BB962C8B-B14F-4D97-AF65-F5344CB8AC3E}">
        <p14:creationId xmlns:p14="http://schemas.microsoft.com/office/powerpoint/2010/main" val="4197286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Safeguarding Adult Reviews </a:t>
            </a:r>
            <a:endParaRPr lang="en-GB" dirty="0"/>
          </a:p>
        </p:txBody>
      </p:sp>
      <p:sp>
        <p:nvSpPr>
          <p:cNvPr id="3" name="Content Placeholder 2"/>
          <p:cNvSpPr>
            <a:spLocks noGrp="1"/>
          </p:cNvSpPr>
          <p:nvPr>
            <p:ph idx="1"/>
          </p:nvPr>
        </p:nvSpPr>
        <p:spPr/>
        <p:txBody>
          <a:bodyPr/>
          <a:lstStyle/>
          <a:p>
            <a:r>
              <a:rPr lang="en-GB" dirty="0" smtClean="0"/>
              <a:t>What are they? </a:t>
            </a:r>
          </a:p>
          <a:p>
            <a:endParaRPr lang="en-GB" dirty="0"/>
          </a:p>
          <a:p>
            <a:r>
              <a:rPr lang="en-GB" dirty="0" smtClean="0"/>
              <a:t>Why do they happen? </a:t>
            </a:r>
          </a:p>
          <a:p>
            <a:endParaRPr lang="en-GB" dirty="0"/>
          </a:p>
          <a:p>
            <a:r>
              <a:rPr lang="en-GB" dirty="0" smtClean="0"/>
              <a:t>Who might be involved?</a:t>
            </a:r>
            <a:endParaRPr lang="en-GB" dirty="0"/>
          </a:p>
        </p:txBody>
      </p:sp>
    </p:spTree>
    <p:extLst>
      <p:ext uri="{BB962C8B-B14F-4D97-AF65-F5344CB8AC3E}">
        <p14:creationId xmlns:p14="http://schemas.microsoft.com/office/powerpoint/2010/main" val="1418106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Local SAR Reviews </a:t>
            </a:r>
            <a:endParaRPr lang="en-GB" dirty="0"/>
          </a:p>
        </p:txBody>
      </p:sp>
      <p:sp>
        <p:nvSpPr>
          <p:cNvPr id="3" name="Content Placeholder 2"/>
          <p:cNvSpPr>
            <a:spLocks noGrp="1"/>
          </p:cNvSpPr>
          <p:nvPr>
            <p:ph idx="1"/>
          </p:nvPr>
        </p:nvSpPr>
        <p:spPr/>
        <p:txBody>
          <a:bodyPr>
            <a:normAutofit/>
          </a:bodyPr>
          <a:lstStyle/>
          <a:p>
            <a:r>
              <a:rPr lang="en-GB" dirty="0" smtClean="0"/>
              <a:t>In 2016 the SAB commissioned two external reviews. </a:t>
            </a:r>
          </a:p>
          <a:p>
            <a:endParaRPr lang="en-GB" dirty="0"/>
          </a:p>
          <a:p>
            <a:r>
              <a:rPr lang="en-GB" dirty="0" smtClean="0"/>
              <a:t>Mr I </a:t>
            </a:r>
          </a:p>
          <a:p>
            <a:r>
              <a:rPr lang="en-GB" dirty="0" smtClean="0"/>
              <a:t>Mrs H</a:t>
            </a:r>
          </a:p>
          <a:p>
            <a:endParaRPr lang="en-GB" dirty="0" smtClean="0"/>
          </a:p>
          <a:p>
            <a:pPr marL="0" indent="0">
              <a:buNone/>
            </a:pPr>
            <a:r>
              <a:rPr lang="en-GB" dirty="0" smtClean="0"/>
              <a:t>You have been given the case scenarios on your tables.</a:t>
            </a:r>
          </a:p>
          <a:p>
            <a:pPr marL="0" indent="0">
              <a:buNone/>
            </a:pPr>
            <a:endParaRPr lang="en-GB" dirty="0" smtClean="0"/>
          </a:p>
        </p:txBody>
      </p:sp>
    </p:spTree>
    <p:extLst>
      <p:ext uri="{BB962C8B-B14F-4D97-AF65-F5344CB8AC3E}">
        <p14:creationId xmlns:p14="http://schemas.microsoft.com/office/powerpoint/2010/main" val="2144349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…IT’S A WORK SHOP </a:t>
            </a:r>
            <a:endParaRPr lang="en-GB" dirty="0"/>
          </a:p>
        </p:txBody>
      </p:sp>
      <p:sp>
        <p:nvSpPr>
          <p:cNvPr id="3" name="Content Placeholder 2"/>
          <p:cNvSpPr>
            <a:spLocks noGrp="1"/>
          </p:cNvSpPr>
          <p:nvPr>
            <p:ph idx="1"/>
          </p:nvPr>
        </p:nvSpPr>
        <p:spPr>
          <a:xfrm>
            <a:off x="467544" y="1628800"/>
            <a:ext cx="8229600" cy="4525963"/>
          </a:xfrm>
        </p:spPr>
        <p:txBody>
          <a:bodyPr>
            <a:normAutofit/>
          </a:bodyPr>
          <a:lstStyle/>
          <a:p>
            <a:pPr marL="0" indent="0">
              <a:buNone/>
            </a:pPr>
            <a:r>
              <a:rPr lang="en-GB" dirty="0" smtClean="0"/>
              <a:t>SO LET’S GET TO WORK……. </a:t>
            </a:r>
          </a:p>
          <a:p>
            <a:pPr marL="0" indent="0">
              <a:buNone/>
            </a:pPr>
            <a:endParaRPr lang="en-GB" dirty="0"/>
          </a:p>
          <a:p>
            <a:pPr marL="0" indent="0">
              <a:buNone/>
            </a:pPr>
            <a:r>
              <a:rPr lang="en-GB" dirty="0" smtClean="0"/>
              <a:t>Use the exercise sheets on your tables.  </a:t>
            </a:r>
          </a:p>
          <a:p>
            <a:pPr marL="0" indent="0">
              <a:buNone/>
            </a:pPr>
            <a:r>
              <a:rPr lang="en-GB" dirty="0" smtClean="0"/>
              <a:t>Work through the sheet for Mrs H or Mr I.</a:t>
            </a:r>
          </a:p>
          <a:p>
            <a:pPr marL="0" indent="0">
              <a:buNone/>
            </a:pPr>
            <a:r>
              <a:rPr lang="en-GB" dirty="0" smtClean="0"/>
              <a:t>Please do not read ahead.</a:t>
            </a:r>
          </a:p>
          <a:p>
            <a:pPr marL="0" indent="0">
              <a:buNone/>
            </a:pPr>
            <a:endParaRPr lang="en-GB" dirty="0"/>
          </a:p>
          <a:p>
            <a:pPr marL="0" indent="0">
              <a:buNone/>
            </a:pPr>
            <a:r>
              <a:rPr lang="en-GB" dirty="0" smtClean="0"/>
              <a:t> 30 – 40 Mins </a:t>
            </a:r>
            <a:endParaRPr lang="en-GB" dirty="0"/>
          </a:p>
        </p:txBody>
      </p:sp>
    </p:spTree>
    <p:extLst>
      <p:ext uri="{BB962C8B-B14F-4D97-AF65-F5344CB8AC3E}">
        <p14:creationId xmlns:p14="http://schemas.microsoft.com/office/powerpoint/2010/main" val="1784934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6964" y="2967335"/>
            <a:ext cx="3310073" cy="923330"/>
          </a:xfrm>
          <a:prstGeom prst="rect">
            <a:avLst/>
          </a:prstGeom>
          <a:noFill/>
        </p:spPr>
        <p:txBody>
          <a:bodyPr wrap="none" lIns="91440" tIns="45720" rIns="91440" bIns="45720">
            <a:spAutoFit/>
          </a:bodyPr>
          <a:lstStyle/>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FEEDBACK </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val="2571334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42194"/>
          </a:xfrm>
        </p:spPr>
        <p:txBody>
          <a:bodyPr>
            <a:normAutofit/>
          </a:bodyPr>
          <a:lstStyle/>
          <a:p>
            <a:r>
              <a:rPr lang="en-GB" dirty="0"/>
              <a:t>What we </a:t>
            </a:r>
            <a:r>
              <a:rPr lang="en-GB" dirty="0" smtClean="0"/>
              <a:t>learned</a:t>
            </a:r>
            <a:br>
              <a:rPr lang="en-GB" dirty="0" smtClean="0"/>
            </a:br>
            <a:r>
              <a:rPr lang="en-GB" dirty="0" smtClean="0"/>
              <a:t>Mr I</a:t>
            </a:r>
            <a:endParaRPr lang="en-GB" dirty="0"/>
          </a:p>
        </p:txBody>
      </p:sp>
      <p:sp>
        <p:nvSpPr>
          <p:cNvPr id="3" name="Content Placeholder 2"/>
          <p:cNvSpPr>
            <a:spLocks noGrp="1"/>
          </p:cNvSpPr>
          <p:nvPr>
            <p:ph idx="1"/>
          </p:nvPr>
        </p:nvSpPr>
        <p:spPr>
          <a:xfrm>
            <a:off x="457200" y="2060848"/>
            <a:ext cx="8229600" cy="4065315"/>
          </a:xfrm>
        </p:spPr>
        <p:txBody>
          <a:bodyPr>
            <a:normAutofit fontScale="55000" lnSpcReduction="20000"/>
          </a:bodyPr>
          <a:lstStyle/>
          <a:p>
            <a:pPr marL="0" indent="0">
              <a:buNone/>
            </a:pPr>
            <a:r>
              <a:rPr lang="en-GB" b="1" dirty="0" smtClean="0"/>
              <a:t>Finding 1 </a:t>
            </a:r>
            <a:r>
              <a:rPr lang="en-GB" b="1" dirty="0"/>
              <a:t>Management systems</a:t>
            </a:r>
          </a:p>
          <a:p>
            <a:pPr marL="0" indent="0">
              <a:buNone/>
            </a:pPr>
            <a:r>
              <a:rPr lang="en-GB" dirty="0" smtClean="0"/>
              <a:t>Supervision </a:t>
            </a:r>
            <a:r>
              <a:rPr lang="en-GB" dirty="0"/>
              <a:t>processes are not supporting practitioners to work with the complexity of capacity decisions in relation to adults with addictive behaviours, with the result that assessments of capacity are made but practitioners act as though capacity is lacking.</a:t>
            </a:r>
          </a:p>
          <a:p>
            <a:endParaRPr lang="en-GB" dirty="0"/>
          </a:p>
          <a:p>
            <a:endParaRPr lang="en-GB" dirty="0"/>
          </a:p>
          <a:p>
            <a:pPr marL="0" indent="0">
              <a:buNone/>
            </a:pPr>
            <a:r>
              <a:rPr lang="en-GB" b="1" dirty="0"/>
              <a:t>Finding 2 Management systems</a:t>
            </a:r>
          </a:p>
          <a:p>
            <a:pPr marL="0" indent="0">
              <a:buNone/>
            </a:pPr>
            <a:r>
              <a:rPr lang="en-GB" dirty="0"/>
              <a:t>The tendency to assume that everyone knows about and understands Management policy, procedure and guidance, but not quality assuring how well they actually do, is resulting instead in a culture of informal agreements, misunderstandings and tensions.</a:t>
            </a:r>
          </a:p>
          <a:p>
            <a:pPr marL="0" indent="0">
              <a:buNone/>
            </a:pPr>
            <a:endParaRPr lang="en-GB" dirty="0"/>
          </a:p>
          <a:p>
            <a:pPr marL="0" indent="0">
              <a:buNone/>
            </a:pPr>
            <a:endParaRPr lang="en-GB" dirty="0"/>
          </a:p>
          <a:p>
            <a:pPr marL="0" indent="0">
              <a:buNone/>
            </a:pPr>
            <a:r>
              <a:rPr lang="en-GB" b="1" dirty="0"/>
              <a:t>Finding 3 Innate Human Bias</a:t>
            </a:r>
          </a:p>
          <a:p>
            <a:pPr marL="0" indent="0">
              <a:buNone/>
            </a:pPr>
            <a:r>
              <a:rPr lang="en-GB" dirty="0"/>
              <a:t>There is a confusion about the meaning of  ‘duty of care’ that is generating risk averse practice and preventing the voice of the service user being heard</a:t>
            </a:r>
            <a:endParaRPr lang="en-GB" b="1" dirty="0" smtClean="0"/>
          </a:p>
          <a:p>
            <a:pPr marL="0" indent="0">
              <a:buNone/>
            </a:pPr>
            <a:endParaRPr lang="en-GB" dirty="0" smtClean="0"/>
          </a:p>
          <a:p>
            <a:endParaRPr lang="en-GB" dirty="0"/>
          </a:p>
        </p:txBody>
      </p:sp>
    </p:spTree>
    <p:extLst>
      <p:ext uri="{BB962C8B-B14F-4D97-AF65-F5344CB8AC3E}">
        <p14:creationId xmlns:p14="http://schemas.microsoft.com/office/powerpoint/2010/main" val="2835875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42194"/>
          </a:xfrm>
        </p:spPr>
        <p:txBody>
          <a:bodyPr>
            <a:normAutofit/>
          </a:bodyPr>
          <a:lstStyle/>
          <a:p>
            <a:r>
              <a:rPr lang="en-GB" dirty="0"/>
              <a:t>What we </a:t>
            </a:r>
            <a:r>
              <a:rPr lang="en-GB" dirty="0" smtClean="0"/>
              <a:t>learned</a:t>
            </a:r>
            <a:br>
              <a:rPr lang="en-GB" dirty="0" smtClean="0"/>
            </a:br>
            <a:r>
              <a:rPr lang="en-GB" dirty="0" smtClean="0"/>
              <a:t>Mrs H</a:t>
            </a:r>
            <a:endParaRPr lang="en-GB" dirty="0"/>
          </a:p>
        </p:txBody>
      </p:sp>
      <p:sp>
        <p:nvSpPr>
          <p:cNvPr id="3" name="Content Placeholder 2"/>
          <p:cNvSpPr>
            <a:spLocks noGrp="1"/>
          </p:cNvSpPr>
          <p:nvPr>
            <p:ph idx="1"/>
          </p:nvPr>
        </p:nvSpPr>
        <p:spPr>
          <a:xfrm>
            <a:off x="457200" y="2060848"/>
            <a:ext cx="8229600" cy="4065315"/>
          </a:xfrm>
        </p:spPr>
        <p:txBody>
          <a:bodyPr>
            <a:normAutofit fontScale="85000" lnSpcReduction="20000"/>
          </a:bodyPr>
          <a:lstStyle/>
          <a:p>
            <a:pPr marL="0" indent="0">
              <a:buNone/>
            </a:pPr>
            <a:r>
              <a:rPr lang="en-GB" b="1" dirty="0"/>
              <a:t>Finding </a:t>
            </a:r>
            <a:r>
              <a:rPr lang="en-GB" b="1" dirty="0" smtClean="0"/>
              <a:t>1 – </a:t>
            </a:r>
            <a:r>
              <a:rPr lang="en-GB" dirty="0" smtClean="0"/>
              <a:t>Assumption of a lack of capacity due to having dementia.</a:t>
            </a:r>
          </a:p>
          <a:p>
            <a:pPr marL="0" indent="0">
              <a:buNone/>
            </a:pPr>
            <a:r>
              <a:rPr lang="en-GB" b="1" dirty="0" smtClean="0"/>
              <a:t>Finding 2 – </a:t>
            </a:r>
            <a:r>
              <a:rPr lang="en-GB" dirty="0" smtClean="0"/>
              <a:t>Responsibilities under The Mental Capacity Act not fully understood or applied in practice.</a:t>
            </a:r>
          </a:p>
          <a:p>
            <a:pPr marL="0" indent="0">
              <a:buNone/>
            </a:pPr>
            <a:r>
              <a:rPr lang="en-GB" b="1" dirty="0" smtClean="0"/>
              <a:t>Finding 3 – </a:t>
            </a:r>
            <a:r>
              <a:rPr lang="en-GB" dirty="0" smtClean="0"/>
              <a:t>Professional curiosity hampered by short-term intervention model.</a:t>
            </a:r>
          </a:p>
          <a:p>
            <a:pPr marL="0" indent="0">
              <a:buNone/>
            </a:pPr>
            <a:r>
              <a:rPr lang="en-GB" b="1" dirty="0" smtClean="0"/>
              <a:t>Finding 4 – </a:t>
            </a:r>
            <a:r>
              <a:rPr lang="en-GB" dirty="0" smtClean="0"/>
              <a:t>Lack of understanding of risk due to poor </a:t>
            </a:r>
            <a:r>
              <a:rPr lang="en-GB" dirty="0"/>
              <a:t>c</a:t>
            </a:r>
            <a:r>
              <a:rPr lang="en-GB" dirty="0" smtClean="0"/>
              <a:t>ommunication between professionals.</a:t>
            </a:r>
          </a:p>
          <a:p>
            <a:pPr marL="0" indent="0">
              <a:buNone/>
            </a:pPr>
            <a:r>
              <a:rPr lang="en-GB" b="1" dirty="0" smtClean="0"/>
              <a:t>Finding 5 – </a:t>
            </a:r>
            <a:r>
              <a:rPr lang="en-GB" dirty="0" smtClean="0"/>
              <a:t>Professional analysis/discussion hampered by automated processes within Social Care.</a:t>
            </a:r>
          </a:p>
          <a:p>
            <a:pPr marL="0" indent="0">
              <a:buNone/>
            </a:pPr>
            <a:endParaRPr lang="en-GB" b="1" dirty="0" smtClean="0"/>
          </a:p>
          <a:p>
            <a:pPr marL="0" indent="0">
              <a:buNone/>
            </a:pPr>
            <a:endParaRPr lang="en-GB" dirty="0" smtClean="0"/>
          </a:p>
          <a:p>
            <a:endParaRPr lang="en-GB" dirty="0"/>
          </a:p>
        </p:txBody>
      </p:sp>
    </p:spTree>
    <p:extLst>
      <p:ext uri="{BB962C8B-B14F-4D97-AF65-F5344CB8AC3E}">
        <p14:creationId xmlns:p14="http://schemas.microsoft.com/office/powerpoint/2010/main" val="2737566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PROFESSIONALS EXPERIENCE OF THE PROCESS LEARNING </a:t>
            </a:r>
            <a:endParaRPr lang="en-GB" dirty="0"/>
          </a:p>
        </p:txBody>
      </p:sp>
      <p:sp>
        <p:nvSpPr>
          <p:cNvPr id="3" name="Picture Placeholder 2"/>
          <p:cNvSpPr>
            <a:spLocks noGrp="1"/>
          </p:cNvSpPr>
          <p:nvPr>
            <p:ph type="pic" idx="1"/>
          </p:nvPr>
        </p:nvSpPr>
        <p:spPr>
          <a:xfrm>
            <a:off x="755576" y="620688"/>
            <a:ext cx="5486400" cy="4032448"/>
          </a:xfrm>
        </p:spPr>
      </p:sp>
      <p:sp>
        <p:nvSpPr>
          <p:cNvPr id="4" name="Text Placeholder 3"/>
          <p:cNvSpPr>
            <a:spLocks noGrp="1"/>
          </p:cNvSpPr>
          <p:nvPr>
            <p:ph type="body" sz="half" idx="2"/>
          </p:nvPr>
        </p:nvSpPr>
        <p:spPr/>
        <p:txBody>
          <a:bodyPr>
            <a:normAutofit/>
          </a:bodyPr>
          <a:lstStyle/>
          <a:p>
            <a:pPr algn="ctr"/>
            <a:r>
              <a:rPr lang="en-GB" sz="1800" dirty="0" smtClean="0"/>
              <a:t>10 mins feedback and questions for the workers </a:t>
            </a:r>
          </a:p>
          <a:p>
            <a:pPr algn="ctr"/>
            <a:r>
              <a:rPr lang="en-GB" sz="1800" dirty="0" smtClean="0"/>
              <a:t>involved </a:t>
            </a:r>
            <a:endParaRPr lang="en-GB" sz="1800" dirty="0">
              <a:solidFill>
                <a:srgbClr val="00B050"/>
              </a:solidFill>
            </a:endParaRPr>
          </a:p>
        </p:txBody>
      </p:sp>
      <p:pic>
        <p:nvPicPr>
          <p:cNvPr id="1032" name="Picture 8" descr="C:\Users\KK005\AppData\Local\Microsoft\Windows\Temporary Internet Files\Content.IE5\DCWIV7N7\nurses_overtime_pag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636912"/>
            <a:ext cx="1608192" cy="130302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KK005\AppData\Local\Microsoft\Windows\Temporary Internet Files\Content.IE5\L11Z40PH\nurse's_hat[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386339"/>
            <a:ext cx="1857375"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Users\KK005\AppData\Local\Microsoft\Windows\Temporary Internet Files\Content.IE5\VZT2T98B\socialwork600[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4019" y="580416"/>
            <a:ext cx="4104456" cy="1224136"/>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KK005\AppData\Local\Microsoft\Windows\Temporary Internet Files\Content.IE5\DCWIV7N7\Trabajo_Social[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6256" y="2996953"/>
            <a:ext cx="2160241" cy="295232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KK005\AppData\Local\Microsoft\Windows\Temporary Internet Files\Content.IE5\VZT2T98B\Social-Care54[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5466" y="620688"/>
            <a:ext cx="2260350" cy="273630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C:\Users\KK005\AppData\Local\Microsoft\Windows\Temporary Internet Files\Content.IE5\L11Z40PH\CBSNewsSocialWork[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0063" y="1981097"/>
            <a:ext cx="1656184"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10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TotalTime>
  <Words>1043</Words>
  <Application>Microsoft Office PowerPoint</Application>
  <PresentationFormat>On-screen Show (4:3)</PresentationFormat>
  <Paragraphs>151</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SAFEGUARDING ADULT REVIEWS LEARNING WORKSHOP   </vt:lpstr>
      <vt:lpstr>Welcome! </vt:lpstr>
      <vt:lpstr>Safeguarding Adult Reviews </vt:lpstr>
      <vt:lpstr>Local SAR Reviews </vt:lpstr>
      <vt:lpstr>…IT’S A WORK SHOP </vt:lpstr>
      <vt:lpstr>PowerPoint Presentation</vt:lpstr>
      <vt:lpstr>What we learned Mr I</vt:lpstr>
      <vt:lpstr>What we learned Mrs H</vt:lpstr>
      <vt:lpstr>PROFESSIONALS EXPERIENCE OF THE PROCESS LEARNING </vt:lpstr>
      <vt:lpstr>What has been changed </vt:lpstr>
      <vt:lpstr>React to Red Campaign</vt:lpstr>
      <vt:lpstr>Additional learning MR X SAB Web Site </vt:lpstr>
      <vt:lpstr>PowerPoint Presentation</vt:lpstr>
      <vt:lpstr>PowerPoint Presentation</vt:lpstr>
      <vt:lpstr>PowerPoint Presentation</vt:lpstr>
      <vt:lpstr>CONTROLLING BEHAVIOURS Serious Crime Act - Section 76 </vt:lpstr>
      <vt:lpstr>The Purpose of Today </vt:lpstr>
      <vt:lpstr>THANK YOU </vt:lpstr>
    </vt:vector>
  </TitlesOfParts>
  <Company>CSCSU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Kathy Kelly</dc:creator>
  <cp:lastModifiedBy>Kathy Kelly</cp:lastModifiedBy>
  <cp:revision>39</cp:revision>
  <cp:lastPrinted>2017-08-30T11:06:25Z</cp:lastPrinted>
  <dcterms:created xsi:type="dcterms:W3CDTF">2017-08-18T15:32:48Z</dcterms:created>
  <dcterms:modified xsi:type="dcterms:W3CDTF">2017-08-30T17:47:25Z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Name">
    <vt:lpwstr>Unclassified</vt:lpwstr>
  </property>
  <property fmtid="{D5CDD505-2E9C-101B-9397-08002B2CF9AE}" pid="3" name="ClassificationMarking">
    <vt:lpwstr>Classification: UNCLASSIFIED</vt:lpwstr>
  </property>
  <property fmtid="{D5CDD505-2E9C-101B-9397-08002B2CF9AE}" pid="4" name="ClassificationMadeBy">
    <vt:lpwstr>RBC\Wilkjox</vt:lpwstr>
  </property>
  <property fmtid="{D5CDD505-2E9C-101B-9397-08002B2CF9AE}" pid="5" name="ClassificationMadeExternally">
    <vt:lpwstr>No</vt:lpwstr>
  </property>
  <property fmtid="{D5CDD505-2E9C-101B-9397-08002B2CF9AE}" pid="6" name="ClassificationMadeOn">
    <vt:filetime>2017-08-22T12:59:38Z</vt:filetime>
  </property>
</Properties>
</file>