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8"/>
  </p:notesMasterIdLst>
  <p:handoutMasterIdLst>
    <p:handoutMasterId r:id="rId59"/>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2289" autoAdjust="0"/>
  </p:normalViewPr>
  <p:slideViewPr>
    <p:cSldViewPr>
      <p:cViewPr varScale="1">
        <p:scale>
          <a:sx n="32" d="100"/>
          <a:sy n="32" d="100"/>
        </p:scale>
        <p:origin x="-1790" y="-67"/>
      </p:cViewPr>
      <p:guideLst>
        <p:guide orient="horz" pos="2160"/>
        <p:guide pos="2880"/>
      </p:guideLst>
    </p:cSldViewPr>
  </p:slideViewPr>
  <p:outlineViewPr>
    <p:cViewPr>
      <p:scale>
        <a:sx n="33" d="100"/>
        <a:sy n="33" d="100"/>
      </p:scale>
      <p:origin x="0" y="5602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Classification: UNCLASSIFIED
</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F45B-EB03-41BB-B071-5C492C89BB11}" type="datetimeFigureOut">
              <a:rPr lang="en-GB" smtClean="0"/>
              <a:t>27/09/2017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
Classification: UNCLASSIFIED</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2CECC0-F9F2-427A-8CE3-5E29A571DDDF}" type="slidenum">
              <a:rPr lang="en-GB" smtClean="0"/>
              <a:t>‹#›</a:t>
            </a:fld>
            <a:endParaRPr lang="en-GB"/>
          </a:p>
        </p:txBody>
      </p:sp>
    </p:spTree>
    <p:extLst>
      <p:ext uri="{BB962C8B-B14F-4D97-AF65-F5344CB8AC3E}">
        <p14:creationId xmlns:p14="http://schemas.microsoft.com/office/powerpoint/2010/main" val="40253328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Classification: UNCLASSIFIED
</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09A48-7598-4E30-9965-4E990875F53C}" type="datetimeFigureOut">
              <a:rPr lang="en-GB" smtClean="0"/>
              <a:t>27/09/2017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
Classification: UNCLASSIFIED</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D0622-7A09-498D-B7E4-B0CE2F7951D4}" type="slidenum">
              <a:rPr lang="en-GB" smtClean="0"/>
              <a:t>‹#›</a:t>
            </a:fld>
            <a:endParaRPr lang="en-GB"/>
          </a:p>
        </p:txBody>
      </p:sp>
    </p:spTree>
    <p:extLst>
      <p:ext uri="{BB962C8B-B14F-4D97-AF65-F5344CB8AC3E}">
        <p14:creationId xmlns:p14="http://schemas.microsoft.com/office/powerpoint/2010/main" val="27014112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1</a:t>
            </a:fld>
            <a:endParaRPr lang="en-GB"/>
          </a:p>
        </p:txBody>
      </p:sp>
    </p:spTree>
    <p:extLst>
      <p:ext uri="{BB962C8B-B14F-4D97-AF65-F5344CB8AC3E}">
        <p14:creationId xmlns:p14="http://schemas.microsoft.com/office/powerpoint/2010/main" val="745504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
        <p:nvSpPr>
          <p:cNvPr id="4" name="Slide Number Placeholder 3"/>
          <p:cNvSpPr>
            <a:spLocks noGrp="1"/>
          </p:cNvSpPr>
          <p:nvPr>
            <p:ph type="sldNum" sz="quarter" idx="5"/>
          </p:nvPr>
        </p:nvSpPr>
        <p:spPr/>
        <p:txBody>
          <a:bodyPr/>
          <a:lstStyle/>
          <a:p>
            <a:pPr>
              <a:defRPr/>
            </a:pPr>
            <a:fld id="{8781C38F-4370-4FA1-80E4-8C9FE7A45AF8}" type="slidenum">
              <a:rPr lang="en-US">
                <a:solidFill>
                  <a:prstClr val="black"/>
                </a:solidFill>
              </a:rPr>
              <a:pPr>
                <a:def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
        <p:nvSpPr>
          <p:cNvPr id="4" name="Slide Number Placeholder 3"/>
          <p:cNvSpPr>
            <a:spLocks noGrp="1"/>
          </p:cNvSpPr>
          <p:nvPr>
            <p:ph type="sldNum" sz="quarter" idx="5"/>
          </p:nvPr>
        </p:nvSpPr>
        <p:spPr/>
        <p:txBody>
          <a:bodyPr/>
          <a:lstStyle/>
          <a:p>
            <a:pPr>
              <a:defRPr/>
            </a:pPr>
            <a:fld id="{7D7363F5-1E4D-4EAC-8167-2D70D685F693}" type="slidenum">
              <a:rPr lang="en-US">
                <a:solidFill>
                  <a:prstClr val="black"/>
                </a:solidFill>
              </a:rPr>
              <a:pPr>
                <a:def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
        <p:nvSpPr>
          <p:cNvPr id="4" name="Slide Number Placeholder 3"/>
          <p:cNvSpPr>
            <a:spLocks noGrp="1"/>
          </p:cNvSpPr>
          <p:nvPr>
            <p:ph type="sldNum" sz="quarter" idx="5"/>
          </p:nvPr>
        </p:nvSpPr>
        <p:spPr/>
        <p:txBody>
          <a:bodyPr/>
          <a:lstStyle/>
          <a:p>
            <a:pPr>
              <a:defRPr/>
            </a:pPr>
            <a:fld id="{5E19A241-3FF9-4167-8475-49E0525F1CAA}" type="slidenum">
              <a:rPr lang="en-US">
                <a:solidFill>
                  <a:prstClr val="black"/>
                </a:solidFill>
              </a:rPr>
              <a:pPr>
                <a:def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13</a:t>
            </a:fld>
            <a:endParaRPr lang="en-GB"/>
          </a:p>
        </p:txBody>
      </p:sp>
    </p:spTree>
    <p:extLst>
      <p:ext uri="{BB962C8B-B14F-4D97-AF65-F5344CB8AC3E}">
        <p14:creationId xmlns:p14="http://schemas.microsoft.com/office/powerpoint/2010/main" val="8096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14</a:t>
            </a:fld>
            <a:endParaRPr lang="en-GB"/>
          </a:p>
        </p:txBody>
      </p:sp>
    </p:spTree>
    <p:extLst>
      <p:ext uri="{BB962C8B-B14F-4D97-AF65-F5344CB8AC3E}">
        <p14:creationId xmlns:p14="http://schemas.microsoft.com/office/powerpoint/2010/main" val="3206018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B7D8A8D9-D815-450E-9127-10F840CF26FE}" type="slidenum">
              <a:rPr lang="en-US">
                <a:solidFill>
                  <a:prstClr val="black"/>
                </a:solidFill>
              </a:rPr>
              <a:pPr>
                <a:def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0A766887-221D-4812-9CA9-7764F76DDF87}" type="slidenum">
              <a:rPr lang="en-US">
                <a:solidFill>
                  <a:prstClr val="black"/>
                </a:solidFill>
              </a:rPr>
              <a:pPr>
                <a:def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8BF657C4-B629-49DC-9124-6B441278B558}" type="slidenum">
              <a:rPr lang="en-US">
                <a:solidFill>
                  <a:prstClr val="black"/>
                </a:solidFill>
              </a:rPr>
              <a:pPr>
                <a:def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D4880692-8C59-4243-891B-65E6C02AF4E7}" type="slidenum">
              <a:rPr lang="en-US">
                <a:solidFill>
                  <a:prstClr val="black"/>
                </a:solidFill>
              </a:rPr>
              <a:pPr>
                <a:def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CE1ABCD0-1D21-40C8-AE34-33C2AE17ED71}" type="slidenum">
              <a:rPr lang="en-US">
                <a:solidFill>
                  <a:prstClr val="black"/>
                </a:solidFill>
              </a:rPr>
              <a:pPr>
                <a:def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2</a:t>
            </a:fld>
            <a:endParaRPr lang="en-GB"/>
          </a:p>
        </p:txBody>
      </p:sp>
    </p:spTree>
    <p:extLst>
      <p:ext uri="{BB962C8B-B14F-4D97-AF65-F5344CB8AC3E}">
        <p14:creationId xmlns:p14="http://schemas.microsoft.com/office/powerpoint/2010/main" val="2169502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3DE1C0E5-3F26-4748-838D-D899E28A5D8A}" type="slidenum">
              <a:rPr lang="en-US">
                <a:solidFill>
                  <a:prstClr val="black"/>
                </a:solidFill>
              </a:rPr>
              <a:pPr>
                <a:def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F14B8150-5939-43AD-A741-321B6A3D6713}"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91E79CED-F83A-406D-879D-7B0F76DCFC90}" type="slidenum">
              <a:rPr lang="en-US">
                <a:solidFill>
                  <a:prstClr val="black"/>
                </a:solidFill>
              </a:rPr>
              <a:pPr>
                <a:def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E47380BA-1AC1-490B-A96A-5B70D1B2A7D7}" type="slidenum">
              <a:rPr lang="en-US">
                <a:solidFill>
                  <a:prstClr val="black"/>
                </a:solidFill>
              </a:rPr>
              <a:pPr>
                <a:def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A99DAF52-2E56-46C6-B06B-1FEFAC25B2C6}" type="slidenum">
              <a:rPr lang="en-US">
                <a:solidFill>
                  <a:prstClr val="black"/>
                </a:solidFill>
              </a:rPr>
              <a:pPr>
                <a:def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4D6FE0ED-642D-4DB8-BBD3-83E69F9F1899}" type="slidenum">
              <a:rPr lang="en-US">
                <a:solidFill>
                  <a:prstClr val="black"/>
                </a:solidFill>
              </a:rPr>
              <a:pPr>
                <a:def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E4BD002D-7422-468C-8228-00E187AEA8A6}" type="slidenum">
              <a:rPr lang="en-US">
                <a:solidFill>
                  <a:prstClr val="black"/>
                </a:solidFill>
              </a:rPr>
              <a:pPr>
                <a:def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F3ED8A3D-D567-4CF2-B9E5-9BE61CFAB448}" type="slidenum">
              <a:rPr lang="en-US">
                <a:solidFill>
                  <a:prstClr val="black"/>
                </a:solidFill>
              </a:rPr>
              <a:pPr>
                <a:def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1AA89AD9-FC96-425D-B3F0-FEE9877B9286}" type="slidenum">
              <a:rPr lang="en-US">
                <a:solidFill>
                  <a:prstClr val="black"/>
                </a:solidFill>
              </a:rPr>
              <a:pPr>
                <a:def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E4719588-8550-4067-A945-629599A87C82}" type="slidenum">
              <a:rPr lang="en-US">
                <a:solidFill>
                  <a:prstClr val="black"/>
                </a:solidFill>
              </a:rPr>
              <a:pPr>
                <a:def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
        <p:nvSpPr>
          <p:cNvPr id="4" name="Slide Number Placeholder 3"/>
          <p:cNvSpPr>
            <a:spLocks noGrp="1"/>
          </p:cNvSpPr>
          <p:nvPr>
            <p:ph type="sldNum" sz="quarter" idx="5"/>
          </p:nvPr>
        </p:nvSpPr>
        <p:spPr/>
        <p:txBody>
          <a:bodyPr/>
          <a:lstStyle/>
          <a:p>
            <a:pPr>
              <a:defRPr/>
            </a:pPr>
            <a:fld id="{4E34FA0F-2B3D-4F4F-9D5C-CA88FFAA19FB}" type="slidenum">
              <a:rPr lang="en-US">
                <a:solidFill>
                  <a:prstClr val="black"/>
                </a:solidFill>
              </a:rPr>
              <a:pPr>
                <a:defRPr/>
              </a:p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B2FEE4C7-C780-4071-872A-E3D17F46B632}" type="slidenum">
              <a:rPr lang="en-US">
                <a:solidFill>
                  <a:prstClr val="black"/>
                </a:solidFill>
              </a:rPr>
              <a:pPr>
                <a:def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6787F5D7-3E4C-497E-B51B-DBD997AA75D5}" type="slidenum">
              <a:rPr lang="en-US">
                <a:solidFill>
                  <a:prstClr val="black"/>
                </a:solidFill>
              </a:rPr>
              <a:pPr>
                <a:def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B92E8847-AEC9-414D-826F-BD1FFDC7A068}" type="slidenum">
              <a:rPr lang="en-US">
                <a:solidFill>
                  <a:prstClr val="black"/>
                </a:solidFill>
              </a:rPr>
              <a:pPr>
                <a:def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35DBCA7F-EE61-4E5F-86F8-57811F08D6BA}" type="slidenum">
              <a:rPr lang="en-US">
                <a:solidFill>
                  <a:prstClr val="black"/>
                </a:solidFill>
              </a:rPr>
              <a:pPr>
                <a:defRPr/>
              </a:pPr>
              <a:t>33</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AEC39B83-48D5-4FC9-AA48-522A56C41594}" type="slidenum">
              <a:rPr lang="en-US">
                <a:solidFill>
                  <a:prstClr val="black"/>
                </a:solidFill>
              </a:rPr>
              <a:pPr>
                <a:defRPr/>
              </a:pPr>
              <a:t>34</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Date Placeholder 3"/>
          <p:cNvSpPr>
            <a:spLocks noGrp="1"/>
          </p:cNvSpPr>
          <p:nvPr>
            <p:ph type="dt" sz="quarter" idx="1"/>
          </p:nvPr>
        </p:nvSpPr>
        <p:spPr/>
        <p:txBody>
          <a:bodyPr/>
          <a:lstStyle/>
          <a:p>
            <a:pPr>
              <a:defRPr/>
            </a:pPr>
            <a:fld id="{A58E0D8F-3237-485E-81E5-9F9EE0D06902}" type="datetime1">
              <a:rPr lang="en-US">
                <a:solidFill>
                  <a:prstClr val="black"/>
                </a:solidFill>
              </a:rPr>
              <a:pPr>
                <a:defRPr/>
              </a:pPr>
              <a:t>9/27/2017</a:t>
            </a:fld>
            <a:endParaRPr lang="en-US">
              <a:solidFill>
                <a:prstClr val="black"/>
              </a:solidFill>
            </a:endParaRPr>
          </a:p>
        </p:txBody>
      </p:sp>
      <p:sp>
        <p:nvSpPr>
          <p:cNvPr id="5" name="Slide Number Placeholder 4"/>
          <p:cNvSpPr>
            <a:spLocks noGrp="1"/>
          </p:cNvSpPr>
          <p:nvPr>
            <p:ph type="sldNum" sz="quarter" idx="5"/>
          </p:nvPr>
        </p:nvSpPr>
        <p:spPr/>
        <p:txBody>
          <a:bodyPr/>
          <a:lstStyle/>
          <a:p>
            <a:pPr>
              <a:defRPr/>
            </a:pPr>
            <a:fld id="{D2EA381B-B695-441A-88D6-5ACFCAF47802}" type="slidenum">
              <a:rPr lang="en-US">
                <a:solidFill>
                  <a:prstClr val="black"/>
                </a:solidFill>
              </a:rPr>
              <a:pPr>
                <a:defRPr/>
              </a:pPr>
              <a:t>35</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2B7933B8-6B4B-4AFB-9BCF-3053E004F49E}" type="slidenum">
              <a:rPr lang="en-US" altLang="en-US">
                <a:solidFill>
                  <a:prstClr val="black"/>
                </a:solidFill>
              </a:rPr>
              <a:pPr>
                <a:defRPr/>
              </a:pPr>
              <a:t>36</a:t>
            </a:fld>
            <a:endParaRPr lang="en-US"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15A284C1-B4A8-4D3C-8814-23B858633FDA}" type="slidenum">
              <a:rPr lang="en-US" altLang="en-US">
                <a:solidFill>
                  <a:prstClr val="black"/>
                </a:solidFill>
              </a:rPr>
              <a:pPr>
                <a:defRPr/>
              </a:pPr>
              <a:t>37</a:t>
            </a:fld>
            <a:endParaRPr lang="en-US"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fld id="{E594EB77-EA28-4CA6-86DE-2695E9D2618F}" type="slidenum">
              <a:rPr lang="en-US" altLang="en-US">
                <a:solidFill>
                  <a:prstClr val="black"/>
                </a:solidFill>
              </a:rPr>
              <a:pPr>
                <a:defRPr/>
              </a:pPr>
              <a:t>38</a:t>
            </a:fld>
            <a:endParaRPr lang="en-US"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39</a:t>
            </a:fld>
            <a:endParaRPr lang="en-GB"/>
          </a:p>
        </p:txBody>
      </p:sp>
    </p:spTree>
    <p:extLst>
      <p:ext uri="{BB962C8B-B14F-4D97-AF65-F5344CB8AC3E}">
        <p14:creationId xmlns:p14="http://schemas.microsoft.com/office/powerpoint/2010/main" val="110680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Share feelings with others</a:t>
            </a:r>
          </a:p>
        </p:txBody>
      </p:sp>
      <p:sp>
        <p:nvSpPr>
          <p:cNvPr id="4" name="Slide Number Placeholder 3"/>
          <p:cNvSpPr>
            <a:spLocks noGrp="1"/>
          </p:cNvSpPr>
          <p:nvPr>
            <p:ph type="sldNum" sz="quarter" idx="5"/>
          </p:nvPr>
        </p:nvSpPr>
        <p:spPr/>
        <p:txBody>
          <a:bodyPr/>
          <a:lstStyle/>
          <a:p>
            <a:pPr>
              <a:defRPr/>
            </a:pPr>
            <a:fld id="{E70E6887-B748-47DB-8586-29906FB167E6}" type="slidenum">
              <a:rPr lang="en-US">
                <a:solidFill>
                  <a:prstClr val="black"/>
                </a:solidFill>
              </a:rPr>
              <a:pPr>
                <a:defRPr/>
              </a:pPr>
              <a:t>4</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40</a:t>
            </a:fld>
            <a:endParaRPr lang="en-GB"/>
          </a:p>
        </p:txBody>
      </p:sp>
    </p:spTree>
    <p:extLst>
      <p:ext uri="{BB962C8B-B14F-4D97-AF65-F5344CB8AC3E}">
        <p14:creationId xmlns:p14="http://schemas.microsoft.com/office/powerpoint/2010/main" val="286619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41</a:t>
            </a:fld>
            <a:endParaRPr lang="en-GB"/>
          </a:p>
        </p:txBody>
      </p:sp>
    </p:spTree>
    <p:extLst>
      <p:ext uri="{BB962C8B-B14F-4D97-AF65-F5344CB8AC3E}">
        <p14:creationId xmlns:p14="http://schemas.microsoft.com/office/powerpoint/2010/main" val="1944617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42</a:t>
            </a:fld>
            <a:endParaRPr lang="en-GB"/>
          </a:p>
        </p:txBody>
      </p:sp>
    </p:spTree>
    <p:extLst>
      <p:ext uri="{BB962C8B-B14F-4D97-AF65-F5344CB8AC3E}">
        <p14:creationId xmlns:p14="http://schemas.microsoft.com/office/powerpoint/2010/main" val="124786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43</a:t>
            </a:fld>
            <a:endParaRPr lang="en-GB"/>
          </a:p>
        </p:txBody>
      </p:sp>
    </p:spTree>
    <p:extLst>
      <p:ext uri="{BB962C8B-B14F-4D97-AF65-F5344CB8AC3E}">
        <p14:creationId xmlns:p14="http://schemas.microsoft.com/office/powerpoint/2010/main" val="3768597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44</a:t>
            </a:fld>
            <a:endParaRPr lang="en-GB"/>
          </a:p>
        </p:txBody>
      </p:sp>
    </p:spTree>
    <p:extLst>
      <p:ext uri="{BB962C8B-B14F-4D97-AF65-F5344CB8AC3E}">
        <p14:creationId xmlns:p14="http://schemas.microsoft.com/office/powerpoint/2010/main" val="2924281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45</a:t>
            </a:fld>
            <a:endParaRPr lang="en-GB"/>
          </a:p>
        </p:txBody>
      </p:sp>
    </p:spTree>
    <p:extLst>
      <p:ext uri="{BB962C8B-B14F-4D97-AF65-F5344CB8AC3E}">
        <p14:creationId xmlns:p14="http://schemas.microsoft.com/office/powerpoint/2010/main" val="4186004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46</a:t>
            </a:fld>
            <a:endParaRPr lang="en-GB"/>
          </a:p>
        </p:txBody>
      </p:sp>
    </p:spTree>
    <p:extLst>
      <p:ext uri="{BB962C8B-B14F-4D97-AF65-F5344CB8AC3E}">
        <p14:creationId xmlns:p14="http://schemas.microsoft.com/office/powerpoint/2010/main" val="1163696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47</a:t>
            </a:fld>
            <a:endParaRPr lang="en-GB"/>
          </a:p>
        </p:txBody>
      </p:sp>
    </p:spTree>
    <p:extLst>
      <p:ext uri="{BB962C8B-B14F-4D97-AF65-F5344CB8AC3E}">
        <p14:creationId xmlns:p14="http://schemas.microsoft.com/office/powerpoint/2010/main" val="520472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48</a:t>
            </a:fld>
            <a:endParaRPr lang="en-GB"/>
          </a:p>
        </p:txBody>
      </p:sp>
    </p:spTree>
    <p:extLst>
      <p:ext uri="{BB962C8B-B14F-4D97-AF65-F5344CB8AC3E}">
        <p14:creationId xmlns:p14="http://schemas.microsoft.com/office/powerpoint/2010/main" val="2654071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49</a:t>
            </a:fld>
            <a:endParaRPr lang="en-GB"/>
          </a:p>
        </p:txBody>
      </p:sp>
    </p:spTree>
    <p:extLst>
      <p:ext uri="{BB962C8B-B14F-4D97-AF65-F5344CB8AC3E}">
        <p14:creationId xmlns:p14="http://schemas.microsoft.com/office/powerpoint/2010/main" val="253639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a:t>
            </a:fld>
            <a:endParaRPr lang="en-GB"/>
          </a:p>
        </p:txBody>
      </p:sp>
    </p:spTree>
    <p:extLst>
      <p:ext uri="{BB962C8B-B14F-4D97-AF65-F5344CB8AC3E}">
        <p14:creationId xmlns:p14="http://schemas.microsoft.com/office/powerpoint/2010/main" val="2617300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50</a:t>
            </a:fld>
            <a:endParaRPr lang="en-GB"/>
          </a:p>
        </p:txBody>
      </p:sp>
    </p:spTree>
    <p:extLst>
      <p:ext uri="{BB962C8B-B14F-4D97-AF65-F5344CB8AC3E}">
        <p14:creationId xmlns:p14="http://schemas.microsoft.com/office/powerpoint/2010/main" val="3736707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51</a:t>
            </a:fld>
            <a:endParaRPr lang="en-GB"/>
          </a:p>
        </p:txBody>
      </p:sp>
    </p:spTree>
    <p:extLst>
      <p:ext uri="{BB962C8B-B14F-4D97-AF65-F5344CB8AC3E}">
        <p14:creationId xmlns:p14="http://schemas.microsoft.com/office/powerpoint/2010/main" val="290023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52</a:t>
            </a:fld>
            <a:endParaRPr lang="en-GB"/>
          </a:p>
        </p:txBody>
      </p:sp>
    </p:spTree>
    <p:extLst>
      <p:ext uri="{BB962C8B-B14F-4D97-AF65-F5344CB8AC3E}">
        <p14:creationId xmlns:p14="http://schemas.microsoft.com/office/powerpoint/2010/main" val="21496271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53</a:t>
            </a:fld>
            <a:endParaRPr lang="en-GB"/>
          </a:p>
        </p:txBody>
      </p:sp>
    </p:spTree>
    <p:extLst>
      <p:ext uri="{BB962C8B-B14F-4D97-AF65-F5344CB8AC3E}">
        <p14:creationId xmlns:p14="http://schemas.microsoft.com/office/powerpoint/2010/main" val="1649445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54</a:t>
            </a:fld>
            <a:endParaRPr lang="en-GB"/>
          </a:p>
        </p:txBody>
      </p:sp>
    </p:spTree>
    <p:extLst>
      <p:ext uri="{BB962C8B-B14F-4D97-AF65-F5344CB8AC3E}">
        <p14:creationId xmlns:p14="http://schemas.microsoft.com/office/powerpoint/2010/main" val="890465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55</a:t>
            </a:fld>
            <a:endParaRPr lang="en-GB"/>
          </a:p>
        </p:txBody>
      </p:sp>
    </p:spTree>
    <p:extLst>
      <p:ext uri="{BB962C8B-B14F-4D97-AF65-F5344CB8AC3E}">
        <p14:creationId xmlns:p14="http://schemas.microsoft.com/office/powerpoint/2010/main" val="6189829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3D0622-7A09-498D-B7E4-B0CE2F7951D4}" type="slidenum">
              <a:rPr lang="en-GB" smtClean="0"/>
              <a:t>56</a:t>
            </a:fld>
            <a:endParaRPr lang="en-GB"/>
          </a:p>
        </p:txBody>
      </p:sp>
    </p:spTree>
    <p:extLst>
      <p:ext uri="{BB962C8B-B14F-4D97-AF65-F5344CB8AC3E}">
        <p14:creationId xmlns:p14="http://schemas.microsoft.com/office/powerpoint/2010/main" val="172995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smtClean="0"/>
              <a:t>Take the group through the continuum one stage at a time. </a:t>
            </a:r>
          </a:p>
          <a:p>
            <a:pPr eaLnBrk="1" hangingPunct="1"/>
            <a:endParaRPr lang="en-GB" altLang="en-US" smtClean="0"/>
          </a:p>
          <a:p>
            <a:pPr eaLnBrk="1" hangingPunct="1"/>
            <a:r>
              <a:rPr lang="en-GB" altLang="en-US" smtClean="0"/>
              <a:t>Highlight this example at stage 2:</a:t>
            </a:r>
          </a:p>
          <a:p>
            <a:pPr eaLnBrk="1" hangingPunct="1">
              <a:buFontTx/>
              <a:buChar char="-"/>
            </a:pPr>
            <a:r>
              <a:rPr lang="en-GB" altLang="en-US" smtClean="0"/>
              <a:t>Someone may be become quite stressed in the run up to their exams. This may negatively affect their sleep or appetite and they may develop a heightened level of anxiety during that period. In other words, their mental health or wellbeing is negatively affected. They do not have a diagnosis of a mental health problem and things may improve for them with some support and strategies or just when the exams finish. Alternatively, things may continue to get harder for them and may become a diagnosable mental health problem such as anxiety disorder. </a:t>
            </a:r>
          </a:p>
          <a:p>
            <a:pPr eaLnBrk="1" hangingPunct="1">
              <a:buFontTx/>
              <a:buChar char="-"/>
            </a:pPr>
            <a:endParaRPr lang="en-GB" altLang="en-US" smtClean="0"/>
          </a:p>
          <a:p>
            <a:pPr eaLnBrk="1" hangingPunct="1"/>
            <a:r>
              <a:rPr lang="en-GB" altLang="en-US" smtClean="0"/>
              <a:t>Highlight this example at stage 4:</a:t>
            </a:r>
          </a:p>
          <a:p>
            <a:pPr eaLnBrk="1" hangingPunct="1"/>
            <a:r>
              <a:rPr lang="en-GB" altLang="en-US" smtClean="0"/>
              <a:t>-Someone may have experienced an episode of psychosis whilst they were at university (this can involve stress and anxiety, disrupted sleep, hallucinations and delusions). This episode passes with treatment and they do not experience any further symptoms of psychosis. They feel good again and enjoy university. </a:t>
            </a:r>
          </a:p>
          <a:p>
            <a:pPr eaLnBrk="1" hangingPunct="1"/>
            <a:endParaRPr lang="en-GB" altLang="en-US" smtClean="0"/>
          </a:p>
          <a:p>
            <a:pPr eaLnBrk="1" hangingPunct="1"/>
            <a:r>
              <a:rPr lang="en-GB" altLang="en-US" smtClean="0"/>
              <a:t>Explain the main point of this is to show that whether we have a diagnosed mental health problem or not, we still experience good or bad days. The same goes for people with a diagnosed mental health problem. People often assume that if you have a diagnosis that means you are never happy and things are always tough for you. This simply isn’t true. With the right support, a person can learn to manage or fully recover from a mental health problem and experience very good mental wellbeing. </a:t>
            </a:r>
          </a:p>
        </p:txBody>
      </p:sp>
      <p:sp>
        <p:nvSpPr>
          <p:cNvPr id="4" name="Slide Number Placeholder 3"/>
          <p:cNvSpPr>
            <a:spLocks noGrp="1"/>
          </p:cNvSpPr>
          <p:nvPr>
            <p:ph type="sldNum" sz="quarter" idx="5"/>
          </p:nvPr>
        </p:nvSpPr>
        <p:spPr/>
        <p:txBody>
          <a:bodyPr/>
          <a:lstStyle/>
          <a:p>
            <a:pPr>
              <a:defRPr/>
            </a:pPr>
            <a:fld id="{6C7371AF-D1D4-4831-9A68-C698A805CCC2}" type="slidenum">
              <a:rPr lang="en-US">
                <a:solidFill>
                  <a:prstClr val="black"/>
                </a:solidFill>
              </a:rPr>
              <a:pPr>
                <a:def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Discuss with the person next to you, which do you think is the one thing that young people do most often or feel comfortable with, and which is the one that they do least often?</a:t>
            </a:r>
          </a:p>
          <a:p>
            <a:r>
              <a:rPr lang="en-GB" altLang="en-US" smtClean="0"/>
              <a:t>Why do you think that is?</a:t>
            </a:r>
          </a:p>
          <a:p>
            <a:r>
              <a:rPr lang="en-GB" altLang="en-US" smtClean="0"/>
              <a:t>What are the barriers for young people towards doing some of these things?</a:t>
            </a:r>
          </a:p>
          <a:p>
            <a:r>
              <a:rPr lang="en-GB" altLang="en-US" smtClean="0"/>
              <a:t>What could be done to remove some of those barriers?</a:t>
            </a:r>
          </a:p>
          <a:p>
            <a:endParaRPr lang="en-GB" altLang="en-US" smtClean="0"/>
          </a:p>
          <a:p>
            <a:r>
              <a:rPr lang="en-GB" altLang="en-US" smtClean="0"/>
              <a:t>Then present back as a group. </a:t>
            </a:r>
          </a:p>
          <a:p>
            <a:endParaRPr lang="en-GB" altLang="en-US" smtClean="0"/>
          </a:p>
          <a:p>
            <a:r>
              <a:rPr lang="en-GB" altLang="en-US" smtClean="0"/>
              <a:t>Then ask the group to look at the slide again on their own and take 5 minutes of thinking time to themselves to identify which is the one they are most comfortable with and which is the one they are least comfortable with / do least frequently and to think about what their personal barriers are. They can write some thoughts on this in their notebooks.</a:t>
            </a:r>
          </a:p>
          <a:p>
            <a:endParaRPr lang="en-GB" altLang="en-US" smtClean="0"/>
          </a:p>
          <a:p>
            <a:r>
              <a:rPr lang="en-GB" altLang="en-US" smtClean="0"/>
              <a:t>Then ask them to identify one which they want to try more often.</a:t>
            </a:r>
          </a:p>
          <a:p>
            <a:endParaRPr lang="en-GB" altLang="en-US" smtClean="0"/>
          </a:p>
        </p:txBody>
      </p:sp>
      <p:sp>
        <p:nvSpPr>
          <p:cNvPr id="4" name="Slide Number Placeholder 3"/>
          <p:cNvSpPr>
            <a:spLocks noGrp="1"/>
          </p:cNvSpPr>
          <p:nvPr>
            <p:ph type="sldNum" sz="quarter" idx="5"/>
          </p:nvPr>
        </p:nvSpPr>
        <p:spPr/>
        <p:txBody>
          <a:bodyPr/>
          <a:lstStyle/>
          <a:p>
            <a:pPr>
              <a:defRPr/>
            </a:pPr>
            <a:fld id="{5BF5629D-9C6F-443F-9CFD-E4E7E48822E7}" type="slidenum">
              <a:rPr lang="en-US">
                <a:solidFill>
                  <a:prstClr val="black"/>
                </a:solidFill>
              </a:rPr>
              <a:pPr>
                <a:def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a:p>
            <a:pPr eaLnBrk="1" hangingPunct="1"/>
            <a:endParaRPr lang="en-GB" altLang="en-US" smtClean="0"/>
          </a:p>
        </p:txBody>
      </p:sp>
      <p:sp>
        <p:nvSpPr>
          <p:cNvPr id="4" name="Slide Number Placeholder 3"/>
          <p:cNvSpPr>
            <a:spLocks noGrp="1"/>
          </p:cNvSpPr>
          <p:nvPr>
            <p:ph type="sldNum" sz="quarter" idx="5"/>
          </p:nvPr>
        </p:nvSpPr>
        <p:spPr/>
        <p:txBody>
          <a:bodyPr/>
          <a:lstStyle/>
          <a:p>
            <a:pPr>
              <a:defRPr/>
            </a:pPr>
            <a:fld id="{A4081E7F-CE0F-4640-B988-7363292D8CD2}" type="slidenum">
              <a:rPr lang="en-US">
                <a:solidFill>
                  <a:prstClr val="black"/>
                </a:solidFill>
              </a:rPr>
              <a:pPr>
                <a:def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a:p>
            <a:pPr eaLnBrk="1" hangingPunct="1"/>
            <a:r>
              <a:rPr lang="en-GB" altLang="en-US" smtClean="0"/>
              <a:t>Ask the group to put their hands up if they answer yes to any of the questions</a:t>
            </a:r>
          </a:p>
          <a:p>
            <a:pPr eaLnBrk="1" hangingPunct="1"/>
            <a:endParaRPr lang="en-GB" altLang="en-US" smtClean="0"/>
          </a:p>
          <a:p>
            <a:pPr eaLnBrk="1" hangingPunct="1"/>
            <a:r>
              <a:rPr lang="en-GB" altLang="en-US" smtClean="0"/>
              <a:t>Put your hands up if..</a:t>
            </a:r>
          </a:p>
          <a:p>
            <a:pPr eaLnBrk="1" hangingPunct="1"/>
            <a:endParaRPr lang="en-GB" altLang="en-US" smtClean="0"/>
          </a:p>
          <a:p>
            <a:pPr eaLnBrk="1" hangingPunct="1"/>
            <a:r>
              <a:rPr lang="en-GB" altLang="en-US" smtClean="0"/>
              <a:t>You have physical health</a:t>
            </a:r>
          </a:p>
          <a:p>
            <a:pPr eaLnBrk="1" hangingPunct="1"/>
            <a:endParaRPr lang="en-GB" altLang="en-US" smtClean="0"/>
          </a:p>
          <a:p>
            <a:pPr eaLnBrk="1" hangingPunct="1"/>
            <a:r>
              <a:rPr lang="en-GB" altLang="en-US" smtClean="0"/>
              <a:t>You have mental health</a:t>
            </a:r>
          </a:p>
          <a:p>
            <a:pPr eaLnBrk="1" hangingPunct="1"/>
            <a:endParaRPr lang="en-GB" altLang="en-US" smtClean="0"/>
          </a:p>
          <a:p>
            <a:pPr eaLnBrk="1" hangingPunct="1"/>
            <a:r>
              <a:rPr lang="en-GB" altLang="en-US" smtClean="0"/>
              <a:t>You have felt angry in the past week</a:t>
            </a:r>
          </a:p>
          <a:p>
            <a:pPr eaLnBrk="1" hangingPunct="1"/>
            <a:endParaRPr lang="en-GB" altLang="en-US" smtClean="0"/>
          </a:p>
          <a:p>
            <a:pPr eaLnBrk="1" hangingPunct="1"/>
            <a:r>
              <a:rPr lang="en-GB" altLang="en-US" smtClean="0"/>
              <a:t>You have felt sad in the past week</a:t>
            </a:r>
          </a:p>
          <a:p>
            <a:pPr eaLnBrk="1" hangingPunct="1"/>
            <a:endParaRPr lang="en-GB" altLang="en-US" smtClean="0"/>
          </a:p>
          <a:p>
            <a:pPr eaLnBrk="1" hangingPunct="1"/>
            <a:r>
              <a:rPr lang="en-GB" altLang="en-US" smtClean="0"/>
              <a:t>You have felt happy in the past week</a:t>
            </a:r>
          </a:p>
          <a:p>
            <a:pPr eaLnBrk="1" hangingPunct="1"/>
            <a:endParaRPr lang="en-GB" altLang="en-US" smtClean="0"/>
          </a:p>
          <a:p>
            <a:pPr eaLnBrk="1" hangingPunct="1"/>
            <a:r>
              <a:rPr lang="en-GB" altLang="en-US" smtClean="0"/>
              <a:t>You have felt stressed in the past week</a:t>
            </a:r>
          </a:p>
          <a:p>
            <a:pPr eaLnBrk="1" hangingPunct="1"/>
            <a:endParaRPr lang="en-GB" altLang="en-US" smtClean="0"/>
          </a:p>
          <a:p>
            <a:pPr eaLnBrk="1" hangingPunct="1"/>
            <a:r>
              <a:rPr lang="en-GB" altLang="en-US" smtClean="0"/>
              <a:t>That is your mental health! Your mental health is your emotions. It is normal to feel a whole range of emotions, including negative ones. We all have mental health just as we all have physical health. </a:t>
            </a:r>
          </a:p>
          <a:p>
            <a:pPr eaLnBrk="1" hangingPunct="1"/>
            <a:endParaRPr lang="en-GB" altLang="en-US" smtClean="0"/>
          </a:p>
          <a:p>
            <a:pPr eaLnBrk="1" hangingPunct="1"/>
            <a:r>
              <a:rPr lang="en-GB" altLang="en-US" smtClean="0"/>
              <a:t>When negative emotions persist for a long period and get in the way of us functioning in our daily lives as we ordinarily might, that means our mental health is not in a good place and we may have a mental health problem.</a:t>
            </a:r>
          </a:p>
        </p:txBody>
      </p:sp>
      <p:sp>
        <p:nvSpPr>
          <p:cNvPr id="4" name="Slide Number Placeholder 3"/>
          <p:cNvSpPr>
            <a:spLocks noGrp="1"/>
          </p:cNvSpPr>
          <p:nvPr>
            <p:ph type="sldNum" sz="quarter" idx="5"/>
          </p:nvPr>
        </p:nvSpPr>
        <p:spPr/>
        <p:txBody>
          <a:bodyPr/>
          <a:lstStyle/>
          <a:p>
            <a:pPr>
              <a:defRPr/>
            </a:pPr>
            <a:fld id="{CA8A2778-F4D1-4F94-83DE-22A6F5D0F46F}" type="slidenum">
              <a:rPr lang="en-US">
                <a:solidFill>
                  <a:prstClr val="black"/>
                </a:solidFill>
              </a:rPr>
              <a:pPr>
                <a:def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4F3A7A77-81FA-4F9D-BBF3-DE875271104D}" type="datetimeFigureOut">
              <a:rPr lang="en-US">
                <a:solidFill>
                  <a:prstClr val="black"/>
                </a:solidFill>
              </a:rPr>
              <a:pPr defTabSz="457200">
                <a:defRPr/>
              </a:pPr>
              <a:t>9/27/2017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DCA1BB6C-E357-4D2C-BA6B-22F3235B4F51}"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94474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142A3863-098C-46EB-8836-CABBC79E471E}" type="datetimeFigureOut">
              <a:rPr lang="en-US">
                <a:solidFill>
                  <a:prstClr val="black"/>
                </a:solidFill>
              </a:rPr>
              <a:pPr defTabSz="457200">
                <a:defRPr/>
              </a:pPr>
              <a:t>9/27/2017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34258F35-F24B-4D7E-9E7E-EE57AA410235}"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166465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47D7078C-3074-4C2E-86DF-DBEB4D3118C5}" type="datetimeFigureOut">
              <a:rPr lang="en-US">
                <a:solidFill>
                  <a:prstClr val="black"/>
                </a:solidFill>
              </a:rPr>
              <a:pPr defTabSz="457200">
                <a:defRPr/>
              </a:pPr>
              <a:t>9/27/2017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EA1549C4-8C68-4C57-AE5E-7B0E68309D8F}"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135484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A2E855AD-8DFB-4FC5-8773-01129A82116B}" type="datetimeFigureOut">
              <a:rPr lang="en-US">
                <a:solidFill>
                  <a:prstClr val="black"/>
                </a:solidFill>
              </a:rPr>
              <a:pPr defTabSz="457200">
                <a:defRPr/>
              </a:pPr>
              <a:t>9/27/2017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D6EFBF4D-1DF8-43B1-925A-3E85A72D8DC6}"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15237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2FB01237-8AFA-46BA-B831-30B08D254F16}" type="datetimeFigureOut">
              <a:rPr lang="en-US">
                <a:solidFill>
                  <a:prstClr val="black"/>
                </a:solidFill>
              </a:rPr>
              <a:pPr defTabSz="457200">
                <a:defRPr/>
              </a:pPr>
              <a:t>9/27/2017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0DFBEB12-CF2D-4E7E-B001-83E0EE27DB02}"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328181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CD2C2FC1-AE37-401C-9CCE-B4C1D2DF3C98}" type="datetimeFigureOut">
              <a:rPr lang="en-US">
                <a:solidFill>
                  <a:prstClr val="black"/>
                </a:solidFill>
              </a:rPr>
              <a:pPr defTabSz="457200">
                <a:defRPr/>
              </a:pPr>
              <a:t>9/27/2017</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35A32049-64C6-4D23-A965-50A0935A6A25}"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395081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DC45D1B5-466E-4EC2-B793-538315EE1029}" type="datetimeFigureOut">
              <a:rPr lang="en-US">
                <a:solidFill>
                  <a:prstClr val="black"/>
                </a:solidFill>
              </a:rPr>
              <a:pPr defTabSz="457200">
                <a:defRPr/>
              </a:pPr>
              <a:t>9/27/2017</a:t>
            </a:fld>
            <a:endParaRPr lang="en-US">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431C649A-CD95-4710-8C2F-B0862514498E}"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204996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D3BB7545-E409-4B46-A470-1BF27D66D268}" type="datetimeFigureOut">
              <a:rPr lang="en-US">
                <a:solidFill>
                  <a:prstClr val="black"/>
                </a:solidFill>
              </a:rPr>
              <a:pPr defTabSz="457200">
                <a:defRPr/>
              </a:pPr>
              <a:t>9/27/2017</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A72BE9AB-B1B2-4FDD-9609-8BB74A719746}"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199269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4FE419E4-CFE4-417D-80AC-F8B263082C45}" type="datetimeFigureOut">
              <a:rPr lang="en-US">
                <a:solidFill>
                  <a:prstClr val="black"/>
                </a:solidFill>
              </a:rPr>
              <a:pPr defTabSz="457200">
                <a:defRPr/>
              </a:pPr>
              <a:t>9/27/2017</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51E01C9D-AD99-49A4-ABB4-F4E66F38E48C}"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332581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6CBD82EA-A064-4930-8AB4-85F9C286BE62}" type="datetimeFigureOut">
              <a:rPr lang="en-US">
                <a:solidFill>
                  <a:prstClr val="black"/>
                </a:solidFill>
              </a:rPr>
              <a:pPr defTabSz="457200">
                <a:defRPr/>
              </a:pPr>
              <a:t>9/27/2017</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FEAAF774-537F-417F-B670-FA21E1601780}"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6815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FE0BE43B-ADE7-4787-9A86-AEA157543A5C}" type="datetimeFigureOut">
              <a:rPr lang="en-US">
                <a:solidFill>
                  <a:prstClr val="black"/>
                </a:solidFill>
              </a:rPr>
              <a:pPr defTabSz="457200">
                <a:defRPr/>
              </a:pPr>
              <a:t>9/27/2017</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EB07BC71-4984-42BC-87D7-B53CA45C81A2}" type="slidenum">
              <a:rPr lang="en-US">
                <a:solidFill>
                  <a:prstClr val="black"/>
                </a:solidFill>
              </a:rPr>
              <a:pPr defTabSz="457200">
                <a:defRPr/>
              </a:pPr>
              <a:t>‹#›</a:t>
            </a:fld>
            <a:endParaRPr lang="en-US">
              <a:solidFill>
                <a:prstClr val="black"/>
              </a:solidFill>
            </a:endParaRPr>
          </a:p>
        </p:txBody>
      </p:sp>
    </p:spTree>
    <p:extLst>
      <p:ext uri="{BB962C8B-B14F-4D97-AF65-F5344CB8AC3E}">
        <p14:creationId xmlns:p14="http://schemas.microsoft.com/office/powerpoint/2010/main" val="150004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379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9" descr="PPT Backgrounds new 1-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2"/>
          <p:cNvSpPr>
            <a:spLocks noGrp="1"/>
          </p:cNvSpPr>
          <p:nvPr>
            <p:ph type="ctrTitle"/>
          </p:nvPr>
        </p:nvSpPr>
        <p:spPr bwMode="auto">
          <a:xfrm>
            <a:off x="509588" y="625475"/>
            <a:ext cx="3211512"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dirty="0" smtClean="0">
                <a:solidFill>
                  <a:schemeClr val="bg1"/>
                </a:solidFill>
                <a:latin typeface="InterstatePlus Bold"/>
                <a:ea typeface="InterstatePlus Bold"/>
                <a:cs typeface="InterstatePlus Bold"/>
              </a:rPr>
              <a:t>Section Title</a:t>
            </a:r>
          </a:p>
        </p:txBody>
      </p:sp>
      <p:sp>
        <p:nvSpPr>
          <p:cNvPr id="13316" name="Title 2"/>
          <p:cNvSpPr txBox="1">
            <a:spLocks/>
          </p:cNvSpPr>
          <p:nvPr/>
        </p:nvSpPr>
        <p:spPr bwMode="auto">
          <a:xfrm>
            <a:off x="496888" y="2241550"/>
            <a:ext cx="6985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US" altLang="en-US" sz="4800" smtClean="0">
                <a:solidFill>
                  <a:prstClr val="white"/>
                </a:solidFill>
                <a:latin typeface="InterstatePlus Bold"/>
                <a:ea typeface="InterstatePlus Bold"/>
                <a:cs typeface="InterstatePlus Bold"/>
              </a:rPr>
              <a:t>Mental Health</a:t>
            </a:r>
          </a:p>
        </p:txBody>
      </p:sp>
      <p:sp>
        <p:nvSpPr>
          <p:cNvPr id="13317" name="Subtitle 3"/>
          <p:cNvSpPr>
            <a:spLocks noGrp="1"/>
          </p:cNvSpPr>
          <p:nvPr>
            <p:ph type="subTitle" idx="1"/>
          </p:nvPr>
        </p:nvSpPr>
        <p:spPr bwMode="auto">
          <a:xfrm>
            <a:off x="496888" y="3392488"/>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lnSpc>
                <a:spcPct val="80000"/>
              </a:lnSpc>
            </a:pPr>
            <a:r>
              <a:rPr lang="en-US" altLang="en-US" sz="2400" smtClean="0">
                <a:solidFill>
                  <a:schemeClr val="bg1"/>
                </a:solidFill>
                <a:latin typeface="InterstatePlus Light"/>
                <a:ea typeface="InterstatePlus Light"/>
                <a:cs typeface="InterstatePlus Light"/>
              </a:rPr>
              <a:t>Dr Kumaran Gohula Thevan</a:t>
            </a:r>
          </a:p>
          <a:p>
            <a:pPr algn="l" eaLnBrk="1" hangingPunct="1">
              <a:lnSpc>
                <a:spcPct val="80000"/>
              </a:lnSpc>
            </a:pPr>
            <a:r>
              <a:rPr lang="en-US" altLang="en-US" sz="2400" smtClean="0">
                <a:solidFill>
                  <a:schemeClr val="bg1"/>
                </a:solidFill>
                <a:latin typeface="InterstatePlus Light"/>
                <a:ea typeface="InterstatePlus Light"/>
                <a:cs typeface="InterstatePlus Light"/>
              </a:rPr>
              <a:t>Consultant Child &amp; Adolescent Psychiatrist</a:t>
            </a:r>
          </a:p>
          <a:p>
            <a:pPr algn="l" eaLnBrk="1" hangingPunct="1">
              <a:lnSpc>
                <a:spcPct val="80000"/>
              </a:lnSpc>
            </a:pPr>
            <a:r>
              <a:rPr lang="en-US" altLang="en-US" sz="2400" smtClean="0">
                <a:solidFill>
                  <a:schemeClr val="bg1"/>
                </a:solidFill>
                <a:latin typeface="InterstatePlus Light"/>
                <a:ea typeface="InterstatePlus Light"/>
                <a:cs typeface="InterstatePlus Light"/>
              </a:rPr>
              <a:t>Named Doctor for Safeguarding</a:t>
            </a:r>
          </a:p>
        </p:txBody>
      </p:sp>
    </p:spTree>
    <p:extLst>
      <p:ext uri="{BB962C8B-B14F-4D97-AF65-F5344CB8AC3E}">
        <p14:creationId xmlns:p14="http://schemas.microsoft.com/office/powerpoint/2010/main" val="98292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2"/>
          <p:cNvSpPr>
            <a:spLocks noGrp="1"/>
          </p:cNvSpPr>
          <p:nvPr>
            <p:ph type="ctrTitle"/>
          </p:nvPr>
        </p:nvSpPr>
        <p:spPr bwMode="auto">
          <a:xfrm>
            <a:off x="509588" y="625475"/>
            <a:ext cx="7146925"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Experiencing Mental Illness</a:t>
            </a:r>
          </a:p>
        </p:txBody>
      </p:sp>
      <p:sp>
        <p:nvSpPr>
          <p:cNvPr id="22532"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22533" name="TextBox 1"/>
          <p:cNvSpPr txBox="1">
            <a:spLocks noChangeArrowheads="1"/>
          </p:cNvSpPr>
          <p:nvPr/>
        </p:nvSpPr>
        <p:spPr bwMode="auto">
          <a:xfrm>
            <a:off x="666750" y="1978025"/>
            <a:ext cx="70580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smtClean="0">
                <a:solidFill>
                  <a:prstClr val="black"/>
                </a:solidFill>
              </a:rPr>
              <a:t>Experiencing a mental health problem is often upsetting and frightening, particularly at first. </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Being unwell may feel that it's a sign of weakness, or that you are 'losing your mind', and that it's only going to get worse. You may be scared of being seen as 'mad' by other people in your life. You may also be afraid of being locked up in an institution.</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These fears are often reinforced by the negative portrayals. </a:t>
            </a:r>
          </a:p>
          <a:p>
            <a:pPr defTabSz="457200" eaLnBrk="1" fontAlgn="base" hangingPunct="1">
              <a:spcBef>
                <a:spcPct val="0"/>
              </a:spcBef>
              <a:spcAft>
                <a:spcPct val="0"/>
              </a:spcAft>
            </a:pPr>
            <a:r>
              <a:rPr lang="en-GB" altLang="en-US" smtClean="0">
                <a:solidFill>
                  <a:prstClr val="black"/>
                </a:solidFill>
              </a:rPr>
              <a:t>Evidence shows this stops young people from talking about problems, or seeking help. </a:t>
            </a:r>
          </a:p>
          <a:p>
            <a:pPr defTabSz="457200" eaLnBrk="1" fontAlgn="base" hangingPunct="1">
              <a:spcBef>
                <a:spcPct val="0"/>
              </a:spcBef>
              <a:spcAft>
                <a:spcPct val="0"/>
              </a:spcAft>
            </a:pPr>
            <a:r>
              <a:rPr lang="en-GB" altLang="en-US" smtClean="0">
                <a:solidFill>
                  <a:prstClr val="black"/>
                </a:solidFill>
              </a:rPr>
              <a:t>.</a:t>
            </a:r>
          </a:p>
        </p:txBody>
      </p:sp>
    </p:spTree>
    <p:extLst>
      <p:ext uri="{BB962C8B-B14F-4D97-AF65-F5344CB8AC3E}">
        <p14:creationId xmlns:p14="http://schemas.microsoft.com/office/powerpoint/2010/main" val="1684916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2"/>
          <p:cNvSpPr>
            <a:spLocks noGrp="1"/>
          </p:cNvSpPr>
          <p:nvPr>
            <p:ph type="ctrTitle"/>
          </p:nvPr>
        </p:nvSpPr>
        <p:spPr bwMode="auto">
          <a:xfrm>
            <a:off x="509588" y="625475"/>
            <a:ext cx="7146925"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Negative Portrayals of  Mental Illness</a:t>
            </a:r>
          </a:p>
        </p:txBody>
      </p:sp>
      <p:sp>
        <p:nvSpPr>
          <p:cNvPr id="23556"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23557" name="TextBox 1"/>
          <p:cNvSpPr txBox="1">
            <a:spLocks noChangeArrowheads="1"/>
          </p:cNvSpPr>
          <p:nvPr/>
        </p:nvSpPr>
        <p:spPr bwMode="auto">
          <a:xfrm>
            <a:off x="666750" y="1539875"/>
            <a:ext cx="70580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buFont typeface="Arial" pitchFamily="34" charset="0"/>
              <a:buChar char="•"/>
            </a:pPr>
            <a:r>
              <a:rPr lang="en-GB" altLang="en-US" smtClean="0">
                <a:solidFill>
                  <a:prstClr val="black"/>
                </a:solidFill>
              </a:rPr>
              <a:t>The majority of violent crimes and homicides are committed by people who do not have mental health problems.</a:t>
            </a:r>
          </a:p>
          <a:p>
            <a:pPr defTabSz="457200" eaLnBrk="1" fontAlgn="base" hangingPunct="1">
              <a:spcBef>
                <a:spcPct val="0"/>
              </a:spcBef>
              <a:spcAft>
                <a:spcPct val="0"/>
              </a:spcAft>
              <a:buFont typeface="Arial" pitchFamily="34" charset="0"/>
              <a:buChar char="•"/>
            </a:pPr>
            <a:r>
              <a:rPr lang="en-GB" altLang="en-US" smtClean="0">
                <a:solidFill>
                  <a:prstClr val="black"/>
                </a:solidFill>
              </a:rPr>
              <a:t>People with mental health problems are more dangerous to themselves than they are to others: 90% of people who die through suicide in the UK are experiencing mental distress.</a:t>
            </a:r>
          </a:p>
          <a:p>
            <a:pPr defTabSz="457200" eaLnBrk="1" fontAlgn="base" hangingPunct="1">
              <a:spcBef>
                <a:spcPct val="0"/>
              </a:spcBef>
              <a:spcAft>
                <a:spcPct val="0"/>
              </a:spcAft>
              <a:buFont typeface="Arial" pitchFamily="34" charset="0"/>
              <a:buChar char="•"/>
            </a:pPr>
            <a:r>
              <a:rPr lang="en-GB" altLang="en-US" smtClean="0">
                <a:solidFill>
                  <a:prstClr val="black"/>
                </a:solidFill>
              </a:rPr>
              <a:t>It is estimated that more than 7 million people will have a mental illness. </a:t>
            </a:r>
          </a:p>
          <a:p>
            <a:pPr defTabSz="457200" eaLnBrk="1" fontAlgn="base" hangingPunct="1">
              <a:spcBef>
                <a:spcPct val="0"/>
              </a:spcBef>
              <a:spcAft>
                <a:spcPct val="0"/>
              </a:spcAft>
              <a:buFont typeface="Arial" pitchFamily="34" charset="0"/>
              <a:buChar char="•"/>
            </a:pPr>
            <a:r>
              <a:rPr lang="en-GB" altLang="en-US" smtClean="0">
                <a:solidFill>
                  <a:prstClr val="black"/>
                </a:solidFill>
              </a:rPr>
              <a:t>50–70 cases of homicide a year involving people known to have a mental health problem</a:t>
            </a:r>
          </a:p>
          <a:p>
            <a:pPr defTabSz="457200" eaLnBrk="1" fontAlgn="base" hangingPunct="1">
              <a:spcBef>
                <a:spcPct val="0"/>
              </a:spcBef>
              <a:spcAft>
                <a:spcPct val="0"/>
              </a:spcAft>
              <a:buFont typeface="Arial" pitchFamily="34" charset="0"/>
              <a:buChar char="•"/>
            </a:pPr>
            <a:r>
              <a:rPr lang="en-GB" altLang="en-US" smtClean="0">
                <a:solidFill>
                  <a:prstClr val="black"/>
                </a:solidFill>
              </a:rPr>
              <a:t>Contrary to popular belief, the incidence of homicide committed by people diagnosed with mental health problems has stayed at a fairly constant level since the 1990s</a:t>
            </a:r>
          </a:p>
          <a:p>
            <a:pPr defTabSz="457200" eaLnBrk="1" fontAlgn="base" hangingPunct="1">
              <a:spcBef>
                <a:spcPct val="0"/>
              </a:spcBef>
              <a:spcAft>
                <a:spcPct val="0"/>
              </a:spcAft>
              <a:buFont typeface="Arial" pitchFamily="34" charset="0"/>
              <a:buChar char="•"/>
            </a:pPr>
            <a:r>
              <a:rPr lang="en-GB" altLang="en-US" smtClean="0">
                <a:solidFill>
                  <a:prstClr val="black"/>
                </a:solidFill>
              </a:rPr>
              <a:t>Substance abuse appears to play a role: The prevalence of violence is higher among people who have symptoms of substance abuse (including discharged psychiatric patients and non-patients). </a:t>
            </a:r>
          </a:p>
        </p:txBody>
      </p:sp>
    </p:spTree>
    <p:extLst>
      <p:ext uri="{BB962C8B-B14F-4D97-AF65-F5344CB8AC3E}">
        <p14:creationId xmlns:p14="http://schemas.microsoft.com/office/powerpoint/2010/main" val="3915403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2"/>
          <p:cNvSpPr>
            <a:spLocks noGrp="1"/>
          </p:cNvSpPr>
          <p:nvPr>
            <p:ph type="ctrTitle"/>
          </p:nvPr>
        </p:nvSpPr>
        <p:spPr bwMode="auto">
          <a:xfrm>
            <a:off x="509588" y="625475"/>
            <a:ext cx="7146925"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Types of Mental Illness</a:t>
            </a:r>
          </a:p>
        </p:txBody>
      </p:sp>
      <p:sp>
        <p:nvSpPr>
          <p:cNvPr id="24580"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24581" name="TextBox 1"/>
          <p:cNvSpPr txBox="1">
            <a:spLocks noChangeArrowheads="1"/>
          </p:cNvSpPr>
          <p:nvPr/>
        </p:nvSpPr>
        <p:spPr bwMode="auto">
          <a:xfrm>
            <a:off x="666750" y="1539875"/>
            <a:ext cx="70580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buFont typeface="Arial" pitchFamily="34" charset="0"/>
              <a:buChar char="•"/>
            </a:pPr>
            <a:r>
              <a:rPr lang="en-GB" altLang="en-US" smtClean="0">
                <a:solidFill>
                  <a:prstClr val="black"/>
                </a:solidFill>
              </a:rPr>
              <a:t>There are many different mental health problems, and many symptoms are common to more than one diagnosis..</a:t>
            </a:r>
          </a:p>
          <a:p>
            <a:pPr defTabSz="457200" eaLnBrk="1" fontAlgn="base" hangingPunct="1">
              <a:spcBef>
                <a:spcPct val="0"/>
              </a:spcBef>
              <a:spcAft>
                <a:spcPct val="0"/>
              </a:spcAft>
              <a:buFont typeface="Arial" pitchFamily="34" charset="0"/>
              <a:buChar char="•"/>
            </a:pPr>
            <a:endParaRPr lang="en-GB" altLang="en-US" smtClean="0">
              <a:solidFill>
                <a:prstClr val="black"/>
              </a:solidFill>
            </a:endParaRPr>
          </a:p>
          <a:p>
            <a:pPr defTabSz="457200" eaLnBrk="1" fontAlgn="base" hangingPunct="1">
              <a:spcBef>
                <a:spcPct val="0"/>
              </a:spcBef>
              <a:spcAft>
                <a:spcPct val="0"/>
              </a:spcAft>
              <a:buFont typeface="Arial" pitchFamily="34" charset="0"/>
              <a:buChar char="•"/>
            </a:pPr>
            <a:r>
              <a:rPr lang="en-GB" altLang="en-US" smtClean="0">
                <a:solidFill>
                  <a:prstClr val="black"/>
                </a:solidFill>
              </a:rPr>
              <a:t>Common Symptoms include:</a:t>
            </a:r>
          </a:p>
          <a:p>
            <a:pPr defTabSz="457200" eaLnBrk="1" fontAlgn="base" hangingPunct="1">
              <a:spcBef>
                <a:spcPct val="0"/>
              </a:spcBef>
              <a:spcAft>
                <a:spcPct val="0"/>
              </a:spcAft>
              <a:buFont typeface="Arial" pitchFamily="34" charset="0"/>
              <a:buChar char="•"/>
            </a:pPr>
            <a:endParaRPr lang="en-GB" altLang="en-US" smtClean="0">
              <a:solidFill>
                <a:prstClr val="black"/>
              </a:solidFill>
            </a:endParaRPr>
          </a:p>
          <a:p>
            <a:pPr lvl="1" defTabSz="457200" eaLnBrk="1" fontAlgn="base" hangingPunct="1">
              <a:spcBef>
                <a:spcPct val="0"/>
              </a:spcBef>
              <a:spcAft>
                <a:spcPct val="0"/>
              </a:spcAft>
              <a:buFont typeface="Arial" pitchFamily="34" charset="0"/>
              <a:buChar char="•"/>
            </a:pPr>
            <a:r>
              <a:rPr lang="en-GB" altLang="en-US" smtClean="0">
                <a:solidFill>
                  <a:prstClr val="black"/>
                </a:solidFill>
              </a:rPr>
              <a:t>Low mood</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Self-harm</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Anxiety and Panic</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Aggression</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Inability to function</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Poor concentration</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Poor sleep</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Poor appetite</a:t>
            </a:r>
          </a:p>
          <a:p>
            <a:pPr lvl="1" defTabSz="457200" eaLnBrk="1" fontAlgn="base" hangingPunct="1">
              <a:spcBef>
                <a:spcPct val="0"/>
              </a:spcBef>
              <a:spcAft>
                <a:spcPct val="0"/>
              </a:spcAft>
              <a:buFont typeface="Arial" pitchFamily="34" charset="0"/>
              <a:buChar char="•"/>
            </a:pPr>
            <a:r>
              <a:rPr lang="en-GB" altLang="en-US" smtClean="0">
                <a:solidFill>
                  <a:prstClr val="black"/>
                </a:solidFill>
              </a:rPr>
              <a:t>Paranoia</a:t>
            </a:r>
          </a:p>
        </p:txBody>
      </p:sp>
    </p:spTree>
    <p:extLst>
      <p:ext uri="{BB962C8B-B14F-4D97-AF65-F5344CB8AC3E}">
        <p14:creationId xmlns:p14="http://schemas.microsoft.com/office/powerpoint/2010/main" val="281509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Major Mental Illnesses</a:t>
            </a:r>
          </a:p>
        </p:txBody>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Schizophrenia</a:t>
            </a:r>
          </a:p>
          <a:p>
            <a:r>
              <a:rPr lang="en-US" altLang="en-US" smtClean="0"/>
              <a:t>Bipolar Disorder</a:t>
            </a:r>
          </a:p>
          <a:p>
            <a:r>
              <a:rPr lang="en-US" altLang="en-US" smtClean="0"/>
              <a:t>Major Depression</a:t>
            </a:r>
          </a:p>
          <a:p>
            <a:r>
              <a:rPr lang="en-US" altLang="en-US" smtClean="0"/>
              <a:t>Obsessive-Compulsive Disorder</a:t>
            </a:r>
          </a:p>
          <a:p>
            <a:r>
              <a:rPr lang="en-US" altLang="en-US" smtClean="0"/>
              <a:t>Anxiety/Panic Disorder</a:t>
            </a:r>
          </a:p>
        </p:txBody>
      </p:sp>
    </p:spTree>
    <p:extLst>
      <p:ext uri="{BB962C8B-B14F-4D97-AF65-F5344CB8AC3E}">
        <p14:creationId xmlns:p14="http://schemas.microsoft.com/office/powerpoint/2010/main" val="400461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Neurodevelopmental Disorders</a:t>
            </a:r>
          </a:p>
        </p:txBody>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Learning Disability</a:t>
            </a:r>
          </a:p>
          <a:p>
            <a:r>
              <a:rPr lang="en-US" altLang="en-US" smtClean="0"/>
              <a:t>ADHD</a:t>
            </a:r>
          </a:p>
          <a:p>
            <a:r>
              <a:rPr lang="en-US" altLang="en-US" smtClean="0"/>
              <a:t>ASD</a:t>
            </a:r>
          </a:p>
          <a:p>
            <a:r>
              <a:rPr lang="en-US" altLang="en-US" smtClean="0"/>
              <a:t>Dyslexia</a:t>
            </a:r>
          </a:p>
          <a:p>
            <a:r>
              <a:rPr lang="en-US" altLang="en-US" smtClean="0"/>
              <a:t>Dyspraxia</a:t>
            </a:r>
          </a:p>
          <a:p>
            <a:r>
              <a:rPr lang="en-US" altLang="en-US" smtClean="0"/>
              <a:t>OCD</a:t>
            </a:r>
          </a:p>
          <a:p>
            <a:r>
              <a:rPr lang="en-US" altLang="en-US" smtClean="0"/>
              <a:t>Tourettes</a:t>
            </a:r>
          </a:p>
          <a:p>
            <a:r>
              <a:rPr lang="en-US" altLang="en-US" smtClean="0"/>
              <a:t>Epilepsy</a:t>
            </a:r>
          </a:p>
        </p:txBody>
      </p:sp>
    </p:spTree>
    <p:extLst>
      <p:ext uri="{BB962C8B-B14F-4D97-AF65-F5344CB8AC3E}">
        <p14:creationId xmlns:p14="http://schemas.microsoft.com/office/powerpoint/2010/main" val="292310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2"/>
          <p:cNvSpPr>
            <a:spLocks noGrp="1" noChangeArrowheads="1"/>
          </p:cNvSpPr>
          <p:nvPr>
            <p:ph type="title"/>
          </p:nvPr>
        </p:nvSpPr>
        <p:spPr/>
        <p:txBody>
          <a:bodyPr>
            <a:normAutofit fontScale="90000"/>
          </a:bodyPr>
          <a:lstStyle/>
          <a:p>
            <a:pPr>
              <a:defRPr/>
            </a:pPr>
            <a:r>
              <a:rPr lang="en-US" sz="3600" dirty="0" smtClean="0"/>
              <a:t>Classification and Diagnosis of </a:t>
            </a:r>
            <a:br>
              <a:rPr lang="en-US" sz="3600" dirty="0" smtClean="0"/>
            </a:br>
            <a:r>
              <a:rPr lang="en-US" sz="3600" dirty="0" smtClean="0"/>
              <a:t>Childhood Disorders</a:t>
            </a:r>
          </a:p>
        </p:txBody>
      </p:sp>
      <p:sp>
        <p:nvSpPr>
          <p:cNvPr id="75779" name="Rectangle 3"/>
          <p:cNvSpPr>
            <a:spLocks noGrp="1" noChangeArrowheads="1"/>
          </p:cNvSpPr>
          <p:nvPr>
            <p:ph idx="1"/>
          </p:nvPr>
        </p:nvSpPr>
        <p:spPr>
          <a:xfrm>
            <a:off x="576263" y="1600200"/>
            <a:ext cx="8194675" cy="4876800"/>
          </a:xfrm>
        </p:spPr>
        <p:txBody>
          <a:bodyPr>
            <a:normAutofit fontScale="92500" lnSpcReduction="10000"/>
          </a:bodyPr>
          <a:lstStyle/>
          <a:p>
            <a:pPr>
              <a:lnSpc>
                <a:spcPct val="80000"/>
              </a:lnSpc>
              <a:defRPr/>
            </a:pPr>
            <a:r>
              <a:rPr lang="en-US" dirty="0" smtClean="0"/>
              <a:t>Externalizing disorders</a:t>
            </a:r>
          </a:p>
          <a:p>
            <a:pPr lvl="1">
              <a:lnSpc>
                <a:spcPct val="80000"/>
              </a:lnSpc>
              <a:defRPr/>
            </a:pPr>
            <a:r>
              <a:rPr lang="en-US" dirty="0" smtClean="0"/>
              <a:t>Characterized by outward-directed behaviors</a:t>
            </a:r>
          </a:p>
          <a:p>
            <a:pPr lvl="1">
              <a:defRPr/>
            </a:pPr>
            <a:r>
              <a:rPr lang="en-US" dirty="0" smtClean="0"/>
              <a:t>Noncompliance, aggressiveness, </a:t>
            </a:r>
            <a:r>
              <a:rPr lang="en-US" dirty="0" err="1" smtClean="0"/>
              <a:t>overactivity</a:t>
            </a:r>
            <a:r>
              <a:rPr lang="en-US" dirty="0" smtClean="0"/>
              <a:t>, impulsiveness</a:t>
            </a:r>
          </a:p>
          <a:p>
            <a:pPr lvl="1">
              <a:defRPr/>
            </a:pPr>
            <a:r>
              <a:rPr lang="en-US" dirty="0" smtClean="0"/>
              <a:t>Includes attention-deficit/hyperactivity disorder, conduct disorder, and oppositional defiant disorder.</a:t>
            </a:r>
          </a:p>
          <a:p>
            <a:pPr lvl="1">
              <a:lnSpc>
                <a:spcPct val="80000"/>
              </a:lnSpc>
              <a:defRPr/>
            </a:pPr>
            <a:r>
              <a:rPr lang="en-US" dirty="0" smtClean="0"/>
              <a:t>More common in boys</a:t>
            </a:r>
          </a:p>
          <a:p>
            <a:pPr>
              <a:lnSpc>
                <a:spcPct val="80000"/>
              </a:lnSpc>
              <a:defRPr/>
            </a:pPr>
            <a:r>
              <a:rPr lang="en-US" dirty="0" smtClean="0"/>
              <a:t>Internalizing disorders</a:t>
            </a:r>
          </a:p>
          <a:p>
            <a:pPr lvl="1">
              <a:lnSpc>
                <a:spcPct val="80000"/>
              </a:lnSpc>
              <a:defRPr/>
            </a:pPr>
            <a:r>
              <a:rPr lang="en-US" dirty="0" smtClean="0"/>
              <a:t>Characterized by inward-focused behaviors</a:t>
            </a:r>
          </a:p>
          <a:p>
            <a:pPr lvl="2">
              <a:lnSpc>
                <a:spcPct val="80000"/>
              </a:lnSpc>
              <a:defRPr/>
            </a:pPr>
            <a:r>
              <a:rPr lang="en-US" dirty="0" smtClean="0"/>
              <a:t>Depression, anxiety, social withdrawal</a:t>
            </a:r>
          </a:p>
          <a:p>
            <a:pPr lvl="1">
              <a:lnSpc>
                <a:spcPct val="80000"/>
              </a:lnSpc>
              <a:defRPr/>
            </a:pPr>
            <a:r>
              <a:rPr lang="en-US" dirty="0" smtClean="0"/>
              <a:t>Includes childhood anxiety and mood disorders</a:t>
            </a:r>
          </a:p>
          <a:p>
            <a:pPr lvl="1">
              <a:lnSpc>
                <a:spcPct val="80000"/>
              </a:lnSpc>
              <a:defRPr/>
            </a:pPr>
            <a:r>
              <a:rPr lang="en-US" dirty="0" smtClean="0"/>
              <a:t>More common in girls</a:t>
            </a:r>
          </a:p>
          <a:p>
            <a:pPr>
              <a:lnSpc>
                <a:spcPct val="80000"/>
              </a:lnSpc>
              <a:defRPr/>
            </a:pPr>
            <a:endParaRPr lang="en-US" sz="2800" dirty="0" smtClean="0"/>
          </a:p>
        </p:txBody>
      </p:sp>
    </p:spTree>
    <p:extLst>
      <p:ext uri="{BB962C8B-B14F-4D97-AF65-F5344CB8AC3E}">
        <p14:creationId xmlns:p14="http://schemas.microsoft.com/office/powerpoint/2010/main" val="481808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Attention Deficit/Hyperactivity Disorder</a:t>
            </a:r>
          </a:p>
        </p:txBody>
      </p:sp>
      <p:sp>
        <p:nvSpPr>
          <p:cNvPr id="28676" name="Rectangle 3"/>
          <p:cNvSpPr>
            <a:spLocks noGrp="1" noChangeArrowheads="1"/>
          </p:cNvSpPr>
          <p:nvPr>
            <p:ph idx="1"/>
          </p:nvPr>
        </p:nvSpPr>
        <p:spPr bwMode="auto">
          <a:xfrm>
            <a:off x="508000" y="1524000"/>
            <a:ext cx="8196263"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Excessive levels of activity</a:t>
            </a:r>
          </a:p>
          <a:p>
            <a:pPr lvl="1"/>
            <a:r>
              <a:rPr lang="en-US" altLang="en-US" smtClean="0"/>
              <a:t>Fidgeting, squirming, running around when inappropriate, incessant talking</a:t>
            </a:r>
          </a:p>
          <a:p>
            <a:r>
              <a:rPr lang="en-US" altLang="en-US" smtClean="0"/>
              <a:t>Distractibility and difficulty concentrating</a:t>
            </a:r>
          </a:p>
          <a:p>
            <a:pPr lvl="1"/>
            <a:r>
              <a:rPr lang="en-US" altLang="en-US" smtClean="0"/>
              <a:t>Makes careless mistakes, cannot follow instructions, forgetful</a:t>
            </a:r>
          </a:p>
        </p:txBody>
      </p:sp>
    </p:spTree>
    <p:extLst>
      <p:ext uri="{BB962C8B-B14F-4D97-AF65-F5344CB8AC3E}">
        <p14:creationId xmlns:p14="http://schemas.microsoft.com/office/powerpoint/2010/main" val="2068590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Attention Deficit/Hyperactivity Disorder</a:t>
            </a:r>
          </a:p>
        </p:txBody>
      </p:sp>
      <p:sp>
        <p:nvSpPr>
          <p:cNvPr id="29700" name="Rectangle 3"/>
          <p:cNvSpPr>
            <a:spLocks noGrp="1" noChangeArrowheads="1"/>
          </p:cNvSpPr>
          <p:nvPr>
            <p:ph idx="1"/>
          </p:nvPr>
        </p:nvSpPr>
        <p:spPr bwMode="auto">
          <a:xfrm>
            <a:off x="508000" y="1600200"/>
            <a:ext cx="8262938"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90000"/>
              </a:lnSpc>
            </a:pPr>
            <a:r>
              <a:rPr lang="en-US" altLang="en-US" sz="2800" smtClean="0"/>
              <a:t>Three subcategories in DSM-IV-TR</a:t>
            </a:r>
          </a:p>
          <a:p>
            <a:pPr marL="990600" lvl="1" indent="-533400">
              <a:lnSpc>
                <a:spcPct val="90000"/>
              </a:lnSpc>
              <a:buFontTx/>
              <a:buAutoNum type="arabicPeriod"/>
            </a:pPr>
            <a:r>
              <a:rPr lang="en-US" altLang="en-US" sz="2400" smtClean="0"/>
              <a:t>Predominantly inattentive type</a:t>
            </a:r>
          </a:p>
          <a:p>
            <a:pPr marL="990600" lvl="1" indent="-533400">
              <a:lnSpc>
                <a:spcPct val="90000"/>
              </a:lnSpc>
              <a:buFontTx/>
              <a:buAutoNum type="arabicPeriod"/>
            </a:pPr>
            <a:r>
              <a:rPr lang="en-US" altLang="en-US" sz="2400" smtClean="0"/>
              <a:t>Predominantly hyperactive-impulsive type</a:t>
            </a:r>
          </a:p>
          <a:p>
            <a:pPr marL="990600" lvl="1" indent="-533400">
              <a:lnSpc>
                <a:spcPct val="90000"/>
              </a:lnSpc>
              <a:buFontTx/>
              <a:buAutoNum type="arabicPeriod"/>
            </a:pPr>
            <a:r>
              <a:rPr lang="en-US" altLang="en-US" sz="2400" smtClean="0"/>
              <a:t>Combined type</a:t>
            </a:r>
          </a:p>
          <a:p>
            <a:pPr marL="609600" indent="-609600">
              <a:lnSpc>
                <a:spcPct val="90000"/>
              </a:lnSpc>
            </a:pPr>
            <a:r>
              <a:rPr lang="en-US" altLang="en-US" sz="2800" smtClean="0"/>
              <a:t>Differential diagnosis</a:t>
            </a:r>
          </a:p>
          <a:p>
            <a:pPr marL="990600" lvl="1" indent="-533400">
              <a:lnSpc>
                <a:spcPct val="90000"/>
              </a:lnSpc>
            </a:pPr>
            <a:r>
              <a:rPr lang="en-US" altLang="en-US" sz="2400" smtClean="0"/>
              <a:t>ADHD or Conduct Disorder?</a:t>
            </a:r>
          </a:p>
          <a:p>
            <a:pPr marL="990600" lvl="1" indent="-533400">
              <a:lnSpc>
                <a:spcPct val="90000"/>
              </a:lnSpc>
            </a:pPr>
            <a:r>
              <a:rPr lang="en-US" altLang="en-US" sz="2400" smtClean="0"/>
              <a:t>ADHD </a:t>
            </a:r>
          </a:p>
          <a:p>
            <a:pPr marL="1371600" lvl="2" indent="-457200">
              <a:lnSpc>
                <a:spcPct val="90000"/>
              </a:lnSpc>
            </a:pPr>
            <a:r>
              <a:rPr lang="en-US" altLang="en-US" sz="2000" smtClean="0"/>
              <a:t>More off-task behavior, cognitive and achievement deficits</a:t>
            </a:r>
          </a:p>
          <a:p>
            <a:pPr marL="990600" lvl="1" indent="-533400">
              <a:lnSpc>
                <a:spcPct val="90000"/>
              </a:lnSpc>
            </a:pPr>
            <a:r>
              <a:rPr lang="en-US" altLang="en-US" sz="2400" smtClean="0"/>
              <a:t>Conduct Disorder</a:t>
            </a:r>
          </a:p>
          <a:p>
            <a:pPr marL="1371600" lvl="2" indent="-457200">
              <a:lnSpc>
                <a:spcPct val="90000"/>
              </a:lnSpc>
            </a:pPr>
            <a:r>
              <a:rPr lang="en-US" altLang="en-US" sz="2000" smtClean="0"/>
              <a:t>More aggressive, act out in most settings, antisocial parents, family hostility</a:t>
            </a:r>
          </a:p>
        </p:txBody>
      </p:sp>
    </p:spTree>
    <p:extLst>
      <p:ext uri="{BB962C8B-B14F-4D97-AF65-F5344CB8AC3E}">
        <p14:creationId xmlns:p14="http://schemas.microsoft.com/office/powerpoint/2010/main" val="4185509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Girls with Attention Deficit/Hyperactivity Disorder</a:t>
            </a:r>
          </a:p>
        </p:txBody>
      </p:sp>
      <p:sp>
        <p:nvSpPr>
          <p:cNvPr id="6" name="Content Placeholder 5"/>
          <p:cNvSpPr>
            <a:spLocks noGrp="1"/>
          </p:cNvSpPr>
          <p:nvPr>
            <p:ph idx="1"/>
          </p:nvPr>
        </p:nvSpPr>
        <p:spPr/>
        <p:txBody>
          <a:bodyPr>
            <a:normAutofit fontScale="77500" lnSpcReduction="20000"/>
          </a:bodyPr>
          <a:lstStyle/>
          <a:p>
            <a:pPr>
              <a:defRPr/>
            </a:pPr>
            <a:r>
              <a:rPr lang="en-US" dirty="0" smtClean="0"/>
              <a:t>Hinshaw et al. (2006) large, ethnically diverse study of girls</a:t>
            </a:r>
          </a:p>
          <a:p>
            <a:pPr lvl="1">
              <a:defRPr/>
            </a:pPr>
            <a:r>
              <a:rPr lang="en-US" dirty="0" smtClean="0"/>
              <a:t>Combined type had: </a:t>
            </a:r>
          </a:p>
          <a:p>
            <a:pPr lvl="2">
              <a:defRPr/>
            </a:pPr>
            <a:r>
              <a:rPr lang="en-US" dirty="0" smtClean="0"/>
              <a:t>More disruptive behaviors than inattentive type</a:t>
            </a:r>
          </a:p>
          <a:p>
            <a:pPr lvl="2">
              <a:defRPr/>
            </a:pPr>
            <a:r>
              <a:rPr lang="en-US" dirty="0" smtClean="0"/>
              <a:t>More comorbid diagnoses of conduct disorder or oppositional defiant disorder than girls without ADHD</a:t>
            </a:r>
          </a:p>
          <a:p>
            <a:pPr lvl="2">
              <a:defRPr/>
            </a:pPr>
            <a:r>
              <a:rPr lang="en-US" dirty="0" smtClean="0"/>
              <a:t>Viewed more negatively by peers than inattentive type or girls without ADHD</a:t>
            </a:r>
          </a:p>
          <a:p>
            <a:pPr lvl="1">
              <a:defRPr/>
            </a:pPr>
            <a:r>
              <a:rPr lang="en-US" dirty="0" smtClean="0"/>
              <a:t>Inattentive type</a:t>
            </a:r>
          </a:p>
          <a:p>
            <a:pPr lvl="2">
              <a:defRPr/>
            </a:pPr>
            <a:r>
              <a:rPr lang="en-US" dirty="0" smtClean="0"/>
              <a:t>Viewed more negatively by peers than girls without ADHD</a:t>
            </a:r>
          </a:p>
          <a:p>
            <a:pPr lvl="1">
              <a:defRPr/>
            </a:pPr>
            <a:r>
              <a:rPr lang="en-US" dirty="0" smtClean="0"/>
              <a:t>Girls with ADHD more likely to:</a:t>
            </a:r>
          </a:p>
          <a:p>
            <a:pPr lvl="2">
              <a:defRPr/>
            </a:pPr>
            <a:r>
              <a:rPr lang="en-US" dirty="0" smtClean="0"/>
              <a:t>Be anxious and depressed</a:t>
            </a:r>
          </a:p>
          <a:p>
            <a:pPr lvl="2">
              <a:defRPr/>
            </a:pPr>
            <a:r>
              <a:rPr lang="en-US" dirty="0" smtClean="0"/>
              <a:t>Exhibit neurological deficits (e.g., poor planning, problem-solving)</a:t>
            </a:r>
          </a:p>
          <a:p>
            <a:pPr lvl="2">
              <a:defRPr/>
            </a:pPr>
            <a:r>
              <a:rPr lang="en-US" dirty="0" smtClean="0"/>
              <a:t>Have symptoms of eating disorder and substance abuse by adolescence</a:t>
            </a:r>
          </a:p>
          <a:p>
            <a:pPr lvl="2">
              <a:defRPr/>
            </a:pPr>
            <a:endParaRPr lang="en-US" dirty="0" smtClean="0"/>
          </a:p>
          <a:p>
            <a:pPr lvl="1">
              <a:defRPr/>
            </a:pPr>
            <a:endParaRPr lang="en-US" dirty="0" smtClean="0"/>
          </a:p>
        </p:txBody>
      </p:sp>
    </p:spTree>
    <p:extLst>
      <p:ext uri="{BB962C8B-B14F-4D97-AF65-F5344CB8AC3E}">
        <p14:creationId xmlns:p14="http://schemas.microsoft.com/office/powerpoint/2010/main" val="2595629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Conduct Disorder (CD)</a:t>
            </a:r>
          </a:p>
        </p:txBody>
      </p:sp>
      <p:sp>
        <p:nvSpPr>
          <p:cNvPr id="3174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smtClean="0"/>
              <a:t>Pattern of engaging in behaviors that violate social norms, the rights of others, and are often illegal</a:t>
            </a:r>
          </a:p>
          <a:p>
            <a:pPr lvl="1">
              <a:lnSpc>
                <a:spcPct val="90000"/>
              </a:lnSpc>
            </a:pPr>
            <a:r>
              <a:rPr lang="en-US" altLang="en-US" sz="2400" smtClean="0"/>
              <a:t>Aggression</a:t>
            </a:r>
          </a:p>
          <a:p>
            <a:pPr lvl="1">
              <a:lnSpc>
                <a:spcPct val="90000"/>
              </a:lnSpc>
            </a:pPr>
            <a:r>
              <a:rPr lang="en-US" altLang="en-US" sz="2400" smtClean="0"/>
              <a:t>Cruelty towards other people or animals</a:t>
            </a:r>
          </a:p>
          <a:p>
            <a:pPr lvl="1">
              <a:lnSpc>
                <a:spcPct val="90000"/>
              </a:lnSpc>
            </a:pPr>
            <a:r>
              <a:rPr lang="en-US" altLang="en-US" sz="2400" smtClean="0"/>
              <a:t>Damaging property</a:t>
            </a:r>
          </a:p>
          <a:p>
            <a:pPr lvl="1">
              <a:lnSpc>
                <a:spcPct val="90000"/>
              </a:lnSpc>
            </a:pPr>
            <a:r>
              <a:rPr lang="en-US" altLang="en-US" sz="2400" smtClean="0"/>
              <a:t>Lying</a:t>
            </a:r>
          </a:p>
          <a:p>
            <a:pPr lvl="1">
              <a:lnSpc>
                <a:spcPct val="90000"/>
              </a:lnSpc>
            </a:pPr>
            <a:r>
              <a:rPr lang="en-US" altLang="en-US" sz="2400" smtClean="0"/>
              <a:t>Stealing</a:t>
            </a:r>
          </a:p>
          <a:p>
            <a:pPr lvl="1">
              <a:lnSpc>
                <a:spcPct val="90000"/>
              </a:lnSpc>
            </a:pPr>
            <a:r>
              <a:rPr lang="en-US" altLang="en-US" sz="2400" smtClean="0"/>
              <a:t>Vandalism</a:t>
            </a:r>
          </a:p>
          <a:p>
            <a:pPr lvl="1">
              <a:lnSpc>
                <a:spcPct val="90000"/>
              </a:lnSpc>
            </a:pPr>
            <a:r>
              <a:rPr lang="en-US" altLang="en-US" sz="2400" smtClean="0"/>
              <a:t>Often accompanied by viciousness, callousness, and lack of remorse</a:t>
            </a:r>
          </a:p>
        </p:txBody>
      </p:sp>
    </p:spTree>
    <p:extLst>
      <p:ext uri="{BB962C8B-B14F-4D97-AF65-F5344CB8AC3E}">
        <p14:creationId xmlns:p14="http://schemas.microsoft.com/office/powerpoint/2010/main" val="370974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a:spLocks noGrp="1"/>
          </p:cNvSpPr>
          <p:nvPr>
            <p:ph type="ctrTitle"/>
          </p:nvPr>
        </p:nvSpPr>
        <p:spPr bwMode="auto">
          <a:xfrm>
            <a:off x="509588" y="625475"/>
            <a:ext cx="3211512"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Mental Health</a:t>
            </a:r>
          </a:p>
        </p:txBody>
      </p:sp>
      <p:sp>
        <p:nvSpPr>
          <p:cNvPr id="14340"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20000"/>
              </a:spcBef>
              <a:spcAft>
                <a:spcPct val="0"/>
              </a:spcAft>
              <a:buFont typeface="Arial" pitchFamily="34" charset="0"/>
              <a:buNone/>
            </a:pPr>
            <a:r>
              <a:rPr lang="en-US" altLang="en-US" sz="2200" smtClean="0">
                <a:solidFill>
                  <a:srgbClr val="69615F"/>
                </a:solidFill>
                <a:latin typeface="InterstatePlus Light"/>
                <a:ea typeface="InterstatePlus Light"/>
                <a:cs typeface="InterstatePlus Light"/>
              </a:rPr>
              <a:t/>
            </a:r>
            <a:br>
              <a:rPr lang="en-US" altLang="en-US" sz="2200" smtClean="0">
                <a:solidFill>
                  <a:srgbClr val="69615F"/>
                </a:solidFill>
                <a:latin typeface="InterstatePlus Light"/>
                <a:ea typeface="InterstatePlus Light"/>
                <a:cs typeface="InterstatePlus Light"/>
              </a:rPr>
            </a:br>
            <a:endParaRPr lang="en-US" altLang="en-US" sz="2200"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15365" name="TextBox 4"/>
          <p:cNvSpPr txBox="1">
            <a:spLocks noChangeArrowheads="1"/>
          </p:cNvSpPr>
          <p:nvPr/>
        </p:nvSpPr>
        <p:spPr bwMode="auto">
          <a:xfrm>
            <a:off x="666750" y="1590675"/>
            <a:ext cx="634365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smtClean="0">
                <a:solidFill>
                  <a:prstClr val="black"/>
                </a:solidFill>
              </a:rPr>
              <a:t>All of us have mental health and, like our bodies, our minds can become unwell.</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1 in 10 young people will experience a mental health problem.</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These include depression, anxiety disorder, eating disorders, psychosis or bipolar disorder.</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A mental health problem can feel just as bad, or worse, as any other physical illness – only you cannot see it.</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It’s important to talk about mental health and get help early if things don’t feel right, just like we would for our physical health.</a:t>
            </a:r>
          </a:p>
        </p:txBody>
      </p:sp>
    </p:spTree>
    <p:extLst>
      <p:ext uri="{BB962C8B-B14F-4D97-AF65-F5344CB8AC3E}">
        <p14:creationId xmlns:p14="http://schemas.microsoft.com/office/powerpoint/2010/main" val="2800496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Oppositional Defiant Disorder (ODD)</a:t>
            </a:r>
          </a:p>
        </p:txBody>
      </p:sp>
      <p:sp>
        <p:nvSpPr>
          <p:cNvPr id="98307" name="Rectangle 3"/>
          <p:cNvSpPr>
            <a:spLocks noGrp="1" noChangeArrowheads="1"/>
          </p:cNvSpPr>
          <p:nvPr>
            <p:ph idx="1"/>
          </p:nvPr>
        </p:nvSpPr>
        <p:spPr/>
        <p:txBody>
          <a:bodyPr>
            <a:normAutofit fontScale="85000" lnSpcReduction="20000"/>
          </a:bodyPr>
          <a:lstStyle/>
          <a:p>
            <a:pPr>
              <a:lnSpc>
                <a:spcPct val="110000"/>
              </a:lnSpc>
              <a:defRPr/>
            </a:pPr>
            <a:r>
              <a:rPr lang="en-US" sz="2800" dirty="0" smtClean="0"/>
              <a:t>ODD behaviors do not meet criteria for CD (especially extreme physical aggressiveness) but child displays pattern of defiant behavior</a:t>
            </a:r>
          </a:p>
          <a:p>
            <a:pPr lvl="1">
              <a:lnSpc>
                <a:spcPct val="110000"/>
              </a:lnSpc>
              <a:defRPr/>
            </a:pPr>
            <a:r>
              <a:rPr lang="en-US" sz="2400" dirty="0" smtClean="0"/>
              <a:t>Argumentative</a:t>
            </a:r>
          </a:p>
          <a:p>
            <a:pPr lvl="1">
              <a:lnSpc>
                <a:spcPct val="110000"/>
              </a:lnSpc>
              <a:defRPr/>
            </a:pPr>
            <a:r>
              <a:rPr lang="en-US" sz="2400" dirty="0" smtClean="0"/>
              <a:t>Loses temper</a:t>
            </a:r>
          </a:p>
          <a:p>
            <a:pPr lvl="1">
              <a:lnSpc>
                <a:spcPct val="110000"/>
              </a:lnSpc>
              <a:defRPr/>
            </a:pPr>
            <a:r>
              <a:rPr lang="en-US" sz="2400" dirty="0" smtClean="0"/>
              <a:t>Lack of compliance</a:t>
            </a:r>
          </a:p>
          <a:p>
            <a:pPr lvl="1">
              <a:lnSpc>
                <a:spcPct val="110000"/>
              </a:lnSpc>
              <a:defRPr/>
            </a:pPr>
            <a:r>
              <a:rPr lang="en-US" sz="2400" dirty="0" smtClean="0"/>
              <a:t>Deliberately aggravates others</a:t>
            </a:r>
          </a:p>
          <a:p>
            <a:pPr lvl="1">
              <a:lnSpc>
                <a:spcPct val="110000"/>
              </a:lnSpc>
              <a:defRPr/>
            </a:pPr>
            <a:r>
              <a:rPr lang="en-US" sz="2400" dirty="0" smtClean="0"/>
              <a:t>Hostile, vindictive, spiteful, or touchy</a:t>
            </a:r>
          </a:p>
          <a:p>
            <a:pPr lvl="1">
              <a:lnSpc>
                <a:spcPct val="110000"/>
              </a:lnSpc>
              <a:defRPr/>
            </a:pPr>
            <a:r>
              <a:rPr lang="en-US" sz="2400" dirty="0" smtClean="0"/>
              <a:t>Blames others for their problems</a:t>
            </a:r>
          </a:p>
          <a:p>
            <a:pPr>
              <a:lnSpc>
                <a:spcPct val="110000"/>
              </a:lnSpc>
              <a:defRPr/>
            </a:pPr>
            <a:r>
              <a:rPr lang="en-US" sz="2800" dirty="0" smtClean="0"/>
              <a:t>Comorbid with ADHD, learning and communication disorders</a:t>
            </a:r>
          </a:p>
          <a:p>
            <a:pPr lvl="1">
              <a:lnSpc>
                <a:spcPct val="110000"/>
              </a:lnSpc>
              <a:defRPr/>
            </a:pPr>
            <a:r>
              <a:rPr lang="en-US" sz="2400" dirty="0" smtClean="0"/>
              <a:t>Disruptive behavior of ODD more deliberate than ADHD</a:t>
            </a:r>
          </a:p>
          <a:p>
            <a:pPr>
              <a:lnSpc>
                <a:spcPct val="110000"/>
              </a:lnSpc>
              <a:defRPr/>
            </a:pPr>
            <a:r>
              <a:rPr lang="en-US" sz="2800" dirty="0" smtClean="0"/>
              <a:t>Most often diagnosed in boys but may be as prevalent in girls</a:t>
            </a:r>
          </a:p>
        </p:txBody>
      </p:sp>
    </p:spTree>
    <p:extLst>
      <p:ext uri="{BB962C8B-B14F-4D97-AF65-F5344CB8AC3E}">
        <p14:creationId xmlns:p14="http://schemas.microsoft.com/office/powerpoint/2010/main" val="2245222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Aetiology of Conduct Disorder</a:t>
            </a:r>
          </a:p>
        </p:txBody>
      </p:sp>
      <p:pic>
        <p:nvPicPr>
          <p:cNvPr id="33796" name="Picture 4" descr="14-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1676400"/>
            <a:ext cx="75406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579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Title 1"/>
          <p:cNvSpPr>
            <a:spLocks noGrp="1"/>
          </p:cNvSpPr>
          <p:nvPr>
            <p:ph type="title"/>
          </p:nvPr>
        </p:nvSpPr>
        <p:spPr/>
        <p:txBody>
          <a:bodyPr>
            <a:normAutofit fontScale="90000"/>
          </a:bodyPr>
          <a:lstStyle/>
          <a:p>
            <a:pPr>
              <a:defRPr/>
            </a:pPr>
            <a:r>
              <a:rPr lang="en-US" smtClean="0"/>
              <a:t>Depression and Anxiety in Children and Adolescents</a:t>
            </a:r>
          </a:p>
        </p:txBody>
      </p:sp>
      <p:sp>
        <p:nvSpPr>
          <p:cNvPr id="6" name="Content Placeholder 5"/>
          <p:cNvSpPr>
            <a:spLocks noGrp="1"/>
          </p:cNvSpPr>
          <p:nvPr>
            <p:ph idx="1"/>
          </p:nvPr>
        </p:nvSpPr>
        <p:spPr/>
        <p:txBody>
          <a:bodyPr>
            <a:normAutofit fontScale="92500"/>
          </a:bodyPr>
          <a:lstStyle/>
          <a:p>
            <a:pPr>
              <a:defRPr/>
            </a:pPr>
            <a:r>
              <a:rPr lang="en-US" dirty="0" smtClean="0"/>
              <a:t>Commonly co-occur with ADHD and CD</a:t>
            </a:r>
          </a:p>
          <a:p>
            <a:pPr>
              <a:defRPr/>
            </a:pPr>
            <a:r>
              <a:rPr lang="en-US" dirty="0" smtClean="0"/>
              <a:t>Also co-occur with each other</a:t>
            </a:r>
          </a:p>
          <a:p>
            <a:pPr>
              <a:defRPr/>
            </a:pPr>
            <a:r>
              <a:rPr lang="en-US" dirty="0" smtClean="0"/>
              <a:t>Early research suggested that depression and anxiety could be distinguished from each other in the same way they are in adults: </a:t>
            </a:r>
          </a:p>
          <a:p>
            <a:pPr lvl="1">
              <a:defRPr/>
            </a:pPr>
            <a:r>
              <a:rPr lang="en-US" dirty="0" smtClean="0"/>
              <a:t>Depression – high negative affect, low positive affect</a:t>
            </a:r>
          </a:p>
          <a:p>
            <a:pPr lvl="1">
              <a:defRPr/>
            </a:pPr>
            <a:r>
              <a:rPr lang="en-US" dirty="0" smtClean="0"/>
              <a:t>Anxiety – high negative affect but not low levels of positive affect </a:t>
            </a:r>
          </a:p>
          <a:p>
            <a:pPr lvl="1">
              <a:defRPr/>
            </a:pPr>
            <a:r>
              <a:rPr lang="en-US" dirty="0" smtClean="0"/>
              <a:t>More recent research calls this finding into question</a:t>
            </a:r>
          </a:p>
        </p:txBody>
      </p:sp>
    </p:spTree>
    <p:extLst>
      <p:ext uri="{BB962C8B-B14F-4D97-AF65-F5344CB8AC3E}">
        <p14:creationId xmlns:p14="http://schemas.microsoft.com/office/powerpoint/2010/main" val="146870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Depression in Children and Adolescents</a:t>
            </a:r>
          </a:p>
        </p:txBody>
      </p:sp>
      <p:sp>
        <p:nvSpPr>
          <p:cNvPr id="26628" name="Rectangle 3"/>
          <p:cNvSpPr>
            <a:spLocks noGrp="1" noChangeArrowheads="1"/>
          </p:cNvSpPr>
          <p:nvPr>
            <p:ph sz="half" idx="1"/>
          </p:nvPr>
        </p:nvSpPr>
        <p:spPr>
          <a:xfrm>
            <a:off x="236538" y="1524000"/>
            <a:ext cx="4038600" cy="4525963"/>
          </a:xfrm>
        </p:spPr>
        <p:txBody>
          <a:bodyPr>
            <a:normAutofit fontScale="92500" lnSpcReduction="10000"/>
          </a:bodyPr>
          <a:lstStyle/>
          <a:p>
            <a:pPr>
              <a:defRPr/>
            </a:pPr>
            <a:r>
              <a:rPr lang="en-US" sz="2400" dirty="0" smtClean="0"/>
              <a:t>Symptoms common to children, adolescents, and adults</a:t>
            </a:r>
          </a:p>
          <a:p>
            <a:pPr lvl="1">
              <a:defRPr/>
            </a:pPr>
            <a:r>
              <a:rPr lang="en-US" sz="2000" dirty="0" smtClean="0"/>
              <a:t>Depressed mood</a:t>
            </a:r>
          </a:p>
          <a:p>
            <a:pPr lvl="1">
              <a:defRPr/>
            </a:pPr>
            <a:r>
              <a:rPr lang="en-US" sz="2000" dirty="0" smtClean="0"/>
              <a:t>Inability to experience pleasure</a:t>
            </a:r>
          </a:p>
          <a:p>
            <a:pPr lvl="1">
              <a:defRPr/>
            </a:pPr>
            <a:r>
              <a:rPr lang="en-US" sz="2000" dirty="0" smtClean="0"/>
              <a:t>Fatigue</a:t>
            </a:r>
          </a:p>
          <a:p>
            <a:pPr lvl="1">
              <a:defRPr/>
            </a:pPr>
            <a:r>
              <a:rPr lang="en-US" sz="2000" dirty="0" smtClean="0"/>
              <a:t>Problems concentrating</a:t>
            </a:r>
          </a:p>
          <a:p>
            <a:pPr lvl="1">
              <a:defRPr/>
            </a:pPr>
            <a:r>
              <a:rPr lang="en-US" sz="2000" dirty="0" smtClean="0"/>
              <a:t>Suicidal ideation</a:t>
            </a:r>
          </a:p>
        </p:txBody>
      </p:sp>
      <p:sp>
        <p:nvSpPr>
          <p:cNvPr id="26629" name="Rectangle 4"/>
          <p:cNvSpPr>
            <a:spLocks noGrp="1" noChangeArrowheads="1"/>
          </p:cNvSpPr>
          <p:nvPr>
            <p:ph sz="half" idx="2"/>
          </p:nvPr>
        </p:nvSpPr>
        <p:spPr>
          <a:xfrm>
            <a:off x="4300538" y="1447800"/>
            <a:ext cx="4106862" cy="4876800"/>
          </a:xfrm>
        </p:spPr>
        <p:txBody>
          <a:bodyPr>
            <a:normAutofit fontScale="92500" lnSpcReduction="10000"/>
          </a:bodyPr>
          <a:lstStyle/>
          <a:p>
            <a:pPr>
              <a:defRPr/>
            </a:pPr>
            <a:r>
              <a:rPr lang="en-US" sz="2400" dirty="0" smtClean="0"/>
              <a:t>Symptoms specific to children and adolescents</a:t>
            </a:r>
          </a:p>
          <a:p>
            <a:pPr lvl="1">
              <a:defRPr/>
            </a:pPr>
            <a:r>
              <a:rPr lang="en-US" sz="2000" dirty="0" smtClean="0"/>
              <a:t>Higher rates of suicide attempts and guilt</a:t>
            </a:r>
          </a:p>
          <a:p>
            <a:pPr lvl="1">
              <a:defRPr/>
            </a:pPr>
            <a:r>
              <a:rPr lang="en-US" sz="2000" dirty="0" smtClean="0"/>
              <a:t>Lower rates of </a:t>
            </a:r>
          </a:p>
          <a:p>
            <a:pPr lvl="2">
              <a:defRPr/>
            </a:pPr>
            <a:r>
              <a:rPr lang="en-US" sz="1800" dirty="0" smtClean="0"/>
              <a:t>Early morning awakening</a:t>
            </a:r>
          </a:p>
          <a:p>
            <a:pPr lvl="2">
              <a:defRPr/>
            </a:pPr>
            <a:r>
              <a:rPr lang="en-US" sz="1800" dirty="0" smtClean="0"/>
              <a:t>Early morning depression</a:t>
            </a:r>
          </a:p>
          <a:p>
            <a:pPr lvl="2">
              <a:defRPr/>
            </a:pPr>
            <a:r>
              <a:rPr lang="en-US" sz="1800" dirty="0" smtClean="0"/>
              <a:t>Loss of appetite</a:t>
            </a:r>
          </a:p>
          <a:p>
            <a:pPr lvl="2">
              <a:defRPr/>
            </a:pPr>
            <a:r>
              <a:rPr lang="en-US" sz="1800" dirty="0" smtClean="0"/>
              <a:t>Weight loss</a:t>
            </a:r>
          </a:p>
          <a:p>
            <a:pPr lvl="2">
              <a:defRPr/>
            </a:pPr>
            <a:endParaRPr lang="en-US" sz="1800" dirty="0" smtClean="0"/>
          </a:p>
          <a:p>
            <a:pPr>
              <a:defRPr/>
            </a:pPr>
            <a:r>
              <a:rPr lang="en-US" sz="2400" dirty="0"/>
              <a:t>Prevalence</a:t>
            </a:r>
          </a:p>
          <a:p>
            <a:pPr lvl="1">
              <a:defRPr/>
            </a:pPr>
            <a:r>
              <a:rPr lang="en-US" sz="2100" dirty="0"/>
              <a:t>1% of preschoolers</a:t>
            </a:r>
          </a:p>
          <a:p>
            <a:pPr lvl="1">
              <a:defRPr/>
            </a:pPr>
            <a:r>
              <a:rPr lang="en-US" sz="2100" dirty="0"/>
              <a:t>2 – 3% of </a:t>
            </a:r>
            <a:r>
              <a:rPr lang="en-US" sz="2100" dirty="0" smtClean="0"/>
              <a:t>school-age </a:t>
            </a:r>
            <a:r>
              <a:rPr lang="en-US" sz="2100" dirty="0"/>
              <a:t>children</a:t>
            </a:r>
          </a:p>
          <a:p>
            <a:pPr lvl="1">
              <a:defRPr/>
            </a:pPr>
            <a:r>
              <a:rPr lang="en-US" sz="2100" dirty="0"/>
              <a:t>6% of girls and 4% of boys during adolescence</a:t>
            </a:r>
          </a:p>
          <a:p>
            <a:pPr lvl="2">
              <a:defRPr/>
            </a:pPr>
            <a:endParaRPr lang="en-US" sz="1800" dirty="0" smtClean="0"/>
          </a:p>
          <a:p>
            <a:pPr lvl="1">
              <a:defRPr/>
            </a:pPr>
            <a:endParaRPr lang="en-US" sz="2000" dirty="0" smtClean="0"/>
          </a:p>
        </p:txBody>
      </p:sp>
    </p:spTree>
    <p:extLst>
      <p:ext uri="{BB962C8B-B14F-4D97-AF65-F5344CB8AC3E}">
        <p14:creationId xmlns:p14="http://schemas.microsoft.com/office/powerpoint/2010/main" val="3940593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normAutofit fontScale="90000"/>
          </a:bodyPr>
          <a:lstStyle/>
          <a:p>
            <a:pPr>
              <a:defRPr/>
            </a:pPr>
            <a:r>
              <a:rPr lang="en-US" sz="3600" dirty="0" err="1" smtClean="0"/>
              <a:t>Aetiology</a:t>
            </a:r>
            <a:r>
              <a:rPr lang="en-US" sz="3600" dirty="0" smtClean="0"/>
              <a:t> of Depression in </a:t>
            </a:r>
            <a:br>
              <a:rPr lang="en-US" sz="3600" dirty="0" smtClean="0"/>
            </a:br>
            <a:r>
              <a:rPr lang="en-US" sz="3600" dirty="0" smtClean="0"/>
              <a:t>Children and Adolescents</a:t>
            </a:r>
          </a:p>
        </p:txBody>
      </p:sp>
      <p:sp>
        <p:nvSpPr>
          <p:cNvPr id="113667" name="Rectangle 3"/>
          <p:cNvSpPr>
            <a:spLocks noGrp="1" noChangeArrowheads="1"/>
          </p:cNvSpPr>
          <p:nvPr>
            <p:ph idx="1"/>
          </p:nvPr>
        </p:nvSpPr>
        <p:spPr>
          <a:xfrm>
            <a:off x="304800" y="1447800"/>
            <a:ext cx="8534400" cy="4876800"/>
          </a:xfrm>
        </p:spPr>
        <p:txBody>
          <a:bodyPr>
            <a:normAutofit fontScale="70000" lnSpcReduction="20000"/>
          </a:bodyPr>
          <a:lstStyle/>
          <a:p>
            <a:pPr>
              <a:spcAft>
                <a:spcPts val="600"/>
              </a:spcAft>
              <a:defRPr/>
            </a:pPr>
            <a:r>
              <a:rPr lang="en-US" dirty="0" smtClean="0"/>
              <a:t>Genetic factors</a:t>
            </a:r>
          </a:p>
          <a:p>
            <a:pPr>
              <a:spcAft>
                <a:spcPts val="600"/>
              </a:spcAft>
              <a:defRPr/>
            </a:pPr>
            <a:r>
              <a:rPr lang="en-US" dirty="0" smtClean="0"/>
              <a:t>Early adversity and negative life events</a:t>
            </a:r>
          </a:p>
          <a:p>
            <a:pPr>
              <a:spcAft>
                <a:spcPts val="600"/>
              </a:spcAft>
              <a:defRPr/>
            </a:pPr>
            <a:r>
              <a:rPr lang="en-US" dirty="0" smtClean="0"/>
              <a:t>Family and relationship factors</a:t>
            </a:r>
          </a:p>
          <a:p>
            <a:pPr lvl="1">
              <a:spcAft>
                <a:spcPts val="600"/>
              </a:spcAft>
              <a:defRPr/>
            </a:pPr>
            <a:r>
              <a:rPr lang="en-US" dirty="0" smtClean="0"/>
              <a:t>A parent who is depressed</a:t>
            </a:r>
          </a:p>
          <a:p>
            <a:pPr lvl="1">
              <a:spcAft>
                <a:spcPts val="600"/>
              </a:spcAft>
              <a:defRPr/>
            </a:pPr>
            <a:r>
              <a:rPr lang="en-US" dirty="0" smtClean="0"/>
              <a:t>Parental rejection only modestly associated with depression</a:t>
            </a:r>
          </a:p>
          <a:p>
            <a:pPr lvl="1">
              <a:spcAft>
                <a:spcPts val="600"/>
              </a:spcAft>
              <a:defRPr/>
            </a:pPr>
            <a:r>
              <a:rPr lang="en-US" dirty="0" smtClean="0"/>
              <a:t>Children with depression and their parents interact in negative ways</a:t>
            </a:r>
          </a:p>
          <a:p>
            <a:pPr lvl="2">
              <a:spcAft>
                <a:spcPts val="600"/>
              </a:spcAft>
              <a:defRPr/>
            </a:pPr>
            <a:r>
              <a:rPr lang="en-US" dirty="0" smtClean="0"/>
              <a:t>Less warmth</a:t>
            </a:r>
          </a:p>
          <a:p>
            <a:pPr lvl="2">
              <a:spcAft>
                <a:spcPts val="600"/>
              </a:spcAft>
              <a:defRPr/>
            </a:pPr>
            <a:r>
              <a:rPr lang="en-US" dirty="0" smtClean="0"/>
              <a:t>More hostility</a:t>
            </a:r>
          </a:p>
          <a:p>
            <a:pPr>
              <a:spcAft>
                <a:spcPts val="600"/>
              </a:spcAft>
              <a:defRPr/>
            </a:pPr>
            <a:r>
              <a:rPr lang="en-US" dirty="0" smtClean="0"/>
              <a:t>Cognitive distortions and negative attributional style</a:t>
            </a:r>
          </a:p>
          <a:p>
            <a:pPr>
              <a:spcAft>
                <a:spcPts val="600"/>
              </a:spcAft>
              <a:defRPr/>
            </a:pPr>
            <a:r>
              <a:rPr lang="en-US" dirty="0" smtClean="0"/>
              <a:t>Stable attributional style  </a:t>
            </a:r>
          </a:p>
          <a:p>
            <a:pPr lvl="1">
              <a:spcAft>
                <a:spcPts val="600"/>
              </a:spcAft>
              <a:defRPr/>
            </a:pPr>
            <a:r>
              <a:rPr lang="en-US" dirty="0" smtClean="0"/>
              <a:t>Develops by early adolescence</a:t>
            </a:r>
          </a:p>
          <a:p>
            <a:pPr lvl="1">
              <a:spcAft>
                <a:spcPts val="600"/>
              </a:spcAft>
              <a:defRPr/>
            </a:pPr>
            <a:r>
              <a:rPr lang="en-US" dirty="0" smtClean="0"/>
              <a:t>By middle school, attributional style serves as a cognitive diathesis for depression</a:t>
            </a:r>
          </a:p>
        </p:txBody>
      </p:sp>
    </p:spTree>
    <p:extLst>
      <p:ext uri="{BB962C8B-B14F-4D97-AF65-F5344CB8AC3E}">
        <p14:creationId xmlns:p14="http://schemas.microsoft.com/office/powerpoint/2010/main" val="1111817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Anxiety in Children and Adolescents</a:t>
            </a:r>
          </a:p>
        </p:txBody>
      </p:sp>
      <p:sp>
        <p:nvSpPr>
          <p:cNvPr id="115715" name="Rectangle 3"/>
          <p:cNvSpPr>
            <a:spLocks noGrp="1" noChangeArrowheads="1"/>
          </p:cNvSpPr>
          <p:nvPr>
            <p:ph idx="1"/>
          </p:nvPr>
        </p:nvSpPr>
        <p:spPr/>
        <p:txBody>
          <a:bodyPr>
            <a:normAutofit fontScale="92500" lnSpcReduction="10000"/>
          </a:bodyPr>
          <a:lstStyle/>
          <a:p>
            <a:pPr>
              <a:lnSpc>
                <a:spcPct val="90000"/>
              </a:lnSpc>
              <a:defRPr/>
            </a:pPr>
            <a:r>
              <a:rPr lang="en-US" dirty="0" smtClean="0"/>
              <a:t>Fears and worries common in childhood</a:t>
            </a:r>
          </a:p>
          <a:p>
            <a:pPr>
              <a:lnSpc>
                <a:spcPct val="90000"/>
              </a:lnSpc>
              <a:defRPr/>
            </a:pPr>
            <a:r>
              <a:rPr lang="en-US" dirty="0" smtClean="0"/>
              <a:t>Anxiety disorder</a:t>
            </a:r>
          </a:p>
          <a:p>
            <a:pPr lvl="1">
              <a:lnSpc>
                <a:spcPct val="90000"/>
              </a:lnSpc>
              <a:defRPr/>
            </a:pPr>
            <a:r>
              <a:rPr lang="en-US" dirty="0" smtClean="0"/>
              <a:t>More severe and persistent worry</a:t>
            </a:r>
          </a:p>
          <a:p>
            <a:pPr lvl="1">
              <a:lnSpc>
                <a:spcPct val="90000"/>
              </a:lnSpc>
              <a:defRPr/>
            </a:pPr>
            <a:r>
              <a:rPr lang="en-US" dirty="0" smtClean="0"/>
              <a:t>Must interfere with functioning</a:t>
            </a:r>
          </a:p>
          <a:p>
            <a:pPr>
              <a:lnSpc>
                <a:spcPct val="90000"/>
              </a:lnSpc>
              <a:defRPr/>
            </a:pPr>
            <a:r>
              <a:rPr lang="en-US" dirty="0" smtClean="0"/>
              <a:t>Most childhood fears disappear but adults with anxiety disorders report feeling anxious as children</a:t>
            </a:r>
          </a:p>
          <a:p>
            <a:pPr lvl="1">
              <a:lnSpc>
                <a:spcPct val="90000"/>
              </a:lnSpc>
              <a:defRPr/>
            </a:pPr>
            <a:r>
              <a:rPr lang="en-US" dirty="0" smtClean="0"/>
              <a:t>“I’ve always been this way”</a:t>
            </a:r>
          </a:p>
          <a:p>
            <a:pPr>
              <a:lnSpc>
                <a:spcPct val="90000"/>
              </a:lnSpc>
              <a:defRPr/>
            </a:pPr>
            <a:r>
              <a:rPr lang="en-US" dirty="0" smtClean="0"/>
              <a:t>Prevalence</a:t>
            </a:r>
          </a:p>
          <a:p>
            <a:pPr lvl="1">
              <a:lnSpc>
                <a:spcPct val="90000"/>
              </a:lnSpc>
              <a:defRPr/>
            </a:pPr>
            <a:r>
              <a:rPr lang="en-US" dirty="0" smtClean="0"/>
              <a:t>3-5% of children and adolescents are diagnosed with anxiety disorder</a:t>
            </a:r>
          </a:p>
        </p:txBody>
      </p:sp>
    </p:spTree>
    <p:extLst>
      <p:ext uri="{BB962C8B-B14F-4D97-AF65-F5344CB8AC3E}">
        <p14:creationId xmlns:p14="http://schemas.microsoft.com/office/powerpoint/2010/main" val="68840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Anxiety Disorders in Children</a:t>
            </a:r>
          </a:p>
        </p:txBody>
      </p:sp>
      <p:sp>
        <p:nvSpPr>
          <p:cNvPr id="32772" name="Rectangle 3"/>
          <p:cNvSpPr>
            <a:spLocks noGrp="1" noChangeArrowheads="1"/>
          </p:cNvSpPr>
          <p:nvPr>
            <p:ph idx="1"/>
          </p:nvPr>
        </p:nvSpPr>
        <p:spPr>
          <a:xfrm>
            <a:off x="457200" y="1646238"/>
            <a:ext cx="8313738" cy="4754562"/>
          </a:xfrm>
        </p:spPr>
        <p:txBody>
          <a:bodyPr>
            <a:normAutofit fontScale="92500" lnSpcReduction="20000"/>
          </a:bodyPr>
          <a:lstStyle/>
          <a:p>
            <a:pPr marL="609600" lvl="2" indent="-609600">
              <a:spcBef>
                <a:spcPts val="0"/>
              </a:spcBef>
              <a:buClr>
                <a:schemeClr val="accent1"/>
              </a:buClr>
              <a:buSzPct val="70000"/>
              <a:buFont typeface="Wingdings 2"/>
              <a:buChar char=""/>
              <a:defRPr/>
            </a:pPr>
            <a:r>
              <a:rPr lang="en-US" sz="2800" dirty="0"/>
              <a:t>Separation Anxiety </a:t>
            </a:r>
            <a:r>
              <a:rPr lang="en-US" sz="2800" dirty="0" smtClean="0"/>
              <a:t>Disorder</a:t>
            </a:r>
          </a:p>
          <a:p>
            <a:pPr lvl="1">
              <a:lnSpc>
                <a:spcPct val="90000"/>
              </a:lnSpc>
              <a:defRPr/>
            </a:pPr>
            <a:r>
              <a:rPr lang="en-US" sz="2400" dirty="0"/>
              <a:t>Worry about parental or personal safety when away from parents</a:t>
            </a:r>
          </a:p>
          <a:p>
            <a:pPr lvl="1">
              <a:lnSpc>
                <a:spcPct val="90000"/>
              </a:lnSpc>
              <a:defRPr/>
            </a:pPr>
            <a:r>
              <a:rPr lang="en-US" sz="2400" dirty="0" smtClean="0"/>
              <a:t>Typically </a:t>
            </a:r>
            <a:r>
              <a:rPr lang="en-US" sz="2400" dirty="0"/>
              <a:t>first observed when child begins </a:t>
            </a:r>
            <a:r>
              <a:rPr lang="en-US" sz="2400" dirty="0" smtClean="0"/>
              <a:t>school</a:t>
            </a:r>
          </a:p>
          <a:p>
            <a:pPr lvl="1">
              <a:lnSpc>
                <a:spcPct val="90000"/>
              </a:lnSpc>
              <a:defRPr/>
            </a:pPr>
            <a:endParaRPr lang="en-US" sz="2400" dirty="0" smtClean="0"/>
          </a:p>
          <a:p>
            <a:pPr marL="609600" lvl="2" indent="-609600">
              <a:spcBef>
                <a:spcPts val="0"/>
              </a:spcBef>
              <a:buClr>
                <a:schemeClr val="accent1"/>
              </a:buClr>
              <a:buSzPct val="70000"/>
              <a:buFont typeface="Wingdings 2"/>
              <a:buChar char=""/>
              <a:defRPr/>
            </a:pPr>
            <a:r>
              <a:rPr lang="en-US" sz="2800" dirty="0" smtClean="0"/>
              <a:t>Social Anxiety Disorder</a:t>
            </a:r>
          </a:p>
          <a:p>
            <a:pPr lvl="1">
              <a:lnSpc>
                <a:spcPct val="90000"/>
              </a:lnSpc>
              <a:defRPr/>
            </a:pPr>
            <a:r>
              <a:rPr lang="en-US" sz="2400" dirty="0"/>
              <a:t>Extremely shy and </a:t>
            </a:r>
            <a:r>
              <a:rPr lang="en-US" sz="2400" dirty="0" smtClean="0"/>
              <a:t>quiet</a:t>
            </a:r>
          </a:p>
          <a:p>
            <a:pPr lvl="1">
              <a:lnSpc>
                <a:spcPct val="90000"/>
              </a:lnSpc>
              <a:defRPr/>
            </a:pPr>
            <a:r>
              <a:rPr lang="en-US" sz="2400" dirty="0" smtClean="0"/>
              <a:t>May </a:t>
            </a:r>
            <a:r>
              <a:rPr lang="en-US" sz="2400" dirty="0"/>
              <a:t>exhibit </a:t>
            </a:r>
            <a:r>
              <a:rPr lang="en-US" sz="2400" i="1" dirty="0"/>
              <a:t>selective </a:t>
            </a:r>
            <a:r>
              <a:rPr lang="en-US" sz="2400" i="1" dirty="0" err="1" smtClean="0"/>
              <a:t>mutism</a:t>
            </a:r>
            <a:endParaRPr lang="en-US" sz="2400" i="1" dirty="0" smtClean="0"/>
          </a:p>
          <a:p>
            <a:pPr lvl="2">
              <a:lnSpc>
                <a:spcPct val="90000"/>
              </a:lnSpc>
              <a:defRPr/>
            </a:pPr>
            <a:r>
              <a:rPr lang="en-US" sz="2100" dirty="0" smtClean="0"/>
              <a:t>Refusal </a:t>
            </a:r>
            <a:r>
              <a:rPr lang="en-US" sz="2100" dirty="0"/>
              <a:t>to speak in unfamiliar social setting</a:t>
            </a:r>
          </a:p>
          <a:p>
            <a:pPr lvl="1">
              <a:lnSpc>
                <a:spcPct val="90000"/>
              </a:lnSpc>
              <a:defRPr/>
            </a:pPr>
            <a:r>
              <a:rPr lang="en-US" sz="2400" dirty="0"/>
              <a:t>Prevalence</a:t>
            </a:r>
          </a:p>
          <a:p>
            <a:pPr lvl="2">
              <a:lnSpc>
                <a:spcPct val="90000"/>
              </a:lnSpc>
              <a:defRPr/>
            </a:pPr>
            <a:r>
              <a:rPr lang="en-US" sz="2100" dirty="0"/>
              <a:t>1% of children and adolescents</a:t>
            </a:r>
          </a:p>
          <a:p>
            <a:pPr lvl="1">
              <a:lnSpc>
                <a:spcPct val="90000"/>
              </a:lnSpc>
              <a:defRPr/>
            </a:pPr>
            <a:r>
              <a:rPr lang="en-US" sz="2400" dirty="0"/>
              <a:t>Etiology</a:t>
            </a:r>
          </a:p>
          <a:p>
            <a:pPr lvl="2">
              <a:lnSpc>
                <a:spcPct val="90000"/>
              </a:lnSpc>
              <a:defRPr/>
            </a:pPr>
            <a:r>
              <a:rPr lang="en-US" sz="2100" dirty="0"/>
              <a:t>Overestimation of threat</a:t>
            </a:r>
          </a:p>
          <a:p>
            <a:pPr lvl="2">
              <a:lnSpc>
                <a:spcPct val="90000"/>
              </a:lnSpc>
              <a:defRPr/>
            </a:pPr>
            <a:r>
              <a:rPr lang="en-US" sz="2100" dirty="0"/>
              <a:t>Underestimation of coping ability</a:t>
            </a:r>
          </a:p>
          <a:p>
            <a:pPr lvl="2">
              <a:lnSpc>
                <a:spcPct val="90000"/>
              </a:lnSpc>
              <a:defRPr/>
            </a:pPr>
            <a:r>
              <a:rPr lang="en-US" sz="2100" dirty="0"/>
              <a:t>Poor social skills</a:t>
            </a:r>
          </a:p>
          <a:p>
            <a:pPr marL="792480" lvl="3" indent="-609600">
              <a:spcBef>
                <a:spcPts val="0"/>
              </a:spcBef>
              <a:buClr>
                <a:schemeClr val="accent2"/>
              </a:buClr>
              <a:buSzPct val="70000"/>
              <a:buFont typeface="Arial" pitchFamily="34" charset="0"/>
              <a:buChar char="•"/>
              <a:defRPr/>
            </a:pPr>
            <a:endParaRPr lang="en-US" sz="2500" dirty="0" smtClean="0"/>
          </a:p>
          <a:p>
            <a:pPr marL="792480" lvl="3" indent="-609600">
              <a:spcBef>
                <a:spcPts val="0"/>
              </a:spcBef>
              <a:buClr>
                <a:schemeClr val="accent2"/>
              </a:buClr>
              <a:buSzPct val="70000"/>
              <a:buFont typeface="Arial" pitchFamily="34" charset="0"/>
              <a:buChar char="•"/>
              <a:defRPr/>
            </a:pPr>
            <a:endParaRPr lang="en-US" sz="2500" dirty="0" smtClean="0"/>
          </a:p>
          <a:p>
            <a:pPr marL="792480" lvl="3" indent="-609600">
              <a:spcBef>
                <a:spcPts val="0"/>
              </a:spcBef>
              <a:buClr>
                <a:schemeClr val="accent2"/>
              </a:buClr>
              <a:buSzPct val="70000"/>
              <a:buFont typeface="Arial" pitchFamily="34" charset="0"/>
              <a:buChar char="•"/>
              <a:defRPr/>
            </a:pPr>
            <a:endParaRPr lang="en-US" sz="2500" dirty="0" smtClean="0"/>
          </a:p>
          <a:p>
            <a:pPr marL="609600" lvl="2" indent="-609600">
              <a:spcBef>
                <a:spcPts val="0"/>
              </a:spcBef>
              <a:buClr>
                <a:schemeClr val="accent1"/>
              </a:buClr>
              <a:buSzPct val="70000"/>
              <a:buFont typeface="Wingdings 2"/>
              <a:buChar char=""/>
              <a:defRPr/>
            </a:pPr>
            <a:endParaRPr lang="en-US" sz="2800" dirty="0"/>
          </a:p>
          <a:p>
            <a:pPr marL="609600" indent="-609600">
              <a:buFontTx/>
              <a:buNone/>
              <a:defRPr/>
            </a:pPr>
            <a:endParaRPr lang="en-US" dirty="0" smtClean="0"/>
          </a:p>
        </p:txBody>
      </p:sp>
    </p:spTree>
    <p:extLst>
      <p:ext uri="{BB962C8B-B14F-4D97-AF65-F5344CB8AC3E}">
        <p14:creationId xmlns:p14="http://schemas.microsoft.com/office/powerpoint/2010/main" val="314765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PTSD</a:t>
            </a:r>
          </a:p>
        </p:txBody>
      </p:sp>
      <p:sp>
        <p:nvSpPr>
          <p:cNvPr id="34820" name="Rectangle 3"/>
          <p:cNvSpPr>
            <a:spLocks noGrp="1" noChangeArrowheads="1"/>
          </p:cNvSpPr>
          <p:nvPr>
            <p:ph idx="1"/>
          </p:nvPr>
        </p:nvSpPr>
        <p:spPr>
          <a:xfrm>
            <a:off x="304800" y="1524000"/>
            <a:ext cx="8382000" cy="4648200"/>
          </a:xfrm>
        </p:spPr>
        <p:txBody>
          <a:bodyPr>
            <a:normAutofit/>
          </a:bodyPr>
          <a:lstStyle/>
          <a:p>
            <a:pPr marL="609600" indent="-609600">
              <a:lnSpc>
                <a:spcPct val="80000"/>
              </a:lnSpc>
              <a:defRPr/>
            </a:pPr>
            <a:r>
              <a:rPr lang="en-US" sz="2800" dirty="0" smtClean="0"/>
              <a:t>Exposure to trauma</a:t>
            </a:r>
          </a:p>
          <a:p>
            <a:pPr marL="990600" lvl="1" indent="-533400">
              <a:lnSpc>
                <a:spcPct val="80000"/>
              </a:lnSpc>
              <a:defRPr/>
            </a:pPr>
            <a:r>
              <a:rPr lang="en-US" sz="2400" dirty="0" smtClean="0"/>
              <a:t>Chronic physical or sexual abuse</a:t>
            </a:r>
          </a:p>
          <a:p>
            <a:pPr marL="990600" lvl="1" indent="-533400">
              <a:lnSpc>
                <a:spcPct val="80000"/>
              </a:lnSpc>
              <a:defRPr/>
            </a:pPr>
            <a:r>
              <a:rPr lang="en-US" sz="2400" dirty="0" smtClean="0"/>
              <a:t>Community violence</a:t>
            </a:r>
          </a:p>
          <a:p>
            <a:pPr marL="990600" lvl="1" indent="-533400">
              <a:lnSpc>
                <a:spcPct val="80000"/>
              </a:lnSpc>
              <a:defRPr/>
            </a:pPr>
            <a:r>
              <a:rPr lang="en-US" sz="2400" dirty="0" smtClean="0"/>
              <a:t>Natural disasters</a:t>
            </a:r>
          </a:p>
          <a:p>
            <a:pPr marL="609600" indent="-609600">
              <a:lnSpc>
                <a:spcPct val="80000"/>
              </a:lnSpc>
              <a:defRPr/>
            </a:pPr>
            <a:r>
              <a:rPr lang="en-US" sz="2800" dirty="0" smtClean="0"/>
              <a:t>Symptom categories</a:t>
            </a:r>
          </a:p>
          <a:p>
            <a:pPr marL="990600" lvl="1" indent="-533400">
              <a:lnSpc>
                <a:spcPct val="80000"/>
              </a:lnSpc>
              <a:defRPr/>
            </a:pPr>
            <a:r>
              <a:rPr lang="en-US" sz="2400" dirty="0" smtClean="0"/>
              <a:t>Flashbacks, nightmares, intrusive thoughts</a:t>
            </a:r>
          </a:p>
          <a:p>
            <a:pPr marL="990600" lvl="1" indent="-533400">
              <a:lnSpc>
                <a:spcPct val="80000"/>
              </a:lnSpc>
              <a:defRPr/>
            </a:pPr>
            <a:r>
              <a:rPr lang="en-US" sz="2400" dirty="0" smtClean="0"/>
              <a:t>Avoidance </a:t>
            </a:r>
          </a:p>
          <a:p>
            <a:pPr marL="990600" lvl="1" indent="-533400">
              <a:lnSpc>
                <a:spcPct val="80000"/>
              </a:lnSpc>
              <a:defRPr/>
            </a:pPr>
            <a:r>
              <a:rPr lang="en-US" sz="2400" dirty="0" smtClean="0"/>
              <a:t>Negative cognitions and moods</a:t>
            </a:r>
          </a:p>
          <a:p>
            <a:pPr marL="990600" lvl="1" indent="-533400">
              <a:lnSpc>
                <a:spcPct val="80000"/>
              </a:lnSpc>
              <a:defRPr/>
            </a:pPr>
            <a:r>
              <a:rPr lang="en-US" sz="2400" dirty="0" err="1" smtClean="0"/>
              <a:t>Hyperarousal</a:t>
            </a:r>
            <a:r>
              <a:rPr lang="en-US" sz="2400" dirty="0" smtClean="0"/>
              <a:t> and vigilance</a:t>
            </a:r>
          </a:p>
          <a:p>
            <a:pPr marL="609600" indent="-609600">
              <a:lnSpc>
                <a:spcPct val="80000"/>
              </a:lnSpc>
              <a:defRPr/>
            </a:pPr>
            <a:r>
              <a:rPr lang="en-US" sz="2800" dirty="0" smtClean="0"/>
              <a:t>Some symptoms may differ from adults</a:t>
            </a:r>
          </a:p>
          <a:p>
            <a:pPr marL="957580" lvl="1" indent="-609600">
              <a:lnSpc>
                <a:spcPct val="80000"/>
              </a:lnSpc>
              <a:defRPr/>
            </a:pPr>
            <a:r>
              <a:rPr lang="en-US" sz="2400" dirty="0" smtClean="0"/>
              <a:t>May exhibit agitation instead of fear or hopelessness</a:t>
            </a:r>
          </a:p>
        </p:txBody>
      </p:sp>
    </p:spTree>
    <p:extLst>
      <p:ext uri="{BB962C8B-B14F-4D97-AF65-F5344CB8AC3E}">
        <p14:creationId xmlns:p14="http://schemas.microsoft.com/office/powerpoint/2010/main" val="202620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OCD</a:t>
            </a:r>
          </a:p>
        </p:txBody>
      </p:sp>
      <p:sp>
        <p:nvSpPr>
          <p:cNvPr id="40964"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Prevalence 1 to 4%</a:t>
            </a:r>
          </a:p>
          <a:p>
            <a:r>
              <a:rPr lang="en-US" altLang="en-US" smtClean="0"/>
              <a:t>Symptoms similar to those in adults</a:t>
            </a:r>
          </a:p>
          <a:p>
            <a:r>
              <a:rPr lang="en-US" altLang="en-US" smtClean="0"/>
              <a:t>Most common obsessions:</a:t>
            </a:r>
          </a:p>
          <a:p>
            <a:pPr lvl="1"/>
            <a:r>
              <a:rPr lang="en-US" altLang="en-US" smtClean="0"/>
              <a:t>Contamination from dirt and germs</a:t>
            </a:r>
          </a:p>
          <a:p>
            <a:pPr lvl="1"/>
            <a:r>
              <a:rPr lang="en-US" altLang="en-US" smtClean="0"/>
              <a:t>Aggression</a:t>
            </a:r>
          </a:p>
          <a:p>
            <a:pPr lvl="1"/>
            <a:r>
              <a:rPr lang="en-US" altLang="en-US" smtClean="0"/>
              <a:t>Thoughts about sex and religion more common in adolescence</a:t>
            </a:r>
          </a:p>
          <a:p>
            <a:r>
              <a:rPr lang="en-US" altLang="en-US" smtClean="0"/>
              <a:t>OCD more common in boys than girls</a:t>
            </a:r>
          </a:p>
        </p:txBody>
      </p:sp>
    </p:spTree>
    <p:extLst>
      <p:ext uri="{BB962C8B-B14F-4D97-AF65-F5344CB8AC3E}">
        <p14:creationId xmlns:p14="http://schemas.microsoft.com/office/powerpoint/2010/main" val="171855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Learning Disability</a:t>
            </a:r>
          </a:p>
        </p:txBody>
      </p:sp>
      <p:sp>
        <p:nvSpPr>
          <p:cNvPr id="4198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smtClean="0"/>
              <a:t>Evidence of inadequate development in a specific area of academic, language, speech or motor skills</a:t>
            </a:r>
          </a:p>
          <a:p>
            <a:pPr lvl="1">
              <a:lnSpc>
                <a:spcPct val="90000"/>
              </a:lnSpc>
            </a:pPr>
            <a:r>
              <a:rPr lang="en-US" altLang="en-US" sz="2400" smtClean="0"/>
              <a:t>e.g., arithmetic or reading</a:t>
            </a:r>
          </a:p>
          <a:p>
            <a:pPr>
              <a:lnSpc>
                <a:spcPct val="90000"/>
              </a:lnSpc>
            </a:pPr>
            <a:r>
              <a:rPr lang="en-US" altLang="en-US" sz="2800" smtClean="0"/>
              <a:t>Not due to mental retardation, autism, physical disorder, or lack of educational opportunity</a:t>
            </a:r>
          </a:p>
          <a:p>
            <a:pPr>
              <a:lnSpc>
                <a:spcPct val="90000"/>
              </a:lnSpc>
            </a:pPr>
            <a:r>
              <a:rPr lang="en-US" altLang="en-US" sz="2800" smtClean="0"/>
              <a:t>Individual usually of average or above average intelligence</a:t>
            </a:r>
          </a:p>
        </p:txBody>
      </p:sp>
    </p:spTree>
    <p:extLst>
      <p:ext uri="{BB962C8B-B14F-4D97-AF65-F5344CB8AC3E}">
        <p14:creationId xmlns:p14="http://schemas.microsoft.com/office/powerpoint/2010/main" val="41297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2"/>
          <p:cNvSpPr>
            <a:spLocks noGrp="1"/>
          </p:cNvSpPr>
          <p:nvPr>
            <p:ph type="ctrTitle"/>
          </p:nvPr>
        </p:nvSpPr>
        <p:spPr bwMode="auto">
          <a:xfrm>
            <a:off x="509588" y="625475"/>
            <a:ext cx="5062537"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Definition of mental health</a:t>
            </a:r>
          </a:p>
        </p:txBody>
      </p:sp>
      <p:sp>
        <p:nvSpPr>
          <p:cNvPr id="15364"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15365" name="Rectangle 6"/>
          <p:cNvSpPr>
            <a:spLocks noChangeArrowheads="1"/>
          </p:cNvSpPr>
          <p:nvPr/>
        </p:nvSpPr>
        <p:spPr bwMode="auto">
          <a:xfrm>
            <a:off x="781050" y="2441575"/>
            <a:ext cx="70580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buFont typeface="Arial" pitchFamily="34" charset="0"/>
              <a:buNone/>
            </a:pPr>
            <a:r>
              <a:rPr lang="en-GB" altLang="en-US" i="1" smtClean="0">
                <a:solidFill>
                  <a:prstClr val="black"/>
                </a:solidFill>
              </a:rPr>
              <a:t>"</a:t>
            </a:r>
            <a:r>
              <a:rPr lang="en-GB" altLang="en-US" smtClean="0">
                <a:solidFill>
                  <a:prstClr val="black"/>
                </a:solidFill>
              </a:rPr>
              <a:t>The capacity to live a full, productive life as well as the flexibility to deal with its ups and downs. In children and young people it is especially about the capacity to learn, enjoy friendships, to meet challenges, to develop talents and capabilities.”</a:t>
            </a:r>
          </a:p>
          <a:p>
            <a:pPr defTabSz="457200" eaLnBrk="1" fontAlgn="base" hangingPunct="1">
              <a:spcBef>
                <a:spcPct val="0"/>
              </a:spcBef>
              <a:spcAft>
                <a:spcPct val="0"/>
              </a:spcAft>
              <a:buFont typeface="Arial" pitchFamily="34" charset="0"/>
              <a:buNone/>
            </a:pPr>
            <a:endParaRPr lang="en-GB" altLang="en-US" smtClean="0">
              <a:solidFill>
                <a:prstClr val="black"/>
              </a:solidFill>
            </a:endParaRPr>
          </a:p>
          <a:p>
            <a:pPr defTabSz="457200" eaLnBrk="1" fontAlgn="base" hangingPunct="1">
              <a:spcBef>
                <a:spcPct val="0"/>
              </a:spcBef>
              <a:spcAft>
                <a:spcPct val="0"/>
              </a:spcAft>
              <a:buFont typeface="Arial" pitchFamily="34" charset="0"/>
              <a:buNone/>
            </a:pPr>
            <a:endParaRPr lang="en-GB" altLang="en-US" smtClean="0">
              <a:solidFill>
                <a:prstClr val="black"/>
              </a:solidFill>
            </a:endParaRPr>
          </a:p>
          <a:p>
            <a:pPr defTabSz="457200" eaLnBrk="1" fontAlgn="base" hangingPunct="1">
              <a:spcBef>
                <a:spcPct val="0"/>
              </a:spcBef>
              <a:spcAft>
                <a:spcPct val="0"/>
              </a:spcAft>
              <a:buFont typeface="Arial" pitchFamily="34" charset="0"/>
              <a:buNone/>
            </a:pPr>
            <a:endParaRPr lang="en-GB" altLang="en-US" smtClean="0">
              <a:solidFill>
                <a:prstClr val="black"/>
              </a:solidFill>
            </a:endParaRPr>
          </a:p>
          <a:p>
            <a:pPr defTabSz="457200" eaLnBrk="1" fontAlgn="base" hangingPunct="1">
              <a:spcBef>
                <a:spcPct val="0"/>
              </a:spcBef>
              <a:spcAft>
                <a:spcPct val="0"/>
              </a:spcAft>
              <a:buFont typeface="Arial" pitchFamily="34" charset="0"/>
              <a:buNone/>
            </a:pPr>
            <a:r>
              <a:rPr lang="en-GB" altLang="en-US" smtClean="0">
                <a:solidFill>
                  <a:prstClr val="black"/>
                </a:solidFill>
              </a:rPr>
              <a:t>Source: Young Minds 1999 </a:t>
            </a:r>
          </a:p>
        </p:txBody>
      </p:sp>
    </p:spTree>
    <p:extLst>
      <p:ext uri="{BB962C8B-B14F-4D97-AF65-F5344CB8AC3E}">
        <p14:creationId xmlns:p14="http://schemas.microsoft.com/office/powerpoint/2010/main" val="3338362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Learning Disability</a:t>
            </a:r>
          </a:p>
        </p:txBody>
      </p:sp>
      <p:sp>
        <p:nvSpPr>
          <p:cNvPr id="39940" name="Rectangle 3"/>
          <p:cNvSpPr>
            <a:spLocks noGrp="1" noChangeArrowheads="1"/>
          </p:cNvSpPr>
          <p:nvPr>
            <p:ph idx="1"/>
          </p:nvPr>
        </p:nvSpPr>
        <p:spPr>
          <a:xfrm>
            <a:off x="304800" y="1524000"/>
            <a:ext cx="8382000" cy="4648200"/>
          </a:xfrm>
        </p:spPr>
        <p:txBody>
          <a:bodyPr>
            <a:normAutofit fontScale="85000" lnSpcReduction="20000"/>
          </a:bodyPr>
          <a:lstStyle/>
          <a:p>
            <a:pPr>
              <a:defRPr/>
            </a:pPr>
            <a:r>
              <a:rPr lang="en-US" dirty="0" smtClean="0"/>
              <a:t>DSM has 3 categories:</a:t>
            </a:r>
          </a:p>
          <a:p>
            <a:pPr lvl="1">
              <a:defRPr/>
            </a:pPr>
            <a:r>
              <a:rPr lang="en-US" dirty="0" smtClean="0"/>
              <a:t>Learning disorders</a:t>
            </a:r>
          </a:p>
          <a:p>
            <a:pPr lvl="1">
              <a:defRPr/>
            </a:pPr>
            <a:r>
              <a:rPr lang="en-US" dirty="0" smtClean="0"/>
              <a:t>Communication disorders</a:t>
            </a:r>
          </a:p>
          <a:p>
            <a:pPr lvl="1">
              <a:defRPr/>
            </a:pPr>
            <a:r>
              <a:rPr lang="en-US" dirty="0" smtClean="0"/>
              <a:t>Motor skills disorder</a:t>
            </a:r>
          </a:p>
          <a:p>
            <a:pPr>
              <a:defRPr/>
            </a:pPr>
            <a:r>
              <a:rPr lang="en-US" dirty="0" smtClean="0"/>
              <a:t>Often identified and treated in school </a:t>
            </a:r>
          </a:p>
          <a:p>
            <a:pPr>
              <a:defRPr/>
            </a:pPr>
            <a:r>
              <a:rPr lang="en-US" dirty="0" smtClean="0"/>
              <a:t>Reading disorders more common in boys</a:t>
            </a:r>
          </a:p>
          <a:p>
            <a:pPr>
              <a:defRPr/>
            </a:pPr>
            <a:r>
              <a:rPr lang="en-US" dirty="0" smtClean="0"/>
              <a:t>DSM-5 </a:t>
            </a:r>
            <a:r>
              <a:rPr lang="en-US" dirty="0"/>
              <a:t>Criteria for Learning </a:t>
            </a:r>
            <a:r>
              <a:rPr lang="en-US" dirty="0" smtClean="0"/>
              <a:t>Disorder:</a:t>
            </a:r>
            <a:endParaRPr lang="en-US" dirty="0"/>
          </a:p>
          <a:p>
            <a:pPr lvl="1">
              <a:defRPr/>
            </a:pPr>
            <a:r>
              <a:rPr lang="en-US" dirty="0" smtClean="0"/>
              <a:t>Difficulties </a:t>
            </a:r>
            <a:r>
              <a:rPr lang="en-US" dirty="0"/>
              <a:t>in learning basic academic skills (reading, mathematics, or writing) inconsistent with person’s age, schooling, and intelligence</a:t>
            </a:r>
          </a:p>
          <a:p>
            <a:pPr lvl="1">
              <a:defRPr/>
            </a:pPr>
            <a:r>
              <a:rPr lang="en-US" dirty="0" smtClean="0"/>
              <a:t>Significant </a:t>
            </a:r>
            <a:r>
              <a:rPr lang="en-US" dirty="0"/>
              <a:t>interference with academic achievement or activities of daily living</a:t>
            </a:r>
            <a:endParaRPr lang="en-US" dirty="0" smtClean="0"/>
          </a:p>
        </p:txBody>
      </p:sp>
    </p:spTree>
    <p:extLst>
      <p:ext uri="{BB962C8B-B14F-4D97-AF65-F5344CB8AC3E}">
        <p14:creationId xmlns:p14="http://schemas.microsoft.com/office/powerpoint/2010/main" val="163004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Rectangle 2"/>
          <p:cNvSpPr>
            <a:spLocks noGrp="1" noChangeArrowheads="1"/>
          </p:cNvSpPr>
          <p:nvPr>
            <p:ph type="title"/>
          </p:nvPr>
        </p:nvSpPr>
        <p:spPr/>
        <p:txBody>
          <a:bodyPr>
            <a:normAutofit/>
          </a:bodyPr>
          <a:lstStyle/>
          <a:p>
            <a:pPr>
              <a:defRPr/>
            </a:pPr>
            <a:r>
              <a:rPr lang="en-US" sz="3600" dirty="0">
                <a:effectLst>
                  <a:outerShdw blurRad="38100" dist="38100" dir="2700000" algn="tl">
                    <a:srgbClr val="000000">
                      <a:alpha val="43137"/>
                    </a:srgbClr>
                  </a:outerShdw>
                </a:effectLst>
              </a:rPr>
              <a:t>Intellectual Developmental Disorder</a:t>
            </a:r>
          </a:p>
        </p:txBody>
      </p:sp>
      <p:sp>
        <p:nvSpPr>
          <p:cNvPr id="128003" name="Rectangle 3"/>
          <p:cNvSpPr>
            <a:spLocks noGrp="1" noChangeArrowheads="1"/>
          </p:cNvSpPr>
          <p:nvPr>
            <p:ph idx="1"/>
          </p:nvPr>
        </p:nvSpPr>
        <p:spPr>
          <a:xfrm>
            <a:off x="169863" y="1447800"/>
            <a:ext cx="8737600" cy="5029200"/>
          </a:xfrm>
        </p:spPr>
        <p:txBody>
          <a:bodyPr>
            <a:normAutofit lnSpcReduction="10000"/>
          </a:bodyPr>
          <a:lstStyle/>
          <a:p>
            <a:pPr>
              <a:lnSpc>
                <a:spcPct val="90000"/>
              </a:lnSpc>
              <a:defRPr/>
            </a:pPr>
            <a:r>
              <a:rPr lang="en-US" sz="2400" dirty="0" smtClean="0"/>
              <a:t>Formerly known as Mental Retardation in DSM-IV-TR</a:t>
            </a:r>
          </a:p>
          <a:p>
            <a:pPr lvl="1">
              <a:lnSpc>
                <a:spcPct val="90000"/>
              </a:lnSpc>
              <a:defRPr/>
            </a:pPr>
            <a:r>
              <a:rPr lang="en-US" sz="2000" dirty="0" smtClean="0"/>
              <a:t>Not preferred due to stigma</a:t>
            </a:r>
          </a:p>
          <a:p>
            <a:pPr lvl="1">
              <a:lnSpc>
                <a:spcPct val="90000"/>
              </a:lnSpc>
              <a:defRPr/>
            </a:pPr>
            <a:r>
              <a:rPr lang="en-US" sz="1800" dirty="0" smtClean="0"/>
              <a:t>Followed </a:t>
            </a:r>
            <a:r>
              <a:rPr lang="en-US" sz="1800" dirty="0"/>
              <a:t>the guidelines of </a:t>
            </a:r>
            <a:r>
              <a:rPr lang="en-US" sz="1800" dirty="0" smtClean="0"/>
              <a:t>the </a:t>
            </a:r>
            <a:r>
              <a:rPr lang="en-US" sz="1800" dirty="0"/>
              <a:t>American Association on Intellectual and Developmental Disabilities (</a:t>
            </a:r>
            <a:r>
              <a:rPr lang="en-US" sz="1800" dirty="0" smtClean="0"/>
              <a:t>AAIDD)</a:t>
            </a:r>
          </a:p>
          <a:p>
            <a:pPr>
              <a:lnSpc>
                <a:spcPct val="90000"/>
              </a:lnSpc>
              <a:defRPr/>
            </a:pPr>
            <a:r>
              <a:rPr lang="en-US" sz="2400" dirty="0"/>
              <a:t>The AAIDD Definition of Intellectual </a:t>
            </a:r>
            <a:r>
              <a:rPr lang="en-US" sz="2400" dirty="0" smtClean="0"/>
              <a:t>Disability:</a:t>
            </a:r>
          </a:p>
          <a:p>
            <a:pPr lvl="1">
              <a:lnSpc>
                <a:spcPct val="90000"/>
              </a:lnSpc>
              <a:defRPr/>
            </a:pPr>
            <a:r>
              <a:rPr lang="en-US" sz="1800" dirty="0"/>
              <a:t>Intellectual disability is characterized by significant limitations both in intellectual functioning and in adaptive behavior as expressed in conceptual, social, and practical adaptive </a:t>
            </a:r>
            <a:r>
              <a:rPr lang="en-US" sz="1800" dirty="0" smtClean="0"/>
              <a:t>skills</a:t>
            </a:r>
            <a:endParaRPr lang="en-US" sz="1800" dirty="0"/>
          </a:p>
          <a:p>
            <a:pPr lvl="1">
              <a:lnSpc>
                <a:spcPct val="90000"/>
              </a:lnSpc>
              <a:defRPr/>
            </a:pPr>
            <a:r>
              <a:rPr lang="en-US" sz="1800" dirty="0"/>
              <a:t>This disability begins before age </a:t>
            </a:r>
            <a:r>
              <a:rPr lang="en-US" sz="1800" dirty="0" smtClean="0"/>
              <a:t>18</a:t>
            </a:r>
          </a:p>
          <a:p>
            <a:pPr lvl="1">
              <a:lnSpc>
                <a:spcPct val="90000"/>
              </a:lnSpc>
              <a:defRPr/>
            </a:pPr>
            <a:r>
              <a:rPr lang="en-US" sz="1800" i="1" dirty="0"/>
              <a:t>Five Assumptions Essential to the Application of the </a:t>
            </a:r>
            <a:r>
              <a:rPr lang="en-US" sz="1800" i="1" dirty="0" smtClean="0"/>
              <a:t>Definition</a:t>
            </a:r>
          </a:p>
          <a:p>
            <a:pPr marL="973836" lvl="2" indent="-342900">
              <a:lnSpc>
                <a:spcPct val="90000"/>
              </a:lnSpc>
              <a:buFont typeface="+mj-lt"/>
              <a:buAutoNum type="arabicPeriod"/>
              <a:defRPr/>
            </a:pPr>
            <a:r>
              <a:rPr lang="en-US" sz="1600" dirty="0" smtClean="0"/>
              <a:t>Limitations </a:t>
            </a:r>
            <a:r>
              <a:rPr lang="en-US" sz="1600" dirty="0"/>
              <a:t>in present functioning must be considered within the context of community environments typical of the individual’s age, peers, and </a:t>
            </a:r>
            <a:r>
              <a:rPr lang="en-US" sz="1600" dirty="0" smtClean="0"/>
              <a:t>culture</a:t>
            </a:r>
          </a:p>
          <a:p>
            <a:pPr marL="973836" lvl="2" indent="-342900">
              <a:lnSpc>
                <a:spcPct val="90000"/>
              </a:lnSpc>
              <a:buFont typeface="+mj-lt"/>
              <a:buAutoNum type="arabicPeriod"/>
              <a:defRPr/>
            </a:pPr>
            <a:r>
              <a:rPr lang="en-US" sz="1600" dirty="0" smtClean="0"/>
              <a:t>Valid </a:t>
            </a:r>
            <a:r>
              <a:rPr lang="en-US" sz="1600" dirty="0"/>
              <a:t>assessment considers cultural and linguistic diversity as well as differences in communication, sensory, motor, and behavioral </a:t>
            </a:r>
            <a:r>
              <a:rPr lang="en-US" sz="1600" dirty="0" smtClean="0"/>
              <a:t>factors</a:t>
            </a:r>
          </a:p>
          <a:p>
            <a:pPr marL="973836" lvl="2" indent="-342900">
              <a:lnSpc>
                <a:spcPct val="90000"/>
              </a:lnSpc>
              <a:buFont typeface="+mj-lt"/>
              <a:buAutoNum type="arabicPeriod"/>
              <a:defRPr/>
            </a:pPr>
            <a:r>
              <a:rPr lang="en-US" sz="1600" dirty="0" smtClean="0"/>
              <a:t>Within </a:t>
            </a:r>
            <a:r>
              <a:rPr lang="en-US" sz="1600" dirty="0"/>
              <a:t>an individual, limitations often coexist with </a:t>
            </a:r>
            <a:r>
              <a:rPr lang="en-US" sz="1600" dirty="0" smtClean="0"/>
              <a:t>strengths</a:t>
            </a:r>
          </a:p>
          <a:p>
            <a:pPr marL="973836" lvl="2" indent="-342900">
              <a:lnSpc>
                <a:spcPct val="90000"/>
              </a:lnSpc>
              <a:buFont typeface="+mj-lt"/>
              <a:buAutoNum type="arabicPeriod"/>
              <a:defRPr/>
            </a:pPr>
            <a:r>
              <a:rPr lang="en-US" sz="1600" dirty="0" smtClean="0"/>
              <a:t>An </a:t>
            </a:r>
            <a:r>
              <a:rPr lang="en-US" sz="1600" dirty="0"/>
              <a:t>important purpose of describing limitations is to develop </a:t>
            </a:r>
            <a:r>
              <a:rPr lang="en-US" sz="1600" dirty="0" smtClean="0"/>
              <a:t>profile </a:t>
            </a:r>
            <a:r>
              <a:rPr lang="en-US" sz="1600" dirty="0"/>
              <a:t>of needed </a:t>
            </a:r>
            <a:r>
              <a:rPr lang="en-US" sz="1600" dirty="0" smtClean="0"/>
              <a:t>supports</a:t>
            </a:r>
          </a:p>
          <a:p>
            <a:pPr marL="973836" lvl="2" indent="-342900">
              <a:lnSpc>
                <a:spcPct val="90000"/>
              </a:lnSpc>
              <a:buFont typeface="+mj-lt"/>
              <a:buAutoNum type="arabicPeriod"/>
              <a:defRPr/>
            </a:pPr>
            <a:r>
              <a:rPr lang="en-US" sz="1600" dirty="0"/>
              <a:t>With appropriate personalized supports over a sustained period, the life functioning of the person with intellectual disability generally will </a:t>
            </a:r>
            <a:r>
              <a:rPr lang="en-US" sz="1600" dirty="0" smtClean="0"/>
              <a:t>improve</a:t>
            </a:r>
          </a:p>
          <a:p>
            <a:pPr lvl="1">
              <a:lnSpc>
                <a:spcPct val="90000"/>
              </a:lnSpc>
              <a:defRPr/>
            </a:pPr>
            <a:endParaRPr lang="en-US" sz="2000" dirty="0" smtClean="0"/>
          </a:p>
        </p:txBody>
      </p:sp>
    </p:spTree>
    <p:extLst>
      <p:ext uri="{BB962C8B-B14F-4D97-AF65-F5344CB8AC3E}">
        <p14:creationId xmlns:p14="http://schemas.microsoft.com/office/powerpoint/2010/main" val="4198388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2"/>
          <p:cNvSpPr>
            <a:spLocks noGrp="1" noChangeArrowheads="1"/>
          </p:cNvSpPr>
          <p:nvPr>
            <p:ph type="title"/>
          </p:nvPr>
        </p:nvSpPr>
        <p:spPr/>
        <p:txBody>
          <a:bodyPr>
            <a:normAutofit/>
          </a:bodyPr>
          <a:lstStyle/>
          <a:p>
            <a:pPr>
              <a:defRPr/>
            </a:pPr>
            <a:r>
              <a:rPr lang="en-US" dirty="0">
                <a:effectLst>
                  <a:outerShdw blurRad="38100" dist="38100" dir="2700000" algn="tl">
                    <a:srgbClr val="000000">
                      <a:alpha val="43137"/>
                    </a:srgbClr>
                  </a:outerShdw>
                </a:effectLst>
              </a:rPr>
              <a:t>Autism Spectrum Disorder</a:t>
            </a:r>
          </a:p>
        </p:txBody>
      </p:sp>
      <p:sp>
        <p:nvSpPr>
          <p:cNvPr id="133123" name="Rectangle 3"/>
          <p:cNvSpPr>
            <a:spLocks noGrp="1" noChangeArrowheads="1"/>
          </p:cNvSpPr>
          <p:nvPr>
            <p:ph idx="1"/>
          </p:nvPr>
        </p:nvSpPr>
        <p:spPr>
          <a:xfrm>
            <a:off x="304800" y="1524000"/>
            <a:ext cx="8399463" cy="4800600"/>
          </a:xfrm>
        </p:spPr>
        <p:txBody>
          <a:bodyPr>
            <a:normAutofit lnSpcReduction="10000"/>
          </a:bodyPr>
          <a:lstStyle/>
          <a:p>
            <a:pPr>
              <a:lnSpc>
                <a:spcPct val="120000"/>
              </a:lnSpc>
              <a:defRPr/>
            </a:pPr>
            <a:r>
              <a:rPr lang="en-US" dirty="0" smtClean="0"/>
              <a:t>DSM-5 combined multiple diagnoses into one: </a:t>
            </a:r>
            <a:r>
              <a:rPr lang="en-US" dirty="0"/>
              <a:t>Autism Spectrum </a:t>
            </a:r>
            <a:r>
              <a:rPr lang="en-US" dirty="0" smtClean="0"/>
              <a:t>Disorder</a:t>
            </a:r>
          </a:p>
          <a:p>
            <a:pPr lvl="1">
              <a:lnSpc>
                <a:spcPct val="120000"/>
              </a:lnSpc>
              <a:defRPr/>
            </a:pPr>
            <a:r>
              <a:rPr lang="en-US" dirty="0" smtClean="0"/>
              <a:t>Autistic </a:t>
            </a:r>
            <a:r>
              <a:rPr lang="en-US" dirty="0"/>
              <a:t>disorder, Asperger’s disorder, pervasive developmental disorder not otherwise specified, and childhood disintegrative </a:t>
            </a:r>
            <a:r>
              <a:rPr lang="en-US" dirty="0" smtClean="0"/>
              <a:t>disorder</a:t>
            </a:r>
          </a:p>
          <a:p>
            <a:pPr lvl="1">
              <a:lnSpc>
                <a:spcPct val="120000"/>
              </a:lnSpc>
              <a:defRPr/>
            </a:pPr>
            <a:r>
              <a:rPr lang="en-US" dirty="0" smtClean="0"/>
              <a:t>Research did not support distinctive categories</a:t>
            </a:r>
          </a:p>
          <a:p>
            <a:pPr lvl="1">
              <a:lnSpc>
                <a:spcPct val="120000"/>
              </a:lnSpc>
              <a:defRPr/>
            </a:pPr>
            <a:r>
              <a:rPr lang="en-US" dirty="0" smtClean="0"/>
              <a:t>Share similar clinical features; vary only in severity</a:t>
            </a:r>
            <a:endParaRPr lang="en-US" sz="2400" dirty="0"/>
          </a:p>
          <a:p>
            <a:pPr lvl="1">
              <a:lnSpc>
                <a:spcPct val="120000"/>
              </a:lnSpc>
              <a:defRPr/>
            </a:pPr>
            <a:r>
              <a:rPr lang="en-US" sz="2400" dirty="0" smtClean="0"/>
              <a:t>DSM-5 includes </a:t>
            </a:r>
            <a:r>
              <a:rPr lang="en-US" sz="2400" dirty="0"/>
              <a:t>different clinical specifiers relating to severity and the extent of language impairment</a:t>
            </a:r>
            <a:endParaRPr lang="en-US" dirty="0" smtClean="0"/>
          </a:p>
        </p:txBody>
      </p:sp>
    </p:spTree>
    <p:extLst>
      <p:ext uri="{BB962C8B-B14F-4D97-AF65-F5344CB8AC3E}">
        <p14:creationId xmlns:p14="http://schemas.microsoft.com/office/powerpoint/2010/main" val="2589259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2"/>
          <p:cNvSpPr>
            <a:spLocks noGrp="1" noChangeArrowheads="1"/>
          </p:cNvSpPr>
          <p:nvPr>
            <p:ph type="title"/>
          </p:nvPr>
        </p:nvSpPr>
        <p:spPr/>
        <p:txBody>
          <a:bodyPr>
            <a:normAutofit/>
          </a:bodyPr>
          <a:lstStyle/>
          <a:p>
            <a:pPr>
              <a:defRPr/>
            </a:pPr>
            <a:r>
              <a:rPr lang="en-US" sz="3600" dirty="0">
                <a:effectLst>
                  <a:outerShdw blurRad="38100" dist="38100" dir="2700000" algn="tl">
                    <a:srgbClr val="000000">
                      <a:alpha val="43137"/>
                    </a:srgbClr>
                  </a:outerShdw>
                </a:effectLst>
              </a:rPr>
              <a:t>Autism Spectrum Disorder</a:t>
            </a:r>
            <a:endParaRPr lang="en-US" sz="3600" dirty="0" smtClean="0"/>
          </a:p>
        </p:txBody>
      </p:sp>
      <p:sp>
        <p:nvSpPr>
          <p:cNvPr id="134147" name="Rectangle 3"/>
          <p:cNvSpPr>
            <a:spLocks noGrp="1" noChangeArrowheads="1"/>
          </p:cNvSpPr>
          <p:nvPr>
            <p:ph idx="1"/>
          </p:nvPr>
        </p:nvSpPr>
        <p:spPr>
          <a:xfrm>
            <a:off x="236538" y="1447800"/>
            <a:ext cx="8670925" cy="4800600"/>
          </a:xfrm>
        </p:spPr>
        <p:txBody>
          <a:bodyPr>
            <a:normAutofit fontScale="77500" lnSpcReduction="20000"/>
          </a:bodyPr>
          <a:lstStyle/>
          <a:p>
            <a:pPr>
              <a:defRPr/>
            </a:pPr>
            <a:r>
              <a:rPr lang="en-US" dirty="0"/>
              <a:t>Profound problems with the social </a:t>
            </a:r>
            <a:r>
              <a:rPr lang="en-US" dirty="0" smtClean="0"/>
              <a:t>world</a:t>
            </a:r>
          </a:p>
          <a:p>
            <a:pPr lvl="1">
              <a:defRPr/>
            </a:pPr>
            <a:r>
              <a:rPr lang="en-US" dirty="0" smtClean="0"/>
              <a:t>Rarely approach others, may look through people</a:t>
            </a:r>
          </a:p>
          <a:p>
            <a:pPr lvl="1">
              <a:defRPr/>
            </a:pPr>
            <a:r>
              <a:rPr lang="en-US" dirty="0" smtClean="0"/>
              <a:t>Problems in joint attention</a:t>
            </a:r>
            <a:endParaRPr lang="en-US" dirty="0"/>
          </a:p>
          <a:p>
            <a:pPr lvl="1">
              <a:defRPr/>
            </a:pPr>
            <a:r>
              <a:rPr lang="en-US" dirty="0" smtClean="0"/>
              <a:t>Pay attention to different parts of faces than do people without autism; focus on mouth, neglect eye region </a:t>
            </a:r>
          </a:p>
          <a:p>
            <a:pPr lvl="1">
              <a:defRPr/>
            </a:pPr>
            <a:r>
              <a:rPr lang="en-US" dirty="0"/>
              <a:t>This neglect likely contributes to difficulties in perceiving emotion in other people</a:t>
            </a:r>
          </a:p>
          <a:p>
            <a:pPr>
              <a:defRPr/>
            </a:pPr>
            <a:r>
              <a:rPr lang="en-US" dirty="0" smtClean="0"/>
              <a:t>Theory of mind</a:t>
            </a:r>
          </a:p>
          <a:p>
            <a:pPr lvl="1">
              <a:defRPr/>
            </a:pPr>
            <a:r>
              <a:rPr lang="en-US" dirty="0" smtClean="0"/>
              <a:t>Understanding </a:t>
            </a:r>
            <a:r>
              <a:rPr lang="en-US" dirty="0"/>
              <a:t>that other people have </a:t>
            </a:r>
            <a:r>
              <a:rPr lang="en-US" dirty="0" smtClean="0"/>
              <a:t>different desires</a:t>
            </a:r>
            <a:r>
              <a:rPr lang="en-US" dirty="0"/>
              <a:t>, beliefs, intentions, and </a:t>
            </a:r>
            <a:r>
              <a:rPr lang="en-US" dirty="0" smtClean="0"/>
              <a:t>emotions</a:t>
            </a:r>
          </a:p>
          <a:p>
            <a:pPr lvl="1">
              <a:defRPr/>
            </a:pPr>
            <a:r>
              <a:rPr lang="en-US" dirty="0"/>
              <a:t>C</a:t>
            </a:r>
            <a:r>
              <a:rPr lang="en-US" dirty="0" smtClean="0"/>
              <a:t>rucial </a:t>
            </a:r>
            <a:r>
              <a:rPr lang="en-US" dirty="0"/>
              <a:t>for understanding and successfully engaging in social interactions</a:t>
            </a:r>
            <a:r>
              <a:rPr lang="en-US" dirty="0" smtClean="0"/>
              <a:t> </a:t>
            </a:r>
          </a:p>
          <a:p>
            <a:pPr lvl="1">
              <a:defRPr/>
            </a:pPr>
            <a:r>
              <a:rPr lang="en-US" dirty="0"/>
              <a:t>T</a:t>
            </a:r>
            <a:r>
              <a:rPr lang="en-US" dirty="0" smtClean="0"/>
              <a:t>ypically </a:t>
            </a:r>
            <a:r>
              <a:rPr lang="en-US" dirty="0"/>
              <a:t>develops between </a:t>
            </a:r>
            <a:r>
              <a:rPr lang="en-US" dirty="0" smtClean="0"/>
              <a:t>2½ </a:t>
            </a:r>
            <a:r>
              <a:rPr lang="en-US" dirty="0"/>
              <a:t>and 5 years of </a:t>
            </a:r>
            <a:r>
              <a:rPr lang="en-US" dirty="0" smtClean="0"/>
              <a:t>age</a:t>
            </a:r>
          </a:p>
          <a:p>
            <a:pPr lvl="1">
              <a:defRPr/>
            </a:pPr>
            <a:r>
              <a:rPr lang="en-US" dirty="0" smtClean="0"/>
              <a:t>Children </a:t>
            </a:r>
            <a:r>
              <a:rPr lang="en-US" dirty="0"/>
              <a:t>with ASD seem not to </a:t>
            </a:r>
            <a:r>
              <a:rPr lang="en-US" dirty="0" smtClean="0"/>
              <a:t>achieve </a:t>
            </a:r>
            <a:r>
              <a:rPr lang="en-US" dirty="0"/>
              <a:t>this developmental milestone </a:t>
            </a:r>
            <a:endParaRPr lang="en-US" dirty="0" smtClean="0"/>
          </a:p>
        </p:txBody>
      </p:sp>
    </p:spTree>
    <p:extLst>
      <p:ext uri="{BB962C8B-B14F-4D97-AF65-F5344CB8AC3E}">
        <p14:creationId xmlns:p14="http://schemas.microsoft.com/office/powerpoint/2010/main" val="4190278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2"/>
          <p:cNvSpPr>
            <a:spLocks noGrp="1" noChangeArrowheads="1"/>
          </p:cNvSpPr>
          <p:nvPr>
            <p:ph type="title"/>
          </p:nvPr>
        </p:nvSpPr>
        <p:spPr/>
        <p:txBody>
          <a:bodyPr>
            <a:normAutofit/>
          </a:bodyPr>
          <a:lstStyle/>
          <a:p>
            <a:pPr>
              <a:defRPr/>
            </a:pPr>
            <a:r>
              <a:rPr lang="en-US" sz="3600" dirty="0">
                <a:effectLst>
                  <a:outerShdw blurRad="38100" dist="38100" dir="2700000" algn="tl">
                    <a:srgbClr val="000000">
                      <a:alpha val="43137"/>
                    </a:srgbClr>
                  </a:outerShdw>
                </a:effectLst>
              </a:rPr>
              <a:t>Autism Spectrum Disorder</a:t>
            </a:r>
            <a:endParaRPr lang="en-US" sz="3600" dirty="0" smtClean="0"/>
          </a:p>
        </p:txBody>
      </p:sp>
      <p:sp>
        <p:nvSpPr>
          <p:cNvPr id="134147" name="Rectangle 3"/>
          <p:cNvSpPr>
            <a:spLocks noGrp="1" noChangeArrowheads="1"/>
          </p:cNvSpPr>
          <p:nvPr>
            <p:ph idx="1"/>
          </p:nvPr>
        </p:nvSpPr>
        <p:spPr>
          <a:xfrm>
            <a:off x="236538" y="1447800"/>
            <a:ext cx="8670925" cy="5029200"/>
          </a:xfrm>
        </p:spPr>
        <p:txBody>
          <a:bodyPr>
            <a:normAutofit fontScale="92500" lnSpcReduction="10000"/>
          </a:bodyPr>
          <a:lstStyle/>
          <a:p>
            <a:pPr>
              <a:defRPr/>
            </a:pPr>
            <a:r>
              <a:rPr lang="en-US" dirty="0" smtClean="0"/>
              <a:t>Communication deficits</a:t>
            </a:r>
          </a:p>
          <a:p>
            <a:pPr lvl="1">
              <a:defRPr/>
            </a:pPr>
            <a:r>
              <a:rPr lang="en-US" dirty="0" smtClean="0"/>
              <a:t>Children </a:t>
            </a:r>
            <a:r>
              <a:rPr lang="en-US" dirty="0"/>
              <a:t>with ASD </a:t>
            </a:r>
            <a:r>
              <a:rPr lang="en-US" dirty="0" smtClean="0"/>
              <a:t>evidence early language disturbances</a:t>
            </a:r>
          </a:p>
          <a:p>
            <a:pPr lvl="1">
              <a:defRPr/>
            </a:pPr>
            <a:r>
              <a:rPr lang="en-US" dirty="0" smtClean="0"/>
              <a:t>Echolalia: immediate or delayed repeating of what was heard</a:t>
            </a:r>
          </a:p>
          <a:p>
            <a:pPr lvl="1">
              <a:defRPr/>
            </a:pPr>
            <a:r>
              <a:rPr lang="en-US" dirty="0" smtClean="0"/>
              <a:t>Pronoun reversal: refer to themselves as “he” or “she”</a:t>
            </a:r>
          </a:p>
          <a:p>
            <a:pPr lvl="1">
              <a:defRPr/>
            </a:pPr>
            <a:r>
              <a:rPr lang="en-US" dirty="0" smtClean="0"/>
              <a:t>Literal use of words</a:t>
            </a:r>
          </a:p>
          <a:p>
            <a:pPr>
              <a:defRPr/>
            </a:pPr>
            <a:r>
              <a:rPr lang="en-US" dirty="0" smtClean="0"/>
              <a:t>Repetitive and ritualistic acts</a:t>
            </a:r>
          </a:p>
          <a:p>
            <a:pPr lvl="1">
              <a:defRPr/>
            </a:pPr>
            <a:r>
              <a:rPr lang="en-US" dirty="0" smtClean="0"/>
              <a:t>Become extremely upset when routine is altered</a:t>
            </a:r>
          </a:p>
          <a:p>
            <a:pPr lvl="1">
              <a:defRPr/>
            </a:pPr>
            <a:r>
              <a:rPr lang="en-US" dirty="0" smtClean="0"/>
              <a:t>Engage in obsessional play</a:t>
            </a:r>
          </a:p>
          <a:p>
            <a:pPr lvl="1">
              <a:defRPr/>
            </a:pPr>
            <a:r>
              <a:rPr lang="en-US" dirty="0" smtClean="0"/>
              <a:t>Engage in ritualistic body movements</a:t>
            </a:r>
          </a:p>
          <a:p>
            <a:pPr lvl="1">
              <a:defRPr/>
            </a:pPr>
            <a:r>
              <a:rPr lang="en-US" dirty="0" smtClean="0"/>
              <a:t>Become attached to inanimate objects (</a:t>
            </a:r>
            <a:r>
              <a:rPr lang="en-US" dirty="0"/>
              <a:t>e.g., keys, </a:t>
            </a:r>
            <a:r>
              <a:rPr lang="en-US" dirty="0" smtClean="0"/>
              <a:t>rocks)</a:t>
            </a:r>
          </a:p>
        </p:txBody>
      </p:sp>
    </p:spTree>
    <p:extLst>
      <p:ext uri="{BB962C8B-B14F-4D97-AF65-F5344CB8AC3E}">
        <p14:creationId xmlns:p14="http://schemas.microsoft.com/office/powerpoint/2010/main" val="2565669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2"/>
          <p:cNvSpPr>
            <a:spLocks noGrp="1" noChangeArrowheads="1"/>
          </p:cNvSpPr>
          <p:nvPr>
            <p:ph type="title"/>
          </p:nvPr>
        </p:nvSpPr>
        <p:spPr/>
        <p:txBody>
          <a:bodyPr>
            <a:normAutofit/>
          </a:bodyPr>
          <a:lstStyle/>
          <a:p>
            <a:pPr>
              <a:defRPr/>
            </a:pPr>
            <a:r>
              <a:rPr lang="en-US" sz="3600" dirty="0">
                <a:effectLst>
                  <a:outerShdw blurRad="38100" dist="38100" dir="2700000" algn="tl">
                    <a:srgbClr val="000000">
                      <a:alpha val="43137"/>
                    </a:srgbClr>
                  </a:outerShdw>
                </a:effectLst>
              </a:rPr>
              <a:t>Autism Spectrum Disorder</a:t>
            </a:r>
            <a:endParaRPr lang="en-US" sz="3600" dirty="0" smtClean="0"/>
          </a:p>
        </p:txBody>
      </p:sp>
      <p:sp>
        <p:nvSpPr>
          <p:cNvPr id="134147" name="Rectangle 3"/>
          <p:cNvSpPr>
            <a:spLocks noGrp="1" noChangeArrowheads="1"/>
          </p:cNvSpPr>
          <p:nvPr>
            <p:ph idx="1"/>
          </p:nvPr>
        </p:nvSpPr>
        <p:spPr>
          <a:xfrm>
            <a:off x="236538" y="1447800"/>
            <a:ext cx="8670925" cy="5029200"/>
          </a:xfrm>
        </p:spPr>
        <p:txBody>
          <a:bodyPr>
            <a:normAutofit fontScale="92500" lnSpcReduction="20000"/>
          </a:bodyPr>
          <a:lstStyle/>
          <a:p>
            <a:pPr>
              <a:defRPr/>
            </a:pPr>
            <a:r>
              <a:rPr lang="en-US" dirty="0" smtClean="0"/>
              <a:t>Comorbidity</a:t>
            </a:r>
          </a:p>
          <a:p>
            <a:pPr lvl="1">
              <a:defRPr/>
            </a:pPr>
            <a:r>
              <a:rPr lang="en-US" dirty="0" smtClean="0"/>
              <a:t>IQ &lt; 70 is common</a:t>
            </a:r>
          </a:p>
          <a:p>
            <a:pPr lvl="2">
              <a:defRPr/>
            </a:pPr>
            <a:r>
              <a:rPr lang="en-US" dirty="0"/>
              <a:t>Children with intellectual developmental disorder </a:t>
            </a:r>
            <a:r>
              <a:rPr lang="en-US" dirty="0" smtClean="0"/>
              <a:t>score </a:t>
            </a:r>
            <a:r>
              <a:rPr lang="en-US" dirty="0"/>
              <a:t>poorly on all parts of an </a:t>
            </a:r>
            <a:r>
              <a:rPr lang="en-US" dirty="0" smtClean="0"/>
              <a:t>IQ test; children </a:t>
            </a:r>
            <a:r>
              <a:rPr lang="en-US" dirty="0"/>
              <a:t>with ASD </a:t>
            </a:r>
            <a:r>
              <a:rPr lang="en-US" dirty="0" smtClean="0"/>
              <a:t>score </a:t>
            </a:r>
            <a:r>
              <a:rPr lang="en-US" dirty="0"/>
              <a:t>poorly on those subtests related to language, such as tasks requiring abstract thought, symbolism, or sequential logic </a:t>
            </a:r>
            <a:endParaRPr lang="en-US" dirty="0" smtClean="0"/>
          </a:p>
          <a:p>
            <a:pPr>
              <a:defRPr/>
            </a:pPr>
            <a:r>
              <a:rPr lang="en-US" dirty="0"/>
              <a:t>Prevalence </a:t>
            </a:r>
            <a:endParaRPr lang="en-US" dirty="0" smtClean="0"/>
          </a:p>
          <a:p>
            <a:pPr lvl="1">
              <a:defRPr/>
            </a:pPr>
            <a:r>
              <a:rPr lang="en-US" dirty="0" smtClean="0"/>
              <a:t>1 out of 110 children</a:t>
            </a:r>
          </a:p>
          <a:p>
            <a:pPr lvl="1">
              <a:defRPr/>
            </a:pPr>
            <a:r>
              <a:rPr lang="en-US" dirty="0"/>
              <a:t>F</a:t>
            </a:r>
            <a:r>
              <a:rPr lang="en-US" dirty="0" smtClean="0"/>
              <a:t>ound </a:t>
            </a:r>
            <a:r>
              <a:rPr lang="en-US" dirty="0"/>
              <a:t>in all </a:t>
            </a:r>
            <a:r>
              <a:rPr lang="en-US" dirty="0" smtClean="0"/>
              <a:t>SES, </a:t>
            </a:r>
            <a:r>
              <a:rPr lang="en-US" dirty="0"/>
              <a:t>ethnic, and racial </a:t>
            </a:r>
            <a:r>
              <a:rPr lang="en-US" dirty="0" smtClean="0"/>
              <a:t>groups</a:t>
            </a:r>
          </a:p>
          <a:p>
            <a:pPr lvl="1">
              <a:defRPr/>
            </a:pPr>
            <a:r>
              <a:rPr lang="en-US" dirty="0" smtClean="0"/>
              <a:t>Diagnosis </a:t>
            </a:r>
            <a:r>
              <a:rPr lang="en-US" dirty="0"/>
              <a:t>of ASD is remarkably </a:t>
            </a:r>
            <a:r>
              <a:rPr lang="en-US" dirty="0" smtClean="0"/>
              <a:t>stable</a:t>
            </a:r>
          </a:p>
          <a:p>
            <a:pPr>
              <a:defRPr/>
            </a:pPr>
            <a:r>
              <a:rPr lang="en-US" dirty="0"/>
              <a:t>Prognosis</a:t>
            </a:r>
          </a:p>
          <a:p>
            <a:pPr lvl="1">
              <a:defRPr/>
            </a:pPr>
            <a:r>
              <a:rPr lang="en-US" dirty="0"/>
              <a:t>Children with higher IQs who learn to speak before age six have the best outcomes</a:t>
            </a:r>
          </a:p>
          <a:p>
            <a:pPr lvl="1">
              <a:defRPr/>
            </a:pPr>
            <a:endParaRPr lang="en-US" dirty="0" smtClean="0"/>
          </a:p>
        </p:txBody>
      </p:sp>
    </p:spTree>
    <p:extLst>
      <p:ext uri="{BB962C8B-B14F-4D97-AF65-F5344CB8AC3E}">
        <p14:creationId xmlns:p14="http://schemas.microsoft.com/office/powerpoint/2010/main" val="980426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Rectangle 2"/>
          <p:cNvSpPr>
            <a:spLocks noGrp="1" noChangeArrowheads="1"/>
          </p:cNvSpPr>
          <p:nvPr>
            <p:ph type="title"/>
          </p:nvPr>
        </p:nvSpPr>
        <p:spPr bwMode="auto">
          <a:xfrm>
            <a:off x="457200" y="533400"/>
            <a:ext cx="739616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Causes</a:t>
            </a:r>
            <a:endParaRPr lang="en-US" altLang="en-US" sz="4000" smtClean="0"/>
          </a:p>
        </p:txBody>
      </p:sp>
      <p:sp>
        <p:nvSpPr>
          <p:cNvPr id="49156" name="Rectangle 3"/>
          <p:cNvSpPr>
            <a:spLocks noGrp="1" noChangeArrowheads="1"/>
          </p:cNvSpPr>
          <p:nvPr>
            <p:ph type="body" idx="1"/>
          </p:nvPr>
        </p:nvSpPr>
        <p:spPr bwMode="auto">
          <a:xfrm>
            <a:off x="1066800" y="2076450"/>
            <a:ext cx="777240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Char char="§"/>
            </a:pPr>
            <a:r>
              <a:rPr lang="en-US" altLang="en-US" sz="4000" smtClean="0">
                <a:solidFill>
                  <a:srgbClr val="6600CC"/>
                </a:solidFill>
              </a:rPr>
              <a:t>Bio-Psycho-Social Perspective</a:t>
            </a:r>
            <a:endParaRPr lang="en-US" altLang="en-US" sz="4000" smtClean="0"/>
          </a:p>
          <a:p>
            <a:pPr lvl="1" eaLnBrk="1" hangingPunct="1">
              <a:buFont typeface="Wingdings" pitchFamily="2" charset="2"/>
              <a:buChar char="§"/>
            </a:pPr>
            <a:r>
              <a:rPr lang="en-US" altLang="en-US" sz="3600" smtClean="0"/>
              <a:t>assumes that biological, sociocultural, and psychological factors combine and interact to produce mental illness</a:t>
            </a:r>
          </a:p>
          <a:p>
            <a:pPr eaLnBrk="1" hangingPunct="1">
              <a:buFont typeface="Wingdings" pitchFamily="2" charset="2"/>
              <a:buChar char="§"/>
            </a:pPr>
            <a:endParaRPr lang="en-US" altLang="en-US" sz="4000" smtClean="0"/>
          </a:p>
        </p:txBody>
      </p:sp>
    </p:spTree>
    <p:extLst>
      <p:ext uri="{BB962C8B-B14F-4D97-AF65-F5344CB8AC3E}">
        <p14:creationId xmlns:p14="http://schemas.microsoft.com/office/powerpoint/2010/main" val="42472280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2"/>
          <p:cNvSpPr>
            <a:spLocks noGrp="1" noChangeArrowheads="1"/>
          </p:cNvSpPr>
          <p:nvPr>
            <p:ph type="title"/>
          </p:nvPr>
        </p:nvSpPr>
        <p:spPr bwMode="auto">
          <a:xfrm>
            <a:off x="457200" y="533400"/>
            <a:ext cx="739616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Bio-Psycho-Social Approach</a:t>
            </a:r>
            <a:endParaRPr lang="en-US" altLang="en-US" sz="4000" smtClean="0"/>
          </a:p>
        </p:txBody>
      </p:sp>
      <p:sp>
        <p:nvSpPr>
          <p:cNvPr id="50180" name="Rectangle 3"/>
          <p:cNvSpPr>
            <a:spLocks noGrp="1" noChangeArrowheads="1"/>
          </p:cNvSpPr>
          <p:nvPr>
            <p:ph type="body" idx="1"/>
          </p:nvPr>
        </p:nvSpPr>
        <p:spPr bwMode="auto">
          <a:xfrm>
            <a:off x="6172200" y="2076450"/>
            <a:ext cx="297180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None/>
            </a:pPr>
            <a:endParaRPr lang="en-US" altLang="en-US" smtClean="0"/>
          </a:p>
        </p:txBody>
      </p:sp>
      <p:pic>
        <p:nvPicPr>
          <p:cNvPr id="50181" name="Picture 4" descr="figure 15-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238" y="1752600"/>
            <a:ext cx="7164387"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7731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Bio-Psycho-Social Approach</a:t>
            </a:r>
          </a:p>
        </p:txBody>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These factors change over time.  </a:t>
            </a:r>
          </a:p>
          <a:p>
            <a:pPr eaLnBrk="1" hangingPunct="1"/>
            <a:r>
              <a:rPr lang="en-US" altLang="en-US" smtClean="0"/>
              <a:t>“Normal” behavior changes over cultures, sub-cultures and time.  </a:t>
            </a:r>
          </a:p>
          <a:p>
            <a:pPr lvl="1" eaLnBrk="1" hangingPunct="1"/>
            <a:r>
              <a:rPr lang="en-US" altLang="en-US" smtClean="0"/>
              <a:t>E.g., is gang behavior or violence “abnormal”?</a:t>
            </a:r>
          </a:p>
          <a:p>
            <a:pPr eaLnBrk="1" hangingPunct="1"/>
            <a:r>
              <a:rPr lang="en-US" altLang="en-US" smtClean="0"/>
              <a:t>It’s more important to understand behavior (and symptoms)</a:t>
            </a:r>
          </a:p>
        </p:txBody>
      </p:sp>
    </p:spTree>
    <p:extLst>
      <p:ext uri="{BB962C8B-B14F-4D97-AF65-F5344CB8AC3E}">
        <p14:creationId xmlns:p14="http://schemas.microsoft.com/office/powerpoint/2010/main" val="367674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Schizophrenia</a:t>
            </a:r>
          </a:p>
        </p:txBody>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mtClean="0"/>
              <a:t>Positive Symptoms:</a:t>
            </a:r>
          </a:p>
          <a:p>
            <a:pPr lvl="1">
              <a:lnSpc>
                <a:spcPct val="90000"/>
              </a:lnSpc>
            </a:pPr>
            <a:r>
              <a:rPr lang="en-US" altLang="en-US" smtClean="0"/>
              <a:t>Confusion about what is real or imaginary</a:t>
            </a:r>
          </a:p>
          <a:p>
            <a:pPr lvl="1">
              <a:lnSpc>
                <a:spcPct val="90000"/>
              </a:lnSpc>
            </a:pPr>
            <a:r>
              <a:rPr lang="en-US" altLang="en-US" smtClean="0"/>
              <a:t>Preoccupation with normal beliefs</a:t>
            </a:r>
          </a:p>
          <a:p>
            <a:pPr lvl="1">
              <a:lnSpc>
                <a:spcPct val="90000"/>
              </a:lnSpc>
            </a:pPr>
            <a:r>
              <a:rPr lang="en-US" altLang="en-US" smtClean="0"/>
              <a:t>Paranoia</a:t>
            </a:r>
          </a:p>
          <a:p>
            <a:pPr lvl="1">
              <a:lnSpc>
                <a:spcPct val="90000"/>
              </a:lnSpc>
            </a:pPr>
            <a:r>
              <a:rPr lang="en-US" altLang="en-US" smtClean="0"/>
              <a:t>Hallucinations</a:t>
            </a:r>
          </a:p>
          <a:p>
            <a:pPr lvl="1">
              <a:lnSpc>
                <a:spcPct val="90000"/>
              </a:lnSpc>
            </a:pPr>
            <a:r>
              <a:rPr lang="en-US" altLang="en-US" smtClean="0"/>
              <a:t>Heightened or dulled perceptions</a:t>
            </a:r>
          </a:p>
          <a:p>
            <a:pPr lvl="1">
              <a:lnSpc>
                <a:spcPct val="90000"/>
              </a:lnSpc>
            </a:pPr>
            <a:r>
              <a:rPr lang="en-US" altLang="en-US" smtClean="0"/>
              <a:t>Odd thinking and speaking processes</a:t>
            </a:r>
          </a:p>
          <a:p>
            <a:pPr lvl="1">
              <a:lnSpc>
                <a:spcPct val="90000"/>
              </a:lnSpc>
            </a:pPr>
            <a:r>
              <a:rPr lang="en-US" altLang="en-US" smtClean="0"/>
              <a:t>Racing thoughts or slowed down thoughts</a:t>
            </a:r>
          </a:p>
        </p:txBody>
      </p:sp>
    </p:spTree>
    <p:extLst>
      <p:ext uri="{BB962C8B-B14F-4D97-AF65-F5344CB8AC3E}">
        <p14:creationId xmlns:p14="http://schemas.microsoft.com/office/powerpoint/2010/main" val="169475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1020762"/>
          </a:xfrm>
          <a:ln w="57150"/>
        </p:spPr>
        <p:style>
          <a:lnRef idx="2">
            <a:schemeClr val="accent4"/>
          </a:lnRef>
          <a:fillRef idx="1">
            <a:schemeClr val="lt1"/>
          </a:fillRef>
          <a:effectRef idx="0">
            <a:schemeClr val="accent4"/>
          </a:effectRef>
          <a:fontRef idx="minor">
            <a:schemeClr val="dk1"/>
          </a:fontRef>
        </p:style>
        <p:txBody>
          <a:bodyPr>
            <a:normAutofit fontScale="90000"/>
          </a:bodyPr>
          <a:lstStyle/>
          <a:p>
            <a:pPr>
              <a:defRPr/>
            </a:pPr>
            <a:r>
              <a:rPr lang="en-US" dirty="0" smtClean="0">
                <a:latin typeface="Berlin Sans FB" pitchFamily="34" charset="0"/>
              </a:rPr>
              <a:t>Characteristics of </a:t>
            </a:r>
            <a:r>
              <a:rPr lang="en-US" b="1" dirty="0" smtClean="0">
                <a:latin typeface="Berlin Sans FB" pitchFamily="34" charset="0"/>
              </a:rPr>
              <a:t>good</a:t>
            </a:r>
            <a:r>
              <a:rPr lang="en-US" dirty="0" smtClean="0">
                <a:latin typeface="Berlin Sans FB" pitchFamily="34" charset="0"/>
              </a:rPr>
              <a:t> mental health</a:t>
            </a:r>
            <a:endParaRPr lang="en-US" dirty="0">
              <a:latin typeface="Berlin Sans FB" pitchFamily="34" charset="0"/>
            </a:endParaRPr>
          </a:p>
        </p:txBody>
      </p:sp>
      <p:sp>
        <p:nvSpPr>
          <p:cNvPr id="8" name="Content Placeholder 7"/>
          <p:cNvSpPr>
            <a:spLocks noGrp="1"/>
          </p:cNvSpPr>
          <p:nvPr>
            <p:ph sz="half" idx="1"/>
          </p:nvPr>
        </p:nvSpPr>
        <p:spPr>
          <a:xfrm>
            <a:off x="457200" y="1447800"/>
            <a:ext cx="4038600" cy="5029200"/>
          </a:xfrm>
          <a:ln>
            <a:solidFill>
              <a:schemeClr val="bg1"/>
            </a:solid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defRPr/>
            </a:pPr>
            <a:r>
              <a:rPr lang="en-US" sz="2600" dirty="0" smtClean="0">
                <a:latin typeface="Trebuchet MS" pitchFamily="34" charset="0"/>
              </a:rPr>
              <a:t>Feels good about themselves</a:t>
            </a:r>
          </a:p>
          <a:p>
            <a:pPr marL="0" indent="0">
              <a:buFont typeface="Arial" pitchFamily="34" charset="0"/>
              <a:buNone/>
              <a:defRPr/>
            </a:pPr>
            <a:endParaRPr lang="en-US" sz="2600" dirty="0" smtClean="0">
              <a:latin typeface="Trebuchet MS" pitchFamily="34" charset="0"/>
            </a:endParaRPr>
          </a:p>
          <a:p>
            <a:pPr>
              <a:defRPr/>
            </a:pPr>
            <a:r>
              <a:rPr lang="en-US" sz="2600" dirty="0" smtClean="0">
                <a:latin typeface="Trebuchet MS" pitchFamily="34" charset="0"/>
              </a:rPr>
              <a:t>Feels comfortable with other people</a:t>
            </a:r>
          </a:p>
          <a:p>
            <a:pPr marL="0" indent="0">
              <a:buFont typeface="Arial" pitchFamily="34" charset="0"/>
              <a:buNone/>
              <a:defRPr/>
            </a:pPr>
            <a:endParaRPr lang="en-US" sz="2600" dirty="0" smtClean="0">
              <a:latin typeface="Trebuchet MS" pitchFamily="34" charset="0"/>
            </a:endParaRPr>
          </a:p>
          <a:p>
            <a:pPr>
              <a:defRPr/>
            </a:pPr>
            <a:r>
              <a:rPr lang="en-US" sz="2600" dirty="0" smtClean="0">
                <a:latin typeface="Trebuchet MS" pitchFamily="34" charset="0"/>
              </a:rPr>
              <a:t>Able to meet the demands of life </a:t>
            </a:r>
          </a:p>
          <a:p>
            <a:pPr>
              <a:defRPr/>
            </a:pPr>
            <a:endParaRPr lang="en-US" sz="2600" dirty="0">
              <a:latin typeface="Trebuchet MS" pitchFamily="34" charset="0"/>
            </a:endParaRPr>
          </a:p>
          <a:p>
            <a:pPr>
              <a:defRPr/>
            </a:pPr>
            <a:r>
              <a:rPr lang="en-US" sz="2600" dirty="0" smtClean="0">
                <a:latin typeface="Trebuchet MS" pitchFamily="34" charset="0"/>
              </a:rPr>
              <a:t>Expresses emotions in healthy ways </a:t>
            </a:r>
          </a:p>
          <a:p>
            <a:pPr marL="0" indent="0">
              <a:buFont typeface="Arial" pitchFamily="34" charset="0"/>
              <a:buNone/>
              <a:defRPr/>
            </a:pPr>
            <a:endParaRPr lang="en-US" sz="2600" dirty="0" smtClean="0">
              <a:latin typeface="Trebuchet MS" pitchFamily="34" charset="0"/>
            </a:endParaRPr>
          </a:p>
          <a:p>
            <a:pPr>
              <a:defRPr/>
            </a:pPr>
            <a:r>
              <a:rPr lang="en-US" sz="2600" dirty="0" smtClean="0">
                <a:latin typeface="Trebuchet MS" pitchFamily="34" charset="0"/>
              </a:rPr>
              <a:t>Is optimistic (positive) </a:t>
            </a:r>
          </a:p>
          <a:p>
            <a:pPr marL="0" indent="0">
              <a:buFont typeface="Arial" pitchFamily="34" charset="0"/>
              <a:buNone/>
              <a:defRPr/>
            </a:pPr>
            <a:endParaRPr lang="en-US" dirty="0"/>
          </a:p>
        </p:txBody>
      </p:sp>
      <p:sp>
        <p:nvSpPr>
          <p:cNvPr id="9" name="Content Placeholder 8"/>
          <p:cNvSpPr>
            <a:spLocks noGrp="1"/>
          </p:cNvSpPr>
          <p:nvPr>
            <p:ph sz="half" idx="2"/>
          </p:nvPr>
        </p:nvSpPr>
        <p:spPr>
          <a:xfrm>
            <a:off x="4724400" y="1447800"/>
            <a:ext cx="4038600" cy="5029200"/>
          </a:xfrm>
          <a:ln>
            <a:solidFill>
              <a:schemeClr val="bg1"/>
            </a:solid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defRPr/>
            </a:pPr>
            <a:r>
              <a:rPr lang="en-US" sz="2500" dirty="0" smtClean="0">
                <a:latin typeface="Trebuchet MS" pitchFamily="34" charset="0"/>
              </a:rPr>
              <a:t>Uses health skills</a:t>
            </a:r>
          </a:p>
          <a:p>
            <a:pPr lvl="1">
              <a:defRPr/>
            </a:pPr>
            <a:r>
              <a:rPr lang="en-US" sz="2500" dirty="0" smtClean="0">
                <a:latin typeface="Trebuchet MS" pitchFamily="34" charset="0"/>
              </a:rPr>
              <a:t>Stress management</a:t>
            </a:r>
          </a:p>
          <a:p>
            <a:pPr lvl="1">
              <a:defRPr/>
            </a:pPr>
            <a:r>
              <a:rPr lang="en-US" sz="2500" dirty="0" smtClean="0">
                <a:latin typeface="Trebuchet MS" pitchFamily="34" charset="0"/>
              </a:rPr>
              <a:t>Decision making </a:t>
            </a:r>
          </a:p>
          <a:p>
            <a:pPr lvl="1">
              <a:defRPr/>
            </a:pPr>
            <a:r>
              <a:rPr lang="en-US" sz="2500" dirty="0" smtClean="0">
                <a:latin typeface="Trebuchet MS" pitchFamily="34" charset="0"/>
              </a:rPr>
              <a:t>Conflict resolution </a:t>
            </a:r>
          </a:p>
          <a:p>
            <a:pPr>
              <a:defRPr/>
            </a:pPr>
            <a:r>
              <a:rPr lang="en-US" sz="2500" dirty="0" smtClean="0">
                <a:latin typeface="Trebuchet MS" pitchFamily="34" charset="0"/>
              </a:rPr>
              <a:t>Uses “I messages”</a:t>
            </a:r>
          </a:p>
          <a:p>
            <a:pPr marL="0" indent="0">
              <a:buFont typeface="Arial" pitchFamily="34" charset="0"/>
              <a:buNone/>
              <a:defRPr/>
            </a:pPr>
            <a:endParaRPr lang="en-US" sz="2500" dirty="0" smtClean="0">
              <a:latin typeface="Trebuchet MS" pitchFamily="34" charset="0"/>
            </a:endParaRPr>
          </a:p>
          <a:p>
            <a:pPr>
              <a:defRPr/>
            </a:pPr>
            <a:r>
              <a:rPr lang="en-US" sz="2500" dirty="0" smtClean="0">
                <a:latin typeface="Trebuchet MS" pitchFamily="34" charset="0"/>
              </a:rPr>
              <a:t>Copes/adapts with change</a:t>
            </a:r>
          </a:p>
          <a:p>
            <a:pPr marL="0" indent="0">
              <a:buFont typeface="Arial" pitchFamily="34" charset="0"/>
              <a:buNone/>
              <a:defRPr/>
            </a:pPr>
            <a:endParaRPr lang="en-US" sz="2500" dirty="0" smtClean="0">
              <a:latin typeface="Trebuchet MS" pitchFamily="34" charset="0"/>
            </a:endParaRPr>
          </a:p>
          <a:p>
            <a:pPr>
              <a:defRPr/>
            </a:pPr>
            <a:r>
              <a:rPr lang="en-US" sz="2500" dirty="0" smtClean="0">
                <a:latin typeface="Trebuchet MS" pitchFamily="34" charset="0"/>
              </a:rPr>
              <a:t>Assertive</a:t>
            </a:r>
          </a:p>
          <a:p>
            <a:pPr marL="0" indent="0">
              <a:buFont typeface="Arial" pitchFamily="34" charset="0"/>
              <a:buNone/>
              <a:defRPr/>
            </a:pPr>
            <a:endParaRPr lang="en-US" sz="2500" dirty="0" smtClean="0">
              <a:latin typeface="Trebuchet MS" pitchFamily="34" charset="0"/>
            </a:endParaRPr>
          </a:p>
          <a:p>
            <a:pPr>
              <a:defRPr/>
            </a:pPr>
            <a:r>
              <a:rPr lang="en-US" sz="2500" dirty="0" smtClean="0">
                <a:latin typeface="Trebuchet MS" pitchFamily="34" charset="0"/>
              </a:rPr>
              <a:t>Active listener</a:t>
            </a:r>
          </a:p>
          <a:p>
            <a:pPr marL="0" indent="0">
              <a:buFont typeface="Arial" pitchFamily="34" charset="0"/>
              <a:buNone/>
              <a:defRPr/>
            </a:pPr>
            <a:endParaRPr lang="en-US" sz="2500" dirty="0" smtClean="0">
              <a:latin typeface="Trebuchet MS" pitchFamily="34" charset="0"/>
            </a:endParaRPr>
          </a:p>
          <a:p>
            <a:pPr>
              <a:defRPr/>
            </a:pPr>
            <a:r>
              <a:rPr lang="en-US" sz="2500" dirty="0" smtClean="0">
                <a:latin typeface="Trebuchet MS" pitchFamily="34" charset="0"/>
              </a:rPr>
              <a:t>Can be part of a team/group</a:t>
            </a:r>
          </a:p>
          <a:p>
            <a:pPr>
              <a:defRPr/>
            </a:pPr>
            <a:endParaRPr lang="en-US" dirty="0"/>
          </a:p>
        </p:txBody>
      </p:sp>
    </p:spTree>
    <p:extLst>
      <p:ext uri="{BB962C8B-B14F-4D97-AF65-F5344CB8AC3E}">
        <p14:creationId xmlns:p14="http://schemas.microsoft.com/office/powerpoint/2010/main" val="3125590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anim calcmode="lin" valueType="num">
                                      <p:cBhvr>
                                        <p:cTn id="3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1000"/>
                                        <p:tgtEl>
                                          <p:spTgt spid="9">
                                            <p:txEl>
                                              <p:pRg st="1" end="1"/>
                                            </p:txEl>
                                          </p:spTgt>
                                        </p:tgtEl>
                                      </p:cBhvr>
                                    </p:animEffect>
                                    <p:anim calcmode="lin" valueType="num">
                                      <p:cBhvr>
                                        <p:cTn id="4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
                                            <p:txEl>
                                              <p:pRg st="2" end="2"/>
                                            </p:txEl>
                                          </p:spTgt>
                                        </p:tgtEl>
                                        <p:attrNameLst>
                                          <p:attrName>style.visibility</p:attrName>
                                        </p:attrNameLst>
                                      </p:cBhvr>
                                      <p:to>
                                        <p:strVal val="visible"/>
                                      </p:to>
                                    </p:set>
                                    <p:animEffect transition="in" filter="fade">
                                      <p:cBhvr>
                                        <p:cTn id="52" dur="1000"/>
                                        <p:tgtEl>
                                          <p:spTgt spid="9">
                                            <p:txEl>
                                              <p:pRg st="2" end="2"/>
                                            </p:txEl>
                                          </p:spTgt>
                                        </p:tgtEl>
                                      </p:cBhvr>
                                    </p:animEffect>
                                    <p:anim calcmode="lin" valueType="num">
                                      <p:cBhvr>
                                        <p:cTn id="5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fade">
                                      <p:cBhvr>
                                        <p:cTn id="57" dur="1000"/>
                                        <p:tgtEl>
                                          <p:spTgt spid="9">
                                            <p:txEl>
                                              <p:pRg st="3" end="3"/>
                                            </p:txEl>
                                          </p:spTgt>
                                        </p:tgtEl>
                                      </p:cBhvr>
                                    </p:animEffect>
                                    <p:anim calcmode="lin" valueType="num">
                                      <p:cBhvr>
                                        <p:cTn id="5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9">
                                            <p:txEl>
                                              <p:pRg st="4" end="4"/>
                                            </p:txEl>
                                          </p:spTgt>
                                        </p:tgtEl>
                                        <p:attrNameLst>
                                          <p:attrName>style.visibility</p:attrName>
                                        </p:attrNameLst>
                                      </p:cBhvr>
                                      <p:to>
                                        <p:strVal val="visible"/>
                                      </p:to>
                                    </p:set>
                                    <p:animEffect transition="in" filter="fade">
                                      <p:cBhvr>
                                        <p:cTn id="62" dur="1000"/>
                                        <p:tgtEl>
                                          <p:spTgt spid="9">
                                            <p:txEl>
                                              <p:pRg st="4" end="4"/>
                                            </p:txEl>
                                          </p:spTgt>
                                        </p:tgtEl>
                                      </p:cBhvr>
                                    </p:animEffect>
                                    <p:anim calcmode="lin" valueType="num">
                                      <p:cBhvr>
                                        <p:cTn id="6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6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42" presetClass="entr" presetSubtype="0" fill="hold" nodeType="clickEffect">
                                  <p:stCondLst>
                                    <p:cond delay="0"/>
                                  </p:stCondLst>
                                  <p:childTnLst>
                                    <p:set>
                                      <p:cBhvr>
                                        <p:cTn id="68" dur="1" fill="hold">
                                          <p:stCondLst>
                                            <p:cond delay="0"/>
                                          </p:stCondLst>
                                        </p:cTn>
                                        <p:tgtEl>
                                          <p:spTgt spid="9">
                                            <p:txEl>
                                              <p:pRg st="6" end="6"/>
                                            </p:txEl>
                                          </p:spTgt>
                                        </p:tgtEl>
                                        <p:attrNameLst>
                                          <p:attrName>style.visibility</p:attrName>
                                        </p:attrNameLst>
                                      </p:cBhvr>
                                      <p:to>
                                        <p:strVal val="visible"/>
                                      </p:to>
                                    </p:set>
                                    <p:animEffect transition="in" filter="fade">
                                      <p:cBhvr>
                                        <p:cTn id="69" dur="1000"/>
                                        <p:tgtEl>
                                          <p:spTgt spid="9">
                                            <p:txEl>
                                              <p:pRg st="6" end="6"/>
                                            </p:txEl>
                                          </p:spTgt>
                                        </p:tgtEl>
                                      </p:cBhvr>
                                    </p:animEffect>
                                    <p:anim calcmode="lin" valueType="num">
                                      <p:cBhvr>
                                        <p:cTn id="7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9">
                                            <p:txEl>
                                              <p:pRg st="8" end="8"/>
                                            </p:txEl>
                                          </p:spTgt>
                                        </p:tgtEl>
                                        <p:attrNameLst>
                                          <p:attrName>style.visibility</p:attrName>
                                        </p:attrNameLst>
                                      </p:cBhvr>
                                      <p:to>
                                        <p:strVal val="visible"/>
                                      </p:to>
                                    </p:set>
                                    <p:animEffect transition="in" filter="fade">
                                      <p:cBhvr>
                                        <p:cTn id="76" dur="1000"/>
                                        <p:tgtEl>
                                          <p:spTgt spid="9">
                                            <p:txEl>
                                              <p:pRg st="8" end="8"/>
                                            </p:txEl>
                                          </p:spTgt>
                                        </p:tgtEl>
                                      </p:cBhvr>
                                    </p:animEffect>
                                    <p:anim calcmode="lin" valueType="num">
                                      <p:cBhvr>
                                        <p:cTn id="77"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8"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nodeType="clickEffect">
                                  <p:stCondLst>
                                    <p:cond delay="0"/>
                                  </p:stCondLst>
                                  <p:childTnLst>
                                    <p:set>
                                      <p:cBhvr>
                                        <p:cTn id="82" dur="1" fill="hold">
                                          <p:stCondLst>
                                            <p:cond delay="0"/>
                                          </p:stCondLst>
                                        </p:cTn>
                                        <p:tgtEl>
                                          <p:spTgt spid="9">
                                            <p:txEl>
                                              <p:pRg st="10" end="10"/>
                                            </p:txEl>
                                          </p:spTgt>
                                        </p:tgtEl>
                                        <p:attrNameLst>
                                          <p:attrName>style.visibility</p:attrName>
                                        </p:attrNameLst>
                                      </p:cBhvr>
                                      <p:to>
                                        <p:strVal val="visible"/>
                                      </p:to>
                                    </p:set>
                                    <p:animEffect transition="in" filter="fade">
                                      <p:cBhvr>
                                        <p:cTn id="83" dur="1000"/>
                                        <p:tgtEl>
                                          <p:spTgt spid="9">
                                            <p:txEl>
                                              <p:pRg st="10" end="10"/>
                                            </p:txEl>
                                          </p:spTgt>
                                        </p:tgtEl>
                                      </p:cBhvr>
                                    </p:animEffect>
                                    <p:anim calcmode="lin" valueType="num">
                                      <p:cBhvr>
                                        <p:cTn id="8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42" presetClass="entr" presetSubtype="0" fill="hold" nodeType="clickEffect">
                                  <p:stCondLst>
                                    <p:cond delay="0"/>
                                  </p:stCondLst>
                                  <p:childTnLst>
                                    <p:set>
                                      <p:cBhvr>
                                        <p:cTn id="89" dur="1" fill="hold">
                                          <p:stCondLst>
                                            <p:cond delay="0"/>
                                          </p:stCondLst>
                                        </p:cTn>
                                        <p:tgtEl>
                                          <p:spTgt spid="9">
                                            <p:txEl>
                                              <p:pRg st="12" end="12"/>
                                            </p:txEl>
                                          </p:spTgt>
                                        </p:tgtEl>
                                        <p:attrNameLst>
                                          <p:attrName>style.visibility</p:attrName>
                                        </p:attrNameLst>
                                      </p:cBhvr>
                                      <p:to>
                                        <p:strVal val="visible"/>
                                      </p:to>
                                    </p:set>
                                    <p:animEffect transition="in" filter="fade">
                                      <p:cBhvr>
                                        <p:cTn id="90" dur="1000"/>
                                        <p:tgtEl>
                                          <p:spTgt spid="9">
                                            <p:txEl>
                                              <p:pRg st="12" end="12"/>
                                            </p:txEl>
                                          </p:spTgt>
                                        </p:tgtEl>
                                      </p:cBhvr>
                                    </p:animEffect>
                                    <p:anim calcmode="lin" valueType="num">
                                      <p:cBhvr>
                                        <p:cTn id="91"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mtClean="0"/>
          </a:p>
        </p:txBody>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mtClean="0"/>
              <a:t>Negative symptoms of schizophrenia</a:t>
            </a:r>
          </a:p>
          <a:p>
            <a:pPr lvl="1">
              <a:lnSpc>
                <a:spcPct val="90000"/>
              </a:lnSpc>
            </a:pPr>
            <a:r>
              <a:rPr lang="en-US" altLang="en-US" smtClean="0"/>
              <a:t>Lack of friends</a:t>
            </a:r>
          </a:p>
          <a:p>
            <a:pPr lvl="1">
              <a:lnSpc>
                <a:spcPct val="90000"/>
              </a:lnSpc>
            </a:pPr>
            <a:r>
              <a:rPr lang="en-US" altLang="en-US" smtClean="0"/>
              <a:t>Passivity</a:t>
            </a:r>
          </a:p>
          <a:p>
            <a:pPr lvl="1">
              <a:lnSpc>
                <a:spcPct val="90000"/>
              </a:lnSpc>
            </a:pPr>
            <a:r>
              <a:rPr lang="en-US" altLang="en-US" smtClean="0"/>
              <a:t>Interacting in a mechanical way</a:t>
            </a:r>
          </a:p>
          <a:p>
            <a:pPr lvl="1">
              <a:lnSpc>
                <a:spcPct val="90000"/>
              </a:lnSpc>
            </a:pPr>
            <a:r>
              <a:rPr lang="en-US" altLang="en-US" smtClean="0"/>
              <a:t>Flat emotions</a:t>
            </a:r>
          </a:p>
          <a:p>
            <a:pPr lvl="1">
              <a:lnSpc>
                <a:spcPct val="90000"/>
              </a:lnSpc>
            </a:pPr>
            <a:r>
              <a:rPr lang="en-US" altLang="en-US" smtClean="0"/>
              <a:t>Decrease in facial expressions</a:t>
            </a:r>
          </a:p>
          <a:p>
            <a:pPr lvl="1">
              <a:lnSpc>
                <a:spcPct val="90000"/>
              </a:lnSpc>
            </a:pPr>
            <a:r>
              <a:rPr lang="en-US" altLang="en-US" smtClean="0"/>
              <a:t>Monotone speech</a:t>
            </a:r>
          </a:p>
          <a:p>
            <a:pPr lvl="1">
              <a:lnSpc>
                <a:spcPct val="90000"/>
              </a:lnSpc>
            </a:pPr>
            <a:r>
              <a:rPr lang="en-US" altLang="en-US" smtClean="0"/>
              <a:t>Lack of spontaneity</a:t>
            </a:r>
          </a:p>
          <a:p>
            <a:pPr lvl="1">
              <a:lnSpc>
                <a:spcPct val="90000"/>
              </a:lnSpc>
            </a:pPr>
            <a:r>
              <a:rPr lang="en-US" altLang="en-US" smtClean="0"/>
              <a:t>Difficulty in abstract thinking</a:t>
            </a:r>
          </a:p>
        </p:txBody>
      </p:sp>
    </p:spTree>
    <p:extLst>
      <p:ext uri="{BB962C8B-B14F-4D97-AF65-F5344CB8AC3E}">
        <p14:creationId xmlns:p14="http://schemas.microsoft.com/office/powerpoint/2010/main" val="1346564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4" descr="schizophren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76338"/>
            <a:ext cx="6483350"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5"/>
          <p:cNvSpPr txBox="1">
            <a:spLocks noChangeArrowheads="1"/>
          </p:cNvSpPr>
          <p:nvPr/>
        </p:nvSpPr>
        <p:spPr bwMode="auto">
          <a:xfrm>
            <a:off x="838200" y="5562600"/>
            <a:ext cx="7696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50000"/>
              </a:spcBef>
              <a:spcAft>
                <a:spcPct val="0"/>
              </a:spcAft>
            </a:pPr>
            <a:r>
              <a:rPr lang="en-US" altLang="en-US" b="1" smtClean="0">
                <a:solidFill>
                  <a:prstClr val="black"/>
                </a:solidFill>
              </a:rPr>
              <a:t>MRI shows enlarged ventricles in twin with schizophrenia.</a:t>
            </a:r>
          </a:p>
          <a:p>
            <a:pPr defTabSz="457200" eaLnBrk="1" fontAlgn="base" hangingPunct="1">
              <a:spcBef>
                <a:spcPct val="50000"/>
              </a:spcBef>
              <a:spcAft>
                <a:spcPct val="0"/>
              </a:spcAft>
            </a:pPr>
            <a:r>
              <a:rPr lang="en-US" altLang="en-US" b="1" i="1" smtClean="0">
                <a:solidFill>
                  <a:prstClr val="black"/>
                </a:solidFill>
              </a:rPr>
              <a:t>Source: Daniel Weinberger, MD, NIMH Brain Disorders Branch</a:t>
            </a:r>
          </a:p>
        </p:txBody>
      </p:sp>
      <p:sp>
        <p:nvSpPr>
          <p:cNvPr id="54277" name="Text Box 6"/>
          <p:cNvSpPr txBox="1">
            <a:spLocks noChangeArrowheads="1"/>
          </p:cNvSpPr>
          <p:nvPr/>
        </p:nvSpPr>
        <p:spPr bwMode="auto">
          <a:xfrm>
            <a:off x="609600" y="3810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457200" eaLnBrk="1" fontAlgn="base" hangingPunct="1">
              <a:spcBef>
                <a:spcPct val="50000"/>
              </a:spcBef>
              <a:spcAft>
                <a:spcPct val="0"/>
              </a:spcAft>
            </a:pPr>
            <a:r>
              <a:rPr lang="en-US" altLang="en-US" sz="3600" smtClean="0">
                <a:solidFill>
                  <a:prstClr val="black"/>
                </a:solidFill>
              </a:rPr>
              <a:t>Schizophrenia in identical twins</a:t>
            </a:r>
          </a:p>
        </p:txBody>
      </p:sp>
      <p:sp>
        <p:nvSpPr>
          <p:cNvPr id="54278" name="Rectangle 7"/>
          <p:cNvSpPr>
            <a:spLocks noChangeArrowheads="1"/>
          </p:cNvSpPr>
          <p:nvPr/>
        </p:nvSpPr>
        <p:spPr bwMode="auto">
          <a:xfrm>
            <a:off x="1371600" y="1143000"/>
            <a:ext cx="6477000" cy="42672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endParaRPr lang="en-GB" altLang="en-US" smtClean="0">
              <a:solidFill>
                <a:prstClr val="black"/>
              </a:solidFill>
            </a:endParaRPr>
          </a:p>
        </p:txBody>
      </p:sp>
    </p:spTree>
    <p:extLst>
      <p:ext uri="{BB962C8B-B14F-4D97-AF65-F5344CB8AC3E}">
        <p14:creationId xmlns:p14="http://schemas.microsoft.com/office/powerpoint/2010/main" val="1303685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Bipolar Disorder:</a:t>
            </a:r>
            <a:br>
              <a:rPr lang="en-US" altLang="en-US" sz="4000" smtClean="0"/>
            </a:br>
            <a:endParaRPr lang="en-US" altLang="en-US" sz="4000" smtClean="0"/>
          </a:p>
        </p:txBody>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smtClean="0"/>
              <a:t>Manic phase</a:t>
            </a:r>
          </a:p>
          <a:p>
            <a:pPr lvl="1">
              <a:lnSpc>
                <a:spcPct val="90000"/>
              </a:lnSpc>
            </a:pPr>
            <a:r>
              <a:rPr lang="en-US" altLang="en-US" sz="2400" smtClean="0"/>
              <a:t>Increased energy</a:t>
            </a:r>
          </a:p>
          <a:p>
            <a:pPr lvl="1">
              <a:lnSpc>
                <a:spcPct val="90000"/>
              </a:lnSpc>
            </a:pPr>
            <a:r>
              <a:rPr lang="en-US" altLang="en-US" sz="2400" smtClean="0"/>
              <a:t>Decreased need for sleep</a:t>
            </a:r>
          </a:p>
          <a:p>
            <a:pPr lvl="1">
              <a:lnSpc>
                <a:spcPct val="90000"/>
              </a:lnSpc>
            </a:pPr>
            <a:r>
              <a:rPr lang="en-US" altLang="en-US" sz="2400" smtClean="0"/>
              <a:t>Increased risk taking</a:t>
            </a:r>
          </a:p>
          <a:p>
            <a:pPr lvl="1">
              <a:lnSpc>
                <a:spcPct val="90000"/>
              </a:lnSpc>
            </a:pPr>
            <a:r>
              <a:rPr lang="en-US" altLang="en-US" sz="2400" smtClean="0"/>
              <a:t>Unrealistic belief in abilities</a:t>
            </a:r>
          </a:p>
          <a:p>
            <a:pPr lvl="1">
              <a:lnSpc>
                <a:spcPct val="90000"/>
              </a:lnSpc>
            </a:pPr>
            <a:r>
              <a:rPr lang="en-US" altLang="en-US" sz="2400" smtClean="0"/>
              <a:t>Increased talking and physical, social and sexual activity</a:t>
            </a:r>
          </a:p>
          <a:p>
            <a:pPr lvl="1">
              <a:lnSpc>
                <a:spcPct val="90000"/>
              </a:lnSpc>
            </a:pPr>
            <a:r>
              <a:rPr lang="en-US" altLang="en-US" sz="2400" smtClean="0"/>
              <a:t>Aggressive response to frustration</a:t>
            </a:r>
          </a:p>
          <a:p>
            <a:pPr lvl="1">
              <a:lnSpc>
                <a:spcPct val="90000"/>
              </a:lnSpc>
            </a:pPr>
            <a:r>
              <a:rPr lang="en-US" altLang="en-US" sz="2400" smtClean="0"/>
              <a:t>Racing, disconnected thoughts</a:t>
            </a:r>
            <a:br>
              <a:rPr lang="en-US" altLang="en-US" sz="2400" smtClean="0"/>
            </a:br>
            <a:endParaRPr lang="en-US" altLang="en-US" sz="2400" smtClean="0"/>
          </a:p>
          <a:p>
            <a:pPr lvl="1">
              <a:lnSpc>
                <a:spcPct val="90000"/>
              </a:lnSpc>
            </a:pPr>
            <a:r>
              <a:rPr lang="en-US" altLang="en-US" sz="2400" smtClean="0"/>
              <a:t>The depressed phase is similar to major depression</a:t>
            </a:r>
          </a:p>
          <a:p>
            <a:pPr lvl="1">
              <a:lnSpc>
                <a:spcPct val="90000"/>
              </a:lnSpc>
            </a:pPr>
            <a:endParaRPr lang="en-US" altLang="en-US" sz="2400" smtClean="0"/>
          </a:p>
        </p:txBody>
      </p:sp>
    </p:spTree>
    <p:extLst>
      <p:ext uri="{BB962C8B-B14F-4D97-AF65-F5344CB8AC3E}">
        <p14:creationId xmlns:p14="http://schemas.microsoft.com/office/powerpoint/2010/main" val="1155762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Major Depression</a:t>
            </a:r>
          </a:p>
        </p:txBody>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None/>
            </a:pPr>
            <a:r>
              <a:rPr lang="en-US" altLang="en-US" sz="2800" smtClean="0"/>
              <a:t>Persistent sad, anxious or empty mood</a:t>
            </a:r>
          </a:p>
          <a:p>
            <a:pPr lvl="1">
              <a:lnSpc>
                <a:spcPct val="90000"/>
              </a:lnSpc>
            </a:pPr>
            <a:r>
              <a:rPr lang="en-US" altLang="en-US" sz="2400" smtClean="0"/>
              <a:t>Decreased energy, fatigue</a:t>
            </a:r>
          </a:p>
          <a:p>
            <a:pPr lvl="1">
              <a:lnSpc>
                <a:spcPct val="90000"/>
              </a:lnSpc>
            </a:pPr>
            <a:r>
              <a:rPr lang="en-US" altLang="en-US" sz="2400" smtClean="0"/>
              <a:t>Loss of interest in usual activities, including work and sex</a:t>
            </a:r>
          </a:p>
          <a:p>
            <a:pPr lvl="1">
              <a:lnSpc>
                <a:spcPct val="90000"/>
              </a:lnSpc>
            </a:pPr>
            <a:r>
              <a:rPr lang="en-US" altLang="en-US" sz="2400" smtClean="0"/>
              <a:t>Sleep disturbances (insomnia or oversleeping)</a:t>
            </a:r>
          </a:p>
          <a:p>
            <a:pPr lvl="1">
              <a:lnSpc>
                <a:spcPct val="90000"/>
              </a:lnSpc>
            </a:pPr>
            <a:r>
              <a:rPr lang="en-US" altLang="en-US" sz="2400" smtClean="0"/>
              <a:t>Appetite and weight changes</a:t>
            </a:r>
          </a:p>
          <a:p>
            <a:pPr lvl="1">
              <a:lnSpc>
                <a:spcPct val="90000"/>
              </a:lnSpc>
            </a:pPr>
            <a:r>
              <a:rPr lang="en-US" altLang="en-US" sz="2400" smtClean="0"/>
              <a:t>Hopelessness, pessimism</a:t>
            </a:r>
          </a:p>
          <a:p>
            <a:pPr lvl="1">
              <a:lnSpc>
                <a:spcPct val="90000"/>
              </a:lnSpc>
            </a:pPr>
            <a:r>
              <a:rPr lang="en-US" altLang="en-US" sz="2400" smtClean="0"/>
              <a:t>Guilt, helplessness, thoughts of death, suicide</a:t>
            </a:r>
          </a:p>
          <a:p>
            <a:pPr lvl="1">
              <a:lnSpc>
                <a:spcPct val="90000"/>
              </a:lnSpc>
            </a:pPr>
            <a:r>
              <a:rPr lang="en-US" altLang="en-US" sz="2400" smtClean="0"/>
              <a:t>Suicide attempts</a:t>
            </a:r>
          </a:p>
          <a:p>
            <a:pPr lvl="1">
              <a:lnSpc>
                <a:spcPct val="90000"/>
              </a:lnSpc>
            </a:pPr>
            <a:r>
              <a:rPr lang="en-US" altLang="en-US" sz="2400" smtClean="0"/>
              <a:t>Difficulty concentrating, making decisions</a:t>
            </a:r>
          </a:p>
          <a:p>
            <a:pPr lvl="1">
              <a:lnSpc>
                <a:spcPct val="90000"/>
              </a:lnSpc>
            </a:pPr>
            <a:r>
              <a:rPr lang="en-US" altLang="en-US" sz="2400" smtClean="0"/>
              <a:t>Hypochondria</a:t>
            </a:r>
          </a:p>
        </p:txBody>
      </p:sp>
    </p:spTree>
    <p:extLst>
      <p:ext uri="{BB962C8B-B14F-4D97-AF65-F5344CB8AC3E}">
        <p14:creationId xmlns:p14="http://schemas.microsoft.com/office/powerpoint/2010/main" val="2854795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Rectangle 4"/>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itchFamily="34" charset="0"/>
              </a:defRPr>
            </a:lvl1pPr>
            <a:lvl2pPr algn="ctr">
              <a:defRPr sz="4400">
                <a:solidFill>
                  <a:schemeClr val="tx2"/>
                </a:solidFill>
                <a:effectLst>
                  <a:outerShdw blurRad="38100" dist="38100" dir="2700000" algn="tl">
                    <a:srgbClr val="000000"/>
                  </a:outerShdw>
                </a:effectLst>
                <a:latin typeface="Arial" pitchFamily="34" charset="0"/>
              </a:defRPr>
            </a:lvl2pPr>
            <a:lvl3pPr algn="ctr">
              <a:defRPr sz="4400">
                <a:solidFill>
                  <a:schemeClr val="tx2"/>
                </a:solidFill>
                <a:effectLst>
                  <a:outerShdw blurRad="38100" dist="38100" dir="2700000" algn="tl">
                    <a:srgbClr val="000000"/>
                  </a:outerShdw>
                </a:effectLst>
                <a:latin typeface="Arial" pitchFamily="34" charset="0"/>
              </a:defRPr>
            </a:lvl3pPr>
            <a:lvl4pPr algn="ctr">
              <a:defRPr sz="4400">
                <a:solidFill>
                  <a:schemeClr val="tx2"/>
                </a:solidFill>
                <a:effectLst>
                  <a:outerShdw blurRad="38100" dist="38100" dir="2700000" algn="tl">
                    <a:srgbClr val="000000"/>
                  </a:outerShdw>
                </a:effectLst>
                <a:latin typeface="Arial" pitchFamily="34" charset="0"/>
              </a:defRPr>
            </a:lvl4pPr>
            <a:lvl5pPr algn="ctr">
              <a:defRPr sz="4400">
                <a:solidFill>
                  <a:schemeClr val="tx2"/>
                </a:solidFill>
                <a:effectLst>
                  <a:outerShdw blurRad="38100" dist="38100" dir="2700000" algn="tl">
                    <a:srgbClr val="000000"/>
                  </a:outerShdw>
                </a:effectLst>
                <a:latin typeface="Arial"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a:lstStyle>
          <a:p>
            <a:pPr defTabSz="457200" fontAlgn="base">
              <a:spcBef>
                <a:spcPct val="0"/>
              </a:spcBef>
              <a:spcAft>
                <a:spcPct val="0"/>
              </a:spcAft>
              <a:defRPr/>
            </a:pPr>
            <a:r>
              <a:rPr lang="en-US" altLang="en-US" b="1" dirty="0" smtClean="0">
                <a:solidFill>
                  <a:srgbClr val="1F497D"/>
                </a:solidFill>
                <a:cs typeface="Arial" pitchFamily="34" charset="0"/>
              </a:rPr>
              <a:t>ANOSOGNOSIA</a:t>
            </a:r>
            <a:endParaRPr lang="en-US" altLang="en-US" dirty="0" smtClean="0">
              <a:solidFill>
                <a:srgbClr val="1F497D"/>
              </a:solidFill>
              <a:cs typeface="Arial" pitchFamily="34" charset="0"/>
            </a:endParaRPr>
          </a:p>
        </p:txBody>
      </p:sp>
      <p:sp>
        <p:nvSpPr>
          <p:cNvPr id="46085" name="Rectangle 5"/>
          <p:cNvSpPr>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Tahoma" pitchFamily="34" charset="0"/>
              </a:defRPr>
            </a:lvl1pPr>
            <a:lvl2pPr marL="742950" indent="-285750">
              <a:spcBef>
                <a:spcPct val="20000"/>
              </a:spcBef>
              <a:buClr>
                <a:schemeClr val="tx1"/>
              </a:buClr>
              <a:buSzPct val="65000"/>
              <a:buFont typeface="Wingdings" pitchFamily="2" charset="2"/>
              <a:buChar char="n"/>
              <a:defRPr sz="2800">
                <a:solidFill>
                  <a:schemeClr val="tx1"/>
                </a:solidFill>
                <a:effectLst>
                  <a:outerShdw blurRad="38100" dist="38100" dir="2700000" algn="tl">
                    <a:srgbClr val="000000"/>
                  </a:outerShdw>
                </a:effectLst>
                <a:latin typeface="Tahoma" pitchFamily="34" charset="0"/>
              </a:defRPr>
            </a:lvl2pPr>
            <a:lvl3pPr marL="1143000" indent="-228600">
              <a:spcBef>
                <a:spcPct val="20000"/>
              </a:spcBef>
              <a:buClr>
                <a:schemeClr val="accent2"/>
              </a:buClr>
              <a:buSzPct val="65000"/>
              <a:buFont typeface="Wingdings" pitchFamily="2" charset="2"/>
              <a:buChar char="n"/>
              <a:defRPr sz="2400">
                <a:solidFill>
                  <a:schemeClr val="tx1"/>
                </a:solidFill>
                <a:effectLst>
                  <a:outerShdw blurRad="38100" dist="38100" dir="2700000" algn="tl">
                    <a:srgbClr val="000000"/>
                  </a:outerShdw>
                </a:effectLst>
                <a:latin typeface="Tahoma" pitchFamily="34" charset="0"/>
              </a:defRPr>
            </a:lvl3pPr>
            <a:lvl4pPr marL="1600200" indent="-228600">
              <a:spcBef>
                <a:spcPct val="20000"/>
              </a:spcBef>
              <a:buClr>
                <a:schemeClr val="tx1"/>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4pPr>
            <a:lvl5pPr marL="2057400" indent="-228600">
              <a:spcBef>
                <a:spcPct val="20000"/>
              </a:spcBef>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5pPr>
            <a:lvl6pPr marL="2514600" indent="-22860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6pPr>
            <a:lvl7pPr marL="2971800" indent="-22860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7pPr>
            <a:lvl8pPr marL="3429000" indent="-22860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8pPr>
            <a:lvl9pPr marL="3886200" indent="-22860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defRPr>
            </a:lvl9pPr>
          </a:lstStyle>
          <a:p>
            <a:pPr defTabSz="457200" fontAlgn="base">
              <a:spcAft>
                <a:spcPct val="0"/>
              </a:spcAft>
              <a:buClr>
                <a:srgbClr val="0000FF"/>
              </a:buClr>
              <a:buSzPts val="2100"/>
              <a:defRPr/>
            </a:pPr>
            <a:r>
              <a:rPr lang="en-US" altLang="en-US" smtClean="0">
                <a:solidFill>
                  <a:prstClr val="black"/>
                </a:solidFill>
                <a:cs typeface="Arial" pitchFamily="34" charset="0"/>
              </a:rPr>
              <a:t>32.1% are unaware they have an illness</a:t>
            </a:r>
          </a:p>
          <a:p>
            <a:pPr defTabSz="457200" fontAlgn="base">
              <a:spcAft>
                <a:spcPct val="0"/>
              </a:spcAft>
              <a:buClr>
                <a:srgbClr val="0000FF"/>
              </a:buClr>
              <a:buSzPts val="2100"/>
              <a:defRPr/>
            </a:pPr>
            <a:r>
              <a:rPr lang="en-US" altLang="en-US" smtClean="0">
                <a:solidFill>
                  <a:prstClr val="black"/>
                </a:solidFill>
                <a:cs typeface="Arial" pitchFamily="34" charset="0"/>
              </a:rPr>
              <a:t>25.3% are modestly unaware</a:t>
            </a:r>
          </a:p>
          <a:p>
            <a:pPr defTabSz="457200" fontAlgn="base">
              <a:spcAft>
                <a:spcPct val="0"/>
              </a:spcAft>
              <a:buClr>
                <a:srgbClr val="0000FF"/>
              </a:buClr>
              <a:buSzPts val="2100"/>
              <a:defRPr/>
            </a:pPr>
            <a:r>
              <a:rPr lang="en-US" altLang="en-US" smtClean="0">
                <a:solidFill>
                  <a:prstClr val="black"/>
                </a:solidFill>
                <a:cs typeface="Arial" pitchFamily="34" charset="0"/>
              </a:rPr>
              <a:t>40.7% are aware</a:t>
            </a:r>
          </a:p>
          <a:p>
            <a:pPr defTabSz="457200" fontAlgn="base">
              <a:spcAft>
                <a:spcPct val="0"/>
              </a:spcAft>
              <a:buClr>
                <a:srgbClr val="0000FF"/>
              </a:buClr>
              <a:buSzPts val="2100"/>
              <a:defRPr/>
            </a:pPr>
            <a:r>
              <a:rPr lang="en-US" altLang="en-US" smtClean="0">
                <a:solidFill>
                  <a:prstClr val="black"/>
                </a:solidFill>
                <a:cs typeface="Arial" pitchFamily="34" charset="0"/>
              </a:rPr>
              <a:t>Poor insight is a manifestation of the illness</a:t>
            </a:r>
          </a:p>
          <a:p>
            <a:pPr defTabSz="457200" fontAlgn="base">
              <a:spcAft>
                <a:spcPct val="0"/>
              </a:spcAft>
              <a:buClr>
                <a:srgbClr val="0000FF"/>
              </a:buClr>
              <a:buSzPts val="2100"/>
              <a:defRPr/>
            </a:pPr>
            <a:r>
              <a:rPr lang="en-US" altLang="en-US" smtClean="0">
                <a:solidFill>
                  <a:prstClr val="black"/>
                </a:solidFill>
                <a:cs typeface="Arial" pitchFamily="34" charset="0"/>
              </a:rPr>
              <a:t>Listen</a:t>
            </a:r>
          </a:p>
          <a:p>
            <a:pPr defTabSz="457200" fontAlgn="base">
              <a:spcAft>
                <a:spcPct val="0"/>
              </a:spcAft>
              <a:buClr>
                <a:srgbClr val="0000FF"/>
              </a:buClr>
              <a:buSzPts val="2100"/>
              <a:defRPr/>
            </a:pPr>
            <a:r>
              <a:rPr lang="en-US" altLang="en-US" smtClean="0">
                <a:solidFill>
                  <a:prstClr val="black"/>
                </a:solidFill>
                <a:cs typeface="Arial" pitchFamily="34" charset="0"/>
              </a:rPr>
              <a:t>Empathize</a:t>
            </a:r>
          </a:p>
          <a:p>
            <a:pPr defTabSz="457200" fontAlgn="base">
              <a:spcAft>
                <a:spcPct val="0"/>
              </a:spcAft>
              <a:buClr>
                <a:srgbClr val="0000FF"/>
              </a:buClr>
              <a:buSzPts val="2100"/>
              <a:defRPr/>
            </a:pPr>
            <a:r>
              <a:rPr lang="en-US" altLang="en-US" smtClean="0">
                <a:solidFill>
                  <a:prstClr val="black"/>
                </a:solidFill>
                <a:cs typeface="Arial" pitchFamily="34" charset="0"/>
              </a:rPr>
              <a:t>Practice reflective listening</a:t>
            </a:r>
          </a:p>
        </p:txBody>
      </p:sp>
    </p:spTree>
    <p:extLst>
      <p:ext uri="{BB962C8B-B14F-4D97-AF65-F5344CB8AC3E}">
        <p14:creationId xmlns:p14="http://schemas.microsoft.com/office/powerpoint/2010/main" val="115763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Interacting in crisis situations</a:t>
            </a:r>
            <a:br>
              <a:rPr lang="en-US" altLang="en-US" sz="4000" smtClean="0"/>
            </a:br>
            <a:r>
              <a:rPr lang="en-US" altLang="en-US" sz="4000" smtClean="0"/>
              <a:t>Dos and Don’ts</a:t>
            </a:r>
          </a:p>
        </p:txBody>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chemeClr val="tx2"/>
                </a:solidFill>
              </a:rPr>
              <a:t>DO</a:t>
            </a:r>
          </a:p>
          <a:p>
            <a:pPr lvl="1"/>
            <a:r>
              <a:rPr lang="en-US" altLang="en-US" smtClean="0"/>
              <a:t>Remember that a person with mental illness has the same rights to fair treatment and legal protection as anyone else.</a:t>
            </a:r>
          </a:p>
          <a:p>
            <a:pPr lvl="1"/>
            <a:r>
              <a:rPr lang="en-US" altLang="en-US" smtClean="0"/>
              <a:t>Continually assess the situation.</a:t>
            </a:r>
          </a:p>
          <a:p>
            <a:pPr lvl="1"/>
            <a:r>
              <a:rPr lang="en-US" altLang="en-US" smtClean="0"/>
              <a:t>Be calm</a:t>
            </a:r>
          </a:p>
          <a:p>
            <a:pPr lvl="1">
              <a:buFont typeface="Wingdings" pitchFamily="2" charset="2"/>
              <a:buNone/>
            </a:pPr>
            <a:endParaRPr lang="en-US" altLang="en-US" smtClean="0"/>
          </a:p>
        </p:txBody>
      </p:sp>
    </p:spTree>
    <p:extLst>
      <p:ext uri="{BB962C8B-B14F-4D97-AF65-F5344CB8AC3E}">
        <p14:creationId xmlns:p14="http://schemas.microsoft.com/office/powerpoint/2010/main" val="2655309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 continued</a:t>
            </a:r>
          </a:p>
        </p:txBody>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Be helpful. Ask “What would make you feel safer/calmer, etc?”</a:t>
            </a:r>
          </a:p>
          <a:p>
            <a:pPr lvl="1"/>
            <a:r>
              <a:rPr lang="en-US" altLang="en-US" smtClean="0"/>
              <a:t>Give firm, clear directions. The subject may already be confused and may have trouble making the simplest decision. Only one person should talk to the subject.</a:t>
            </a:r>
          </a:p>
        </p:txBody>
      </p:sp>
    </p:spTree>
    <p:extLst>
      <p:ext uri="{BB962C8B-B14F-4D97-AF65-F5344CB8AC3E}">
        <p14:creationId xmlns:p14="http://schemas.microsoft.com/office/powerpoint/2010/main" val="86776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1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 continued</a:t>
            </a:r>
          </a:p>
        </p:txBody>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Respond to apparent feelings, rather than content (“You look/sound scared.”)</a:t>
            </a:r>
          </a:p>
          <a:p>
            <a:pPr lvl="1"/>
            <a:r>
              <a:rPr lang="en-US" altLang="en-US" smtClean="0"/>
              <a:t>Respond to delusions and hallucinations by talking about the person’s feelings, not what he or she is saying (“That sounds frightening.” “I can see why you are angry.”)</a:t>
            </a:r>
          </a:p>
        </p:txBody>
      </p:sp>
    </p:spTree>
    <p:extLst>
      <p:ext uri="{BB962C8B-B14F-4D97-AF65-F5344CB8AC3E}">
        <p14:creationId xmlns:p14="http://schemas.microsoft.com/office/powerpoint/2010/main" val="1354009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DON’T</a:t>
            </a:r>
          </a:p>
        </p:txBody>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Join into behavior related to the person’s mental illness (e.g., agreeing/disagreeing with delusions/hallucinations).</a:t>
            </a:r>
          </a:p>
          <a:p>
            <a:pPr lvl="1"/>
            <a:r>
              <a:rPr lang="en-US" altLang="en-US" smtClean="0"/>
              <a:t>Stare at the subject. This may be interpreted as a threat.</a:t>
            </a:r>
          </a:p>
        </p:txBody>
      </p:sp>
    </p:spTree>
    <p:extLst>
      <p:ext uri="{BB962C8B-B14F-4D97-AF65-F5344CB8AC3E}">
        <p14:creationId xmlns:p14="http://schemas.microsoft.com/office/powerpoint/2010/main" val="1816046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Don’t, continued</a:t>
            </a:r>
          </a:p>
        </p:txBody>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Confuse the subject. One person should interact with the subject. If a direction  or command is given, follow through.</a:t>
            </a:r>
          </a:p>
          <a:p>
            <a:pPr lvl="1"/>
            <a:r>
              <a:rPr lang="en-US" altLang="en-US" smtClean="0"/>
              <a:t>Touch the subject unless safe. Although touching can be helpful to some people who are upset, for disturbed people with mental illnesses it may cause more fear and can lead to violence.</a:t>
            </a:r>
          </a:p>
        </p:txBody>
      </p:sp>
    </p:spTree>
    <p:extLst>
      <p:ext uri="{BB962C8B-B14F-4D97-AF65-F5344CB8AC3E}">
        <p14:creationId xmlns:p14="http://schemas.microsoft.com/office/powerpoint/2010/main" val="100485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457200" y="274638"/>
            <a:ext cx="8229600" cy="1096962"/>
          </a:xfrm>
          <a:ln w="57150"/>
        </p:spPr>
        <p:style>
          <a:lnRef idx="2">
            <a:schemeClr val="accent4"/>
          </a:lnRef>
          <a:fillRef idx="1">
            <a:schemeClr val="lt1"/>
          </a:fillRef>
          <a:effectRef idx="0">
            <a:schemeClr val="accent4"/>
          </a:effectRef>
          <a:fontRef idx="minor">
            <a:schemeClr val="dk1"/>
          </a:fontRef>
        </p:style>
        <p:txBody>
          <a:bodyPr>
            <a:normAutofit fontScale="90000"/>
          </a:bodyPr>
          <a:lstStyle/>
          <a:p>
            <a:pPr>
              <a:defRPr/>
            </a:pPr>
            <a:r>
              <a:rPr lang="en-US" dirty="0" smtClean="0">
                <a:latin typeface="Berlin Sans FB" pitchFamily="34" charset="0"/>
              </a:rPr>
              <a:t>Characteristics of </a:t>
            </a:r>
            <a:r>
              <a:rPr lang="en-US" b="1" dirty="0" smtClean="0">
                <a:latin typeface="Berlin Sans FB" pitchFamily="34" charset="0"/>
              </a:rPr>
              <a:t>poor</a:t>
            </a:r>
            <a:r>
              <a:rPr lang="en-US" dirty="0" smtClean="0">
                <a:latin typeface="Berlin Sans FB" pitchFamily="34" charset="0"/>
              </a:rPr>
              <a:t> mental health</a:t>
            </a:r>
            <a:endParaRPr lang="en-US" dirty="0">
              <a:latin typeface="Berlin Sans FB" pitchFamily="34" charset="0"/>
            </a:endParaRPr>
          </a:p>
        </p:txBody>
      </p:sp>
      <p:sp>
        <p:nvSpPr>
          <p:cNvPr id="8" name="Content Placeholder 7"/>
          <p:cNvSpPr>
            <a:spLocks noGrp="1"/>
          </p:cNvSpPr>
          <p:nvPr>
            <p:ph sz="half" idx="1"/>
          </p:nvPr>
        </p:nvSpPr>
        <p:spPr>
          <a:xfrm>
            <a:off x="457200" y="1600200"/>
            <a:ext cx="4038600" cy="4953000"/>
          </a:xfrm>
        </p:spPr>
        <p:txBody>
          <a:bodyPr>
            <a:normAutofit fontScale="92500" lnSpcReduction="20000"/>
          </a:bodyPr>
          <a:lstStyle/>
          <a:p>
            <a:pPr>
              <a:defRPr/>
            </a:pPr>
            <a:r>
              <a:rPr lang="en-US" sz="2400" dirty="0" smtClean="0">
                <a:latin typeface="Trebuchet MS" pitchFamily="34" charset="0"/>
              </a:rPr>
              <a:t>Does NOT share feelings</a:t>
            </a:r>
          </a:p>
          <a:p>
            <a:pPr marL="0" indent="0">
              <a:buFont typeface="Arial" pitchFamily="34" charset="0"/>
              <a:buNone/>
              <a:defRPr/>
            </a:pPr>
            <a:endParaRPr lang="en-US" sz="2400" dirty="0" smtClean="0">
              <a:latin typeface="Trebuchet MS" pitchFamily="34" charset="0"/>
            </a:endParaRPr>
          </a:p>
          <a:p>
            <a:pPr>
              <a:defRPr/>
            </a:pPr>
            <a:r>
              <a:rPr lang="en-US" sz="2400" dirty="0" smtClean="0">
                <a:latin typeface="Trebuchet MS" pitchFamily="34" charset="0"/>
              </a:rPr>
              <a:t>Emotions control behaviors</a:t>
            </a:r>
          </a:p>
          <a:p>
            <a:pPr marL="0" indent="0">
              <a:buFont typeface="Arial" pitchFamily="34" charset="0"/>
              <a:buNone/>
              <a:defRPr/>
            </a:pPr>
            <a:endParaRPr lang="en-US" sz="2400" dirty="0" smtClean="0">
              <a:latin typeface="Trebuchet MS" pitchFamily="34" charset="0"/>
            </a:endParaRPr>
          </a:p>
          <a:p>
            <a:pPr>
              <a:defRPr/>
            </a:pPr>
            <a:r>
              <a:rPr lang="en-US" sz="2400" dirty="0" smtClean="0">
                <a:latin typeface="Trebuchet MS" pitchFamily="34" charset="0"/>
              </a:rPr>
              <a:t>Is pessimistic (negative)</a:t>
            </a:r>
          </a:p>
          <a:p>
            <a:pPr marL="0" indent="0">
              <a:buFont typeface="Arial" pitchFamily="34" charset="0"/>
              <a:buNone/>
              <a:defRPr/>
            </a:pPr>
            <a:endParaRPr lang="en-US" sz="2400" dirty="0" smtClean="0">
              <a:latin typeface="Trebuchet MS" pitchFamily="34" charset="0"/>
            </a:endParaRPr>
          </a:p>
          <a:p>
            <a:pPr>
              <a:defRPr/>
            </a:pPr>
            <a:r>
              <a:rPr lang="en-US" sz="2400" dirty="0" smtClean="0">
                <a:latin typeface="Trebuchet MS" pitchFamily="34" charset="0"/>
              </a:rPr>
              <a:t>Ignores/denies problems</a:t>
            </a:r>
          </a:p>
          <a:p>
            <a:pPr marL="0" indent="0">
              <a:buFont typeface="Arial" pitchFamily="34" charset="0"/>
              <a:buNone/>
              <a:defRPr/>
            </a:pPr>
            <a:r>
              <a:rPr lang="en-US" sz="2400" dirty="0" smtClean="0">
                <a:latin typeface="Trebuchet MS" pitchFamily="34" charset="0"/>
              </a:rPr>
              <a:t> </a:t>
            </a:r>
          </a:p>
          <a:p>
            <a:pPr>
              <a:defRPr/>
            </a:pPr>
            <a:r>
              <a:rPr lang="en-US" sz="2400" dirty="0" smtClean="0">
                <a:latin typeface="Trebuchet MS" pitchFamily="34" charset="0"/>
              </a:rPr>
              <a:t>Can not accept change</a:t>
            </a:r>
          </a:p>
          <a:p>
            <a:pPr marL="0" indent="0">
              <a:buFont typeface="Arial" pitchFamily="34" charset="0"/>
              <a:buNone/>
              <a:defRPr/>
            </a:pPr>
            <a:endParaRPr lang="en-US" sz="2400" dirty="0" smtClean="0">
              <a:latin typeface="Trebuchet MS" pitchFamily="34" charset="0"/>
            </a:endParaRPr>
          </a:p>
          <a:p>
            <a:pPr>
              <a:defRPr/>
            </a:pPr>
            <a:r>
              <a:rPr lang="en-US" sz="2400" dirty="0" smtClean="0">
                <a:latin typeface="Trebuchet MS" pitchFamily="34" charset="0"/>
              </a:rPr>
              <a:t>Lets stress control life</a:t>
            </a:r>
          </a:p>
        </p:txBody>
      </p:sp>
      <p:sp>
        <p:nvSpPr>
          <p:cNvPr id="2" name="Content Placeholder 1"/>
          <p:cNvSpPr>
            <a:spLocks noGrp="1"/>
          </p:cNvSpPr>
          <p:nvPr>
            <p:ph sz="half" idx="2"/>
          </p:nvPr>
        </p:nvSpPr>
        <p:spPr>
          <a:xfrm>
            <a:off x="4648200" y="1600200"/>
            <a:ext cx="4038600" cy="4090988"/>
          </a:xfrm>
        </p:spPr>
        <p:txBody>
          <a:bodyPr>
            <a:normAutofit fontScale="92500" lnSpcReduction="20000"/>
          </a:bodyPr>
          <a:lstStyle/>
          <a:p>
            <a:pPr>
              <a:defRPr/>
            </a:pPr>
            <a:r>
              <a:rPr lang="en-US" sz="2400" dirty="0">
                <a:latin typeface="Trebuchet MS" pitchFamily="34" charset="0"/>
              </a:rPr>
              <a:t>“You” messages (blame and escalate</a:t>
            </a:r>
            <a:r>
              <a:rPr lang="en-US" sz="2400" dirty="0" smtClean="0">
                <a:latin typeface="Trebuchet MS" pitchFamily="34" charset="0"/>
              </a:rPr>
              <a:t>)</a:t>
            </a:r>
          </a:p>
          <a:p>
            <a:pPr marL="0" indent="0">
              <a:buFont typeface="Arial" pitchFamily="34" charset="0"/>
              <a:buNone/>
              <a:defRPr/>
            </a:pPr>
            <a:endParaRPr lang="en-US" sz="2400" dirty="0">
              <a:latin typeface="Trebuchet MS" pitchFamily="34" charset="0"/>
            </a:endParaRPr>
          </a:p>
          <a:p>
            <a:pPr>
              <a:defRPr/>
            </a:pPr>
            <a:r>
              <a:rPr lang="en-US" sz="2400" dirty="0">
                <a:latin typeface="Trebuchet MS" pitchFamily="34" charset="0"/>
              </a:rPr>
              <a:t>Aggressive and </a:t>
            </a:r>
            <a:r>
              <a:rPr lang="en-US" sz="2400" dirty="0" smtClean="0">
                <a:latin typeface="Trebuchet MS" pitchFamily="34" charset="0"/>
              </a:rPr>
              <a:t>passive</a:t>
            </a:r>
          </a:p>
          <a:p>
            <a:pPr marL="0" indent="0">
              <a:buFont typeface="Arial" pitchFamily="34" charset="0"/>
              <a:buNone/>
              <a:defRPr/>
            </a:pPr>
            <a:endParaRPr lang="en-US" sz="2400" dirty="0">
              <a:latin typeface="Trebuchet MS" pitchFamily="34" charset="0"/>
            </a:endParaRPr>
          </a:p>
          <a:p>
            <a:pPr>
              <a:defRPr/>
            </a:pPr>
            <a:r>
              <a:rPr lang="en-US" sz="2400" dirty="0" smtClean="0">
                <a:latin typeface="Trebuchet MS" pitchFamily="34" charset="0"/>
              </a:rPr>
              <a:t>Depressed</a:t>
            </a:r>
          </a:p>
          <a:p>
            <a:pPr marL="0" indent="0">
              <a:buFont typeface="Arial" pitchFamily="34" charset="0"/>
              <a:buNone/>
              <a:defRPr/>
            </a:pPr>
            <a:endParaRPr lang="en-US" sz="2400" dirty="0">
              <a:latin typeface="Trebuchet MS" pitchFamily="34" charset="0"/>
            </a:endParaRPr>
          </a:p>
          <a:p>
            <a:pPr>
              <a:defRPr/>
            </a:pPr>
            <a:r>
              <a:rPr lang="en-US" sz="2400" dirty="0">
                <a:latin typeface="Trebuchet MS" pitchFamily="34" charset="0"/>
              </a:rPr>
              <a:t>Runs from </a:t>
            </a:r>
            <a:r>
              <a:rPr lang="en-US" sz="2400" dirty="0" smtClean="0">
                <a:latin typeface="Trebuchet MS" pitchFamily="34" charset="0"/>
              </a:rPr>
              <a:t>conflict</a:t>
            </a:r>
          </a:p>
          <a:p>
            <a:pPr marL="0" indent="0">
              <a:buFont typeface="Arial" pitchFamily="34" charset="0"/>
              <a:buNone/>
              <a:defRPr/>
            </a:pPr>
            <a:endParaRPr lang="en-US" sz="2400" dirty="0">
              <a:latin typeface="Trebuchet MS" pitchFamily="34" charset="0"/>
            </a:endParaRPr>
          </a:p>
          <a:p>
            <a:pPr>
              <a:defRPr/>
            </a:pPr>
            <a:r>
              <a:rPr lang="en-US" sz="2400" dirty="0">
                <a:latin typeface="Trebuchet MS" pitchFamily="34" charset="0"/>
              </a:rPr>
              <a:t>C</a:t>
            </a:r>
            <a:r>
              <a:rPr lang="en-US" sz="2400" dirty="0" smtClean="0">
                <a:latin typeface="Trebuchet MS" pitchFamily="34" charset="0"/>
              </a:rPr>
              <a:t>lose minded</a:t>
            </a:r>
          </a:p>
          <a:p>
            <a:pPr>
              <a:defRPr/>
            </a:pPr>
            <a:endParaRPr lang="en-US" sz="2400" dirty="0">
              <a:latin typeface="Trebuchet MS" pitchFamily="34" charset="0"/>
            </a:endParaRPr>
          </a:p>
          <a:p>
            <a:pPr>
              <a:defRPr/>
            </a:pPr>
            <a:r>
              <a:rPr lang="en-US" sz="2400" dirty="0">
                <a:latin typeface="Trebuchet MS" pitchFamily="34" charset="0"/>
              </a:rPr>
              <a:t>Needs to “run” the group </a:t>
            </a:r>
          </a:p>
          <a:p>
            <a:pPr>
              <a:defRPr/>
            </a:pPr>
            <a:endParaRPr lang="en-US" dirty="0"/>
          </a:p>
        </p:txBody>
      </p:sp>
    </p:spTree>
    <p:extLst>
      <p:ext uri="{BB962C8B-B14F-4D97-AF65-F5344CB8AC3E}">
        <p14:creationId xmlns:p14="http://schemas.microsoft.com/office/powerpoint/2010/main" val="34002899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anim calcmode="lin" valueType="num">
                                      <p:cBhvr>
                                        <p:cTn id="3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fade">
                                      <p:cBhvr>
                                        <p:cTn id="42" dur="1000"/>
                                        <p:tgtEl>
                                          <p:spTgt spid="8">
                                            <p:txEl>
                                              <p:pRg st="10" end="10"/>
                                            </p:txEl>
                                          </p:spTgt>
                                        </p:tgtEl>
                                      </p:cBhvr>
                                    </p:animEffect>
                                    <p:anim calcmode="lin" valueType="num">
                                      <p:cBhvr>
                                        <p:cTn id="4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fade">
                                      <p:cBhvr>
                                        <p:cTn id="49" dur="1000"/>
                                        <p:tgtEl>
                                          <p:spTgt spid="2">
                                            <p:txEl>
                                              <p:pRg st="0" end="0"/>
                                            </p:txEl>
                                          </p:spTgt>
                                        </p:tgtEl>
                                      </p:cBhvr>
                                    </p:animEffect>
                                    <p:anim calcmode="lin" valueType="num">
                                      <p:cBhvr>
                                        <p:cTn id="5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2" end="2"/>
                                            </p:txEl>
                                          </p:spTgt>
                                        </p:tgtEl>
                                        <p:attrNameLst>
                                          <p:attrName>style.visibility</p:attrName>
                                        </p:attrNameLst>
                                      </p:cBhvr>
                                      <p:to>
                                        <p:strVal val="visible"/>
                                      </p:to>
                                    </p:set>
                                    <p:animEffect transition="in" filter="fade">
                                      <p:cBhvr>
                                        <p:cTn id="56" dur="1000"/>
                                        <p:tgtEl>
                                          <p:spTgt spid="2">
                                            <p:txEl>
                                              <p:pRg st="2" end="2"/>
                                            </p:txEl>
                                          </p:spTgt>
                                        </p:tgtEl>
                                      </p:cBhvr>
                                    </p:animEffect>
                                    <p:anim calcmode="lin" valueType="num">
                                      <p:cBhvr>
                                        <p:cTn id="5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4" end="4"/>
                                            </p:txEl>
                                          </p:spTgt>
                                        </p:tgtEl>
                                        <p:attrNameLst>
                                          <p:attrName>style.visibility</p:attrName>
                                        </p:attrNameLst>
                                      </p:cBhvr>
                                      <p:to>
                                        <p:strVal val="visible"/>
                                      </p:to>
                                    </p:set>
                                    <p:animEffect transition="in" filter="fade">
                                      <p:cBhvr>
                                        <p:cTn id="63" dur="1000"/>
                                        <p:tgtEl>
                                          <p:spTgt spid="2">
                                            <p:txEl>
                                              <p:pRg st="4" end="4"/>
                                            </p:txEl>
                                          </p:spTgt>
                                        </p:tgtEl>
                                      </p:cBhvr>
                                    </p:animEffect>
                                    <p:anim calcmode="lin" valueType="num">
                                      <p:cBhvr>
                                        <p:cTn id="6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6" end="6"/>
                                            </p:txEl>
                                          </p:spTgt>
                                        </p:tgtEl>
                                        <p:attrNameLst>
                                          <p:attrName>style.visibility</p:attrName>
                                        </p:attrNameLst>
                                      </p:cBhvr>
                                      <p:to>
                                        <p:strVal val="visible"/>
                                      </p:to>
                                    </p:set>
                                    <p:animEffect transition="in" filter="fade">
                                      <p:cBhvr>
                                        <p:cTn id="70" dur="1000"/>
                                        <p:tgtEl>
                                          <p:spTgt spid="2">
                                            <p:txEl>
                                              <p:pRg st="6" end="6"/>
                                            </p:txEl>
                                          </p:spTgt>
                                        </p:tgtEl>
                                      </p:cBhvr>
                                    </p:animEffect>
                                    <p:anim calcmode="lin" valueType="num">
                                      <p:cBhvr>
                                        <p:cTn id="7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8" end="8"/>
                                            </p:txEl>
                                          </p:spTgt>
                                        </p:tgtEl>
                                        <p:attrNameLst>
                                          <p:attrName>style.visibility</p:attrName>
                                        </p:attrNameLst>
                                      </p:cBhvr>
                                      <p:to>
                                        <p:strVal val="visible"/>
                                      </p:to>
                                    </p:set>
                                    <p:animEffect transition="in" filter="fade">
                                      <p:cBhvr>
                                        <p:cTn id="77" dur="1000"/>
                                        <p:tgtEl>
                                          <p:spTgt spid="2">
                                            <p:txEl>
                                              <p:pRg st="8" end="8"/>
                                            </p:txEl>
                                          </p:spTgt>
                                        </p:tgtEl>
                                      </p:cBhvr>
                                    </p:animEffect>
                                    <p:anim calcmode="lin" valueType="num">
                                      <p:cBhvr>
                                        <p:cTn id="7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Don’t, continued</a:t>
            </a:r>
          </a:p>
        </p:txBody>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en-US" smtClean="0"/>
              <a:t>Give multiple choices. Giving multiple choices increases the subject’s confusion.</a:t>
            </a:r>
          </a:p>
          <a:p>
            <a:pPr lvl="1"/>
            <a:r>
              <a:rPr lang="en-US" altLang="en-US" smtClean="0"/>
              <a:t>Whisper, joke or laugh. This increases the subject’s suspiciousness and the potential for aggression.</a:t>
            </a:r>
          </a:p>
          <a:p>
            <a:pPr lvl="1"/>
            <a:r>
              <a:rPr lang="en-US" altLang="en-US" smtClean="0"/>
              <a:t>Deceive the subject. This increases fear and suspicion; the subject will likely discover the dishonesty and remember it.</a:t>
            </a:r>
          </a:p>
          <a:p>
            <a:pPr lvl="1">
              <a:buFont typeface="Wingdings" pitchFamily="2" charset="2"/>
              <a:buNone/>
            </a:pPr>
            <a:endParaRPr lang="en-US" altLang="en-US" smtClean="0"/>
          </a:p>
        </p:txBody>
      </p:sp>
    </p:spTree>
    <p:extLst>
      <p:ext uri="{BB962C8B-B14F-4D97-AF65-F5344CB8AC3E}">
        <p14:creationId xmlns:p14="http://schemas.microsoft.com/office/powerpoint/2010/main" val="1907718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Important questions to ask:</a:t>
            </a:r>
          </a:p>
        </p:txBody>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Do you take any medications?</a:t>
            </a:r>
          </a:p>
          <a:p>
            <a:r>
              <a:rPr lang="en-US" altLang="en-US" smtClean="0"/>
              <a:t>Have you taken your medication?</a:t>
            </a:r>
          </a:p>
          <a:p>
            <a:r>
              <a:rPr lang="en-US" altLang="en-US" smtClean="0"/>
              <a:t>Do you want to hurt yourself?</a:t>
            </a:r>
          </a:p>
          <a:p>
            <a:r>
              <a:rPr lang="en-US" altLang="en-US" smtClean="0"/>
              <a:t>Do you want to hurt someone?</a:t>
            </a:r>
          </a:p>
        </p:txBody>
      </p:sp>
    </p:spTree>
    <p:extLst>
      <p:ext uri="{BB962C8B-B14F-4D97-AF65-F5344CB8AC3E}">
        <p14:creationId xmlns:p14="http://schemas.microsoft.com/office/powerpoint/2010/main" val="2821916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mtClean="0"/>
          </a:p>
        </p:txBody>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Determine whether person has a family member, guardian, or mental health clinician. Contact that person.</a:t>
            </a:r>
          </a:p>
          <a:p>
            <a:r>
              <a:rPr lang="en-US" altLang="en-US" sz="2800" smtClean="0"/>
              <a:t>Contact the local mental health duty person or police  if a person with mental illness is extremely agitated, uncommunicative, or displaying inappropriate emotional responses. He or she may be experiencing a psychiatric crisis.</a:t>
            </a:r>
          </a:p>
        </p:txBody>
      </p:sp>
    </p:spTree>
    <p:extLst>
      <p:ext uri="{BB962C8B-B14F-4D97-AF65-F5344CB8AC3E}">
        <p14:creationId xmlns:p14="http://schemas.microsoft.com/office/powerpoint/2010/main" val="3809060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mtClean="0"/>
          </a:p>
        </p:txBody>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Continually assess a person’s emotional state for any indications that they may be a danger to themselves or others.</a:t>
            </a:r>
          </a:p>
          <a:p>
            <a:r>
              <a:rPr lang="en-US" altLang="en-US" smtClean="0"/>
              <a:t>Be honest. Getting caught in your well-intentioned deception will only increase their fear and suspicion of you.</a:t>
            </a:r>
          </a:p>
        </p:txBody>
      </p:sp>
    </p:spTree>
    <p:extLst>
      <p:ext uri="{BB962C8B-B14F-4D97-AF65-F5344CB8AC3E}">
        <p14:creationId xmlns:p14="http://schemas.microsoft.com/office/powerpoint/2010/main" val="526764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Avoid the following conduct with people with mental illness:</a:t>
            </a:r>
          </a:p>
        </p:txBody>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Circling, surrounding, closing in on, or standing too close.</a:t>
            </a:r>
          </a:p>
          <a:p>
            <a:r>
              <a:rPr lang="en-US" altLang="en-US" smtClean="0"/>
              <a:t>Sudden movements or rapid instructions and questioning.</a:t>
            </a:r>
          </a:p>
          <a:p>
            <a:r>
              <a:rPr lang="en-US" altLang="en-US" smtClean="0"/>
              <a:t>Whispering, joking or laughing in their presence.</a:t>
            </a:r>
          </a:p>
        </p:txBody>
      </p:sp>
    </p:spTree>
    <p:extLst>
      <p:ext uri="{BB962C8B-B14F-4D97-AF65-F5344CB8AC3E}">
        <p14:creationId xmlns:p14="http://schemas.microsoft.com/office/powerpoint/2010/main" val="221250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1" name="Rectangle 2"/>
          <p:cNvSpPr>
            <a:spLocks noGrp="1" noChangeArrowheads="1"/>
          </p:cNvSpPr>
          <p:nvPr>
            <p:ph type="title"/>
          </p:nvPr>
        </p:nvSpPr>
        <p:spPr bwMode="auto">
          <a:xfrm>
            <a:off x="238125" y="555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t>The Fine Line between Social Welfare Crises and Mental Illness Crises</a:t>
            </a:r>
          </a:p>
        </p:txBody>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smtClean="0"/>
              <a:t>Chicken and Egg scenario with fractured services</a:t>
            </a:r>
          </a:p>
          <a:p>
            <a:r>
              <a:rPr lang="en-US" altLang="en-US" sz="2400" dirty="0" smtClean="0"/>
              <a:t>Understanding that social problems can cause symptoms of mental illness</a:t>
            </a:r>
          </a:p>
          <a:p>
            <a:r>
              <a:rPr lang="en-US" altLang="en-US" sz="2400" dirty="0" smtClean="0"/>
              <a:t>Understand that without ameliorating causal trigger, difficult to treat mental illness.</a:t>
            </a:r>
          </a:p>
          <a:p>
            <a:r>
              <a:rPr lang="en-US" altLang="en-US" sz="2400" dirty="0" smtClean="0"/>
              <a:t>Evidence suggests </a:t>
            </a:r>
            <a:r>
              <a:rPr lang="en-US" altLang="en-US" sz="2400" dirty="0" err="1" smtClean="0"/>
              <a:t>hospitalisation</a:t>
            </a:r>
            <a:r>
              <a:rPr lang="en-US" altLang="en-US" sz="2400" dirty="0" smtClean="0"/>
              <a:t> does not improve outcome</a:t>
            </a:r>
          </a:p>
          <a:p>
            <a:r>
              <a:rPr lang="en-US" altLang="en-US" sz="2400" dirty="0" smtClean="0"/>
              <a:t>Self-harm and suicidality does not directly indicate mental illness</a:t>
            </a:r>
          </a:p>
        </p:txBody>
      </p:sp>
    </p:spTree>
    <p:extLst>
      <p:ext uri="{BB962C8B-B14F-4D97-AF65-F5344CB8AC3E}">
        <p14:creationId xmlns:p14="http://schemas.microsoft.com/office/powerpoint/2010/main" val="540846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9" descr="PPT Backgrounds new 1-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itle 2"/>
          <p:cNvSpPr>
            <a:spLocks noGrp="1"/>
          </p:cNvSpPr>
          <p:nvPr>
            <p:ph type="ctrTitle"/>
          </p:nvPr>
        </p:nvSpPr>
        <p:spPr bwMode="auto">
          <a:xfrm>
            <a:off x="509588" y="625475"/>
            <a:ext cx="3211512"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chemeClr val="bg1"/>
                </a:solidFill>
                <a:latin typeface="InterstatePlus Bold"/>
                <a:ea typeface="InterstatePlus Bold"/>
                <a:cs typeface="InterstatePlus Bold"/>
              </a:rPr>
              <a:t>Section Title</a:t>
            </a:r>
          </a:p>
        </p:txBody>
      </p:sp>
      <p:sp>
        <p:nvSpPr>
          <p:cNvPr id="69636" name="Title 2"/>
          <p:cNvSpPr txBox="1">
            <a:spLocks/>
          </p:cNvSpPr>
          <p:nvPr/>
        </p:nvSpPr>
        <p:spPr bwMode="auto">
          <a:xfrm>
            <a:off x="496888" y="2241550"/>
            <a:ext cx="6985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US" altLang="en-US" sz="4800" smtClean="0">
                <a:solidFill>
                  <a:prstClr val="white"/>
                </a:solidFill>
                <a:latin typeface="InterstatePlus Bold"/>
                <a:ea typeface="InterstatePlus Bold"/>
                <a:cs typeface="InterstatePlus Bold"/>
              </a:rPr>
              <a:t>Thank You</a:t>
            </a:r>
          </a:p>
        </p:txBody>
      </p:sp>
    </p:spTree>
    <p:extLst>
      <p:ext uri="{BB962C8B-B14F-4D97-AF65-F5344CB8AC3E}">
        <p14:creationId xmlns:p14="http://schemas.microsoft.com/office/powerpoint/2010/main" val="402074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2"/>
          <p:cNvSpPr>
            <a:spLocks noGrp="1"/>
          </p:cNvSpPr>
          <p:nvPr>
            <p:ph type="ctrTitle"/>
          </p:nvPr>
        </p:nvSpPr>
        <p:spPr bwMode="auto">
          <a:xfrm>
            <a:off x="509588" y="625475"/>
            <a:ext cx="5624512"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The mental health continuum </a:t>
            </a:r>
          </a:p>
        </p:txBody>
      </p:sp>
      <p:sp>
        <p:nvSpPr>
          <p:cNvPr id="11" name="Up-Down Arrow 10"/>
          <p:cNvSpPr/>
          <p:nvPr/>
        </p:nvSpPr>
        <p:spPr>
          <a:xfrm>
            <a:off x="4192588" y="1857375"/>
            <a:ext cx="396875" cy="38004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defTabSz="457200" fontAlgn="base">
              <a:spcBef>
                <a:spcPct val="0"/>
              </a:spcBef>
              <a:spcAft>
                <a:spcPct val="0"/>
              </a:spcAft>
              <a:defRPr/>
            </a:pPr>
            <a:r>
              <a:rPr lang="en-GB" sz="2400" b="1" dirty="0">
                <a:solidFill>
                  <a:prstClr val="white"/>
                </a:solidFill>
              </a:rPr>
              <a:t>Mental               Wellbeing </a:t>
            </a:r>
          </a:p>
        </p:txBody>
      </p:sp>
      <p:sp>
        <p:nvSpPr>
          <p:cNvPr id="12" name="Rounded Rectangle 11"/>
          <p:cNvSpPr/>
          <p:nvPr/>
        </p:nvSpPr>
        <p:spPr>
          <a:xfrm>
            <a:off x="4786313" y="2266950"/>
            <a:ext cx="2500312" cy="1357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r>
              <a:rPr lang="en-GB" dirty="0">
                <a:solidFill>
                  <a:prstClr val="white"/>
                </a:solidFill>
              </a:rPr>
              <a:t>I have no diagnosis.</a:t>
            </a:r>
          </a:p>
          <a:p>
            <a:pPr algn="ctr" defTabSz="457200" fontAlgn="base">
              <a:spcBef>
                <a:spcPct val="0"/>
              </a:spcBef>
              <a:spcAft>
                <a:spcPct val="0"/>
              </a:spcAft>
              <a:defRPr/>
            </a:pPr>
            <a:r>
              <a:rPr lang="en-GB" dirty="0">
                <a:solidFill>
                  <a:prstClr val="white"/>
                </a:solidFill>
              </a:rPr>
              <a:t>I am well and enjoying my life</a:t>
            </a:r>
          </a:p>
        </p:txBody>
      </p:sp>
      <p:sp>
        <p:nvSpPr>
          <p:cNvPr id="13" name="Rounded Rectangle 12"/>
          <p:cNvSpPr/>
          <p:nvPr/>
        </p:nvSpPr>
        <p:spPr>
          <a:xfrm>
            <a:off x="4857750" y="4048125"/>
            <a:ext cx="2428875" cy="1285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r>
              <a:rPr lang="en-GB" dirty="0">
                <a:solidFill>
                  <a:prstClr val="white"/>
                </a:solidFill>
              </a:rPr>
              <a:t>I have no diagnosis, but I am not coping  and  I am not happy</a:t>
            </a:r>
          </a:p>
        </p:txBody>
      </p:sp>
      <p:sp>
        <p:nvSpPr>
          <p:cNvPr id="15" name="Rounded Rectangle 14"/>
          <p:cNvSpPr/>
          <p:nvPr/>
        </p:nvSpPr>
        <p:spPr>
          <a:xfrm>
            <a:off x="1643063" y="2266950"/>
            <a:ext cx="2428875" cy="1357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r>
              <a:rPr lang="en-GB" dirty="0">
                <a:solidFill>
                  <a:prstClr val="white"/>
                </a:solidFill>
              </a:rPr>
              <a:t>I have a mental health diagnosis but I am coping well and enjoying my life</a:t>
            </a:r>
          </a:p>
        </p:txBody>
      </p:sp>
      <p:sp>
        <p:nvSpPr>
          <p:cNvPr id="16" name="Rounded Rectangle 15"/>
          <p:cNvSpPr/>
          <p:nvPr/>
        </p:nvSpPr>
        <p:spPr>
          <a:xfrm>
            <a:off x="1643063" y="4048125"/>
            <a:ext cx="2428875" cy="1285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r>
              <a:rPr lang="en-GB" dirty="0">
                <a:solidFill>
                  <a:prstClr val="white"/>
                </a:solidFill>
              </a:rPr>
              <a:t>I have a mental health diagnosis but </a:t>
            </a:r>
          </a:p>
          <a:p>
            <a:pPr algn="ctr" defTabSz="457200" fontAlgn="base">
              <a:spcBef>
                <a:spcPct val="0"/>
              </a:spcBef>
              <a:spcAft>
                <a:spcPct val="0"/>
              </a:spcAft>
              <a:defRPr/>
            </a:pPr>
            <a:r>
              <a:rPr lang="en-GB" dirty="0">
                <a:solidFill>
                  <a:prstClr val="white"/>
                </a:solidFill>
              </a:rPr>
              <a:t>I am not coping  and I am not happy</a:t>
            </a:r>
          </a:p>
        </p:txBody>
      </p:sp>
      <p:sp>
        <p:nvSpPr>
          <p:cNvPr id="18441" name="TextBox 17"/>
          <p:cNvSpPr txBox="1">
            <a:spLocks noChangeArrowheads="1"/>
          </p:cNvSpPr>
          <p:nvPr/>
        </p:nvSpPr>
        <p:spPr bwMode="auto">
          <a:xfrm>
            <a:off x="3502025" y="1487488"/>
            <a:ext cx="196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b="1" smtClean="0">
                <a:solidFill>
                  <a:prstClr val="black"/>
                </a:solidFill>
              </a:rPr>
              <a:t>Good  wellbeing</a:t>
            </a:r>
          </a:p>
        </p:txBody>
      </p:sp>
      <p:sp>
        <p:nvSpPr>
          <p:cNvPr id="18442" name="TextBox 18"/>
          <p:cNvSpPr txBox="1">
            <a:spLocks noChangeArrowheads="1"/>
          </p:cNvSpPr>
          <p:nvPr/>
        </p:nvSpPr>
        <p:spPr bwMode="auto">
          <a:xfrm>
            <a:off x="3643313" y="5657850"/>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b="1" smtClean="0">
                <a:solidFill>
                  <a:prstClr val="black"/>
                </a:solidFill>
              </a:rPr>
              <a:t>Poor wellbeing</a:t>
            </a:r>
          </a:p>
        </p:txBody>
      </p:sp>
    </p:spTree>
    <p:extLst>
      <p:ext uri="{BB962C8B-B14F-4D97-AF65-F5344CB8AC3E}">
        <p14:creationId xmlns:p14="http://schemas.microsoft.com/office/powerpoint/2010/main" val="1233606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3"/>
          <p:cNvSpPr txBox="1">
            <a:spLocks/>
          </p:cNvSpPr>
          <p:nvPr/>
        </p:nvSpPr>
        <p:spPr bwMode="auto">
          <a:xfrm>
            <a:off x="381000" y="1557338"/>
            <a:ext cx="85344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2328863" algn="l"/>
              </a:tabLst>
              <a:defRPr>
                <a:solidFill>
                  <a:schemeClr val="tx1"/>
                </a:solidFill>
                <a:latin typeface="Arial" pitchFamily="34" charset="0"/>
                <a:cs typeface="Arial" pitchFamily="34" charset="0"/>
              </a:defRPr>
            </a:lvl1pPr>
            <a:lvl2pPr marL="742950" indent="-285750" eaLnBrk="0" hangingPunct="0">
              <a:tabLst>
                <a:tab pos="2328863" algn="l"/>
              </a:tabLst>
              <a:defRPr>
                <a:solidFill>
                  <a:schemeClr val="tx1"/>
                </a:solidFill>
                <a:latin typeface="Arial" pitchFamily="34" charset="0"/>
                <a:cs typeface="Arial" pitchFamily="34" charset="0"/>
              </a:defRPr>
            </a:lvl2pPr>
            <a:lvl3pPr marL="1143000" indent="-228600" eaLnBrk="0" hangingPunct="0">
              <a:tabLst>
                <a:tab pos="2328863" algn="l"/>
              </a:tabLst>
              <a:defRPr>
                <a:solidFill>
                  <a:schemeClr val="tx1"/>
                </a:solidFill>
                <a:latin typeface="Arial" pitchFamily="34" charset="0"/>
                <a:cs typeface="Arial" pitchFamily="34" charset="0"/>
              </a:defRPr>
            </a:lvl3pPr>
            <a:lvl4pPr marL="1600200" indent="-228600" eaLnBrk="0" hangingPunct="0">
              <a:tabLst>
                <a:tab pos="2328863" algn="l"/>
              </a:tabLst>
              <a:defRPr>
                <a:solidFill>
                  <a:schemeClr val="tx1"/>
                </a:solidFill>
                <a:latin typeface="Arial" pitchFamily="34" charset="0"/>
                <a:cs typeface="Arial" pitchFamily="34" charset="0"/>
              </a:defRPr>
            </a:lvl4pPr>
            <a:lvl5pPr marL="2057400" indent="-228600" eaLnBrk="0" hangingPunct="0">
              <a:tabLst>
                <a:tab pos="2328863" algn="l"/>
              </a:tabLst>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tabLst>
                <a:tab pos="2328863" algn="l"/>
              </a:tabLs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tabLst>
                <a:tab pos="2328863" algn="l"/>
              </a:tabLs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tabLst>
                <a:tab pos="2328863" algn="l"/>
              </a:tabLs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tabLst>
                <a:tab pos="2328863" algn="l"/>
              </a:tabLst>
              <a:defRPr>
                <a:solidFill>
                  <a:schemeClr val="tx1"/>
                </a:solidFill>
                <a:latin typeface="Arial" pitchFamily="34" charset="0"/>
                <a:cs typeface="Arial" pitchFamily="34" charset="0"/>
              </a:defRPr>
            </a:lvl9pPr>
          </a:lstStyle>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Talking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being open with people I trust about how I’m feeling.</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Exercising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looking after my body, playing sport, eating healthy.</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Calming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trying meditation, good sleep habits like turning my phone off early.</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Learning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a new skill, a great way to gain confidence. </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Relating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spending time with the people I care about.</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Contributing</a:t>
            </a:r>
            <a:r>
              <a:rPr lang="en-US" altLang="en-US" sz="2800" smtClean="0">
                <a:solidFill>
                  <a:srgbClr val="69615F"/>
                </a:solidFill>
                <a:latin typeface="InterstatePlus Regular"/>
              </a:rPr>
              <a:t>	</a:t>
            </a:r>
            <a:r>
              <a:rPr lang="en-US" altLang="en-US" sz="1600" smtClean="0">
                <a:solidFill>
                  <a:srgbClr val="69615F"/>
                </a:solidFill>
                <a:latin typeface="InterstatePlus Regular"/>
              </a:rPr>
              <a:t>helping others or contributing to causes I believe in.</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Creating</a:t>
            </a:r>
            <a:r>
              <a:rPr lang="en-US" altLang="en-US" sz="2000" smtClean="0">
                <a:solidFill>
                  <a:srgbClr val="69615F"/>
                </a:solidFill>
                <a:latin typeface="InterstatePlus Regular"/>
              </a:rPr>
              <a:t>	</a:t>
            </a:r>
            <a:r>
              <a:rPr lang="en-US" altLang="en-US" sz="1600" smtClean="0">
                <a:solidFill>
                  <a:srgbClr val="69615F"/>
                </a:solidFill>
                <a:latin typeface="InterstatePlus Regular"/>
              </a:rPr>
              <a:t>expressing myself creatively e.g. music, art, drama, writing.</a:t>
            </a:r>
          </a:p>
          <a:p>
            <a:pPr defTabSz="457200" eaLnBrk="1" fontAlgn="base" hangingPunct="1">
              <a:lnSpc>
                <a:spcPts val="4000"/>
              </a:lnSpc>
              <a:spcBef>
                <a:spcPct val="20000"/>
              </a:spcBef>
              <a:spcAft>
                <a:spcPct val="0"/>
              </a:spcAft>
              <a:buFont typeface="Arial" pitchFamily="34" charset="0"/>
              <a:buNone/>
            </a:pPr>
            <a:r>
              <a:rPr lang="en-US" altLang="en-US" sz="2400" smtClean="0">
                <a:solidFill>
                  <a:srgbClr val="69615F"/>
                </a:solidFill>
                <a:latin typeface="InterstatePlus Regular"/>
              </a:rPr>
              <a:t>Congratulating</a:t>
            </a:r>
            <a:r>
              <a:rPr lang="en-US" altLang="en-US" sz="2800" smtClean="0">
                <a:solidFill>
                  <a:srgbClr val="69615F"/>
                </a:solidFill>
                <a:latin typeface="InterstatePlus Regular"/>
              </a:rPr>
              <a:t>	</a:t>
            </a:r>
            <a:r>
              <a:rPr lang="en-US" altLang="en-US" sz="1600" smtClean="0">
                <a:solidFill>
                  <a:srgbClr val="69615F"/>
                </a:solidFill>
                <a:latin typeface="InterstatePlus Regular"/>
              </a:rPr>
              <a:t>being kind to myself, or listing the qualities I value in myself.</a:t>
            </a:r>
          </a:p>
          <a:p>
            <a:pPr defTabSz="457200" eaLnBrk="1" fontAlgn="base" hangingPunct="1">
              <a:lnSpc>
                <a:spcPts val="4000"/>
              </a:lnSpc>
              <a:spcBef>
                <a:spcPct val="20000"/>
              </a:spcBef>
              <a:spcAft>
                <a:spcPct val="0"/>
              </a:spcAft>
              <a:buFont typeface="Arial" pitchFamily="34" charset="0"/>
              <a:buNone/>
            </a:pPr>
            <a:endParaRPr lang="en-US" altLang="en-US" sz="2000" smtClean="0">
              <a:solidFill>
                <a:srgbClr val="69615F"/>
              </a:solidFill>
              <a:latin typeface="InterstatePlus Regular"/>
            </a:endParaRPr>
          </a:p>
          <a:p>
            <a:pPr defTabSz="457200" eaLnBrk="1" fontAlgn="base" hangingPunct="1">
              <a:lnSpc>
                <a:spcPts val="4000"/>
              </a:lnSpc>
              <a:spcBef>
                <a:spcPct val="20000"/>
              </a:spcBef>
              <a:spcAft>
                <a:spcPct val="0"/>
              </a:spcAft>
              <a:buFont typeface="Arial" pitchFamily="34" charset="0"/>
              <a:buNone/>
            </a:pPr>
            <a:endParaRPr lang="en-US" altLang="en-US" sz="2400" smtClean="0">
              <a:solidFill>
                <a:srgbClr val="69615F"/>
              </a:solidFill>
              <a:latin typeface="InterstatePlus Light"/>
            </a:endParaRPr>
          </a:p>
          <a:p>
            <a:pPr defTabSz="457200" eaLnBrk="1" fontAlgn="base" hangingPunct="1">
              <a:lnSpc>
                <a:spcPts val="4000"/>
              </a:lnSpc>
              <a:spcBef>
                <a:spcPct val="20000"/>
              </a:spcBef>
              <a:spcAft>
                <a:spcPct val="0"/>
              </a:spcAft>
              <a:buFont typeface="Arial" pitchFamily="34" charset="0"/>
              <a:buNone/>
            </a:pPr>
            <a:endParaRPr lang="en-US" altLang="en-US" sz="2400" smtClean="0">
              <a:solidFill>
                <a:srgbClr val="69615F"/>
              </a:solidFill>
              <a:latin typeface="InterstatePlus Light"/>
            </a:endParaRPr>
          </a:p>
          <a:p>
            <a:pPr defTabSz="457200" eaLnBrk="1" fontAlgn="base" hangingPunct="1">
              <a:lnSpc>
                <a:spcPts val="4000"/>
              </a:lnSpc>
              <a:spcBef>
                <a:spcPct val="20000"/>
              </a:spcBef>
              <a:spcAft>
                <a:spcPct val="0"/>
              </a:spcAft>
              <a:buFont typeface="Arial" pitchFamily="34" charset="0"/>
              <a:buNone/>
            </a:pPr>
            <a:endParaRPr lang="en-US" altLang="en-US" sz="2400" smtClean="0">
              <a:solidFill>
                <a:srgbClr val="69615F"/>
              </a:solidFill>
              <a:latin typeface="Interstate Mono"/>
            </a:endParaRPr>
          </a:p>
          <a:p>
            <a:pPr defTabSz="457200" eaLnBrk="1" fontAlgn="base" hangingPunct="1">
              <a:lnSpc>
                <a:spcPts val="4000"/>
              </a:lnSpc>
              <a:spcBef>
                <a:spcPct val="20000"/>
              </a:spcBef>
              <a:spcAft>
                <a:spcPct val="0"/>
              </a:spcAft>
              <a:buFont typeface="Arial" pitchFamily="34" charset="0"/>
              <a:buNone/>
            </a:pPr>
            <a:endParaRPr lang="en-US" altLang="en-US" sz="2400" smtClean="0">
              <a:solidFill>
                <a:srgbClr val="69615F"/>
              </a:solidFill>
              <a:latin typeface="Interstate Mono"/>
            </a:endParaRPr>
          </a:p>
        </p:txBody>
      </p:sp>
      <p:sp>
        <p:nvSpPr>
          <p:cNvPr id="19459" name="Title 2"/>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US" altLang="en-US" sz="3200" smtClean="0">
                <a:solidFill>
                  <a:prstClr val="white"/>
                </a:solidFill>
                <a:latin typeface="InterstatePlus Bold"/>
              </a:rPr>
              <a:t>Section Title</a:t>
            </a:r>
          </a:p>
        </p:txBody>
      </p:sp>
      <p:pic>
        <p:nvPicPr>
          <p:cNvPr id="19460" name="Picture 11" descr="Bar-01.png"/>
          <p:cNvPicPr>
            <a:picLocks noChangeAspect="1"/>
          </p:cNvPicPr>
          <p:nvPr/>
        </p:nvPicPr>
        <p:blipFill>
          <a:blip r:embed="rId3">
            <a:extLst>
              <a:ext uri="{28A0092B-C50C-407E-A947-70E740481C1C}">
                <a14:useLocalDpi xmlns:a14="http://schemas.microsoft.com/office/drawing/2010/main" val="0"/>
              </a:ext>
            </a:extLst>
          </a:blip>
          <a:srcRect l="24773"/>
          <a:stretch>
            <a:fillRect/>
          </a:stretch>
        </p:blipFill>
        <p:spPr bwMode="auto">
          <a:xfrm>
            <a:off x="0" y="255588"/>
            <a:ext cx="442912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itle 2"/>
          <p:cNvSpPr txBox="1">
            <a:spLocks/>
          </p:cNvSpPr>
          <p:nvPr/>
        </p:nvSpPr>
        <p:spPr bwMode="auto">
          <a:xfrm>
            <a:off x="271463" y="427038"/>
            <a:ext cx="40211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US" altLang="en-US" sz="3200" smtClean="0">
                <a:solidFill>
                  <a:prstClr val="white"/>
                </a:solidFill>
                <a:latin typeface="InterstatePlus Bold"/>
              </a:rPr>
              <a:t>8 Ways to Wellbeing</a:t>
            </a:r>
          </a:p>
        </p:txBody>
      </p:sp>
    </p:spTree>
    <p:extLst>
      <p:ext uri="{BB962C8B-B14F-4D97-AF65-F5344CB8AC3E}">
        <p14:creationId xmlns:p14="http://schemas.microsoft.com/office/powerpoint/2010/main" val="2815232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2"/>
          <p:cNvSpPr>
            <a:spLocks noGrp="1"/>
          </p:cNvSpPr>
          <p:nvPr>
            <p:ph type="ctrTitle"/>
          </p:nvPr>
        </p:nvSpPr>
        <p:spPr bwMode="auto">
          <a:xfrm>
            <a:off x="509588" y="625475"/>
            <a:ext cx="3211512" cy="611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200" smtClean="0">
                <a:solidFill>
                  <a:srgbClr val="FFFFFF"/>
                </a:solidFill>
                <a:latin typeface="InterstatePlus Bold"/>
                <a:ea typeface="InterstatePlus Bold"/>
                <a:cs typeface="InterstatePlus Bold"/>
              </a:rPr>
              <a:t>Time to Change</a:t>
            </a:r>
          </a:p>
        </p:txBody>
      </p:sp>
      <p:sp>
        <p:nvSpPr>
          <p:cNvPr id="20484" name="Subtitle 3"/>
          <p:cNvSpPr txBox="1">
            <a:spLocks/>
          </p:cNvSpPr>
          <p:nvPr/>
        </p:nvSpPr>
        <p:spPr bwMode="auto">
          <a:xfrm>
            <a:off x="458788" y="1963738"/>
            <a:ext cx="719772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Plus Light"/>
              <a:ea typeface="InterstatePlus Light"/>
              <a:cs typeface="InterstatePlus Light"/>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a:p>
            <a:pPr defTabSz="457200" eaLnBrk="1" fontAlgn="base" hangingPunct="1">
              <a:lnSpc>
                <a:spcPct val="110000"/>
              </a:lnSpc>
              <a:spcBef>
                <a:spcPct val="20000"/>
              </a:spcBef>
              <a:spcAft>
                <a:spcPct val="0"/>
              </a:spcAft>
              <a:buFont typeface="Arial" pitchFamily="34" charset="0"/>
              <a:buNone/>
            </a:pPr>
            <a:endParaRPr lang="en-US" altLang="en-US" smtClean="0">
              <a:solidFill>
                <a:srgbClr val="69615F"/>
              </a:solidFill>
              <a:latin typeface="Interstate Mono"/>
              <a:ea typeface="Interstate Mono"/>
              <a:cs typeface="Interstate Mono"/>
            </a:endParaRPr>
          </a:p>
        </p:txBody>
      </p:sp>
      <p:sp>
        <p:nvSpPr>
          <p:cNvPr id="20485" name="Rectangle 5"/>
          <p:cNvSpPr>
            <a:spLocks noChangeArrowheads="1"/>
          </p:cNvSpPr>
          <p:nvPr/>
        </p:nvSpPr>
        <p:spPr bwMode="auto">
          <a:xfrm>
            <a:off x="314325" y="1963738"/>
            <a:ext cx="7143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smtClean="0">
                <a:solidFill>
                  <a:prstClr val="black"/>
                </a:solidFill>
              </a:rPr>
              <a:t>Time to Change is a nationwide movement to get people talking about mental health. </a:t>
            </a:r>
          </a:p>
          <a:p>
            <a:pPr defTabSz="457200" eaLnBrk="1" fontAlgn="base" hangingPunct="1">
              <a:spcBef>
                <a:spcPct val="0"/>
              </a:spcBef>
              <a:spcAft>
                <a:spcPct val="0"/>
              </a:spcAft>
            </a:pPr>
            <a:r>
              <a:rPr lang="en-GB" altLang="en-US" smtClean="0">
                <a:solidFill>
                  <a:prstClr val="black"/>
                </a:solidFill>
              </a:rPr>
              <a:t> </a:t>
            </a:r>
          </a:p>
          <a:p>
            <a:pPr defTabSz="457200" eaLnBrk="1" fontAlgn="base" hangingPunct="1">
              <a:spcBef>
                <a:spcPct val="0"/>
              </a:spcBef>
              <a:spcAft>
                <a:spcPct val="0"/>
              </a:spcAft>
            </a:pPr>
            <a:r>
              <a:rPr lang="en-GB" altLang="en-US" smtClean="0">
                <a:solidFill>
                  <a:prstClr val="black"/>
                </a:solidFill>
              </a:rPr>
              <a:t>No one should feel ashamed about having a mental health problem, they wouldn’t if they had a broken leg. </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Today we’re going to learn a bit more about mental health and challenge some of the common myths </a:t>
            </a:r>
          </a:p>
        </p:txBody>
      </p:sp>
      <p:pic>
        <p:nvPicPr>
          <p:cNvPr id="20486" name="Picture 6" descr="C:\Users\naomi.russell\Desktop\kf108.jpg"/>
          <p:cNvPicPr>
            <a:picLocks noChangeAspect="1" noChangeArrowheads="1"/>
          </p:cNvPicPr>
          <p:nvPr/>
        </p:nvPicPr>
        <p:blipFill>
          <a:blip r:embed="rId4" cstate="print">
            <a:extLst>
              <a:ext uri="{28A0092B-C50C-407E-A947-70E740481C1C}">
                <a14:useLocalDpi xmlns:a14="http://schemas.microsoft.com/office/drawing/2010/main" val="0"/>
              </a:ext>
            </a:extLst>
          </a:blip>
          <a:srcRect r="8406"/>
          <a:stretch>
            <a:fillRect/>
          </a:stretch>
        </p:blipFill>
        <p:spPr bwMode="auto">
          <a:xfrm>
            <a:off x="458788" y="4425950"/>
            <a:ext cx="198913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23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1" descr="PPT Backgrounds-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2"/>
          <p:cNvSpPr>
            <a:spLocks noGrp="1"/>
          </p:cNvSpPr>
          <p:nvPr>
            <p:ph type="ctrTitle"/>
          </p:nvPr>
        </p:nvSpPr>
        <p:spPr bwMode="auto">
          <a:xfrm>
            <a:off x="446088" y="319088"/>
            <a:ext cx="8251825" cy="612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GB" altLang="en-US" sz="3200" smtClean="0">
                <a:solidFill>
                  <a:srgbClr val="FFFFFF"/>
                </a:solidFill>
                <a:latin typeface="InterstatePlus Bold"/>
                <a:ea typeface="InterstatePlus Bold"/>
                <a:cs typeface="InterstatePlus Bold"/>
              </a:rPr>
              <a:t>Cultural perspectives on mental health problems</a:t>
            </a:r>
          </a:p>
        </p:txBody>
      </p:sp>
      <p:sp>
        <p:nvSpPr>
          <p:cNvPr id="21508" name="TextBox 2"/>
          <p:cNvSpPr txBox="1">
            <a:spLocks noChangeArrowheads="1"/>
          </p:cNvSpPr>
          <p:nvPr/>
        </p:nvSpPr>
        <p:spPr bwMode="auto">
          <a:xfrm>
            <a:off x="446088" y="1692275"/>
            <a:ext cx="802957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pPr>
            <a:r>
              <a:rPr lang="en-GB" altLang="en-US" smtClean="0">
                <a:solidFill>
                  <a:prstClr val="black"/>
                </a:solidFill>
              </a:rPr>
              <a:t>Different cultures have different approaches to mental health and mental illness. </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Most Western countries agree on a similar set of clinical diagnoses and treatments for mental health problems. However, cultures in which there are other traditions or beliefs may not use these terms.</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Depending on the culture you grew up in, you might be more familiar with terms related to mental illness. And in many cultures, mental health is closely associated with religious or spiritual life.</a:t>
            </a:r>
          </a:p>
          <a:p>
            <a:pPr defTabSz="457200" eaLnBrk="1" fontAlgn="base" hangingPunct="1">
              <a:spcBef>
                <a:spcPct val="0"/>
              </a:spcBef>
              <a:spcAft>
                <a:spcPct val="0"/>
              </a:spcAft>
            </a:pPr>
            <a:endParaRPr lang="en-GB" altLang="en-US" smtClean="0">
              <a:solidFill>
                <a:prstClr val="black"/>
              </a:solidFill>
            </a:endParaRPr>
          </a:p>
          <a:p>
            <a:pPr defTabSz="457200" eaLnBrk="1" fontAlgn="base" hangingPunct="1">
              <a:spcBef>
                <a:spcPct val="0"/>
              </a:spcBef>
              <a:spcAft>
                <a:spcPct val="0"/>
              </a:spcAft>
            </a:pPr>
            <a:r>
              <a:rPr lang="en-GB" altLang="en-US" smtClean="0">
                <a:solidFill>
                  <a:prstClr val="black"/>
                </a:solidFill>
              </a:rPr>
              <a:t>How you understand your own mental health, and any problems you experience, will be personal to you.</a:t>
            </a:r>
          </a:p>
        </p:txBody>
      </p:sp>
    </p:spTree>
    <p:extLst>
      <p:ext uri="{BB962C8B-B14F-4D97-AF65-F5344CB8AC3E}">
        <p14:creationId xmlns:p14="http://schemas.microsoft.com/office/powerpoint/2010/main" val="220236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3629</Words>
  <Application>Microsoft Office PowerPoint</Application>
  <PresentationFormat>On-screen Show (4:3)</PresentationFormat>
  <Paragraphs>592</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Custom Design</vt:lpstr>
      <vt:lpstr>Section Title</vt:lpstr>
      <vt:lpstr>Mental Health</vt:lpstr>
      <vt:lpstr>Definition of mental health</vt:lpstr>
      <vt:lpstr>Characteristics of good mental health</vt:lpstr>
      <vt:lpstr>Characteristics of poor mental health</vt:lpstr>
      <vt:lpstr>The mental health continuum </vt:lpstr>
      <vt:lpstr>PowerPoint Presentation</vt:lpstr>
      <vt:lpstr>Time to Change</vt:lpstr>
      <vt:lpstr>Cultural perspectives on mental health problems</vt:lpstr>
      <vt:lpstr>Experiencing Mental Illness</vt:lpstr>
      <vt:lpstr>Negative Portrayals of  Mental Illness</vt:lpstr>
      <vt:lpstr>Types of Mental Illness</vt:lpstr>
      <vt:lpstr>Major Mental Illnesses</vt:lpstr>
      <vt:lpstr>Neurodevelopmental Disorders</vt:lpstr>
      <vt:lpstr>Classification and Diagnosis of  Childhood Disorders</vt:lpstr>
      <vt:lpstr>Attention Deficit/Hyperactivity Disorder</vt:lpstr>
      <vt:lpstr>Attention Deficit/Hyperactivity Disorder</vt:lpstr>
      <vt:lpstr>Girls with Attention Deficit/Hyperactivity Disorder</vt:lpstr>
      <vt:lpstr>Conduct Disorder (CD)</vt:lpstr>
      <vt:lpstr>Oppositional Defiant Disorder (ODD)</vt:lpstr>
      <vt:lpstr>Aetiology of Conduct Disorder</vt:lpstr>
      <vt:lpstr>Depression and Anxiety in Children and Adolescents</vt:lpstr>
      <vt:lpstr>Depression in Children and Adolescents</vt:lpstr>
      <vt:lpstr>Aetiology of Depression in  Children and Adolescents</vt:lpstr>
      <vt:lpstr>Anxiety in Children and Adolescents</vt:lpstr>
      <vt:lpstr>Anxiety Disorders in Children</vt:lpstr>
      <vt:lpstr>PTSD</vt:lpstr>
      <vt:lpstr>OCD</vt:lpstr>
      <vt:lpstr>Learning Disability</vt:lpstr>
      <vt:lpstr>Learning Disability</vt:lpstr>
      <vt:lpstr>Intellectual Developmental Disorder</vt:lpstr>
      <vt:lpstr>Autism Spectrum Disorder</vt:lpstr>
      <vt:lpstr>Autism Spectrum Disorder</vt:lpstr>
      <vt:lpstr>Autism Spectrum Disorder</vt:lpstr>
      <vt:lpstr>Autism Spectrum Disorder</vt:lpstr>
      <vt:lpstr>Causes</vt:lpstr>
      <vt:lpstr>Bio-Psycho-Social Approach</vt:lpstr>
      <vt:lpstr>Bio-Psycho-Social Approach</vt:lpstr>
      <vt:lpstr>Schizophrenia</vt:lpstr>
      <vt:lpstr>PowerPoint Presentation</vt:lpstr>
      <vt:lpstr>PowerPoint Presentation</vt:lpstr>
      <vt:lpstr>Bipolar Disorder: </vt:lpstr>
      <vt:lpstr>Major Depression</vt:lpstr>
      <vt:lpstr>PowerPoint Presentation</vt:lpstr>
      <vt:lpstr>Interacting in crisis situations Dos and Don’ts</vt:lpstr>
      <vt:lpstr>Do, continued</vt:lpstr>
      <vt:lpstr>Do, continued</vt:lpstr>
      <vt:lpstr>DON’T</vt:lpstr>
      <vt:lpstr>Don’t, continued</vt:lpstr>
      <vt:lpstr>Don’t, continued</vt:lpstr>
      <vt:lpstr>Important questions to ask:</vt:lpstr>
      <vt:lpstr>PowerPoint Presentation</vt:lpstr>
      <vt:lpstr>PowerPoint Presentation</vt:lpstr>
      <vt:lpstr>Avoid the following conduct with people with mental illness:</vt:lpstr>
      <vt:lpstr>The Fine Line between Social Welfare Crises and Mental Illness Crises</vt:lpstr>
      <vt:lpstr>Section Title</vt:lpstr>
    </vt:vector>
  </TitlesOfParts>
  <Company>Reading Borough Council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McIlmoyle, Eve</dc:creator>
  <cp:lastModifiedBy>Madden, Natalie</cp:lastModifiedBy>
  <cp:revision>27</cp:revision>
  <dcterms:created xsi:type="dcterms:W3CDTF">2016-09-13T10:30:47Z</dcterms:created>
  <dcterms:modified xsi:type="dcterms:W3CDTF">2017-09-27T12:46:22Z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Name">
    <vt:lpwstr>Unclassified</vt:lpwstr>
  </property>
  <property fmtid="{D5CDD505-2E9C-101B-9397-08002B2CF9AE}" pid="3" name="ClassificationMarking">
    <vt:lpwstr>Classification: UNCLASSIFIED</vt:lpwstr>
  </property>
  <property fmtid="{D5CDD505-2E9C-101B-9397-08002B2CF9AE}" pid="4" name="ClassificationMadeBy">
    <vt:lpwstr>RBC\mcileve</vt:lpwstr>
  </property>
  <property fmtid="{D5CDD505-2E9C-101B-9397-08002B2CF9AE}" pid="5" name="ClassificationMadeExternally">
    <vt:lpwstr>No</vt:lpwstr>
  </property>
  <property fmtid="{D5CDD505-2E9C-101B-9397-08002B2CF9AE}" pid="6" name="ClassificationMadeOn">
    <vt:filetime>2017-09-08T14:57:42Z</vt:filetime>
  </property>
</Properties>
</file>