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  <p:sldMasterId id="2147483726" r:id="rId3"/>
  </p:sldMasterIdLst>
  <p:notesMasterIdLst>
    <p:notesMasterId r:id="rId12"/>
  </p:notesMasterIdLst>
  <p:handoutMasterIdLst>
    <p:handoutMasterId r:id="rId13"/>
  </p:handoutMasterIdLst>
  <p:sldIdLst>
    <p:sldId id="337" r:id="rId4"/>
    <p:sldId id="331" r:id="rId5"/>
    <p:sldId id="332" r:id="rId6"/>
    <p:sldId id="333" r:id="rId7"/>
    <p:sldId id="334" r:id="rId8"/>
    <p:sldId id="335" r:id="rId9"/>
    <p:sldId id="336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8" autoAdjust="0"/>
  </p:normalViewPr>
  <p:slideViewPr>
    <p:cSldViewPr>
      <p:cViewPr varScale="1">
        <p:scale>
          <a:sx n="60" d="100"/>
          <a:sy n="60" d="100"/>
        </p:scale>
        <p:origin x="-993" y="-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EDE5E-C7AC-49F1-A5D3-B5BCE6ECEC28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0709F8C3-4841-499C-A9FE-B64B18A97422}">
      <dgm:prSet phldrT="[Text]" custT="1"/>
      <dgm:spPr/>
      <dgm:t>
        <a:bodyPr/>
        <a:lstStyle/>
        <a:p>
          <a:r>
            <a:rPr lang="en-GB" sz="4800" dirty="0" smtClean="0"/>
            <a:t>Tier 4</a:t>
          </a:r>
          <a:endParaRPr lang="en-GB" sz="4800" dirty="0"/>
        </a:p>
      </dgm:t>
    </dgm:pt>
    <dgm:pt modelId="{F2B713A0-ACB5-42C5-B5C9-27C816A4FE36}" type="parTrans" cxnId="{F8B21B9E-9186-43EE-B2C3-0553D0B66D43}">
      <dgm:prSet/>
      <dgm:spPr/>
      <dgm:t>
        <a:bodyPr/>
        <a:lstStyle/>
        <a:p>
          <a:endParaRPr lang="en-GB"/>
        </a:p>
      </dgm:t>
    </dgm:pt>
    <dgm:pt modelId="{F98C5EA5-B8DB-4B35-B4CB-ADABA696E204}" type="sibTrans" cxnId="{F8B21B9E-9186-43EE-B2C3-0553D0B66D43}">
      <dgm:prSet/>
      <dgm:spPr/>
      <dgm:t>
        <a:bodyPr/>
        <a:lstStyle/>
        <a:p>
          <a:endParaRPr lang="en-GB"/>
        </a:p>
      </dgm:t>
    </dgm:pt>
    <dgm:pt modelId="{A7006AA9-9484-4633-B73B-4C0ABB12D641}">
      <dgm:prSet phldrT="[Text]" custT="1"/>
      <dgm:spPr/>
      <dgm:t>
        <a:bodyPr/>
        <a:lstStyle/>
        <a:p>
          <a:r>
            <a:rPr lang="en-GB" sz="4800" dirty="0" smtClean="0"/>
            <a:t>Tier 3</a:t>
          </a:r>
          <a:endParaRPr lang="en-GB" sz="4800" dirty="0"/>
        </a:p>
      </dgm:t>
    </dgm:pt>
    <dgm:pt modelId="{85FB5D63-5794-4F9A-B75E-870C0404DC7A}" type="parTrans" cxnId="{49CDA6AF-F27D-4AF1-9BCA-A2518937EE80}">
      <dgm:prSet/>
      <dgm:spPr/>
      <dgm:t>
        <a:bodyPr/>
        <a:lstStyle/>
        <a:p>
          <a:endParaRPr lang="en-GB"/>
        </a:p>
      </dgm:t>
    </dgm:pt>
    <dgm:pt modelId="{CDB54DA5-CC20-4EA2-8653-DA0644698F3A}" type="sibTrans" cxnId="{49CDA6AF-F27D-4AF1-9BCA-A2518937EE80}">
      <dgm:prSet/>
      <dgm:spPr/>
      <dgm:t>
        <a:bodyPr/>
        <a:lstStyle/>
        <a:p>
          <a:endParaRPr lang="en-GB"/>
        </a:p>
      </dgm:t>
    </dgm:pt>
    <dgm:pt modelId="{C870914C-2A92-452B-ABB8-EDD46E07209D}">
      <dgm:prSet phldrT="[Text]" custT="1"/>
      <dgm:spPr/>
      <dgm:t>
        <a:bodyPr/>
        <a:lstStyle/>
        <a:p>
          <a:r>
            <a:rPr lang="en-GB" sz="4800" dirty="0" smtClean="0"/>
            <a:t>Tier 2</a:t>
          </a:r>
          <a:endParaRPr lang="en-GB" sz="4800" dirty="0"/>
        </a:p>
      </dgm:t>
    </dgm:pt>
    <dgm:pt modelId="{CC2A8393-61A6-4FC5-ADB6-A8440E889491}" type="parTrans" cxnId="{86F04A6E-7A42-461C-92CF-B9EB4A648157}">
      <dgm:prSet/>
      <dgm:spPr/>
      <dgm:t>
        <a:bodyPr/>
        <a:lstStyle/>
        <a:p>
          <a:endParaRPr lang="en-GB"/>
        </a:p>
      </dgm:t>
    </dgm:pt>
    <dgm:pt modelId="{50A70DB2-08D2-4FA4-A629-94A8B4443257}" type="sibTrans" cxnId="{86F04A6E-7A42-461C-92CF-B9EB4A648157}">
      <dgm:prSet/>
      <dgm:spPr/>
      <dgm:t>
        <a:bodyPr/>
        <a:lstStyle/>
        <a:p>
          <a:endParaRPr lang="en-GB"/>
        </a:p>
      </dgm:t>
    </dgm:pt>
    <dgm:pt modelId="{7F522FAC-49C5-41F6-94AA-0B7B1AD47DE2}">
      <dgm:prSet phldrT="[Text]" custT="1"/>
      <dgm:spPr/>
      <dgm:t>
        <a:bodyPr/>
        <a:lstStyle/>
        <a:p>
          <a:r>
            <a:rPr lang="en-GB" sz="4800" dirty="0" smtClean="0"/>
            <a:t>Tier 1</a:t>
          </a:r>
          <a:endParaRPr lang="en-GB" sz="4800" dirty="0"/>
        </a:p>
      </dgm:t>
    </dgm:pt>
    <dgm:pt modelId="{C7029D23-98C8-4893-84D9-350BD87DC59C}" type="parTrans" cxnId="{75AC34AC-33A4-4602-9761-7C9FDFCE2A1F}">
      <dgm:prSet/>
      <dgm:spPr/>
      <dgm:t>
        <a:bodyPr/>
        <a:lstStyle/>
        <a:p>
          <a:endParaRPr lang="en-GB"/>
        </a:p>
      </dgm:t>
    </dgm:pt>
    <dgm:pt modelId="{116F14CC-FA87-4FB4-B19F-014151BE1087}" type="sibTrans" cxnId="{75AC34AC-33A4-4602-9761-7C9FDFCE2A1F}">
      <dgm:prSet/>
      <dgm:spPr/>
      <dgm:t>
        <a:bodyPr/>
        <a:lstStyle/>
        <a:p>
          <a:endParaRPr lang="en-GB"/>
        </a:p>
      </dgm:t>
    </dgm:pt>
    <dgm:pt modelId="{396E564A-43C2-4B39-85FB-FFD3BEE9EBEF}" type="pres">
      <dgm:prSet presAssocID="{84AEDE5E-C7AC-49F1-A5D3-B5BCE6ECEC28}" presName="Name0" presStyleCnt="0">
        <dgm:presLayoutVars>
          <dgm:dir/>
          <dgm:animLvl val="lvl"/>
          <dgm:resizeHandles val="exact"/>
        </dgm:presLayoutVars>
      </dgm:prSet>
      <dgm:spPr/>
    </dgm:pt>
    <dgm:pt modelId="{A126ED51-0439-4F55-8E43-F9A118319A84}" type="pres">
      <dgm:prSet presAssocID="{0709F8C3-4841-499C-A9FE-B64B18A97422}" presName="Name8" presStyleCnt="0"/>
      <dgm:spPr/>
    </dgm:pt>
    <dgm:pt modelId="{E28FC0FE-EE85-4729-B55A-35AFB6886B81}" type="pres">
      <dgm:prSet presAssocID="{0709F8C3-4841-499C-A9FE-B64B18A97422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857214-9627-4945-AF75-C6687E24AAE6}" type="pres">
      <dgm:prSet presAssocID="{0709F8C3-4841-499C-A9FE-B64B18A9742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8C5E99-BC2A-45B2-9089-AA8F05022F73}" type="pres">
      <dgm:prSet presAssocID="{A7006AA9-9484-4633-B73B-4C0ABB12D641}" presName="Name8" presStyleCnt="0"/>
      <dgm:spPr/>
    </dgm:pt>
    <dgm:pt modelId="{8FC81B06-349E-45CF-AE51-762A4D0FEC92}" type="pres">
      <dgm:prSet presAssocID="{A7006AA9-9484-4633-B73B-4C0ABB12D641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914E00-7A76-4651-BE6A-82F8816F71FD}" type="pres">
      <dgm:prSet presAssocID="{A7006AA9-9484-4633-B73B-4C0ABB12D64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EE07C7-0491-49A3-B93B-77FFC2AD4BEB}" type="pres">
      <dgm:prSet presAssocID="{C870914C-2A92-452B-ABB8-EDD46E07209D}" presName="Name8" presStyleCnt="0"/>
      <dgm:spPr/>
    </dgm:pt>
    <dgm:pt modelId="{E4D0D1B5-7544-4ED2-B9B9-320DAFA7DE0E}" type="pres">
      <dgm:prSet presAssocID="{C870914C-2A92-452B-ABB8-EDD46E07209D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6F7939-C048-4D7F-BA8F-CDAE33D0161B}" type="pres">
      <dgm:prSet presAssocID="{C870914C-2A92-452B-ABB8-EDD46E07209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468C92-1F89-4273-B692-287BB901BFE4}" type="pres">
      <dgm:prSet presAssocID="{7F522FAC-49C5-41F6-94AA-0B7B1AD47DE2}" presName="Name8" presStyleCnt="0"/>
      <dgm:spPr/>
    </dgm:pt>
    <dgm:pt modelId="{798FDF00-89AB-4BB3-B4F9-36719AE99EA7}" type="pres">
      <dgm:prSet presAssocID="{7F522FAC-49C5-41F6-94AA-0B7B1AD47DE2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C9A14E-F8ED-4443-B4C1-9AD681D451C8}" type="pres">
      <dgm:prSet presAssocID="{7F522FAC-49C5-41F6-94AA-0B7B1AD47D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89AC705-77A5-477F-AF7E-BFDBC30421EF}" type="presOf" srcId="{7F522FAC-49C5-41F6-94AA-0B7B1AD47DE2}" destId="{798FDF00-89AB-4BB3-B4F9-36719AE99EA7}" srcOrd="0" destOrd="0" presId="urn:microsoft.com/office/officeart/2005/8/layout/pyramid1"/>
    <dgm:cxn modelId="{137C4926-E403-4A24-A702-91236F6748B1}" type="presOf" srcId="{A7006AA9-9484-4633-B73B-4C0ABB12D641}" destId="{8FC81B06-349E-45CF-AE51-762A4D0FEC92}" srcOrd="0" destOrd="0" presId="urn:microsoft.com/office/officeart/2005/8/layout/pyramid1"/>
    <dgm:cxn modelId="{86F04A6E-7A42-461C-92CF-B9EB4A648157}" srcId="{84AEDE5E-C7AC-49F1-A5D3-B5BCE6ECEC28}" destId="{C870914C-2A92-452B-ABB8-EDD46E07209D}" srcOrd="2" destOrd="0" parTransId="{CC2A8393-61A6-4FC5-ADB6-A8440E889491}" sibTransId="{50A70DB2-08D2-4FA4-A629-94A8B4443257}"/>
    <dgm:cxn modelId="{D2F0DCC3-85E7-4487-AF64-B5BA4FA4BD53}" type="presOf" srcId="{C870914C-2A92-452B-ABB8-EDD46E07209D}" destId="{E4D0D1B5-7544-4ED2-B9B9-320DAFA7DE0E}" srcOrd="0" destOrd="0" presId="urn:microsoft.com/office/officeart/2005/8/layout/pyramid1"/>
    <dgm:cxn modelId="{9CB5B6E5-1BA4-429C-9656-67F3F3301D23}" type="presOf" srcId="{7F522FAC-49C5-41F6-94AA-0B7B1AD47DE2}" destId="{56C9A14E-F8ED-4443-B4C1-9AD681D451C8}" srcOrd="1" destOrd="0" presId="urn:microsoft.com/office/officeart/2005/8/layout/pyramid1"/>
    <dgm:cxn modelId="{D646DC5F-06A4-4AAE-A19F-3829C228A697}" type="presOf" srcId="{C870914C-2A92-452B-ABB8-EDD46E07209D}" destId="{DE6F7939-C048-4D7F-BA8F-CDAE33D0161B}" srcOrd="1" destOrd="0" presId="urn:microsoft.com/office/officeart/2005/8/layout/pyramid1"/>
    <dgm:cxn modelId="{D26DE436-75BD-48B3-9384-EEFAB1B6F109}" type="presOf" srcId="{0709F8C3-4841-499C-A9FE-B64B18A97422}" destId="{A9857214-9627-4945-AF75-C6687E24AAE6}" srcOrd="1" destOrd="0" presId="urn:microsoft.com/office/officeart/2005/8/layout/pyramid1"/>
    <dgm:cxn modelId="{75AC34AC-33A4-4602-9761-7C9FDFCE2A1F}" srcId="{84AEDE5E-C7AC-49F1-A5D3-B5BCE6ECEC28}" destId="{7F522FAC-49C5-41F6-94AA-0B7B1AD47DE2}" srcOrd="3" destOrd="0" parTransId="{C7029D23-98C8-4893-84D9-350BD87DC59C}" sibTransId="{116F14CC-FA87-4FB4-B19F-014151BE1087}"/>
    <dgm:cxn modelId="{91079C93-7BC6-4313-AF11-82D75EECD02E}" type="presOf" srcId="{A7006AA9-9484-4633-B73B-4C0ABB12D641}" destId="{B1914E00-7A76-4651-BE6A-82F8816F71FD}" srcOrd="1" destOrd="0" presId="urn:microsoft.com/office/officeart/2005/8/layout/pyramid1"/>
    <dgm:cxn modelId="{8BECECCB-805B-445E-9DE4-897A07B54ED2}" type="presOf" srcId="{0709F8C3-4841-499C-A9FE-B64B18A97422}" destId="{E28FC0FE-EE85-4729-B55A-35AFB6886B81}" srcOrd="0" destOrd="0" presId="urn:microsoft.com/office/officeart/2005/8/layout/pyramid1"/>
    <dgm:cxn modelId="{49CDA6AF-F27D-4AF1-9BCA-A2518937EE80}" srcId="{84AEDE5E-C7AC-49F1-A5D3-B5BCE6ECEC28}" destId="{A7006AA9-9484-4633-B73B-4C0ABB12D641}" srcOrd="1" destOrd="0" parTransId="{85FB5D63-5794-4F9A-B75E-870C0404DC7A}" sibTransId="{CDB54DA5-CC20-4EA2-8653-DA0644698F3A}"/>
    <dgm:cxn modelId="{F8B21B9E-9186-43EE-B2C3-0553D0B66D43}" srcId="{84AEDE5E-C7AC-49F1-A5D3-B5BCE6ECEC28}" destId="{0709F8C3-4841-499C-A9FE-B64B18A97422}" srcOrd="0" destOrd="0" parTransId="{F2B713A0-ACB5-42C5-B5C9-27C816A4FE36}" sibTransId="{F98C5EA5-B8DB-4B35-B4CB-ADABA696E204}"/>
    <dgm:cxn modelId="{439D7C42-97B8-4D1B-97C6-591E6A0DBA6D}" type="presOf" srcId="{84AEDE5E-C7AC-49F1-A5D3-B5BCE6ECEC28}" destId="{396E564A-43C2-4B39-85FB-FFD3BEE9EBEF}" srcOrd="0" destOrd="0" presId="urn:microsoft.com/office/officeart/2005/8/layout/pyramid1"/>
    <dgm:cxn modelId="{45FB2E11-79FB-480A-835B-9225ED01683F}" type="presParOf" srcId="{396E564A-43C2-4B39-85FB-FFD3BEE9EBEF}" destId="{A126ED51-0439-4F55-8E43-F9A118319A84}" srcOrd="0" destOrd="0" presId="urn:microsoft.com/office/officeart/2005/8/layout/pyramid1"/>
    <dgm:cxn modelId="{E1CBF6AB-44A4-407F-85CC-B05F76F03BFF}" type="presParOf" srcId="{A126ED51-0439-4F55-8E43-F9A118319A84}" destId="{E28FC0FE-EE85-4729-B55A-35AFB6886B81}" srcOrd="0" destOrd="0" presId="urn:microsoft.com/office/officeart/2005/8/layout/pyramid1"/>
    <dgm:cxn modelId="{88E966F5-8D37-457D-89B9-81A2908DA229}" type="presParOf" srcId="{A126ED51-0439-4F55-8E43-F9A118319A84}" destId="{A9857214-9627-4945-AF75-C6687E24AAE6}" srcOrd="1" destOrd="0" presId="urn:microsoft.com/office/officeart/2005/8/layout/pyramid1"/>
    <dgm:cxn modelId="{E105F148-03E1-4FD2-8376-0C987AF07C6E}" type="presParOf" srcId="{396E564A-43C2-4B39-85FB-FFD3BEE9EBEF}" destId="{748C5E99-BC2A-45B2-9089-AA8F05022F73}" srcOrd="1" destOrd="0" presId="urn:microsoft.com/office/officeart/2005/8/layout/pyramid1"/>
    <dgm:cxn modelId="{F5F5869B-198F-4EA6-B4D8-A5965EB93DE9}" type="presParOf" srcId="{748C5E99-BC2A-45B2-9089-AA8F05022F73}" destId="{8FC81B06-349E-45CF-AE51-762A4D0FEC92}" srcOrd="0" destOrd="0" presId="urn:microsoft.com/office/officeart/2005/8/layout/pyramid1"/>
    <dgm:cxn modelId="{7DC298F5-CEAC-46B1-8595-0CCF0F38F1CC}" type="presParOf" srcId="{748C5E99-BC2A-45B2-9089-AA8F05022F73}" destId="{B1914E00-7A76-4651-BE6A-82F8816F71FD}" srcOrd="1" destOrd="0" presId="urn:microsoft.com/office/officeart/2005/8/layout/pyramid1"/>
    <dgm:cxn modelId="{65D3BC50-C2E9-4BD5-837C-C65992FE8CC3}" type="presParOf" srcId="{396E564A-43C2-4B39-85FB-FFD3BEE9EBEF}" destId="{20EE07C7-0491-49A3-B93B-77FFC2AD4BEB}" srcOrd="2" destOrd="0" presId="urn:microsoft.com/office/officeart/2005/8/layout/pyramid1"/>
    <dgm:cxn modelId="{F77A7DAC-32D5-46C7-B469-AC239D659957}" type="presParOf" srcId="{20EE07C7-0491-49A3-B93B-77FFC2AD4BEB}" destId="{E4D0D1B5-7544-4ED2-B9B9-320DAFA7DE0E}" srcOrd="0" destOrd="0" presId="urn:microsoft.com/office/officeart/2005/8/layout/pyramid1"/>
    <dgm:cxn modelId="{2DF6D5D5-4F40-465E-9EEF-9BA0C86FB924}" type="presParOf" srcId="{20EE07C7-0491-49A3-B93B-77FFC2AD4BEB}" destId="{DE6F7939-C048-4D7F-BA8F-CDAE33D0161B}" srcOrd="1" destOrd="0" presId="urn:microsoft.com/office/officeart/2005/8/layout/pyramid1"/>
    <dgm:cxn modelId="{CE031A7C-2E2D-447F-B84F-BC360A0C8415}" type="presParOf" srcId="{396E564A-43C2-4B39-85FB-FFD3BEE9EBEF}" destId="{7B468C92-1F89-4273-B692-287BB901BFE4}" srcOrd="3" destOrd="0" presId="urn:microsoft.com/office/officeart/2005/8/layout/pyramid1"/>
    <dgm:cxn modelId="{79954573-5B6C-491B-A5B3-208CC1248087}" type="presParOf" srcId="{7B468C92-1F89-4273-B692-287BB901BFE4}" destId="{798FDF00-89AB-4BB3-B4F9-36719AE99EA7}" srcOrd="0" destOrd="0" presId="urn:microsoft.com/office/officeart/2005/8/layout/pyramid1"/>
    <dgm:cxn modelId="{B4955020-DB68-4F4E-9F24-185A5656ADF8}" type="presParOf" srcId="{7B468C92-1F89-4273-B692-287BB901BFE4}" destId="{56C9A14E-F8ED-4443-B4C1-9AD681D451C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FC0FE-EE85-4729-B55A-35AFB6886B81}">
      <dsp:nvSpPr>
        <dsp:cNvPr id="0" name=""/>
        <dsp:cNvSpPr/>
      </dsp:nvSpPr>
      <dsp:spPr>
        <a:xfrm>
          <a:off x="2916324" y="0"/>
          <a:ext cx="1944216" cy="1404156"/>
        </a:xfrm>
        <a:prstGeom prst="trapezoid">
          <a:avLst>
            <a:gd name="adj" fmla="val 6923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/>
            <a:t>Tier 4</a:t>
          </a:r>
          <a:endParaRPr lang="en-GB" sz="4800" kern="1200" dirty="0"/>
        </a:p>
      </dsp:txBody>
      <dsp:txXfrm>
        <a:off x="2916324" y="0"/>
        <a:ext cx="1944216" cy="1404156"/>
      </dsp:txXfrm>
    </dsp:sp>
    <dsp:sp modelId="{8FC81B06-349E-45CF-AE51-762A4D0FEC92}">
      <dsp:nvSpPr>
        <dsp:cNvPr id="0" name=""/>
        <dsp:cNvSpPr/>
      </dsp:nvSpPr>
      <dsp:spPr>
        <a:xfrm>
          <a:off x="1944216" y="1404156"/>
          <a:ext cx="3888432" cy="1404156"/>
        </a:xfrm>
        <a:prstGeom prst="trapezoid">
          <a:avLst>
            <a:gd name="adj" fmla="val 6923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/>
            <a:t>Tier 3</a:t>
          </a:r>
          <a:endParaRPr lang="en-GB" sz="4800" kern="1200" dirty="0"/>
        </a:p>
      </dsp:txBody>
      <dsp:txXfrm>
        <a:off x="2624691" y="1404156"/>
        <a:ext cx="2527480" cy="1404156"/>
      </dsp:txXfrm>
    </dsp:sp>
    <dsp:sp modelId="{E4D0D1B5-7544-4ED2-B9B9-320DAFA7DE0E}">
      <dsp:nvSpPr>
        <dsp:cNvPr id="0" name=""/>
        <dsp:cNvSpPr/>
      </dsp:nvSpPr>
      <dsp:spPr>
        <a:xfrm>
          <a:off x="972108" y="2808312"/>
          <a:ext cx="5832648" cy="1404156"/>
        </a:xfrm>
        <a:prstGeom prst="trapezoid">
          <a:avLst>
            <a:gd name="adj" fmla="val 6923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/>
            <a:t>Tier 2</a:t>
          </a:r>
          <a:endParaRPr lang="en-GB" sz="4800" kern="1200" dirty="0"/>
        </a:p>
      </dsp:txBody>
      <dsp:txXfrm>
        <a:off x="1992821" y="2808312"/>
        <a:ext cx="3791221" cy="1404156"/>
      </dsp:txXfrm>
    </dsp:sp>
    <dsp:sp modelId="{798FDF00-89AB-4BB3-B4F9-36719AE99EA7}">
      <dsp:nvSpPr>
        <dsp:cNvPr id="0" name=""/>
        <dsp:cNvSpPr/>
      </dsp:nvSpPr>
      <dsp:spPr>
        <a:xfrm>
          <a:off x="0" y="4212468"/>
          <a:ext cx="7776864" cy="1404156"/>
        </a:xfrm>
        <a:prstGeom prst="trapezoid">
          <a:avLst>
            <a:gd name="adj" fmla="val 6923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/>
            <a:t>Tier 1</a:t>
          </a:r>
          <a:endParaRPr lang="en-GB" sz="4800" kern="1200" dirty="0"/>
        </a:p>
      </dsp:txBody>
      <dsp:txXfrm>
        <a:off x="1360951" y="4212468"/>
        <a:ext cx="5054961" cy="1404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Classification: UNCLASSIFIED
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CF45B-EB03-41BB-B071-5C492C89BB1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
Classification: UNCLASSIFIED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CECC0-F9F2-427A-8CE3-5E29A571D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2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Classification: UNCLASSIFIED
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09A48-7598-4E30-9965-4E990875F53C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
Classification: UNCLASSIFIED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D0622-7A09-498D-B7E4-B0CE2F795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411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0622-7A09-498D-B7E4-B0CE2F7951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8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A965-2EE9-40E9-9CD6-6B10E39AA36E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0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A965-2EE9-40E9-9CD6-6B10E39AA36E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5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A965-2EE9-40E9-9CD6-6B10E39AA36E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6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A965-2EE9-40E9-9CD6-6B10E39AA36E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4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A965-2EE9-40E9-9CD6-6B10E39AA36E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5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A965-2EE9-40E9-9CD6-6B10E39AA36E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2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Welcome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Housekeeping for day – we will check details with venue; Helpers have orange stickers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Structure of the day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Refreshments – upstairs as well for the afternoon workshops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Photos – being taken, please just turn away if don’t wish to be included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Market place – main opportunity will be over lunch break – range of partners….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Programme </a:t>
            </a:r>
          </a:p>
          <a:p>
            <a:pPr>
              <a:defRPr/>
            </a:pPr>
            <a:r>
              <a:rPr lang="en-GB" dirty="0" smtClean="0"/>
              <a:t>highlight the range of the day / structure</a:t>
            </a:r>
          </a:p>
          <a:p>
            <a:pPr>
              <a:defRPr/>
            </a:pPr>
            <a:r>
              <a:rPr lang="en-GB" dirty="0" smtClean="0"/>
              <a:t>Developed from feedback from last conference – especially theme and to have  2 workshops each</a:t>
            </a:r>
          </a:p>
          <a:p>
            <a:pPr>
              <a:defRPr/>
            </a:pPr>
            <a:r>
              <a:rPr lang="en-GB" dirty="0" smtClean="0"/>
              <a:t>Workshops – are fully booked so please attend your booked ones (see your sticker and/or list at sign-in desk)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80BA063-8911-4247-9B7B-5EF44CD97579}" type="slidenum">
              <a:rPr lang="en-GB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9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4F3A7A77-81FA-4F9D-BBF3-DE875271104D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DCA1BB6C-E357-4D2C-BA6B-22F3235B4F51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4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A2E855AD-8DFB-4FC5-8773-01129A82116B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D6EFBF4D-1DF8-43B1-925A-3E85A72D8DC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2FB01237-8AFA-46BA-B831-30B08D254F16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0DFBEB12-CF2D-4E7E-B001-83E0EE27DB02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1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CD2C2FC1-AE37-401C-9CCE-B4C1D2DF3C98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35A32049-64C6-4D23-A965-50A0935A6A25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DC45D1B5-466E-4EC2-B793-538315EE1029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431C649A-CD95-4710-8C2F-B0862514498E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67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D3BB7545-E409-4B46-A470-1BF27D66D268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A72BE9AB-B1B2-4FDD-9609-8BB74A71974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91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4FE419E4-CFE4-417D-80AC-F8B263082C45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51E01C9D-AD99-49A4-ABB4-F4E66F38E48C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19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6CBD82EA-A064-4930-8AB4-85F9C286BE62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FEAAF774-537F-417F-B670-FA21E1601780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28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FE0BE43B-ADE7-4787-9A86-AEA157543A5C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EB07BC71-4984-42BC-87D7-B53CA45C81A2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4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142A3863-098C-46EB-8836-CABBC79E471E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34258F35-F24B-4D7E-9E7E-EE57AA410235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55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47D7078C-3074-4C2E-86DF-DBEB4D3118C5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EA1549C4-8C68-4C57-AE5E-7B0E68309D8F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47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67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32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74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89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58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39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5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62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74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65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007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9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1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9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1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71A9-E6DF-45BE-9EEA-95C3E1D4BE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
Classification: UNCLASSIFIED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A9EC-7B4D-4115-9A21-0ACA239BB8A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9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DAF2D-4AF1-49E2-977E-A603B7160C8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
Classification: UNCLASSIFIED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47A93-656E-472D-8896-714FD109777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hyperlink" Target="http://www.westberkslscb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Support Services And Local Referral Routes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Becky Herron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4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9846053"/>
              </p:ext>
            </p:extLst>
          </p:nvPr>
        </p:nvGraphicFramePr>
        <p:xfrm>
          <a:off x="683568" y="620688"/>
          <a:ext cx="777686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4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8720" y="4725144"/>
            <a:ext cx="7776864" cy="1404156"/>
            <a:chOff x="0" y="4212468"/>
            <a:chExt cx="7776864" cy="1404156"/>
          </a:xfrm>
        </p:grpSpPr>
        <p:sp>
          <p:nvSpPr>
            <p:cNvPr id="3" name="Trapezoid 2"/>
            <p:cNvSpPr/>
            <p:nvPr/>
          </p:nvSpPr>
          <p:spPr>
            <a:xfrm>
              <a:off x="0" y="4212468"/>
              <a:ext cx="7776864" cy="1404156"/>
            </a:xfrm>
            <a:prstGeom prst="trapezoid">
              <a:avLst>
                <a:gd name="adj" fmla="val 69231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rapezoid 4"/>
            <p:cNvSpPr/>
            <p:nvPr/>
          </p:nvSpPr>
          <p:spPr>
            <a:xfrm>
              <a:off x="1360951" y="4212468"/>
              <a:ext cx="5054961" cy="14041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800" dirty="0" smtClean="0">
                  <a:solidFill>
                    <a:prstClr val="white"/>
                  </a:solidFill>
                </a:rPr>
                <a:t>Tier 1</a:t>
              </a:r>
              <a:endParaRPr lang="en-GB" sz="4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84710"/>
              </p:ext>
            </p:extLst>
          </p:nvPr>
        </p:nvGraphicFramePr>
        <p:xfrm>
          <a:off x="1524000" y="1397000"/>
          <a:ext cx="6096000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General</a:t>
                      </a:r>
                      <a:r>
                        <a:rPr lang="en-GB" baseline="0" dirty="0" smtClean="0"/>
                        <a:t> advice and treatment for less severe problems by non mental health specialists working in general services, such as GP’s, school nurses, social workers and voluntary agencies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Primary Health Care team, counselling and support services. Low support and mainstream accommodation services. Statutory sector support services, mainstream leisure, education and recreational services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74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1680" y="4509120"/>
            <a:ext cx="5832648" cy="1404156"/>
            <a:chOff x="972108" y="2808312"/>
            <a:chExt cx="5832648" cy="1404156"/>
          </a:xfrm>
        </p:grpSpPr>
        <p:sp>
          <p:nvSpPr>
            <p:cNvPr id="3" name="Trapezoid 2"/>
            <p:cNvSpPr/>
            <p:nvPr/>
          </p:nvSpPr>
          <p:spPr>
            <a:xfrm>
              <a:off x="972108" y="2808312"/>
              <a:ext cx="5832648" cy="1404156"/>
            </a:xfrm>
            <a:prstGeom prst="trapezoid">
              <a:avLst>
                <a:gd name="adj" fmla="val 69231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rapezoid 4"/>
            <p:cNvSpPr/>
            <p:nvPr/>
          </p:nvSpPr>
          <p:spPr>
            <a:xfrm>
              <a:off x="1992821" y="2808312"/>
              <a:ext cx="3791221" cy="14041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800" dirty="0" smtClean="0">
                  <a:solidFill>
                    <a:prstClr val="white"/>
                  </a:solidFill>
                </a:rPr>
                <a:t>Tier 2</a:t>
              </a:r>
              <a:endParaRPr lang="en-GB" sz="4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83368"/>
              </p:ext>
            </p:extLst>
          </p:nvPr>
        </p:nvGraphicFramePr>
        <p:xfrm>
          <a:off x="1524000" y="1397000"/>
          <a:ext cx="6096000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Usually</a:t>
                      </a:r>
                      <a:r>
                        <a:rPr lang="en-GB" baseline="0" dirty="0" smtClean="0"/>
                        <a:t> mental health services working in the community and primary care such as primary mental health workers and counsellors in clinics, schools and youth services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Community mental health, assertive outreach, early intervention functions, acute inpatient care, supported accommodation services and general services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7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27783" y="4365104"/>
            <a:ext cx="3888432" cy="1404156"/>
            <a:chOff x="1944216" y="1404156"/>
            <a:chExt cx="3888432" cy="1404156"/>
          </a:xfrm>
        </p:grpSpPr>
        <p:sp>
          <p:nvSpPr>
            <p:cNvPr id="3" name="Trapezoid 2"/>
            <p:cNvSpPr/>
            <p:nvPr/>
          </p:nvSpPr>
          <p:spPr>
            <a:xfrm>
              <a:off x="1944216" y="1404156"/>
              <a:ext cx="3888432" cy="1404156"/>
            </a:xfrm>
            <a:prstGeom prst="trapezoid">
              <a:avLst>
                <a:gd name="adj" fmla="val 69231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rapezoid 4"/>
            <p:cNvSpPr/>
            <p:nvPr/>
          </p:nvSpPr>
          <p:spPr>
            <a:xfrm>
              <a:off x="2624691" y="1404156"/>
              <a:ext cx="2527480" cy="14041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800" dirty="0" smtClean="0">
                  <a:solidFill>
                    <a:prstClr val="white"/>
                  </a:solidFill>
                </a:rPr>
                <a:t>Tier 3</a:t>
              </a:r>
              <a:endParaRPr lang="en-GB" sz="4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38483"/>
              </p:ext>
            </p:extLst>
          </p:nvPr>
        </p:nvGraphicFramePr>
        <p:xfrm>
          <a:off x="1331637" y="908720"/>
          <a:ext cx="6480724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2"/>
                <a:gridCol w="324036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Usually a multi-disciplinary team or service working in a community mental health clinic providing specialist services for more severe disorders, with team members including  psychiatrists, social workers, board certified behaviour analysts,</a:t>
                      </a:r>
                      <a:r>
                        <a:rPr lang="en-GB" baseline="0" dirty="0" smtClean="0"/>
                        <a:t> clinical psychologists, psychotherapists and other therapists (CAMHS)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Specialist inpatient services e.g.</a:t>
                      </a:r>
                      <a:r>
                        <a:rPr lang="en-GB" baseline="0" dirty="0" smtClean="0"/>
                        <a:t> low and medium secure care and specialist community teams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72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3808" y="4221088"/>
            <a:ext cx="2880320" cy="2160239"/>
            <a:chOff x="2916324" y="0"/>
            <a:chExt cx="1944216" cy="1404156"/>
          </a:xfrm>
        </p:grpSpPr>
        <p:sp>
          <p:nvSpPr>
            <p:cNvPr id="3" name="Trapezoid 2"/>
            <p:cNvSpPr/>
            <p:nvPr/>
          </p:nvSpPr>
          <p:spPr>
            <a:xfrm>
              <a:off x="2916324" y="0"/>
              <a:ext cx="1944216" cy="1404156"/>
            </a:xfrm>
            <a:prstGeom prst="trapezoid">
              <a:avLst>
                <a:gd name="adj" fmla="val 69231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rapezoid 4"/>
            <p:cNvSpPr/>
            <p:nvPr/>
          </p:nvSpPr>
          <p:spPr>
            <a:xfrm>
              <a:off x="2916324" y="156017"/>
              <a:ext cx="1944216" cy="1248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4800" dirty="0" smtClean="0">
                <a:solidFill>
                  <a:prstClr val="white"/>
                </a:solidFill>
              </a:endParaRPr>
            </a:p>
            <a:p>
              <a:pPr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800" dirty="0" smtClean="0">
                  <a:solidFill>
                    <a:prstClr val="white"/>
                  </a:solidFill>
                </a:rPr>
                <a:t>Tier 4</a:t>
              </a:r>
              <a:endParaRPr lang="en-GB" sz="48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30038"/>
              </p:ext>
            </p:extLst>
          </p:nvPr>
        </p:nvGraphicFramePr>
        <p:xfrm>
          <a:off x="1524000" y="1397000"/>
          <a:ext cx="609600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Highly specialist services for children with serious problems such as day units, specialist outpatients teams and in patient units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Highly specialist</a:t>
                      </a:r>
                      <a:r>
                        <a:rPr lang="en-GB" baseline="0" dirty="0" smtClean="0"/>
                        <a:t> inpatient , high secure and residential services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05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Last year Sue’s son committed suicide.</a:t>
            </a:r>
          </a:p>
          <a:p>
            <a:pPr marL="0" indent="0">
              <a:buNone/>
            </a:pPr>
            <a:r>
              <a:rPr lang="en-GB" dirty="0"/>
              <a:t>Since that time her </a:t>
            </a:r>
            <a:r>
              <a:rPr lang="en-GB" dirty="0" smtClean="0"/>
              <a:t>14-year old daughter </a:t>
            </a:r>
            <a:r>
              <a:rPr lang="en-GB" dirty="0"/>
              <a:t>Amy has been self harming (cutting</a:t>
            </a:r>
            <a:r>
              <a:rPr lang="en-GB" dirty="0" smtClean="0"/>
              <a:t>). </a:t>
            </a:r>
            <a:r>
              <a:rPr lang="en-GB" dirty="0"/>
              <a:t>She has also attempted to take her own life by taking an overdose of pills and threatens to do it again.</a:t>
            </a:r>
          </a:p>
          <a:p>
            <a:pPr marL="0" indent="0">
              <a:buNone/>
            </a:pPr>
            <a:r>
              <a:rPr lang="en-GB" dirty="0"/>
              <a:t>Sue is still grieving for her son and is struggling to cope with both his death, and her daughter’s behaviour.</a:t>
            </a:r>
          </a:p>
          <a:p>
            <a:pPr marL="0" indent="0">
              <a:buNone/>
            </a:pPr>
            <a:endParaRPr lang="en-GB" dirty="0"/>
          </a:p>
          <a:p>
            <a:pPr lvl="0"/>
            <a:r>
              <a:rPr lang="en-GB" dirty="0"/>
              <a:t>What support and/or services could help Sue?</a:t>
            </a:r>
          </a:p>
          <a:p>
            <a:pPr lvl="0"/>
            <a:r>
              <a:rPr lang="en-GB" dirty="0"/>
              <a:t>What support and/or services could help Amy?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1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91" y="2060848"/>
            <a:ext cx="8352819" cy="4104456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i="1" dirty="0">
                <a:solidFill>
                  <a:schemeClr val="tx1"/>
                </a:solidFill>
              </a:rPr>
              <a:t>Thank you for attending. </a:t>
            </a:r>
            <a:endParaRPr lang="en-GB" b="1" i="1" dirty="0" smtClean="0">
              <a:solidFill>
                <a:schemeClr val="tx1"/>
              </a:solidFill>
            </a:endParaRPr>
          </a:p>
          <a:p>
            <a:endParaRPr lang="en-GB" b="1" i="1" dirty="0">
              <a:solidFill>
                <a:schemeClr val="tx1"/>
              </a:solidFill>
            </a:endParaRPr>
          </a:p>
          <a:p>
            <a:r>
              <a:rPr lang="en-GB" b="1" i="1" dirty="0" smtClean="0">
                <a:solidFill>
                  <a:schemeClr val="tx1"/>
                </a:solidFill>
              </a:rPr>
              <a:t>Please </a:t>
            </a:r>
            <a:r>
              <a:rPr lang="en-GB" b="1" i="1" dirty="0">
                <a:solidFill>
                  <a:schemeClr val="tx1"/>
                </a:solidFill>
              </a:rPr>
              <a:t>complete your evaluation form and collect your certificate on the way out. 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GB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 descr="C:\Users\maddnat\AppData\Local\Microsoft\Windows\Temporary Internet Files\Content.Outlook\DLJSY172\sap-logo-xlr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1656184" cy="863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ur Logo">
            <a:hlinkClick r:id="rId4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20688"/>
            <a:ext cx="1296144" cy="70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48680"/>
            <a:ext cx="2304256" cy="914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S:\LSCB 1\ADMIN\Logo\Safeguarding Children Logo 300dpi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85912"/>
            <a:ext cx="1512168" cy="565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432</Words>
  <Application>Microsoft Office PowerPoint</Application>
  <PresentationFormat>On-screen Show (4:3)</PresentationFormat>
  <Paragraphs>54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3_Office Theme</vt:lpstr>
      <vt:lpstr>Custom Design</vt:lpstr>
      <vt:lpstr>2_Office Theme</vt:lpstr>
      <vt:lpstr>Support Services And Local Referral Routes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Reading Borough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McIlmoyle, Eve</dc:creator>
  <cp:lastModifiedBy>Madden, Natalie</cp:lastModifiedBy>
  <cp:revision>27</cp:revision>
  <dcterms:created xsi:type="dcterms:W3CDTF">2016-09-13T10:30:47Z</dcterms:created>
  <dcterms:modified xsi:type="dcterms:W3CDTF">2017-09-27T12:52:48Z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Name">
    <vt:lpwstr>Unclassified</vt:lpwstr>
  </property>
  <property fmtid="{D5CDD505-2E9C-101B-9397-08002B2CF9AE}" pid="3" name="ClassificationMarking">
    <vt:lpwstr>Classification: UNCLASSIFIED</vt:lpwstr>
  </property>
  <property fmtid="{D5CDD505-2E9C-101B-9397-08002B2CF9AE}" pid="4" name="ClassificationMadeBy">
    <vt:lpwstr>RBC\mcileve</vt:lpwstr>
  </property>
  <property fmtid="{D5CDD505-2E9C-101B-9397-08002B2CF9AE}" pid="5" name="ClassificationMadeExternally">
    <vt:lpwstr>No</vt:lpwstr>
  </property>
  <property fmtid="{D5CDD505-2E9C-101B-9397-08002B2CF9AE}" pid="6" name="ClassificationMadeOn">
    <vt:filetime>2017-09-08T14:57:42Z</vt:filetime>
  </property>
</Properties>
</file>