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6FE4C2-2079-47D4-A2C6-2E63D037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607665"/>
          </a:xfrm>
        </p:spPr>
        <p:txBody>
          <a:bodyPr numCol="1">
            <a:normAutofit/>
          </a:bodyPr>
          <a:lstStyle/>
          <a:p>
            <a:pPr algn="ctr"/>
            <a:r>
              <a:rPr lang="it" sz="6000" b="1" dirty="0"/>
              <a:t>Web-service di tipo R</a:t>
            </a:r>
            <a:r>
              <a:rPr lang="it-IT" sz="6000" b="1" dirty="0"/>
              <a:t>EST in linguaggio Java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A7CAF1-B4C9-4903-84C3-F73C0AE44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11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0882F-CB48-4FE9-BB15-E7BB8C26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 err="1"/>
              <a:t>Programmable</a:t>
            </a:r>
            <a:r>
              <a:rPr lang="it-IT" sz="4400" b="1" dirty="0"/>
              <a:t>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6A0133-3777-4B32-BBC1-D6170B38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L’insieme dei web-service disponibili in rete viene definito </a:t>
            </a:r>
            <a:r>
              <a:rPr lang="it-IT" sz="2800" dirty="0" err="1"/>
              <a:t>programmable</a:t>
            </a:r>
            <a:r>
              <a:rPr lang="it-IT" sz="2800" dirty="0"/>
              <a:t> web: questa definizione </a:t>
            </a:r>
            <a:r>
              <a:rPr lang="it-IT" sz="2800" dirty="0" err="1"/>
              <a:t>sottointende</a:t>
            </a:r>
            <a:r>
              <a:rPr lang="it-IT" sz="2800" dirty="0"/>
              <a:t> il fatto che si possono sviluppare applicazioni web che interagiscono con le risorse e i servizi disponibili in rete e che eventualmente espongono a loro volta risorse e servizi ad altre applicazioni mediante una web API (mashup).</a:t>
            </a:r>
          </a:p>
        </p:txBody>
      </p:sp>
    </p:spTree>
    <p:extLst>
      <p:ext uri="{BB962C8B-B14F-4D97-AF65-F5344CB8AC3E}">
        <p14:creationId xmlns:p14="http://schemas.microsoft.com/office/powerpoint/2010/main" val="2318575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3F9184-D2EB-4975-BEDC-E5D8B2E2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Interazione con web-service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29D98F-FA35-4833-ABA5-18B13AFD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Si può interagire con un web-service mediante un programma sviluppato in linguaggio JAVA attraverso le funzionalità della classe </a:t>
            </a:r>
            <a:r>
              <a:rPr lang="it-IT" sz="2800" dirty="0" err="1"/>
              <a:t>URLConnection</a:t>
            </a:r>
            <a:r>
              <a:rPr lang="it-IT" sz="2800" dirty="0"/>
              <a:t>(di cui fanno parte alcuni metodi come il </a:t>
            </a:r>
            <a:r>
              <a:rPr lang="it-IT" sz="2800" dirty="0" err="1"/>
              <a:t>void</a:t>
            </a:r>
            <a:r>
              <a:rPr lang="it-IT" sz="2800" dirty="0"/>
              <a:t> </a:t>
            </a:r>
            <a:r>
              <a:rPr lang="it-IT" sz="2800" dirty="0" err="1"/>
              <a:t>connect</a:t>
            </a:r>
            <a:r>
              <a:rPr lang="it-IT" sz="2800" dirty="0"/>
              <a:t>() e il long </a:t>
            </a:r>
            <a:r>
              <a:rPr lang="it-IT" sz="2800" dirty="0" err="1"/>
              <a:t>getDate</a:t>
            </a:r>
            <a:r>
              <a:rPr lang="it-IT" sz="2800" dirty="0"/>
              <a:t>()). </a:t>
            </a:r>
          </a:p>
        </p:txBody>
      </p:sp>
    </p:spTree>
    <p:extLst>
      <p:ext uri="{BB962C8B-B14F-4D97-AF65-F5344CB8AC3E}">
        <p14:creationId xmlns:p14="http://schemas.microsoft.com/office/powerpoint/2010/main" val="1287816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ACADE-3D03-441F-9F83-1FF5D3F5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 err="1"/>
              <a:t>Httpurlconnection</a:t>
            </a:r>
            <a:endParaRPr lang="it-IT" sz="4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EF9A78-9825-41FB-9A82-1DF79E58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La classe </a:t>
            </a:r>
            <a:r>
              <a:rPr lang="it-IT" sz="2800" dirty="0" err="1"/>
              <a:t>HttpURLConnection</a:t>
            </a:r>
            <a:r>
              <a:rPr lang="it-IT" sz="2800" dirty="0"/>
              <a:t> estende la classe </a:t>
            </a:r>
            <a:r>
              <a:rPr lang="it-IT" sz="2800" dirty="0" err="1"/>
              <a:t>URLConnection</a:t>
            </a:r>
            <a:r>
              <a:rPr lang="it-IT" sz="2800" dirty="0"/>
              <a:t> aggiungendo alcuni metodi per gestire le caratteristiche specifiche del protocollo HTTP.</a:t>
            </a:r>
            <a:br>
              <a:rPr lang="it-IT" sz="2800" dirty="0"/>
            </a:br>
            <a:r>
              <a:rPr lang="it-IT" sz="2800" dirty="0"/>
              <a:t>Inoltre questa classe definisce come attributi statici tutti i possibili valori dello status-code di una risposta del protocollo Http.</a:t>
            </a:r>
          </a:p>
        </p:txBody>
      </p:sp>
    </p:spTree>
    <p:extLst>
      <p:ext uri="{BB962C8B-B14F-4D97-AF65-F5344CB8AC3E}">
        <p14:creationId xmlns:p14="http://schemas.microsoft.com/office/powerpoint/2010/main" val="413204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C12A0-22F7-458F-BD4B-2EABB11C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 err="1"/>
              <a:t>httpsurlconnection</a:t>
            </a:r>
            <a:endParaRPr lang="it-IT" sz="4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15CD37-D650-421F-89E2-2C7C73A3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La classe </a:t>
            </a:r>
            <a:r>
              <a:rPr lang="it-IT" sz="2800" dirty="0" err="1"/>
              <a:t>HttpsURLConnection</a:t>
            </a:r>
            <a:r>
              <a:rPr lang="it-IT" sz="2800" dirty="0"/>
              <a:t> deriva dalla classe </a:t>
            </a:r>
            <a:r>
              <a:rPr lang="it-IT" sz="2800" dirty="0" err="1"/>
              <a:t>HttpURLConnection</a:t>
            </a:r>
            <a:r>
              <a:rPr lang="it-IT" sz="2800" dirty="0"/>
              <a:t> con la differenza che gestisce il protocollo sicuro </a:t>
            </a:r>
            <a:r>
              <a:rPr lang="it-IT" sz="2800" dirty="0" err="1"/>
              <a:t>Https</a:t>
            </a:r>
            <a:r>
              <a:rPr lang="it-IT" sz="2800" dirty="0"/>
              <a:t> anziché Http. </a:t>
            </a:r>
          </a:p>
        </p:txBody>
      </p:sp>
    </p:spTree>
    <p:extLst>
      <p:ext uri="{BB962C8B-B14F-4D97-AF65-F5344CB8AC3E}">
        <p14:creationId xmlns:p14="http://schemas.microsoft.com/office/powerpoint/2010/main" val="152845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93E7A-37FC-4D2A-B441-6C2F72B2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Richieste e risposte di web-service in formato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B0A424-CC02-45D0-8EC3-76E09B4C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Molti web-service accettano richieste e producono risposte in formato XML: la generazione e il </a:t>
            </a:r>
            <a:r>
              <a:rPr lang="it-IT" sz="2800" dirty="0" err="1"/>
              <a:t>parsing</a:t>
            </a:r>
            <a:r>
              <a:rPr lang="it-IT" sz="2800" dirty="0"/>
              <a:t> di documenti XML è di conseguenza una funzionalità essenziale delle applicazioni che espongono o interrogano web-service. </a:t>
            </a:r>
          </a:p>
        </p:txBody>
      </p:sp>
    </p:spTree>
    <p:extLst>
      <p:ext uri="{BB962C8B-B14F-4D97-AF65-F5344CB8AC3E}">
        <p14:creationId xmlns:p14="http://schemas.microsoft.com/office/powerpoint/2010/main" val="285499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4AD41-2CCD-4C32-A105-92E8C253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Api key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C51DA6-B274-4BAE-8E27-B21C2B82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/>
              <a:t>Una chiave di interfaccia per la programmazione delle applicazioni (API key) è un codice utilizzato dai programmi di un computer che richiama le nostre API per identificare il programma richiedente, il suo sviluppatore o il suo utente.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7711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D8A1CE-E252-42A6-ABF7-A8E1479D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b="1" dirty="0"/>
              <a:t>Api key</a:t>
            </a:r>
            <a:br>
              <a:rPr lang="it-IT" b="1" dirty="0"/>
            </a:br>
            <a:r>
              <a:rPr lang="it-IT" sz="2800" b="1" dirty="0"/>
              <a:t>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317CD-77AD-44F2-B3AB-969FDF46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Le API key vengono utilizzate per tenere traccia e controllare la modalità di utilizzo delle API. </a:t>
            </a:r>
            <a:br>
              <a:rPr lang="it-IT" dirty="0"/>
            </a:br>
            <a:r>
              <a:rPr lang="it-IT" dirty="0"/>
              <a:t>Una API key (una stringa di caratteri alfanumerici che identifica lo sviluppatore o il singolo progetto) deve essere inserita nell’URL di interrogazione allo scopo di impedire l’intercettazione e il conseguente uso non autorizzato della API key da parte di altri utenti o altre applicazioni.</a:t>
            </a:r>
            <a:br>
              <a:rPr lang="it-IT" dirty="0"/>
            </a:br>
            <a:r>
              <a:rPr lang="it-IT" dirty="0"/>
              <a:t>Solitamente l’URL viene inviato utilizzando il protocollo sicuro HTTPS invece dell’HTTP.</a:t>
            </a:r>
          </a:p>
        </p:txBody>
      </p:sp>
    </p:spTree>
    <p:extLst>
      <p:ext uri="{BB962C8B-B14F-4D97-AF65-F5344CB8AC3E}">
        <p14:creationId xmlns:p14="http://schemas.microsoft.com/office/powerpoint/2010/main" val="1830902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8A942-57E3-449E-807B-CD59310C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Metodi http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7EE7B-FFD3-4FEE-8248-E85592A3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Un metodo HTTP può considerarsi un comando proprio del protocollo HTTP che il client richiede al server.</a:t>
            </a:r>
            <a:br>
              <a:rPr lang="it-IT" sz="2800" dirty="0"/>
            </a:br>
            <a:r>
              <a:rPr lang="it-IT" sz="2800" dirty="0"/>
              <a:t>Ne esistono vari, ma di fatto i più utilizzati sono GET (per richiedere un file) e POST (per inviare informazioni al server).</a:t>
            </a:r>
          </a:p>
        </p:txBody>
      </p:sp>
    </p:spTree>
    <p:extLst>
      <p:ext uri="{BB962C8B-B14F-4D97-AF65-F5344CB8AC3E}">
        <p14:creationId xmlns:p14="http://schemas.microsoft.com/office/powerpoint/2010/main" val="18742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70684-DB12-4747-BB23-EFCB057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Metodo </a:t>
            </a:r>
            <a:r>
              <a:rPr lang="it-IT" sz="4400" b="1" dirty="0" err="1"/>
              <a:t>get</a:t>
            </a:r>
            <a:endParaRPr lang="it-IT" sz="4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BCE8D-1039-495D-AF6D-F378EDE9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Il metodo GET richiede un file al server.</a:t>
            </a:r>
            <a:br>
              <a:rPr lang="it-IT" sz="2800" dirty="0"/>
            </a:br>
            <a:r>
              <a:rPr lang="it-IT" sz="2800" dirty="0"/>
              <a:t>La risposta è composta da vari </a:t>
            </a:r>
            <a:r>
              <a:rPr lang="it-IT" sz="2800" dirty="0" err="1"/>
              <a:t>header</a:t>
            </a:r>
            <a:r>
              <a:rPr lang="it-IT" sz="2800" dirty="0"/>
              <a:t> separati con due &lt;CR&gt; dalla risorsa effettivamente richiesta (il file HTML che contiene l’home page del sito).</a:t>
            </a:r>
          </a:p>
        </p:txBody>
      </p:sp>
    </p:spTree>
    <p:extLst>
      <p:ext uri="{BB962C8B-B14F-4D97-AF65-F5344CB8AC3E}">
        <p14:creationId xmlns:p14="http://schemas.microsoft.com/office/powerpoint/2010/main" val="291083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39CBC-3D56-4E1A-B119-DC267310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Metodo post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99326-1C26-483E-B2F5-348FEEFB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Invia informazioni all’URL specificato.</a:t>
            </a:r>
            <a:br>
              <a:rPr lang="it-IT" sz="2800" dirty="0"/>
            </a:br>
            <a:r>
              <a:rPr lang="it-IT" sz="2800" dirty="0"/>
              <a:t>Le informazioni sono presenti in coppie e vengono processate dal server sulla base di come è configurato e di come è fatto il file a cui vengono postate.</a:t>
            </a:r>
          </a:p>
        </p:txBody>
      </p:sp>
    </p:spTree>
    <p:extLst>
      <p:ext uri="{BB962C8B-B14F-4D97-AF65-F5344CB8AC3E}">
        <p14:creationId xmlns:p14="http://schemas.microsoft.com/office/powerpoint/2010/main" val="410548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7F9A3-F885-4F06-9994-BA038DB2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400" b="1" dirty="0"/>
              <a:t>Web-service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2CF538-736E-4C26-B3DD-9B73A7B5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/>
              <a:t>Un web-service, secondo la definizione data da W3C, è un sistema software progettato per supportare l’interscambio e l’iterazione tra diversi elaboratori su di una medesima rete.</a:t>
            </a:r>
            <a:br>
              <a:rPr lang="it-IT" sz="2800" dirty="0"/>
            </a:br>
            <a:r>
              <a:rPr lang="it-IT" sz="2800" dirty="0"/>
              <a:t>Di fatto consiste in una chiamata ad un servizio molto simile ad una funzione o un metodo scritto in maniera inusuale rispetto alla norma.</a:t>
            </a:r>
          </a:p>
        </p:txBody>
      </p:sp>
    </p:spTree>
    <p:extLst>
      <p:ext uri="{BB962C8B-B14F-4D97-AF65-F5344CB8AC3E}">
        <p14:creationId xmlns:p14="http://schemas.microsoft.com/office/powerpoint/2010/main" val="341484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2CE95-BE56-4E40-8DBE-0416A13C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Modello </a:t>
            </a:r>
            <a:r>
              <a:rPr lang="it-IT" sz="4400" b="1" dirty="0" err="1"/>
              <a:t>crud</a:t>
            </a:r>
            <a:endParaRPr lang="it-IT" sz="4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C71A6-27B8-4635-BEF7-58754376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Le risorse rappresentate da un web-service possono essere completamente gestite con le operazioni previste dal modello CRUD (create, </a:t>
            </a:r>
            <a:r>
              <a:rPr lang="it-IT" sz="2800" dirty="0" err="1"/>
              <a:t>read</a:t>
            </a:r>
            <a:r>
              <a:rPr lang="it-IT" sz="2800" dirty="0"/>
              <a:t>, update e delete).</a:t>
            </a:r>
          </a:p>
        </p:txBody>
      </p:sp>
    </p:spTree>
    <p:extLst>
      <p:ext uri="{BB962C8B-B14F-4D97-AF65-F5344CB8AC3E}">
        <p14:creationId xmlns:p14="http://schemas.microsoft.com/office/powerpoint/2010/main" val="292222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64C1E-3C74-45CF-A98C-8BBF843F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9600" b="1" i="1" u="sng" dirty="0">
                <a:latin typeface="Tempus Sans ITC" panose="04020404030D07020202" pitchFamily="82" charset="0"/>
              </a:rPr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45EBEF-7DF4-4E63-9863-8A6139D44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401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A3D0D-AA0C-42DE-9EDC-93AAAECA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105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Perché utilizzare un web service?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7E9D64-77CE-4BD7-9448-4751AFD3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9624"/>
            <a:ext cx="9905999" cy="4943192"/>
          </a:xfrm>
        </p:spPr>
        <p:txBody>
          <a:bodyPr/>
          <a:lstStyle/>
          <a:p>
            <a:r>
              <a:rPr lang="it-IT" sz="1600" dirty="0"/>
              <a:t>I Web service permettono l’interoperabilità tra diverse applicazioni software e su diverse piattaforme hardware/software;</a:t>
            </a:r>
          </a:p>
          <a:p>
            <a:r>
              <a:rPr lang="it-IT" sz="1600" dirty="0"/>
              <a:t>Utilizzano un formato dei dati di tipo testuale, quindi più comprensibile e più facile da utilizzare per gli sviluppatori (esclusi ovviamente i trasferimenti di dati di tipo binario);</a:t>
            </a:r>
          </a:p>
          <a:p>
            <a:r>
              <a:rPr lang="it-IT" sz="1600" dirty="0"/>
              <a:t>Normalmente, essendo basati sul protocollo HTTP, non richiedono modifiche alle regole di sicurezza utilizzate come filtro dai firewall;</a:t>
            </a:r>
          </a:p>
          <a:p>
            <a:r>
              <a:rPr lang="it-IT" sz="1600" dirty="0"/>
              <a:t>Sono semplici da utilizzare e possono essere combinati l’uno con l’altro (indipendentemente da chi li fornisce e da dove vengono resi disponibili) per formare servizi “integrati” e complessi;</a:t>
            </a:r>
          </a:p>
          <a:p>
            <a:r>
              <a:rPr lang="it-IT" sz="1600" dirty="0"/>
              <a:t>Permettono di riutilizzare applicazioni già sviluppate;</a:t>
            </a:r>
          </a:p>
          <a:p>
            <a:r>
              <a:rPr lang="it-IT" sz="1600" dirty="0"/>
              <a:t>Fintanto che l’interfaccia rimane costante, le modifiche effettuate ai servizi rimangono trasparenti;</a:t>
            </a:r>
          </a:p>
          <a:p>
            <a:r>
              <a:rPr lang="it-IT" sz="1600" dirty="0"/>
              <a:t>I </a:t>
            </a:r>
            <a:r>
              <a:rPr lang="it-IT" sz="1600" i="1" dirty="0"/>
              <a:t>servizi web</a:t>
            </a:r>
            <a:r>
              <a:rPr lang="it-IT" sz="1600" dirty="0"/>
              <a:t> sono in grado di pubblicare le loro funzioni e di scambiare dati con il resto del mondo;</a:t>
            </a:r>
          </a:p>
          <a:p>
            <a:r>
              <a:rPr lang="it-IT" sz="1600" dirty="0"/>
              <a:t>Tutte le informazioni vengono scambiate attraverso protocolli “aperti”.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380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A6590-94B8-4B3D-B198-860ED1B3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Differenza tra web-service e siti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03FB17-74BA-475B-83DD-2F4C1380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A differenza delle pagine dei siti web che sono direttamente fruibili dagli esseri umani, i web-service sono definiti come insiemi di risorse consumabili da un sistema software che, eventualmente, ne ricostruisce successivamente una rappresentazione adatta agli utenti umani.</a:t>
            </a:r>
          </a:p>
        </p:txBody>
      </p:sp>
    </p:spTree>
    <p:extLst>
      <p:ext uri="{BB962C8B-B14F-4D97-AF65-F5344CB8AC3E}">
        <p14:creationId xmlns:p14="http://schemas.microsoft.com/office/powerpoint/2010/main" val="256167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3EDC2B-FAA3-4CAF-BA5F-F60DDBE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Query-</a:t>
            </a:r>
            <a:r>
              <a:rPr lang="it-IT" sz="4400" b="1" dirty="0" err="1"/>
              <a:t>string</a:t>
            </a:r>
            <a:endParaRPr lang="it-IT" sz="4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5D7901-13B8-48C6-9559-DEDC0587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parametri delle richieste inviate al web-service sono inserite nell’URL dopo il simbolo &lt;&lt; ? &gt;&gt;, in una lista denominata query-</a:t>
            </a:r>
            <a:r>
              <a:rPr lang="it-IT" dirty="0" err="1"/>
              <a:t>string</a:t>
            </a:r>
            <a:r>
              <a:rPr lang="it-IT" dirty="0"/>
              <a:t> che rispetta rigidi criteri di scrittura imposti nella formulazione degli URL.</a:t>
            </a:r>
            <a:br>
              <a:rPr lang="it-IT" dirty="0"/>
            </a:br>
            <a:r>
              <a:rPr lang="it-IT" dirty="0"/>
              <a:t>I caratteri che non sono permessi vengono generalmente sostituiti dal loro codice ASCII espresso con due cifre esadecimali e preceduto dal simbolo &lt;&lt; % &gt;&gt;.</a:t>
            </a:r>
            <a:br>
              <a:rPr lang="it-IT" dirty="0"/>
            </a:br>
            <a:r>
              <a:rPr lang="it-IT" dirty="0"/>
              <a:t>Il processo di codifica di una stringa è noto come URL-</a:t>
            </a:r>
            <a:r>
              <a:rPr lang="it-IT" dirty="0" err="1"/>
              <a:t>encoding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2199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0A779-2D83-4712-97A2-44EE8248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Architettura </a:t>
            </a:r>
            <a:r>
              <a:rPr lang="it-IT" sz="4400" b="1" dirty="0" err="1"/>
              <a:t>rest</a:t>
            </a:r>
            <a:endParaRPr lang="it-IT" sz="4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5E7368-FC3E-4132-9DCC-DFAEF88E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I principi fondamentali dell’architettura REST per i web-service sono stati sintetizzati analizzando il funzionamento del WWW basato sul protocollo HTTP.</a:t>
            </a:r>
            <a:br>
              <a:rPr lang="it-IT" sz="2800" dirty="0"/>
            </a:br>
            <a:r>
              <a:rPr lang="it-IT" sz="2800" dirty="0"/>
              <a:t>I servizi web che rispettano questi principi sono dotati della cosiddetta interfaccia uniforme (</a:t>
            </a:r>
            <a:r>
              <a:rPr lang="it-IT" sz="2800" dirty="0" err="1"/>
              <a:t>uniform</a:t>
            </a:r>
            <a:r>
              <a:rPr lang="it-IT" sz="2800" dirty="0"/>
              <a:t> </a:t>
            </a:r>
            <a:r>
              <a:rPr lang="it-IT" sz="2800" dirty="0" err="1"/>
              <a:t>interface</a:t>
            </a:r>
            <a:r>
              <a:rPr lang="it-IT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010604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209C77-9FCE-40EC-A032-40AC98D9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Web-service </a:t>
            </a:r>
            <a:r>
              <a:rPr lang="it-IT" sz="4400" b="1" dirty="0" err="1"/>
              <a:t>restful</a:t>
            </a:r>
            <a:endParaRPr lang="it-IT" sz="4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D63681-089F-421F-87BC-79638665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I web-service che implementano questa interfaccia uniforme sono definiti </a:t>
            </a:r>
            <a:r>
              <a:rPr lang="it-IT" sz="2800" dirty="0" err="1"/>
              <a:t>RESTful</a:t>
            </a:r>
            <a:r>
              <a:rPr lang="it-IT" sz="2800" dirty="0"/>
              <a:t>.</a:t>
            </a:r>
            <a:br>
              <a:rPr lang="it-IT" sz="2800" dirty="0"/>
            </a:br>
            <a:r>
              <a:rPr lang="it-IT" sz="2800" dirty="0"/>
              <a:t>Un web-service </a:t>
            </a:r>
            <a:r>
              <a:rPr lang="it-IT" sz="2800" dirty="0" err="1"/>
              <a:t>RESTful</a:t>
            </a:r>
            <a:r>
              <a:rPr lang="it-IT" sz="2800" dirty="0"/>
              <a:t> è custode di un insieme di risorse sulle quali un client può chiedere le operazioni canoniche del protocollo HTTP. </a:t>
            </a:r>
          </a:p>
        </p:txBody>
      </p:sp>
    </p:spTree>
    <p:extLst>
      <p:ext uri="{BB962C8B-B14F-4D97-AF65-F5344CB8AC3E}">
        <p14:creationId xmlns:p14="http://schemas.microsoft.com/office/powerpoint/2010/main" val="36168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F51DE0-F344-4C92-995B-82E70A6A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400" b="1" dirty="0"/>
              <a:t>Web api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BC942-E0D8-4051-AEAF-5E3CC7A1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Una Web API è un interfaccia di programmazione dell’applicazione per un Web Server o un Web Browser.</a:t>
            </a:r>
            <a:br>
              <a:rPr lang="it-IT" sz="2800" dirty="0"/>
            </a:br>
            <a:r>
              <a:rPr lang="it-IT" sz="2800" dirty="0"/>
              <a:t>Si tratta di un concetto di sviluppo Web solitamente limitato al lato client di un’applicazione, quindi non include dettagli di implementazione del Web Server o Browser.</a:t>
            </a:r>
          </a:p>
        </p:txBody>
      </p:sp>
    </p:spTree>
    <p:extLst>
      <p:ext uri="{BB962C8B-B14F-4D97-AF65-F5344CB8AC3E}">
        <p14:creationId xmlns:p14="http://schemas.microsoft.com/office/powerpoint/2010/main" val="58898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C8507-666B-41A5-9184-F602384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66799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900" b="1" dirty="0"/>
              <a:t>WEB api</a:t>
            </a:r>
            <a:br>
              <a:rPr lang="it-IT" sz="4900" b="1" dirty="0"/>
            </a:br>
            <a:r>
              <a:rPr lang="it-IT" b="1" dirty="0"/>
              <a:t>Uso e definizione:</a:t>
            </a:r>
            <a:br>
              <a:rPr lang="it-IT" b="1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2B3E6E-EB9D-4A14-B9FA-2555B4D4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800" dirty="0"/>
              <a:t>Solitamente esse vengono indicate come le specifiche di composizione degli URL che permettono di accedere ad un determinato web-service.</a:t>
            </a:r>
          </a:p>
        </p:txBody>
      </p:sp>
    </p:spTree>
    <p:extLst>
      <p:ext uri="{BB962C8B-B14F-4D97-AF65-F5344CB8AC3E}">
        <p14:creationId xmlns:p14="http://schemas.microsoft.com/office/powerpoint/2010/main" val="3885467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155</TotalTime>
  <Words>632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Tempus Sans ITC</vt:lpstr>
      <vt:lpstr>Tw Cen MT</vt:lpstr>
      <vt:lpstr>Circuito</vt:lpstr>
      <vt:lpstr>Web-service di tipo REST in linguaggio Java</vt:lpstr>
      <vt:lpstr>Web-service </vt:lpstr>
      <vt:lpstr>Perché utilizzare un web service?</vt:lpstr>
      <vt:lpstr>Differenza tra web-service e siti web</vt:lpstr>
      <vt:lpstr>Query-string</vt:lpstr>
      <vt:lpstr>Architettura rest</vt:lpstr>
      <vt:lpstr>Web-service restful</vt:lpstr>
      <vt:lpstr>Web api</vt:lpstr>
      <vt:lpstr>WEB api Uso e definizione:  </vt:lpstr>
      <vt:lpstr>Programmable web</vt:lpstr>
      <vt:lpstr>Interazione con web-service</vt:lpstr>
      <vt:lpstr>Httpurlconnection</vt:lpstr>
      <vt:lpstr>httpsurlconnection</vt:lpstr>
      <vt:lpstr>Richieste e risposte di web-service in formato xml</vt:lpstr>
      <vt:lpstr>Api key</vt:lpstr>
      <vt:lpstr>Api key utilizzo</vt:lpstr>
      <vt:lpstr>Metodi http</vt:lpstr>
      <vt:lpstr>Metodo get</vt:lpstr>
      <vt:lpstr>Metodo post</vt:lpstr>
      <vt:lpstr>Modello crud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 di tipo REST in linguaggio Java</dc:title>
  <dc:creator>Mattia Rabboni</dc:creator>
  <cp:lastModifiedBy>Mattia Rabboni</cp:lastModifiedBy>
  <cp:revision>20</cp:revision>
  <dcterms:created xsi:type="dcterms:W3CDTF">2019-01-15T14:54:38Z</dcterms:created>
  <dcterms:modified xsi:type="dcterms:W3CDTF">2019-01-15T17:30:05Z</dcterms:modified>
</cp:coreProperties>
</file>