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5" r:id="rId8"/>
    <p:sldId id="266" r:id="rId9"/>
    <p:sldId id="268" r:id="rId10"/>
    <p:sldId id="267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59A6"/>
    <a:srgbClr val="DECCE6"/>
    <a:srgbClr val="B39DDB"/>
    <a:srgbClr val="A162D0"/>
    <a:srgbClr val="C5A9D7"/>
    <a:srgbClr val="B793CD"/>
    <a:srgbClr val="BE9E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A3CA-2CF8-441C-92AA-A28CCC14CC6F}" type="datetimeFigureOut">
              <a:rPr lang="bg-BG" smtClean="0"/>
              <a:t>19.3.2022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321B-679A-41AA-B16A-32E191ED4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392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A3CA-2CF8-441C-92AA-A28CCC14CC6F}" type="datetimeFigureOut">
              <a:rPr lang="bg-BG" smtClean="0"/>
              <a:t>19.3.2022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321B-679A-41AA-B16A-32E191ED4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9939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A3CA-2CF8-441C-92AA-A28CCC14CC6F}" type="datetimeFigureOut">
              <a:rPr lang="bg-BG" smtClean="0"/>
              <a:t>19.3.2022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321B-679A-41AA-B16A-32E191ED4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962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A3CA-2CF8-441C-92AA-A28CCC14CC6F}" type="datetimeFigureOut">
              <a:rPr lang="bg-BG" smtClean="0"/>
              <a:t>19.3.2022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321B-679A-41AA-B16A-32E191ED4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270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A3CA-2CF8-441C-92AA-A28CCC14CC6F}" type="datetimeFigureOut">
              <a:rPr lang="bg-BG" smtClean="0"/>
              <a:t>19.3.2022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321B-679A-41AA-B16A-32E191ED4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7045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A3CA-2CF8-441C-92AA-A28CCC14CC6F}" type="datetimeFigureOut">
              <a:rPr lang="bg-BG" smtClean="0"/>
              <a:t>19.3.2022 г.</a:t>
            </a:fld>
            <a:endParaRPr lang="bg-B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321B-679A-41AA-B16A-32E191ED4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9273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A3CA-2CF8-441C-92AA-A28CCC14CC6F}" type="datetimeFigureOut">
              <a:rPr lang="bg-BG" smtClean="0"/>
              <a:t>19.3.2022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321B-679A-41AA-B16A-32E191ED4DAA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A3CA-2CF8-441C-92AA-A28CCC14CC6F}" type="datetimeFigureOut">
              <a:rPr lang="bg-BG" smtClean="0"/>
              <a:t>19.3.2022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321B-679A-41AA-B16A-32E191ED4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916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A3CA-2CF8-441C-92AA-A28CCC14CC6F}" type="datetimeFigureOut">
              <a:rPr lang="bg-BG" smtClean="0"/>
              <a:t>19.3.2022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321B-679A-41AA-B16A-32E191ED4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161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A3CA-2CF8-441C-92AA-A28CCC14CC6F}" type="datetimeFigureOut">
              <a:rPr lang="bg-BG" smtClean="0"/>
              <a:t>19.3.2022 г.</a:t>
            </a:fld>
            <a:endParaRPr lang="bg-B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bg-BG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321B-679A-41AA-B16A-32E191ED4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115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833A3CA-2CF8-441C-92AA-A28CCC14CC6F}" type="datetimeFigureOut">
              <a:rPr lang="bg-BG" smtClean="0"/>
              <a:t>19.3.2022 г.</a:t>
            </a:fld>
            <a:endParaRPr lang="bg-B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bg-B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321B-679A-41AA-B16A-32E191ED4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8776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C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833A3CA-2CF8-441C-92AA-A28CCC14CC6F}" type="datetimeFigureOut">
              <a:rPr lang="bg-BG" smtClean="0"/>
              <a:t>19.3.2022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543321B-679A-41AA-B16A-32E191ED4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73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574075"/>
            <a:ext cx="12192000" cy="1854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41" y="2721582"/>
            <a:ext cx="2027776" cy="15599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3046" y="2678577"/>
            <a:ext cx="9147034" cy="1645920"/>
          </a:xfrm>
          <a:noFill/>
          <a:ln w="57150">
            <a:solidFill>
              <a:srgbClr val="7359A6"/>
            </a:solidFill>
          </a:ln>
          <a:effectLst>
            <a:outerShdw blurRad="139700" dist="63500" dir="5400000" sx="102000" sy="102000" algn="t" rotWithShape="0">
              <a:prstClr val="black">
                <a:alpha val="44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8000" b="1" cap="none" spc="0" dirty="0" err="1" smtClean="0">
                <a:ln w="38100" cmpd="sng">
                  <a:solidFill>
                    <a:srgbClr val="7359A6"/>
                  </a:solidFill>
                  <a:prstDash val="solid"/>
                </a:ln>
                <a:solidFill>
                  <a:schemeClr val="tx1"/>
                </a:solidFill>
              </a:rPr>
              <a:t>BookBox</a:t>
            </a:r>
            <a:endParaRPr lang="bg-BG" sz="8000" b="1" cap="none" spc="0" dirty="0">
              <a:ln w="38100" cmpd="sng">
                <a:solidFill>
                  <a:srgbClr val="7359A6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8401" y="4967130"/>
            <a:ext cx="11546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>
                <a:solidFill>
                  <a:srgbClr val="7359A6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Проект на: Пламен Георгиев, Михаел Михайлов и Димитрина </a:t>
            </a:r>
            <a:r>
              <a:rPr lang="bg-BG" sz="2800" dirty="0" err="1" smtClean="0">
                <a:solidFill>
                  <a:srgbClr val="7359A6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Дундова</a:t>
            </a:r>
            <a:endParaRPr lang="bg-BG" sz="2800" dirty="0">
              <a:solidFill>
                <a:srgbClr val="7359A6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Isosceles Triangle 7"/>
          <p:cNvSpPr/>
          <p:nvPr/>
        </p:nvSpPr>
        <p:spPr>
          <a:xfrm rot="2700000">
            <a:off x="10237854" y="-212431"/>
            <a:ext cx="2888775" cy="143464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Isosceles Triangle 10"/>
          <p:cNvSpPr/>
          <p:nvPr/>
        </p:nvSpPr>
        <p:spPr>
          <a:xfrm rot="2700000">
            <a:off x="10784606" y="-151752"/>
            <a:ext cx="2087525" cy="1022066"/>
          </a:xfrm>
          <a:prstGeom prst="triangle">
            <a:avLst/>
          </a:prstGeom>
          <a:solidFill>
            <a:srgbClr val="735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68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5" y="479314"/>
            <a:ext cx="7729728" cy="1188720"/>
          </a:xfrm>
        </p:spPr>
        <p:txBody>
          <a:bodyPr/>
          <a:lstStyle/>
          <a:p>
            <a:r>
              <a:rPr lang="bg-BG" dirty="0" smtClean="0"/>
              <a:t>Изглед на </a:t>
            </a:r>
            <a:r>
              <a:rPr lang="bg-BG" dirty="0" smtClean="0"/>
              <a:t>Конзолн</a:t>
            </a:r>
            <a:r>
              <a:rPr lang="bg-BG" dirty="0" smtClean="0"/>
              <a:t>ия </a:t>
            </a:r>
            <a:r>
              <a:rPr lang="bg-BG" dirty="0" smtClean="0"/>
              <a:t>проект</a:t>
            </a:r>
            <a:endParaRPr lang="bg-BG" dirty="0"/>
          </a:p>
        </p:txBody>
      </p:sp>
      <p:sp>
        <p:nvSpPr>
          <p:cNvPr id="12" name="TextBox 11"/>
          <p:cNvSpPr txBox="1"/>
          <p:nvPr/>
        </p:nvSpPr>
        <p:spPr>
          <a:xfrm>
            <a:off x="2092105" y="1865485"/>
            <a:ext cx="52628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Меню на конзолния проект</a:t>
            </a:r>
            <a:endParaRPr lang="bg-BG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105" y="2493824"/>
            <a:ext cx="8009838" cy="415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08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Base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68" y="2565618"/>
            <a:ext cx="4807775" cy="29418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89" y="2640279"/>
            <a:ext cx="6249925" cy="10532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7368" y="5634446"/>
            <a:ext cx="50248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Таблица за книги</a:t>
            </a:r>
            <a:endParaRPr lang="bg-BG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50189" y="3799441"/>
            <a:ext cx="50248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Таблица за потребители</a:t>
            </a:r>
            <a:endParaRPr lang="bg-BG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898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544282"/>
            <a:ext cx="7729728" cy="1188720"/>
          </a:xfrm>
        </p:spPr>
        <p:txBody>
          <a:bodyPr/>
          <a:lstStyle/>
          <a:p>
            <a:r>
              <a:rPr lang="bg-BG" dirty="0" smtClean="0"/>
              <a:t>Заключение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123589"/>
            <a:ext cx="7729728" cy="1933956"/>
          </a:xfrm>
        </p:spPr>
        <p:txBody>
          <a:bodyPr>
            <a:normAutofit/>
          </a:bodyPr>
          <a:lstStyle/>
          <a:p>
            <a:r>
              <a:rPr lang="bg-BG" sz="2200" dirty="0">
                <a:latin typeface="Cambria" panose="02040503050406030204" pitchFamily="18" charset="0"/>
                <a:ea typeface="Cambria" panose="02040503050406030204" pitchFamily="18" charset="0"/>
              </a:rPr>
              <a:t>Резултатът е приложение, което може да се ползва от заинтересованите потребители. </a:t>
            </a:r>
          </a:p>
          <a:p>
            <a:r>
              <a:rPr lang="bg-BG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В </a:t>
            </a:r>
            <a:r>
              <a:rPr lang="bg-BG" sz="2200" dirty="0">
                <a:latin typeface="Cambria" panose="02040503050406030204" pitchFamily="18" charset="0"/>
                <a:ea typeface="Cambria" panose="02040503050406030204" pitchFamily="18" charset="0"/>
              </a:rPr>
              <a:t>бъдеще можем да включим и продажба на книги. </a:t>
            </a:r>
            <a:endParaRPr lang="bg-BG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bg-BG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Има </a:t>
            </a:r>
            <a:r>
              <a:rPr lang="bg-BG" sz="2200" dirty="0">
                <a:latin typeface="Cambria" panose="02040503050406030204" pitchFamily="18" charset="0"/>
                <a:ea typeface="Cambria" panose="02040503050406030204" pitchFamily="18" charset="0"/>
              </a:rPr>
              <a:t>възможности за добавяне на още функционалности.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424" y="3969160"/>
            <a:ext cx="4639119" cy="2736439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rot="2700000">
            <a:off x="10237854" y="-212431"/>
            <a:ext cx="2888775" cy="143464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Isosceles Triangle 7"/>
          <p:cNvSpPr/>
          <p:nvPr/>
        </p:nvSpPr>
        <p:spPr>
          <a:xfrm rot="2700000">
            <a:off x="10784606" y="-151752"/>
            <a:ext cx="2087525" cy="1022066"/>
          </a:xfrm>
          <a:prstGeom prst="triangle">
            <a:avLst/>
          </a:prstGeom>
          <a:solidFill>
            <a:srgbClr val="735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5542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59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latin typeface="Cambria" panose="02040503050406030204" pitchFamily="18" charset="0"/>
                <a:ea typeface="Cambria" panose="02040503050406030204" pitchFamily="18" charset="0"/>
              </a:rPr>
              <a:t>съдържание</a:t>
            </a:r>
            <a:endParaRPr lang="bg-B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DECCE6"/>
              </a:buClr>
              <a:buFont typeface="Courier New" panose="02070309020205020404" pitchFamily="49" charset="0"/>
              <a:buChar char="o"/>
            </a:pPr>
            <a:r>
              <a:rPr lang="bg-BG" sz="22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Цели на проекта</a:t>
            </a:r>
            <a:endParaRPr lang="bg-BG" sz="2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Clr>
                <a:srgbClr val="DECCE6"/>
              </a:buClr>
              <a:buFont typeface="Courier New" panose="02070309020205020404" pitchFamily="49" charset="0"/>
              <a:buChar char="o"/>
            </a:pPr>
            <a:r>
              <a:rPr lang="bg-BG" sz="22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Реализация</a:t>
            </a:r>
            <a:endParaRPr lang="en-US" sz="2200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Clr>
                <a:srgbClr val="DECCE6"/>
              </a:buClr>
              <a:buFont typeface="Courier New" panose="02070309020205020404" pitchFamily="49" charset="0"/>
              <a:buChar char="o"/>
            </a:pPr>
            <a:r>
              <a:rPr lang="bg-BG" sz="22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Изглед </a:t>
            </a:r>
            <a:r>
              <a:rPr lang="bg-BG" sz="22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на проектите</a:t>
            </a:r>
          </a:p>
          <a:p>
            <a:pPr>
              <a:buClr>
                <a:srgbClr val="DECCE6"/>
              </a:buClr>
              <a:buFont typeface="Courier New" panose="02070309020205020404" pitchFamily="49" charset="0"/>
              <a:buChar char="o"/>
            </a:pPr>
            <a:r>
              <a:rPr lang="en-US" sz="19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Base</a:t>
            </a:r>
            <a:endParaRPr lang="bg-BG" sz="19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Clr>
                <a:srgbClr val="DECCE6"/>
              </a:buClr>
              <a:buFont typeface="Courier New" panose="02070309020205020404" pitchFamily="49" charset="0"/>
              <a:buChar char="o"/>
            </a:pPr>
            <a:r>
              <a:rPr lang="bg-BG" sz="22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Заключение</a:t>
            </a:r>
          </a:p>
        </p:txBody>
      </p:sp>
      <p:sp>
        <p:nvSpPr>
          <p:cNvPr id="4" name="Isosceles Triangle 3"/>
          <p:cNvSpPr/>
          <p:nvPr/>
        </p:nvSpPr>
        <p:spPr>
          <a:xfrm rot="-8100000">
            <a:off x="-937290" y="5646388"/>
            <a:ext cx="2888775" cy="143464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5" name="Isosceles Triangle 4"/>
          <p:cNvSpPr/>
          <p:nvPr/>
        </p:nvSpPr>
        <p:spPr>
          <a:xfrm rot="-8100000">
            <a:off x="-698414" y="6010330"/>
            <a:ext cx="2087525" cy="1022066"/>
          </a:xfrm>
          <a:prstGeom prst="triangle">
            <a:avLst/>
          </a:prstGeom>
          <a:solidFill>
            <a:srgbClr val="DE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742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686017"/>
            <a:ext cx="7729728" cy="1188720"/>
          </a:xfrm>
        </p:spPr>
        <p:txBody>
          <a:bodyPr/>
          <a:lstStyle/>
          <a:p>
            <a:r>
              <a:rPr lang="bg-BG" dirty="0" smtClean="0">
                <a:latin typeface="Cambria" panose="02040503050406030204" pitchFamily="18" charset="0"/>
                <a:ea typeface="Cambria" panose="02040503050406030204" pitchFamily="18" charset="0"/>
              </a:rPr>
              <a:t>Цели на проекта</a:t>
            </a:r>
            <a:endParaRPr lang="bg-B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167781"/>
            <a:ext cx="7729728" cy="4024013"/>
          </a:xfrm>
        </p:spPr>
        <p:txBody>
          <a:bodyPr>
            <a:normAutofit/>
          </a:bodyPr>
          <a:lstStyle/>
          <a:p>
            <a:pPr>
              <a:buClr>
                <a:srgbClr val="7359A6"/>
              </a:buClr>
              <a:buFont typeface="Courier New" panose="02070309020205020404" pitchFamily="49" charset="0"/>
              <a:buChar char="o"/>
            </a:pPr>
            <a:r>
              <a:rPr lang="bg-BG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Да се стимулира четенето на книги.</a:t>
            </a:r>
            <a:endParaRPr lang="bg-BG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Clr>
                <a:srgbClr val="7359A6"/>
              </a:buClr>
              <a:buFont typeface="Courier New" panose="02070309020205020404" pitchFamily="49" charset="0"/>
              <a:buChar char="o"/>
            </a:pPr>
            <a:endParaRPr lang="bg-BG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Clr>
                <a:srgbClr val="7359A6"/>
              </a:buClr>
              <a:buFont typeface="Courier New" panose="02070309020205020404" pitchFamily="49" charset="0"/>
              <a:buChar char="o"/>
            </a:pPr>
            <a:endParaRPr lang="bg-BG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Clr>
                <a:srgbClr val="7359A6"/>
              </a:buClr>
              <a:buFont typeface="Courier New" panose="02070309020205020404" pitchFamily="49" charset="0"/>
              <a:buChar char="o"/>
            </a:pPr>
            <a:endParaRPr lang="bg-BG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Clr>
                <a:srgbClr val="7359A6"/>
              </a:buClr>
              <a:buFont typeface="Courier New" panose="02070309020205020404" pitchFamily="49" charset="0"/>
              <a:buChar char="o"/>
            </a:pPr>
            <a:endParaRPr lang="bg-BG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Clr>
                <a:srgbClr val="7359A6"/>
              </a:buClr>
              <a:buFont typeface="Courier New" panose="02070309020205020404" pitchFamily="49" charset="0"/>
              <a:buChar char="o"/>
            </a:pPr>
            <a:endParaRPr lang="bg-BG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Clr>
                <a:srgbClr val="7359A6"/>
              </a:buClr>
              <a:buFont typeface="Courier New" panose="02070309020205020404" pitchFamily="49" charset="0"/>
              <a:buChar char="o"/>
            </a:pPr>
            <a:endParaRPr lang="bg-BG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Clr>
                <a:srgbClr val="7359A6"/>
              </a:buClr>
              <a:buFont typeface="Courier New" panose="02070309020205020404" pitchFamily="49" charset="0"/>
              <a:buChar char="o"/>
            </a:pPr>
            <a:r>
              <a:rPr lang="bg-BG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Дава възможност на потребителите да разглеждат, заемат и връщат книги.</a:t>
            </a:r>
            <a:endParaRPr lang="bg-BG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756" y="2723278"/>
            <a:ext cx="4768488" cy="253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4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616349"/>
            <a:ext cx="7729728" cy="1188720"/>
          </a:xfrm>
        </p:spPr>
        <p:txBody>
          <a:bodyPr/>
          <a:lstStyle/>
          <a:p>
            <a:r>
              <a:rPr lang="bg-BG" dirty="0" smtClean="0"/>
              <a:t>реализация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3068464" y="4119155"/>
            <a:ext cx="60550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За реализация на проекта сме използвали</a:t>
            </a:r>
            <a:endParaRPr lang="bg-BG" sz="2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39230" y="2281647"/>
            <a:ext cx="1338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  <a:latin typeface="Corbel Light" panose="020B0303020204020204" pitchFamily="34" charset="0"/>
                <a:ea typeface="Cambria" panose="02040503050406030204" pitchFamily="18" charset="0"/>
              </a:rPr>
              <a:t>C#</a:t>
            </a:r>
            <a:endParaRPr lang="bg-BG" sz="7200" dirty="0">
              <a:solidFill>
                <a:schemeClr val="tx2">
                  <a:lumMod val="75000"/>
                </a:schemeClr>
              </a:solidFill>
              <a:latin typeface="Corbel Light" panose="020B0303020204020204" pitchFamily="34" charset="0"/>
              <a:ea typeface="Cambria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0875" y="2881812"/>
            <a:ext cx="11717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Езикът </a:t>
            </a:r>
            <a:endParaRPr lang="bg-BG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77737" y="3312699"/>
            <a:ext cx="1033327" cy="64585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72845" y="2159330"/>
            <a:ext cx="40581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200" dirty="0">
                <a:latin typeface="Cambria" panose="02040503050406030204" pitchFamily="18" charset="0"/>
                <a:ea typeface="Cambria" panose="02040503050406030204" pitchFamily="18" charset="0"/>
              </a:rPr>
              <a:t>Библиотеките </a:t>
            </a:r>
            <a:r>
              <a:rPr lang="en-US" sz="2200" i="1" dirty="0" err="1">
                <a:latin typeface="Cambria" panose="02040503050406030204" pitchFamily="18" charset="0"/>
                <a:ea typeface="Cambria" panose="02040503050406030204" pitchFamily="18" charset="0"/>
              </a:rPr>
              <a:t>EntityFrameworkCore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bg-BG" sz="2200" dirty="0">
                <a:latin typeface="Cambria" panose="02040503050406030204" pitchFamily="18" charset="0"/>
                <a:ea typeface="Cambria" panose="02040503050406030204" pitchFamily="18" charset="0"/>
              </a:rPr>
              <a:t>и </a:t>
            </a:r>
            <a:r>
              <a:rPr lang="en-US" sz="2200" i="1" dirty="0">
                <a:latin typeface="Cambria" panose="02040503050406030204" pitchFamily="18" charset="0"/>
                <a:ea typeface="Cambria" panose="02040503050406030204" pitchFamily="18" charset="0"/>
              </a:rPr>
              <a:t>MySQL</a:t>
            </a:r>
            <a:r>
              <a:rPr lang="bg-BG" sz="2200" i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sz="2200" i="1" dirty="0" err="1">
                <a:latin typeface="Cambria" panose="02040503050406030204" pitchFamily="18" charset="0"/>
                <a:ea typeface="Cambria" panose="02040503050406030204" pitchFamily="18" charset="0"/>
              </a:rPr>
              <a:t>EntityFrameworkCore</a:t>
            </a:r>
            <a:r>
              <a:rPr lang="bg-BG" sz="2200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bg-BG" sz="2200" dirty="0">
                <a:latin typeface="Cambria" panose="02040503050406030204" pitchFamily="18" charset="0"/>
                <a:ea typeface="Cambria" panose="02040503050406030204" pitchFamily="18" charset="0"/>
              </a:rPr>
              <a:t>и </a:t>
            </a:r>
            <a:r>
              <a:rPr lang="en-US" sz="2200" i="1" dirty="0" err="1">
                <a:latin typeface="Cambria" panose="02040503050406030204" pitchFamily="18" charset="0"/>
                <a:ea typeface="Cambria" panose="02040503050406030204" pitchFamily="18" charset="0"/>
              </a:rPr>
              <a:t>EntityFrameworkCore</a:t>
            </a:r>
            <a:r>
              <a:rPr lang="bg-BG" sz="2200" i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sz="2200" i="1" dirty="0">
                <a:latin typeface="Cambria" panose="02040503050406030204" pitchFamily="18" charset="0"/>
                <a:ea typeface="Cambria" panose="02040503050406030204" pitchFamily="18" charset="0"/>
              </a:rPr>
              <a:t>Tools</a:t>
            </a:r>
            <a:r>
              <a:rPr lang="bg-BG" sz="22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905897" y="3312699"/>
            <a:ext cx="1073768" cy="64585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064" y="5063317"/>
            <a:ext cx="2759100" cy="144752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65976" y="5854029"/>
            <a:ext cx="4130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Visual Studio Community 2022</a:t>
            </a:r>
            <a:r>
              <a:rPr lang="bg-BG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bg-BG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577737" y="4710643"/>
            <a:ext cx="1379928" cy="84213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25" y="4785963"/>
            <a:ext cx="1990203" cy="199020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251886" y="5854029"/>
            <a:ext cx="38791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bg-BG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 за достъп до проекта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bg-BG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bg-BG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8006083" y="4673946"/>
            <a:ext cx="1397611" cy="105369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53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7" grpId="0"/>
      <p:bldP spid="24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59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Изглед на проектите</a:t>
            </a:r>
            <a:endParaRPr lang="bg-BG" dirty="0"/>
          </a:p>
        </p:txBody>
      </p:sp>
      <p:sp>
        <p:nvSpPr>
          <p:cNvPr id="3" name="Isosceles Triangle 2"/>
          <p:cNvSpPr/>
          <p:nvPr/>
        </p:nvSpPr>
        <p:spPr>
          <a:xfrm rot="-8100000">
            <a:off x="-937290" y="5646388"/>
            <a:ext cx="2888775" cy="143464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" name="Isosceles Triangle 3"/>
          <p:cNvSpPr/>
          <p:nvPr/>
        </p:nvSpPr>
        <p:spPr>
          <a:xfrm rot="-8100000">
            <a:off x="-698414" y="6010330"/>
            <a:ext cx="2087525" cy="1022066"/>
          </a:xfrm>
          <a:prstGeom prst="triangle">
            <a:avLst/>
          </a:prstGeom>
          <a:solidFill>
            <a:srgbClr val="DE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584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Изглед на визуалния проект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66" y="2894832"/>
            <a:ext cx="4529820" cy="36838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8866" y="2299970"/>
            <a:ext cx="45298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Форма за регистрация</a:t>
            </a:r>
            <a:endParaRPr lang="bg-BG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488" y="2894832"/>
            <a:ext cx="4503136" cy="368389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29804" y="2299969"/>
            <a:ext cx="45298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Форма за влизане</a:t>
            </a:r>
            <a:endParaRPr lang="bg-BG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511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Изглед на визуалния проект</a:t>
            </a:r>
            <a:endParaRPr lang="bg-BG" dirty="0"/>
          </a:p>
        </p:txBody>
      </p:sp>
      <p:sp>
        <p:nvSpPr>
          <p:cNvPr id="10" name="TextBox 9"/>
          <p:cNvSpPr txBox="1"/>
          <p:nvPr/>
        </p:nvSpPr>
        <p:spPr>
          <a:xfrm>
            <a:off x="738866" y="2299970"/>
            <a:ext cx="45298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200" dirty="0">
                <a:latin typeface="Cambria" panose="02040503050406030204" pitchFamily="18" charset="0"/>
                <a:ea typeface="Cambria" panose="02040503050406030204" pitchFamily="18" charset="0"/>
              </a:rPr>
              <a:t>Меню на визуалното приложение</a:t>
            </a:r>
            <a:endParaRPr lang="bg-BG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96799" y="2299970"/>
            <a:ext cx="52628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200" dirty="0">
                <a:latin typeface="Cambria" panose="02040503050406030204" pitchFamily="18" charset="0"/>
                <a:ea typeface="Cambria" panose="02040503050406030204" pitchFamily="18" charset="0"/>
              </a:rPr>
              <a:t>Форма за добавяне и </a:t>
            </a:r>
            <a:r>
              <a:rPr lang="bg-BG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взимане </a:t>
            </a:r>
            <a:r>
              <a:rPr lang="bg-BG" sz="2200" dirty="0">
                <a:latin typeface="Cambria" panose="02040503050406030204" pitchFamily="18" charset="0"/>
                <a:ea typeface="Cambria" panose="02040503050406030204" pitchFamily="18" charset="0"/>
              </a:rPr>
              <a:t>на книги</a:t>
            </a:r>
            <a:endParaRPr lang="bg-BG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66" y="2951383"/>
            <a:ext cx="2551604" cy="36330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799" y="2950840"/>
            <a:ext cx="4732161" cy="363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9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Изглед на визуалния проект</a:t>
            </a:r>
            <a:endParaRPr lang="bg-BG" dirty="0"/>
          </a:p>
        </p:txBody>
      </p:sp>
      <p:sp>
        <p:nvSpPr>
          <p:cNvPr id="10" name="TextBox 9"/>
          <p:cNvSpPr txBox="1"/>
          <p:nvPr/>
        </p:nvSpPr>
        <p:spPr>
          <a:xfrm>
            <a:off x="515621" y="2344949"/>
            <a:ext cx="45298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Форма, показваща всички книги</a:t>
            </a:r>
            <a:endParaRPr lang="bg-BG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06130" y="2371982"/>
            <a:ext cx="37507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200" dirty="0">
                <a:latin typeface="Cambria" panose="02040503050406030204" pitchFamily="18" charset="0"/>
                <a:ea typeface="Cambria" panose="02040503050406030204" pitchFamily="18" charset="0"/>
              </a:rPr>
              <a:t>Форма за </a:t>
            </a:r>
            <a:r>
              <a:rPr lang="bg-BG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търсене </a:t>
            </a:r>
            <a:r>
              <a:rPr lang="bg-BG" sz="2200" dirty="0">
                <a:latin typeface="Cambria" panose="02040503050406030204" pitchFamily="18" charset="0"/>
                <a:ea typeface="Cambria" panose="02040503050406030204" pitchFamily="18" charset="0"/>
              </a:rPr>
              <a:t>на книги</a:t>
            </a:r>
            <a:endParaRPr lang="bg-BG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1" y="2967374"/>
            <a:ext cx="6958538" cy="33115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130" y="2967374"/>
            <a:ext cx="2966409" cy="355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51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5" y="479314"/>
            <a:ext cx="7729728" cy="1188720"/>
          </a:xfrm>
        </p:spPr>
        <p:txBody>
          <a:bodyPr/>
          <a:lstStyle/>
          <a:p>
            <a:r>
              <a:rPr lang="bg-BG" dirty="0" smtClean="0"/>
              <a:t>Изглед на </a:t>
            </a:r>
            <a:r>
              <a:rPr lang="bg-BG" dirty="0" smtClean="0"/>
              <a:t>Конзолн</a:t>
            </a:r>
            <a:r>
              <a:rPr lang="bg-BG" dirty="0" smtClean="0"/>
              <a:t>ия </a:t>
            </a:r>
            <a:r>
              <a:rPr lang="bg-BG" dirty="0" smtClean="0"/>
              <a:t>проект</a:t>
            </a:r>
            <a:endParaRPr lang="bg-BG" dirty="0"/>
          </a:p>
        </p:txBody>
      </p:sp>
      <p:sp>
        <p:nvSpPr>
          <p:cNvPr id="12" name="TextBox 11"/>
          <p:cNvSpPr txBox="1"/>
          <p:nvPr/>
        </p:nvSpPr>
        <p:spPr>
          <a:xfrm>
            <a:off x="2092105" y="1865485"/>
            <a:ext cx="52628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Начална страница </a:t>
            </a:r>
            <a:r>
              <a:rPr lang="bg-BG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на конзолния проект</a:t>
            </a:r>
            <a:endParaRPr lang="bg-BG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270" y="2493823"/>
            <a:ext cx="8177457" cy="427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94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217</TotalTime>
  <Words>174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Cambria</vt:lpstr>
      <vt:lpstr>Corbel</vt:lpstr>
      <vt:lpstr>Corbel Light</vt:lpstr>
      <vt:lpstr>Courier New</vt:lpstr>
      <vt:lpstr>Gill Sans MT</vt:lpstr>
      <vt:lpstr>Parcel</vt:lpstr>
      <vt:lpstr>BookBox</vt:lpstr>
      <vt:lpstr>съдържание</vt:lpstr>
      <vt:lpstr>Цели на проекта</vt:lpstr>
      <vt:lpstr>реализация</vt:lpstr>
      <vt:lpstr>Изглед на проектите</vt:lpstr>
      <vt:lpstr>Изглед на визуалния проект</vt:lpstr>
      <vt:lpstr>Изглед на визуалния проект</vt:lpstr>
      <vt:lpstr>Изглед на визуалния проект</vt:lpstr>
      <vt:lpstr>Изглед на Конзолния проект</vt:lpstr>
      <vt:lpstr>Изглед на Конзолния проект</vt:lpstr>
      <vt:lpstr>Data Base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BookBox</dc:title>
  <dc:creator>Windows User</dc:creator>
  <cp:lastModifiedBy>Windows User</cp:lastModifiedBy>
  <cp:revision>20</cp:revision>
  <dcterms:created xsi:type="dcterms:W3CDTF">2022-03-18T14:54:41Z</dcterms:created>
  <dcterms:modified xsi:type="dcterms:W3CDTF">2022-03-19T10:42:11Z</dcterms:modified>
</cp:coreProperties>
</file>