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4496040" y="4722840"/>
            <a:ext cx="4644000" cy="2134440"/>
          </a:xfrm>
          <a:prstGeom prst="rtTriangle">
            <a:avLst/>
          </a:prstGeom>
          <a:blipFill rotWithShape="0">
            <a:blip r:embed="rId2"/>
            <a:tile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0"/>
            <a:ext cx="1369440" cy="6858000"/>
            <a:chOff x="0" y="0"/>
            <a:chExt cx="1369440" cy="6858000"/>
          </a:xfrm>
        </p:grpSpPr>
        <p:sp>
          <p:nvSpPr>
            <p:cNvPr id="2" name="CustomShape 3"/>
            <p:cNvSpPr/>
            <p:nvPr/>
          </p:nvSpPr>
          <p:spPr>
            <a:xfrm>
              <a:off x="0" y="0"/>
              <a:ext cx="342360" cy="685728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514440" y="-511200"/>
              <a:ext cx="342360" cy="136728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14440" y="6003000"/>
              <a:ext cx="342360" cy="136728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" name="Picture 13" descr="A close up of a logo&#10;&#10;Description automatically generated"/>
          <p:cNvPicPr/>
          <p:nvPr/>
        </p:nvPicPr>
        <p:blipFill>
          <a:blip r:embed="rId3">
            <a:alphaModFix amt="79000"/>
          </a:blip>
          <a:srcRect l="13470" t="23715" r="15697" b="21450"/>
          <a:stretch/>
        </p:blipFill>
        <p:spPr>
          <a:xfrm>
            <a:off x="7499880" y="308160"/>
            <a:ext cx="1416240" cy="683280"/>
          </a:xfrm>
          <a:prstGeom prst="rect">
            <a:avLst/>
          </a:prstGeom>
          <a:ln>
            <a:noFill/>
          </a:ln>
        </p:spPr>
      </p:pic>
      <p:pic>
        <p:nvPicPr>
          <p:cNvPr id="6" name="Picture 15" descr="A screenshot of a video game&#10;&#10;Description automatically generated"/>
          <p:cNvPicPr/>
          <p:nvPr/>
        </p:nvPicPr>
        <p:blipFill>
          <a:blip r:embed="rId4"/>
          <a:srcRect l="0" t="0" r="0" b="772"/>
          <a:stretch/>
        </p:blipFill>
        <p:spPr>
          <a:xfrm>
            <a:off x="733680" y="666720"/>
            <a:ext cx="2770560" cy="273528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4422240" y="2032920"/>
            <a:ext cx="403560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50000"/>
              </a:lnSpc>
            </a:pPr>
            <a:r>
              <a:rPr b="1" lang="en-US" sz="2000" spc="-1" strike="noStrike" cap="small">
                <a:solidFill>
                  <a:srgbClr val="363636"/>
                </a:solidFill>
                <a:latin typeface="Century Gothic"/>
                <a:ea typeface="DejaVu Sans"/>
              </a:rPr>
              <a:t>Programsko inženjerstvo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hr-HR" sz="1600" spc="-1" strike="noStrike">
                <a:solidFill>
                  <a:srgbClr val="363636"/>
                </a:solidFill>
                <a:latin typeface="Century Gothic"/>
                <a:ea typeface="DejaVu Sans"/>
              </a:rPr>
              <a:t>         </a:t>
            </a:r>
            <a:r>
              <a:rPr b="1" lang="en-US" sz="1600" spc="-1" strike="noStrike">
                <a:solidFill>
                  <a:srgbClr val="363636"/>
                </a:solidFill>
                <a:latin typeface="Century Gothic"/>
                <a:ea typeface="DejaVu Sans"/>
              </a:rPr>
              <a:t>ak. god. 2020./2021.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41720" y="2712960"/>
            <a:ext cx="601560" cy="689040"/>
            <a:chOff x="8541720" y="2712960"/>
            <a:chExt cx="601560" cy="689040"/>
          </a:xfrm>
        </p:grpSpPr>
        <p:sp>
          <p:nvSpPr>
            <p:cNvPr id="9" name="CustomShape 8"/>
            <p:cNvSpPr/>
            <p:nvPr/>
          </p:nvSpPr>
          <p:spPr>
            <a:xfrm>
              <a:off x="9000000" y="2718720"/>
              <a:ext cx="143280" cy="68328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9"/>
            <p:cNvSpPr/>
            <p:nvPr/>
          </p:nvSpPr>
          <p:spPr>
            <a:xfrm>
              <a:off x="8772840" y="2718720"/>
              <a:ext cx="143280" cy="68328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0"/>
            <p:cNvSpPr/>
            <p:nvPr/>
          </p:nvSpPr>
          <p:spPr>
            <a:xfrm>
              <a:off x="8541720" y="2712960"/>
              <a:ext cx="143280" cy="68328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2" name="Graphic 3" descr=""/>
          <p:cNvPicPr/>
          <p:nvPr/>
        </p:nvPicPr>
        <p:blipFill>
          <a:blip r:embed="rId5"/>
          <a:srcRect l="40605" t="17628" r="15251" b="19246"/>
          <a:stretch/>
        </p:blipFill>
        <p:spPr>
          <a:xfrm>
            <a:off x="6472440" y="271080"/>
            <a:ext cx="835560" cy="827280"/>
          </a:xfrm>
          <a:prstGeom prst="rect">
            <a:avLst/>
          </a:prstGeom>
          <a:ln>
            <a:noFill/>
          </a:ln>
        </p:spPr>
      </p:pic>
      <p:sp>
        <p:nvSpPr>
          <p:cNvPr id="13" name="CustomShape 11"/>
          <p:cNvSpPr/>
          <p:nvPr/>
        </p:nvSpPr>
        <p:spPr>
          <a:xfrm>
            <a:off x="6472440" y="1130760"/>
            <a:ext cx="259704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l-PL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Zavod za elektroniku, mikroelektroniku, računalne i inteligentne sustave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9" descr="A screenshot of a video game&#10;&#10;Description automatically generated"/>
          <p:cNvPicPr/>
          <p:nvPr/>
        </p:nvPicPr>
        <p:blipFill>
          <a:blip r:embed="rId3"/>
          <a:srcRect l="36650" t="0" r="0" b="772"/>
          <a:stretch/>
        </p:blipFill>
        <p:spPr>
          <a:xfrm>
            <a:off x="0" y="345960"/>
            <a:ext cx="553680" cy="863280"/>
          </a:xfrm>
          <a:prstGeom prst="rect">
            <a:avLst/>
          </a:prstGeom>
          <a:ln>
            <a:noFill/>
          </a:ln>
        </p:spPr>
      </p:pic>
      <p:grpSp>
        <p:nvGrpSpPr>
          <p:cNvPr id="53" name="Group 1"/>
          <p:cNvGrpSpPr/>
          <p:nvPr/>
        </p:nvGrpSpPr>
        <p:grpSpPr>
          <a:xfrm>
            <a:off x="8539920" y="435960"/>
            <a:ext cx="603360" cy="683280"/>
            <a:chOff x="8539920" y="435960"/>
            <a:chExt cx="603360" cy="683280"/>
          </a:xfrm>
        </p:grpSpPr>
        <p:sp>
          <p:nvSpPr>
            <p:cNvPr id="54" name="CustomShape 2"/>
            <p:cNvSpPr/>
            <p:nvPr/>
          </p:nvSpPr>
          <p:spPr>
            <a:xfrm>
              <a:off x="9000000" y="435960"/>
              <a:ext cx="143280" cy="68328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3"/>
            <p:cNvSpPr/>
            <p:nvPr/>
          </p:nvSpPr>
          <p:spPr>
            <a:xfrm>
              <a:off x="8772840" y="435960"/>
              <a:ext cx="143280" cy="68328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4"/>
            <p:cNvSpPr/>
            <p:nvPr/>
          </p:nvSpPr>
          <p:spPr>
            <a:xfrm>
              <a:off x="8539920" y="435960"/>
              <a:ext cx="143280" cy="68328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Line 5"/>
          <p:cNvSpPr/>
          <p:nvPr/>
        </p:nvSpPr>
        <p:spPr>
          <a:xfrm>
            <a:off x="1071360" y="1209960"/>
            <a:ext cx="6917760" cy="0"/>
          </a:xfrm>
          <a:prstGeom prst="line">
            <a:avLst/>
          </a:prstGeom>
          <a:ln w="126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mailto:mihaela.baksic@fer.hr" TargetMode="External"/><Relationship Id="rId2" Type="http://schemas.openxmlformats.org/officeDocument/2006/relationships/hyperlink" Target="mailto:hrvoje.rom@fer.hr" TargetMode="External"/><Relationship Id="rId3" Type="http://schemas.openxmlformats.org/officeDocument/2006/relationships/hyperlink" Target="mailto:antonio.ilinovic@fer.hr" TargetMode="External"/><Relationship Id="rId4" Type="http://schemas.openxmlformats.org/officeDocument/2006/relationships/hyperlink" Target="mailto:mateo.stanic2@fer.hr" TargetMode="External"/><Relationship Id="rId5" Type="http://schemas.openxmlformats.org/officeDocument/2006/relationships/hyperlink" Target="mailto:dominik.milde@fer.hr" TargetMode="External"/><Relationship Id="rId6" Type="http://schemas.openxmlformats.org/officeDocument/2006/relationships/hyperlink" Target="mailto:dario.orec@fer.hr" TargetMode="External"/><Relationship Id="rId7" Type="http://schemas.openxmlformats.org/officeDocument/2006/relationships/hyperlink" Target="mailto:zeljko.racki@fer.hr" TargetMode="External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iscord.com/" TargetMode="External"/><Relationship Id="rId2" Type="http://schemas.openxmlformats.org/officeDocument/2006/relationships/hyperlink" Target="https://workspace.google.com/products/drive/" TargetMode="Externa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gitlab.com/" TargetMode="External"/><Relationship Id="rId5" Type="http://schemas.openxmlformats.org/officeDocument/2006/relationships/hyperlink" Target="https://www.jetbrains.com/idea/" TargetMode="External"/><Relationship Id="rId6" Type="http://schemas.openxmlformats.org/officeDocument/2006/relationships/hyperlink" Target="https://visualstudio.microsoft.com/" TargetMode="External"/><Relationship Id="rId7" Type="http://schemas.openxmlformats.org/officeDocument/2006/relationships/hyperlink" Target="https://www.postman.com/https:/aws.amazon.com" TargetMode="External"/><Relationship Id="rId8" Type="http://schemas.openxmlformats.org/officeDocument/2006/relationships/hyperlink" Target="https://www.postman.com/https:/aws.amazon.com" TargetMode="External"/><Relationship Id="rId9" Type="http://schemas.openxmlformats.org/officeDocument/2006/relationships/hyperlink" Target="http://astah.net/editions/professional" TargetMode="External"/><Relationship Id="rId10" Type="http://schemas.openxmlformats.org/officeDocument/2006/relationships/hyperlink" Target="https://spring.io/" TargetMode="External"/><Relationship Id="rId11" Type="http://schemas.openxmlformats.org/officeDocument/2006/relationships/hyperlink" Target="https://www.oracle.com/java/" TargetMode="External"/><Relationship Id="rId12" Type="http://schemas.openxmlformats.org/officeDocument/2006/relationships/hyperlink" Target="https://reactjs.org/" TargetMode="External"/><Relationship Id="rId1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6160" y="36856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252000" tIns="46800" bIns="45000" anchor="ctr">
            <a:normAutofit fontScale="78000"/>
          </a:bodyPr>
          <a:p>
            <a:pPr algn="ctr">
              <a:lnSpc>
                <a:spcPct val="150000"/>
              </a:lnSpc>
            </a:pPr>
            <a:r>
              <a:rPr b="0" lang="hr-HR" sz="6000" spc="-1" strike="noStrike">
                <a:solidFill>
                  <a:srgbClr val="000000"/>
                </a:solidFill>
                <a:latin typeface="Century Gothic"/>
              </a:rPr>
              <a:t>Pomozi mi</a:t>
            </a:r>
            <a:br/>
            <a:r>
              <a:rPr b="0" lang="hr-HR" sz="6000" spc="-1" strike="noStrike">
                <a:solidFill>
                  <a:srgbClr val="000000"/>
                </a:solidFill>
                <a:latin typeface="Century Gothic"/>
              </a:rPr>
              <a:t>Grupa TODO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28560" y="365040"/>
            <a:ext cx="78861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Članovi tima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28560" y="1395720"/>
            <a:ext cx="788616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Mihaela Bakšić </a:t>
            </a: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1"/>
              </a:rPr>
              <a:t>mihaela.baksic@fer.hr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Hrvoje Rom </a:t>
            </a: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2"/>
              </a:rPr>
              <a:t>hrvoje.rom@fer.hr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Antonio Ilinović </a:t>
            </a: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3"/>
              </a:rPr>
              <a:t>antonio.ilinovic@fer.hr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Mateo Stanić </a:t>
            </a: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4"/>
              </a:rPr>
              <a:t>mateo.stanic2@fer.hr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Dominik Milde </a:t>
            </a: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5"/>
              </a:rPr>
              <a:t>dominik.milde@fer.hr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Dario Oreč </a:t>
            </a: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6"/>
              </a:rPr>
              <a:t>dario.orec@fer.hr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Željko Rački </a:t>
            </a: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7"/>
              </a:rPr>
              <a:t>zeljko.racki@fer.hr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989480" y="6492960"/>
            <a:ext cx="525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34D85AE-4AA3-49E3-96A0-E0254B36C887}" type="slidenum">
              <a:rPr b="0" lang="hr-HR" sz="1200" spc="-1" strike="noStrike">
                <a:solidFill>
                  <a:srgbClr val="a8a8a8"/>
                </a:solidFill>
                <a:latin typeface="Franklin Gothic Book"/>
              </a:rPr>
              <a:t>10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28560" y="365040"/>
            <a:ext cx="78861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Sadržaj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28560" y="1395720"/>
            <a:ext cx="788616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Opis zadatka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Pregled zahtjeva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Korišteni alati i tehnologije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Arhitektura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Organizacija rada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Iskustva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989480" y="6492960"/>
            <a:ext cx="525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15421EB-76C6-4978-8656-A2A6E80BCEB5}" type="slidenum">
              <a:rPr b="0" lang="hr-HR" sz="1200" spc="-1" strike="noStrike">
                <a:solidFill>
                  <a:srgbClr val="a8a8a8"/>
                </a:solidFill>
                <a:latin typeface="Franklin Gothic Book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28560" y="365040"/>
            <a:ext cx="78861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Opis zadatka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28560" y="1395720"/>
            <a:ext cx="788616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Franklin Gothic Book"/>
              </a:rPr>
              <a:t>Izrada web aplikacije za potraživanje i pružanje pomoći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npr. pomoć oko zadaće, potreban kontejner/kamp kućica, zamjena žarulje…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Slične aplikacije su Be my eyes, Kindly, uCiC, Mayo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hr-HR" sz="2200" spc="-1" strike="noStrike">
                <a:solidFill>
                  <a:srgbClr val="000000"/>
                </a:solidFill>
                <a:latin typeface="Franklin Gothic Book"/>
              </a:rPr>
              <a:t>Nude vrlo specifičan način pomoći, a aplikacije su isključivo za Android i iOS mobilne uređaje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989480" y="6492960"/>
            <a:ext cx="525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4D0438D-36BC-4F51-9B72-55006200E628}" type="slidenum">
              <a:rPr b="0" lang="hr-HR" sz="1200" spc="-1" strike="noStrike">
                <a:solidFill>
                  <a:srgbClr val="a8a8a8"/>
                </a:solidFill>
                <a:latin typeface="Franklin Gothic Book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28560" y="365040"/>
            <a:ext cx="78861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Funkcionalni zahtjevi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28560" y="1395720"/>
            <a:ext cx="788616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Napraviti korisnički račun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Napraviti ili se javiti na zahtjev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Prihvatiti/odbiti javljanje nekog korisnika na objavljeni zahtjev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Ocjenjivanje korisnika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Pregled vlastitog i tuđih profila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Administratori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989480" y="6492960"/>
            <a:ext cx="525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A350B7F-1CBD-42A3-B719-A781DD0E4BB3}" type="slidenum">
              <a:rPr b="0" lang="hr-HR" sz="1200" spc="-1" strike="noStrike">
                <a:solidFill>
                  <a:srgbClr val="a8a8a8"/>
                </a:solidFill>
                <a:latin typeface="Franklin Gothic Book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28560" y="365040"/>
            <a:ext cx="78861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Nefunkcionalni zahtjevi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28560" y="1395720"/>
            <a:ext cx="788616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Web-aplikacija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Responzivna aplikacija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Jednostavnost uporabe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7989480" y="6492960"/>
            <a:ext cx="525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F323BF4-D570-4EC9-A528-476BD98E9F48}" type="slidenum">
              <a:rPr b="0" lang="hr-HR" sz="1200" spc="-1" strike="noStrike">
                <a:solidFill>
                  <a:srgbClr val="a8a8a8"/>
                </a:solidFill>
                <a:latin typeface="Franklin Gothic Book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28560" y="365040"/>
            <a:ext cx="78861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Korišteni alati i tehnologije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28560" y="1395720"/>
            <a:ext cx="788616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7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1"/>
              </a:rPr>
              <a:t>https://discord.com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2"/>
              </a:rPr>
              <a:t>https://workspace.google.com/products/drive/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3"/>
              </a:rPr>
              <a:t>https://git-scm.com/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4"/>
              </a:rPr>
              <a:t>https://gitlab.com/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5"/>
              </a:rPr>
              <a:t>https://www.jetbrains.com/idea/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6"/>
              </a:rPr>
              <a:t>https://visualstudio.microsoft.com/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7"/>
              </a:rPr>
              <a:t>https://www.postman.com/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8"/>
              </a:rPr>
              <a:t>https://aws.amazon.com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0563c1"/>
                </a:solidFill>
                <a:uFillTx/>
                <a:latin typeface="Franklin Gothic Book"/>
                <a:hlinkClick r:id="rId9"/>
              </a:rPr>
              <a:t>http://astah.net/editions/professional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Korišteni programski jezici i tehnologije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hr-HR" sz="2200" spc="-1" strike="noStrike">
                <a:solidFill>
                  <a:srgbClr val="000000"/>
                </a:solidFill>
                <a:latin typeface="Franklin Gothic Book"/>
              </a:rPr>
              <a:t>Backend - </a:t>
            </a:r>
            <a:r>
              <a:rPr b="0" lang="hr-HR" sz="2200" spc="-1" strike="noStrike" u="sng">
                <a:solidFill>
                  <a:srgbClr val="0563c1"/>
                </a:solidFill>
                <a:uFillTx/>
                <a:latin typeface="Franklin Gothic Book"/>
                <a:hlinkClick r:id="rId10"/>
              </a:rPr>
              <a:t>https://spring.io/</a:t>
            </a:r>
            <a:r>
              <a:rPr b="0" lang="hr-HR" sz="2200" spc="-1" strike="noStrike">
                <a:solidFill>
                  <a:srgbClr val="000000"/>
                </a:solidFill>
                <a:latin typeface="Franklin Gothic Book"/>
              </a:rPr>
              <a:t>, </a:t>
            </a:r>
            <a:r>
              <a:rPr b="0" lang="hr-HR" sz="2200" spc="-1" strike="noStrike" u="sng">
                <a:solidFill>
                  <a:srgbClr val="0563c1"/>
                </a:solidFill>
                <a:uFillTx/>
                <a:latin typeface="Franklin Gothic Book"/>
                <a:hlinkClick r:id="rId11"/>
              </a:rPr>
              <a:t>https://www.oracle.com/java/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hr-HR" sz="2200" spc="-1" strike="noStrike">
                <a:solidFill>
                  <a:srgbClr val="000000"/>
                </a:solidFill>
                <a:latin typeface="Franklin Gothic Book"/>
              </a:rPr>
              <a:t>Frontend - </a:t>
            </a:r>
            <a:r>
              <a:rPr b="0" lang="hr-HR" sz="2200" spc="-1" strike="noStrike" u="sng">
                <a:solidFill>
                  <a:srgbClr val="0563c1"/>
                </a:solidFill>
                <a:uFillTx/>
                <a:latin typeface="Franklin Gothic Book"/>
                <a:hlinkClick r:id="rId12"/>
              </a:rPr>
              <a:t>https://reactjs.org/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989480" y="6492960"/>
            <a:ext cx="525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A1D1FE2-BDF9-476B-8B5D-2BC6871C6354}" type="slidenum">
              <a:rPr b="0" lang="hr-HR" sz="1200" spc="-1" strike="noStrike">
                <a:solidFill>
                  <a:srgbClr val="a8a8a8"/>
                </a:solidFill>
                <a:latin typeface="Franklin Gothic Book"/>
              </a:rPr>
              <a:t>6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28560" y="365040"/>
            <a:ext cx="78861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Arhitektura sustava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28560" y="1395720"/>
            <a:ext cx="788616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MVC pomoću REST API-ja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Backend dohvaća sve potrebne podatke iz baze podataka nakon čega preko poslužitelja i preglednika prikazuje te podatke korisniku u obliku HTML dokumenta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989480" y="6492960"/>
            <a:ext cx="525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73C20C6-3849-45F5-B885-2700DDB9D294}" type="slidenum">
              <a:rPr b="0" lang="hr-HR" sz="1200" spc="-1" strike="noStrike">
                <a:solidFill>
                  <a:srgbClr val="a8a8a8"/>
                </a:solidFill>
                <a:latin typeface="Franklin Gothic Book"/>
              </a:rPr>
              <a:t>6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15" name="Slika 5" descr=""/>
          <p:cNvPicPr/>
          <p:nvPr/>
        </p:nvPicPr>
        <p:blipFill>
          <a:blip r:embed="rId1"/>
          <a:stretch/>
        </p:blipFill>
        <p:spPr>
          <a:xfrm>
            <a:off x="718560" y="3665880"/>
            <a:ext cx="7706160" cy="266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28560" y="365040"/>
            <a:ext cx="78861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Organizacija rada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28560" y="1395720"/>
            <a:ext cx="788616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Specifikacija zahtjeva – 1 tjedan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Početna baza podataka – 1 tjedan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Implementiranje i dokumentiranje  – 9 tjedana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Testiranje i debugging – 1 tjedan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Svi su bili developeri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- 4 frontend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- 3 backend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- dodatno su 2 člana tima bili testeri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989480" y="6492960"/>
            <a:ext cx="525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531558E-37E1-499E-B75C-E6B51B32BB78}" type="slidenum">
              <a:rPr b="0" lang="hr-HR" sz="1200" spc="-1" strike="noStrike">
                <a:solidFill>
                  <a:srgbClr val="a8a8a8"/>
                </a:solidFill>
                <a:latin typeface="Franklin Gothic Book"/>
              </a:rPr>
              <a:t>6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28560" y="365040"/>
            <a:ext cx="78861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Naučene lekcije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28560" y="1395720"/>
            <a:ext cx="788616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- </a:t>
            </a: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Zadovoljni ishodom: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     </a:t>
            </a: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kontinuirani rad, svi su kodirali, svi su nešto </a:t>
            </a: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novo naučili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- Moglo je bolje: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     </a:t>
            </a: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progress tracking, koncizniji sastanci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hr-HR" sz="2400" spc="-1" strike="noStrike">
                <a:solidFill>
                  <a:srgbClr val="000000"/>
                </a:solidFill>
                <a:latin typeface="Franklin Gothic Book"/>
              </a:rPr>
              <a:t>- </a:t>
            </a: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Ne bi se trebalo ponavljati:</a:t>
            </a:r>
            <a:br/>
            <a:r>
              <a:rPr b="0" i="1" lang="hr-HR" sz="24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i="1" lang="hr-HR" sz="24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pogrešna podjela ljudi po zadacima -&gt; dio ljudi morao u drugom ciklusu promijeniti  „resor”</a:t>
            </a:r>
            <a:br/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mučenje voditeljice (kolokvijalno „šefice”) za svaki problem na gitu u prvom ciklusu </a:t>
            </a:r>
            <a:r>
              <a:rPr b="0" lang="hr-HR" sz="24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989480" y="6492960"/>
            <a:ext cx="525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3485729-833D-46BE-9020-ED6F859520B8}" type="slidenum">
              <a:rPr b="0" lang="hr-HR" sz="1200" spc="-1" strike="noStrike">
                <a:solidFill>
                  <a:srgbClr val="a8a8a8"/>
                </a:solidFill>
                <a:latin typeface="Franklin Gothic Book"/>
              </a:rPr>
              <a:t>6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1352</TotalTime>
  <Application>LibreOffice/6.4.6.2$Linux_X86_64 LibreOffice_project/40$Build-2</Application>
  <Words>442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2016-01-18T13:10:52Z</dcterms:created>
  <dc:creator>nfrid</dc:creator>
  <dc:description/>
  <dc:language>en-US</dc:language>
  <cp:lastModifiedBy/>
  <dcterms:modified xsi:type="dcterms:W3CDTF">2021-01-17T23:51:18Z</dcterms:modified>
  <cp:revision>46</cp:revision>
  <dc:subject/>
  <dc:title>&lt;Naziv projekta&gt;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Prikaz na zaslonu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