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7" r:id="rId4"/>
    <p:sldId id="280" r:id="rId5"/>
    <p:sldId id="281" r:id="rId6"/>
    <p:sldId id="284" r:id="rId7"/>
    <p:sldId id="285" r:id="rId8"/>
    <p:sldId id="286" r:id="rId9"/>
    <p:sldId id="287" r:id="rId10"/>
    <p:sldId id="296" r:id="rId11"/>
    <p:sldId id="294" r:id="rId12"/>
    <p:sldId id="288" r:id="rId13"/>
    <p:sldId id="295" r:id="rId14"/>
    <p:sldId id="290" r:id="rId15"/>
    <p:sldId id="291" r:id="rId16"/>
    <p:sldId id="276" r:id="rId17"/>
    <p:sldId id="292" r:id="rId18"/>
    <p:sldId id="29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ela Ciugudean" initials="MC" lastIdx="1" clrIdx="0">
    <p:extLst>
      <p:ext uri="{19B8F6BF-5375-455C-9EA6-DF929625EA0E}">
        <p15:presenceInfo xmlns:p15="http://schemas.microsoft.com/office/powerpoint/2012/main" userId="S-1-5-21-799214634-780288877-1039276024-1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61" autoAdjust="0"/>
  </p:normalViewPr>
  <p:slideViewPr>
    <p:cSldViewPr>
      <p:cViewPr varScale="1">
        <p:scale>
          <a:sx n="110" d="100"/>
          <a:sy n="110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5E3FD-2C08-4987-85A1-DD617E0279C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DE3DC-828F-43E1-9DEA-18C8B6CD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DE3DC-828F-43E1-9DEA-18C8B6CD8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DE3DC-828F-43E1-9DEA-18C8B6CD8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DE3DC-828F-43E1-9DEA-18C8B6CD80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DE3DC-828F-43E1-9DEA-18C8B6CD80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99525" y="2498939"/>
            <a:ext cx="6340475" cy="1371600"/>
          </a:xfrm>
        </p:spPr>
        <p:txBody>
          <a:bodyPr>
            <a:noAutofit/>
          </a:bodyPr>
          <a:lstStyle/>
          <a:p>
            <a:r>
              <a:rPr lang="en-US" sz="2800" dirty="0"/>
              <a:t>TESTING AND MONITORING BASED METHODOLOGY FOR WEB APPLICATIONS PERFORMANCE 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60493" y="4648200"/>
            <a:ext cx="5867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Graduate: Eng. </a:t>
            </a:r>
            <a:r>
              <a:rPr lang="en-US" sz="2400" dirty="0" err="1" smtClean="0"/>
              <a:t>Mihaela</a:t>
            </a:r>
            <a:r>
              <a:rPr lang="en-US" sz="2400" dirty="0" smtClean="0"/>
              <a:t> CIUGUDEAN </a:t>
            </a:r>
          </a:p>
          <a:p>
            <a:pPr marL="0" indent="0">
              <a:buNone/>
            </a:pPr>
            <a:r>
              <a:rPr lang="en-US" sz="2400" dirty="0" err="1" smtClean="0"/>
              <a:t>Supervizor</a:t>
            </a:r>
            <a:r>
              <a:rPr lang="en-US" sz="2400" dirty="0" smtClean="0"/>
              <a:t>: </a:t>
            </a:r>
            <a:r>
              <a:rPr lang="en-US" sz="2400" dirty="0" err="1" smtClean="0"/>
              <a:t>Prof.Dr.Eng</a:t>
            </a:r>
            <a:r>
              <a:rPr lang="en-US" sz="2400" dirty="0" smtClean="0"/>
              <a:t>. Dorian GORGAN</a:t>
            </a:r>
            <a:endParaRPr lang="en-US" sz="2400" dirty="0"/>
          </a:p>
        </p:txBody>
      </p:sp>
      <p:pic>
        <p:nvPicPr>
          <p:cNvPr id="1030" name="Picture 6" descr="http://simple4all.org/wp-content/uploads/2011/10/UTCN_2_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06" y="76200"/>
            <a:ext cx="153958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14927" y="1214971"/>
            <a:ext cx="290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pt-BR" altLang="ko-KR" sz="1000" b="1" dirty="0">
                <a:solidFill>
                  <a:schemeClr val="tx2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FACULTY OF AUTOMATION AND COMPUTER SCIENCE</a:t>
            </a:r>
            <a:endParaRPr lang="en-US" altLang="ko-KR" sz="1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pt-BR" altLang="ko-KR" sz="1000" b="1" dirty="0">
                <a:solidFill>
                  <a:schemeClr val="tx2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COMPUTER SCIENCE DEPARTMENT</a:t>
            </a:r>
            <a:endParaRPr lang="pt-BR" altLang="ko-KR" sz="1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Evaluation (cont.)</a:t>
            </a:r>
            <a:endParaRPr lang="en-US" dirty="0"/>
          </a:p>
          <a:p>
            <a:pPr lvl="1"/>
            <a:r>
              <a:rPr lang="en-US" dirty="0" smtClean="0"/>
              <a:t>main </a:t>
            </a:r>
            <a:r>
              <a:rPr lang="en-US" dirty="0"/>
              <a:t>test scenario</a:t>
            </a:r>
          </a:p>
          <a:p>
            <a:pPr lvl="2"/>
            <a:r>
              <a:rPr lang="en-US" dirty="0"/>
              <a:t>login as </a:t>
            </a:r>
            <a:r>
              <a:rPr lang="en-US" i="1" dirty="0"/>
              <a:t>admin</a:t>
            </a:r>
            <a:r>
              <a:rPr lang="en-US" dirty="0"/>
              <a:t> user (e.g. Scrum Master)</a:t>
            </a:r>
          </a:p>
          <a:p>
            <a:pPr lvl="2"/>
            <a:r>
              <a:rPr lang="en-US" dirty="0"/>
              <a:t>perform various activities with </a:t>
            </a:r>
            <a:r>
              <a:rPr lang="en-US" i="1" dirty="0"/>
              <a:t>repetitive retrieval of large amount of data </a:t>
            </a:r>
            <a:r>
              <a:rPr lang="en-US" dirty="0"/>
              <a:t>(information corresponding to 1000 developers)</a:t>
            </a:r>
          </a:p>
          <a:p>
            <a:pPr lvl="2"/>
            <a:r>
              <a:rPr lang="en-US" dirty="0"/>
              <a:t>simultaneously executed by large number of users (10, 50, 100)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error percentage</a:t>
            </a:r>
          </a:p>
          <a:p>
            <a:pPr lvl="2"/>
            <a:r>
              <a:rPr lang="en-US" dirty="0"/>
              <a:t>response time</a:t>
            </a:r>
          </a:p>
          <a:p>
            <a:pPr lvl="1"/>
            <a:r>
              <a:rPr lang="en-US" dirty="0"/>
              <a:t>initial state of the application taken as </a:t>
            </a:r>
            <a:r>
              <a:rPr lang="en-US" i="1" dirty="0"/>
              <a:t>reference</a:t>
            </a:r>
            <a:r>
              <a:rPr lang="en-US" dirty="0"/>
              <a:t> in performance assessment</a:t>
            </a:r>
          </a:p>
          <a:p>
            <a:pPr lvl="1"/>
            <a:r>
              <a:rPr lang="en-US" dirty="0"/>
              <a:t>enhancement concluded in case 	</a:t>
            </a:r>
          </a:p>
          <a:p>
            <a:pPr lvl="2"/>
            <a:r>
              <a:rPr lang="en-US" dirty="0"/>
              <a:t>throughput increased</a:t>
            </a:r>
          </a:p>
          <a:p>
            <a:pPr lvl="2"/>
            <a:r>
              <a:rPr lang="en-US" dirty="0"/>
              <a:t>error decreased</a:t>
            </a:r>
          </a:p>
          <a:p>
            <a:pPr lvl="2"/>
            <a:r>
              <a:rPr lang="en-US" dirty="0"/>
              <a:t>response time reduced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1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phase 1 </a:t>
            </a:r>
          </a:p>
          <a:p>
            <a:pPr lvl="1"/>
            <a:r>
              <a:rPr lang="en-US" dirty="0"/>
              <a:t>initial evaluation of the software </a:t>
            </a:r>
            <a:r>
              <a:rPr lang="en-US" dirty="0" smtClean="0"/>
              <a:t>application, </a:t>
            </a:r>
            <a:r>
              <a:rPr lang="en-US" dirty="0"/>
              <a:t>which was intended to be considerably improved</a:t>
            </a:r>
          </a:p>
          <a:p>
            <a:pPr lvl="1"/>
            <a:r>
              <a:rPr lang="en-US" dirty="0" err="1"/>
              <a:t>JMeter</a:t>
            </a:r>
            <a:r>
              <a:rPr lang="en-US" dirty="0"/>
              <a:t> tests indicated a severe </a:t>
            </a:r>
            <a:r>
              <a:rPr lang="en-US" dirty="0" smtClean="0"/>
              <a:t>penalty </a:t>
            </a:r>
            <a:r>
              <a:rPr lang="en-US" dirty="0"/>
              <a:t>behavior when increasing the workload, here expressed as amount of user </a:t>
            </a:r>
            <a:r>
              <a:rPr lang="en-US" dirty="0" smtClean="0"/>
              <a:t>requests</a:t>
            </a:r>
          </a:p>
          <a:p>
            <a:pPr lvl="2"/>
            <a:r>
              <a:rPr lang="en-US" dirty="0" smtClean="0"/>
              <a:t>high error percentage</a:t>
            </a:r>
          </a:p>
          <a:p>
            <a:pPr lvl="2"/>
            <a:r>
              <a:rPr lang="en-US" dirty="0" smtClean="0"/>
              <a:t>low throughput</a:t>
            </a:r>
          </a:p>
          <a:p>
            <a:r>
              <a:rPr lang="en-US" b="1" dirty="0" smtClean="0"/>
              <a:t>phase </a:t>
            </a:r>
            <a:r>
              <a:rPr lang="en-US" b="1" dirty="0"/>
              <a:t>2 </a:t>
            </a:r>
          </a:p>
          <a:p>
            <a:pPr lvl="1"/>
            <a:r>
              <a:rPr lang="en-US" dirty="0"/>
              <a:t>aimed to remove, or at least reduce, the threat affecting the application’s operation when an increased number of concurrent users try to access it</a:t>
            </a:r>
          </a:p>
          <a:p>
            <a:pPr lvl="1"/>
            <a:r>
              <a:rPr lang="en-US" dirty="0"/>
              <a:t>review the initial source code so that to identify possible performance vulnerabilities </a:t>
            </a:r>
          </a:p>
          <a:p>
            <a:pPr lvl="1"/>
            <a:r>
              <a:rPr lang="en-US" dirty="0"/>
              <a:t>completed with a cleaner, error-free code base due to implemented code </a:t>
            </a:r>
            <a:r>
              <a:rPr lang="en-US" dirty="0" smtClean="0"/>
              <a:t>improvements</a:t>
            </a:r>
          </a:p>
          <a:p>
            <a:r>
              <a:rPr lang="en-US" b="1" dirty="0"/>
              <a:t>phase 3</a:t>
            </a:r>
          </a:p>
          <a:p>
            <a:pPr lvl="1"/>
            <a:r>
              <a:rPr lang="en-US" dirty="0"/>
              <a:t>evaluate performance capabilities after the improvements were implemented</a:t>
            </a:r>
          </a:p>
          <a:p>
            <a:pPr lvl="1"/>
            <a:r>
              <a:rPr lang="en-US" dirty="0" err="1"/>
              <a:t>JMeter</a:t>
            </a:r>
            <a:r>
              <a:rPr lang="en-US" dirty="0"/>
              <a:t> tests reported no performance enhancement </a:t>
            </a:r>
            <a:r>
              <a:rPr lang="en-US" dirty="0" smtClean="0"/>
              <a:t>obtained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rror percentage considerably increased (from </a:t>
            </a:r>
            <a:r>
              <a:rPr lang="en-US" b="1" dirty="0" smtClean="0"/>
              <a:t>19.85% </a:t>
            </a:r>
            <a:r>
              <a:rPr lang="en-US" dirty="0" smtClean="0"/>
              <a:t>to </a:t>
            </a:r>
            <a:r>
              <a:rPr lang="en-US" b="1" dirty="0"/>
              <a:t>30.77</a:t>
            </a:r>
            <a:r>
              <a:rPr lang="en-US" b="1" dirty="0" smtClean="0"/>
              <a:t>%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ame or lower throughput </a:t>
            </a:r>
          </a:p>
        </p:txBody>
      </p:sp>
    </p:spTree>
    <p:extLst>
      <p:ext uri="{BB962C8B-B14F-4D97-AF65-F5344CB8AC3E}">
        <p14:creationId xmlns:p14="http://schemas.microsoft.com/office/powerpoint/2010/main" val="2652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</a:t>
            </a:r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phase 4</a:t>
            </a:r>
            <a:endParaRPr lang="en-US" sz="2000" b="1" dirty="0"/>
          </a:p>
          <a:p>
            <a:pPr lvl="1"/>
            <a:r>
              <a:rPr lang="en-US" sz="1800" dirty="0" smtClean="0"/>
              <a:t>execute </a:t>
            </a:r>
            <a:r>
              <a:rPr lang="en-US" sz="1800" dirty="0"/>
              <a:t>performance tests using </a:t>
            </a:r>
            <a:r>
              <a:rPr lang="en-US" sz="1800" dirty="0" err="1"/>
              <a:t>JMeter’s</a:t>
            </a:r>
            <a:r>
              <a:rPr lang="en-US" sz="1800" dirty="0"/>
              <a:t> </a:t>
            </a:r>
            <a:r>
              <a:rPr lang="en-US" sz="1800" dirty="0" smtClean="0"/>
              <a:t>console mode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esults indicated an </a:t>
            </a:r>
            <a:r>
              <a:rPr lang="en-US" sz="1800" dirty="0"/>
              <a:t>enhanced performance </a:t>
            </a:r>
            <a:r>
              <a:rPr lang="en-US" sz="1800" dirty="0" smtClean="0"/>
              <a:t>vulnerability</a:t>
            </a:r>
          </a:p>
          <a:p>
            <a:pPr lvl="2"/>
            <a:r>
              <a:rPr lang="en-US" sz="1600" dirty="0"/>
              <a:t>e</a:t>
            </a:r>
            <a:r>
              <a:rPr lang="en-US" sz="1600" dirty="0" smtClean="0"/>
              <a:t>rror percentage slightly increased (from </a:t>
            </a:r>
            <a:r>
              <a:rPr lang="en-US" sz="1600" b="1" dirty="0"/>
              <a:t>54.55</a:t>
            </a:r>
            <a:r>
              <a:rPr lang="en-US" sz="1600" b="1" dirty="0" smtClean="0"/>
              <a:t>%</a:t>
            </a:r>
            <a:r>
              <a:rPr lang="en-US" sz="1600" dirty="0"/>
              <a:t> </a:t>
            </a:r>
            <a:r>
              <a:rPr lang="en-US" sz="1600" dirty="0" smtClean="0"/>
              <a:t>to </a:t>
            </a:r>
            <a:r>
              <a:rPr lang="en-US" sz="1600" b="1" dirty="0"/>
              <a:t>55.45</a:t>
            </a:r>
            <a:r>
              <a:rPr lang="en-US" sz="1600" b="1" dirty="0" smtClean="0"/>
              <a:t>%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t</a:t>
            </a:r>
            <a:r>
              <a:rPr lang="en-US" sz="1600" dirty="0" smtClean="0"/>
              <a:t>hroughput decreased even more</a:t>
            </a:r>
          </a:p>
          <a:p>
            <a:r>
              <a:rPr lang="en-US" sz="2000" b="1" dirty="0" smtClean="0"/>
              <a:t>phase </a:t>
            </a:r>
            <a:r>
              <a:rPr lang="en-US" sz="2000" b="1" dirty="0"/>
              <a:t>5</a:t>
            </a:r>
          </a:p>
          <a:p>
            <a:pPr lvl="1"/>
            <a:r>
              <a:rPr lang="en-US" sz="1800" dirty="0"/>
              <a:t>advanced application monitoring using </a:t>
            </a:r>
            <a:r>
              <a:rPr lang="en-US" sz="1800" dirty="0" err="1"/>
              <a:t>VisualVM</a:t>
            </a:r>
            <a:r>
              <a:rPr lang="en-US" sz="1800" dirty="0"/>
              <a:t> tool, intended to obtain accurate information regarding the system’s bottlenecks</a:t>
            </a:r>
          </a:p>
          <a:p>
            <a:pPr lvl="1"/>
            <a:r>
              <a:rPr lang="en-US" sz="1800" dirty="0" err="1"/>
              <a:t>JMeter</a:t>
            </a:r>
            <a:r>
              <a:rPr lang="en-US" sz="1800" dirty="0"/>
              <a:t> &amp; </a:t>
            </a:r>
            <a:r>
              <a:rPr lang="en-US" sz="1800" dirty="0" err="1"/>
              <a:t>VisualVM</a:t>
            </a:r>
            <a:r>
              <a:rPr lang="en-US" sz="1800" dirty="0"/>
              <a:t> measurements denoted the need of improvements at database </a:t>
            </a:r>
            <a:r>
              <a:rPr lang="en-US" sz="1800" dirty="0" smtClean="0"/>
              <a:t>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72000"/>
            <a:ext cx="4206240" cy="19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/>
          </a:bodyPr>
          <a:lstStyle/>
          <a:p>
            <a:r>
              <a:rPr lang="en-US" sz="2000" b="1" dirty="0"/>
              <a:t>phase 6</a:t>
            </a:r>
          </a:p>
          <a:p>
            <a:pPr lvl="1"/>
            <a:r>
              <a:rPr lang="en-US" sz="1800" dirty="0"/>
              <a:t>explore and develop several database indexing approaches </a:t>
            </a:r>
          </a:p>
          <a:p>
            <a:pPr lvl="1"/>
            <a:r>
              <a:rPr lang="en-US" sz="1800" dirty="0"/>
              <a:t>dedicated performance experiments determined their suitability </a:t>
            </a:r>
            <a:endParaRPr lang="en-US" sz="1800" dirty="0" smtClean="0"/>
          </a:p>
          <a:p>
            <a:pPr lvl="2"/>
            <a:r>
              <a:rPr lang="en-US" sz="1600" dirty="0" smtClean="0"/>
              <a:t>DB indexing aim: lowest error</a:t>
            </a:r>
          </a:p>
          <a:p>
            <a:pPr lvl="2"/>
            <a:r>
              <a:rPr lang="en-US" sz="1600" dirty="0" smtClean="0"/>
              <a:t>errors for different DB indexing configurations and concurrent users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594360" lvl="2" indent="0">
              <a:buNone/>
            </a:pPr>
            <a:endParaRPr lang="en-US" sz="1600" dirty="0"/>
          </a:p>
          <a:p>
            <a:r>
              <a:rPr lang="en-US" sz="2000" b="1" dirty="0"/>
              <a:t>phase 7</a:t>
            </a:r>
          </a:p>
          <a:p>
            <a:pPr lvl="1"/>
            <a:r>
              <a:rPr lang="en-US" sz="1800" dirty="0"/>
              <a:t>apply Spring Eh-Cache on the system</a:t>
            </a:r>
          </a:p>
          <a:p>
            <a:pPr lvl="1"/>
            <a:r>
              <a:rPr lang="en-US" sz="1800" dirty="0" smtClean="0"/>
              <a:t>experiments reported both positive and </a:t>
            </a:r>
            <a:r>
              <a:rPr lang="en-US" sz="1800" dirty="0"/>
              <a:t>negative </a:t>
            </a:r>
            <a:r>
              <a:rPr lang="en-US" sz="1800" dirty="0" smtClean="0"/>
              <a:t>results</a:t>
            </a:r>
          </a:p>
          <a:p>
            <a:pPr lvl="2"/>
            <a:r>
              <a:rPr lang="en-US" sz="1400" b="1" dirty="0" smtClean="0"/>
              <a:t>+</a:t>
            </a:r>
            <a:r>
              <a:rPr lang="en-US" sz="1400" dirty="0" smtClean="0"/>
              <a:t> : </a:t>
            </a:r>
            <a:r>
              <a:rPr lang="en-US" sz="1400" b="1" dirty="0" smtClean="0"/>
              <a:t>0% </a:t>
            </a:r>
            <a:r>
              <a:rPr lang="en-US" sz="1400" dirty="0" smtClean="0"/>
              <a:t>error for 100 concurrent threads</a:t>
            </a:r>
          </a:p>
          <a:p>
            <a:pPr lvl="2"/>
            <a:r>
              <a:rPr lang="en-US" sz="1400" b="1" dirty="0" smtClean="0"/>
              <a:t>-</a:t>
            </a:r>
            <a:r>
              <a:rPr lang="en-US" sz="1400" dirty="0" smtClean="0"/>
              <a:t> :  </a:t>
            </a:r>
            <a:r>
              <a:rPr lang="en-US" sz="1400" b="1" dirty="0" smtClean="0"/>
              <a:t>large </a:t>
            </a:r>
            <a:r>
              <a:rPr lang="en-US" sz="1400" dirty="0" smtClean="0"/>
              <a:t>response time (2 - 3 hours)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2250"/>
              </p:ext>
            </p:extLst>
          </p:nvPr>
        </p:nvGraphicFramePr>
        <p:xfrm>
          <a:off x="1600200" y="3124200"/>
          <a:ext cx="5695456" cy="1565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826"/>
                <a:gridCol w="1088390"/>
                <a:gridCol w="1404620"/>
                <a:gridCol w="14046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Error percentage for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 threads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threads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 threads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 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61.18%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Index for 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60.17%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Index for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23.62%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56.60%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Index for username + Index for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58.53%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Composite index from   username and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17.29%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56.60%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2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phase 8</a:t>
            </a:r>
          </a:p>
          <a:p>
            <a:pPr lvl="1"/>
            <a:r>
              <a:rPr lang="en-US" sz="2800" dirty="0"/>
              <a:t>implement Hibernate Eh-Cache for a Java entity model </a:t>
            </a:r>
            <a:r>
              <a:rPr lang="en-US" sz="2800" dirty="0" smtClean="0"/>
              <a:t>class</a:t>
            </a:r>
          </a:p>
          <a:p>
            <a:pPr lvl="1"/>
            <a:r>
              <a:rPr lang="en-US" sz="2800" dirty="0" smtClean="0"/>
              <a:t>explore cache statistics and conclude the proper cache usage</a:t>
            </a:r>
            <a:endParaRPr lang="en-US" sz="2800" dirty="0"/>
          </a:p>
          <a:p>
            <a:pPr lvl="1"/>
            <a:r>
              <a:rPr lang="en-US" sz="2800" dirty="0" smtClean="0"/>
              <a:t>unsatisfactory </a:t>
            </a:r>
            <a:r>
              <a:rPr lang="en-US" sz="2800" dirty="0"/>
              <a:t>result, as the target of reducing the use case’s execution time was not </a:t>
            </a:r>
            <a:r>
              <a:rPr lang="en-US" sz="2800" dirty="0" smtClean="0"/>
              <a:t>accomplished</a:t>
            </a:r>
          </a:p>
          <a:p>
            <a:pPr lvl="2"/>
            <a:r>
              <a:rPr lang="en-US" b="1" dirty="0"/>
              <a:t>+</a:t>
            </a:r>
            <a:r>
              <a:rPr lang="en-US" dirty="0"/>
              <a:t> : </a:t>
            </a:r>
            <a:r>
              <a:rPr lang="en-US" b="1" dirty="0"/>
              <a:t>0% </a:t>
            </a:r>
            <a:r>
              <a:rPr lang="en-US" dirty="0"/>
              <a:t>error for 100 concurrent </a:t>
            </a:r>
            <a:r>
              <a:rPr lang="en-US" dirty="0" smtClean="0"/>
              <a:t>threads was preserved</a:t>
            </a:r>
            <a:endParaRPr lang="en-US" dirty="0"/>
          </a:p>
          <a:p>
            <a:pPr lvl="2"/>
            <a:r>
              <a:rPr lang="en-US" b="1" dirty="0"/>
              <a:t>-</a:t>
            </a:r>
            <a:r>
              <a:rPr lang="en-US" dirty="0"/>
              <a:t> :  </a:t>
            </a:r>
            <a:r>
              <a:rPr lang="en-US" dirty="0" smtClean="0"/>
              <a:t>response </a:t>
            </a:r>
            <a:r>
              <a:rPr lang="en-US" dirty="0"/>
              <a:t>time </a:t>
            </a:r>
            <a:r>
              <a:rPr lang="en-US" dirty="0" smtClean="0"/>
              <a:t>increased (more than 3 </a:t>
            </a:r>
            <a:r>
              <a:rPr lang="en-US" dirty="0"/>
              <a:t>hours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phase 9</a:t>
            </a:r>
            <a:endParaRPr lang="en-US" b="1" dirty="0"/>
          </a:p>
          <a:p>
            <a:pPr lvl="1"/>
            <a:r>
              <a:rPr lang="en-US" sz="2800" dirty="0" smtClean="0"/>
              <a:t>develop </a:t>
            </a:r>
            <a:r>
              <a:rPr lang="en-US" sz="2800" dirty="0"/>
              <a:t>a load balancing </a:t>
            </a:r>
            <a:r>
              <a:rPr lang="en-US" sz="2800" dirty="0" smtClean="0"/>
              <a:t>solution</a:t>
            </a:r>
          </a:p>
          <a:p>
            <a:pPr lvl="1"/>
            <a:r>
              <a:rPr lang="en-US" sz="2800" dirty="0" smtClean="0"/>
              <a:t>several cluster configurations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inal setup: Apache </a:t>
            </a:r>
            <a:r>
              <a:rPr lang="en-US" sz="2800" dirty="0"/>
              <a:t>load balancer </a:t>
            </a:r>
            <a:r>
              <a:rPr lang="en-US" sz="2800" dirty="0" smtClean="0"/>
              <a:t>and 3 Tomcat </a:t>
            </a:r>
            <a:r>
              <a:rPr lang="en-US" sz="2800" dirty="0"/>
              <a:t>server </a:t>
            </a:r>
            <a:r>
              <a:rPr lang="en-US" sz="2800" dirty="0" smtClean="0"/>
              <a:t>instances (2 on </a:t>
            </a:r>
            <a:r>
              <a:rPr lang="en-US" sz="2800" dirty="0"/>
              <a:t>the localhost </a:t>
            </a:r>
            <a:r>
              <a:rPr lang="en-US" sz="2800" dirty="0" smtClean="0"/>
              <a:t>and 1 belonging </a:t>
            </a:r>
            <a:r>
              <a:rPr lang="en-US" sz="2800" dirty="0"/>
              <a:t>to a remote </a:t>
            </a:r>
            <a:r>
              <a:rPr lang="en-US" sz="2800" dirty="0" smtClean="0"/>
              <a:t>host) </a:t>
            </a:r>
          </a:p>
          <a:p>
            <a:pPr lvl="1"/>
            <a:r>
              <a:rPr lang="en-US" sz="2800" dirty="0" smtClean="0"/>
              <a:t>performance measurements proved a </a:t>
            </a:r>
            <a:r>
              <a:rPr lang="en-US" sz="2800" b="1" dirty="0"/>
              <a:t>significant improvement </a:t>
            </a:r>
            <a:endParaRPr lang="en-US" sz="2800" b="1" dirty="0" smtClean="0"/>
          </a:p>
          <a:p>
            <a:pPr lvl="2"/>
            <a:r>
              <a:rPr lang="en-US" sz="2100" dirty="0" smtClean="0"/>
              <a:t>use </a:t>
            </a:r>
            <a:r>
              <a:rPr lang="en-US" sz="2100" dirty="0"/>
              <a:t>case’s response time </a:t>
            </a:r>
            <a:r>
              <a:rPr lang="en-US" sz="2100" dirty="0" smtClean="0"/>
              <a:t>reduced </a:t>
            </a:r>
            <a:r>
              <a:rPr lang="en-US" sz="2100" dirty="0"/>
              <a:t>with about </a:t>
            </a:r>
            <a:r>
              <a:rPr lang="en-US" sz="2100" b="1" dirty="0"/>
              <a:t>30 minutes </a:t>
            </a:r>
          </a:p>
          <a:p>
            <a:pPr lvl="2"/>
            <a:r>
              <a:rPr lang="en-US" sz="2100" b="1" dirty="0" smtClean="0"/>
              <a:t>23.8%</a:t>
            </a:r>
            <a:r>
              <a:rPr lang="en-US" sz="2100" dirty="0" smtClean="0"/>
              <a:t> performance enhancement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3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research defined as </a:t>
            </a:r>
            <a:r>
              <a:rPr lang="en-US" dirty="0"/>
              <a:t>continuous process of monitoring and </a:t>
            </a:r>
            <a:r>
              <a:rPr lang="en-US" dirty="0" smtClean="0"/>
              <a:t>improving system’s </a:t>
            </a:r>
            <a:r>
              <a:rPr lang="en-US" dirty="0"/>
              <a:t>performance </a:t>
            </a:r>
            <a:r>
              <a:rPr lang="en-US" dirty="0" smtClean="0"/>
              <a:t>features</a:t>
            </a:r>
          </a:p>
          <a:p>
            <a:r>
              <a:rPr lang="en-US" dirty="0"/>
              <a:t>specialized performance tests completed </a:t>
            </a:r>
            <a:r>
              <a:rPr lang="en-US" dirty="0" smtClean="0"/>
              <a:t>each </a:t>
            </a:r>
            <a:r>
              <a:rPr lang="en-US" dirty="0"/>
              <a:t>phase </a:t>
            </a:r>
            <a:r>
              <a:rPr lang="en-US" dirty="0" smtClean="0"/>
              <a:t>and concluded accurate </a:t>
            </a:r>
            <a:r>
              <a:rPr lang="en-US" dirty="0"/>
              <a:t>results concerning the enhancements </a:t>
            </a:r>
            <a:r>
              <a:rPr lang="en-US" dirty="0" smtClean="0"/>
              <a:t>obtained</a:t>
            </a:r>
          </a:p>
          <a:p>
            <a:r>
              <a:rPr lang="en-US" dirty="0" smtClean="0"/>
              <a:t>both </a:t>
            </a:r>
            <a:r>
              <a:rPr lang="en-US" dirty="0"/>
              <a:t>successful and negative outcomes were </a:t>
            </a:r>
            <a:r>
              <a:rPr lang="en-US" dirty="0" smtClean="0"/>
              <a:t>obtained</a:t>
            </a:r>
            <a:endParaRPr lang="en-US" dirty="0"/>
          </a:p>
          <a:p>
            <a:r>
              <a:rPr lang="en-US" dirty="0" smtClean="0"/>
              <a:t>all results were </a:t>
            </a:r>
            <a:r>
              <a:rPr lang="en-US" dirty="0"/>
              <a:t>considered successful as they offered the opportunity to practically explore various software engineering methodologies and gather insights into Application Performance Monitoring </a:t>
            </a:r>
            <a:r>
              <a:rPr lang="en-US" dirty="0" smtClean="0"/>
              <a:t>area</a:t>
            </a:r>
          </a:p>
          <a:p>
            <a:r>
              <a:rPr lang="en-US" dirty="0"/>
              <a:t>g</a:t>
            </a:r>
            <a:r>
              <a:rPr lang="en-US" dirty="0" smtClean="0"/>
              <a:t>eneral conclusion: </a:t>
            </a:r>
            <a:r>
              <a:rPr lang="en-US" b="1" i="1" dirty="0" smtClean="0"/>
              <a:t>the proposed methodology, applied to an existing system, is considered successful because significant gains were obtained with minimum invested effort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3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[1] </a:t>
            </a:r>
            <a:r>
              <a:rPr lang="en-US" dirty="0" err="1"/>
              <a:t>Sydor</a:t>
            </a:r>
            <a:r>
              <a:rPr lang="en-US" dirty="0"/>
              <a:t>, M.,J., </a:t>
            </a:r>
            <a:r>
              <a:rPr lang="en-US" i="1" dirty="0"/>
              <a:t>APM Best Practices: Realizing Application Performance Management</a:t>
            </a:r>
            <a:r>
              <a:rPr lang="en-US" dirty="0"/>
              <a:t>, </a:t>
            </a:r>
            <a:r>
              <a:rPr lang="en-US" dirty="0" err="1"/>
              <a:t>Apress</a:t>
            </a:r>
            <a:r>
              <a:rPr lang="en-US" dirty="0"/>
              <a:t>, 2010.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/>
              <a:t>Waller, J., </a:t>
            </a:r>
            <a:r>
              <a:rPr lang="en-US" i="1" dirty="0"/>
              <a:t>Performance Benchmarking of Application Monitoring Frameworks</a:t>
            </a:r>
            <a:r>
              <a:rPr lang="en-US" dirty="0"/>
              <a:t>, Books on Demand, 2014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Shields, G., </a:t>
            </a:r>
            <a:r>
              <a:rPr lang="en-US" i="1" dirty="0"/>
              <a:t>The Definitive Guide to Application Performance Management</a:t>
            </a:r>
            <a:r>
              <a:rPr lang="en-US" dirty="0"/>
              <a:t>, </a:t>
            </a:r>
            <a:r>
              <a:rPr lang="en-US" dirty="0" err="1"/>
              <a:t>Realtime</a:t>
            </a:r>
            <a:r>
              <a:rPr lang="en-US" dirty="0"/>
              <a:t> Publishers, 2009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/>
              <a:t>Higgins, K. R., </a:t>
            </a:r>
            <a:r>
              <a:rPr lang="en-US" i="1" dirty="0"/>
              <a:t>An Evaluation of the Performance and Database Access Strategies of Java Object-Relational Mapping Frameworks</a:t>
            </a:r>
            <a:r>
              <a:rPr lang="en-US" dirty="0"/>
              <a:t>, ProQuest,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[5]</a:t>
            </a:r>
            <a:r>
              <a:rPr lang="en-US" dirty="0"/>
              <a:t> </a:t>
            </a:r>
            <a:r>
              <a:rPr lang="en-US" dirty="0" err="1"/>
              <a:t>Membrey</a:t>
            </a:r>
            <a:r>
              <a:rPr lang="en-US" dirty="0"/>
              <a:t>, P., et al., </a:t>
            </a:r>
            <a:r>
              <a:rPr lang="en-US" i="1" dirty="0"/>
              <a:t>Practical Load Balancing: Ride the Performance Tiger</a:t>
            </a:r>
            <a:r>
              <a:rPr lang="en-US" dirty="0"/>
              <a:t>, </a:t>
            </a:r>
            <a:r>
              <a:rPr lang="en-US" dirty="0" err="1"/>
              <a:t>Apress</a:t>
            </a:r>
            <a:r>
              <a:rPr lang="en-US" dirty="0"/>
              <a:t>, 2012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876800" cy="5029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[1] </a:t>
            </a:r>
            <a:r>
              <a:rPr lang="en-US" dirty="0" err="1" smtClean="0"/>
              <a:t>Ciugudean</a:t>
            </a:r>
            <a:r>
              <a:rPr lang="en-US" dirty="0"/>
              <a:t>, M., </a:t>
            </a:r>
            <a:r>
              <a:rPr lang="en-US" dirty="0" err="1"/>
              <a:t>Gorgan</a:t>
            </a:r>
            <a:r>
              <a:rPr lang="en-US" dirty="0"/>
              <a:t>, D., </a:t>
            </a:r>
            <a:r>
              <a:rPr lang="en-US" i="1" dirty="0"/>
              <a:t>Methodology for Identification and Evaluation of </a:t>
            </a:r>
            <a:r>
              <a:rPr lang="en-US" i="1" dirty="0" smtClean="0"/>
              <a:t> Web </a:t>
            </a:r>
            <a:r>
              <a:rPr lang="en-US" i="1" dirty="0"/>
              <a:t>Application Performance Oriented Usability Issues</a:t>
            </a:r>
            <a:r>
              <a:rPr lang="en-US" dirty="0"/>
              <a:t>, in Romanian Journal of Human Computer Interaction 9(2) 2016, 155-176.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263">
            <a:off x="5549592" y="1745158"/>
            <a:ext cx="279121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Ciugudean</a:t>
            </a:r>
            <a:r>
              <a:rPr lang="en-US" dirty="0"/>
              <a:t>, M., </a:t>
            </a:r>
            <a:r>
              <a:rPr lang="en-US" dirty="0" err="1"/>
              <a:t>Gorgan</a:t>
            </a:r>
            <a:r>
              <a:rPr lang="en-US" dirty="0"/>
              <a:t>, D., </a:t>
            </a:r>
            <a:r>
              <a:rPr lang="en-US" i="1" dirty="0"/>
              <a:t>Methodology for Identification and Evaluation of Web Application Performance Oriented Usability Issues</a:t>
            </a:r>
            <a:r>
              <a:rPr lang="en-US" dirty="0"/>
              <a:t>, in Proceedings to ROCHI Conference, 8-9 Sept., Iasi, 2016.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892">
            <a:off x="4818163" y="1447800"/>
            <a:ext cx="357214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620000" cy="5105400"/>
          </a:xfrm>
        </p:spPr>
      </p:pic>
    </p:spTree>
    <p:extLst>
      <p:ext uri="{BB962C8B-B14F-4D97-AF65-F5344CB8AC3E}">
        <p14:creationId xmlns:p14="http://schemas.microsoft.com/office/powerpoint/2010/main" val="14376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Objectives</a:t>
            </a:r>
          </a:p>
          <a:p>
            <a:r>
              <a:rPr lang="en-US" dirty="0"/>
              <a:t>Theoretical </a:t>
            </a:r>
            <a:r>
              <a:rPr lang="en-US" dirty="0" smtClean="0"/>
              <a:t>Considerations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Technological Considerations</a:t>
            </a:r>
          </a:p>
          <a:p>
            <a:r>
              <a:rPr lang="en-US" dirty="0"/>
              <a:t>Implementation Considerations and Experimental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Bibliography</a:t>
            </a:r>
          </a:p>
          <a:p>
            <a:r>
              <a:rPr lang="en-US" dirty="0" smtClean="0"/>
              <a:t>Appendix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preserve the stability and other quality features of existing </a:t>
            </a:r>
            <a:r>
              <a:rPr lang="en-US" dirty="0"/>
              <a:t>system in </a:t>
            </a:r>
            <a:r>
              <a:rPr lang="en-US" dirty="0" smtClean="0"/>
              <a:t>the context of considerably increasing the number of concurrent users </a:t>
            </a:r>
          </a:p>
          <a:p>
            <a:r>
              <a:rPr lang="en-US" dirty="0" smtClean="0"/>
              <a:t>Why this methodology ?!</a:t>
            </a:r>
          </a:p>
          <a:p>
            <a:pPr lvl="1"/>
            <a:r>
              <a:rPr lang="en-US" i="1" dirty="0" smtClean="0"/>
              <a:t>economical</a:t>
            </a:r>
            <a:r>
              <a:rPr lang="en-US" dirty="0" smtClean="0"/>
              <a:t> considerations: no major investments in new hardware/equipment/licenses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echnical</a:t>
            </a:r>
            <a:r>
              <a:rPr lang="en-US" dirty="0" smtClean="0"/>
              <a:t> considerations: use the </a:t>
            </a:r>
            <a:r>
              <a:rPr lang="en-US" dirty="0"/>
              <a:t>existing </a:t>
            </a:r>
            <a:r>
              <a:rPr lang="en-US" dirty="0" smtClean="0"/>
              <a:t>system instead of starting from scratch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648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Prerequisite: </a:t>
            </a:r>
            <a:r>
              <a:rPr lang="en-US" dirty="0"/>
              <a:t>L</a:t>
            </a:r>
            <a:r>
              <a:rPr lang="en-US" dirty="0" smtClean="0"/>
              <a:t>icense Thesis </a:t>
            </a:r>
          </a:p>
          <a:p>
            <a:pPr lvl="1"/>
            <a:r>
              <a:rPr lang="en-US" dirty="0" smtClean="0"/>
              <a:t>electronic </a:t>
            </a:r>
            <a:r>
              <a:rPr lang="en-US" dirty="0"/>
              <a:t>Scrum </a:t>
            </a:r>
            <a:r>
              <a:rPr lang="en-US" dirty="0" smtClean="0"/>
              <a:t>tool, using Java technologies, intended to construct </a:t>
            </a:r>
            <a:r>
              <a:rPr lang="en-US" dirty="0"/>
              <a:t>a system </a:t>
            </a:r>
            <a:r>
              <a:rPr lang="en-US" dirty="0" smtClean="0"/>
              <a:t>behaving as </a:t>
            </a:r>
            <a:r>
              <a:rPr lang="en-US" dirty="0"/>
              <a:t>an </a:t>
            </a:r>
            <a:r>
              <a:rPr lang="en-US" dirty="0" smtClean="0"/>
              <a:t>Agile </a:t>
            </a:r>
            <a:r>
              <a:rPr lang="en-US" dirty="0"/>
              <a:t>project </a:t>
            </a:r>
            <a:r>
              <a:rPr lang="en-US" dirty="0" smtClean="0"/>
              <a:t>organizer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and </a:t>
            </a:r>
            <a:r>
              <a:rPr lang="en-US" dirty="0" smtClean="0"/>
              <a:t>evaluate </a:t>
            </a:r>
            <a:r>
              <a:rPr lang="en-US" dirty="0"/>
              <a:t>performance characteristics </a:t>
            </a:r>
            <a:r>
              <a:rPr lang="en-US" dirty="0" smtClean="0"/>
              <a:t>through specialized </a:t>
            </a:r>
            <a:r>
              <a:rPr lang="en-US" dirty="0"/>
              <a:t>tools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aximize system’s performance </a:t>
            </a:r>
            <a:r>
              <a:rPr lang="en-US" dirty="0"/>
              <a:t>through a suite of dependent </a:t>
            </a:r>
            <a:r>
              <a:rPr lang="en-US" dirty="0" smtClean="0"/>
              <a:t>methodologies</a:t>
            </a:r>
          </a:p>
          <a:p>
            <a:pPr lvl="2"/>
            <a:r>
              <a:rPr lang="en-US" dirty="0" smtClean="0"/>
              <a:t>the developed improvements reside </a:t>
            </a:r>
            <a:r>
              <a:rPr lang="en-US" dirty="0"/>
              <a:t>in different areas of the system and might be assessed together or in </a:t>
            </a:r>
            <a:r>
              <a:rPr lang="en-US" dirty="0" smtClean="0"/>
              <a:t>isolation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ssess the outcome of each phase through performance monitoring </a:t>
            </a:r>
            <a:r>
              <a:rPr lang="en-US" dirty="0"/>
              <a:t>tools </a:t>
            </a:r>
            <a:r>
              <a:rPr lang="en-US" dirty="0" smtClean="0"/>
              <a:t>and measurements</a:t>
            </a:r>
          </a:p>
          <a:p>
            <a:pPr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7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APM Meaning</a:t>
            </a:r>
          </a:p>
          <a:p>
            <a:pPr lvl="1"/>
            <a:r>
              <a:rPr lang="en-US" dirty="0" smtClean="0"/>
              <a:t>art </a:t>
            </a:r>
            <a:r>
              <a:rPr lang="en-US" dirty="0"/>
              <a:t>of managing performance, availability, serviceability, response time and the overall user experience </a:t>
            </a:r>
            <a:endParaRPr lang="en-US" dirty="0" smtClean="0"/>
          </a:p>
          <a:p>
            <a:pPr lvl="1"/>
            <a:r>
              <a:rPr lang="en-US" dirty="0" smtClean="0"/>
              <a:t>in thesis context: interconnection </a:t>
            </a:r>
            <a:r>
              <a:rPr lang="en-US" dirty="0"/>
              <a:t>of tools, processes and methodologies used to </a:t>
            </a:r>
            <a:r>
              <a:rPr lang="en-US" dirty="0" smtClean="0"/>
              <a:t>evaluate systems’ </a:t>
            </a:r>
            <a:r>
              <a:rPr lang="en-US" dirty="0"/>
              <a:t>quality features by taking </a:t>
            </a:r>
            <a:r>
              <a:rPr lang="en-US" dirty="0" smtClean="0"/>
              <a:t>into </a:t>
            </a:r>
            <a:r>
              <a:rPr lang="en-US" dirty="0"/>
              <a:t>account performance-oriented </a:t>
            </a:r>
            <a:r>
              <a:rPr lang="en-US" dirty="0" smtClean="0"/>
              <a:t>metrics</a:t>
            </a:r>
          </a:p>
          <a:p>
            <a:r>
              <a:rPr lang="en-US" dirty="0"/>
              <a:t>APM Advantages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downtime, thus providing business continuity</a:t>
            </a:r>
          </a:p>
          <a:p>
            <a:pPr lvl="1"/>
            <a:r>
              <a:rPr lang="en-US" dirty="0"/>
              <a:t>improves User Experience (UX) and Satisfaction</a:t>
            </a:r>
          </a:p>
          <a:p>
            <a:pPr lvl="1"/>
            <a:r>
              <a:rPr lang="en-US" dirty="0" smtClean="0"/>
              <a:t>enhances </a:t>
            </a:r>
            <a:r>
              <a:rPr lang="en-US" dirty="0"/>
              <a:t>innovation</a:t>
            </a:r>
          </a:p>
          <a:p>
            <a:pPr lvl="1"/>
            <a:r>
              <a:rPr lang="en-US" dirty="0"/>
              <a:t>reduces operational </a:t>
            </a:r>
            <a:r>
              <a:rPr lang="en-US" dirty="0" smtClean="0"/>
              <a:t>costs</a:t>
            </a:r>
          </a:p>
          <a:p>
            <a:pPr lvl="1"/>
            <a:r>
              <a:rPr lang="en-US" dirty="0"/>
              <a:t>higher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significant increase in sales and revenue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302">
            <a:off x="5386370" y="4986466"/>
            <a:ext cx="3439005" cy="11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9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- in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1173" y="1421756"/>
            <a:ext cx="7772400" cy="513144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Sydor’s</a:t>
            </a:r>
            <a:r>
              <a:rPr lang="en-US" dirty="0" smtClean="0"/>
              <a:t> </a:t>
            </a:r>
            <a:r>
              <a:rPr lang="en-US" i="1" dirty="0"/>
              <a:t>APM Best Practices: Realizing Application Performance </a:t>
            </a:r>
            <a:r>
              <a:rPr lang="en-US" i="1" dirty="0" smtClean="0"/>
              <a:t>Management</a:t>
            </a:r>
            <a:r>
              <a:rPr lang="en-US" dirty="0" smtClean="0"/>
              <a:t> book [1]</a:t>
            </a:r>
            <a:endParaRPr lang="en-US" i="1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verview of APM development</a:t>
            </a:r>
          </a:p>
          <a:p>
            <a:pPr lvl="2"/>
            <a:r>
              <a:rPr lang="en-US" dirty="0" smtClean="0"/>
              <a:t>the extension of the Internet and development of system’s complexity and distribution, determined the need of change in the area of traditional monitoring</a:t>
            </a:r>
          </a:p>
          <a:p>
            <a:pPr lvl="2"/>
            <a:r>
              <a:rPr lang="en-US" dirty="0" smtClean="0"/>
              <a:t>previously used tools become inaccessible and were not able to successfully handle all application performance issues</a:t>
            </a:r>
          </a:p>
          <a:p>
            <a:pPr lvl="2"/>
            <a:r>
              <a:rPr lang="en-US" dirty="0" smtClean="0"/>
              <a:t>improve next generation of monitoring tools, more specialized and offering brand new features aiming to overcome the limitations of traditional monitoring</a:t>
            </a:r>
          </a:p>
          <a:p>
            <a:pPr lvl="2"/>
            <a:r>
              <a:rPr lang="en-US" dirty="0" smtClean="0"/>
              <a:t>impressive attention was given to transactions and user experience</a:t>
            </a:r>
          </a:p>
          <a:p>
            <a:r>
              <a:rPr lang="en-US" dirty="0"/>
              <a:t>Waller’s </a:t>
            </a:r>
            <a:r>
              <a:rPr lang="en-US" i="1" dirty="0"/>
              <a:t>Performance Benchmarking of Application Monitoring </a:t>
            </a:r>
            <a:r>
              <a:rPr lang="en-US" i="1" dirty="0" smtClean="0"/>
              <a:t>Frameworks </a:t>
            </a:r>
            <a:r>
              <a:rPr lang="en-US" dirty="0" smtClean="0"/>
              <a:t>[2] </a:t>
            </a:r>
          </a:p>
          <a:p>
            <a:pPr lvl="1"/>
            <a:r>
              <a:rPr lang="en-US" dirty="0" smtClean="0"/>
              <a:t>both theoretical and technical insights related to system monitoring approaches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eferences to similar APM tools used in application instrumentation, profiling and monitoring (e.g. </a:t>
            </a:r>
            <a:r>
              <a:rPr lang="en-US" dirty="0" err="1" smtClean="0"/>
              <a:t>VisualVM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verhead caused by APM</a:t>
            </a:r>
          </a:p>
          <a:p>
            <a:r>
              <a:rPr lang="en-US" dirty="0" smtClean="0"/>
              <a:t>Shields’s </a:t>
            </a:r>
            <a:r>
              <a:rPr lang="en-US" i="1" dirty="0"/>
              <a:t>The Definitive Guide to Application Performance </a:t>
            </a:r>
            <a:r>
              <a:rPr lang="en-US" i="1" dirty="0" smtClean="0"/>
              <a:t>Management</a:t>
            </a:r>
            <a:r>
              <a:rPr lang="en-US" dirty="0" smtClean="0"/>
              <a:t> [3]</a:t>
            </a:r>
          </a:p>
          <a:p>
            <a:pPr lvl="1"/>
            <a:r>
              <a:rPr lang="en-US" dirty="0" smtClean="0"/>
              <a:t>overview of APM from End-Users </a:t>
            </a:r>
            <a:r>
              <a:rPr lang="en-US" dirty="0"/>
              <a:t>E</a:t>
            </a:r>
            <a:r>
              <a:rPr lang="en-US" dirty="0" smtClean="0"/>
              <a:t>xperience (EUE) viewpoint</a:t>
            </a:r>
          </a:p>
          <a:p>
            <a:pPr lvl="1"/>
            <a:r>
              <a:rPr lang="en-US" dirty="0" smtClean="0"/>
              <a:t>APM integration into the system</a:t>
            </a:r>
          </a:p>
          <a:p>
            <a:pPr lvl="1"/>
            <a:r>
              <a:rPr lang="en-US" dirty="0" smtClean="0"/>
              <a:t>APM role inside a real project and its communication with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</a:t>
            </a:r>
            <a:r>
              <a:rPr lang="en-US" dirty="0" smtClean="0"/>
              <a:t>Art - on the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/>
              <a:t>APM Tools </a:t>
            </a:r>
            <a:endParaRPr lang="en-US" dirty="0" smtClean="0"/>
          </a:p>
          <a:p>
            <a:pPr lvl="1"/>
            <a:r>
              <a:rPr lang="en-US" i="1" dirty="0" err="1" smtClean="0"/>
              <a:t>JMeter</a:t>
            </a:r>
            <a:r>
              <a:rPr lang="en-US" i="1" dirty="0" smtClean="0"/>
              <a:t> </a:t>
            </a:r>
            <a:r>
              <a:rPr lang="en-US" dirty="0"/>
              <a:t>vs</a:t>
            </a:r>
            <a:r>
              <a:rPr lang="en-US" i="1" dirty="0"/>
              <a:t> </a:t>
            </a:r>
            <a:r>
              <a:rPr lang="en-US" i="1" dirty="0" err="1" smtClean="0"/>
              <a:t>LoadRunner</a:t>
            </a:r>
            <a:endParaRPr lang="en-US" i="1" dirty="0" smtClean="0"/>
          </a:p>
          <a:p>
            <a:pPr lvl="2"/>
            <a:r>
              <a:rPr lang="en-US" i="1" dirty="0" err="1"/>
              <a:t>JMeter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unlimited load </a:t>
            </a:r>
            <a:r>
              <a:rPr lang="en-US" dirty="0" smtClean="0"/>
              <a:t>generation, free usage, intuitive UI</a:t>
            </a:r>
          </a:p>
          <a:p>
            <a:pPr lvl="2"/>
            <a:r>
              <a:rPr lang="en-US" i="1" dirty="0" err="1" smtClean="0"/>
              <a:t>LoadRunner</a:t>
            </a:r>
            <a:r>
              <a:rPr lang="en-US" dirty="0" smtClean="0"/>
              <a:t> - limited </a:t>
            </a:r>
            <a:r>
              <a:rPr lang="en-US" dirty="0"/>
              <a:t>load generation </a:t>
            </a:r>
            <a:r>
              <a:rPr lang="en-US" dirty="0" smtClean="0"/>
              <a:t>capacity, provides a suite </a:t>
            </a:r>
            <a:r>
              <a:rPr lang="en-US" dirty="0"/>
              <a:t>of extended </a:t>
            </a:r>
            <a:r>
              <a:rPr lang="en-US" dirty="0" smtClean="0"/>
              <a:t>developed features at an expensive price, </a:t>
            </a:r>
            <a:r>
              <a:rPr lang="en-US" dirty="0"/>
              <a:t>sophisticated </a:t>
            </a:r>
            <a:r>
              <a:rPr lang="en-US" dirty="0" smtClean="0"/>
              <a:t>UI</a:t>
            </a:r>
          </a:p>
          <a:p>
            <a:pPr lvl="1"/>
            <a:r>
              <a:rPr lang="en-US" i="1" dirty="0" err="1"/>
              <a:t>JConsole</a:t>
            </a:r>
            <a:r>
              <a:rPr lang="en-US" i="1" dirty="0"/>
              <a:t> </a:t>
            </a:r>
            <a:r>
              <a:rPr lang="en-US" dirty="0"/>
              <a:t>vs</a:t>
            </a:r>
            <a:r>
              <a:rPr lang="en-US" i="1" dirty="0"/>
              <a:t> </a:t>
            </a:r>
            <a:r>
              <a:rPr lang="en-US" i="1" dirty="0" err="1"/>
              <a:t>VisualVM</a:t>
            </a:r>
            <a:r>
              <a:rPr lang="en-US" i="1" dirty="0"/>
              <a:t> </a:t>
            </a:r>
            <a:r>
              <a:rPr lang="en-US" dirty="0"/>
              <a:t>vs</a:t>
            </a:r>
            <a:r>
              <a:rPr lang="en-US" i="1" dirty="0"/>
              <a:t> </a:t>
            </a:r>
            <a:r>
              <a:rPr lang="en-US" i="1" dirty="0" err="1"/>
              <a:t>AppDynamics</a:t>
            </a:r>
            <a:r>
              <a:rPr lang="en-US" i="1" dirty="0"/>
              <a:t> </a:t>
            </a:r>
            <a:r>
              <a:rPr lang="en-US" i="1" dirty="0" smtClean="0"/>
              <a:t>Lite</a:t>
            </a:r>
          </a:p>
          <a:p>
            <a:pPr lvl="2"/>
            <a:r>
              <a:rPr lang="en-US" i="1" dirty="0" err="1" smtClean="0"/>
              <a:t>JConsole</a:t>
            </a:r>
            <a:r>
              <a:rPr lang="en-US" i="1" dirty="0" smtClean="0"/>
              <a:t> - </a:t>
            </a:r>
            <a:r>
              <a:rPr lang="en-US" dirty="0"/>
              <a:t>easy to navigate </a:t>
            </a:r>
            <a:r>
              <a:rPr lang="en-US" dirty="0" smtClean="0"/>
              <a:t>UI, free usage, lacks </a:t>
            </a:r>
            <a:r>
              <a:rPr lang="en-US" dirty="0"/>
              <a:t>application </a:t>
            </a:r>
            <a:r>
              <a:rPr lang="en-US" dirty="0" smtClean="0"/>
              <a:t>context, causes extra overhead </a:t>
            </a:r>
          </a:p>
          <a:p>
            <a:pPr lvl="2"/>
            <a:r>
              <a:rPr lang="en-US" i="1" dirty="0" err="1" smtClean="0"/>
              <a:t>VisualVM</a:t>
            </a:r>
            <a:r>
              <a:rPr lang="en-US" i="1" dirty="0" smtClean="0"/>
              <a:t> </a:t>
            </a:r>
            <a:r>
              <a:rPr lang="en-US" dirty="0" smtClean="0"/>
              <a:t>- extends </a:t>
            </a:r>
            <a:r>
              <a:rPr lang="en-US" dirty="0" err="1" smtClean="0"/>
              <a:t>JConsole</a:t>
            </a:r>
            <a:r>
              <a:rPr lang="en-US" dirty="0" smtClean="0"/>
              <a:t> functionalities, </a:t>
            </a:r>
            <a:r>
              <a:rPr lang="en-US" dirty="0"/>
              <a:t>easy to navigate UI, </a:t>
            </a:r>
            <a:r>
              <a:rPr lang="en-US" dirty="0" smtClean="0"/>
              <a:t>free </a:t>
            </a:r>
            <a:r>
              <a:rPr lang="en-US" dirty="0"/>
              <a:t>usage, causes extra overhead </a:t>
            </a:r>
          </a:p>
          <a:p>
            <a:pPr lvl="2"/>
            <a:r>
              <a:rPr lang="en-US" i="1" dirty="0" err="1"/>
              <a:t>AppDynamics</a:t>
            </a:r>
            <a:r>
              <a:rPr lang="en-US" i="1" dirty="0"/>
              <a:t> </a:t>
            </a:r>
            <a:r>
              <a:rPr lang="en-US" i="1" dirty="0" smtClean="0"/>
              <a:t>Lite - </a:t>
            </a:r>
            <a:r>
              <a:rPr lang="en-US" dirty="0"/>
              <a:t>exhibits a top down approach to </a:t>
            </a:r>
            <a:r>
              <a:rPr lang="en-US" dirty="0" smtClean="0"/>
              <a:t>monitoring,</a:t>
            </a:r>
            <a:r>
              <a:rPr lang="en-US" dirty="0"/>
              <a:t> free </a:t>
            </a:r>
            <a:r>
              <a:rPr lang="en-US" dirty="0" smtClean="0"/>
              <a:t>usage, does  not cause overhead</a:t>
            </a:r>
            <a:endParaRPr lang="en-US" i="1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660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Technological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Tools used on behalf of the Research and Experiments </a:t>
            </a:r>
            <a:r>
              <a:rPr lang="en-US" dirty="0" smtClean="0"/>
              <a:t>conducted</a:t>
            </a:r>
          </a:p>
          <a:p>
            <a:pPr lvl="1"/>
            <a:r>
              <a:rPr lang="en-US" dirty="0"/>
              <a:t>Apache </a:t>
            </a:r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err="1" smtClean="0"/>
              <a:t>VisualVM</a:t>
            </a:r>
            <a:endParaRPr lang="en-US" dirty="0" smtClean="0"/>
          </a:p>
          <a:p>
            <a:r>
              <a:rPr lang="en-US" dirty="0" smtClean="0"/>
              <a:t>Technologies </a:t>
            </a:r>
            <a:r>
              <a:rPr lang="en-US" dirty="0"/>
              <a:t>used in License Thesis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Spring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Java Persistence API (JPA)</a:t>
            </a:r>
          </a:p>
          <a:p>
            <a:r>
              <a:rPr lang="en-US" dirty="0"/>
              <a:t>Technologies </a:t>
            </a:r>
            <a:r>
              <a:rPr lang="en-US" dirty="0" smtClean="0"/>
              <a:t>used </a:t>
            </a:r>
            <a:r>
              <a:rPr lang="en-US" dirty="0"/>
              <a:t>in Dissertation Thesis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Apache Load </a:t>
            </a:r>
            <a:r>
              <a:rPr lang="en-US" dirty="0" smtClean="0"/>
              <a:t>Balancing</a:t>
            </a:r>
          </a:p>
          <a:p>
            <a:pPr lvl="1"/>
            <a:r>
              <a:rPr lang="en-US" dirty="0" smtClean="0"/>
              <a:t>Eh-Cache</a:t>
            </a:r>
          </a:p>
          <a:p>
            <a:pPr lvl="2"/>
            <a:r>
              <a:rPr lang="en-US" dirty="0"/>
              <a:t>Spring </a:t>
            </a:r>
            <a:r>
              <a:rPr lang="en-US" dirty="0" smtClean="0"/>
              <a:t>Eh-Cache</a:t>
            </a:r>
          </a:p>
          <a:p>
            <a:pPr lvl="2"/>
            <a:r>
              <a:rPr lang="en-US" dirty="0"/>
              <a:t>Hibernate Eh-Cache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62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Considerations and 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a suite of phases oriented towards improving the application’s performance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phase - </a:t>
            </a:r>
            <a:r>
              <a:rPr lang="en-US" dirty="0"/>
              <a:t>methodology </a:t>
            </a:r>
            <a:r>
              <a:rPr lang="en-US" dirty="0" smtClean="0"/>
              <a:t>for analyzing </a:t>
            </a:r>
            <a:r>
              <a:rPr lang="en-US" dirty="0"/>
              <a:t>and implementing the most suitable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at completion </a:t>
            </a:r>
            <a:r>
              <a:rPr lang="en-US" dirty="0"/>
              <a:t>of each </a:t>
            </a:r>
            <a:r>
              <a:rPr lang="en-US" dirty="0" smtClean="0"/>
              <a:t>phase </a:t>
            </a:r>
            <a:r>
              <a:rPr lang="en-US" dirty="0"/>
              <a:t>specialized performance measurements were conducted in order to evaluate the enhancements obtained, as well as their </a:t>
            </a:r>
            <a:r>
              <a:rPr lang="en-US" dirty="0" smtClean="0"/>
              <a:t>magnitude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 suite of use cases considered</a:t>
            </a:r>
          </a:p>
          <a:p>
            <a:pPr lvl="1"/>
            <a:r>
              <a:rPr lang="en-US" dirty="0" smtClean="0"/>
              <a:t>target: assess system’s performance under heavy load </a:t>
            </a:r>
          </a:p>
          <a:p>
            <a:pPr lvl="2"/>
            <a:r>
              <a:rPr lang="en-US" dirty="0" smtClean="0"/>
              <a:t>handle </a:t>
            </a:r>
            <a:r>
              <a:rPr lang="en-US" b="1" dirty="0" smtClean="0"/>
              <a:t>big data </a:t>
            </a:r>
            <a:r>
              <a:rPr lang="en-US" dirty="0" smtClean="0"/>
              <a:t>accessed by large amount of </a:t>
            </a:r>
            <a:r>
              <a:rPr lang="en-US" b="1" dirty="0" smtClean="0"/>
              <a:t>concurrent users</a:t>
            </a:r>
          </a:p>
        </p:txBody>
      </p:sp>
    </p:spTree>
    <p:extLst>
      <p:ext uri="{BB962C8B-B14F-4D97-AF65-F5344CB8AC3E}">
        <p14:creationId xmlns:p14="http://schemas.microsoft.com/office/powerpoint/2010/main" val="1884134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2705</TotalTime>
  <Words>1454</Words>
  <Application>Microsoft Office PowerPoint</Application>
  <PresentationFormat>On-screen Show (4:3)</PresentationFormat>
  <Paragraphs>203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Batang</vt:lpstr>
      <vt:lpstr>맑은 고딕</vt:lpstr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TESTING AND MONITORING BASED METHODOLOGY FOR WEB APPLICATIONS PERFORMANCE IMPROVEMENT</vt:lpstr>
      <vt:lpstr>Contents</vt:lpstr>
      <vt:lpstr>Introduction</vt:lpstr>
      <vt:lpstr>Project Objectives</vt:lpstr>
      <vt:lpstr>Theoretical Considerations</vt:lpstr>
      <vt:lpstr>State of the Art - in Literature</vt:lpstr>
      <vt:lpstr>State of the Art - on the market</vt:lpstr>
      <vt:lpstr>Technological Considerations</vt:lpstr>
      <vt:lpstr>Implementation Considerations and Experimental Results</vt:lpstr>
      <vt:lpstr>Implementation Considerations and Experimental Results (cont.)</vt:lpstr>
      <vt:lpstr>Implementation Considerations and Experimental Results (cont.)</vt:lpstr>
      <vt:lpstr>Implementation Considerations and Experimental Results (cont.)</vt:lpstr>
      <vt:lpstr>Implementation Considerations and Experimental Results (cont.)</vt:lpstr>
      <vt:lpstr>Implementation Considerations and Experimental Results (cont.)</vt:lpstr>
      <vt:lpstr>Conclusions</vt:lpstr>
      <vt:lpstr>Bibliography</vt:lpstr>
      <vt:lpstr>Appendix</vt:lpstr>
      <vt:lpstr>Appendix (cont.)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SCRUM TOOLS FOR AGILE METHODOLOGY</dc:title>
  <dc:creator>Mihaela</dc:creator>
  <cp:lastModifiedBy>Mihaela Ciugudean</cp:lastModifiedBy>
  <cp:revision>278</cp:revision>
  <dcterms:created xsi:type="dcterms:W3CDTF">2006-08-16T00:00:00Z</dcterms:created>
  <dcterms:modified xsi:type="dcterms:W3CDTF">2016-09-15T16:42:35Z</dcterms:modified>
</cp:coreProperties>
</file>