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65" r:id="rId11"/>
    <p:sldId id="268" r:id="rId12"/>
    <p:sldId id="282" r:id="rId13"/>
    <p:sldId id="283" r:id="rId14"/>
    <p:sldId id="267" r:id="rId15"/>
    <p:sldId id="269" r:id="rId16"/>
    <p:sldId id="266" r:id="rId17"/>
    <p:sldId id="284" r:id="rId18"/>
    <p:sldId id="270" r:id="rId19"/>
    <p:sldId id="272" r:id="rId20"/>
    <p:sldId id="271" r:id="rId21"/>
    <p:sldId id="273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Faceți clic pentru a edita stilul de subtitlu coordonator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46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90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851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18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361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375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949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000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699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80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242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D99CF-3834-48F8-A82F-3D4FFFCEAB33}" type="datetimeFigureOut">
              <a:rPr lang="ro-RO" smtClean="0"/>
              <a:t>14.03.2021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3355-921B-4B70-8CE9-17E3D1B907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886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Metode de sortare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46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 smtClean="0"/>
              <a:t>Bubble</a:t>
            </a:r>
            <a:r>
              <a:rPr lang="ro-RO" dirty="0" smtClean="0"/>
              <a:t> Sort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413164"/>
            <a:ext cx="7234382" cy="4763799"/>
          </a:xfrm>
        </p:spPr>
        <p:txBody>
          <a:bodyPr>
            <a:normAutofit fontScale="85000" lnSpcReduction="20000"/>
          </a:bodyPr>
          <a:lstStyle/>
          <a:p>
            <a:r>
              <a:rPr lang="ro-RO" u="sng" dirty="0" err="1" smtClean="0"/>
              <a:t>Bubble</a:t>
            </a:r>
            <a:r>
              <a:rPr lang="ro-RO" u="sng" dirty="0" smtClean="0"/>
              <a:t> sort(Sortarea prin metoda bulelor)</a:t>
            </a:r>
            <a:r>
              <a:rPr lang="ro-RO" dirty="0" smtClean="0"/>
              <a:t> este o metodă de sortare</a:t>
            </a:r>
            <a:r>
              <a:rPr lang="en-US" dirty="0" smtClean="0"/>
              <a:t> </a:t>
            </a:r>
            <a:r>
              <a:rPr lang="en-US" dirty="0" err="1" smtClean="0"/>
              <a:t>stabi</a:t>
            </a:r>
            <a:r>
              <a:rPr lang="ro-RO" dirty="0" smtClean="0"/>
              <a:t>ă bazată pe </a:t>
            </a:r>
            <a:r>
              <a:rPr lang="ro-RO" dirty="0" err="1" smtClean="0"/>
              <a:t>comparaţii</a:t>
            </a:r>
            <a:r>
              <a:rPr lang="ro-RO" dirty="0" smtClean="0"/>
              <a:t>. </a:t>
            </a:r>
          </a:p>
          <a:p>
            <a:r>
              <a:rPr lang="ro-RO" u="sng" dirty="0" smtClean="0"/>
              <a:t>Ideea clasică – sortare element cu element</a:t>
            </a:r>
            <a:r>
              <a:rPr lang="ro-RO" dirty="0" smtClean="0"/>
              <a:t>: de rezolvare constă în 2 for-uri: pentru fiecare element din </a:t>
            </a:r>
            <a:r>
              <a:rPr lang="ro-RO" dirty="0" err="1" smtClean="0"/>
              <a:t>şirul</a:t>
            </a:r>
            <a:r>
              <a:rPr lang="ro-RO" dirty="0" smtClean="0"/>
              <a:t> dat, se parcurge încă o dată tot </a:t>
            </a:r>
            <a:r>
              <a:rPr lang="ro-RO" dirty="0" err="1" smtClean="0"/>
              <a:t>şirul</a:t>
            </a:r>
            <a:r>
              <a:rPr lang="ro-RO" dirty="0" smtClean="0"/>
              <a:t> până la elementul respectiv şi se </a:t>
            </a:r>
            <a:r>
              <a:rPr lang="ro-RO" dirty="0" err="1" smtClean="0"/>
              <a:t>interschimbă</a:t>
            </a:r>
            <a:r>
              <a:rPr lang="ro-RO" dirty="0" smtClean="0"/>
              <a:t> elementele consecutive ale căror valori nu sunt în ordine crescătoare.</a:t>
            </a:r>
          </a:p>
          <a:p>
            <a:r>
              <a:rPr lang="ro-RO" dirty="0" smtClean="0"/>
              <a:t>Varianta implementată în proiect este una optimizată, în care se </a:t>
            </a:r>
            <a:r>
              <a:rPr lang="ro-RO" dirty="0" err="1" smtClean="0"/>
              <a:t>foloseşte</a:t>
            </a:r>
            <a:r>
              <a:rPr lang="ro-RO" dirty="0" smtClean="0"/>
              <a:t> o variabilă </a:t>
            </a:r>
            <a:r>
              <a:rPr lang="ro-RO" dirty="0" err="1" smtClean="0"/>
              <a:t>bool</a:t>
            </a:r>
            <a:r>
              <a:rPr lang="ro-RO" dirty="0" smtClean="0"/>
              <a:t> </a:t>
            </a:r>
            <a:r>
              <a:rPr lang="ro-RO" i="1" dirty="0" smtClean="0"/>
              <a:t>sortat</a:t>
            </a:r>
            <a:r>
              <a:rPr lang="ro-RO" dirty="0" smtClean="0"/>
              <a:t>, a cărei valoare este False dacă s-a găsit cel </a:t>
            </a:r>
            <a:r>
              <a:rPr lang="ro-RO" dirty="0" err="1" smtClean="0"/>
              <a:t>puţin</a:t>
            </a:r>
            <a:r>
              <a:rPr lang="ro-RO" dirty="0" smtClean="0"/>
              <a:t> o pereche de valori consecutive care nu sunt în ordine crescătoare. Se </a:t>
            </a:r>
            <a:r>
              <a:rPr lang="ro-RO" dirty="0" err="1" smtClean="0"/>
              <a:t>foloseşte</a:t>
            </a:r>
            <a:r>
              <a:rPr lang="ro-RO" dirty="0" smtClean="0"/>
              <a:t> un singur for, care este parcurs până când variabila </a:t>
            </a:r>
            <a:r>
              <a:rPr lang="ro-RO" i="1" dirty="0" smtClean="0"/>
              <a:t>sortat</a:t>
            </a:r>
            <a:r>
              <a:rPr lang="ro-RO" dirty="0" smtClean="0"/>
              <a:t> are valoarea </a:t>
            </a:r>
            <a:r>
              <a:rPr lang="ro-RO" dirty="0" err="1" smtClean="0"/>
              <a:t>True</a:t>
            </a:r>
            <a:r>
              <a:rPr lang="ro-RO" dirty="0" smtClean="0"/>
              <a:t>(corespunzătoare faptului că nu mai există vreo pereche de elemente consecutive care să nu fie în ordine crescătoare).</a:t>
            </a:r>
            <a:endParaRPr lang="ro-RO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72582" y="1690688"/>
            <a:ext cx="3783408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o-RO" sz="1400" b="0" i="0" u="none" strike="noStrike" cap="none" normalizeH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BubbleSort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nr_elemente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v):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sortat 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nr_elemente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"Nu se poate sorta cu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Bubble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sort"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False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sortat ==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sortat =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nr_elemente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v[i] &gt; v[i +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v[i]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v[i+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v[i+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v[i]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sortat 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</a:t>
            </a:r>
            <a:endParaRPr kumimoji="0" lang="ro-RO" altLang="ro-RO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/>
          <p:cNvSpPr>
            <a:spLocks noGrp="1"/>
          </p:cNvSpPr>
          <p:nvPr>
            <p:ph idx="1"/>
          </p:nvPr>
        </p:nvSpPr>
        <p:spPr>
          <a:xfrm>
            <a:off x="838200" y="424873"/>
            <a:ext cx="10515600" cy="5752090"/>
          </a:xfrm>
        </p:spPr>
        <p:txBody>
          <a:bodyPr>
            <a:normAutofit/>
          </a:bodyPr>
          <a:lstStyle/>
          <a:p>
            <a:r>
              <a:rPr lang="en-US" b="1" u="sng" dirty="0" err="1" smtClean="0"/>
              <a:t>Complexitate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u="sng" dirty="0" err="1" smtClean="0"/>
              <a:t>Memorie</a:t>
            </a:r>
            <a:r>
              <a:rPr lang="en-US" dirty="0" smtClean="0"/>
              <a:t>: O(1)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u="sng" dirty="0" err="1" smtClean="0"/>
              <a:t>Timp</a:t>
            </a:r>
            <a:r>
              <a:rPr lang="en-US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Best case: O(n) – vector </a:t>
            </a:r>
            <a:r>
              <a:rPr lang="en-US" sz="2300" dirty="0" err="1" smtClean="0"/>
              <a:t>deja</a:t>
            </a:r>
            <a:r>
              <a:rPr lang="en-US" sz="2300" dirty="0" smtClean="0"/>
              <a:t> </a:t>
            </a:r>
            <a:r>
              <a:rPr lang="en-US" sz="2300" dirty="0" err="1" smtClean="0"/>
              <a:t>sortat</a:t>
            </a:r>
            <a:r>
              <a:rPr lang="en-US" sz="2300" dirty="0" smtClean="0"/>
              <a:t> </a:t>
            </a:r>
            <a:r>
              <a:rPr lang="en-US" sz="2300" dirty="0" err="1" smtClean="0"/>
              <a:t>sau</a:t>
            </a:r>
            <a:r>
              <a:rPr lang="en-US" sz="2300" dirty="0" smtClean="0"/>
              <a:t> </a:t>
            </a:r>
            <a:r>
              <a:rPr lang="ro-RO" sz="2300" dirty="0" smtClean="0"/>
              <a:t>î</a:t>
            </a:r>
            <a:r>
              <a:rPr lang="en-US" sz="2300" dirty="0" smtClean="0"/>
              <a:t>n care la prima </a:t>
            </a:r>
            <a:r>
              <a:rPr lang="en-US" sz="2300" dirty="0" err="1" smtClean="0"/>
              <a:t>interschimbare</a:t>
            </a:r>
            <a:r>
              <a:rPr lang="en-US" sz="2300" dirty="0" smtClean="0"/>
              <a:t> a c</a:t>
            </a:r>
            <a:r>
              <a:rPr lang="ro-RO" sz="2300" dirty="0" smtClean="0"/>
              <a:t>â</a:t>
            </a:r>
            <a:r>
              <a:rPr lang="en-US" sz="2300" dirty="0" err="1" smtClean="0"/>
              <a:t>torva</a:t>
            </a:r>
            <a:r>
              <a:rPr lang="en-US" sz="2300" dirty="0" smtClean="0"/>
              <a:t> </a:t>
            </a:r>
            <a:r>
              <a:rPr lang="en-US" sz="2300" dirty="0" err="1" smtClean="0"/>
              <a:t>elemente</a:t>
            </a:r>
            <a:r>
              <a:rPr lang="en-US" sz="2300" dirty="0" smtClean="0"/>
              <a:t> consecutive</a:t>
            </a:r>
            <a:r>
              <a:rPr lang="ro-RO" sz="2300" dirty="0" smtClean="0"/>
              <a:t> se </a:t>
            </a:r>
            <a:r>
              <a:rPr lang="ro-RO" sz="2300" dirty="0" err="1" smtClean="0"/>
              <a:t>obţine</a:t>
            </a:r>
            <a:r>
              <a:rPr lang="ro-RO" sz="2300" dirty="0" smtClean="0"/>
              <a:t> un vector ordonat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sz="2300" dirty="0" err="1" smtClean="0"/>
              <a:t>Worst</a:t>
            </a:r>
            <a:r>
              <a:rPr lang="ro-RO" sz="2300" dirty="0" smtClean="0"/>
              <a:t> case: O(n</a:t>
            </a:r>
            <a:r>
              <a:rPr lang="ro-RO" sz="2300" baseline="30000" dirty="0" smtClean="0"/>
              <a:t>2</a:t>
            </a:r>
            <a:r>
              <a:rPr lang="ro-RO" sz="2300" dirty="0" smtClean="0"/>
              <a:t>) – vector sortat descrescător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sz="2300" dirty="0" err="1" smtClean="0"/>
              <a:t>Average</a:t>
            </a:r>
            <a:r>
              <a:rPr lang="ro-RO" sz="2300" dirty="0" smtClean="0"/>
              <a:t> case: </a:t>
            </a:r>
            <a:r>
              <a:rPr lang="ro-RO" sz="2300" b="1" dirty="0" smtClean="0"/>
              <a:t>O(n</a:t>
            </a:r>
            <a:r>
              <a:rPr lang="ro-RO" sz="2300" b="1" baseline="30000" dirty="0" smtClean="0"/>
              <a:t>2</a:t>
            </a:r>
            <a:r>
              <a:rPr lang="ro-RO" sz="2300" b="1" dirty="0" smtClean="0"/>
              <a:t>) </a:t>
            </a:r>
            <a:endParaRPr lang="ro-RO" sz="2300" dirty="0" smtClean="0"/>
          </a:p>
          <a:p>
            <a:r>
              <a:rPr lang="ro-RO" sz="2100" dirty="0" err="1" smtClean="0"/>
              <a:t>Bubble</a:t>
            </a:r>
            <a:r>
              <a:rPr lang="ro-RO" sz="2100" dirty="0" smtClean="0"/>
              <a:t> Sort este una din cele mai ineficiente metode de sortare, singurul său avantaj fiind acela că implementarea este una simplă.</a:t>
            </a:r>
          </a:p>
          <a:p>
            <a:r>
              <a:rPr lang="ro-RO" sz="2100" dirty="0" smtClean="0"/>
              <a:t>Din acest motiv, el este utilizat când se vrea introducerea unui nou concept de algoritm de sortare.</a:t>
            </a:r>
          </a:p>
          <a:p>
            <a:r>
              <a:rPr lang="ro-RO" sz="2100" dirty="0" err="1" smtClean="0"/>
              <a:t>Şirurile</a:t>
            </a:r>
            <a:r>
              <a:rPr lang="ro-RO" sz="2100" dirty="0" smtClean="0"/>
              <a:t> pe care ar fi o alegere acceptabilă </a:t>
            </a:r>
            <a:r>
              <a:rPr lang="ro-RO" sz="2100" dirty="0" err="1" smtClean="0"/>
              <a:t>Bubble</a:t>
            </a:r>
            <a:r>
              <a:rPr lang="ro-RO" sz="2100" dirty="0" smtClean="0"/>
              <a:t> Sort sunt cele cu toate elementele ordonate, mai </a:t>
            </a:r>
            <a:r>
              <a:rPr lang="ro-RO" sz="2100" dirty="0" err="1" smtClean="0"/>
              <a:t>puţin</a:t>
            </a:r>
            <a:r>
              <a:rPr lang="ro-RO" sz="2100" dirty="0" smtClean="0"/>
              <a:t> o pereche sau 2 de numere consecutive.</a:t>
            </a:r>
            <a:endParaRPr lang="ro-RO" sz="2100" dirty="0"/>
          </a:p>
        </p:txBody>
      </p:sp>
    </p:spTree>
    <p:extLst>
      <p:ext uri="{BB962C8B-B14F-4D97-AF65-F5344CB8AC3E}">
        <p14:creationId xmlns:p14="http://schemas.microsoft.com/office/powerpoint/2010/main" val="408924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5" y="1062179"/>
            <a:ext cx="2709897" cy="4442691"/>
          </a:xfrm>
          <a:prstGeom prst="rect">
            <a:avLst/>
          </a:prstGeom>
        </p:spPr>
      </p:pic>
      <p:pic>
        <p:nvPicPr>
          <p:cNvPr id="10" name="I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81" y="1062180"/>
            <a:ext cx="2791468" cy="4442691"/>
          </a:xfrm>
          <a:prstGeom prst="rect">
            <a:avLst/>
          </a:prstGeom>
        </p:spPr>
      </p:pic>
      <p:pic>
        <p:nvPicPr>
          <p:cNvPr id="11" name="I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49" y="1062181"/>
            <a:ext cx="2715766" cy="4442691"/>
          </a:xfrm>
          <a:prstGeom prst="rect">
            <a:avLst/>
          </a:prstGeom>
        </p:spPr>
      </p:pic>
      <p:pic>
        <p:nvPicPr>
          <p:cNvPr id="12" name="I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15" y="1062182"/>
            <a:ext cx="2584838" cy="44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1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7" y="886691"/>
            <a:ext cx="2922290" cy="4830618"/>
          </a:xfrm>
          <a:prstGeom prst="rect">
            <a:avLst/>
          </a:prstGeom>
        </p:spPr>
      </p:pic>
      <p:pic>
        <p:nvPicPr>
          <p:cNvPr id="3" name="I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47" y="873537"/>
            <a:ext cx="3151435" cy="4843772"/>
          </a:xfrm>
          <a:prstGeom prst="rect">
            <a:avLst/>
          </a:prstGeom>
        </p:spPr>
      </p:pic>
      <p:pic>
        <p:nvPicPr>
          <p:cNvPr id="4" name="I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2" y="924354"/>
            <a:ext cx="4267570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Count Sort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u="sng" dirty="0" smtClean="0"/>
              <a:t>Count sort</a:t>
            </a:r>
            <a:r>
              <a:rPr lang="ro-RO" dirty="0" smtClean="0"/>
              <a:t> este </a:t>
            </a:r>
            <a:r>
              <a:rPr lang="ro-RO" dirty="0"/>
              <a:t>o metodă de sortare care nu se bazează pe </a:t>
            </a:r>
            <a:r>
              <a:rPr lang="ro-RO" dirty="0" err="1"/>
              <a:t>comparaţii</a:t>
            </a:r>
            <a:r>
              <a:rPr lang="ro-RO" dirty="0"/>
              <a:t>, favorabilă sortării a multe numere cu valori mici (&lt; 10</a:t>
            </a:r>
            <a:r>
              <a:rPr lang="ro-RO" baseline="30000" dirty="0"/>
              <a:t>6</a:t>
            </a:r>
            <a:r>
              <a:rPr lang="ro-RO" dirty="0" smtClean="0"/>
              <a:t>); face </a:t>
            </a:r>
            <a:r>
              <a:rPr lang="ro-RO" dirty="0"/>
              <a:t>o sortare stabilă</a:t>
            </a:r>
            <a:r>
              <a:rPr lang="ro-RO" dirty="0" smtClean="0"/>
              <a:t>.</a:t>
            </a:r>
          </a:p>
          <a:p>
            <a:r>
              <a:rPr lang="ro-RO" u="sng" dirty="0" smtClean="0"/>
              <a:t>Ideea :</a:t>
            </a:r>
            <a:r>
              <a:rPr lang="ro-RO" dirty="0" smtClean="0"/>
              <a:t> algoritmul </a:t>
            </a:r>
            <a:r>
              <a:rPr lang="ro-RO" dirty="0"/>
              <a:t>se bazează pe un vector suplimentar, de </a:t>
            </a:r>
            <a:r>
              <a:rPr lang="ro-RO" dirty="0" err="1"/>
              <a:t>frecvenţă</a:t>
            </a:r>
            <a:r>
              <a:rPr lang="ro-RO" dirty="0"/>
              <a:t> (</a:t>
            </a:r>
            <a:r>
              <a:rPr lang="ro-RO" dirty="0" err="1"/>
              <a:t>frecv</a:t>
            </a:r>
            <a:r>
              <a:rPr lang="ro-RO" dirty="0"/>
              <a:t>), în care </a:t>
            </a:r>
            <a:r>
              <a:rPr lang="ro-RO" dirty="0" err="1"/>
              <a:t>frecv</a:t>
            </a:r>
            <a:r>
              <a:rPr lang="ro-RO" dirty="0"/>
              <a:t>[i] = numărul </a:t>
            </a:r>
            <a:r>
              <a:rPr lang="ro-RO" dirty="0" err="1"/>
              <a:t>apariţiilor</a:t>
            </a:r>
            <a:r>
              <a:rPr lang="ro-RO" dirty="0"/>
              <a:t> valorii i în </a:t>
            </a:r>
            <a:r>
              <a:rPr lang="ro-RO" dirty="0" err="1"/>
              <a:t>şirul</a:t>
            </a:r>
            <a:r>
              <a:rPr lang="ro-RO" dirty="0"/>
              <a:t> nostru de elemente. </a:t>
            </a:r>
            <a:r>
              <a:rPr lang="ro-RO" dirty="0" err="1"/>
              <a:t>Aşadar</a:t>
            </a:r>
            <a:r>
              <a:rPr lang="ro-RO" dirty="0"/>
              <a:t>, realizarea acestei sortări constă în parcurgerea </a:t>
            </a:r>
            <a:r>
              <a:rPr lang="ro-RO" dirty="0" err="1"/>
              <a:t>şirului</a:t>
            </a:r>
            <a:r>
              <a:rPr lang="ro-RO" dirty="0"/>
              <a:t> de elemente şi actualizarea valorii vectorului </a:t>
            </a:r>
            <a:r>
              <a:rPr lang="ro-RO" dirty="0" err="1"/>
              <a:t>frecv</a:t>
            </a:r>
            <a:r>
              <a:rPr lang="ro-RO" dirty="0"/>
              <a:t> la indexul corespunzător. La final, </a:t>
            </a:r>
            <a:r>
              <a:rPr lang="ro-RO" dirty="0" err="1"/>
              <a:t>afişarea</a:t>
            </a:r>
            <a:r>
              <a:rPr lang="ro-RO" dirty="0"/>
              <a:t> ordonată se realizează prin parcurgerea </a:t>
            </a:r>
            <a:r>
              <a:rPr lang="ro-RO" dirty="0" err="1"/>
              <a:t>vetorului</a:t>
            </a:r>
            <a:r>
              <a:rPr lang="ro-RO" dirty="0"/>
              <a:t> </a:t>
            </a:r>
            <a:r>
              <a:rPr lang="ro-RO" dirty="0" err="1"/>
              <a:t>frecv</a:t>
            </a:r>
            <a:r>
              <a:rPr lang="ro-RO" dirty="0"/>
              <a:t> şi </a:t>
            </a:r>
            <a:r>
              <a:rPr lang="ro-RO" dirty="0" err="1"/>
              <a:t>afişarea</a:t>
            </a:r>
            <a:r>
              <a:rPr lang="ro-RO" dirty="0"/>
              <a:t> </a:t>
            </a:r>
            <a:r>
              <a:rPr lang="ro-RO" dirty="0" err="1"/>
              <a:t>indecşilor</a:t>
            </a:r>
            <a:r>
              <a:rPr lang="ro-RO" dirty="0"/>
              <a:t> (de </a:t>
            </a:r>
            <a:r>
              <a:rPr lang="ro-RO" dirty="0" err="1"/>
              <a:t>frecv</a:t>
            </a:r>
            <a:r>
              <a:rPr lang="ro-RO" dirty="0"/>
              <a:t>[index] ori</a:t>
            </a:r>
            <a:r>
              <a:rPr lang="ro-RO" dirty="0" smtClean="0"/>
              <a:t>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0162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5781" y="349700"/>
            <a:ext cx="8978292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ro-RO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countSort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(v):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variabila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max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reține cea mai mare valoare din vector, până la care vom reține numărul de apariții al fiecărei valori în elemente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-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       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calculam maximul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element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v: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element: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element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inițializăm variabila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frecv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(vectorul de frecvență) cu 0 pe fiecare poziție: momentan fiecare element apare de 0 ori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en-US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"Nu se poate sorta"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en-US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False</a:t>
            </a:r>
            <a:endParaRPr kumimoji="0" lang="ro-RO" altLang="ro-R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frecv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* (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#formăm vectorul de frecvență: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 parcurgem elementele vectorului și incrementăm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frecv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[indexul egal cu elementul], pentru a actualiza numărul de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apariţii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element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v: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frecv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[element] +=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#pentru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obtinerea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sirului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ordonat: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#parcurgem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indecşii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din vectorul de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frecvenţă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şi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adaugam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fiecare valoare de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frecv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[index] ori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frecv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[i]):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v[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i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cnt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o-RO" altLang="ro-R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9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/>
          <p:cNvSpPr>
            <a:spLocks noGrp="1"/>
          </p:cNvSpPr>
          <p:nvPr>
            <p:ph idx="1"/>
          </p:nvPr>
        </p:nvSpPr>
        <p:spPr>
          <a:xfrm>
            <a:off x="838200" y="480291"/>
            <a:ext cx="10515600" cy="5696672"/>
          </a:xfrm>
        </p:spPr>
        <p:txBody>
          <a:bodyPr>
            <a:normAutofit/>
          </a:bodyPr>
          <a:lstStyle/>
          <a:p>
            <a:r>
              <a:rPr lang="en-US" b="1" u="sng" dirty="0" err="1" smtClean="0"/>
              <a:t>Complexitate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u="sng" dirty="0" err="1" smtClean="0"/>
              <a:t>Memorie</a:t>
            </a:r>
            <a:r>
              <a:rPr lang="en-US" dirty="0" smtClean="0"/>
              <a:t>: O(max)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u="sng" dirty="0" err="1" smtClean="0"/>
              <a:t>Timp</a:t>
            </a:r>
            <a:r>
              <a:rPr lang="en-US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Best case: O(n + max)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sz="2300" dirty="0" err="1" smtClean="0"/>
              <a:t>Worst</a:t>
            </a:r>
            <a:r>
              <a:rPr lang="ro-RO" sz="2300" dirty="0" smtClean="0"/>
              <a:t> case: </a:t>
            </a:r>
            <a:r>
              <a:rPr lang="en-US" sz="2300" dirty="0" smtClean="0"/>
              <a:t>O(n + max)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sz="2300" dirty="0" err="1" smtClean="0"/>
              <a:t>Average</a:t>
            </a:r>
            <a:r>
              <a:rPr lang="ro-RO" sz="2300" dirty="0" smtClean="0"/>
              <a:t> case: </a:t>
            </a:r>
            <a:r>
              <a:rPr lang="en-US" sz="2300" dirty="0" smtClean="0"/>
              <a:t>O(n + max) </a:t>
            </a:r>
          </a:p>
          <a:p>
            <a:pPr marL="914400" lvl="2" indent="0">
              <a:buNone/>
            </a:pPr>
            <a:endParaRPr lang="ro-RO" sz="2300" dirty="0" smtClean="0"/>
          </a:p>
          <a:p>
            <a:r>
              <a:rPr lang="ro-RO" dirty="0"/>
              <a:t>Cele mai bune rezultate se </a:t>
            </a:r>
            <a:r>
              <a:rPr lang="ro-RO" dirty="0" err="1"/>
              <a:t>obţin</a:t>
            </a:r>
            <a:r>
              <a:rPr lang="ro-RO" dirty="0"/>
              <a:t> pe numerele mici. Cu cât cresc valorile numerelor din </a:t>
            </a:r>
            <a:r>
              <a:rPr lang="ro-RO" dirty="0" err="1"/>
              <a:t>şirul</a:t>
            </a:r>
            <a:r>
              <a:rPr lang="ro-RO" dirty="0"/>
              <a:t> dat, complexitatea în timp </a:t>
            </a:r>
            <a:r>
              <a:rPr lang="ro-RO" dirty="0" err="1"/>
              <a:t>creşte</a:t>
            </a:r>
            <a:r>
              <a:rPr lang="ro-RO" dirty="0"/>
              <a:t> masiv(chiar dacă forma expresiei rămâne </a:t>
            </a:r>
            <a:r>
              <a:rPr lang="ro-RO" dirty="0" err="1"/>
              <a:t>aceeaşi</a:t>
            </a:r>
            <a:r>
              <a:rPr lang="ro-RO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1071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" y="0"/>
            <a:ext cx="3174024" cy="5347855"/>
          </a:xfrm>
          <a:prstGeom prst="rect">
            <a:avLst/>
          </a:prstGeom>
        </p:spPr>
      </p:pic>
      <p:pic>
        <p:nvPicPr>
          <p:cNvPr id="3" name="I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02" y="0"/>
            <a:ext cx="3322153" cy="5347855"/>
          </a:xfrm>
          <a:prstGeom prst="rect">
            <a:avLst/>
          </a:prstGeom>
        </p:spPr>
      </p:pic>
      <p:pic>
        <p:nvPicPr>
          <p:cNvPr id="4" name="I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55" y="0"/>
            <a:ext cx="3261447" cy="5347855"/>
          </a:xfrm>
          <a:prstGeom prst="rect">
            <a:avLst/>
          </a:prstGeom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327" y="100328"/>
            <a:ext cx="2123673" cy="13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0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Radix</a:t>
            </a:r>
            <a:r>
              <a:rPr lang="ro-RO" dirty="0" smtClean="0"/>
              <a:t> Sort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Radix</a:t>
            </a:r>
            <a:r>
              <a:rPr lang="ro-RO" u="sng" dirty="0" smtClean="0"/>
              <a:t> sort</a:t>
            </a:r>
            <a:r>
              <a:rPr lang="ro-RO" dirty="0" smtClean="0"/>
              <a:t> </a:t>
            </a:r>
            <a:r>
              <a:rPr lang="ro-RO" dirty="0"/>
              <a:t>este o metodă de sortare care nu se bazează pe </a:t>
            </a:r>
            <a:r>
              <a:rPr lang="ro-RO" dirty="0" err="1"/>
              <a:t>comparaţii</a:t>
            </a:r>
            <a:r>
              <a:rPr lang="ro-RO" dirty="0"/>
              <a:t>, folosită în general pe </a:t>
            </a:r>
            <a:r>
              <a:rPr lang="ro-RO" dirty="0" err="1"/>
              <a:t>şiruri</a:t>
            </a:r>
            <a:r>
              <a:rPr lang="ro-RO" dirty="0"/>
              <a:t> de </a:t>
            </a:r>
            <a:r>
              <a:rPr lang="ro-RO" dirty="0" smtClean="0"/>
              <a:t>caractere.</a:t>
            </a:r>
            <a:endParaRPr lang="en-US" dirty="0" smtClean="0"/>
          </a:p>
          <a:p>
            <a:r>
              <a:rPr lang="ro-RO" dirty="0"/>
              <a:t> Este un caz particular a algoritmului </a:t>
            </a:r>
            <a:r>
              <a:rPr lang="ro-RO" dirty="0" err="1"/>
              <a:t>Bucket</a:t>
            </a:r>
            <a:r>
              <a:rPr lang="ro-RO" dirty="0"/>
              <a:t> Sort: numărul de </a:t>
            </a:r>
            <a:r>
              <a:rPr lang="ro-RO" dirty="0" err="1"/>
              <a:t>bucket</a:t>
            </a:r>
            <a:r>
              <a:rPr lang="ro-RO" dirty="0"/>
              <a:t>-uri folosit la Radix este egal cu baza în care avem date valorile din </a:t>
            </a:r>
            <a:r>
              <a:rPr lang="ro-RO" dirty="0" err="1"/>
              <a:t>şirul</a:t>
            </a:r>
            <a:r>
              <a:rPr lang="ro-RO" dirty="0"/>
              <a:t> ce trebuie sortat şi fiecare </a:t>
            </a:r>
            <a:r>
              <a:rPr lang="ro-RO" dirty="0" err="1"/>
              <a:t>bucket</a:t>
            </a:r>
            <a:r>
              <a:rPr lang="ro-RO" dirty="0"/>
              <a:t> reprezintă câte o cifră din acea bază</a:t>
            </a:r>
            <a:r>
              <a:rPr lang="ro-RO" dirty="0" smtClean="0"/>
              <a:t>.</a:t>
            </a:r>
          </a:p>
          <a:p>
            <a:r>
              <a:rPr lang="ro-RO" u="sng" dirty="0" smtClean="0"/>
              <a:t>Ideea :</a:t>
            </a:r>
            <a:r>
              <a:rPr lang="ro-RO" dirty="0" smtClean="0"/>
              <a:t> </a:t>
            </a:r>
            <a:r>
              <a:rPr lang="ro-RO" dirty="0"/>
              <a:t>Sortarea se face după fiecare cifră, folosind un vector suplimentar </a:t>
            </a:r>
            <a:r>
              <a:rPr lang="ro-RO" dirty="0" err="1"/>
              <a:t>base</a:t>
            </a:r>
            <a:r>
              <a:rPr lang="ro-RO" dirty="0"/>
              <a:t>. La fiecare pas, </a:t>
            </a:r>
            <a:r>
              <a:rPr lang="ro-RO" dirty="0" err="1"/>
              <a:t>base</a:t>
            </a:r>
            <a:r>
              <a:rPr lang="en-US" dirty="0"/>
              <a:t>[index] = </a:t>
            </a:r>
            <a:r>
              <a:rPr lang="ro-RO" dirty="0"/>
              <a:t>o listă de numere care au cifra curentă egală cu indexul. Valorile ajung sortate abia după un număr de </a:t>
            </a:r>
            <a:r>
              <a:rPr lang="ro-RO" dirty="0" err="1"/>
              <a:t>paşi</a:t>
            </a:r>
            <a:r>
              <a:rPr lang="ro-RO" dirty="0"/>
              <a:t> egali cu baza în care sunt ele scrise, la fiecare pas i fiind sortate doar după ultimele i cifre.</a:t>
            </a:r>
          </a:p>
        </p:txBody>
      </p:sp>
    </p:spTree>
    <p:extLst>
      <p:ext uri="{BB962C8B-B14F-4D97-AF65-F5344CB8AC3E}">
        <p14:creationId xmlns:p14="http://schemas.microsoft.com/office/powerpoint/2010/main" val="163162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8072" y="678907"/>
            <a:ext cx="10954327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o-RO" sz="1400" b="0" i="0" u="none" strike="noStrike" cap="none" normalizeH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sortarePeCifra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pas):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d = [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*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element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cifra = element // pas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cifra = cifra %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d[cifra] +=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buckets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[cifra].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append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(element)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buckets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RadixSort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(lista):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maxi =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(lista)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maxi: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sortarePeCifra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elemente = [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34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52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buckets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[[]] *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RadixSort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(elemente)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(elemente)</a:t>
            </a:r>
            <a:endParaRPr kumimoji="0" lang="ro-RO" altLang="ro-RO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5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0" y="997526"/>
            <a:ext cx="10515600" cy="5366327"/>
          </a:xfrm>
        </p:spPr>
        <p:txBody>
          <a:bodyPr>
            <a:normAutofit/>
          </a:bodyPr>
          <a:lstStyle/>
          <a:p>
            <a:r>
              <a:rPr lang="ro-RO" b="1" dirty="0" err="1" smtClean="0"/>
              <a:t>Funcţia</a:t>
            </a:r>
            <a:r>
              <a:rPr lang="ro-RO" b="1" dirty="0" smtClean="0"/>
              <a:t> </a:t>
            </a:r>
            <a:r>
              <a:rPr lang="ro-RO" b="1" dirty="0" err="1" smtClean="0"/>
              <a:t>generate_numbers</a:t>
            </a:r>
            <a:r>
              <a:rPr lang="ro-RO" b="1" dirty="0" smtClean="0"/>
              <a:t>(</a:t>
            </a:r>
            <a:r>
              <a:rPr lang="ro-RO" b="1" dirty="0" err="1" smtClean="0"/>
              <a:t>nr_numere</a:t>
            </a:r>
            <a:r>
              <a:rPr lang="ro-RO" b="1" dirty="0" smtClean="0"/>
              <a:t>, </a:t>
            </a:r>
            <a:r>
              <a:rPr lang="ro-RO" b="1" dirty="0" err="1" smtClean="0"/>
              <a:t>val_maxima</a:t>
            </a:r>
            <a:r>
              <a:rPr lang="ro-RO" b="1" dirty="0" smtClean="0"/>
              <a:t>, cod) </a:t>
            </a:r>
            <a:r>
              <a:rPr lang="ro-RO" dirty="0" smtClean="0"/>
              <a:t>generează un </a:t>
            </a:r>
            <a:r>
              <a:rPr lang="ro-RO" dirty="0" err="1" smtClean="0"/>
              <a:t>şir</a:t>
            </a:r>
            <a:r>
              <a:rPr lang="ro-RO" dirty="0" smtClean="0"/>
              <a:t> de </a:t>
            </a:r>
            <a:r>
              <a:rPr lang="ro-RO" i="1" dirty="0" err="1" smtClean="0"/>
              <a:t>nr_numere</a:t>
            </a:r>
            <a:r>
              <a:rPr lang="ro-RO" dirty="0" smtClean="0"/>
              <a:t> cu valori mai mici decât </a:t>
            </a:r>
            <a:r>
              <a:rPr lang="ro-RO" i="1" dirty="0" err="1" smtClean="0"/>
              <a:t>val_maxima</a:t>
            </a:r>
            <a:r>
              <a:rPr lang="ro-RO" dirty="0" smtClean="0"/>
              <a:t> după o anumită regulă precizată în </a:t>
            </a:r>
            <a:r>
              <a:rPr lang="ro-RO" i="1" dirty="0" smtClean="0"/>
              <a:t>cod</a:t>
            </a:r>
            <a:r>
              <a:rPr lang="ro-RO" dirty="0" smtClean="0"/>
              <a:t>. Această variabilă poate lua următoarele valori, echivalente cu următoarele reguli: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b="1" dirty="0" smtClean="0"/>
              <a:t>„</a:t>
            </a:r>
            <a:r>
              <a:rPr lang="ro-RO" b="1" dirty="0" err="1" smtClean="0"/>
              <a:t>random</a:t>
            </a:r>
            <a:r>
              <a:rPr lang="ro-RO" b="1" dirty="0" smtClean="0"/>
              <a:t>” </a:t>
            </a:r>
            <a:r>
              <a:rPr lang="ro-RO" dirty="0" smtClean="0"/>
              <a:t>→ valori aleatorii;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b="1" dirty="0" smtClean="0"/>
              <a:t>„</a:t>
            </a:r>
            <a:r>
              <a:rPr lang="ro-RO" b="1" dirty="0" err="1" smtClean="0"/>
              <a:t>sortate_crescator_cu_egalitati</a:t>
            </a:r>
            <a:r>
              <a:rPr lang="ro-RO" b="1" dirty="0" smtClean="0"/>
              <a:t>”</a:t>
            </a:r>
            <a:r>
              <a:rPr lang="ro-RO" b="1" dirty="0" smtClean="0"/>
              <a:t> </a:t>
            </a:r>
            <a:r>
              <a:rPr lang="ro-RO" dirty="0" smtClean="0"/>
              <a:t>→ valori deja ordonate crescător, dintre care unele sunt egale;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b="1" dirty="0" smtClean="0"/>
              <a:t>„</a:t>
            </a:r>
            <a:r>
              <a:rPr lang="ro-RO" b="1" dirty="0" err="1" smtClean="0"/>
              <a:t>sortate_crescator_distincte</a:t>
            </a:r>
            <a:r>
              <a:rPr lang="ro-RO" b="1" dirty="0" smtClean="0"/>
              <a:t>” </a:t>
            </a:r>
            <a:r>
              <a:rPr lang="ro-RO" dirty="0" smtClean="0"/>
              <a:t>→ valori distincte deja ordonate crescător;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ro-RO" b="1" dirty="0" smtClean="0"/>
              <a:t>„</a:t>
            </a:r>
            <a:r>
              <a:rPr lang="ro-RO" b="1" dirty="0" err="1" smtClean="0"/>
              <a:t>sortate_aproape</a:t>
            </a:r>
            <a:r>
              <a:rPr lang="ro-RO" b="1" dirty="0" err="1" smtClean="0"/>
              <a:t>_crescator</a:t>
            </a:r>
            <a:r>
              <a:rPr lang="ro-RO" b="1" dirty="0" smtClean="0"/>
              <a:t>”</a:t>
            </a:r>
            <a:r>
              <a:rPr lang="ro-RO" dirty="0" smtClean="0"/>
              <a:t> → valori distincte ordonate </a:t>
            </a:r>
            <a:r>
              <a:rPr lang="ro-RO" dirty="0" err="1" smtClean="0"/>
              <a:t>parţial</a:t>
            </a:r>
            <a:r>
              <a:rPr lang="ro-RO" dirty="0" smtClean="0"/>
              <a:t> crescător;</a:t>
            </a:r>
            <a:endParaRPr lang="ro-RO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ro-RO" b="1" dirty="0" smtClean="0"/>
              <a:t>„</a:t>
            </a:r>
            <a:r>
              <a:rPr lang="ro-RO" b="1" dirty="0" err="1" smtClean="0"/>
              <a:t>sortate_descrescator_cu_egalitati</a:t>
            </a:r>
            <a:r>
              <a:rPr lang="ro-RO" b="1" dirty="0" smtClean="0"/>
              <a:t>” </a:t>
            </a:r>
            <a:r>
              <a:rPr lang="ro-RO" dirty="0" smtClean="0"/>
              <a:t>→ valori ordonate descrescător, dintre care unele sunt egale;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b="1" dirty="0" smtClean="0"/>
              <a:t>„</a:t>
            </a:r>
            <a:r>
              <a:rPr lang="ro-RO" b="1" dirty="0" err="1" smtClean="0"/>
              <a:t>sortate</a:t>
            </a:r>
            <a:r>
              <a:rPr lang="ro-RO" b="1" dirty="0" err="1" smtClean="0"/>
              <a:t>_descrescator_distincte</a:t>
            </a:r>
            <a:r>
              <a:rPr lang="ro-RO" b="1" dirty="0" smtClean="0"/>
              <a:t>”</a:t>
            </a:r>
            <a:r>
              <a:rPr lang="ro-RO" dirty="0" smtClean="0"/>
              <a:t> </a:t>
            </a:r>
            <a:r>
              <a:rPr lang="ro-RO" dirty="0" smtClean="0"/>
              <a:t>→ valori distincte ordonate descrescător;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ro-RO" b="1" dirty="0" smtClean="0"/>
              <a:t>„</a:t>
            </a:r>
            <a:r>
              <a:rPr lang="ro-RO" b="1" dirty="0" err="1" smtClean="0"/>
              <a:t>sortate_aproape</a:t>
            </a:r>
            <a:r>
              <a:rPr lang="ro-RO" b="1" dirty="0" smtClean="0"/>
              <a:t>_</a:t>
            </a:r>
            <a:r>
              <a:rPr lang="en-US" b="1" dirty="0" smtClean="0"/>
              <a:t>des</a:t>
            </a:r>
            <a:r>
              <a:rPr lang="ro-RO" b="1" dirty="0" err="1" smtClean="0"/>
              <a:t>crescator</a:t>
            </a:r>
            <a:r>
              <a:rPr lang="ro-RO" b="1" dirty="0" smtClean="0"/>
              <a:t>”</a:t>
            </a:r>
            <a:r>
              <a:rPr lang="ro-RO" dirty="0" smtClean="0"/>
              <a:t> → valori distincte ordonate </a:t>
            </a:r>
            <a:r>
              <a:rPr lang="ro-RO" dirty="0" err="1" smtClean="0"/>
              <a:t>parţial</a:t>
            </a:r>
            <a:r>
              <a:rPr lang="ro-RO" dirty="0" smtClean="0"/>
              <a:t> </a:t>
            </a:r>
            <a:r>
              <a:rPr lang="en-US" dirty="0" smtClean="0"/>
              <a:t>des</a:t>
            </a:r>
            <a:r>
              <a:rPr lang="ro-RO" dirty="0" smtClean="0"/>
              <a:t>crescător;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ro-RO" b="1" dirty="0" smtClean="0"/>
              <a:t>„egale”</a:t>
            </a:r>
            <a:r>
              <a:rPr lang="ro-RO" dirty="0" smtClean="0"/>
              <a:t> → toate valorile egale;</a:t>
            </a:r>
            <a:r>
              <a:rPr lang="en-US" dirty="0" smtClean="0"/>
              <a:t> </a:t>
            </a:r>
            <a:r>
              <a:rPr lang="ro-RO" b="1" dirty="0" smtClean="0"/>
              <a:t>„</a:t>
            </a:r>
            <a:r>
              <a:rPr lang="ro-RO" b="1" dirty="0" err="1" smtClean="0"/>
              <a:t>valori_mari</a:t>
            </a:r>
            <a:r>
              <a:rPr lang="ro-RO" b="1" dirty="0" smtClean="0"/>
              <a:t>”</a:t>
            </a:r>
            <a:r>
              <a:rPr lang="ro-RO" dirty="0" smtClean="0"/>
              <a:t> → valori aleatorii între 2</a:t>
            </a:r>
            <a:r>
              <a:rPr lang="ro-RO" baseline="30000" dirty="0" smtClean="0"/>
              <a:t>31</a:t>
            </a:r>
            <a:r>
              <a:rPr lang="ro-RO" dirty="0" smtClean="0"/>
              <a:t> şi 2</a:t>
            </a:r>
            <a:r>
              <a:rPr lang="ro-RO" baseline="30000" dirty="0" smtClean="0"/>
              <a:t>32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Ø"/>
            </a:pPr>
            <a:endParaRPr lang="ro-RO" b="1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ro-RO" b="1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ro-RO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ro-RO" b="1" dirty="0"/>
          </a:p>
        </p:txBody>
      </p:sp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838199" y="120610"/>
            <a:ext cx="10515600" cy="951241"/>
          </a:xfrm>
        </p:spPr>
        <p:txBody>
          <a:bodyPr/>
          <a:lstStyle/>
          <a:p>
            <a:pPr algn="ctr"/>
            <a:r>
              <a:rPr lang="en-US" dirty="0" err="1" smtClean="0"/>
              <a:t>Generarea</a:t>
            </a:r>
            <a:r>
              <a:rPr lang="en-US" dirty="0" smtClean="0"/>
              <a:t> </a:t>
            </a:r>
            <a:r>
              <a:rPr lang="ro-RO" dirty="0" smtClean="0"/>
              <a:t>valorilor </a:t>
            </a:r>
            <a:r>
              <a:rPr lang="en-US" dirty="0" err="1" smtClean="0"/>
              <a:t>testelor</a:t>
            </a:r>
            <a:endParaRPr lang="ro-RO" dirty="0"/>
          </a:p>
        </p:txBody>
      </p:sp>
      <p:sp>
        <p:nvSpPr>
          <p:cNvPr id="7" name="Acoladă dreapta 6"/>
          <p:cNvSpPr/>
          <p:nvPr/>
        </p:nvSpPr>
        <p:spPr>
          <a:xfrm>
            <a:off x="10352246" y="2733964"/>
            <a:ext cx="154118" cy="14501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CasetăText 7"/>
          <p:cNvSpPr txBox="1"/>
          <p:nvPr/>
        </p:nvSpPr>
        <p:spPr>
          <a:xfrm>
            <a:off x="10506364" y="2964979"/>
            <a:ext cx="181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 smtClean="0"/>
              <a:t>Siruri</a:t>
            </a:r>
            <a:r>
              <a:rPr lang="ro-RO" dirty="0" smtClean="0"/>
              <a:t> </a:t>
            </a:r>
            <a:r>
              <a:rPr lang="ro-RO" dirty="0" err="1" smtClean="0"/>
              <a:t>crescatoare</a:t>
            </a:r>
            <a:endParaRPr lang="ro-RO" dirty="0"/>
          </a:p>
        </p:txBody>
      </p:sp>
      <p:sp>
        <p:nvSpPr>
          <p:cNvPr id="9" name="Acoladă dreapta 8"/>
          <p:cNvSpPr/>
          <p:nvPr/>
        </p:nvSpPr>
        <p:spPr>
          <a:xfrm>
            <a:off x="10352246" y="4211227"/>
            <a:ext cx="200300" cy="11637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CasetăText 9"/>
          <p:cNvSpPr txBox="1"/>
          <p:nvPr/>
        </p:nvSpPr>
        <p:spPr>
          <a:xfrm>
            <a:off x="10555888" y="4396662"/>
            <a:ext cx="15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Sir</a:t>
            </a:r>
            <a:r>
              <a:rPr lang="ro-RO" dirty="0" smtClean="0"/>
              <a:t>uri</a:t>
            </a:r>
          </a:p>
          <a:p>
            <a:r>
              <a:rPr lang="en-US" dirty="0" err="1" smtClean="0"/>
              <a:t>descrescato</a:t>
            </a:r>
            <a:r>
              <a:rPr lang="ro-RO" dirty="0" smtClean="0"/>
              <a:t>a</a:t>
            </a:r>
            <a:r>
              <a:rPr lang="en-US" dirty="0" smtClean="0"/>
              <a:t>r</a:t>
            </a:r>
            <a:r>
              <a:rPr lang="ro-RO" dirty="0" smtClean="0"/>
              <a:t>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188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653473" y="286327"/>
            <a:ext cx="5181600" cy="6077528"/>
          </a:xfrm>
        </p:spPr>
        <p:txBody>
          <a:bodyPr>
            <a:normAutofit/>
          </a:bodyPr>
          <a:lstStyle/>
          <a:p>
            <a:r>
              <a:rPr lang="en-US" b="1" u="sng" dirty="0" err="1" smtClean="0"/>
              <a:t>Complexitate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u="sng" dirty="0" err="1" smtClean="0"/>
              <a:t>Memorie</a:t>
            </a:r>
            <a:r>
              <a:rPr lang="en-US" dirty="0" smtClean="0"/>
              <a:t>: O(</a:t>
            </a:r>
            <a:r>
              <a:rPr lang="en-US" dirty="0" err="1" smtClean="0"/>
              <a:t>baza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u="sng" dirty="0" err="1" smtClean="0"/>
              <a:t>Timp</a:t>
            </a:r>
            <a:r>
              <a:rPr lang="en-US" dirty="0" smtClean="0"/>
              <a:t>: O(n * </a:t>
            </a:r>
            <a:r>
              <a:rPr lang="en-US" dirty="0" err="1" smtClean="0"/>
              <a:t>baza</a:t>
            </a:r>
            <a:r>
              <a:rPr lang="en-US" dirty="0" smtClean="0"/>
              <a:t>)</a:t>
            </a:r>
            <a:endParaRPr lang="en-US" sz="2300" dirty="0" smtClean="0"/>
          </a:p>
          <a:p>
            <a:r>
              <a:rPr lang="en-US" sz="3100" dirty="0" err="1" smtClean="0"/>
              <a:t>Metoda</a:t>
            </a:r>
            <a:r>
              <a:rPr lang="en-US" sz="3100" dirty="0" smtClean="0"/>
              <a:t> </a:t>
            </a:r>
            <a:r>
              <a:rPr lang="en-US" sz="3100" dirty="0" err="1" smtClean="0"/>
              <a:t>cea</a:t>
            </a:r>
            <a:r>
              <a:rPr lang="en-US" sz="3100" dirty="0" smtClean="0"/>
              <a:t> </a:t>
            </a:r>
            <a:r>
              <a:rPr lang="en-US" sz="3100" dirty="0" err="1" smtClean="0"/>
              <a:t>mai</a:t>
            </a:r>
            <a:r>
              <a:rPr lang="en-US" sz="3100" dirty="0" smtClean="0"/>
              <a:t> </a:t>
            </a:r>
            <a:r>
              <a:rPr lang="en-US" sz="3100" dirty="0" err="1" smtClean="0"/>
              <a:t>buna</a:t>
            </a:r>
            <a:r>
              <a:rPr lang="en-US" sz="3100" dirty="0" smtClean="0"/>
              <a:t> </a:t>
            </a:r>
            <a:r>
              <a:rPr lang="en-US" sz="3100" dirty="0" err="1" smtClean="0"/>
              <a:t>pentru</a:t>
            </a:r>
            <a:r>
              <a:rPr lang="en-US" sz="3100" dirty="0" smtClean="0"/>
              <a:t> </a:t>
            </a:r>
            <a:r>
              <a:rPr lang="en-US" sz="3100" dirty="0" err="1" smtClean="0"/>
              <a:t>numere</a:t>
            </a:r>
            <a:r>
              <a:rPr lang="en-US" sz="3100" dirty="0" smtClean="0"/>
              <a:t> cu </a:t>
            </a:r>
            <a:r>
              <a:rPr lang="en-US" sz="3100" dirty="0" err="1" smtClean="0"/>
              <a:t>multe</a:t>
            </a:r>
            <a:r>
              <a:rPr lang="en-US" sz="3100" dirty="0" smtClean="0"/>
              <a:t> </a:t>
            </a:r>
            <a:r>
              <a:rPr lang="en-US" sz="3100" dirty="0" err="1" smtClean="0"/>
              <a:t>cifre</a:t>
            </a:r>
            <a:endParaRPr lang="ro-RO" sz="3100" dirty="0" smtClean="0"/>
          </a:p>
        </p:txBody>
      </p:sp>
      <p:sp>
        <p:nvSpPr>
          <p:cNvPr id="5" name="Substituent conținut 4"/>
          <p:cNvSpPr>
            <a:spLocks noGrp="1"/>
          </p:cNvSpPr>
          <p:nvPr>
            <p:ph sz="half" idx="2"/>
          </p:nvPr>
        </p:nvSpPr>
        <p:spPr>
          <a:xfrm>
            <a:off x="6172200" y="517236"/>
            <a:ext cx="5181600" cy="5659727"/>
          </a:xfrm>
        </p:spPr>
        <p:txBody>
          <a:bodyPr>
            <a:normAutofit/>
          </a:bodyPr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1383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Merge</a:t>
            </a:r>
            <a:r>
              <a:rPr lang="ro-RO" dirty="0" smtClean="0"/>
              <a:t> Sort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Merge</a:t>
            </a:r>
            <a:r>
              <a:rPr lang="ro-RO" u="sng" dirty="0" smtClean="0"/>
              <a:t> sort</a:t>
            </a:r>
            <a:r>
              <a:rPr lang="ro-RO" dirty="0" smtClean="0"/>
              <a:t> </a:t>
            </a:r>
            <a:r>
              <a:rPr lang="ro-RO" dirty="0"/>
              <a:t>este o metodă de sortare </a:t>
            </a:r>
            <a:r>
              <a:rPr lang="ro-RO" dirty="0" smtClean="0"/>
              <a:t>care </a:t>
            </a:r>
            <a:r>
              <a:rPr lang="ro-RO" dirty="0"/>
              <a:t>se bazează pe </a:t>
            </a:r>
            <a:r>
              <a:rPr lang="ro-RO" dirty="0" err="1" smtClean="0"/>
              <a:t>comparaţii</a:t>
            </a:r>
            <a:r>
              <a:rPr lang="en-US" dirty="0" smtClean="0"/>
              <a:t>.</a:t>
            </a:r>
          </a:p>
          <a:p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tip Divide et </a:t>
            </a:r>
            <a:r>
              <a:rPr lang="en-US" dirty="0" err="1" smtClean="0"/>
              <a:t>Impera</a:t>
            </a:r>
            <a:r>
              <a:rPr lang="en-US" dirty="0" smtClean="0"/>
              <a:t>.</a:t>
            </a:r>
          </a:p>
          <a:p>
            <a:r>
              <a:rPr lang="ro-RO" u="sng" dirty="0" smtClean="0"/>
              <a:t>Ideea :</a:t>
            </a:r>
            <a:r>
              <a:rPr lang="en-US" u="sng" dirty="0"/>
              <a:t> 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imparte</a:t>
            </a:r>
            <a:r>
              <a:rPr lang="en-US" dirty="0" smtClean="0"/>
              <a:t> </a:t>
            </a:r>
            <a:r>
              <a:rPr lang="en-US" dirty="0" err="1" smtClean="0"/>
              <a:t>vectorul</a:t>
            </a:r>
            <a:r>
              <a:rPr lang="en-US" dirty="0" smtClean="0"/>
              <a:t> in </a:t>
            </a:r>
            <a:r>
              <a:rPr lang="en-US" dirty="0" err="1" smtClean="0"/>
              <a:t>jumatate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sorteaza</a:t>
            </a:r>
            <a:r>
              <a:rPr lang="en-US" dirty="0" smtClean="0"/>
              <a:t> independent </a:t>
            </a:r>
            <a:r>
              <a:rPr lang="en-US" dirty="0" err="1" smtClean="0"/>
              <a:t>fiecare</a:t>
            </a:r>
            <a:r>
              <a:rPr lang="en-US" dirty="0" smtClean="0"/>
              <a:t> parte, </a:t>
            </a:r>
            <a:r>
              <a:rPr lang="en-US" dirty="0" err="1" smtClean="0"/>
              <a:t>apoi</a:t>
            </a:r>
            <a:r>
              <a:rPr lang="en-US" dirty="0" smtClean="0"/>
              <a:t> se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vectorul</a:t>
            </a:r>
            <a:r>
              <a:rPr lang="en-US" dirty="0" smtClean="0"/>
              <a:t> final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interclasare</a:t>
            </a:r>
            <a:r>
              <a:rPr lang="en-US" dirty="0" smtClean="0"/>
              <a:t>.</a:t>
            </a:r>
            <a:endParaRPr lang="ro-RO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77776" y="1907210"/>
            <a:ext cx="4676024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o-RO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interclasare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B): </a:t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sorted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 + B)</a:t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merge_sort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(A):</a:t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 =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(A)</a:t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&lt;= 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A_stanga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merge_sort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(A[:n//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A_dreapta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merge_sort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(A[n//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:])</a:t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A_rezultat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interclasare(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A_stanga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A_dreapta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A_rezultat</a:t>
            </a:r>
            <a: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o-RO" altLang="ro-R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4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653473" y="286327"/>
            <a:ext cx="5181600" cy="1422400"/>
          </a:xfrm>
        </p:spPr>
        <p:txBody>
          <a:bodyPr>
            <a:normAutofit/>
          </a:bodyPr>
          <a:lstStyle/>
          <a:p>
            <a:r>
              <a:rPr lang="en-US" b="1" u="sng" dirty="0" err="1" smtClean="0"/>
              <a:t>Complexitate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u="sng" dirty="0" err="1" smtClean="0"/>
              <a:t>Memorie</a:t>
            </a:r>
            <a:r>
              <a:rPr lang="en-US" dirty="0" smtClean="0"/>
              <a:t>: O(n)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u="sng" dirty="0" err="1" smtClean="0"/>
              <a:t>Timp</a:t>
            </a:r>
            <a:r>
              <a:rPr lang="en-US" dirty="0" smtClean="0"/>
              <a:t>: O(n log n)</a:t>
            </a:r>
            <a:endParaRPr lang="ro-RO" sz="2300" dirty="0" smtClean="0">
              <a:solidFill>
                <a:srgbClr val="FF0000"/>
              </a:solidFill>
            </a:endParaRPr>
          </a:p>
        </p:txBody>
      </p:sp>
      <p:pic>
        <p:nvPicPr>
          <p:cNvPr id="3" name="I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3" y="1805246"/>
            <a:ext cx="10942745" cy="30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Quick</a:t>
            </a:r>
            <a:r>
              <a:rPr lang="ro-RO" dirty="0" smtClean="0"/>
              <a:t> Sort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Quick</a:t>
            </a:r>
            <a:r>
              <a:rPr lang="ro-RO" u="sng" dirty="0" smtClean="0"/>
              <a:t> sort</a:t>
            </a:r>
            <a:r>
              <a:rPr lang="ro-RO" dirty="0" smtClean="0"/>
              <a:t> este o metodă de sortare care se bazează pe </a:t>
            </a:r>
            <a:r>
              <a:rPr lang="ro-RO" dirty="0" err="1" smtClean="0"/>
              <a:t>comparaţii</a:t>
            </a:r>
            <a:r>
              <a:rPr lang="ro-RO" dirty="0" smtClean="0"/>
              <a:t>, folosită în general pe </a:t>
            </a:r>
            <a:r>
              <a:rPr lang="ro-RO" dirty="0" err="1" smtClean="0"/>
              <a:t>şiruri</a:t>
            </a:r>
            <a:r>
              <a:rPr lang="ro-RO" dirty="0" smtClean="0"/>
              <a:t> de caractere.</a:t>
            </a:r>
            <a:endParaRPr lang="en-US" dirty="0" smtClean="0"/>
          </a:p>
          <a:p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tip Divide et </a:t>
            </a:r>
            <a:r>
              <a:rPr lang="en-US" dirty="0" err="1" smtClean="0"/>
              <a:t>Impera</a:t>
            </a:r>
            <a:r>
              <a:rPr lang="en-US" dirty="0" smtClean="0"/>
              <a:t>.</a:t>
            </a:r>
          </a:p>
          <a:p>
            <a:r>
              <a:rPr lang="ro-RO" u="sng" dirty="0" smtClean="0"/>
              <a:t>Ideea :</a:t>
            </a:r>
            <a:r>
              <a:rPr lang="en-US" u="sng" dirty="0" smtClean="0"/>
              <a:t> </a:t>
            </a:r>
            <a:r>
              <a:rPr lang="en-US" dirty="0" smtClean="0"/>
              <a:t> se </a:t>
            </a:r>
            <a:r>
              <a:rPr lang="en-US" dirty="0" err="1" smtClean="0"/>
              <a:t>imparte</a:t>
            </a:r>
            <a:r>
              <a:rPr lang="en-US" dirty="0" smtClean="0"/>
              <a:t> </a:t>
            </a:r>
            <a:r>
              <a:rPr lang="en-US" dirty="0" err="1" smtClean="0"/>
              <a:t>vectorul</a:t>
            </a:r>
            <a:r>
              <a:rPr lang="en-US" dirty="0" smtClean="0"/>
              <a:t> in </a:t>
            </a:r>
            <a:r>
              <a:rPr lang="en-US" dirty="0" err="1" smtClean="0"/>
              <a:t>jumatate</a:t>
            </a:r>
            <a:r>
              <a:rPr lang="en-US" dirty="0" smtClean="0"/>
              <a:t> in funcţie de un pivot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sorteaza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2 </a:t>
            </a:r>
            <a:r>
              <a:rPr lang="en-US" dirty="0" err="1" smtClean="0"/>
              <a:t>subvectori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Worst Case-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apare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alegem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mic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element din vector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0277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23636" y="237719"/>
            <a:ext cx="10178472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o-RO" sz="115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QuickSort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pozitie_pivot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 = st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j =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pivot = v[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pozitie_pivot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v[i] &lt; pivot: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 +=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&gt; st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v[i] &gt; pivot: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j -=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j: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a[i]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a[j] = a[j]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a[i]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 +=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-=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j: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v[i] &lt; pivot: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i +=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&gt; st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v[i] &gt; pivot: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j -=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j: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ro-RO" sz="1150" dirty="0">
                <a:solidFill>
                  <a:srgbClr val="A9B7C6"/>
                </a:solidFill>
                <a:latin typeface="JetBrains Mono"/>
              </a:rPr>
              <a:t>v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[j] = </a:t>
            </a:r>
            <a:r>
              <a:rPr kumimoji="0" lang="en-US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[j]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ro-RO" sz="1150" dirty="0">
                <a:solidFill>
                  <a:srgbClr val="A9B7C6"/>
                </a:solidFill>
                <a:latin typeface="JetBrains Mono"/>
              </a:rPr>
              <a:t>v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i +=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-=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 &lt; j: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QuickSort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pozitie_pivot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j)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QuickSort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pozitie_pivot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</a:t>
            </a: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o-RO" altLang="ro-RO" sz="11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09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376382" y="2318341"/>
            <a:ext cx="5181600" cy="2253673"/>
          </a:xfrm>
        </p:spPr>
        <p:txBody>
          <a:bodyPr>
            <a:normAutofit/>
          </a:bodyPr>
          <a:lstStyle/>
          <a:p>
            <a:r>
              <a:rPr lang="en-US" b="1" u="sng" dirty="0" err="1" smtClean="0"/>
              <a:t>Complexitate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u="sng" dirty="0" err="1" smtClean="0"/>
              <a:t>Memorie</a:t>
            </a:r>
            <a:r>
              <a:rPr lang="en-US" dirty="0" smtClean="0"/>
              <a:t>: log 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u="sng" dirty="0" err="1" smtClean="0"/>
              <a:t>Timp</a:t>
            </a:r>
            <a:r>
              <a:rPr lang="en-US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sz="1900" dirty="0" err="1" smtClean="0"/>
              <a:t>Worst</a:t>
            </a:r>
            <a:r>
              <a:rPr lang="ro-RO" sz="1900" dirty="0" smtClean="0"/>
              <a:t> case: </a:t>
            </a:r>
            <a:r>
              <a:rPr lang="en-US" sz="1900" dirty="0" smtClean="0"/>
              <a:t>O(n</a:t>
            </a:r>
            <a:r>
              <a:rPr lang="en-US" sz="1900" baseline="30000" dirty="0" smtClean="0"/>
              <a:t>2</a:t>
            </a:r>
            <a:r>
              <a:rPr lang="en-US" sz="1900" dirty="0" smtClean="0"/>
              <a:t>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sz="2300" dirty="0" err="1" smtClean="0"/>
              <a:t>Average</a:t>
            </a:r>
            <a:r>
              <a:rPr lang="ro-RO" sz="2300" dirty="0" smtClean="0"/>
              <a:t> case: </a:t>
            </a:r>
            <a:r>
              <a:rPr lang="en-US" sz="2300" dirty="0" smtClean="0"/>
              <a:t>O(n log n) 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sz="half" idx="2"/>
          </p:nvPr>
        </p:nvSpPr>
        <p:spPr>
          <a:xfrm>
            <a:off x="5414818" y="754205"/>
            <a:ext cx="5181600" cy="5563467"/>
          </a:xfrm>
        </p:spPr>
        <p:txBody>
          <a:bodyPr/>
          <a:lstStyle/>
          <a:p>
            <a:r>
              <a:rPr lang="en-US" dirty="0" err="1" smtClean="0"/>
              <a:t>Variante</a:t>
            </a:r>
            <a:r>
              <a:rPr lang="en-US" dirty="0" smtClean="0"/>
              <a:t> de pivot: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Primul</a:t>
            </a:r>
            <a:r>
              <a:rPr lang="en-US" dirty="0" smtClean="0"/>
              <a:t> element: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Ultimul</a:t>
            </a:r>
            <a:r>
              <a:rPr lang="en-US" dirty="0" smtClean="0"/>
              <a:t> element: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Elementul</a:t>
            </a:r>
            <a:r>
              <a:rPr lang="en-US" dirty="0" smtClean="0"/>
              <a:t> din </a:t>
            </a:r>
            <a:r>
              <a:rPr lang="en-US" dirty="0" err="1" smtClean="0"/>
              <a:t>mijloc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Element </a:t>
            </a:r>
            <a:r>
              <a:rPr lang="en-US" dirty="0" err="1" smtClean="0"/>
              <a:t>aleator</a:t>
            </a:r>
            <a:r>
              <a:rPr lang="en-US" dirty="0" smtClean="0"/>
              <a:t>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66546" y="1290052"/>
            <a:ext cx="120072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pozitie_pivot</a:t>
            </a:r>
            <a:r>
              <a:rPr kumimoji="0" lang="ro-RO" altLang="ro-R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endParaRPr kumimoji="0" lang="ro-RO" altLang="ro-R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266546" y="1647093"/>
            <a:ext cx="16440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pozitie_pivot</a:t>
            </a:r>
            <a:r>
              <a:rPr kumimoji="0" lang="ro-RO" altLang="ro-R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ro-RO" sz="1000" dirty="0" err="1" smtClean="0">
                <a:solidFill>
                  <a:srgbClr val="6897BB"/>
                </a:solidFill>
                <a:latin typeface="JetBrains Mono"/>
              </a:rPr>
              <a:t>len</a:t>
            </a:r>
            <a:r>
              <a:rPr lang="en-US" altLang="ro-RO" sz="1000" dirty="0" smtClean="0">
                <a:solidFill>
                  <a:srgbClr val="6897BB"/>
                </a:solidFill>
                <a:latin typeface="JetBrains Mono"/>
              </a:rPr>
              <a:t>(v) - 1</a:t>
            </a:r>
            <a:endParaRPr kumimoji="0" lang="ro-RO" altLang="ro-R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866909" y="2072120"/>
            <a:ext cx="16440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pozitie_pivot</a:t>
            </a:r>
            <a:r>
              <a:rPr kumimoji="0" lang="ro-RO" altLang="ro-R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ro-RO" sz="1000" dirty="0" err="1" smtClean="0">
                <a:solidFill>
                  <a:srgbClr val="6897BB"/>
                </a:solidFill>
                <a:latin typeface="JetBrains Mono"/>
              </a:rPr>
              <a:t>len</a:t>
            </a:r>
            <a:r>
              <a:rPr lang="en-US" altLang="ro-RO" sz="1000" dirty="0" smtClean="0">
                <a:solidFill>
                  <a:srgbClr val="6897BB"/>
                </a:solidFill>
                <a:latin typeface="JetBrains Mono"/>
              </a:rPr>
              <a:t>(v) // 2</a:t>
            </a:r>
            <a:endParaRPr kumimoji="0" lang="ro-RO" altLang="ro-R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1998" y="2466413"/>
            <a:ext cx="2636983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pozitie_pivot</a:t>
            </a:r>
            <a:r>
              <a:rPr kumimoji="0" lang="ro-RO" altLang="ro-R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ro-RO" sz="1000" dirty="0" err="1" smtClean="0">
                <a:solidFill>
                  <a:srgbClr val="6897BB"/>
                </a:solidFill>
                <a:latin typeface="JetBrains Mono"/>
              </a:rPr>
              <a:t>random.randint</a:t>
            </a:r>
            <a:r>
              <a:rPr lang="en-US" altLang="ro-RO" sz="1000" dirty="0" smtClean="0">
                <a:solidFill>
                  <a:srgbClr val="6897BB"/>
                </a:solidFill>
                <a:latin typeface="JetBrains Mono"/>
              </a:rPr>
              <a:t>(0, </a:t>
            </a:r>
            <a:r>
              <a:rPr lang="en-US" altLang="ro-RO" sz="1000" dirty="0" err="1" smtClean="0">
                <a:solidFill>
                  <a:srgbClr val="6897BB"/>
                </a:solidFill>
                <a:latin typeface="JetBrains Mono"/>
              </a:rPr>
              <a:t>len</a:t>
            </a:r>
            <a:r>
              <a:rPr lang="en-US" altLang="ro-RO" sz="1000" dirty="0" smtClean="0">
                <a:solidFill>
                  <a:srgbClr val="6897BB"/>
                </a:solidFill>
                <a:latin typeface="JetBrains Mono"/>
              </a:rPr>
              <a:t>(v))</a:t>
            </a:r>
            <a:endParaRPr kumimoji="0" lang="ro-RO" altLang="ro-R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4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0837" y="157647"/>
            <a:ext cx="11924144" cy="65248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generate_numbers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cod):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l = []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               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#CODUL "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random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 - VALORI ALEATORII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 ==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random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(l) &lt;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             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#fiecare dintre cele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elemente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primeste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 valoare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aleatoare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intre 0 si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               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#SIRURI ORDONATE CRESCATOR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#CODUL "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sortate_crescator_cu_egalitati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 - ŞIR CRESCĂTOR ÎN CARE SUNT ŞI VALORI EGALE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 ==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sortate_crescator_cu_egalitati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pivot =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pivot):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(l) &lt;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pivot: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(pivot)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(pivot +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start =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zona =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//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zona):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start)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(zona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zona):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(l[i-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*zona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o-RO" altLang="ro-RO" sz="11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(l[i-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+ 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ro-RO" altLang="ro-RO" sz="11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7090" y="272757"/>
            <a:ext cx="11554691" cy="63401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CODUL "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sortate_crescator_distincte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 - ŞIR CRESCĂTOR CU VALORI DISTINCTE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 ==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sortate_crescator_distincte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"Pentru un sir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crescator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de numere distincte trebuie ca lungimea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sirului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sa fie mai mica sau egala cu valoarea maxima"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False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 =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(start + i)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CODUL "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sortate_aproape_crescator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 - ŞIR PARŢIAL CRESCĂTOR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 ==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sortate_aproape_crescator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l =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generate_numbers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sortate_crescator_distincte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"Prea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putine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numere!"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False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False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nr_interschimbari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nr_interschimbari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l[i]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l[i] = l[i+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l[i+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o-RO" altLang="ro-RO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7927" y="258895"/>
            <a:ext cx="11563928" cy="62940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        			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#SIRURI ORDONATE DESCRESCATOR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#CODUL "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sortate_descrescator_cu_egalitati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 - ŞIR DESCRESCĂTOR ÎN CARE SUNT ŞI VALORI EGALE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 ==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sortate_descrescator_cu_egalitati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pivot =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pivot +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(l) &lt;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pivot: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(pivot)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(pivot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pivot =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zona =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//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(pivot + zona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pivot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zona):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(pivot)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*zona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3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(l[i-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]-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o-RO" altLang="ro-RO" sz="13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7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6327" y="269642"/>
            <a:ext cx="11674764" cy="61247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 ==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sortate_descrescator_distincte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"Pentru un sir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descrescator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de numere distincte trebuie ca lungimea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sirului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sa fie mai mica sau egala cu valoarea maxima"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False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 =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(start - i)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CODUL "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sortate_aproape_descrescator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 - ŞIR PARŢIAL CRESCĂTOR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 ==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sortate_aproape_descrescator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l =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generate_numbers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sortate_descrescator_distincte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"Prea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putine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numere!"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False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False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False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nr_interschimbari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nr_interschimbari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l[i]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l[i +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l[i +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l[i]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 ==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'egale'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 =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l = [x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i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o-RO" altLang="ro-RO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0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2168574"/>
            <a:ext cx="1169323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400" b="0" i="0" u="none" strike="noStrike" cap="none" normalizeH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 ==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valori_mari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32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(l) &lt;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nr_numere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l.append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31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val_maxima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</a:t>
            </a:r>
            <a:r>
              <a:rPr kumimoji="0" lang="ro-RO" altLang="ro-R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o-RO" altLang="ro-R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8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pPr algn="ctr"/>
            <a:r>
              <a:rPr lang="ro-RO" dirty="0" smtClean="0"/>
              <a:t>Verificarea dacă un </a:t>
            </a:r>
            <a:r>
              <a:rPr lang="ro-RO" dirty="0" err="1" smtClean="0"/>
              <a:t>şir</a:t>
            </a:r>
            <a:r>
              <a:rPr lang="ro-RO" dirty="0" smtClean="0"/>
              <a:t> este sortat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 err="1" smtClean="0"/>
              <a:t>Funcţia</a:t>
            </a:r>
            <a:r>
              <a:rPr lang="ro-RO" b="1" dirty="0" smtClean="0"/>
              <a:t> </a:t>
            </a:r>
            <a:r>
              <a:rPr lang="ro-RO" b="1" dirty="0" err="1" smtClean="0"/>
              <a:t>test_sort</a:t>
            </a:r>
            <a:r>
              <a:rPr lang="ro-RO" b="1" dirty="0" smtClean="0"/>
              <a:t>(v) </a:t>
            </a:r>
            <a:r>
              <a:rPr lang="ro-RO" dirty="0" smtClean="0"/>
              <a:t>testează dacă un vector este sortat urmărind 2 aspecte:</a:t>
            </a:r>
          </a:p>
          <a:p>
            <a:pPr marL="514350" indent="-514350">
              <a:buFont typeface="+mj-lt"/>
              <a:buAutoNum type="arabicPeriod"/>
            </a:pPr>
            <a:r>
              <a:rPr lang="ro-RO" u="sng" dirty="0" smtClean="0"/>
              <a:t>Corectitudinea ordinii</a:t>
            </a:r>
            <a:r>
              <a:rPr lang="ro-RO" dirty="0" smtClean="0"/>
              <a:t> </a:t>
            </a:r>
          </a:p>
          <a:p>
            <a:pPr marL="0" indent="0">
              <a:buNone/>
            </a:pPr>
            <a:r>
              <a:rPr lang="ro-RO" dirty="0" smtClean="0"/>
              <a:t>-&gt; se parcurge vectorul şi se verifică dacă elementul următor celui curent este mereu mai mare.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ro-RO" u="sng" dirty="0" smtClean="0"/>
              <a:t>Elementele din </a:t>
            </a:r>
            <a:r>
              <a:rPr lang="ro-RO" u="sng" dirty="0" err="1" smtClean="0"/>
              <a:t>şirul</a:t>
            </a:r>
            <a:r>
              <a:rPr lang="ro-RO" u="sng" dirty="0" smtClean="0"/>
              <a:t> sortat sunt </a:t>
            </a:r>
            <a:r>
              <a:rPr lang="ro-RO" u="sng" dirty="0" err="1" smtClean="0"/>
              <a:t>aceleaşi</a:t>
            </a:r>
            <a:r>
              <a:rPr lang="ro-RO" u="sng" dirty="0" smtClean="0"/>
              <a:t> ca şi cele din </a:t>
            </a:r>
            <a:r>
              <a:rPr lang="ro-RO" u="sng" dirty="0" err="1" smtClean="0"/>
              <a:t>şirul</a:t>
            </a:r>
            <a:r>
              <a:rPr lang="ro-RO" u="sng" dirty="0" smtClean="0"/>
              <a:t> nesortat</a:t>
            </a:r>
            <a:r>
              <a:rPr lang="en-US" dirty="0" smtClean="0"/>
              <a:t> </a:t>
            </a:r>
            <a:endParaRPr lang="ro-RO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ro-RO" dirty="0" smtClean="0"/>
              <a:t>înainte de a fi accesat algoritmul de sortare, se realizează o copie a vectorului </a:t>
            </a:r>
            <a:r>
              <a:rPr lang="ro-RO" dirty="0" err="1" smtClean="0"/>
              <a:t>iniţial</a:t>
            </a:r>
            <a:r>
              <a:rPr lang="ro-RO" dirty="0" smtClean="0"/>
              <a:t>, cu care se va compara vectorul sortat, element cu element.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587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66618" y="1254914"/>
            <a:ext cx="10658763" cy="54014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v_aux = </a:t>
            </a:r>
            <a:r>
              <a:rPr lang="ro-RO" altLang="ro-RO" sz="1500" dirty="0" err="1" smtClean="0">
                <a:solidFill>
                  <a:srgbClr val="A9B7C6"/>
                </a:solidFill>
                <a:latin typeface="JetBrains Mono"/>
              </a:rPr>
              <a:t>v.copy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()</a:t>
            </a:r>
            <a:b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#sortarea</a:t>
            </a:r>
            <a:b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def </a:t>
            </a:r>
            <a:r>
              <a:rPr lang="ro-RO" altLang="ro-RO" sz="1500" dirty="0" err="1" smtClean="0">
                <a:solidFill>
                  <a:srgbClr val="FFC66D"/>
                </a:solidFill>
                <a:latin typeface="JetBrains Mono"/>
              </a:rPr>
              <a:t>test_sort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(v):</a:t>
            </a:r>
            <a:b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o-RO" altLang="ro-RO" sz="1500" dirty="0" err="1" smtClean="0">
                <a:solidFill>
                  <a:srgbClr val="A9B7C6"/>
                </a:solidFill>
                <a:latin typeface="JetBrains Mono"/>
              </a:rPr>
              <a:t>nr_elemente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ro-RO" altLang="ro-RO" sz="1500" dirty="0" err="1" smtClean="0">
                <a:solidFill>
                  <a:srgbClr val="8888C6"/>
                </a:solidFill>
                <a:latin typeface="JetBrains Mono"/>
              </a:rPr>
              <a:t>len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(v)</a:t>
            </a:r>
            <a:b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for 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i 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in </a:t>
            </a:r>
            <a:r>
              <a:rPr lang="ro-RO" altLang="ro-RO" sz="1500" dirty="0" err="1" smtClean="0">
                <a:solidFill>
                  <a:srgbClr val="8888C6"/>
                </a:solidFill>
                <a:latin typeface="JetBrains Mono"/>
              </a:rPr>
              <a:t>range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ro-RO" altLang="ro-RO" sz="1500" dirty="0" smtClean="0">
                <a:solidFill>
                  <a:srgbClr val="6897BB"/>
                </a:solidFill>
                <a:latin typeface="JetBrains Mono"/>
              </a:rPr>
              <a:t>0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nr_elemente-</a:t>
            </a:r>
            <a:r>
              <a:rPr lang="ro-RO" altLang="ro-RO" sz="1500" dirty="0" smtClean="0">
                <a:solidFill>
                  <a:srgbClr val="6897BB"/>
                </a:solidFill>
                <a:latin typeface="JetBrains Mono"/>
              </a:rPr>
              <a:t>1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):       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#parcurgem vectorul sortat element cu element</a:t>
            </a:r>
            <a:b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       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v[i] &gt; v[i+</a:t>
            </a:r>
            <a:r>
              <a:rPr lang="ro-RO" altLang="ro-RO" sz="1500" dirty="0" smtClean="0">
                <a:solidFill>
                  <a:srgbClr val="6897BB"/>
                </a:solidFill>
                <a:latin typeface="JetBrains Mono"/>
              </a:rPr>
              <a:t>1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]:       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#daca nu sunt in ordine </a:t>
            </a:r>
            <a:r>
              <a:rPr lang="ro-RO" altLang="ro-RO" sz="1500" dirty="0" err="1" smtClean="0">
                <a:solidFill>
                  <a:srgbClr val="808080"/>
                </a:solidFill>
                <a:latin typeface="JetBrains Mono"/>
              </a:rPr>
              <a:t>crescatoare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2 elemente consecutive, </a:t>
            </a:r>
            <a:r>
              <a:rPr lang="ro-RO" altLang="ro-RO" sz="1500" dirty="0" err="1" smtClean="0">
                <a:solidFill>
                  <a:srgbClr val="808080"/>
                </a:solidFill>
                <a:latin typeface="JetBrains Mono"/>
              </a:rPr>
              <a:t>sirul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nu e sortat corect</a:t>
            </a:r>
            <a:b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           </a:t>
            </a:r>
            <a:r>
              <a:rPr lang="ro-RO" altLang="ro-RO" sz="1500" dirty="0" err="1" smtClean="0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 False</a:t>
            </a:r>
            <a:b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/>
            </a:r>
            <a:b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        if 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v[i] 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in 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v_aux:       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#verificam daca elementul curent era si in vectorul </a:t>
            </a:r>
            <a:r>
              <a:rPr lang="ro-RO" altLang="ro-RO" sz="1500" dirty="0" err="1" smtClean="0">
                <a:solidFill>
                  <a:srgbClr val="808080"/>
                </a:solidFill>
                <a:latin typeface="JetBrains Mono"/>
              </a:rPr>
              <a:t>initial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, caz in care </a:t>
            </a:r>
            <a:r>
              <a:rPr lang="ro-RO" altLang="ro-RO" sz="1500" dirty="0" err="1" smtClean="0">
                <a:solidFill>
                  <a:srgbClr val="808080"/>
                </a:solidFill>
                <a:latin typeface="JetBrains Mono"/>
              </a:rPr>
              <a:t>il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eliminam</a:t>
            </a:r>
            <a:b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           </a:t>
            </a:r>
            <a:r>
              <a:rPr lang="ro-RO" altLang="ro-RO" sz="1500" dirty="0" err="1" smtClean="0">
                <a:solidFill>
                  <a:srgbClr val="A9B7C6"/>
                </a:solidFill>
                <a:latin typeface="JetBrains Mono"/>
              </a:rPr>
              <a:t>v_aux.remove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(v[i])</a:t>
            </a:r>
            <a:b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ro-RO" altLang="ro-RO" sz="1500" dirty="0" err="1" smtClean="0">
                <a:solidFill>
                  <a:srgbClr val="CC7832"/>
                </a:solidFill>
                <a:latin typeface="JetBrains Mono"/>
              </a:rPr>
              <a:t>else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:                   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#daca elementul nu se afla </a:t>
            </a:r>
            <a:r>
              <a:rPr lang="ro-RO" altLang="ro-RO" sz="1500" dirty="0" err="1" smtClean="0">
                <a:solidFill>
                  <a:srgbClr val="808080"/>
                </a:solidFill>
                <a:latin typeface="JetBrains Mono"/>
              </a:rPr>
              <a:t>initial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in vector, </a:t>
            </a:r>
            <a:r>
              <a:rPr lang="ro-RO" altLang="ro-RO" sz="1500" dirty="0" err="1" smtClean="0">
                <a:solidFill>
                  <a:srgbClr val="808080"/>
                </a:solidFill>
                <a:latin typeface="JetBrains Mono"/>
              </a:rPr>
              <a:t>sirul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nu e sortat corect</a:t>
            </a:r>
            <a:b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           </a:t>
            </a:r>
            <a:r>
              <a:rPr lang="ro-RO" altLang="ro-RO" sz="1500" dirty="0" err="1" smtClean="0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 False</a:t>
            </a:r>
            <a:b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/>
            </a:r>
            <a:b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    if 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v[</a:t>
            </a:r>
            <a:r>
              <a:rPr lang="ro-RO" altLang="ro-RO" sz="1500" dirty="0" err="1" smtClean="0">
                <a:solidFill>
                  <a:srgbClr val="A9B7C6"/>
                </a:solidFill>
                <a:latin typeface="JetBrains Mono"/>
              </a:rPr>
              <a:t>nr_elemente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 - </a:t>
            </a:r>
            <a:r>
              <a:rPr lang="ro-RO" altLang="ro-RO" sz="1500" dirty="0" smtClean="0">
                <a:solidFill>
                  <a:srgbClr val="6897BB"/>
                </a:solidFill>
                <a:latin typeface="JetBrains Mono"/>
              </a:rPr>
              <a:t>1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] 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in 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v_aux:             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#verificam si ultimul element, care nu a fost acoperit de for</a:t>
            </a:r>
            <a:b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       </a:t>
            </a:r>
            <a:r>
              <a:rPr lang="ro-RO" altLang="ro-RO" sz="1500" dirty="0" err="1" smtClean="0">
                <a:solidFill>
                  <a:srgbClr val="A9B7C6"/>
                </a:solidFill>
                <a:latin typeface="JetBrains Mono"/>
              </a:rPr>
              <a:t>v_aux.remove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(v[</a:t>
            </a:r>
            <a:r>
              <a:rPr lang="ro-RO" altLang="ro-RO" sz="1500" dirty="0" err="1" smtClean="0">
                <a:solidFill>
                  <a:srgbClr val="A9B7C6"/>
                </a:solidFill>
                <a:latin typeface="JetBrains Mono"/>
              </a:rPr>
              <a:t>nr_elemente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 - </a:t>
            </a:r>
            <a:r>
              <a:rPr lang="ro-RO" altLang="ro-RO" sz="1500" dirty="0" smtClean="0">
                <a:solidFill>
                  <a:srgbClr val="6897BB"/>
                </a:solidFill>
                <a:latin typeface="JetBrains Mono"/>
              </a:rPr>
              <a:t>1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])</a:t>
            </a:r>
            <a:b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o-RO" altLang="ro-RO" sz="1500" dirty="0" err="1" smtClean="0">
                <a:solidFill>
                  <a:srgbClr val="CC7832"/>
                </a:solidFill>
                <a:latin typeface="JetBrains Mono"/>
              </a:rPr>
              <a:t>else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ro-RO" altLang="ro-RO" sz="1500" dirty="0" err="1" smtClean="0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 False</a:t>
            </a:r>
            <a:b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/>
            </a:r>
            <a:b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    if </a:t>
            </a:r>
            <a:r>
              <a:rPr lang="ro-RO" altLang="ro-RO" sz="1500" dirty="0" err="1" smtClean="0">
                <a:solidFill>
                  <a:srgbClr val="8888C6"/>
                </a:solidFill>
                <a:latin typeface="JetBrains Mono"/>
              </a:rPr>
              <a:t>len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(v_aux) != </a:t>
            </a:r>
            <a:r>
              <a:rPr lang="ro-RO" altLang="ro-RO" sz="1500" dirty="0" smtClean="0">
                <a:solidFill>
                  <a:srgbClr val="6897BB"/>
                </a:solidFill>
                <a:latin typeface="JetBrains Mono"/>
              </a:rPr>
              <a:t>0</a:t>
            </a:r>
            <a:r>
              <a:rPr lang="ro-RO" altLang="ro-RO" sz="1500" dirty="0" smtClean="0">
                <a:solidFill>
                  <a:srgbClr val="A9B7C6"/>
                </a:solidFill>
                <a:latin typeface="JetBrains Mono"/>
              </a:rPr>
              <a:t>:        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#daca au </a:t>
            </a:r>
            <a:r>
              <a:rPr lang="ro-RO" altLang="ro-RO" sz="1500" dirty="0" err="1" smtClean="0">
                <a:solidFill>
                  <a:srgbClr val="808080"/>
                </a:solidFill>
                <a:latin typeface="JetBrains Mono"/>
              </a:rPr>
              <a:t>ramas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elemente in vectorul </a:t>
            </a:r>
            <a:r>
              <a:rPr lang="ro-RO" altLang="ro-RO" sz="1500" dirty="0" err="1" smtClean="0">
                <a:solidFill>
                  <a:srgbClr val="808080"/>
                </a:solidFill>
                <a:latin typeface="JetBrains Mono"/>
              </a:rPr>
              <a:t>initial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neaduse in vectorul sortat, </a:t>
            </a:r>
            <a:r>
              <a:rPr lang="ro-RO" altLang="ro-RO" sz="1500" dirty="0" err="1" smtClean="0">
                <a:solidFill>
                  <a:srgbClr val="808080"/>
                </a:solidFill>
                <a:latin typeface="JetBrains Mono"/>
              </a:rPr>
              <a:t>sirul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nu este sortat corect</a:t>
            </a:r>
            <a:b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       </a:t>
            </a:r>
            <a:r>
              <a:rPr lang="ro-RO" altLang="ro-RO" sz="1500" dirty="0" err="1" smtClean="0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 False</a:t>
            </a:r>
            <a:b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/>
            </a:r>
            <a:b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</a:b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ro-RO" altLang="ro-RO" sz="1500" dirty="0" err="1" smtClean="0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 </a:t>
            </a:r>
            <a:r>
              <a:rPr lang="ro-RO" altLang="ro-RO" sz="1500" dirty="0" err="1" smtClean="0">
                <a:solidFill>
                  <a:srgbClr val="CC7832"/>
                </a:solidFill>
                <a:latin typeface="JetBrains Mono"/>
              </a:rPr>
              <a:t>True</a:t>
            </a:r>
            <a:r>
              <a:rPr lang="ro-RO" altLang="ro-RO" sz="1500" dirty="0" smtClean="0">
                <a:solidFill>
                  <a:srgbClr val="CC7832"/>
                </a:solidFill>
                <a:latin typeface="JetBrains Mono"/>
              </a:rPr>
              <a:t>             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#</a:t>
            </a:r>
            <a:r>
              <a:rPr lang="ro-RO" altLang="ro-RO" sz="1500" dirty="0" err="1" smtClean="0">
                <a:solidFill>
                  <a:srgbClr val="808080"/>
                </a:solidFill>
                <a:latin typeface="JetBrains Mono"/>
              </a:rPr>
              <a:t>sirul</a:t>
            </a:r>
            <a: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  <a:t> este sortat corect</a:t>
            </a:r>
            <a:br>
              <a:rPr lang="ro-RO" altLang="ro-RO" sz="1500" dirty="0" smtClean="0">
                <a:solidFill>
                  <a:srgbClr val="808080"/>
                </a:solidFill>
                <a:latin typeface="JetBrains Mono"/>
              </a:rPr>
            </a:br>
            <a:endParaRPr lang="ro-RO" altLang="ro-RO" sz="1500" dirty="0">
              <a:latin typeface="Arial" panose="020B0604020202020204" pitchFamily="34" charset="0"/>
            </a:endParaRPr>
          </a:p>
        </p:txBody>
      </p:sp>
      <p:sp>
        <p:nvSpPr>
          <p:cNvPr id="3" name="Titlu 1"/>
          <p:cNvSpPr txBox="1">
            <a:spLocks/>
          </p:cNvSpPr>
          <p:nvPr/>
        </p:nvSpPr>
        <p:spPr>
          <a:xfrm>
            <a:off x="766618" y="365126"/>
            <a:ext cx="10515600" cy="715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mtClean="0"/>
              <a:t>Verificarea dacă un şir este sortat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21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532</TotalTime>
  <Words>1039</Words>
  <Application>Microsoft Office PowerPoint</Application>
  <PresentationFormat>Ecran lat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JetBrains Mono</vt:lpstr>
      <vt:lpstr>Wingdings</vt:lpstr>
      <vt:lpstr>Temă Office</vt:lpstr>
      <vt:lpstr>Metode de sortare</vt:lpstr>
      <vt:lpstr>Generarea valorilor testelor</vt:lpstr>
      <vt:lpstr>Prezentare PowerPoint</vt:lpstr>
      <vt:lpstr>Prezentare PowerPoint</vt:lpstr>
      <vt:lpstr>Prezentare PowerPoint</vt:lpstr>
      <vt:lpstr>Prezentare PowerPoint</vt:lpstr>
      <vt:lpstr>Prezentare PowerPoint</vt:lpstr>
      <vt:lpstr>Verificarea dacă un şir este sortat</vt:lpstr>
      <vt:lpstr>Prezentare PowerPoint</vt:lpstr>
      <vt:lpstr>Bubble Sort</vt:lpstr>
      <vt:lpstr>Prezentare PowerPoint</vt:lpstr>
      <vt:lpstr>Prezentare PowerPoint</vt:lpstr>
      <vt:lpstr>Prezentare PowerPoint</vt:lpstr>
      <vt:lpstr>Count Sort</vt:lpstr>
      <vt:lpstr>Prezentare PowerPoint</vt:lpstr>
      <vt:lpstr>Prezentare PowerPoint</vt:lpstr>
      <vt:lpstr>Prezentare PowerPoint</vt:lpstr>
      <vt:lpstr>Radix Sort</vt:lpstr>
      <vt:lpstr>Prezentare PowerPoint</vt:lpstr>
      <vt:lpstr>Prezentare PowerPoint</vt:lpstr>
      <vt:lpstr>Merge Sort</vt:lpstr>
      <vt:lpstr>Prezentare PowerPoint</vt:lpstr>
      <vt:lpstr>Quick Sort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de sortare</dc:title>
  <dc:creator>Alexandra</dc:creator>
  <cp:lastModifiedBy>Alexandra</cp:lastModifiedBy>
  <cp:revision>43</cp:revision>
  <dcterms:created xsi:type="dcterms:W3CDTF">2021-03-14T12:34:32Z</dcterms:created>
  <dcterms:modified xsi:type="dcterms:W3CDTF">2021-03-14T21:27:16Z</dcterms:modified>
</cp:coreProperties>
</file>