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 id="2147483769" r:id="rId2"/>
    <p:sldMasterId id="2147483786" r:id="rId3"/>
  </p:sldMasterIdLst>
  <p:notesMasterIdLst>
    <p:notesMasterId r:id="rId25"/>
  </p:notesMasterIdLst>
  <p:sldIdLst>
    <p:sldId id="278" r:id="rId4"/>
    <p:sldId id="279" r:id="rId5"/>
    <p:sldId id="274" r:id="rId6"/>
    <p:sldId id="257" r:id="rId7"/>
    <p:sldId id="267" r:id="rId8"/>
    <p:sldId id="258" r:id="rId9"/>
    <p:sldId id="266" r:id="rId10"/>
    <p:sldId id="261" r:id="rId11"/>
    <p:sldId id="259" r:id="rId12"/>
    <p:sldId id="260" r:id="rId13"/>
    <p:sldId id="262" r:id="rId14"/>
    <p:sldId id="263" r:id="rId15"/>
    <p:sldId id="268" r:id="rId16"/>
    <p:sldId id="269" r:id="rId17"/>
    <p:sldId id="270" r:id="rId18"/>
    <p:sldId id="271" r:id="rId19"/>
    <p:sldId id="272" r:id="rId20"/>
    <p:sldId id="273"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6" userDrawn="1">
          <p15:clr>
            <a:srgbClr val="A4A3A4"/>
          </p15:clr>
        </p15:guide>
        <p15:guide id="2" pos="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BAA7"/>
    <a:srgbClr val="8B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36" y="426"/>
      </p:cViewPr>
      <p:guideLst>
        <p:guide orient="horz" pos="1776"/>
        <p:guide pos="6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CCE8B-D02E-47D8-A791-9DF83704FD30}" type="datetimeFigureOut">
              <a:rPr lang="en-GB" smtClean="0"/>
              <a:t>18/07/2017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3D0AA-35BD-4A0A-BF23-B8E946ED0B59}" type="slidenum">
              <a:rPr lang="en-GB" smtClean="0"/>
              <a:t>‹#›</a:t>
            </a:fld>
            <a:endParaRPr lang="en-GB"/>
          </a:p>
        </p:txBody>
      </p:sp>
    </p:spTree>
    <p:extLst>
      <p:ext uri="{BB962C8B-B14F-4D97-AF65-F5344CB8AC3E}">
        <p14:creationId xmlns:p14="http://schemas.microsoft.com/office/powerpoint/2010/main" val="327302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474111-49BB-4A5F-8A0B-295F5D85586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7822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474111-49BB-4A5F-8A0B-295F5D85586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69338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474111-49BB-4A5F-8A0B-295F5D85586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2098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474111-49BB-4A5F-8A0B-295F5D85586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9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474111-49BB-4A5F-8A0B-295F5D85586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424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474111-49BB-4A5F-8A0B-295F5D85586E}"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954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u diapozitiv">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00B2E0D-FBF2-4B27-8663-B2AE35D34BD4}" type="datetimeFigureOut">
              <a:rPr lang="en-GB" smtClean="0"/>
              <a:t>18/07/2017</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24135785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3061822708"/>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2307146782"/>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2918923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1185155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2617334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0B2E0D-FBF2-4B27-8663-B2AE35D34BD4}" type="datetimeFigureOut">
              <a:rPr lang="en-GB" smtClean="0"/>
              <a:t>18/07/2017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3501391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0B2E0D-FBF2-4B27-8663-B2AE35D34BD4}" type="datetimeFigureOut">
              <a:rPr lang="en-GB" smtClean="0"/>
              <a:t>18/07/2017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2861908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0B2E0D-FBF2-4B27-8663-B2AE35D34BD4}" type="datetimeFigureOut">
              <a:rPr lang="en-GB" smtClean="0"/>
              <a:t>18/07/2017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3995431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B2E0D-FBF2-4B27-8663-B2AE35D34BD4}" type="datetimeFigureOut">
              <a:rPr lang="en-GB" smtClean="0"/>
              <a:t>18/07/2017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3563289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0B2E0D-FBF2-4B27-8663-B2AE35D34BD4}" type="datetimeFigureOut">
              <a:rPr lang="en-GB" smtClean="0"/>
              <a:t>18/07/2017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153866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2420674643"/>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0A5C93-B023-4670-BCF2-09ABC741B360}" type="slidenum">
              <a:rPr lang="en-GB" smtClean="0"/>
              <a:t>‹#›</a:t>
            </a:fld>
            <a:endParaRPr lang="en-GB"/>
          </a:p>
        </p:txBody>
      </p:sp>
      <p:sp>
        <p:nvSpPr>
          <p:cNvPr id="5" name="Date Placeholder 4"/>
          <p:cNvSpPr>
            <a:spLocks noGrp="1"/>
          </p:cNvSpPr>
          <p:nvPr>
            <p:ph type="dt" sz="half" idx="10"/>
          </p:nvPr>
        </p:nvSpPr>
        <p:spPr/>
        <p:txBody>
          <a:bodyPr/>
          <a:lstStyle/>
          <a:p>
            <a:fld id="{E00B2E0D-FBF2-4B27-8663-B2AE35D34BD4}" type="datetimeFigureOut">
              <a:rPr lang="en-GB" smtClean="0"/>
              <a:t>18/07/2017</a:t>
            </a:fld>
            <a:endParaRPr lang="en-GB"/>
          </a:p>
        </p:txBody>
      </p:sp>
    </p:spTree>
    <p:extLst>
      <p:ext uri="{BB962C8B-B14F-4D97-AF65-F5344CB8AC3E}">
        <p14:creationId xmlns:p14="http://schemas.microsoft.com/office/powerpoint/2010/main" val="3693254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3812906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4696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3908160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329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19556057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13036175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12345771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4F472-E6ED-4703-A300-995E44AE1FB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7BE011E-939F-4CE1-A42D-0D1E1914C415}"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4C5A9B35-4E77-425D-B8CF-034E4521CD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DAE770A2-81BD-4BF3-AFB8-D288075914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9831C4-B105-4F61-9A54-DAE807672ED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30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00B2E0D-FBF2-4B27-8663-B2AE35D34BD4}" type="datetimeFigureOut">
              <a:rPr lang="en-GB" smtClean="0"/>
              <a:t>18/07/2017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50824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00B2E0D-FBF2-4B27-8663-B2AE35D34BD4}" type="datetimeFigureOut">
              <a:rPr lang="en-GB" smtClean="0"/>
              <a:t>18/07/2017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1437887071"/>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0B2E0D-FBF2-4B27-8663-B2AE35D34BD4}" type="datetimeFigureOut">
              <a:rPr lang="en-GB" smtClean="0"/>
              <a:t>18/07/2017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3313249659"/>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00B2E0D-FBF2-4B27-8663-B2AE35D34BD4}" type="datetimeFigureOut">
              <a:rPr lang="en-GB" smtClean="0"/>
              <a:t>18/07/2017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32574483"/>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B2E0D-FBF2-4B27-8663-B2AE35D34BD4}" type="datetimeFigureOut">
              <a:rPr lang="en-GB" smtClean="0"/>
              <a:t>18/07/2017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1713509795"/>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00B2E0D-FBF2-4B27-8663-B2AE35D34BD4}" type="datetimeFigureOut">
              <a:rPr lang="en-GB" smtClean="0"/>
              <a:t>18/07/2017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0A5C93-B023-4670-BCF2-09ABC741B360}" type="slidenum">
              <a:rPr lang="en-GB" smtClean="0"/>
              <a:t>‹#›</a:t>
            </a:fld>
            <a:endParaRPr lang="en-GB"/>
          </a:p>
        </p:txBody>
      </p:sp>
    </p:spTree>
    <p:extLst>
      <p:ext uri="{BB962C8B-B14F-4D97-AF65-F5344CB8AC3E}">
        <p14:creationId xmlns:p14="http://schemas.microsoft.com/office/powerpoint/2010/main" val="651668200"/>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E00B2E0D-FBF2-4B27-8663-B2AE35D34BD4}" type="datetimeFigureOut">
              <a:rPr lang="en-GB" smtClean="0"/>
              <a:t>18/07/2017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69600" y="6356351"/>
            <a:ext cx="812800" cy="365125"/>
          </a:xfrm>
        </p:spPr>
        <p:txBody>
          <a:bodyPr/>
          <a:lstStyle/>
          <a:p>
            <a:fld id="{440A5C93-B023-4670-BCF2-09ABC741B360}" type="slidenum">
              <a:rPr lang="en-GB" smtClean="0"/>
              <a:t>‹#›</a:t>
            </a:fld>
            <a:endParaRPr lang="en-GB"/>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3748788340"/>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ro-RO"/>
              <a:t>Clic pentru editare stil titlu</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ro-RO"/>
              <a:t>Editați stilurile de text coordonator</a:t>
            </a:r>
          </a:p>
          <a:p>
            <a:pPr lvl="1" eaLnBrk="1" latinLnBrk="0" hangingPunct="1"/>
            <a:r>
              <a:rPr kumimoji="0" lang="ro-RO"/>
              <a:t>Al doilea nivel</a:t>
            </a:r>
          </a:p>
          <a:p>
            <a:pPr lvl="2" eaLnBrk="1" latinLnBrk="0" hangingPunct="1"/>
            <a:r>
              <a:rPr kumimoji="0" lang="ro-RO"/>
              <a:t>Al treilea nivel</a:t>
            </a:r>
          </a:p>
          <a:p>
            <a:pPr lvl="3" eaLnBrk="1" latinLnBrk="0" hangingPunct="1"/>
            <a:r>
              <a:rPr kumimoji="0" lang="ro-RO"/>
              <a:t>Al patrulea nivel</a:t>
            </a:r>
          </a:p>
          <a:p>
            <a:pPr lvl="4" eaLnBrk="1" latinLnBrk="0" hangingPunct="1"/>
            <a:r>
              <a:rPr kumimoji="0" lang="ro-RO"/>
              <a:t>Al cincilea nivel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00B2E0D-FBF2-4B27-8663-B2AE35D34BD4}" type="datetimeFigureOut">
              <a:rPr lang="en-GB" smtClean="0"/>
              <a:t>18/07/2017</a:t>
            </a:fld>
            <a:endParaRPr lang="en-GB"/>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40A5C93-B023-4670-BCF2-09ABC741B360}" type="slidenum">
              <a:rPr lang="en-GB" smtClean="0"/>
              <a:t>‹#›</a:t>
            </a:fld>
            <a:endParaRPr lang="en-GB"/>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extLst>
      <p:ext uri="{BB962C8B-B14F-4D97-AF65-F5344CB8AC3E}">
        <p14:creationId xmlns:p14="http://schemas.microsoft.com/office/powerpoint/2010/main" val="43042489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0B2E0D-FBF2-4B27-8663-B2AE35D34BD4}" type="datetimeFigureOut">
              <a:rPr lang="en-GB" smtClean="0"/>
              <a:t>18/07/2017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0A5C93-B023-4670-BCF2-09ABC741B360}" type="slidenum">
              <a:rPr lang="en-GB" smtClean="0"/>
              <a:t>‹#›</a:t>
            </a:fld>
            <a:endParaRPr lang="en-GB"/>
          </a:p>
        </p:txBody>
      </p:sp>
    </p:spTree>
    <p:extLst>
      <p:ext uri="{BB962C8B-B14F-4D97-AF65-F5344CB8AC3E}">
        <p14:creationId xmlns:p14="http://schemas.microsoft.com/office/powerpoint/2010/main" val="396434760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3CE0FC-A509-48E4-A09E-E4746EAA9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51656C-C714-4FEB-A3D4-FAC6CE020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8C1D4-7B60-435B-AA20-03E701305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E011E-939F-4CE1-A42D-0D1E1914C415}" type="datetimeFigureOut">
              <a:rPr lang="en-US" smtClean="0"/>
              <a:t>7/18/2017</a:t>
            </a:fld>
            <a:endParaRPr lang="en-US"/>
          </a:p>
        </p:txBody>
      </p:sp>
      <p:sp>
        <p:nvSpPr>
          <p:cNvPr id="5" name="Footer Placeholder 4">
            <a:extLst>
              <a:ext uri="{FF2B5EF4-FFF2-40B4-BE49-F238E27FC236}">
                <a16:creationId xmlns:a16="http://schemas.microsoft.com/office/drawing/2014/main" id="{51DA6101-6CDA-4DB4-9D37-B33B1EDDF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40EDEC-9CCD-4C7A-936F-876C64019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831C4-B105-4F61-9A54-DAE807672ED4}" type="slidenum">
              <a:rPr lang="en-US" smtClean="0"/>
              <a:t>‹#›</a:t>
            </a:fld>
            <a:endParaRPr lang="en-US"/>
          </a:p>
        </p:txBody>
      </p:sp>
    </p:spTree>
    <p:extLst>
      <p:ext uri="{BB962C8B-B14F-4D97-AF65-F5344CB8AC3E}">
        <p14:creationId xmlns:p14="http://schemas.microsoft.com/office/powerpoint/2010/main" val="1242792382"/>
      </p:ext>
    </p:extLst>
  </p:cSld>
  <p:clrMap bg1="lt1" tx1="dk1" bg2="lt2" tx2="dk2" accent1="accent1" accent2="accent2" accent3="accent3" accent4="accent4" accent5="accent5" accent6="accent6" hlink="hlink" folHlink="folHlink"/>
  <p:sldLayoutIdLst>
    <p:sldLayoutId id="21474837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8.xml"/><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247556"/>
      </p:ext>
    </p:extLst>
  </p:cSld>
  <p:clrMapOvr>
    <a:masterClrMapping/>
  </p:clrMapOvr>
  <mc:AlternateContent xmlns:mc="http://schemas.openxmlformats.org/markup-compatibility/2006">
    <mc:Choice xmlns:p14="http://schemas.microsoft.com/office/powerpoint/2010/main" Requires="p14">
      <p:transition p14:dur="0" advClick="0" advTm="2376"/>
    </mc:Choice>
    <mc:Fallback>
      <p:transition advClick="0" advTm="23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7521" y="2460724"/>
            <a:ext cx="2895036" cy="415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04901" y="152400"/>
            <a:ext cx="9907656" cy="2308324"/>
          </a:xfrm>
          <a:prstGeom prst="rect">
            <a:avLst/>
          </a:prstGeom>
          <a:noFill/>
        </p:spPr>
        <p:txBody>
          <a:bodyPr wrap="square" rtlCol="0">
            <a:spAutoFit/>
          </a:bodyPr>
          <a:lstStyle>
            <a:defPPr>
              <a:defRPr lang="en-US"/>
            </a:defPPr>
            <a:lvl1pPr algn="just">
              <a:defRPr sz="2000" b="1">
                <a:latin typeface="Gabriola" pitchFamily="82" charset="0"/>
              </a:defRPr>
            </a:lvl1pPr>
          </a:lstStyle>
          <a:p>
            <a:pPr defTabSz="914400"/>
            <a:r>
              <a:rPr lang="vi-VN" sz="2400" dirty="0">
                <a:solidFill>
                  <a:prstClr val="black"/>
                </a:solidFill>
              </a:rPr>
              <a:t>Moartea lui  a fost </a:t>
            </a:r>
            <a:r>
              <a:rPr lang="ro-RO" sz="2400" dirty="0">
                <a:solidFill>
                  <a:prstClr val="black"/>
                </a:solidFill>
              </a:rPr>
              <a:t>ș</a:t>
            </a:r>
            <a:r>
              <a:rPr lang="vi-VN" sz="2400" dirty="0">
                <a:solidFill>
                  <a:prstClr val="black"/>
                </a:solidFill>
              </a:rPr>
              <a:t>ocant</a:t>
            </a:r>
            <a:r>
              <a:rPr lang="ro-RO" sz="2400" dirty="0">
                <a:solidFill>
                  <a:prstClr val="black"/>
                </a:solidFill>
              </a:rPr>
              <a:t>ă</a:t>
            </a:r>
            <a:r>
              <a:rPr lang="vi-VN" sz="2400" dirty="0">
                <a:solidFill>
                  <a:prstClr val="black"/>
                </a:solidFill>
              </a:rPr>
              <a:t> pentru prieteni, pentru to</a:t>
            </a:r>
            <a:r>
              <a:rPr lang="ro-RO" sz="2400" dirty="0">
                <a:solidFill>
                  <a:prstClr val="black"/>
                </a:solidFill>
              </a:rPr>
              <a:t>ț</a:t>
            </a:r>
            <a:r>
              <a:rPr lang="vi-VN" sz="2400" dirty="0">
                <a:solidFill>
                  <a:prstClr val="black"/>
                </a:solidFill>
              </a:rPr>
              <a:t>i cei care-l cuno</a:t>
            </a:r>
            <a:r>
              <a:rPr lang="ro-RO" sz="2400" dirty="0">
                <a:solidFill>
                  <a:prstClr val="black"/>
                </a:solidFill>
              </a:rPr>
              <a:t>ș</a:t>
            </a:r>
            <a:r>
              <a:rPr lang="vi-VN" sz="2400" dirty="0">
                <a:solidFill>
                  <a:prstClr val="black"/>
                </a:solidFill>
              </a:rPr>
              <a:t>teau, iar acea zi de 29 mai 1945 a descris-o poate cel mai bine iubita lui, actri</a:t>
            </a:r>
            <a:r>
              <a:rPr lang="ro-RO" sz="2400" dirty="0">
                <a:solidFill>
                  <a:prstClr val="black"/>
                </a:solidFill>
              </a:rPr>
              <a:t>ț</a:t>
            </a:r>
            <a:r>
              <a:rPr lang="vi-VN" sz="2400" dirty="0">
                <a:solidFill>
                  <a:prstClr val="black"/>
                </a:solidFill>
              </a:rPr>
              <a:t>a Leni Caler, pentru care a scris roluri, pentru care a suferit, care nu l-a iubit </a:t>
            </a:r>
            <a:r>
              <a:rPr lang="ro-RO" sz="2400" dirty="0">
                <a:solidFill>
                  <a:prstClr val="black"/>
                </a:solidFill>
              </a:rPr>
              <a:t>î</a:t>
            </a:r>
            <a:r>
              <a:rPr lang="vi-VN" sz="2400" dirty="0">
                <a:solidFill>
                  <a:prstClr val="black"/>
                </a:solidFill>
              </a:rPr>
              <a:t>ns</a:t>
            </a:r>
            <a:r>
              <a:rPr lang="ro-RO" sz="2400" dirty="0">
                <a:solidFill>
                  <a:prstClr val="black"/>
                </a:solidFill>
              </a:rPr>
              <a:t>ă</a:t>
            </a:r>
            <a:r>
              <a:rPr lang="vi-VN" sz="2400" dirty="0">
                <a:solidFill>
                  <a:prstClr val="black"/>
                </a:solidFill>
              </a:rPr>
              <a:t> dec</a:t>
            </a:r>
            <a:r>
              <a:rPr lang="ro-RO" sz="2400" dirty="0">
                <a:solidFill>
                  <a:prstClr val="black"/>
                </a:solidFill>
              </a:rPr>
              <a:t>â</a:t>
            </a:r>
            <a:r>
              <a:rPr lang="vi-VN" sz="2400" dirty="0">
                <a:solidFill>
                  <a:prstClr val="black"/>
                </a:solidFill>
              </a:rPr>
              <a:t>t frivol, a</a:t>
            </a:r>
            <a:r>
              <a:rPr lang="ro-RO" sz="2400" dirty="0">
                <a:solidFill>
                  <a:prstClr val="black"/>
                </a:solidFill>
              </a:rPr>
              <a:t>ș</a:t>
            </a:r>
            <a:r>
              <a:rPr lang="vi-VN" sz="2400" dirty="0">
                <a:solidFill>
                  <a:prstClr val="black"/>
                </a:solidFill>
              </a:rPr>
              <a:t>a cum iubeau actri</a:t>
            </a:r>
            <a:r>
              <a:rPr lang="ro-RO" sz="2400" dirty="0">
                <a:solidFill>
                  <a:prstClr val="black"/>
                </a:solidFill>
              </a:rPr>
              <a:t>ț</a:t>
            </a:r>
            <a:r>
              <a:rPr lang="vi-VN" sz="2400" dirty="0">
                <a:solidFill>
                  <a:prstClr val="black"/>
                </a:solidFill>
              </a:rPr>
              <a:t>ele acelei perioade. La momentul mor</a:t>
            </a:r>
            <a:r>
              <a:rPr lang="ro-RO" sz="2400" dirty="0">
                <a:solidFill>
                  <a:prstClr val="black"/>
                </a:solidFill>
              </a:rPr>
              <a:t>ț</a:t>
            </a:r>
            <a:r>
              <a:rPr lang="vi-VN" sz="2400" dirty="0">
                <a:solidFill>
                  <a:prstClr val="black"/>
                </a:solidFill>
              </a:rPr>
              <a:t>ii lui, Mihail era departe de Leni.</a:t>
            </a:r>
            <a:r>
              <a:rPr lang="en-US" sz="2400" dirty="0">
                <a:solidFill>
                  <a:prstClr val="black"/>
                </a:solidFill>
              </a:rPr>
              <a:t> “</a:t>
            </a:r>
            <a:r>
              <a:rPr lang="vi-VN" sz="2400" dirty="0">
                <a:solidFill>
                  <a:prstClr val="black"/>
                </a:solidFill>
              </a:rPr>
              <a:t>Nu-l mai v</a:t>
            </a:r>
            <a:r>
              <a:rPr lang="ro-RO" sz="2400" dirty="0">
                <a:solidFill>
                  <a:prstClr val="black"/>
                </a:solidFill>
              </a:rPr>
              <a:t>ă</a:t>
            </a:r>
            <a:r>
              <a:rPr lang="vi-VN" sz="2400" dirty="0">
                <a:solidFill>
                  <a:prstClr val="black"/>
                </a:solidFill>
              </a:rPr>
              <a:t>zusem pe Sebastian de o bun</a:t>
            </a:r>
            <a:r>
              <a:rPr lang="ro-RO" sz="2400" dirty="0">
                <a:solidFill>
                  <a:prstClr val="black"/>
                </a:solidFill>
              </a:rPr>
              <a:t>ă</a:t>
            </a:r>
            <a:r>
              <a:rPr lang="vi-VN" sz="2400" dirty="0">
                <a:solidFill>
                  <a:prstClr val="black"/>
                </a:solidFill>
              </a:rPr>
              <a:t> bucat</a:t>
            </a:r>
            <a:r>
              <a:rPr lang="ro-RO" sz="2400" dirty="0">
                <a:solidFill>
                  <a:prstClr val="black"/>
                </a:solidFill>
              </a:rPr>
              <a:t>ă</a:t>
            </a:r>
            <a:r>
              <a:rPr lang="vi-VN" sz="2400" dirty="0">
                <a:solidFill>
                  <a:prstClr val="black"/>
                </a:solidFill>
              </a:rPr>
              <a:t> de vreme, fiecare preocupat de via</a:t>
            </a:r>
            <a:r>
              <a:rPr lang="ro-RO" sz="2400" dirty="0">
                <a:solidFill>
                  <a:prstClr val="black"/>
                </a:solidFill>
              </a:rPr>
              <a:t>ț</a:t>
            </a:r>
            <a:r>
              <a:rPr lang="vi-VN" sz="2400" dirty="0">
                <a:solidFill>
                  <a:prstClr val="black"/>
                </a:solidFill>
              </a:rPr>
              <a:t>a, de meseria, de iubirile noastre, c</a:t>
            </a:r>
            <a:r>
              <a:rPr lang="ro-RO" sz="2400" dirty="0">
                <a:solidFill>
                  <a:prstClr val="black"/>
                </a:solidFill>
              </a:rPr>
              <a:t>â</a:t>
            </a:r>
            <a:r>
              <a:rPr lang="vi-VN" sz="2400" dirty="0">
                <a:solidFill>
                  <a:prstClr val="black"/>
                </a:solidFill>
              </a:rPr>
              <a:t>nd </a:t>
            </a:r>
            <a:r>
              <a:rPr lang="ro-RO" sz="2400" dirty="0">
                <a:solidFill>
                  <a:prstClr val="black"/>
                </a:solidFill>
              </a:rPr>
              <a:t>î</a:t>
            </a:r>
            <a:r>
              <a:rPr lang="vi-VN" sz="2400" dirty="0">
                <a:solidFill>
                  <a:prstClr val="black"/>
                </a:solidFill>
              </a:rPr>
              <a:t>ntr-o zi mi-a telefonat un prieten bun vestea accidentului, a mor</a:t>
            </a:r>
            <a:r>
              <a:rPr lang="ro-RO" sz="2400" dirty="0">
                <a:solidFill>
                  <a:prstClr val="black"/>
                </a:solidFill>
              </a:rPr>
              <a:t>ț</a:t>
            </a:r>
            <a:r>
              <a:rPr lang="vi-VN" sz="2400" dirty="0">
                <a:solidFill>
                  <a:prstClr val="black"/>
                </a:solidFill>
              </a:rPr>
              <a:t>ii lui.</a:t>
            </a:r>
            <a:r>
              <a:rPr lang="en-US" sz="2400" dirty="0">
                <a:solidFill>
                  <a:prstClr val="black"/>
                </a:solidFill>
              </a:rPr>
              <a:t>”</a:t>
            </a:r>
            <a:endParaRPr lang="vi-VN" sz="2400" dirty="0">
              <a:solidFill>
                <a:prstClr val="black"/>
              </a:solidFill>
            </a:endParaRPr>
          </a:p>
        </p:txBody>
      </p:sp>
      <p:sp>
        <p:nvSpPr>
          <p:cNvPr id="6" name="TextBox 5"/>
          <p:cNvSpPr txBox="1"/>
          <p:nvPr/>
        </p:nvSpPr>
        <p:spPr>
          <a:xfrm>
            <a:off x="1104901" y="2333685"/>
            <a:ext cx="6866846" cy="4154984"/>
          </a:xfrm>
          <a:prstGeom prst="rect">
            <a:avLst/>
          </a:prstGeom>
          <a:noFill/>
        </p:spPr>
        <p:txBody>
          <a:bodyPr wrap="square" rtlCol="0">
            <a:spAutoFit/>
          </a:bodyPr>
          <a:lstStyle/>
          <a:p>
            <a:pPr algn="just" defTabSz="914400"/>
            <a:r>
              <a:rPr lang="en-US" sz="2400" b="1" dirty="0">
                <a:solidFill>
                  <a:prstClr val="black"/>
                </a:solidFill>
                <a:latin typeface="Gabriola" pitchFamily="82" charset="0"/>
              </a:rPr>
              <a:t>Leni </a:t>
            </a:r>
            <a:r>
              <a:rPr lang="en-US" sz="2400" b="1" dirty="0" err="1">
                <a:solidFill>
                  <a:prstClr val="black"/>
                </a:solidFill>
                <a:latin typeface="Gabriola" pitchFamily="82" charset="0"/>
              </a:rPr>
              <a:t>Caler</a:t>
            </a:r>
            <a:r>
              <a:rPr lang="en-US" sz="2400" b="1" dirty="0">
                <a:solidFill>
                  <a:prstClr val="black"/>
                </a:solidFill>
                <a:latin typeface="Gabriola" pitchFamily="82" charset="0"/>
              </a:rPr>
              <a:t> </a:t>
            </a:r>
            <a:r>
              <a:rPr lang="en-US" sz="2400" b="1" dirty="0" err="1">
                <a:solidFill>
                  <a:prstClr val="black"/>
                </a:solidFill>
                <a:latin typeface="Gabriola" pitchFamily="82" charset="0"/>
              </a:rPr>
              <a:t>poveste</a:t>
            </a:r>
            <a:r>
              <a:rPr lang="ro-RO" sz="2400" b="1" dirty="0">
                <a:solidFill>
                  <a:prstClr val="black"/>
                </a:solidFill>
                <a:latin typeface="Gabriola" pitchFamily="82" charset="0"/>
              </a:rPr>
              <a:t>ș</a:t>
            </a:r>
            <a:r>
              <a:rPr lang="en-US" sz="2400" b="1" dirty="0" err="1">
                <a:solidFill>
                  <a:prstClr val="black"/>
                </a:solidFill>
                <a:latin typeface="Gabriola" pitchFamily="82" charset="0"/>
              </a:rPr>
              <a:t>te</a:t>
            </a:r>
            <a:r>
              <a:rPr lang="en-US" sz="2400" b="1" dirty="0">
                <a:solidFill>
                  <a:prstClr val="black"/>
                </a:solidFill>
                <a:latin typeface="Gabriola" pitchFamily="82" charset="0"/>
              </a:rPr>
              <a:t> </a:t>
            </a:r>
            <a:r>
              <a:rPr lang="en-US" sz="2400" b="1" dirty="0" err="1">
                <a:solidFill>
                  <a:prstClr val="black"/>
                </a:solidFill>
                <a:latin typeface="Gabriola" pitchFamily="82" charset="0"/>
              </a:rPr>
              <a:t>pe</a:t>
            </a:r>
            <a:r>
              <a:rPr lang="en-US" sz="2400" b="1" dirty="0">
                <a:solidFill>
                  <a:prstClr val="black"/>
                </a:solidFill>
                <a:latin typeface="Gabriola" pitchFamily="82" charset="0"/>
              </a:rPr>
              <a:t> </a:t>
            </a:r>
            <a:r>
              <a:rPr lang="en-US" sz="2400" b="1" dirty="0" err="1">
                <a:solidFill>
                  <a:prstClr val="black"/>
                </a:solidFill>
                <a:latin typeface="Gabriola" pitchFamily="82" charset="0"/>
              </a:rPr>
              <a:t>scurt</a:t>
            </a:r>
            <a:r>
              <a:rPr lang="en-US" sz="2400" b="1" dirty="0">
                <a:solidFill>
                  <a:prstClr val="black"/>
                </a:solidFill>
                <a:latin typeface="Gabriola" pitchFamily="82" charset="0"/>
              </a:rPr>
              <a:t> </a:t>
            </a:r>
            <a:r>
              <a:rPr lang="en-US" sz="2400" b="1" dirty="0" err="1">
                <a:solidFill>
                  <a:prstClr val="black"/>
                </a:solidFill>
                <a:latin typeface="Gabriola" pitchFamily="82" charset="0"/>
              </a:rPr>
              <a:t>rela</a:t>
            </a:r>
            <a:r>
              <a:rPr lang="ro-RO" sz="2400" b="1" dirty="0">
                <a:solidFill>
                  <a:prstClr val="black"/>
                </a:solidFill>
                <a:latin typeface="Gabriola" pitchFamily="82" charset="0"/>
              </a:rPr>
              <a:t>ț</a:t>
            </a:r>
            <a:r>
              <a:rPr lang="en-US" sz="2400" b="1" dirty="0" err="1">
                <a:solidFill>
                  <a:prstClr val="black"/>
                </a:solidFill>
                <a:latin typeface="Gabriola" pitchFamily="82" charset="0"/>
              </a:rPr>
              <a:t>ia</a:t>
            </a:r>
            <a:r>
              <a:rPr lang="en-US" sz="2400" b="1" dirty="0">
                <a:solidFill>
                  <a:prstClr val="black"/>
                </a:solidFill>
                <a:latin typeface="Gabriola" pitchFamily="82" charset="0"/>
              </a:rPr>
              <a:t> </a:t>
            </a:r>
            <a:r>
              <a:rPr lang="en-US" sz="2400" b="1" dirty="0" err="1">
                <a:solidFill>
                  <a:prstClr val="black"/>
                </a:solidFill>
                <a:latin typeface="Gabriola" pitchFamily="82" charset="0"/>
              </a:rPr>
              <a:t>sa</a:t>
            </a:r>
            <a:r>
              <a:rPr lang="en-US" sz="2400" b="1" dirty="0">
                <a:solidFill>
                  <a:prstClr val="black"/>
                </a:solidFill>
                <a:latin typeface="Gabriola" pitchFamily="82" charset="0"/>
              </a:rPr>
              <a:t> cu </a:t>
            </a:r>
            <a:r>
              <a:rPr lang="en-US" sz="2400" b="1" dirty="0" err="1">
                <a:solidFill>
                  <a:prstClr val="black"/>
                </a:solidFill>
                <a:latin typeface="Gabriola" pitchFamily="82" charset="0"/>
              </a:rPr>
              <a:t>scriitorul</a:t>
            </a:r>
            <a:r>
              <a:rPr lang="en-US" sz="2400" b="1" dirty="0">
                <a:solidFill>
                  <a:prstClr val="black"/>
                </a:solidFill>
                <a:latin typeface="Gabriola" pitchFamily="82" charset="0"/>
              </a:rPr>
              <a:t>, </a:t>
            </a:r>
            <a:r>
              <a:rPr lang="en-US" sz="2400" b="1" dirty="0" err="1">
                <a:solidFill>
                  <a:prstClr val="black"/>
                </a:solidFill>
                <a:latin typeface="Gabriola" pitchFamily="82" charset="0"/>
              </a:rPr>
              <a:t>aceasta</a:t>
            </a:r>
            <a:r>
              <a:rPr lang="en-US" sz="2400" b="1" dirty="0">
                <a:solidFill>
                  <a:prstClr val="black"/>
                </a:solidFill>
                <a:latin typeface="Gabriola" pitchFamily="82" charset="0"/>
              </a:rPr>
              <a:t> </a:t>
            </a:r>
            <a:r>
              <a:rPr lang="en-US" sz="2400" b="1" dirty="0" err="1">
                <a:solidFill>
                  <a:prstClr val="black"/>
                </a:solidFill>
                <a:latin typeface="Gabriola" pitchFamily="82" charset="0"/>
              </a:rPr>
              <a:t>sem</a:t>
            </a:r>
            <a:r>
              <a:rPr lang="ro-RO" sz="2400" b="1" dirty="0">
                <a:solidFill>
                  <a:prstClr val="black"/>
                </a:solidFill>
                <a:latin typeface="Gabriola" pitchFamily="82" charset="0"/>
              </a:rPr>
              <a:t>ă</a:t>
            </a:r>
            <a:r>
              <a:rPr lang="en-US" sz="2400" b="1" dirty="0">
                <a:solidFill>
                  <a:prstClr val="black"/>
                </a:solidFill>
                <a:latin typeface="Gabriola" pitchFamily="82" charset="0"/>
              </a:rPr>
              <a:t>n</a:t>
            </a:r>
            <a:r>
              <a:rPr lang="ro-RO" sz="2400" b="1" dirty="0">
                <a:solidFill>
                  <a:prstClr val="black"/>
                </a:solidFill>
                <a:latin typeface="Gabriola" pitchFamily="82" charset="0"/>
              </a:rPr>
              <a:t>â</a:t>
            </a:r>
            <a:r>
              <a:rPr lang="en-US" sz="2400" b="1" dirty="0" err="1">
                <a:solidFill>
                  <a:prstClr val="black"/>
                </a:solidFill>
                <a:latin typeface="Gabriola" pitchFamily="82" charset="0"/>
              </a:rPr>
              <a:t>nd</a:t>
            </a:r>
            <a:r>
              <a:rPr lang="en-US" sz="2400" b="1" dirty="0">
                <a:solidFill>
                  <a:prstClr val="black"/>
                </a:solidFill>
                <a:latin typeface="Gabriola" pitchFamily="82" charset="0"/>
              </a:rPr>
              <a:t> cu </a:t>
            </a:r>
            <a:r>
              <a:rPr lang="en-US" sz="2400" b="1" dirty="0" err="1">
                <a:solidFill>
                  <a:prstClr val="black"/>
                </a:solidFill>
                <a:latin typeface="Gabriola" pitchFamily="82" charset="0"/>
              </a:rPr>
              <a:t>rela</a:t>
            </a:r>
            <a:r>
              <a:rPr lang="ro-RO" sz="2400" b="1" dirty="0">
                <a:solidFill>
                  <a:prstClr val="black"/>
                </a:solidFill>
                <a:latin typeface="Gabriola" pitchFamily="82" charset="0"/>
              </a:rPr>
              <a:t>ț</a:t>
            </a:r>
            <a:r>
              <a:rPr lang="en-US" sz="2400" b="1" dirty="0" err="1">
                <a:solidFill>
                  <a:prstClr val="black"/>
                </a:solidFill>
                <a:latin typeface="Gabriola" pitchFamily="82" charset="0"/>
              </a:rPr>
              <a:t>ia</a:t>
            </a:r>
            <a:r>
              <a:rPr lang="en-US" sz="2400" b="1" dirty="0">
                <a:solidFill>
                  <a:prstClr val="black"/>
                </a:solidFill>
                <a:latin typeface="Gabriola" pitchFamily="82" charset="0"/>
              </a:rPr>
              <a:t> </a:t>
            </a:r>
            <a:r>
              <a:rPr lang="en-US" sz="2400" b="1" dirty="0" err="1">
                <a:solidFill>
                  <a:prstClr val="black"/>
                </a:solidFill>
                <a:latin typeface="Gabriola" pitchFamily="82" charset="0"/>
              </a:rPr>
              <a:t>personajelor</a:t>
            </a:r>
            <a:r>
              <a:rPr lang="en-US" sz="2400" b="1" dirty="0">
                <a:solidFill>
                  <a:prstClr val="black"/>
                </a:solidFill>
                <a:latin typeface="Gabriola" pitchFamily="82" charset="0"/>
              </a:rPr>
              <a:t> Paul </a:t>
            </a:r>
            <a:r>
              <a:rPr lang="ro-RO" sz="2400" b="1" dirty="0">
                <a:solidFill>
                  <a:prstClr val="black"/>
                </a:solidFill>
                <a:latin typeface="Gabriola" pitchFamily="82" charset="0"/>
              </a:rPr>
              <a:t>ș</a:t>
            </a:r>
            <a:r>
              <a:rPr lang="en-US" sz="2400" b="1" dirty="0" err="1">
                <a:solidFill>
                  <a:prstClr val="black"/>
                </a:solidFill>
                <a:latin typeface="Gabriola" pitchFamily="82" charset="0"/>
              </a:rPr>
              <a:t>i</a:t>
            </a:r>
            <a:r>
              <a:rPr lang="en-US" sz="2400" b="1" dirty="0">
                <a:solidFill>
                  <a:prstClr val="black"/>
                </a:solidFill>
                <a:latin typeface="Gabriola" pitchFamily="82" charset="0"/>
              </a:rPr>
              <a:t> Anna din </a:t>
            </a:r>
            <a:r>
              <a:rPr lang="en-US" sz="2400" b="1" dirty="0" err="1">
                <a:solidFill>
                  <a:prstClr val="black"/>
                </a:solidFill>
                <a:latin typeface="Gabriola" pitchFamily="82" charset="0"/>
              </a:rPr>
              <a:t>romanul</a:t>
            </a:r>
            <a:r>
              <a:rPr lang="en-US" sz="2400" b="1" dirty="0">
                <a:solidFill>
                  <a:prstClr val="black"/>
                </a:solidFill>
                <a:latin typeface="Gabriola" pitchFamily="82" charset="0"/>
              </a:rPr>
              <a:t> “</a:t>
            </a:r>
            <a:r>
              <a:rPr lang="en-US" sz="2400" b="1" dirty="0" err="1">
                <a:solidFill>
                  <a:prstClr val="black"/>
                </a:solidFill>
                <a:latin typeface="Gabriola" pitchFamily="82" charset="0"/>
              </a:rPr>
              <a:t>Accidentul</a:t>
            </a:r>
            <a:r>
              <a:rPr lang="en-US" sz="2400" b="1" dirty="0">
                <a:solidFill>
                  <a:prstClr val="black"/>
                </a:solidFill>
                <a:latin typeface="Gabriola" pitchFamily="82" charset="0"/>
              </a:rPr>
              <a:t>”. “Ne-am </a:t>
            </a:r>
            <a:r>
              <a:rPr lang="en-US" sz="2400" b="1" dirty="0" err="1">
                <a:solidFill>
                  <a:prstClr val="black"/>
                </a:solidFill>
                <a:latin typeface="Gabriola" pitchFamily="82" charset="0"/>
              </a:rPr>
              <a:t>desp</a:t>
            </a:r>
            <a:r>
              <a:rPr lang="ro-RO" sz="2400" b="1" dirty="0">
                <a:solidFill>
                  <a:prstClr val="black"/>
                </a:solidFill>
                <a:latin typeface="Gabriola" pitchFamily="82" charset="0"/>
              </a:rPr>
              <a:t>ă</a:t>
            </a:r>
            <a:r>
              <a:rPr lang="en-US" sz="2400" b="1" dirty="0">
                <a:solidFill>
                  <a:prstClr val="black"/>
                </a:solidFill>
                <a:latin typeface="Gabriola" pitchFamily="82" charset="0"/>
              </a:rPr>
              <a:t>r</a:t>
            </a:r>
            <a:r>
              <a:rPr lang="ro-RO" sz="2400" b="1" dirty="0">
                <a:solidFill>
                  <a:prstClr val="black"/>
                </a:solidFill>
                <a:latin typeface="Gabriola" pitchFamily="82" charset="0"/>
              </a:rPr>
              <a:t>ț</a:t>
            </a:r>
            <a:r>
              <a:rPr lang="en-US" sz="2400" b="1" dirty="0">
                <a:solidFill>
                  <a:prstClr val="black"/>
                </a:solidFill>
                <a:latin typeface="Gabriola" pitchFamily="82" charset="0"/>
              </a:rPr>
              <a:t>it. Eu, </a:t>
            </a:r>
            <a:r>
              <a:rPr lang="en-US" sz="2400" b="1" dirty="0" err="1">
                <a:solidFill>
                  <a:prstClr val="black"/>
                </a:solidFill>
                <a:latin typeface="Gabriola" pitchFamily="82" charset="0"/>
              </a:rPr>
              <a:t>mul</a:t>
            </a:r>
            <a:r>
              <a:rPr lang="ro-RO" sz="2400" b="1" dirty="0">
                <a:solidFill>
                  <a:prstClr val="black"/>
                </a:solidFill>
                <a:latin typeface="Gabriola" pitchFamily="82" charset="0"/>
              </a:rPr>
              <a:t>ț</a:t>
            </a:r>
            <a:r>
              <a:rPr lang="en-US" sz="2400" b="1" dirty="0" err="1">
                <a:solidFill>
                  <a:prstClr val="black"/>
                </a:solidFill>
                <a:latin typeface="Gabriola" pitchFamily="82" charset="0"/>
              </a:rPr>
              <a:t>umit</a:t>
            </a:r>
            <a:r>
              <a:rPr lang="ro-RO" sz="2400" b="1" dirty="0">
                <a:solidFill>
                  <a:prstClr val="black"/>
                </a:solidFill>
                <a:latin typeface="Gabriola" pitchFamily="82" charset="0"/>
              </a:rPr>
              <a:t>ă</a:t>
            </a:r>
            <a:r>
              <a:rPr lang="en-US" sz="2400" b="1" dirty="0">
                <a:solidFill>
                  <a:prstClr val="black"/>
                </a:solidFill>
                <a:latin typeface="Gabriola" pitchFamily="82" charset="0"/>
              </a:rPr>
              <a:t> </a:t>
            </a:r>
            <a:r>
              <a:rPr lang="ro-RO" sz="2400" b="1" dirty="0">
                <a:solidFill>
                  <a:prstClr val="black"/>
                </a:solidFill>
                <a:latin typeface="Gabriola" pitchFamily="82" charset="0"/>
              </a:rPr>
              <a:t>ș</a:t>
            </a:r>
            <a:r>
              <a:rPr lang="en-US" sz="2400" b="1" dirty="0" err="1">
                <a:solidFill>
                  <a:prstClr val="black"/>
                </a:solidFill>
                <a:latin typeface="Gabriola" pitchFamily="82" charset="0"/>
              </a:rPr>
              <a:t>i</a:t>
            </a:r>
            <a:r>
              <a:rPr lang="en-US" sz="2400" b="1" dirty="0">
                <a:solidFill>
                  <a:prstClr val="black"/>
                </a:solidFill>
                <a:latin typeface="Gabriola" pitchFamily="82" charset="0"/>
              </a:rPr>
              <a:t> </a:t>
            </a:r>
            <a:r>
              <a:rPr lang="en-US" sz="2400" b="1" dirty="0" err="1">
                <a:solidFill>
                  <a:prstClr val="black"/>
                </a:solidFill>
                <a:latin typeface="Gabriola" pitchFamily="82" charset="0"/>
              </a:rPr>
              <a:t>convins</a:t>
            </a:r>
            <a:r>
              <a:rPr lang="ro-RO" sz="2400" b="1" dirty="0">
                <a:solidFill>
                  <a:prstClr val="black"/>
                </a:solidFill>
                <a:latin typeface="Gabriola" pitchFamily="82" charset="0"/>
              </a:rPr>
              <a:t>ă</a:t>
            </a:r>
            <a:r>
              <a:rPr lang="en-US" sz="2400" b="1" dirty="0">
                <a:solidFill>
                  <a:prstClr val="black"/>
                </a:solidFill>
                <a:latin typeface="Gabriola" pitchFamily="82" charset="0"/>
              </a:rPr>
              <a:t> c</a:t>
            </a:r>
            <a:r>
              <a:rPr lang="ro-RO" sz="2400" b="1" dirty="0">
                <a:solidFill>
                  <a:prstClr val="black"/>
                </a:solidFill>
                <a:latin typeface="Gabriola" pitchFamily="82" charset="0"/>
              </a:rPr>
              <a:t>ă</a:t>
            </a:r>
            <a:r>
              <a:rPr lang="en-US" sz="2400" b="1" dirty="0">
                <a:solidFill>
                  <a:prstClr val="black"/>
                </a:solidFill>
                <a:latin typeface="Gabriola" pitchFamily="82" charset="0"/>
              </a:rPr>
              <a:t> Sebastian </a:t>
            </a:r>
            <a:r>
              <a:rPr lang="en-US" sz="2400" b="1" dirty="0" err="1">
                <a:solidFill>
                  <a:prstClr val="black"/>
                </a:solidFill>
                <a:latin typeface="Gabriola" pitchFamily="82" charset="0"/>
              </a:rPr>
              <a:t>va</a:t>
            </a:r>
            <a:r>
              <a:rPr lang="en-US" sz="2400" b="1" dirty="0">
                <a:solidFill>
                  <a:prstClr val="black"/>
                </a:solidFill>
                <a:latin typeface="Gabriola" pitchFamily="82" charset="0"/>
              </a:rPr>
              <a:t> </a:t>
            </a:r>
            <a:r>
              <a:rPr lang="en-US" sz="2400" b="1" dirty="0" err="1">
                <a:solidFill>
                  <a:prstClr val="black"/>
                </a:solidFill>
                <a:latin typeface="Gabriola" pitchFamily="82" charset="0"/>
              </a:rPr>
              <a:t>pierde</a:t>
            </a:r>
            <a:r>
              <a:rPr lang="en-US" sz="2400" b="1" dirty="0">
                <a:solidFill>
                  <a:prstClr val="black"/>
                </a:solidFill>
                <a:latin typeface="Gabriola" pitchFamily="82" charset="0"/>
              </a:rPr>
              <a:t> </a:t>
            </a:r>
            <a:r>
              <a:rPr lang="en-US" sz="2400" b="1" dirty="0" err="1">
                <a:solidFill>
                  <a:prstClr val="black"/>
                </a:solidFill>
                <a:latin typeface="Gabriola" pitchFamily="82" charset="0"/>
              </a:rPr>
              <a:t>pariul</a:t>
            </a:r>
            <a:r>
              <a:rPr lang="en-US" sz="2400" b="1" dirty="0">
                <a:solidFill>
                  <a:prstClr val="black"/>
                </a:solidFill>
                <a:latin typeface="Gabriola" pitchFamily="82" charset="0"/>
              </a:rPr>
              <a:t>. El, z</a:t>
            </a:r>
            <a:r>
              <a:rPr lang="ro-RO" sz="2400" b="1" dirty="0">
                <a:solidFill>
                  <a:prstClr val="black"/>
                </a:solidFill>
                <a:latin typeface="Gabriola" pitchFamily="82" charset="0"/>
              </a:rPr>
              <a:t>â</a:t>
            </a:r>
            <a:r>
              <a:rPr lang="en-US" sz="2400" b="1" dirty="0" err="1">
                <a:solidFill>
                  <a:prstClr val="black"/>
                </a:solidFill>
                <a:latin typeface="Gabriola" pitchFamily="82" charset="0"/>
              </a:rPr>
              <a:t>mbind</a:t>
            </a:r>
            <a:r>
              <a:rPr lang="en-US" sz="2400" b="1" dirty="0">
                <a:solidFill>
                  <a:prstClr val="black"/>
                </a:solidFill>
                <a:latin typeface="Gabriola" pitchFamily="82" charset="0"/>
              </a:rPr>
              <a:t> ironic – c</a:t>
            </a:r>
            <a:r>
              <a:rPr lang="ro-RO" sz="2400" b="1" dirty="0">
                <a:solidFill>
                  <a:prstClr val="black"/>
                </a:solidFill>
                <a:latin typeface="Gabriola" pitchFamily="82" charset="0"/>
              </a:rPr>
              <a:t>â</a:t>
            </a:r>
            <a:r>
              <a:rPr lang="en-US" sz="2400" b="1" dirty="0">
                <a:solidFill>
                  <a:prstClr val="black"/>
                </a:solidFill>
                <a:latin typeface="Gabriola" pitchFamily="82" charset="0"/>
              </a:rPr>
              <a:t>t m</a:t>
            </a:r>
            <a:r>
              <a:rPr lang="ro-RO" sz="2400" b="1" dirty="0">
                <a:solidFill>
                  <a:prstClr val="black"/>
                </a:solidFill>
                <a:latin typeface="Gabriola" pitchFamily="82" charset="0"/>
              </a:rPr>
              <a:t>ă</a:t>
            </a:r>
            <a:r>
              <a:rPr lang="en-US" sz="2400" b="1" dirty="0">
                <a:solidFill>
                  <a:prstClr val="black"/>
                </a:solidFill>
                <a:latin typeface="Gabriola" pitchFamily="82" charset="0"/>
              </a:rPr>
              <a:t> </a:t>
            </a:r>
            <a:r>
              <a:rPr lang="ro-RO" sz="2400" b="1" dirty="0">
                <a:solidFill>
                  <a:prstClr val="black"/>
                </a:solidFill>
                <a:latin typeface="Gabriola" pitchFamily="82" charset="0"/>
              </a:rPr>
              <a:t>î</a:t>
            </a:r>
            <a:r>
              <a:rPr lang="en-US" sz="2400" b="1" dirty="0" err="1">
                <a:solidFill>
                  <a:prstClr val="black"/>
                </a:solidFill>
                <a:latin typeface="Gabriola" pitchFamily="82" charset="0"/>
              </a:rPr>
              <a:t>nfuria</a:t>
            </a:r>
            <a:r>
              <a:rPr lang="en-US" sz="2400" b="1" dirty="0">
                <a:solidFill>
                  <a:prstClr val="black"/>
                </a:solidFill>
                <a:latin typeface="Gabriola" pitchFamily="82" charset="0"/>
              </a:rPr>
              <a:t> </a:t>
            </a:r>
            <a:r>
              <a:rPr lang="en-US" sz="2400" b="1" dirty="0" err="1">
                <a:solidFill>
                  <a:prstClr val="black"/>
                </a:solidFill>
                <a:latin typeface="Gabriola" pitchFamily="82" charset="0"/>
              </a:rPr>
              <a:t>acest</a:t>
            </a:r>
            <a:r>
              <a:rPr lang="en-US" sz="2400" b="1" dirty="0">
                <a:solidFill>
                  <a:prstClr val="black"/>
                </a:solidFill>
                <a:latin typeface="Gabriola" pitchFamily="82" charset="0"/>
              </a:rPr>
              <a:t> z</a:t>
            </a:r>
            <a:r>
              <a:rPr lang="ro-RO" sz="2400" b="1" dirty="0">
                <a:solidFill>
                  <a:prstClr val="black"/>
                </a:solidFill>
                <a:latin typeface="Gabriola" pitchFamily="82" charset="0"/>
              </a:rPr>
              <a:t>â</a:t>
            </a:r>
            <a:r>
              <a:rPr lang="en-US" sz="2400" b="1" dirty="0" err="1">
                <a:solidFill>
                  <a:prstClr val="black"/>
                </a:solidFill>
                <a:latin typeface="Gabriola" pitchFamily="82" charset="0"/>
              </a:rPr>
              <a:t>mbet</a:t>
            </a:r>
            <a:r>
              <a:rPr lang="en-US" sz="2400" b="1" dirty="0">
                <a:solidFill>
                  <a:prstClr val="black"/>
                </a:solidFill>
                <a:latin typeface="Gabriola" pitchFamily="82" charset="0"/>
              </a:rPr>
              <a:t> al </a:t>
            </a:r>
            <a:r>
              <a:rPr lang="en-US" sz="2400" b="1" dirty="0" err="1">
                <a:solidFill>
                  <a:prstClr val="black"/>
                </a:solidFill>
                <a:latin typeface="Gabriola" pitchFamily="82" charset="0"/>
              </a:rPr>
              <a:t>lui</a:t>
            </a:r>
            <a:r>
              <a:rPr lang="en-US" sz="2400" b="1" dirty="0">
                <a:solidFill>
                  <a:prstClr val="black"/>
                </a:solidFill>
                <a:latin typeface="Gabriola" pitchFamily="82" charset="0"/>
              </a:rPr>
              <a:t>! -, mi-a </a:t>
            </a:r>
            <a:r>
              <a:rPr lang="en-US" sz="2400" b="1" dirty="0" err="1">
                <a:solidFill>
                  <a:prstClr val="black"/>
                </a:solidFill>
                <a:latin typeface="Gabriola" pitchFamily="82" charset="0"/>
              </a:rPr>
              <a:t>repetat</a:t>
            </a:r>
            <a:r>
              <a:rPr lang="en-US" sz="2400" b="1" dirty="0">
                <a:solidFill>
                  <a:prstClr val="black"/>
                </a:solidFill>
                <a:latin typeface="Gabriola" pitchFamily="82" charset="0"/>
              </a:rPr>
              <a:t> la </a:t>
            </a:r>
            <a:r>
              <a:rPr lang="en-US" sz="2400" b="1" dirty="0" err="1">
                <a:solidFill>
                  <a:prstClr val="black"/>
                </a:solidFill>
                <a:latin typeface="Gabriola" pitchFamily="82" charset="0"/>
              </a:rPr>
              <a:t>plecare</a:t>
            </a:r>
            <a:r>
              <a:rPr lang="en-US" sz="2400" b="1" dirty="0">
                <a:solidFill>
                  <a:prstClr val="black"/>
                </a:solidFill>
                <a:latin typeface="Gabriola" pitchFamily="82" charset="0"/>
              </a:rPr>
              <a:t>: „</a:t>
            </a:r>
            <a:r>
              <a:rPr lang="ro-RO" sz="2400" b="1" dirty="0">
                <a:solidFill>
                  <a:prstClr val="black"/>
                </a:solidFill>
                <a:latin typeface="Gabriola" pitchFamily="82" charset="0"/>
              </a:rPr>
              <a:t>Î</a:t>
            </a:r>
            <a:r>
              <a:rPr lang="en-US" sz="2400" b="1" dirty="0" err="1">
                <a:solidFill>
                  <a:prstClr val="black"/>
                </a:solidFill>
                <a:latin typeface="Gabriola" pitchFamily="82" charset="0"/>
              </a:rPr>
              <a:t>ntr</a:t>
            </a:r>
            <a:r>
              <a:rPr lang="en-US" sz="2400" b="1" dirty="0">
                <a:solidFill>
                  <a:prstClr val="black"/>
                </a:solidFill>
                <a:latin typeface="Gabriola" pitchFamily="82" charset="0"/>
              </a:rPr>
              <a:t>-o </a:t>
            </a:r>
            <a:r>
              <a:rPr lang="en-US" sz="2400" b="1" dirty="0" err="1">
                <a:solidFill>
                  <a:prstClr val="black"/>
                </a:solidFill>
                <a:latin typeface="Gabriola" pitchFamily="82" charset="0"/>
              </a:rPr>
              <a:t>lun</a:t>
            </a:r>
            <a:r>
              <a:rPr lang="ro-RO" sz="2400" b="1" dirty="0">
                <a:solidFill>
                  <a:prstClr val="black"/>
                </a:solidFill>
                <a:latin typeface="Gabriola" pitchFamily="82" charset="0"/>
              </a:rPr>
              <a:t>ă</a:t>
            </a:r>
            <a:r>
              <a:rPr lang="en-US" sz="2400" b="1" dirty="0">
                <a:solidFill>
                  <a:prstClr val="black"/>
                </a:solidFill>
                <a:latin typeface="Gabriola" pitchFamily="82" charset="0"/>
              </a:rPr>
              <a:t> </a:t>
            </a:r>
            <a:r>
              <a:rPr lang="ro-RO" sz="2400" b="1" dirty="0" err="1">
                <a:solidFill>
                  <a:prstClr val="black"/>
                </a:solidFill>
                <a:latin typeface="Gabriola" pitchFamily="82" charset="0"/>
              </a:rPr>
              <a:t>îț</a:t>
            </a:r>
            <a:r>
              <a:rPr lang="en-US" sz="2400" b="1" dirty="0" err="1">
                <a:solidFill>
                  <a:prstClr val="black"/>
                </a:solidFill>
                <a:latin typeface="Gabriola" pitchFamily="82" charset="0"/>
              </a:rPr>
              <a:t>i</a:t>
            </a:r>
            <a:r>
              <a:rPr lang="en-US" sz="2400" b="1" dirty="0">
                <a:solidFill>
                  <a:prstClr val="black"/>
                </a:solidFill>
                <a:latin typeface="Gabriola" pitchFamily="82" charset="0"/>
              </a:rPr>
              <a:t> </a:t>
            </a:r>
            <a:r>
              <a:rPr lang="en-US" sz="2400" b="1" dirty="0" err="1">
                <a:solidFill>
                  <a:prstClr val="black"/>
                </a:solidFill>
                <a:latin typeface="Gabriola" pitchFamily="82" charset="0"/>
              </a:rPr>
              <a:t>aduc</a:t>
            </a:r>
            <a:r>
              <a:rPr lang="en-US" sz="2400" b="1" dirty="0">
                <a:solidFill>
                  <a:prstClr val="black"/>
                </a:solidFill>
                <a:latin typeface="Gabriola" pitchFamily="82" charset="0"/>
              </a:rPr>
              <a:t> </a:t>
            </a:r>
            <a:r>
              <a:rPr lang="en-US" sz="2400" b="1" dirty="0" err="1">
                <a:solidFill>
                  <a:prstClr val="black"/>
                </a:solidFill>
                <a:latin typeface="Gabriola" pitchFamily="82" charset="0"/>
              </a:rPr>
              <a:t>piesa</a:t>
            </a:r>
            <a:r>
              <a:rPr lang="en-US" sz="2400" b="1" dirty="0">
                <a:solidFill>
                  <a:prstClr val="black"/>
                </a:solidFill>
                <a:latin typeface="Gabriola" pitchFamily="82" charset="0"/>
              </a:rPr>
              <a:t>”. O </a:t>
            </a:r>
            <a:r>
              <a:rPr lang="en-US" sz="2400" b="1" dirty="0" err="1">
                <a:solidFill>
                  <a:prstClr val="black"/>
                </a:solidFill>
                <a:latin typeface="Gabriola" pitchFamily="82" charset="0"/>
              </a:rPr>
              <a:t>bucat</a:t>
            </a:r>
            <a:r>
              <a:rPr lang="ro-RO" sz="2400" b="1" dirty="0">
                <a:solidFill>
                  <a:prstClr val="black"/>
                </a:solidFill>
                <a:latin typeface="Gabriola" pitchFamily="82" charset="0"/>
              </a:rPr>
              <a:t>ă</a:t>
            </a:r>
            <a:r>
              <a:rPr lang="en-US" sz="2400" b="1" dirty="0">
                <a:solidFill>
                  <a:prstClr val="black"/>
                </a:solidFill>
                <a:latin typeface="Gabriola" pitchFamily="82" charset="0"/>
              </a:rPr>
              <a:t> de </a:t>
            </a:r>
            <a:r>
              <a:rPr lang="en-US" sz="2400" b="1" dirty="0" err="1">
                <a:solidFill>
                  <a:prstClr val="black"/>
                </a:solidFill>
                <a:latin typeface="Gabriola" pitchFamily="82" charset="0"/>
              </a:rPr>
              <a:t>vreme</a:t>
            </a:r>
            <a:r>
              <a:rPr lang="en-US" sz="2400" b="1" dirty="0">
                <a:solidFill>
                  <a:prstClr val="black"/>
                </a:solidFill>
                <a:latin typeface="Gabriola" pitchFamily="82" charset="0"/>
              </a:rPr>
              <a:t> n-am </a:t>
            </a:r>
            <a:r>
              <a:rPr lang="en-US" sz="2400" b="1" dirty="0" err="1">
                <a:solidFill>
                  <a:prstClr val="black"/>
                </a:solidFill>
                <a:latin typeface="Gabriola" pitchFamily="82" charset="0"/>
              </a:rPr>
              <a:t>mai</a:t>
            </a:r>
            <a:r>
              <a:rPr lang="en-US" sz="2400" b="1" dirty="0">
                <a:solidFill>
                  <a:prstClr val="black"/>
                </a:solidFill>
                <a:latin typeface="Gabriola" pitchFamily="82" charset="0"/>
              </a:rPr>
              <a:t> </a:t>
            </a:r>
            <a:r>
              <a:rPr lang="en-US" sz="2400" b="1" dirty="0" err="1">
                <a:solidFill>
                  <a:prstClr val="black"/>
                </a:solidFill>
                <a:latin typeface="Gabriola" pitchFamily="82" charset="0"/>
              </a:rPr>
              <a:t>auzit</a:t>
            </a:r>
            <a:r>
              <a:rPr lang="en-US" sz="2400" b="1" dirty="0">
                <a:solidFill>
                  <a:prstClr val="black"/>
                </a:solidFill>
                <a:latin typeface="Gabriola" pitchFamily="82" charset="0"/>
              </a:rPr>
              <a:t> </a:t>
            </a:r>
            <a:r>
              <a:rPr lang="en-US" sz="2400" b="1" dirty="0" err="1">
                <a:solidFill>
                  <a:prstClr val="black"/>
                </a:solidFill>
                <a:latin typeface="Gabriola" pitchFamily="82" charset="0"/>
              </a:rPr>
              <a:t>nimic</a:t>
            </a:r>
            <a:r>
              <a:rPr lang="en-US" sz="2400" b="1" dirty="0">
                <a:solidFill>
                  <a:prstClr val="black"/>
                </a:solidFill>
                <a:latin typeface="Gabriola" pitchFamily="82" charset="0"/>
              </a:rPr>
              <a:t> </a:t>
            </a:r>
            <a:r>
              <a:rPr lang="en-US" sz="2400" b="1" dirty="0" err="1">
                <a:solidFill>
                  <a:prstClr val="black"/>
                </a:solidFill>
                <a:latin typeface="Gabriola" pitchFamily="82" charset="0"/>
              </a:rPr>
              <a:t>despre</a:t>
            </a:r>
            <a:r>
              <a:rPr lang="en-US" sz="2400" b="1" dirty="0">
                <a:solidFill>
                  <a:prstClr val="black"/>
                </a:solidFill>
                <a:latin typeface="Gabriola" pitchFamily="82" charset="0"/>
              </a:rPr>
              <a:t> el. </a:t>
            </a:r>
            <a:r>
              <a:rPr lang="en-US" sz="2400" b="1" dirty="0" err="1">
                <a:solidFill>
                  <a:prstClr val="black"/>
                </a:solidFill>
                <a:latin typeface="Gabriola" pitchFamily="82" charset="0"/>
              </a:rPr>
              <a:t>Preocupat</a:t>
            </a:r>
            <a:r>
              <a:rPr lang="ro-RO" sz="2400" b="1" dirty="0">
                <a:solidFill>
                  <a:prstClr val="black"/>
                </a:solidFill>
                <a:latin typeface="Gabriola" pitchFamily="82" charset="0"/>
              </a:rPr>
              <a:t>ă</a:t>
            </a:r>
            <a:r>
              <a:rPr lang="en-US" sz="2400" b="1" dirty="0">
                <a:solidFill>
                  <a:prstClr val="black"/>
                </a:solidFill>
                <a:latin typeface="Gabriola" pitchFamily="82" charset="0"/>
              </a:rPr>
              <a:t> cum </a:t>
            </a:r>
            <a:r>
              <a:rPr lang="en-US" sz="2400" b="1" dirty="0" err="1">
                <a:solidFill>
                  <a:prstClr val="black"/>
                </a:solidFill>
                <a:latin typeface="Gabriola" pitchFamily="82" charset="0"/>
              </a:rPr>
              <a:t>eram</a:t>
            </a:r>
            <a:r>
              <a:rPr lang="en-US" sz="2400" b="1" dirty="0">
                <a:solidFill>
                  <a:prstClr val="black"/>
                </a:solidFill>
                <a:latin typeface="Gabriola" pitchFamily="82" charset="0"/>
              </a:rPr>
              <a:t> cu </a:t>
            </a:r>
            <a:r>
              <a:rPr lang="en-US" sz="2400" b="1" dirty="0" err="1">
                <a:solidFill>
                  <a:prstClr val="black"/>
                </a:solidFill>
                <a:latin typeface="Gabriola" pitchFamily="82" charset="0"/>
              </a:rPr>
              <a:t>teatrul</a:t>
            </a:r>
            <a:r>
              <a:rPr lang="en-US" sz="2400" b="1" dirty="0">
                <a:solidFill>
                  <a:prstClr val="black"/>
                </a:solidFill>
                <a:latin typeface="Gabriola" pitchFamily="82" charset="0"/>
              </a:rPr>
              <a:t>, cu </a:t>
            </a:r>
            <a:r>
              <a:rPr lang="en-US" sz="2400" b="1" dirty="0" err="1">
                <a:solidFill>
                  <a:prstClr val="black"/>
                </a:solidFill>
                <a:latin typeface="Gabriola" pitchFamily="82" charset="0"/>
              </a:rPr>
              <a:t>repeti</a:t>
            </a:r>
            <a:r>
              <a:rPr lang="ro-RO" sz="2400" b="1" dirty="0">
                <a:solidFill>
                  <a:prstClr val="black"/>
                </a:solidFill>
                <a:latin typeface="Gabriola" pitchFamily="82" charset="0"/>
              </a:rPr>
              <a:t>ț</a:t>
            </a:r>
            <a:r>
              <a:rPr lang="en-US" sz="2400" b="1" dirty="0" err="1">
                <a:solidFill>
                  <a:prstClr val="black"/>
                </a:solidFill>
                <a:latin typeface="Gabriola" pitchFamily="82" charset="0"/>
              </a:rPr>
              <a:t>iile</a:t>
            </a:r>
            <a:r>
              <a:rPr lang="en-US" sz="2400" b="1" dirty="0">
                <a:solidFill>
                  <a:prstClr val="black"/>
                </a:solidFill>
                <a:latin typeface="Gabriola" pitchFamily="82" charset="0"/>
              </a:rPr>
              <a:t>, cu via</a:t>
            </a:r>
            <a:r>
              <a:rPr lang="ro-RO" sz="2400" b="1" dirty="0">
                <a:solidFill>
                  <a:prstClr val="black"/>
                </a:solidFill>
                <a:latin typeface="Gabriola" pitchFamily="82" charset="0"/>
              </a:rPr>
              <a:t>ț</a:t>
            </a:r>
            <a:r>
              <a:rPr lang="en-US" sz="2400" b="1" dirty="0">
                <a:solidFill>
                  <a:prstClr val="black"/>
                </a:solidFill>
                <a:latin typeface="Gabriola" pitchFamily="82" charset="0"/>
              </a:rPr>
              <a:t>a </a:t>
            </a:r>
            <a:r>
              <a:rPr lang="en-US" sz="2400" b="1" dirty="0" err="1">
                <a:solidFill>
                  <a:prstClr val="black"/>
                </a:solidFill>
                <a:latin typeface="Gabriola" pitchFamily="82" charset="0"/>
              </a:rPr>
              <a:t>mea</a:t>
            </a:r>
            <a:r>
              <a:rPr lang="en-US" sz="2400" b="1" dirty="0">
                <a:solidFill>
                  <a:prstClr val="black"/>
                </a:solidFill>
                <a:latin typeface="Gabriola" pitchFamily="82" charset="0"/>
              </a:rPr>
              <a:t> </a:t>
            </a:r>
            <a:r>
              <a:rPr lang="en-US" sz="2400" b="1" dirty="0" err="1">
                <a:solidFill>
                  <a:prstClr val="black"/>
                </a:solidFill>
                <a:latin typeface="Gabriola" pitchFamily="82" charset="0"/>
              </a:rPr>
              <a:t>plin</a:t>
            </a:r>
            <a:r>
              <a:rPr lang="ro-RO" sz="2400" b="1" dirty="0">
                <a:solidFill>
                  <a:prstClr val="black"/>
                </a:solidFill>
                <a:latin typeface="Gabriola" pitchFamily="82" charset="0"/>
              </a:rPr>
              <a:t>ă</a:t>
            </a:r>
            <a:r>
              <a:rPr lang="en-US" sz="2400" b="1" dirty="0">
                <a:solidFill>
                  <a:prstClr val="black"/>
                </a:solidFill>
                <a:latin typeface="Gabriola" pitchFamily="82" charset="0"/>
              </a:rPr>
              <a:t>, </a:t>
            </a:r>
            <a:r>
              <a:rPr lang="en-US" sz="2400" b="1" dirty="0" err="1">
                <a:solidFill>
                  <a:prstClr val="black"/>
                </a:solidFill>
                <a:latin typeface="Gabriola" pitchFamily="82" charset="0"/>
              </a:rPr>
              <a:t>bogat</a:t>
            </a:r>
            <a:r>
              <a:rPr lang="ro-RO" sz="2400" b="1" dirty="0">
                <a:solidFill>
                  <a:prstClr val="black"/>
                </a:solidFill>
                <a:latin typeface="Gabriola" pitchFamily="82" charset="0"/>
              </a:rPr>
              <a:t>ă</a:t>
            </a:r>
            <a:r>
              <a:rPr lang="en-US" sz="2400" b="1" dirty="0">
                <a:solidFill>
                  <a:prstClr val="black"/>
                </a:solidFill>
                <a:latin typeface="Gabriola" pitchFamily="82" charset="0"/>
              </a:rPr>
              <a:t> de-</a:t>
            </a:r>
            <a:r>
              <a:rPr lang="en-US" sz="2400" b="1" dirty="0" err="1">
                <a:solidFill>
                  <a:prstClr val="black"/>
                </a:solidFill>
                <a:latin typeface="Gabriola" pitchFamily="82" charset="0"/>
              </a:rPr>
              <a:t>atunci</a:t>
            </a:r>
            <a:r>
              <a:rPr lang="en-US" sz="2400" b="1" dirty="0">
                <a:solidFill>
                  <a:prstClr val="black"/>
                </a:solidFill>
                <a:latin typeface="Gabriola" pitchFamily="82" charset="0"/>
              </a:rPr>
              <a:t>, am </a:t>
            </a:r>
            <a:r>
              <a:rPr lang="ro-RO" sz="2400" b="1" dirty="0">
                <a:solidFill>
                  <a:prstClr val="black"/>
                </a:solidFill>
                <a:latin typeface="Gabriola" pitchFamily="82" charset="0"/>
              </a:rPr>
              <a:t>ș</a:t>
            </a:r>
            <a:r>
              <a:rPr lang="en-US" sz="2400" b="1" dirty="0" err="1">
                <a:solidFill>
                  <a:prstClr val="black"/>
                </a:solidFill>
                <a:latin typeface="Gabriola" pitchFamily="82" charset="0"/>
              </a:rPr>
              <a:t>i</a:t>
            </a:r>
            <a:r>
              <a:rPr lang="en-US" sz="2400" b="1" dirty="0">
                <a:solidFill>
                  <a:prstClr val="black"/>
                </a:solidFill>
                <a:latin typeface="Gabriola" pitchFamily="82" charset="0"/>
              </a:rPr>
              <a:t> </a:t>
            </a:r>
            <a:r>
              <a:rPr lang="en-US" sz="2400" b="1" dirty="0" err="1">
                <a:solidFill>
                  <a:prstClr val="black"/>
                </a:solidFill>
                <a:latin typeface="Gabriola" pitchFamily="82" charset="0"/>
              </a:rPr>
              <a:t>uitat</a:t>
            </a:r>
            <a:r>
              <a:rPr lang="en-US" sz="2400" b="1" dirty="0">
                <a:solidFill>
                  <a:prstClr val="black"/>
                </a:solidFill>
                <a:latin typeface="Gabriola" pitchFamily="82" charset="0"/>
              </a:rPr>
              <a:t> de </a:t>
            </a:r>
            <a:r>
              <a:rPr lang="en-US" sz="2400" b="1" dirty="0" err="1">
                <a:solidFill>
                  <a:prstClr val="black"/>
                </a:solidFill>
                <a:latin typeface="Gabriola" pitchFamily="82" charset="0"/>
              </a:rPr>
              <a:t>pariul</a:t>
            </a:r>
            <a:r>
              <a:rPr lang="en-US" sz="2400" b="1" dirty="0">
                <a:solidFill>
                  <a:prstClr val="black"/>
                </a:solidFill>
                <a:latin typeface="Gabriola" pitchFamily="82" charset="0"/>
              </a:rPr>
              <a:t> f</a:t>
            </a:r>
            <a:r>
              <a:rPr lang="ro-RO" sz="2400" b="1" dirty="0">
                <a:solidFill>
                  <a:prstClr val="black"/>
                </a:solidFill>
                <a:latin typeface="Gabriola" pitchFamily="82" charset="0"/>
              </a:rPr>
              <a:t>ă</a:t>
            </a:r>
            <a:r>
              <a:rPr lang="en-US" sz="2400" b="1" dirty="0">
                <a:solidFill>
                  <a:prstClr val="black"/>
                </a:solidFill>
                <a:latin typeface="Gabriola" pitchFamily="82" charset="0"/>
              </a:rPr>
              <a:t>cut cu Sebastian. De </a:t>
            </a:r>
            <a:r>
              <a:rPr lang="en-US" sz="2400" b="1" dirty="0" err="1">
                <a:solidFill>
                  <a:prstClr val="black"/>
                </a:solidFill>
                <a:latin typeface="Gabriola" pitchFamily="82" charset="0"/>
              </a:rPr>
              <a:t>altfel</a:t>
            </a:r>
            <a:r>
              <a:rPr lang="en-US" sz="2400" b="1" dirty="0">
                <a:solidFill>
                  <a:prstClr val="black"/>
                </a:solidFill>
                <a:latin typeface="Gabriola" pitchFamily="82" charset="0"/>
              </a:rPr>
              <a:t>, </a:t>
            </a:r>
            <a:r>
              <a:rPr lang="en-US" sz="2400" b="1" dirty="0" err="1">
                <a:solidFill>
                  <a:prstClr val="black"/>
                </a:solidFill>
                <a:latin typeface="Gabriola" pitchFamily="82" charset="0"/>
              </a:rPr>
              <a:t>luasem</a:t>
            </a:r>
            <a:r>
              <a:rPr lang="en-US" sz="2400" b="1" dirty="0">
                <a:solidFill>
                  <a:prstClr val="black"/>
                </a:solidFill>
                <a:latin typeface="Gabriola" pitchFamily="82" charset="0"/>
              </a:rPr>
              <a:t> </a:t>
            </a:r>
            <a:r>
              <a:rPr lang="en-US" sz="2400" b="1" dirty="0" err="1">
                <a:solidFill>
                  <a:prstClr val="black"/>
                </a:solidFill>
                <a:latin typeface="Gabriola" pitchFamily="82" charset="0"/>
              </a:rPr>
              <a:t>toat</a:t>
            </a:r>
            <a:r>
              <a:rPr lang="ro-RO" sz="2400" b="1" dirty="0">
                <a:solidFill>
                  <a:prstClr val="black"/>
                </a:solidFill>
                <a:latin typeface="Gabriola" pitchFamily="82" charset="0"/>
              </a:rPr>
              <a:t>ă</a:t>
            </a:r>
            <a:r>
              <a:rPr lang="en-US" sz="2400" b="1" dirty="0">
                <a:solidFill>
                  <a:prstClr val="black"/>
                </a:solidFill>
                <a:latin typeface="Gabriola" pitchFamily="82" charset="0"/>
              </a:rPr>
              <a:t> </a:t>
            </a:r>
            <a:r>
              <a:rPr lang="en-US" sz="2400" b="1" dirty="0" err="1">
                <a:solidFill>
                  <a:prstClr val="black"/>
                </a:solidFill>
                <a:latin typeface="Gabriola" pitchFamily="82" charset="0"/>
              </a:rPr>
              <a:t>povestea</a:t>
            </a:r>
            <a:r>
              <a:rPr lang="en-US" sz="2400" b="1" dirty="0">
                <a:solidFill>
                  <a:prstClr val="black"/>
                </a:solidFill>
                <a:latin typeface="Gabriola" pitchFamily="82" charset="0"/>
              </a:rPr>
              <a:t> cu </a:t>
            </a:r>
            <a:r>
              <a:rPr lang="en-US" sz="2400" b="1" dirty="0" err="1">
                <a:solidFill>
                  <a:prstClr val="black"/>
                </a:solidFill>
                <a:latin typeface="Gabriola" pitchFamily="82" charset="0"/>
              </a:rPr>
              <a:t>piesa</a:t>
            </a:r>
            <a:r>
              <a:rPr lang="en-US" sz="2400" b="1" dirty="0">
                <a:solidFill>
                  <a:prstClr val="black"/>
                </a:solidFill>
                <a:latin typeface="Gabriola" pitchFamily="82" charset="0"/>
              </a:rPr>
              <a:t>, cu </a:t>
            </a:r>
            <a:r>
              <a:rPr lang="en-US" sz="2400" b="1" dirty="0" err="1">
                <a:solidFill>
                  <a:prstClr val="black"/>
                </a:solidFill>
                <a:latin typeface="Gabriola" pitchFamily="82" charset="0"/>
              </a:rPr>
              <a:t>pariul</a:t>
            </a:r>
            <a:r>
              <a:rPr lang="en-US" sz="2400" b="1" dirty="0">
                <a:solidFill>
                  <a:prstClr val="black"/>
                </a:solidFill>
                <a:latin typeface="Gabriola" pitchFamily="82" charset="0"/>
              </a:rPr>
              <a:t>, </a:t>
            </a:r>
            <a:r>
              <a:rPr lang="en-US" sz="2400" b="1" dirty="0" err="1">
                <a:solidFill>
                  <a:prstClr val="black"/>
                </a:solidFill>
                <a:latin typeface="Gabriola" pitchFamily="82" charset="0"/>
              </a:rPr>
              <a:t>drept</a:t>
            </a:r>
            <a:r>
              <a:rPr lang="en-US" sz="2400" b="1" dirty="0">
                <a:solidFill>
                  <a:prstClr val="black"/>
                </a:solidFill>
                <a:latin typeface="Gabriola" pitchFamily="82" charset="0"/>
              </a:rPr>
              <a:t> o glum</a:t>
            </a:r>
            <a:r>
              <a:rPr lang="ro-RO" sz="2400" b="1" dirty="0">
                <a:solidFill>
                  <a:prstClr val="black"/>
                </a:solidFill>
                <a:latin typeface="Gabriola" pitchFamily="82" charset="0"/>
              </a:rPr>
              <a:t>ă</a:t>
            </a:r>
            <a:r>
              <a:rPr lang="en-US" sz="2400" b="1" dirty="0">
                <a:solidFill>
                  <a:prstClr val="black"/>
                </a:solidFill>
                <a:latin typeface="Gabriola" pitchFamily="82" charset="0"/>
              </a:rPr>
              <a:t> </a:t>
            </a:r>
            <a:r>
              <a:rPr lang="en-US" sz="2400" b="1" dirty="0" err="1">
                <a:solidFill>
                  <a:prstClr val="black"/>
                </a:solidFill>
                <a:latin typeface="Gabriola" pitchFamily="82" charset="0"/>
              </a:rPr>
              <a:t>copil</a:t>
            </a:r>
            <a:r>
              <a:rPr lang="ro-RO" sz="2400" b="1" dirty="0">
                <a:solidFill>
                  <a:prstClr val="black"/>
                </a:solidFill>
                <a:latin typeface="Gabriola" pitchFamily="82" charset="0"/>
              </a:rPr>
              <a:t>ă</a:t>
            </a:r>
            <a:r>
              <a:rPr lang="en-US" sz="2400" b="1" dirty="0" err="1">
                <a:solidFill>
                  <a:prstClr val="black"/>
                </a:solidFill>
                <a:latin typeface="Gabriola" pitchFamily="82" charset="0"/>
              </a:rPr>
              <a:t>reasc</a:t>
            </a:r>
            <a:r>
              <a:rPr lang="ro-RO" sz="2400" b="1" dirty="0">
                <a:solidFill>
                  <a:prstClr val="black"/>
                </a:solidFill>
                <a:latin typeface="Gabriola" pitchFamily="82" charset="0"/>
              </a:rPr>
              <a:t>ă</a:t>
            </a:r>
            <a:r>
              <a:rPr lang="en-US" sz="2400" b="1" dirty="0">
                <a:solidFill>
                  <a:prstClr val="black"/>
                </a:solidFill>
                <a:latin typeface="Gabriola" pitchFamily="82" charset="0"/>
              </a:rPr>
              <a:t>. Dup</a:t>
            </a:r>
            <a:r>
              <a:rPr lang="ro-RO" sz="2400" b="1" dirty="0">
                <a:solidFill>
                  <a:prstClr val="black"/>
                </a:solidFill>
                <a:latin typeface="Gabriola" pitchFamily="82" charset="0"/>
              </a:rPr>
              <a:t>ă</a:t>
            </a:r>
            <a:r>
              <a:rPr lang="en-US" sz="2400" b="1" dirty="0">
                <a:solidFill>
                  <a:prstClr val="black"/>
                </a:solidFill>
                <a:latin typeface="Gabriola" pitchFamily="82" charset="0"/>
              </a:rPr>
              <a:t> o </a:t>
            </a:r>
            <a:r>
              <a:rPr lang="en-US" sz="2400" b="1" dirty="0" err="1">
                <a:solidFill>
                  <a:prstClr val="black"/>
                </a:solidFill>
                <a:latin typeface="Gabriola" pitchFamily="82" charset="0"/>
              </a:rPr>
              <a:t>lun</a:t>
            </a:r>
            <a:r>
              <a:rPr lang="ro-RO" sz="2400" b="1" dirty="0">
                <a:solidFill>
                  <a:prstClr val="black"/>
                </a:solidFill>
                <a:latin typeface="Gabriola" pitchFamily="82" charset="0"/>
              </a:rPr>
              <a:t>ă</a:t>
            </a:r>
            <a:r>
              <a:rPr lang="en-US" sz="2400" b="1" dirty="0">
                <a:solidFill>
                  <a:prstClr val="black"/>
                </a:solidFill>
                <a:latin typeface="Gabriola" pitchFamily="82" charset="0"/>
              </a:rPr>
              <a:t> de </a:t>
            </a:r>
            <a:r>
              <a:rPr lang="en-US" sz="2400" b="1" dirty="0" err="1">
                <a:solidFill>
                  <a:prstClr val="black"/>
                </a:solidFill>
                <a:latin typeface="Gabriola" pitchFamily="82" charset="0"/>
              </a:rPr>
              <a:t>zile</a:t>
            </a:r>
            <a:r>
              <a:rPr lang="en-US" sz="2400" b="1" dirty="0">
                <a:solidFill>
                  <a:prstClr val="black"/>
                </a:solidFill>
                <a:latin typeface="Gabriola" pitchFamily="82" charset="0"/>
              </a:rPr>
              <a:t>, m</a:t>
            </a:r>
            <a:r>
              <a:rPr lang="ro-RO" sz="2400" b="1" dirty="0">
                <a:solidFill>
                  <a:prstClr val="black"/>
                </a:solidFill>
                <a:latin typeface="Gabriola" pitchFamily="82" charset="0"/>
              </a:rPr>
              <a:t>ă</a:t>
            </a:r>
            <a:r>
              <a:rPr lang="en-US" sz="2400" b="1" dirty="0">
                <a:solidFill>
                  <a:prstClr val="black"/>
                </a:solidFill>
                <a:latin typeface="Gabriola" pitchFamily="82" charset="0"/>
              </a:rPr>
              <a:t> </a:t>
            </a:r>
            <a:r>
              <a:rPr lang="en-US" sz="2400" b="1" dirty="0" err="1">
                <a:solidFill>
                  <a:prstClr val="black"/>
                </a:solidFill>
                <a:latin typeface="Gabriola" pitchFamily="82" charset="0"/>
              </a:rPr>
              <a:t>cheam</a:t>
            </a:r>
            <a:r>
              <a:rPr lang="ro-RO" sz="2400" b="1" dirty="0">
                <a:solidFill>
                  <a:prstClr val="black"/>
                </a:solidFill>
                <a:latin typeface="Gabriola" pitchFamily="82" charset="0"/>
              </a:rPr>
              <a:t>ă</a:t>
            </a:r>
            <a:r>
              <a:rPr lang="en-US" sz="2400" b="1" dirty="0">
                <a:solidFill>
                  <a:prstClr val="black"/>
                </a:solidFill>
                <a:latin typeface="Gabriola" pitchFamily="82" charset="0"/>
              </a:rPr>
              <a:t> Mihai la </a:t>
            </a:r>
            <a:r>
              <a:rPr lang="en-US" sz="2400" b="1" dirty="0" err="1">
                <a:solidFill>
                  <a:prstClr val="black"/>
                </a:solidFill>
                <a:latin typeface="Gabriola" pitchFamily="82" charset="0"/>
              </a:rPr>
              <a:t>telefon</a:t>
            </a:r>
            <a:r>
              <a:rPr lang="en-US" sz="2400" b="1" dirty="0">
                <a:solidFill>
                  <a:prstClr val="black"/>
                </a:solidFill>
                <a:latin typeface="Gabriola" pitchFamily="82" charset="0"/>
              </a:rPr>
              <a:t> </a:t>
            </a:r>
            <a:r>
              <a:rPr lang="ro-RO" sz="2400" b="1" dirty="0">
                <a:solidFill>
                  <a:prstClr val="black"/>
                </a:solidFill>
                <a:latin typeface="Gabriola" pitchFamily="82" charset="0"/>
              </a:rPr>
              <a:t>ș</a:t>
            </a:r>
            <a:r>
              <a:rPr lang="en-US" sz="2400" b="1" dirty="0" err="1">
                <a:solidFill>
                  <a:prstClr val="black"/>
                </a:solidFill>
                <a:latin typeface="Gabriola" pitchFamily="82" charset="0"/>
              </a:rPr>
              <a:t>i</a:t>
            </a:r>
            <a:r>
              <a:rPr lang="en-US" sz="2400" b="1" dirty="0">
                <a:solidFill>
                  <a:prstClr val="black"/>
                </a:solidFill>
                <a:latin typeface="Gabriola" pitchFamily="82" charset="0"/>
              </a:rPr>
              <a:t>-mi </a:t>
            </a:r>
            <a:r>
              <a:rPr lang="en-US" sz="2400" b="1" dirty="0" err="1">
                <a:solidFill>
                  <a:prstClr val="black"/>
                </a:solidFill>
                <a:latin typeface="Gabriola" pitchFamily="82" charset="0"/>
              </a:rPr>
              <a:t>spune</a:t>
            </a:r>
            <a:r>
              <a:rPr lang="en-US" sz="2400" b="1" dirty="0">
                <a:solidFill>
                  <a:prstClr val="black"/>
                </a:solidFill>
                <a:latin typeface="Gabriola" pitchFamily="82" charset="0"/>
              </a:rPr>
              <a:t>: „Ai </a:t>
            </a:r>
            <a:r>
              <a:rPr lang="en-US" sz="2400" b="1" dirty="0" err="1">
                <a:solidFill>
                  <a:prstClr val="black"/>
                </a:solidFill>
                <a:latin typeface="Gabriola" pitchFamily="82" charset="0"/>
              </a:rPr>
              <a:t>pierdut</a:t>
            </a:r>
            <a:r>
              <a:rPr lang="en-US" sz="2400" b="1" dirty="0">
                <a:solidFill>
                  <a:prstClr val="black"/>
                </a:solidFill>
                <a:latin typeface="Gabriola" pitchFamily="82" charset="0"/>
              </a:rPr>
              <a:t> </a:t>
            </a:r>
            <a:r>
              <a:rPr lang="en-US" sz="2400" b="1" dirty="0" err="1">
                <a:solidFill>
                  <a:prstClr val="black"/>
                </a:solidFill>
                <a:latin typeface="Gabriola" pitchFamily="82" charset="0"/>
              </a:rPr>
              <a:t>pariul</a:t>
            </a:r>
            <a:r>
              <a:rPr lang="en-US" sz="2400" b="1" dirty="0">
                <a:solidFill>
                  <a:prstClr val="black"/>
                </a:solidFill>
                <a:latin typeface="Gabriola" pitchFamily="82" charset="0"/>
              </a:rPr>
              <a:t>. </a:t>
            </a:r>
            <a:r>
              <a:rPr lang="en-US" sz="2400" b="1" dirty="0" err="1">
                <a:solidFill>
                  <a:prstClr val="black"/>
                </a:solidFill>
                <a:latin typeface="Gabriola" pitchFamily="82" charset="0"/>
              </a:rPr>
              <a:t>Piesa</a:t>
            </a:r>
            <a:r>
              <a:rPr lang="en-US" sz="2400" b="1" dirty="0">
                <a:solidFill>
                  <a:prstClr val="black"/>
                </a:solidFill>
                <a:latin typeface="Gabriola" pitchFamily="82" charset="0"/>
              </a:rPr>
              <a:t> </a:t>
            </a:r>
            <a:r>
              <a:rPr lang="en-US" sz="2400" b="1" dirty="0" err="1">
                <a:solidFill>
                  <a:prstClr val="black"/>
                </a:solidFill>
                <a:latin typeface="Gabriola" pitchFamily="82" charset="0"/>
              </a:rPr>
              <a:t>mea</a:t>
            </a:r>
            <a:r>
              <a:rPr lang="en-US" sz="2400" b="1" dirty="0">
                <a:solidFill>
                  <a:prstClr val="black"/>
                </a:solidFill>
                <a:latin typeface="Gabriola" pitchFamily="82" charset="0"/>
              </a:rPr>
              <a:t> </a:t>
            </a:r>
            <a:r>
              <a:rPr lang="en-US" sz="2400" b="1" dirty="0" err="1">
                <a:solidFill>
                  <a:prstClr val="black"/>
                </a:solidFill>
                <a:latin typeface="Gabriola" pitchFamily="82" charset="0"/>
              </a:rPr>
              <a:t>este</a:t>
            </a:r>
            <a:r>
              <a:rPr lang="en-US" sz="2400" b="1" dirty="0">
                <a:solidFill>
                  <a:prstClr val="black"/>
                </a:solidFill>
                <a:latin typeface="Gabriola" pitchFamily="82" charset="0"/>
              </a:rPr>
              <a:t> </a:t>
            </a:r>
            <a:r>
              <a:rPr lang="en-US" sz="2400" b="1" dirty="0" err="1">
                <a:solidFill>
                  <a:prstClr val="black"/>
                </a:solidFill>
                <a:latin typeface="Gabriola" pitchFamily="82" charset="0"/>
              </a:rPr>
              <a:t>gata</a:t>
            </a:r>
            <a:r>
              <a:rPr lang="en-US" sz="2400" b="1" dirty="0">
                <a:solidFill>
                  <a:prstClr val="black"/>
                </a:solidFill>
                <a:latin typeface="Gabriola" pitchFamily="82" charset="0"/>
              </a:rPr>
              <a:t>, c</a:t>
            </a:r>
            <a:r>
              <a:rPr lang="ro-RO" sz="2400" b="1" dirty="0">
                <a:solidFill>
                  <a:prstClr val="black"/>
                </a:solidFill>
                <a:latin typeface="Gabriola" pitchFamily="82" charset="0"/>
              </a:rPr>
              <a:t>â</a:t>
            </a:r>
            <a:r>
              <a:rPr lang="en-US" sz="2400" b="1" dirty="0" err="1">
                <a:solidFill>
                  <a:prstClr val="black"/>
                </a:solidFill>
                <a:latin typeface="Gabriola" pitchFamily="82" charset="0"/>
              </a:rPr>
              <a:t>nd</a:t>
            </a:r>
            <a:r>
              <a:rPr lang="en-US" sz="2400" b="1" dirty="0">
                <a:solidFill>
                  <a:prstClr val="black"/>
                </a:solidFill>
                <a:latin typeface="Gabriola" pitchFamily="82" charset="0"/>
              </a:rPr>
              <a:t> vin s</a:t>
            </a:r>
            <a:r>
              <a:rPr lang="ro-RO" sz="2400" b="1" dirty="0">
                <a:solidFill>
                  <a:prstClr val="black"/>
                </a:solidFill>
                <a:latin typeface="Gabriola" pitchFamily="82" charset="0"/>
              </a:rPr>
              <a:t>ă</a:t>
            </a:r>
            <a:r>
              <a:rPr lang="en-US" sz="2400" b="1" dirty="0">
                <a:solidFill>
                  <a:prstClr val="black"/>
                </a:solidFill>
                <a:latin typeface="Gabriola" pitchFamily="82" charset="0"/>
              </a:rPr>
              <a:t> </a:t>
            </a:r>
            <a:r>
              <a:rPr lang="ro-RO" sz="2400" b="1" dirty="0">
                <a:solidFill>
                  <a:prstClr val="black"/>
                </a:solidFill>
                <a:latin typeface="Gabriola" pitchFamily="82" charset="0"/>
              </a:rPr>
              <a:t>ț</a:t>
            </a:r>
            <a:r>
              <a:rPr lang="en-US" sz="2400" b="1" dirty="0" err="1">
                <a:solidFill>
                  <a:prstClr val="black"/>
                </a:solidFill>
                <a:latin typeface="Gabriola" pitchFamily="82" charset="0"/>
              </a:rPr>
              <a:t>i</a:t>
            </a:r>
            <a:r>
              <a:rPr lang="en-US" sz="2400" b="1" dirty="0">
                <a:solidFill>
                  <a:prstClr val="black"/>
                </a:solidFill>
                <a:latin typeface="Gabriola" pitchFamily="82" charset="0"/>
              </a:rPr>
              <a:t>-o </a:t>
            </a:r>
            <a:r>
              <a:rPr lang="en-US" sz="2400" b="1" dirty="0" err="1">
                <a:solidFill>
                  <a:prstClr val="black"/>
                </a:solidFill>
                <a:latin typeface="Gabriola" pitchFamily="82" charset="0"/>
              </a:rPr>
              <a:t>citesc</a:t>
            </a:r>
            <a:r>
              <a:rPr lang="en-US" sz="2400" b="1" dirty="0">
                <a:solidFill>
                  <a:prstClr val="black"/>
                </a:solidFill>
                <a:latin typeface="Gabriola" pitchFamily="82" charset="0"/>
              </a:rPr>
              <a:t>?” </a:t>
            </a:r>
            <a:r>
              <a:rPr lang="ro-RO" sz="2400" b="1" dirty="0">
                <a:solidFill>
                  <a:prstClr val="black"/>
                </a:solidFill>
                <a:latin typeface="Gabriola" pitchFamily="82" charset="0"/>
              </a:rPr>
              <a:t>Ș</a:t>
            </a:r>
            <a:r>
              <a:rPr lang="en-US" sz="2400" b="1" dirty="0" err="1">
                <a:solidFill>
                  <a:prstClr val="black"/>
                </a:solidFill>
                <a:latin typeface="Gabriola" pitchFamily="82" charset="0"/>
              </a:rPr>
              <a:t>i</a:t>
            </a:r>
            <a:r>
              <a:rPr lang="en-US" sz="2400" b="1" dirty="0">
                <a:solidFill>
                  <a:prstClr val="black"/>
                </a:solidFill>
                <a:latin typeface="Gabriola" pitchFamily="82" charset="0"/>
              </a:rPr>
              <a:t> a</a:t>
            </a:r>
            <a:r>
              <a:rPr lang="ro-RO" sz="2400" b="1" dirty="0">
                <a:solidFill>
                  <a:prstClr val="black"/>
                </a:solidFill>
                <a:latin typeface="Gabriola" pitchFamily="82" charset="0"/>
              </a:rPr>
              <a:t>ș</a:t>
            </a:r>
            <a:r>
              <a:rPr lang="en-US" sz="2400" b="1" dirty="0">
                <a:solidFill>
                  <a:prstClr val="black"/>
                </a:solidFill>
                <a:latin typeface="Gabriola" pitchFamily="82" charset="0"/>
              </a:rPr>
              <a:t>a s-a n</a:t>
            </a:r>
            <a:r>
              <a:rPr lang="ro-RO" sz="2400" b="1" dirty="0">
                <a:solidFill>
                  <a:prstClr val="black"/>
                </a:solidFill>
                <a:latin typeface="Gabriola" pitchFamily="82" charset="0"/>
              </a:rPr>
              <a:t>ă</a:t>
            </a:r>
            <a:r>
              <a:rPr lang="en-US" sz="2400" b="1" dirty="0" err="1">
                <a:solidFill>
                  <a:prstClr val="black"/>
                </a:solidFill>
                <a:latin typeface="Gabriola" pitchFamily="82" charset="0"/>
              </a:rPr>
              <a:t>scut</a:t>
            </a:r>
            <a:r>
              <a:rPr lang="en-US" sz="2400" b="1" dirty="0">
                <a:solidFill>
                  <a:prstClr val="black"/>
                </a:solidFill>
                <a:latin typeface="Gabriola" pitchFamily="82" charset="0"/>
              </a:rPr>
              <a:t> o </a:t>
            </a:r>
            <a:r>
              <a:rPr lang="en-US" sz="2400" b="1" dirty="0" err="1">
                <a:solidFill>
                  <a:prstClr val="black"/>
                </a:solidFill>
                <a:latin typeface="Gabriola" pitchFamily="82" charset="0"/>
              </a:rPr>
              <a:t>capodoper</a:t>
            </a:r>
            <a:r>
              <a:rPr lang="ro-RO" sz="2400" b="1" dirty="0">
                <a:solidFill>
                  <a:prstClr val="black"/>
                </a:solidFill>
                <a:latin typeface="Gabriola" pitchFamily="82" charset="0"/>
              </a:rPr>
              <a:t>ă</a:t>
            </a:r>
            <a:r>
              <a:rPr lang="en-US" sz="2400" b="1" dirty="0">
                <a:solidFill>
                  <a:prstClr val="black"/>
                </a:solidFill>
                <a:latin typeface="Gabriola" pitchFamily="82" charset="0"/>
              </a:rPr>
              <a:t> a </a:t>
            </a:r>
            <a:r>
              <a:rPr lang="en-US" sz="2400" b="1" dirty="0" err="1">
                <a:solidFill>
                  <a:prstClr val="black"/>
                </a:solidFill>
                <a:latin typeface="Gabriola" pitchFamily="82" charset="0"/>
              </a:rPr>
              <a:t>literaturii</a:t>
            </a:r>
            <a:r>
              <a:rPr lang="en-US" sz="2400" b="1" dirty="0">
                <a:solidFill>
                  <a:prstClr val="black"/>
                </a:solidFill>
                <a:latin typeface="Gabriola" pitchFamily="82" charset="0"/>
              </a:rPr>
              <a:t> </a:t>
            </a:r>
            <a:r>
              <a:rPr lang="en-US" sz="2400" b="1" dirty="0" err="1">
                <a:solidFill>
                  <a:prstClr val="black"/>
                </a:solidFill>
                <a:latin typeface="Gabriola" pitchFamily="82" charset="0"/>
              </a:rPr>
              <a:t>dramatice</a:t>
            </a:r>
            <a:r>
              <a:rPr lang="en-US" sz="2400" b="1" dirty="0">
                <a:solidFill>
                  <a:prstClr val="black"/>
                </a:solidFill>
                <a:latin typeface="Gabriola" pitchFamily="82" charset="0"/>
              </a:rPr>
              <a:t>.”</a:t>
            </a:r>
          </a:p>
        </p:txBody>
      </p:sp>
    </p:spTree>
    <p:extLst>
      <p:ext uri="{BB962C8B-B14F-4D97-AF65-F5344CB8AC3E}">
        <p14:creationId xmlns:p14="http://schemas.microsoft.com/office/powerpoint/2010/main" val="1119185887"/>
      </p:ext>
    </p:extLst>
  </p:cSld>
  <p:clrMapOvr>
    <a:masterClrMapping/>
  </p:clrMapOvr>
  <mc:AlternateContent xmlns:mc="http://schemas.openxmlformats.org/markup-compatibility/2006" xmlns:p14="http://schemas.microsoft.com/office/powerpoint/2010/main">
    <mc:Choice Requires="p14">
      <p:transition spd="slow" p14:dur="3400" advClick="0" advTm="18114">
        <p14:reveal/>
      </p:transition>
    </mc:Choice>
    <mc:Fallback xmlns="">
      <p:transition spd="slow" advClick="0" advTm="1811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flipH="1">
            <a:off x="6016772" y="926627"/>
            <a:ext cx="4836758" cy="33098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380796" y="426610"/>
            <a:ext cx="3518263" cy="2154936"/>
          </a:xfrm>
          <a:prstGeom prst="ellipse">
            <a:avLst/>
          </a:prstGeom>
          <a:ln>
            <a:noFill/>
          </a:ln>
          <a:effectLst>
            <a:softEdge rad="112500"/>
          </a:effectLst>
        </p:spPr>
      </p:pic>
      <p:sp>
        <p:nvSpPr>
          <p:cNvPr id="6" name="TextBox 5"/>
          <p:cNvSpPr txBox="1"/>
          <p:nvPr/>
        </p:nvSpPr>
        <p:spPr>
          <a:xfrm>
            <a:off x="5910612" y="4451656"/>
            <a:ext cx="5049078" cy="22467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err="1">
                <a:solidFill>
                  <a:prstClr val="black"/>
                </a:solidFill>
                <a:latin typeface="Gabriola" pitchFamily="82" charset="0"/>
              </a:rPr>
              <a:t>Ajunși</a:t>
            </a:r>
            <a:r>
              <a:rPr lang="en-US" sz="2800" b="1" dirty="0">
                <a:solidFill>
                  <a:prstClr val="black"/>
                </a:solidFill>
                <a:latin typeface="Gabriola" pitchFamily="82" charset="0"/>
              </a:rPr>
              <a:t> la Predeal, Paul </a:t>
            </a:r>
            <a:r>
              <a:rPr lang="en-US" sz="2800" b="1" dirty="0" err="1">
                <a:solidFill>
                  <a:prstClr val="black"/>
                </a:solidFill>
                <a:latin typeface="Gabriola" pitchFamily="82" charset="0"/>
              </a:rPr>
              <a:t>și</a:t>
            </a:r>
            <a:r>
              <a:rPr lang="en-US" sz="2800" b="1" dirty="0">
                <a:solidFill>
                  <a:prstClr val="black"/>
                </a:solidFill>
                <a:latin typeface="Gabriola" pitchFamily="82" charset="0"/>
              </a:rPr>
              <a:t> Nora </a:t>
            </a:r>
            <a:r>
              <a:rPr lang="en-US" sz="2800" b="1" dirty="0" err="1">
                <a:solidFill>
                  <a:prstClr val="black"/>
                </a:solidFill>
                <a:latin typeface="Gabriola" pitchFamily="82" charset="0"/>
              </a:rPr>
              <a:t>lasă</a:t>
            </a:r>
            <a:r>
              <a:rPr lang="en-US" sz="2800" b="1" dirty="0">
                <a:solidFill>
                  <a:prstClr val="black"/>
                </a:solidFill>
                <a:latin typeface="Gabriola" pitchFamily="82" charset="0"/>
              </a:rPr>
              <a:t> </a:t>
            </a:r>
            <a:r>
              <a:rPr lang="en-US" sz="2800" b="1" dirty="0" err="1">
                <a:solidFill>
                  <a:prstClr val="black"/>
                </a:solidFill>
                <a:latin typeface="Gabriola" pitchFamily="82" charset="0"/>
              </a:rPr>
              <a:t>în</a:t>
            </a:r>
            <a:r>
              <a:rPr lang="en-US" sz="2800" b="1" dirty="0">
                <a:solidFill>
                  <a:prstClr val="black"/>
                </a:solidFill>
                <a:latin typeface="Gabriola" pitchFamily="82" charset="0"/>
              </a:rPr>
              <a:t> </a:t>
            </a:r>
            <a:r>
              <a:rPr lang="en-US" sz="2800" b="1" dirty="0" err="1">
                <a:solidFill>
                  <a:prstClr val="black"/>
                </a:solidFill>
                <a:latin typeface="Gabriola" pitchFamily="82" charset="0"/>
              </a:rPr>
              <a:t>urmă</a:t>
            </a:r>
            <a:r>
              <a:rPr lang="en-US" sz="2800" b="1" dirty="0">
                <a:solidFill>
                  <a:prstClr val="black"/>
                </a:solidFill>
                <a:latin typeface="Gabriola" pitchFamily="82" charset="0"/>
              </a:rPr>
              <a:t> </a:t>
            </a:r>
            <a:r>
              <a:rPr lang="en-US" sz="2800" b="1" dirty="0" err="1">
                <a:solidFill>
                  <a:prstClr val="black"/>
                </a:solidFill>
                <a:latin typeface="Gabriola" pitchFamily="82" charset="0"/>
              </a:rPr>
              <a:t>toate</a:t>
            </a:r>
            <a:r>
              <a:rPr lang="en-US" sz="2800" b="1" dirty="0">
                <a:solidFill>
                  <a:prstClr val="black"/>
                </a:solidFill>
                <a:latin typeface="Gabriola" pitchFamily="82" charset="0"/>
              </a:rPr>
              <a:t> </a:t>
            </a:r>
            <a:r>
              <a:rPr lang="en-US" sz="2800" b="1" dirty="0" err="1">
                <a:solidFill>
                  <a:prstClr val="black"/>
                </a:solidFill>
                <a:latin typeface="Gabriola" pitchFamily="82" charset="0"/>
              </a:rPr>
              <a:t>durerile</a:t>
            </a:r>
            <a:r>
              <a:rPr lang="en-US" sz="2800" b="1" dirty="0">
                <a:solidFill>
                  <a:prstClr val="black"/>
                </a:solidFill>
                <a:latin typeface="Gabriola" pitchFamily="82" charset="0"/>
              </a:rPr>
              <a:t> </a:t>
            </a:r>
            <a:r>
              <a:rPr lang="en-US" sz="2800" b="1" dirty="0" err="1">
                <a:solidFill>
                  <a:prstClr val="black"/>
                </a:solidFill>
                <a:latin typeface="Gabriola" pitchFamily="82" charset="0"/>
              </a:rPr>
              <a:t>și</a:t>
            </a:r>
            <a:r>
              <a:rPr lang="en-US" sz="2800" b="1" dirty="0">
                <a:solidFill>
                  <a:prstClr val="black"/>
                </a:solidFill>
                <a:latin typeface="Gabriola" pitchFamily="82" charset="0"/>
              </a:rPr>
              <a:t> </a:t>
            </a:r>
            <a:r>
              <a:rPr lang="en-US" sz="2800" b="1" dirty="0" err="1">
                <a:solidFill>
                  <a:prstClr val="black"/>
                </a:solidFill>
                <a:latin typeface="Gabriola" pitchFamily="82" charset="0"/>
              </a:rPr>
              <a:t>neîmplinirile</a:t>
            </a:r>
            <a:r>
              <a:rPr lang="en-US" sz="2800" b="1" dirty="0">
                <a:solidFill>
                  <a:prstClr val="black"/>
                </a:solidFill>
                <a:latin typeface="Gabriola" pitchFamily="82" charset="0"/>
              </a:rPr>
              <a:t>. </a:t>
            </a:r>
            <a:r>
              <a:rPr lang="en-US" sz="2800" b="1" dirty="0" err="1">
                <a:solidFill>
                  <a:prstClr val="black"/>
                </a:solidFill>
                <a:latin typeface="Gabriola" pitchFamily="82" charset="0"/>
              </a:rPr>
              <a:t>Munții</a:t>
            </a:r>
            <a:r>
              <a:rPr lang="en-US" sz="2800" b="1" dirty="0">
                <a:solidFill>
                  <a:prstClr val="black"/>
                </a:solidFill>
                <a:latin typeface="Gabriola" pitchFamily="82" charset="0"/>
              </a:rPr>
              <a:t> </a:t>
            </a:r>
            <a:r>
              <a:rPr lang="en-US" sz="2800" b="1" dirty="0" err="1">
                <a:solidFill>
                  <a:prstClr val="black"/>
                </a:solidFill>
                <a:latin typeface="Gabriola" pitchFamily="82" charset="0"/>
              </a:rPr>
              <a:t>tămăduiesc</a:t>
            </a:r>
            <a:r>
              <a:rPr lang="en-US" sz="2800" b="1" dirty="0">
                <a:solidFill>
                  <a:prstClr val="black"/>
                </a:solidFill>
                <a:latin typeface="Gabriola" pitchFamily="82" charset="0"/>
              </a:rPr>
              <a:t> </a:t>
            </a:r>
            <a:r>
              <a:rPr lang="en-US" sz="2800" b="1" dirty="0" err="1">
                <a:solidFill>
                  <a:prstClr val="black"/>
                </a:solidFill>
                <a:latin typeface="Gabriola" pitchFamily="82" charset="0"/>
              </a:rPr>
              <a:t>rănile</a:t>
            </a:r>
            <a:r>
              <a:rPr lang="en-US" sz="2800" b="1" dirty="0">
                <a:solidFill>
                  <a:prstClr val="black"/>
                </a:solidFill>
                <a:latin typeface="Gabriola" pitchFamily="82" charset="0"/>
              </a:rPr>
              <a:t>. </a:t>
            </a:r>
            <a:r>
              <a:rPr lang="en-US" sz="2800" b="1" dirty="0" err="1">
                <a:solidFill>
                  <a:prstClr val="black"/>
                </a:solidFill>
                <a:latin typeface="Gabriola" pitchFamily="82" charset="0"/>
              </a:rPr>
              <a:t>Munții</a:t>
            </a:r>
            <a:r>
              <a:rPr lang="en-US" sz="2800" b="1" dirty="0">
                <a:solidFill>
                  <a:prstClr val="black"/>
                </a:solidFill>
                <a:latin typeface="Gabriola" pitchFamily="82" charset="0"/>
              </a:rPr>
              <a:t> </a:t>
            </a:r>
            <a:r>
              <a:rPr lang="en-US" sz="2800" b="1" dirty="0" err="1">
                <a:solidFill>
                  <a:prstClr val="black"/>
                </a:solidFill>
                <a:latin typeface="Gabriola" pitchFamily="82" charset="0"/>
              </a:rPr>
              <a:t>și</a:t>
            </a:r>
            <a:r>
              <a:rPr lang="en-US" sz="2800" b="1" dirty="0">
                <a:solidFill>
                  <a:prstClr val="black"/>
                </a:solidFill>
                <a:latin typeface="Gabriola" pitchFamily="82" charset="0"/>
              </a:rPr>
              <a:t> </a:t>
            </a:r>
            <a:r>
              <a:rPr lang="en-US" sz="2800" b="1" dirty="0" err="1">
                <a:solidFill>
                  <a:prstClr val="black"/>
                </a:solidFill>
                <a:latin typeface="Gabriola" pitchFamily="82" charset="0"/>
              </a:rPr>
              <a:t>schiurile</a:t>
            </a:r>
            <a:r>
              <a:rPr lang="en-US" sz="2800" b="1" dirty="0">
                <a:solidFill>
                  <a:prstClr val="black"/>
                </a:solidFill>
                <a:latin typeface="Gabriola" pitchFamily="82" charset="0"/>
              </a:rPr>
              <a:t>. </a:t>
            </a:r>
            <a:r>
              <a:rPr lang="en-US" sz="2800" b="1" dirty="0" err="1">
                <a:solidFill>
                  <a:prstClr val="black"/>
                </a:solidFill>
                <a:latin typeface="Gabriola" pitchFamily="82" charset="0"/>
              </a:rPr>
              <a:t>Viteza</a:t>
            </a:r>
            <a:r>
              <a:rPr lang="en-US" sz="2800" b="1" dirty="0">
                <a:solidFill>
                  <a:prstClr val="black"/>
                </a:solidFill>
                <a:latin typeface="Gabriola" pitchFamily="82" charset="0"/>
              </a:rPr>
              <a:t>, </a:t>
            </a:r>
            <a:r>
              <a:rPr lang="en-US" sz="2800" b="1" dirty="0" err="1">
                <a:solidFill>
                  <a:prstClr val="black"/>
                </a:solidFill>
                <a:latin typeface="Gabriola" pitchFamily="82" charset="0"/>
              </a:rPr>
              <a:t>oboseala</a:t>
            </a:r>
            <a:r>
              <a:rPr lang="en-US" sz="2800" b="1" dirty="0">
                <a:solidFill>
                  <a:prstClr val="black"/>
                </a:solidFill>
                <a:latin typeface="Gabriola" pitchFamily="82" charset="0"/>
              </a:rPr>
              <a:t> </a:t>
            </a:r>
            <a:r>
              <a:rPr lang="en-US" sz="2800" b="1" dirty="0" err="1">
                <a:solidFill>
                  <a:prstClr val="black"/>
                </a:solidFill>
                <a:latin typeface="Gabriola" pitchFamily="82" charset="0"/>
              </a:rPr>
              <a:t>plăcută</a:t>
            </a:r>
            <a:r>
              <a:rPr lang="en-US" sz="2800" b="1" dirty="0">
                <a:solidFill>
                  <a:prstClr val="black"/>
                </a:solidFill>
                <a:latin typeface="Gabriola" pitchFamily="82" charset="0"/>
              </a:rPr>
              <a:t> </a:t>
            </a:r>
            <a:r>
              <a:rPr lang="en-US" sz="2800" b="1" dirty="0" err="1">
                <a:solidFill>
                  <a:prstClr val="black"/>
                </a:solidFill>
                <a:latin typeface="Gabriola" pitchFamily="82" charset="0"/>
              </a:rPr>
              <a:t>și</a:t>
            </a:r>
            <a:r>
              <a:rPr lang="en-US" sz="2800" b="1" dirty="0">
                <a:solidFill>
                  <a:prstClr val="black"/>
                </a:solidFill>
                <a:latin typeface="Gabriola" pitchFamily="82" charset="0"/>
              </a:rPr>
              <a:t> </a:t>
            </a:r>
            <a:r>
              <a:rPr lang="en-US" sz="2800" b="1" dirty="0" err="1">
                <a:solidFill>
                  <a:prstClr val="black"/>
                </a:solidFill>
                <a:latin typeface="Gabriola" pitchFamily="82" charset="0"/>
              </a:rPr>
              <a:t>căldura</a:t>
            </a:r>
            <a:r>
              <a:rPr lang="en-US" sz="2800" b="1" dirty="0">
                <a:solidFill>
                  <a:prstClr val="black"/>
                </a:solidFill>
                <a:latin typeface="Gabriola" pitchFamily="82" charset="0"/>
              </a:rPr>
              <a:t> </a:t>
            </a:r>
            <a:r>
              <a:rPr lang="en-US" sz="2800" b="1" dirty="0" err="1">
                <a:solidFill>
                  <a:prstClr val="black"/>
                </a:solidFill>
                <a:latin typeface="Gabriola" pitchFamily="82" charset="0"/>
              </a:rPr>
              <a:t>focului</a:t>
            </a:r>
            <a:r>
              <a:rPr lang="en-US" sz="2800" b="1" dirty="0">
                <a:solidFill>
                  <a:prstClr val="black"/>
                </a:solidFill>
                <a:latin typeface="Gabriola" pitchFamily="82" charset="0"/>
              </a:rPr>
              <a:t> din </a:t>
            </a:r>
            <a:r>
              <a:rPr lang="en-US" sz="2800" b="1" dirty="0" err="1">
                <a:solidFill>
                  <a:prstClr val="black"/>
                </a:solidFill>
                <a:latin typeface="Gabriola" pitchFamily="82" charset="0"/>
              </a:rPr>
              <a:t>cămin</a:t>
            </a:r>
            <a:r>
              <a:rPr lang="en-US" sz="2800" b="1" dirty="0">
                <a:solidFill>
                  <a:prstClr val="black"/>
                </a:solidFill>
                <a:latin typeface="Gabriola" pitchFamily="82" charset="0"/>
              </a:rPr>
              <a:t>.</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29" y="2897838"/>
            <a:ext cx="4932325" cy="35236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07639533"/>
      </p:ext>
    </p:extLst>
  </p:cSld>
  <p:clrMapOvr>
    <a:masterClrMapping/>
  </p:clrMapOvr>
  <mc:AlternateContent xmlns:mc="http://schemas.openxmlformats.org/markup-compatibility/2006" xmlns:p14="http://schemas.microsoft.com/office/powerpoint/2010/main">
    <mc:Choice Requires="p14">
      <p:transition spd="slow" p14:dur="3400" advClick="0" advTm="5290">
        <p14:reveal/>
      </p:transition>
    </mc:Choice>
    <mc:Fallback xmlns="">
      <p:transition spd="slow" advClick="0" advTm="529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1">
            <a:extLst>
              <a:ext uri="{FF2B5EF4-FFF2-40B4-BE49-F238E27FC236}">
                <a16:creationId xmlns:a16="http://schemas.microsoft.com/office/drawing/2014/main" id="{9EF497A5-640D-423E-B66E-FE93FD1594E2}"/>
              </a:ext>
            </a:extLst>
          </p:cNvPr>
          <p:cNvSpPr txBox="1">
            <a:spLocks/>
          </p:cNvSpPr>
          <p:nvPr/>
        </p:nvSpPr>
        <p:spPr>
          <a:xfrm>
            <a:off x="1122018" y="2855843"/>
            <a:ext cx="10468864"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i="1" dirty="0" err="1">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Moș</a:t>
            </a:r>
            <a:r>
              <a:rPr lang="en-US"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i="1" dirty="0" err="1">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Anghel</a:t>
            </a:r>
            <a:endParaRPr lang="ro-RO"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u 2">
            <a:extLst>
              <a:ext uri="{FF2B5EF4-FFF2-40B4-BE49-F238E27FC236}">
                <a16:creationId xmlns:a16="http://schemas.microsoft.com/office/drawing/2014/main" id="{4C881CBB-A938-4AED-BE57-FD3736B38063}"/>
              </a:ext>
            </a:extLst>
          </p:cNvPr>
          <p:cNvSpPr>
            <a:spLocks noGrp="1"/>
          </p:cNvSpPr>
          <p:nvPr>
            <p:ph type="subTitle" idx="1"/>
          </p:nvPr>
        </p:nvSpPr>
        <p:spPr>
          <a:xfrm>
            <a:off x="1122018" y="4712779"/>
            <a:ext cx="10472928" cy="1752600"/>
          </a:xfrm>
        </p:spPr>
        <p:txBody>
          <a:bodyPr>
            <a:noAutofit/>
          </a:bodyPr>
          <a:lstStyle/>
          <a:p>
            <a:r>
              <a:rPr lang="en-US" sz="4400" dirty="0">
                <a:latin typeface="Times New Roman" panose="02020603050405020304" pitchFamily="18" charset="0"/>
                <a:cs typeface="Times New Roman" panose="02020603050405020304" pitchFamily="18" charset="0"/>
              </a:rPr>
              <a:t>de </a:t>
            </a:r>
            <a:r>
              <a:rPr lang="en-US" sz="4400" dirty="0" err="1">
                <a:latin typeface="Times New Roman" panose="02020603050405020304" pitchFamily="18" charset="0"/>
                <a:cs typeface="Times New Roman" panose="02020603050405020304" pitchFamily="18" charset="0"/>
              </a:rPr>
              <a:t>Panait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Istrati</a:t>
            </a:r>
            <a:endParaRPr lang="ro-RO"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734367"/>
      </p:ext>
    </p:extLst>
  </p:cSld>
  <p:clrMapOvr>
    <a:masterClrMapping/>
  </p:clrMapOvr>
  <mc:AlternateContent xmlns:mc="http://schemas.openxmlformats.org/markup-compatibility/2006" xmlns:p14="http://schemas.microsoft.com/office/powerpoint/2010/main">
    <mc:Choice Requires="p14">
      <p:transition spd="slow" p14:dur="3400" advClick="0" advTm="2444">
        <p14:reveal/>
      </p:transition>
    </mc:Choice>
    <mc:Fallback xmlns="">
      <p:transition spd="slow" advClick="0" advTm="24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43844"/>
            <a:ext cx="10972800" cy="1143000"/>
          </a:xfrm>
        </p:spPr>
        <p:txBody>
          <a:bodyPr>
            <a:normAutofit/>
          </a:bodyPr>
          <a:lstStyle/>
          <a:p>
            <a:r>
              <a:rPr lang="en-US" i="1" dirty="0"/>
              <a:t>Moș Anghel</a:t>
            </a:r>
          </a:p>
        </p:txBody>
      </p:sp>
      <p:sp>
        <p:nvSpPr>
          <p:cNvPr id="5" name="Content Placeholder 2"/>
          <p:cNvSpPr txBox="1">
            <a:spLocks/>
          </p:cNvSpPr>
          <p:nvPr/>
        </p:nvSpPr>
        <p:spPr>
          <a:xfrm>
            <a:off x="1104900" y="2133600"/>
            <a:ext cx="8946541" cy="419548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Clr>
                <a:srgbClr val="1E5155">
                  <a:lumMod val="40000"/>
                  <a:lumOff val="60000"/>
                </a:srgbClr>
              </a:buClr>
              <a:defRPr/>
            </a:pPr>
            <a:r>
              <a:rPr lang="en-US" dirty="0">
                <a:latin typeface="+mn-lt"/>
                <a:ea typeface="+mn-ea"/>
                <a:cs typeface="+mn-cs"/>
              </a:rPr>
              <a:t>In Mos Anghel, textul desfasoara panorama unei familii scindate si destinul torturat al personajului principal. Anghel, unchiul lui Adrian Zografi, reprezinta, in ordinea umanului, un exemplar de exceptie. Fizicul remarcabil si ambitia  interioara fara egal contribuie la ascensiunea sa rapida catre un statut financiar considerabil si o familie implinita. Moartea sotiei, a celor doua fiice, incendiul care devasteaza gospodaria si, in cele din urma, moartea pe front a fiului fac din Anghel imaginea clasica a victimei </a:t>
            </a:r>
            <a:r>
              <a:rPr lang="en-US" dirty="0" err="1">
                <a:latin typeface="+mn-lt"/>
                <a:ea typeface="+mn-ea"/>
                <a:cs typeface="+mn-cs"/>
              </a:rPr>
              <a:t>unui</a:t>
            </a:r>
            <a:r>
              <a:rPr lang="en-US" dirty="0">
                <a:latin typeface="+mn-lt"/>
                <a:ea typeface="+mn-ea"/>
                <a:cs typeface="+mn-cs"/>
              </a:rPr>
              <a:t> </a:t>
            </a:r>
            <a:r>
              <a:rPr lang="en-US" dirty="0" err="1">
                <a:latin typeface="+mn-lt"/>
                <a:ea typeface="+mn-ea"/>
                <a:cs typeface="+mn-cs"/>
              </a:rPr>
              <a:t>destin</a:t>
            </a:r>
            <a:r>
              <a:rPr lang="en-US" dirty="0">
                <a:latin typeface="+mn-lt"/>
                <a:ea typeface="+mn-ea"/>
                <a:cs typeface="+mn-cs"/>
              </a:rPr>
              <a:t> tragic. Refugiat in alcool, ca mijloc de sinucidere lenta, Anghel refuza harul divin, tolerând cu indiferenta incercarile familiei de a-I recupera.</a:t>
            </a:r>
          </a:p>
        </p:txBody>
      </p:sp>
    </p:spTree>
    <p:extLst>
      <p:ext uri="{BB962C8B-B14F-4D97-AF65-F5344CB8AC3E}">
        <p14:creationId xmlns:p14="http://schemas.microsoft.com/office/powerpoint/2010/main" val="2518371940"/>
      </p:ext>
    </p:extLst>
  </p:cSld>
  <p:clrMapOvr>
    <a:masterClrMapping/>
  </p:clrMapOvr>
  <mc:AlternateContent xmlns:mc="http://schemas.openxmlformats.org/markup-compatibility/2006" xmlns:p14="http://schemas.microsoft.com/office/powerpoint/2010/main">
    <mc:Choice Requires="p14">
      <p:transition spd="slow" p14:dur="3400" advClick="0" advTm="11762">
        <p14:reveal/>
      </p:transition>
    </mc:Choice>
    <mc:Fallback xmlns="">
      <p:transition spd="slow" advClick="0" advTm="11762">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657" y="792480"/>
            <a:ext cx="10972800" cy="1143000"/>
          </a:xfrm>
        </p:spPr>
        <p:txBody>
          <a:bodyPr/>
          <a:lstStyle/>
          <a:p>
            <a:r>
              <a:rPr lang="en-US" i="1" dirty="0"/>
              <a:t>Moartea </a:t>
            </a:r>
            <a:r>
              <a:rPr lang="en-US" i="1" dirty="0" err="1"/>
              <a:t>lui</a:t>
            </a:r>
            <a:r>
              <a:rPr lang="en-US" i="1" dirty="0"/>
              <a:t> </a:t>
            </a:r>
            <a:r>
              <a:rPr lang="en-US" i="1" dirty="0" err="1"/>
              <a:t>Moș</a:t>
            </a:r>
            <a:r>
              <a:rPr lang="en-US" i="1" dirty="0"/>
              <a:t> Anghel </a:t>
            </a:r>
          </a:p>
        </p:txBody>
      </p:sp>
      <p:sp>
        <p:nvSpPr>
          <p:cNvPr id="3" name="Content Placeholder 2"/>
          <p:cNvSpPr>
            <a:spLocks noGrp="1"/>
          </p:cNvSpPr>
          <p:nvPr>
            <p:ph idx="1"/>
          </p:nvPr>
        </p:nvSpPr>
        <p:spPr>
          <a:xfrm>
            <a:off x="1144657" y="2187272"/>
            <a:ext cx="10676282" cy="4389120"/>
          </a:xfrm>
        </p:spPr>
        <p:txBody>
          <a:bodyPr vert="horz" lIns="91440" tIns="45720" rIns="91440" bIns="45720" rtlCol="0" anchor="t">
            <a:normAutofit/>
          </a:bodyPr>
          <a:lstStyle/>
          <a:p>
            <a:pPr algn="just"/>
            <a:r>
              <a:rPr lang="en-US" sz="2400" dirty="0"/>
              <a:t>Este introdus aici si un personaj cheie pentru cea de a treia parte a ciclului, si anume Irimia, maestrul de ceremonii si povestitorul fragmentului Cosma. </a:t>
            </a:r>
            <a:br>
              <a:rPr lang="en-US" sz="2400" dirty="0"/>
            </a:br>
            <a:br>
              <a:rPr lang="en-US" sz="2400" dirty="0"/>
            </a:br>
            <a:r>
              <a:rPr lang="en-US" sz="2400" dirty="0"/>
              <a:t> Cea de-a doua parte prezinta  </a:t>
            </a:r>
            <a:r>
              <a:rPr lang="en-US" sz="2400" dirty="0" err="1"/>
              <a:t>cina</a:t>
            </a:r>
            <a:r>
              <a:rPr lang="en-US" sz="2400" dirty="0"/>
              <a:t> , in care doua personaje purtand acelasi nume, Neculai, se infrunta pana la bataie pentru mana </a:t>
            </a:r>
            <a:r>
              <a:rPr lang="en-US" sz="2400" dirty="0" err="1"/>
              <a:t>Joitei</a:t>
            </a:r>
            <a:r>
              <a:rPr lang="en-US" sz="2400" dirty="0"/>
              <a:t>, sora mai mare a lui Anghel si mama lui Adrian. Bataia e violenta si se   termina prin intoarcerea la masa . </a:t>
            </a:r>
          </a:p>
        </p:txBody>
      </p:sp>
    </p:spTree>
    <p:extLst>
      <p:ext uri="{BB962C8B-B14F-4D97-AF65-F5344CB8AC3E}">
        <p14:creationId xmlns:p14="http://schemas.microsoft.com/office/powerpoint/2010/main" val="1585168447"/>
      </p:ext>
    </p:extLst>
  </p:cSld>
  <p:clrMapOvr>
    <a:masterClrMapping/>
  </p:clrMapOvr>
  <mc:AlternateContent xmlns:mc="http://schemas.openxmlformats.org/markup-compatibility/2006" xmlns:p14="http://schemas.microsoft.com/office/powerpoint/2010/main">
    <mc:Choice Requires="p14">
      <p:transition spd="slow" p14:dur="3400" advClick="0" advTm="7934">
        <p14:reveal/>
      </p:transition>
    </mc:Choice>
    <mc:Fallback xmlns="">
      <p:transition spd="slow" advClick="0" advTm="793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060174"/>
            <a:ext cx="10477500" cy="875306"/>
          </a:xfrm>
        </p:spPr>
        <p:txBody>
          <a:bodyPr>
            <a:normAutofit/>
          </a:bodyPr>
          <a:lstStyle/>
          <a:p>
            <a:r>
              <a:rPr lang="en-US" i="1" dirty="0"/>
              <a:t>Cosma</a:t>
            </a:r>
          </a:p>
        </p:txBody>
      </p:sp>
      <p:sp>
        <p:nvSpPr>
          <p:cNvPr id="3" name="Content Placeholder 2"/>
          <p:cNvSpPr>
            <a:spLocks noGrp="1"/>
          </p:cNvSpPr>
          <p:nvPr>
            <p:ph idx="1"/>
          </p:nvPr>
        </p:nvSpPr>
        <p:spPr>
          <a:xfrm>
            <a:off x="1104900" y="2054750"/>
            <a:ext cx="10663030" cy="4389120"/>
          </a:xfrm>
        </p:spPr>
        <p:txBody>
          <a:bodyPr vert="horz" lIns="91440" tIns="45720" rIns="91440" bIns="45720" rtlCol="0" anchor="t">
            <a:normAutofit lnSpcReduction="10000"/>
          </a:bodyPr>
          <a:lstStyle/>
          <a:p>
            <a:pPr algn="just"/>
            <a:r>
              <a:rPr lang="en-US" dirty="0">
                <a:latin typeface="Verdana"/>
                <a:ea typeface="Verdana"/>
                <a:cs typeface="Verdana"/>
              </a:rPr>
              <a:t> </a:t>
            </a:r>
            <a:r>
              <a:rPr lang="en-US" sz="2000" dirty="0"/>
              <a:t>O data cu moartea lui Anghel, debuteaza cel de-al treilea capitol al   </a:t>
            </a:r>
            <a:r>
              <a:rPr lang="en-US" sz="2000" dirty="0" err="1"/>
              <a:t>povestirii</a:t>
            </a:r>
            <a:r>
              <a:rPr lang="en-US" sz="2000" dirty="0"/>
              <a:t>, in care Irimia pune in scena legenda eroica a vietii       parintelui sau, Cosma.  </a:t>
            </a:r>
            <a:r>
              <a:rPr lang="en-US" sz="2000" dirty="0" err="1"/>
              <a:t>Haiduc</a:t>
            </a:r>
            <a:r>
              <a:rPr lang="en-US" sz="2000" dirty="0"/>
              <a:t> de </a:t>
            </a:r>
            <a:r>
              <a:rPr lang="en-US" sz="2000" dirty="0" err="1"/>
              <a:t>codru</a:t>
            </a:r>
            <a:r>
              <a:rPr lang="en-US" sz="2200" dirty="0"/>
              <a:t>, </a:t>
            </a:r>
            <a:r>
              <a:rPr lang="en-US" sz="2200" dirty="0" err="1"/>
              <a:t>Cosma</a:t>
            </a:r>
            <a:r>
              <a:rPr lang="en-US" sz="2200" dirty="0"/>
              <a:t> este dominat de patimi devoratoare. Rezultatul unuia dintre accesele sale pasionale este Irimia, fiu natural, abandonat in codru, in grija tatalui, de catre Floricica, iubita parasita. </a:t>
            </a:r>
          </a:p>
          <a:p>
            <a:pPr algn="just"/>
            <a:r>
              <a:rPr lang="en-US" sz="2200" dirty="0"/>
              <a:t> Luat prizonier intr-o ambuscada, Irimia devine sluga privilegiata a arhontelui Samurakis, a carui tiitoare nu e alta decat mama sa. </a:t>
            </a:r>
            <a:r>
              <a:rPr lang="en-US" sz="2200" dirty="0" err="1"/>
              <a:t>Floricica.Dupa</a:t>
            </a:r>
            <a:r>
              <a:rPr lang="en-US" sz="2200" dirty="0"/>
              <a:t> doi ani de captivitate, Irimia este salvat de catre Cosma si Ilie care, deghizati  in calugari, ucid  toata curtea arhontelui. </a:t>
            </a:r>
            <a:r>
              <a:rPr lang="en-US" sz="2200" dirty="0" err="1"/>
              <a:t>Împreuna</a:t>
            </a:r>
            <a:r>
              <a:rPr lang="en-US" sz="2200" dirty="0"/>
              <a:t> cu femeia, ei  pleaca la intalnirea cu restul grupului. Pe drum se dezvaluie identitatile personajelor si legaturile lor trecute; povestea de dragoste dintre Cosma si Floricica se leaga din nou, </a:t>
            </a:r>
            <a:r>
              <a:rPr lang="en-US" sz="2200" dirty="0" err="1"/>
              <a:t>insa</a:t>
            </a:r>
            <a:r>
              <a:rPr lang="en-US" sz="2200" dirty="0"/>
              <a:t> </a:t>
            </a:r>
            <a:r>
              <a:rPr lang="ro-RO" sz="2200" dirty="0"/>
              <a:t>ea</a:t>
            </a:r>
            <a:r>
              <a:rPr lang="en-US" sz="2200" dirty="0"/>
              <a:t> aduce dupa sine accesele de gelozie patologica ale eroului si, o data cu ele, si sfarsitul sau, </a:t>
            </a:r>
            <a:r>
              <a:rPr lang="en-US" sz="2200" dirty="0" err="1"/>
              <a:t>pe</a:t>
            </a:r>
            <a:r>
              <a:rPr lang="ro-RO" sz="2200" dirty="0"/>
              <a:t> care </a:t>
            </a:r>
            <a:r>
              <a:rPr lang="en-US" sz="2200" dirty="0"/>
              <a:t> ș-il provoaca singur.</a:t>
            </a:r>
          </a:p>
        </p:txBody>
      </p:sp>
    </p:spTree>
    <p:extLst>
      <p:ext uri="{BB962C8B-B14F-4D97-AF65-F5344CB8AC3E}">
        <p14:creationId xmlns:p14="http://schemas.microsoft.com/office/powerpoint/2010/main" val="1618340021"/>
      </p:ext>
    </p:extLst>
  </p:cSld>
  <p:clrMapOvr>
    <a:masterClrMapping/>
  </p:clrMapOvr>
  <mc:AlternateContent xmlns:mc="http://schemas.openxmlformats.org/markup-compatibility/2006" xmlns:p14="http://schemas.microsoft.com/office/powerpoint/2010/main">
    <mc:Choice Requires="p14">
      <p:transition spd="slow" p14:dur="3400" advClick="0" advTm="24312">
        <p14:reveal/>
      </p:transition>
    </mc:Choice>
    <mc:Fallback xmlns="">
      <p:transition spd="slow" advClick="0" advTm="24312">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u 1">
            <a:extLst>
              <a:ext uri="{FF2B5EF4-FFF2-40B4-BE49-F238E27FC236}">
                <a16:creationId xmlns:a16="http://schemas.microsoft.com/office/drawing/2014/main" id="{0B37EAF1-10B8-463D-8D0C-035C760F806F}"/>
              </a:ext>
            </a:extLst>
          </p:cNvPr>
          <p:cNvSpPr txBox="1">
            <a:spLocks/>
          </p:cNvSpPr>
          <p:nvPr/>
        </p:nvSpPr>
        <p:spPr>
          <a:xfrm>
            <a:off x="1122018" y="2855843"/>
            <a:ext cx="10468864"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Via</a:t>
            </a:r>
            <a:r>
              <a:rPr lang="ro-RO"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ț</a:t>
            </a:r>
            <a:r>
              <a:rPr lang="en-US"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a:t>
            </a:r>
            <a:r>
              <a:rPr lang="en-US" i="1" dirty="0" err="1">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lui</a:t>
            </a:r>
            <a:r>
              <a:rPr lang="en-US"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o-RO" i="1" dirty="0" err="1">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Adr</a:t>
            </a:r>
            <a:r>
              <a:rPr lang="en-GB" i="1" dirty="0" err="1">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a:t>
            </a:r>
            <a:r>
              <a:rPr lang="ro-RO"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Zografi</a:t>
            </a:r>
          </a:p>
        </p:txBody>
      </p:sp>
      <p:sp>
        <p:nvSpPr>
          <p:cNvPr id="6" name="Subtitlu 2">
            <a:extLst>
              <a:ext uri="{FF2B5EF4-FFF2-40B4-BE49-F238E27FC236}">
                <a16:creationId xmlns:a16="http://schemas.microsoft.com/office/drawing/2014/main" id="{43F69B4C-DE43-41E0-90F8-F3E517FED612}"/>
              </a:ext>
            </a:extLst>
          </p:cNvPr>
          <p:cNvSpPr txBox="1">
            <a:spLocks/>
          </p:cNvSpPr>
          <p:nvPr/>
        </p:nvSpPr>
        <p:spPr>
          <a:xfrm>
            <a:off x="1122018" y="4712779"/>
            <a:ext cx="10472928" cy="1752600"/>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US" sz="4400">
                <a:latin typeface="Times New Roman" panose="02020603050405020304" pitchFamily="18" charset="0"/>
                <a:cs typeface="Times New Roman" panose="02020603050405020304" pitchFamily="18" charset="0"/>
              </a:rPr>
              <a:t>de Panait Istrati</a:t>
            </a:r>
            <a:endParaRPr lang="ro-RO"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1326"/>
      </p:ext>
    </p:extLst>
  </p:cSld>
  <p:clrMapOvr>
    <a:masterClrMapping/>
  </p:clrMapOvr>
  <mc:AlternateContent xmlns:mc="http://schemas.openxmlformats.org/markup-compatibility/2006" xmlns:p14="http://schemas.microsoft.com/office/powerpoint/2010/main">
    <mc:Choice Requires="p14">
      <p:transition spd="slow" p14:dur="3400" advClick="0" advTm="3688">
        <p14:reveal/>
      </p:transition>
    </mc:Choice>
    <mc:Fallback xmlns="">
      <p:transition spd="slow" advClick="0" advTm="368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suit and tie&#10;&#10;Description generated with very high confidence">
            <a:extLst>
              <a:ext uri="{FF2B5EF4-FFF2-40B4-BE49-F238E27FC236}">
                <a16:creationId xmlns:a16="http://schemas.microsoft.com/office/drawing/2014/main" id="{BC79A144-C344-4590-9734-0DC3E9CFF5AB}"/>
              </a:ext>
            </a:extLst>
          </p:cNvPr>
          <p:cNvPicPr>
            <a:picLocks noChangeAspect="1"/>
          </p:cNvPicPr>
          <p:nvPr/>
        </p:nvPicPr>
        <p:blipFill rotWithShape="1">
          <a:blip r:embed="rId3">
            <a:extLst>
              <a:ext uri="{28A0092B-C50C-407E-A947-70E740481C1C}">
                <a14:useLocalDpi xmlns:a14="http://schemas.microsoft.com/office/drawing/2010/main" val="0"/>
              </a:ext>
            </a:extLst>
          </a:blip>
          <a:srcRect l="27246" r="20277" b="1"/>
          <a:stretch/>
        </p:blipFill>
        <p:spPr>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2" name="Title 1">
            <a:extLst>
              <a:ext uri="{FF2B5EF4-FFF2-40B4-BE49-F238E27FC236}">
                <a16:creationId xmlns:a16="http://schemas.microsoft.com/office/drawing/2014/main" id="{7D164261-24E9-41A7-8E37-9C69607FE919}"/>
              </a:ext>
            </a:extLst>
          </p:cNvPr>
          <p:cNvSpPr>
            <a:spLocks noGrp="1"/>
          </p:cNvSpPr>
          <p:nvPr>
            <p:ph type="title"/>
          </p:nvPr>
        </p:nvSpPr>
        <p:spPr>
          <a:xfrm>
            <a:off x="2849562" y="609600"/>
            <a:ext cx="6424440" cy="1320800"/>
          </a:xfrm>
        </p:spPr>
        <p:txBody>
          <a:bodyPr>
            <a:normAutofit/>
          </a:bodyPr>
          <a:lstStyle/>
          <a:p>
            <a:r>
              <a:rPr lang="en-GB" dirty="0"/>
              <a:t> </a:t>
            </a:r>
            <a:r>
              <a:rPr lang="ro-RO" sz="5000" i="1" dirty="0">
                <a:solidFill>
                  <a:schemeClr val="tx2"/>
                </a:solidFill>
              </a:rPr>
              <a:t>Î</a:t>
            </a:r>
            <a:r>
              <a:rPr lang="en-GB" sz="5000" i="1" dirty="0" err="1">
                <a:solidFill>
                  <a:schemeClr val="tx2"/>
                </a:solidFill>
              </a:rPr>
              <a:t>ncursiune</a:t>
            </a:r>
            <a:r>
              <a:rPr lang="en-GB" i="1" dirty="0"/>
              <a:t> </a:t>
            </a:r>
            <a:r>
              <a:rPr lang="ro-RO" sz="5000" i="1" dirty="0">
                <a:solidFill>
                  <a:schemeClr val="tx2"/>
                </a:solidFill>
              </a:rPr>
              <a:t>î</a:t>
            </a:r>
            <a:r>
              <a:rPr lang="en-GB" sz="5000" i="1" dirty="0">
                <a:solidFill>
                  <a:schemeClr val="tx2"/>
                </a:solidFill>
              </a:rPr>
              <a:t>n</a:t>
            </a:r>
            <a:r>
              <a:rPr lang="en-GB" i="1" dirty="0"/>
              <a:t> </a:t>
            </a:r>
            <a:r>
              <a:rPr lang="en-GB" sz="5000" i="1" dirty="0" err="1">
                <a:solidFill>
                  <a:schemeClr val="tx2"/>
                </a:solidFill>
              </a:rPr>
              <a:t>timp</a:t>
            </a:r>
            <a:endParaRPr lang="en-GB" sz="5000" i="1" dirty="0">
              <a:solidFill>
                <a:schemeClr val="tx2"/>
              </a:solidFill>
            </a:endParaRPr>
          </a:p>
        </p:txBody>
      </p:sp>
      <p:sp>
        <p:nvSpPr>
          <p:cNvPr id="3" name="Content Placeholder 2">
            <a:extLst>
              <a:ext uri="{FF2B5EF4-FFF2-40B4-BE49-F238E27FC236}">
                <a16:creationId xmlns:a16="http://schemas.microsoft.com/office/drawing/2014/main" id="{58723122-F344-48AC-8B44-88939457C43C}"/>
              </a:ext>
            </a:extLst>
          </p:cNvPr>
          <p:cNvSpPr>
            <a:spLocks noGrp="1"/>
          </p:cNvSpPr>
          <p:nvPr>
            <p:ph idx="1"/>
          </p:nvPr>
        </p:nvSpPr>
        <p:spPr>
          <a:xfrm>
            <a:off x="2849562" y="1775791"/>
            <a:ext cx="6798021" cy="4596875"/>
          </a:xfrm>
        </p:spPr>
        <p:txBody>
          <a:bodyPr>
            <a:normAutofit fontScale="92500" lnSpcReduction="20000"/>
          </a:bodyPr>
          <a:lstStyle/>
          <a:p>
            <a:pPr algn="just">
              <a:lnSpc>
                <a:spcPct val="90000"/>
              </a:lnSpc>
            </a:pPr>
            <a:r>
              <a:rPr lang="en-GB" sz="2200" dirty="0" err="1">
                <a:solidFill>
                  <a:schemeClr val="tx1"/>
                </a:solidFill>
                <a:latin typeface="Constantia (Body)"/>
              </a:rPr>
              <a:t>Panait</a:t>
            </a:r>
            <a:r>
              <a:rPr lang="en-GB" sz="2200" dirty="0">
                <a:solidFill>
                  <a:schemeClr val="tx1"/>
                </a:solidFill>
                <a:latin typeface="Constantia (Body)"/>
              </a:rPr>
              <a:t> </a:t>
            </a:r>
            <a:r>
              <a:rPr lang="en-GB" sz="2200" dirty="0" err="1">
                <a:solidFill>
                  <a:schemeClr val="tx1"/>
                </a:solidFill>
                <a:latin typeface="Constantia (Body)"/>
              </a:rPr>
              <a:t>Istrati</a:t>
            </a:r>
            <a:r>
              <a:rPr lang="en-GB" sz="2200" dirty="0">
                <a:solidFill>
                  <a:schemeClr val="tx1"/>
                </a:solidFill>
                <a:latin typeface="Constantia (Body)"/>
              </a:rPr>
              <a:t>, </a:t>
            </a:r>
            <a:r>
              <a:rPr lang="en-GB" sz="2200" dirty="0" err="1">
                <a:solidFill>
                  <a:schemeClr val="tx1"/>
                </a:solidFill>
                <a:latin typeface="Constantia (Body)"/>
              </a:rPr>
              <a:t>pe</a:t>
            </a:r>
            <a:r>
              <a:rPr lang="en-GB" sz="2200" dirty="0">
                <a:solidFill>
                  <a:schemeClr val="tx1"/>
                </a:solidFill>
                <a:latin typeface="Constantia (Body)"/>
              </a:rPr>
              <a:t> </a:t>
            </a:r>
            <a:r>
              <a:rPr lang="en-GB" sz="2200" dirty="0" err="1">
                <a:solidFill>
                  <a:schemeClr val="tx1"/>
                </a:solidFill>
                <a:latin typeface="Constantia (Body)"/>
              </a:rPr>
              <a:t>numele</a:t>
            </a:r>
            <a:r>
              <a:rPr lang="en-GB" sz="2200" dirty="0">
                <a:solidFill>
                  <a:schemeClr val="tx1"/>
                </a:solidFill>
                <a:latin typeface="Constantia (Body)"/>
              </a:rPr>
              <a:t> s</a:t>
            </a:r>
            <a:r>
              <a:rPr lang="ro-RO" sz="2200" dirty="0">
                <a:solidFill>
                  <a:schemeClr val="tx1"/>
                </a:solidFill>
                <a:latin typeface="Constantia (Body)"/>
              </a:rPr>
              <a:t>ău real Gherasim Istrati, a avut in plan de fapt mai multe romane pentru ciclul său Viata lui Adrian Zografi, dar intr-o scrisoare adresată (10 februarie 1933) editorului său francez îi face cunoscută atât îmbunătățirea tării sale de sănătate cât și planurile sale îndrăznețe</a:t>
            </a:r>
          </a:p>
          <a:p>
            <a:pPr algn="just">
              <a:lnSpc>
                <a:spcPct val="90000"/>
              </a:lnSpc>
            </a:pPr>
            <a:r>
              <a:rPr lang="en-US" sz="2200" dirty="0">
                <a:solidFill>
                  <a:schemeClr val="tx1"/>
                </a:solidFill>
                <a:latin typeface="Constantia (Body)"/>
              </a:rPr>
              <a:t>“</a:t>
            </a:r>
            <a:r>
              <a:rPr lang="ro-RO" sz="2200" dirty="0">
                <a:solidFill>
                  <a:schemeClr val="tx1"/>
                </a:solidFill>
                <a:latin typeface="Constantia (Body)"/>
              </a:rPr>
              <a:t>Aflându-mă într-o stare morală mai bună și oarecum chiar fizică, am o poftă nebună de lucru.Este adevărat, că nu o dată am spus că mă voi omorî în ziua când tuberculoza mă va pironi șase luni la pat.</a:t>
            </a:r>
          </a:p>
          <a:p>
            <a:pPr algn="just">
              <a:lnSpc>
                <a:spcPct val="90000"/>
              </a:lnSpc>
            </a:pPr>
            <a:r>
              <a:rPr lang="ro-RO" sz="2200" dirty="0">
                <a:solidFill>
                  <a:schemeClr val="tx1"/>
                </a:solidFill>
                <a:latin typeface="Constantia (Body)"/>
              </a:rPr>
              <a:t>Cele șase luni au trecut și iată că n-am poftă să mor.De ce? Pur si simplu, pentru că la fel cu toți imbecilii de artiști îmi închipui că am o operă de fătat. Este o stupiditate, dar nu-mi dă pace. Mă obsedează. Și nu de-acum. Din totdeauna.</a:t>
            </a:r>
            <a:r>
              <a:rPr lang="en-US" sz="2200" dirty="0">
                <a:solidFill>
                  <a:schemeClr val="tx1"/>
                </a:solidFill>
                <a:latin typeface="Constantia (Body)"/>
              </a:rPr>
              <a:t>”</a:t>
            </a:r>
            <a:endParaRPr lang="ro-RO" sz="2200" dirty="0">
              <a:solidFill>
                <a:schemeClr val="tx1"/>
              </a:solidFill>
              <a:latin typeface="Constantia (Body)"/>
            </a:endParaRPr>
          </a:p>
          <a:p>
            <a:pPr algn="just">
              <a:lnSpc>
                <a:spcPct val="90000"/>
              </a:lnSpc>
            </a:pPr>
            <a:r>
              <a:rPr lang="ro-RO" sz="2200" dirty="0">
                <a:solidFill>
                  <a:schemeClr val="tx1"/>
                </a:solidFill>
                <a:latin typeface="Constantia (Body)"/>
              </a:rPr>
              <a:t>În românește el n-a transpus decât trei cărți</a:t>
            </a:r>
            <a:r>
              <a:rPr lang="en-US" sz="2200" dirty="0">
                <a:solidFill>
                  <a:schemeClr val="tx1"/>
                </a:solidFill>
                <a:latin typeface="Constantia (Body)"/>
              </a:rPr>
              <a:t>:</a:t>
            </a:r>
            <a:r>
              <a:rPr lang="ro-RO" sz="2200" dirty="0">
                <a:solidFill>
                  <a:schemeClr val="tx1"/>
                </a:solidFill>
                <a:latin typeface="Constantia (Body)"/>
              </a:rPr>
              <a:t> Casa Thuringer, Biroul de plasare și În lumea Mediteranei- apus de soare.</a:t>
            </a:r>
            <a:endParaRPr lang="en-GB" sz="2200" dirty="0">
              <a:solidFill>
                <a:schemeClr val="tx1"/>
              </a:solidFill>
              <a:latin typeface="Constantia (Body)"/>
            </a:endParaRPr>
          </a:p>
        </p:txBody>
      </p:sp>
    </p:spTree>
    <p:custDataLst>
      <p:tags r:id="rId1"/>
    </p:custDataLst>
    <p:extLst>
      <p:ext uri="{BB962C8B-B14F-4D97-AF65-F5344CB8AC3E}">
        <p14:creationId xmlns:p14="http://schemas.microsoft.com/office/powerpoint/2010/main" val="657537845"/>
      </p:ext>
    </p:extLst>
  </p:cSld>
  <p:clrMapOvr>
    <a:masterClrMapping/>
  </p:clrMapOvr>
  <mc:AlternateContent xmlns:mc="http://schemas.openxmlformats.org/markup-compatibility/2006" xmlns:p14="http://schemas.microsoft.com/office/powerpoint/2010/main">
    <mc:Choice Requires="p14">
      <p:transition spd="slow" p14:dur="3400" advClick="0" advTm="27294">
        <p14:reveal/>
      </p:transition>
    </mc:Choice>
    <mc:Fallback xmlns="">
      <p:transition spd="slow" advClick="0" advTm="2729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B0F6-E213-464F-B902-5BE210BB5361}"/>
              </a:ext>
            </a:extLst>
          </p:cNvPr>
          <p:cNvSpPr>
            <a:spLocks noGrp="1"/>
          </p:cNvSpPr>
          <p:nvPr>
            <p:ph type="title"/>
          </p:nvPr>
        </p:nvSpPr>
        <p:spPr>
          <a:xfrm>
            <a:off x="1797666" y="566815"/>
            <a:ext cx="8596668" cy="946639"/>
          </a:xfrm>
        </p:spPr>
        <p:txBody>
          <a:bodyPr/>
          <a:lstStyle/>
          <a:p>
            <a:pPr algn="ctr"/>
            <a:r>
              <a:rPr lang="ro-RO" i="1" dirty="0"/>
              <a:t>Adrian Zografi vs Panait Istrati</a:t>
            </a:r>
            <a:endParaRPr lang="en-GB" i="1" dirty="0"/>
          </a:p>
        </p:txBody>
      </p:sp>
      <p:sp>
        <p:nvSpPr>
          <p:cNvPr id="16" name="TextBox 15">
            <a:extLst>
              <a:ext uri="{FF2B5EF4-FFF2-40B4-BE49-F238E27FC236}">
                <a16:creationId xmlns:a16="http://schemas.microsoft.com/office/drawing/2014/main" id="{7CAED003-5439-4D2E-B898-632BD3A55909}"/>
              </a:ext>
            </a:extLst>
          </p:cNvPr>
          <p:cNvSpPr txBox="1"/>
          <p:nvPr/>
        </p:nvSpPr>
        <p:spPr>
          <a:xfrm>
            <a:off x="6388795" y="1638776"/>
            <a:ext cx="4651513" cy="5219224"/>
          </a:xfrm>
          <a:prstGeom prst="roundRect">
            <a:avLst/>
          </a:prstGeom>
          <a:solidFill>
            <a:schemeClr val="bg2"/>
          </a:solidFill>
        </p:spPr>
        <p:txBody>
          <a:bodyPr wrap="square" rtlCol="0">
            <a:spAutoFit/>
          </a:bodyPr>
          <a:lstStyle/>
          <a:p>
            <a:pPr algn="just"/>
            <a:r>
              <a:rPr lang="ro-RO" dirty="0"/>
              <a:t>În cărțile din noua serie a operei sale, Panait Istrati face </a:t>
            </a:r>
            <a:r>
              <a:rPr lang="en-US" dirty="0"/>
              <a:t>“</a:t>
            </a:r>
            <a:r>
              <a:rPr lang="ro-RO" dirty="0"/>
              <a:t>autobiografie și biografie în proporție de nouăzeci la sută</a:t>
            </a:r>
            <a:r>
              <a:rPr lang="en-US" dirty="0"/>
              <a:t>”</a:t>
            </a:r>
            <a:r>
              <a:rPr lang="ro-RO" dirty="0"/>
              <a:t>. Iar în </a:t>
            </a:r>
            <a:r>
              <a:rPr lang="en-US" dirty="0"/>
              <a:t>“</a:t>
            </a:r>
            <a:r>
              <a:rPr lang="ro-RO" dirty="0"/>
              <a:t>introducerea</a:t>
            </a:r>
            <a:r>
              <a:rPr lang="en-US" dirty="0"/>
              <a:t>”</a:t>
            </a:r>
            <a:r>
              <a:rPr lang="ro-RO" dirty="0"/>
              <a:t> la ediția in română a Casei </a:t>
            </a:r>
            <a:r>
              <a:rPr lang="ro-RO" dirty="0" err="1"/>
              <a:t>Thuringer</a:t>
            </a:r>
            <a:r>
              <a:rPr lang="ro-RO" dirty="0"/>
              <a:t> el precizează că povestea vieții lui Adrian Zografi </a:t>
            </a:r>
            <a:r>
              <a:rPr lang="en-US" dirty="0"/>
              <a:t>“</a:t>
            </a:r>
            <a:r>
              <a:rPr lang="ro-RO" dirty="0"/>
              <a:t>e mai curând un film episodic decât un roman, mai ales că faimoasa </a:t>
            </a:r>
            <a:r>
              <a:rPr lang="ro-RO" dirty="0" err="1"/>
              <a:t>phihologie</a:t>
            </a:r>
            <a:r>
              <a:rPr lang="ro-RO" dirty="0"/>
              <a:t> e cu totul absentă</a:t>
            </a:r>
            <a:r>
              <a:rPr lang="en-US" dirty="0"/>
              <a:t>”</a:t>
            </a:r>
            <a:r>
              <a:rPr lang="ro-RO" dirty="0"/>
              <a:t> ca și </a:t>
            </a:r>
            <a:r>
              <a:rPr lang="en-US" dirty="0"/>
              <a:t>“</a:t>
            </a:r>
            <a:r>
              <a:rPr lang="ro-RO" dirty="0"/>
              <a:t>acel soi de documentație care e la îndemâna oricui și nu folosește la nimic</a:t>
            </a:r>
            <a:r>
              <a:rPr lang="en-US" dirty="0"/>
              <a:t>”;</a:t>
            </a:r>
            <a:r>
              <a:rPr lang="ro-RO" dirty="0"/>
              <a:t> că năzuiește să realizeze </a:t>
            </a:r>
            <a:r>
              <a:rPr lang="en-US" dirty="0"/>
              <a:t>“o vast</a:t>
            </a:r>
            <a:r>
              <a:rPr lang="ro-RO" dirty="0"/>
              <a:t>ă frescă realistă</a:t>
            </a:r>
            <a:r>
              <a:rPr lang="en-US" dirty="0"/>
              <a:t>”</a:t>
            </a:r>
            <a:r>
              <a:rPr lang="ro-RO" dirty="0"/>
              <a:t>, </a:t>
            </a:r>
            <a:r>
              <a:rPr lang="ro-RO" dirty="0" err="1"/>
              <a:t>bizuindu-se</a:t>
            </a:r>
            <a:r>
              <a:rPr lang="ro-RO" dirty="0"/>
              <a:t> </a:t>
            </a:r>
            <a:r>
              <a:rPr lang="en-US" dirty="0"/>
              <a:t>“</a:t>
            </a:r>
            <a:r>
              <a:rPr lang="ro-RO" dirty="0"/>
              <a:t>mai mult pe elementul autobiografic, pe faptul trăit, cunoscut de </a:t>
            </a:r>
            <a:r>
              <a:rPr lang="ro-RO" dirty="0" err="1"/>
              <a:t>toși</a:t>
            </a:r>
            <a:r>
              <a:rPr lang="ro-RO" dirty="0"/>
              <a:t> și care nu poate fi contestat autorului, deci nici eroului său</a:t>
            </a:r>
            <a:r>
              <a:rPr lang="en-US" dirty="0"/>
              <a:t>”</a:t>
            </a:r>
            <a:r>
              <a:rPr lang="ro-RO" dirty="0"/>
              <a:t>.</a:t>
            </a:r>
            <a:endParaRPr lang="en-US" dirty="0"/>
          </a:p>
          <a:p>
            <a:endParaRPr lang="en-US" dirty="0"/>
          </a:p>
        </p:txBody>
      </p:sp>
      <p:sp>
        <p:nvSpPr>
          <p:cNvPr id="17" name="TextBox 16">
            <a:extLst>
              <a:ext uri="{FF2B5EF4-FFF2-40B4-BE49-F238E27FC236}">
                <a16:creationId xmlns:a16="http://schemas.microsoft.com/office/drawing/2014/main" id="{0A7D9F68-446E-41F7-B57D-8298BB65A33D}"/>
              </a:ext>
            </a:extLst>
          </p:cNvPr>
          <p:cNvSpPr txBox="1"/>
          <p:nvPr/>
        </p:nvSpPr>
        <p:spPr>
          <a:xfrm>
            <a:off x="1250674" y="1694497"/>
            <a:ext cx="4938091" cy="5005626"/>
          </a:xfrm>
          <a:prstGeom prst="roundRect">
            <a:avLst/>
          </a:prstGeom>
          <a:solidFill>
            <a:schemeClr val="bg2"/>
          </a:solidFill>
        </p:spPr>
        <p:txBody>
          <a:bodyPr wrap="square" rtlCol="0">
            <a:spAutoFit/>
          </a:bodyPr>
          <a:lstStyle/>
          <a:p>
            <a:pPr algn="just"/>
            <a:r>
              <a:rPr lang="ro-RO" dirty="0"/>
              <a:t>În ce privește pe Adrian Zografi, suntem preveniți că </a:t>
            </a:r>
            <a:r>
              <a:rPr lang="en-US" dirty="0"/>
              <a:t>“</a:t>
            </a:r>
            <a:r>
              <a:rPr lang="ro-RO" dirty="0"/>
              <a:t>nu va fi modelul luptătorului idealist contemporan</a:t>
            </a:r>
            <a:r>
              <a:rPr lang="en-US" dirty="0"/>
              <a:t>”</a:t>
            </a:r>
            <a:r>
              <a:rPr lang="ro-RO" dirty="0"/>
              <a:t>, ci</a:t>
            </a:r>
            <a:r>
              <a:rPr lang="en-US" dirty="0"/>
              <a:t> “</a:t>
            </a:r>
            <a:r>
              <a:rPr lang="ro-RO" dirty="0"/>
              <a:t>un exclus al tuturor curentelor sociale din vremea noastră, un singuratic</a:t>
            </a:r>
            <a:r>
              <a:rPr lang="en-US" dirty="0"/>
              <a:t>”; </a:t>
            </a:r>
            <a:r>
              <a:rPr lang="ro-RO" dirty="0"/>
              <a:t>că felul său de a gândi </a:t>
            </a:r>
            <a:r>
              <a:rPr lang="en-US" dirty="0"/>
              <a:t>“</a:t>
            </a:r>
            <a:r>
              <a:rPr lang="ro-RO" dirty="0"/>
              <a:t>nu va avea ecou decât mult mai târziu</a:t>
            </a:r>
            <a:r>
              <a:rPr lang="en-US" dirty="0"/>
              <a:t>”</a:t>
            </a:r>
            <a:r>
              <a:rPr lang="ro-RO" dirty="0"/>
              <a:t>, in </a:t>
            </a:r>
            <a:r>
              <a:rPr lang="ro-RO" dirty="0" err="1"/>
              <a:t>perpectiva</a:t>
            </a:r>
            <a:r>
              <a:rPr lang="ro-RO" dirty="0"/>
              <a:t> timpului.</a:t>
            </a:r>
            <a:endParaRPr lang="en-US" dirty="0"/>
          </a:p>
          <a:p>
            <a:endParaRPr lang="ro-RO" dirty="0"/>
          </a:p>
          <a:p>
            <a:endParaRPr lang="ro-RO" dirty="0"/>
          </a:p>
          <a:p>
            <a:endParaRPr lang="ro-RO" dirty="0"/>
          </a:p>
          <a:p>
            <a:endParaRPr lang="ro-RO" dirty="0"/>
          </a:p>
          <a:p>
            <a:endParaRPr lang="ro-RO" dirty="0"/>
          </a:p>
          <a:p>
            <a:endParaRPr lang="ro-RO" dirty="0"/>
          </a:p>
          <a:p>
            <a:endParaRPr lang="ro-RO" dirty="0"/>
          </a:p>
          <a:p>
            <a:endParaRPr lang="ro-RO" dirty="0"/>
          </a:p>
          <a:p>
            <a:endParaRPr lang="en-US" dirty="0"/>
          </a:p>
        </p:txBody>
      </p:sp>
      <p:pic>
        <p:nvPicPr>
          <p:cNvPr id="11" name="Content Placeholder 10" descr="A black and white photo of a boat&#10;&#10;Description generated with high confidence">
            <a:extLst>
              <a:ext uri="{FF2B5EF4-FFF2-40B4-BE49-F238E27FC236}">
                <a16:creationId xmlns:a16="http://schemas.microsoft.com/office/drawing/2014/main" id="{4DC8F83F-E30E-4FB5-88EE-EE241267993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08977" y="4094922"/>
            <a:ext cx="2221484" cy="1429154"/>
          </a:xfrm>
        </p:spPr>
      </p:pic>
      <p:sp>
        <p:nvSpPr>
          <p:cNvPr id="7" name="TextBox 6">
            <a:extLst>
              <a:ext uri="{FF2B5EF4-FFF2-40B4-BE49-F238E27FC236}">
                <a16:creationId xmlns:a16="http://schemas.microsoft.com/office/drawing/2014/main" id="{A1B9E053-8822-4ABF-A505-D07CCA833F20}"/>
              </a:ext>
            </a:extLst>
          </p:cNvPr>
          <p:cNvSpPr txBox="1"/>
          <p:nvPr/>
        </p:nvSpPr>
        <p:spPr>
          <a:xfrm>
            <a:off x="2661130" y="5524076"/>
            <a:ext cx="2117178"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ro-RO" sz="1200" b="0" i="0" u="none" strike="noStrike" kern="1200" cap="none" spc="0" normalizeH="0" baseline="0" noProof="0" dirty="0">
                <a:ln>
                  <a:noFill/>
                </a:ln>
                <a:solidFill>
                  <a:srgbClr val="000000"/>
                </a:solidFill>
                <a:effectLst/>
                <a:uLnTx/>
                <a:uFillTx/>
                <a:latin typeface="Trebuchet MS" panose="020B0603020202020204"/>
                <a:ea typeface="+mn-ea"/>
                <a:cs typeface="+mn-cs"/>
              </a:rPr>
              <a:t>  </a:t>
            </a:r>
            <a:r>
              <a:rPr kumimoji="0" lang="en-US" sz="1200" b="0" i="0" u="none" strike="noStrike" kern="1200" cap="none" spc="0" normalizeH="0" baseline="0" noProof="0" dirty="0">
                <a:ln>
                  <a:noFill/>
                </a:ln>
                <a:solidFill>
                  <a:srgbClr val="000000"/>
                </a:solidFill>
                <a:effectLst/>
                <a:uLnTx/>
                <a:uFillTx/>
                <a:latin typeface="Trebuchet MS" panose="020B0603020202020204"/>
                <a:ea typeface="+mn-ea"/>
                <a:cs typeface="+mn-cs"/>
              </a:rPr>
              <a:t>“</a:t>
            </a:r>
            <a:r>
              <a:rPr kumimoji="0" lang="ro-RO" sz="1200" b="0" i="0" u="none" strike="noStrike" kern="1200" cap="none" spc="0" normalizeH="0" baseline="0" noProof="0" dirty="0">
                <a:ln>
                  <a:noFill/>
                </a:ln>
                <a:solidFill>
                  <a:srgbClr val="000000"/>
                </a:solidFill>
                <a:effectLst/>
                <a:uLnTx/>
                <a:uFillTx/>
                <a:latin typeface="Trebuchet MS" panose="020B0603020202020204"/>
                <a:ea typeface="+mn-ea"/>
                <a:cs typeface="+mn-cs"/>
              </a:rPr>
              <a:t>Arta lui Adrian al meu va fi adevărul meu, dorința mea de dreptate. Documentul, - eu, cuvântul meu.</a:t>
            </a:r>
            <a:r>
              <a:rPr kumimoji="0" lang="en-US" sz="1200" b="0" i="0" u="none" strike="noStrike" kern="1200" cap="none" spc="0" normalizeH="0" baseline="0" noProof="0" dirty="0">
                <a:ln>
                  <a:noFill/>
                </a:ln>
                <a:solidFill>
                  <a:srgbClr val="000000"/>
                </a:solidFill>
                <a:effectLst/>
                <a:uLnTx/>
                <a:uFillTx/>
                <a:latin typeface="Trebuchet MS" panose="020B0603020202020204"/>
                <a:ea typeface="+mn-ea"/>
                <a:cs typeface="+mn-cs"/>
              </a:rPr>
              <a:t>”</a:t>
            </a:r>
            <a:endParaRPr kumimoji="0" lang="en-GB" sz="1200" b="0" i="0" u="none" strike="noStrike" kern="1200" cap="none" spc="0" normalizeH="0" baseline="0" noProof="0" dirty="0">
              <a:ln>
                <a:noFill/>
              </a:ln>
              <a:solidFill>
                <a:srgbClr val="000000"/>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747018093"/>
      </p:ext>
    </p:extLst>
  </p:cSld>
  <p:clrMapOvr>
    <a:masterClrMapping/>
  </p:clrMapOvr>
  <mc:AlternateContent xmlns:mc="http://schemas.openxmlformats.org/markup-compatibility/2006" xmlns:p14="http://schemas.microsoft.com/office/powerpoint/2010/main">
    <mc:Choice Requires="p14">
      <p:transition spd="slow" p14:dur="3400" advClick="0" advTm="19610">
        <p14:reveal/>
      </p:transition>
    </mc:Choice>
    <mc:Fallback xmlns="">
      <p:transition spd="slow" advClick="0" advTm="1961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u 2">
            <a:extLst>
              <a:ext uri="{FF2B5EF4-FFF2-40B4-BE49-F238E27FC236}">
                <a16:creationId xmlns:a16="http://schemas.microsoft.com/office/drawing/2014/main" id="{230D63F3-1B4C-4A20-9E69-C123F368BA5F}"/>
              </a:ext>
            </a:extLst>
          </p:cNvPr>
          <p:cNvSpPr txBox="1">
            <a:spLocks/>
          </p:cNvSpPr>
          <p:nvPr/>
        </p:nvSpPr>
        <p:spPr>
          <a:xfrm>
            <a:off x="1122018" y="4712779"/>
            <a:ext cx="10472928" cy="1752600"/>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ro-RO" sz="4400" dirty="0">
                <a:latin typeface="Times New Roman" panose="02020603050405020304" pitchFamily="18" charset="0"/>
                <a:cs typeface="Times New Roman" panose="02020603050405020304" pitchFamily="18" charset="0"/>
              </a:rPr>
              <a:t>Fănuș Neagu</a:t>
            </a:r>
          </a:p>
        </p:txBody>
      </p:sp>
    </p:spTree>
    <p:extLst>
      <p:ext uri="{BB962C8B-B14F-4D97-AF65-F5344CB8AC3E}">
        <p14:creationId xmlns:p14="http://schemas.microsoft.com/office/powerpoint/2010/main" val="2045492599"/>
      </p:ext>
    </p:extLst>
  </p:cSld>
  <p:clrMapOvr>
    <a:masterClrMapping/>
  </p:clrMapOvr>
  <mc:AlternateContent xmlns:mc="http://schemas.openxmlformats.org/markup-compatibility/2006" xmlns:p14="http://schemas.microsoft.com/office/powerpoint/2010/main">
    <mc:Choice Requires="p14">
      <p:transition spd="slow" p14:dur="3400" advClick="0" advTm="1065">
        <p14:reveal/>
      </p:transition>
    </mc:Choice>
    <mc:Fallback xmlns="">
      <p:transition spd="slow" advClick="0" advTm="106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BAA7"/>
        </a:solidFill>
        <a:effectLst/>
      </p:bgPr>
    </p:bg>
    <p:spTree>
      <p:nvGrpSpPr>
        <p:cNvPr id="1" name=""/>
        <p:cNvGrpSpPr/>
        <p:nvPr/>
      </p:nvGrpSpPr>
      <p:grpSpPr>
        <a:xfrm>
          <a:off x="0" y="0"/>
          <a:ext cx="0" cy="0"/>
          <a:chOff x="0" y="0"/>
          <a:chExt cx="0" cy="0"/>
        </a:xfrm>
      </p:grpSpPr>
      <p:pic>
        <p:nvPicPr>
          <p:cNvPr id="5" name="Picture 4" descr="A picture containing wall, indoor, sitting, table&#10;&#10;Description generated with very high confidence">
            <a:extLst>
              <a:ext uri="{FF2B5EF4-FFF2-40B4-BE49-F238E27FC236}">
                <a16:creationId xmlns:a16="http://schemas.microsoft.com/office/drawing/2014/main" id="{1A9D6059-2C7F-4C6B-A88F-FCA0E07573C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733" b="96336" l="3125" r="95652">
                        <a14:foregroundMark x1="8560" y1="12519" x2="8560" y2="38931"/>
                        <a14:foregroundMark x1="8560" y1="38931" x2="52446" y2="22901"/>
                        <a14:foregroundMark x1="23098" y1="21527" x2="32201" y2="8244"/>
                        <a14:foregroundMark x1="8016" y1="8244" x2="15625" y2="4885"/>
                        <a14:foregroundMark x1="15625" y1="4885" x2="16168" y2="4885"/>
                        <a14:foregroundMark x1="14266" y1="12672" x2="19701" y2="8397"/>
                        <a14:foregroundMark x1="5459" y1="36343" x2="5692" y2="43664"/>
                        <a14:foregroundMark x1="4484" y1="5649" x2="5294" y2="31145"/>
                        <a14:foregroundMark x1="6251" y1="57853" x2="9783" y2="81221"/>
                        <a14:foregroundMark x1="9783" y1="81221" x2="10054" y2="92824"/>
                        <a14:foregroundMark x1="5571" y1="13588" x2="5196" y2="31152"/>
                        <a14:foregroundMark x1="4568" y1="64885" x2="8832" y2="88092"/>
                        <a14:foregroundMark x1="8832" y1="88092" x2="6114" y2="95115"/>
                        <a14:foregroundMark x1="6114" y1="95115" x2="13995" y2="95267"/>
                        <a14:foregroundMark x1="13995" y1="95267" x2="16984" y2="95115"/>
                        <a14:foregroundMark x1="3940" y1="22290" x2="3940" y2="31235"/>
                        <a14:foregroundMark x1="91984" y1="12519" x2="87228" y2="96336"/>
                        <a14:foregroundMark x1="94293" y1="5496" x2="95788" y2="94046"/>
                        <a14:foregroundMark x1="95788" y1="94046" x2="95788" y2="94046"/>
                        <a14:foregroundMark x1="3261" y1="9771" x2="3125" y2="16031"/>
                        <a14:backgroundMark x1="3940" y1="43664" x2="3940" y2="60916"/>
                        <a14:backgroundMark x1="3668" y1="63817" x2="3668" y2="60916"/>
                        <a14:backgroundMark x1="4076" y1="43664" x2="3261" y2="32824"/>
                        <a14:backgroundMark x1="3261" y1="34198" x2="2717" y2="43969"/>
                        <a14:backgroundMark x1="3668" y1="58321" x2="3668" y2="64885"/>
                        <a14:backgroundMark x1="2989" y1="31298" x2="3261" y2="36489"/>
                      </a14:backgroundRemoval>
                    </a14:imgEffect>
                  </a14:imgLayer>
                </a14:imgProps>
              </a:ext>
              <a:ext uri="{28A0092B-C50C-407E-A947-70E740481C1C}">
                <a14:useLocalDpi xmlns:a14="http://schemas.microsoft.com/office/drawing/2010/main" val="0"/>
              </a:ext>
            </a:extLst>
          </a:blip>
          <a:stretch>
            <a:fillRect/>
          </a:stretch>
        </p:blipFill>
        <p:spPr>
          <a:xfrm>
            <a:off x="1196009" y="67605"/>
            <a:ext cx="9799982" cy="6722790"/>
          </a:xfrm>
          <a:prstGeom prst="rect">
            <a:avLst/>
          </a:prstGeom>
        </p:spPr>
      </p:pic>
      <p:sp>
        <p:nvSpPr>
          <p:cNvPr id="6" name="TextBox 5">
            <a:extLst>
              <a:ext uri="{FF2B5EF4-FFF2-40B4-BE49-F238E27FC236}">
                <a16:creationId xmlns:a16="http://schemas.microsoft.com/office/drawing/2014/main" id="{042101E0-CCFF-487D-BD00-BCD58BD3C8B0}"/>
              </a:ext>
            </a:extLst>
          </p:cNvPr>
          <p:cNvSpPr txBox="1"/>
          <p:nvPr/>
        </p:nvSpPr>
        <p:spPr>
          <a:xfrm>
            <a:off x="2816087" y="2477804"/>
            <a:ext cx="655982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rPr>
              <a:t>Colegiul</a:t>
            </a:r>
            <a:r>
              <a:rPr kumimoji="0" lang="en-US" sz="2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rPr>
              <a:t> Na</a:t>
            </a:r>
            <a:r>
              <a:rPr kumimoji="0" lang="ro-RO" sz="2400" b="0" i="1"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rPr>
              <a:t>țional</a:t>
            </a:r>
            <a:r>
              <a:rPr kumimoji="0" lang="ro-RO" sz="2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rPr>
              <a:t> „</a:t>
            </a:r>
            <a:r>
              <a:rPr kumimoji="0" lang="ro-RO" sz="2400" b="0" i="1"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rPr>
              <a:t>Gh.M.Murgoci</a:t>
            </a:r>
            <a:r>
              <a:rPr kumimoji="0" lang="ro-RO" sz="2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ro-RO" sz="2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rPr>
              <a:t>vă prezintă</a:t>
            </a:r>
            <a:endParaRPr kumimoji="0" lang="en-US" sz="24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endParaRPr>
          </a:p>
        </p:txBody>
      </p:sp>
      <p:sp>
        <p:nvSpPr>
          <p:cNvPr id="7" name="TextBox 6">
            <a:extLst>
              <a:ext uri="{FF2B5EF4-FFF2-40B4-BE49-F238E27FC236}">
                <a16:creationId xmlns:a16="http://schemas.microsoft.com/office/drawing/2014/main" id="{27A39AF1-FD00-463C-98BF-F2790084953A}"/>
              </a:ext>
            </a:extLst>
          </p:cNvPr>
          <p:cNvSpPr txBox="1"/>
          <p:nvPr/>
        </p:nvSpPr>
        <p:spPr>
          <a:xfrm>
            <a:off x="2503510" y="3650867"/>
            <a:ext cx="718498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o-RO" sz="32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rPr>
              <a:t>O călătorie în timp pe malul Dunării</a:t>
            </a:r>
            <a:endParaRPr kumimoji="0" lang="en-US" sz="3200" b="0"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mn-ea"/>
              <a:cs typeface="+mn-cs"/>
            </a:endParaRPr>
          </a:p>
        </p:txBody>
      </p:sp>
      <p:pic>
        <p:nvPicPr>
          <p:cNvPr id="13" name="Picture 12" descr="A close up of a sign&#10;&#10;Description generated with very high confidence">
            <a:extLst>
              <a:ext uri="{FF2B5EF4-FFF2-40B4-BE49-F238E27FC236}">
                <a16:creationId xmlns:a16="http://schemas.microsoft.com/office/drawing/2014/main" id="{18BC037F-5F0E-463B-81F3-D9B25349A3D4}"/>
              </a:ext>
            </a:extLst>
          </p:cNvPr>
          <p:cNvPicPr>
            <a:picLocks noChangeAspect="1"/>
          </p:cNvPicPr>
          <p:nvPr/>
        </p:nvPicPr>
        <p:blipFill>
          <a:blip r:embed="rId4">
            <a:clrChange>
              <a:clrFrom>
                <a:srgbClr val="29283A"/>
              </a:clrFrom>
              <a:clrTo>
                <a:srgbClr val="29283A">
                  <a:alpha val="0"/>
                </a:srgbClr>
              </a:clrTo>
            </a:clrChange>
            <a:extLst>
              <a:ext uri="{28A0092B-C50C-407E-A947-70E740481C1C}">
                <a14:useLocalDpi xmlns:a14="http://schemas.microsoft.com/office/drawing/2010/main" val="0"/>
              </a:ext>
            </a:extLst>
          </a:blip>
          <a:stretch>
            <a:fillRect/>
          </a:stretch>
        </p:blipFill>
        <p:spPr>
          <a:xfrm>
            <a:off x="8020060" y="4720678"/>
            <a:ext cx="792340" cy="792340"/>
          </a:xfrm>
          <a:prstGeom prst="rect">
            <a:avLst/>
          </a:prstGeom>
        </p:spPr>
      </p:pic>
      <p:pic>
        <p:nvPicPr>
          <p:cNvPr id="15" name="Picture 14" descr="A sunset over a body of water&#10;&#10;Description generated with very high confidence">
            <a:extLst>
              <a:ext uri="{FF2B5EF4-FFF2-40B4-BE49-F238E27FC236}">
                <a16:creationId xmlns:a16="http://schemas.microsoft.com/office/drawing/2014/main" id="{309006AD-6CBD-4EA1-AE90-C52361C28A90}"/>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5468716" y="1214800"/>
            <a:ext cx="1254569" cy="1204795"/>
          </a:xfrm>
          <a:prstGeom prst="ellipse">
            <a:avLst/>
          </a:prstGeom>
        </p:spPr>
      </p:pic>
    </p:spTree>
    <p:extLst>
      <p:ext uri="{BB962C8B-B14F-4D97-AF65-F5344CB8AC3E}">
        <p14:creationId xmlns:p14="http://schemas.microsoft.com/office/powerpoint/2010/main" val="9257230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1000"/>
                                        <p:tgtEl>
                                          <p:spTgt spid="5"/>
                                        </p:tgtEl>
                                      </p:cBhvr>
                                    </p:animEffect>
                                  </p:childTnLst>
                                </p:cTn>
                              </p:par>
                            </p:childTnLst>
                          </p:cTn>
                        </p:par>
                        <p:par>
                          <p:cTn id="8" fill="hold">
                            <p:stCondLst>
                              <p:cond delay="1000"/>
                            </p:stCondLst>
                            <p:childTnLst>
                              <p:par>
                                <p:cTn id="9" presetID="6" presetClass="entr" presetSubtype="3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out)">
                                      <p:cBhvr>
                                        <p:cTn id="11" dur="2000"/>
                                        <p:tgtEl>
                                          <p:spTgt spid="15"/>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500"/>
                                        <p:tgtEl>
                                          <p:spTgt spid="6">
                                            <p:txEl>
                                              <p:pRg st="0" end="0"/>
                                            </p:txEl>
                                          </p:spTgt>
                                        </p:tgtEl>
                                      </p:cBhvr>
                                    </p:animEffect>
                                    <p:anim calcmode="lin" valueType="num">
                                      <p:cBhvr>
                                        <p:cTn id="16" dur="15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17" dur="1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par>
                          <p:cTn id="18" fill="hold">
                            <p:stCondLst>
                              <p:cond delay="8850"/>
                            </p:stCondLst>
                            <p:childTnLst>
                              <p:par>
                                <p:cTn id="19" presetID="45" presetClass="entr" presetSubtype="0" fill="hold" grpId="0" nodeType="afterEffect">
                                  <p:stCondLst>
                                    <p:cond delay="0"/>
                                  </p:stCondLst>
                                  <p:iterate type="lt">
                                    <p:tmPct val="10000"/>
                                  </p:iterate>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500"/>
                                        <p:tgtEl>
                                          <p:spTgt spid="6">
                                            <p:txEl>
                                              <p:pRg st="1" end="1"/>
                                            </p:txEl>
                                          </p:spTgt>
                                        </p:tgtEl>
                                      </p:cBhvr>
                                    </p:animEffect>
                                    <p:anim calcmode="lin" valueType="num">
                                      <p:cBhvr>
                                        <p:cTn id="22" dur="1500" fill="hold"/>
                                        <p:tgtEl>
                                          <p:spTgt spid="6">
                                            <p:txEl>
                                              <p:pRg st="1" end="1"/>
                                            </p:txEl>
                                          </p:spTgt>
                                        </p:tgtEl>
                                        <p:attrNameLst>
                                          <p:attrName>ppt_w</p:attrName>
                                        </p:attrNameLst>
                                      </p:cBhvr>
                                      <p:tavLst>
                                        <p:tav tm="0" fmla="#ppt_w*sin(2.5*pi*$)">
                                          <p:val>
                                            <p:fltVal val="0"/>
                                          </p:val>
                                        </p:tav>
                                        <p:tav tm="100000">
                                          <p:val>
                                            <p:fltVal val="1"/>
                                          </p:val>
                                        </p:tav>
                                      </p:tavLst>
                                    </p:anim>
                                    <p:anim calcmode="lin" valueType="num">
                                      <p:cBhvr>
                                        <p:cTn id="23" dur="15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par>
                          <p:cTn id="24" fill="hold">
                            <p:stCondLst>
                              <p:cond delay="11700"/>
                            </p:stCondLst>
                            <p:childTnLst>
                              <p:par>
                                <p:cTn id="25" presetID="45" presetClass="entr" presetSubtype="0" fill="hold" grpId="0" nodeType="afterEffect">
                                  <p:stCondLst>
                                    <p:cond delay="0"/>
                                  </p:stCondLst>
                                  <p:iterate type="lt">
                                    <p:tmPct val="10000"/>
                                  </p:iterate>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1500"/>
                                        <p:tgtEl>
                                          <p:spTgt spid="7">
                                            <p:txEl>
                                              <p:pRg st="0" end="0"/>
                                            </p:txEl>
                                          </p:spTgt>
                                        </p:tgtEl>
                                      </p:cBhvr>
                                    </p:animEffect>
                                    <p:anim calcmode="lin" valueType="num">
                                      <p:cBhvr>
                                        <p:cTn id="28" dur="15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29" dur="15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par>
                          <p:cTn id="30" fill="hold">
                            <p:stCondLst>
                              <p:cond delay="17550"/>
                            </p:stCondLst>
                            <p:childTnLst>
                              <p:par>
                                <p:cTn id="31" presetID="6" presetClass="entr" presetSubtype="16"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circle(in)">
                                      <p:cBhvr>
                                        <p:cTn id="3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943527-1CE2-4566-89A4-5F135B8DDD4F}"/>
              </a:ext>
            </a:extLst>
          </p:cNvPr>
          <p:cNvSpPr>
            <a:spLocks noGrp="1"/>
          </p:cNvSpPr>
          <p:nvPr>
            <p:ph idx="1"/>
          </p:nvPr>
        </p:nvSpPr>
        <p:spPr>
          <a:xfrm>
            <a:off x="1909787" y="1023349"/>
            <a:ext cx="8493170" cy="5324443"/>
          </a:xfrm>
        </p:spPr>
        <p:txBody>
          <a:bodyPr>
            <a:normAutofit fontScale="77500" lnSpcReduction="20000"/>
          </a:bodyPr>
          <a:lstStyle/>
          <a:p>
            <a:pPr algn="just"/>
            <a:r>
              <a:rPr lang="ro-RO" dirty="0"/>
              <a:t>Fănică (Fănuș) Neagu[2] (n. 5 aprilie 1932, Grădiștea-de-Sus, județul interbelic Râmnicu Sărat — acum în județul Brăila, România – d. 24 mai 2011, București) a fost un povestitor, memorialist, nuvelist, romancier și dramaturg român. A colaborat adeseori în cinematografie ca scenarist sau creator de dialoguri. A îndeplinit funcția de director al Teatrului Național din București (1993-1996); a fost ales membru corespondent al Academiei Române în 1993 și membru titular în anul 2001.</a:t>
            </a:r>
          </a:p>
          <a:p>
            <a:pPr algn="just"/>
            <a:r>
              <a:rPr lang="ro-RO" dirty="0"/>
              <a:t>Lista selectivă a operelor antume</a:t>
            </a:r>
          </a:p>
          <a:p>
            <a:pPr algn="just"/>
            <a:r>
              <a:rPr lang="ro-RO" dirty="0"/>
              <a:t>1960 - Ningea în Bărăgan, povestiri;</a:t>
            </a:r>
          </a:p>
          <a:p>
            <a:pPr algn="just"/>
            <a:r>
              <a:rPr lang="ro-RO" dirty="0"/>
              <a:t>1962 - Dincolo de nisipuri, nuvele;</a:t>
            </a:r>
          </a:p>
          <a:p>
            <a:pPr algn="just"/>
            <a:r>
              <a:rPr lang="ro-RO" dirty="0"/>
              <a:t>1968 - Îngerul a strigat, roman;</a:t>
            </a:r>
          </a:p>
          <a:p>
            <a:pPr algn="just"/>
            <a:r>
              <a:rPr lang="ro-RO" dirty="0"/>
              <a:t>1976 - Frumoșii nebuni ai marilor orașe, roman;</a:t>
            </a:r>
          </a:p>
          <a:p>
            <a:pPr algn="just"/>
            <a:r>
              <a:rPr lang="ro-RO" dirty="0"/>
              <a:t>1979 - Cartea cu prieteni, însemnări;</a:t>
            </a:r>
          </a:p>
          <a:p>
            <a:pPr algn="just"/>
            <a:r>
              <a:rPr lang="ro-RO" dirty="0"/>
              <a:t>1981 - Insomnii de mătase, însemnări;</a:t>
            </a:r>
          </a:p>
          <a:p>
            <a:pPr algn="just"/>
            <a:r>
              <a:rPr lang="ro-RO" dirty="0"/>
              <a:t>1987 - Întâmplări aiurea și călătorii oranj, publicistică;</a:t>
            </a:r>
          </a:p>
          <a:p>
            <a:pPr algn="just"/>
            <a:r>
              <a:rPr lang="ro-RO" dirty="0"/>
              <a:t>1988 - Scaunul singurătății, roman;</a:t>
            </a:r>
          </a:p>
          <a:p>
            <a:pPr algn="just"/>
            <a:r>
              <a:rPr lang="ro-RO" dirty="0"/>
              <a:t>2001 - Amantul Marii Doamne Dracula, roman</a:t>
            </a:r>
          </a:p>
          <a:p>
            <a:pPr marL="0" indent="0">
              <a:buNone/>
            </a:pPr>
            <a:endParaRPr lang="en-GB" dirty="0"/>
          </a:p>
        </p:txBody>
      </p:sp>
    </p:spTree>
    <p:extLst>
      <p:ext uri="{BB962C8B-B14F-4D97-AF65-F5344CB8AC3E}">
        <p14:creationId xmlns:p14="http://schemas.microsoft.com/office/powerpoint/2010/main" val="3719759370"/>
      </p:ext>
    </p:extLst>
  </p:cSld>
  <p:clrMapOvr>
    <a:masterClrMapping/>
  </p:clrMapOvr>
  <mc:AlternateContent xmlns:mc="http://schemas.openxmlformats.org/markup-compatibility/2006" xmlns:p14="http://schemas.microsoft.com/office/powerpoint/2010/main">
    <mc:Choice Requires="p14">
      <p:transition spd="slow" p14:dur="3400" advClick="0" advTm="4988">
        <p14:reveal/>
      </p:transition>
    </mc:Choice>
    <mc:Fallback xmlns="">
      <p:transition spd="slow" advClick="0" advTm="498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C278E-38DD-4C2E-9A24-536B79813A97}"/>
              </a:ext>
            </a:extLst>
          </p:cNvPr>
          <p:cNvSpPr>
            <a:spLocks noGrp="1"/>
          </p:cNvSpPr>
          <p:nvPr>
            <p:ph idx="1"/>
          </p:nvPr>
        </p:nvSpPr>
        <p:spPr>
          <a:xfrm>
            <a:off x="1797666" y="570977"/>
            <a:ext cx="8596668" cy="5716047"/>
          </a:xfrm>
        </p:spPr>
        <p:txBody>
          <a:bodyPr/>
          <a:lstStyle/>
          <a:p>
            <a:pPr marL="0" indent="0" algn="ctr">
              <a:buNone/>
            </a:pPr>
            <a:endParaRPr lang="ro-RO" dirty="0"/>
          </a:p>
          <a:p>
            <a:pPr marL="0" indent="0" algn="ctr">
              <a:buNone/>
            </a:pPr>
            <a:endParaRPr lang="ro-RO" dirty="0"/>
          </a:p>
          <a:p>
            <a:pPr marL="0" indent="0" algn="ctr">
              <a:buNone/>
            </a:pPr>
            <a:endParaRPr lang="ro-RO" dirty="0"/>
          </a:p>
          <a:p>
            <a:pPr marL="0" indent="0" algn="ctr">
              <a:buNone/>
            </a:pPr>
            <a:endParaRPr lang="ro-RO" dirty="0"/>
          </a:p>
          <a:p>
            <a:pPr marL="0" indent="0" algn="ctr">
              <a:buNone/>
            </a:pPr>
            <a:endParaRPr lang="ro-RO" dirty="0"/>
          </a:p>
          <a:p>
            <a:pPr marL="0" indent="0" algn="ctr">
              <a:buNone/>
            </a:pPr>
            <a:endParaRPr lang="ro-RO" dirty="0"/>
          </a:p>
          <a:p>
            <a:pPr marL="0" indent="0" algn="ctr">
              <a:buNone/>
            </a:pPr>
            <a:r>
              <a:rPr lang="ro-RO" sz="8800" i="1" dirty="0">
                <a:solidFill>
                  <a:schemeClr val="accent2">
                    <a:lumMod val="75000"/>
                  </a:schemeClr>
                </a:solidFill>
              </a:rPr>
              <a:t>Sfârșit</a:t>
            </a:r>
            <a:endParaRPr lang="en-GB" sz="8800" i="1" dirty="0">
              <a:solidFill>
                <a:schemeClr val="accent2">
                  <a:lumMod val="75000"/>
                </a:schemeClr>
              </a:solidFill>
            </a:endParaRPr>
          </a:p>
        </p:txBody>
      </p:sp>
    </p:spTree>
    <p:extLst>
      <p:ext uri="{BB962C8B-B14F-4D97-AF65-F5344CB8AC3E}">
        <p14:creationId xmlns:p14="http://schemas.microsoft.com/office/powerpoint/2010/main" val="3204709266"/>
      </p:ext>
    </p:extLst>
  </p:cSld>
  <p:clrMapOvr>
    <a:masterClrMapping/>
  </p:clrMapOvr>
  <mc:AlternateContent xmlns:mc="http://schemas.openxmlformats.org/markup-compatibility/2006" xmlns:p14="http://schemas.microsoft.com/office/powerpoint/2010/main">
    <mc:Choice Requires="p14">
      <p:transition spd="slow" p14:dur="3400" advClick="0" advTm="927">
        <p14:reveal/>
      </p:transition>
    </mc:Choice>
    <mc:Fallback xmlns="">
      <p:transition spd="slow" advClick="0" advTm="92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BE21-FB95-4A00-A7E3-432BB71D0AA3}"/>
              </a:ext>
            </a:extLst>
          </p:cNvPr>
          <p:cNvSpPr>
            <a:spLocks noGrp="1"/>
          </p:cNvSpPr>
          <p:nvPr>
            <p:ph type="title"/>
          </p:nvPr>
        </p:nvSpPr>
        <p:spPr>
          <a:xfrm>
            <a:off x="609599" y="132588"/>
            <a:ext cx="10972800" cy="1143000"/>
          </a:xfrm>
        </p:spPr>
        <p:txBody>
          <a:bodyPr/>
          <a:lstStyle/>
          <a:p>
            <a:pPr algn="ctr"/>
            <a:r>
              <a:rPr lang="en-US" i="1" dirty="0" err="1"/>
              <a:t>Izvorul</a:t>
            </a:r>
            <a:r>
              <a:rPr lang="en-US" i="1" dirty="0"/>
              <a:t> cultural de </a:t>
            </a:r>
            <a:r>
              <a:rPr lang="en-US" i="1" dirty="0" err="1"/>
              <a:t>pe</a:t>
            </a:r>
            <a:r>
              <a:rPr lang="en-US" i="1" dirty="0"/>
              <a:t> </a:t>
            </a:r>
            <a:r>
              <a:rPr lang="en-US" i="1" dirty="0" err="1"/>
              <a:t>malul</a:t>
            </a:r>
            <a:r>
              <a:rPr lang="en-US" i="1" dirty="0"/>
              <a:t> Dun</a:t>
            </a:r>
            <a:r>
              <a:rPr lang="ro-RO" i="1" dirty="0"/>
              <a:t>ă</a:t>
            </a:r>
            <a:r>
              <a:rPr lang="en-US" i="1" dirty="0" err="1"/>
              <a:t>rii</a:t>
            </a:r>
            <a:endParaRPr lang="en-GB" i="1" dirty="0"/>
          </a:p>
        </p:txBody>
      </p:sp>
      <p:sp>
        <p:nvSpPr>
          <p:cNvPr id="3" name="Content Placeholder 2">
            <a:extLst>
              <a:ext uri="{FF2B5EF4-FFF2-40B4-BE49-F238E27FC236}">
                <a16:creationId xmlns:a16="http://schemas.microsoft.com/office/drawing/2014/main" id="{19B492A9-682D-4FD3-B08F-4360422D1A8D}"/>
              </a:ext>
            </a:extLst>
          </p:cNvPr>
          <p:cNvSpPr>
            <a:spLocks noGrp="1"/>
          </p:cNvSpPr>
          <p:nvPr>
            <p:ph idx="1"/>
          </p:nvPr>
        </p:nvSpPr>
        <p:spPr>
          <a:xfrm>
            <a:off x="1536399" y="1522624"/>
            <a:ext cx="9055751" cy="4424849"/>
          </a:xfrm>
        </p:spPr>
        <p:txBody>
          <a:bodyPr>
            <a:normAutofit/>
          </a:bodyPr>
          <a:lstStyle/>
          <a:p>
            <a:pPr algn="just"/>
            <a:r>
              <a:rPr lang="ro-RO" dirty="0"/>
              <a:t>  </a:t>
            </a:r>
            <a:r>
              <a:rPr lang="ro-RO" sz="1600" dirty="0"/>
              <a:t>Brăila este un important centru istoric și cultural, fiind amintit de multe ori în istorie datorită progreselor sale din domenii precum inginerie, medicină, dar nu în ultimul rând literatură. Pe inegalabila arie instrumentală compusă de Johann Strauss al II-lea </a:t>
            </a:r>
            <a:r>
              <a:rPr lang="en-US" sz="1600" b="1" i="1" dirty="0"/>
              <a:t>“</a:t>
            </a:r>
            <a:r>
              <a:rPr lang="ro-RO" sz="1600" b="1" i="1" dirty="0"/>
              <a:t>Dunărea albastră</a:t>
            </a:r>
            <a:r>
              <a:rPr lang="en-US" sz="1600" b="1" i="1" dirty="0"/>
              <a:t>”</a:t>
            </a:r>
            <a:r>
              <a:rPr lang="ro-RO" sz="1600" b="1" i="1" dirty="0"/>
              <a:t> </a:t>
            </a:r>
            <a:r>
              <a:rPr lang="ro-RO" sz="1600" dirty="0"/>
              <a:t>vă invităm intr-o călătorie unică prin portul Dunării de altă dată, in locuri astăzi dispărute sau abandonate reînviate însă de condeiul unor mari artiști ce s-au făcut remarcați prin arta cuvântului, prin puterea incredibilă de sugestie.</a:t>
            </a:r>
          </a:p>
          <a:p>
            <a:pPr algn="just"/>
            <a:r>
              <a:rPr lang="ro-RO" sz="1600" dirty="0"/>
              <a:t>   Acest oraș modest de pe malul Dunării abundă în resurse cultural-istorice bine păstrate de trecerea ireversibilă a timpului. Dacă știi locuri asupra cărora merită să îți îndrepți privirea, atunci vei avea deosebita plăcere de a fi observatorul tăcut, individul ce se detașează de timp doar pentru a călători in timpuri eterne atemporale. Și toată această aventură literară are loc pe un fundal cromatic unic.   </a:t>
            </a:r>
          </a:p>
          <a:p>
            <a:pPr algn="just"/>
            <a:r>
              <a:rPr lang="en-GB" sz="1600" dirty="0"/>
              <a:t>„</a:t>
            </a:r>
            <a:r>
              <a:rPr lang="en-GB" sz="1600" i="1" dirty="0" err="1"/>
              <a:t>Brăila</a:t>
            </a:r>
            <a:r>
              <a:rPr lang="en-GB" sz="1600" i="1" dirty="0"/>
              <a:t> are un </a:t>
            </a:r>
            <a:r>
              <a:rPr lang="en-GB" sz="1600" i="1" dirty="0" err="1"/>
              <a:t>ansamblu</a:t>
            </a:r>
            <a:r>
              <a:rPr lang="en-GB" sz="1600" i="1" dirty="0"/>
              <a:t> </a:t>
            </a:r>
            <a:r>
              <a:rPr lang="en-GB" sz="1600" i="1" dirty="0" err="1"/>
              <a:t>complet</a:t>
            </a:r>
            <a:r>
              <a:rPr lang="en-GB" sz="1600" i="1" dirty="0"/>
              <a:t> de </a:t>
            </a:r>
            <a:r>
              <a:rPr lang="en-GB" sz="1600" i="1" dirty="0" err="1"/>
              <a:t>clădiri</a:t>
            </a:r>
            <a:r>
              <a:rPr lang="en-GB" sz="1600" i="1" dirty="0"/>
              <a:t> </a:t>
            </a:r>
            <a:r>
              <a:rPr lang="en-GB" sz="1600" i="1" dirty="0" err="1"/>
              <a:t>și</a:t>
            </a:r>
            <a:r>
              <a:rPr lang="en-GB" sz="1600" i="1" dirty="0"/>
              <a:t> </a:t>
            </a:r>
            <a:r>
              <a:rPr lang="en-GB" sz="1600" i="1" dirty="0" err="1"/>
              <a:t>monumente</a:t>
            </a:r>
            <a:r>
              <a:rPr lang="en-GB" sz="1600" i="1" dirty="0"/>
              <a:t> </a:t>
            </a:r>
            <a:r>
              <a:rPr lang="en-GB" sz="1600" i="1" dirty="0" err="1"/>
              <a:t>istorice</a:t>
            </a:r>
            <a:r>
              <a:rPr lang="en-GB" sz="1600" i="1" dirty="0"/>
              <a:t>, </a:t>
            </a:r>
            <a:r>
              <a:rPr lang="en-GB" sz="1600" i="1" dirty="0" err="1"/>
              <a:t>bunuri</a:t>
            </a:r>
            <a:r>
              <a:rPr lang="en-GB" sz="1600" i="1" dirty="0"/>
              <a:t> de </a:t>
            </a:r>
            <a:r>
              <a:rPr lang="en-GB" sz="1600" i="1" dirty="0" err="1"/>
              <a:t>patrimoniu</a:t>
            </a:r>
            <a:r>
              <a:rPr lang="en-GB" sz="1600" i="1" dirty="0"/>
              <a:t>, un </a:t>
            </a:r>
            <a:r>
              <a:rPr lang="en-GB" sz="1600" i="1" dirty="0" err="1"/>
              <a:t>Centru</a:t>
            </a:r>
            <a:r>
              <a:rPr lang="en-GB" sz="1600" i="1" dirty="0"/>
              <a:t> </a:t>
            </a:r>
            <a:r>
              <a:rPr lang="en-GB" sz="1600" i="1" dirty="0" err="1"/>
              <a:t>Istoric</a:t>
            </a:r>
            <a:r>
              <a:rPr lang="en-GB" sz="1600" i="1" dirty="0"/>
              <a:t> </a:t>
            </a:r>
            <a:r>
              <a:rPr lang="en-GB" sz="1600" i="1" dirty="0" err="1"/>
              <a:t>încărcat</a:t>
            </a:r>
            <a:r>
              <a:rPr lang="en-GB" sz="1600" i="1" dirty="0"/>
              <a:t> de </a:t>
            </a:r>
            <a:r>
              <a:rPr lang="en-GB" sz="1600" i="1" dirty="0" err="1"/>
              <a:t>poveste</a:t>
            </a:r>
            <a:r>
              <a:rPr lang="en-GB" sz="1600" dirty="0"/>
              <a:t>„, </a:t>
            </a:r>
            <a:r>
              <a:rPr lang="en-GB" sz="1600" dirty="0" err="1"/>
              <a:t>spune</a:t>
            </a:r>
            <a:r>
              <a:rPr lang="en-GB" sz="1600" dirty="0"/>
              <a:t>, la </a:t>
            </a:r>
            <a:r>
              <a:rPr lang="en-GB" sz="1600" dirty="0" err="1"/>
              <a:t>rândul</a:t>
            </a:r>
            <a:r>
              <a:rPr lang="en-GB" sz="1600" dirty="0"/>
              <a:t> </a:t>
            </a:r>
            <a:r>
              <a:rPr lang="en-GB" sz="1600" dirty="0" err="1"/>
              <a:t>său</a:t>
            </a:r>
            <a:r>
              <a:rPr lang="en-GB" sz="1600" dirty="0"/>
              <a:t>, </a:t>
            </a:r>
            <a:r>
              <a:rPr lang="en-GB" sz="1600" dirty="0" err="1"/>
              <a:t>directorul</a:t>
            </a:r>
            <a:r>
              <a:rPr lang="en-GB" sz="1600" dirty="0"/>
              <a:t> </a:t>
            </a:r>
            <a:r>
              <a:rPr lang="en-GB" sz="1600" dirty="0" err="1"/>
              <a:t>Muzeului</a:t>
            </a:r>
            <a:r>
              <a:rPr lang="en-GB" sz="1600" dirty="0"/>
              <a:t> </a:t>
            </a:r>
            <a:r>
              <a:rPr lang="en-GB" sz="1600" dirty="0" err="1"/>
              <a:t>Brăilei</a:t>
            </a:r>
            <a:r>
              <a:rPr lang="en-GB" sz="1600" dirty="0"/>
              <a:t>, </a:t>
            </a:r>
            <a:r>
              <a:rPr lang="en-GB" sz="1600" dirty="0" err="1"/>
              <a:t>prof.univ.dr</a:t>
            </a:r>
            <a:r>
              <a:rPr lang="en-GB" sz="1600" dirty="0"/>
              <a:t>. </a:t>
            </a:r>
            <a:r>
              <a:rPr lang="en-GB" sz="1600" dirty="0" err="1"/>
              <a:t>Ionel</a:t>
            </a:r>
            <a:r>
              <a:rPr lang="en-GB" sz="1600" dirty="0"/>
              <a:t> </a:t>
            </a:r>
            <a:r>
              <a:rPr lang="en-GB" sz="1600" dirty="0" err="1"/>
              <a:t>Cândea</a:t>
            </a:r>
            <a:r>
              <a:rPr lang="en-GB" sz="1600" dirty="0"/>
              <a:t>.</a:t>
            </a:r>
          </a:p>
        </p:txBody>
      </p:sp>
      <p:grpSp>
        <p:nvGrpSpPr>
          <p:cNvPr id="16" name="Group 15">
            <a:extLst>
              <a:ext uri="{FF2B5EF4-FFF2-40B4-BE49-F238E27FC236}">
                <a16:creationId xmlns:a16="http://schemas.microsoft.com/office/drawing/2014/main" id="{80F15A12-2534-40A4-833C-414C8CFD605C}"/>
              </a:ext>
            </a:extLst>
          </p:cNvPr>
          <p:cNvGrpSpPr/>
          <p:nvPr/>
        </p:nvGrpSpPr>
        <p:grpSpPr>
          <a:xfrm>
            <a:off x="-304105" y="5137613"/>
            <a:ext cx="12496105" cy="2446529"/>
            <a:chOff x="-53093" y="5030036"/>
            <a:chExt cx="12298184" cy="2494048"/>
          </a:xfrm>
          <a:effectLst>
            <a:outerShdw blurRad="190500" dist="63500" dir="16200000" sx="102000" sy="102000" rotWithShape="0">
              <a:prstClr val="black">
                <a:alpha val="40000"/>
              </a:prstClr>
            </a:outerShdw>
          </a:effectLst>
        </p:grpSpPr>
        <p:grpSp>
          <p:nvGrpSpPr>
            <p:cNvPr id="12" name="Group 11">
              <a:extLst>
                <a:ext uri="{FF2B5EF4-FFF2-40B4-BE49-F238E27FC236}">
                  <a16:creationId xmlns:a16="http://schemas.microsoft.com/office/drawing/2014/main" id="{39AB07B1-ACDC-4C2F-9BBC-0198E694F207}"/>
                </a:ext>
              </a:extLst>
            </p:cNvPr>
            <p:cNvGrpSpPr/>
            <p:nvPr/>
          </p:nvGrpSpPr>
          <p:grpSpPr>
            <a:xfrm>
              <a:off x="-53093" y="5030036"/>
              <a:ext cx="12298184" cy="2070849"/>
              <a:chOff x="-53093" y="5453235"/>
              <a:chExt cx="12298184" cy="2070849"/>
            </a:xfrm>
          </p:grpSpPr>
          <p:pic>
            <p:nvPicPr>
              <p:cNvPr id="13" name="Picture 12">
                <a:extLst>
                  <a:ext uri="{FF2B5EF4-FFF2-40B4-BE49-F238E27FC236}">
                    <a16:creationId xmlns:a16="http://schemas.microsoft.com/office/drawing/2014/main" id="{DB08416F-0623-4147-9D12-2E64915AC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3" y="5453237"/>
                <a:ext cx="4141694" cy="2070847"/>
              </a:xfrm>
              <a:prstGeom prst="rect">
                <a:avLst/>
              </a:prstGeom>
            </p:spPr>
          </p:pic>
          <p:pic>
            <p:nvPicPr>
              <p:cNvPr id="14" name="Picture 13">
                <a:extLst>
                  <a:ext uri="{FF2B5EF4-FFF2-40B4-BE49-F238E27FC236}">
                    <a16:creationId xmlns:a16="http://schemas.microsoft.com/office/drawing/2014/main" id="{35A9E5D5-2836-4BE8-98AC-65297D967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152" y="5453236"/>
                <a:ext cx="4141694" cy="2070847"/>
              </a:xfrm>
              <a:prstGeom prst="rect">
                <a:avLst/>
              </a:prstGeom>
            </p:spPr>
          </p:pic>
          <p:pic>
            <p:nvPicPr>
              <p:cNvPr id="15" name="Picture 14">
                <a:extLst>
                  <a:ext uri="{FF2B5EF4-FFF2-40B4-BE49-F238E27FC236}">
                    <a16:creationId xmlns:a16="http://schemas.microsoft.com/office/drawing/2014/main" id="{F92726C7-3F1A-4EBF-9170-C5DF12F06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397" y="5453235"/>
                <a:ext cx="4141694" cy="2070847"/>
              </a:xfrm>
              <a:prstGeom prst="rect">
                <a:avLst/>
              </a:prstGeom>
            </p:spPr>
          </p:pic>
        </p:grpSp>
        <p:grpSp>
          <p:nvGrpSpPr>
            <p:cNvPr id="10" name="Group 9">
              <a:extLst>
                <a:ext uri="{FF2B5EF4-FFF2-40B4-BE49-F238E27FC236}">
                  <a16:creationId xmlns:a16="http://schemas.microsoft.com/office/drawing/2014/main" id="{B3A67C57-C2A9-4498-854F-185D910391A7}"/>
                </a:ext>
              </a:extLst>
            </p:cNvPr>
            <p:cNvGrpSpPr/>
            <p:nvPr/>
          </p:nvGrpSpPr>
          <p:grpSpPr>
            <a:xfrm>
              <a:off x="-53093" y="5453235"/>
              <a:ext cx="12298184" cy="2070849"/>
              <a:chOff x="-53093" y="5453235"/>
              <a:chExt cx="12298184" cy="2070849"/>
            </a:xfrm>
          </p:grpSpPr>
          <p:pic>
            <p:nvPicPr>
              <p:cNvPr id="7" name="Picture 6">
                <a:extLst>
                  <a:ext uri="{FF2B5EF4-FFF2-40B4-BE49-F238E27FC236}">
                    <a16:creationId xmlns:a16="http://schemas.microsoft.com/office/drawing/2014/main" id="{22DE72BB-4828-4152-BC8A-BF539F9A0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3" y="5453237"/>
                <a:ext cx="4141694" cy="2070847"/>
              </a:xfrm>
              <a:prstGeom prst="rect">
                <a:avLst/>
              </a:prstGeom>
            </p:spPr>
          </p:pic>
          <p:pic>
            <p:nvPicPr>
              <p:cNvPr id="8" name="Picture 7">
                <a:extLst>
                  <a:ext uri="{FF2B5EF4-FFF2-40B4-BE49-F238E27FC236}">
                    <a16:creationId xmlns:a16="http://schemas.microsoft.com/office/drawing/2014/main" id="{36D10B52-1E18-479B-B278-19DB433EA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152" y="5453236"/>
                <a:ext cx="4141694" cy="2070847"/>
              </a:xfrm>
              <a:prstGeom prst="rect">
                <a:avLst/>
              </a:prstGeom>
            </p:spPr>
          </p:pic>
          <p:pic>
            <p:nvPicPr>
              <p:cNvPr id="9" name="Picture 8">
                <a:extLst>
                  <a:ext uri="{FF2B5EF4-FFF2-40B4-BE49-F238E27FC236}">
                    <a16:creationId xmlns:a16="http://schemas.microsoft.com/office/drawing/2014/main" id="{74295F50-BC45-40DA-87D8-BD6AE5443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397" y="5453235"/>
                <a:ext cx="4141694" cy="2070847"/>
              </a:xfrm>
              <a:prstGeom prst="rect">
                <a:avLst/>
              </a:prstGeom>
            </p:spPr>
          </p:pic>
        </p:grpSp>
      </p:grpSp>
    </p:spTree>
    <p:extLst>
      <p:ext uri="{BB962C8B-B14F-4D97-AF65-F5344CB8AC3E}">
        <p14:creationId xmlns:p14="http://schemas.microsoft.com/office/powerpoint/2010/main" val="3837667261"/>
      </p:ext>
    </p:extLst>
  </p:cSld>
  <p:clrMapOvr>
    <a:masterClrMapping/>
  </p:clrMapOvr>
  <mc:AlternateContent xmlns:mc="http://schemas.openxmlformats.org/markup-compatibility/2006" xmlns:p14="http://schemas.microsoft.com/office/powerpoint/2010/main">
    <mc:Choice Requires="p14">
      <p:transition spd="slow" p14:dur="3400" advClick="0" advTm="23046">
        <p14:reveal/>
      </p:transition>
    </mc:Choice>
    <mc:Fallback xmlns="">
      <p:transition spd="slow" advClick="0" advTm="230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122018" y="2855843"/>
            <a:ext cx="10468864" cy="1828800"/>
          </a:xfrm>
        </p:spPr>
        <p:txBody>
          <a:bodyPr/>
          <a:lstStyle/>
          <a:p>
            <a:r>
              <a:rPr lang="en-US"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 2000 de </a:t>
            </a:r>
            <a:r>
              <a:rPr lang="en-US" i="1" dirty="0" err="1">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ani</a:t>
            </a:r>
            <a:endParaRPr lang="ro-RO"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u 2"/>
          <p:cNvSpPr>
            <a:spLocks noGrp="1"/>
          </p:cNvSpPr>
          <p:nvPr>
            <p:ph type="subTitle" idx="1"/>
          </p:nvPr>
        </p:nvSpPr>
        <p:spPr>
          <a:xfrm>
            <a:off x="1122018" y="4712779"/>
            <a:ext cx="10472928" cy="1752600"/>
          </a:xfrm>
        </p:spPr>
        <p:txBody>
          <a:bodyPr>
            <a:noAutofit/>
          </a:bodyPr>
          <a:lstStyle/>
          <a:p>
            <a:pPr algn="r"/>
            <a:r>
              <a:rPr lang="en-US" sz="4400" dirty="0">
                <a:latin typeface="Times New Roman" panose="02020603050405020304" pitchFamily="18" charset="0"/>
                <a:cs typeface="Times New Roman" panose="02020603050405020304" pitchFamily="18" charset="0"/>
              </a:rPr>
              <a:t>de </a:t>
            </a:r>
            <a:r>
              <a:rPr lang="en-US" sz="4400" dirty="0" err="1">
                <a:latin typeface="Times New Roman" panose="02020603050405020304" pitchFamily="18" charset="0"/>
                <a:cs typeface="Times New Roman" panose="02020603050405020304" pitchFamily="18" charset="0"/>
              </a:rPr>
              <a:t>Mihail</a:t>
            </a:r>
            <a:r>
              <a:rPr lang="en-US" sz="4400" dirty="0">
                <a:latin typeface="Times New Roman" panose="02020603050405020304" pitchFamily="18" charset="0"/>
                <a:cs typeface="Times New Roman" panose="02020603050405020304" pitchFamily="18" charset="0"/>
              </a:rPr>
              <a:t> Sebastian</a:t>
            </a:r>
            <a:endParaRPr lang="ro-RO"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112872"/>
      </p:ext>
    </p:extLst>
  </p:cSld>
  <p:clrMapOvr>
    <a:masterClrMapping/>
  </p:clrMapOvr>
  <mc:AlternateContent xmlns:mc="http://schemas.openxmlformats.org/markup-compatibility/2006" xmlns:p14="http://schemas.microsoft.com/office/powerpoint/2010/main">
    <mc:Choice Requires="p14">
      <p:transition spd="slow" p14:dur="3400" advClick="0" advTm="693">
        <p14:reveal/>
      </p:transition>
    </mc:Choice>
    <mc:Fallback xmlns="">
      <p:transition spd="slow" advClick="0" advTm="69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ine 2"/>
          <p:cNvPicPr>
            <a:picLocks noChangeAspect="1"/>
          </p:cNvPicPr>
          <p:nvPr/>
        </p:nvPicPr>
        <p:blipFill>
          <a:blip r:embed="rId2"/>
          <a:stretch>
            <a:fillRect/>
          </a:stretch>
        </p:blipFill>
        <p:spPr>
          <a:xfrm>
            <a:off x="0" y="0"/>
            <a:ext cx="1433146" cy="2145664"/>
          </a:xfrm>
          <a:prstGeom prst="rect">
            <a:avLst/>
          </a:prstGeom>
        </p:spPr>
      </p:pic>
      <p:sp>
        <p:nvSpPr>
          <p:cNvPr id="4" name="Titlu 3"/>
          <p:cNvSpPr>
            <a:spLocks noGrp="1"/>
          </p:cNvSpPr>
          <p:nvPr>
            <p:ph type="title"/>
          </p:nvPr>
        </p:nvSpPr>
        <p:spPr>
          <a:xfrm>
            <a:off x="1797666" y="609600"/>
            <a:ext cx="8596668" cy="1320800"/>
          </a:xfrm>
        </p:spPr>
        <p:txBody>
          <a:bodyPr/>
          <a:lstStyle/>
          <a:p>
            <a:pPr algn="ctr"/>
            <a:r>
              <a:rPr lang="en-US" sz="5000" i="1" dirty="0" err="1">
                <a:solidFill>
                  <a:schemeClr val="tx2"/>
                </a:solidFill>
              </a:rPr>
              <a:t>Prezentarea</a:t>
            </a:r>
            <a:r>
              <a:rPr lang="en-US" sz="5000" i="1" dirty="0">
                <a:solidFill>
                  <a:schemeClr val="tx2"/>
                </a:solidFill>
              </a:rPr>
              <a:t> </a:t>
            </a:r>
            <a:r>
              <a:rPr lang="en-US" sz="5000" i="1" dirty="0" err="1">
                <a:solidFill>
                  <a:schemeClr val="tx2"/>
                </a:solidFill>
              </a:rPr>
              <a:t>temei</a:t>
            </a:r>
            <a:endParaRPr lang="ro-RO" sz="5000" i="1" dirty="0">
              <a:solidFill>
                <a:schemeClr val="tx2"/>
              </a:solidFill>
            </a:endParaRPr>
          </a:p>
        </p:txBody>
      </p:sp>
      <p:sp>
        <p:nvSpPr>
          <p:cNvPr id="5" name="Substituent conținut 4"/>
          <p:cNvSpPr>
            <a:spLocks noGrp="1"/>
          </p:cNvSpPr>
          <p:nvPr>
            <p:ph idx="1"/>
          </p:nvPr>
        </p:nvSpPr>
        <p:spPr>
          <a:xfrm>
            <a:off x="646235" y="2291437"/>
            <a:ext cx="10671122" cy="4389120"/>
          </a:xfrm>
        </p:spPr>
        <p:txBody>
          <a:bodyPr>
            <a:noAutofit/>
          </a:bodyPr>
          <a:lstStyle/>
          <a:p>
            <a:pPr algn="just"/>
            <a:r>
              <a:rPr lang="ro-RO" sz="2000" dirty="0">
                <a:solidFill>
                  <a:schemeClr val="tx1"/>
                </a:solidFill>
              </a:rPr>
              <a:t>Titlul romanului vine de la lamentarea lui </a:t>
            </a:r>
            <a:r>
              <a:rPr lang="ro-RO" sz="2000" dirty="0" err="1">
                <a:solidFill>
                  <a:schemeClr val="tx1"/>
                </a:solidFill>
              </a:rPr>
              <a:t>Moritz</a:t>
            </a:r>
            <a:r>
              <a:rPr lang="ro-RO" sz="2000" dirty="0">
                <a:solidFill>
                  <a:schemeClr val="tx1"/>
                </a:solidFill>
              </a:rPr>
              <a:t> Bercovici – negustor pe Strada Mare a Brăilei care încearcă să explice cauzele istorice ale prigoanei anti-</a:t>
            </a:r>
            <a:r>
              <a:rPr lang="ro-RO" sz="2000" dirty="0" err="1">
                <a:solidFill>
                  <a:schemeClr val="tx1"/>
                </a:solidFill>
              </a:rPr>
              <a:t>evreieşti</a:t>
            </a:r>
            <a:r>
              <a:rPr lang="ro-RO" sz="2000" dirty="0">
                <a:solidFill>
                  <a:schemeClr val="tx1"/>
                </a:solidFill>
              </a:rPr>
              <a:t>. Aceasta încercare este preluată </a:t>
            </a:r>
            <a:r>
              <a:rPr lang="ro-RO" sz="2000" dirty="0" err="1">
                <a:solidFill>
                  <a:schemeClr val="tx1"/>
                </a:solidFill>
              </a:rPr>
              <a:t>şi</a:t>
            </a:r>
            <a:r>
              <a:rPr lang="ro-RO" sz="2000" dirty="0">
                <a:solidFill>
                  <a:schemeClr val="tx1"/>
                </a:solidFill>
              </a:rPr>
              <a:t> dezvoltată de autor în restul </a:t>
            </a:r>
            <a:r>
              <a:rPr lang="ro-RO" sz="2000" dirty="0" err="1">
                <a:solidFill>
                  <a:schemeClr val="tx1"/>
                </a:solidFill>
              </a:rPr>
              <a:t>cărţii</a:t>
            </a:r>
            <a:r>
              <a:rPr lang="ro-RO" sz="2000" dirty="0">
                <a:solidFill>
                  <a:schemeClr val="tx1"/>
                </a:solidFill>
              </a:rPr>
              <a:t> din perspectiva unui tânăr evreu în formare între cele două războaie mondiale, </a:t>
            </a:r>
            <a:r>
              <a:rPr lang="ro-RO" sz="2000" dirty="0" err="1">
                <a:solidFill>
                  <a:schemeClr val="tx1"/>
                </a:solidFill>
              </a:rPr>
              <a:t>sfâşiat</a:t>
            </a:r>
            <a:r>
              <a:rPr lang="ro-RO" sz="2000" dirty="0">
                <a:solidFill>
                  <a:schemeClr val="tx1"/>
                </a:solidFill>
              </a:rPr>
              <a:t> în dilemele identitare </a:t>
            </a:r>
            <a:r>
              <a:rPr lang="ro-RO" sz="2000" dirty="0" err="1">
                <a:solidFill>
                  <a:schemeClr val="tx1"/>
                </a:solidFill>
              </a:rPr>
              <a:t>şi</a:t>
            </a:r>
            <a:r>
              <a:rPr lang="ro-RO" sz="2000" dirty="0">
                <a:solidFill>
                  <a:schemeClr val="tx1"/>
                </a:solidFill>
              </a:rPr>
              <a:t> în </a:t>
            </a:r>
            <a:r>
              <a:rPr lang="ro-RO" sz="2000" dirty="0" err="1">
                <a:solidFill>
                  <a:schemeClr val="tx1"/>
                </a:solidFill>
              </a:rPr>
              <a:t>poziţionarea</a:t>
            </a:r>
            <a:r>
              <a:rPr lang="ro-RO" sz="2000" dirty="0">
                <a:solidFill>
                  <a:schemeClr val="tx1"/>
                </a:solidFill>
              </a:rPr>
              <a:t> sa între două lumi – cea a </a:t>
            </a:r>
            <a:r>
              <a:rPr lang="ro-RO" sz="2000" dirty="0" err="1">
                <a:solidFill>
                  <a:schemeClr val="tx1"/>
                </a:solidFill>
              </a:rPr>
              <a:t>tradiţiei</a:t>
            </a:r>
            <a:r>
              <a:rPr lang="ro-RO" sz="2000" dirty="0">
                <a:solidFill>
                  <a:schemeClr val="tx1"/>
                </a:solidFill>
              </a:rPr>
              <a:t> </a:t>
            </a:r>
            <a:r>
              <a:rPr lang="ro-RO" sz="2000" dirty="0" err="1">
                <a:solidFill>
                  <a:schemeClr val="tx1"/>
                </a:solidFill>
              </a:rPr>
              <a:t>evreieşti</a:t>
            </a:r>
            <a:r>
              <a:rPr lang="ro-RO" sz="2000" dirty="0">
                <a:solidFill>
                  <a:schemeClr val="tx1"/>
                </a:solidFill>
              </a:rPr>
              <a:t> de care încearcă să se desprindă, care în anumite momente i se pare a fi un balast, dar care îi dă în final puterea de a </a:t>
            </a:r>
            <a:r>
              <a:rPr lang="ro-RO" sz="2000" dirty="0" err="1">
                <a:solidFill>
                  <a:schemeClr val="tx1"/>
                </a:solidFill>
              </a:rPr>
              <a:t>supravieţui</a:t>
            </a:r>
            <a:r>
              <a:rPr lang="ro-RO" sz="2000" dirty="0">
                <a:solidFill>
                  <a:schemeClr val="tx1"/>
                </a:solidFill>
              </a:rPr>
              <a:t> </a:t>
            </a:r>
            <a:r>
              <a:rPr lang="ro-RO" sz="2000" dirty="0" err="1">
                <a:solidFill>
                  <a:schemeClr val="tx1"/>
                </a:solidFill>
              </a:rPr>
              <a:t>şi</a:t>
            </a:r>
            <a:r>
              <a:rPr lang="ro-RO" sz="2000" dirty="0">
                <a:solidFill>
                  <a:schemeClr val="tx1"/>
                </a:solidFill>
              </a:rPr>
              <a:t> a răzbi </a:t>
            </a:r>
            <a:r>
              <a:rPr lang="ro-RO" sz="2000" dirty="0" err="1">
                <a:solidFill>
                  <a:schemeClr val="tx1"/>
                </a:solidFill>
              </a:rPr>
              <a:t>şi</a:t>
            </a:r>
            <a:r>
              <a:rPr lang="ro-RO" sz="2000" dirty="0">
                <a:solidFill>
                  <a:schemeClr val="tx1"/>
                </a:solidFill>
              </a:rPr>
              <a:t> cea a lumii cosmopolite, </a:t>
            </a:r>
            <a:r>
              <a:rPr lang="ro-RO" sz="2000" dirty="0" err="1">
                <a:solidFill>
                  <a:schemeClr val="tx1"/>
                </a:solidFill>
              </a:rPr>
              <a:t>neevreieşti</a:t>
            </a:r>
            <a:r>
              <a:rPr lang="ro-RO" sz="2000" dirty="0">
                <a:solidFill>
                  <a:schemeClr val="tx1"/>
                </a:solidFill>
              </a:rPr>
              <a:t>, cu diversitatea sa culturală, cu comorile </a:t>
            </a:r>
            <a:r>
              <a:rPr lang="ro-RO" sz="2000" dirty="0" err="1">
                <a:solidFill>
                  <a:schemeClr val="tx1"/>
                </a:solidFill>
              </a:rPr>
              <a:t>şi</a:t>
            </a:r>
            <a:r>
              <a:rPr lang="ro-RO" sz="2000" dirty="0">
                <a:solidFill>
                  <a:schemeClr val="tx1"/>
                </a:solidFill>
              </a:rPr>
              <a:t> mirajele sale care îl atrag dar </a:t>
            </a:r>
            <a:r>
              <a:rPr lang="ro-RO" sz="2000" dirty="0" err="1">
                <a:solidFill>
                  <a:schemeClr val="tx1"/>
                </a:solidFill>
              </a:rPr>
              <a:t>şi</a:t>
            </a:r>
            <a:r>
              <a:rPr lang="ro-RO" sz="2000" dirty="0">
                <a:solidFill>
                  <a:schemeClr val="tx1"/>
                </a:solidFill>
              </a:rPr>
              <a:t> cu respingătoarele </a:t>
            </a:r>
            <a:r>
              <a:rPr lang="ro-RO" sz="2000" dirty="0" err="1">
                <a:solidFill>
                  <a:schemeClr val="tx1"/>
                </a:solidFill>
              </a:rPr>
              <a:t>prejudecăţi</a:t>
            </a:r>
            <a:r>
              <a:rPr lang="ro-RO" sz="2000" dirty="0">
                <a:solidFill>
                  <a:schemeClr val="tx1"/>
                </a:solidFill>
              </a:rPr>
              <a:t> care îl indignează. Dilema aceasta este dilema pe care a trăit-o </a:t>
            </a:r>
            <a:r>
              <a:rPr lang="ro-RO" sz="2000" dirty="0" err="1">
                <a:solidFill>
                  <a:schemeClr val="tx1"/>
                </a:solidFill>
              </a:rPr>
              <a:t>şi</a:t>
            </a:r>
            <a:r>
              <a:rPr lang="ro-RO" sz="2000" dirty="0">
                <a:solidFill>
                  <a:schemeClr val="tx1"/>
                </a:solidFill>
              </a:rPr>
              <a:t> Sebastian </a:t>
            </a:r>
            <a:r>
              <a:rPr lang="ro-RO" sz="2000" dirty="0" err="1">
                <a:solidFill>
                  <a:schemeClr val="tx1"/>
                </a:solidFill>
              </a:rPr>
              <a:t>şi</a:t>
            </a:r>
            <a:r>
              <a:rPr lang="ro-RO" sz="2000" dirty="0">
                <a:solidFill>
                  <a:schemeClr val="tx1"/>
                </a:solidFill>
              </a:rPr>
              <a:t> pe care o descrie în întreaga sa operă – el, scriitorul român de mare talent, autorul de romane </a:t>
            </a:r>
            <a:r>
              <a:rPr lang="ro-RO" sz="2000" dirty="0" err="1">
                <a:solidFill>
                  <a:schemeClr val="tx1"/>
                </a:solidFill>
              </a:rPr>
              <a:t>şi</a:t>
            </a:r>
            <a:r>
              <a:rPr lang="ro-RO" sz="2000" dirty="0">
                <a:solidFill>
                  <a:schemeClr val="tx1"/>
                </a:solidFill>
              </a:rPr>
              <a:t> de piese de teatru care </a:t>
            </a:r>
            <a:r>
              <a:rPr lang="ro-RO" sz="2000" dirty="0" err="1">
                <a:solidFill>
                  <a:schemeClr val="tx1"/>
                </a:solidFill>
              </a:rPr>
              <a:t>descri</a:t>
            </a:r>
            <a:r>
              <a:rPr lang="en-US" sz="2000" dirty="0">
                <a:solidFill>
                  <a:schemeClr val="tx1"/>
                </a:solidFill>
              </a:rPr>
              <a:t>e</a:t>
            </a:r>
            <a:r>
              <a:rPr lang="ro-RO" sz="2000" dirty="0">
                <a:solidFill>
                  <a:schemeClr val="tx1"/>
                </a:solidFill>
              </a:rPr>
              <a:t> trăirile </a:t>
            </a:r>
            <a:r>
              <a:rPr lang="ro-RO" sz="2000" dirty="0" err="1">
                <a:solidFill>
                  <a:schemeClr val="tx1"/>
                </a:solidFill>
              </a:rPr>
              <a:t>şi</a:t>
            </a:r>
            <a:r>
              <a:rPr lang="ro-RO" sz="2000" dirty="0">
                <a:solidFill>
                  <a:schemeClr val="tx1"/>
                </a:solidFill>
              </a:rPr>
              <a:t> visele burgheziei </a:t>
            </a:r>
            <a:r>
              <a:rPr lang="ro-RO" sz="2000" dirty="0" err="1">
                <a:solidFill>
                  <a:schemeClr val="tx1"/>
                </a:solidFill>
              </a:rPr>
              <a:t>şi</a:t>
            </a:r>
            <a:r>
              <a:rPr lang="ro-RO" sz="2000" dirty="0">
                <a:solidFill>
                  <a:schemeClr val="tx1"/>
                </a:solidFill>
              </a:rPr>
              <a:t> </a:t>
            </a:r>
            <a:r>
              <a:rPr lang="ro-RO" sz="2000" dirty="0" err="1">
                <a:solidFill>
                  <a:schemeClr val="tx1"/>
                </a:solidFill>
              </a:rPr>
              <a:t>intelectualităţii</a:t>
            </a:r>
            <a:r>
              <a:rPr lang="ro-RO" sz="2000" dirty="0">
                <a:solidFill>
                  <a:schemeClr val="tx1"/>
                </a:solidFill>
              </a:rPr>
              <a:t> </a:t>
            </a:r>
            <a:r>
              <a:rPr lang="ro-RO" sz="2000" dirty="0" err="1">
                <a:solidFill>
                  <a:schemeClr val="tx1"/>
                </a:solidFill>
              </a:rPr>
              <a:t>româneşti</a:t>
            </a:r>
            <a:r>
              <a:rPr lang="ro-RO" sz="2000" dirty="0">
                <a:solidFill>
                  <a:schemeClr val="tx1"/>
                </a:solidFill>
              </a:rPr>
              <a:t> care este în </a:t>
            </a:r>
            <a:r>
              <a:rPr lang="ro-RO" sz="2000" dirty="0" err="1">
                <a:solidFill>
                  <a:schemeClr val="tx1"/>
                </a:solidFill>
              </a:rPr>
              <a:t>acelaşi</a:t>
            </a:r>
            <a:r>
              <a:rPr lang="ro-RO" sz="2000" dirty="0">
                <a:solidFill>
                  <a:schemeClr val="tx1"/>
                </a:solidFill>
              </a:rPr>
              <a:t> timp evreul respins de </a:t>
            </a:r>
            <a:r>
              <a:rPr lang="ro-RO" sz="2000" dirty="0" err="1">
                <a:solidFill>
                  <a:schemeClr val="tx1"/>
                </a:solidFill>
              </a:rPr>
              <a:t>naţionalismul</a:t>
            </a:r>
            <a:r>
              <a:rPr lang="ro-RO" sz="2000" dirty="0">
                <a:solidFill>
                  <a:schemeClr val="tx1"/>
                </a:solidFill>
              </a:rPr>
              <a:t> românesc, pus la index </a:t>
            </a:r>
            <a:r>
              <a:rPr lang="ro-RO" sz="2000" dirty="0" err="1">
                <a:solidFill>
                  <a:schemeClr val="tx1"/>
                </a:solidFill>
              </a:rPr>
              <a:t>şi</a:t>
            </a:r>
            <a:r>
              <a:rPr lang="ro-RO" sz="2000" dirty="0">
                <a:solidFill>
                  <a:schemeClr val="tx1"/>
                </a:solidFill>
              </a:rPr>
              <a:t> redus la categoria de </a:t>
            </a:r>
            <a:r>
              <a:rPr lang="ro-RO" sz="2000" dirty="0" err="1">
                <a:solidFill>
                  <a:schemeClr val="tx1"/>
                </a:solidFill>
              </a:rPr>
              <a:t>fiinţă</a:t>
            </a:r>
            <a:r>
              <a:rPr lang="ro-RO" sz="2000" dirty="0">
                <a:solidFill>
                  <a:schemeClr val="tx1"/>
                </a:solidFill>
              </a:rPr>
              <a:t> umană inferioară de regimul politic românesc din timpul războiului.</a:t>
            </a:r>
          </a:p>
        </p:txBody>
      </p:sp>
    </p:spTree>
    <p:extLst>
      <p:ext uri="{BB962C8B-B14F-4D97-AF65-F5344CB8AC3E}">
        <p14:creationId xmlns:p14="http://schemas.microsoft.com/office/powerpoint/2010/main" val="3652286002"/>
      </p:ext>
    </p:extLst>
  </p:cSld>
  <p:clrMapOvr>
    <a:masterClrMapping/>
  </p:clrMapOvr>
  <mc:AlternateContent xmlns:mc="http://schemas.openxmlformats.org/markup-compatibility/2006" xmlns:p14="http://schemas.microsoft.com/office/powerpoint/2010/main">
    <mc:Choice Requires="p14">
      <p:transition spd="slow" p14:dur="3400" advClick="0" advTm="34610">
        <p14:reveal/>
      </p:transition>
    </mc:Choice>
    <mc:Fallback xmlns="">
      <p:transition spd="slow" advClick="0" advTm="3461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en-US" i="1" dirty="0" err="1"/>
              <a:t>Prefa</a:t>
            </a:r>
            <a:r>
              <a:rPr lang="ro-RO" i="1" dirty="0" err="1"/>
              <a:t>ţa</a:t>
            </a:r>
            <a:r>
              <a:rPr lang="ro-RO" i="1" dirty="0"/>
              <a:t> </a:t>
            </a:r>
            <a:r>
              <a:rPr lang="ro-RO" i="1" dirty="0" err="1"/>
              <a:t>cărţii</a:t>
            </a:r>
            <a:endParaRPr lang="ro-RO" i="1" dirty="0"/>
          </a:p>
        </p:txBody>
      </p:sp>
      <p:sp>
        <p:nvSpPr>
          <p:cNvPr id="3" name="Substituent conținut 2"/>
          <p:cNvSpPr>
            <a:spLocks noGrp="1"/>
          </p:cNvSpPr>
          <p:nvPr>
            <p:ph idx="1"/>
          </p:nvPr>
        </p:nvSpPr>
        <p:spPr>
          <a:xfrm>
            <a:off x="609600" y="1935480"/>
            <a:ext cx="8428383" cy="4770120"/>
          </a:xfrm>
        </p:spPr>
        <p:txBody>
          <a:bodyPr>
            <a:normAutofit fontScale="92500" lnSpcReduction="10000"/>
          </a:bodyPr>
          <a:lstStyle/>
          <a:p>
            <a:pPr algn="just"/>
            <a:r>
              <a:rPr lang="ro-RO" sz="2000" dirty="0" err="1"/>
              <a:t>Prefaţa</a:t>
            </a:r>
            <a:r>
              <a:rPr lang="ro-RO" sz="2000" dirty="0"/>
              <a:t> </a:t>
            </a:r>
            <a:r>
              <a:rPr lang="ro-RO" sz="2000" dirty="0" err="1"/>
              <a:t>cărţii</a:t>
            </a:r>
            <a:r>
              <a:rPr lang="ro-RO" sz="2000" dirty="0"/>
              <a:t> a fost făcută la cererea lui Mihail Sebastian de către Nae Ionescu, un prieten de</a:t>
            </a:r>
            <a:r>
              <a:rPr lang="en-US" sz="2000" dirty="0"/>
              <a:t>-al </a:t>
            </a:r>
            <a:r>
              <a:rPr lang="ro-RO" sz="2000" dirty="0"/>
              <a:t>acestuia. Din nefericire, Nae Ionescu nu a fost foarte loial, </a:t>
            </a:r>
            <a:r>
              <a:rPr lang="ro-RO" sz="2000" dirty="0" err="1"/>
              <a:t>folosindu</a:t>
            </a:r>
            <a:r>
              <a:rPr lang="en-US" sz="2000" dirty="0"/>
              <a:t>-se </a:t>
            </a:r>
            <a:r>
              <a:rPr lang="ro-RO" sz="2000" dirty="0"/>
              <a:t>de această oportunitate pentru a</a:t>
            </a:r>
            <a:r>
              <a:rPr lang="en-US" sz="2000" dirty="0"/>
              <a:t>-</a:t>
            </a:r>
            <a:r>
              <a:rPr lang="ro-RO" sz="2000" dirty="0" err="1"/>
              <a:t>şi</a:t>
            </a:r>
            <a:r>
              <a:rPr lang="ro-RO" sz="2000" dirty="0"/>
              <a:t> defăima </a:t>
            </a:r>
            <a:r>
              <a:rPr lang="ro-RO" sz="2000" dirty="0" err="1"/>
              <a:t>cunoştinţa</a:t>
            </a:r>
            <a:r>
              <a:rPr lang="ro-RO" sz="2000" dirty="0"/>
              <a:t>, </a:t>
            </a:r>
            <a:r>
              <a:rPr lang="ro-RO" sz="2000" dirty="0" err="1"/>
              <a:t>scoţându</a:t>
            </a:r>
            <a:r>
              <a:rPr lang="en-US" sz="2000" dirty="0"/>
              <a:t>-</a:t>
            </a:r>
            <a:r>
              <a:rPr lang="ro-RO" sz="2000" dirty="0" err="1"/>
              <a:t>şi</a:t>
            </a:r>
            <a:r>
              <a:rPr lang="ro-RO" sz="2000" dirty="0"/>
              <a:t> la iveală antisemitismul. Mihail Sebastian este </a:t>
            </a:r>
            <a:r>
              <a:rPr lang="ro-RO" sz="2000" dirty="0" err="1"/>
              <a:t>totuşi</a:t>
            </a:r>
            <a:r>
              <a:rPr lang="ro-RO" sz="2000" dirty="0"/>
              <a:t> aparent neafectat, publicând </a:t>
            </a:r>
            <a:r>
              <a:rPr lang="ro-RO" sz="2000" dirty="0" err="1"/>
              <a:t>prefaţa</a:t>
            </a:r>
            <a:r>
              <a:rPr lang="ro-RO" sz="2000" dirty="0"/>
              <a:t> în întregime. </a:t>
            </a:r>
            <a:r>
              <a:rPr lang="ro-RO" sz="2000" dirty="0" err="1"/>
              <a:t>Prefaţa</a:t>
            </a:r>
            <a:r>
              <a:rPr lang="ro-RO" sz="2000" dirty="0"/>
              <a:t> </a:t>
            </a:r>
            <a:r>
              <a:rPr lang="en-US" sz="2000" dirty="0"/>
              <a:t>a </a:t>
            </a:r>
            <a:r>
              <a:rPr lang="ro-RO" sz="2000" dirty="0"/>
              <a:t>marcat perioada interbelică a României, fiind mai citită decât cartea în sine.</a:t>
            </a:r>
          </a:p>
          <a:p>
            <a:pPr algn="just"/>
            <a:r>
              <a:rPr lang="ro-RO" sz="2000" dirty="0"/>
              <a:t>,,Iosef Hechter, tu </a:t>
            </a:r>
            <a:r>
              <a:rPr lang="ro-RO" sz="2000" dirty="0" err="1"/>
              <a:t>eşti</a:t>
            </a:r>
            <a:r>
              <a:rPr lang="ro-RO" sz="2000" dirty="0"/>
              <a:t> bolnav. Tu </a:t>
            </a:r>
            <a:r>
              <a:rPr lang="ro-RO" sz="2000" dirty="0" err="1"/>
              <a:t>eşti</a:t>
            </a:r>
            <a:r>
              <a:rPr lang="ro-RO" sz="2000" dirty="0"/>
              <a:t> </a:t>
            </a:r>
            <a:r>
              <a:rPr lang="ro-RO" sz="2000" dirty="0" err="1"/>
              <a:t>substanţialmente</a:t>
            </a:r>
            <a:r>
              <a:rPr lang="ro-RO" sz="2000" dirty="0"/>
              <a:t> bolnav, pentru că nu </a:t>
            </a:r>
            <a:r>
              <a:rPr lang="ro-RO" sz="2000" dirty="0" err="1"/>
              <a:t>poţi</a:t>
            </a:r>
            <a:r>
              <a:rPr lang="ro-RO" sz="2000" dirty="0"/>
              <a:t> decât să suferi; </a:t>
            </a:r>
            <a:r>
              <a:rPr lang="ro-RO" sz="2000" dirty="0" err="1"/>
              <a:t>şi</a:t>
            </a:r>
            <a:r>
              <a:rPr lang="ro-RO" sz="2000" dirty="0"/>
              <a:t> pentru că </a:t>
            </a:r>
            <a:r>
              <a:rPr lang="ro-RO" sz="2000" dirty="0" err="1"/>
              <a:t>suferinţa</a:t>
            </a:r>
            <a:r>
              <a:rPr lang="ro-RO" sz="2000" dirty="0"/>
              <a:t> ta e înfundată. Toată lumea suferă, Iosef Hechter. Suferim </a:t>
            </a:r>
            <a:r>
              <a:rPr lang="ro-RO" sz="2000" dirty="0" err="1"/>
              <a:t>şi</a:t>
            </a:r>
            <a:r>
              <a:rPr lang="ro-RO" sz="2000" dirty="0"/>
              <a:t> noi, </a:t>
            </a:r>
            <a:r>
              <a:rPr lang="ro-RO" sz="2000" dirty="0" err="1"/>
              <a:t>creştinii</a:t>
            </a:r>
            <a:r>
              <a:rPr lang="ro-RO" sz="2000" dirty="0"/>
              <a:t>. Dar pentru noi e o </a:t>
            </a:r>
            <a:r>
              <a:rPr lang="ro-RO" sz="2000" dirty="0" err="1"/>
              <a:t>ieşire</a:t>
            </a:r>
            <a:r>
              <a:rPr lang="ro-RO" sz="2000" dirty="0"/>
              <a:t>, pentru că noi ne putem mântui. </a:t>
            </a:r>
            <a:r>
              <a:rPr lang="ro-RO" sz="2000" dirty="0" err="1"/>
              <a:t>Ştiu</a:t>
            </a:r>
            <a:r>
              <a:rPr lang="ro-RO" sz="2000" dirty="0"/>
              <a:t>, tu </a:t>
            </a:r>
            <a:r>
              <a:rPr lang="ro-RO" sz="2000" dirty="0" err="1"/>
              <a:t>nădăjduieşti</a:t>
            </a:r>
            <a:r>
              <a:rPr lang="ro-RO" sz="2000" dirty="0"/>
              <a:t>; </a:t>
            </a:r>
            <a:r>
              <a:rPr lang="ro-RO" sz="2000" dirty="0" err="1"/>
              <a:t>nădăjduieşti</a:t>
            </a:r>
            <a:r>
              <a:rPr lang="ro-RO" sz="2000" dirty="0"/>
              <a:t> că va veni odată cel </a:t>
            </a:r>
            <a:r>
              <a:rPr lang="ro-RO" sz="2000" dirty="0" err="1"/>
              <a:t>aşteptat</a:t>
            </a:r>
            <a:r>
              <a:rPr lang="ro-RO" sz="2000" dirty="0"/>
              <a:t>, Mesia, pe calul alb, </a:t>
            </a:r>
            <a:r>
              <a:rPr lang="ro-RO" sz="2000" dirty="0" err="1"/>
              <a:t>şi</a:t>
            </a:r>
            <a:r>
              <a:rPr lang="ro-RO" sz="2000" dirty="0"/>
              <a:t> atunci vei stăpâni pământul. </a:t>
            </a:r>
            <a:r>
              <a:rPr lang="ro-RO" sz="2000" dirty="0" err="1"/>
              <a:t>Nădăjduieşti</a:t>
            </a:r>
            <a:r>
              <a:rPr lang="ro-RO" sz="2000" dirty="0"/>
              <a:t>, Iosef Hechter. E singurul lucru ce-</a:t>
            </a:r>
            <a:r>
              <a:rPr lang="ro-RO" sz="2000" dirty="0" err="1"/>
              <a:t>ţi</a:t>
            </a:r>
            <a:r>
              <a:rPr lang="ro-RO" sz="2000" dirty="0"/>
              <a:t> mai rămâne. Eu însă nu pot face nimic pentru tine. Pentru că eu </a:t>
            </a:r>
            <a:r>
              <a:rPr lang="ro-RO" sz="2000" dirty="0" err="1"/>
              <a:t>ştiu</a:t>
            </a:r>
            <a:r>
              <a:rPr lang="ro-RO" sz="2000" dirty="0"/>
              <a:t> că Mesia acela nu va veni. Mesia a venit, Iosef Hechter – </a:t>
            </a:r>
            <a:r>
              <a:rPr lang="ro-RO" sz="2000" dirty="0" err="1"/>
              <a:t>şi</a:t>
            </a:r>
            <a:r>
              <a:rPr lang="ro-RO" sz="2000" dirty="0"/>
              <a:t> tu nu l-ai cunoscut. Atât </a:t>
            </a:r>
            <a:r>
              <a:rPr lang="ro-RO" sz="2000" dirty="0" err="1"/>
              <a:t>ţi</a:t>
            </a:r>
            <a:r>
              <a:rPr lang="ro-RO" sz="2000" dirty="0"/>
              <a:t> se cerea în schimbul tuturor </a:t>
            </a:r>
            <a:r>
              <a:rPr lang="ro-RO" sz="2000" dirty="0" err="1"/>
              <a:t>bunătăţilor</a:t>
            </a:r>
            <a:r>
              <a:rPr lang="ro-RO" sz="2000" dirty="0"/>
              <a:t> pe care Dumnezeu le-a avut pentru tine: să veghezi. </a:t>
            </a:r>
            <a:r>
              <a:rPr lang="ro-RO" sz="2000" dirty="0" err="1"/>
              <a:t>Şi</a:t>
            </a:r>
            <a:r>
              <a:rPr lang="ro-RO" sz="2000" dirty="0"/>
              <a:t> nu ai vegheat. Sau nu ai văzut – pentru că orgoliul </a:t>
            </a:r>
            <a:r>
              <a:rPr lang="ro-RO" sz="2000" dirty="0" err="1"/>
              <a:t>ţi</a:t>
            </a:r>
            <a:r>
              <a:rPr lang="ro-RO" sz="2000" dirty="0"/>
              <a:t>-a pus solzi pe ochi. ... Iosef Hechter, nu </a:t>
            </a:r>
            <a:r>
              <a:rPr lang="ro-RO" sz="2000" dirty="0" err="1"/>
              <a:t>simţi</a:t>
            </a:r>
            <a:r>
              <a:rPr lang="ro-RO" sz="2000" dirty="0"/>
              <a:t> că te cuprinde frigul </a:t>
            </a:r>
            <a:r>
              <a:rPr lang="ro-RO" sz="2000" dirty="0" err="1"/>
              <a:t>şi</a:t>
            </a:r>
            <a:r>
              <a:rPr lang="ro-RO" sz="2000" dirty="0"/>
              <a:t> întunericul?</a:t>
            </a:r>
            <a:r>
              <a:rPr lang="en-US" sz="2000" dirty="0"/>
              <a:t>”</a:t>
            </a:r>
            <a:r>
              <a:rPr lang="ro-RO" sz="2000" dirty="0"/>
              <a:t> (NAE IONESCU) </a:t>
            </a:r>
          </a:p>
        </p:txBody>
      </p:sp>
      <p:pic>
        <p:nvPicPr>
          <p:cNvPr id="5" name="Imagine 4"/>
          <p:cNvPicPr>
            <a:picLocks noChangeAspect="1"/>
          </p:cNvPicPr>
          <p:nvPr/>
        </p:nvPicPr>
        <p:blipFill>
          <a:blip r:embed="rId2"/>
          <a:stretch>
            <a:fillRect/>
          </a:stretch>
        </p:blipFill>
        <p:spPr>
          <a:xfrm rot="204724">
            <a:off x="9381011" y="2001568"/>
            <a:ext cx="2307407" cy="2907366"/>
          </a:xfrm>
          <a:prstGeom prst="rect">
            <a:avLst/>
          </a:prstGeom>
        </p:spPr>
      </p:pic>
    </p:spTree>
    <p:extLst>
      <p:ext uri="{BB962C8B-B14F-4D97-AF65-F5344CB8AC3E}">
        <p14:creationId xmlns:p14="http://schemas.microsoft.com/office/powerpoint/2010/main" val="3325876053"/>
      </p:ext>
    </p:extLst>
  </p:cSld>
  <p:clrMapOvr>
    <a:masterClrMapping/>
  </p:clrMapOvr>
  <mc:AlternateContent xmlns:mc="http://schemas.openxmlformats.org/markup-compatibility/2006" xmlns:p14="http://schemas.microsoft.com/office/powerpoint/2010/main">
    <mc:Choice Requires="p14">
      <p:transition spd="slow" p14:dur="3400" advClick="0" advTm="33477">
        <p14:reveal/>
      </p:transition>
    </mc:Choice>
    <mc:Fallback xmlns="">
      <p:transition spd="slow" advClick="0" advTm="3347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104900" y="2819400"/>
            <a:ext cx="10468864" cy="1828800"/>
          </a:xfrm>
        </p:spPr>
        <p:txBody>
          <a:bodyPr/>
          <a:lstStyle/>
          <a:p>
            <a:r>
              <a:rPr lang="en-US" i="1" dirty="0" err="1">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Accidentul</a:t>
            </a:r>
            <a:endParaRPr lang="ro-RO" i="1" dirty="0">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u 2"/>
          <p:cNvSpPr>
            <a:spLocks noGrp="1"/>
          </p:cNvSpPr>
          <p:nvPr>
            <p:ph type="subTitle" idx="1"/>
          </p:nvPr>
        </p:nvSpPr>
        <p:spPr>
          <a:xfrm>
            <a:off x="1104900" y="4676336"/>
            <a:ext cx="10472928" cy="1752600"/>
          </a:xfrm>
        </p:spPr>
        <p:txBody>
          <a:bodyPr>
            <a:noAutofit/>
          </a:bodyPr>
          <a:lstStyle/>
          <a:p>
            <a:pPr algn="r"/>
            <a:r>
              <a:rPr lang="en-US" sz="4400" dirty="0">
                <a:latin typeface="Times New Roman" panose="02020603050405020304" pitchFamily="18" charset="0"/>
                <a:cs typeface="Times New Roman" panose="02020603050405020304" pitchFamily="18" charset="0"/>
              </a:rPr>
              <a:t>de </a:t>
            </a:r>
            <a:r>
              <a:rPr lang="en-US" sz="4400" dirty="0" err="1">
                <a:latin typeface="Times New Roman" panose="02020603050405020304" pitchFamily="18" charset="0"/>
                <a:cs typeface="Times New Roman" panose="02020603050405020304" pitchFamily="18" charset="0"/>
              </a:rPr>
              <a:t>Mihail</a:t>
            </a:r>
            <a:r>
              <a:rPr lang="en-US" sz="4400" dirty="0">
                <a:latin typeface="Times New Roman" panose="02020603050405020304" pitchFamily="18" charset="0"/>
                <a:cs typeface="Times New Roman" panose="02020603050405020304" pitchFamily="18" charset="0"/>
              </a:rPr>
              <a:t> Sebastian</a:t>
            </a:r>
            <a:endParaRPr lang="ro-RO"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35143"/>
      </p:ext>
    </p:extLst>
  </p:cSld>
  <p:clrMapOvr>
    <a:masterClrMapping/>
  </p:clrMapOvr>
  <mc:AlternateContent xmlns:mc="http://schemas.openxmlformats.org/markup-compatibility/2006" xmlns:p14="http://schemas.microsoft.com/office/powerpoint/2010/main">
    <mc:Choice Requires="p14">
      <p:transition spd="slow" p14:dur="3400" advClick="0" advTm="1581">
        <p14:reveal/>
      </p:transition>
    </mc:Choice>
    <mc:Fallback xmlns="">
      <p:transition spd="slow" advClick="0" advTm="158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997527"/>
            <a:ext cx="8158688" cy="789709"/>
          </a:xfrm>
        </p:spPr>
        <p:txBody>
          <a:bodyPr>
            <a:normAutofit fontScale="90000"/>
          </a:bodyPr>
          <a:lstStyle/>
          <a:p>
            <a:r>
              <a:rPr lang="ro-RO" sz="6200" i="1" dirty="0">
                <a:ln>
                  <a:noFill/>
                </a:ln>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Informații</a:t>
            </a:r>
            <a:r>
              <a:rPr lang="ro-RO" dirty="0"/>
              <a:t> </a:t>
            </a:r>
            <a:r>
              <a:rPr lang="ro-RO" sz="6200" i="1" dirty="0">
                <a:ln>
                  <a:noFill/>
                </a:ln>
                <a:solidFill>
                  <a:schemeClr val="bg2">
                    <a:lumMod val="20000"/>
                    <a:lumOff val="8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generale</a:t>
            </a:r>
          </a:p>
        </p:txBody>
      </p:sp>
      <p:sp>
        <p:nvSpPr>
          <p:cNvPr id="3" name="Text Placeholder 2"/>
          <p:cNvSpPr>
            <a:spLocks noGrp="1"/>
          </p:cNvSpPr>
          <p:nvPr>
            <p:ph type="body" idx="1"/>
          </p:nvPr>
        </p:nvSpPr>
        <p:spPr>
          <a:xfrm>
            <a:off x="2015067" y="2088625"/>
            <a:ext cx="8158690" cy="2041308"/>
          </a:xfrm>
        </p:spPr>
        <p:txBody>
          <a:bodyPr>
            <a:normAutofit/>
          </a:bodyPr>
          <a:lstStyle/>
          <a:p>
            <a:pPr marL="342900" indent="-342900">
              <a:buFont typeface="Arial" panose="020B0604020202020204" pitchFamily="34" charset="0"/>
              <a:buChar char="•"/>
            </a:pPr>
            <a:r>
              <a:rPr lang="ro-RO" i="1" dirty="0"/>
              <a:t>Accidentul  </a:t>
            </a:r>
            <a:r>
              <a:rPr lang="ro-RO" dirty="0"/>
              <a:t>a fost tiparita pentru prima oara in februarie 1940</a:t>
            </a:r>
          </a:p>
          <a:p>
            <a:pPr marL="342900" indent="-342900">
              <a:buFont typeface="Arial" panose="020B0604020202020204" pitchFamily="34" charset="0"/>
              <a:buChar char="•"/>
            </a:pPr>
            <a:r>
              <a:rPr lang="ro-RO" dirty="0"/>
              <a:t>Personajele pri</a:t>
            </a:r>
            <a:r>
              <a:rPr lang="en-GB" dirty="0"/>
              <a:t>n</a:t>
            </a:r>
            <a:r>
              <a:rPr lang="ro-RO" dirty="0" err="1"/>
              <a:t>cipale</a:t>
            </a:r>
            <a:r>
              <a:rPr lang="ro-RO" dirty="0"/>
              <a:t> sunt Nora si Paul</a:t>
            </a:r>
          </a:p>
          <a:p>
            <a:pPr marL="342900" indent="-342900">
              <a:buFont typeface="Arial" panose="020B0604020202020204" pitchFamily="34" charset="0"/>
              <a:buChar char="•"/>
            </a:pPr>
            <a:r>
              <a:rPr lang="ro-RO" dirty="0"/>
              <a:t>Actiunea se desfasoara in principal in Bucuresti si Brasov</a:t>
            </a:r>
          </a:p>
          <a:p>
            <a:pPr marL="342900" indent="-342900">
              <a:buFont typeface="Arial" panose="020B0604020202020204" pitchFamily="34" charset="0"/>
              <a:buChar char="•"/>
            </a:pPr>
            <a:r>
              <a:rPr lang="ro-RO" dirty="0"/>
              <a:t>Anii desfasurarii actiunii sunt 1934-1935</a:t>
            </a:r>
          </a:p>
          <a:p>
            <a:pPr marL="342900" indent="-342900">
              <a:buFont typeface="Arial" panose="020B0604020202020204" pitchFamily="34" charset="0"/>
              <a:buChar char="•"/>
            </a:pPr>
            <a:endParaRPr lang="ro-RO" dirty="0"/>
          </a:p>
        </p:txBody>
      </p:sp>
      <p:sp>
        <p:nvSpPr>
          <p:cNvPr id="4" name="Sun 3"/>
          <p:cNvSpPr/>
          <p:nvPr/>
        </p:nvSpPr>
        <p:spPr>
          <a:xfrm>
            <a:off x="1406769" y="4290646"/>
            <a:ext cx="1223889" cy="1181686"/>
          </a:xfrm>
          <a:prstGeom prst="sun">
            <a:avLst/>
          </a:prstGeom>
          <a:solidFill>
            <a:schemeClr val="tx2"/>
          </a:solidFill>
          <a:ln>
            <a:solidFill>
              <a:schemeClr val="bg2"/>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o-RO"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5" name="Sun 4"/>
          <p:cNvSpPr/>
          <p:nvPr/>
        </p:nvSpPr>
        <p:spPr>
          <a:xfrm>
            <a:off x="3348111" y="4290646"/>
            <a:ext cx="1237957" cy="1181686"/>
          </a:xfrm>
          <a:prstGeom prst="sun">
            <a:avLst/>
          </a:prstGeom>
          <a:solidFill>
            <a:schemeClr val="tx2"/>
          </a:solidFill>
          <a:ln>
            <a:solidFill>
              <a:schemeClr val="bg2"/>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o-RO"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7" name="Sun 6"/>
          <p:cNvSpPr/>
          <p:nvPr/>
        </p:nvSpPr>
        <p:spPr>
          <a:xfrm>
            <a:off x="5528603" y="4431323"/>
            <a:ext cx="1195754" cy="1153551"/>
          </a:xfrm>
          <a:prstGeom prst="sun">
            <a:avLst/>
          </a:prstGeom>
          <a:solidFill>
            <a:schemeClr val="tx2"/>
          </a:solidFill>
          <a:ln>
            <a:solidFill>
              <a:schemeClr val="bg2"/>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o-RO"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9" name="Sun 8"/>
          <p:cNvSpPr/>
          <p:nvPr/>
        </p:nvSpPr>
        <p:spPr>
          <a:xfrm>
            <a:off x="7779433" y="4431322"/>
            <a:ext cx="1223889" cy="1153551"/>
          </a:xfrm>
          <a:prstGeom prst="sun">
            <a:avLst/>
          </a:prstGeom>
          <a:solidFill>
            <a:schemeClr val="tx2"/>
          </a:solidFill>
          <a:ln>
            <a:solidFill>
              <a:schemeClr val="bg2"/>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o-RO"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0" name="Sun 9"/>
          <p:cNvSpPr/>
          <p:nvPr/>
        </p:nvSpPr>
        <p:spPr>
          <a:xfrm>
            <a:off x="9847385" y="4431323"/>
            <a:ext cx="1308295" cy="1153551"/>
          </a:xfrm>
          <a:prstGeom prst="sun">
            <a:avLst/>
          </a:prstGeom>
          <a:solidFill>
            <a:schemeClr val="tx2"/>
          </a:solidFill>
          <a:ln>
            <a:solidFill>
              <a:schemeClr val="bg2"/>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o-RO"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4023827182"/>
      </p:ext>
    </p:extLst>
  </p:cSld>
  <p:clrMapOvr>
    <a:masterClrMapping/>
  </p:clrMapOvr>
  <mc:AlternateContent xmlns:mc="http://schemas.openxmlformats.org/markup-compatibility/2006" xmlns:p14="http://schemas.microsoft.com/office/powerpoint/2010/main">
    <mc:Choice Requires="p14">
      <p:transition spd="slow" p14:dur="3400" advClick="0" advTm="3156">
        <p14:reveal/>
      </p:transition>
    </mc:Choice>
    <mc:Fallback xmlns="">
      <p:transition spd="slow" advClick="0" advTm="315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1113" y="2362199"/>
            <a:ext cx="5923722" cy="3785652"/>
          </a:xfrm>
          <a:prstGeom prst="rect">
            <a:avLst/>
          </a:prstGeom>
          <a:noFill/>
        </p:spPr>
        <p:txBody>
          <a:bodyPr wrap="square" rtlCol="0">
            <a:spAutoFit/>
          </a:bodyPr>
          <a:lstStyle/>
          <a:p>
            <a:pPr algn="just" defTabSz="914400"/>
            <a:r>
              <a:rPr lang="vi-VN" sz="2400" b="1" dirty="0">
                <a:solidFill>
                  <a:prstClr val="black"/>
                </a:solidFill>
                <a:latin typeface="Gabriola" pitchFamily="82" charset="0"/>
              </a:rPr>
              <a:t>29 mai 1945, Bucure</a:t>
            </a:r>
            <a:r>
              <a:rPr lang="ro-RO" sz="2400" b="1" dirty="0">
                <a:solidFill>
                  <a:prstClr val="black"/>
                </a:solidFill>
                <a:latin typeface="Gabriola" pitchFamily="82" charset="0"/>
              </a:rPr>
              <a:t>ș</a:t>
            </a:r>
            <a:r>
              <a:rPr lang="vi-VN" sz="2400" b="1" dirty="0">
                <a:solidFill>
                  <a:prstClr val="black"/>
                </a:solidFill>
                <a:latin typeface="Gabriola" pitchFamily="82" charset="0"/>
              </a:rPr>
              <a:t>ti. Un accident stupid. Un camion curma via</a:t>
            </a:r>
            <a:r>
              <a:rPr lang="ro-RO" sz="2400" b="1" dirty="0">
                <a:solidFill>
                  <a:prstClr val="black"/>
                </a:solidFill>
                <a:latin typeface="Gabriola" pitchFamily="82" charset="0"/>
              </a:rPr>
              <a:t>ț</a:t>
            </a:r>
            <a:r>
              <a:rPr lang="vi-VN" sz="2400" b="1" dirty="0">
                <a:solidFill>
                  <a:prstClr val="black"/>
                </a:solidFill>
                <a:latin typeface="Gabriola" pitchFamily="82" charset="0"/>
              </a:rPr>
              <a:t>a scriitorului Mihail Sebastian, la 38 de ani. Mihail Sebastian se </a:t>
            </a:r>
            <a:r>
              <a:rPr lang="ro-RO" sz="2400" b="1" dirty="0">
                <a:solidFill>
                  <a:prstClr val="black"/>
                </a:solidFill>
                <a:latin typeface="Gabriola" pitchFamily="82" charset="0"/>
              </a:rPr>
              <a:t>î</a:t>
            </a:r>
            <a:r>
              <a:rPr lang="vi-VN" sz="2400" b="1" dirty="0">
                <a:solidFill>
                  <a:prstClr val="black"/>
                </a:solidFill>
                <a:latin typeface="Gabriola" pitchFamily="82" charset="0"/>
              </a:rPr>
              <a:t>ndrepta spre Universitatea Liber</a:t>
            </a:r>
            <a:r>
              <a:rPr lang="ro-RO" sz="2400" b="1" dirty="0">
                <a:solidFill>
                  <a:prstClr val="black"/>
                </a:solidFill>
                <a:latin typeface="Gabriola" pitchFamily="82" charset="0"/>
              </a:rPr>
              <a:t>ă</a:t>
            </a:r>
            <a:r>
              <a:rPr lang="en-US" sz="2400" b="1" dirty="0">
                <a:solidFill>
                  <a:prstClr val="black"/>
                </a:solidFill>
                <a:latin typeface="Gabriola" pitchFamily="82" charset="0"/>
              </a:rPr>
              <a:t> </a:t>
            </a:r>
            <a:r>
              <a:rPr lang="vi-VN" sz="2400" b="1" dirty="0">
                <a:solidFill>
                  <a:prstClr val="black"/>
                </a:solidFill>
                <a:latin typeface="Gabriola" pitchFamily="82" charset="0"/>
              </a:rPr>
              <a:t>Democratic</a:t>
            </a:r>
            <a:r>
              <a:rPr lang="ro-RO" sz="2400" b="1" dirty="0">
                <a:solidFill>
                  <a:prstClr val="black"/>
                </a:solidFill>
                <a:latin typeface="Gabriola" pitchFamily="82" charset="0"/>
              </a:rPr>
              <a:t>ă</a:t>
            </a:r>
            <a:r>
              <a:rPr lang="vi-VN" sz="2400" b="1" dirty="0">
                <a:solidFill>
                  <a:prstClr val="black"/>
                </a:solidFill>
                <a:latin typeface="Gabriola" pitchFamily="82" charset="0"/>
              </a:rPr>
              <a:t> pentru a sus</a:t>
            </a:r>
            <a:r>
              <a:rPr lang="ro-RO" sz="2400" b="1" dirty="0">
                <a:solidFill>
                  <a:prstClr val="black"/>
                </a:solidFill>
                <a:latin typeface="Gabriola" pitchFamily="82" charset="0"/>
              </a:rPr>
              <a:t>ț</a:t>
            </a:r>
            <a:r>
              <a:rPr lang="vi-VN" sz="2400" b="1" dirty="0">
                <a:solidFill>
                  <a:prstClr val="black"/>
                </a:solidFill>
                <a:latin typeface="Gabriola" pitchFamily="82" charset="0"/>
              </a:rPr>
              <a:t>ine primul curs de literatur</a:t>
            </a:r>
            <a:r>
              <a:rPr lang="ro-RO" sz="2400" b="1" dirty="0">
                <a:solidFill>
                  <a:prstClr val="black"/>
                </a:solidFill>
                <a:latin typeface="Gabriola" pitchFamily="82" charset="0"/>
              </a:rPr>
              <a:t>ă</a:t>
            </a:r>
            <a:r>
              <a:rPr lang="vi-VN" sz="2400" b="1" dirty="0">
                <a:solidFill>
                  <a:prstClr val="black"/>
                </a:solidFill>
                <a:latin typeface="Gabriola" pitchFamily="82" charset="0"/>
              </a:rPr>
              <a:t> universal</a:t>
            </a:r>
            <a:r>
              <a:rPr lang="ro-RO" sz="2400" b="1" dirty="0">
                <a:solidFill>
                  <a:prstClr val="black"/>
                </a:solidFill>
                <a:latin typeface="Gabriola" pitchFamily="82" charset="0"/>
              </a:rPr>
              <a:t>ă</a:t>
            </a:r>
            <a:r>
              <a:rPr lang="vi-VN" sz="2400" b="1" dirty="0">
                <a:solidFill>
                  <a:prstClr val="black"/>
                </a:solidFill>
                <a:latin typeface="Gabriola" pitchFamily="82" charset="0"/>
              </a:rPr>
              <a:t>. Ironia istoriei. Evreul Mihail Sebastian, pe numele lui adev</a:t>
            </a:r>
            <a:r>
              <a:rPr lang="ro-RO" sz="2400" b="1" dirty="0">
                <a:solidFill>
                  <a:prstClr val="black"/>
                </a:solidFill>
                <a:latin typeface="Gabriola" pitchFamily="82" charset="0"/>
              </a:rPr>
              <a:t>ă</a:t>
            </a:r>
            <a:r>
              <a:rPr lang="vi-VN" sz="2400" b="1" dirty="0">
                <a:solidFill>
                  <a:prstClr val="black"/>
                </a:solidFill>
                <a:latin typeface="Gabriola" pitchFamily="82" charset="0"/>
              </a:rPr>
              <a:t>rat Iosif Hechter, reu</a:t>
            </a:r>
            <a:r>
              <a:rPr lang="ro-RO" sz="2400" b="1" dirty="0">
                <a:solidFill>
                  <a:prstClr val="black"/>
                </a:solidFill>
                <a:latin typeface="Gabriola" pitchFamily="82" charset="0"/>
              </a:rPr>
              <a:t>ș</a:t>
            </a:r>
            <a:r>
              <a:rPr lang="vi-VN" sz="2400" b="1" dirty="0">
                <a:solidFill>
                  <a:prstClr val="black"/>
                </a:solidFill>
                <a:latin typeface="Gabriola" pitchFamily="82" charset="0"/>
              </a:rPr>
              <a:t>ise s</a:t>
            </a:r>
            <a:r>
              <a:rPr lang="ro-RO" sz="2400" b="1" dirty="0">
                <a:solidFill>
                  <a:prstClr val="black"/>
                </a:solidFill>
                <a:latin typeface="Gabriola" pitchFamily="82" charset="0"/>
              </a:rPr>
              <a:t>ă</a:t>
            </a:r>
            <a:r>
              <a:rPr lang="vi-VN" sz="2400" b="1" dirty="0">
                <a:solidFill>
                  <a:prstClr val="black"/>
                </a:solidFill>
                <a:latin typeface="Gabriola" pitchFamily="82" charset="0"/>
              </a:rPr>
              <a:t> supravie</a:t>
            </a:r>
            <a:r>
              <a:rPr lang="ro-RO" sz="2400" b="1" dirty="0">
                <a:solidFill>
                  <a:prstClr val="black"/>
                </a:solidFill>
                <a:latin typeface="Gabriola" pitchFamily="82" charset="0"/>
              </a:rPr>
              <a:t>ț</a:t>
            </a:r>
            <a:r>
              <a:rPr lang="vi-VN" sz="2400" b="1" dirty="0">
                <a:solidFill>
                  <a:prstClr val="black"/>
                </a:solidFill>
                <a:latin typeface="Gabriola" pitchFamily="82" charset="0"/>
              </a:rPr>
              <a:t>uiasc</a:t>
            </a:r>
            <a:r>
              <a:rPr lang="ro-RO" sz="2400" b="1" dirty="0">
                <a:solidFill>
                  <a:prstClr val="black"/>
                </a:solidFill>
                <a:latin typeface="Gabriola" pitchFamily="82" charset="0"/>
              </a:rPr>
              <a:t>ă</a:t>
            </a:r>
            <a:r>
              <a:rPr lang="vi-VN" sz="2400" b="1" dirty="0">
                <a:solidFill>
                  <a:prstClr val="black"/>
                </a:solidFill>
                <a:latin typeface="Gabriola" pitchFamily="82" charset="0"/>
              </a:rPr>
              <a:t> doar cu traume suflete</a:t>
            </a:r>
            <a:r>
              <a:rPr lang="ro-RO" sz="2400" b="1" dirty="0">
                <a:solidFill>
                  <a:prstClr val="black"/>
                </a:solidFill>
                <a:latin typeface="Gabriola" pitchFamily="82" charset="0"/>
              </a:rPr>
              <a:t>ș</a:t>
            </a:r>
            <a:r>
              <a:rPr lang="vi-VN" sz="2400" b="1" dirty="0">
                <a:solidFill>
                  <a:prstClr val="black"/>
                </a:solidFill>
                <a:latin typeface="Gabriola" pitchFamily="82" charset="0"/>
              </a:rPr>
              <a:t>ti prigoanei antisemite. R</a:t>
            </a:r>
            <a:r>
              <a:rPr lang="ro-RO" sz="2400" b="1" dirty="0">
                <a:solidFill>
                  <a:prstClr val="black"/>
                </a:solidFill>
                <a:latin typeface="Gabriola" pitchFamily="82" charset="0"/>
              </a:rPr>
              <a:t>ă</a:t>
            </a:r>
            <a:r>
              <a:rPr lang="vi-VN" sz="2400" b="1" dirty="0">
                <a:solidFill>
                  <a:prstClr val="black"/>
                </a:solidFill>
                <a:latin typeface="Gabriola" pitchFamily="82" charset="0"/>
              </a:rPr>
              <a:t>zboiul se </a:t>
            </a:r>
            <a:r>
              <a:rPr lang="ro-RO" sz="2400" b="1" dirty="0">
                <a:solidFill>
                  <a:prstClr val="black"/>
                </a:solidFill>
                <a:latin typeface="Gabriola" pitchFamily="82" charset="0"/>
              </a:rPr>
              <a:t>î</a:t>
            </a:r>
            <a:r>
              <a:rPr lang="vi-VN" sz="2400" b="1" dirty="0">
                <a:solidFill>
                  <a:prstClr val="black"/>
                </a:solidFill>
                <a:latin typeface="Gabriola" pitchFamily="82" charset="0"/>
              </a:rPr>
              <a:t>ncheiase. Dar ceea ce n-au reu</a:t>
            </a:r>
            <a:r>
              <a:rPr lang="ro-RO" sz="2400" b="1" dirty="0">
                <a:solidFill>
                  <a:prstClr val="black"/>
                </a:solidFill>
                <a:latin typeface="Gabriola" pitchFamily="82" charset="0"/>
              </a:rPr>
              <a:t>ș</a:t>
            </a:r>
            <a:r>
              <a:rPr lang="vi-VN" sz="2400" b="1" dirty="0">
                <a:solidFill>
                  <a:prstClr val="black"/>
                </a:solidFill>
                <a:latin typeface="Gabriola" pitchFamily="82" charset="0"/>
              </a:rPr>
              <a:t>it bombele celui de-al Doilea R</a:t>
            </a:r>
            <a:r>
              <a:rPr lang="ro-RO" sz="2400" b="1" dirty="0">
                <a:solidFill>
                  <a:prstClr val="black"/>
                </a:solidFill>
                <a:latin typeface="Gabriola" pitchFamily="82" charset="0"/>
              </a:rPr>
              <a:t>ă</a:t>
            </a:r>
            <a:r>
              <a:rPr lang="vi-VN" sz="2400" b="1" dirty="0">
                <a:solidFill>
                  <a:prstClr val="black"/>
                </a:solidFill>
                <a:latin typeface="Gabriola" pitchFamily="82" charset="0"/>
              </a:rPr>
              <a:t>zboi Mondial</a:t>
            </a:r>
            <a:r>
              <a:rPr lang="en-US" sz="2400" b="1" dirty="0">
                <a:solidFill>
                  <a:prstClr val="black"/>
                </a:solidFill>
                <a:latin typeface="Gabriola" pitchFamily="82" charset="0"/>
              </a:rPr>
              <a:t>,</a:t>
            </a:r>
            <a:r>
              <a:rPr lang="vi-VN" sz="2400" b="1" dirty="0">
                <a:solidFill>
                  <a:prstClr val="black"/>
                </a:solidFill>
                <a:latin typeface="Gabriola" pitchFamily="82" charset="0"/>
              </a:rPr>
              <a:t> a reu</a:t>
            </a:r>
            <a:r>
              <a:rPr lang="ro-RO" sz="2400" b="1" dirty="0">
                <a:solidFill>
                  <a:prstClr val="black"/>
                </a:solidFill>
                <a:latin typeface="Gabriola" pitchFamily="82" charset="0"/>
              </a:rPr>
              <a:t>ș</a:t>
            </a:r>
            <a:r>
              <a:rPr lang="vi-VN" sz="2400" b="1" dirty="0">
                <a:solidFill>
                  <a:prstClr val="black"/>
                </a:solidFill>
                <a:latin typeface="Gabriola" pitchFamily="82" charset="0"/>
              </a:rPr>
              <a:t>it un camion banal</a:t>
            </a:r>
            <a:r>
              <a:rPr lang="en-US" sz="2400" b="1" dirty="0">
                <a:solidFill>
                  <a:prstClr val="black"/>
                </a:solidFill>
                <a:latin typeface="Gabriola" pitchFamily="82" charset="0"/>
              </a:rPr>
              <a:t>,</a:t>
            </a:r>
            <a:r>
              <a:rPr lang="vi-VN" sz="2400" b="1" dirty="0">
                <a:solidFill>
                  <a:prstClr val="black"/>
                </a:solidFill>
                <a:latin typeface="Gabriola" pitchFamily="82" charset="0"/>
              </a:rPr>
              <a:t> </a:t>
            </a:r>
            <a:r>
              <a:rPr lang="ro-RO" sz="2400" b="1" dirty="0">
                <a:solidFill>
                  <a:prstClr val="black"/>
                </a:solidFill>
                <a:latin typeface="Gabriola" pitchFamily="82" charset="0"/>
              </a:rPr>
              <a:t>î</a:t>
            </a:r>
            <a:r>
              <a:rPr lang="vi-VN" sz="2400" b="1" dirty="0">
                <a:solidFill>
                  <a:prstClr val="black"/>
                </a:solidFill>
                <a:latin typeface="Gabriola" pitchFamily="82" charset="0"/>
              </a:rPr>
              <a:t>ntr-o zi oarecare de mai, c</a:t>
            </a:r>
            <a:r>
              <a:rPr lang="ro-RO" sz="2400" b="1" dirty="0">
                <a:solidFill>
                  <a:prstClr val="black"/>
                </a:solidFill>
                <a:latin typeface="Gabriola" pitchFamily="82" charset="0"/>
              </a:rPr>
              <a:t>â</a:t>
            </a:r>
            <a:r>
              <a:rPr lang="vi-VN" sz="2400" b="1" dirty="0">
                <a:solidFill>
                  <a:prstClr val="black"/>
                </a:solidFill>
                <a:latin typeface="Gabriola" pitchFamily="82" charset="0"/>
              </a:rPr>
              <a:t>nd totul p</a:t>
            </a:r>
            <a:r>
              <a:rPr lang="ro-RO" sz="2400" b="1" dirty="0">
                <a:solidFill>
                  <a:prstClr val="black"/>
                </a:solidFill>
                <a:latin typeface="Gabriola" pitchFamily="82" charset="0"/>
              </a:rPr>
              <a:t>ă</a:t>
            </a:r>
            <a:r>
              <a:rPr lang="vi-VN" sz="2400" b="1" dirty="0">
                <a:solidFill>
                  <a:prstClr val="black"/>
                </a:solidFill>
                <a:latin typeface="Gabriola" pitchFamily="82" charset="0"/>
              </a:rPr>
              <a:t>rea normal.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0348" y="2200326"/>
            <a:ext cx="2941982" cy="4365005"/>
          </a:xfrm>
          <a:prstGeom prst="snip2DiagRect">
            <a:avLst/>
          </a:prstGeom>
          <a:solidFill>
            <a:srgbClr val="FFFFFF">
              <a:shade val="85000"/>
            </a:srgbClr>
          </a:solidFill>
          <a:ln w="88900" cap="sq">
            <a:solidFill>
              <a:schemeClr val="tx2">
                <a:lumMod val="60000"/>
                <a:lumOff val="4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itle 7"/>
          <p:cNvSpPr>
            <a:spLocks noGrp="1"/>
          </p:cNvSpPr>
          <p:nvPr>
            <p:ph type="title"/>
          </p:nvPr>
        </p:nvSpPr>
        <p:spPr>
          <a:xfrm>
            <a:off x="1117600" y="611323"/>
            <a:ext cx="11074400" cy="1143000"/>
          </a:xfrm>
        </p:spPr>
        <p:txBody>
          <a:bodyPr/>
          <a:lstStyle/>
          <a:p>
            <a:r>
              <a:rPr lang="en-US" i="1" dirty="0" err="1"/>
              <a:t>Mihail</a:t>
            </a:r>
            <a:r>
              <a:rPr lang="en-US" i="1" dirty="0"/>
              <a:t> Sebastian</a:t>
            </a:r>
          </a:p>
        </p:txBody>
      </p:sp>
    </p:spTree>
    <p:extLst>
      <p:ext uri="{BB962C8B-B14F-4D97-AF65-F5344CB8AC3E}">
        <p14:creationId xmlns:p14="http://schemas.microsoft.com/office/powerpoint/2010/main" val="660568496"/>
      </p:ext>
    </p:extLst>
  </p:cSld>
  <p:clrMapOvr>
    <a:masterClrMapping/>
  </p:clrMapOvr>
  <mc:AlternateContent xmlns:mc="http://schemas.openxmlformats.org/markup-compatibility/2006" xmlns:p14="http://schemas.microsoft.com/office/powerpoint/2010/main">
    <mc:Choice Requires="p14">
      <p:transition spd="slow" p14:dur="3400" advClick="0" advTm="9164">
        <p14:reveal/>
      </p:transition>
    </mc:Choice>
    <mc:Fallback xmlns="">
      <p:transition spd="slow" advClick="0" advTm="9164">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4">
  <a:themeElements>
    <a:clrScheme name="Flux">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x">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TotalTime>
  <Words>1938</Words>
  <Application>Microsoft Office PowerPoint</Application>
  <PresentationFormat>Widescreen</PresentationFormat>
  <Paragraphs>78</Paragraphs>
  <Slides>21</Slides>
  <Notes>6</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21</vt:i4>
      </vt:variant>
    </vt:vector>
  </HeadingPairs>
  <TitlesOfParts>
    <vt:vector size="37" baseType="lpstr">
      <vt:lpstr>Arial</vt:lpstr>
      <vt:lpstr>Bookman Old Style</vt:lpstr>
      <vt:lpstr>Calibri</vt:lpstr>
      <vt:lpstr>Calibri Light</vt:lpstr>
      <vt:lpstr>Constantia</vt:lpstr>
      <vt:lpstr>Constantia (Body)</vt:lpstr>
      <vt:lpstr>Gabriola</vt:lpstr>
      <vt:lpstr>Garamond</vt:lpstr>
      <vt:lpstr>Times New Roman</vt:lpstr>
      <vt:lpstr>Trebuchet MS</vt:lpstr>
      <vt:lpstr>Verdana</vt:lpstr>
      <vt:lpstr>Wingdings 2</vt:lpstr>
      <vt:lpstr>Wingdings 3</vt:lpstr>
      <vt:lpstr>Theme4</vt:lpstr>
      <vt:lpstr>Facet</vt:lpstr>
      <vt:lpstr>Office Theme</vt:lpstr>
      <vt:lpstr>PowerPoint Presentation</vt:lpstr>
      <vt:lpstr>PowerPoint Presentation</vt:lpstr>
      <vt:lpstr>Izvorul cultural de pe malul Dunării</vt:lpstr>
      <vt:lpstr>De 2000 de ani</vt:lpstr>
      <vt:lpstr>Prezentarea temei</vt:lpstr>
      <vt:lpstr>Prefaţa cărţii</vt:lpstr>
      <vt:lpstr>Accidentul</vt:lpstr>
      <vt:lpstr>Informații generale</vt:lpstr>
      <vt:lpstr>Mihail Sebastian</vt:lpstr>
      <vt:lpstr>PowerPoint Presentation</vt:lpstr>
      <vt:lpstr>PowerPoint Presentation</vt:lpstr>
      <vt:lpstr>PowerPoint Presentation</vt:lpstr>
      <vt:lpstr>Moș Anghel</vt:lpstr>
      <vt:lpstr>Moartea lui Moș Anghel </vt:lpstr>
      <vt:lpstr>Cosma</vt:lpstr>
      <vt:lpstr>PowerPoint Presentation</vt:lpstr>
      <vt:lpstr> Încursiune în timp</vt:lpstr>
      <vt:lpstr>Adrian Zografi vs Panait Istrati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Colegiul National “Gh. M. Murgoci” va prezinta</dc:title>
  <dc:creator>dell</dc:creator>
  <cp:lastModifiedBy>Florea Mihaela</cp:lastModifiedBy>
  <cp:revision>37</cp:revision>
  <dcterms:created xsi:type="dcterms:W3CDTF">2017-06-14T17:40:57Z</dcterms:created>
  <dcterms:modified xsi:type="dcterms:W3CDTF">2017-07-18T11:29:48Z</dcterms:modified>
</cp:coreProperties>
</file>