
<file path=[Content_Types].xml><?xml version="1.0" encoding="utf-8"?>
<Types xmlns="http://schemas.openxmlformats.org/package/2006/content-types">
  <Default Extension="png" ContentType="image/png"/>
  <Default Extension="svg" ContentType="image/svg+xml"/>
  <Default Extension="wmf" ContentType="image/x-wmf"/>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208"/>
  </p:notesMasterIdLst>
  <p:sldIdLst>
    <p:sldId id="256" r:id="rId2"/>
    <p:sldId id="381" r:id="rId3"/>
    <p:sldId id="382" r:id="rId4"/>
    <p:sldId id="383" r:id="rId5"/>
    <p:sldId id="257" r:id="rId6"/>
    <p:sldId id="258" r:id="rId7"/>
    <p:sldId id="259" r:id="rId8"/>
    <p:sldId id="261" r:id="rId9"/>
    <p:sldId id="263" r:id="rId10"/>
    <p:sldId id="264" r:id="rId11"/>
    <p:sldId id="431" r:id="rId12"/>
    <p:sldId id="432" r:id="rId13"/>
    <p:sldId id="433" r:id="rId14"/>
    <p:sldId id="434" r:id="rId15"/>
    <p:sldId id="435" r:id="rId16"/>
    <p:sldId id="436" r:id="rId17"/>
    <p:sldId id="437" r:id="rId18"/>
    <p:sldId id="438" r:id="rId19"/>
    <p:sldId id="439" r:id="rId20"/>
    <p:sldId id="440" r:id="rId21"/>
    <p:sldId id="441" r:id="rId22"/>
    <p:sldId id="442" r:id="rId23"/>
    <p:sldId id="443" r:id="rId24"/>
    <p:sldId id="265" r:id="rId25"/>
    <p:sldId id="266" r:id="rId26"/>
    <p:sldId id="267" r:id="rId27"/>
    <p:sldId id="268" r:id="rId28"/>
    <p:sldId id="269" r:id="rId29"/>
    <p:sldId id="270" r:id="rId30"/>
    <p:sldId id="271" r:id="rId31"/>
    <p:sldId id="487" r:id="rId32"/>
    <p:sldId id="273"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483"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 id="444" r:id="rId65"/>
    <p:sldId id="445" r:id="rId66"/>
    <p:sldId id="446" r:id="rId67"/>
    <p:sldId id="447" r:id="rId68"/>
    <p:sldId id="448" r:id="rId69"/>
    <p:sldId id="450" r:id="rId70"/>
    <p:sldId id="451" r:id="rId71"/>
    <p:sldId id="452" r:id="rId72"/>
    <p:sldId id="453" r:id="rId73"/>
    <p:sldId id="449" r:id="rId74"/>
    <p:sldId id="307" r:id="rId75"/>
    <p:sldId id="308" r:id="rId76"/>
    <p:sldId id="309" r:id="rId77"/>
    <p:sldId id="310" r:id="rId78"/>
    <p:sldId id="311" r:id="rId79"/>
    <p:sldId id="312" r:id="rId80"/>
    <p:sldId id="421" r:id="rId81"/>
    <p:sldId id="484" r:id="rId82"/>
    <p:sldId id="319" r:id="rId83"/>
    <p:sldId id="320" r:id="rId84"/>
    <p:sldId id="321" r:id="rId85"/>
    <p:sldId id="322" r:id="rId86"/>
    <p:sldId id="323" r:id="rId87"/>
    <p:sldId id="324" r:id="rId88"/>
    <p:sldId id="325" r:id="rId89"/>
    <p:sldId id="326" r:id="rId90"/>
    <p:sldId id="327" r:id="rId91"/>
    <p:sldId id="329" r:id="rId92"/>
    <p:sldId id="330" r:id="rId93"/>
    <p:sldId id="485" r:id="rId94"/>
    <p:sldId id="481" r:id="rId95"/>
    <p:sldId id="331" r:id="rId96"/>
    <p:sldId id="332" r:id="rId97"/>
    <p:sldId id="333" r:id="rId98"/>
    <p:sldId id="334" r:id="rId99"/>
    <p:sldId id="335" r:id="rId100"/>
    <p:sldId id="336" r:id="rId101"/>
    <p:sldId id="338" r:id="rId102"/>
    <p:sldId id="339" r:id="rId103"/>
    <p:sldId id="340" r:id="rId104"/>
    <p:sldId id="341" r:id="rId105"/>
    <p:sldId id="342" r:id="rId106"/>
    <p:sldId id="454" r:id="rId107"/>
    <p:sldId id="455" r:id="rId108"/>
    <p:sldId id="459" r:id="rId109"/>
    <p:sldId id="461" r:id="rId110"/>
    <p:sldId id="343" r:id="rId111"/>
    <p:sldId id="344" r:id="rId112"/>
    <p:sldId id="345" r:id="rId113"/>
    <p:sldId id="346" r:id="rId114"/>
    <p:sldId id="347" r:id="rId115"/>
    <p:sldId id="348" r:id="rId116"/>
    <p:sldId id="349" r:id="rId117"/>
    <p:sldId id="350" r:id="rId118"/>
    <p:sldId id="384" r:id="rId119"/>
    <p:sldId id="352" r:id="rId120"/>
    <p:sldId id="353" r:id="rId121"/>
    <p:sldId id="354" r:id="rId122"/>
    <p:sldId id="355" r:id="rId123"/>
    <p:sldId id="356" r:id="rId124"/>
    <p:sldId id="357" r:id="rId125"/>
    <p:sldId id="358" r:id="rId126"/>
    <p:sldId id="359" r:id="rId127"/>
    <p:sldId id="360" r:id="rId128"/>
    <p:sldId id="361" r:id="rId129"/>
    <p:sldId id="362" r:id="rId130"/>
    <p:sldId id="363" r:id="rId131"/>
    <p:sldId id="364" r:id="rId132"/>
    <p:sldId id="365" r:id="rId133"/>
    <p:sldId id="422" r:id="rId134"/>
    <p:sldId id="366" r:id="rId135"/>
    <p:sldId id="369" r:id="rId136"/>
    <p:sldId id="423" r:id="rId137"/>
    <p:sldId id="370" r:id="rId138"/>
    <p:sldId id="371" r:id="rId139"/>
    <p:sldId id="372" r:id="rId140"/>
    <p:sldId id="373" r:id="rId141"/>
    <p:sldId id="374" r:id="rId142"/>
    <p:sldId id="375" r:id="rId143"/>
    <p:sldId id="376" r:id="rId144"/>
    <p:sldId id="377" r:id="rId145"/>
    <p:sldId id="379" r:id="rId146"/>
    <p:sldId id="378" r:id="rId147"/>
    <p:sldId id="425" r:id="rId148"/>
    <p:sldId id="424" r:id="rId149"/>
    <p:sldId id="426" r:id="rId150"/>
    <p:sldId id="427" r:id="rId151"/>
    <p:sldId id="486" r:id="rId152"/>
    <p:sldId id="428" r:id="rId153"/>
    <p:sldId id="482" r:id="rId154"/>
    <p:sldId id="385" r:id="rId155"/>
    <p:sldId id="386" r:id="rId156"/>
    <p:sldId id="387" r:id="rId157"/>
    <p:sldId id="388" r:id="rId158"/>
    <p:sldId id="389" r:id="rId159"/>
    <p:sldId id="390" r:id="rId160"/>
    <p:sldId id="391" r:id="rId161"/>
    <p:sldId id="392" r:id="rId162"/>
    <p:sldId id="393" r:id="rId163"/>
    <p:sldId id="394" r:id="rId164"/>
    <p:sldId id="395" r:id="rId165"/>
    <p:sldId id="396" r:id="rId166"/>
    <p:sldId id="397" r:id="rId167"/>
    <p:sldId id="398" r:id="rId168"/>
    <p:sldId id="399" r:id="rId169"/>
    <p:sldId id="400" r:id="rId170"/>
    <p:sldId id="401" r:id="rId171"/>
    <p:sldId id="404" r:id="rId172"/>
    <p:sldId id="405" r:id="rId173"/>
    <p:sldId id="406" r:id="rId174"/>
    <p:sldId id="407" r:id="rId175"/>
    <p:sldId id="429" r:id="rId176"/>
    <p:sldId id="408" r:id="rId177"/>
    <p:sldId id="409" r:id="rId178"/>
    <p:sldId id="410" r:id="rId179"/>
    <p:sldId id="411" r:id="rId180"/>
    <p:sldId id="412" r:id="rId181"/>
    <p:sldId id="413" r:id="rId182"/>
    <p:sldId id="414" r:id="rId183"/>
    <p:sldId id="415" r:id="rId184"/>
    <p:sldId id="417" r:id="rId185"/>
    <p:sldId id="418" r:id="rId186"/>
    <p:sldId id="430" r:id="rId187"/>
    <p:sldId id="462" r:id="rId188"/>
    <p:sldId id="463" r:id="rId189"/>
    <p:sldId id="464" r:id="rId190"/>
    <p:sldId id="465" r:id="rId191"/>
    <p:sldId id="466" r:id="rId192"/>
    <p:sldId id="467" r:id="rId193"/>
    <p:sldId id="468" r:id="rId194"/>
    <p:sldId id="469" r:id="rId195"/>
    <p:sldId id="470" r:id="rId196"/>
    <p:sldId id="471" r:id="rId197"/>
    <p:sldId id="472" r:id="rId198"/>
    <p:sldId id="473" r:id="rId199"/>
    <p:sldId id="474" r:id="rId200"/>
    <p:sldId id="475" r:id="rId201"/>
    <p:sldId id="476" r:id="rId202"/>
    <p:sldId id="477" r:id="rId203"/>
    <p:sldId id="478" r:id="rId204"/>
    <p:sldId id="479" r:id="rId205"/>
    <p:sldId id="480" r:id="rId206"/>
    <p:sldId id="420" r:id="rId207"/>
  </p:sldIdLst>
  <p:sldSz cx="10693400" cy="7556500"/>
  <p:notesSz cx="10693400" cy="75565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739" y="43"/>
      </p:cViewPr>
      <p:guideLst>
        <p:guide orient="horz" pos="2880"/>
        <p:guide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presProps" Target="presProps.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viewProps" Target="view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tableStyles" Target="tableStyles.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microsoft.com/office/2016/11/relationships/changesInfo" Target="changesInfos/changesInfo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ME Christophe" userId="50546bc1-095a-40fa-9a47-373ad5f542e3" providerId="ADAL" clId="{6055F510-5F19-4CDB-8611-B5F78CFCF860}"/>
    <pc:docChg chg="modSld">
      <pc:chgData name="ZOME Christophe" userId="50546bc1-095a-40fa-9a47-373ad5f542e3" providerId="ADAL" clId="{6055F510-5F19-4CDB-8611-B5F78CFCF860}" dt="2024-04-18T07:59:54.277" v="171" actId="6549"/>
      <pc:docMkLst>
        <pc:docMk/>
      </pc:docMkLst>
      <pc:sldChg chg="modSp mod">
        <pc:chgData name="ZOME Christophe" userId="50546bc1-095a-40fa-9a47-373ad5f542e3" providerId="ADAL" clId="{6055F510-5F19-4CDB-8611-B5F78CFCF860}" dt="2024-04-18T07:59:54.277" v="171" actId="6549"/>
        <pc:sldMkLst>
          <pc:docMk/>
          <pc:sldMk cId="0" sldId="280"/>
        </pc:sldMkLst>
        <pc:spChg chg="mod">
          <ac:chgData name="ZOME Christophe" userId="50546bc1-095a-40fa-9a47-373ad5f542e3" providerId="ADAL" clId="{6055F510-5F19-4CDB-8611-B5F78CFCF860}" dt="2024-04-18T07:59:54.277" v="171" actId="6549"/>
          <ac:spMkLst>
            <pc:docMk/>
            <pc:sldMk cId="0" sldId="280"/>
            <ac:spMk id="4" creationId="{00000000-0000-0000-0000-000000000000}"/>
          </ac:spMkLst>
        </pc:spChg>
      </pc:sldChg>
    </pc:docChg>
  </pc:docChgLst>
  <pc:docChgLst>
    <pc:chgData name="ZOME Christophe" userId="50546bc1-095a-40fa-9a47-373ad5f542e3" providerId="ADAL" clId="{F8C59537-E395-4909-917A-F651529653FE}"/>
    <pc:docChg chg="undo custSel modSld">
      <pc:chgData name="ZOME Christophe" userId="50546bc1-095a-40fa-9a47-373ad5f542e3" providerId="ADAL" clId="{F8C59537-E395-4909-917A-F651529653FE}" dt="2024-04-21T16:27:33.686" v="68" actId="1076"/>
      <pc:docMkLst>
        <pc:docMk/>
      </pc:docMkLst>
      <pc:sldChg chg="modSp mod">
        <pc:chgData name="ZOME Christophe" userId="50546bc1-095a-40fa-9a47-373ad5f542e3" providerId="ADAL" clId="{F8C59537-E395-4909-917A-F651529653FE}" dt="2024-04-21T16:11:28.493" v="42" actId="313"/>
        <pc:sldMkLst>
          <pc:docMk/>
          <pc:sldMk cId="0" sldId="258"/>
        </pc:sldMkLst>
        <pc:spChg chg="mod">
          <ac:chgData name="ZOME Christophe" userId="50546bc1-095a-40fa-9a47-373ad5f542e3" providerId="ADAL" clId="{F8C59537-E395-4909-917A-F651529653FE}" dt="2024-04-21T16:11:28.493" v="42" actId="313"/>
          <ac:spMkLst>
            <pc:docMk/>
            <pc:sldMk cId="0" sldId="258"/>
            <ac:spMk id="5" creationId="{00000000-0000-0000-0000-000000000000}"/>
          </ac:spMkLst>
        </pc:spChg>
      </pc:sldChg>
      <pc:sldChg chg="modSp mod">
        <pc:chgData name="ZOME Christophe" userId="50546bc1-095a-40fa-9a47-373ad5f542e3" providerId="ADAL" clId="{F8C59537-E395-4909-917A-F651529653FE}" dt="2024-04-21T16:12:12.601" v="45" actId="108"/>
        <pc:sldMkLst>
          <pc:docMk/>
          <pc:sldMk cId="0" sldId="263"/>
        </pc:sldMkLst>
        <pc:spChg chg="mod">
          <ac:chgData name="ZOME Christophe" userId="50546bc1-095a-40fa-9a47-373ad5f542e3" providerId="ADAL" clId="{F8C59537-E395-4909-917A-F651529653FE}" dt="2024-04-21T16:12:12.601" v="45" actId="108"/>
          <ac:spMkLst>
            <pc:docMk/>
            <pc:sldMk cId="0" sldId="263"/>
            <ac:spMk id="4" creationId="{00000000-0000-0000-0000-000000000000}"/>
          </ac:spMkLst>
        </pc:spChg>
      </pc:sldChg>
      <pc:sldChg chg="modSp mod">
        <pc:chgData name="ZOME Christophe" userId="50546bc1-095a-40fa-9a47-373ad5f542e3" providerId="ADAL" clId="{F8C59537-E395-4909-917A-F651529653FE}" dt="2024-04-21T16:14:20.520" v="52" actId="1076"/>
        <pc:sldMkLst>
          <pc:docMk/>
          <pc:sldMk cId="0" sldId="308"/>
        </pc:sldMkLst>
        <pc:spChg chg="mod">
          <ac:chgData name="ZOME Christophe" userId="50546bc1-095a-40fa-9a47-373ad5f542e3" providerId="ADAL" clId="{F8C59537-E395-4909-917A-F651529653FE}" dt="2024-04-21T16:14:20.520" v="52" actId="1076"/>
          <ac:spMkLst>
            <pc:docMk/>
            <pc:sldMk cId="0" sldId="308"/>
            <ac:spMk id="2" creationId="{00000000-0000-0000-0000-000000000000}"/>
          </ac:spMkLst>
        </pc:spChg>
      </pc:sldChg>
      <pc:sldChg chg="modSp mod">
        <pc:chgData name="ZOME Christophe" userId="50546bc1-095a-40fa-9a47-373ad5f542e3" providerId="ADAL" clId="{F8C59537-E395-4909-917A-F651529653FE}" dt="2024-04-21T16:15:10.732" v="54" actId="1076"/>
        <pc:sldMkLst>
          <pc:docMk/>
          <pc:sldMk cId="0" sldId="311"/>
        </pc:sldMkLst>
        <pc:spChg chg="mod">
          <ac:chgData name="ZOME Christophe" userId="50546bc1-095a-40fa-9a47-373ad5f542e3" providerId="ADAL" clId="{F8C59537-E395-4909-917A-F651529653FE}" dt="2024-04-21T16:15:10.732" v="54" actId="1076"/>
          <ac:spMkLst>
            <pc:docMk/>
            <pc:sldMk cId="0" sldId="311"/>
            <ac:spMk id="2" creationId="{00000000-0000-0000-0000-000000000000}"/>
          </ac:spMkLst>
        </pc:spChg>
      </pc:sldChg>
      <pc:sldChg chg="modSp mod">
        <pc:chgData name="ZOME Christophe" userId="50546bc1-095a-40fa-9a47-373ad5f542e3" providerId="ADAL" clId="{F8C59537-E395-4909-917A-F651529653FE}" dt="2024-04-21T16:24:27.079" v="57" actId="14100"/>
        <pc:sldMkLst>
          <pc:docMk/>
          <pc:sldMk cId="0" sldId="333"/>
        </pc:sldMkLst>
        <pc:spChg chg="mod">
          <ac:chgData name="ZOME Christophe" userId="50546bc1-095a-40fa-9a47-373ad5f542e3" providerId="ADAL" clId="{F8C59537-E395-4909-917A-F651529653FE}" dt="2024-04-21T16:24:27.079" v="57" actId="14100"/>
          <ac:spMkLst>
            <pc:docMk/>
            <pc:sldMk cId="0" sldId="333"/>
            <ac:spMk id="4" creationId="{00000000-0000-0000-0000-000000000000}"/>
          </ac:spMkLst>
        </pc:spChg>
      </pc:sldChg>
      <pc:sldChg chg="modSp mod">
        <pc:chgData name="ZOME Christophe" userId="50546bc1-095a-40fa-9a47-373ad5f542e3" providerId="ADAL" clId="{F8C59537-E395-4909-917A-F651529653FE}" dt="2024-04-21T15:43:44.828" v="1" actId="33524"/>
        <pc:sldMkLst>
          <pc:docMk/>
          <pc:sldMk cId="259714106" sldId="381"/>
        </pc:sldMkLst>
        <pc:spChg chg="mod">
          <ac:chgData name="ZOME Christophe" userId="50546bc1-095a-40fa-9a47-373ad5f542e3" providerId="ADAL" clId="{F8C59537-E395-4909-917A-F651529653FE}" dt="2024-04-21T15:43:44.828" v="1" actId="33524"/>
          <ac:spMkLst>
            <pc:docMk/>
            <pc:sldMk cId="259714106" sldId="381"/>
            <ac:spMk id="5" creationId="{00000000-0000-0000-0000-000000000000}"/>
          </ac:spMkLst>
        </pc:spChg>
      </pc:sldChg>
      <pc:sldChg chg="modSp mod">
        <pc:chgData name="ZOME Christophe" userId="50546bc1-095a-40fa-9a47-373ad5f542e3" providerId="ADAL" clId="{F8C59537-E395-4909-917A-F651529653FE}" dt="2024-04-21T16:11:13.858" v="41" actId="20577"/>
        <pc:sldMkLst>
          <pc:docMk/>
          <pc:sldMk cId="3058951154" sldId="383"/>
        </pc:sldMkLst>
        <pc:spChg chg="mod">
          <ac:chgData name="ZOME Christophe" userId="50546bc1-095a-40fa-9a47-373ad5f542e3" providerId="ADAL" clId="{F8C59537-E395-4909-917A-F651529653FE}" dt="2024-04-21T16:11:13.858" v="41" actId="20577"/>
          <ac:spMkLst>
            <pc:docMk/>
            <pc:sldMk cId="3058951154" sldId="383"/>
            <ac:spMk id="212995" creationId="{00000000-0000-0000-0000-000000000000}"/>
          </ac:spMkLst>
        </pc:spChg>
      </pc:sldChg>
      <pc:sldChg chg="modSp mod">
        <pc:chgData name="ZOME Christophe" userId="50546bc1-095a-40fa-9a47-373ad5f542e3" providerId="ADAL" clId="{F8C59537-E395-4909-917A-F651529653FE}" dt="2024-04-21T16:27:04.848" v="66" actId="33524"/>
        <pc:sldMkLst>
          <pc:docMk/>
          <pc:sldMk cId="1513775163" sldId="425"/>
        </pc:sldMkLst>
        <pc:spChg chg="mod">
          <ac:chgData name="ZOME Christophe" userId="50546bc1-095a-40fa-9a47-373ad5f542e3" providerId="ADAL" clId="{F8C59537-E395-4909-917A-F651529653FE}" dt="2024-04-21T16:27:04.848" v="66" actId="33524"/>
          <ac:spMkLst>
            <pc:docMk/>
            <pc:sldMk cId="1513775163" sldId="425"/>
            <ac:spMk id="2" creationId="{29F69B72-A436-9637-D4D4-0432392ECC99}"/>
          </ac:spMkLst>
        </pc:spChg>
      </pc:sldChg>
      <pc:sldChg chg="modSp mod">
        <pc:chgData name="ZOME Christophe" userId="50546bc1-095a-40fa-9a47-373ad5f542e3" providerId="ADAL" clId="{F8C59537-E395-4909-917A-F651529653FE}" dt="2024-04-21T16:27:33.686" v="68" actId="1076"/>
        <pc:sldMkLst>
          <pc:docMk/>
          <pc:sldMk cId="1889825653" sldId="426"/>
        </pc:sldMkLst>
        <pc:picChg chg="mod">
          <ac:chgData name="ZOME Christophe" userId="50546bc1-095a-40fa-9a47-373ad5f542e3" providerId="ADAL" clId="{F8C59537-E395-4909-917A-F651529653FE}" dt="2024-04-21T16:27:27.429" v="67" actId="1076"/>
          <ac:picMkLst>
            <pc:docMk/>
            <pc:sldMk cId="1889825653" sldId="426"/>
            <ac:picMk id="7" creationId="{65E22046-3759-A341-82F6-AB58CEC6113A}"/>
          </ac:picMkLst>
        </pc:picChg>
        <pc:picChg chg="mod">
          <ac:chgData name="ZOME Christophe" userId="50546bc1-095a-40fa-9a47-373ad5f542e3" providerId="ADAL" clId="{F8C59537-E395-4909-917A-F651529653FE}" dt="2024-04-21T16:27:33.686" v="68" actId="1076"/>
          <ac:picMkLst>
            <pc:docMk/>
            <pc:sldMk cId="1889825653" sldId="426"/>
            <ac:picMk id="10" creationId="{33902D3A-DFCD-1C8B-9368-05EA3AB0FCCF}"/>
          </ac:picMkLst>
        </pc:picChg>
      </pc:sldChg>
      <pc:sldChg chg="modSp mod">
        <pc:chgData name="ZOME Christophe" userId="50546bc1-095a-40fa-9a47-373ad5f542e3" providerId="ADAL" clId="{F8C59537-E395-4909-917A-F651529653FE}" dt="2024-04-21T16:12:36.344" v="46" actId="1076"/>
        <pc:sldMkLst>
          <pc:docMk/>
          <pc:sldMk cId="1183524568" sldId="431"/>
        </pc:sldMkLst>
        <pc:spChg chg="mod">
          <ac:chgData name="ZOME Christophe" userId="50546bc1-095a-40fa-9a47-373ad5f542e3" providerId="ADAL" clId="{F8C59537-E395-4909-917A-F651529653FE}" dt="2024-04-21T16:12:36.344" v="46" actId="1076"/>
          <ac:spMkLst>
            <pc:docMk/>
            <pc:sldMk cId="1183524568" sldId="431"/>
            <ac:spMk id="3" creationId="{00000000-0000-0000-0000-000000000000}"/>
          </ac:spMkLst>
        </pc:spChg>
      </pc:sldChg>
      <pc:sldChg chg="modSp mod">
        <pc:chgData name="ZOME Christophe" userId="50546bc1-095a-40fa-9a47-373ad5f542e3" providerId="ADAL" clId="{F8C59537-E395-4909-917A-F651529653FE}" dt="2024-04-21T16:12:51.269" v="49" actId="1076"/>
        <pc:sldMkLst>
          <pc:docMk/>
          <pc:sldMk cId="2383395356" sldId="432"/>
        </pc:sldMkLst>
        <pc:spChg chg="mod">
          <ac:chgData name="ZOME Christophe" userId="50546bc1-095a-40fa-9a47-373ad5f542e3" providerId="ADAL" clId="{F8C59537-E395-4909-917A-F651529653FE}" dt="2024-04-21T16:12:51.269" v="49" actId="1076"/>
          <ac:spMkLst>
            <pc:docMk/>
            <pc:sldMk cId="2383395356" sldId="432"/>
            <ac:spMk id="6" creationId="{00000000-0000-0000-0000-000000000000}"/>
          </ac:spMkLst>
        </pc:spChg>
      </pc:sldChg>
      <pc:sldChg chg="delSp mod">
        <pc:chgData name="ZOME Christophe" userId="50546bc1-095a-40fa-9a47-373ad5f542e3" providerId="ADAL" clId="{F8C59537-E395-4909-917A-F651529653FE}" dt="2024-04-21T16:13:05.979" v="50" actId="478"/>
        <pc:sldMkLst>
          <pc:docMk/>
          <pc:sldMk cId="3012313037" sldId="436"/>
        </pc:sldMkLst>
        <pc:spChg chg="del">
          <ac:chgData name="ZOME Christophe" userId="50546bc1-095a-40fa-9a47-373ad5f542e3" providerId="ADAL" clId="{F8C59537-E395-4909-917A-F651529653FE}" dt="2024-04-21T16:13:05.979" v="50" actId="478"/>
          <ac:spMkLst>
            <pc:docMk/>
            <pc:sldMk cId="3012313037" sldId="436"/>
            <ac:spMk id="3" creationId="{00000000-0000-0000-0000-000000000000}"/>
          </ac:spMkLst>
        </pc:spChg>
      </pc:sldChg>
      <pc:sldChg chg="modSp mod">
        <pc:chgData name="ZOME Christophe" userId="50546bc1-095a-40fa-9a47-373ad5f542e3" providerId="ADAL" clId="{F8C59537-E395-4909-917A-F651529653FE}" dt="2024-04-21T16:25:43.631" v="65" actId="1076"/>
        <pc:sldMkLst>
          <pc:docMk/>
          <pc:sldMk cId="3830095754" sldId="459"/>
        </pc:sldMkLst>
        <pc:spChg chg="mod">
          <ac:chgData name="ZOME Christophe" userId="50546bc1-095a-40fa-9a47-373ad5f542e3" providerId="ADAL" clId="{F8C59537-E395-4909-917A-F651529653FE}" dt="2024-04-21T16:25:43.631" v="65" actId="1076"/>
          <ac:spMkLst>
            <pc:docMk/>
            <pc:sldMk cId="3830095754" sldId="459"/>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4633913" cy="37782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6057900" y="0"/>
            <a:ext cx="4632325" cy="377825"/>
          </a:xfrm>
          <a:prstGeom prst="rect">
            <a:avLst/>
          </a:prstGeom>
        </p:spPr>
        <p:txBody>
          <a:bodyPr vert="horz" lIns="91440" tIns="45720" rIns="91440" bIns="45720" rtlCol="0"/>
          <a:lstStyle>
            <a:lvl1pPr algn="r">
              <a:defRPr sz="1200"/>
            </a:lvl1pPr>
          </a:lstStyle>
          <a:p>
            <a:fld id="{B245BCDE-BA82-45B3-B831-A1F36BB274E5}" type="datetimeFigureOut">
              <a:rPr lang="fr-FR" smtClean="0"/>
              <a:t>02/05/2024</a:t>
            </a:fld>
            <a:endParaRPr lang="fr-FR"/>
          </a:p>
        </p:txBody>
      </p:sp>
      <p:sp>
        <p:nvSpPr>
          <p:cNvPr id="4" name="Espace réservé de l'image des diapositives 3"/>
          <p:cNvSpPr>
            <a:spLocks noGrp="1" noRot="1" noChangeAspect="1"/>
          </p:cNvSpPr>
          <p:nvPr>
            <p:ph type="sldImg" idx="2"/>
          </p:nvPr>
        </p:nvSpPr>
        <p:spPr>
          <a:xfrm>
            <a:off x="3341688" y="566738"/>
            <a:ext cx="4010025" cy="2833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1069975" y="3589338"/>
            <a:ext cx="8553450" cy="3400425"/>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7177088"/>
            <a:ext cx="4633913" cy="37782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6057900" y="7177088"/>
            <a:ext cx="4632325" cy="377825"/>
          </a:xfrm>
          <a:prstGeom prst="rect">
            <a:avLst/>
          </a:prstGeom>
        </p:spPr>
        <p:txBody>
          <a:bodyPr vert="horz" lIns="91440" tIns="45720" rIns="91440" bIns="45720" rtlCol="0" anchor="b"/>
          <a:lstStyle>
            <a:lvl1pPr algn="r">
              <a:defRPr sz="1200"/>
            </a:lvl1pPr>
          </a:lstStyle>
          <a:p>
            <a:fld id="{01643540-F5CC-4810-9AC2-71659EB005A8}" type="slidenum">
              <a:rPr lang="fr-FR" smtClean="0"/>
              <a:t>‹N°›</a:t>
            </a:fld>
            <a:endParaRPr lang="fr-FR"/>
          </a:p>
        </p:txBody>
      </p:sp>
    </p:spTree>
    <p:extLst>
      <p:ext uri="{BB962C8B-B14F-4D97-AF65-F5344CB8AC3E}">
        <p14:creationId xmlns:p14="http://schemas.microsoft.com/office/powerpoint/2010/main" val="1100178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Rot="1" noChangeAspect="1" noChangeArrowheads="1" noTextEdit="1"/>
          </p:cNvSpPr>
          <p:nvPr>
            <p:ph type="sldImg"/>
          </p:nvPr>
        </p:nvSpPr>
        <p:spPr>
          <a:xfrm>
            <a:off x="3479800" y="661988"/>
            <a:ext cx="3733800" cy="2640012"/>
          </a:xfrm>
          <a:ln/>
        </p:spPr>
      </p:sp>
      <p:sp>
        <p:nvSpPr>
          <p:cNvPr id="533507"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Rot="1" noChangeAspect="1" noChangeArrowheads="1" noTextEdit="1"/>
          </p:cNvSpPr>
          <p:nvPr>
            <p:ph type="sldImg"/>
          </p:nvPr>
        </p:nvSpPr>
        <p:spPr>
          <a:xfrm>
            <a:off x="3479800" y="661988"/>
            <a:ext cx="3733800" cy="2640012"/>
          </a:xfrm>
          <a:ln/>
        </p:spPr>
      </p:sp>
      <p:sp>
        <p:nvSpPr>
          <p:cNvPr id="536579" name="Rectangle 3"/>
          <p:cNvSpPr>
            <a:spLocks noGrp="1" noChangeArrowheads="1"/>
          </p:cNvSpPr>
          <p:nvPr>
            <p:ph type="body" idx="1"/>
          </p:nvPr>
        </p:nvSpPr>
        <p:spPr/>
        <p:txBody>
          <a:bodyPr/>
          <a:lstStyle/>
          <a:p>
            <a:endParaRPr lang="fr-FR" altLang="fr-F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44505FD-5C31-ADB6-80E3-0032B3FC2F74}"/>
              </a:ext>
            </a:extLst>
          </p:cNvPr>
          <p:cNvSpPr/>
          <p:nvPr/>
        </p:nvSpPr>
        <p:spPr>
          <a:xfrm>
            <a:off x="-11141" y="7471113"/>
            <a:ext cx="10208691" cy="85387"/>
          </a:xfrm>
          <a:prstGeom prst="rect">
            <a:avLst/>
          </a:prstGeom>
          <a:solidFill>
            <a:srgbClr val="002060"/>
          </a:solidFill>
          <a:ln>
            <a:solidFill>
              <a:srgbClr val="002060"/>
            </a:solidFill>
          </a:ln>
          <a:effectLst>
            <a:outerShdw blurRad="50800" dist="50800" dir="8100000" algn="tr" rotWithShape="0">
              <a:srgbClr val="00206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dirty="0"/>
          </a:p>
        </p:txBody>
      </p:sp>
      <p:sp>
        <p:nvSpPr>
          <p:cNvPr id="2" name="Titre 1">
            <a:extLst>
              <a:ext uri="{FF2B5EF4-FFF2-40B4-BE49-F238E27FC236}">
                <a16:creationId xmlns:a16="http://schemas.microsoft.com/office/drawing/2014/main" id="{B759B97B-4602-0E18-1CA6-023A75E4AE56}"/>
              </a:ext>
            </a:extLst>
          </p:cNvPr>
          <p:cNvSpPr>
            <a:spLocks noGrp="1"/>
          </p:cNvSpPr>
          <p:nvPr>
            <p:ph type="ctrTitle"/>
          </p:nvPr>
        </p:nvSpPr>
        <p:spPr>
          <a:xfrm>
            <a:off x="1336675" y="1236678"/>
            <a:ext cx="8020050" cy="2630781"/>
          </a:xfrm>
        </p:spPr>
        <p:txBody>
          <a:bodyPr anchor="b"/>
          <a:lstStyle>
            <a:lvl1pPr algn="ctr">
              <a:defRPr sz="5263">
                <a:solidFill>
                  <a:srgbClr val="002060"/>
                </a:solidFill>
                <a:latin typeface="Poppins" panose="00000500000000000000" pitchFamily="2" charset="0"/>
                <a:cs typeface="Poppins" panose="00000500000000000000" pitchFamily="2" charset="0"/>
              </a:defRPr>
            </a:lvl1pPr>
          </a:lstStyle>
          <a:p>
            <a:r>
              <a:rPr lang="fr-FR"/>
              <a:t>Modifiez le style du titre</a:t>
            </a:r>
            <a:endParaRPr lang="fr-FR" dirty="0"/>
          </a:p>
        </p:txBody>
      </p:sp>
      <p:sp>
        <p:nvSpPr>
          <p:cNvPr id="3" name="Sous-titre 2">
            <a:extLst>
              <a:ext uri="{FF2B5EF4-FFF2-40B4-BE49-F238E27FC236}">
                <a16:creationId xmlns:a16="http://schemas.microsoft.com/office/drawing/2014/main" id="{EE314A54-C72D-DDFD-3B00-BF82D5325821}"/>
              </a:ext>
            </a:extLst>
          </p:cNvPr>
          <p:cNvSpPr>
            <a:spLocks noGrp="1"/>
          </p:cNvSpPr>
          <p:nvPr>
            <p:ph type="subTitle" idx="1"/>
          </p:nvPr>
        </p:nvSpPr>
        <p:spPr>
          <a:xfrm>
            <a:off x="1336675" y="3968912"/>
            <a:ext cx="8020050" cy="1824404"/>
          </a:xfrm>
        </p:spPr>
        <p:txBody>
          <a:bodyPr/>
          <a:lstStyle>
            <a:lvl1pPr marL="0" indent="0" algn="ctr">
              <a:buNone/>
              <a:defRPr sz="2105">
                <a:solidFill>
                  <a:srgbClr val="002060"/>
                </a:solidFill>
                <a:latin typeface="Poppins" panose="00000500000000000000" pitchFamily="2" charset="0"/>
                <a:cs typeface="Poppins" panose="00000500000000000000" pitchFamily="2" charset="0"/>
              </a:defRPr>
            </a:lvl1pPr>
            <a:lvl2pPr marL="401010" indent="0" algn="ctr">
              <a:buNone/>
              <a:defRPr sz="1754"/>
            </a:lvl2pPr>
            <a:lvl3pPr marL="802020" indent="0" algn="ctr">
              <a:buNone/>
              <a:defRPr sz="1579"/>
            </a:lvl3pPr>
            <a:lvl4pPr marL="1203030" indent="0" algn="ctr">
              <a:buNone/>
              <a:defRPr sz="1403"/>
            </a:lvl4pPr>
            <a:lvl5pPr marL="1604040" indent="0" algn="ctr">
              <a:buNone/>
              <a:defRPr sz="1403"/>
            </a:lvl5pPr>
            <a:lvl6pPr marL="2005051" indent="0" algn="ctr">
              <a:buNone/>
              <a:defRPr sz="1403"/>
            </a:lvl6pPr>
            <a:lvl7pPr marL="2406061" indent="0" algn="ctr">
              <a:buNone/>
              <a:defRPr sz="1403"/>
            </a:lvl7pPr>
            <a:lvl8pPr marL="2807071" indent="0" algn="ctr">
              <a:buNone/>
              <a:defRPr sz="1403"/>
            </a:lvl8pPr>
            <a:lvl9pPr marL="3208081" indent="0" algn="ctr">
              <a:buNone/>
              <a:defRPr sz="1403"/>
            </a:lvl9pPr>
          </a:lstStyle>
          <a:p>
            <a:r>
              <a:rPr lang="fr-FR"/>
              <a:t>Modifiez le style des sous-titres du masque</a:t>
            </a:r>
            <a:endParaRPr lang="fr-FR" dirty="0"/>
          </a:p>
        </p:txBody>
      </p:sp>
      <p:sp>
        <p:nvSpPr>
          <p:cNvPr id="10" name="Rectangle 9">
            <a:extLst>
              <a:ext uri="{FF2B5EF4-FFF2-40B4-BE49-F238E27FC236}">
                <a16:creationId xmlns:a16="http://schemas.microsoft.com/office/drawing/2014/main" id="{5ECF9B12-8D71-84F0-6547-F918E837CC4D}"/>
              </a:ext>
            </a:extLst>
          </p:cNvPr>
          <p:cNvSpPr/>
          <p:nvPr/>
        </p:nvSpPr>
        <p:spPr>
          <a:xfrm>
            <a:off x="743273" y="-9242"/>
            <a:ext cx="9958229" cy="431300"/>
          </a:xfrm>
          <a:prstGeom prst="rect">
            <a:avLst/>
          </a:prstGeom>
          <a:solidFill>
            <a:srgbClr val="002060"/>
          </a:solidFill>
          <a:ln>
            <a:noFill/>
          </a:ln>
          <a:effectLst>
            <a:outerShdw blurRad="50800" dist="63500" dir="3000000" algn="tl"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dirty="0"/>
          </a:p>
        </p:txBody>
      </p:sp>
      <p:pic>
        <p:nvPicPr>
          <p:cNvPr id="18" name="Image 17">
            <a:extLst>
              <a:ext uri="{FF2B5EF4-FFF2-40B4-BE49-F238E27FC236}">
                <a16:creationId xmlns:a16="http://schemas.microsoft.com/office/drawing/2014/main" id="{B6D3A2BE-12E4-E0AB-79F0-BBE2691B6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7088" y="51993"/>
            <a:ext cx="673743" cy="309003"/>
          </a:xfrm>
          <a:prstGeom prst="rect">
            <a:avLst/>
          </a:prstGeom>
        </p:spPr>
      </p:pic>
    </p:spTree>
    <p:extLst>
      <p:ext uri="{BB962C8B-B14F-4D97-AF65-F5344CB8AC3E}">
        <p14:creationId xmlns:p14="http://schemas.microsoft.com/office/powerpoint/2010/main" val="3883022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F2634D-A55B-2CBA-E572-A95CF8E7E58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FBBD60C-2309-0F9C-5BAC-E62AB52DDA7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FEF3637-D49C-8B18-6C0E-9213457BF1B9}"/>
              </a:ext>
            </a:extLst>
          </p:cNvPr>
          <p:cNvSpPr>
            <a:spLocks noGrp="1"/>
          </p:cNvSpPr>
          <p:nvPr>
            <p:ph type="dt" sz="half" idx="10"/>
          </p:nvPr>
        </p:nvSpPr>
        <p:spPr>
          <a:xfrm>
            <a:off x="735171" y="7003756"/>
            <a:ext cx="2406015" cy="402314"/>
          </a:xfrm>
          <a:prstGeom prst="rect">
            <a:avLst/>
          </a:prstGeom>
        </p:spPr>
        <p:txBody>
          <a:bodyPr/>
          <a:lstStyle/>
          <a:p>
            <a:fld id="{1D8BD707-D9CF-40AE-B4C6-C98DA3205C09}" type="datetimeFigureOut">
              <a:rPr lang="en-US" smtClean="0"/>
              <a:t>5/2/2024</a:t>
            </a:fld>
            <a:endParaRPr lang="en-US"/>
          </a:p>
        </p:txBody>
      </p:sp>
      <p:sp>
        <p:nvSpPr>
          <p:cNvPr id="5" name="Espace réservé du pied de page 4">
            <a:extLst>
              <a:ext uri="{FF2B5EF4-FFF2-40B4-BE49-F238E27FC236}">
                <a16:creationId xmlns:a16="http://schemas.microsoft.com/office/drawing/2014/main" id="{041AE519-AFE2-2994-279C-ACFB85879A9A}"/>
              </a:ext>
            </a:extLst>
          </p:cNvPr>
          <p:cNvSpPr>
            <a:spLocks noGrp="1"/>
          </p:cNvSpPr>
          <p:nvPr>
            <p:ph type="ftr" sz="quarter" idx="11"/>
          </p:nvPr>
        </p:nvSpPr>
        <p:spPr>
          <a:xfrm>
            <a:off x="3542189" y="7003756"/>
            <a:ext cx="3609023" cy="402314"/>
          </a:xfrm>
          <a:prstGeom prst="rect">
            <a:avLst/>
          </a:prstGeom>
        </p:spPr>
        <p:txBody>
          <a:bodyPr/>
          <a:lstStyle/>
          <a:p>
            <a:pPr algn="ctr">
              <a:lnSpc>
                <a:spcPts val="1260"/>
              </a:lnSpc>
            </a:pPr>
            <a:r>
              <a:rPr lang="fr-FR" spc="-5"/>
              <a:t>med@ZOME.net </a:t>
            </a:r>
            <a:r>
              <a:rPr lang="fr-FR"/>
              <a:t>| </a:t>
            </a:r>
            <a:r>
              <a:rPr lang="fr-FR" spc="-5"/>
              <a:t>ENSET</a:t>
            </a:r>
            <a:r>
              <a:rPr lang="fr-FR" spc="-50"/>
              <a:t> </a:t>
            </a:r>
            <a:r>
              <a:rPr lang="fr-FR" spc="-10"/>
              <a:t>Université</a:t>
            </a:r>
          </a:p>
          <a:p>
            <a:pPr marL="635" algn="ctr">
              <a:lnSpc>
                <a:spcPct val="100000"/>
              </a:lnSpc>
            </a:pPr>
            <a:r>
              <a:rPr lang="fr-FR" spc="-5"/>
              <a:t>Hassan II</a:t>
            </a:r>
            <a:r>
              <a:rPr lang="fr-FR" spc="-70"/>
              <a:t> </a:t>
            </a:r>
            <a:r>
              <a:rPr lang="fr-FR" spc="-5"/>
              <a:t>Mohammedia</a:t>
            </a:r>
            <a:endParaRPr lang="fr-FR" spc="-5" dirty="0"/>
          </a:p>
        </p:txBody>
      </p:sp>
      <p:sp>
        <p:nvSpPr>
          <p:cNvPr id="6" name="Espace réservé du numéro de diapositive 5">
            <a:extLst>
              <a:ext uri="{FF2B5EF4-FFF2-40B4-BE49-F238E27FC236}">
                <a16:creationId xmlns:a16="http://schemas.microsoft.com/office/drawing/2014/main" id="{4817A1B3-B346-37AE-7EBC-BC3C30836625}"/>
              </a:ext>
            </a:extLst>
          </p:cNvPr>
          <p:cNvSpPr>
            <a:spLocks noGrp="1"/>
          </p:cNvSpPr>
          <p:nvPr>
            <p:ph type="sldNum" sz="quarter" idx="12"/>
          </p:nvPr>
        </p:nvSpPr>
        <p:spPr>
          <a:xfrm>
            <a:off x="7552214" y="7003756"/>
            <a:ext cx="2406015" cy="402314"/>
          </a:xfrm>
          <a:prstGeom prst="rect">
            <a:avLst/>
          </a:prstGeom>
        </p:spPr>
        <p:txBody>
          <a:bodyPr/>
          <a:lstStyle/>
          <a:p>
            <a:pPr marL="2186940">
              <a:lnSpc>
                <a:spcPts val="1260"/>
              </a:lnSpc>
            </a:pPr>
            <a:fld id="{81D60167-4931-47E6-BA6A-407CBD079E47}" type="slidenum">
              <a:rPr lang="fr-FR" smtClean="0"/>
              <a:t>‹N°›</a:t>
            </a:fld>
            <a:endParaRPr lang="fr-FR" dirty="0"/>
          </a:p>
        </p:txBody>
      </p:sp>
    </p:spTree>
    <p:extLst>
      <p:ext uri="{BB962C8B-B14F-4D97-AF65-F5344CB8AC3E}">
        <p14:creationId xmlns:p14="http://schemas.microsoft.com/office/powerpoint/2010/main" val="1759278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0F9B9E0-DE60-A7B6-8563-8E344949E97E}"/>
              </a:ext>
            </a:extLst>
          </p:cNvPr>
          <p:cNvSpPr>
            <a:spLocks noGrp="1"/>
          </p:cNvSpPr>
          <p:nvPr>
            <p:ph type="title" orient="vert"/>
          </p:nvPr>
        </p:nvSpPr>
        <p:spPr>
          <a:xfrm>
            <a:off x="7652465" y="402314"/>
            <a:ext cx="2305764" cy="6403784"/>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6549896C-E272-5398-AB78-EE6571BA203B}"/>
              </a:ext>
            </a:extLst>
          </p:cNvPr>
          <p:cNvSpPr>
            <a:spLocks noGrp="1"/>
          </p:cNvSpPr>
          <p:nvPr>
            <p:ph type="body" orient="vert" idx="1"/>
          </p:nvPr>
        </p:nvSpPr>
        <p:spPr>
          <a:xfrm>
            <a:off x="735171" y="402314"/>
            <a:ext cx="6783626" cy="640378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1646EB1-E895-94BD-8DB7-098CE21B7EB6}"/>
              </a:ext>
            </a:extLst>
          </p:cNvPr>
          <p:cNvSpPr>
            <a:spLocks noGrp="1"/>
          </p:cNvSpPr>
          <p:nvPr>
            <p:ph type="dt" sz="half" idx="10"/>
          </p:nvPr>
        </p:nvSpPr>
        <p:spPr>
          <a:xfrm>
            <a:off x="735171" y="7003756"/>
            <a:ext cx="2406015" cy="402314"/>
          </a:xfrm>
          <a:prstGeom prst="rect">
            <a:avLst/>
          </a:prstGeom>
        </p:spPr>
        <p:txBody>
          <a:bodyPr/>
          <a:lstStyle/>
          <a:p>
            <a:fld id="{1D8BD707-D9CF-40AE-B4C6-C98DA3205C09}" type="datetimeFigureOut">
              <a:rPr lang="en-US" smtClean="0"/>
              <a:t>5/2/2024</a:t>
            </a:fld>
            <a:endParaRPr lang="en-US"/>
          </a:p>
        </p:txBody>
      </p:sp>
      <p:sp>
        <p:nvSpPr>
          <p:cNvPr id="5" name="Espace réservé du pied de page 4">
            <a:extLst>
              <a:ext uri="{FF2B5EF4-FFF2-40B4-BE49-F238E27FC236}">
                <a16:creationId xmlns:a16="http://schemas.microsoft.com/office/drawing/2014/main" id="{364C2DAC-D224-9BF9-63E9-41D756DEC0E1}"/>
              </a:ext>
            </a:extLst>
          </p:cNvPr>
          <p:cNvSpPr>
            <a:spLocks noGrp="1"/>
          </p:cNvSpPr>
          <p:nvPr>
            <p:ph type="ftr" sz="quarter" idx="11"/>
          </p:nvPr>
        </p:nvSpPr>
        <p:spPr>
          <a:xfrm>
            <a:off x="3542189" y="7003756"/>
            <a:ext cx="3609023" cy="402314"/>
          </a:xfrm>
          <a:prstGeom prst="rect">
            <a:avLst/>
          </a:prstGeom>
        </p:spPr>
        <p:txBody>
          <a:bodyPr/>
          <a:lstStyle/>
          <a:p>
            <a:pPr algn="ctr">
              <a:lnSpc>
                <a:spcPts val="1260"/>
              </a:lnSpc>
            </a:pPr>
            <a:r>
              <a:rPr lang="fr-FR" spc="-5"/>
              <a:t>med@ZOME.net </a:t>
            </a:r>
            <a:r>
              <a:rPr lang="fr-FR"/>
              <a:t>| </a:t>
            </a:r>
            <a:r>
              <a:rPr lang="fr-FR" spc="-5"/>
              <a:t>ENSET</a:t>
            </a:r>
            <a:r>
              <a:rPr lang="fr-FR" spc="-50"/>
              <a:t> </a:t>
            </a:r>
            <a:r>
              <a:rPr lang="fr-FR" spc="-10"/>
              <a:t>Université</a:t>
            </a:r>
          </a:p>
          <a:p>
            <a:pPr marL="635" algn="ctr">
              <a:lnSpc>
                <a:spcPct val="100000"/>
              </a:lnSpc>
            </a:pPr>
            <a:r>
              <a:rPr lang="fr-FR" spc="-5"/>
              <a:t>Hassan II</a:t>
            </a:r>
            <a:r>
              <a:rPr lang="fr-FR" spc="-70"/>
              <a:t> </a:t>
            </a:r>
            <a:r>
              <a:rPr lang="fr-FR" spc="-5"/>
              <a:t>Mohammedia</a:t>
            </a:r>
            <a:endParaRPr lang="fr-FR" spc="-5" dirty="0"/>
          </a:p>
        </p:txBody>
      </p:sp>
      <p:sp>
        <p:nvSpPr>
          <p:cNvPr id="6" name="Espace réservé du numéro de diapositive 5">
            <a:extLst>
              <a:ext uri="{FF2B5EF4-FFF2-40B4-BE49-F238E27FC236}">
                <a16:creationId xmlns:a16="http://schemas.microsoft.com/office/drawing/2014/main" id="{53CD24DC-CF51-7361-3E48-77DA94AB3C08}"/>
              </a:ext>
            </a:extLst>
          </p:cNvPr>
          <p:cNvSpPr>
            <a:spLocks noGrp="1"/>
          </p:cNvSpPr>
          <p:nvPr>
            <p:ph type="sldNum" sz="quarter" idx="12"/>
          </p:nvPr>
        </p:nvSpPr>
        <p:spPr>
          <a:xfrm>
            <a:off x="7552214" y="7003756"/>
            <a:ext cx="2406015" cy="402314"/>
          </a:xfrm>
          <a:prstGeom prst="rect">
            <a:avLst/>
          </a:prstGeom>
        </p:spPr>
        <p:txBody>
          <a:bodyPr/>
          <a:lstStyle/>
          <a:p>
            <a:pPr marL="2186940">
              <a:lnSpc>
                <a:spcPts val="1260"/>
              </a:lnSpc>
            </a:pPr>
            <a:fld id="{81D60167-4931-47E6-BA6A-407CBD079E47}" type="slidenum">
              <a:rPr lang="fr-FR" smtClean="0"/>
              <a:t>‹N°›</a:t>
            </a:fld>
            <a:endParaRPr lang="fr-FR" dirty="0"/>
          </a:p>
        </p:txBody>
      </p:sp>
    </p:spTree>
    <p:extLst>
      <p:ext uri="{BB962C8B-B14F-4D97-AF65-F5344CB8AC3E}">
        <p14:creationId xmlns:p14="http://schemas.microsoft.com/office/powerpoint/2010/main" val="1609361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1766938" y="1870964"/>
            <a:ext cx="7159523" cy="1435100"/>
          </a:xfrm>
          <a:prstGeom prst="rect">
            <a:avLst/>
          </a:prstGeom>
        </p:spPr>
        <p:txBody>
          <a:bodyPr wrap="square" lIns="0" tIns="0" rIns="0" bIns="0">
            <a:spAutoFit/>
          </a:bodyPr>
          <a:lstStyle>
            <a:lvl1pPr>
              <a:defRPr sz="5000" b="0" i="0">
                <a:solidFill>
                  <a:srgbClr val="006533"/>
                </a:solidFill>
                <a:latin typeface="Garamond"/>
                <a:cs typeface="Garamond"/>
              </a:defRPr>
            </a:lvl1pPr>
          </a:lstStyle>
          <a:p>
            <a:endParaRPr/>
          </a:p>
        </p:txBody>
      </p:sp>
      <p:sp>
        <p:nvSpPr>
          <p:cNvPr id="3" name="Holder 3"/>
          <p:cNvSpPr>
            <a:spLocks noGrp="1"/>
          </p:cNvSpPr>
          <p:nvPr>
            <p:ph type="subTitle" idx="4"/>
          </p:nvPr>
        </p:nvSpPr>
        <p:spPr>
          <a:xfrm>
            <a:off x="1604010" y="4231640"/>
            <a:ext cx="7485380" cy="18891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Garamond"/>
                <a:cs typeface="Garamond"/>
              </a:defRPr>
            </a:lvl1pPr>
          </a:lstStyle>
          <a:p>
            <a:pPr algn="ctr">
              <a:lnSpc>
                <a:spcPts val="1260"/>
              </a:lnSpc>
            </a:pPr>
            <a:r>
              <a:rPr spc="-5" dirty="0"/>
              <a:t>med@</a:t>
            </a:r>
            <a:r>
              <a:rPr lang="fr-FR" spc="-5" dirty="0"/>
              <a:t>ZOME</a:t>
            </a:r>
            <a:r>
              <a:rPr spc="-5" dirty="0" err="1"/>
              <a:t>.net</a:t>
            </a:r>
            <a:r>
              <a:rPr spc="-5" dirty="0"/>
              <a:t> </a:t>
            </a:r>
            <a:r>
              <a:rPr dirty="0"/>
              <a:t>| </a:t>
            </a:r>
            <a:r>
              <a:rPr spc="-5" dirty="0"/>
              <a:t>ENSET</a:t>
            </a:r>
            <a:r>
              <a:rPr spc="-50" dirty="0"/>
              <a:t> </a:t>
            </a:r>
            <a:r>
              <a:rPr spc="-10" dirty="0"/>
              <a:t>Université</a:t>
            </a:r>
          </a:p>
          <a:p>
            <a:pPr marL="635" algn="ctr">
              <a:lnSpc>
                <a:spcPct val="100000"/>
              </a:lnSpc>
            </a:pPr>
            <a:r>
              <a:rPr spc="-5" dirty="0"/>
              <a:t>Hassan II</a:t>
            </a:r>
            <a:r>
              <a:rPr spc="-70" dirty="0"/>
              <a:t> </a:t>
            </a:r>
            <a:r>
              <a:rPr spc="-5" dirty="0"/>
              <a:t>Mohammedia</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5/2/2024</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Garamond"/>
                <a:cs typeface="Garamond"/>
              </a:defRPr>
            </a:lvl1pPr>
          </a:lstStyle>
          <a:p>
            <a:pPr marL="2186940">
              <a:lnSpc>
                <a:spcPts val="1260"/>
              </a:lnSpc>
            </a:pPr>
            <a:fld id="{81D60167-4931-47E6-BA6A-407CBD079E47}" type="slidenum">
              <a:rPr dirty="0"/>
              <a:t>‹N°›</a:t>
            </a:fld>
            <a:endParaRPr dirty="0"/>
          </a:p>
        </p:txBody>
      </p:sp>
    </p:spTree>
    <p:extLst>
      <p:ext uri="{BB962C8B-B14F-4D97-AF65-F5344CB8AC3E}">
        <p14:creationId xmlns:p14="http://schemas.microsoft.com/office/powerpoint/2010/main" val="2320745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0" i="0">
                <a:solidFill>
                  <a:srgbClr val="006533"/>
                </a:solidFill>
                <a:latin typeface="Garamond"/>
                <a:cs typeface="Garamond"/>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tx1"/>
                </a:solidFill>
                <a:latin typeface="Garamond"/>
                <a:cs typeface="Garamond"/>
              </a:defRPr>
            </a:lvl1pPr>
          </a:lstStyle>
          <a:p>
            <a:pPr algn="ctr">
              <a:lnSpc>
                <a:spcPts val="1260"/>
              </a:lnSpc>
            </a:pPr>
            <a:r>
              <a:rPr spc="-5" dirty="0"/>
              <a:t>med@</a:t>
            </a:r>
            <a:r>
              <a:rPr lang="fr-FR" spc="-5" dirty="0"/>
              <a:t>ZOME</a:t>
            </a:r>
            <a:r>
              <a:rPr spc="-5" dirty="0" err="1"/>
              <a:t>.net</a:t>
            </a:r>
            <a:r>
              <a:rPr spc="-5" dirty="0"/>
              <a:t> </a:t>
            </a:r>
            <a:r>
              <a:rPr dirty="0"/>
              <a:t>| </a:t>
            </a:r>
            <a:r>
              <a:rPr spc="-5" dirty="0"/>
              <a:t>ENSET</a:t>
            </a:r>
            <a:r>
              <a:rPr spc="-50" dirty="0"/>
              <a:t> </a:t>
            </a:r>
            <a:r>
              <a:rPr spc="-10" dirty="0"/>
              <a:t>Université</a:t>
            </a:r>
          </a:p>
          <a:p>
            <a:pPr marL="635" algn="ctr">
              <a:lnSpc>
                <a:spcPct val="100000"/>
              </a:lnSpc>
            </a:pPr>
            <a:r>
              <a:rPr spc="-5" dirty="0"/>
              <a:t>Hassan II</a:t>
            </a:r>
            <a:r>
              <a:rPr spc="-70" dirty="0"/>
              <a:t> </a:t>
            </a:r>
            <a:r>
              <a:rPr spc="-5" dirty="0"/>
              <a:t>Mohammedia</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5/2/2024</a:t>
            </a:fld>
            <a:endParaRPr lang="en-US"/>
          </a:p>
        </p:txBody>
      </p:sp>
      <p:sp>
        <p:nvSpPr>
          <p:cNvPr id="5" name="Holder 5"/>
          <p:cNvSpPr>
            <a:spLocks noGrp="1"/>
          </p:cNvSpPr>
          <p:nvPr>
            <p:ph type="sldNum" sz="quarter" idx="7"/>
          </p:nvPr>
        </p:nvSpPr>
        <p:spPr/>
        <p:txBody>
          <a:bodyPr lIns="0" tIns="0" rIns="0" bIns="0"/>
          <a:lstStyle>
            <a:lvl1pPr>
              <a:defRPr sz="1200" b="0" i="0">
                <a:solidFill>
                  <a:schemeClr val="tx1"/>
                </a:solidFill>
                <a:latin typeface="Garamond"/>
                <a:cs typeface="Garamond"/>
              </a:defRPr>
            </a:lvl1pPr>
          </a:lstStyle>
          <a:p>
            <a:pPr marL="2186940">
              <a:lnSpc>
                <a:spcPts val="1260"/>
              </a:lnSpc>
            </a:pPr>
            <a:fld id="{81D60167-4931-47E6-BA6A-407CBD079E47}" type="slidenum">
              <a:rPr dirty="0"/>
              <a:t>‹N°›</a:t>
            </a:fld>
            <a:endParaRPr dirty="0"/>
          </a:p>
        </p:txBody>
      </p:sp>
    </p:spTree>
    <p:extLst>
      <p:ext uri="{BB962C8B-B14F-4D97-AF65-F5344CB8AC3E}">
        <p14:creationId xmlns:p14="http://schemas.microsoft.com/office/powerpoint/2010/main" val="23203080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0" i="0">
                <a:solidFill>
                  <a:srgbClr val="006533"/>
                </a:solidFill>
                <a:latin typeface="Garamond"/>
                <a:cs typeface="Garamond"/>
              </a:defRPr>
            </a:lvl1pPr>
          </a:lstStyle>
          <a:p>
            <a:endParaRPr/>
          </a:p>
        </p:txBody>
      </p:sp>
      <p:sp>
        <p:nvSpPr>
          <p:cNvPr id="3" name="Holder 3"/>
          <p:cNvSpPr>
            <a:spLocks noGrp="1"/>
          </p:cNvSpPr>
          <p:nvPr>
            <p:ph sz="half" idx="2"/>
          </p:nvPr>
        </p:nvSpPr>
        <p:spPr>
          <a:xfrm>
            <a:off x="534670" y="1737995"/>
            <a:ext cx="4651629" cy="498729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7995"/>
            <a:ext cx="4651629" cy="498729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tx1"/>
                </a:solidFill>
                <a:latin typeface="Garamond"/>
                <a:cs typeface="Garamond"/>
              </a:defRPr>
            </a:lvl1pPr>
          </a:lstStyle>
          <a:p>
            <a:pPr algn="ctr">
              <a:lnSpc>
                <a:spcPts val="1260"/>
              </a:lnSpc>
            </a:pPr>
            <a:r>
              <a:rPr spc="-5" dirty="0"/>
              <a:t>med@</a:t>
            </a:r>
            <a:r>
              <a:rPr lang="fr-FR" spc="-5" dirty="0"/>
              <a:t>ZOME</a:t>
            </a:r>
            <a:r>
              <a:rPr spc="-5" dirty="0" err="1"/>
              <a:t>.net</a:t>
            </a:r>
            <a:r>
              <a:rPr spc="-5" dirty="0"/>
              <a:t> </a:t>
            </a:r>
            <a:r>
              <a:rPr dirty="0"/>
              <a:t>| </a:t>
            </a:r>
            <a:r>
              <a:rPr spc="-5" dirty="0"/>
              <a:t>ENSET</a:t>
            </a:r>
            <a:r>
              <a:rPr spc="-50" dirty="0"/>
              <a:t> </a:t>
            </a:r>
            <a:r>
              <a:rPr spc="-10" dirty="0"/>
              <a:t>Université</a:t>
            </a:r>
          </a:p>
          <a:p>
            <a:pPr marL="635" algn="ctr">
              <a:lnSpc>
                <a:spcPct val="100000"/>
              </a:lnSpc>
            </a:pPr>
            <a:r>
              <a:rPr spc="-5" dirty="0"/>
              <a:t>Hassan II</a:t>
            </a:r>
            <a:r>
              <a:rPr spc="-70" dirty="0"/>
              <a:t> </a:t>
            </a:r>
            <a:r>
              <a:rPr spc="-5" dirty="0"/>
              <a:t>Mohammedia</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5/2/2024</a:t>
            </a:fld>
            <a:endParaRPr lang="en-US"/>
          </a:p>
        </p:txBody>
      </p:sp>
      <p:sp>
        <p:nvSpPr>
          <p:cNvPr id="7" name="Holder 7"/>
          <p:cNvSpPr>
            <a:spLocks noGrp="1"/>
          </p:cNvSpPr>
          <p:nvPr>
            <p:ph type="sldNum" sz="quarter" idx="7"/>
          </p:nvPr>
        </p:nvSpPr>
        <p:spPr/>
        <p:txBody>
          <a:bodyPr lIns="0" tIns="0" rIns="0" bIns="0"/>
          <a:lstStyle>
            <a:lvl1pPr>
              <a:defRPr sz="1200" b="0" i="0">
                <a:solidFill>
                  <a:schemeClr val="tx1"/>
                </a:solidFill>
                <a:latin typeface="Garamond"/>
                <a:cs typeface="Garamond"/>
              </a:defRPr>
            </a:lvl1pPr>
          </a:lstStyle>
          <a:p>
            <a:pPr marL="2186940">
              <a:lnSpc>
                <a:spcPts val="1260"/>
              </a:lnSpc>
            </a:pPr>
            <a:fld id="{81D60167-4931-47E6-BA6A-407CBD079E47}" type="slidenum">
              <a:rPr dirty="0"/>
              <a:t>‹N°›</a:t>
            </a:fld>
            <a:endParaRPr dirty="0"/>
          </a:p>
        </p:txBody>
      </p:sp>
    </p:spTree>
    <p:extLst>
      <p:ext uri="{BB962C8B-B14F-4D97-AF65-F5344CB8AC3E}">
        <p14:creationId xmlns:p14="http://schemas.microsoft.com/office/powerpoint/2010/main" val="1135353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B75378-F300-F8C2-90A0-28499184D093}"/>
              </a:ext>
            </a:extLst>
          </p:cNvPr>
          <p:cNvSpPr>
            <a:spLocks noGrp="1"/>
          </p:cNvSpPr>
          <p:nvPr>
            <p:ph type="title"/>
          </p:nvPr>
        </p:nvSpPr>
        <p:spPr>
          <a:xfrm>
            <a:off x="735171" y="150430"/>
            <a:ext cx="9223058" cy="533497"/>
          </a:xfrm>
        </p:spPr>
        <p:txBody>
          <a:bodyPr/>
          <a:lstStyle>
            <a:lvl1pPr>
              <a:defRPr>
                <a:solidFill>
                  <a:srgbClr val="002060"/>
                </a:solidFill>
              </a:defRPr>
            </a:lvl1pPr>
          </a:lstStyle>
          <a:p>
            <a:r>
              <a:rPr lang="fr-FR"/>
              <a:t>Modifiez le style du titre</a:t>
            </a:r>
            <a:endParaRPr lang="fr-FR" dirty="0"/>
          </a:p>
        </p:txBody>
      </p:sp>
      <p:sp>
        <p:nvSpPr>
          <p:cNvPr id="3" name="Espace réservé du contenu 2">
            <a:extLst>
              <a:ext uri="{FF2B5EF4-FFF2-40B4-BE49-F238E27FC236}">
                <a16:creationId xmlns:a16="http://schemas.microsoft.com/office/drawing/2014/main" id="{8D3CAD32-E5CC-24E7-8CE4-691EBDEAF257}"/>
              </a:ext>
            </a:extLst>
          </p:cNvPr>
          <p:cNvSpPr>
            <a:spLocks noGrp="1"/>
          </p:cNvSpPr>
          <p:nvPr>
            <p:ph idx="1"/>
          </p:nvPr>
        </p:nvSpPr>
        <p:spPr>
          <a:xfrm>
            <a:off x="735171" y="2011569"/>
            <a:ext cx="9223058" cy="4794530"/>
          </a:xfrm>
        </p:spPr>
        <p:txBody>
          <a:bodyPr/>
          <a:lstStyle>
            <a:lvl1pPr>
              <a:defRPr>
                <a:solidFill>
                  <a:srgbClr val="002060"/>
                </a:solidFill>
                <a:latin typeface="Poppins" panose="00000500000000000000" pitchFamily="2" charset="0"/>
                <a:cs typeface="Poppins" panose="00000500000000000000" pitchFamily="2" charset="0"/>
              </a:defRPr>
            </a:lvl1pPr>
            <a:lvl2pPr>
              <a:defRPr>
                <a:solidFill>
                  <a:srgbClr val="002060"/>
                </a:solidFill>
                <a:latin typeface="Poppins" panose="00000500000000000000" pitchFamily="2" charset="0"/>
                <a:cs typeface="Poppins" panose="00000500000000000000" pitchFamily="2" charset="0"/>
              </a:defRPr>
            </a:lvl2pPr>
            <a:lvl3pPr>
              <a:defRPr>
                <a:solidFill>
                  <a:srgbClr val="002060"/>
                </a:solidFill>
                <a:latin typeface="Poppins" panose="00000500000000000000" pitchFamily="2" charset="0"/>
                <a:cs typeface="Poppins" panose="00000500000000000000" pitchFamily="2" charset="0"/>
              </a:defRPr>
            </a:lvl3pPr>
            <a:lvl4pPr>
              <a:defRPr>
                <a:solidFill>
                  <a:srgbClr val="002060"/>
                </a:solidFill>
                <a:latin typeface="Poppins" panose="00000500000000000000" pitchFamily="2" charset="0"/>
                <a:cs typeface="Poppins" panose="00000500000000000000" pitchFamily="2" charset="0"/>
              </a:defRPr>
            </a:lvl4pPr>
            <a:lvl5pPr>
              <a:defRPr>
                <a:solidFill>
                  <a:srgbClr val="002060"/>
                </a:solidFill>
                <a:latin typeface="Poppins" panose="00000500000000000000" pitchFamily="2" charset="0"/>
                <a:cs typeface="Poppins" panose="00000500000000000000" pitchFamily="2" charset="0"/>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cxnSp>
        <p:nvCxnSpPr>
          <p:cNvPr id="13" name="Connecteur droit 12">
            <a:extLst>
              <a:ext uri="{FF2B5EF4-FFF2-40B4-BE49-F238E27FC236}">
                <a16:creationId xmlns:a16="http://schemas.microsoft.com/office/drawing/2014/main" id="{11EDFCAC-1F35-A260-97DF-37395FEB3D60}"/>
              </a:ext>
            </a:extLst>
          </p:cNvPr>
          <p:cNvCxnSpPr>
            <a:cxnSpLocks/>
          </p:cNvCxnSpPr>
          <p:nvPr/>
        </p:nvCxnSpPr>
        <p:spPr>
          <a:xfrm flipH="1">
            <a:off x="745297" y="750401"/>
            <a:ext cx="9223058" cy="33236"/>
          </a:xfrm>
          <a:prstGeom prst="line">
            <a:avLst/>
          </a:prstGeom>
          <a:ln w="47625">
            <a:solidFill>
              <a:srgbClr val="002060"/>
            </a:solidFill>
            <a:prstDash val="solid"/>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B692901C-5B63-ADF0-20D8-663CDCF24837}"/>
              </a:ext>
            </a:extLst>
          </p:cNvPr>
          <p:cNvSpPr/>
          <p:nvPr/>
        </p:nvSpPr>
        <p:spPr>
          <a:xfrm>
            <a:off x="-11141" y="7332570"/>
            <a:ext cx="9771234" cy="223930"/>
          </a:xfrm>
          <a:prstGeom prst="rect">
            <a:avLst/>
          </a:prstGeom>
          <a:solidFill>
            <a:srgbClr val="002060"/>
          </a:solidFill>
          <a:ln>
            <a:solidFill>
              <a:srgbClr val="002060"/>
            </a:solidFill>
          </a:ln>
          <a:effectLst>
            <a:outerShdw blurRad="50800" dist="50800" dir="8100000" algn="tr" rotWithShape="0">
              <a:srgbClr val="00206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dirty="0"/>
          </a:p>
        </p:txBody>
      </p:sp>
      <p:pic>
        <p:nvPicPr>
          <p:cNvPr id="21" name="Image 20">
            <a:extLst>
              <a:ext uri="{FF2B5EF4-FFF2-40B4-BE49-F238E27FC236}">
                <a16:creationId xmlns:a16="http://schemas.microsoft.com/office/drawing/2014/main" id="{7A01D3D7-A1FC-C97A-E93F-D28FD6BF87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18485" y="7092655"/>
            <a:ext cx="874915" cy="479830"/>
          </a:xfrm>
          <a:prstGeom prst="rect">
            <a:avLst/>
          </a:prstGeom>
        </p:spPr>
      </p:pic>
      <p:sp>
        <p:nvSpPr>
          <p:cNvPr id="6" name="Espace réservé du numéro de diapositive 5">
            <a:extLst>
              <a:ext uri="{FF2B5EF4-FFF2-40B4-BE49-F238E27FC236}">
                <a16:creationId xmlns:a16="http://schemas.microsoft.com/office/drawing/2014/main" id="{B2311B91-37B5-8E51-2201-874F76210F56}"/>
              </a:ext>
            </a:extLst>
          </p:cNvPr>
          <p:cNvSpPr>
            <a:spLocks noGrp="1"/>
          </p:cNvSpPr>
          <p:nvPr>
            <p:ph type="sldNum" sz="quarter" idx="12"/>
          </p:nvPr>
        </p:nvSpPr>
        <p:spPr>
          <a:xfrm>
            <a:off x="7354077" y="7332570"/>
            <a:ext cx="2406015" cy="239915"/>
          </a:xfrm>
          <a:prstGeom prst="rect">
            <a:avLst/>
          </a:prstGeom>
        </p:spPr>
        <p:txBody>
          <a:bodyPr/>
          <a:lstStyle>
            <a:lvl1pPr algn="r">
              <a:defRPr b="1">
                <a:solidFill>
                  <a:schemeClr val="bg1"/>
                </a:solidFill>
              </a:defRPr>
            </a:lvl1pPr>
          </a:lstStyle>
          <a:p>
            <a:pPr marL="2186940">
              <a:lnSpc>
                <a:spcPts val="1260"/>
              </a:lnSpc>
            </a:pPr>
            <a:fld id="{81D60167-4931-47E6-BA6A-407CBD079E47}" type="slidenum">
              <a:rPr lang="fr-FR" smtClean="0"/>
              <a:t>‹N°›</a:t>
            </a:fld>
            <a:endParaRPr lang="fr-FR" dirty="0"/>
          </a:p>
        </p:txBody>
      </p:sp>
      <p:sp>
        <p:nvSpPr>
          <p:cNvPr id="5" name="Espace réservé du pied de page 4">
            <a:extLst>
              <a:ext uri="{FF2B5EF4-FFF2-40B4-BE49-F238E27FC236}">
                <a16:creationId xmlns:a16="http://schemas.microsoft.com/office/drawing/2014/main" id="{C2A0E467-D8B0-EE7C-A0A1-47BA3AB22ED6}"/>
              </a:ext>
            </a:extLst>
          </p:cNvPr>
          <p:cNvSpPr>
            <a:spLocks noGrp="1"/>
          </p:cNvSpPr>
          <p:nvPr>
            <p:ph type="ftr" sz="quarter" idx="11"/>
          </p:nvPr>
        </p:nvSpPr>
        <p:spPr>
          <a:xfrm>
            <a:off x="3453077" y="7251370"/>
            <a:ext cx="3609023" cy="402314"/>
          </a:xfrm>
          <a:prstGeom prst="rect">
            <a:avLst/>
          </a:prstGeom>
        </p:spPr>
        <p:txBody>
          <a:bodyPr/>
          <a:lstStyle/>
          <a:p>
            <a:pPr algn="ctr">
              <a:lnSpc>
                <a:spcPts val="1260"/>
              </a:lnSpc>
            </a:pPr>
            <a:r>
              <a:rPr lang="fr-FR" spc="-5"/>
              <a:t>med@ZOME.net </a:t>
            </a:r>
            <a:r>
              <a:rPr lang="fr-FR"/>
              <a:t>| </a:t>
            </a:r>
            <a:r>
              <a:rPr lang="fr-FR" spc="-5"/>
              <a:t>ENSET</a:t>
            </a:r>
            <a:r>
              <a:rPr lang="fr-FR" spc="-50"/>
              <a:t> </a:t>
            </a:r>
            <a:r>
              <a:rPr lang="fr-FR" spc="-10"/>
              <a:t>Université</a:t>
            </a:r>
          </a:p>
          <a:p>
            <a:pPr marL="635" algn="ctr">
              <a:lnSpc>
                <a:spcPct val="100000"/>
              </a:lnSpc>
            </a:pPr>
            <a:r>
              <a:rPr lang="fr-FR" spc="-5"/>
              <a:t>Hassan II</a:t>
            </a:r>
            <a:r>
              <a:rPr lang="fr-FR" spc="-70"/>
              <a:t> </a:t>
            </a:r>
            <a:r>
              <a:rPr lang="fr-FR" spc="-5"/>
              <a:t>Mohammedia</a:t>
            </a:r>
            <a:endParaRPr lang="fr-FR" spc="-5" dirty="0"/>
          </a:p>
        </p:txBody>
      </p:sp>
    </p:spTree>
    <p:extLst>
      <p:ext uri="{BB962C8B-B14F-4D97-AF65-F5344CB8AC3E}">
        <p14:creationId xmlns:p14="http://schemas.microsoft.com/office/powerpoint/2010/main" val="2251909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F5A5F4-0745-BFB7-4B65-400C0127090B}"/>
              </a:ext>
            </a:extLst>
          </p:cNvPr>
          <p:cNvSpPr>
            <a:spLocks noGrp="1"/>
          </p:cNvSpPr>
          <p:nvPr>
            <p:ph type="title"/>
          </p:nvPr>
        </p:nvSpPr>
        <p:spPr>
          <a:xfrm>
            <a:off x="729602" y="1883878"/>
            <a:ext cx="9223058" cy="3143294"/>
          </a:xfrm>
        </p:spPr>
        <p:txBody>
          <a:bodyPr anchor="b"/>
          <a:lstStyle>
            <a:lvl1pPr>
              <a:defRPr sz="5263"/>
            </a:lvl1pPr>
          </a:lstStyle>
          <a:p>
            <a:r>
              <a:rPr lang="fr-FR"/>
              <a:t>Modifiez le style du titre</a:t>
            </a:r>
            <a:endParaRPr lang="fr-FR" dirty="0"/>
          </a:p>
        </p:txBody>
      </p:sp>
      <p:sp>
        <p:nvSpPr>
          <p:cNvPr id="3" name="Espace réservé du texte 2">
            <a:extLst>
              <a:ext uri="{FF2B5EF4-FFF2-40B4-BE49-F238E27FC236}">
                <a16:creationId xmlns:a16="http://schemas.microsoft.com/office/drawing/2014/main" id="{1AA1FE56-A71E-BEA5-6327-CE1784696BD7}"/>
              </a:ext>
            </a:extLst>
          </p:cNvPr>
          <p:cNvSpPr>
            <a:spLocks noGrp="1"/>
          </p:cNvSpPr>
          <p:nvPr>
            <p:ph type="body" idx="1"/>
          </p:nvPr>
        </p:nvSpPr>
        <p:spPr>
          <a:xfrm>
            <a:off x="729602" y="5056909"/>
            <a:ext cx="9223058" cy="1652984"/>
          </a:xfrm>
        </p:spPr>
        <p:txBody>
          <a:bodyPr/>
          <a:lstStyle>
            <a:lvl1pPr marL="0" indent="0">
              <a:buNone/>
              <a:defRPr sz="2105">
                <a:solidFill>
                  <a:schemeClr val="tx1">
                    <a:tint val="75000"/>
                  </a:schemeClr>
                </a:solidFill>
              </a:defRPr>
            </a:lvl1pPr>
            <a:lvl2pPr marL="401010" indent="0">
              <a:buNone/>
              <a:defRPr sz="1754">
                <a:solidFill>
                  <a:schemeClr val="tx1">
                    <a:tint val="75000"/>
                  </a:schemeClr>
                </a:solidFill>
              </a:defRPr>
            </a:lvl2pPr>
            <a:lvl3pPr marL="802020" indent="0">
              <a:buNone/>
              <a:defRPr sz="1579">
                <a:solidFill>
                  <a:schemeClr val="tx1">
                    <a:tint val="75000"/>
                  </a:schemeClr>
                </a:solidFill>
              </a:defRPr>
            </a:lvl3pPr>
            <a:lvl4pPr marL="1203030" indent="0">
              <a:buNone/>
              <a:defRPr sz="1403">
                <a:solidFill>
                  <a:schemeClr val="tx1">
                    <a:tint val="75000"/>
                  </a:schemeClr>
                </a:solidFill>
              </a:defRPr>
            </a:lvl4pPr>
            <a:lvl5pPr marL="1604040" indent="0">
              <a:buNone/>
              <a:defRPr sz="1403">
                <a:solidFill>
                  <a:schemeClr val="tx1">
                    <a:tint val="75000"/>
                  </a:schemeClr>
                </a:solidFill>
              </a:defRPr>
            </a:lvl5pPr>
            <a:lvl6pPr marL="2005051" indent="0">
              <a:buNone/>
              <a:defRPr sz="1403">
                <a:solidFill>
                  <a:schemeClr val="tx1">
                    <a:tint val="75000"/>
                  </a:schemeClr>
                </a:solidFill>
              </a:defRPr>
            </a:lvl6pPr>
            <a:lvl7pPr marL="2406061" indent="0">
              <a:buNone/>
              <a:defRPr sz="1403">
                <a:solidFill>
                  <a:schemeClr val="tx1">
                    <a:tint val="75000"/>
                  </a:schemeClr>
                </a:solidFill>
              </a:defRPr>
            </a:lvl7pPr>
            <a:lvl8pPr marL="2807071" indent="0">
              <a:buNone/>
              <a:defRPr sz="1403">
                <a:solidFill>
                  <a:schemeClr val="tx1">
                    <a:tint val="75000"/>
                  </a:schemeClr>
                </a:solidFill>
              </a:defRPr>
            </a:lvl8pPr>
            <a:lvl9pPr marL="3208081" indent="0">
              <a:buNone/>
              <a:defRPr sz="1403">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4111B85-F2C9-BB57-4599-211F171919F2}"/>
              </a:ext>
            </a:extLst>
          </p:cNvPr>
          <p:cNvSpPr>
            <a:spLocks noGrp="1"/>
          </p:cNvSpPr>
          <p:nvPr>
            <p:ph type="dt" sz="half" idx="10"/>
          </p:nvPr>
        </p:nvSpPr>
        <p:spPr>
          <a:xfrm>
            <a:off x="735171" y="7003756"/>
            <a:ext cx="2406015" cy="402314"/>
          </a:xfrm>
          <a:prstGeom prst="rect">
            <a:avLst/>
          </a:prstGeom>
        </p:spPr>
        <p:txBody>
          <a:bodyPr/>
          <a:lstStyle/>
          <a:p>
            <a:fld id="{1D8BD707-D9CF-40AE-B4C6-C98DA3205C09}" type="datetimeFigureOut">
              <a:rPr lang="en-US" smtClean="0"/>
              <a:t>5/2/2024</a:t>
            </a:fld>
            <a:endParaRPr lang="en-US"/>
          </a:p>
        </p:txBody>
      </p:sp>
      <p:sp>
        <p:nvSpPr>
          <p:cNvPr id="5" name="Espace réservé du pied de page 4">
            <a:extLst>
              <a:ext uri="{FF2B5EF4-FFF2-40B4-BE49-F238E27FC236}">
                <a16:creationId xmlns:a16="http://schemas.microsoft.com/office/drawing/2014/main" id="{98EF9A3B-1FAA-93D8-AAE1-282F21DA79A5}"/>
              </a:ext>
            </a:extLst>
          </p:cNvPr>
          <p:cNvSpPr>
            <a:spLocks noGrp="1"/>
          </p:cNvSpPr>
          <p:nvPr>
            <p:ph type="ftr" sz="quarter" idx="11"/>
          </p:nvPr>
        </p:nvSpPr>
        <p:spPr>
          <a:xfrm>
            <a:off x="3542189" y="7003756"/>
            <a:ext cx="3609023" cy="402314"/>
          </a:xfrm>
          <a:prstGeom prst="rect">
            <a:avLst/>
          </a:prstGeom>
        </p:spPr>
        <p:txBody>
          <a:bodyPr/>
          <a:lstStyle/>
          <a:p>
            <a:pPr algn="ctr">
              <a:lnSpc>
                <a:spcPts val="1260"/>
              </a:lnSpc>
            </a:pPr>
            <a:r>
              <a:rPr lang="fr-FR" spc="-5"/>
              <a:t>med@ZOME.net </a:t>
            </a:r>
            <a:r>
              <a:rPr lang="fr-FR"/>
              <a:t>| </a:t>
            </a:r>
            <a:r>
              <a:rPr lang="fr-FR" spc="-5"/>
              <a:t>ENSET</a:t>
            </a:r>
            <a:r>
              <a:rPr lang="fr-FR" spc="-50"/>
              <a:t> </a:t>
            </a:r>
            <a:r>
              <a:rPr lang="fr-FR" spc="-10"/>
              <a:t>Université</a:t>
            </a:r>
          </a:p>
          <a:p>
            <a:pPr marL="635" algn="ctr">
              <a:lnSpc>
                <a:spcPct val="100000"/>
              </a:lnSpc>
            </a:pPr>
            <a:r>
              <a:rPr lang="fr-FR" spc="-5"/>
              <a:t>Hassan II</a:t>
            </a:r>
            <a:r>
              <a:rPr lang="fr-FR" spc="-70"/>
              <a:t> </a:t>
            </a:r>
            <a:r>
              <a:rPr lang="fr-FR" spc="-5"/>
              <a:t>Mohammedia</a:t>
            </a:r>
            <a:endParaRPr lang="fr-FR" spc="-5" dirty="0"/>
          </a:p>
        </p:txBody>
      </p:sp>
      <p:sp>
        <p:nvSpPr>
          <p:cNvPr id="6" name="Espace réservé du numéro de diapositive 5">
            <a:extLst>
              <a:ext uri="{FF2B5EF4-FFF2-40B4-BE49-F238E27FC236}">
                <a16:creationId xmlns:a16="http://schemas.microsoft.com/office/drawing/2014/main" id="{892A127D-0690-DE30-72A1-EC91303F5D71}"/>
              </a:ext>
            </a:extLst>
          </p:cNvPr>
          <p:cNvSpPr>
            <a:spLocks noGrp="1"/>
          </p:cNvSpPr>
          <p:nvPr>
            <p:ph type="sldNum" sz="quarter" idx="12"/>
          </p:nvPr>
        </p:nvSpPr>
        <p:spPr>
          <a:xfrm>
            <a:off x="7552214" y="7003756"/>
            <a:ext cx="2406015" cy="402314"/>
          </a:xfrm>
          <a:prstGeom prst="rect">
            <a:avLst/>
          </a:prstGeom>
        </p:spPr>
        <p:txBody>
          <a:bodyPr/>
          <a:lstStyle/>
          <a:p>
            <a:pPr marL="2186940">
              <a:lnSpc>
                <a:spcPts val="1260"/>
              </a:lnSpc>
            </a:pPr>
            <a:fld id="{81D60167-4931-47E6-BA6A-407CBD079E47}" type="slidenum">
              <a:rPr lang="fr-FR" smtClean="0"/>
              <a:t>‹N°›</a:t>
            </a:fld>
            <a:endParaRPr lang="fr-FR" dirty="0"/>
          </a:p>
        </p:txBody>
      </p:sp>
    </p:spTree>
    <p:extLst>
      <p:ext uri="{BB962C8B-B14F-4D97-AF65-F5344CB8AC3E}">
        <p14:creationId xmlns:p14="http://schemas.microsoft.com/office/powerpoint/2010/main" val="2669730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F74FD6-DCE9-945D-2149-559A84BFD1B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7ACA370-8306-9E7B-DD1E-10588FAE975A}"/>
              </a:ext>
            </a:extLst>
          </p:cNvPr>
          <p:cNvSpPr>
            <a:spLocks noGrp="1"/>
          </p:cNvSpPr>
          <p:nvPr>
            <p:ph sz="half" idx="1"/>
          </p:nvPr>
        </p:nvSpPr>
        <p:spPr>
          <a:xfrm>
            <a:off x="735171" y="2011568"/>
            <a:ext cx="4544695" cy="479453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56D9EBA-6B1A-DF2B-A3D4-F5A77B98DEB3}"/>
              </a:ext>
            </a:extLst>
          </p:cNvPr>
          <p:cNvSpPr>
            <a:spLocks noGrp="1"/>
          </p:cNvSpPr>
          <p:nvPr>
            <p:ph sz="half" idx="2"/>
          </p:nvPr>
        </p:nvSpPr>
        <p:spPr>
          <a:xfrm>
            <a:off x="5413534" y="2011568"/>
            <a:ext cx="4544695" cy="479453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550787F-4A86-2FC2-4F38-2C23E8CD33F9}"/>
              </a:ext>
            </a:extLst>
          </p:cNvPr>
          <p:cNvSpPr>
            <a:spLocks noGrp="1"/>
          </p:cNvSpPr>
          <p:nvPr>
            <p:ph type="dt" sz="half" idx="10"/>
          </p:nvPr>
        </p:nvSpPr>
        <p:spPr>
          <a:xfrm>
            <a:off x="735171" y="7003756"/>
            <a:ext cx="2406015" cy="402314"/>
          </a:xfrm>
          <a:prstGeom prst="rect">
            <a:avLst/>
          </a:prstGeom>
        </p:spPr>
        <p:txBody>
          <a:bodyPr/>
          <a:lstStyle/>
          <a:p>
            <a:fld id="{1D8BD707-D9CF-40AE-B4C6-C98DA3205C09}" type="datetimeFigureOut">
              <a:rPr lang="en-US" smtClean="0"/>
              <a:t>5/2/2024</a:t>
            </a:fld>
            <a:endParaRPr lang="en-US"/>
          </a:p>
        </p:txBody>
      </p:sp>
      <p:sp>
        <p:nvSpPr>
          <p:cNvPr id="6" name="Espace réservé du pied de page 5">
            <a:extLst>
              <a:ext uri="{FF2B5EF4-FFF2-40B4-BE49-F238E27FC236}">
                <a16:creationId xmlns:a16="http://schemas.microsoft.com/office/drawing/2014/main" id="{29235D5F-C54F-4DAB-1D64-FF434F6D6DDE}"/>
              </a:ext>
            </a:extLst>
          </p:cNvPr>
          <p:cNvSpPr>
            <a:spLocks noGrp="1"/>
          </p:cNvSpPr>
          <p:nvPr>
            <p:ph type="ftr" sz="quarter" idx="11"/>
          </p:nvPr>
        </p:nvSpPr>
        <p:spPr>
          <a:xfrm>
            <a:off x="3542189" y="7003756"/>
            <a:ext cx="3609023" cy="402314"/>
          </a:xfrm>
          <a:prstGeom prst="rect">
            <a:avLst/>
          </a:prstGeom>
        </p:spPr>
        <p:txBody>
          <a:bodyPr/>
          <a:lstStyle/>
          <a:p>
            <a:pPr algn="ctr">
              <a:lnSpc>
                <a:spcPts val="1260"/>
              </a:lnSpc>
            </a:pPr>
            <a:r>
              <a:rPr lang="fr-FR" spc="-5"/>
              <a:t>med@ZOME.net </a:t>
            </a:r>
            <a:r>
              <a:rPr lang="fr-FR"/>
              <a:t>| </a:t>
            </a:r>
            <a:r>
              <a:rPr lang="fr-FR" spc="-5"/>
              <a:t>ENSET</a:t>
            </a:r>
            <a:r>
              <a:rPr lang="fr-FR" spc="-50"/>
              <a:t> </a:t>
            </a:r>
            <a:r>
              <a:rPr lang="fr-FR" spc="-10"/>
              <a:t>Université</a:t>
            </a:r>
          </a:p>
          <a:p>
            <a:pPr marL="635" algn="ctr">
              <a:lnSpc>
                <a:spcPct val="100000"/>
              </a:lnSpc>
            </a:pPr>
            <a:r>
              <a:rPr lang="fr-FR" spc="-5"/>
              <a:t>Hassan II</a:t>
            </a:r>
            <a:r>
              <a:rPr lang="fr-FR" spc="-70"/>
              <a:t> </a:t>
            </a:r>
            <a:r>
              <a:rPr lang="fr-FR" spc="-5"/>
              <a:t>Mohammedia</a:t>
            </a:r>
            <a:endParaRPr lang="fr-FR" spc="-5" dirty="0"/>
          </a:p>
        </p:txBody>
      </p:sp>
      <p:sp>
        <p:nvSpPr>
          <p:cNvPr id="7" name="Espace réservé du numéro de diapositive 6">
            <a:extLst>
              <a:ext uri="{FF2B5EF4-FFF2-40B4-BE49-F238E27FC236}">
                <a16:creationId xmlns:a16="http://schemas.microsoft.com/office/drawing/2014/main" id="{BEFEE381-5B01-E273-7C02-E0EF4554E556}"/>
              </a:ext>
            </a:extLst>
          </p:cNvPr>
          <p:cNvSpPr>
            <a:spLocks noGrp="1"/>
          </p:cNvSpPr>
          <p:nvPr>
            <p:ph type="sldNum" sz="quarter" idx="12"/>
          </p:nvPr>
        </p:nvSpPr>
        <p:spPr>
          <a:xfrm>
            <a:off x="7552214" y="7003756"/>
            <a:ext cx="2406015" cy="402314"/>
          </a:xfrm>
          <a:prstGeom prst="rect">
            <a:avLst/>
          </a:prstGeom>
        </p:spPr>
        <p:txBody>
          <a:bodyPr/>
          <a:lstStyle/>
          <a:p>
            <a:pPr marL="2186940">
              <a:lnSpc>
                <a:spcPts val="1260"/>
              </a:lnSpc>
            </a:pPr>
            <a:fld id="{81D60167-4931-47E6-BA6A-407CBD079E47}" type="slidenum">
              <a:rPr lang="fr-FR" smtClean="0"/>
              <a:t>‹N°›</a:t>
            </a:fld>
            <a:endParaRPr lang="fr-FR" dirty="0"/>
          </a:p>
        </p:txBody>
      </p:sp>
    </p:spTree>
    <p:extLst>
      <p:ext uri="{BB962C8B-B14F-4D97-AF65-F5344CB8AC3E}">
        <p14:creationId xmlns:p14="http://schemas.microsoft.com/office/powerpoint/2010/main" val="4279582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BB2FF4-AB75-57FF-A5AE-F33FB8116140}"/>
              </a:ext>
            </a:extLst>
          </p:cNvPr>
          <p:cNvSpPr>
            <a:spLocks noGrp="1"/>
          </p:cNvSpPr>
          <p:nvPr>
            <p:ph type="title"/>
          </p:nvPr>
        </p:nvSpPr>
        <p:spPr>
          <a:xfrm>
            <a:off x="736564" y="402314"/>
            <a:ext cx="9223058" cy="1460574"/>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5824487-AE06-DF6C-9866-5E04B16DDEB7}"/>
              </a:ext>
            </a:extLst>
          </p:cNvPr>
          <p:cNvSpPr>
            <a:spLocks noGrp="1"/>
          </p:cNvSpPr>
          <p:nvPr>
            <p:ph type="body" idx="1"/>
          </p:nvPr>
        </p:nvSpPr>
        <p:spPr>
          <a:xfrm>
            <a:off x="736565" y="1852393"/>
            <a:ext cx="4523809" cy="907829"/>
          </a:xfrm>
        </p:spPr>
        <p:txBody>
          <a:bodyPr anchor="b"/>
          <a:lstStyle>
            <a:lvl1pPr marL="0" indent="0">
              <a:buNone/>
              <a:defRPr sz="2105" b="1"/>
            </a:lvl1pPr>
            <a:lvl2pPr marL="401010" indent="0">
              <a:buNone/>
              <a:defRPr sz="1754" b="1"/>
            </a:lvl2pPr>
            <a:lvl3pPr marL="802020" indent="0">
              <a:buNone/>
              <a:defRPr sz="1579" b="1"/>
            </a:lvl3pPr>
            <a:lvl4pPr marL="1203030" indent="0">
              <a:buNone/>
              <a:defRPr sz="1403" b="1"/>
            </a:lvl4pPr>
            <a:lvl5pPr marL="1604040" indent="0">
              <a:buNone/>
              <a:defRPr sz="1403" b="1"/>
            </a:lvl5pPr>
            <a:lvl6pPr marL="2005051" indent="0">
              <a:buNone/>
              <a:defRPr sz="1403" b="1"/>
            </a:lvl6pPr>
            <a:lvl7pPr marL="2406061" indent="0">
              <a:buNone/>
              <a:defRPr sz="1403" b="1"/>
            </a:lvl7pPr>
            <a:lvl8pPr marL="2807071" indent="0">
              <a:buNone/>
              <a:defRPr sz="1403" b="1"/>
            </a:lvl8pPr>
            <a:lvl9pPr marL="3208081" indent="0">
              <a:buNone/>
              <a:defRPr sz="1403"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2A7A5A4-6793-D52A-6832-19CFBBAB3749}"/>
              </a:ext>
            </a:extLst>
          </p:cNvPr>
          <p:cNvSpPr>
            <a:spLocks noGrp="1"/>
          </p:cNvSpPr>
          <p:nvPr>
            <p:ph sz="half" idx="2"/>
          </p:nvPr>
        </p:nvSpPr>
        <p:spPr>
          <a:xfrm>
            <a:off x="736565" y="2760222"/>
            <a:ext cx="4523809" cy="405987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9D8AE02D-2F63-8A26-0E99-F96B3F58CEC1}"/>
              </a:ext>
            </a:extLst>
          </p:cNvPr>
          <p:cNvSpPr>
            <a:spLocks noGrp="1"/>
          </p:cNvSpPr>
          <p:nvPr>
            <p:ph type="body" sz="quarter" idx="3"/>
          </p:nvPr>
        </p:nvSpPr>
        <p:spPr>
          <a:xfrm>
            <a:off x="5413534" y="1852393"/>
            <a:ext cx="4546088" cy="907829"/>
          </a:xfrm>
        </p:spPr>
        <p:txBody>
          <a:bodyPr anchor="b"/>
          <a:lstStyle>
            <a:lvl1pPr marL="0" indent="0">
              <a:buNone/>
              <a:defRPr sz="2105" b="1"/>
            </a:lvl1pPr>
            <a:lvl2pPr marL="401010" indent="0">
              <a:buNone/>
              <a:defRPr sz="1754" b="1"/>
            </a:lvl2pPr>
            <a:lvl3pPr marL="802020" indent="0">
              <a:buNone/>
              <a:defRPr sz="1579" b="1"/>
            </a:lvl3pPr>
            <a:lvl4pPr marL="1203030" indent="0">
              <a:buNone/>
              <a:defRPr sz="1403" b="1"/>
            </a:lvl4pPr>
            <a:lvl5pPr marL="1604040" indent="0">
              <a:buNone/>
              <a:defRPr sz="1403" b="1"/>
            </a:lvl5pPr>
            <a:lvl6pPr marL="2005051" indent="0">
              <a:buNone/>
              <a:defRPr sz="1403" b="1"/>
            </a:lvl6pPr>
            <a:lvl7pPr marL="2406061" indent="0">
              <a:buNone/>
              <a:defRPr sz="1403" b="1"/>
            </a:lvl7pPr>
            <a:lvl8pPr marL="2807071" indent="0">
              <a:buNone/>
              <a:defRPr sz="1403" b="1"/>
            </a:lvl8pPr>
            <a:lvl9pPr marL="3208081" indent="0">
              <a:buNone/>
              <a:defRPr sz="1403"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C74E8DE-339D-9428-3EBA-808D6E67F9E5}"/>
              </a:ext>
            </a:extLst>
          </p:cNvPr>
          <p:cNvSpPr>
            <a:spLocks noGrp="1"/>
          </p:cNvSpPr>
          <p:nvPr>
            <p:ph sz="quarter" idx="4"/>
          </p:nvPr>
        </p:nvSpPr>
        <p:spPr>
          <a:xfrm>
            <a:off x="5413534" y="2760222"/>
            <a:ext cx="4546088" cy="405987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6896213-EABF-4093-82C9-23BD1156E364}"/>
              </a:ext>
            </a:extLst>
          </p:cNvPr>
          <p:cNvSpPr>
            <a:spLocks noGrp="1"/>
          </p:cNvSpPr>
          <p:nvPr>
            <p:ph type="dt" sz="half" idx="10"/>
          </p:nvPr>
        </p:nvSpPr>
        <p:spPr>
          <a:xfrm>
            <a:off x="735171" y="7003756"/>
            <a:ext cx="2406015" cy="402314"/>
          </a:xfrm>
          <a:prstGeom prst="rect">
            <a:avLst/>
          </a:prstGeom>
        </p:spPr>
        <p:txBody>
          <a:bodyPr/>
          <a:lstStyle/>
          <a:p>
            <a:fld id="{1D8BD707-D9CF-40AE-B4C6-C98DA3205C09}" type="datetimeFigureOut">
              <a:rPr lang="en-US" smtClean="0"/>
              <a:t>5/2/2024</a:t>
            </a:fld>
            <a:endParaRPr lang="en-US"/>
          </a:p>
        </p:txBody>
      </p:sp>
      <p:sp>
        <p:nvSpPr>
          <p:cNvPr id="8" name="Espace réservé du pied de page 7">
            <a:extLst>
              <a:ext uri="{FF2B5EF4-FFF2-40B4-BE49-F238E27FC236}">
                <a16:creationId xmlns:a16="http://schemas.microsoft.com/office/drawing/2014/main" id="{45284B7B-EDF8-357C-DB63-62A94407ECD6}"/>
              </a:ext>
            </a:extLst>
          </p:cNvPr>
          <p:cNvSpPr>
            <a:spLocks noGrp="1"/>
          </p:cNvSpPr>
          <p:nvPr>
            <p:ph type="ftr" sz="quarter" idx="11"/>
          </p:nvPr>
        </p:nvSpPr>
        <p:spPr>
          <a:xfrm>
            <a:off x="3542189" y="7003756"/>
            <a:ext cx="3609023" cy="402314"/>
          </a:xfrm>
          <a:prstGeom prst="rect">
            <a:avLst/>
          </a:prstGeom>
        </p:spPr>
        <p:txBody>
          <a:bodyPr/>
          <a:lstStyle/>
          <a:p>
            <a:pPr algn="ctr">
              <a:lnSpc>
                <a:spcPts val="1260"/>
              </a:lnSpc>
            </a:pPr>
            <a:r>
              <a:rPr lang="fr-FR" spc="-5"/>
              <a:t>med@ZOME.net </a:t>
            </a:r>
            <a:r>
              <a:rPr lang="fr-FR"/>
              <a:t>| </a:t>
            </a:r>
            <a:r>
              <a:rPr lang="fr-FR" spc="-5"/>
              <a:t>ENSET</a:t>
            </a:r>
            <a:r>
              <a:rPr lang="fr-FR" spc="-50"/>
              <a:t> </a:t>
            </a:r>
            <a:r>
              <a:rPr lang="fr-FR" spc="-10"/>
              <a:t>Université</a:t>
            </a:r>
          </a:p>
          <a:p>
            <a:pPr marL="635" algn="ctr">
              <a:lnSpc>
                <a:spcPct val="100000"/>
              </a:lnSpc>
            </a:pPr>
            <a:r>
              <a:rPr lang="fr-FR" spc="-5"/>
              <a:t>Hassan II</a:t>
            </a:r>
            <a:r>
              <a:rPr lang="fr-FR" spc="-70"/>
              <a:t> </a:t>
            </a:r>
            <a:r>
              <a:rPr lang="fr-FR" spc="-5"/>
              <a:t>Mohammedia</a:t>
            </a:r>
            <a:endParaRPr lang="fr-FR" spc="-5" dirty="0"/>
          </a:p>
        </p:txBody>
      </p:sp>
      <p:sp>
        <p:nvSpPr>
          <p:cNvPr id="9" name="Espace réservé du numéro de diapositive 8">
            <a:extLst>
              <a:ext uri="{FF2B5EF4-FFF2-40B4-BE49-F238E27FC236}">
                <a16:creationId xmlns:a16="http://schemas.microsoft.com/office/drawing/2014/main" id="{211C2BD2-DB81-611C-C7E3-4798C59DC412}"/>
              </a:ext>
            </a:extLst>
          </p:cNvPr>
          <p:cNvSpPr>
            <a:spLocks noGrp="1"/>
          </p:cNvSpPr>
          <p:nvPr>
            <p:ph type="sldNum" sz="quarter" idx="12"/>
          </p:nvPr>
        </p:nvSpPr>
        <p:spPr>
          <a:xfrm>
            <a:off x="7552214" y="7003756"/>
            <a:ext cx="2406015" cy="402314"/>
          </a:xfrm>
          <a:prstGeom prst="rect">
            <a:avLst/>
          </a:prstGeom>
        </p:spPr>
        <p:txBody>
          <a:bodyPr/>
          <a:lstStyle/>
          <a:p>
            <a:pPr marL="2186940">
              <a:lnSpc>
                <a:spcPts val="1260"/>
              </a:lnSpc>
            </a:pPr>
            <a:fld id="{81D60167-4931-47E6-BA6A-407CBD079E47}" type="slidenum">
              <a:rPr lang="fr-FR" smtClean="0"/>
              <a:t>‹N°›</a:t>
            </a:fld>
            <a:endParaRPr lang="fr-FR" dirty="0"/>
          </a:p>
        </p:txBody>
      </p:sp>
    </p:spTree>
    <p:extLst>
      <p:ext uri="{BB962C8B-B14F-4D97-AF65-F5344CB8AC3E}">
        <p14:creationId xmlns:p14="http://schemas.microsoft.com/office/powerpoint/2010/main" val="1799282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8FA316-8412-DDB0-F213-A05C937A255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E9E1F9F-7CA7-D3DC-F5E0-B6163F5E2F7C}"/>
              </a:ext>
            </a:extLst>
          </p:cNvPr>
          <p:cNvSpPr>
            <a:spLocks noGrp="1"/>
          </p:cNvSpPr>
          <p:nvPr>
            <p:ph type="dt" sz="half" idx="10"/>
          </p:nvPr>
        </p:nvSpPr>
        <p:spPr>
          <a:xfrm>
            <a:off x="735171" y="7003756"/>
            <a:ext cx="2406015" cy="402314"/>
          </a:xfrm>
          <a:prstGeom prst="rect">
            <a:avLst/>
          </a:prstGeom>
        </p:spPr>
        <p:txBody>
          <a:bodyPr/>
          <a:lstStyle/>
          <a:p>
            <a:fld id="{1D8BD707-D9CF-40AE-B4C6-C98DA3205C09}" type="datetimeFigureOut">
              <a:rPr lang="en-US" smtClean="0"/>
              <a:t>5/2/2024</a:t>
            </a:fld>
            <a:endParaRPr lang="en-US"/>
          </a:p>
        </p:txBody>
      </p:sp>
      <p:sp>
        <p:nvSpPr>
          <p:cNvPr id="4" name="Espace réservé du pied de page 3">
            <a:extLst>
              <a:ext uri="{FF2B5EF4-FFF2-40B4-BE49-F238E27FC236}">
                <a16:creationId xmlns:a16="http://schemas.microsoft.com/office/drawing/2014/main" id="{6001D3FB-D4EC-51EF-07C8-7D7DD0636214}"/>
              </a:ext>
            </a:extLst>
          </p:cNvPr>
          <p:cNvSpPr>
            <a:spLocks noGrp="1"/>
          </p:cNvSpPr>
          <p:nvPr>
            <p:ph type="ftr" sz="quarter" idx="11"/>
          </p:nvPr>
        </p:nvSpPr>
        <p:spPr>
          <a:xfrm>
            <a:off x="3542189" y="7003756"/>
            <a:ext cx="3609023" cy="402314"/>
          </a:xfrm>
          <a:prstGeom prst="rect">
            <a:avLst/>
          </a:prstGeom>
        </p:spPr>
        <p:txBody>
          <a:bodyPr/>
          <a:lstStyle/>
          <a:p>
            <a:pPr algn="ctr">
              <a:lnSpc>
                <a:spcPts val="1260"/>
              </a:lnSpc>
            </a:pPr>
            <a:r>
              <a:rPr lang="fr-FR" spc="-5"/>
              <a:t>med@ZOME.net </a:t>
            </a:r>
            <a:r>
              <a:rPr lang="fr-FR"/>
              <a:t>| </a:t>
            </a:r>
            <a:r>
              <a:rPr lang="fr-FR" spc="-5"/>
              <a:t>ENSET</a:t>
            </a:r>
            <a:r>
              <a:rPr lang="fr-FR" spc="-50"/>
              <a:t> </a:t>
            </a:r>
            <a:r>
              <a:rPr lang="fr-FR" spc="-10"/>
              <a:t>Université</a:t>
            </a:r>
          </a:p>
          <a:p>
            <a:pPr marL="635" algn="ctr">
              <a:lnSpc>
                <a:spcPct val="100000"/>
              </a:lnSpc>
            </a:pPr>
            <a:r>
              <a:rPr lang="fr-FR" spc="-5"/>
              <a:t>Hassan II</a:t>
            </a:r>
            <a:r>
              <a:rPr lang="fr-FR" spc="-70"/>
              <a:t> </a:t>
            </a:r>
            <a:r>
              <a:rPr lang="fr-FR" spc="-5"/>
              <a:t>Mohammedia</a:t>
            </a:r>
            <a:endParaRPr lang="fr-FR" spc="-5" dirty="0"/>
          </a:p>
        </p:txBody>
      </p:sp>
      <p:sp>
        <p:nvSpPr>
          <p:cNvPr id="5" name="Espace réservé du numéro de diapositive 4">
            <a:extLst>
              <a:ext uri="{FF2B5EF4-FFF2-40B4-BE49-F238E27FC236}">
                <a16:creationId xmlns:a16="http://schemas.microsoft.com/office/drawing/2014/main" id="{3C0B9AF3-5D2B-C886-1810-88AF4928D4C3}"/>
              </a:ext>
            </a:extLst>
          </p:cNvPr>
          <p:cNvSpPr>
            <a:spLocks noGrp="1"/>
          </p:cNvSpPr>
          <p:nvPr>
            <p:ph type="sldNum" sz="quarter" idx="12"/>
          </p:nvPr>
        </p:nvSpPr>
        <p:spPr>
          <a:xfrm>
            <a:off x="7552214" y="7003756"/>
            <a:ext cx="2406015" cy="402314"/>
          </a:xfrm>
          <a:prstGeom prst="rect">
            <a:avLst/>
          </a:prstGeom>
        </p:spPr>
        <p:txBody>
          <a:bodyPr/>
          <a:lstStyle/>
          <a:p>
            <a:pPr marL="2186940">
              <a:lnSpc>
                <a:spcPts val="1260"/>
              </a:lnSpc>
            </a:pPr>
            <a:fld id="{81D60167-4931-47E6-BA6A-407CBD079E47}" type="slidenum">
              <a:rPr lang="fr-FR" smtClean="0"/>
              <a:t>‹N°›</a:t>
            </a:fld>
            <a:endParaRPr lang="fr-FR" dirty="0"/>
          </a:p>
        </p:txBody>
      </p:sp>
    </p:spTree>
    <p:extLst>
      <p:ext uri="{BB962C8B-B14F-4D97-AF65-F5344CB8AC3E}">
        <p14:creationId xmlns:p14="http://schemas.microsoft.com/office/powerpoint/2010/main" val="2403563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Vide">
    <p:spTree>
      <p:nvGrpSpPr>
        <p:cNvPr id="1" name=""/>
        <p:cNvGrpSpPr/>
        <p:nvPr/>
      </p:nvGrpSpPr>
      <p:grpSpPr>
        <a:xfrm>
          <a:off x="0" y="0"/>
          <a:ext cx="0" cy="0"/>
          <a:chOff x="0" y="0"/>
          <a:chExt cx="0" cy="0"/>
        </a:xfrm>
      </p:grpSpPr>
      <p:pic>
        <p:nvPicPr>
          <p:cNvPr id="8" name="Graphique 7" descr="Un ruban de récompense">
            <a:extLst>
              <a:ext uri="{FF2B5EF4-FFF2-40B4-BE49-F238E27FC236}">
                <a16:creationId xmlns:a16="http://schemas.microsoft.com/office/drawing/2014/main" id="{A4F47304-7CE4-E14F-6F2D-258BF0EBD41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668767" y="-353563"/>
            <a:ext cx="2946817" cy="3701992"/>
          </a:xfrm>
          <a:prstGeom prst="rect">
            <a:avLst/>
          </a:prstGeom>
        </p:spPr>
      </p:pic>
      <p:sp>
        <p:nvSpPr>
          <p:cNvPr id="21" name="Rectangle : coins arrondis 20">
            <a:extLst>
              <a:ext uri="{FF2B5EF4-FFF2-40B4-BE49-F238E27FC236}">
                <a16:creationId xmlns:a16="http://schemas.microsoft.com/office/drawing/2014/main" id="{2FEA1ED1-7AE9-A5BD-C10B-83E7EB2E9221}"/>
              </a:ext>
            </a:extLst>
          </p:cNvPr>
          <p:cNvSpPr/>
          <p:nvPr/>
        </p:nvSpPr>
        <p:spPr>
          <a:xfrm>
            <a:off x="900291" y="3436952"/>
            <a:ext cx="8892819" cy="820885"/>
          </a:xfrm>
          <a:prstGeom prst="roundRect">
            <a:avLst>
              <a:gd name="adj" fmla="val 10000"/>
            </a:avLst>
          </a:prstGeom>
          <a:solidFill>
            <a:srgbClr val="002060"/>
          </a:solidFill>
          <a:ln>
            <a:solidFill>
              <a:srgbClr val="002060"/>
            </a:solidFill>
          </a:ln>
          <a:effectLst>
            <a:outerShdw blurRad="50800" dist="38100" dir="2700000" algn="tl" rotWithShape="0">
              <a:prstClr val="black">
                <a:alpha val="40000"/>
              </a:prstClr>
            </a:outerShdw>
          </a:effectLst>
        </p:spPr>
        <p:style>
          <a:lnRef idx="0">
            <a:schemeClr val="lt1">
              <a:alpha val="0"/>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p:style>
        <p:txBody>
          <a:bodyPr/>
          <a:lstStyle/>
          <a:p>
            <a:endParaRPr lang="fr-FR" sz="1579" dirty="0"/>
          </a:p>
        </p:txBody>
      </p:sp>
    </p:spTree>
    <p:extLst>
      <p:ext uri="{BB962C8B-B14F-4D97-AF65-F5344CB8AC3E}">
        <p14:creationId xmlns:p14="http://schemas.microsoft.com/office/powerpoint/2010/main" val="2730415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D70D89-F666-5FA1-1EF7-1445A15B0F66}"/>
              </a:ext>
            </a:extLst>
          </p:cNvPr>
          <p:cNvSpPr>
            <a:spLocks noGrp="1"/>
          </p:cNvSpPr>
          <p:nvPr>
            <p:ph type="title"/>
          </p:nvPr>
        </p:nvSpPr>
        <p:spPr>
          <a:xfrm>
            <a:off x="736564" y="503767"/>
            <a:ext cx="3448900" cy="1763183"/>
          </a:xfrm>
        </p:spPr>
        <p:txBody>
          <a:bodyPr anchor="b"/>
          <a:lstStyle>
            <a:lvl1pPr>
              <a:defRPr sz="2807"/>
            </a:lvl1pPr>
          </a:lstStyle>
          <a:p>
            <a:r>
              <a:rPr lang="fr-FR"/>
              <a:t>Modifiez le style du titre</a:t>
            </a:r>
          </a:p>
        </p:txBody>
      </p:sp>
      <p:sp>
        <p:nvSpPr>
          <p:cNvPr id="3" name="Espace réservé du contenu 2">
            <a:extLst>
              <a:ext uri="{FF2B5EF4-FFF2-40B4-BE49-F238E27FC236}">
                <a16:creationId xmlns:a16="http://schemas.microsoft.com/office/drawing/2014/main" id="{BBC05C32-5277-847B-B484-51BD372AED6C}"/>
              </a:ext>
            </a:extLst>
          </p:cNvPr>
          <p:cNvSpPr>
            <a:spLocks noGrp="1"/>
          </p:cNvSpPr>
          <p:nvPr>
            <p:ph idx="1"/>
          </p:nvPr>
        </p:nvSpPr>
        <p:spPr>
          <a:xfrm>
            <a:off x="4546088" y="1087996"/>
            <a:ext cx="5413534" cy="5370013"/>
          </a:xfrm>
        </p:spPr>
        <p:txBody>
          <a:bodyPr/>
          <a:lstStyle>
            <a:lvl1pPr>
              <a:defRPr sz="2807"/>
            </a:lvl1pPr>
            <a:lvl2pPr>
              <a:defRPr sz="2456"/>
            </a:lvl2pPr>
            <a:lvl3pPr>
              <a:defRPr sz="2105"/>
            </a:lvl3pPr>
            <a:lvl4pPr>
              <a:defRPr sz="1754"/>
            </a:lvl4pPr>
            <a:lvl5pPr>
              <a:defRPr sz="1754"/>
            </a:lvl5pPr>
            <a:lvl6pPr>
              <a:defRPr sz="1754"/>
            </a:lvl6pPr>
            <a:lvl7pPr>
              <a:defRPr sz="1754"/>
            </a:lvl7pPr>
            <a:lvl8pPr>
              <a:defRPr sz="1754"/>
            </a:lvl8pPr>
            <a:lvl9pPr>
              <a:defRPr sz="1754"/>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F0D2473-FC93-1AAE-F302-84F7CB76843E}"/>
              </a:ext>
            </a:extLst>
          </p:cNvPr>
          <p:cNvSpPr>
            <a:spLocks noGrp="1"/>
          </p:cNvSpPr>
          <p:nvPr>
            <p:ph type="body" sz="half" idx="2"/>
          </p:nvPr>
        </p:nvSpPr>
        <p:spPr>
          <a:xfrm>
            <a:off x="736564" y="2266950"/>
            <a:ext cx="3448900" cy="4199805"/>
          </a:xfrm>
        </p:spPr>
        <p:txBody>
          <a:bodyPr/>
          <a:lstStyle>
            <a:lvl1pPr marL="0" indent="0">
              <a:buNone/>
              <a:defRPr sz="1403"/>
            </a:lvl1pPr>
            <a:lvl2pPr marL="401010" indent="0">
              <a:buNone/>
              <a:defRPr sz="1228"/>
            </a:lvl2pPr>
            <a:lvl3pPr marL="802020" indent="0">
              <a:buNone/>
              <a:defRPr sz="1053"/>
            </a:lvl3pPr>
            <a:lvl4pPr marL="1203030" indent="0">
              <a:buNone/>
              <a:defRPr sz="877"/>
            </a:lvl4pPr>
            <a:lvl5pPr marL="1604040" indent="0">
              <a:buNone/>
              <a:defRPr sz="877"/>
            </a:lvl5pPr>
            <a:lvl6pPr marL="2005051" indent="0">
              <a:buNone/>
              <a:defRPr sz="877"/>
            </a:lvl6pPr>
            <a:lvl7pPr marL="2406061" indent="0">
              <a:buNone/>
              <a:defRPr sz="877"/>
            </a:lvl7pPr>
            <a:lvl8pPr marL="2807071" indent="0">
              <a:buNone/>
              <a:defRPr sz="877"/>
            </a:lvl8pPr>
            <a:lvl9pPr marL="3208081" indent="0">
              <a:buNone/>
              <a:defRPr sz="877"/>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3A35423-C917-F68C-A999-4F7749D6A8A7}"/>
              </a:ext>
            </a:extLst>
          </p:cNvPr>
          <p:cNvSpPr>
            <a:spLocks noGrp="1"/>
          </p:cNvSpPr>
          <p:nvPr>
            <p:ph type="dt" sz="half" idx="10"/>
          </p:nvPr>
        </p:nvSpPr>
        <p:spPr>
          <a:xfrm>
            <a:off x="735171" y="7003756"/>
            <a:ext cx="2406015" cy="402314"/>
          </a:xfrm>
          <a:prstGeom prst="rect">
            <a:avLst/>
          </a:prstGeom>
        </p:spPr>
        <p:txBody>
          <a:bodyPr/>
          <a:lstStyle/>
          <a:p>
            <a:fld id="{1D8BD707-D9CF-40AE-B4C6-C98DA3205C09}" type="datetimeFigureOut">
              <a:rPr lang="en-US" smtClean="0"/>
              <a:t>5/2/2024</a:t>
            </a:fld>
            <a:endParaRPr lang="en-US"/>
          </a:p>
        </p:txBody>
      </p:sp>
      <p:sp>
        <p:nvSpPr>
          <p:cNvPr id="6" name="Espace réservé du pied de page 5">
            <a:extLst>
              <a:ext uri="{FF2B5EF4-FFF2-40B4-BE49-F238E27FC236}">
                <a16:creationId xmlns:a16="http://schemas.microsoft.com/office/drawing/2014/main" id="{D544DD3F-D5CB-F76A-0A44-4FB4AB414BDB}"/>
              </a:ext>
            </a:extLst>
          </p:cNvPr>
          <p:cNvSpPr>
            <a:spLocks noGrp="1"/>
          </p:cNvSpPr>
          <p:nvPr>
            <p:ph type="ftr" sz="quarter" idx="11"/>
          </p:nvPr>
        </p:nvSpPr>
        <p:spPr>
          <a:xfrm>
            <a:off x="3542189" y="7003756"/>
            <a:ext cx="3609023" cy="402314"/>
          </a:xfrm>
          <a:prstGeom prst="rect">
            <a:avLst/>
          </a:prstGeom>
        </p:spPr>
        <p:txBody>
          <a:bodyPr/>
          <a:lstStyle/>
          <a:p>
            <a:pPr algn="ctr">
              <a:lnSpc>
                <a:spcPts val="1260"/>
              </a:lnSpc>
            </a:pPr>
            <a:r>
              <a:rPr lang="fr-FR" spc="-5"/>
              <a:t>med@ZOME.net </a:t>
            </a:r>
            <a:r>
              <a:rPr lang="fr-FR"/>
              <a:t>| </a:t>
            </a:r>
            <a:r>
              <a:rPr lang="fr-FR" spc="-5"/>
              <a:t>ENSET</a:t>
            </a:r>
            <a:r>
              <a:rPr lang="fr-FR" spc="-50"/>
              <a:t> </a:t>
            </a:r>
            <a:r>
              <a:rPr lang="fr-FR" spc="-10"/>
              <a:t>Université</a:t>
            </a:r>
          </a:p>
          <a:p>
            <a:pPr marL="635" algn="ctr">
              <a:lnSpc>
                <a:spcPct val="100000"/>
              </a:lnSpc>
            </a:pPr>
            <a:r>
              <a:rPr lang="fr-FR" spc="-5"/>
              <a:t>Hassan II</a:t>
            </a:r>
            <a:r>
              <a:rPr lang="fr-FR" spc="-70"/>
              <a:t> </a:t>
            </a:r>
            <a:r>
              <a:rPr lang="fr-FR" spc="-5"/>
              <a:t>Mohammedia</a:t>
            </a:r>
            <a:endParaRPr lang="fr-FR" spc="-5" dirty="0"/>
          </a:p>
        </p:txBody>
      </p:sp>
      <p:sp>
        <p:nvSpPr>
          <p:cNvPr id="7" name="Espace réservé du numéro de diapositive 6">
            <a:extLst>
              <a:ext uri="{FF2B5EF4-FFF2-40B4-BE49-F238E27FC236}">
                <a16:creationId xmlns:a16="http://schemas.microsoft.com/office/drawing/2014/main" id="{E69FDABA-E46F-13D4-3D80-722FEB9B70AD}"/>
              </a:ext>
            </a:extLst>
          </p:cNvPr>
          <p:cNvSpPr>
            <a:spLocks noGrp="1"/>
          </p:cNvSpPr>
          <p:nvPr>
            <p:ph type="sldNum" sz="quarter" idx="12"/>
          </p:nvPr>
        </p:nvSpPr>
        <p:spPr>
          <a:xfrm>
            <a:off x="7552214" y="7003756"/>
            <a:ext cx="2406015" cy="402314"/>
          </a:xfrm>
          <a:prstGeom prst="rect">
            <a:avLst/>
          </a:prstGeom>
        </p:spPr>
        <p:txBody>
          <a:bodyPr/>
          <a:lstStyle/>
          <a:p>
            <a:pPr marL="2186940">
              <a:lnSpc>
                <a:spcPts val="1260"/>
              </a:lnSpc>
            </a:pPr>
            <a:fld id="{81D60167-4931-47E6-BA6A-407CBD079E47}" type="slidenum">
              <a:rPr lang="fr-FR" smtClean="0"/>
              <a:t>‹N°›</a:t>
            </a:fld>
            <a:endParaRPr lang="fr-FR" dirty="0"/>
          </a:p>
        </p:txBody>
      </p:sp>
    </p:spTree>
    <p:extLst>
      <p:ext uri="{BB962C8B-B14F-4D97-AF65-F5344CB8AC3E}">
        <p14:creationId xmlns:p14="http://schemas.microsoft.com/office/powerpoint/2010/main" val="4021242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04BECD-2E6A-E550-ED05-7863E966059A}"/>
              </a:ext>
            </a:extLst>
          </p:cNvPr>
          <p:cNvSpPr>
            <a:spLocks noGrp="1"/>
          </p:cNvSpPr>
          <p:nvPr>
            <p:ph type="title"/>
          </p:nvPr>
        </p:nvSpPr>
        <p:spPr>
          <a:xfrm>
            <a:off x="736564" y="503767"/>
            <a:ext cx="3448900" cy="1763183"/>
          </a:xfrm>
        </p:spPr>
        <p:txBody>
          <a:bodyPr anchor="b"/>
          <a:lstStyle>
            <a:lvl1pPr>
              <a:defRPr sz="2807"/>
            </a:lvl1pPr>
          </a:lstStyle>
          <a:p>
            <a:r>
              <a:rPr lang="fr-FR"/>
              <a:t>Modifiez le style du titre</a:t>
            </a:r>
          </a:p>
        </p:txBody>
      </p:sp>
      <p:sp>
        <p:nvSpPr>
          <p:cNvPr id="3" name="Espace réservé pour une image  2">
            <a:extLst>
              <a:ext uri="{FF2B5EF4-FFF2-40B4-BE49-F238E27FC236}">
                <a16:creationId xmlns:a16="http://schemas.microsoft.com/office/drawing/2014/main" id="{91EB781E-7796-F88D-6681-4D1C33CF0641}"/>
              </a:ext>
            </a:extLst>
          </p:cNvPr>
          <p:cNvSpPr>
            <a:spLocks noGrp="1"/>
          </p:cNvSpPr>
          <p:nvPr>
            <p:ph type="pic" idx="1"/>
          </p:nvPr>
        </p:nvSpPr>
        <p:spPr>
          <a:xfrm>
            <a:off x="4546088" y="1087996"/>
            <a:ext cx="5413534" cy="5370013"/>
          </a:xfrm>
        </p:spPr>
        <p:txBody>
          <a:bodyPr/>
          <a:lstStyle>
            <a:lvl1pPr marL="0" indent="0">
              <a:buNone/>
              <a:defRPr sz="2807"/>
            </a:lvl1pPr>
            <a:lvl2pPr marL="401010" indent="0">
              <a:buNone/>
              <a:defRPr sz="2456"/>
            </a:lvl2pPr>
            <a:lvl3pPr marL="802020" indent="0">
              <a:buNone/>
              <a:defRPr sz="2105"/>
            </a:lvl3pPr>
            <a:lvl4pPr marL="1203030" indent="0">
              <a:buNone/>
              <a:defRPr sz="1754"/>
            </a:lvl4pPr>
            <a:lvl5pPr marL="1604040" indent="0">
              <a:buNone/>
              <a:defRPr sz="1754"/>
            </a:lvl5pPr>
            <a:lvl6pPr marL="2005051" indent="0">
              <a:buNone/>
              <a:defRPr sz="1754"/>
            </a:lvl6pPr>
            <a:lvl7pPr marL="2406061" indent="0">
              <a:buNone/>
              <a:defRPr sz="1754"/>
            </a:lvl7pPr>
            <a:lvl8pPr marL="2807071" indent="0">
              <a:buNone/>
              <a:defRPr sz="1754"/>
            </a:lvl8pPr>
            <a:lvl9pPr marL="3208081" indent="0">
              <a:buNone/>
              <a:defRPr sz="1754"/>
            </a:lvl9pPr>
          </a:lstStyle>
          <a:p>
            <a:r>
              <a:rPr lang="fr-FR"/>
              <a:t>Cliquez sur l'icône pour ajouter une image</a:t>
            </a:r>
          </a:p>
        </p:txBody>
      </p:sp>
      <p:sp>
        <p:nvSpPr>
          <p:cNvPr id="4" name="Espace réservé du texte 3">
            <a:extLst>
              <a:ext uri="{FF2B5EF4-FFF2-40B4-BE49-F238E27FC236}">
                <a16:creationId xmlns:a16="http://schemas.microsoft.com/office/drawing/2014/main" id="{C3481E7F-8777-FF67-27A4-4CC39BA0EB1C}"/>
              </a:ext>
            </a:extLst>
          </p:cNvPr>
          <p:cNvSpPr>
            <a:spLocks noGrp="1"/>
          </p:cNvSpPr>
          <p:nvPr>
            <p:ph type="body" sz="half" idx="2"/>
          </p:nvPr>
        </p:nvSpPr>
        <p:spPr>
          <a:xfrm>
            <a:off x="736564" y="2266950"/>
            <a:ext cx="3448900" cy="4199805"/>
          </a:xfrm>
        </p:spPr>
        <p:txBody>
          <a:bodyPr/>
          <a:lstStyle>
            <a:lvl1pPr marL="0" indent="0">
              <a:buNone/>
              <a:defRPr sz="1403"/>
            </a:lvl1pPr>
            <a:lvl2pPr marL="401010" indent="0">
              <a:buNone/>
              <a:defRPr sz="1228"/>
            </a:lvl2pPr>
            <a:lvl3pPr marL="802020" indent="0">
              <a:buNone/>
              <a:defRPr sz="1053"/>
            </a:lvl3pPr>
            <a:lvl4pPr marL="1203030" indent="0">
              <a:buNone/>
              <a:defRPr sz="877"/>
            </a:lvl4pPr>
            <a:lvl5pPr marL="1604040" indent="0">
              <a:buNone/>
              <a:defRPr sz="877"/>
            </a:lvl5pPr>
            <a:lvl6pPr marL="2005051" indent="0">
              <a:buNone/>
              <a:defRPr sz="877"/>
            </a:lvl6pPr>
            <a:lvl7pPr marL="2406061" indent="0">
              <a:buNone/>
              <a:defRPr sz="877"/>
            </a:lvl7pPr>
            <a:lvl8pPr marL="2807071" indent="0">
              <a:buNone/>
              <a:defRPr sz="877"/>
            </a:lvl8pPr>
            <a:lvl9pPr marL="3208081" indent="0">
              <a:buNone/>
              <a:defRPr sz="877"/>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182A8E5-AC12-89AC-5B0B-398C8E1325EE}"/>
              </a:ext>
            </a:extLst>
          </p:cNvPr>
          <p:cNvSpPr>
            <a:spLocks noGrp="1"/>
          </p:cNvSpPr>
          <p:nvPr>
            <p:ph type="dt" sz="half" idx="10"/>
          </p:nvPr>
        </p:nvSpPr>
        <p:spPr>
          <a:xfrm>
            <a:off x="735171" y="7003756"/>
            <a:ext cx="2406015" cy="402314"/>
          </a:xfrm>
          <a:prstGeom prst="rect">
            <a:avLst/>
          </a:prstGeom>
        </p:spPr>
        <p:txBody>
          <a:bodyPr/>
          <a:lstStyle/>
          <a:p>
            <a:fld id="{1D8BD707-D9CF-40AE-B4C6-C98DA3205C09}" type="datetimeFigureOut">
              <a:rPr lang="en-US" smtClean="0"/>
              <a:t>5/2/2024</a:t>
            </a:fld>
            <a:endParaRPr lang="en-US"/>
          </a:p>
        </p:txBody>
      </p:sp>
      <p:sp>
        <p:nvSpPr>
          <p:cNvPr id="6" name="Espace réservé du pied de page 5">
            <a:extLst>
              <a:ext uri="{FF2B5EF4-FFF2-40B4-BE49-F238E27FC236}">
                <a16:creationId xmlns:a16="http://schemas.microsoft.com/office/drawing/2014/main" id="{2719A0FB-E15A-E35F-9F02-8F84D54D0D0B}"/>
              </a:ext>
            </a:extLst>
          </p:cNvPr>
          <p:cNvSpPr>
            <a:spLocks noGrp="1"/>
          </p:cNvSpPr>
          <p:nvPr>
            <p:ph type="ftr" sz="quarter" idx="11"/>
          </p:nvPr>
        </p:nvSpPr>
        <p:spPr>
          <a:xfrm>
            <a:off x="3542189" y="7003756"/>
            <a:ext cx="3609023" cy="402314"/>
          </a:xfrm>
          <a:prstGeom prst="rect">
            <a:avLst/>
          </a:prstGeom>
        </p:spPr>
        <p:txBody>
          <a:bodyPr/>
          <a:lstStyle/>
          <a:p>
            <a:pPr algn="ctr">
              <a:lnSpc>
                <a:spcPts val="1260"/>
              </a:lnSpc>
            </a:pPr>
            <a:r>
              <a:rPr lang="fr-FR" spc="-5"/>
              <a:t>med@ZOME.net </a:t>
            </a:r>
            <a:r>
              <a:rPr lang="fr-FR"/>
              <a:t>| </a:t>
            </a:r>
            <a:r>
              <a:rPr lang="fr-FR" spc="-5"/>
              <a:t>ENSET</a:t>
            </a:r>
            <a:r>
              <a:rPr lang="fr-FR" spc="-50"/>
              <a:t> </a:t>
            </a:r>
            <a:r>
              <a:rPr lang="fr-FR" spc="-10"/>
              <a:t>Université</a:t>
            </a:r>
          </a:p>
          <a:p>
            <a:pPr marL="635" algn="ctr">
              <a:lnSpc>
                <a:spcPct val="100000"/>
              </a:lnSpc>
            </a:pPr>
            <a:r>
              <a:rPr lang="fr-FR" spc="-5"/>
              <a:t>Hassan II</a:t>
            </a:r>
            <a:r>
              <a:rPr lang="fr-FR" spc="-70"/>
              <a:t> </a:t>
            </a:r>
            <a:r>
              <a:rPr lang="fr-FR" spc="-5"/>
              <a:t>Mohammedia</a:t>
            </a:r>
            <a:endParaRPr lang="fr-FR" spc="-5" dirty="0"/>
          </a:p>
        </p:txBody>
      </p:sp>
      <p:sp>
        <p:nvSpPr>
          <p:cNvPr id="7" name="Espace réservé du numéro de diapositive 6">
            <a:extLst>
              <a:ext uri="{FF2B5EF4-FFF2-40B4-BE49-F238E27FC236}">
                <a16:creationId xmlns:a16="http://schemas.microsoft.com/office/drawing/2014/main" id="{A9C9AC9F-7D82-80AC-2917-5D77E5CD561A}"/>
              </a:ext>
            </a:extLst>
          </p:cNvPr>
          <p:cNvSpPr>
            <a:spLocks noGrp="1"/>
          </p:cNvSpPr>
          <p:nvPr>
            <p:ph type="sldNum" sz="quarter" idx="12"/>
          </p:nvPr>
        </p:nvSpPr>
        <p:spPr>
          <a:xfrm>
            <a:off x="7552214" y="7003756"/>
            <a:ext cx="2406015" cy="402314"/>
          </a:xfrm>
          <a:prstGeom prst="rect">
            <a:avLst/>
          </a:prstGeom>
        </p:spPr>
        <p:txBody>
          <a:bodyPr/>
          <a:lstStyle/>
          <a:p>
            <a:pPr marL="2186940">
              <a:lnSpc>
                <a:spcPts val="1260"/>
              </a:lnSpc>
            </a:pPr>
            <a:fld id="{81D60167-4931-47E6-BA6A-407CBD079E47}" type="slidenum">
              <a:rPr lang="fr-FR" smtClean="0"/>
              <a:t>‹N°›</a:t>
            </a:fld>
            <a:endParaRPr lang="fr-FR" dirty="0"/>
          </a:p>
        </p:txBody>
      </p:sp>
    </p:spTree>
    <p:extLst>
      <p:ext uri="{BB962C8B-B14F-4D97-AF65-F5344CB8AC3E}">
        <p14:creationId xmlns:p14="http://schemas.microsoft.com/office/powerpoint/2010/main" val="644257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AC75363-23B6-F6BC-5111-66285F1B55BF}"/>
              </a:ext>
            </a:extLst>
          </p:cNvPr>
          <p:cNvSpPr>
            <a:spLocks noGrp="1"/>
          </p:cNvSpPr>
          <p:nvPr>
            <p:ph type="title"/>
          </p:nvPr>
        </p:nvSpPr>
        <p:spPr>
          <a:xfrm>
            <a:off x="735171" y="402314"/>
            <a:ext cx="9223058" cy="1460574"/>
          </a:xfrm>
          <a:prstGeom prst="rect">
            <a:avLst/>
          </a:prstGeom>
        </p:spPr>
        <p:txBody>
          <a:bodyPr vert="horz" lIns="91440" tIns="45720" rIns="91440" bIns="45720" rtlCol="0" anchor="ctr">
            <a:normAutofit/>
          </a:bodyPr>
          <a:lstStyle/>
          <a:p>
            <a:r>
              <a:rPr lang="fr-FR" dirty="0"/>
              <a:t>Modifiez le style du titre</a:t>
            </a:r>
          </a:p>
        </p:txBody>
      </p:sp>
      <p:sp>
        <p:nvSpPr>
          <p:cNvPr id="3" name="Espace réservé du texte 2">
            <a:extLst>
              <a:ext uri="{FF2B5EF4-FFF2-40B4-BE49-F238E27FC236}">
                <a16:creationId xmlns:a16="http://schemas.microsoft.com/office/drawing/2014/main" id="{5D9E610E-8B82-544C-55B6-399100B4B497}"/>
              </a:ext>
            </a:extLst>
          </p:cNvPr>
          <p:cNvSpPr>
            <a:spLocks noGrp="1"/>
          </p:cNvSpPr>
          <p:nvPr>
            <p:ph type="body" idx="1"/>
          </p:nvPr>
        </p:nvSpPr>
        <p:spPr>
          <a:xfrm>
            <a:off x="735171" y="2011568"/>
            <a:ext cx="9223058" cy="4794530"/>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E50B4D61-982B-F194-38A4-7D56337223BD}"/>
              </a:ext>
            </a:extLst>
          </p:cNvPr>
          <p:cNvSpPr>
            <a:spLocks noGrp="1"/>
          </p:cNvSpPr>
          <p:nvPr>
            <p:ph type="dt" sz="half" idx="2"/>
          </p:nvPr>
        </p:nvSpPr>
        <p:spPr>
          <a:xfrm>
            <a:off x="735171" y="7003756"/>
            <a:ext cx="2406015" cy="402314"/>
          </a:xfrm>
          <a:prstGeom prst="rect">
            <a:avLst/>
          </a:prstGeom>
        </p:spPr>
        <p:txBody>
          <a:bodyPr vert="horz" lIns="91440" tIns="45720" rIns="91440" bIns="45720" rtlCol="0" anchor="ctr"/>
          <a:lstStyle>
            <a:lvl1pPr algn="l">
              <a:defRPr sz="1053">
                <a:solidFill>
                  <a:schemeClr val="tx1">
                    <a:tint val="75000"/>
                  </a:schemeClr>
                </a:solidFill>
              </a:defRPr>
            </a:lvl1pPr>
          </a:lstStyle>
          <a:p>
            <a:fld id="{1D8BD707-D9CF-40AE-B4C6-C98DA3205C09}" type="datetimeFigureOut">
              <a:rPr lang="en-US" smtClean="0"/>
              <a:t>5/2/2024</a:t>
            </a:fld>
            <a:endParaRPr lang="en-US"/>
          </a:p>
        </p:txBody>
      </p:sp>
      <p:sp>
        <p:nvSpPr>
          <p:cNvPr id="5" name="Espace réservé du pied de page 4">
            <a:extLst>
              <a:ext uri="{FF2B5EF4-FFF2-40B4-BE49-F238E27FC236}">
                <a16:creationId xmlns:a16="http://schemas.microsoft.com/office/drawing/2014/main" id="{359CB330-0735-A78A-D32D-FED011218C33}"/>
              </a:ext>
            </a:extLst>
          </p:cNvPr>
          <p:cNvSpPr>
            <a:spLocks noGrp="1"/>
          </p:cNvSpPr>
          <p:nvPr>
            <p:ph type="ftr" sz="quarter" idx="3"/>
          </p:nvPr>
        </p:nvSpPr>
        <p:spPr>
          <a:xfrm>
            <a:off x="3542189" y="7003756"/>
            <a:ext cx="3609023" cy="402314"/>
          </a:xfrm>
          <a:prstGeom prst="rect">
            <a:avLst/>
          </a:prstGeom>
        </p:spPr>
        <p:txBody>
          <a:bodyPr vert="horz" lIns="91440" tIns="45720" rIns="91440" bIns="45720" rtlCol="0" anchor="ctr"/>
          <a:lstStyle>
            <a:lvl1pPr algn="ctr">
              <a:defRPr sz="1053">
                <a:solidFill>
                  <a:schemeClr val="tx1">
                    <a:tint val="75000"/>
                  </a:schemeClr>
                </a:solidFill>
              </a:defRPr>
            </a:lvl1pPr>
          </a:lstStyle>
          <a:p>
            <a:pPr algn="ctr">
              <a:lnSpc>
                <a:spcPts val="1260"/>
              </a:lnSpc>
            </a:pPr>
            <a:r>
              <a:rPr lang="fr-FR" spc="-5"/>
              <a:t>med@ZOME.net </a:t>
            </a:r>
            <a:r>
              <a:rPr lang="fr-FR"/>
              <a:t>| </a:t>
            </a:r>
            <a:r>
              <a:rPr lang="fr-FR" spc="-5"/>
              <a:t>ENSET</a:t>
            </a:r>
            <a:r>
              <a:rPr lang="fr-FR" spc="-50"/>
              <a:t> </a:t>
            </a:r>
            <a:r>
              <a:rPr lang="fr-FR" spc="-10"/>
              <a:t>Université</a:t>
            </a:r>
          </a:p>
          <a:p>
            <a:pPr marL="635" algn="ctr">
              <a:lnSpc>
                <a:spcPct val="100000"/>
              </a:lnSpc>
            </a:pPr>
            <a:r>
              <a:rPr lang="fr-FR" spc="-5"/>
              <a:t>Hassan II</a:t>
            </a:r>
            <a:r>
              <a:rPr lang="fr-FR" spc="-70"/>
              <a:t> </a:t>
            </a:r>
            <a:r>
              <a:rPr lang="fr-FR" spc="-5"/>
              <a:t>Mohammedia</a:t>
            </a:r>
            <a:endParaRPr lang="fr-FR" spc="-5" dirty="0"/>
          </a:p>
        </p:txBody>
      </p:sp>
      <p:sp>
        <p:nvSpPr>
          <p:cNvPr id="6" name="Espace réservé du numéro de diapositive 5">
            <a:extLst>
              <a:ext uri="{FF2B5EF4-FFF2-40B4-BE49-F238E27FC236}">
                <a16:creationId xmlns:a16="http://schemas.microsoft.com/office/drawing/2014/main" id="{0C29A20C-9589-9838-2D29-1D2FC98ABBC0}"/>
              </a:ext>
            </a:extLst>
          </p:cNvPr>
          <p:cNvSpPr>
            <a:spLocks noGrp="1"/>
          </p:cNvSpPr>
          <p:nvPr>
            <p:ph type="sldNum" sz="quarter" idx="4"/>
          </p:nvPr>
        </p:nvSpPr>
        <p:spPr>
          <a:xfrm>
            <a:off x="7552214" y="7003756"/>
            <a:ext cx="2406015" cy="402314"/>
          </a:xfrm>
          <a:prstGeom prst="rect">
            <a:avLst/>
          </a:prstGeom>
        </p:spPr>
        <p:txBody>
          <a:bodyPr vert="horz" lIns="91440" tIns="45720" rIns="91440" bIns="45720" rtlCol="0" anchor="ctr"/>
          <a:lstStyle>
            <a:lvl1pPr algn="r">
              <a:defRPr sz="1053">
                <a:solidFill>
                  <a:schemeClr val="tx1">
                    <a:tint val="75000"/>
                  </a:schemeClr>
                </a:solidFill>
              </a:defRPr>
            </a:lvl1pPr>
          </a:lstStyle>
          <a:p>
            <a:pPr marL="2186940">
              <a:lnSpc>
                <a:spcPts val="1260"/>
              </a:lnSpc>
            </a:pPr>
            <a:fld id="{81D60167-4931-47E6-BA6A-407CBD079E47}" type="slidenum">
              <a:rPr lang="fr-FR" smtClean="0"/>
              <a:t>‹N°›</a:t>
            </a:fld>
            <a:endParaRPr lang="fr-FR" dirty="0"/>
          </a:p>
        </p:txBody>
      </p:sp>
      <p:sp>
        <p:nvSpPr>
          <p:cNvPr id="8" name="ZoneTexte 7">
            <a:extLst>
              <a:ext uri="{FF2B5EF4-FFF2-40B4-BE49-F238E27FC236}">
                <a16:creationId xmlns:a16="http://schemas.microsoft.com/office/drawing/2014/main" id="{CB8EDCF8-20BA-6C72-2036-9E6625CE625A}"/>
              </a:ext>
            </a:extLst>
          </p:cNvPr>
          <p:cNvSpPr txBox="1"/>
          <p:nvPr userDrawn="1">
            <p:extLst>
              <p:ext uri="{1162E1C5-73C7-4A58-AE30-91384D911F3F}">
                <p184:classification xmlns:p184="http://schemas.microsoft.com/office/powerpoint/2018/4/main" xmlns="" val="ftr"/>
              </p:ext>
            </p:extLst>
          </p:nvPr>
        </p:nvSpPr>
        <p:spPr>
          <a:xfrm>
            <a:off x="4947412" y="7340600"/>
            <a:ext cx="827088" cy="152400"/>
          </a:xfrm>
          <a:prstGeom prst="rect">
            <a:avLst/>
          </a:prstGeom>
        </p:spPr>
        <p:txBody>
          <a:bodyPr horzOverflow="overflow" lIns="0" tIns="0" rIns="0" bIns="0">
            <a:spAutoFit/>
          </a:bodyPr>
          <a:lstStyle/>
          <a:p>
            <a:pPr algn="l"/>
            <a:r>
              <a:rPr lang="fr-FR" sz="1000">
                <a:solidFill>
                  <a:srgbClr val="FFFF00"/>
                </a:solidFill>
                <a:latin typeface="Calibri" panose="020F0502020204030204" pitchFamily="34" charset="0"/>
                <a:cs typeface="Calibri" panose="020F0502020204030204" pitchFamily="34" charset="0"/>
              </a:rPr>
              <a:t>C1-Internal Use</a:t>
            </a:r>
          </a:p>
        </p:txBody>
      </p:sp>
    </p:spTree>
    <p:extLst>
      <p:ext uri="{BB962C8B-B14F-4D97-AF65-F5344CB8AC3E}">
        <p14:creationId xmlns:p14="http://schemas.microsoft.com/office/powerpoint/2010/main" val="322981069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Lst>
  <p:txStyles>
    <p:titleStyle>
      <a:lvl1pPr algn="l" defTabSz="802020" rtl="0" eaLnBrk="1" latinLnBrk="0" hangingPunct="1">
        <a:lnSpc>
          <a:spcPct val="90000"/>
        </a:lnSpc>
        <a:spcBef>
          <a:spcPct val="0"/>
        </a:spcBef>
        <a:buNone/>
        <a:defRPr sz="3859" kern="1200">
          <a:solidFill>
            <a:schemeClr val="tx1"/>
          </a:solidFill>
          <a:latin typeface="+mj-lt"/>
          <a:ea typeface="+mj-ea"/>
          <a:cs typeface="+mj-cs"/>
        </a:defRPr>
      </a:lvl1pPr>
    </p:titleStyle>
    <p:bodyStyle>
      <a:lvl1pPr marL="200505" indent="-200505" algn="l" defTabSz="802020" rtl="0" eaLnBrk="1" latinLnBrk="0" hangingPunct="1">
        <a:lnSpc>
          <a:spcPct val="90000"/>
        </a:lnSpc>
        <a:spcBef>
          <a:spcPts val="877"/>
        </a:spcBef>
        <a:buFont typeface="Arial" panose="020B0604020202020204" pitchFamily="34" charset="0"/>
        <a:buChar char="•"/>
        <a:defRPr sz="2456" kern="1200">
          <a:solidFill>
            <a:schemeClr val="tx1"/>
          </a:solidFill>
          <a:latin typeface="+mn-lt"/>
          <a:ea typeface="+mn-ea"/>
          <a:cs typeface="+mn-cs"/>
        </a:defRPr>
      </a:lvl1pPr>
      <a:lvl2pPr marL="601515" indent="-200505" algn="l" defTabSz="802020" rtl="0" eaLnBrk="1" latinLnBrk="0" hangingPunct="1">
        <a:lnSpc>
          <a:spcPct val="90000"/>
        </a:lnSpc>
        <a:spcBef>
          <a:spcPts val="439"/>
        </a:spcBef>
        <a:buFont typeface="Arial" panose="020B0604020202020204" pitchFamily="34" charset="0"/>
        <a:buChar char="•"/>
        <a:defRPr sz="2105" kern="1200">
          <a:solidFill>
            <a:schemeClr val="tx1"/>
          </a:solidFill>
          <a:latin typeface="+mn-lt"/>
          <a:ea typeface="+mn-ea"/>
          <a:cs typeface="+mn-cs"/>
        </a:defRPr>
      </a:lvl2pPr>
      <a:lvl3pPr marL="1002525" indent="-200505" algn="l" defTabSz="802020" rtl="0" eaLnBrk="1" latinLnBrk="0" hangingPunct="1">
        <a:lnSpc>
          <a:spcPct val="90000"/>
        </a:lnSpc>
        <a:spcBef>
          <a:spcPts val="439"/>
        </a:spcBef>
        <a:buFont typeface="Arial" panose="020B0604020202020204" pitchFamily="34" charset="0"/>
        <a:buChar char="•"/>
        <a:defRPr sz="1754" kern="1200">
          <a:solidFill>
            <a:schemeClr val="tx1"/>
          </a:solidFill>
          <a:latin typeface="+mn-lt"/>
          <a:ea typeface="+mn-ea"/>
          <a:cs typeface="+mn-cs"/>
        </a:defRPr>
      </a:lvl3pPr>
      <a:lvl4pPr marL="1403535" indent="-200505" algn="l" defTabSz="802020" rtl="0" eaLnBrk="1" latinLnBrk="0" hangingPunct="1">
        <a:lnSpc>
          <a:spcPct val="90000"/>
        </a:lnSpc>
        <a:spcBef>
          <a:spcPts val="439"/>
        </a:spcBef>
        <a:buFont typeface="Arial" panose="020B0604020202020204" pitchFamily="34" charset="0"/>
        <a:buChar char="•"/>
        <a:defRPr sz="1579" kern="1200">
          <a:solidFill>
            <a:schemeClr val="tx1"/>
          </a:solidFill>
          <a:latin typeface="+mn-lt"/>
          <a:ea typeface="+mn-ea"/>
          <a:cs typeface="+mn-cs"/>
        </a:defRPr>
      </a:lvl4pPr>
      <a:lvl5pPr marL="1804546" indent="-200505" algn="l" defTabSz="802020" rtl="0" eaLnBrk="1" latinLnBrk="0" hangingPunct="1">
        <a:lnSpc>
          <a:spcPct val="90000"/>
        </a:lnSpc>
        <a:spcBef>
          <a:spcPts val="439"/>
        </a:spcBef>
        <a:buFont typeface="Arial" panose="020B0604020202020204" pitchFamily="34" charset="0"/>
        <a:buChar char="•"/>
        <a:defRPr sz="1579" kern="1200">
          <a:solidFill>
            <a:schemeClr val="tx1"/>
          </a:solidFill>
          <a:latin typeface="+mn-lt"/>
          <a:ea typeface="+mn-ea"/>
          <a:cs typeface="+mn-cs"/>
        </a:defRPr>
      </a:lvl5pPr>
      <a:lvl6pPr marL="2205556" indent="-200505" algn="l" defTabSz="802020" rtl="0" eaLnBrk="1" latinLnBrk="0" hangingPunct="1">
        <a:lnSpc>
          <a:spcPct val="90000"/>
        </a:lnSpc>
        <a:spcBef>
          <a:spcPts val="439"/>
        </a:spcBef>
        <a:buFont typeface="Arial" panose="020B0604020202020204" pitchFamily="34" charset="0"/>
        <a:buChar char="•"/>
        <a:defRPr sz="1579" kern="1200">
          <a:solidFill>
            <a:schemeClr val="tx1"/>
          </a:solidFill>
          <a:latin typeface="+mn-lt"/>
          <a:ea typeface="+mn-ea"/>
          <a:cs typeface="+mn-cs"/>
        </a:defRPr>
      </a:lvl6pPr>
      <a:lvl7pPr marL="2606566" indent="-200505" algn="l" defTabSz="802020" rtl="0" eaLnBrk="1" latinLnBrk="0" hangingPunct="1">
        <a:lnSpc>
          <a:spcPct val="90000"/>
        </a:lnSpc>
        <a:spcBef>
          <a:spcPts val="439"/>
        </a:spcBef>
        <a:buFont typeface="Arial" panose="020B0604020202020204" pitchFamily="34" charset="0"/>
        <a:buChar char="•"/>
        <a:defRPr sz="1579" kern="1200">
          <a:solidFill>
            <a:schemeClr val="tx1"/>
          </a:solidFill>
          <a:latin typeface="+mn-lt"/>
          <a:ea typeface="+mn-ea"/>
          <a:cs typeface="+mn-cs"/>
        </a:defRPr>
      </a:lvl7pPr>
      <a:lvl8pPr marL="3007576" indent="-200505" algn="l" defTabSz="802020" rtl="0" eaLnBrk="1" latinLnBrk="0" hangingPunct="1">
        <a:lnSpc>
          <a:spcPct val="90000"/>
        </a:lnSpc>
        <a:spcBef>
          <a:spcPts val="439"/>
        </a:spcBef>
        <a:buFont typeface="Arial" panose="020B0604020202020204" pitchFamily="34" charset="0"/>
        <a:buChar char="•"/>
        <a:defRPr sz="1579" kern="1200">
          <a:solidFill>
            <a:schemeClr val="tx1"/>
          </a:solidFill>
          <a:latin typeface="+mn-lt"/>
          <a:ea typeface="+mn-ea"/>
          <a:cs typeface="+mn-cs"/>
        </a:defRPr>
      </a:lvl8pPr>
      <a:lvl9pPr marL="3408586" indent="-200505" algn="l" defTabSz="802020" rtl="0" eaLnBrk="1" latinLnBrk="0" hangingPunct="1">
        <a:lnSpc>
          <a:spcPct val="90000"/>
        </a:lnSpc>
        <a:spcBef>
          <a:spcPts val="439"/>
        </a:spcBef>
        <a:buFont typeface="Arial" panose="020B0604020202020204" pitchFamily="34" charset="0"/>
        <a:buChar char="•"/>
        <a:defRPr sz="1579" kern="1200">
          <a:solidFill>
            <a:schemeClr val="tx1"/>
          </a:solidFill>
          <a:latin typeface="+mn-lt"/>
          <a:ea typeface="+mn-ea"/>
          <a:cs typeface="+mn-cs"/>
        </a:defRPr>
      </a:lvl9pPr>
    </p:bodyStyle>
    <p:otherStyle>
      <a:defPPr>
        <a:defRPr lang="fr-FR"/>
      </a:defPPr>
      <a:lvl1pPr marL="0" algn="l" defTabSz="802020" rtl="0" eaLnBrk="1" latinLnBrk="0" hangingPunct="1">
        <a:defRPr sz="1579" kern="1200">
          <a:solidFill>
            <a:schemeClr val="tx1"/>
          </a:solidFill>
          <a:latin typeface="+mn-lt"/>
          <a:ea typeface="+mn-ea"/>
          <a:cs typeface="+mn-cs"/>
        </a:defRPr>
      </a:lvl1pPr>
      <a:lvl2pPr marL="401010" algn="l" defTabSz="802020" rtl="0" eaLnBrk="1" latinLnBrk="0" hangingPunct="1">
        <a:defRPr sz="1579" kern="1200">
          <a:solidFill>
            <a:schemeClr val="tx1"/>
          </a:solidFill>
          <a:latin typeface="+mn-lt"/>
          <a:ea typeface="+mn-ea"/>
          <a:cs typeface="+mn-cs"/>
        </a:defRPr>
      </a:lvl2pPr>
      <a:lvl3pPr marL="802020" algn="l" defTabSz="802020" rtl="0" eaLnBrk="1" latinLnBrk="0" hangingPunct="1">
        <a:defRPr sz="1579" kern="1200">
          <a:solidFill>
            <a:schemeClr val="tx1"/>
          </a:solidFill>
          <a:latin typeface="+mn-lt"/>
          <a:ea typeface="+mn-ea"/>
          <a:cs typeface="+mn-cs"/>
        </a:defRPr>
      </a:lvl3pPr>
      <a:lvl4pPr marL="1203030" algn="l" defTabSz="802020" rtl="0" eaLnBrk="1" latinLnBrk="0" hangingPunct="1">
        <a:defRPr sz="1579" kern="1200">
          <a:solidFill>
            <a:schemeClr val="tx1"/>
          </a:solidFill>
          <a:latin typeface="+mn-lt"/>
          <a:ea typeface="+mn-ea"/>
          <a:cs typeface="+mn-cs"/>
        </a:defRPr>
      </a:lvl4pPr>
      <a:lvl5pPr marL="1604040" algn="l" defTabSz="802020" rtl="0" eaLnBrk="1" latinLnBrk="0" hangingPunct="1">
        <a:defRPr sz="1579" kern="1200">
          <a:solidFill>
            <a:schemeClr val="tx1"/>
          </a:solidFill>
          <a:latin typeface="+mn-lt"/>
          <a:ea typeface="+mn-ea"/>
          <a:cs typeface="+mn-cs"/>
        </a:defRPr>
      </a:lvl5pPr>
      <a:lvl6pPr marL="2005051" algn="l" defTabSz="802020" rtl="0" eaLnBrk="1" latinLnBrk="0" hangingPunct="1">
        <a:defRPr sz="1579" kern="1200">
          <a:solidFill>
            <a:schemeClr val="tx1"/>
          </a:solidFill>
          <a:latin typeface="+mn-lt"/>
          <a:ea typeface="+mn-ea"/>
          <a:cs typeface="+mn-cs"/>
        </a:defRPr>
      </a:lvl6pPr>
      <a:lvl7pPr marL="2406061" algn="l" defTabSz="802020" rtl="0" eaLnBrk="1" latinLnBrk="0" hangingPunct="1">
        <a:defRPr sz="1579" kern="1200">
          <a:solidFill>
            <a:schemeClr val="tx1"/>
          </a:solidFill>
          <a:latin typeface="+mn-lt"/>
          <a:ea typeface="+mn-ea"/>
          <a:cs typeface="+mn-cs"/>
        </a:defRPr>
      </a:lvl7pPr>
      <a:lvl8pPr marL="2807071" algn="l" defTabSz="802020" rtl="0" eaLnBrk="1" latinLnBrk="0" hangingPunct="1">
        <a:defRPr sz="1579" kern="1200">
          <a:solidFill>
            <a:schemeClr val="tx1"/>
          </a:solidFill>
          <a:latin typeface="+mn-lt"/>
          <a:ea typeface="+mn-ea"/>
          <a:cs typeface="+mn-cs"/>
        </a:defRPr>
      </a:lvl8pPr>
      <a:lvl9pPr marL="3208081" algn="l" defTabSz="802020" rtl="0" eaLnBrk="1" latinLnBrk="0" hangingPunct="1">
        <a:defRPr sz="157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536700" y="1545123"/>
            <a:ext cx="8020050" cy="1231106"/>
          </a:xfrm>
          <a:prstGeom prst="rect">
            <a:avLst/>
          </a:prstGeom>
        </p:spPr>
        <p:txBody>
          <a:bodyPr vert="horz" wrap="square" lIns="0" tIns="0" rIns="0" bIns="0" rtlCol="0">
            <a:spAutoFit/>
          </a:bodyPr>
          <a:lstStyle/>
          <a:p>
            <a:pPr marL="12700" marR="5080">
              <a:lnSpc>
                <a:spcPct val="100000"/>
              </a:lnSpc>
            </a:pPr>
            <a:r>
              <a:rPr sz="4000" b="1" dirty="0">
                <a:latin typeface="Arial" panose="020B0604020202020204" pitchFamily="34" charset="0"/>
                <a:ea typeface="+mn-ea"/>
                <a:cs typeface="Arial" panose="020B0604020202020204" pitchFamily="34" charset="0"/>
              </a:rPr>
              <a:t>Conception et Programmation  Orientée Objet Java</a:t>
            </a:r>
          </a:p>
        </p:txBody>
      </p:sp>
      <p:sp>
        <p:nvSpPr>
          <p:cNvPr id="6" name="object 6"/>
          <p:cNvSpPr txBox="1">
            <a:spLocks noGrp="1"/>
          </p:cNvSpPr>
          <p:nvPr>
            <p:ph type="sldNum" sz="quarter" idx="4294967295"/>
          </p:nvPr>
        </p:nvSpPr>
        <p:spPr>
          <a:xfrm>
            <a:off x="8286750" y="7004050"/>
            <a:ext cx="2406650" cy="401638"/>
          </a:xfrm>
          <a:prstGeom prst="rect">
            <a:avLst/>
          </a:prstGeom>
        </p:spPr>
        <p:txBody>
          <a:bodyPr vert="horz" wrap="square" lIns="0" tIns="220563" rIns="0" bIns="0" rtlCol="0">
            <a:spAutoFit/>
          </a:bodyPr>
          <a:lstStyle/>
          <a:p>
            <a:pPr marL="2186940">
              <a:lnSpc>
                <a:spcPts val="1260"/>
              </a:lnSpc>
            </a:pPr>
            <a:fld id="{81D60167-4931-47E6-BA6A-407CBD079E47}" type="slidenum">
              <a:rPr dirty="0"/>
              <a:t>1</a:t>
            </a:fld>
            <a:endParaRPr dirty="0"/>
          </a:p>
        </p:txBody>
      </p:sp>
      <p:sp>
        <p:nvSpPr>
          <p:cNvPr id="4" name="object 4"/>
          <p:cNvSpPr txBox="1"/>
          <p:nvPr/>
        </p:nvSpPr>
        <p:spPr>
          <a:xfrm>
            <a:off x="4889500" y="3662834"/>
            <a:ext cx="1587500" cy="230832"/>
          </a:xfrm>
          <a:prstGeom prst="rect">
            <a:avLst/>
          </a:prstGeom>
        </p:spPr>
        <p:txBody>
          <a:bodyPr vert="horz" wrap="square" lIns="0" tIns="0" rIns="0" bIns="0" rtlCol="0">
            <a:spAutoFit/>
          </a:bodyPr>
          <a:lstStyle/>
          <a:p>
            <a:pPr marL="12700">
              <a:lnSpc>
                <a:spcPct val="100000"/>
              </a:lnSpc>
            </a:pPr>
            <a:r>
              <a:rPr sz="1500" b="1" kern="0" dirty="0">
                <a:solidFill>
                  <a:srgbClr val="002060"/>
                </a:solidFill>
                <a:latin typeface="Poppins" panose="00000500000000000000" pitchFamily="2" charset="0"/>
                <a:cs typeface="Poppins" panose="00000500000000000000" pitchFamily="2" charset="0"/>
              </a:rPr>
              <a:t>M.</a:t>
            </a:r>
            <a:r>
              <a:rPr lang="fr-FR" sz="1500" b="1" kern="0" dirty="0">
                <a:solidFill>
                  <a:srgbClr val="002060"/>
                </a:solidFill>
                <a:latin typeface="Poppins" panose="00000500000000000000" pitchFamily="2" charset="0"/>
                <a:cs typeface="Poppins" panose="00000500000000000000" pitchFamily="2" charset="0"/>
              </a:rPr>
              <a:t>KAMDOUM</a:t>
            </a:r>
            <a:endParaRPr sz="1500" b="1" kern="0" dirty="0">
              <a:solidFill>
                <a:srgbClr val="002060"/>
              </a:solidFill>
              <a:latin typeface="Poppins" panose="00000500000000000000" pitchFamily="2" charset="0"/>
              <a:cs typeface="Poppins" panose="00000500000000000000" pitchFamily="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8500" y="241060"/>
            <a:ext cx="3979545" cy="400110"/>
          </a:xfrm>
          <a:prstGeom prst="rect">
            <a:avLst/>
          </a:prstGeom>
        </p:spPr>
        <p:txBody>
          <a:bodyPr vert="horz" wrap="square" lIns="0" tIns="0" rIns="0" bIns="0" rtlCol="0">
            <a:spAutoFit/>
          </a:bodyPr>
          <a:lstStyle/>
          <a:p>
            <a:pPr marL="12700">
              <a:lnSpc>
                <a:spcPct val="100000"/>
              </a:lnSpc>
            </a:pPr>
            <a:r>
              <a:rPr sz="2600" b="1" dirty="0"/>
              <a:t>Qu’est ce que java?</a:t>
            </a:r>
          </a:p>
        </p:txBody>
      </p:sp>
      <p:sp>
        <p:nvSpPr>
          <p:cNvPr id="6" name="object 6"/>
          <p:cNvSpPr txBox="1">
            <a:spLocks noGrp="1"/>
          </p:cNvSpPr>
          <p:nvPr>
            <p:ph type="sldNum" sz="quarter" idx="12"/>
          </p:nvPr>
        </p:nvSpPr>
        <p:spPr>
          <a:prstGeom prst="rect">
            <a:avLst/>
          </a:prstGeom>
        </p:spPr>
        <p:txBody>
          <a:bodyPr vert="horz" wrap="square" lIns="0" tIns="220563" rIns="0" bIns="0" rtlCol="0">
            <a:spAutoFit/>
          </a:bodyPr>
          <a:lstStyle/>
          <a:p>
            <a:pPr marL="2186940">
              <a:lnSpc>
                <a:spcPts val="1260"/>
              </a:lnSpc>
            </a:pPr>
            <a:fld id="{81D60167-4931-47E6-BA6A-407CBD079E47}" type="slidenum">
              <a:rPr dirty="0"/>
              <a:t>10</a:t>
            </a:fld>
            <a:endParaRPr dirty="0"/>
          </a:p>
        </p:txBody>
      </p:sp>
      <p:sp>
        <p:nvSpPr>
          <p:cNvPr id="3" name="object 3"/>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4" name="object 4"/>
          <p:cNvSpPr txBox="1"/>
          <p:nvPr/>
        </p:nvSpPr>
        <p:spPr>
          <a:xfrm>
            <a:off x="546100" y="1094855"/>
            <a:ext cx="9994900" cy="3506729"/>
          </a:xfrm>
          <a:prstGeom prst="rect">
            <a:avLst/>
          </a:prstGeom>
        </p:spPr>
        <p:txBody>
          <a:bodyPr vert="horz" wrap="square" lIns="0" tIns="0" rIns="0" bIns="0" rtlCol="0">
            <a:spAutoFit/>
          </a:bodyPr>
          <a:lstStyle/>
          <a:p>
            <a:pPr marL="12700">
              <a:lnSpc>
                <a:spcPct val="100000"/>
              </a:lnSpc>
              <a:tabLst>
                <a:tab pos="354965" algn="l"/>
              </a:tabLst>
            </a:pPr>
            <a:r>
              <a:rPr sz="1200" spc="-315" dirty="0">
                <a:solidFill>
                  <a:srgbClr val="CC9900"/>
                </a:solidFill>
                <a:latin typeface="Wingdings"/>
                <a:cs typeface="Wingdings"/>
              </a:rPr>
              <a:t></a:t>
            </a:r>
            <a:r>
              <a:rPr sz="1200" spc="-315" dirty="0">
                <a:solidFill>
                  <a:srgbClr val="CC9900"/>
                </a:solidFill>
                <a:latin typeface="Times New Roman"/>
                <a:cs typeface="Times New Roman"/>
              </a:rPr>
              <a:t>	</a:t>
            </a:r>
            <a:r>
              <a:rPr sz="1500" kern="0" dirty="0">
                <a:solidFill>
                  <a:srgbClr val="002060"/>
                </a:solidFill>
                <a:latin typeface="Poppins" panose="00000500000000000000" pitchFamily="2" charset="0"/>
                <a:cs typeface="Poppins" panose="00000500000000000000" pitchFamily="2" charset="0"/>
              </a:rPr>
              <a:t>Java est utilisé pour créer :</a:t>
            </a:r>
          </a:p>
          <a:p>
            <a:pPr marL="356870">
              <a:lnSpc>
                <a:spcPct val="100000"/>
              </a:lnSpc>
              <a:spcBef>
                <a:spcPts val="210"/>
              </a:spcBef>
            </a:pPr>
            <a:r>
              <a:rPr sz="1500" kern="0" dirty="0">
                <a:solidFill>
                  <a:srgbClr val="002060"/>
                </a:solidFill>
                <a:latin typeface="Poppins" panose="00000500000000000000" pitchFamily="2" charset="0"/>
                <a:cs typeface="Poppins" panose="00000500000000000000" pitchFamily="2" charset="0"/>
              </a:rPr>
              <a:t>  Des applications Desktop</a:t>
            </a:r>
          </a:p>
          <a:p>
            <a:pPr marL="356870">
              <a:lnSpc>
                <a:spcPct val="100000"/>
              </a:lnSpc>
              <a:spcBef>
                <a:spcPts val="204"/>
              </a:spcBef>
            </a:pPr>
            <a:r>
              <a:rPr sz="1500" kern="0" dirty="0">
                <a:solidFill>
                  <a:srgbClr val="002060"/>
                </a:solidFill>
                <a:latin typeface="Poppins" panose="00000500000000000000" pitchFamily="2" charset="0"/>
                <a:cs typeface="Poppins" panose="00000500000000000000" pitchFamily="2" charset="0"/>
              </a:rPr>
              <a:t>  Des applets java (applications java destinées à s’exécuter dans une page web)</a:t>
            </a:r>
          </a:p>
          <a:p>
            <a:pPr marL="356870">
              <a:lnSpc>
                <a:spcPct val="100000"/>
              </a:lnSpc>
              <a:spcBef>
                <a:spcPts val="204"/>
              </a:spcBef>
            </a:pPr>
            <a:r>
              <a:rPr sz="1500" kern="0" dirty="0">
                <a:solidFill>
                  <a:srgbClr val="002060"/>
                </a:solidFill>
                <a:latin typeface="Poppins" panose="00000500000000000000" pitchFamily="2" charset="0"/>
                <a:cs typeface="Poppins" panose="00000500000000000000" pitchFamily="2" charset="0"/>
              </a:rPr>
              <a:t>  Des applications pour les smartphones</a:t>
            </a:r>
          </a:p>
          <a:p>
            <a:pPr marL="356870">
              <a:lnSpc>
                <a:spcPct val="100000"/>
              </a:lnSpc>
              <a:spcBef>
                <a:spcPts val="204"/>
              </a:spcBef>
            </a:pPr>
            <a:r>
              <a:rPr sz="1500" kern="0" dirty="0">
                <a:solidFill>
                  <a:srgbClr val="002060"/>
                </a:solidFill>
                <a:latin typeface="Poppins" panose="00000500000000000000" pitchFamily="2" charset="0"/>
                <a:cs typeface="Poppins" panose="00000500000000000000" pitchFamily="2" charset="0"/>
              </a:rPr>
              <a:t>  Des applications embarquées dans des cartes à puces</a:t>
            </a:r>
          </a:p>
          <a:p>
            <a:pPr marL="356870">
              <a:lnSpc>
                <a:spcPct val="100000"/>
              </a:lnSpc>
              <a:spcBef>
                <a:spcPts val="204"/>
              </a:spcBef>
            </a:pPr>
            <a:r>
              <a:rPr sz="1500" kern="0" dirty="0">
                <a:solidFill>
                  <a:srgbClr val="002060"/>
                </a:solidFill>
                <a:latin typeface="Poppins" panose="00000500000000000000" pitchFamily="2" charset="0"/>
                <a:cs typeface="Poppins" panose="00000500000000000000" pitchFamily="2" charset="0"/>
              </a:rPr>
              <a:t>  Des application JEE (Java Entreprise Edition)</a:t>
            </a:r>
          </a:p>
          <a:p>
            <a:pPr marL="355600" marR="250825" indent="-342900">
              <a:lnSpc>
                <a:spcPts val="2050"/>
              </a:lnSpc>
              <a:spcBef>
                <a:spcPts val="480"/>
              </a:spcBef>
              <a:tabLst>
                <a:tab pos="354965" algn="l"/>
              </a:tabLst>
            </a:pPr>
            <a:r>
              <a:rPr sz="1500" kern="0" dirty="0">
                <a:solidFill>
                  <a:srgbClr val="002060"/>
                </a:solidFill>
                <a:latin typeface="Poppins" panose="00000500000000000000" pitchFamily="2" charset="0"/>
                <a:cs typeface="Poppins" panose="00000500000000000000" pitchFamily="2" charset="0"/>
              </a:rPr>
              <a:t>	Pour créer une application java, il faut installer un kit de développement  java</a:t>
            </a:r>
          </a:p>
          <a:p>
            <a:pPr marL="683260" marR="45720" indent="-326390">
              <a:lnSpc>
                <a:spcPts val="1939"/>
              </a:lnSpc>
              <a:spcBef>
                <a:spcPts val="434"/>
              </a:spcBef>
            </a:pPr>
            <a:r>
              <a:rPr sz="1500" kern="0" dirty="0">
                <a:solidFill>
                  <a:srgbClr val="002060"/>
                </a:solidFill>
                <a:latin typeface="Poppins" panose="00000500000000000000" pitchFamily="2" charset="0"/>
                <a:cs typeface="Poppins" panose="00000500000000000000" pitchFamily="2" charset="0"/>
              </a:rPr>
              <a:t> JSDK : Java Standard Developpement Kit, pour développer les application  DeskTop</a:t>
            </a:r>
          </a:p>
          <a:p>
            <a:pPr marL="683260" marR="664845" indent="-326390">
              <a:lnSpc>
                <a:spcPts val="1939"/>
              </a:lnSpc>
              <a:spcBef>
                <a:spcPts val="434"/>
              </a:spcBef>
            </a:pPr>
            <a:r>
              <a:rPr sz="1500" kern="0" dirty="0">
                <a:solidFill>
                  <a:srgbClr val="002060"/>
                </a:solidFill>
                <a:latin typeface="Poppins" panose="00000500000000000000" pitchFamily="2" charset="0"/>
                <a:cs typeface="Poppins" panose="00000500000000000000" pitchFamily="2" charset="0"/>
              </a:rPr>
              <a:t> JME : Java Mobile Edition, pour développer les applications pour les  téléphones potables</a:t>
            </a:r>
          </a:p>
          <a:p>
            <a:pPr marL="683260" marR="348615" indent="-326390" algn="just">
              <a:lnSpc>
                <a:spcPts val="1939"/>
              </a:lnSpc>
              <a:spcBef>
                <a:spcPts val="434"/>
              </a:spcBef>
            </a:pPr>
            <a:r>
              <a:rPr sz="1500" kern="0" dirty="0">
                <a:solidFill>
                  <a:srgbClr val="002060"/>
                </a:solidFill>
                <a:latin typeface="Poppins" panose="00000500000000000000" pitchFamily="2" charset="0"/>
                <a:cs typeface="Poppins" panose="00000500000000000000" pitchFamily="2" charset="0"/>
              </a:rPr>
              <a:t> JEE : Java Entreprise Edition, pour développer les applications qui vont  s’exécuter dans un serveur d’application JEE (Web Sphere Web Logic,  J</a:t>
            </a:r>
            <a:r>
              <a:rPr lang="fr-FR" sz="1500" kern="0" dirty="0">
                <a:solidFill>
                  <a:srgbClr val="002060"/>
                </a:solidFill>
                <a:latin typeface="Poppins" panose="00000500000000000000" pitchFamily="2" charset="0"/>
                <a:cs typeface="Poppins" panose="00000500000000000000" pitchFamily="2" charset="0"/>
              </a:rPr>
              <a:t>b</a:t>
            </a:r>
            <a:r>
              <a:rPr sz="1500" kern="0" dirty="0" err="1">
                <a:solidFill>
                  <a:srgbClr val="002060"/>
                </a:solidFill>
                <a:latin typeface="Poppins" panose="00000500000000000000" pitchFamily="2" charset="0"/>
                <a:cs typeface="Poppins" panose="00000500000000000000" pitchFamily="2" charset="0"/>
              </a:rPr>
              <a:t>oss</a:t>
            </a:r>
            <a:r>
              <a:rPr lang="fr-FR" sz="1500" kern="0" dirty="0">
                <a:solidFill>
                  <a:srgbClr val="002060"/>
                </a:solidFill>
                <a:latin typeface="Poppins" panose="00000500000000000000" pitchFamily="2" charset="0"/>
                <a:cs typeface="Poppins" panose="00000500000000000000" pitchFamily="2" charset="0"/>
              </a:rPr>
              <a:t>,</a:t>
            </a:r>
            <a:r>
              <a:rPr lang="fr-FR" sz="1500" kern="0" dirty="0" err="1">
                <a:solidFill>
                  <a:srgbClr val="002060"/>
                </a:solidFill>
                <a:latin typeface="Poppins" panose="00000500000000000000" pitchFamily="2" charset="0"/>
                <a:cs typeface="Poppins" panose="00000500000000000000" pitchFamily="2" charset="0"/>
              </a:rPr>
              <a:t>Jonas,Glassfich</a:t>
            </a:r>
            <a:r>
              <a:rPr sz="1500" kern="0" dirty="0">
                <a:solidFill>
                  <a:srgbClr val="002060"/>
                </a:solidFill>
                <a:latin typeface="Poppins" panose="00000500000000000000" pitchFamily="2" charset="0"/>
                <a:cs typeface="Poppins" panose="00000500000000000000" pitchFamily="2" charset="0"/>
              </a:rPr>
              <a:t>).</a:t>
            </a:r>
          </a:p>
          <a:p>
            <a:pPr marL="683260" marR="932180" indent="-326390">
              <a:lnSpc>
                <a:spcPts val="1939"/>
              </a:lnSpc>
              <a:spcBef>
                <a:spcPts val="434"/>
              </a:spcBef>
            </a:pPr>
            <a:r>
              <a:rPr sz="1500" kern="0" dirty="0">
                <a:solidFill>
                  <a:srgbClr val="002060"/>
                </a:solidFill>
                <a:latin typeface="Poppins" panose="00000500000000000000" pitchFamily="2" charset="0"/>
                <a:cs typeface="Poppins" panose="00000500000000000000" pitchFamily="2" charset="0"/>
              </a:rPr>
              <a:t> JCA : Java Card Editon, pour développer les applications qui vont  s’éxécuter dans des cartes à puces.</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1272" y="194514"/>
            <a:ext cx="3899535" cy="579120"/>
          </a:xfrm>
          <a:prstGeom prst="rect">
            <a:avLst/>
          </a:prstGeom>
        </p:spPr>
        <p:txBody>
          <a:bodyPr vert="horz" wrap="square" lIns="0" tIns="0" rIns="0" bIns="0" rtlCol="0">
            <a:spAutoFit/>
          </a:bodyPr>
          <a:lstStyle/>
          <a:p>
            <a:pPr marL="12700">
              <a:lnSpc>
                <a:spcPct val="100000"/>
              </a:lnSpc>
            </a:pPr>
            <a:r>
              <a:rPr sz="3800" b="1" dirty="0">
                <a:latin typeface="Garamond"/>
                <a:cs typeface="Garamond"/>
              </a:rPr>
              <a:t>Les packages</a:t>
            </a:r>
            <a:r>
              <a:rPr sz="3800" b="1" spc="-75" dirty="0">
                <a:latin typeface="Garamond"/>
                <a:cs typeface="Garamond"/>
              </a:rPr>
              <a:t> </a:t>
            </a:r>
            <a:r>
              <a:rPr sz="3800" b="1" dirty="0">
                <a:latin typeface="Garamond"/>
                <a:cs typeface="Garamond"/>
              </a:rPr>
              <a:t>(Où)</a:t>
            </a:r>
            <a:endParaRPr sz="3800" dirty="0">
              <a:latin typeface="Garamond"/>
              <a:cs typeface="Garamond"/>
            </a:endParaRPr>
          </a:p>
        </p:txBody>
      </p:sp>
      <p:sp>
        <p:nvSpPr>
          <p:cNvPr id="18" name="object 18"/>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100</a:t>
            </a:fld>
            <a:endParaRPr dirty="0"/>
          </a:p>
        </p:txBody>
      </p:sp>
      <p:sp>
        <p:nvSpPr>
          <p:cNvPr id="3" name="object 3"/>
          <p:cNvSpPr/>
          <p:nvPr/>
        </p:nvSpPr>
        <p:spPr>
          <a:xfrm>
            <a:off x="804552" y="1542288"/>
            <a:ext cx="4547870" cy="2235835"/>
          </a:xfrm>
          <a:custGeom>
            <a:avLst/>
            <a:gdLst/>
            <a:ahLst/>
            <a:cxnLst/>
            <a:rect l="l" t="t" r="r" b="b"/>
            <a:pathLst>
              <a:path w="4547870" h="2235835">
                <a:moveTo>
                  <a:pt x="4547608" y="0"/>
                </a:moveTo>
                <a:lnTo>
                  <a:pt x="0" y="0"/>
                </a:lnTo>
                <a:lnTo>
                  <a:pt x="0" y="2235708"/>
                </a:lnTo>
                <a:lnTo>
                  <a:pt x="10668" y="2235708"/>
                </a:lnTo>
                <a:lnTo>
                  <a:pt x="10668" y="9144"/>
                </a:lnTo>
                <a:lnTo>
                  <a:pt x="4571" y="9144"/>
                </a:lnTo>
                <a:lnTo>
                  <a:pt x="10668" y="4572"/>
                </a:lnTo>
                <a:lnTo>
                  <a:pt x="4547608" y="4572"/>
                </a:lnTo>
                <a:lnTo>
                  <a:pt x="4547608" y="0"/>
                </a:lnTo>
                <a:close/>
              </a:path>
              <a:path w="4547870" h="2235835">
                <a:moveTo>
                  <a:pt x="4536940" y="4572"/>
                </a:moveTo>
                <a:lnTo>
                  <a:pt x="4536940" y="2235708"/>
                </a:lnTo>
                <a:lnTo>
                  <a:pt x="4547608" y="2235708"/>
                </a:lnTo>
                <a:lnTo>
                  <a:pt x="4547608" y="9144"/>
                </a:lnTo>
                <a:lnTo>
                  <a:pt x="4541512" y="9144"/>
                </a:lnTo>
                <a:lnTo>
                  <a:pt x="4536940" y="4572"/>
                </a:lnTo>
                <a:close/>
              </a:path>
              <a:path w="4547870" h="2235835">
                <a:moveTo>
                  <a:pt x="10668" y="4572"/>
                </a:moveTo>
                <a:lnTo>
                  <a:pt x="4571" y="9144"/>
                </a:lnTo>
                <a:lnTo>
                  <a:pt x="10668" y="9144"/>
                </a:lnTo>
                <a:lnTo>
                  <a:pt x="10668" y="4572"/>
                </a:lnTo>
                <a:close/>
              </a:path>
              <a:path w="4547870" h="2235835">
                <a:moveTo>
                  <a:pt x="4536940" y="4572"/>
                </a:moveTo>
                <a:lnTo>
                  <a:pt x="10668" y="4572"/>
                </a:lnTo>
                <a:lnTo>
                  <a:pt x="10668" y="9144"/>
                </a:lnTo>
                <a:lnTo>
                  <a:pt x="4536940" y="9144"/>
                </a:lnTo>
                <a:lnTo>
                  <a:pt x="4536940" y="4572"/>
                </a:lnTo>
                <a:close/>
              </a:path>
              <a:path w="4547870" h="2235835">
                <a:moveTo>
                  <a:pt x="4547608" y="4572"/>
                </a:moveTo>
                <a:lnTo>
                  <a:pt x="4536940" y="4572"/>
                </a:lnTo>
                <a:lnTo>
                  <a:pt x="4541512" y="9144"/>
                </a:lnTo>
                <a:lnTo>
                  <a:pt x="4547608" y="9144"/>
                </a:lnTo>
                <a:lnTo>
                  <a:pt x="4547608" y="4572"/>
                </a:lnTo>
                <a:close/>
              </a:path>
            </a:pathLst>
          </a:custGeom>
          <a:solidFill>
            <a:srgbClr val="000000"/>
          </a:solidFill>
        </p:spPr>
        <p:txBody>
          <a:bodyPr wrap="square" lIns="0" tIns="0" rIns="0" bIns="0" rtlCol="0"/>
          <a:lstStyle/>
          <a:p>
            <a:endParaRPr/>
          </a:p>
        </p:txBody>
      </p:sp>
      <p:sp>
        <p:nvSpPr>
          <p:cNvPr id="4" name="object 4"/>
          <p:cNvSpPr txBox="1"/>
          <p:nvPr/>
        </p:nvSpPr>
        <p:spPr>
          <a:xfrm>
            <a:off x="887864" y="1077467"/>
            <a:ext cx="2791460" cy="1346200"/>
          </a:xfrm>
          <a:prstGeom prst="rect">
            <a:avLst/>
          </a:prstGeom>
        </p:spPr>
        <p:txBody>
          <a:bodyPr vert="horz" wrap="square" lIns="0" tIns="0" rIns="0" bIns="0" rtlCol="0">
            <a:spAutoFit/>
          </a:bodyPr>
          <a:lstStyle/>
          <a:p>
            <a:pPr marL="661670">
              <a:lnSpc>
                <a:spcPct val="100000"/>
              </a:lnSpc>
            </a:pPr>
            <a:r>
              <a:rPr sz="1750" spc="-495" dirty="0">
                <a:solidFill>
                  <a:srgbClr val="CC9900"/>
                </a:solidFill>
                <a:latin typeface="Wingdings"/>
                <a:cs typeface="Wingdings"/>
              </a:rPr>
              <a:t></a:t>
            </a:r>
            <a:r>
              <a:rPr sz="1750" spc="395" dirty="0">
                <a:solidFill>
                  <a:srgbClr val="CC9900"/>
                </a:solidFill>
                <a:latin typeface="Times New Roman"/>
                <a:cs typeface="Times New Roman"/>
              </a:rPr>
              <a:t> </a:t>
            </a:r>
            <a:r>
              <a:rPr sz="2700" spc="-5" dirty="0">
                <a:latin typeface="Arial"/>
                <a:cs typeface="Arial"/>
              </a:rPr>
              <a:t>Application:</a:t>
            </a:r>
            <a:endParaRPr sz="2700">
              <a:latin typeface="Arial"/>
              <a:cs typeface="Arial"/>
            </a:endParaRPr>
          </a:p>
          <a:p>
            <a:pPr marL="12700" marR="534035">
              <a:lnSpc>
                <a:spcPct val="100000"/>
              </a:lnSpc>
              <a:spcBef>
                <a:spcPts val="640"/>
              </a:spcBef>
            </a:pPr>
            <a:r>
              <a:rPr sz="1400" b="1" spc="-5" dirty="0">
                <a:solidFill>
                  <a:srgbClr val="7F0055"/>
                </a:solidFill>
                <a:latin typeface="Courier New"/>
                <a:cs typeface="Courier New"/>
              </a:rPr>
              <a:t>package </a:t>
            </a:r>
            <a:r>
              <a:rPr sz="1400" b="1" spc="-10" dirty="0">
                <a:latin typeface="Courier New"/>
                <a:cs typeface="Courier New"/>
              </a:rPr>
              <a:t>a.b.c;  </a:t>
            </a:r>
            <a:r>
              <a:rPr sz="1400" b="1" spc="-5" dirty="0">
                <a:solidFill>
                  <a:srgbClr val="7F0055"/>
                </a:solidFill>
                <a:latin typeface="Courier New"/>
                <a:cs typeface="Courier New"/>
              </a:rPr>
              <a:t>public class </a:t>
            </a:r>
            <a:r>
              <a:rPr sz="1400" b="1" spc="-5" dirty="0">
                <a:latin typeface="Courier New"/>
                <a:cs typeface="Courier New"/>
              </a:rPr>
              <a:t>Client</a:t>
            </a:r>
            <a:r>
              <a:rPr sz="1400" b="1" spc="-85" dirty="0">
                <a:latin typeface="Courier New"/>
                <a:cs typeface="Courier New"/>
              </a:rPr>
              <a:t> </a:t>
            </a:r>
            <a:r>
              <a:rPr sz="1400" b="1" dirty="0">
                <a:latin typeface="Courier New"/>
                <a:cs typeface="Courier New"/>
              </a:rPr>
              <a:t>{</a:t>
            </a:r>
            <a:endParaRPr sz="1400">
              <a:latin typeface="Courier New"/>
              <a:cs typeface="Courier New"/>
            </a:endParaRPr>
          </a:p>
          <a:p>
            <a:pPr marL="225425" marR="534670">
              <a:lnSpc>
                <a:spcPct val="100000"/>
              </a:lnSpc>
            </a:pPr>
            <a:r>
              <a:rPr sz="1400" b="1" spc="-5" dirty="0">
                <a:solidFill>
                  <a:srgbClr val="7F0055"/>
                </a:solidFill>
                <a:latin typeface="Courier New"/>
                <a:cs typeface="Courier New"/>
              </a:rPr>
              <a:t>private </a:t>
            </a:r>
            <a:r>
              <a:rPr sz="1400" b="1" spc="-10" dirty="0">
                <a:solidFill>
                  <a:srgbClr val="7F0055"/>
                </a:solidFill>
                <a:latin typeface="Courier New"/>
                <a:cs typeface="Courier New"/>
              </a:rPr>
              <a:t>int </a:t>
            </a:r>
            <a:r>
              <a:rPr sz="1400" b="1" spc="-5" dirty="0">
                <a:solidFill>
                  <a:srgbClr val="0000C0"/>
                </a:solidFill>
                <a:latin typeface="Courier New"/>
                <a:cs typeface="Courier New"/>
              </a:rPr>
              <a:t>code</a:t>
            </a:r>
            <a:r>
              <a:rPr sz="1400" b="1" spc="-5" dirty="0">
                <a:latin typeface="Courier New"/>
                <a:cs typeface="Courier New"/>
              </a:rPr>
              <a:t>;  </a:t>
            </a:r>
            <a:r>
              <a:rPr sz="1400" b="1" spc="-5" dirty="0">
                <a:solidFill>
                  <a:srgbClr val="7F0055"/>
                </a:solidFill>
                <a:latin typeface="Courier New"/>
                <a:cs typeface="Courier New"/>
              </a:rPr>
              <a:t>private </a:t>
            </a:r>
            <a:r>
              <a:rPr sz="1400" b="1" spc="-10" dirty="0">
                <a:latin typeface="Courier New"/>
                <a:cs typeface="Courier New"/>
              </a:rPr>
              <a:t>String</a:t>
            </a:r>
            <a:r>
              <a:rPr sz="1400" b="1" spc="-55" dirty="0">
                <a:latin typeface="Courier New"/>
                <a:cs typeface="Courier New"/>
              </a:rPr>
              <a:t> </a:t>
            </a:r>
            <a:r>
              <a:rPr sz="1400" b="1" spc="-5" dirty="0">
                <a:solidFill>
                  <a:srgbClr val="0000C0"/>
                </a:solidFill>
                <a:latin typeface="Courier New"/>
                <a:cs typeface="Courier New"/>
              </a:rPr>
              <a:t>nom</a:t>
            </a:r>
            <a:r>
              <a:rPr sz="1400" b="1" spc="-5" dirty="0">
                <a:latin typeface="Courier New"/>
                <a:cs typeface="Courier New"/>
              </a:rPr>
              <a:t>;</a:t>
            </a:r>
            <a:endParaRPr sz="1400">
              <a:latin typeface="Courier New"/>
              <a:cs typeface="Courier New"/>
            </a:endParaRPr>
          </a:p>
        </p:txBody>
      </p:sp>
      <p:sp>
        <p:nvSpPr>
          <p:cNvPr id="5" name="object 5"/>
          <p:cNvSpPr txBox="1"/>
          <p:nvPr/>
        </p:nvSpPr>
        <p:spPr>
          <a:xfrm>
            <a:off x="3442022" y="2423667"/>
            <a:ext cx="1407795" cy="234950"/>
          </a:xfrm>
          <a:prstGeom prst="rect">
            <a:avLst/>
          </a:prstGeom>
        </p:spPr>
        <p:txBody>
          <a:bodyPr vert="horz" wrap="square" lIns="0" tIns="0" rIns="0" bIns="0" rtlCol="0">
            <a:spAutoFit/>
          </a:bodyPr>
          <a:lstStyle/>
          <a:p>
            <a:pPr marL="12700">
              <a:lnSpc>
                <a:spcPct val="100000"/>
              </a:lnSpc>
            </a:pPr>
            <a:r>
              <a:rPr sz="1400" b="1" spc="-10" dirty="0">
                <a:latin typeface="Courier New"/>
                <a:cs typeface="Courier New"/>
              </a:rPr>
              <a:t>String </a:t>
            </a:r>
            <a:r>
              <a:rPr sz="1400" b="1" spc="-5" dirty="0">
                <a:latin typeface="Courier New"/>
                <a:cs typeface="Courier New"/>
              </a:rPr>
              <a:t>nom)</a:t>
            </a:r>
            <a:r>
              <a:rPr sz="1400" b="1" spc="-80" dirty="0">
                <a:latin typeface="Courier New"/>
                <a:cs typeface="Courier New"/>
              </a:rPr>
              <a:t> </a:t>
            </a:r>
            <a:r>
              <a:rPr sz="1400" b="1" dirty="0">
                <a:latin typeface="Courier New"/>
                <a:cs typeface="Courier New"/>
              </a:rPr>
              <a:t>{</a:t>
            </a:r>
            <a:endParaRPr sz="1400">
              <a:latin typeface="Courier New"/>
              <a:cs typeface="Courier New"/>
            </a:endParaRPr>
          </a:p>
        </p:txBody>
      </p:sp>
      <p:sp>
        <p:nvSpPr>
          <p:cNvPr id="6" name="object 6"/>
          <p:cNvSpPr/>
          <p:nvPr/>
        </p:nvSpPr>
        <p:spPr>
          <a:xfrm>
            <a:off x="5346065" y="682751"/>
            <a:ext cx="4555490" cy="2016760"/>
          </a:xfrm>
          <a:custGeom>
            <a:avLst/>
            <a:gdLst/>
            <a:ahLst/>
            <a:cxnLst/>
            <a:rect l="l" t="t" r="r" b="b"/>
            <a:pathLst>
              <a:path w="4555490" h="2016760">
                <a:moveTo>
                  <a:pt x="0" y="2016252"/>
                </a:moveTo>
                <a:lnTo>
                  <a:pt x="4555236" y="2016252"/>
                </a:lnTo>
                <a:lnTo>
                  <a:pt x="4555236" y="0"/>
                </a:lnTo>
                <a:lnTo>
                  <a:pt x="0" y="0"/>
                </a:lnTo>
                <a:lnTo>
                  <a:pt x="0" y="2016252"/>
                </a:lnTo>
                <a:close/>
              </a:path>
            </a:pathLst>
          </a:custGeom>
          <a:solidFill>
            <a:srgbClr val="FFFFFF"/>
          </a:solidFill>
        </p:spPr>
        <p:txBody>
          <a:bodyPr wrap="square" lIns="0" tIns="0" rIns="0" bIns="0" rtlCol="0"/>
          <a:lstStyle/>
          <a:p>
            <a:endParaRPr/>
          </a:p>
        </p:txBody>
      </p:sp>
      <p:sp>
        <p:nvSpPr>
          <p:cNvPr id="7" name="object 7"/>
          <p:cNvSpPr/>
          <p:nvPr/>
        </p:nvSpPr>
        <p:spPr>
          <a:xfrm>
            <a:off x="5341492" y="678180"/>
            <a:ext cx="4564380" cy="2025650"/>
          </a:xfrm>
          <a:custGeom>
            <a:avLst/>
            <a:gdLst/>
            <a:ahLst/>
            <a:cxnLst/>
            <a:rect l="l" t="t" r="r" b="b"/>
            <a:pathLst>
              <a:path w="4564380" h="2025650">
                <a:moveTo>
                  <a:pt x="4564380" y="0"/>
                </a:moveTo>
                <a:lnTo>
                  <a:pt x="0" y="0"/>
                </a:lnTo>
                <a:lnTo>
                  <a:pt x="0" y="2025396"/>
                </a:lnTo>
                <a:lnTo>
                  <a:pt x="4564380" y="2025396"/>
                </a:lnTo>
                <a:lnTo>
                  <a:pt x="4564380" y="2020824"/>
                </a:lnTo>
                <a:lnTo>
                  <a:pt x="10668" y="2020824"/>
                </a:lnTo>
                <a:lnTo>
                  <a:pt x="4572" y="2016252"/>
                </a:lnTo>
                <a:lnTo>
                  <a:pt x="10668" y="2016252"/>
                </a:lnTo>
                <a:lnTo>
                  <a:pt x="10668" y="9144"/>
                </a:lnTo>
                <a:lnTo>
                  <a:pt x="4572" y="9144"/>
                </a:lnTo>
                <a:lnTo>
                  <a:pt x="10668" y="4572"/>
                </a:lnTo>
                <a:lnTo>
                  <a:pt x="4564380" y="4572"/>
                </a:lnTo>
                <a:lnTo>
                  <a:pt x="4564380" y="0"/>
                </a:lnTo>
                <a:close/>
              </a:path>
              <a:path w="4564380" h="2025650">
                <a:moveTo>
                  <a:pt x="10668" y="2016252"/>
                </a:moveTo>
                <a:lnTo>
                  <a:pt x="4572" y="2016252"/>
                </a:lnTo>
                <a:lnTo>
                  <a:pt x="10668" y="2020824"/>
                </a:lnTo>
                <a:lnTo>
                  <a:pt x="10668" y="2016252"/>
                </a:lnTo>
                <a:close/>
              </a:path>
              <a:path w="4564380" h="2025650">
                <a:moveTo>
                  <a:pt x="4555236" y="2016252"/>
                </a:moveTo>
                <a:lnTo>
                  <a:pt x="10668" y="2016252"/>
                </a:lnTo>
                <a:lnTo>
                  <a:pt x="10668" y="2020824"/>
                </a:lnTo>
                <a:lnTo>
                  <a:pt x="4555236" y="2020824"/>
                </a:lnTo>
                <a:lnTo>
                  <a:pt x="4555236" y="2016252"/>
                </a:lnTo>
                <a:close/>
              </a:path>
              <a:path w="4564380" h="2025650">
                <a:moveTo>
                  <a:pt x="4555236" y="4572"/>
                </a:moveTo>
                <a:lnTo>
                  <a:pt x="4555236" y="2020824"/>
                </a:lnTo>
                <a:lnTo>
                  <a:pt x="4559808" y="2016252"/>
                </a:lnTo>
                <a:lnTo>
                  <a:pt x="4564380" y="2016252"/>
                </a:lnTo>
                <a:lnTo>
                  <a:pt x="4564380" y="9144"/>
                </a:lnTo>
                <a:lnTo>
                  <a:pt x="4559808" y="9144"/>
                </a:lnTo>
                <a:lnTo>
                  <a:pt x="4555236" y="4572"/>
                </a:lnTo>
                <a:close/>
              </a:path>
              <a:path w="4564380" h="2025650">
                <a:moveTo>
                  <a:pt x="4564380" y="2016252"/>
                </a:moveTo>
                <a:lnTo>
                  <a:pt x="4559808" y="2016252"/>
                </a:lnTo>
                <a:lnTo>
                  <a:pt x="4555236" y="2020824"/>
                </a:lnTo>
                <a:lnTo>
                  <a:pt x="4564380" y="2020824"/>
                </a:lnTo>
                <a:lnTo>
                  <a:pt x="4564380" y="2016252"/>
                </a:lnTo>
                <a:close/>
              </a:path>
              <a:path w="4564380" h="2025650">
                <a:moveTo>
                  <a:pt x="10668" y="4572"/>
                </a:moveTo>
                <a:lnTo>
                  <a:pt x="4572" y="9144"/>
                </a:lnTo>
                <a:lnTo>
                  <a:pt x="10668" y="9144"/>
                </a:lnTo>
                <a:lnTo>
                  <a:pt x="10668" y="4572"/>
                </a:lnTo>
                <a:close/>
              </a:path>
              <a:path w="4564380" h="2025650">
                <a:moveTo>
                  <a:pt x="4555236" y="4572"/>
                </a:moveTo>
                <a:lnTo>
                  <a:pt x="10668" y="4572"/>
                </a:lnTo>
                <a:lnTo>
                  <a:pt x="10668" y="9144"/>
                </a:lnTo>
                <a:lnTo>
                  <a:pt x="4555236" y="9144"/>
                </a:lnTo>
                <a:lnTo>
                  <a:pt x="4555236" y="4572"/>
                </a:lnTo>
                <a:close/>
              </a:path>
              <a:path w="4564380" h="2025650">
                <a:moveTo>
                  <a:pt x="4564380" y="4572"/>
                </a:moveTo>
                <a:lnTo>
                  <a:pt x="4555236" y="4572"/>
                </a:lnTo>
                <a:lnTo>
                  <a:pt x="4559808" y="9144"/>
                </a:lnTo>
                <a:lnTo>
                  <a:pt x="4564380" y="9144"/>
                </a:lnTo>
                <a:lnTo>
                  <a:pt x="4564380" y="4572"/>
                </a:lnTo>
                <a:close/>
              </a:path>
            </a:pathLst>
          </a:custGeom>
          <a:solidFill>
            <a:srgbClr val="000000"/>
          </a:solidFill>
        </p:spPr>
        <p:txBody>
          <a:bodyPr wrap="square" lIns="0" tIns="0" rIns="0" bIns="0" rtlCol="0"/>
          <a:lstStyle/>
          <a:p>
            <a:endParaRPr/>
          </a:p>
        </p:txBody>
      </p:sp>
      <p:sp>
        <p:nvSpPr>
          <p:cNvPr id="8" name="object 8"/>
          <p:cNvSpPr txBox="1"/>
          <p:nvPr/>
        </p:nvSpPr>
        <p:spPr>
          <a:xfrm>
            <a:off x="5424817" y="707643"/>
            <a:ext cx="4388485" cy="1301750"/>
          </a:xfrm>
          <a:prstGeom prst="rect">
            <a:avLst/>
          </a:prstGeom>
        </p:spPr>
        <p:txBody>
          <a:bodyPr vert="horz" wrap="square" lIns="0" tIns="0" rIns="0" bIns="0" rtlCol="0">
            <a:spAutoFit/>
          </a:bodyPr>
          <a:lstStyle/>
          <a:p>
            <a:pPr marL="12700" marR="2239010">
              <a:lnSpc>
                <a:spcPct val="100000"/>
              </a:lnSpc>
            </a:pPr>
            <a:r>
              <a:rPr sz="1400" b="1" spc="-5" dirty="0">
                <a:solidFill>
                  <a:srgbClr val="7F0055"/>
                </a:solidFill>
                <a:latin typeface="Courier New"/>
                <a:cs typeface="Courier New"/>
              </a:rPr>
              <a:t>package </a:t>
            </a:r>
            <a:r>
              <a:rPr sz="1400" b="1" spc="-10" dirty="0">
                <a:latin typeface="Courier New"/>
                <a:cs typeface="Courier New"/>
              </a:rPr>
              <a:t>test;  </a:t>
            </a:r>
            <a:r>
              <a:rPr sz="1400" b="1" spc="-5" dirty="0">
                <a:solidFill>
                  <a:srgbClr val="7F0055"/>
                </a:solidFill>
                <a:latin typeface="Courier New"/>
                <a:cs typeface="Courier New"/>
              </a:rPr>
              <a:t>import</a:t>
            </a:r>
            <a:r>
              <a:rPr sz="1400" b="1" spc="-95" dirty="0">
                <a:solidFill>
                  <a:srgbClr val="7F0055"/>
                </a:solidFill>
                <a:latin typeface="Courier New"/>
                <a:cs typeface="Courier New"/>
              </a:rPr>
              <a:t> </a:t>
            </a:r>
            <a:r>
              <a:rPr sz="1400" b="1" spc="-5" dirty="0">
                <a:latin typeface="Courier New"/>
                <a:cs typeface="Courier New"/>
              </a:rPr>
              <a:t>a.b.c.Client;</a:t>
            </a:r>
            <a:endParaRPr sz="1400">
              <a:latin typeface="Courier New"/>
              <a:cs typeface="Courier New"/>
            </a:endParaRPr>
          </a:p>
          <a:p>
            <a:pPr marL="12700">
              <a:lnSpc>
                <a:spcPct val="100000"/>
              </a:lnSpc>
            </a:pPr>
            <a:r>
              <a:rPr sz="1400" b="1" spc="-5" dirty="0">
                <a:solidFill>
                  <a:srgbClr val="7F0055"/>
                </a:solidFill>
                <a:latin typeface="Courier New"/>
                <a:cs typeface="Courier New"/>
              </a:rPr>
              <a:t>public class </a:t>
            </a:r>
            <a:r>
              <a:rPr sz="1400" b="1" spc="-5" dirty="0">
                <a:latin typeface="Courier New"/>
                <a:cs typeface="Courier New"/>
              </a:rPr>
              <a:t>Application</a:t>
            </a:r>
            <a:r>
              <a:rPr sz="1400" b="1" spc="-90" dirty="0">
                <a:latin typeface="Courier New"/>
                <a:cs typeface="Courier New"/>
              </a:rPr>
              <a:t> </a:t>
            </a:r>
            <a:r>
              <a:rPr sz="1400" b="1" dirty="0">
                <a:latin typeface="Courier New"/>
                <a:cs typeface="Courier New"/>
              </a:rPr>
              <a:t>{</a:t>
            </a:r>
            <a:endParaRPr sz="1400">
              <a:latin typeface="Courier New"/>
              <a:cs typeface="Courier New"/>
            </a:endParaRPr>
          </a:p>
          <a:p>
            <a:pPr marL="226060" marR="5080" indent="-106680">
              <a:lnSpc>
                <a:spcPct val="100000"/>
              </a:lnSpc>
            </a:pPr>
            <a:r>
              <a:rPr sz="1400" b="1" spc="-5" dirty="0">
                <a:solidFill>
                  <a:srgbClr val="7F0055"/>
                </a:solidFill>
                <a:latin typeface="Courier New"/>
                <a:cs typeface="Courier New"/>
              </a:rPr>
              <a:t>public static void </a:t>
            </a:r>
            <a:r>
              <a:rPr sz="1400" b="1" spc="-5" dirty="0">
                <a:latin typeface="Courier New"/>
                <a:cs typeface="Courier New"/>
              </a:rPr>
              <a:t>main(String[] args) </a:t>
            </a:r>
            <a:r>
              <a:rPr sz="1400" b="1" dirty="0">
                <a:latin typeface="Courier New"/>
                <a:cs typeface="Courier New"/>
              </a:rPr>
              <a:t>{  </a:t>
            </a:r>
            <a:r>
              <a:rPr sz="1400" b="1" spc="-5" dirty="0">
                <a:latin typeface="Courier New"/>
                <a:cs typeface="Courier New"/>
              </a:rPr>
              <a:t>Client c=</a:t>
            </a:r>
            <a:r>
              <a:rPr sz="1400" b="1" spc="-5" dirty="0">
                <a:solidFill>
                  <a:srgbClr val="7F0055"/>
                </a:solidFill>
                <a:latin typeface="Courier New"/>
                <a:cs typeface="Courier New"/>
              </a:rPr>
              <a:t>new </a:t>
            </a:r>
            <a:r>
              <a:rPr sz="1400" b="1" spc="-5" dirty="0">
                <a:latin typeface="Courier New"/>
                <a:cs typeface="Courier New"/>
              </a:rPr>
              <a:t>Client(2,</a:t>
            </a:r>
            <a:r>
              <a:rPr sz="1400" b="1" spc="-5" dirty="0">
                <a:solidFill>
                  <a:srgbClr val="2A00FF"/>
                </a:solidFill>
                <a:latin typeface="Courier New"/>
                <a:cs typeface="Courier New"/>
              </a:rPr>
              <a:t>"Salih"</a:t>
            </a:r>
            <a:r>
              <a:rPr sz="1400" b="1" spc="-5" dirty="0">
                <a:latin typeface="Courier New"/>
                <a:cs typeface="Courier New"/>
              </a:rPr>
              <a:t>);  </a:t>
            </a:r>
            <a:r>
              <a:rPr sz="1400" b="1" spc="-10" dirty="0">
                <a:latin typeface="Courier New"/>
                <a:cs typeface="Courier New"/>
              </a:rPr>
              <a:t>System.</a:t>
            </a:r>
            <a:r>
              <a:rPr sz="1400" b="1" i="1" spc="-10" dirty="0">
                <a:solidFill>
                  <a:srgbClr val="0000C0"/>
                </a:solidFill>
                <a:latin typeface="Courier New"/>
                <a:cs typeface="Courier New"/>
              </a:rPr>
              <a:t>out</a:t>
            </a:r>
            <a:r>
              <a:rPr sz="1400" b="1" spc="-10" dirty="0">
                <a:latin typeface="Courier New"/>
                <a:cs typeface="Courier New"/>
              </a:rPr>
              <a:t>.println(</a:t>
            </a:r>
            <a:r>
              <a:rPr sz="1400" b="1" spc="-10" dirty="0">
                <a:solidFill>
                  <a:srgbClr val="2A00FF"/>
                </a:solidFill>
                <a:latin typeface="Courier New"/>
                <a:cs typeface="Courier New"/>
              </a:rPr>
              <a:t>"Nom="</a:t>
            </a:r>
            <a:r>
              <a:rPr sz="1400" b="1" spc="-10" dirty="0">
                <a:latin typeface="Courier New"/>
                <a:cs typeface="Courier New"/>
              </a:rPr>
              <a:t>+c.getNom());</a:t>
            </a:r>
            <a:endParaRPr sz="1400">
              <a:latin typeface="Courier New"/>
              <a:cs typeface="Courier New"/>
            </a:endParaRPr>
          </a:p>
        </p:txBody>
      </p:sp>
      <p:sp>
        <p:nvSpPr>
          <p:cNvPr id="9" name="object 9"/>
          <p:cNvSpPr txBox="1"/>
          <p:nvPr/>
        </p:nvSpPr>
        <p:spPr>
          <a:xfrm>
            <a:off x="5424817" y="2201164"/>
            <a:ext cx="132715" cy="448309"/>
          </a:xfrm>
          <a:prstGeom prst="rect">
            <a:avLst/>
          </a:prstGeom>
        </p:spPr>
        <p:txBody>
          <a:bodyPr vert="horz" wrap="square" lIns="0" tIns="0" rIns="0" bIns="0" rtlCol="0">
            <a:spAutoFit/>
          </a:bodyPr>
          <a:lstStyle/>
          <a:p>
            <a:pPr marL="12700">
              <a:lnSpc>
                <a:spcPct val="100000"/>
              </a:lnSpc>
            </a:pPr>
            <a:r>
              <a:rPr sz="1400" b="1" dirty="0">
                <a:latin typeface="Courier New"/>
                <a:cs typeface="Courier New"/>
              </a:rPr>
              <a:t>}</a:t>
            </a:r>
            <a:endParaRPr sz="1400">
              <a:latin typeface="Courier New"/>
              <a:cs typeface="Courier New"/>
            </a:endParaRPr>
          </a:p>
          <a:p>
            <a:pPr marL="12700">
              <a:lnSpc>
                <a:spcPct val="100000"/>
              </a:lnSpc>
            </a:pPr>
            <a:r>
              <a:rPr sz="1400" b="1" dirty="0">
                <a:latin typeface="Courier New"/>
                <a:cs typeface="Courier New"/>
              </a:rPr>
              <a:t>}</a:t>
            </a:r>
            <a:endParaRPr sz="1400">
              <a:latin typeface="Courier New"/>
              <a:cs typeface="Courier New"/>
            </a:endParaRPr>
          </a:p>
        </p:txBody>
      </p:sp>
      <p:sp>
        <p:nvSpPr>
          <p:cNvPr id="10" name="object 10"/>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11" name="object 11"/>
          <p:cNvSpPr/>
          <p:nvPr/>
        </p:nvSpPr>
        <p:spPr>
          <a:xfrm>
            <a:off x="804552" y="3777996"/>
            <a:ext cx="4547870" cy="1065530"/>
          </a:xfrm>
          <a:custGeom>
            <a:avLst/>
            <a:gdLst/>
            <a:ahLst/>
            <a:cxnLst/>
            <a:rect l="l" t="t" r="r" b="b"/>
            <a:pathLst>
              <a:path w="4547870" h="1065529">
                <a:moveTo>
                  <a:pt x="10668" y="0"/>
                </a:moveTo>
                <a:lnTo>
                  <a:pt x="0" y="0"/>
                </a:lnTo>
                <a:lnTo>
                  <a:pt x="0" y="1065276"/>
                </a:lnTo>
                <a:lnTo>
                  <a:pt x="4547608" y="1065276"/>
                </a:lnTo>
                <a:lnTo>
                  <a:pt x="4547608" y="1060703"/>
                </a:lnTo>
                <a:lnTo>
                  <a:pt x="10668" y="1060703"/>
                </a:lnTo>
                <a:lnTo>
                  <a:pt x="4571" y="1056131"/>
                </a:lnTo>
                <a:lnTo>
                  <a:pt x="10668" y="1056131"/>
                </a:lnTo>
                <a:lnTo>
                  <a:pt x="10668" y="0"/>
                </a:lnTo>
                <a:close/>
              </a:path>
              <a:path w="4547870" h="1065529">
                <a:moveTo>
                  <a:pt x="10668" y="1056131"/>
                </a:moveTo>
                <a:lnTo>
                  <a:pt x="4571" y="1056131"/>
                </a:lnTo>
                <a:lnTo>
                  <a:pt x="10668" y="1060703"/>
                </a:lnTo>
                <a:lnTo>
                  <a:pt x="10668" y="1056131"/>
                </a:lnTo>
                <a:close/>
              </a:path>
              <a:path w="4547870" h="1065529">
                <a:moveTo>
                  <a:pt x="4536940" y="1056131"/>
                </a:moveTo>
                <a:lnTo>
                  <a:pt x="10668" y="1056131"/>
                </a:lnTo>
                <a:lnTo>
                  <a:pt x="10668" y="1060703"/>
                </a:lnTo>
                <a:lnTo>
                  <a:pt x="4536940" y="1060703"/>
                </a:lnTo>
                <a:lnTo>
                  <a:pt x="4536940" y="1056131"/>
                </a:lnTo>
                <a:close/>
              </a:path>
              <a:path w="4547870" h="1065529">
                <a:moveTo>
                  <a:pt x="4547608" y="0"/>
                </a:moveTo>
                <a:lnTo>
                  <a:pt x="4536940" y="0"/>
                </a:lnTo>
                <a:lnTo>
                  <a:pt x="4536940" y="1060703"/>
                </a:lnTo>
                <a:lnTo>
                  <a:pt x="4541512" y="1056131"/>
                </a:lnTo>
                <a:lnTo>
                  <a:pt x="4547608" y="1056131"/>
                </a:lnTo>
                <a:lnTo>
                  <a:pt x="4547608" y="0"/>
                </a:lnTo>
                <a:close/>
              </a:path>
              <a:path w="4547870" h="1065529">
                <a:moveTo>
                  <a:pt x="4547608" y="1056131"/>
                </a:moveTo>
                <a:lnTo>
                  <a:pt x="4541512" y="1056131"/>
                </a:lnTo>
                <a:lnTo>
                  <a:pt x="4536940" y="1060703"/>
                </a:lnTo>
                <a:lnTo>
                  <a:pt x="4547608" y="1060703"/>
                </a:lnTo>
                <a:lnTo>
                  <a:pt x="4547608" y="1056131"/>
                </a:lnTo>
                <a:close/>
              </a:path>
            </a:pathLst>
          </a:custGeom>
          <a:solidFill>
            <a:srgbClr val="000000"/>
          </a:solidFill>
        </p:spPr>
        <p:txBody>
          <a:bodyPr wrap="square" lIns="0" tIns="0" rIns="0" bIns="0" rtlCol="0"/>
          <a:lstStyle/>
          <a:p>
            <a:endParaRPr/>
          </a:p>
        </p:txBody>
      </p:sp>
      <p:sp>
        <p:nvSpPr>
          <p:cNvPr id="12" name="object 12"/>
          <p:cNvSpPr txBox="1"/>
          <p:nvPr/>
        </p:nvSpPr>
        <p:spPr>
          <a:xfrm>
            <a:off x="887864" y="2423667"/>
            <a:ext cx="2473325" cy="2368550"/>
          </a:xfrm>
          <a:prstGeom prst="rect">
            <a:avLst/>
          </a:prstGeom>
        </p:spPr>
        <p:txBody>
          <a:bodyPr vert="horz" wrap="square" lIns="0" tIns="0" rIns="0" bIns="0" rtlCol="0">
            <a:spAutoFit/>
          </a:bodyPr>
          <a:lstStyle/>
          <a:p>
            <a:pPr marL="12700" marR="5080">
              <a:lnSpc>
                <a:spcPct val="100000"/>
              </a:lnSpc>
            </a:pPr>
            <a:r>
              <a:rPr sz="1400" b="1" spc="-5" dirty="0">
                <a:solidFill>
                  <a:srgbClr val="7F0055"/>
                </a:solidFill>
                <a:latin typeface="Courier New"/>
                <a:cs typeface="Courier New"/>
              </a:rPr>
              <a:t>public </a:t>
            </a:r>
            <a:r>
              <a:rPr sz="1400" b="1" spc="-5" dirty="0">
                <a:latin typeface="Courier New"/>
                <a:cs typeface="Courier New"/>
              </a:rPr>
              <a:t>Client(</a:t>
            </a:r>
            <a:r>
              <a:rPr sz="1400" b="1" spc="-5" dirty="0">
                <a:solidFill>
                  <a:srgbClr val="7F0055"/>
                </a:solidFill>
                <a:latin typeface="Courier New"/>
                <a:cs typeface="Courier New"/>
              </a:rPr>
              <a:t>int</a:t>
            </a:r>
            <a:r>
              <a:rPr sz="1400" b="1" spc="-70" dirty="0">
                <a:solidFill>
                  <a:srgbClr val="7F0055"/>
                </a:solidFill>
                <a:latin typeface="Courier New"/>
                <a:cs typeface="Courier New"/>
              </a:rPr>
              <a:t> </a:t>
            </a:r>
            <a:r>
              <a:rPr sz="1400" b="1" spc="-10" dirty="0">
                <a:latin typeface="Courier New"/>
                <a:cs typeface="Courier New"/>
              </a:rPr>
              <a:t>code,  </a:t>
            </a:r>
            <a:r>
              <a:rPr sz="1400" b="1" spc="-5" dirty="0">
                <a:solidFill>
                  <a:srgbClr val="7F0055"/>
                </a:solidFill>
                <a:latin typeface="Courier New"/>
                <a:cs typeface="Courier New"/>
              </a:rPr>
              <a:t>this</a:t>
            </a:r>
            <a:r>
              <a:rPr sz="1400" b="1" spc="-5" dirty="0">
                <a:latin typeface="Courier New"/>
                <a:cs typeface="Courier New"/>
              </a:rPr>
              <a:t>.</a:t>
            </a:r>
            <a:r>
              <a:rPr sz="1400" b="1" spc="-5" dirty="0">
                <a:solidFill>
                  <a:srgbClr val="0000C0"/>
                </a:solidFill>
                <a:latin typeface="Courier New"/>
                <a:cs typeface="Courier New"/>
              </a:rPr>
              <a:t>code </a:t>
            </a:r>
            <a:r>
              <a:rPr sz="1400" b="1" dirty="0">
                <a:latin typeface="Courier New"/>
                <a:cs typeface="Courier New"/>
              </a:rPr>
              <a:t>= </a:t>
            </a:r>
            <a:r>
              <a:rPr sz="1400" b="1" spc="-5" dirty="0">
                <a:latin typeface="Courier New"/>
                <a:cs typeface="Courier New"/>
              </a:rPr>
              <a:t>code;  </a:t>
            </a:r>
            <a:r>
              <a:rPr sz="1400" b="1" spc="-5" dirty="0">
                <a:solidFill>
                  <a:srgbClr val="7F0055"/>
                </a:solidFill>
                <a:latin typeface="Courier New"/>
                <a:cs typeface="Courier New"/>
              </a:rPr>
              <a:t>this</a:t>
            </a:r>
            <a:r>
              <a:rPr sz="1400" b="1" spc="-5" dirty="0">
                <a:latin typeface="Courier New"/>
                <a:cs typeface="Courier New"/>
              </a:rPr>
              <a:t>.</a:t>
            </a:r>
            <a:r>
              <a:rPr sz="1400" b="1" spc="-5" dirty="0">
                <a:solidFill>
                  <a:srgbClr val="0000C0"/>
                </a:solidFill>
                <a:latin typeface="Courier New"/>
                <a:cs typeface="Courier New"/>
              </a:rPr>
              <a:t>nom </a:t>
            </a:r>
            <a:r>
              <a:rPr sz="1400" b="1" dirty="0">
                <a:latin typeface="Courier New"/>
                <a:cs typeface="Courier New"/>
              </a:rPr>
              <a:t>=</a:t>
            </a:r>
            <a:r>
              <a:rPr sz="1400" b="1" spc="-90" dirty="0">
                <a:latin typeface="Courier New"/>
                <a:cs typeface="Courier New"/>
              </a:rPr>
              <a:t> </a:t>
            </a:r>
            <a:r>
              <a:rPr sz="1400" b="1" spc="-10" dirty="0">
                <a:latin typeface="Courier New"/>
                <a:cs typeface="Courier New"/>
              </a:rPr>
              <a:t>nom;</a:t>
            </a:r>
            <a:endParaRPr sz="1400">
              <a:latin typeface="Courier New"/>
              <a:cs typeface="Courier New"/>
            </a:endParaRPr>
          </a:p>
          <a:p>
            <a:pPr marL="12700">
              <a:lnSpc>
                <a:spcPct val="100000"/>
              </a:lnSpc>
            </a:pPr>
            <a:r>
              <a:rPr sz="1400" b="1" dirty="0">
                <a:latin typeface="Courier New"/>
                <a:cs typeface="Courier New"/>
              </a:rPr>
              <a:t>}</a:t>
            </a:r>
            <a:endParaRPr sz="1400">
              <a:latin typeface="Courier New"/>
              <a:cs typeface="Courier New"/>
            </a:endParaRPr>
          </a:p>
          <a:p>
            <a:pPr marL="12700" marR="5080">
              <a:lnSpc>
                <a:spcPct val="100000"/>
              </a:lnSpc>
            </a:pPr>
            <a:r>
              <a:rPr sz="1400" b="1" spc="-5" dirty="0">
                <a:solidFill>
                  <a:srgbClr val="7F0055"/>
                </a:solidFill>
                <a:latin typeface="Courier New"/>
                <a:cs typeface="Courier New"/>
              </a:rPr>
              <a:t>public </a:t>
            </a:r>
            <a:r>
              <a:rPr sz="1400" b="1" spc="-5" dirty="0">
                <a:latin typeface="Courier New"/>
                <a:cs typeface="Courier New"/>
              </a:rPr>
              <a:t>String</a:t>
            </a:r>
            <a:r>
              <a:rPr sz="1400" b="1" spc="-100" dirty="0">
                <a:latin typeface="Courier New"/>
                <a:cs typeface="Courier New"/>
              </a:rPr>
              <a:t> </a:t>
            </a:r>
            <a:r>
              <a:rPr sz="1400" b="1" spc="-5" dirty="0">
                <a:latin typeface="Courier New"/>
                <a:cs typeface="Courier New"/>
              </a:rPr>
              <a:t>getNom(){  </a:t>
            </a:r>
            <a:r>
              <a:rPr sz="1400" b="1" spc="-10" dirty="0">
                <a:solidFill>
                  <a:srgbClr val="7F0055"/>
                </a:solidFill>
                <a:latin typeface="Courier New"/>
                <a:cs typeface="Courier New"/>
              </a:rPr>
              <a:t>return</a:t>
            </a:r>
            <a:r>
              <a:rPr sz="1400" b="1" spc="-10" dirty="0">
                <a:latin typeface="Courier New"/>
                <a:cs typeface="Courier New"/>
              </a:rPr>
              <a:t>(</a:t>
            </a:r>
            <a:r>
              <a:rPr sz="1400" b="1" spc="-10" dirty="0">
                <a:solidFill>
                  <a:srgbClr val="0000C0"/>
                </a:solidFill>
                <a:latin typeface="Courier New"/>
                <a:cs typeface="Courier New"/>
              </a:rPr>
              <a:t>nom</a:t>
            </a:r>
            <a:r>
              <a:rPr sz="1400" b="1" spc="-10" dirty="0">
                <a:latin typeface="Courier New"/>
                <a:cs typeface="Courier New"/>
              </a:rPr>
              <a:t>);</a:t>
            </a:r>
            <a:endParaRPr sz="1400">
              <a:latin typeface="Courier New"/>
              <a:cs typeface="Courier New"/>
            </a:endParaRPr>
          </a:p>
          <a:p>
            <a:pPr marL="12700">
              <a:lnSpc>
                <a:spcPct val="100000"/>
              </a:lnSpc>
            </a:pPr>
            <a:r>
              <a:rPr sz="1400" b="1" dirty="0">
                <a:latin typeface="Courier New"/>
                <a:cs typeface="Courier New"/>
              </a:rPr>
              <a:t>}</a:t>
            </a:r>
            <a:endParaRPr sz="1400">
              <a:latin typeface="Courier New"/>
              <a:cs typeface="Courier New"/>
            </a:endParaRPr>
          </a:p>
          <a:p>
            <a:pPr marL="12700" marR="216535">
              <a:lnSpc>
                <a:spcPct val="100000"/>
              </a:lnSpc>
            </a:pPr>
            <a:r>
              <a:rPr sz="1400" b="1" spc="-5" dirty="0">
                <a:solidFill>
                  <a:srgbClr val="7F0055"/>
                </a:solidFill>
                <a:latin typeface="Courier New"/>
                <a:cs typeface="Courier New"/>
              </a:rPr>
              <a:t>public int</a:t>
            </a:r>
            <a:r>
              <a:rPr sz="1400" b="1" spc="-85" dirty="0">
                <a:solidFill>
                  <a:srgbClr val="7F0055"/>
                </a:solidFill>
                <a:latin typeface="Courier New"/>
                <a:cs typeface="Courier New"/>
              </a:rPr>
              <a:t> </a:t>
            </a:r>
            <a:r>
              <a:rPr sz="1400" b="1" spc="-5" dirty="0">
                <a:latin typeface="Courier New"/>
                <a:cs typeface="Courier New"/>
              </a:rPr>
              <a:t>getCode(){  </a:t>
            </a:r>
            <a:r>
              <a:rPr sz="1400" b="1" spc="-5" dirty="0">
                <a:solidFill>
                  <a:srgbClr val="7F0055"/>
                </a:solidFill>
                <a:latin typeface="Courier New"/>
                <a:cs typeface="Courier New"/>
              </a:rPr>
              <a:t>return</a:t>
            </a:r>
            <a:r>
              <a:rPr sz="1400" b="1" spc="-90" dirty="0">
                <a:solidFill>
                  <a:srgbClr val="7F0055"/>
                </a:solidFill>
                <a:latin typeface="Courier New"/>
                <a:cs typeface="Courier New"/>
              </a:rPr>
              <a:t> </a:t>
            </a:r>
            <a:r>
              <a:rPr sz="1400" b="1" spc="-5" dirty="0">
                <a:solidFill>
                  <a:srgbClr val="0000C0"/>
                </a:solidFill>
                <a:latin typeface="Courier New"/>
                <a:cs typeface="Courier New"/>
              </a:rPr>
              <a:t>code</a:t>
            </a:r>
            <a:r>
              <a:rPr sz="1400" b="1" spc="-5" dirty="0">
                <a:latin typeface="Courier New"/>
                <a:cs typeface="Courier New"/>
              </a:rPr>
              <a:t>;</a:t>
            </a:r>
            <a:endParaRPr sz="1400">
              <a:latin typeface="Courier New"/>
              <a:cs typeface="Courier New"/>
            </a:endParaRPr>
          </a:p>
          <a:p>
            <a:pPr marL="12700">
              <a:lnSpc>
                <a:spcPct val="100000"/>
              </a:lnSpc>
            </a:pPr>
            <a:r>
              <a:rPr sz="1400" b="1" dirty="0">
                <a:latin typeface="Courier New"/>
                <a:cs typeface="Courier New"/>
              </a:rPr>
              <a:t>}</a:t>
            </a:r>
            <a:endParaRPr sz="1400">
              <a:latin typeface="Courier New"/>
              <a:cs typeface="Courier New"/>
            </a:endParaRPr>
          </a:p>
          <a:p>
            <a:pPr marL="12700">
              <a:lnSpc>
                <a:spcPct val="100000"/>
              </a:lnSpc>
            </a:pPr>
            <a:r>
              <a:rPr sz="1400" b="1" dirty="0">
                <a:latin typeface="Courier New"/>
                <a:cs typeface="Courier New"/>
              </a:rPr>
              <a:t>}</a:t>
            </a:r>
            <a:endParaRPr sz="1400">
              <a:latin typeface="Courier New"/>
              <a:cs typeface="Courier New"/>
            </a:endParaRPr>
          </a:p>
        </p:txBody>
      </p:sp>
      <p:sp>
        <p:nvSpPr>
          <p:cNvPr id="13" name="object 13"/>
          <p:cNvSpPr/>
          <p:nvPr/>
        </p:nvSpPr>
        <p:spPr>
          <a:xfrm>
            <a:off x="7292213" y="2770632"/>
            <a:ext cx="2455163" cy="3528060"/>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953904" y="4858511"/>
            <a:ext cx="6480175" cy="935990"/>
          </a:xfrm>
          <a:custGeom>
            <a:avLst/>
            <a:gdLst/>
            <a:ahLst/>
            <a:cxnLst/>
            <a:rect l="l" t="t" r="r" b="b"/>
            <a:pathLst>
              <a:path w="6480175" h="935989">
                <a:moveTo>
                  <a:pt x="0" y="935736"/>
                </a:moveTo>
                <a:lnTo>
                  <a:pt x="6480048" y="935736"/>
                </a:lnTo>
                <a:lnTo>
                  <a:pt x="6480048" y="0"/>
                </a:lnTo>
                <a:lnTo>
                  <a:pt x="0" y="0"/>
                </a:lnTo>
                <a:lnTo>
                  <a:pt x="0" y="935736"/>
                </a:lnTo>
                <a:close/>
              </a:path>
            </a:pathLst>
          </a:custGeom>
          <a:solidFill>
            <a:srgbClr val="FFFFFF"/>
          </a:solidFill>
        </p:spPr>
        <p:txBody>
          <a:bodyPr wrap="square" lIns="0" tIns="0" rIns="0" bIns="0" rtlCol="0"/>
          <a:lstStyle/>
          <a:p>
            <a:endParaRPr/>
          </a:p>
        </p:txBody>
      </p:sp>
      <p:sp>
        <p:nvSpPr>
          <p:cNvPr id="15" name="object 15"/>
          <p:cNvSpPr txBox="1"/>
          <p:nvPr/>
        </p:nvSpPr>
        <p:spPr>
          <a:xfrm>
            <a:off x="1032644" y="4898135"/>
            <a:ext cx="5480685" cy="826135"/>
          </a:xfrm>
          <a:prstGeom prst="rect">
            <a:avLst/>
          </a:prstGeom>
        </p:spPr>
        <p:txBody>
          <a:bodyPr vert="horz" wrap="square" lIns="0" tIns="0" rIns="0" bIns="0" rtlCol="0">
            <a:spAutoFit/>
          </a:bodyPr>
          <a:lstStyle/>
          <a:p>
            <a:pPr algn="ctr">
              <a:lnSpc>
                <a:spcPct val="100000"/>
              </a:lnSpc>
              <a:tabLst>
                <a:tab pos="342265" algn="l"/>
              </a:tabLst>
            </a:pPr>
            <a:r>
              <a:rPr sz="950" spc="-254" dirty="0">
                <a:solidFill>
                  <a:srgbClr val="CC9900"/>
                </a:solidFill>
                <a:latin typeface="Wingdings"/>
                <a:cs typeface="Wingdings"/>
              </a:rPr>
              <a:t></a:t>
            </a:r>
            <a:r>
              <a:rPr sz="950" spc="-254" dirty="0">
                <a:solidFill>
                  <a:srgbClr val="CC9900"/>
                </a:solidFill>
                <a:latin typeface="Times New Roman"/>
                <a:cs typeface="Times New Roman"/>
              </a:rPr>
              <a:t>	</a:t>
            </a:r>
            <a:r>
              <a:rPr sz="1500" dirty="0">
                <a:latin typeface="Arial"/>
                <a:cs typeface="Arial"/>
              </a:rPr>
              <a:t>Pour Compiler la classe </a:t>
            </a:r>
            <a:r>
              <a:rPr sz="1500" b="1" spc="-5" dirty="0">
                <a:latin typeface="Arial"/>
                <a:cs typeface="Arial"/>
              </a:rPr>
              <a:t>Client.java </a:t>
            </a:r>
            <a:r>
              <a:rPr sz="1500" dirty="0">
                <a:latin typeface="Arial"/>
                <a:cs typeface="Arial"/>
              </a:rPr>
              <a:t>sur ligne de</a:t>
            </a:r>
            <a:r>
              <a:rPr sz="1500" spc="-70" dirty="0">
                <a:latin typeface="Arial"/>
                <a:cs typeface="Arial"/>
              </a:rPr>
              <a:t> </a:t>
            </a:r>
            <a:r>
              <a:rPr sz="1500" dirty="0">
                <a:latin typeface="Arial"/>
                <a:cs typeface="Arial"/>
              </a:rPr>
              <a:t>commande:</a:t>
            </a:r>
            <a:endParaRPr sz="1500">
              <a:latin typeface="Arial"/>
              <a:cs typeface="Arial"/>
            </a:endParaRPr>
          </a:p>
          <a:p>
            <a:pPr marL="356870">
              <a:lnSpc>
                <a:spcPct val="100000"/>
              </a:lnSpc>
              <a:spcBef>
                <a:spcPts val="325"/>
              </a:spcBef>
              <a:tabLst>
                <a:tab pos="682625" algn="l"/>
              </a:tabLst>
            </a:pPr>
            <a:r>
              <a:rPr sz="800" spc="-215" dirty="0">
                <a:solidFill>
                  <a:srgbClr val="3B812F"/>
                </a:solidFill>
                <a:latin typeface="Wingdings"/>
                <a:cs typeface="Wingdings"/>
              </a:rPr>
              <a:t></a:t>
            </a:r>
            <a:r>
              <a:rPr sz="800" spc="-215" dirty="0">
                <a:solidFill>
                  <a:srgbClr val="3B812F"/>
                </a:solidFill>
                <a:latin typeface="Times New Roman"/>
                <a:cs typeface="Times New Roman"/>
              </a:rPr>
              <a:t>	</a:t>
            </a:r>
            <a:r>
              <a:rPr sz="1400" b="1" spc="-5" dirty="0">
                <a:latin typeface="Arial"/>
                <a:cs typeface="Arial"/>
              </a:rPr>
              <a:t>javac </a:t>
            </a:r>
            <a:r>
              <a:rPr sz="1400" b="1" dirty="0">
                <a:latin typeface="Arial"/>
                <a:cs typeface="Arial"/>
              </a:rPr>
              <a:t>-d </a:t>
            </a:r>
            <a:r>
              <a:rPr sz="1400" b="1" spc="-5" dirty="0">
                <a:solidFill>
                  <a:srgbClr val="000099"/>
                </a:solidFill>
                <a:latin typeface="Arial"/>
                <a:cs typeface="Arial"/>
              </a:rPr>
              <a:t>cheminbin</a:t>
            </a:r>
            <a:r>
              <a:rPr sz="1400" b="1" spc="-100" dirty="0">
                <a:solidFill>
                  <a:srgbClr val="000099"/>
                </a:solidFill>
                <a:latin typeface="Arial"/>
                <a:cs typeface="Arial"/>
              </a:rPr>
              <a:t> </a:t>
            </a:r>
            <a:r>
              <a:rPr sz="1400" b="1" spc="-5" dirty="0">
                <a:latin typeface="Arial"/>
                <a:cs typeface="Arial"/>
              </a:rPr>
              <a:t>Client.java</a:t>
            </a:r>
            <a:endParaRPr sz="1400">
              <a:latin typeface="Arial"/>
              <a:cs typeface="Arial"/>
            </a:endParaRPr>
          </a:p>
          <a:p>
            <a:pPr marL="356870">
              <a:lnSpc>
                <a:spcPct val="100000"/>
              </a:lnSpc>
              <a:spcBef>
                <a:spcPts val="625"/>
              </a:spcBef>
              <a:tabLst>
                <a:tab pos="682625" algn="l"/>
              </a:tabLst>
            </a:pPr>
            <a:r>
              <a:rPr sz="800" spc="-170" dirty="0">
                <a:solidFill>
                  <a:srgbClr val="3B812F"/>
                </a:solidFill>
                <a:latin typeface="Wingdings"/>
                <a:cs typeface="Wingdings"/>
              </a:rPr>
              <a:t></a:t>
            </a:r>
            <a:r>
              <a:rPr sz="800" spc="-170" dirty="0">
                <a:solidFill>
                  <a:srgbClr val="3B812F"/>
                </a:solidFill>
                <a:latin typeface="Times New Roman"/>
                <a:cs typeface="Times New Roman"/>
              </a:rPr>
              <a:t>	</a:t>
            </a:r>
            <a:r>
              <a:rPr sz="1400" b="1" spc="-5" dirty="0">
                <a:solidFill>
                  <a:srgbClr val="000099"/>
                </a:solidFill>
                <a:latin typeface="Arial"/>
                <a:cs typeface="Arial"/>
              </a:rPr>
              <a:t>cheminbin </a:t>
            </a:r>
            <a:r>
              <a:rPr sz="1600" spc="-5" dirty="0">
                <a:latin typeface="Arial"/>
                <a:cs typeface="Arial"/>
              </a:rPr>
              <a:t>représente </a:t>
            </a:r>
            <a:r>
              <a:rPr sz="1600" dirty="0">
                <a:latin typeface="Arial"/>
                <a:cs typeface="Arial"/>
              </a:rPr>
              <a:t>le dossier </a:t>
            </a:r>
            <a:r>
              <a:rPr sz="1600" spc="-5" dirty="0">
                <a:latin typeface="Arial"/>
                <a:cs typeface="Arial"/>
              </a:rPr>
              <a:t>des fichiers</a:t>
            </a:r>
            <a:r>
              <a:rPr sz="1600" spc="35" dirty="0">
                <a:latin typeface="Arial"/>
                <a:cs typeface="Arial"/>
              </a:rPr>
              <a:t> </a:t>
            </a:r>
            <a:r>
              <a:rPr sz="1600" dirty="0">
                <a:latin typeface="Arial"/>
                <a:cs typeface="Arial"/>
              </a:rPr>
              <a:t>.class.</a:t>
            </a:r>
            <a:endParaRPr sz="1600">
              <a:latin typeface="Arial"/>
              <a:cs typeface="Arial"/>
            </a:endParaRPr>
          </a:p>
        </p:txBody>
      </p:sp>
      <p:sp>
        <p:nvSpPr>
          <p:cNvPr id="16" name="object 16"/>
          <p:cNvSpPr/>
          <p:nvPr/>
        </p:nvSpPr>
        <p:spPr>
          <a:xfrm>
            <a:off x="317500" y="5988050"/>
            <a:ext cx="6637020" cy="1315211"/>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b="1" spc="-5" dirty="0">
                <a:latin typeface="Garamond"/>
                <a:cs typeface="Garamond"/>
              </a:rPr>
              <a:t>Ce </a:t>
            </a:r>
            <a:r>
              <a:rPr b="1" spc="-10" dirty="0">
                <a:latin typeface="Garamond"/>
                <a:cs typeface="Garamond"/>
              </a:rPr>
              <a:t>qui </a:t>
            </a:r>
            <a:r>
              <a:rPr b="1" spc="-5" dirty="0">
                <a:latin typeface="Garamond"/>
                <a:cs typeface="Garamond"/>
              </a:rPr>
              <a:t>peut être</a:t>
            </a:r>
            <a:r>
              <a:rPr b="1" spc="20" dirty="0">
                <a:latin typeface="Garamond"/>
                <a:cs typeface="Garamond"/>
              </a:rPr>
              <a:t> </a:t>
            </a:r>
            <a:r>
              <a:rPr b="1" spc="-5" dirty="0">
                <a:latin typeface="Garamond"/>
                <a:cs typeface="Garamond"/>
              </a:rPr>
              <a:t>fait(Quoi)</a:t>
            </a:r>
          </a:p>
        </p:txBody>
      </p:sp>
      <p:sp>
        <p:nvSpPr>
          <p:cNvPr id="6" name="object 6"/>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101</a:t>
            </a:fld>
            <a:endParaRPr dirty="0"/>
          </a:p>
        </p:txBody>
      </p:sp>
      <p:sp>
        <p:nvSpPr>
          <p:cNvPr id="3" name="object 3"/>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4" name="object 4"/>
          <p:cNvSpPr txBox="1"/>
          <p:nvPr/>
        </p:nvSpPr>
        <p:spPr>
          <a:xfrm>
            <a:off x="1320685" y="1481328"/>
            <a:ext cx="7964170" cy="4500245"/>
          </a:xfrm>
          <a:prstGeom prst="rect">
            <a:avLst/>
          </a:prstGeom>
        </p:spPr>
        <p:txBody>
          <a:bodyPr vert="horz" wrap="square" lIns="0" tIns="0" rIns="0" bIns="0" rtlCol="0">
            <a:spAutoFit/>
          </a:bodyPr>
          <a:lstStyle/>
          <a:p>
            <a:pPr marL="355600" indent="-342900">
              <a:lnSpc>
                <a:spcPct val="100000"/>
              </a:lnSpc>
              <a:buClr>
                <a:srgbClr val="CC9900"/>
              </a:buClr>
              <a:buSzPct val="64285"/>
              <a:buFont typeface="Wingdings"/>
              <a:buChar char=""/>
              <a:tabLst>
                <a:tab pos="354965" algn="l"/>
                <a:tab pos="355600" algn="l"/>
              </a:tabLst>
            </a:pPr>
            <a:r>
              <a:rPr sz="2100" spc="-5" dirty="0">
                <a:latin typeface="Arial"/>
                <a:cs typeface="Arial"/>
              </a:rPr>
              <a:t>Nous avons maintenant fait </a:t>
            </a:r>
            <a:r>
              <a:rPr sz="2100" dirty="0">
                <a:latin typeface="Arial"/>
                <a:cs typeface="Arial"/>
              </a:rPr>
              <a:t>le </a:t>
            </a:r>
            <a:r>
              <a:rPr sz="2100" spc="-5" dirty="0">
                <a:latin typeface="Arial"/>
                <a:cs typeface="Arial"/>
              </a:rPr>
              <a:t>tour de </a:t>
            </a:r>
            <a:r>
              <a:rPr sz="2100" dirty="0">
                <a:latin typeface="Arial"/>
                <a:cs typeface="Arial"/>
              </a:rPr>
              <a:t>la </a:t>
            </a:r>
            <a:r>
              <a:rPr sz="2100" spc="-5" dirty="0">
                <a:latin typeface="Arial"/>
                <a:cs typeface="Arial"/>
              </a:rPr>
              <a:t>question </a:t>
            </a:r>
            <a:r>
              <a:rPr sz="2100" i="1" spc="-5" dirty="0">
                <a:latin typeface="Arial"/>
                <a:cs typeface="Arial"/>
              </a:rPr>
              <a:t>Où</a:t>
            </a:r>
            <a:r>
              <a:rPr sz="2100" i="1" spc="-30" dirty="0">
                <a:latin typeface="Arial"/>
                <a:cs typeface="Arial"/>
              </a:rPr>
              <a:t> </a:t>
            </a:r>
            <a:r>
              <a:rPr sz="2100" i="1" dirty="0">
                <a:latin typeface="Arial"/>
                <a:cs typeface="Arial"/>
              </a:rPr>
              <a:t>?</a:t>
            </a:r>
            <a:endParaRPr sz="2100">
              <a:latin typeface="Arial"/>
              <a:cs typeface="Arial"/>
            </a:endParaRPr>
          </a:p>
          <a:p>
            <a:pPr marL="355600" marR="117475" indent="-342900">
              <a:lnSpc>
                <a:spcPts val="2270"/>
              </a:lnSpc>
              <a:spcBef>
                <a:spcPts val="535"/>
              </a:spcBef>
              <a:buClr>
                <a:srgbClr val="CC9900"/>
              </a:buClr>
              <a:buSzPct val="64285"/>
              <a:buFont typeface="Wingdings"/>
              <a:buChar char=""/>
              <a:tabLst>
                <a:tab pos="354965" algn="l"/>
                <a:tab pos="355600" algn="l"/>
              </a:tabLst>
            </a:pPr>
            <a:r>
              <a:rPr sz="2100" spc="-5" dirty="0">
                <a:latin typeface="Arial"/>
                <a:cs typeface="Arial"/>
              </a:rPr>
              <a:t>Pour qu'une </a:t>
            </a:r>
            <a:r>
              <a:rPr sz="2100" dirty="0">
                <a:latin typeface="Arial"/>
                <a:cs typeface="Arial"/>
              </a:rPr>
              <a:t>classe puisse </a:t>
            </a:r>
            <a:r>
              <a:rPr sz="2100" spc="-5" dirty="0">
                <a:latin typeface="Arial"/>
                <a:cs typeface="Arial"/>
              </a:rPr>
              <a:t>être utilisée (directement ou par  l'intermédiaire d'un de </a:t>
            </a:r>
            <a:r>
              <a:rPr sz="2100" dirty="0">
                <a:latin typeface="Arial"/>
                <a:cs typeface="Arial"/>
              </a:rPr>
              <a:t>ses </a:t>
            </a:r>
            <a:r>
              <a:rPr sz="2100" spc="-5" dirty="0">
                <a:latin typeface="Arial"/>
                <a:cs typeface="Arial"/>
              </a:rPr>
              <a:t>membres), </a:t>
            </a:r>
            <a:r>
              <a:rPr sz="2100" dirty="0">
                <a:latin typeface="Arial"/>
                <a:cs typeface="Arial"/>
              </a:rPr>
              <a:t>il </a:t>
            </a:r>
            <a:r>
              <a:rPr sz="2100" spc="-5" dirty="0">
                <a:latin typeface="Arial"/>
                <a:cs typeface="Arial"/>
              </a:rPr>
              <a:t>faut non </a:t>
            </a:r>
            <a:r>
              <a:rPr sz="2100" dirty="0">
                <a:latin typeface="Arial"/>
                <a:cs typeface="Arial"/>
              </a:rPr>
              <a:t>seulement </a:t>
            </a:r>
            <a:r>
              <a:rPr sz="2100" spc="-5" dirty="0">
                <a:latin typeface="Arial"/>
                <a:cs typeface="Arial"/>
              </a:rPr>
              <a:t>être  capable de </a:t>
            </a:r>
            <a:r>
              <a:rPr sz="2100" dirty="0">
                <a:latin typeface="Arial"/>
                <a:cs typeface="Arial"/>
              </a:rPr>
              <a:t>la </a:t>
            </a:r>
            <a:r>
              <a:rPr sz="2100" spc="-5" dirty="0">
                <a:latin typeface="Arial"/>
                <a:cs typeface="Arial"/>
              </a:rPr>
              <a:t>trouver, mais </a:t>
            </a:r>
            <a:r>
              <a:rPr sz="2100" dirty="0">
                <a:latin typeface="Arial"/>
                <a:cs typeface="Arial"/>
              </a:rPr>
              <a:t>aussi </a:t>
            </a:r>
            <a:r>
              <a:rPr sz="2100" spc="-5" dirty="0">
                <a:latin typeface="Arial"/>
                <a:cs typeface="Arial"/>
              </a:rPr>
              <a:t>qu'elle </a:t>
            </a:r>
            <a:r>
              <a:rPr sz="2100" dirty="0">
                <a:latin typeface="Arial"/>
                <a:cs typeface="Arial"/>
              </a:rPr>
              <a:t>soit </a:t>
            </a:r>
            <a:r>
              <a:rPr sz="2100" spc="-5" dirty="0">
                <a:latin typeface="Arial"/>
                <a:cs typeface="Arial"/>
              </a:rPr>
              <a:t>adaptée </a:t>
            </a:r>
            <a:r>
              <a:rPr sz="2100" dirty="0">
                <a:latin typeface="Arial"/>
                <a:cs typeface="Arial"/>
              </a:rPr>
              <a:t>à </a:t>
            </a:r>
            <a:r>
              <a:rPr sz="2100" spc="-5" dirty="0">
                <a:latin typeface="Arial"/>
                <a:cs typeface="Arial"/>
              </a:rPr>
              <a:t>l'usage  que l'on veut en</a:t>
            </a:r>
            <a:r>
              <a:rPr sz="2100" spc="-75" dirty="0">
                <a:latin typeface="Arial"/>
                <a:cs typeface="Arial"/>
              </a:rPr>
              <a:t> </a:t>
            </a:r>
            <a:r>
              <a:rPr sz="2100" spc="-5" dirty="0">
                <a:latin typeface="Arial"/>
                <a:cs typeface="Arial"/>
              </a:rPr>
              <a:t>faire.</a:t>
            </a:r>
            <a:endParaRPr sz="2100">
              <a:latin typeface="Arial"/>
              <a:cs typeface="Arial"/>
            </a:endParaRPr>
          </a:p>
          <a:p>
            <a:pPr marL="355600" indent="-342900">
              <a:lnSpc>
                <a:spcPct val="100000"/>
              </a:lnSpc>
              <a:spcBef>
                <a:spcPts val="215"/>
              </a:spcBef>
              <a:buClr>
                <a:srgbClr val="CC9900"/>
              </a:buClr>
              <a:buSzPct val="64285"/>
              <a:buFont typeface="Wingdings"/>
              <a:buChar char=""/>
              <a:tabLst>
                <a:tab pos="354965" algn="l"/>
                <a:tab pos="355600" algn="l"/>
              </a:tabLst>
            </a:pPr>
            <a:r>
              <a:rPr sz="2100" spc="-5" dirty="0">
                <a:latin typeface="Arial"/>
                <a:cs typeface="Arial"/>
              </a:rPr>
              <a:t>Une </a:t>
            </a:r>
            <a:r>
              <a:rPr sz="2100" dirty="0">
                <a:latin typeface="Arial"/>
                <a:cs typeface="Arial"/>
              </a:rPr>
              <a:t>classe </a:t>
            </a:r>
            <a:r>
              <a:rPr sz="2100" spc="-5" dirty="0">
                <a:latin typeface="Arial"/>
                <a:cs typeface="Arial"/>
              </a:rPr>
              <a:t>peut servir </a:t>
            </a:r>
            <a:r>
              <a:rPr sz="2100" dirty="0">
                <a:latin typeface="Arial"/>
                <a:cs typeface="Arial"/>
              </a:rPr>
              <a:t>à </a:t>
            </a:r>
            <a:r>
              <a:rPr sz="2100" spc="-5" dirty="0">
                <a:latin typeface="Arial"/>
                <a:cs typeface="Arial"/>
              </a:rPr>
              <a:t>plusieurs choses</a:t>
            </a:r>
            <a:r>
              <a:rPr sz="2100" spc="-75" dirty="0">
                <a:latin typeface="Arial"/>
                <a:cs typeface="Arial"/>
              </a:rPr>
              <a:t> </a:t>
            </a:r>
            <a:r>
              <a:rPr sz="2100" dirty="0">
                <a:latin typeface="Arial"/>
                <a:cs typeface="Arial"/>
              </a:rPr>
              <a:t>:</a:t>
            </a:r>
            <a:endParaRPr sz="2100">
              <a:latin typeface="Arial"/>
              <a:cs typeface="Arial"/>
            </a:endParaRPr>
          </a:p>
          <a:p>
            <a:pPr marL="356870">
              <a:lnSpc>
                <a:spcPct val="100000"/>
              </a:lnSpc>
              <a:spcBef>
                <a:spcPts val="244"/>
              </a:spcBef>
            </a:pPr>
            <a:r>
              <a:rPr sz="1200" spc="-305" dirty="0">
                <a:solidFill>
                  <a:srgbClr val="3B812F"/>
                </a:solidFill>
                <a:latin typeface="Wingdings"/>
                <a:cs typeface="Wingdings"/>
              </a:rPr>
              <a:t></a:t>
            </a:r>
            <a:r>
              <a:rPr sz="1200" spc="575" dirty="0">
                <a:solidFill>
                  <a:srgbClr val="3B812F"/>
                </a:solidFill>
                <a:latin typeface="Times New Roman"/>
                <a:cs typeface="Times New Roman"/>
              </a:rPr>
              <a:t> </a:t>
            </a:r>
            <a:r>
              <a:rPr sz="2000" dirty="0">
                <a:latin typeface="Arial"/>
                <a:cs typeface="Arial"/>
              </a:rPr>
              <a:t>Créer des objets, en étant</a:t>
            </a:r>
            <a:r>
              <a:rPr sz="2000" spc="-180" dirty="0">
                <a:latin typeface="Arial"/>
                <a:cs typeface="Arial"/>
              </a:rPr>
              <a:t> </a:t>
            </a:r>
            <a:r>
              <a:rPr sz="2000" b="1" i="1" dirty="0">
                <a:latin typeface="Arial"/>
                <a:cs typeface="Arial"/>
              </a:rPr>
              <a:t>instancié</a:t>
            </a:r>
            <a:r>
              <a:rPr sz="2000" dirty="0">
                <a:latin typeface="Arial"/>
                <a:cs typeface="Arial"/>
              </a:rPr>
              <a:t>e.</a:t>
            </a:r>
            <a:endParaRPr sz="2000">
              <a:latin typeface="Arial"/>
              <a:cs typeface="Arial"/>
            </a:endParaRPr>
          </a:p>
          <a:p>
            <a:pPr marL="356870">
              <a:lnSpc>
                <a:spcPct val="100000"/>
              </a:lnSpc>
              <a:spcBef>
                <a:spcPts val="240"/>
              </a:spcBef>
            </a:pPr>
            <a:r>
              <a:rPr sz="1200" spc="-305" dirty="0">
                <a:solidFill>
                  <a:srgbClr val="3B812F"/>
                </a:solidFill>
                <a:latin typeface="Wingdings"/>
                <a:cs typeface="Wingdings"/>
              </a:rPr>
              <a:t></a:t>
            </a:r>
            <a:r>
              <a:rPr sz="1200" spc="595" dirty="0">
                <a:solidFill>
                  <a:srgbClr val="3B812F"/>
                </a:solidFill>
                <a:latin typeface="Times New Roman"/>
                <a:cs typeface="Times New Roman"/>
              </a:rPr>
              <a:t> </a:t>
            </a:r>
            <a:r>
              <a:rPr sz="2000" dirty="0">
                <a:latin typeface="Arial"/>
                <a:cs typeface="Arial"/>
              </a:rPr>
              <a:t>Créer de </a:t>
            </a:r>
            <a:r>
              <a:rPr sz="2000" spc="-5" dirty="0">
                <a:latin typeface="Arial"/>
                <a:cs typeface="Arial"/>
              </a:rPr>
              <a:t>nouvelles </a:t>
            </a:r>
            <a:r>
              <a:rPr sz="2000" dirty="0">
                <a:latin typeface="Arial"/>
                <a:cs typeface="Arial"/>
              </a:rPr>
              <a:t>classes, en étant</a:t>
            </a:r>
            <a:r>
              <a:rPr sz="2000" spc="-130" dirty="0">
                <a:latin typeface="Arial"/>
                <a:cs typeface="Arial"/>
              </a:rPr>
              <a:t> </a:t>
            </a:r>
            <a:r>
              <a:rPr sz="2000" b="1" i="1" dirty="0">
                <a:latin typeface="Arial"/>
                <a:cs typeface="Arial"/>
              </a:rPr>
              <a:t>étendu</a:t>
            </a:r>
            <a:r>
              <a:rPr sz="2000" dirty="0">
                <a:latin typeface="Arial"/>
                <a:cs typeface="Arial"/>
              </a:rPr>
              <a:t>e.</a:t>
            </a:r>
            <a:endParaRPr sz="2000">
              <a:latin typeface="Arial"/>
              <a:cs typeface="Arial"/>
            </a:endParaRPr>
          </a:p>
          <a:p>
            <a:pPr marL="683260" marR="5080" indent="-326390">
              <a:lnSpc>
                <a:spcPts val="2160"/>
              </a:lnSpc>
              <a:spcBef>
                <a:spcPts val="509"/>
              </a:spcBef>
            </a:pPr>
            <a:r>
              <a:rPr sz="1200" spc="-305" dirty="0">
                <a:solidFill>
                  <a:srgbClr val="3B812F"/>
                </a:solidFill>
                <a:latin typeface="Wingdings"/>
                <a:cs typeface="Wingdings"/>
              </a:rPr>
              <a:t></a:t>
            </a:r>
            <a:r>
              <a:rPr sz="1200" spc="595" dirty="0">
                <a:solidFill>
                  <a:srgbClr val="3B812F"/>
                </a:solidFill>
                <a:latin typeface="Times New Roman"/>
                <a:cs typeface="Times New Roman"/>
              </a:rPr>
              <a:t> </a:t>
            </a:r>
            <a:r>
              <a:rPr sz="2000" dirty="0">
                <a:latin typeface="Arial"/>
                <a:cs typeface="Arial"/>
              </a:rPr>
              <a:t>On peut </a:t>
            </a:r>
            <a:r>
              <a:rPr sz="2000" spc="-5" dirty="0">
                <a:latin typeface="Arial"/>
                <a:cs typeface="Arial"/>
              </a:rPr>
              <a:t>utiliser </a:t>
            </a:r>
            <a:r>
              <a:rPr sz="2000" dirty="0">
                <a:latin typeface="Arial"/>
                <a:cs typeface="Arial"/>
              </a:rPr>
              <a:t>directement ses membres statiques (sans qu'elle  soit</a:t>
            </a:r>
            <a:r>
              <a:rPr sz="2000" spc="-130" dirty="0">
                <a:latin typeface="Arial"/>
                <a:cs typeface="Arial"/>
              </a:rPr>
              <a:t> </a:t>
            </a:r>
            <a:r>
              <a:rPr sz="2000" dirty="0">
                <a:latin typeface="Arial"/>
                <a:cs typeface="Arial"/>
              </a:rPr>
              <a:t>instanciée.)</a:t>
            </a:r>
            <a:endParaRPr sz="2000">
              <a:latin typeface="Arial"/>
              <a:cs typeface="Arial"/>
            </a:endParaRPr>
          </a:p>
          <a:p>
            <a:pPr marL="356870">
              <a:lnSpc>
                <a:spcPct val="100000"/>
              </a:lnSpc>
              <a:spcBef>
                <a:spcPts val="204"/>
              </a:spcBef>
            </a:pPr>
            <a:r>
              <a:rPr sz="1200" spc="-305" dirty="0">
                <a:solidFill>
                  <a:srgbClr val="3B812F"/>
                </a:solidFill>
                <a:latin typeface="Wingdings"/>
                <a:cs typeface="Wingdings"/>
              </a:rPr>
              <a:t></a:t>
            </a:r>
            <a:r>
              <a:rPr sz="1200" spc="590" dirty="0">
                <a:solidFill>
                  <a:srgbClr val="3B812F"/>
                </a:solidFill>
                <a:latin typeface="Times New Roman"/>
                <a:cs typeface="Times New Roman"/>
              </a:rPr>
              <a:t> </a:t>
            </a:r>
            <a:r>
              <a:rPr sz="2000" dirty="0">
                <a:latin typeface="Arial"/>
                <a:cs typeface="Arial"/>
              </a:rPr>
              <a:t>On peut </a:t>
            </a:r>
            <a:r>
              <a:rPr sz="2000" spc="-5" dirty="0">
                <a:latin typeface="Arial"/>
                <a:cs typeface="Arial"/>
              </a:rPr>
              <a:t>utiliser </a:t>
            </a:r>
            <a:r>
              <a:rPr sz="2000" dirty="0">
                <a:latin typeface="Arial"/>
                <a:cs typeface="Arial"/>
              </a:rPr>
              <a:t>les membres de ses</a:t>
            </a:r>
            <a:r>
              <a:rPr sz="2000" spc="-150" dirty="0">
                <a:latin typeface="Arial"/>
                <a:cs typeface="Arial"/>
              </a:rPr>
              <a:t> </a:t>
            </a:r>
            <a:r>
              <a:rPr sz="2000" dirty="0">
                <a:latin typeface="Arial"/>
                <a:cs typeface="Arial"/>
              </a:rPr>
              <a:t>instances.</a:t>
            </a:r>
            <a:endParaRPr sz="2000">
              <a:latin typeface="Arial"/>
              <a:cs typeface="Arial"/>
            </a:endParaRPr>
          </a:p>
          <a:p>
            <a:pPr marL="355600" marR="795655" indent="-342900">
              <a:lnSpc>
                <a:spcPts val="2270"/>
              </a:lnSpc>
              <a:spcBef>
                <a:spcPts val="530"/>
              </a:spcBef>
              <a:tabLst>
                <a:tab pos="354965" algn="l"/>
              </a:tabLst>
            </a:pPr>
            <a:r>
              <a:rPr sz="1350" spc="-370" dirty="0">
                <a:solidFill>
                  <a:srgbClr val="CC9900"/>
                </a:solidFill>
                <a:latin typeface="Wingdings"/>
                <a:cs typeface="Wingdings"/>
              </a:rPr>
              <a:t></a:t>
            </a:r>
            <a:r>
              <a:rPr sz="1350" spc="-370" dirty="0">
                <a:solidFill>
                  <a:srgbClr val="CC9900"/>
                </a:solidFill>
                <a:latin typeface="Times New Roman"/>
                <a:cs typeface="Times New Roman"/>
              </a:rPr>
              <a:t>	</a:t>
            </a:r>
            <a:r>
              <a:rPr sz="2100" spc="-5" dirty="0">
                <a:latin typeface="Arial"/>
                <a:cs typeface="Arial"/>
              </a:rPr>
              <a:t>Les différents modificateurs qui permettent</a:t>
            </a:r>
            <a:r>
              <a:rPr sz="2100" dirty="0">
                <a:latin typeface="Arial"/>
                <a:cs typeface="Arial"/>
              </a:rPr>
              <a:t> </a:t>
            </a:r>
            <a:r>
              <a:rPr sz="2100" spc="-5" dirty="0">
                <a:latin typeface="Arial"/>
                <a:cs typeface="Arial"/>
              </a:rPr>
              <a:t>d’apporter</a:t>
            </a:r>
            <a:r>
              <a:rPr sz="2100" spc="-10" dirty="0">
                <a:latin typeface="Arial"/>
                <a:cs typeface="Arial"/>
              </a:rPr>
              <a:t> </a:t>
            </a:r>
            <a:r>
              <a:rPr sz="2100" spc="-5" dirty="0">
                <a:latin typeface="Arial"/>
                <a:cs typeface="Arial"/>
              </a:rPr>
              <a:t>des </a:t>
            </a:r>
            <a:r>
              <a:rPr sz="2100" dirty="0">
                <a:latin typeface="Arial"/>
                <a:cs typeface="Arial"/>
              </a:rPr>
              <a:t> </a:t>
            </a:r>
            <a:r>
              <a:rPr sz="2100" spc="-5" dirty="0">
                <a:latin typeface="Arial"/>
                <a:cs typeface="Arial"/>
              </a:rPr>
              <a:t>restrictions </a:t>
            </a:r>
            <a:r>
              <a:rPr sz="2100" dirty="0">
                <a:latin typeface="Arial"/>
                <a:cs typeface="Arial"/>
              </a:rPr>
              <a:t>à l’utilisation </a:t>
            </a:r>
            <a:r>
              <a:rPr sz="2100" spc="-5" dirty="0">
                <a:latin typeface="Arial"/>
                <a:cs typeface="Arial"/>
              </a:rPr>
              <a:t>d’une </a:t>
            </a:r>
            <a:r>
              <a:rPr sz="2100" dirty="0">
                <a:latin typeface="Arial"/>
                <a:cs typeface="Arial"/>
              </a:rPr>
              <a:t>classe</a:t>
            </a:r>
            <a:r>
              <a:rPr sz="2100" spc="-150" dirty="0">
                <a:latin typeface="Arial"/>
                <a:cs typeface="Arial"/>
              </a:rPr>
              <a:t> </a:t>
            </a:r>
            <a:r>
              <a:rPr sz="2100" dirty="0">
                <a:latin typeface="Arial"/>
                <a:cs typeface="Arial"/>
              </a:rPr>
              <a:t>sont:</a:t>
            </a:r>
            <a:endParaRPr sz="2100">
              <a:latin typeface="Arial"/>
              <a:cs typeface="Arial"/>
            </a:endParaRPr>
          </a:p>
          <a:p>
            <a:pPr marL="356870">
              <a:lnSpc>
                <a:spcPct val="100000"/>
              </a:lnSpc>
              <a:spcBef>
                <a:spcPts val="209"/>
              </a:spcBef>
            </a:pPr>
            <a:r>
              <a:rPr sz="1200" spc="-305" dirty="0">
                <a:solidFill>
                  <a:srgbClr val="3B812F"/>
                </a:solidFill>
                <a:latin typeface="Wingdings"/>
                <a:cs typeface="Wingdings"/>
              </a:rPr>
              <a:t></a:t>
            </a:r>
            <a:r>
              <a:rPr sz="1200" spc="595" dirty="0">
                <a:solidFill>
                  <a:srgbClr val="3B812F"/>
                </a:solidFill>
                <a:latin typeface="Times New Roman"/>
                <a:cs typeface="Times New Roman"/>
              </a:rPr>
              <a:t> </a:t>
            </a:r>
            <a:r>
              <a:rPr sz="2000" dirty="0">
                <a:solidFill>
                  <a:srgbClr val="000099"/>
                </a:solidFill>
                <a:latin typeface="Arial"/>
                <a:cs typeface="Arial"/>
              </a:rPr>
              <a:t>abstract, </a:t>
            </a:r>
            <a:r>
              <a:rPr sz="2000" spc="-5" dirty="0">
                <a:solidFill>
                  <a:srgbClr val="000099"/>
                </a:solidFill>
                <a:latin typeface="Arial"/>
                <a:cs typeface="Arial"/>
              </a:rPr>
              <a:t>final, static, </a:t>
            </a:r>
            <a:r>
              <a:rPr sz="2000" dirty="0">
                <a:solidFill>
                  <a:srgbClr val="000099"/>
                </a:solidFill>
                <a:latin typeface="Arial"/>
                <a:cs typeface="Arial"/>
              </a:rPr>
              <a:t>synchronized et</a:t>
            </a:r>
            <a:r>
              <a:rPr sz="2000" spc="-175" dirty="0">
                <a:solidFill>
                  <a:srgbClr val="000099"/>
                </a:solidFill>
                <a:latin typeface="Arial"/>
                <a:cs typeface="Arial"/>
              </a:rPr>
              <a:t> </a:t>
            </a:r>
            <a:r>
              <a:rPr sz="2000" spc="-5" dirty="0">
                <a:solidFill>
                  <a:srgbClr val="000099"/>
                </a:solidFill>
                <a:latin typeface="Arial"/>
                <a:cs typeface="Arial"/>
              </a:rPr>
              <a:t>native</a:t>
            </a:r>
            <a:endParaRPr sz="2000">
              <a:latin typeface="Arial"/>
              <a:cs typeface="Aria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Classe</a:t>
            </a:r>
            <a:r>
              <a:rPr spc="-35" dirty="0"/>
              <a:t> </a:t>
            </a:r>
            <a:r>
              <a:rPr spc="-5" dirty="0"/>
              <a:t>abstraite</a:t>
            </a:r>
          </a:p>
        </p:txBody>
      </p:sp>
      <p:sp>
        <p:nvSpPr>
          <p:cNvPr id="9" name="object 9"/>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102</a:t>
            </a:fld>
            <a:endParaRPr dirty="0"/>
          </a:p>
        </p:txBody>
      </p:sp>
      <p:sp>
        <p:nvSpPr>
          <p:cNvPr id="3" name="object 3"/>
          <p:cNvSpPr/>
          <p:nvPr/>
        </p:nvSpPr>
        <p:spPr>
          <a:xfrm>
            <a:off x="774072" y="3777996"/>
            <a:ext cx="9144000" cy="3429000"/>
          </a:xfrm>
          <a:custGeom>
            <a:avLst/>
            <a:gdLst/>
            <a:ahLst/>
            <a:cxnLst/>
            <a:rect l="l" t="t" r="r" b="b"/>
            <a:pathLst>
              <a:path w="9144000" h="3429000">
                <a:moveTo>
                  <a:pt x="0" y="0"/>
                </a:moveTo>
                <a:lnTo>
                  <a:pt x="9143992" y="0"/>
                </a:lnTo>
                <a:lnTo>
                  <a:pt x="9143992" y="3429000"/>
                </a:lnTo>
                <a:lnTo>
                  <a:pt x="0" y="3429000"/>
                </a:lnTo>
                <a:lnTo>
                  <a:pt x="0" y="0"/>
                </a:lnTo>
                <a:close/>
              </a:path>
            </a:pathLst>
          </a:custGeom>
          <a:solidFill>
            <a:srgbClr val="FFFFFF"/>
          </a:solidFill>
        </p:spPr>
        <p:txBody>
          <a:bodyPr wrap="square" lIns="0" tIns="0" rIns="0" bIns="0" rtlCol="0"/>
          <a:lstStyle/>
          <a:p>
            <a:endParaRPr/>
          </a:p>
        </p:txBody>
      </p:sp>
      <p:sp>
        <p:nvSpPr>
          <p:cNvPr id="5" name="object 5"/>
          <p:cNvSpPr txBox="1"/>
          <p:nvPr/>
        </p:nvSpPr>
        <p:spPr>
          <a:xfrm>
            <a:off x="1310017" y="1368044"/>
            <a:ext cx="7567930" cy="3723640"/>
          </a:xfrm>
          <a:prstGeom prst="rect">
            <a:avLst/>
          </a:prstGeom>
        </p:spPr>
        <p:txBody>
          <a:bodyPr vert="horz" wrap="square" lIns="0" tIns="0" rIns="0" bIns="0" rtlCol="0">
            <a:spAutoFit/>
          </a:bodyPr>
          <a:lstStyle/>
          <a:p>
            <a:pPr marL="355600" marR="255904" indent="-342900">
              <a:lnSpc>
                <a:spcPct val="100000"/>
              </a:lnSpc>
              <a:buClr>
                <a:srgbClr val="CC9900"/>
              </a:buClr>
              <a:buSzPct val="63636"/>
              <a:buFont typeface="Wingdings"/>
              <a:buChar char=""/>
              <a:tabLst>
                <a:tab pos="354965" algn="l"/>
                <a:tab pos="355600" algn="l"/>
              </a:tabLst>
            </a:pPr>
            <a:r>
              <a:rPr sz="2200" spc="-5" dirty="0">
                <a:latin typeface="Arial"/>
                <a:cs typeface="Arial"/>
              </a:rPr>
              <a:t>Une </a:t>
            </a:r>
            <a:r>
              <a:rPr sz="2200" dirty="0">
                <a:latin typeface="Arial"/>
                <a:cs typeface="Arial"/>
              </a:rPr>
              <a:t>classe </a:t>
            </a:r>
            <a:r>
              <a:rPr sz="2200" spc="-5" dirty="0">
                <a:latin typeface="Arial"/>
                <a:cs typeface="Arial"/>
              </a:rPr>
              <a:t>abstraite est une </a:t>
            </a:r>
            <a:r>
              <a:rPr sz="2200" dirty="0">
                <a:latin typeface="Arial"/>
                <a:cs typeface="Arial"/>
              </a:rPr>
              <a:t>classe </a:t>
            </a:r>
            <a:r>
              <a:rPr sz="2200" spc="-5" dirty="0">
                <a:latin typeface="Arial"/>
                <a:cs typeface="Arial"/>
              </a:rPr>
              <a:t>qui ne peut pas être  instanciée.</a:t>
            </a:r>
            <a:endParaRPr sz="2200" dirty="0">
              <a:latin typeface="Arial"/>
              <a:cs typeface="Arial"/>
            </a:endParaRPr>
          </a:p>
          <a:p>
            <a:pPr marL="355600" marR="99695" indent="-342900">
              <a:lnSpc>
                <a:spcPct val="100000"/>
              </a:lnSpc>
              <a:spcBef>
                <a:spcPts val="525"/>
              </a:spcBef>
              <a:buClr>
                <a:srgbClr val="CC9900"/>
              </a:buClr>
              <a:buSzPct val="63636"/>
              <a:buFont typeface="Wingdings"/>
              <a:buChar char=""/>
              <a:tabLst>
                <a:tab pos="354965" algn="l"/>
                <a:tab pos="355600" algn="l"/>
              </a:tabLst>
            </a:pPr>
            <a:r>
              <a:rPr sz="2200" spc="-5" dirty="0">
                <a:latin typeface="Arial"/>
                <a:cs typeface="Arial"/>
              </a:rPr>
              <a:t>La </a:t>
            </a:r>
            <a:r>
              <a:rPr sz="2200" dirty="0">
                <a:latin typeface="Arial"/>
                <a:cs typeface="Arial"/>
              </a:rPr>
              <a:t>classe </a:t>
            </a:r>
            <a:r>
              <a:rPr sz="2200" b="1" spc="-5" dirty="0">
                <a:latin typeface="Arial"/>
                <a:cs typeface="Arial"/>
              </a:rPr>
              <a:t>Compte</a:t>
            </a:r>
            <a:r>
              <a:rPr sz="2200" spc="-5" dirty="0">
                <a:latin typeface="Arial"/>
                <a:cs typeface="Arial"/>
              </a:rPr>
              <a:t> de notre modèle peut être déclarée  </a:t>
            </a:r>
            <a:r>
              <a:rPr sz="2200" spc="-5" dirty="0">
                <a:solidFill>
                  <a:srgbClr val="FF0000"/>
                </a:solidFill>
                <a:latin typeface="Arial"/>
                <a:cs typeface="Arial"/>
              </a:rPr>
              <a:t>abstract</a:t>
            </a:r>
            <a:r>
              <a:rPr sz="2200" spc="-5" dirty="0">
                <a:latin typeface="Arial"/>
                <a:cs typeface="Arial"/>
              </a:rPr>
              <a:t> pour indiquer au compilateur que cette </a:t>
            </a:r>
            <a:r>
              <a:rPr sz="2200" dirty="0">
                <a:latin typeface="Arial"/>
                <a:cs typeface="Arial"/>
              </a:rPr>
              <a:t>classe </a:t>
            </a:r>
            <a:r>
              <a:rPr sz="2200" spc="-5" dirty="0">
                <a:latin typeface="Arial"/>
                <a:cs typeface="Arial"/>
              </a:rPr>
              <a:t>ne  peut pas </a:t>
            </a:r>
            <a:r>
              <a:rPr sz="2200" spc="-5" dirty="0" err="1">
                <a:latin typeface="Arial"/>
                <a:cs typeface="Arial"/>
              </a:rPr>
              <a:t>être</a:t>
            </a:r>
            <a:r>
              <a:rPr sz="2200" spc="-45" dirty="0">
                <a:latin typeface="Arial"/>
                <a:cs typeface="Arial"/>
              </a:rPr>
              <a:t> </a:t>
            </a:r>
            <a:r>
              <a:rPr sz="2200" dirty="0" err="1">
                <a:latin typeface="Arial"/>
                <a:cs typeface="Arial"/>
              </a:rPr>
              <a:t>instancié</a:t>
            </a:r>
            <a:r>
              <a:rPr lang="fr-FR" sz="2200" dirty="0">
                <a:latin typeface="Arial"/>
                <a:cs typeface="Arial"/>
              </a:rPr>
              <a:t>e</a:t>
            </a:r>
            <a:r>
              <a:rPr sz="2200" dirty="0">
                <a:latin typeface="Arial"/>
                <a:cs typeface="Arial"/>
              </a:rPr>
              <a:t>.</a:t>
            </a:r>
          </a:p>
          <a:p>
            <a:pPr marL="355600" marR="5080" indent="-342900">
              <a:lnSpc>
                <a:spcPct val="100000"/>
              </a:lnSpc>
              <a:spcBef>
                <a:spcPts val="525"/>
              </a:spcBef>
              <a:buClr>
                <a:srgbClr val="CC9900"/>
              </a:buClr>
              <a:buSzPct val="63636"/>
              <a:buFont typeface="Wingdings"/>
              <a:buChar char=""/>
              <a:tabLst>
                <a:tab pos="354965" algn="l"/>
                <a:tab pos="355600" algn="l"/>
              </a:tabLst>
            </a:pPr>
            <a:r>
              <a:rPr sz="2200" spc="-5" dirty="0">
                <a:latin typeface="Arial"/>
                <a:cs typeface="Arial"/>
              </a:rPr>
              <a:t>Une </a:t>
            </a:r>
            <a:r>
              <a:rPr sz="2200" dirty="0">
                <a:latin typeface="Arial"/>
                <a:cs typeface="Arial"/>
              </a:rPr>
              <a:t>classe </a:t>
            </a:r>
            <a:r>
              <a:rPr sz="2200" spc="-5" dirty="0">
                <a:latin typeface="Arial"/>
                <a:cs typeface="Arial"/>
              </a:rPr>
              <a:t>abstraite est généralement créée pour en faire  dériver de nouvelle </a:t>
            </a:r>
            <a:r>
              <a:rPr sz="2200" dirty="0">
                <a:latin typeface="Arial"/>
                <a:cs typeface="Arial"/>
              </a:rPr>
              <a:t>classe </a:t>
            </a:r>
            <a:r>
              <a:rPr sz="2200" spc="-5" dirty="0">
                <a:latin typeface="Arial"/>
                <a:cs typeface="Arial"/>
              </a:rPr>
              <a:t>par</a:t>
            </a:r>
            <a:r>
              <a:rPr sz="2200" spc="30" dirty="0">
                <a:latin typeface="Arial"/>
                <a:cs typeface="Arial"/>
              </a:rPr>
              <a:t> </a:t>
            </a:r>
            <a:r>
              <a:rPr sz="2200" spc="-5" dirty="0">
                <a:latin typeface="Arial"/>
                <a:cs typeface="Arial"/>
              </a:rPr>
              <a:t>héritage.</a:t>
            </a:r>
            <a:endParaRPr sz="2200" dirty="0">
              <a:latin typeface="Arial"/>
              <a:cs typeface="Arial"/>
            </a:endParaRPr>
          </a:p>
          <a:p>
            <a:pPr marL="1579245" marR="1847214" indent="-914400">
              <a:lnSpc>
                <a:spcPct val="120000"/>
              </a:lnSpc>
              <a:spcBef>
                <a:spcPts val="275"/>
              </a:spcBef>
            </a:pPr>
            <a:r>
              <a:rPr sz="2200" b="1" dirty="0">
                <a:solidFill>
                  <a:srgbClr val="7F0055"/>
                </a:solidFill>
                <a:latin typeface="Courier New"/>
                <a:cs typeface="Courier New"/>
              </a:rPr>
              <a:t>public </a:t>
            </a:r>
            <a:r>
              <a:rPr sz="2200" b="1" dirty="0">
                <a:solidFill>
                  <a:srgbClr val="FF0000"/>
                </a:solidFill>
                <a:latin typeface="Courier New"/>
                <a:cs typeface="Courier New"/>
              </a:rPr>
              <a:t>abstract </a:t>
            </a:r>
            <a:r>
              <a:rPr sz="2200" b="1" dirty="0">
                <a:solidFill>
                  <a:srgbClr val="7F0055"/>
                </a:solidFill>
                <a:latin typeface="Courier New"/>
                <a:cs typeface="Courier New"/>
              </a:rPr>
              <a:t>class </a:t>
            </a:r>
            <a:r>
              <a:rPr sz="2200" spc="5" dirty="0">
                <a:latin typeface="Courier New"/>
                <a:cs typeface="Courier New"/>
              </a:rPr>
              <a:t>Compte </a:t>
            </a:r>
            <a:r>
              <a:rPr sz="2200" spc="-5" dirty="0">
                <a:latin typeface="Courier New"/>
                <a:cs typeface="Courier New"/>
              </a:rPr>
              <a:t>{  </a:t>
            </a:r>
            <a:r>
              <a:rPr sz="2200" b="1" dirty="0">
                <a:solidFill>
                  <a:srgbClr val="7F0055"/>
                </a:solidFill>
                <a:latin typeface="Courier New"/>
                <a:cs typeface="Courier New"/>
              </a:rPr>
              <a:t>private int </a:t>
            </a:r>
            <a:r>
              <a:rPr sz="2200" dirty="0">
                <a:solidFill>
                  <a:srgbClr val="0000C0"/>
                </a:solidFill>
                <a:latin typeface="Courier New"/>
                <a:cs typeface="Courier New"/>
              </a:rPr>
              <a:t>code</a:t>
            </a:r>
            <a:r>
              <a:rPr sz="2200" dirty="0">
                <a:latin typeface="Courier New"/>
                <a:cs typeface="Courier New"/>
              </a:rPr>
              <a:t>;  </a:t>
            </a:r>
            <a:r>
              <a:rPr sz="2200" b="1" dirty="0">
                <a:solidFill>
                  <a:srgbClr val="7F0055"/>
                </a:solidFill>
                <a:latin typeface="Courier New"/>
                <a:cs typeface="Courier New"/>
              </a:rPr>
              <a:t>protected float</a:t>
            </a:r>
            <a:r>
              <a:rPr sz="2200" b="1" spc="-35" dirty="0">
                <a:solidFill>
                  <a:srgbClr val="7F0055"/>
                </a:solidFill>
                <a:latin typeface="Courier New"/>
                <a:cs typeface="Courier New"/>
              </a:rPr>
              <a:t> </a:t>
            </a:r>
            <a:r>
              <a:rPr sz="2200" dirty="0">
                <a:solidFill>
                  <a:srgbClr val="0000C0"/>
                </a:solidFill>
                <a:latin typeface="Courier New"/>
                <a:cs typeface="Courier New"/>
              </a:rPr>
              <a:t>solde</a:t>
            </a:r>
            <a:r>
              <a:rPr sz="2200" dirty="0">
                <a:latin typeface="Courier New"/>
                <a:cs typeface="Courier New"/>
              </a:rPr>
              <a:t>;</a:t>
            </a:r>
          </a:p>
        </p:txBody>
      </p:sp>
      <p:sp>
        <p:nvSpPr>
          <p:cNvPr id="6" name="object 6"/>
          <p:cNvSpPr txBox="1"/>
          <p:nvPr/>
        </p:nvSpPr>
        <p:spPr>
          <a:xfrm>
            <a:off x="5401304" y="5158232"/>
            <a:ext cx="2380615" cy="361315"/>
          </a:xfrm>
          <a:prstGeom prst="rect">
            <a:avLst/>
          </a:prstGeom>
        </p:spPr>
        <p:txBody>
          <a:bodyPr vert="horz" wrap="square" lIns="0" tIns="0" rIns="0" bIns="0" rtlCol="0">
            <a:spAutoFit/>
          </a:bodyPr>
          <a:lstStyle/>
          <a:p>
            <a:pPr marL="12700">
              <a:lnSpc>
                <a:spcPct val="100000"/>
              </a:lnSpc>
            </a:pPr>
            <a:r>
              <a:rPr sz="2200" b="1" dirty="0">
                <a:solidFill>
                  <a:srgbClr val="7F0055"/>
                </a:solidFill>
                <a:latin typeface="Courier New"/>
                <a:cs typeface="Courier New"/>
              </a:rPr>
              <a:t>int</a:t>
            </a:r>
            <a:r>
              <a:rPr sz="2200" b="1" spc="-60" dirty="0">
                <a:solidFill>
                  <a:srgbClr val="7F0055"/>
                </a:solidFill>
                <a:latin typeface="Courier New"/>
                <a:cs typeface="Courier New"/>
              </a:rPr>
              <a:t> </a:t>
            </a:r>
            <a:r>
              <a:rPr sz="2200" i="1" dirty="0">
                <a:solidFill>
                  <a:srgbClr val="0000C0"/>
                </a:solidFill>
                <a:latin typeface="Courier New"/>
                <a:cs typeface="Courier New"/>
              </a:rPr>
              <a:t>nbComptes</a:t>
            </a:r>
            <a:r>
              <a:rPr sz="2200" dirty="0">
                <a:latin typeface="Courier New"/>
                <a:cs typeface="Courier New"/>
              </a:rPr>
              <a:t>;</a:t>
            </a:r>
            <a:endParaRPr sz="2200">
              <a:latin typeface="Courier New"/>
              <a:cs typeface="Courier New"/>
            </a:endParaRPr>
          </a:p>
        </p:txBody>
      </p:sp>
      <p:sp>
        <p:nvSpPr>
          <p:cNvPr id="7" name="object 7"/>
          <p:cNvSpPr txBox="1"/>
          <p:nvPr/>
        </p:nvSpPr>
        <p:spPr>
          <a:xfrm>
            <a:off x="1962289" y="5158232"/>
            <a:ext cx="3295650" cy="1567815"/>
          </a:xfrm>
          <a:prstGeom prst="rect">
            <a:avLst/>
          </a:prstGeom>
        </p:spPr>
        <p:txBody>
          <a:bodyPr vert="horz" wrap="square" lIns="0" tIns="0" rIns="0" bIns="0" rtlCol="0">
            <a:spAutoFit/>
          </a:bodyPr>
          <a:lstStyle/>
          <a:p>
            <a:pPr marL="927100">
              <a:lnSpc>
                <a:spcPct val="100000"/>
              </a:lnSpc>
            </a:pPr>
            <a:r>
              <a:rPr sz="2200" b="1" dirty="0">
                <a:solidFill>
                  <a:srgbClr val="7F0055"/>
                </a:solidFill>
                <a:latin typeface="Courier New"/>
                <a:cs typeface="Courier New"/>
              </a:rPr>
              <a:t>private</a:t>
            </a:r>
            <a:r>
              <a:rPr sz="2200" b="1" spc="-60" dirty="0">
                <a:solidFill>
                  <a:srgbClr val="7F0055"/>
                </a:solidFill>
                <a:latin typeface="Courier New"/>
                <a:cs typeface="Courier New"/>
              </a:rPr>
              <a:t> </a:t>
            </a:r>
            <a:r>
              <a:rPr sz="2200" b="1" dirty="0">
                <a:solidFill>
                  <a:srgbClr val="7F0055"/>
                </a:solidFill>
                <a:latin typeface="Courier New"/>
                <a:cs typeface="Courier New"/>
              </a:rPr>
              <a:t>static</a:t>
            </a:r>
            <a:endParaRPr sz="2200" dirty="0">
              <a:latin typeface="Courier New"/>
              <a:cs typeface="Courier New"/>
            </a:endParaRPr>
          </a:p>
          <a:p>
            <a:pPr marL="12700">
              <a:lnSpc>
                <a:spcPct val="100000"/>
              </a:lnSpc>
              <a:spcBef>
                <a:spcPts val="525"/>
              </a:spcBef>
            </a:pPr>
            <a:r>
              <a:rPr sz="2200" spc="-5" dirty="0">
                <a:solidFill>
                  <a:srgbClr val="3B812F"/>
                </a:solidFill>
                <a:latin typeface="Courier New"/>
                <a:cs typeface="Courier New"/>
              </a:rPr>
              <a:t>//</a:t>
            </a:r>
            <a:r>
              <a:rPr sz="2200" spc="-40" dirty="0">
                <a:solidFill>
                  <a:srgbClr val="3B812F"/>
                </a:solidFill>
                <a:latin typeface="Courier New"/>
                <a:cs typeface="Courier New"/>
              </a:rPr>
              <a:t> </a:t>
            </a:r>
            <a:r>
              <a:rPr sz="2200" dirty="0">
                <a:solidFill>
                  <a:srgbClr val="3B812F"/>
                </a:solidFill>
                <a:latin typeface="Courier New"/>
                <a:cs typeface="Courier New"/>
              </a:rPr>
              <a:t>Constructeurs</a:t>
            </a:r>
            <a:endParaRPr sz="2200" dirty="0">
              <a:latin typeface="Courier New"/>
              <a:cs typeface="Courier New"/>
            </a:endParaRPr>
          </a:p>
          <a:p>
            <a:pPr marL="12700">
              <a:lnSpc>
                <a:spcPct val="100000"/>
              </a:lnSpc>
              <a:spcBef>
                <a:spcPts val="525"/>
              </a:spcBef>
            </a:pPr>
            <a:r>
              <a:rPr sz="2200" spc="-5" dirty="0">
                <a:solidFill>
                  <a:srgbClr val="3B812F"/>
                </a:solidFill>
                <a:latin typeface="Courier New"/>
                <a:cs typeface="Courier New"/>
              </a:rPr>
              <a:t>//</a:t>
            </a:r>
            <a:r>
              <a:rPr sz="2200" spc="-55" dirty="0">
                <a:solidFill>
                  <a:srgbClr val="3B812F"/>
                </a:solidFill>
                <a:latin typeface="Courier New"/>
                <a:cs typeface="Courier New"/>
              </a:rPr>
              <a:t> </a:t>
            </a:r>
            <a:r>
              <a:rPr sz="2200" dirty="0">
                <a:solidFill>
                  <a:srgbClr val="3B812F"/>
                </a:solidFill>
                <a:latin typeface="Courier New"/>
                <a:cs typeface="Courier New"/>
              </a:rPr>
              <a:t>Méthodes</a:t>
            </a:r>
            <a:endParaRPr sz="2200" dirty="0">
              <a:latin typeface="Courier New"/>
              <a:cs typeface="Courier New"/>
            </a:endParaRPr>
          </a:p>
          <a:p>
            <a:pPr marL="927100">
              <a:lnSpc>
                <a:spcPct val="100000"/>
              </a:lnSpc>
              <a:spcBef>
                <a:spcPts val="525"/>
              </a:spcBef>
            </a:pPr>
            <a:r>
              <a:rPr sz="2200" spc="-5" dirty="0">
                <a:latin typeface="Courier New"/>
                <a:cs typeface="Courier New"/>
              </a:rPr>
              <a:t>}</a:t>
            </a:r>
            <a:endParaRPr sz="2200" dirty="0">
              <a:latin typeface="Courier New"/>
              <a:cs typeface="Courier New"/>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Les </a:t>
            </a:r>
            <a:r>
              <a:rPr dirty="0"/>
              <a:t>méthodes</a:t>
            </a:r>
            <a:r>
              <a:rPr spc="-75" dirty="0"/>
              <a:t> </a:t>
            </a:r>
            <a:r>
              <a:rPr spc="-5" dirty="0"/>
              <a:t>abstraites</a:t>
            </a:r>
          </a:p>
        </p:txBody>
      </p:sp>
      <p:sp>
        <p:nvSpPr>
          <p:cNvPr id="6" name="object 6"/>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103</a:t>
            </a:fld>
            <a:endParaRPr dirty="0"/>
          </a:p>
        </p:txBody>
      </p:sp>
      <p:sp>
        <p:nvSpPr>
          <p:cNvPr id="3" name="object 3"/>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4" name="object 4"/>
          <p:cNvSpPr txBox="1"/>
          <p:nvPr/>
        </p:nvSpPr>
        <p:spPr>
          <a:xfrm>
            <a:off x="1310017" y="1510284"/>
            <a:ext cx="7905115" cy="4744720"/>
          </a:xfrm>
          <a:prstGeom prst="rect">
            <a:avLst/>
          </a:prstGeom>
        </p:spPr>
        <p:txBody>
          <a:bodyPr vert="horz" wrap="square" lIns="0" tIns="0" rIns="0" bIns="0" rtlCol="0">
            <a:spAutoFit/>
          </a:bodyPr>
          <a:lstStyle/>
          <a:p>
            <a:pPr marL="355600" marR="204470" indent="-342900">
              <a:lnSpc>
                <a:spcPct val="100000"/>
              </a:lnSpc>
              <a:buClr>
                <a:srgbClr val="CC9900"/>
              </a:buClr>
              <a:buSzPct val="65000"/>
              <a:buFont typeface="Wingdings"/>
              <a:buChar char=""/>
              <a:tabLst>
                <a:tab pos="355600" algn="l"/>
              </a:tabLst>
            </a:pPr>
            <a:r>
              <a:rPr sz="3000" dirty="0">
                <a:latin typeface="Arial"/>
                <a:cs typeface="Arial"/>
              </a:rPr>
              <a:t>Une </a:t>
            </a:r>
            <a:r>
              <a:rPr sz="3000" spc="-5" dirty="0">
                <a:latin typeface="Arial"/>
                <a:cs typeface="Arial"/>
              </a:rPr>
              <a:t>méthode abstraite peut être déclarée</a:t>
            </a:r>
            <a:r>
              <a:rPr sz="3000" spc="-135" dirty="0">
                <a:latin typeface="Arial"/>
                <a:cs typeface="Arial"/>
              </a:rPr>
              <a:t> </a:t>
            </a:r>
            <a:r>
              <a:rPr sz="3000" dirty="0">
                <a:latin typeface="Arial"/>
                <a:cs typeface="Arial"/>
              </a:rPr>
              <a:t>à  </a:t>
            </a:r>
            <a:r>
              <a:rPr sz="3000" spc="-5" dirty="0">
                <a:latin typeface="Arial"/>
                <a:cs typeface="Arial"/>
              </a:rPr>
              <a:t>l’intérieur d’une classe</a:t>
            </a:r>
            <a:r>
              <a:rPr sz="3000" spc="-100" dirty="0">
                <a:latin typeface="Arial"/>
                <a:cs typeface="Arial"/>
              </a:rPr>
              <a:t> </a:t>
            </a:r>
            <a:r>
              <a:rPr sz="3000" spc="-5" dirty="0">
                <a:latin typeface="Arial"/>
                <a:cs typeface="Arial"/>
              </a:rPr>
              <a:t>abstraite.</a:t>
            </a:r>
            <a:endParaRPr sz="3000" dirty="0">
              <a:latin typeface="Arial"/>
              <a:cs typeface="Arial"/>
            </a:endParaRPr>
          </a:p>
          <a:p>
            <a:pPr marL="355600" marR="139700" indent="-342900">
              <a:lnSpc>
                <a:spcPct val="100000"/>
              </a:lnSpc>
              <a:spcBef>
                <a:spcPts val="720"/>
              </a:spcBef>
              <a:buClr>
                <a:srgbClr val="CC9900"/>
              </a:buClr>
              <a:buSzPct val="65000"/>
              <a:buFont typeface="Wingdings"/>
              <a:buChar char=""/>
              <a:tabLst>
                <a:tab pos="355600" algn="l"/>
              </a:tabLst>
            </a:pPr>
            <a:r>
              <a:rPr sz="3000" dirty="0">
                <a:latin typeface="Arial"/>
                <a:cs typeface="Arial"/>
              </a:rPr>
              <a:t>Une </a:t>
            </a:r>
            <a:r>
              <a:rPr sz="3000" spc="-5" dirty="0">
                <a:latin typeface="Arial"/>
                <a:cs typeface="Arial"/>
              </a:rPr>
              <a:t>méthode abstraite est une méthode</a:t>
            </a:r>
            <a:r>
              <a:rPr sz="3000" spc="-130" dirty="0">
                <a:latin typeface="Arial"/>
                <a:cs typeface="Arial"/>
              </a:rPr>
              <a:t> </a:t>
            </a:r>
            <a:r>
              <a:rPr sz="3000" spc="-5" dirty="0">
                <a:latin typeface="Arial"/>
                <a:cs typeface="Arial"/>
              </a:rPr>
              <a:t>qui  </a:t>
            </a:r>
            <a:r>
              <a:rPr sz="3000" dirty="0">
                <a:latin typeface="Arial"/>
                <a:cs typeface="Arial"/>
              </a:rPr>
              <a:t>n’a </a:t>
            </a:r>
            <a:r>
              <a:rPr sz="3000" spc="-5" dirty="0">
                <a:latin typeface="Arial"/>
                <a:cs typeface="Arial"/>
              </a:rPr>
              <a:t>pas de</a:t>
            </a:r>
            <a:r>
              <a:rPr sz="3000" spc="-110" dirty="0">
                <a:latin typeface="Arial"/>
                <a:cs typeface="Arial"/>
              </a:rPr>
              <a:t> </a:t>
            </a:r>
            <a:r>
              <a:rPr sz="3000" spc="-5" dirty="0">
                <a:latin typeface="Arial"/>
                <a:cs typeface="Arial"/>
              </a:rPr>
              <a:t>définition.</a:t>
            </a:r>
            <a:endParaRPr sz="3000" dirty="0">
              <a:latin typeface="Arial"/>
              <a:cs typeface="Arial"/>
            </a:endParaRPr>
          </a:p>
          <a:p>
            <a:pPr marL="355600" marR="54610" indent="-342900">
              <a:lnSpc>
                <a:spcPct val="100000"/>
              </a:lnSpc>
              <a:spcBef>
                <a:spcPts val="720"/>
              </a:spcBef>
              <a:buClr>
                <a:srgbClr val="CC9900"/>
              </a:buClr>
              <a:buSzPct val="65000"/>
              <a:buFont typeface="Wingdings"/>
              <a:buChar char=""/>
              <a:tabLst>
                <a:tab pos="355600" algn="l"/>
              </a:tabLst>
            </a:pPr>
            <a:r>
              <a:rPr sz="3000" dirty="0">
                <a:latin typeface="Arial"/>
                <a:cs typeface="Arial"/>
              </a:rPr>
              <a:t>Une </a:t>
            </a:r>
            <a:r>
              <a:rPr sz="3000" spc="-5" dirty="0">
                <a:latin typeface="Arial"/>
                <a:cs typeface="Arial"/>
              </a:rPr>
              <a:t>méthode abstraite est une méthode qui  doit être redéfinie dans </a:t>
            </a:r>
            <a:r>
              <a:rPr sz="3000" dirty="0">
                <a:latin typeface="Arial"/>
                <a:cs typeface="Arial"/>
              </a:rPr>
              <a:t>las </a:t>
            </a:r>
            <a:r>
              <a:rPr sz="3000" spc="-5" dirty="0">
                <a:latin typeface="Arial"/>
                <a:cs typeface="Arial"/>
              </a:rPr>
              <a:t>classes</a:t>
            </a:r>
            <a:r>
              <a:rPr sz="3000" spc="-75" dirty="0">
                <a:latin typeface="Arial"/>
                <a:cs typeface="Arial"/>
              </a:rPr>
              <a:t> </a:t>
            </a:r>
            <a:r>
              <a:rPr sz="3000" spc="-5" dirty="0">
                <a:latin typeface="Arial"/>
                <a:cs typeface="Arial"/>
              </a:rPr>
              <a:t>dérivées.</a:t>
            </a:r>
            <a:endParaRPr sz="3000" dirty="0">
              <a:latin typeface="Arial"/>
              <a:cs typeface="Arial"/>
            </a:endParaRPr>
          </a:p>
          <a:p>
            <a:pPr marL="355600" indent="-342900">
              <a:lnSpc>
                <a:spcPct val="100000"/>
              </a:lnSpc>
              <a:spcBef>
                <a:spcPts val="720"/>
              </a:spcBef>
              <a:buClr>
                <a:srgbClr val="CC9900"/>
              </a:buClr>
              <a:buSzPct val="65000"/>
              <a:buFont typeface="Wingdings"/>
              <a:buChar char=""/>
              <a:tabLst>
                <a:tab pos="355600" algn="l"/>
              </a:tabLst>
            </a:pPr>
            <a:r>
              <a:rPr sz="3000" spc="-5" dirty="0">
                <a:latin typeface="Arial"/>
                <a:cs typeface="Arial"/>
              </a:rPr>
              <a:t>Exemple</a:t>
            </a:r>
            <a:r>
              <a:rPr sz="3000" spc="-100" dirty="0">
                <a:latin typeface="Arial"/>
                <a:cs typeface="Arial"/>
              </a:rPr>
              <a:t> </a:t>
            </a:r>
            <a:r>
              <a:rPr sz="3000" dirty="0">
                <a:latin typeface="Arial"/>
                <a:cs typeface="Arial"/>
              </a:rPr>
              <a:t>:</a:t>
            </a:r>
          </a:p>
          <a:p>
            <a:pPr marL="683260" marR="5080" indent="-326390">
              <a:lnSpc>
                <a:spcPct val="100000"/>
              </a:lnSpc>
              <a:spcBef>
                <a:spcPts val="640"/>
              </a:spcBef>
            </a:pPr>
            <a:r>
              <a:rPr sz="1550" spc="-385" dirty="0">
                <a:solidFill>
                  <a:srgbClr val="3B812F"/>
                </a:solidFill>
                <a:latin typeface="Wingdings"/>
                <a:cs typeface="Wingdings"/>
              </a:rPr>
              <a:t></a:t>
            </a:r>
            <a:r>
              <a:rPr sz="1550" spc="-385" dirty="0">
                <a:solidFill>
                  <a:srgbClr val="3B812F"/>
                </a:solidFill>
                <a:latin typeface="Times New Roman"/>
                <a:cs typeface="Times New Roman"/>
              </a:rPr>
              <a:t> </a:t>
            </a:r>
            <a:r>
              <a:rPr sz="2600" dirty="0">
                <a:latin typeface="Arial"/>
                <a:cs typeface="Arial"/>
              </a:rPr>
              <a:t>On peut ajouter à </a:t>
            </a:r>
            <a:r>
              <a:rPr sz="2600" spc="-5" dirty="0">
                <a:latin typeface="Arial"/>
                <a:cs typeface="Arial"/>
              </a:rPr>
              <a:t>la </a:t>
            </a:r>
            <a:r>
              <a:rPr sz="2600" dirty="0">
                <a:latin typeface="Arial"/>
                <a:cs typeface="Arial"/>
              </a:rPr>
              <a:t>classe </a:t>
            </a:r>
            <a:r>
              <a:rPr sz="2600" b="1" dirty="0">
                <a:latin typeface="Arial"/>
                <a:cs typeface="Arial"/>
              </a:rPr>
              <a:t>Compte</a:t>
            </a:r>
            <a:r>
              <a:rPr sz="2600" dirty="0">
                <a:latin typeface="Arial"/>
                <a:cs typeface="Arial"/>
              </a:rPr>
              <a:t> une méthode  abstraite nommée </a:t>
            </a:r>
            <a:r>
              <a:rPr sz="2600" b="1" spc="-5" dirty="0">
                <a:latin typeface="Arial"/>
                <a:cs typeface="Arial"/>
              </a:rPr>
              <a:t>afficher</a:t>
            </a:r>
            <a:r>
              <a:rPr sz="2600" spc="-5" dirty="0">
                <a:latin typeface="Arial"/>
                <a:cs typeface="Arial"/>
              </a:rPr>
              <a:t>() </a:t>
            </a:r>
            <a:r>
              <a:rPr sz="2600" dirty="0">
                <a:latin typeface="Arial"/>
                <a:cs typeface="Arial"/>
              </a:rPr>
              <a:t>pour indiquer que  tous les comptes doivent </a:t>
            </a:r>
            <a:r>
              <a:rPr sz="2600" spc="-5" dirty="0">
                <a:latin typeface="Arial"/>
                <a:cs typeface="Arial"/>
              </a:rPr>
              <a:t>redéfinir </a:t>
            </a:r>
            <a:r>
              <a:rPr sz="2600" dirty="0">
                <a:latin typeface="Arial"/>
                <a:cs typeface="Arial"/>
              </a:rPr>
              <a:t>cette</a:t>
            </a:r>
            <a:r>
              <a:rPr sz="2600" spc="-70" dirty="0">
                <a:latin typeface="Arial"/>
                <a:cs typeface="Arial"/>
              </a:rPr>
              <a:t> </a:t>
            </a:r>
            <a:r>
              <a:rPr sz="2600" dirty="0">
                <a:latin typeface="Arial"/>
                <a:cs typeface="Arial"/>
              </a:rPr>
              <a:t>méthode.</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3800" dirty="0"/>
              <a:t>Les </a:t>
            </a:r>
            <a:r>
              <a:rPr sz="3800" spc="-5" dirty="0"/>
              <a:t>méthodes</a:t>
            </a:r>
            <a:r>
              <a:rPr sz="3800" spc="-90" dirty="0"/>
              <a:t> </a:t>
            </a:r>
            <a:r>
              <a:rPr sz="3800" dirty="0"/>
              <a:t>abstraites</a:t>
            </a:r>
            <a:endParaRPr sz="3800"/>
          </a:p>
        </p:txBody>
      </p:sp>
      <p:sp>
        <p:nvSpPr>
          <p:cNvPr id="8" name="object 8"/>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104</a:t>
            </a:fld>
            <a:endParaRPr dirty="0"/>
          </a:p>
        </p:txBody>
      </p:sp>
      <p:sp>
        <p:nvSpPr>
          <p:cNvPr id="3" name="object 3"/>
          <p:cNvSpPr/>
          <p:nvPr/>
        </p:nvSpPr>
        <p:spPr>
          <a:xfrm>
            <a:off x="1226700" y="1325880"/>
            <a:ext cx="5781040" cy="2452370"/>
          </a:xfrm>
          <a:custGeom>
            <a:avLst/>
            <a:gdLst/>
            <a:ahLst/>
            <a:cxnLst/>
            <a:rect l="l" t="t" r="r" b="b"/>
            <a:pathLst>
              <a:path w="5781040" h="2452370">
                <a:moveTo>
                  <a:pt x="5780524" y="0"/>
                </a:moveTo>
                <a:lnTo>
                  <a:pt x="0" y="0"/>
                </a:lnTo>
                <a:lnTo>
                  <a:pt x="0" y="2452116"/>
                </a:lnTo>
                <a:lnTo>
                  <a:pt x="10668" y="2452116"/>
                </a:lnTo>
                <a:lnTo>
                  <a:pt x="10668" y="9144"/>
                </a:lnTo>
                <a:lnTo>
                  <a:pt x="4571" y="9144"/>
                </a:lnTo>
                <a:lnTo>
                  <a:pt x="10668" y="4572"/>
                </a:lnTo>
                <a:lnTo>
                  <a:pt x="5780524" y="4572"/>
                </a:lnTo>
                <a:lnTo>
                  <a:pt x="5780524" y="0"/>
                </a:lnTo>
                <a:close/>
              </a:path>
              <a:path w="5781040" h="2452370">
                <a:moveTo>
                  <a:pt x="5771380" y="4572"/>
                </a:moveTo>
                <a:lnTo>
                  <a:pt x="5771380" y="2452116"/>
                </a:lnTo>
                <a:lnTo>
                  <a:pt x="5780524" y="2452116"/>
                </a:lnTo>
                <a:lnTo>
                  <a:pt x="5780524" y="9144"/>
                </a:lnTo>
                <a:lnTo>
                  <a:pt x="5775952" y="9144"/>
                </a:lnTo>
                <a:lnTo>
                  <a:pt x="5771380" y="4572"/>
                </a:lnTo>
                <a:close/>
              </a:path>
              <a:path w="5781040" h="2452370">
                <a:moveTo>
                  <a:pt x="10668" y="4572"/>
                </a:moveTo>
                <a:lnTo>
                  <a:pt x="4571" y="9144"/>
                </a:lnTo>
                <a:lnTo>
                  <a:pt x="10668" y="9144"/>
                </a:lnTo>
                <a:lnTo>
                  <a:pt x="10668" y="4572"/>
                </a:lnTo>
                <a:close/>
              </a:path>
              <a:path w="5781040" h="2452370">
                <a:moveTo>
                  <a:pt x="5771380" y="4572"/>
                </a:moveTo>
                <a:lnTo>
                  <a:pt x="10668" y="4572"/>
                </a:lnTo>
                <a:lnTo>
                  <a:pt x="10668" y="9144"/>
                </a:lnTo>
                <a:lnTo>
                  <a:pt x="5771380" y="9144"/>
                </a:lnTo>
                <a:lnTo>
                  <a:pt x="5771380" y="4572"/>
                </a:lnTo>
                <a:close/>
              </a:path>
              <a:path w="5781040" h="2452370">
                <a:moveTo>
                  <a:pt x="5780524" y="4572"/>
                </a:moveTo>
                <a:lnTo>
                  <a:pt x="5771380" y="4572"/>
                </a:lnTo>
                <a:lnTo>
                  <a:pt x="5775952" y="9144"/>
                </a:lnTo>
                <a:lnTo>
                  <a:pt x="5780524" y="9144"/>
                </a:lnTo>
                <a:lnTo>
                  <a:pt x="5780524" y="4572"/>
                </a:lnTo>
                <a:close/>
              </a:path>
            </a:pathLst>
          </a:custGeom>
          <a:solidFill>
            <a:srgbClr val="000000"/>
          </a:solidFill>
        </p:spPr>
        <p:txBody>
          <a:bodyPr wrap="square" lIns="0" tIns="0" rIns="0" bIns="0" rtlCol="0"/>
          <a:lstStyle/>
          <a:p>
            <a:endParaRPr/>
          </a:p>
        </p:txBody>
      </p:sp>
      <p:sp>
        <p:nvSpPr>
          <p:cNvPr id="4" name="object 4"/>
          <p:cNvSpPr/>
          <p:nvPr/>
        </p:nvSpPr>
        <p:spPr>
          <a:xfrm>
            <a:off x="1226700" y="3777996"/>
            <a:ext cx="5781040" cy="76200"/>
          </a:xfrm>
          <a:custGeom>
            <a:avLst/>
            <a:gdLst/>
            <a:ahLst/>
            <a:cxnLst/>
            <a:rect l="l" t="t" r="r" b="b"/>
            <a:pathLst>
              <a:path w="5781040" h="76200">
                <a:moveTo>
                  <a:pt x="10668" y="0"/>
                </a:moveTo>
                <a:lnTo>
                  <a:pt x="0" y="0"/>
                </a:lnTo>
                <a:lnTo>
                  <a:pt x="0" y="76200"/>
                </a:lnTo>
                <a:lnTo>
                  <a:pt x="5780524" y="76200"/>
                </a:lnTo>
                <a:lnTo>
                  <a:pt x="5780524" y="71627"/>
                </a:lnTo>
                <a:lnTo>
                  <a:pt x="10668" y="71627"/>
                </a:lnTo>
                <a:lnTo>
                  <a:pt x="4571" y="67055"/>
                </a:lnTo>
                <a:lnTo>
                  <a:pt x="10668" y="67055"/>
                </a:lnTo>
                <a:lnTo>
                  <a:pt x="10668" y="0"/>
                </a:lnTo>
                <a:close/>
              </a:path>
              <a:path w="5781040" h="76200">
                <a:moveTo>
                  <a:pt x="10668" y="67055"/>
                </a:moveTo>
                <a:lnTo>
                  <a:pt x="4571" y="67055"/>
                </a:lnTo>
                <a:lnTo>
                  <a:pt x="10668" y="71627"/>
                </a:lnTo>
                <a:lnTo>
                  <a:pt x="10668" y="67055"/>
                </a:lnTo>
                <a:close/>
              </a:path>
              <a:path w="5781040" h="76200">
                <a:moveTo>
                  <a:pt x="5771380" y="67055"/>
                </a:moveTo>
                <a:lnTo>
                  <a:pt x="10668" y="67055"/>
                </a:lnTo>
                <a:lnTo>
                  <a:pt x="10668" y="71627"/>
                </a:lnTo>
                <a:lnTo>
                  <a:pt x="5771380" y="71627"/>
                </a:lnTo>
                <a:lnTo>
                  <a:pt x="5771380" y="67055"/>
                </a:lnTo>
                <a:close/>
              </a:path>
              <a:path w="5781040" h="76200">
                <a:moveTo>
                  <a:pt x="5780524" y="0"/>
                </a:moveTo>
                <a:lnTo>
                  <a:pt x="5771380" y="0"/>
                </a:lnTo>
                <a:lnTo>
                  <a:pt x="5771380" y="71627"/>
                </a:lnTo>
                <a:lnTo>
                  <a:pt x="5775952" y="67055"/>
                </a:lnTo>
                <a:lnTo>
                  <a:pt x="5780524" y="67055"/>
                </a:lnTo>
                <a:lnTo>
                  <a:pt x="5780524" y="0"/>
                </a:lnTo>
                <a:close/>
              </a:path>
              <a:path w="5781040" h="76200">
                <a:moveTo>
                  <a:pt x="5780524" y="67055"/>
                </a:moveTo>
                <a:lnTo>
                  <a:pt x="5775952" y="67055"/>
                </a:lnTo>
                <a:lnTo>
                  <a:pt x="5771380" y="71627"/>
                </a:lnTo>
                <a:lnTo>
                  <a:pt x="5780524" y="71627"/>
                </a:lnTo>
                <a:lnTo>
                  <a:pt x="5780524" y="67055"/>
                </a:lnTo>
                <a:close/>
              </a:path>
            </a:pathLst>
          </a:custGeom>
          <a:solidFill>
            <a:srgbClr val="000000"/>
          </a:solidFill>
        </p:spPr>
        <p:txBody>
          <a:bodyPr wrap="square" lIns="0" tIns="0" rIns="0" bIns="0" rtlCol="0"/>
          <a:lstStyle/>
          <a:p>
            <a:endParaRPr/>
          </a:p>
        </p:txBody>
      </p:sp>
      <p:sp>
        <p:nvSpPr>
          <p:cNvPr id="5" name="object 5"/>
          <p:cNvSpPr/>
          <p:nvPr/>
        </p:nvSpPr>
        <p:spPr>
          <a:xfrm>
            <a:off x="1238892" y="3991355"/>
            <a:ext cx="8434070" cy="3032760"/>
          </a:xfrm>
          <a:custGeom>
            <a:avLst/>
            <a:gdLst/>
            <a:ahLst/>
            <a:cxnLst/>
            <a:rect l="l" t="t" r="r" b="b"/>
            <a:pathLst>
              <a:path w="8434070" h="3032759">
                <a:moveTo>
                  <a:pt x="8433808" y="0"/>
                </a:moveTo>
                <a:lnTo>
                  <a:pt x="0" y="0"/>
                </a:lnTo>
                <a:lnTo>
                  <a:pt x="0" y="3032760"/>
                </a:lnTo>
                <a:lnTo>
                  <a:pt x="8433808" y="3032760"/>
                </a:lnTo>
                <a:lnTo>
                  <a:pt x="8433808" y="3028188"/>
                </a:lnTo>
                <a:lnTo>
                  <a:pt x="9143" y="3028188"/>
                </a:lnTo>
                <a:lnTo>
                  <a:pt x="4571" y="3022092"/>
                </a:lnTo>
                <a:lnTo>
                  <a:pt x="9143" y="3022092"/>
                </a:lnTo>
                <a:lnTo>
                  <a:pt x="9143" y="9144"/>
                </a:lnTo>
                <a:lnTo>
                  <a:pt x="4571" y="9144"/>
                </a:lnTo>
                <a:lnTo>
                  <a:pt x="9143" y="4572"/>
                </a:lnTo>
                <a:lnTo>
                  <a:pt x="8433808" y="4572"/>
                </a:lnTo>
                <a:lnTo>
                  <a:pt x="8433808" y="0"/>
                </a:lnTo>
                <a:close/>
              </a:path>
              <a:path w="8434070" h="3032759">
                <a:moveTo>
                  <a:pt x="9143" y="3022092"/>
                </a:moveTo>
                <a:lnTo>
                  <a:pt x="4571" y="3022092"/>
                </a:lnTo>
                <a:lnTo>
                  <a:pt x="9143" y="3028188"/>
                </a:lnTo>
                <a:lnTo>
                  <a:pt x="9143" y="3022092"/>
                </a:lnTo>
                <a:close/>
              </a:path>
              <a:path w="8434070" h="3032759">
                <a:moveTo>
                  <a:pt x="8424664" y="3022092"/>
                </a:moveTo>
                <a:lnTo>
                  <a:pt x="9143" y="3022092"/>
                </a:lnTo>
                <a:lnTo>
                  <a:pt x="9143" y="3028188"/>
                </a:lnTo>
                <a:lnTo>
                  <a:pt x="8424664" y="3028188"/>
                </a:lnTo>
                <a:lnTo>
                  <a:pt x="8424664" y="3022092"/>
                </a:lnTo>
                <a:close/>
              </a:path>
              <a:path w="8434070" h="3032759">
                <a:moveTo>
                  <a:pt x="8424664" y="4572"/>
                </a:moveTo>
                <a:lnTo>
                  <a:pt x="8424664" y="3028188"/>
                </a:lnTo>
                <a:lnTo>
                  <a:pt x="8429236" y="3022092"/>
                </a:lnTo>
                <a:lnTo>
                  <a:pt x="8433808" y="3022092"/>
                </a:lnTo>
                <a:lnTo>
                  <a:pt x="8433808" y="9144"/>
                </a:lnTo>
                <a:lnTo>
                  <a:pt x="8429236" y="9144"/>
                </a:lnTo>
                <a:lnTo>
                  <a:pt x="8424664" y="4572"/>
                </a:lnTo>
                <a:close/>
              </a:path>
              <a:path w="8434070" h="3032759">
                <a:moveTo>
                  <a:pt x="8433808" y="3022092"/>
                </a:moveTo>
                <a:lnTo>
                  <a:pt x="8429236" y="3022092"/>
                </a:lnTo>
                <a:lnTo>
                  <a:pt x="8424664" y="3028188"/>
                </a:lnTo>
                <a:lnTo>
                  <a:pt x="8433808" y="3028188"/>
                </a:lnTo>
                <a:lnTo>
                  <a:pt x="8433808" y="3022092"/>
                </a:lnTo>
                <a:close/>
              </a:path>
              <a:path w="8434070" h="3032759">
                <a:moveTo>
                  <a:pt x="9143" y="4572"/>
                </a:moveTo>
                <a:lnTo>
                  <a:pt x="4571" y="9144"/>
                </a:lnTo>
                <a:lnTo>
                  <a:pt x="9143" y="9144"/>
                </a:lnTo>
                <a:lnTo>
                  <a:pt x="9143" y="4572"/>
                </a:lnTo>
                <a:close/>
              </a:path>
              <a:path w="8434070" h="3032759">
                <a:moveTo>
                  <a:pt x="8424664" y="4572"/>
                </a:moveTo>
                <a:lnTo>
                  <a:pt x="9143" y="4572"/>
                </a:lnTo>
                <a:lnTo>
                  <a:pt x="9143" y="9144"/>
                </a:lnTo>
                <a:lnTo>
                  <a:pt x="8424664" y="9144"/>
                </a:lnTo>
                <a:lnTo>
                  <a:pt x="8424664" y="4572"/>
                </a:lnTo>
                <a:close/>
              </a:path>
              <a:path w="8434070" h="3032759">
                <a:moveTo>
                  <a:pt x="8433808" y="4572"/>
                </a:moveTo>
                <a:lnTo>
                  <a:pt x="8424664" y="4572"/>
                </a:lnTo>
                <a:lnTo>
                  <a:pt x="8429236" y="9144"/>
                </a:lnTo>
                <a:lnTo>
                  <a:pt x="8433808" y="9144"/>
                </a:lnTo>
                <a:lnTo>
                  <a:pt x="8433808" y="4572"/>
                </a:lnTo>
                <a:close/>
              </a:path>
            </a:pathLst>
          </a:custGeom>
          <a:solidFill>
            <a:srgbClr val="000000"/>
          </a:solidFill>
        </p:spPr>
        <p:txBody>
          <a:bodyPr wrap="square" lIns="0" tIns="0" rIns="0" bIns="0" rtlCol="0"/>
          <a:lstStyle/>
          <a:p>
            <a:endParaRPr/>
          </a:p>
        </p:txBody>
      </p:sp>
      <p:sp>
        <p:nvSpPr>
          <p:cNvPr id="6" name="object 6"/>
          <p:cNvSpPr txBox="1"/>
          <p:nvPr/>
        </p:nvSpPr>
        <p:spPr>
          <a:xfrm>
            <a:off x="1218572" y="1593596"/>
            <a:ext cx="8255000" cy="5064125"/>
          </a:xfrm>
          <a:prstGeom prst="rect">
            <a:avLst/>
          </a:prstGeom>
        </p:spPr>
        <p:txBody>
          <a:bodyPr vert="horz" wrap="square" lIns="0" tIns="0" rIns="0" bIns="0" rtlCol="0">
            <a:spAutoFit/>
          </a:bodyPr>
          <a:lstStyle/>
          <a:p>
            <a:pPr marL="104139">
              <a:lnSpc>
                <a:spcPct val="100000"/>
              </a:lnSpc>
            </a:pPr>
            <a:r>
              <a:rPr sz="1900" b="1" spc="-5" dirty="0">
                <a:solidFill>
                  <a:srgbClr val="7F0055"/>
                </a:solidFill>
                <a:latin typeface="Courier New"/>
                <a:cs typeface="Courier New"/>
              </a:rPr>
              <a:t>public abstract </a:t>
            </a:r>
            <a:r>
              <a:rPr sz="1900" b="1" spc="-10" dirty="0">
                <a:solidFill>
                  <a:srgbClr val="7F0055"/>
                </a:solidFill>
                <a:latin typeface="Courier New"/>
                <a:cs typeface="Courier New"/>
              </a:rPr>
              <a:t>class </a:t>
            </a:r>
            <a:r>
              <a:rPr sz="1900" spc="-5" dirty="0">
                <a:latin typeface="Courier New"/>
                <a:cs typeface="Courier New"/>
              </a:rPr>
              <a:t>Compte</a:t>
            </a:r>
            <a:r>
              <a:rPr sz="1900" spc="-45" dirty="0">
                <a:latin typeface="Courier New"/>
                <a:cs typeface="Courier New"/>
              </a:rPr>
              <a:t> </a:t>
            </a:r>
            <a:r>
              <a:rPr sz="1900" spc="-5" dirty="0">
                <a:latin typeface="Courier New"/>
                <a:cs typeface="Courier New"/>
              </a:rPr>
              <a:t>{</a:t>
            </a:r>
            <a:endParaRPr sz="1900">
              <a:latin typeface="Courier New"/>
              <a:cs typeface="Courier New"/>
            </a:endParaRPr>
          </a:p>
          <a:p>
            <a:pPr marL="248920">
              <a:lnSpc>
                <a:spcPct val="100000"/>
              </a:lnSpc>
            </a:pPr>
            <a:r>
              <a:rPr sz="1900" spc="-5" dirty="0">
                <a:solidFill>
                  <a:srgbClr val="3B812F"/>
                </a:solidFill>
                <a:latin typeface="Courier New"/>
                <a:cs typeface="Courier New"/>
              </a:rPr>
              <a:t>//</a:t>
            </a:r>
            <a:r>
              <a:rPr sz="1900" spc="-65" dirty="0">
                <a:solidFill>
                  <a:srgbClr val="3B812F"/>
                </a:solidFill>
                <a:latin typeface="Courier New"/>
                <a:cs typeface="Courier New"/>
              </a:rPr>
              <a:t> </a:t>
            </a:r>
            <a:r>
              <a:rPr sz="1900" spc="-10" dirty="0">
                <a:solidFill>
                  <a:srgbClr val="3B812F"/>
                </a:solidFill>
                <a:latin typeface="Courier New"/>
                <a:cs typeface="Courier New"/>
              </a:rPr>
              <a:t>Membres</a:t>
            </a:r>
            <a:endParaRPr sz="1900">
              <a:latin typeface="Courier New"/>
              <a:cs typeface="Courier New"/>
            </a:endParaRPr>
          </a:p>
          <a:p>
            <a:pPr marL="104139">
              <a:lnSpc>
                <a:spcPct val="100000"/>
              </a:lnSpc>
            </a:pPr>
            <a:r>
              <a:rPr sz="1900" spc="-5" dirty="0">
                <a:solidFill>
                  <a:srgbClr val="3B812F"/>
                </a:solidFill>
                <a:latin typeface="Courier New"/>
                <a:cs typeface="Courier New"/>
              </a:rPr>
              <a:t>…</a:t>
            </a:r>
            <a:endParaRPr sz="1900">
              <a:latin typeface="Courier New"/>
              <a:cs typeface="Courier New"/>
            </a:endParaRPr>
          </a:p>
          <a:p>
            <a:pPr marL="104139">
              <a:lnSpc>
                <a:spcPts val="2275"/>
              </a:lnSpc>
            </a:pPr>
            <a:r>
              <a:rPr sz="1900" b="1" spc="-5" dirty="0">
                <a:solidFill>
                  <a:srgbClr val="3B812F"/>
                </a:solidFill>
                <a:latin typeface="Courier New"/>
                <a:cs typeface="Courier New"/>
              </a:rPr>
              <a:t>// Méthode</a:t>
            </a:r>
            <a:r>
              <a:rPr sz="1900" b="1" spc="-80" dirty="0">
                <a:solidFill>
                  <a:srgbClr val="3B812F"/>
                </a:solidFill>
                <a:latin typeface="Courier New"/>
                <a:cs typeface="Courier New"/>
              </a:rPr>
              <a:t> </a:t>
            </a:r>
            <a:r>
              <a:rPr sz="1900" b="1" spc="-5" dirty="0">
                <a:solidFill>
                  <a:srgbClr val="3B812F"/>
                </a:solidFill>
                <a:latin typeface="Courier New"/>
                <a:cs typeface="Courier New"/>
              </a:rPr>
              <a:t>abstraite</a:t>
            </a:r>
            <a:endParaRPr sz="1900">
              <a:latin typeface="Courier New"/>
              <a:cs typeface="Courier New"/>
            </a:endParaRPr>
          </a:p>
          <a:p>
            <a:pPr marL="104139">
              <a:lnSpc>
                <a:spcPts val="2515"/>
              </a:lnSpc>
            </a:pPr>
            <a:r>
              <a:rPr sz="2100" b="1" spc="-5" dirty="0">
                <a:solidFill>
                  <a:srgbClr val="7F0055"/>
                </a:solidFill>
                <a:latin typeface="Courier New"/>
                <a:cs typeface="Courier New"/>
              </a:rPr>
              <a:t>public abstract </a:t>
            </a:r>
            <a:r>
              <a:rPr sz="2100" b="1" dirty="0">
                <a:solidFill>
                  <a:srgbClr val="7F0055"/>
                </a:solidFill>
                <a:latin typeface="Courier New"/>
                <a:cs typeface="Courier New"/>
              </a:rPr>
              <a:t>void</a:t>
            </a:r>
            <a:r>
              <a:rPr sz="2100" b="1" spc="-20" dirty="0">
                <a:solidFill>
                  <a:srgbClr val="7F0055"/>
                </a:solidFill>
                <a:latin typeface="Courier New"/>
                <a:cs typeface="Courier New"/>
              </a:rPr>
              <a:t> </a:t>
            </a:r>
            <a:r>
              <a:rPr sz="2100" b="1" spc="-5" dirty="0">
                <a:latin typeface="Courier New"/>
                <a:cs typeface="Courier New"/>
              </a:rPr>
              <a:t>afficher();</a:t>
            </a:r>
            <a:endParaRPr sz="2100">
              <a:latin typeface="Courier New"/>
              <a:cs typeface="Courier New"/>
            </a:endParaRPr>
          </a:p>
          <a:p>
            <a:pPr>
              <a:lnSpc>
                <a:spcPct val="100000"/>
              </a:lnSpc>
              <a:spcBef>
                <a:spcPts val="55"/>
              </a:spcBef>
            </a:pPr>
            <a:endParaRPr sz="2150">
              <a:latin typeface="Times New Roman"/>
              <a:cs typeface="Times New Roman"/>
            </a:endParaRPr>
          </a:p>
          <a:p>
            <a:pPr marL="104139">
              <a:lnSpc>
                <a:spcPct val="100000"/>
              </a:lnSpc>
            </a:pPr>
            <a:r>
              <a:rPr sz="1900" spc="-5" dirty="0">
                <a:latin typeface="Courier New"/>
                <a:cs typeface="Courier New"/>
              </a:rPr>
              <a:t>}</a:t>
            </a:r>
            <a:endParaRPr sz="1900">
              <a:latin typeface="Courier New"/>
              <a:cs typeface="Courier New"/>
            </a:endParaRPr>
          </a:p>
          <a:p>
            <a:pPr>
              <a:lnSpc>
                <a:spcPct val="100000"/>
              </a:lnSpc>
            </a:pPr>
            <a:endParaRPr sz="1900">
              <a:latin typeface="Times New Roman"/>
              <a:cs typeface="Times New Roman"/>
            </a:endParaRPr>
          </a:p>
          <a:p>
            <a:pPr>
              <a:lnSpc>
                <a:spcPct val="100000"/>
              </a:lnSpc>
              <a:spcBef>
                <a:spcPts val="5"/>
              </a:spcBef>
            </a:pPr>
            <a:endParaRPr sz="2050">
              <a:latin typeface="Times New Roman"/>
              <a:cs typeface="Times New Roman"/>
            </a:endParaRPr>
          </a:p>
          <a:p>
            <a:pPr marL="114300">
              <a:lnSpc>
                <a:spcPct val="100000"/>
              </a:lnSpc>
              <a:tabLst>
                <a:tab pos="6182995" algn="l"/>
              </a:tabLst>
            </a:pPr>
            <a:r>
              <a:rPr sz="1900" b="1" spc="-5" dirty="0">
                <a:solidFill>
                  <a:srgbClr val="7F0055"/>
                </a:solidFill>
                <a:latin typeface="Courier New"/>
                <a:cs typeface="Courier New"/>
              </a:rPr>
              <a:t>public class </a:t>
            </a:r>
            <a:r>
              <a:rPr sz="1900" spc="-5" dirty="0">
                <a:latin typeface="Courier New"/>
                <a:cs typeface="Courier New"/>
              </a:rPr>
              <a:t>CompteSimple</a:t>
            </a:r>
            <a:r>
              <a:rPr sz="1900" spc="40" dirty="0">
                <a:latin typeface="Courier New"/>
                <a:cs typeface="Courier New"/>
              </a:rPr>
              <a:t> </a:t>
            </a:r>
            <a:r>
              <a:rPr sz="1900" b="1" spc="-10" dirty="0">
                <a:solidFill>
                  <a:srgbClr val="7F0055"/>
                </a:solidFill>
                <a:latin typeface="Courier New"/>
                <a:cs typeface="Courier New"/>
              </a:rPr>
              <a:t>extends</a:t>
            </a:r>
            <a:r>
              <a:rPr sz="1900" b="1" spc="10" dirty="0">
                <a:solidFill>
                  <a:srgbClr val="7F0055"/>
                </a:solidFill>
                <a:latin typeface="Courier New"/>
                <a:cs typeface="Courier New"/>
              </a:rPr>
              <a:t> </a:t>
            </a:r>
            <a:r>
              <a:rPr sz="1900" b="1" spc="-5" dirty="0">
                <a:solidFill>
                  <a:srgbClr val="7F0055"/>
                </a:solidFill>
                <a:latin typeface="Courier New"/>
                <a:cs typeface="Courier New"/>
              </a:rPr>
              <a:t>Compte	</a:t>
            </a:r>
            <a:r>
              <a:rPr sz="1900" spc="-5" dirty="0">
                <a:latin typeface="Courier New"/>
                <a:cs typeface="Courier New"/>
              </a:rPr>
              <a:t>{</a:t>
            </a:r>
            <a:endParaRPr sz="1900">
              <a:latin typeface="Courier New"/>
              <a:cs typeface="Courier New"/>
            </a:endParaRPr>
          </a:p>
          <a:p>
            <a:pPr marL="259079">
              <a:lnSpc>
                <a:spcPct val="100000"/>
              </a:lnSpc>
            </a:pPr>
            <a:r>
              <a:rPr sz="1900" spc="-5" dirty="0">
                <a:solidFill>
                  <a:srgbClr val="3B812F"/>
                </a:solidFill>
                <a:latin typeface="Courier New"/>
                <a:cs typeface="Courier New"/>
              </a:rPr>
              <a:t>//</a:t>
            </a:r>
            <a:r>
              <a:rPr sz="1900" spc="-65" dirty="0">
                <a:solidFill>
                  <a:srgbClr val="3B812F"/>
                </a:solidFill>
                <a:latin typeface="Courier New"/>
                <a:cs typeface="Courier New"/>
              </a:rPr>
              <a:t> </a:t>
            </a:r>
            <a:r>
              <a:rPr sz="1900" spc="-10" dirty="0">
                <a:solidFill>
                  <a:srgbClr val="3B812F"/>
                </a:solidFill>
                <a:latin typeface="Courier New"/>
                <a:cs typeface="Courier New"/>
              </a:rPr>
              <a:t>Membres</a:t>
            </a:r>
            <a:endParaRPr sz="1900">
              <a:latin typeface="Courier New"/>
              <a:cs typeface="Courier New"/>
            </a:endParaRPr>
          </a:p>
          <a:p>
            <a:pPr marL="114300">
              <a:lnSpc>
                <a:spcPts val="2275"/>
              </a:lnSpc>
            </a:pPr>
            <a:r>
              <a:rPr sz="1900" spc="-5" dirty="0">
                <a:solidFill>
                  <a:srgbClr val="3B812F"/>
                </a:solidFill>
                <a:latin typeface="Courier New"/>
                <a:cs typeface="Courier New"/>
              </a:rPr>
              <a:t>…</a:t>
            </a:r>
            <a:endParaRPr sz="1900">
              <a:latin typeface="Courier New"/>
              <a:cs typeface="Courier New"/>
            </a:endParaRPr>
          </a:p>
          <a:p>
            <a:pPr marL="274320">
              <a:lnSpc>
                <a:spcPts val="2515"/>
              </a:lnSpc>
            </a:pPr>
            <a:r>
              <a:rPr sz="2100" b="1" spc="-5" dirty="0">
                <a:solidFill>
                  <a:srgbClr val="7F0055"/>
                </a:solidFill>
                <a:latin typeface="Courier New"/>
                <a:cs typeface="Courier New"/>
              </a:rPr>
              <a:t>public </a:t>
            </a:r>
            <a:r>
              <a:rPr sz="2100" b="1" dirty="0">
                <a:solidFill>
                  <a:srgbClr val="7F0055"/>
                </a:solidFill>
                <a:latin typeface="Courier New"/>
                <a:cs typeface="Courier New"/>
              </a:rPr>
              <a:t>void</a:t>
            </a:r>
            <a:r>
              <a:rPr sz="2100" b="1" spc="-55" dirty="0">
                <a:solidFill>
                  <a:srgbClr val="7F0055"/>
                </a:solidFill>
                <a:latin typeface="Courier New"/>
                <a:cs typeface="Courier New"/>
              </a:rPr>
              <a:t> </a:t>
            </a:r>
            <a:r>
              <a:rPr sz="2100" b="1" spc="-5" dirty="0">
                <a:latin typeface="Courier New"/>
                <a:cs typeface="Courier New"/>
              </a:rPr>
              <a:t>afficher(){</a:t>
            </a:r>
            <a:endParaRPr sz="2100">
              <a:latin typeface="Courier New"/>
              <a:cs typeface="Courier New"/>
            </a:endParaRPr>
          </a:p>
          <a:p>
            <a:pPr marL="457200" marR="2038985" indent="137160">
              <a:lnSpc>
                <a:spcPct val="80000"/>
              </a:lnSpc>
              <a:spcBef>
                <a:spcPts val="505"/>
              </a:spcBef>
            </a:pPr>
            <a:r>
              <a:rPr sz="2100" b="1" spc="-5" dirty="0">
                <a:latin typeface="Courier New"/>
                <a:cs typeface="Courier New"/>
              </a:rPr>
              <a:t>System.</a:t>
            </a:r>
            <a:r>
              <a:rPr sz="2100" b="1" i="1" spc="-5" dirty="0">
                <a:solidFill>
                  <a:srgbClr val="0000C0"/>
                </a:solidFill>
                <a:latin typeface="Courier New"/>
                <a:cs typeface="Courier New"/>
              </a:rPr>
              <a:t>out</a:t>
            </a:r>
            <a:r>
              <a:rPr sz="2100" b="1" spc="-5" dirty="0">
                <a:latin typeface="Courier New"/>
                <a:cs typeface="Courier New"/>
              </a:rPr>
              <a:t>.println(</a:t>
            </a:r>
            <a:r>
              <a:rPr sz="2100" b="1" spc="-5" dirty="0">
                <a:solidFill>
                  <a:srgbClr val="2A00FF"/>
                </a:solidFill>
                <a:latin typeface="Courier New"/>
                <a:cs typeface="Courier New"/>
              </a:rPr>
              <a:t>"Solde="</a:t>
            </a:r>
            <a:r>
              <a:rPr sz="2100" b="1" spc="-5" dirty="0">
                <a:latin typeface="Courier New"/>
                <a:cs typeface="Courier New"/>
              </a:rPr>
              <a:t>+</a:t>
            </a:r>
            <a:r>
              <a:rPr sz="2100" b="1" spc="-5" dirty="0">
                <a:solidFill>
                  <a:srgbClr val="0000C0"/>
                </a:solidFill>
                <a:latin typeface="Courier New"/>
                <a:cs typeface="Courier New"/>
              </a:rPr>
              <a:t>solde</a:t>
            </a:r>
            <a:r>
              <a:rPr sz="2100" b="1" spc="-5" dirty="0">
                <a:latin typeface="Courier New"/>
                <a:cs typeface="Courier New"/>
              </a:rPr>
              <a:t>+</a:t>
            </a:r>
            <a:r>
              <a:rPr sz="2100" b="1" spc="-5" dirty="0">
                <a:solidFill>
                  <a:srgbClr val="2A00FF"/>
                </a:solidFill>
                <a:latin typeface="Courier New"/>
                <a:cs typeface="Courier New"/>
              </a:rPr>
              <a:t>"  Découvert="</a:t>
            </a:r>
            <a:r>
              <a:rPr sz="2100" b="1" spc="-5" dirty="0">
                <a:latin typeface="Courier New"/>
                <a:cs typeface="Courier New"/>
              </a:rPr>
              <a:t>+</a:t>
            </a:r>
            <a:r>
              <a:rPr sz="2100" b="1" spc="-5" dirty="0">
                <a:solidFill>
                  <a:srgbClr val="0000C0"/>
                </a:solidFill>
                <a:latin typeface="Courier New"/>
                <a:cs typeface="Courier New"/>
              </a:rPr>
              <a:t>decouvert</a:t>
            </a:r>
            <a:r>
              <a:rPr sz="2100" b="1" spc="-5" dirty="0">
                <a:latin typeface="Courier New"/>
                <a:cs typeface="Courier New"/>
              </a:rPr>
              <a:t>);</a:t>
            </a:r>
            <a:endParaRPr sz="2100">
              <a:latin typeface="Courier New"/>
              <a:cs typeface="Courier New"/>
            </a:endParaRPr>
          </a:p>
          <a:p>
            <a:pPr marL="274320">
              <a:lnSpc>
                <a:spcPct val="100000"/>
              </a:lnSpc>
            </a:pPr>
            <a:r>
              <a:rPr sz="2100" b="1" dirty="0">
                <a:latin typeface="Courier New"/>
                <a:cs typeface="Courier New"/>
              </a:rPr>
              <a:t>}</a:t>
            </a:r>
            <a:endParaRPr sz="2100">
              <a:latin typeface="Courier New"/>
              <a:cs typeface="Courier New"/>
            </a:endParaRPr>
          </a:p>
          <a:p>
            <a:pPr marL="12700">
              <a:lnSpc>
                <a:spcPct val="100000"/>
              </a:lnSpc>
              <a:spcBef>
                <a:spcPts val="5"/>
              </a:spcBef>
              <a:tabLst>
                <a:tab pos="8241665" algn="l"/>
              </a:tabLst>
            </a:pPr>
            <a:r>
              <a:rPr sz="1900" strike="sngStrike" spc="-340" dirty="0">
                <a:latin typeface="Courier New"/>
                <a:cs typeface="Courier New"/>
              </a:rPr>
              <a:t> </a:t>
            </a:r>
            <a:r>
              <a:rPr sz="1900" strike="sngStrike" spc="-5" dirty="0">
                <a:latin typeface="Courier New"/>
                <a:cs typeface="Courier New"/>
              </a:rPr>
              <a:t>}	</a:t>
            </a:r>
            <a:endParaRPr sz="1900">
              <a:latin typeface="Courier New"/>
              <a:cs typeface="Courier New"/>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ts val="4945"/>
              </a:lnSpc>
            </a:pPr>
            <a:r>
              <a:rPr spc="-5" dirty="0"/>
              <a:t>Interfaces</a:t>
            </a:r>
          </a:p>
        </p:txBody>
      </p:sp>
      <p:sp>
        <p:nvSpPr>
          <p:cNvPr id="4" name="object 4"/>
          <p:cNvSpPr txBox="1"/>
          <p:nvPr/>
        </p:nvSpPr>
        <p:spPr>
          <a:xfrm>
            <a:off x="1218572" y="1295907"/>
            <a:ext cx="8268970" cy="5227320"/>
          </a:xfrm>
          <a:prstGeom prst="rect">
            <a:avLst/>
          </a:prstGeom>
        </p:spPr>
        <p:txBody>
          <a:bodyPr vert="horz" wrap="square" lIns="0" tIns="0" rIns="0" bIns="0" rtlCol="0">
            <a:spAutoFit/>
          </a:bodyPr>
          <a:lstStyle/>
          <a:p>
            <a:pPr marL="447040" marR="38100" indent="-342900">
              <a:lnSpc>
                <a:spcPts val="1630"/>
              </a:lnSpc>
              <a:buClr>
                <a:srgbClr val="CC9900"/>
              </a:buClr>
              <a:buSzPct val="64705"/>
              <a:buFont typeface="Wingdings"/>
              <a:buChar char=""/>
              <a:tabLst>
                <a:tab pos="446405" algn="l"/>
                <a:tab pos="447040" algn="l"/>
              </a:tabLst>
            </a:pPr>
            <a:r>
              <a:rPr sz="1700" dirty="0">
                <a:latin typeface="Arial"/>
                <a:cs typeface="Arial"/>
              </a:rPr>
              <a:t>Une </a:t>
            </a:r>
            <a:r>
              <a:rPr sz="1700" spc="-5" dirty="0">
                <a:latin typeface="Arial"/>
                <a:cs typeface="Arial"/>
              </a:rPr>
              <a:t>interface </a:t>
            </a:r>
            <a:r>
              <a:rPr sz="1700" dirty="0">
                <a:latin typeface="Arial"/>
                <a:cs typeface="Arial"/>
              </a:rPr>
              <a:t>est une </a:t>
            </a:r>
            <a:r>
              <a:rPr sz="1700" spc="-5" dirty="0">
                <a:latin typeface="Arial"/>
                <a:cs typeface="Arial"/>
              </a:rPr>
              <a:t>sorte </a:t>
            </a:r>
            <a:r>
              <a:rPr sz="1700" dirty="0">
                <a:latin typeface="Arial"/>
                <a:cs typeface="Arial"/>
              </a:rPr>
              <a:t>de classe </a:t>
            </a:r>
            <a:r>
              <a:rPr sz="1700" spc="-5" dirty="0">
                <a:latin typeface="Arial"/>
                <a:cs typeface="Arial"/>
              </a:rPr>
              <a:t>abstraite </a:t>
            </a:r>
            <a:r>
              <a:rPr sz="1700" dirty="0">
                <a:latin typeface="Arial"/>
                <a:cs typeface="Arial"/>
              </a:rPr>
              <a:t>qui ne contient que des méthodes  </a:t>
            </a:r>
            <a:r>
              <a:rPr sz="1700" spc="-5" dirty="0">
                <a:latin typeface="Arial"/>
                <a:cs typeface="Arial"/>
              </a:rPr>
              <a:t>abstraites.</a:t>
            </a:r>
            <a:endParaRPr sz="1700" dirty="0">
              <a:latin typeface="Arial"/>
              <a:cs typeface="Arial"/>
            </a:endParaRPr>
          </a:p>
          <a:p>
            <a:pPr marL="447040" marR="5080" indent="-342900">
              <a:lnSpc>
                <a:spcPts val="1630"/>
              </a:lnSpc>
              <a:spcBef>
                <a:spcPts val="409"/>
              </a:spcBef>
              <a:buClr>
                <a:srgbClr val="CC9900"/>
              </a:buClr>
              <a:buSzPct val="64705"/>
              <a:buFont typeface="Wingdings"/>
              <a:buChar char=""/>
              <a:tabLst>
                <a:tab pos="446405" algn="l"/>
                <a:tab pos="447040" algn="l"/>
              </a:tabLst>
            </a:pPr>
            <a:r>
              <a:rPr sz="1700" dirty="0">
                <a:latin typeface="Arial"/>
                <a:cs typeface="Arial"/>
              </a:rPr>
              <a:t>Dans java une classe hérite d’une seule classe et peut hériter en même </a:t>
            </a:r>
            <a:r>
              <a:rPr sz="1700" spc="-5" dirty="0">
                <a:latin typeface="Arial"/>
                <a:cs typeface="Arial"/>
              </a:rPr>
              <a:t>temps </a:t>
            </a:r>
            <a:r>
              <a:rPr sz="1700" dirty="0">
                <a:latin typeface="Arial"/>
                <a:cs typeface="Arial"/>
              </a:rPr>
              <a:t>de  plusieurs</a:t>
            </a:r>
            <a:r>
              <a:rPr sz="1700" spc="-65" dirty="0">
                <a:latin typeface="Arial"/>
                <a:cs typeface="Arial"/>
              </a:rPr>
              <a:t> </a:t>
            </a:r>
            <a:r>
              <a:rPr sz="1700" spc="-5" dirty="0">
                <a:latin typeface="Arial"/>
                <a:cs typeface="Arial"/>
              </a:rPr>
              <a:t>interface.</a:t>
            </a:r>
            <a:endParaRPr sz="1700" dirty="0">
              <a:latin typeface="Arial"/>
              <a:cs typeface="Arial"/>
            </a:endParaRPr>
          </a:p>
          <a:p>
            <a:pPr marL="447040" indent="-342900">
              <a:lnSpc>
                <a:spcPct val="100000"/>
              </a:lnSpc>
              <a:spcBef>
                <a:spcPts val="10"/>
              </a:spcBef>
              <a:buClr>
                <a:srgbClr val="CC9900"/>
              </a:buClr>
              <a:buSzPct val="64705"/>
              <a:buFont typeface="Wingdings"/>
              <a:buChar char=""/>
              <a:tabLst>
                <a:tab pos="446405" algn="l"/>
                <a:tab pos="447040" algn="l"/>
              </a:tabLst>
            </a:pPr>
            <a:r>
              <a:rPr sz="1700" spc="-5" dirty="0">
                <a:latin typeface="Arial"/>
                <a:cs typeface="Arial"/>
              </a:rPr>
              <a:t>On </a:t>
            </a:r>
            <a:r>
              <a:rPr sz="1700" dirty="0">
                <a:latin typeface="Arial"/>
                <a:cs typeface="Arial"/>
              </a:rPr>
              <a:t>dit qu’une classe implémente une ou plusieurs</a:t>
            </a:r>
            <a:r>
              <a:rPr sz="1700" spc="10" dirty="0">
                <a:latin typeface="Arial"/>
                <a:cs typeface="Arial"/>
              </a:rPr>
              <a:t> </a:t>
            </a:r>
            <a:r>
              <a:rPr sz="1700" spc="-5" dirty="0">
                <a:latin typeface="Arial"/>
                <a:cs typeface="Arial"/>
              </a:rPr>
              <a:t>interface.</a:t>
            </a:r>
            <a:endParaRPr sz="1700" dirty="0">
              <a:latin typeface="Arial"/>
              <a:cs typeface="Arial"/>
            </a:endParaRPr>
          </a:p>
          <a:p>
            <a:pPr marL="447040" indent="-342900">
              <a:lnSpc>
                <a:spcPts val="2010"/>
              </a:lnSpc>
              <a:buClr>
                <a:srgbClr val="CC9900"/>
              </a:buClr>
              <a:buSzPct val="64705"/>
              <a:buFont typeface="Wingdings"/>
              <a:buChar char=""/>
              <a:tabLst>
                <a:tab pos="446405" algn="l"/>
                <a:tab pos="447040" algn="l"/>
              </a:tabLst>
            </a:pPr>
            <a:r>
              <a:rPr sz="1700" dirty="0">
                <a:latin typeface="Arial"/>
                <a:cs typeface="Arial"/>
              </a:rPr>
              <a:t>Une </a:t>
            </a:r>
            <a:r>
              <a:rPr sz="1700" spc="-5" dirty="0">
                <a:latin typeface="Arial"/>
                <a:cs typeface="Arial"/>
              </a:rPr>
              <a:t>interface </a:t>
            </a:r>
            <a:r>
              <a:rPr sz="1700" dirty="0">
                <a:latin typeface="Arial"/>
                <a:cs typeface="Arial"/>
              </a:rPr>
              <a:t>peut hériter de plusieurs </a:t>
            </a:r>
            <a:r>
              <a:rPr sz="1700" spc="-5" dirty="0">
                <a:latin typeface="Arial"/>
                <a:cs typeface="Arial"/>
              </a:rPr>
              <a:t>interfaces. </a:t>
            </a:r>
            <a:r>
              <a:rPr sz="1700" dirty="0">
                <a:latin typeface="Arial"/>
                <a:cs typeface="Arial"/>
              </a:rPr>
              <a:t>Exemple</a:t>
            </a:r>
            <a:r>
              <a:rPr sz="1700" spc="40" dirty="0">
                <a:latin typeface="Arial"/>
                <a:cs typeface="Arial"/>
              </a:rPr>
              <a:t> </a:t>
            </a:r>
            <a:r>
              <a:rPr sz="1700" dirty="0">
                <a:latin typeface="Arial"/>
                <a:cs typeface="Arial"/>
              </a:rPr>
              <a:t>d’interface:</a:t>
            </a:r>
          </a:p>
          <a:p>
            <a:pPr marL="233679" marR="4641850" indent="-129539">
              <a:lnSpc>
                <a:spcPts val="2039"/>
              </a:lnSpc>
              <a:spcBef>
                <a:spcPts val="35"/>
              </a:spcBef>
            </a:pPr>
            <a:r>
              <a:rPr sz="1700" b="1" spc="-5" dirty="0">
                <a:solidFill>
                  <a:srgbClr val="7F0055"/>
                </a:solidFill>
                <a:latin typeface="Courier New"/>
                <a:cs typeface="Courier New"/>
              </a:rPr>
              <a:t>public </a:t>
            </a:r>
            <a:r>
              <a:rPr sz="1700" b="1" dirty="0">
                <a:solidFill>
                  <a:srgbClr val="7F0055"/>
                </a:solidFill>
                <a:latin typeface="Courier New"/>
                <a:cs typeface="Courier New"/>
              </a:rPr>
              <a:t>interface </a:t>
            </a:r>
            <a:r>
              <a:rPr sz="1700" dirty="0">
                <a:latin typeface="Courier New"/>
                <a:cs typeface="Courier New"/>
              </a:rPr>
              <a:t>Solvable {  </a:t>
            </a:r>
            <a:r>
              <a:rPr sz="1700" b="1" dirty="0">
                <a:solidFill>
                  <a:srgbClr val="7F0055"/>
                </a:solidFill>
                <a:latin typeface="Courier New"/>
                <a:cs typeface="Courier New"/>
              </a:rPr>
              <a:t>public void </a:t>
            </a:r>
            <a:r>
              <a:rPr sz="1700" dirty="0">
                <a:latin typeface="Courier New"/>
                <a:cs typeface="Courier New"/>
              </a:rPr>
              <a:t>sol</a:t>
            </a:r>
            <a:r>
              <a:rPr lang="fr-FR" sz="1700" dirty="0">
                <a:latin typeface="Courier New"/>
                <a:cs typeface="Courier New"/>
              </a:rPr>
              <a:t>d</a:t>
            </a:r>
            <a:r>
              <a:rPr sz="1700" dirty="0" err="1">
                <a:latin typeface="Courier New"/>
                <a:cs typeface="Courier New"/>
              </a:rPr>
              <a:t>er</a:t>
            </a:r>
            <a:r>
              <a:rPr sz="1700" dirty="0">
                <a:latin typeface="Courier New"/>
                <a:cs typeface="Courier New"/>
              </a:rPr>
              <a:t>();  </a:t>
            </a:r>
            <a:r>
              <a:rPr sz="1700" b="1" dirty="0">
                <a:solidFill>
                  <a:srgbClr val="7F0055"/>
                </a:solidFill>
                <a:latin typeface="Courier New"/>
                <a:cs typeface="Courier New"/>
              </a:rPr>
              <a:t>public double</a:t>
            </a:r>
            <a:r>
              <a:rPr sz="1700" b="1" spc="-55" dirty="0">
                <a:solidFill>
                  <a:srgbClr val="7F0055"/>
                </a:solidFill>
                <a:latin typeface="Courier New"/>
                <a:cs typeface="Courier New"/>
              </a:rPr>
              <a:t> </a:t>
            </a:r>
            <a:r>
              <a:rPr sz="1700" dirty="0" err="1">
                <a:latin typeface="Courier New"/>
                <a:cs typeface="Courier New"/>
              </a:rPr>
              <a:t>getSol</a:t>
            </a:r>
            <a:r>
              <a:rPr lang="fr-FR" sz="1700" dirty="0">
                <a:latin typeface="Courier New"/>
                <a:cs typeface="Courier New"/>
              </a:rPr>
              <a:t>d</a:t>
            </a:r>
            <a:r>
              <a:rPr sz="1700" dirty="0">
                <a:latin typeface="Courier New"/>
                <a:cs typeface="Courier New"/>
              </a:rPr>
              <a:t>e();</a:t>
            </a:r>
          </a:p>
          <a:p>
            <a:pPr marL="104139">
              <a:lnSpc>
                <a:spcPts val="1970"/>
              </a:lnSpc>
            </a:pPr>
            <a:r>
              <a:rPr sz="1700" dirty="0">
                <a:latin typeface="Courier New"/>
                <a:cs typeface="Courier New"/>
              </a:rPr>
              <a:t>}</a:t>
            </a:r>
          </a:p>
          <a:p>
            <a:pPr marL="447040" marR="235585" indent="-342900">
              <a:lnSpc>
                <a:spcPct val="80000"/>
              </a:lnSpc>
              <a:spcBef>
                <a:spcPts val="465"/>
              </a:spcBef>
              <a:buClr>
                <a:srgbClr val="CC9900"/>
              </a:buClr>
              <a:buSzPct val="64705"/>
              <a:buFont typeface="Wingdings"/>
              <a:buChar char=""/>
              <a:tabLst>
                <a:tab pos="446405" algn="l"/>
                <a:tab pos="447040" algn="l"/>
              </a:tabLst>
            </a:pPr>
            <a:r>
              <a:rPr sz="1700" dirty="0">
                <a:latin typeface="Arial"/>
                <a:cs typeface="Arial"/>
              </a:rPr>
              <a:t>Pour indiquer que la classe CompteSimple implémente </a:t>
            </a:r>
            <a:r>
              <a:rPr sz="1700" spc="-5" dirty="0">
                <a:latin typeface="Arial"/>
                <a:cs typeface="Arial"/>
              </a:rPr>
              <a:t>cette insterface </a:t>
            </a:r>
            <a:r>
              <a:rPr sz="1700" dirty="0">
                <a:latin typeface="Arial"/>
                <a:cs typeface="Arial"/>
              </a:rPr>
              <a:t>on peut  écrire:</a:t>
            </a:r>
          </a:p>
          <a:p>
            <a:pPr marL="104139">
              <a:lnSpc>
                <a:spcPts val="1980"/>
              </a:lnSpc>
            </a:pPr>
            <a:r>
              <a:rPr sz="1700" b="1" spc="-5" dirty="0">
                <a:solidFill>
                  <a:srgbClr val="7F0055"/>
                </a:solidFill>
                <a:latin typeface="Courier New"/>
                <a:cs typeface="Courier New"/>
              </a:rPr>
              <a:t>public </a:t>
            </a:r>
            <a:r>
              <a:rPr sz="1700" b="1" dirty="0">
                <a:solidFill>
                  <a:srgbClr val="7F0055"/>
                </a:solidFill>
                <a:latin typeface="Courier New"/>
                <a:cs typeface="Courier New"/>
              </a:rPr>
              <a:t>class </a:t>
            </a:r>
            <a:r>
              <a:rPr sz="1700" dirty="0">
                <a:latin typeface="Courier New"/>
                <a:cs typeface="Courier New"/>
              </a:rPr>
              <a:t>CompteSimple </a:t>
            </a:r>
            <a:r>
              <a:rPr sz="1700" b="1" dirty="0">
                <a:solidFill>
                  <a:srgbClr val="7F0055"/>
                </a:solidFill>
                <a:latin typeface="Courier New"/>
                <a:cs typeface="Courier New"/>
              </a:rPr>
              <a:t>extends </a:t>
            </a:r>
            <a:r>
              <a:rPr sz="1700" dirty="0">
                <a:latin typeface="Courier New"/>
                <a:cs typeface="Courier New"/>
              </a:rPr>
              <a:t>Compte </a:t>
            </a:r>
            <a:r>
              <a:rPr sz="1700" b="1" dirty="0">
                <a:solidFill>
                  <a:srgbClr val="7F0055"/>
                </a:solidFill>
                <a:latin typeface="Courier New"/>
                <a:cs typeface="Courier New"/>
              </a:rPr>
              <a:t>implements </a:t>
            </a:r>
            <a:r>
              <a:rPr sz="1700" dirty="0">
                <a:latin typeface="Courier New"/>
                <a:cs typeface="Courier New"/>
              </a:rPr>
              <a:t>Solvable</a:t>
            </a:r>
            <a:r>
              <a:rPr sz="1700" spc="70" dirty="0">
                <a:latin typeface="Courier New"/>
                <a:cs typeface="Courier New"/>
              </a:rPr>
              <a:t> </a:t>
            </a:r>
            <a:r>
              <a:rPr sz="1700" dirty="0">
                <a:latin typeface="Courier New"/>
                <a:cs typeface="Courier New"/>
              </a:rPr>
              <a:t>{</a:t>
            </a:r>
          </a:p>
          <a:p>
            <a:pPr marL="104139">
              <a:lnSpc>
                <a:spcPct val="100000"/>
              </a:lnSpc>
            </a:pPr>
            <a:r>
              <a:rPr sz="1700" b="1" dirty="0">
                <a:solidFill>
                  <a:srgbClr val="7F0055"/>
                </a:solidFill>
                <a:latin typeface="Courier New"/>
                <a:cs typeface="Courier New"/>
              </a:rPr>
              <a:t>private float</a:t>
            </a:r>
            <a:r>
              <a:rPr sz="1700" b="1" spc="-50" dirty="0">
                <a:solidFill>
                  <a:srgbClr val="7F0055"/>
                </a:solidFill>
                <a:latin typeface="Courier New"/>
                <a:cs typeface="Courier New"/>
              </a:rPr>
              <a:t> </a:t>
            </a:r>
            <a:r>
              <a:rPr sz="1700" dirty="0">
                <a:solidFill>
                  <a:srgbClr val="0000C0"/>
                </a:solidFill>
                <a:latin typeface="Courier New"/>
                <a:cs typeface="Courier New"/>
              </a:rPr>
              <a:t>decouvert</a:t>
            </a:r>
            <a:r>
              <a:rPr sz="1700" dirty="0">
                <a:latin typeface="Courier New"/>
                <a:cs typeface="Courier New"/>
              </a:rPr>
              <a:t>;</a:t>
            </a:r>
          </a:p>
          <a:p>
            <a:pPr marL="104139">
              <a:lnSpc>
                <a:spcPct val="100000"/>
              </a:lnSpc>
            </a:pPr>
            <a:r>
              <a:rPr sz="1700" b="1" spc="-5" dirty="0">
                <a:solidFill>
                  <a:srgbClr val="7F0055"/>
                </a:solidFill>
                <a:latin typeface="Courier New"/>
                <a:cs typeface="Courier New"/>
              </a:rPr>
              <a:t>public </a:t>
            </a:r>
            <a:r>
              <a:rPr sz="1700" b="1" dirty="0">
                <a:solidFill>
                  <a:srgbClr val="7F0055"/>
                </a:solidFill>
                <a:latin typeface="Courier New"/>
                <a:cs typeface="Courier New"/>
              </a:rPr>
              <a:t>void </a:t>
            </a:r>
            <a:r>
              <a:rPr sz="1700" dirty="0">
                <a:latin typeface="Courier New"/>
                <a:cs typeface="Courier New"/>
              </a:rPr>
              <a:t>afficher()</a:t>
            </a:r>
            <a:r>
              <a:rPr sz="1700" spc="-10" dirty="0">
                <a:latin typeface="Courier New"/>
                <a:cs typeface="Courier New"/>
              </a:rPr>
              <a:t> </a:t>
            </a:r>
            <a:r>
              <a:rPr sz="1700" dirty="0">
                <a:latin typeface="Courier New"/>
                <a:cs typeface="Courier New"/>
              </a:rPr>
              <a:t>{</a:t>
            </a:r>
          </a:p>
          <a:p>
            <a:pPr marL="233679">
              <a:lnSpc>
                <a:spcPct val="100000"/>
              </a:lnSpc>
            </a:pPr>
            <a:r>
              <a:rPr sz="1700" dirty="0">
                <a:latin typeface="Courier New"/>
                <a:cs typeface="Courier New"/>
              </a:rPr>
              <a:t>System.</a:t>
            </a:r>
            <a:r>
              <a:rPr sz="1700" i="1" dirty="0">
                <a:solidFill>
                  <a:srgbClr val="0000C0"/>
                </a:solidFill>
                <a:latin typeface="Courier New"/>
                <a:cs typeface="Courier New"/>
              </a:rPr>
              <a:t>out</a:t>
            </a:r>
            <a:r>
              <a:rPr sz="1700" dirty="0">
                <a:latin typeface="Courier New"/>
                <a:cs typeface="Courier New"/>
              </a:rPr>
              <a:t>.println(</a:t>
            </a:r>
            <a:r>
              <a:rPr sz="1700" dirty="0">
                <a:solidFill>
                  <a:srgbClr val="2A00FF"/>
                </a:solidFill>
                <a:latin typeface="Courier New"/>
                <a:cs typeface="Courier New"/>
              </a:rPr>
              <a:t>"Solde="</a:t>
            </a:r>
            <a:r>
              <a:rPr sz="1700" dirty="0">
                <a:latin typeface="Courier New"/>
                <a:cs typeface="Courier New"/>
              </a:rPr>
              <a:t>+</a:t>
            </a:r>
            <a:r>
              <a:rPr sz="1700" dirty="0">
                <a:solidFill>
                  <a:srgbClr val="0000C0"/>
                </a:solidFill>
                <a:latin typeface="Courier New"/>
                <a:cs typeface="Courier New"/>
              </a:rPr>
              <a:t>solde</a:t>
            </a:r>
            <a:r>
              <a:rPr sz="1700" dirty="0">
                <a:latin typeface="Courier New"/>
                <a:cs typeface="Courier New"/>
              </a:rPr>
              <a:t>+</a:t>
            </a:r>
            <a:r>
              <a:rPr sz="1700" dirty="0">
                <a:solidFill>
                  <a:srgbClr val="2A00FF"/>
                </a:solidFill>
                <a:latin typeface="Courier New"/>
                <a:cs typeface="Courier New"/>
              </a:rPr>
              <a:t>"</a:t>
            </a:r>
            <a:r>
              <a:rPr sz="1700" spc="5" dirty="0">
                <a:solidFill>
                  <a:srgbClr val="2A00FF"/>
                </a:solidFill>
                <a:latin typeface="Courier New"/>
                <a:cs typeface="Courier New"/>
              </a:rPr>
              <a:t> </a:t>
            </a:r>
            <a:r>
              <a:rPr sz="1700" dirty="0">
                <a:solidFill>
                  <a:srgbClr val="2A00FF"/>
                </a:solidFill>
                <a:latin typeface="Courier New"/>
                <a:cs typeface="Courier New"/>
              </a:rPr>
              <a:t>Découvert="</a:t>
            </a:r>
            <a:r>
              <a:rPr sz="1700" dirty="0">
                <a:latin typeface="Courier New"/>
                <a:cs typeface="Courier New"/>
              </a:rPr>
              <a:t>+</a:t>
            </a:r>
            <a:r>
              <a:rPr sz="1700" dirty="0">
                <a:solidFill>
                  <a:srgbClr val="0000C0"/>
                </a:solidFill>
                <a:latin typeface="Courier New"/>
                <a:cs typeface="Courier New"/>
              </a:rPr>
              <a:t>decouvert</a:t>
            </a:r>
            <a:r>
              <a:rPr sz="1700" dirty="0">
                <a:latin typeface="Courier New"/>
                <a:cs typeface="Courier New"/>
              </a:rPr>
              <a:t>);</a:t>
            </a:r>
          </a:p>
          <a:p>
            <a:pPr marL="104139">
              <a:lnSpc>
                <a:spcPct val="100000"/>
              </a:lnSpc>
            </a:pPr>
            <a:r>
              <a:rPr sz="1700" dirty="0">
                <a:latin typeface="Courier New"/>
                <a:cs typeface="Courier New"/>
              </a:rPr>
              <a:t>}</a:t>
            </a:r>
          </a:p>
          <a:p>
            <a:pPr marL="104139">
              <a:lnSpc>
                <a:spcPct val="100000"/>
              </a:lnSpc>
            </a:pPr>
            <a:r>
              <a:rPr sz="1700" b="1" spc="-5" dirty="0">
                <a:solidFill>
                  <a:srgbClr val="7F0055"/>
                </a:solidFill>
                <a:latin typeface="Courier New"/>
                <a:cs typeface="Courier New"/>
              </a:rPr>
              <a:t>public </a:t>
            </a:r>
            <a:r>
              <a:rPr sz="1700" b="1" dirty="0">
                <a:solidFill>
                  <a:srgbClr val="7F0055"/>
                </a:solidFill>
                <a:latin typeface="Courier New"/>
                <a:cs typeface="Courier New"/>
              </a:rPr>
              <a:t>double </a:t>
            </a:r>
            <a:r>
              <a:rPr sz="1700" dirty="0" err="1">
                <a:latin typeface="Courier New"/>
                <a:cs typeface="Courier New"/>
              </a:rPr>
              <a:t>getSol</a:t>
            </a:r>
            <a:r>
              <a:rPr lang="fr-FR" sz="1700" dirty="0">
                <a:latin typeface="Courier New"/>
                <a:cs typeface="Courier New"/>
              </a:rPr>
              <a:t>d</a:t>
            </a:r>
            <a:r>
              <a:rPr sz="1700" dirty="0">
                <a:latin typeface="Courier New"/>
                <a:cs typeface="Courier New"/>
              </a:rPr>
              <a:t>e()</a:t>
            </a:r>
            <a:r>
              <a:rPr sz="1700" spc="-15" dirty="0">
                <a:latin typeface="Courier New"/>
                <a:cs typeface="Courier New"/>
              </a:rPr>
              <a:t> </a:t>
            </a:r>
            <a:r>
              <a:rPr sz="1700" dirty="0">
                <a:latin typeface="Courier New"/>
                <a:cs typeface="Courier New"/>
              </a:rPr>
              <a:t>{</a:t>
            </a:r>
          </a:p>
          <a:p>
            <a:pPr marL="233679">
              <a:lnSpc>
                <a:spcPct val="100000"/>
              </a:lnSpc>
            </a:pPr>
            <a:r>
              <a:rPr sz="1700" b="1" dirty="0">
                <a:solidFill>
                  <a:srgbClr val="7F0055"/>
                </a:solidFill>
                <a:latin typeface="Courier New"/>
                <a:cs typeface="Courier New"/>
              </a:rPr>
              <a:t>return</a:t>
            </a:r>
            <a:r>
              <a:rPr sz="1700" b="1" spc="-80" dirty="0">
                <a:solidFill>
                  <a:srgbClr val="7F0055"/>
                </a:solidFill>
                <a:latin typeface="Courier New"/>
                <a:cs typeface="Courier New"/>
              </a:rPr>
              <a:t> </a:t>
            </a:r>
            <a:r>
              <a:rPr sz="1700" dirty="0">
                <a:solidFill>
                  <a:srgbClr val="0000C0"/>
                </a:solidFill>
                <a:latin typeface="Courier New"/>
                <a:cs typeface="Courier New"/>
              </a:rPr>
              <a:t>solde</a:t>
            </a:r>
            <a:r>
              <a:rPr sz="1700" dirty="0">
                <a:latin typeface="Courier New"/>
                <a:cs typeface="Courier New"/>
              </a:rPr>
              <a:t>;</a:t>
            </a:r>
          </a:p>
          <a:p>
            <a:pPr marL="104139">
              <a:lnSpc>
                <a:spcPct val="100000"/>
              </a:lnSpc>
            </a:pPr>
            <a:r>
              <a:rPr sz="1700" dirty="0">
                <a:latin typeface="Courier New"/>
                <a:cs typeface="Courier New"/>
              </a:rPr>
              <a:t>}</a:t>
            </a:r>
          </a:p>
          <a:p>
            <a:pPr marR="5715" algn="ctr">
              <a:lnSpc>
                <a:spcPct val="100000"/>
              </a:lnSpc>
              <a:tabLst>
                <a:tab pos="8228965" algn="l"/>
              </a:tabLst>
            </a:pPr>
            <a:r>
              <a:rPr sz="1700" b="1" u="heavy" spc="-305" dirty="0">
                <a:solidFill>
                  <a:srgbClr val="7F0055"/>
                </a:solidFill>
                <a:latin typeface="Courier New"/>
                <a:cs typeface="Courier New"/>
              </a:rPr>
              <a:t> </a:t>
            </a:r>
            <a:r>
              <a:rPr sz="1700" b="1" u="heavy" spc="-5" dirty="0">
                <a:solidFill>
                  <a:srgbClr val="7F0055"/>
                </a:solidFill>
                <a:latin typeface="Courier New"/>
                <a:cs typeface="Courier New"/>
              </a:rPr>
              <a:t>public </a:t>
            </a:r>
            <a:r>
              <a:rPr sz="1700" b="1" u="heavy" dirty="0">
                <a:solidFill>
                  <a:srgbClr val="7F0055"/>
                </a:solidFill>
                <a:latin typeface="Courier New"/>
                <a:cs typeface="Courier New"/>
              </a:rPr>
              <a:t>void </a:t>
            </a:r>
            <a:r>
              <a:rPr sz="1700" u="heavy" dirty="0">
                <a:latin typeface="Courier New"/>
                <a:cs typeface="Courier New"/>
              </a:rPr>
              <a:t>sol</a:t>
            </a:r>
            <a:r>
              <a:rPr lang="fr-FR" sz="1700" u="heavy" dirty="0">
                <a:latin typeface="Courier New"/>
                <a:cs typeface="Courier New"/>
              </a:rPr>
              <a:t>d</a:t>
            </a:r>
            <a:r>
              <a:rPr sz="1700" u="heavy" dirty="0" err="1">
                <a:latin typeface="Courier New"/>
                <a:cs typeface="Courier New"/>
              </a:rPr>
              <a:t>er</a:t>
            </a:r>
            <a:r>
              <a:rPr sz="1700" u="heavy" dirty="0">
                <a:latin typeface="Courier New"/>
                <a:cs typeface="Courier New"/>
              </a:rPr>
              <a:t>()</a:t>
            </a:r>
            <a:r>
              <a:rPr sz="1700" u="heavy" spc="-15" dirty="0">
                <a:latin typeface="Courier New"/>
                <a:cs typeface="Courier New"/>
              </a:rPr>
              <a:t> </a:t>
            </a:r>
            <a:r>
              <a:rPr sz="1700" u="heavy" dirty="0">
                <a:latin typeface="Courier New"/>
                <a:cs typeface="Courier New"/>
              </a:rPr>
              <a:t>{	</a:t>
            </a:r>
            <a:endParaRPr sz="1700" dirty="0">
              <a:latin typeface="Courier New"/>
              <a:cs typeface="Courier New"/>
            </a:endParaRPr>
          </a:p>
        </p:txBody>
      </p:sp>
      <p:sp>
        <p:nvSpPr>
          <p:cNvPr id="5" name="object 5"/>
          <p:cNvSpPr txBox="1"/>
          <p:nvPr/>
        </p:nvSpPr>
        <p:spPr>
          <a:xfrm>
            <a:off x="1310017" y="6523228"/>
            <a:ext cx="1717675" cy="541020"/>
          </a:xfrm>
          <a:prstGeom prst="rect">
            <a:avLst/>
          </a:prstGeom>
        </p:spPr>
        <p:txBody>
          <a:bodyPr vert="horz" wrap="square" lIns="0" tIns="0" rIns="0" bIns="0" rtlCol="0">
            <a:spAutoFit/>
          </a:bodyPr>
          <a:lstStyle/>
          <a:p>
            <a:pPr marL="12700">
              <a:lnSpc>
                <a:spcPct val="100000"/>
              </a:lnSpc>
            </a:pPr>
            <a:r>
              <a:rPr sz="1700" b="1" dirty="0">
                <a:solidFill>
                  <a:srgbClr val="7F0055"/>
                </a:solidFill>
                <a:latin typeface="Courier New"/>
                <a:cs typeface="Courier New"/>
              </a:rPr>
              <a:t>this</a:t>
            </a:r>
            <a:r>
              <a:rPr sz="1700" dirty="0">
                <a:latin typeface="Courier New"/>
                <a:cs typeface="Courier New"/>
              </a:rPr>
              <a:t>.</a:t>
            </a:r>
            <a:r>
              <a:rPr sz="1700" dirty="0">
                <a:solidFill>
                  <a:srgbClr val="0000C0"/>
                </a:solidFill>
                <a:latin typeface="Courier New"/>
                <a:cs typeface="Courier New"/>
              </a:rPr>
              <a:t>solde</a:t>
            </a:r>
            <a:r>
              <a:rPr sz="1700" dirty="0">
                <a:latin typeface="Courier New"/>
                <a:cs typeface="Courier New"/>
              </a:rPr>
              <a:t>=0;</a:t>
            </a:r>
            <a:endParaRPr sz="1700">
              <a:latin typeface="Courier New"/>
              <a:cs typeface="Courier New"/>
            </a:endParaRPr>
          </a:p>
          <a:p>
            <a:pPr marL="12700">
              <a:lnSpc>
                <a:spcPct val="100000"/>
              </a:lnSpc>
            </a:pPr>
            <a:r>
              <a:rPr sz="1700" spc="-5" dirty="0">
                <a:latin typeface="Courier New"/>
                <a:cs typeface="Courier New"/>
              </a:rPr>
              <a:t>}}</a:t>
            </a:r>
            <a:endParaRPr sz="1700">
              <a:latin typeface="Courier New"/>
              <a:cs typeface="Courier New"/>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Implémentation d'une interface</a:t>
            </a:r>
          </a:p>
        </p:txBody>
      </p:sp>
      <p:sp>
        <p:nvSpPr>
          <p:cNvPr id="3" name="Content Placeholder 2"/>
          <p:cNvSpPr>
            <a:spLocks noGrp="1"/>
          </p:cNvSpPr>
          <p:nvPr>
            <p:ph idx="1"/>
          </p:nvPr>
        </p:nvSpPr>
        <p:spPr/>
        <p:txBody>
          <a:bodyPr>
            <a:normAutofit fontScale="70000" lnSpcReduction="20000"/>
          </a:bodyPr>
          <a:lstStyle/>
          <a:p>
            <a:r>
              <a:t>Comment une classe peut implémenter une interface</a:t>
            </a:r>
          </a:p>
          <a:p>
            <a:endParaRPr/>
          </a:p>
          <a:p>
            <a:r>
              <a:t>Exemple de code:</a:t>
            </a:r>
          </a:p>
          <a:p>
            <a:r>
              <a:t>public class Car implements Vehicle {</a:t>
            </a:r>
          </a:p>
          <a:p>
            <a:r>
              <a:t>    private int speed;</a:t>
            </a:r>
          </a:p>
          <a:p>
            <a:r>
              <a:t>    </a:t>
            </a:r>
          </a:p>
          <a:p>
            <a:r>
              <a:t>    @Override</a:t>
            </a:r>
          </a:p>
          <a:p>
            <a:r>
              <a:t>    public void accelerate(int increment) {</a:t>
            </a:r>
          </a:p>
          <a:p>
            <a:r>
              <a:t>        speed += increment;</a:t>
            </a:r>
          </a:p>
          <a:p>
            <a:r>
              <a:t>    }</a:t>
            </a:r>
          </a:p>
          <a:p>
            <a:r>
              <a:t>    </a:t>
            </a:r>
          </a:p>
          <a:p>
            <a:r>
              <a:t>    @Override</a:t>
            </a:r>
          </a:p>
          <a:p>
            <a:r>
              <a:t>    public void brake(int decrement) {</a:t>
            </a:r>
          </a:p>
          <a:p>
            <a:r>
              <a:t>        speed -= decrement;</a:t>
            </a:r>
          </a:p>
          <a:p>
            <a:r>
              <a:t>    }</a:t>
            </a:r>
          </a:p>
          <a:p>
            <a:r>
              <a:t>}</a:t>
            </a:r>
          </a:p>
        </p:txBody>
      </p:sp>
    </p:spTree>
    <p:extLst>
      <p:ext uri="{BB962C8B-B14F-4D97-AF65-F5344CB8AC3E}">
        <p14:creationId xmlns:p14="http://schemas.microsoft.com/office/powerpoint/2010/main" val="15636441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Méthodes `default` dans les interfaces</a:t>
            </a:r>
          </a:p>
        </p:txBody>
      </p:sp>
      <p:sp>
        <p:nvSpPr>
          <p:cNvPr id="3" name="Content Placeholder 2"/>
          <p:cNvSpPr>
            <a:spLocks noGrp="1"/>
          </p:cNvSpPr>
          <p:nvPr>
            <p:ph idx="1"/>
          </p:nvPr>
        </p:nvSpPr>
        <p:spPr/>
        <p:txBody>
          <a:bodyPr>
            <a:normAutofit fontScale="92500" lnSpcReduction="10000"/>
          </a:bodyPr>
          <a:lstStyle/>
          <a:p>
            <a:r>
              <a:t>Explication de la notion de méthode `default`</a:t>
            </a:r>
          </a:p>
          <a:p>
            <a:r>
              <a:t>Pourquoi ont-elles été introduites dans Java 8</a:t>
            </a:r>
          </a:p>
          <a:p>
            <a:r>
              <a:t>Exemples de méthodes `default`</a:t>
            </a:r>
          </a:p>
          <a:p>
            <a:r>
              <a:t>Exemple de code:</a:t>
            </a:r>
          </a:p>
          <a:p>
            <a:r>
              <a:t>public interface Vehicle {</a:t>
            </a:r>
          </a:p>
          <a:p>
            <a:r>
              <a:t>    void accelerate(int increment);</a:t>
            </a:r>
          </a:p>
          <a:p>
            <a:r>
              <a:t>    void brake(int decrement);</a:t>
            </a:r>
          </a:p>
          <a:p>
            <a:r>
              <a:t>    </a:t>
            </a:r>
          </a:p>
          <a:p>
            <a:r>
              <a:t>    default void turnOnLights() {</a:t>
            </a:r>
          </a:p>
          <a:p>
            <a:r>
              <a:t>        System.out.println("Lights on");</a:t>
            </a:r>
          </a:p>
          <a:p>
            <a:r>
              <a:t>    }</a:t>
            </a:r>
          </a:p>
          <a:p>
            <a:r>
              <a:t>}</a:t>
            </a:r>
          </a:p>
        </p:txBody>
      </p:sp>
    </p:spTree>
    <p:extLst>
      <p:ext uri="{BB962C8B-B14F-4D97-AF65-F5344CB8AC3E}">
        <p14:creationId xmlns:p14="http://schemas.microsoft.com/office/powerpoint/2010/main" val="421587439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901" y="251626"/>
            <a:ext cx="9869328" cy="533497"/>
          </a:xfrm>
        </p:spPr>
        <p:txBody>
          <a:bodyPr>
            <a:normAutofit fontScale="90000"/>
          </a:bodyPr>
          <a:lstStyle/>
          <a:p>
            <a:r>
              <a:rPr dirty="0" err="1"/>
              <a:t>Méthodes</a:t>
            </a:r>
            <a:r>
              <a:rPr dirty="0"/>
              <a:t> `default` et `private` dans les interfaces </a:t>
            </a:r>
          </a:p>
        </p:txBody>
      </p:sp>
      <p:sp>
        <p:nvSpPr>
          <p:cNvPr id="3" name="Content Placeholder 2"/>
          <p:cNvSpPr>
            <a:spLocks noGrp="1"/>
          </p:cNvSpPr>
          <p:nvPr>
            <p:ph idx="1"/>
          </p:nvPr>
        </p:nvSpPr>
        <p:spPr/>
        <p:txBody>
          <a:bodyPr>
            <a:normAutofit fontScale="77500" lnSpcReduction="20000"/>
          </a:bodyPr>
          <a:lstStyle/>
          <a:p>
            <a:r>
              <a:t>Explication des méthodes `default` et `private`:</a:t>
            </a:r>
          </a:p>
          <a:p>
            <a:r>
              <a:t>     - `default`: permet d'ajouter de nouvelles fonctionnalités aux interfaces sans casser le code existant.</a:t>
            </a:r>
          </a:p>
          <a:p>
            <a:r>
              <a:t>     - `private`: aide à encapsuler la logique commune uniquement utilisable à l'intérieur de l'interface.</a:t>
            </a:r>
          </a:p>
          <a:p>
            <a:r>
              <a:t>     Exemple de code pour méthode `default` et `private`:</a:t>
            </a:r>
          </a:p>
          <a:p>
            <a:r>
              <a:t>     public interface Vehicle {</a:t>
            </a:r>
          </a:p>
          <a:p>
            <a:r>
              <a:t>         default void print() {</a:t>
            </a:r>
          </a:p>
          <a:p>
            <a:r>
              <a:t>             printSomething();</a:t>
            </a:r>
          </a:p>
          <a:p>
            <a:r>
              <a:t>         }</a:t>
            </a:r>
          </a:p>
          <a:p>
            <a:r>
              <a:t>         private void printSomething() {</a:t>
            </a:r>
          </a:p>
          <a:p>
            <a:r>
              <a:t>             System.out.println("Vehicle");</a:t>
            </a:r>
          </a:p>
          <a:p>
            <a:r>
              <a:t>         }</a:t>
            </a:r>
          </a:p>
          <a:p>
            <a:r>
              <a:t>     }</a:t>
            </a:r>
          </a:p>
        </p:txBody>
      </p:sp>
    </p:spTree>
    <p:extLst>
      <p:ext uri="{BB962C8B-B14F-4D97-AF65-F5344CB8AC3E}">
        <p14:creationId xmlns:p14="http://schemas.microsoft.com/office/powerpoint/2010/main" val="383009575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Les classes scellées (`sealed classes`)</a:t>
            </a:r>
          </a:p>
        </p:txBody>
      </p:sp>
      <p:sp>
        <p:nvSpPr>
          <p:cNvPr id="3" name="Content Placeholder 2"/>
          <p:cNvSpPr>
            <a:spLocks noGrp="1"/>
          </p:cNvSpPr>
          <p:nvPr>
            <p:ph idx="1"/>
          </p:nvPr>
        </p:nvSpPr>
        <p:spPr/>
        <p:txBody>
          <a:bodyPr>
            <a:normAutofit fontScale="85000" lnSpcReduction="10000"/>
          </a:bodyPr>
          <a:lstStyle/>
          <a:p>
            <a:r>
              <a:t>Introduction aux classes scellées:</a:t>
            </a:r>
          </a:p>
          <a:p>
            <a:r>
              <a:t>     - Permettent de contrôler quelles autres classes peuvent hériter d'elles.</a:t>
            </a:r>
          </a:p>
          <a:p>
            <a:r>
              <a:t>     Exemple de `sealed class`:</a:t>
            </a:r>
          </a:p>
          <a:p>
            <a:r>
              <a:t>     public sealed class Vehicle permits Car, Truck {</a:t>
            </a:r>
          </a:p>
          <a:p>
            <a:r>
              <a:t>         ...</a:t>
            </a:r>
          </a:p>
          <a:p>
            <a:r>
              <a:t>     }</a:t>
            </a:r>
          </a:p>
          <a:p>
            <a:r>
              <a:t>     public final class Car extends Vehicle {</a:t>
            </a:r>
          </a:p>
          <a:p>
            <a:r>
              <a:t>         ...</a:t>
            </a:r>
          </a:p>
          <a:p>
            <a:r>
              <a:t>     }</a:t>
            </a:r>
          </a:p>
          <a:p>
            <a:r>
              <a:t>     public non-sealed class Truck extends Vehicle {</a:t>
            </a:r>
          </a:p>
          <a:p>
            <a:r>
              <a:t>         ...</a:t>
            </a:r>
          </a:p>
          <a:p>
            <a:r>
              <a:t>     }</a:t>
            </a:r>
          </a:p>
        </p:txBody>
      </p:sp>
    </p:spTree>
    <p:extLst>
      <p:ext uri="{BB962C8B-B14F-4D97-AF65-F5344CB8AC3E}">
        <p14:creationId xmlns:p14="http://schemas.microsoft.com/office/powerpoint/2010/main" val="1846967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8078" y="119237"/>
            <a:ext cx="9146199" cy="588932"/>
          </a:xfrm>
          <a:prstGeom prst="rect">
            <a:avLst/>
          </a:prstGeom>
        </p:spPr>
        <p:txBody>
          <a:bodyPr vert="horz" wrap="square" lIns="0" tIns="0" rIns="0" bIns="0" rtlCol="0" anchor="ctr">
            <a:spAutoFit/>
          </a:bodyPr>
          <a:lstStyle/>
          <a:p>
            <a:pPr marL="12595">
              <a:lnSpc>
                <a:spcPct val="100000"/>
              </a:lnSpc>
            </a:pPr>
            <a:r>
              <a:rPr spc="5" dirty="0"/>
              <a:t>Qu'est ce que JEE</a:t>
            </a:r>
            <a:r>
              <a:rPr spc="-84" dirty="0"/>
              <a:t> </a:t>
            </a:r>
            <a:r>
              <a:rPr spc="5" dirty="0"/>
              <a:t>?</a:t>
            </a:r>
          </a:p>
        </p:txBody>
      </p:sp>
      <p:sp>
        <p:nvSpPr>
          <p:cNvPr id="3" name="object 3"/>
          <p:cNvSpPr txBox="1"/>
          <p:nvPr/>
        </p:nvSpPr>
        <p:spPr>
          <a:xfrm>
            <a:off x="927100" y="1111250"/>
            <a:ext cx="8936191" cy="4339094"/>
          </a:xfrm>
          <a:prstGeom prst="rect">
            <a:avLst/>
          </a:prstGeom>
        </p:spPr>
        <p:txBody>
          <a:bodyPr vert="horz" wrap="square" lIns="0" tIns="0" rIns="0" bIns="0" rtlCol="0">
            <a:spAutoFit/>
          </a:bodyPr>
          <a:lstStyle/>
          <a:p>
            <a:pPr marL="12595" marR="357686">
              <a:lnSpc>
                <a:spcPts val="3045"/>
              </a:lnSpc>
            </a:pPr>
            <a:r>
              <a:rPr sz="2628" spc="5" dirty="0">
                <a:solidFill>
                  <a:srgbClr val="333333"/>
                </a:solidFill>
                <a:latin typeface="Arial"/>
                <a:cs typeface="Arial"/>
              </a:rPr>
              <a:t>JEE est la version "entreprise" de Java, elle a pour but</a:t>
            </a:r>
            <a:r>
              <a:rPr sz="2628" spc="-50" dirty="0">
                <a:solidFill>
                  <a:srgbClr val="333333"/>
                </a:solidFill>
                <a:latin typeface="Arial"/>
                <a:cs typeface="Arial"/>
              </a:rPr>
              <a:t> </a:t>
            </a:r>
            <a:r>
              <a:rPr sz="2628" spc="5" dirty="0">
                <a:solidFill>
                  <a:srgbClr val="333333"/>
                </a:solidFill>
                <a:latin typeface="Arial"/>
                <a:cs typeface="Arial"/>
              </a:rPr>
              <a:t>de  faciliter le développement d'applications</a:t>
            </a:r>
            <a:r>
              <a:rPr sz="2628" spc="-30" dirty="0">
                <a:solidFill>
                  <a:srgbClr val="333333"/>
                </a:solidFill>
                <a:latin typeface="Arial"/>
                <a:cs typeface="Arial"/>
              </a:rPr>
              <a:t> </a:t>
            </a:r>
            <a:r>
              <a:rPr sz="2628" spc="5" dirty="0">
                <a:solidFill>
                  <a:srgbClr val="333333"/>
                </a:solidFill>
                <a:latin typeface="Arial"/>
                <a:cs typeface="Arial"/>
              </a:rPr>
              <a:t>distribuées.</a:t>
            </a:r>
            <a:endParaRPr sz="2628" dirty="0">
              <a:latin typeface="Arial"/>
              <a:cs typeface="Arial"/>
            </a:endParaRPr>
          </a:p>
          <a:p>
            <a:pPr marL="12595">
              <a:lnSpc>
                <a:spcPts val="2955"/>
              </a:lnSpc>
            </a:pPr>
            <a:r>
              <a:rPr sz="2628" spc="5" dirty="0">
                <a:solidFill>
                  <a:srgbClr val="333333"/>
                </a:solidFill>
                <a:latin typeface="Arial"/>
                <a:cs typeface="Arial"/>
              </a:rPr>
              <a:t>Mais en </a:t>
            </a:r>
            <a:r>
              <a:rPr sz="2628" dirty="0">
                <a:solidFill>
                  <a:srgbClr val="333333"/>
                </a:solidFill>
                <a:latin typeface="Arial"/>
                <a:cs typeface="Arial"/>
              </a:rPr>
              <a:t>fait, </a:t>
            </a:r>
            <a:r>
              <a:rPr sz="2628" spc="5" dirty="0">
                <a:solidFill>
                  <a:srgbClr val="333333"/>
                </a:solidFill>
                <a:latin typeface="Arial"/>
                <a:cs typeface="Arial"/>
              </a:rPr>
              <a:t>JEE est avant tout </a:t>
            </a:r>
            <a:r>
              <a:rPr sz="2628" spc="5" dirty="0" err="1">
                <a:solidFill>
                  <a:srgbClr val="333333"/>
                </a:solidFill>
                <a:latin typeface="Arial"/>
                <a:cs typeface="Arial"/>
              </a:rPr>
              <a:t>une</a:t>
            </a:r>
            <a:r>
              <a:rPr sz="2628" dirty="0">
                <a:solidFill>
                  <a:srgbClr val="333333"/>
                </a:solidFill>
                <a:latin typeface="Arial"/>
                <a:cs typeface="Arial"/>
              </a:rPr>
              <a:t> </a:t>
            </a:r>
            <a:r>
              <a:rPr sz="2628" b="1" spc="5" dirty="0" err="1">
                <a:solidFill>
                  <a:srgbClr val="333333"/>
                </a:solidFill>
                <a:latin typeface="Arial"/>
                <a:cs typeface="Arial"/>
              </a:rPr>
              <a:t>norme</a:t>
            </a:r>
            <a:r>
              <a:rPr lang="fr-FR" sz="2628" b="1" spc="5" dirty="0">
                <a:solidFill>
                  <a:srgbClr val="333333"/>
                </a:solidFill>
                <a:latin typeface="Arial"/>
                <a:cs typeface="Arial"/>
              </a:rPr>
              <a:t>,un ensemble de spécifications</a:t>
            </a:r>
            <a:r>
              <a:rPr sz="2628" spc="5" dirty="0">
                <a:solidFill>
                  <a:srgbClr val="333333"/>
                </a:solidFill>
                <a:latin typeface="Arial"/>
                <a:cs typeface="Arial"/>
              </a:rPr>
              <a:t>.</a:t>
            </a:r>
            <a:endParaRPr sz="2628" dirty="0">
              <a:latin typeface="Arial"/>
              <a:cs typeface="Arial"/>
            </a:endParaRPr>
          </a:p>
          <a:p>
            <a:pPr>
              <a:spcBef>
                <a:spcPts val="35"/>
              </a:spcBef>
            </a:pPr>
            <a:endParaRPr sz="2678" dirty="0">
              <a:latin typeface="Times New Roman"/>
              <a:cs typeface="Times New Roman"/>
            </a:endParaRPr>
          </a:p>
          <a:p>
            <a:pPr marL="12595" marR="463480">
              <a:lnSpc>
                <a:spcPts val="3045"/>
              </a:lnSpc>
              <a:spcBef>
                <a:spcPts val="5"/>
              </a:spcBef>
            </a:pPr>
            <a:r>
              <a:rPr sz="2628" spc="5" dirty="0">
                <a:solidFill>
                  <a:srgbClr val="333333"/>
                </a:solidFill>
                <a:latin typeface="Arial"/>
                <a:cs typeface="Arial"/>
              </a:rPr>
              <a:t>C'est un ensemble de standard décrivant des services  techniques comme, par exemple, comment accéder à un  annuaire, à une base de données, à des</a:t>
            </a:r>
            <a:r>
              <a:rPr sz="2628" spc="-15" dirty="0">
                <a:solidFill>
                  <a:srgbClr val="333333"/>
                </a:solidFill>
                <a:latin typeface="Arial"/>
                <a:cs typeface="Arial"/>
              </a:rPr>
              <a:t> </a:t>
            </a:r>
            <a:r>
              <a:rPr sz="2628" spc="5" dirty="0">
                <a:solidFill>
                  <a:srgbClr val="333333"/>
                </a:solidFill>
                <a:latin typeface="Arial"/>
                <a:cs typeface="Arial"/>
              </a:rPr>
              <a:t>documents...</a:t>
            </a:r>
            <a:endParaRPr sz="2628" dirty="0">
              <a:latin typeface="Arial"/>
              <a:cs typeface="Arial"/>
            </a:endParaRPr>
          </a:p>
          <a:p>
            <a:pPr>
              <a:spcBef>
                <a:spcPts val="10"/>
              </a:spcBef>
            </a:pPr>
            <a:endParaRPr sz="2628" dirty="0">
              <a:latin typeface="Times New Roman"/>
              <a:cs typeface="Times New Roman"/>
            </a:endParaRPr>
          </a:p>
          <a:p>
            <a:pPr marL="12595" marR="5038">
              <a:lnSpc>
                <a:spcPts val="3045"/>
              </a:lnSpc>
            </a:pPr>
            <a:r>
              <a:rPr sz="2628" spc="5" dirty="0">
                <a:solidFill>
                  <a:srgbClr val="333333"/>
                </a:solidFill>
                <a:latin typeface="Arial"/>
                <a:cs typeface="Arial"/>
              </a:rPr>
              <a:t>Important </a:t>
            </a:r>
            <a:r>
              <a:rPr sz="2628" dirty="0">
                <a:solidFill>
                  <a:srgbClr val="333333"/>
                </a:solidFill>
                <a:latin typeface="Arial"/>
                <a:cs typeface="Arial"/>
              </a:rPr>
              <a:t>: </a:t>
            </a:r>
            <a:r>
              <a:rPr sz="2628" b="1" spc="5" dirty="0">
                <a:solidFill>
                  <a:srgbClr val="333333"/>
                </a:solidFill>
                <a:latin typeface="Arial"/>
                <a:cs typeface="Arial"/>
              </a:rPr>
              <a:t>JEE définit ce qui doit être fournit mais ne</a:t>
            </a:r>
            <a:r>
              <a:rPr sz="2628" b="1" spc="-45" dirty="0">
                <a:solidFill>
                  <a:srgbClr val="333333"/>
                </a:solidFill>
                <a:latin typeface="Arial"/>
                <a:cs typeface="Arial"/>
              </a:rPr>
              <a:t> </a:t>
            </a:r>
            <a:r>
              <a:rPr sz="2628" b="1" spc="5" dirty="0">
                <a:solidFill>
                  <a:srgbClr val="333333"/>
                </a:solidFill>
                <a:latin typeface="Arial"/>
                <a:cs typeface="Arial"/>
              </a:rPr>
              <a:t>dit  pas comment cela doit être</a:t>
            </a:r>
            <a:r>
              <a:rPr sz="2628" b="1" spc="-50" dirty="0">
                <a:solidFill>
                  <a:srgbClr val="333333"/>
                </a:solidFill>
                <a:latin typeface="Arial"/>
                <a:cs typeface="Arial"/>
              </a:rPr>
              <a:t> </a:t>
            </a:r>
            <a:r>
              <a:rPr sz="2628" b="1" spc="5" dirty="0">
                <a:solidFill>
                  <a:srgbClr val="333333"/>
                </a:solidFill>
                <a:latin typeface="Arial"/>
                <a:cs typeface="Arial"/>
              </a:rPr>
              <a:t>fournit.</a:t>
            </a:r>
            <a:endParaRPr sz="2628" dirty="0">
              <a:latin typeface="Arial"/>
              <a:cs typeface="Arial"/>
            </a:endParaRPr>
          </a:p>
        </p:txBody>
      </p:sp>
    </p:spTree>
    <p:extLst>
      <p:ext uri="{BB962C8B-B14F-4D97-AF65-F5344CB8AC3E}">
        <p14:creationId xmlns:p14="http://schemas.microsoft.com/office/powerpoint/2010/main" val="118352456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Classe </a:t>
            </a:r>
            <a:r>
              <a:rPr dirty="0"/>
              <a:t>de type</a:t>
            </a:r>
            <a:r>
              <a:rPr spc="-70" dirty="0"/>
              <a:t> </a:t>
            </a:r>
            <a:r>
              <a:rPr spc="-5" dirty="0"/>
              <a:t>final</a:t>
            </a:r>
          </a:p>
        </p:txBody>
      </p:sp>
      <p:sp>
        <p:nvSpPr>
          <p:cNvPr id="6" name="object 6"/>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110</a:t>
            </a:fld>
            <a:endParaRPr dirty="0"/>
          </a:p>
        </p:txBody>
      </p:sp>
      <p:sp>
        <p:nvSpPr>
          <p:cNvPr id="3" name="object 3"/>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4" name="object 4"/>
          <p:cNvSpPr txBox="1"/>
          <p:nvPr/>
        </p:nvSpPr>
        <p:spPr>
          <a:xfrm>
            <a:off x="1231272" y="1111250"/>
            <a:ext cx="7685405" cy="3572510"/>
          </a:xfrm>
          <a:prstGeom prst="rect">
            <a:avLst/>
          </a:prstGeom>
        </p:spPr>
        <p:txBody>
          <a:bodyPr vert="horz" wrap="square" lIns="0" tIns="0" rIns="0" bIns="0" rtlCol="0">
            <a:spAutoFit/>
          </a:bodyPr>
          <a:lstStyle/>
          <a:p>
            <a:pPr marL="355600" marR="160655" indent="-342900">
              <a:lnSpc>
                <a:spcPts val="2270"/>
              </a:lnSpc>
              <a:buClr>
                <a:srgbClr val="CC9900"/>
              </a:buClr>
              <a:buSzPct val="64285"/>
              <a:buFont typeface="Wingdings"/>
              <a:buChar char=""/>
              <a:tabLst>
                <a:tab pos="354965" algn="l"/>
                <a:tab pos="355600" algn="l"/>
              </a:tabLst>
            </a:pPr>
            <a:r>
              <a:rPr sz="2100" spc="-5" dirty="0">
                <a:latin typeface="Arial"/>
                <a:cs typeface="Arial"/>
              </a:rPr>
              <a:t>Une </a:t>
            </a:r>
            <a:r>
              <a:rPr sz="2100" dirty="0">
                <a:latin typeface="Arial"/>
                <a:cs typeface="Arial"/>
              </a:rPr>
              <a:t>classe </a:t>
            </a:r>
            <a:r>
              <a:rPr sz="2100" spc="-5" dirty="0">
                <a:latin typeface="Arial"/>
                <a:cs typeface="Arial"/>
              </a:rPr>
              <a:t>de type final </a:t>
            </a:r>
            <a:r>
              <a:rPr sz="2100" dirty="0">
                <a:latin typeface="Arial"/>
                <a:cs typeface="Arial"/>
              </a:rPr>
              <a:t>est </a:t>
            </a:r>
            <a:r>
              <a:rPr sz="2100" spc="-5" dirty="0" err="1">
                <a:latin typeface="Arial"/>
                <a:cs typeface="Arial"/>
              </a:rPr>
              <a:t>une</a:t>
            </a:r>
            <a:r>
              <a:rPr sz="2100" spc="-5" dirty="0">
                <a:latin typeface="Arial"/>
                <a:cs typeface="Arial"/>
              </a:rPr>
              <a:t> </a:t>
            </a:r>
            <a:r>
              <a:rPr sz="2100" dirty="0" err="1">
                <a:latin typeface="Arial"/>
                <a:cs typeface="Arial"/>
              </a:rPr>
              <a:t>classe</a:t>
            </a:r>
            <a:r>
              <a:rPr sz="2100" dirty="0">
                <a:latin typeface="Arial"/>
                <a:cs typeface="Arial"/>
              </a:rPr>
              <a:t> </a:t>
            </a:r>
            <a:r>
              <a:rPr sz="2100" spc="-5" dirty="0">
                <a:latin typeface="Arial"/>
                <a:cs typeface="Arial"/>
              </a:rPr>
              <a:t>qui ne peut pas</a:t>
            </a:r>
            <a:r>
              <a:rPr sz="2100" spc="-75" dirty="0">
                <a:latin typeface="Arial"/>
                <a:cs typeface="Arial"/>
              </a:rPr>
              <a:t> </a:t>
            </a:r>
            <a:r>
              <a:rPr sz="2100" spc="-5" dirty="0">
                <a:latin typeface="Arial"/>
                <a:cs typeface="Arial"/>
              </a:rPr>
              <a:t>être  dérivée.</a:t>
            </a:r>
            <a:endParaRPr sz="2100" dirty="0">
              <a:latin typeface="Arial"/>
              <a:cs typeface="Arial"/>
            </a:endParaRPr>
          </a:p>
          <a:p>
            <a:pPr marL="355600" indent="-342900">
              <a:lnSpc>
                <a:spcPct val="100000"/>
              </a:lnSpc>
              <a:spcBef>
                <a:spcPts val="215"/>
              </a:spcBef>
              <a:buClr>
                <a:srgbClr val="CC9900"/>
              </a:buClr>
              <a:buSzPct val="64285"/>
              <a:buFont typeface="Wingdings"/>
              <a:buChar char=""/>
              <a:tabLst>
                <a:tab pos="354965" algn="l"/>
                <a:tab pos="355600" algn="l"/>
              </a:tabLst>
            </a:pPr>
            <a:r>
              <a:rPr sz="2100" spc="-5" dirty="0">
                <a:latin typeface="Arial"/>
                <a:cs typeface="Arial"/>
              </a:rPr>
              <a:t>Autrement dit, on ne peut pas hériter d’une </a:t>
            </a:r>
            <a:r>
              <a:rPr sz="2100" dirty="0">
                <a:latin typeface="Arial"/>
                <a:cs typeface="Arial"/>
              </a:rPr>
              <a:t>classe</a:t>
            </a:r>
            <a:r>
              <a:rPr sz="2100" spc="-30" dirty="0">
                <a:latin typeface="Arial"/>
                <a:cs typeface="Arial"/>
              </a:rPr>
              <a:t> </a:t>
            </a:r>
            <a:r>
              <a:rPr sz="2100" spc="-5" dirty="0">
                <a:latin typeface="Arial"/>
                <a:cs typeface="Arial"/>
              </a:rPr>
              <a:t>final.</a:t>
            </a:r>
            <a:endParaRPr sz="2100" dirty="0">
              <a:latin typeface="Arial"/>
              <a:cs typeface="Arial"/>
            </a:endParaRPr>
          </a:p>
          <a:p>
            <a:pPr marL="355600" indent="-342900">
              <a:lnSpc>
                <a:spcPct val="100000"/>
              </a:lnSpc>
              <a:spcBef>
                <a:spcPts val="250"/>
              </a:spcBef>
              <a:buClr>
                <a:srgbClr val="CC9900"/>
              </a:buClr>
              <a:buSzPct val="64285"/>
              <a:buFont typeface="Wingdings"/>
              <a:buChar char=""/>
              <a:tabLst>
                <a:tab pos="354965" algn="l"/>
                <a:tab pos="355600" algn="l"/>
              </a:tabLst>
            </a:pPr>
            <a:r>
              <a:rPr sz="2100" spc="-5" dirty="0">
                <a:latin typeface="Arial"/>
                <a:cs typeface="Arial"/>
              </a:rPr>
              <a:t>La </a:t>
            </a:r>
            <a:r>
              <a:rPr sz="2100" dirty="0">
                <a:latin typeface="Arial"/>
                <a:cs typeface="Arial"/>
              </a:rPr>
              <a:t>classe </a:t>
            </a:r>
            <a:r>
              <a:rPr sz="2100" spc="-5" dirty="0">
                <a:latin typeface="Arial"/>
                <a:cs typeface="Arial"/>
              </a:rPr>
              <a:t>CompteSimple peut être déclarée final en</a:t>
            </a:r>
            <a:r>
              <a:rPr sz="2100" spc="-35" dirty="0">
                <a:latin typeface="Arial"/>
                <a:cs typeface="Arial"/>
              </a:rPr>
              <a:t> </a:t>
            </a:r>
            <a:r>
              <a:rPr sz="2100" spc="-5" dirty="0">
                <a:latin typeface="Arial"/>
                <a:cs typeface="Arial"/>
              </a:rPr>
              <a:t>écrivant:</a:t>
            </a:r>
            <a:endParaRPr sz="2100" dirty="0">
              <a:latin typeface="Arial"/>
              <a:cs typeface="Arial"/>
            </a:endParaRPr>
          </a:p>
          <a:p>
            <a:pPr marL="356870">
              <a:lnSpc>
                <a:spcPct val="100000"/>
              </a:lnSpc>
              <a:spcBef>
                <a:spcPts val="125"/>
              </a:spcBef>
            </a:pPr>
            <a:r>
              <a:rPr sz="2000" b="1" spc="-5" dirty="0">
                <a:solidFill>
                  <a:srgbClr val="7F0055"/>
                </a:solidFill>
                <a:latin typeface="Courier New"/>
                <a:cs typeface="Courier New"/>
              </a:rPr>
              <a:t>public final class </a:t>
            </a:r>
            <a:r>
              <a:rPr sz="2000" spc="-5" dirty="0">
                <a:latin typeface="Courier New"/>
                <a:cs typeface="Courier New"/>
              </a:rPr>
              <a:t>CompteSimple </a:t>
            </a:r>
            <a:r>
              <a:rPr sz="2000" b="1" spc="-5" dirty="0">
                <a:solidFill>
                  <a:srgbClr val="7F0055"/>
                </a:solidFill>
                <a:latin typeface="Courier New"/>
                <a:cs typeface="Courier New"/>
              </a:rPr>
              <a:t>extends </a:t>
            </a:r>
            <a:r>
              <a:rPr sz="2000" spc="-5" dirty="0">
                <a:latin typeface="Courier New"/>
                <a:cs typeface="Courier New"/>
              </a:rPr>
              <a:t>Compte</a:t>
            </a:r>
            <a:r>
              <a:rPr sz="2000" spc="25" dirty="0">
                <a:latin typeface="Courier New"/>
                <a:cs typeface="Courier New"/>
              </a:rPr>
              <a:t> </a:t>
            </a:r>
            <a:r>
              <a:rPr sz="2000" dirty="0">
                <a:latin typeface="Courier New"/>
                <a:cs typeface="Courier New"/>
              </a:rPr>
              <a:t>{</a:t>
            </a:r>
          </a:p>
          <a:p>
            <a:pPr marL="683260">
              <a:lnSpc>
                <a:spcPct val="100000"/>
              </a:lnSpc>
              <a:spcBef>
                <a:spcPts val="240"/>
              </a:spcBef>
            </a:pPr>
            <a:r>
              <a:rPr sz="2000" b="1" spc="-5" dirty="0">
                <a:solidFill>
                  <a:srgbClr val="7F0055"/>
                </a:solidFill>
                <a:latin typeface="Courier New"/>
                <a:cs typeface="Courier New"/>
              </a:rPr>
              <a:t>private float</a:t>
            </a:r>
            <a:r>
              <a:rPr sz="2000" b="1" spc="-40" dirty="0">
                <a:solidFill>
                  <a:srgbClr val="7F0055"/>
                </a:solidFill>
                <a:latin typeface="Courier New"/>
                <a:cs typeface="Courier New"/>
              </a:rPr>
              <a:t> </a:t>
            </a:r>
            <a:r>
              <a:rPr sz="2000" spc="-5" dirty="0">
                <a:solidFill>
                  <a:srgbClr val="0000C0"/>
                </a:solidFill>
                <a:latin typeface="Courier New"/>
                <a:cs typeface="Courier New"/>
              </a:rPr>
              <a:t>decouvert</a:t>
            </a:r>
            <a:r>
              <a:rPr sz="2000" spc="-5" dirty="0">
                <a:latin typeface="Courier New"/>
                <a:cs typeface="Courier New"/>
              </a:rPr>
              <a:t>;</a:t>
            </a:r>
            <a:endParaRPr sz="2000" dirty="0">
              <a:latin typeface="Courier New"/>
              <a:cs typeface="Courier New"/>
            </a:endParaRPr>
          </a:p>
          <a:p>
            <a:pPr marL="927100" marR="1416050" indent="-243840">
              <a:lnSpc>
                <a:spcPct val="100000"/>
              </a:lnSpc>
              <a:spcBef>
                <a:spcPts val="240"/>
              </a:spcBef>
            </a:pPr>
            <a:r>
              <a:rPr sz="2000" b="1" spc="-5" dirty="0">
                <a:solidFill>
                  <a:srgbClr val="7F0055"/>
                </a:solidFill>
                <a:latin typeface="Courier New"/>
                <a:cs typeface="Courier New"/>
              </a:rPr>
              <a:t>public void </a:t>
            </a:r>
            <a:r>
              <a:rPr sz="2000" spc="-5" dirty="0">
                <a:latin typeface="Courier New"/>
                <a:cs typeface="Courier New"/>
              </a:rPr>
              <a:t>afficher() </a:t>
            </a:r>
            <a:r>
              <a:rPr sz="2000" dirty="0">
                <a:latin typeface="Courier New"/>
                <a:cs typeface="Courier New"/>
              </a:rPr>
              <a:t>{  </a:t>
            </a:r>
            <a:r>
              <a:rPr sz="2000" spc="-5" dirty="0">
                <a:latin typeface="Courier New"/>
                <a:cs typeface="Courier New"/>
              </a:rPr>
              <a:t>System.</a:t>
            </a:r>
            <a:r>
              <a:rPr sz="2000" i="1" spc="-5" dirty="0">
                <a:solidFill>
                  <a:srgbClr val="0000C0"/>
                </a:solidFill>
                <a:latin typeface="Courier New"/>
                <a:cs typeface="Courier New"/>
              </a:rPr>
              <a:t>out</a:t>
            </a:r>
            <a:r>
              <a:rPr sz="2000" spc="-5" dirty="0">
                <a:latin typeface="Courier New"/>
                <a:cs typeface="Courier New"/>
              </a:rPr>
              <a:t>.println(</a:t>
            </a:r>
            <a:r>
              <a:rPr sz="2000" spc="-5" dirty="0">
                <a:solidFill>
                  <a:srgbClr val="2A00FF"/>
                </a:solidFill>
                <a:latin typeface="Courier New"/>
                <a:cs typeface="Courier New"/>
              </a:rPr>
              <a:t>"Solde="</a:t>
            </a:r>
            <a:r>
              <a:rPr sz="2000" spc="-5" dirty="0">
                <a:latin typeface="Courier New"/>
                <a:cs typeface="Courier New"/>
              </a:rPr>
              <a:t>+</a:t>
            </a:r>
            <a:r>
              <a:rPr sz="2000" spc="-5" dirty="0">
                <a:solidFill>
                  <a:srgbClr val="0000C0"/>
                </a:solidFill>
                <a:latin typeface="Courier New"/>
                <a:cs typeface="Courier New"/>
              </a:rPr>
              <a:t>solde</a:t>
            </a:r>
            <a:r>
              <a:rPr sz="2000" spc="-5" dirty="0">
                <a:latin typeface="Courier New"/>
                <a:cs typeface="Courier New"/>
              </a:rPr>
              <a:t>+</a:t>
            </a:r>
            <a:r>
              <a:rPr sz="2000" spc="-5" dirty="0">
                <a:solidFill>
                  <a:srgbClr val="2A00FF"/>
                </a:solidFill>
                <a:latin typeface="Courier New"/>
                <a:cs typeface="Courier New"/>
              </a:rPr>
              <a:t>"  Découvert="</a:t>
            </a:r>
            <a:r>
              <a:rPr sz="2000" spc="-5" dirty="0">
                <a:latin typeface="Courier New"/>
                <a:cs typeface="Courier New"/>
              </a:rPr>
              <a:t>+</a:t>
            </a:r>
            <a:r>
              <a:rPr sz="2000" spc="-5" dirty="0">
                <a:solidFill>
                  <a:srgbClr val="0000C0"/>
                </a:solidFill>
                <a:latin typeface="Courier New"/>
                <a:cs typeface="Courier New"/>
              </a:rPr>
              <a:t>decouvert</a:t>
            </a:r>
            <a:r>
              <a:rPr sz="2000" spc="-5" dirty="0">
                <a:latin typeface="Courier New"/>
                <a:cs typeface="Courier New"/>
              </a:rPr>
              <a:t>);</a:t>
            </a:r>
            <a:endParaRPr sz="2000" dirty="0">
              <a:latin typeface="Courier New"/>
              <a:cs typeface="Courier New"/>
            </a:endParaRPr>
          </a:p>
          <a:p>
            <a:pPr marL="356870">
              <a:lnSpc>
                <a:spcPct val="100000"/>
              </a:lnSpc>
              <a:spcBef>
                <a:spcPts val="240"/>
              </a:spcBef>
            </a:pPr>
            <a:r>
              <a:rPr sz="2000" dirty="0">
                <a:latin typeface="Courier New"/>
                <a:cs typeface="Courier New"/>
              </a:rPr>
              <a:t>}</a:t>
            </a:r>
          </a:p>
          <a:p>
            <a:pPr marL="356870">
              <a:lnSpc>
                <a:spcPct val="100000"/>
              </a:lnSpc>
              <a:spcBef>
                <a:spcPts val="240"/>
              </a:spcBef>
            </a:pPr>
            <a:r>
              <a:rPr sz="2000" dirty="0">
                <a:latin typeface="Courier New"/>
                <a:cs typeface="Courier New"/>
              </a:rPr>
              <a:t>}</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065">
              <a:lnSpc>
                <a:spcPct val="100000"/>
              </a:lnSpc>
            </a:pPr>
            <a:r>
              <a:rPr spc="-5" dirty="0"/>
              <a:t>Variables </a:t>
            </a:r>
            <a:r>
              <a:rPr dirty="0"/>
              <a:t>et méthodes</a:t>
            </a:r>
            <a:r>
              <a:rPr spc="-75" dirty="0"/>
              <a:t> </a:t>
            </a:r>
            <a:r>
              <a:rPr spc="-5" dirty="0"/>
              <a:t>final</a:t>
            </a:r>
          </a:p>
        </p:txBody>
      </p:sp>
      <p:sp>
        <p:nvSpPr>
          <p:cNvPr id="6" name="object 6"/>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111</a:t>
            </a:fld>
            <a:endParaRPr dirty="0"/>
          </a:p>
        </p:txBody>
      </p:sp>
      <p:sp>
        <p:nvSpPr>
          <p:cNvPr id="3" name="object 3"/>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4" name="object 4"/>
          <p:cNvSpPr txBox="1"/>
          <p:nvPr/>
        </p:nvSpPr>
        <p:spPr>
          <a:xfrm>
            <a:off x="1320685" y="1510791"/>
            <a:ext cx="8017509" cy="4645025"/>
          </a:xfrm>
          <a:prstGeom prst="rect">
            <a:avLst/>
          </a:prstGeom>
        </p:spPr>
        <p:txBody>
          <a:bodyPr vert="horz" wrap="square" lIns="0" tIns="0" rIns="0" bIns="0" rtlCol="0">
            <a:spAutoFit/>
          </a:bodyPr>
          <a:lstStyle/>
          <a:p>
            <a:pPr marL="355600" marR="511809" indent="-342900">
              <a:lnSpc>
                <a:spcPts val="2020"/>
              </a:lnSpc>
              <a:buClr>
                <a:srgbClr val="CC9900"/>
              </a:buClr>
              <a:buSzPct val="64285"/>
              <a:buFont typeface="Wingdings"/>
              <a:buChar char=""/>
              <a:tabLst>
                <a:tab pos="354965" algn="l"/>
                <a:tab pos="355600" algn="l"/>
              </a:tabLst>
            </a:pPr>
            <a:r>
              <a:rPr sz="2100" spc="-5" dirty="0">
                <a:latin typeface="Arial"/>
                <a:cs typeface="Arial"/>
              </a:rPr>
              <a:t>Une variable final </a:t>
            </a:r>
            <a:r>
              <a:rPr sz="2100" dirty="0">
                <a:latin typeface="Arial"/>
                <a:cs typeface="Arial"/>
              </a:rPr>
              <a:t>est </a:t>
            </a:r>
            <a:r>
              <a:rPr sz="2100" spc="-5" dirty="0">
                <a:latin typeface="Arial"/>
                <a:cs typeface="Arial"/>
              </a:rPr>
              <a:t>une variable dont </a:t>
            </a:r>
            <a:r>
              <a:rPr sz="2100" dirty="0">
                <a:latin typeface="Arial"/>
                <a:cs typeface="Arial"/>
              </a:rPr>
              <a:t>la </a:t>
            </a:r>
            <a:r>
              <a:rPr sz="2100" spc="-5" dirty="0">
                <a:latin typeface="Arial"/>
                <a:cs typeface="Arial"/>
              </a:rPr>
              <a:t>valeur ne peut pas  changer. Autrement dit, </a:t>
            </a:r>
            <a:r>
              <a:rPr sz="2100" dirty="0">
                <a:latin typeface="Arial"/>
                <a:cs typeface="Arial"/>
              </a:rPr>
              <a:t>c’est </a:t>
            </a:r>
            <a:r>
              <a:rPr sz="2100" spc="-5" dirty="0">
                <a:latin typeface="Arial"/>
                <a:cs typeface="Arial"/>
              </a:rPr>
              <a:t>une</a:t>
            </a:r>
            <a:r>
              <a:rPr sz="2100" spc="-25" dirty="0">
                <a:latin typeface="Arial"/>
                <a:cs typeface="Arial"/>
              </a:rPr>
              <a:t> </a:t>
            </a:r>
            <a:r>
              <a:rPr sz="2100" spc="-5" dirty="0">
                <a:latin typeface="Arial"/>
                <a:cs typeface="Arial"/>
              </a:rPr>
              <a:t>constante:</a:t>
            </a:r>
            <a:endParaRPr sz="2100">
              <a:latin typeface="Arial"/>
              <a:cs typeface="Arial"/>
            </a:endParaRPr>
          </a:p>
          <a:p>
            <a:pPr marL="356870">
              <a:lnSpc>
                <a:spcPts val="2400"/>
              </a:lnSpc>
              <a:spcBef>
                <a:spcPts val="20"/>
              </a:spcBef>
            </a:pPr>
            <a:r>
              <a:rPr sz="1200" spc="-305" dirty="0">
                <a:solidFill>
                  <a:srgbClr val="3B812F"/>
                </a:solidFill>
                <a:latin typeface="Wingdings"/>
                <a:cs typeface="Wingdings"/>
              </a:rPr>
              <a:t></a:t>
            </a:r>
            <a:r>
              <a:rPr sz="1200" spc="580" dirty="0">
                <a:solidFill>
                  <a:srgbClr val="3B812F"/>
                </a:solidFill>
                <a:latin typeface="Times New Roman"/>
                <a:cs typeface="Times New Roman"/>
              </a:rPr>
              <a:t> </a:t>
            </a:r>
            <a:r>
              <a:rPr sz="2000" spc="-5" dirty="0">
                <a:latin typeface="Arial"/>
                <a:cs typeface="Arial"/>
              </a:rPr>
              <a:t>Exemple </a:t>
            </a:r>
            <a:r>
              <a:rPr sz="2000" dirty="0">
                <a:latin typeface="Arial"/>
                <a:cs typeface="Arial"/>
              </a:rPr>
              <a:t>: </a:t>
            </a:r>
            <a:r>
              <a:rPr sz="2000" spc="-5" dirty="0">
                <a:solidFill>
                  <a:srgbClr val="990000"/>
                </a:solidFill>
                <a:latin typeface="Arial"/>
                <a:cs typeface="Arial"/>
              </a:rPr>
              <a:t>final </a:t>
            </a:r>
            <a:r>
              <a:rPr sz="2000" dirty="0">
                <a:solidFill>
                  <a:srgbClr val="000099"/>
                </a:solidFill>
                <a:latin typeface="Arial"/>
                <a:cs typeface="Arial"/>
              </a:rPr>
              <a:t>double</a:t>
            </a:r>
            <a:r>
              <a:rPr sz="2000" spc="-85" dirty="0">
                <a:solidFill>
                  <a:srgbClr val="000099"/>
                </a:solidFill>
                <a:latin typeface="Arial"/>
                <a:cs typeface="Arial"/>
              </a:rPr>
              <a:t> </a:t>
            </a:r>
            <a:r>
              <a:rPr sz="2000" dirty="0">
                <a:latin typeface="Arial"/>
                <a:cs typeface="Arial"/>
              </a:rPr>
              <a:t>PI=3.14;</a:t>
            </a:r>
            <a:endParaRPr sz="2000">
              <a:latin typeface="Arial"/>
              <a:cs typeface="Arial"/>
            </a:endParaRPr>
          </a:p>
          <a:p>
            <a:pPr marL="355600" marR="1011555" indent="-342900">
              <a:lnSpc>
                <a:spcPts val="2020"/>
              </a:lnSpc>
              <a:spcBef>
                <a:spcPts val="480"/>
              </a:spcBef>
              <a:buClr>
                <a:srgbClr val="CC9900"/>
              </a:buClr>
              <a:buSzPct val="64285"/>
              <a:buFont typeface="Wingdings"/>
              <a:buChar char=""/>
              <a:tabLst>
                <a:tab pos="354965" algn="l"/>
                <a:tab pos="355600" algn="l"/>
              </a:tabLst>
            </a:pPr>
            <a:r>
              <a:rPr sz="2100" spc="-5" dirty="0">
                <a:latin typeface="Arial"/>
                <a:cs typeface="Arial"/>
              </a:rPr>
              <a:t>Une méthode final </a:t>
            </a:r>
            <a:r>
              <a:rPr sz="2100" dirty="0">
                <a:latin typeface="Arial"/>
                <a:cs typeface="Arial"/>
              </a:rPr>
              <a:t>est </a:t>
            </a:r>
            <a:r>
              <a:rPr sz="2100" spc="-5" dirty="0">
                <a:latin typeface="Arial"/>
                <a:cs typeface="Arial"/>
              </a:rPr>
              <a:t>une méthode qui ne peut pas </a:t>
            </a:r>
            <a:r>
              <a:rPr sz="2100" dirty="0">
                <a:latin typeface="Arial"/>
                <a:cs typeface="Arial"/>
              </a:rPr>
              <a:t>être  </a:t>
            </a:r>
            <a:r>
              <a:rPr sz="2100" spc="-5" dirty="0">
                <a:latin typeface="Arial"/>
                <a:cs typeface="Arial"/>
              </a:rPr>
              <a:t>redéfinie dans les </a:t>
            </a:r>
            <a:r>
              <a:rPr sz="2100" dirty="0">
                <a:latin typeface="Arial"/>
                <a:cs typeface="Arial"/>
              </a:rPr>
              <a:t>classes</a:t>
            </a:r>
            <a:r>
              <a:rPr sz="2100" spc="-85" dirty="0">
                <a:latin typeface="Arial"/>
                <a:cs typeface="Arial"/>
              </a:rPr>
              <a:t> </a:t>
            </a:r>
            <a:r>
              <a:rPr sz="2100" spc="-5" dirty="0">
                <a:latin typeface="Arial"/>
                <a:cs typeface="Arial"/>
              </a:rPr>
              <a:t>dérivées.</a:t>
            </a:r>
            <a:endParaRPr sz="2100">
              <a:latin typeface="Arial"/>
              <a:cs typeface="Arial"/>
            </a:endParaRPr>
          </a:p>
          <a:p>
            <a:pPr marL="683260" marR="5080" indent="-326390">
              <a:lnSpc>
                <a:spcPct val="80000"/>
              </a:lnSpc>
              <a:spcBef>
                <a:spcPts val="500"/>
              </a:spcBef>
            </a:pPr>
            <a:r>
              <a:rPr sz="1200" spc="-305" dirty="0">
                <a:solidFill>
                  <a:srgbClr val="3B812F"/>
                </a:solidFill>
                <a:latin typeface="Wingdings"/>
                <a:cs typeface="Wingdings"/>
              </a:rPr>
              <a:t></a:t>
            </a:r>
            <a:r>
              <a:rPr sz="1200" spc="595" dirty="0">
                <a:solidFill>
                  <a:srgbClr val="3B812F"/>
                </a:solidFill>
                <a:latin typeface="Times New Roman"/>
                <a:cs typeface="Times New Roman"/>
              </a:rPr>
              <a:t> </a:t>
            </a:r>
            <a:r>
              <a:rPr sz="2000" spc="-5" dirty="0">
                <a:latin typeface="Arial"/>
                <a:cs typeface="Arial"/>
              </a:rPr>
              <a:t>Exemple </a:t>
            </a:r>
            <a:r>
              <a:rPr sz="2000" dirty="0">
                <a:latin typeface="Arial"/>
                <a:cs typeface="Arial"/>
              </a:rPr>
              <a:t>: La méthode verser de </a:t>
            </a:r>
            <a:r>
              <a:rPr sz="2000" spc="-5" dirty="0">
                <a:latin typeface="Arial"/>
                <a:cs typeface="Arial"/>
              </a:rPr>
              <a:t>la </a:t>
            </a:r>
            <a:r>
              <a:rPr sz="2000" dirty="0">
                <a:latin typeface="Arial"/>
                <a:cs typeface="Arial"/>
              </a:rPr>
              <a:t>classe suivante ne peut pas  </a:t>
            </a:r>
            <a:r>
              <a:rPr sz="2000" spc="-5" dirty="0">
                <a:latin typeface="Arial"/>
                <a:cs typeface="Arial"/>
              </a:rPr>
              <a:t>être redéfinie </a:t>
            </a:r>
            <a:r>
              <a:rPr sz="2000" dirty="0">
                <a:latin typeface="Arial"/>
                <a:cs typeface="Arial"/>
              </a:rPr>
              <a:t>dans les classes dérivées car </a:t>
            </a:r>
            <a:r>
              <a:rPr sz="2000" spc="-5" dirty="0">
                <a:latin typeface="Arial"/>
                <a:cs typeface="Arial"/>
              </a:rPr>
              <a:t>elle </a:t>
            </a:r>
            <a:r>
              <a:rPr sz="2000" dirty="0">
                <a:latin typeface="Arial"/>
                <a:cs typeface="Arial"/>
              </a:rPr>
              <a:t>est déclarée</a:t>
            </a:r>
            <a:r>
              <a:rPr sz="2000" spc="-165" dirty="0">
                <a:latin typeface="Arial"/>
                <a:cs typeface="Arial"/>
              </a:rPr>
              <a:t> </a:t>
            </a:r>
            <a:r>
              <a:rPr sz="2000" spc="-5" dirty="0">
                <a:latin typeface="Arial"/>
                <a:cs typeface="Arial"/>
              </a:rPr>
              <a:t>final</a:t>
            </a:r>
            <a:endParaRPr sz="2000">
              <a:latin typeface="Arial"/>
              <a:cs typeface="Arial"/>
            </a:endParaRPr>
          </a:p>
          <a:p>
            <a:pPr marL="356870">
              <a:lnSpc>
                <a:spcPts val="1889"/>
              </a:lnSpc>
              <a:tabLst>
                <a:tab pos="682625" algn="l"/>
              </a:tabLst>
            </a:pPr>
            <a:r>
              <a:rPr sz="950" spc="-235" dirty="0">
                <a:solidFill>
                  <a:srgbClr val="3B812F"/>
                </a:solidFill>
                <a:latin typeface="Wingdings"/>
                <a:cs typeface="Wingdings"/>
              </a:rPr>
              <a:t></a:t>
            </a:r>
            <a:r>
              <a:rPr sz="950" spc="-235" dirty="0">
                <a:solidFill>
                  <a:srgbClr val="3B812F"/>
                </a:solidFill>
                <a:latin typeface="Times New Roman"/>
                <a:cs typeface="Times New Roman"/>
              </a:rPr>
              <a:t>	</a:t>
            </a:r>
            <a:r>
              <a:rPr sz="1600" b="1" spc="-5" dirty="0">
                <a:solidFill>
                  <a:srgbClr val="7F0055"/>
                </a:solidFill>
                <a:latin typeface="Courier New"/>
                <a:cs typeface="Courier New"/>
              </a:rPr>
              <a:t>public class </a:t>
            </a:r>
            <a:r>
              <a:rPr sz="1600" spc="-5" dirty="0">
                <a:latin typeface="Courier New"/>
                <a:cs typeface="Courier New"/>
              </a:rPr>
              <a:t>Compte</a:t>
            </a:r>
            <a:r>
              <a:rPr sz="1600" spc="-15" dirty="0">
                <a:latin typeface="Courier New"/>
                <a:cs typeface="Courier New"/>
              </a:rPr>
              <a:t> </a:t>
            </a:r>
            <a:r>
              <a:rPr sz="1600" spc="-5" dirty="0">
                <a:latin typeface="Courier New"/>
                <a:cs typeface="Courier New"/>
              </a:rPr>
              <a:t>{</a:t>
            </a:r>
            <a:endParaRPr sz="1600">
              <a:latin typeface="Courier New"/>
              <a:cs typeface="Courier New"/>
            </a:endParaRPr>
          </a:p>
          <a:p>
            <a:pPr marL="683260">
              <a:lnSpc>
                <a:spcPct val="100000"/>
              </a:lnSpc>
            </a:pPr>
            <a:r>
              <a:rPr sz="1600" b="1" spc="-5" dirty="0">
                <a:solidFill>
                  <a:srgbClr val="7F0055"/>
                </a:solidFill>
                <a:latin typeface="Courier New"/>
                <a:cs typeface="Courier New"/>
              </a:rPr>
              <a:t>private int </a:t>
            </a:r>
            <a:r>
              <a:rPr sz="1600" spc="-5" dirty="0">
                <a:solidFill>
                  <a:srgbClr val="0000C0"/>
                </a:solidFill>
                <a:latin typeface="Courier New"/>
                <a:cs typeface="Courier New"/>
              </a:rPr>
              <a:t>code</a:t>
            </a:r>
            <a:r>
              <a:rPr sz="1600" spc="-5" dirty="0">
                <a:latin typeface="Courier New"/>
                <a:cs typeface="Courier New"/>
              </a:rPr>
              <a:t>; </a:t>
            </a:r>
            <a:r>
              <a:rPr sz="1600" b="1" spc="-5" dirty="0">
                <a:solidFill>
                  <a:srgbClr val="7F0055"/>
                </a:solidFill>
                <a:latin typeface="Courier New"/>
                <a:cs typeface="Courier New"/>
              </a:rPr>
              <a:t>protected </a:t>
            </a:r>
            <a:r>
              <a:rPr sz="1600" b="1" dirty="0">
                <a:solidFill>
                  <a:srgbClr val="7F0055"/>
                </a:solidFill>
                <a:latin typeface="Courier New"/>
                <a:cs typeface="Courier New"/>
              </a:rPr>
              <a:t>float</a:t>
            </a:r>
            <a:r>
              <a:rPr sz="1600" b="1" spc="30" dirty="0">
                <a:solidFill>
                  <a:srgbClr val="7F0055"/>
                </a:solidFill>
                <a:latin typeface="Courier New"/>
                <a:cs typeface="Courier New"/>
              </a:rPr>
              <a:t> </a:t>
            </a:r>
            <a:r>
              <a:rPr sz="1600" dirty="0">
                <a:solidFill>
                  <a:srgbClr val="0000C0"/>
                </a:solidFill>
                <a:latin typeface="Courier New"/>
                <a:cs typeface="Courier New"/>
              </a:rPr>
              <a:t>solde</a:t>
            </a:r>
            <a:r>
              <a:rPr sz="1600" dirty="0">
                <a:latin typeface="Courier New"/>
                <a:cs typeface="Courier New"/>
              </a:rPr>
              <a:t>;</a:t>
            </a:r>
            <a:endParaRPr sz="1600">
              <a:latin typeface="Courier New"/>
              <a:cs typeface="Courier New"/>
            </a:endParaRPr>
          </a:p>
          <a:p>
            <a:pPr marL="683260">
              <a:lnSpc>
                <a:spcPct val="100000"/>
              </a:lnSpc>
            </a:pPr>
            <a:r>
              <a:rPr sz="1600" b="1" spc="-5" dirty="0">
                <a:solidFill>
                  <a:srgbClr val="7F0055"/>
                </a:solidFill>
                <a:latin typeface="Courier New"/>
                <a:cs typeface="Courier New"/>
              </a:rPr>
              <a:t>private </a:t>
            </a:r>
            <a:r>
              <a:rPr sz="1600" b="1" dirty="0">
                <a:solidFill>
                  <a:srgbClr val="7F0055"/>
                </a:solidFill>
                <a:latin typeface="Courier New"/>
                <a:cs typeface="Courier New"/>
              </a:rPr>
              <a:t>static </a:t>
            </a:r>
            <a:r>
              <a:rPr sz="1600" b="1" spc="-5" dirty="0">
                <a:solidFill>
                  <a:srgbClr val="7F0055"/>
                </a:solidFill>
                <a:latin typeface="Courier New"/>
                <a:cs typeface="Courier New"/>
              </a:rPr>
              <a:t>int</a:t>
            </a:r>
            <a:r>
              <a:rPr sz="1600" b="1" spc="-10" dirty="0">
                <a:solidFill>
                  <a:srgbClr val="7F0055"/>
                </a:solidFill>
                <a:latin typeface="Courier New"/>
                <a:cs typeface="Courier New"/>
              </a:rPr>
              <a:t> </a:t>
            </a:r>
            <a:r>
              <a:rPr sz="1600" i="1" spc="-5" dirty="0">
                <a:solidFill>
                  <a:srgbClr val="0000C0"/>
                </a:solidFill>
                <a:latin typeface="Courier New"/>
                <a:cs typeface="Courier New"/>
              </a:rPr>
              <a:t>nbComptes</a:t>
            </a:r>
            <a:r>
              <a:rPr sz="1600" spc="-5" dirty="0">
                <a:latin typeface="Courier New"/>
                <a:cs typeface="Courier New"/>
              </a:rPr>
              <a:t>;</a:t>
            </a:r>
            <a:endParaRPr sz="1600">
              <a:latin typeface="Courier New"/>
              <a:cs typeface="Courier New"/>
            </a:endParaRPr>
          </a:p>
          <a:p>
            <a:pPr>
              <a:lnSpc>
                <a:spcPct val="100000"/>
              </a:lnSpc>
              <a:spcBef>
                <a:spcPts val="20"/>
              </a:spcBef>
            </a:pPr>
            <a:endParaRPr sz="1650">
              <a:latin typeface="Times New Roman"/>
              <a:cs typeface="Times New Roman"/>
            </a:endParaRPr>
          </a:p>
          <a:p>
            <a:pPr marL="927100" marR="3051175" indent="-243840">
              <a:lnSpc>
                <a:spcPct val="100000"/>
              </a:lnSpc>
            </a:pPr>
            <a:r>
              <a:rPr sz="1600" b="1" spc="-5" dirty="0">
                <a:solidFill>
                  <a:srgbClr val="7F0055"/>
                </a:solidFill>
                <a:latin typeface="Courier New"/>
                <a:cs typeface="Courier New"/>
              </a:rPr>
              <a:t>public </a:t>
            </a:r>
            <a:r>
              <a:rPr sz="1600" b="1" spc="-5" dirty="0">
                <a:solidFill>
                  <a:srgbClr val="FF0000"/>
                </a:solidFill>
                <a:latin typeface="Courier New"/>
                <a:cs typeface="Courier New"/>
              </a:rPr>
              <a:t>final </a:t>
            </a:r>
            <a:r>
              <a:rPr sz="1600" b="1" spc="-5" dirty="0">
                <a:solidFill>
                  <a:srgbClr val="7F0055"/>
                </a:solidFill>
                <a:latin typeface="Courier New"/>
                <a:cs typeface="Courier New"/>
              </a:rPr>
              <a:t>void </a:t>
            </a:r>
            <a:r>
              <a:rPr sz="1600" spc="-5" dirty="0">
                <a:latin typeface="Courier New"/>
                <a:cs typeface="Courier New"/>
              </a:rPr>
              <a:t>verser(</a:t>
            </a:r>
            <a:r>
              <a:rPr sz="1600" b="1" spc="-5" dirty="0">
                <a:solidFill>
                  <a:srgbClr val="7F0055"/>
                </a:solidFill>
                <a:latin typeface="Courier New"/>
                <a:cs typeface="Courier New"/>
              </a:rPr>
              <a:t>float </a:t>
            </a:r>
            <a:r>
              <a:rPr sz="1600" spc="-5" dirty="0">
                <a:latin typeface="Courier New"/>
                <a:cs typeface="Courier New"/>
              </a:rPr>
              <a:t>mt){  </a:t>
            </a:r>
            <a:r>
              <a:rPr sz="1600" spc="-5" dirty="0">
                <a:solidFill>
                  <a:srgbClr val="0000C0"/>
                </a:solidFill>
                <a:latin typeface="Courier New"/>
                <a:cs typeface="Courier New"/>
              </a:rPr>
              <a:t>solde</a:t>
            </a:r>
            <a:r>
              <a:rPr sz="1600" spc="-5" dirty="0">
                <a:latin typeface="Courier New"/>
                <a:cs typeface="Courier New"/>
              </a:rPr>
              <a:t>+=mt;</a:t>
            </a:r>
            <a:endParaRPr sz="1600">
              <a:latin typeface="Courier New"/>
              <a:cs typeface="Courier New"/>
            </a:endParaRPr>
          </a:p>
          <a:p>
            <a:pPr marL="683260">
              <a:lnSpc>
                <a:spcPct val="100000"/>
              </a:lnSpc>
            </a:pPr>
            <a:r>
              <a:rPr sz="1600" spc="-5" dirty="0">
                <a:latin typeface="Courier New"/>
                <a:cs typeface="Courier New"/>
              </a:rPr>
              <a:t>}</a:t>
            </a:r>
            <a:endParaRPr sz="1600">
              <a:latin typeface="Courier New"/>
              <a:cs typeface="Courier New"/>
            </a:endParaRPr>
          </a:p>
          <a:p>
            <a:pPr marL="683260">
              <a:lnSpc>
                <a:spcPct val="100000"/>
              </a:lnSpc>
            </a:pPr>
            <a:r>
              <a:rPr sz="1600" b="1" spc="-5" dirty="0">
                <a:solidFill>
                  <a:srgbClr val="7F0055"/>
                </a:solidFill>
                <a:latin typeface="Courier New"/>
                <a:cs typeface="Courier New"/>
              </a:rPr>
              <a:t>public void </a:t>
            </a:r>
            <a:r>
              <a:rPr sz="1600" dirty="0">
                <a:latin typeface="Courier New"/>
                <a:cs typeface="Courier New"/>
              </a:rPr>
              <a:t>retirer(</a:t>
            </a:r>
            <a:r>
              <a:rPr sz="1600" b="1" dirty="0">
                <a:solidFill>
                  <a:srgbClr val="7F0055"/>
                </a:solidFill>
                <a:latin typeface="Courier New"/>
                <a:cs typeface="Courier New"/>
              </a:rPr>
              <a:t>float</a:t>
            </a:r>
            <a:r>
              <a:rPr sz="1600" b="1" spc="-35" dirty="0">
                <a:solidFill>
                  <a:srgbClr val="7F0055"/>
                </a:solidFill>
                <a:latin typeface="Courier New"/>
                <a:cs typeface="Courier New"/>
              </a:rPr>
              <a:t> </a:t>
            </a:r>
            <a:r>
              <a:rPr sz="1600" spc="-5" dirty="0">
                <a:latin typeface="Courier New"/>
                <a:cs typeface="Courier New"/>
              </a:rPr>
              <a:t>mt){</a:t>
            </a:r>
            <a:endParaRPr sz="1600">
              <a:latin typeface="Courier New"/>
              <a:cs typeface="Courier New"/>
            </a:endParaRPr>
          </a:p>
          <a:p>
            <a:pPr marR="3346450" algn="ctr">
              <a:lnSpc>
                <a:spcPct val="100000"/>
              </a:lnSpc>
            </a:pPr>
            <a:r>
              <a:rPr sz="1600" b="1" spc="-5" dirty="0">
                <a:solidFill>
                  <a:srgbClr val="7F0055"/>
                </a:solidFill>
                <a:latin typeface="Courier New"/>
                <a:cs typeface="Courier New"/>
              </a:rPr>
              <a:t>if</a:t>
            </a:r>
            <a:r>
              <a:rPr sz="1600" spc="-5" dirty="0">
                <a:latin typeface="Courier New"/>
                <a:cs typeface="Courier New"/>
              </a:rPr>
              <a:t>(mt&lt;</a:t>
            </a:r>
            <a:r>
              <a:rPr sz="1600" spc="-5" dirty="0">
                <a:solidFill>
                  <a:srgbClr val="0000C0"/>
                </a:solidFill>
                <a:latin typeface="Courier New"/>
                <a:cs typeface="Courier New"/>
              </a:rPr>
              <a:t>solde</a:t>
            </a:r>
            <a:r>
              <a:rPr sz="1600" spc="-5" dirty="0">
                <a:latin typeface="Courier New"/>
                <a:cs typeface="Courier New"/>
              </a:rPr>
              <a:t>)</a:t>
            </a:r>
            <a:r>
              <a:rPr sz="1600" spc="-15" dirty="0">
                <a:latin typeface="Courier New"/>
                <a:cs typeface="Courier New"/>
              </a:rPr>
              <a:t> </a:t>
            </a:r>
            <a:r>
              <a:rPr sz="1600" spc="-5" dirty="0">
                <a:solidFill>
                  <a:srgbClr val="0000C0"/>
                </a:solidFill>
                <a:latin typeface="Courier New"/>
                <a:cs typeface="Courier New"/>
              </a:rPr>
              <a:t>solde-</a:t>
            </a:r>
            <a:r>
              <a:rPr sz="1600" spc="-5" dirty="0">
                <a:latin typeface="Courier New"/>
                <a:cs typeface="Courier New"/>
              </a:rPr>
              <a:t>=mt;</a:t>
            </a:r>
            <a:endParaRPr sz="1600">
              <a:latin typeface="Courier New"/>
              <a:cs typeface="Courier New"/>
            </a:endParaRPr>
          </a:p>
          <a:p>
            <a:pPr marL="683260">
              <a:lnSpc>
                <a:spcPct val="100000"/>
              </a:lnSpc>
            </a:pPr>
            <a:r>
              <a:rPr sz="1600" spc="-5" dirty="0">
                <a:latin typeface="Courier New"/>
                <a:cs typeface="Courier New"/>
              </a:rPr>
              <a:t>}</a:t>
            </a:r>
            <a:endParaRPr sz="1600">
              <a:latin typeface="Courier New"/>
              <a:cs typeface="Courier New"/>
            </a:endParaRPr>
          </a:p>
          <a:p>
            <a:pPr marL="683260">
              <a:lnSpc>
                <a:spcPct val="100000"/>
              </a:lnSpc>
            </a:pPr>
            <a:r>
              <a:rPr sz="1600" spc="-5" dirty="0">
                <a:latin typeface="Courier New"/>
                <a:cs typeface="Courier New"/>
              </a:rPr>
              <a:t>}</a:t>
            </a:r>
            <a:endParaRPr sz="1600">
              <a:latin typeface="Courier New"/>
              <a:cs typeface="Courier New"/>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Membres </a:t>
            </a:r>
            <a:r>
              <a:rPr spc="-5" dirty="0"/>
              <a:t>statiques </a:t>
            </a:r>
            <a:r>
              <a:rPr dirty="0"/>
              <a:t>d’une</a:t>
            </a:r>
            <a:r>
              <a:rPr spc="-60" dirty="0"/>
              <a:t> </a:t>
            </a:r>
            <a:r>
              <a:rPr dirty="0"/>
              <a:t>classe</a:t>
            </a:r>
          </a:p>
        </p:txBody>
      </p:sp>
      <p:sp>
        <p:nvSpPr>
          <p:cNvPr id="8" name="object 8"/>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112</a:t>
            </a:fld>
            <a:endParaRPr dirty="0"/>
          </a:p>
        </p:txBody>
      </p:sp>
      <p:sp>
        <p:nvSpPr>
          <p:cNvPr id="3" name="object 3"/>
          <p:cNvSpPr txBox="1"/>
          <p:nvPr/>
        </p:nvSpPr>
        <p:spPr>
          <a:xfrm>
            <a:off x="1310017" y="1294891"/>
            <a:ext cx="7979409" cy="2569845"/>
          </a:xfrm>
          <a:prstGeom prst="rect">
            <a:avLst/>
          </a:prstGeom>
        </p:spPr>
        <p:txBody>
          <a:bodyPr vert="horz" wrap="square" lIns="0" tIns="0" rIns="0" bIns="0" rtlCol="0">
            <a:spAutoFit/>
          </a:bodyPr>
          <a:lstStyle/>
          <a:p>
            <a:pPr marL="355600" marR="7620" indent="-342900">
              <a:lnSpc>
                <a:spcPts val="1820"/>
              </a:lnSpc>
              <a:buClr>
                <a:srgbClr val="CC9900"/>
              </a:buClr>
              <a:buSzPct val="63157"/>
              <a:buFont typeface="Wingdings"/>
              <a:buChar char=""/>
              <a:tabLst>
                <a:tab pos="354965" algn="l"/>
                <a:tab pos="355600" algn="l"/>
              </a:tabLst>
            </a:pPr>
            <a:r>
              <a:rPr sz="1900" spc="-5" dirty="0">
                <a:latin typeface="Arial"/>
                <a:cs typeface="Arial"/>
              </a:rPr>
              <a:t>Les membres (attributs ou méthodes) d’une classes sont des membres  qui appartiennent à la classe et sont partagés par toutes les instances  de cette</a:t>
            </a:r>
            <a:r>
              <a:rPr sz="1900" spc="-60" dirty="0">
                <a:latin typeface="Arial"/>
                <a:cs typeface="Arial"/>
              </a:rPr>
              <a:t> </a:t>
            </a:r>
            <a:r>
              <a:rPr sz="1900" spc="-5" dirty="0">
                <a:latin typeface="Arial"/>
                <a:cs typeface="Arial"/>
              </a:rPr>
              <a:t>classe.</a:t>
            </a:r>
            <a:endParaRPr sz="1900">
              <a:latin typeface="Arial"/>
              <a:cs typeface="Arial"/>
            </a:endParaRPr>
          </a:p>
          <a:p>
            <a:pPr marL="355600" marR="5080" indent="-342900">
              <a:lnSpc>
                <a:spcPts val="1820"/>
              </a:lnSpc>
              <a:spcBef>
                <a:spcPts val="459"/>
              </a:spcBef>
              <a:buClr>
                <a:srgbClr val="CC9900"/>
              </a:buClr>
              <a:buSzPct val="63157"/>
              <a:buFont typeface="Wingdings"/>
              <a:buChar char=""/>
              <a:tabLst>
                <a:tab pos="354965" algn="l"/>
                <a:tab pos="355600" algn="l"/>
              </a:tabLst>
            </a:pPr>
            <a:r>
              <a:rPr sz="1900" spc="-5" dirty="0">
                <a:latin typeface="Arial"/>
                <a:cs typeface="Arial"/>
              </a:rPr>
              <a:t>Les membres statiques ne sont pas instanciés lors de l’instanciation de  la</a:t>
            </a:r>
            <a:r>
              <a:rPr sz="1900" spc="-85" dirty="0">
                <a:latin typeface="Arial"/>
                <a:cs typeface="Arial"/>
              </a:rPr>
              <a:t> </a:t>
            </a:r>
            <a:r>
              <a:rPr sz="1900" spc="-5" dirty="0">
                <a:latin typeface="Arial"/>
                <a:cs typeface="Arial"/>
              </a:rPr>
              <a:t>classe</a:t>
            </a:r>
            <a:endParaRPr sz="1900">
              <a:latin typeface="Arial"/>
              <a:cs typeface="Arial"/>
            </a:endParaRPr>
          </a:p>
          <a:p>
            <a:pPr marL="355600" marR="48260" indent="-342900">
              <a:lnSpc>
                <a:spcPct val="80000"/>
              </a:lnSpc>
              <a:spcBef>
                <a:spcPts val="470"/>
              </a:spcBef>
              <a:buClr>
                <a:srgbClr val="CC9900"/>
              </a:buClr>
              <a:buSzPct val="63157"/>
              <a:buFont typeface="Wingdings"/>
              <a:buChar char=""/>
              <a:tabLst>
                <a:tab pos="354965" algn="l"/>
                <a:tab pos="355600" algn="l"/>
              </a:tabLst>
            </a:pPr>
            <a:r>
              <a:rPr sz="1900" spc="-5" dirty="0">
                <a:latin typeface="Arial"/>
                <a:cs typeface="Arial"/>
              </a:rPr>
              <a:t>Les membres statiques sont accessible en utilisant directement le nom  de la classe qui les</a:t>
            </a:r>
            <a:r>
              <a:rPr sz="1900" spc="20" dirty="0">
                <a:latin typeface="Arial"/>
                <a:cs typeface="Arial"/>
              </a:rPr>
              <a:t> </a:t>
            </a:r>
            <a:r>
              <a:rPr sz="1900" spc="-5" dirty="0">
                <a:latin typeface="Arial"/>
                <a:cs typeface="Arial"/>
              </a:rPr>
              <a:t>contient.</a:t>
            </a:r>
            <a:endParaRPr sz="1900">
              <a:latin typeface="Arial"/>
              <a:cs typeface="Arial"/>
            </a:endParaRPr>
          </a:p>
          <a:p>
            <a:pPr marL="355600" marR="273050" indent="-342900">
              <a:lnSpc>
                <a:spcPct val="80000"/>
              </a:lnSpc>
              <a:spcBef>
                <a:spcPts val="455"/>
              </a:spcBef>
              <a:buClr>
                <a:srgbClr val="CC9900"/>
              </a:buClr>
              <a:buSzPct val="63157"/>
              <a:buFont typeface="Wingdings"/>
              <a:buChar char=""/>
              <a:tabLst>
                <a:tab pos="354965" algn="l"/>
                <a:tab pos="355600" algn="l"/>
              </a:tabLst>
            </a:pPr>
            <a:r>
              <a:rPr sz="1900" spc="-5" dirty="0">
                <a:latin typeface="Arial"/>
                <a:cs typeface="Arial"/>
              </a:rPr>
              <a:t>Il n’est donc pas nécessaire de créer une instance d’une classe pour  utiliser les membres</a:t>
            </a:r>
            <a:r>
              <a:rPr sz="1900" spc="15" dirty="0">
                <a:latin typeface="Arial"/>
                <a:cs typeface="Arial"/>
              </a:rPr>
              <a:t> </a:t>
            </a:r>
            <a:r>
              <a:rPr sz="1900" spc="-5" dirty="0">
                <a:latin typeface="Arial"/>
                <a:cs typeface="Arial"/>
              </a:rPr>
              <a:t>statiques.</a:t>
            </a:r>
            <a:endParaRPr sz="1900">
              <a:latin typeface="Arial"/>
              <a:cs typeface="Arial"/>
            </a:endParaRPr>
          </a:p>
          <a:p>
            <a:pPr marL="355600" indent="-342900">
              <a:lnSpc>
                <a:spcPct val="100000"/>
              </a:lnSpc>
              <a:buClr>
                <a:srgbClr val="CC9900"/>
              </a:buClr>
              <a:buSzPct val="63157"/>
              <a:buFont typeface="Wingdings"/>
              <a:buChar char=""/>
              <a:tabLst>
                <a:tab pos="354965" algn="l"/>
                <a:tab pos="355600" algn="l"/>
              </a:tabLst>
            </a:pPr>
            <a:r>
              <a:rPr sz="1900" spc="-5" dirty="0">
                <a:latin typeface="Arial"/>
                <a:cs typeface="Arial"/>
              </a:rPr>
              <a:t>Les membre statiques sont également accessible via les instances</a:t>
            </a:r>
            <a:r>
              <a:rPr sz="1900" spc="254" dirty="0">
                <a:latin typeface="Arial"/>
                <a:cs typeface="Arial"/>
              </a:rPr>
              <a:t> </a:t>
            </a:r>
            <a:r>
              <a:rPr sz="1900" spc="-5" dirty="0">
                <a:latin typeface="Arial"/>
                <a:cs typeface="Arial"/>
              </a:rPr>
              <a:t>de</a:t>
            </a:r>
            <a:endParaRPr sz="1900">
              <a:latin typeface="Arial"/>
              <a:cs typeface="Arial"/>
            </a:endParaRPr>
          </a:p>
        </p:txBody>
      </p:sp>
      <p:sp>
        <p:nvSpPr>
          <p:cNvPr id="4" name="object 4"/>
          <p:cNvSpPr/>
          <p:nvPr/>
        </p:nvSpPr>
        <p:spPr>
          <a:xfrm>
            <a:off x="774072" y="3777996"/>
            <a:ext cx="9144000" cy="3429000"/>
          </a:xfrm>
          <a:custGeom>
            <a:avLst/>
            <a:gdLst/>
            <a:ahLst/>
            <a:cxnLst/>
            <a:rect l="l" t="t" r="r" b="b"/>
            <a:pathLst>
              <a:path w="9144000" h="3429000">
                <a:moveTo>
                  <a:pt x="0" y="0"/>
                </a:moveTo>
                <a:lnTo>
                  <a:pt x="9143992" y="0"/>
                </a:lnTo>
                <a:lnTo>
                  <a:pt x="9143992" y="3429000"/>
                </a:lnTo>
                <a:lnTo>
                  <a:pt x="0" y="3429000"/>
                </a:lnTo>
                <a:lnTo>
                  <a:pt x="0" y="0"/>
                </a:lnTo>
                <a:close/>
              </a:path>
            </a:pathLst>
          </a:custGeom>
          <a:solidFill>
            <a:srgbClr val="FFFFFF"/>
          </a:solidFill>
        </p:spPr>
        <p:txBody>
          <a:bodyPr wrap="square" lIns="0" tIns="0" rIns="0" bIns="0" rtlCol="0"/>
          <a:lstStyle/>
          <a:p>
            <a:endParaRPr/>
          </a:p>
        </p:txBody>
      </p:sp>
      <p:sp>
        <p:nvSpPr>
          <p:cNvPr id="5" name="object 5"/>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6" name="object 6"/>
          <p:cNvSpPr txBox="1"/>
          <p:nvPr/>
        </p:nvSpPr>
        <p:spPr>
          <a:xfrm>
            <a:off x="1310017" y="3786632"/>
            <a:ext cx="7945755" cy="2738755"/>
          </a:xfrm>
          <a:prstGeom prst="rect">
            <a:avLst/>
          </a:prstGeom>
        </p:spPr>
        <p:txBody>
          <a:bodyPr vert="horz" wrap="square" lIns="0" tIns="0" rIns="0" bIns="0" rtlCol="0">
            <a:spAutoFit/>
          </a:bodyPr>
          <a:lstStyle/>
          <a:p>
            <a:pPr marL="355600">
              <a:lnSpc>
                <a:spcPct val="100000"/>
              </a:lnSpc>
            </a:pPr>
            <a:r>
              <a:rPr sz="1900" spc="-5" dirty="0">
                <a:latin typeface="Arial"/>
                <a:cs typeface="Arial"/>
              </a:rPr>
              <a:t>la classe qui les</a:t>
            </a:r>
            <a:r>
              <a:rPr sz="1900" spc="5" dirty="0">
                <a:latin typeface="Arial"/>
                <a:cs typeface="Arial"/>
              </a:rPr>
              <a:t> </a:t>
            </a:r>
            <a:r>
              <a:rPr sz="1900" spc="-5" dirty="0">
                <a:latin typeface="Arial"/>
                <a:cs typeface="Arial"/>
              </a:rPr>
              <a:t>contient.</a:t>
            </a:r>
            <a:endParaRPr sz="1900">
              <a:latin typeface="Arial"/>
              <a:cs typeface="Arial"/>
            </a:endParaRPr>
          </a:p>
          <a:p>
            <a:pPr marL="355600" indent="-342900">
              <a:lnSpc>
                <a:spcPct val="100000"/>
              </a:lnSpc>
              <a:buClr>
                <a:srgbClr val="CC9900"/>
              </a:buClr>
              <a:buSzPct val="63157"/>
              <a:buFont typeface="Wingdings"/>
              <a:buChar char=""/>
              <a:tabLst>
                <a:tab pos="354965" algn="l"/>
                <a:tab pos="355600" algn="l"/>
              </a:tabLst>
            </a:pPr>
            <a:r>
              <a:rPr sz="1900" spc="-10" dirty="0">
                <a:latin typeface="Arial"/>
                <a:cs typeface="Arial"/>
              </a:rPr>
              <a:t>Exemple </a:t>
            </a:r>
            <a:r>
              <a:rPr sz="1900" spc="-5" dirty="0">
                <a:latin typeface="Arial"/>
                <a:cs typeface="Arial"/>
              </a:rPr>
              <a:t>d’utilisation:</a:t>
            </a:r>
            <a:endParaRPr sz="1900">
              <a:latin typeface="Arial"/>
              <a:cs typeface="Arial"/>
            </a:endParaRPr>
          </a:p>
          <a:p>
            <a:pPr marL="1035050" lvl="1" indent="-351790">
              <a:lnSpc>
                <a:spcPts val="1795"/>
              </a:lnSpc>
              <a:spcBef>
                <a:spcPts val="15"/>
              </a:spcBef>
              <a:buClr>
                <a:srgbClr val="CC9900"/>
              </a:buClr>
              <a:buSzPct val="63333"/>
              <a:buFont typeface="Wingdings"/>
              <a:buChar char=""/>
              <a:tabLst>
                <a:tab pos="1035050" algn="l"/>
                <a:tab pos="1035685" algn="l"/>
              </a:tabLst>
            </a:pPr>
            <a:r>
              <a:rPr sz="1500" dirty="0">
                <a:latin typeface="Arial"/>
                <a:cs typeface="Arial"/>
              </a:rPr>
              <a:t>double</a:t>
            </a:r>
            <a:r>
              <a:rPr sz="1500" spc="-90" dirty="0">
                <a:latin typeface="Arial"/>
                <a:cs typeface="Arial"/>
              </a:rPr>
              <a:t> </a:t>
            </a:r>
            <a:r>
              <a:rPr sz="1500" dirty="0">
                <a:latin typeface="Arial"/>
                <a:cs typeface="Arial"/>
              </a:rPr>
              <a:t>d=Math.sqrt(9);</a:t>
            </a:r>
            <a:endParaRPr sz="1500">
              <a:latin typeface="Arial"/>
              <a:cs typeface="Arial"/>
            </a:endParaRPr>
          </a:p>
          <a:p>
            <a:pPr marL="683260" marR="383540" indent="-326390">
              <a:lnSpc>
                <a:spcPts val="1630"/>
              </a:lnSpc>
              <a:spcBef>
                <a:spcPts val="390"/>
              </a:spcBef>
            </a:pPr>
            <a:r>
              <a:rPr sz="1000" spc="-240" dirty="0">
                <a:solidFill>
                  <a:srgbClr val="3B812F"/>
                </a:solidFill>
                <a:latin typeface="Wingdings"/>
                <a:cs typeface="Wingdings"/>
              </a:rPr>
              <a:t></a:t>
            </a:r>
            <a:r>
              <a:rPr sz="1000" spc="-240" dirty="0">
                <a:solidFill>
                  <a:srgbClr val="3B812F"/>
                </a:solidFill>
                <a:latin typeface="Times New Roman"/>
                <a:cs typeface="Times New Roman"/>
              </a:rPr>
              <a:t> </a:t>
            </a:r>
            <a:r>
              <a:rPr sz="1700" spc="-5" dirty="0">
                <a:latin typeface="Arial"/>
                <a:cs typeface="Arial"/>
              </a:rPr>
              <a:t>Ici </a:t>
            </a:r>
            <a:r>
              <a:rPr sz="1700" dirty="0">
                <a:latin typeface="Arial"/>
                <a:cs typeface="Arial"/>
              </a:rPr>
              <a:t>nous avons fait appel à la méthode sqrt de la classe </a:t>
            </a:r>
            <a:r>
              <a:rPr sz="1700" spc="-5" dirty="0">
                <a:latin typeface="Arial"/>
                <a:cs typeface="Arial"/>
              </a:rPr>
              <a:t>Math </a:t>
            </a:r>
            <a:r>
              <a:rPr sz="1700" dirty="0">
                <a:latin typeface="Arial"/>
                <a:cs typeface="Arial"/>
              </a:rPr>
              <a:t>sans créer  aucune instance. Ceci est possible car la méthode sqrt est</a:t>
            </a:r>
            <a:r>
              <a:rPr sz="1700" spc="-45" dirty="0">
                <a:latin typeface="Arial"/>
                <a:cs typeface="Arial"/>
              </a:rPr>
              <a:t> </a:t>
            </a:r>
            <a:r>
              <a:rPr sz="1700" dirty="0">
                <a:latin typeface="Arial"/>
                <a:cs typeface="Arial"/>
              </a:rPr>
              <a:t>statique.</a:t>
            </a:r>
            <a:endParaRPr sz="1700">
              <a:latin typeface="Arial"/>
              <a:cs typeface="Arial"/>
            </a:endParaRPr>
          </a:p>
          <a:p>
            <a:pPr marL="683260" marR="5080" indent="-326390">
              <a:lnSpc>
                <a:spcPts val="1630"/>
              </a:lnSpc>
              <a:spcBef>
                <a:spcPts val="409"/>
              </a:spcBef>
            </a:pPr>
            <a:r>
              <a:rPr sz="1000" spc="-240" dirty="0">
                <a:solidFill>
                  <a:srgbClr val="3B812F"/>
                </a:solidFill>
                <a:latin typeface="Wingdings"/>
                <a:cs typeface="Wingdings"/>
              </a:rPr>
              <a:t></a:t>
            </a:r>
            <a:r>
              <a:rPr sz="1000" spc="-240" dirty="0">
                <a:solidFill>
                  <a:srgbClr val="3B812F"/>
                </a:solidFill>
                <a:latin typeface="Times New Roman"/>
                <a:cs typeface="Times New Roman"/>
              </a:rPr>
              <a:t> </a:t>
            </a:r>
            <a:r>
              <a:rPr sz="1700" dirty="0">
                <a:latin typeface="Arial"/>
                <a:cs typeface="Arial"/>
              </a:rPr>
              <a:t>Si </a:t>
            </a:r>
            <a:r>
              <a:rPr sz="1700" spc="-5" dirty="0">
                <a:latin typeface="Arial"/>
                <a:cs typeface="Arial"/>
              </a:rPr>
              <a:t>cette </a:t>
            </a:r>
            <a:r>
              <a:rPr sz="1700" dirty="0">
                <a:latin typeface="Arial"/>
                <a:cs typeface="Arial"/>
              </a:rPr>
              <a:t>méthode n’était pas statique, il </a:t>
            </a:r>
            <a:r>
              <a:rPr sz="1700" spc="-5" dirty="0">
                <a:latin typeface="Arial"/>
                <a:cs typeface="Arial"/>
              </a:rPr>
              <a:t>faut tout </a:t>
            </a:r>
            <a:r>
              <a:rPr sz="1700" dirty="0">
                <a:latin typeface="Arial"/>
                <a:cs typeface="Arial"/>
              </a:rPr>
              <a:t>d’abord créer un objet de la  classe </a:t>
            </a:r>
            <a:r>
              <a:rPr sz="1700" spc="-5" dirty="0">
                <a:latin typeface="Arial"/>
                <a:cs typeface="Arial"/>
              </a:rPr>
              <a:t>Math </a:t>
            </a:r>
            <a:r>
              <a:rPr sz="1700" dirty="0">
                <a:latin typeface="Arial"/>
                <a:cs typeface="Arial"/>
              </a:rPr>
              <a:t>avant de </a:t>
            </a:r>
            <a:r>
              <a:rPr sz="1700" spc="-5" dirty="0">
                <a:latin typeface="Arial"/>
                <a:cs typeface="Arial"/>
              </a:rPr>
              <a:t>faire </a:t>
            </a:r>
            <a:r>
              <a:rPr sz="1700" dirty="0">
                <a:latin typeface="Arial"/>
                <a:cs typeface="Arial"/>
              </a:rPr>
              <a:t>appel à </a:t>
            </a:r>
            <a:r>
              <a:rPr sz="1700" spc="-5" dirty="0">
                <a:latin typeface="Arial"/>
                <a:cs typeface="Arial"/>
              </a:rPr>
              <a:t>cette</a:t>
            </a:r>
            <a:r>
              <a:rPr sz="1700" spc="15" dirty="0">
                <a:latin typeface="Arial"/>
                <a:cs typeface="Arial"/>
              </a:rPr>
              <a:t> </a:t>
            </a:r>
            <a:r>
              <a:rPr sz="1700" dirty="0">
                <a:latin typeface="Arial"/>
                <a:cs typeface="Arial"/>
              </a:rPr>
              <a:t>méthode:</a:t>
            </a:r>
            <a:endParaRPr sz="1700">
              <a:latin typeface="Arial"/>
              <a:cs typeface="Arial"/>
            </a:endParaRPr>
          </a:p>
          <a:p>
            <a:pPr marL="1035050" lvl="1" indent="-351790">
              <a:lnSpc>
                <a:spcPct val="100000"/>
              </a:lnSpc>
              <a:spcBef>
                <a:spcPts val="20"/>
              </a:spcBef>
              <a:buClr>
                <a:srgbClr val="CC9900"/>
              </a:buClr>
              <a:buSzPct val="63333"/>
              <a:buFont typeface="Wingdings"/>
              <a:buChar char=""/>
              <a:tabLst>
                <a:tab pos="1035050" algn="l"/>
                <a:tab pos="1035685" algn="l"/>
              </a:tabLst>
            </a:pPr>
            <a:r>
              <a:rPr sz="1500" dirty="0">
                <a:latin typeface="Arial"/>
                <a:cs typeface="Arial"/>
              </a:rPr>
              <a:t>Math m=new</a:t>
            </a:r>
            <a:r>
              <a:rPr sz="1500" spc="-120" dirty="0">
                <a:latin typeface="Arial"/>
                <a:cs typeface="Arial"/>
              </a:rPr>
              <a:t> </a:t>
            </a:r>
            <a:r>
              <a:rPr sz="1500" dirty="0">
                <a:latin typeface="Arial"/>
                <a:cs typeface="Arial"/>
              </a:rPr>
              <a:t>Math();</a:t>
            </a:r>
            <a:endParaRPr sz="1500">
              <a:latin typeface="Arial"/>
              <a:cs typeface="Arial"/>
            </a:endParaRPr>
          </a:p>
          <a:p>
            <a:pPr marL="1035050" lvl="1" indent="-351790">
              <a:lnSpc>
                <a:spcPts val="1789"/>
              </a:lnSpc>
              <a:buClr>
                <a:srgbClr val="CC9900"/>
              </a:buClr>
              <a:buSzPct val="63333"/>
              <a:buFont typeface="Wingdings"/>
              <a:buChar char=""/>
              <a:tabLst>
                <a:tab pos="1035050" algn="l"/>
                <a:tab pos="1035685" algn="l"/>
              </a:tabLst>
            </a:pPr>
            <a:r>
              <a:rPr sz="1500" dirty="0">
                <a:latin typeface="Arial"/>
                <a:cs typeface="Arial"/>
              </a:rPr>
              <a:t>double</a:t>
            </a:r>
            <a:r>
              <a:rPr sz="1500" spc="-100" dirty="0">
                <a:latin typeface="Arial"/>
                <a:cs typeface="Arial"/>
              </a:rPr>
              <a:t> </a:t>
            </a:r>
            <a:r>
              <a:rPr sz="1500" dirty="0">
                <a:latin typeface="Arial"/>
                <a:cs typeface="Arial"/>
              </a:rPr>
              <a:t>d=m.sqrt(9);</a:t>
            </a:r>
            <a:endParaRPr sz="1500">
              <a:latin typeface="Arial"/>
              <a:cs typeface="Arial"/>
            </a:endParaRPr>
          </a:p>
          <a:p>
            <a:pPr marL="355600" marR="1130300" indent="-342900">
              <a:lnSpc>
                <a:spcPts val="1820"/>
              </a:lnSpc>
              <a:spcBef>
                <a:spcPts val="434"/>
              </a:spcBef>
              <a:buClr>
                <a:srgbClr val="CC9900"/>
              </a:buClr>
              <a:buSzPct val="63157"/>
              <a:buFont typeface="Wingdings"/>
              <a:buChar char=""/>
              <a:tabLst>
                <a:tab pos="354965" algn="l"/>
                <a:tab pos="355600" algn="l"/>
              </a:tabLst>
            </a:pPr>
            <a:r>
              <a:rPr sz="1900" spc="-5" dirty="0">
                <a:latin typeface="Arial"/>
                <a:cs typeface="Arial"/>
              </a:rPr>
              <a:t>Les seuls membres d’une classe, qui sont accessibles, sans  instanciation sont les membres</a:t>
            </a:r>
            <a:r>
              <a:rPr sz="1900" spc="80" dirty="0">
                <a:latin typeface="Arial"/>
                <a:cs typeface="Arial"/>
              </a:rPr>
              <a:t> </a:t>
            </a:r>
            <a:r>
              <a:rPr sz="1900" spc="-5" dirty="0">
                <a:latin typeface="Arial"/>
                <a:cs typeface="Arial"/>
              </a:rPr>
              <a:t>statiques.</a:t>
            </a:r>
            <a:endParaRPr sz="1900">
              <a:latin typeface="Arial"/>
              <a:cs typeface="Arial"/>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50457" y="161797"/>
            <a:ext cx="4714240" cy="608330"/>
          </a:xfrm>
          <a:prstGeom prst="rect">
            <a:avLst/>
          </a:prstGeom>
        </p:spPr>
        <p:txBody>
          <a:bodyPr vert="horz" wrap="square" lIns="0" tIns="0" rIns="0" bIns="0" rtlCol="0">
            <a:spAutoFit/>
          </a:bodyPr>
          <a:lstStyle/>
          <a:p>
            <a:pPr marL="12700">
              <a:lnSpc>
                <a:spcPct val="100000"/>
              </a:lnSpc>
            </a:pPr>
            <a:r>
              <a:rPr sz="3800" b="1" dirty="0">
                <a:latin typeface="Garamond"/>
                <a:cs typeface="Garamond"/>
              </a:rPr>
              <a:t>Qui peut le faire</a:t>
            </a:r>
            <a:r>
              <a:rPr sz="3800" b="1" spc="-80" dirty="0">
                <a:latin typeface="Garamond"/>
                <a:cs typeface="Garamond"/>
              </a:rPr>
              <a:t> </a:t>
            </a:r>
            <a:r>
              <a:rPr sz="3800" b="1" spc="-5" dirty="0">
                <a:latin typeface="Garamond"/>
                <a:cs typeface="Garamond"/>
              </a:rPr>
              <a:t>(Qui):</a:t>
            </a:r>
            <a:endParaRPr sz="3800" dirty="0">
              <a:latin typeface="Garamond"/>
              <a:cs typeface="Garamond"/>
            </a:endParaRPr>
          </a:p>
        </p:txBody>
      </p:sp>
      <p:sp>
        <p:nvSpPr>
          <p:cNvPr id="7" name="object 7"/>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113</a:t>
            </a:fld>
            <a:endParaRPr dirty="0"/>
          </a:p>
        </p:txBody>
      </p:sp>
      <p:sp>
        <p:nvSpPr>
          <p:cNvPr id="3" name="object 3"/>
          <p:cNvSpPr/>
          <p:nvPr/>
        </p:nvSpPr>
        <p:spPr>
          <a:xfrm>
            <a:off x="774072" y="3777996"/>
            <a:ext cx="9144000" cy="3429000"/>
          </a:xfrm>
          <a:custGeom>
            <a:avLst/>
            <a:gdLst/>
            <a:ahLst/>
            <a:cxnLst/>
            <a:rect l="l" t="t" r="r" b="b"/>
            <a:pathLst>
              <a:path w="9144000" h="3429000">
                <a:moveTo>
                  <a:pt x="0" y="0"/>
                </a:moveTo>
                <a:lnTo>
                  <a:pt x="9143992" y="0"/>
                </a:lnTo>
                <a:lnTo>
                  <a:pt x="9143992" y="3429000"/>
                </a:lnTo>
                <a:lnTo>
                  <a:pt x="0" y="3429000"/>
                </a:lnTo>
                <a:lnTo>
                  <a:pt x="0" y="0"/>
                </a:lnTo>
                <a:close/>
              </a:path>
            </a:pathLst>
          </a:custGeom>
          <a:solidFill>
            <a:srgbClr val="FFFFFF"/>
          </a:solidFill>
        </p:spPr>
        <p:txBody>
          <a:bodyPr wrap="square" lIns="0" tIns="0" rIns="0" bIns="0" rtlCol="0"/>
          <a:lstStyle/>
          <a:p>
            <a:endParaRPr/>
          </a:p>
        </p:txBody>
      </p:sp>
      <p:sp>
        <p:nvSpPr>
          <p:cNvPr id="4" name="object 4"/>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5" name="object 5"/>
          <p:cNvSpPr txBox="1"/>
          <p:nvPr/>
        </p:nvSpPr>
        <p:spPr>
          <a:xfrm>
            <a:off x="1320685" y="1095247"/>
            <a:ext cx="7994015" cy="5384800"/>
          </a:xfrm>
          <a:prstGeom prst="rect">
            <a:avLst/>
          </a:prstGeom>
        </p:spPr>
        <p:txBody>
          <a:bodyPr vert="horz" wrap="square" lIns="0" tIns="0" rIns="0" bIns="0" rtlCol="0">
            <a:spAutoFit/>
          </a:bodyPr>
          <a:lstStyle/>
          <a:p>
            <a:pPr marL="12700">
              <a:lnSpc>
                <a:spcPct val="100000"/>
              </a:lnSpc>
              <a:tabLst>
                <a:tab pos="354965" algn="l"/>
              </a:tabLst>
            </a:pPr>
            <a:r>
              <a:rPr sz="1200" spc="-315" dirty="0">
                <a:solidFill>
                  <a:srgbClr val="CC9900"/>
                </a:solidFill>
                <a:latin typeface="Wingdings"/>
                <a:cs typeface="Wingdings"/>
              </a:rPr>
              <a:t></a:t>
            </a:r>
            <a:r>
              <a:rPr sz="1200" spc="-315" dirty="0">
                <a:solidFill>
                  <a:srgbClr val="CC9900"/>
                </a:solidFill>
                <a:latin typeface="Times New Roman"/>
                <a:cs typeface="Times New Roman"/>
              </a:rPr>
              <a:t>	</a:t>
            </a:r>
            <a:r>
              <a:rPr sz="1900" spc="-5" dirty="0">
                <a:solidFill>
                  <a:srgbClr val="000099"/>
                </a:solidFill>
                <a:latin typeface="Arial"/>
                <a:cs typeface="Arial"/>
              </a:rPr>
              <a:t>private:</a:t>
            </a:r>
            <a:endParaRPr sz="1900">
              <a:latin typeface="Arial"/>
              <a:cs typeface="Arial"/>
            </a:endParaRPr>
          </a:p>
          <a:p>
            <a:pPr marL="683260" marR="353060" indent="-326390">
              <a:lnSpc>
                <a:spcPts val="1630"/>
              </a:lnSpc>
              <a:spcBef>
                <a:spcPts val="405"/>
              </a:spcBef>
            </a:pPr>
            <a:r>
              <a:rPr sz="1000" spc="-240" dirty="0">
                <a:solidFill>
                  <a:srgbClr val="3B812F"/>
                </a:solidFill>
                <a:latin typeface="Wingdings"/>
                <a:cs typeface="Wingdings"/>
              </a:rPr>
              <a:t></a:t>
            </a:r>
            <a:r>
              <a:rPr sz="1000" spc="-240" dirty="0">
                <a:solidFill>
                  <a:srgbClr val="3B812F"/>
                </a:solidFill>
                <a:latin typeface="Times New Roman"/>
                <a:cs typeface="Times New Roman"/>
              </a:rPr>
              <a:t> </a:t>
            </a:r>
            <a:r>
              <a:rPr sz="1700" dirty="0">
                <a:latin typeface="Arial"/>
                <a:cs typeface="Arial"/>
              </a:rPr>
              <a:t>L'autorisation </a:t>
            </a:r>
            <a:r>
              <a:rPr sz="1700" b="1" spc="-10" dirty="0">
                <a:latin typeface="Arial"/>
                <a:cs typeface="Arial"/>
              </a:rPr>
              <a:t>private </a:t>
            </a:r>
            <a:r>
              <a:rPr sz="1700" dirty="0">
                <a:latin typeface="Arial"/>
                <a:cs typeface="Arial"/>
              </a:rPr>
              <a:t>est la plus </a:t>
            </a:r>
            <a:r>
              <a:rPr sz="1700" spc="-5" dirty="0">
                <a:latin typeface="Arial"/>
                <a:cs typeface="Arial"/>
              </a:rPr>
              <a:t>restrictive. </a:t>
            </a:r>
            <a:r>
              <a:rPr sz="1700" dirty="0">
                <a:latin typeface="Arial"/>
                <a:cs typeface="Arial"/>
              </a:rPr>
              <a:t>Elle s'applique aux membres  d'une classe (variables, méthodes et classes</a:t>
            </a:r>
            <a:r>
              <a:rPr sz="1700" spc="-60" dirty="0">
                <a:latin typeface="Arial"/>
                <a:cs typeface="Arial"/>
              </a:rPr>
              <a:t> </a:t>
            </a:r>
            <a:r>
              <a:rPr sz="1700" dirty="0">
                <a:latin typeface="Arial"/>
                <a:cs typeface="Arial"/>
              </a:rPr>
              <a:t>internes).</a:t>
            </a:r>
            <a:endParaRPr sz="1700">
              <a:latin typeface="Arial"/>
              <a:cs typeface="Arial"/>
            </a:endParaRPr>
          </a:p>
          <a:p>
            <a:pPr marL="683260" marR="47625" indent="-326390">
              <a:lnSpc>
                <a:spcPts val="1630"/>
              </a:lnSpc>
              <a:spcBef>
                <a:spcPts val="409"/>
              </a:spcBef>
            </a:pPr>
            <a:r>
              <a:rPr sz="1000" spc="-240" dirty="0">
                <a:solidFill>
                  <a:srgbClr val="3B812F"/>
                </a:solidFill>
                <a:latin typeface="Wingdings"/>
                <a:cs typeface="Wingdings"/>
              </a:rPr>
              <a:t></a:t>
            </a:r>
            <a:r>
              <a:rPr sz="1000" spc="-240" dirty="0">
                <a:solidFill>
                  <a:srgbClr val="3B812F"/>
                </a:solidFill>
                <a:latin typeface="Times New Roman"/>
                <a:cs typeface="Times New Roman"/>
              </a:rPr>
              <a:t> </a:t>
            </a:r>
            <a:r>
              <a:rPr sz="1700" dirty="0">
                <a:latin typeface="Arial"/>
                <a:cs typeface="Arial"/>
              </a:rPr>
              <a:t>Les éléments déclarés </a:t>
            </a:r>
            <a:r>
              <a:rPr sz="1700" b="1" spc="-10" dirty="0">
                <a:latin typeface="Arial"/>
                <a:cs typeface="Arial"/>
              </a:rPr>
              <a:t>private </a:t>
            </a:r>
            <a:r>
              <a:rPr sz="1700" dirty="0">
                <a:latin typeface="Arial"/>
                <a:cs typeface="Arial"/>
              </a:rPr>
              <a:t>ne sont accessibles que depuis la classe qui  les</a:t>
            </a:r>
            <a:r>
              <a:rPr sz="1700" spc="-110" dirty="0">
                <a:latin typeface="Arial"/>
                <a:cs typeface="Arial"/>
              </a:rPr>
              <a:t> </a:t>
            </a:r>
            <a:r>
              <a:rPr sz="1700" dirty="0">
                <a:latin typeface="Arial"/>
                <a:cs typeface="Arial"/>
              </a:rPr>
              <a:t>contient.</a:t>
            </a:r>
            <a:endParaRPr sz="1700">
              <a:latin typeface="Arial"/>
              <a:cs typeface="Arial"/>
            </a:endParaRPr>
          </a:p>
          <a:p>
            <a:pPr marL="683260" marR="5080" indent="-326390">
              <a:lnSpc>
                <a:spcPts val="1630"/>
              </a:lnSpc>
              <a:spcBef>
                <a:spcPts val="409"/>
              </a:spcBef>
            </a:pPr>
            <a:r>
              <a:rPr sz="1000" spc="-240" dirty="0">
                <a:solidFill>
                  <a:srgbClr val="3B812F"/>
                </a:solidFill>
                <a:latin typeface="Wingdings"/>
                <a:cs typeface="Wingdings"/>
              </a:rPr>
              <a:t></a:t>
            </a:r>
            <a:r>
              <a:rPr sz="1000" spc="-240" dirty="0">
                <a:solidFill>
                  <a:srgbClr val="3B812F"/>
                </a:solidFill>
                <a:latin typeface="Times New Roman"/>
                <a:cs typeface="Times New Roman"/>
              </a:rPr>
              <a:t> </a:t>
            </a:r>
            <a:r>
              <a:rPr sz="1700" spc="5" dirty="0">
                <a:latin typeface="Arial"/>
                <a:cs typeface="Arial"/>
              </a:rPr>
              <a:t>Ce </a:t>
            </a:r>
            <a:r>
              <a:rPr sz="1700" spc="-10" dirty="0">
                <a:latin typeface="Arial"/>
                <a:cs typeface="Arial"/>
              </a:rPr>
              <a:t>type </a:t>
            </a:r>
            <a:r>
              <a:rPr sz="1700" dirty="0">
                <a:latin typeface="Arial"/>
                <a:cs typeface="Arial"/>
              </a:rPr>
              <a:t>d'autorisation est souvent </a:t>
            </a:r>
            <a:r>
              <a:rPr sz="1700" spc="-5" dirty="0">
                <a:latin typeface="Arial"/>
                <a:cs typeface="Arial"/>
              </a:rPr>
              <a:t>employé </a:t>
            </a:r>
            <a:r>
              <a:rPr sz="1700" dirty="0">
                <a:latin typeface="Arial"/>
                <a:cs typeface="Arial"/>
              </a:rPr>
              <a:t>pour les variables qui ne doivent  </a:t>
            </a:r>
            <a:r>
              <a:rPr sz="1700" spc="-5" dirty="0">
                <a:latin typeface="Arial"/>
                <a:cs typeface="Arial"/>
              </a:rPr>
              <a:t>être </a:t>
            </a:r>
            <a:r>
              <a:rPr sz="1700" dirty="0">
                <a:latin typeface="Arial"/>
                <a:cs typeface="Arial"/>
              </a:rPr>
              <a:t>modifiées ou lues qu'à l'aide d'un </a:t>
            </a:r>
            <a:r>
              <a:rPr sz="1700" i="1" spc="-5" dirty="0">
                <a:latin typeface="Arial"/>
                <a:cs typeface="Arial"/>
              </a:rPr>
              <a:t>getter </a:t>
            </a:r>
            <a:r>
              <a:rPr sz="1700" dirty="0">
                <a:latin typeface="Arial"/>
                <a:cs typeface="Arial"/>
              </a:rPr>
              <a:t>ou d'un</a:t>
            </a:r>
            <a:r>
              <a:rPr sz="1700" spc="35" dirty="0">
                <a:latin typeface="Arial"/>
                <a:cs typeface="Arial"/>
              </a:rPr>
              <a:t> </a:t>
            </a:r>
            <a:r>
              <a:rPr sz="1700" i="1" spc="-5" dirty="0">
                <a:latin typeface="Arial"/>
                <a:cs typeface="Arial"/>
              </a:rPr>
              <a:t>setter</a:t>
            </a:r>
            <a:r>
              <a:rPr sz="1700" spc="-5" dirty="0">
                <a:latin typeface="Arial"/>
                <a:cs typeface="Arial"/>
              </a:rPr>
              <a:t>.</a:t>
            </a:r>
            <a:endParaRPr sz="1700">
              <a:latin typeface="Arial"/>
              <a:cs typeface="Arial"/>
            </a:endParaRPr>
          </a:p>
          <a:p>
            <a:pPr marL="355600" indent="-342900">
              <a:lnSpc>
                <a:spcPct val="100000"/>
              </a:lnSpc>
              <a:spcBef>
                <a:spcPts val="5"/>
              </a:spcBef>
              <a:buClr>
                <a:srgbClr val="CC9900"/>
              </a:buClr>
              <a:buSzPct val="63157"/>
              <a:buFont typeface="Wingdings"/>
              <a:buChar char=""/>
              <a:tabLst>
                <a:tab pos="354965" algn="l"/>
                <a:tab pos="355600" algn="l"/>
              </a:tabLst>
            </a:pPr>
            <a:r>
              <a:rPr sz="1900" spc="-5" dirty="0">
                <a:solidFill>
                  <a:srgbClr val="000099"/>
                </a:solidFill>
                <a:latin typeface="Arial"/>
                <a:cs typeface="Arial"/>
              </a:rPr>
              <a:t>public:</a:t>
            </a:r>
            <a:endParaRPr sz="1900">
              <a:latin typeface="Arial"/>
              <a:cs typeface="Arial"/>
            </a:endParaRPr>
          </a:p>
          <a:p>
            <a:pPr marL="683260" marR="136525" indent="-326390">
              <a:lnSpc>
                <a:spcPts val="1630"/>
              </a:lnSpc>
              <a:spcBef>
                <a:spcPts val="400"/>
              </a:spcBef>
            </a:pPr>
            <a:r>
              <a:rPr sz="1000" spc="-240" dirty="0">
                <a:solidFill>
                  <a:srgbClr val="3B812F"/>
                </a:solidFill>
                <a:latin typeface="Wingdings"/>
                <a:cs typeface="Wingdings"/>
              </a:rPr>
              <a:t></a:t>
            </a:r>
            <a:r>
              <a:rPr sz="1000" spc="-240" dirty="0">
                <a:solidFill>
                  <a:srgbClr val="3B812F"/>
                </a:solidFill>
                <a:latin typeface="Times New Roman"/>
                <a:cs typeface="Times New Roman"/>
              </a:rPr>
              <a:t> </a:t>
            </a:r>
            <a:r>
              <a:rPr sz="1700" spc="5" dirty="0">
                <a:latin typeface="Arial"/>
                <a:cs typeface="Arial"/>
              </a:rPr>
              <a:t>Un </a:t>
            </a:r>
            <a:r>
              <a:rPr sz="1700" dirty="0">
                <a:latin typeface="Arial"/>
                <a:cs typeface="Arial"/>
              </a:rPr>
              <a:t>membre public d’une classe peut </a:t>
            </a:r>
            <a:r>
              <a:rPr sz="1700" spc="-5" dirty="0">
                <a:latin typeface="Arial"/>
                <a:cs typeface="Arial"/>
              </a:rPr>
              <a:t>être </a:t>
            </a:r>
            <a:r>
              <a:rPr sz="1700" dirty="0">
                <a:latin typeface="Arial"/>
                <a:cs typeface="Arial"/>
              </a:rPr>
              <a:t>utilisé par n’importe quelle </a:t>
            </a:r>
            <a:r>
              <a:rPr sz="1700" spc="-5" dirty="0">
                <a:latin typeface="Arial"/>
                <a:cs typeface="Arial"/>
              </a:rPr>
              <a:t>autres  </a:t>
            </a:r>
            <a:r>
              <a:rPr sz="1700" dirty="0">
                <a:latin typeface="Arial"/>
                <a:cs typeface="Arial"/>
              </a:rPr>
              <a:t>classe.</a:t>
            </a:r>
            <a:endParaRPr sz="1700">
              <a:latin typeface="Arial"/>
              <a:cs typeface="Arial"/>
            </a:endParaRPr>
          </a:p>
          <a:p>
            <a:pPr marL="356870">
              <a:lnSpc>
                <a:spcPts val="2035"/>
              </a:lnSpc>
              <a:spcBef>
                <a:spcPts val="10"/>
              </a:spcBef>
            </a:pPr>
            <a:r>
              <a:rPr sz="1000" spc="-240" dirty="0">
                <a:solidFill>
                  <a:srgbClr val="3B812F"/>
                </a:solidFill>
                <a:latin typeface="Wingdings"/>
                <a:cs typeface="Wingdings"/>
              </a:rPr>
              <a:t></a:t>
            </a:r>
            <a:r>
              <a:rPr sz="1000" spc="-240" dirty="0">
                <a:solidFill>
                  <a:srgbClr val="3B812F"/>
                </a:solidFill>
                <a:latin typeface="Times New Roman"/>
                <a:cs typeface="Times New Roman"/>
              </a:rPr>
              <a:t>                                                                                                   </a:t>
            </a:r>
            <a:r>
              <a:rPr sz="1700" dirty="0">
                <a:latin typeface="Arial"/>
                <a:cs typeface="Arial"/>
              </a:rPr>
              <a:t>En UML le membres public sont indiqués par le signe</a:t>
            </a:r>
            <a:r>
              <a:rPr sz="1700" spc="-45" dirty="0">
                <a:latin typeface="Arial"/>
                <a:cs typeface="Arial"/>
              </a:rPr>
              <a:t> </a:t>
            </a:r>
            <a:r>
              <a:rPr sz="1700" dirty="0">
                <a:latin typeface="Arial"/>
                <a:cs typeface="Arial"/>
              </a:rPr>
              <a:t>+</a:t>
            </a:r>
            <a:endParaRPr sz="1700">
              <a:latin typeface="Arial"/>
              <a:cs typeface="Arial"/>
            </a:endParaRPr>
          </a:p>
          <a:p>
            <a:pPr marL="355600" indent="-342900">
              <a:lnSpc>
                <a:spcPts val="2275"/>
              </a:lnSpc>
              <a:buClr>
                <a:srgbClr val="CC9900"/>
              </a:buClr>
              <a:buSzPct val="63157"/>
              <a:buFont typeface="Wingdings"/>
              <a:buChar char=""/>
              <a:tabLst>
                <a:tab pos="354965" algn="l"/>
                <a:tab pos="355600" algn="l"/>
              </a:tabLst>
            </a:pPr>
            <a:r>
              <a:rPr sz="1900" spc="-5" dirty="0">
                <a:solidFill>
                  <a:srgbClr val="000099"/>
                </a:solidFill>
                <a:latin typeface="Arial"/>
                <a:cs typeface="Arial"/>
              </a:rPr>
              <a:t>protected:</a:t>
            </a:r>
            <a:endParaRPr sz="1900">
              <a:latin typeface="Arial"/>
              <a:cs typeface="Arial"/>
            </a:endParaRPr>
          </a:p>
          <a:p>
            <a:pPr marL="356870">
              <a:lnSpc>
                <a:spcPct val="100000"/>
              </a:lnSpc>
              <a:spcBef>
                <a:spcPts val="5"/>
              </a:spcBef>
            </a:pPr>
            <a:r>
              <a:rPr sz="1000" spc="-240" dirty="0">
                <a:solidFill>
                  <a:srgbClr val="3B812F"/>
                </a:solidFill>
                <a:latin typeface="Wingdings"/>
                <a:cs typeface="Wingdings"/>
              </a:rPr>
              <a:t></a:t>
            </a:r>
            <a:r>
              <a:rPr sz="1000" spc="-240" dirty="0">
                <a:solidFill>
                  <a:srgbClr val="3B812F"/>
                </a:solidFill>
                <a:latin typeface="Times New Roman"/>
                <a:cs typeface="Times New Roman"/>
              </a:rPr>
              <a:t>                                                                                                   </a:t>
            </a:r>
            <a:r>
              <a:rPr sz="1700" dirty="0">
                <a:latin typeface="Arial"/>
                <a:cs typeface="Arial"/>
              </a:rPr>
              <a:t>Les membres d'une classe peuvent </a:t>
            </a:r>
            <a:r>
              <a:rPr sz="1700" spc="-5" dirty="0">
                <a:latin typeface="Arial"/>
                <a:cs typeface="Arial"/>
              </a:rPr>
              <a:t>être </a:t>
            </a:r>
            <a:r>
              <a:rPr sz="1700" dirty="0">
                <a:latin typeface="Arial"/>
                <a:cs typeface="Arial"/>
              </a:rPr>
              <a:t>déclarés</a:t>
            </a:r>
            <a:r>
              <a:rPr sz="1700" spc="-20" dirty="0">
                <a:latin typeface="Arial"/>
                <a:cs typeface="Arial"/>
              </a:rPr>
              <a:t> </a:t>
            </a:r>
            <a:r>
              <a:rPr sz="1700" b="1" dirty="0">
                <a:latin typeface="Arial"/>
                <a:cs typeface="Arial"/>
              </a:rPr>
              <a:t>protected</a:t>
            </a:r>
            <a:r>
              <a:rPr sz="1700" dirty="0">
                <a:latin typeface="Arial"/>
                <a:cs typeface="Arial"/>
              </a:rPr>
              <a:t>.</a:t>
            </a:r>
            <a:endParaRPr sz="1700">
              <a:latin typeface="Arial"/>
              <a:cs typeface="Arial"/>
            </a:endParaRPr>
          </a:p>
          <a:p>
            <a:pPr marL="356870">
              <a:lnSpc>
                <a:spcPct val="100000"/>
              </a:lnSpc>
            </a:pPr>
            <a:r>
              <a:rPr sz="1000" spc="-240" dirty="0">
                <a:solidFill>
                  <a:srgbClr val="3B812F"/>
                </a:solidFill>
                <a:latin typeface="Wingdings"/>
                <a:cs typeface="Wingdings"/>
              </a:rPr>
              <a:t></a:t>
            </a:r>
            <a:r>
              <a:rPr sz="1000" spc="-240" dirty="0">
                <a:solidFill>
                  <a:srgbClr val="3B812F"/>
                </a:solidFill>
                <a:latin typeface="Times New Roman"/>
                <a:cs typeface="Times New Roman"/>
              </a:rPr>
              <a:t>                                                                                                   </a:t>
            </a:r>
            <a:r>
              <a:rPr sz="1700" dirty="0">
                <a:latin typeface="Arial"/>
                <a:cs typeface="Arial"/>
              </a:rPr>
              <a:t>Dans ce cas, l'accès en est réservé aux méthodes des classes</a:t>
            </a:r>
            <a:r>
              <a:rPr sz="1700" spc="-25" dirty="0">
                <a:latin typeface="Arial"/>
                <a:cs typeface="Arial"/>
              </a:rPr>
              <a:t> </a:t>
            </a:r>
            <a:r>
              <a:rPr sz="1700" dirty="0">
                <a:latin typeface="Arial"/>
                <a:cs typeface="Arial"/>
              </a:rPr>
              <a:t>appartenant</a:t>
            </a:r>
            <a:endParaRPr sz="1700">
              <a:latin typeface="Arial"/>
              <a:cs typeface="Arial"/>
            </a:endParaRPr>
          </a:p>
          <a:p>
            <a:pPr marL="1035050" lvl="1" indent="-351790">
              <a:lnSpc>
                <a:spcPct val="100000"/>
              </a:lnSpc>
              <a:spcBef>
                <a:spcPts val="5"/>
              </a:spcBef>
              <a:buClr>
                <a:srgbClr val="CC9900"/>
              </a:buClr>
              <a:buSzPct val="63333"/>
              <a:buFont typeface="Wingdings"/>
              <a:buChar char=""/>
              <a:tabLst>
                <a:tab pos="1035050" algn="l"/>
                <a:tab pos="1035685" algn="l"/>
              </a:tabLst>
            </a:pPr>
            <a:r>
              <a:rPr sz="1500" dirty="0">
                <a:latin typeface="Arial"/>
                <a:cs typeface="Arial"/>
              </a:rPr>
              <a:t>au </a:t>
            </a:r>
            <a:r>
              <a:rPr sz="1500" spc="-5" dirty="0">
                <a:latin typeface="Arial"/>
                <a:cs typeface="Arial"/>
              </a:rPr>
              <a:t>même</a:t>
            </a:r>
            <a:r>
              <a:rPr sz="1500" spc="-100" dirty="0">
                <a:latin typeface="Arial"/>
                <a:cs typeface="Arial"/>
              </a:rPr>
              <a:t> </a:t>
            </a:r>
            <a:r>
              <a:rPr sz="1500" spc="5" dirty="0">
                <a:latin typeface="Arial"/>
                <a:cs typeface="Arial"/>
              </a:rPr>
              <a:t>package</a:t>
            </a:r>
            <a:endParaRPr sz="1500">
              <a:latin typeface="Arial"/>
              <a:cs typeface="Arial"/>
            </a:endParaRPr>
          </a:p>
          <a:p>
            <a:pPr marL="1035050" lvl="1" indent="-351790">
              <a:lnSpc>
                <a:spcPct val="100000"/>
              </a:lnSpc>
              <a:buClr>
                <a:srgbClr val="CC9900"/>
              </a:buClr>
              <a:buSzPct val="63333"/>
              <a:buFont typeface="Wingdings"/>
              <a:buChar char=""/>
              <a:tabLst>
                <a:tab pos="1035050" algn="l"/>
                <a:tab pos="1035685" algn="l"/>
              </a:tabLst>
            </a:pPr>
            <a:r>
              <a:rPr sz="1500" dirty="0">
                <a:latin typeface="Arial"/>
                <a:cs typeface="Arial"/>
              </a:rPr>
              <a:t>aux classes dérivées de ces</a:t>
            </a:r>
            <a:r>
              <a:rPr sz="1500" spc="-90" dirty="0">
                <a:latin typeface="Arial"/>
                <a:cs typeface="Arial"/>
              </a:rPr>
              <a:t> </a:t>
            </a:r>
            <a:r>
              <a:rPr sz="1500" dirty="0">
                <a:latin typeface="Arial"/>
                <a:cs typeface="Arial"/>
              </a:rPr>
              <a:t>classes,</a:t>
            </a:r>
            <a:endParaRPr sz="1500">
              <a:latin typeface="Arial"/>
              <a:cs typeface="Arial"/>
            </a:endParaRPr>
          </a:p>
          <a:p>
            <a:pPr marL="1035050" lvl="1" indent="-351790">
              <a:lnSpc>
                <a:spcPts val="1789"/>
              </a:lnSpc>
              <a:buClr>
                <a:srgbClr val="CC9900"/>
              </a:buClr>
              <a:buSzPct val="63333"/>
              <a:buFont typeface="Wingdings"/>
              <a:buChar char=""/>
              <a:tabLst>
                <a:tab pos="1035050" algn="l"/>
                <a:tab pos="1035685" algn="l"/>
              </a:tabLst>
            </a:pPr>
            <a:r>
              <a:rPr sz="1500" dirty="0">
                <a:latin typeface="Arial"/>
                <a:cs typeface="Arial"/>
              </a:rPr>
              <a:t>ainsi qu'aux classes appartenant aux mêmes packages que les classes</a:t>
            </a:r>
            <a:r>
              <a:rPr sz="1500" spc="-114" dirty="0">
                <a:latin typeface="Arial"/>
                <a:cs typeface="Arial"/>
              </a:rPr>
              <a:t> </a:t>
            </a:r>
            <a:r>
              <a:rPr sz="1500" dirty="0">
                <a:latin typeface="Arial"/>
                <a:cs typeface="Arial"/>
              </a:rPr>
              <a:t>dérivées.</a:t>
            </a:r>
            <a:endParaRPr sz="1500">
              <a:latin typeface="Arial"/>
              <a:cs typeface="Arial"/>
            </a:endParaRPr>
          </a:p>
          <a:p>
            <a:pPr marL="355600" indent="-342900">
              <a:lnSpc>
                <a:spcPts val="2270"/>
              </a:lnSpc>
              <a:buClr>
                <a:srgbClr val="CC9900"/>
              </a:buClr>
              <a:buSzPct val="63157"/>
              <a:buFont typeface="Wingdings"/>
              <a:buChar char=""/>
              <a:tabLst>
                <a:tab pos="354965" algn="l"/>
                <a:tab pos="355600" algn="l"/>
              </a:tabLst>
            </a:pPr>
            <a:r>
              <a:rPr sz="1900" spc="-5" dirty="0">
                <a:latin typeface="Arial"/>
                <a:cs typeface="Arial"/>
              </a:rPr>
              <a:t>Autorisation par défaut :</a:t>
            </a:r>
            <a:r>
              <a:rPr sz="1900" spc="40" dirty="0">
                <a:latin typeface="Arial"/>
                <a:cs typeface="Arial"/>
              </a:rPr>
              <a:t> </a:t>
            </a:r>
            <a:r>
              <a:rPr sz="1900" spc="-5" dirty="0">
                <a:solidFill>
                  <a:srgbClr val="000099"/>
                </a:solidFill>
                <a:latin typeface="Arial"/>
                <a:cs typeface="Arial"/>
              </a:rPr>
              <a:t>package</a:t>
            </a:r>
            <a:endParaRPr sz="1900">
              <a:latin typeface="Arial"/>
              <a:cs typeface="Arial"/>
            </a:endParaRPr>
          </a:p>
          <a:p>
            <a:pPr marL="683260" marR="236854" indent="-326390">
              <a:lnSpc>
                <a:spcPts val="1540"/>
              </a:lnSpc>
              <a:spcBef>
                <a:spcPts val="380"/>
              </a:spcBef>
              <a:tabLst>
                <a:tab pos="682625" algn="l"/>
              </a:tabLst>
            </a:pPr>
            <a:r>
              <a:rPr sz="950" spc="-235" dirty="0">
                <a:solidFill>
                  <a:srgbClr val="3B812F"/>
                </a:solidFill>
                <a:latin typeface="Wingdings"/>
                <a:cs typeface="Wingdings"/>
              </a:rPr>
              <a:t></a:t>
            </a:r>
            <a:r>
              <a:rPr sz="950" spc="-235" dirty="0">
                <a:solidFill>
                  <a:srgbClr val="3B812F"/>
                </a:solidFill>
                <a:latin typeface="Times New Roman"/>
                <a:cs typeface="Times New Roman"/>
              </a:rPr>
              <a:t>	</a:t>
            </a:r>
            <a:r>
              <a:rPr sz="1600" spc="-5" dirty="0">
                <a:latin typeface="Arial"/>
                <a:cs typeface="Arial"/>
              </a:rPr>
              <a:t>L'autorisation par défaut, que nous appelons </a:t>
            </a:r>
            <a:r>
              <a:rPr sz="1600" b="1" i="1" spc="-10" dirty="0">
                <a:latin typeface="Arial"/>
                <a:cs typeface="Arial"/>
              </a:rPr>
              <a:t>packag</a:t>
            </a:r>
            <a:r>
              <a:rPr sz="1600" b="1" spc="-10" dirty="0">
                <a:latin typeface="Arial"/>
                <a:cs typeface="Arial"/>
              </a:rPr>
              <a:t>e</a:t>
            </a:r>
            <a:r>
              <a:rPr sz="1600" spc="-10" dirty="0">
                <a:latin typeface="Arial"/>
                <a:cs typeface="Arial"/>
              </a:rPr>
              <a:t>, </a:t>
            </a:r>
            <a:r>
              <a:rPr sz="1600" spc="-5" dirty="0">
                <a:latin typeface="Arial"/>
                <a:cs typeface="Arial"/>
              </a:rPr>
              <a:t>s'applique</a:t>
            </a:r>
            <a:r>
              <a:rPr sz="1600" spc="135" dirty="0">
                <a:latin typeface="Arial"/>
                <a:cs typeface="Arial"/>
              </a:rPr>
              <a:t> </a:t>
            </a:r>
            <a:r>
              <a:rPr sz="1600" spc="-5" dirty="0">
                <a:latin typeface="Arial"/>
                <a:cs typeface="Arial"/>
              </a:rPr>
              <a:t>aux</a:t>
            </a:r>
            <a:r>
              <a:rPr sz="1600" spc="15" dirty="0">
                <a:latin typeface="Arial"/>
                <a:cs typeface="Arial"/>
              </a:rPr>
              <a:t> </a:t>
            </a:r>
            <a:r>
              <a:rPr sz="1600" dirty="0">
                <a:latin typeface="Arial"/>
                <a:cs typeface="Arial"/>
              </a:rPr>
              <a:t>classes, </a:t>
            </a:r>
            <a:r>
              <a:rPr sz="1600" spc="-5" dirty="0">
                <a:latin typeface="Arial"/>
                <a:cs typeface="Arial"/>
              </a:rPr>
              <a:t> interfaces, variables et</a:t>
            </a:r>
            <a:r>
              <a:rPr sz="1600" spc="35" dirty="0">
                <a:latin typeface="Arial"/>
                <a:cs typeface="Arial"/>
              </a:rPr>
              <a:t> </a:t>
            </a:r>
            <a:r>
              <a:rPr sz="1600" spc="-5" dirty="0">
                <a:latin typeface="Arial"/>
                <a:cs typeface="Arial"/>
              </a:rPr>
              <a:t>méthodes.</a:t>
            </a:r>
            <a:endParaRPr sz="1600">
              <a:latin typeface="Arial"/>
              <a:cs typeface="Arial"/>
            </a:endParaRPr>
          </a:p>
          <a:p>
            <a:pPr marL="683260" marR="311150" indent="-326390">
              <a:lnSpc>
                <a:spcPts val="1540"/>
              </a:lnSpc>
              <a:spcBef>
                <a:spcPts val="380"/>
              </a:spcBef>
              <a:tabLst>
                <a:tab pos="682625" algn="l"/>
              </a:tabLst>
            </a:pPr>
            <a:r>
              <a:rPr sz="950" spc="-235" dirty="0">
                <a:solidFill>
                  <a:srgbClr val="3B812F"/>
                </a:solidFill>
                <a:latin typeface="Wingdings"/>
                <a:cs typeface="Wingdings"/>
              </a:rPr>
              <a:t></a:t>
            </a:r>
            <a:r>
              <a:rPr sz="950" spc="-235" dirty="0">
                <a:solidFill>
                  <a:srgbClr val="3B812F"/>
                </a:solidFill>
                <a:latin typeface="Times New Roman"/>
                <a:cs typeface="Times New Roman"/>
              </a:rPr>
              <a:t>	</a:t>
            </a:r>
            <a:r>
              <a:rPr sz="1600" spc="-5" dirty="0">
                <a:latin typeface="Arial"/>
                <a:cs typeface="Arial"/>
              </a:rPr>
              <a:t>Les éléments qui disposent de cette autorisation </a:t>
            </a:r>
            <a:r>
              <a:rPr sz="1600" dirty="0">
                <a:latin typeface="Arial"/>
                <a:cs typeface="Arial"/>
              </a:rPr>
              <a:t>sont accessibles </a:t>
            </a:r>
            <a:r>
              <a:rPr sz="1600" spc="-5" dirty="0">
                <a:latin typeface="Arial"/>
                <a:cs typeface="Arial"/>
              </a:rPr>
              <a:t>à</a:t>
            </a:r>
            <a:r>
              <a:rPr sz="1600" spc="100" dirty="0">
                <a:latin typeface="Arial"/>
                <a:cs typeface="Arial"/>
              </a:rPr>
              <a:t> </a:t>
            </a:r>
            <a:r>
              <a:rPr sz="1600" spc="-5" dirty="0">
                <a:latin typeface="Arial"/>
                <a:cs typeface="Arial"/>
              </a:rPr>
              <a:t>toutes</a:t>
            </a:r>
            <a:r>
              <a:rPr sz="1600" spc="15" dirty="0">
                <a:latin typeface="Arial"/>
                <a:cs typeface="Arial"/>
              </a:rPr>
              <a:t> </a:t>
            </a:r>
            <a:r>
              <a:rPr sz="1600" dirty="0">
                <a:latin typeface="Arial"/>
                <a:cs typeface="Arial"/>
              </a:rPr>
              <a:t>les </a:t>
            </a:r>
            <a:r>
              <a:rPr sz="1600" spc="-5" dirty="0">
                <a:latin typeface="Arial"/>
                <a:cs typeface="Arial"/>
              </a:rPr>
              <a:t> méthodes des </a:t>
            </a:r>
            <a:r>
              <a:rPr sz="1600" dirty="0">
                <a:latin typeface="Arial"/>
                <a:cs typeface="Arial"/>
              </a:rPr>
              <a:t>classes </a:t>
            </a:r>
            <a:r>
              <a:rPr sz="1600" spc="-5" dirty="0">
                <a:latin typeface="Arial"/>
                <a:cs typeface="Arial"/>
              </a:rPr>
              <a:t>du même</a:t>
            </a:r>
            <a:r>
              <a:rPr sz="1600" spc="10" dirty="0">
                <a:latin typeface="Arial"/>
                <a:cs typeface="Arial"/>
              </a:rPr>
              <a:t> </a:t>
            </a:r>
            <a:r>
              <a:rPr sz="1600" spc="-5" dirty="0">
                <a:latin typeface="Arial"/>
                <a:cs typeface="Arial"/>
              </a:rPr>
              <a:t>package.</a:t>
            </a:r>
            <a:endParaRPr sz="1600">
              <a:latin typeface="Arial"/>
              <a:cs typeface="Arial"/>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Résumé:</a:t>
            </a:r>
            <a:r>
              <a:rPr spc="-40" dirty="0"/>
              <a:t> </a:t>
            </a:r>
            <a:r>
              <a:rPr spc="-5" dirty="0"/>
              <a:t>Héritage</a:t>
            </a:r>
          </a:p>
        </p:txBody>
      </p:sp>
      <p:sp>
        <p:nvSpPr>
          <p:cNvPr id="6" name="object 6"/>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114</a:t>
            </a:fld>
            <a:endParaRPr dirty="0"/>
          </a:p>
        </p:txBody>
      </p:sp>
      <p:sp>
        <p:nvSpPr>
          <p:cNvPr id="3" name="object 3"/>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4" name="object 4"/>
          <p:cNvSpPr txBox="1"/>
          <p:nvPr/>
        </p:nvSpPr>
        <p:spPr>
          <a:xfrm>
            <a:off x="1320685" y="1377696"/>
            <a:ext cx="8004175" cy="4821555"/>
          </a:xfrm>
          <a:prstGeom prst="rect">
            <a:avLst/>
          </a:prstGeom>
        </p:spPr>
        <p:txBody>
          <a:bodyPr vert="horz" wrap="square" lIns="0" tIns="0" rIns="0" bIns="0" rtlCol="0">
            <a:spAutoFit/>
          </a:bodyPr>
          <a:lstStyle/>
          <a:p>
            <a:pPr marL="355600" indent="-342900">
              <a:lnSpc>
                <a:spcPts val="2270"/>
              </a:lnSpc>
              <a:buClr>
                <a:srgbClr val="CC9900"/>
              </a:buClr>
              <a:buSzPct val="64285"/>
              <a:buFont typeface="Wingdings"/>
              <a:buChar char=""/>
              <a:tabLst>
                <a:tab pos="354965" algn="l"/>
                <a:tab pos="355600" algn="l"/>
              </a:tabLst>
            </a:pPr>
            <a:r>
              <a:rPr sz="2100" spc="-5" dirty="0">
                <a:latin typeface="Arial"/>
                <a:cs typeface="Arial"/>
              </a:rPr>
              <a:t>Une </a:t>
            </a:r>
            <a:r>
              <a:rPr sz="2100" dirty="0">
                <a:latin typeface="Arial"/>
                <a:cs typeface="Arial"/>
              </a:rPr>
              <a:t>classe </a:t>
            </a:r>
            <a:r>
              <a:rPr sz="2100" spc="-5" dirty="0">
                <a:latin typeface="Arial"/>
                <a:cs typeface="Arial"/>
              </a:rPr>
              <a:t>peut hériter d’une autre </a:t>
            </a:r>
            <a:r>
              <a:rPr sz="2100" dirty="0">
                <a:latin typeface="Arial"/>
                <a:cs typeface="Arial"/>
              </a:rPr>
              <a:t>classe </a:t>
            </a:r>
            <a:r>
              <a:rPr sz="2100" spc="-5" dirty="0">
                <a:latin typeface="Arial"/>
                <a:cs typeface="Arial"/>
              </a:rPr>
              <a:t>en </a:t>
            </a:r>
            <a:r>
              <a:rPr sz="2100" dirty="0">
                <a:latin typeface="Arial"/>
                <a:cs typeface="Arial"/>
              </a:rPr>
              <a:t>utilisant le</a:t>
            </a:r>
            <a:r>
              <a:rPr sz="2100" spc="-125" dirty="0">
                <a:latin typeface="Arial"/>
                <a:cs typeface="Arial"/>
              </a:rPr>
              <a:t> </a:t>
            </a:r>
            <a:r>
              <a:rPr sz="2100" spc="-5" dirty="0">
                <a:latin typeface="Arial"/>
                <a:cs typeface="Arial"/>
              </a:rPr>
              <a:t>mot</a:t>
            </a:r>
            <a:endParaRPr sz="2100">
              <a:latin typeface="Arial"/>
              <a:cs typeface="Arial"/>
            </a:endParaRPr>
          </a:p>
          <a:p>
            <a:pPr marL="355600">
              <a:lnSpc>
                <a:spcPts val="2270"/>
              </a:lnSpc>
            </a:pPr>
            <a:r>
              <a:rPr sz="2100" b="1" spc="-5" dirty="0">
                <a:solidFill>
                  <a:srgbClr val="000099"/>
                </a:solidFill>
                <a:latin typeface="Arial"/>
                <a:cs typeface="Arial"/>
              </a:rPr>
              <a:t>extends</a:t>
            </a:r>
            <a:r>
              <a:rPr sz="2100" spc="-5" dirty="0">
                <a:latin typeface="Arial"/>
                <a:cs typeface="Arial"/>
              </a:rPr>
              <a:t>.</a:t>
            </a:r>
            <a:endParaRPr sz="2100">
              <a:latin typeface="Arial"/>
              <a:cs typeface="Arial"/>
            </a:endParaRPr>
          </a:p>
          <a:p>
            <a:pPr marL="355600" marR="1083310" indent="-342900">
              <a:lnSpc>
                <a:spcPts val="2020"/>
              </a:lnSpc>
              <a:spcBef>
                <a:spcPts val="480"/>
              </a:spcBef>
              <a:buClr>
                <a:srgbClr val="CC9900"/>
              </a:buClr>
              <a:buSzPct val="64285"/>
              <a:buFont typeface="Wingdings"/>
              <a:buChar char=""/>
              <a:tabLst>
                <a:tab pos="354965" algn="l"/>
                <a:tab pos="355600" algn="l"/>
              </a:tabLst>
            </a:pPr>
            <a:r>
              <a:rPr sz="2100" spc="-5" dirty="0">
                <a:latin typeface="Arial"/>
                <a:cs typeface="Arial"/>
              </a:rPr>
              <a:t>Une </a:t>
            </a:r>
            <a:r>
              <a:rPr sz="2100" dirty="0">
                <a:latin typeface="Arial"/>
                <a:cs typeface="Arial"/>
              </a:rPr>
              <a:t>classe </a:t>
            </a:r>
            <a:r>
              <a:rPr sz="2100" spc="-5" dirty="0">
                <a:latin typeface="Arial"/>
                <a:cs typeface="Arial"/>
              </a:rPr>
              <a:t>Hérite d’une autre tout </a:t>
            </a:r>
            <a:r>
              <a:rPr sz="2100" dirty="0">
                <a:latin typeface="Arial"/>
                <a:cs typeface="Arial"/>
              </a:rPr>
              <a:t>ses </a:t>
            </a:r>
            <a:r>
              <a:rPr sz="2100" spc="-5" dirty="0">
                <a:latin typeface="Arial"/>
                <a:cs typeface="Arial"/>
              </a:rPr>
              <a:t>membres sauf </a:t>
            </a:r>
            <a:r>
              <a:rPr sz="2100" dirty="0">
                <a:latin typeface="Arial"/>
                <a:cs typeface="Arial"/>
              </a:rPr>
              <a:t>le  </a:t>
            </a:r>
            <a:r>
              <a:rPr sz="2100" spc="-5" dirty="0">
                <a:latin typeface="Arial"/>
                <a:cs typeface="Arial"/>
              </a:rPr>
              <a:t>constructeur.</a:t>
            </a:r>
            <a:endParaRPr sz="2100">
              <a:latin typeface="Arial"/>
              <a:cs typeface="Arial"/>
            </a:endParaRPr>
          </a:p>
          <a:p>
            <a:pPr marL="355600" marR="800735" indent="-342900">
              <a:lnSpc>
                <a:spcPct val="80000"/>
              </a:lnSpc>
              <a:spcBef>
                <a:spcPts val="520"/>
              </a:spcBef>
              <a:buClr>
                <a:srgbClr val="CC9900"/>
              </a:buClr>
              <a:buSzPct val="64285"/>
              <a:buFont typeface="Wingdings"/>
              <a:buChar char=""/>
              <a:tabLst>
                <a:tab pos="354965" algn="l"/>
                <a:tab pos="355600" algn="l"/>
              </a:tabLst>
            </a:pPr>
            <a:r>
              <a:rPr sz="2100" dirty="0">
                <a:latin typeface="Arial"/>
                <a:cs typeface="Arial"/>
              </a:rPr>
              <a:t>Il </a:t>
            </a:r>
            <a:r>
              <a:rPr sz="2100" spc="-5" dirty="0">
                <a:latin typeface="Arial"/>
                <a:cs typeface="Arial"/>
              </a:rPr>
              <a:t>faut toujours définir </a:t>
            </a:r>
            <a:r>
              <a:rPr sz="2100" dirty="0">
                <a:latin typeface="Arial"/>
                <a:cs typeface="Arial"/>
              </a:rPr>
              <a:t>le </a:t>
            </a:r>
            <a:r>
              <a:rPr sz="2100" spc="-5" dirty="0">
                <a:latin typeface="Arial"/>
                <a:cs typeface="Arial"/>
              </a:rPr>
              <a:t>constructeur de </a:t>
            </a:r>
            <a:r>
              <a:rPr sz="2100" dirty="0">
                <a:latin typeface="Arial"/>
                <a:cs typeface="Arial"/>
              </a:rPr>
              <a:t>la </a:t>
            </a:r>
            <a:r>
              <a:rPr sz="2100" spc="-5" dirty="0">
                <a:latin typeface="Arial"/>
                <a:cs typeface="Arial"/>
              </a:rPr>
              <a:t>nouvelle </a:t>
            </a:r>
            <a:r>
              <a:rPr sz="2100" dirty="0">
                <a:latin typeface="Arial"/>
                <a:cs typeface="Arial"/>
              </a:rPr>
              <a:t>classe  </a:t>
            </a:r>
            <a:r>
              <a:rPr sz="2100" spc="-5" dirty="0">
                <a:latin typeface="Arial"/>
                <a:cs typeface="Arial"/>
              </a:rPr>
              <a:t>dérivée.</a:t>
            </a:r>
            <a:endParaRPr sz="2100">
              <a:latin typeface="Arial"/>
              <a:cs typeface="Arial"/>
            </a:endParaRPr>
          </a:p>
          <a:p>
            <a:pPr marL="355600" marR="5080" indent="-342900">
              <a:lnSpc>
                <a:spcPts val="2020"/>
              </a:lnSpc>
              <a:spcBef>
                <a:spcPts val="484"/>
              </a:spcBef>
              <a:buClr>
                <a:srgbClr val="CC9900"/>
              </a:buClr>
              <a:buSzPct val="64285"/>
              <a:buFont typeface="Wingdings"/>
              <a:buChar char=""/>
              <a:tabLst>
                <a:tab pos="354965" algn="l"/>
                <a:tab pos="355600" algn="l"/>
              </a:tabLst>
            </a:pPr>
            <a:r>
              <a:rPr sz="2100" spc="-5" dirty="0">
                <a:latin typeface="Arial"/>
                <a:cs typeface="Arial"/>
              </a:rPr>
              <a:t>Le constructeur de </a:t>
            </a:r>
            <a:r>
              <a:rPr sz="2100" dirty="0">
                <a:latin typeface="Arial"/>
                <a:cs typeface="Arial"/>
              </a:rPr>
              <a:t>la classe </a:t>
            </a:r>
            <a:r>
              <a:rPr sz="2100" spc="-5" dirty="0">
                <a:latin typeface="Arial"/>
                <a:cs typeface="Arial"/>
              </a:rPr>
              <a:t>dérivée peut appeler </a:t>
            </a:r>
            <a:r>
              <a:rPr sz="2100" spc="-10" dirty="0">
                <a:latin typeface="Arial"/>
                <a:cs typeface="Arial"/>
              </a:rPr>
              <a:t>le </a:t>
            </a:r>
            <a:r>
              <a:rPr sz="2100" spc="-5" dirty="0">
                <a:latin typeface="Arial"/>
                <a:cs typeface="Arial"/>
              </a:rPr>
              <a:t>constructeur  de </a:t>
            </a:r>
            <a:r>
              <a:rPr sz="2100" dirty="0">
                <a:latin typeface="Arial"/>
                <a:cs typeface="Arial"/>
              </a:rPr>
              <a:t>la classe </a:t>
            </a:r>
            <a:r>
              <a:rPr sz="2100" spc="-5" dirty="0">
                <a:latin typeface="Arial"/>
                <a:cs typeface="Arial"/>
              </a:rPr>
              <a:t>parente en utilisant </a:t>
            </a:r>
            <a:r>
              <a:rPr sz="2100" dirty="0">
                <a:latin typeface="Arial"/>
                <a:cs typeface="Arial"/>
              </a:rPr>
              <a:t>le </a:t>
            </a:r>
            <a:r>
              <a:rPr sz="2100" spc="-5" dirty="0">
                <a:latin typeface="Arial"/>
                <a:cs typeface="Arial"/>
              </a:rPr>
              <a:t>mot </a:t>
            </a:r>
            <a:r>
              <a:rPr sz="2100" b="1" spc="-5" dirty="0">
                <a:solidFill>
                  <a:srgbClr val="000099"/>
                </a:solidFill>
                <a:latin typeface="Arial"/>
                <a:cs typeface="Arial"/>
              </a:rPr>
              <a:t>super(), </a:t>
            </a:r>
            <a:r>
              <a:rPr sz="2100" spc="-5" dirty="0">
                <a:latin typeface="Arial"/>
                <a:cs typeface="Arial"/>
              </a:rPr>
              <a:t>avec </a:t>
            </a:r>
            <a:r>
              <a:rPr sz="2100" dirty="0">
                <a:latin typeface="Arial"/>
                <a:cs typeface="Arial"/>
              </a:rPr>
              <a:t>la liste </a:t>
            </a:r>
            <a:r>
              <a:rPr sz="2100" spc="-5" dirty="0">
                <a:latin typeface="Arial"/>
                <a:cs typeface="Arial"/>
              </a:rPr>
              <a:t>des  paramètres.</a:t>
            </a:r>
            <a:endParaRPr sz="2100">
              <a:latin typeface="Arial"/>
              <a:cs typeface="Arial"/>
            </a:endParaRPr>
          </a:p>
          <a:p>
            <a:pPr marL="355600" marR="495934" indent="-342900">
              <a:lnSpc>
                <a:spcPts val="2020"/>
              </a:lnSpc>
              <a:spcBef>
                <a:spcPts val="500"/>
              </a:spcBef>
              <a:buClr>
                <a:srgbClr val="CC9900"/>
              </a:buClr>
              <a:buSzPct val="64285"/>
              <a:buFont typeface="Wingdings"/>
              <a:buChar char=""/>
              <a:tabLst>
                <a:tab pos="354965" algn="l"/>
                <a:tab pos="355600" algn="l"/>
              </a:tabLst>
            </a:pPr>
            <a:r>
              <a:rPr sz="2100" spc="-5" dirty="0">
                <a:latin typeface="Arial"/>
                <a:cs typeface="Arial"/>
              </a:rPr>
              <a:t>Quand une </a:t>
            </a:r>
            <a:r>
              <a:rPr sz="2100" dirty="0">
                <a:latin typeface="Arial"/>
                <a:cs typeface="Arial"/>
              </a:rPr>
              <a:t>classe </a:t>
            </a:r>
            <a:r>
              <a:rPr sz="2100" spc="-5" dirty="0">
                <a:latin typeface="Arial"/>
                <a:cs typeface="Arial"/>
              </a:rPr>
              <a:t>hérite d’une autre </a:t>
            </a:r>
            <a:r>
              <a:rPr sz="2100" dirty="0">
                <a:latin typeface="Arial"/>
                <a:cs typeface="Arial"/>
              </a:rPr>
              <a:t>classe, </a:t>
            </a:r>
            <a:r>
              <a:rPr sz="2100" spc="-5" dirty="0">
                <a:latin typeface="Arial"/>
                <a:cs typeface="Arial"/>
              </a:rPr>
              <a:t>elle </a:t>
            </a:r>
            <a:r>
              <a:rPr sz="2100" dirty="0">
                <a:latin typeface="Arial"/>
                <a:cs typeface="Arial"/>
              </a:rPr>
              <a:t>a le </a:t>
            </a:r>
            <a:r>
              <a:rPr sz="2100" spc="-5" dirty="0">
                <a:latin typeface="Arial"/>
                <a:cs typeface="Arial"/>
              </a:rPr>
              <a:t>droit</a:t>
            </a:r>
            <a:r>
              <a:rPr sz="2100" spc="-105" dirty="0">
                <a:latin typeface="Arial"/>
                <a:cs typeface="Arial"/>
              </a:rPr>
              <a:t> </a:t>
            </a:r>
            <a:r>
              <a:rPr sz="2100" spc="-5" dirty="0">
                <a:latin typeface="Arial"/>
                <a:cs typeface="Arial"/>
              </a:rPr>
              <a:t>de  redéfinir les méthodes</a:t>
            </a:r>
            <a:r>
              <a:rPr sz="2100" spc="-35" dirty="0">
                <a:latin typeface="Arial"/>
                <a:cs typeface="Arial"/>
              </a:rPr>
              <a:t> </a:t>
            </a:r>
            <a:r>
              <a:rPr sz="2100" spc="-5" dirty="0">
                <a:latin typeface="Arial"/>
                <a:cs typeface="Arial"/>
              </a:rPr>
              <a:t>héritées.</a:t>
            </a:r>
            <a:endParaRPr sz="2100">
              <a:latin typeface="Arial"/>
              <a:cs typeface="Arial"/>
            </a:endParaRPr>
          </a:p>
          <a:p>
            <a:pPr marL="355600" marR="260350" indent="-342900">
              <a:lnSpc>
                <a:spcPct val="80000"/>
              </a:lnSpc>
              <a:spcBef>
                <a:spcPts val="520"/>
              </a:spcBef>
              <a:buClr>
                <a:srgbClr val="CC9900"/>
              </a:buClr>
              <a:buSzPct val="64285"/>
              <a:buFont typeface="Wingdings"/>
              <a:buChar char=""/>
              <a:tabLst>
                <a:tab pos="354965" algn="l"/>
                <a:tab pos="355600" algn="l"/>
              </a:tabLst>
            </a:pPr>
            <a:r>
              <a:rPr sz="2100" spc="-5" dirty="0">
                <a:latin typeface="Arial"/>
                <a:cs typeface="Arial"/>
              </a:rPr>
              <a:t>Dans une méthode redéfinie, on peut appeler </a:t>
            </a:r>
            <a:r>
              <a:rPr sz="2100" dirty="0">
                <a:latin typeface="Arial"/>
                <a:cs typeface="Arial"/>
              </a:rPr>
              <a:t>la méthode </a:t>
            </a:r>
            <a:r>
              <a:rPr sz="2100" spc="-5" dirty="0">
                <a:latin typeface="Arial"/>
                <a:cs typeface="Arial"/>
              </a:rPr>
              <a:t>de</a:t>
            </a:r>
            <a:r>
              <a:rPr sz="2100" spc="-85" dirty="0">
                <a:latin typeface="Arial"/>
                <a:cs typeface="Arial"/>
              </a:rPr>
              <a:t> </a:t>
            </a:r>
            <a:r>
              <a:rPr sz="2100" dirty="0">
                <a:latin typeface="Arial"/>
                <a:cs typeface="Arial"/>
              </a:rPr>
              <a:t>la  classe </a:t>
            </a:r>
            <a:r>
              <a:rPr sz="2100" spc="-5" dirty="0">
                <a:latin typeface="Arial"/>
                <a:cs typeface="Arial"/>
              </a:rPr>
              <a:t>parente en écrivant </a:t>
            </a:r>
            <a:r>
              <a:rPr sz="2100" dirty="0">
                <a:latin typeface="Arial"/>
                <a:cs typeface="Arial"/>
              </a:rPr>
              <a:t>le </a:t>
            </a:r>
            <a:r>
              <a:rPr sz="2100" spc="-5" dirty="0">
                <a:latin typeface="Arial"/>
                <a:cs typeface="Arial"/>
              </a:rPr>
              <a:t>mot </a:t>
            </a:r>
            <a:r>
              <a:rPr sz="2100" b="1" spc="-5" dirty="0">
                <a:solidFill>
                  <a:srgbClr val="000099"/>
                </a:solidFill>
                <a:latin typeface="Arial"/>
                <a:cs typeface="Arial"/>
              </a:rPr>
              <a:t>super </a:t>
            </a:r>
            <a:r>
              <a:rPr sz="2100" spc="-5" dirty="0">
                <a:latin typeface="Arial"/>
                <a:cs typeface="Arial"/>
              </a:rPr>
              <a:t>suivi d’un point et du  nom de </a:t>
            </a:r>
            <a:r>
              <a:rPr sz="2100" dirty="0">
                <a:latin typeface="Arial"/>
                <a:cs typeface="Arial"/>
              </a:rPr>
              <a:t>la </a:t>
            </a:r>
            <a:r>
              <a:rPr sz="2100" spc="-5" dirty="0">
                <a:latin typeface="Arial"/>
                <a:cs typeface="Arial"/>
              </a:rPr>
              <a:t>méthode parente.</a:t>
            </a:r>
            <a:r>
              <a:rPr sz="2100" spc="-45" dirty="0">
                <a:latin typeface="Arial"/>
                <a:cs typeface="Arial"/>
              </a:rPr>
              <a:t> </a:t>
            </a:r>
            <a:r>
              <a:rPr sz="2100" spc="-5" dirty="0">
                <a:latin typeface="Arial"/>
                <a:cs typeface="Arial"/>
              </a:rPr>
              <a:t>(</a:t>
            </a:r>
            <a:r>
              <a:rPr sz="2100" b="1" spc="-5" dirty="0">
                <a:solidFill>
                  <a:srgbClr val="000099"/>
                </a:solidFill>
                <a:latin typeface="Arial"/>
                <a:cs typeface="Arial"/>
              </a:rPr>
              <a:t>super.méthode()</a:t>
            </a:r>
            <a:r>
              <a:rPr sz="2100" spc="-5" dirty="0">
                <a:latin typeface="Arial"/>
                <a:cs typeface="Arial"/>
              </a:rPr>
              <a:t>).</a:t>
            </a:r>
            <a:endParaRPr sz="2100">
              <a:latin typeface="Arial"/>
              <a:cs typeface="Arial"/>
            </a:endParaRPr>
          </a:p>
          <a:p>
            <a:pPr marL="355600" marR="152400" indent="-342900">
              <a:lnSpc>
                <a:spcPct val="80000"/>
              </a:lnSpc>
              <a:spcBef>
                <a:spcPts val="505"/>
              </a:spcBef>
              <a:buClr>
                <a:srgbClr val="CC9900"/>
              </a:buClr>
              <a:buSzPct val="64285"/>
              <a:buFont typeface="Wingdings"/>
              <a:buChar char=""/>
              <a:tabLst>
                <a:tab pos="354965" algn="l"/>
                <a:tab pos="355600" algn="l"/>
              </a:tabLst>
            </a:pPr>
            <a:r>
              <a:rPr sz="2100" spc="-5" dirty="0">
                <a:latin typeface="Arial"/>
                <a:cs typeface="Arial"/>
              </a:rPr>
              <a:t>Un constructeur peut appeler un autre constructeur de </a:t>
            </a:r>
            <a:r>
              <a:rPr sz="2100" dirty="0">
                <a:latin typeface="Arial"/>
                <a:cs typeface="Arial"/>
              </a:rPr>
              <a:t>la </a:t>
            </a:r>
            <a:r>
              <a:rPr sz="2100" spc="-5" dirty="0">
                <a:latin typeface="Arial"/>
                <a:cs typeface="Arial"/>
              </a:rPr>
              <a:t>même  </a:t>
            </a:r>
            <a:r>
              <a:rPr sz="2100" dirty="0">
                <a:latin typeface="Arial"/>
                <a:cs typeface="Arial"/>
              </a:rPr>
              <a:t>classe </a:t>
            </a:r>
            <a:r>
              <a:rPr sz="2100" spc="-5" dirty="0">
                <a:latin typeface="Arial"/>
                <a:cs typeface="Arial"/>
              </a:rPr>
              <a:t>en utilisant </a:t>
            </a:r>
            <a:r>
              <a:rPr sz="2100" dirty="0">
                <a:latin typeface="Arial"/>
                <a:cs typeface="Arial"/>
              </a:rPr>
              <a:t>le </a:t>
            </a:r>
            <a:r>
              <a:rPr sz="2100" spc="-5" dirty="0">
                <a:latin typeface="Arial"/>
                <a:cs typeface="Arial"/>
              </a:rPr>
              <a:t>mot </a:t>
            </a:r>
            <a:r>
              <a:rPr sz="2100" b="1" spc="-5" dirty="0">
                <a:solidFill>
                  <a:srgbClr val="000099"/>
                </a:solidFill>
                <a:latin typeface="Arial"/>
                <a:cs typeface="Arial"/>
              </a:rPr>
              <a:t>this() </a:t>
            </a:r>
            <a:r>
              <a:rPr sz="2100" spc="-5" dirty="0">
                <a:latin typeface="Arial"/>
                <a:cs typeface="Arial"/>
              </a:rPr>
              <a:t>avec des paramètres du  constructeur.</a:t>
            </a:r>
            <a:endParaRPr sz="2100">
              <a:latin typeface="Arial"/>
              <a:cs typeface="Arial"/>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Résumé:</a:t>
            </a:r>
            <a:r>
              <a:rPr spc="-65" dirty="0"/>
              <a:t> </a:t>
            </a:r>
            <a:r>
              <a:rPr dirty="0"/>
              <a:t>Accessibilté</a:t>
            </a:r>
          </a:p>
        </p:txBody>
      </p:sp>
      <p:sp>
        <p:nvSpPr>
          <p:cNvPr id="7" name="object 7"/>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115</a:t>
            </a:fld>
            <a:endParaRPr dirty="0"/>
          </a:p>
        </p:txBody>
      </p:sp>
      <p:sp>
        <p:nvSpPr>
          <p:cNvPr id="3" name="object 3"/>
          <p:cNvSpPr/>
          <p:nvPr/>
        </p:nvSpPr>
        <p:spPr>
          <a:xfrm>
            <a:off x="774072" y="3777996"/>
            <a:ext cx="9144000" cy="3429000"/>
          </a:xfrm>
          <a:custGeom>
            <a:avLst/>
            <a:gdLst/>
            <a:ahLst/>
            <a:cxnLst/>
            <a:rect l="l" t="t" r="r" b="b"/>
            <a:pathLst>
              <a:path w="9144000" h="3429000">
                <a:moveTo>
                  <a:pt x="0" y="0"/>
                </a:moveTo>
                <a:lnTo>
                  <a:pt x="9143992" y="0"/>
                </a:lnTo>
                <a:lnTo>
                  <a:pt x="9143992" y="3429000"/>
                </a:lnTo>
                <a:lnTo>
                  <a:pt x="0" y="3429000"/>
                </a:lnTo>
                <a:lnTo>
                  <a:pt x="0" y="0"/>
                </a:lnTo>
                <a:close/>
              </a:path>
            </a:pathLst>
          </a:custGeom>
          <a:solidFill>
            <a:srgbClr val="FFFFFF"/>
          </a:solidFill>
        </p:spPr>
        <p:txBody>
          <a:bodyPr wrap="square" lIns="0" tIns="0" rIns="0" bIns="0" rtlCol="0"/>
          <a:lstStyle/>
          <a:p>
            <a:endParaRPr/>
          </a:p>
        </p:txBody>
      </p:sp>
      <p:sp>
        <p:nvSpPr>
          <p:cNvPr id="4" name="object 4"/>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5" name="object 5"/>
          <p:cNvSpPr txBox="1"/>
          <p:nvPr/>
        </p:nvSpPr>
        <p:spPr>
          <a:xfrm>
            <a:off x="961016" y="1439164"/>
            <a:ext cx="8625205" cy="4648835"/>
          </a:xfrm>
          <a:prstGeom prst="rect">
            <a:avLst/>
          </a:prstGeom>
        </p:spPr>
        <p:txBody>
          <a:bodyPr vert="horz" wrap="square" lIns="0" tIns="0" rIns="0" bIns="0" rtlCol="0">
            <a:spAutoFit/>
          </a:bodyPr>
          <a:lstStyle/>
          <a:p>
            <a:pPr marL="12700">
              <a:lnSpc>
                <a:spcPct val="100000"/>
              </a:lnSpc>
            </a:pPr>
            <a:r>
              <a:rPr sz="1700" spc="-490" dirty="0">
                <a:solidFill>
                  <a:srgbClr val="CC9900"/>
                </a:solidFill>
                <a:latin typeface="Wingdings"/>
                <a:cs typeface="Wingdings"/>
              </a:rPr>
              <a:t></a:t>
            </a:r>
            <a:r>
              <a:rPr sz="1700" spc="500" dirty="0">
                <a:solidFill>
                  <a:srgbClr val="CC9900"/>
                </a:solidFill>
                <a:latin typeface="Times New Roman"/>
                <a:cs typeface="Times New Roman"/>
              </a:rPr>
              <a:t> </a:t>
            </a:r>
            <a:r>
              <a:rPr sz="2600" dirty="0">
                <a:latin typeface="Arial"/>
                <a:cs typeface="Arial"/>
              </a:rPr>
              <a:t>Pour </a:t>
            </a:r>
            <a:r>
              <a:rPr sz="2600" spc="-5" dirty="0">
                <a:latin typeface="Arial"/>
                <a:cs typeface="Arial"/>
              </a:rPr>
              <a:t>utiliser </a:t>
            </a:r>
            <a:r>
              <a:rPr sz="2600" dirty="0">
                <a:latin typeface="Arial"/>
                <a:cs typeface="Arial"/>
              </a:rPr>
              <a:t>une classe </a:t>
            </a:r>
            <a:r>
              <a:rPr sz="2600" spc="-5" dirty="0">
                <a:latin typeface="Arial"/>
                <a:cs typeface="Arial"/>
              </a:rPr>
              <a:t>il </a:t>
            </a:r>
            <a:r>
              <a:rPr sz="2600" dirty="0">
                <a:latin typeface="Arial"/>
                <a:cs typeface="Arial"/>
              </a:rPr>
              <a:t>faut</a:t>
            </a:r>
            <a:r>
              <a:rPr sz="2600" spc="-70" dirty="0">
                <a:latin typeface="Arial"/>
                <a:cs typeface="Arial"/>
              </a:rPr>
              <a:t> </a:t>
            </a:r>
            <a:r>
              <a:rPr sz="2600" dirty="0">
                <a:latin typeface="Arial"/>
                <a:cs typeface="Arial"/>
              </a:rPr>
              <a:t>connaitre:</a:t>
            </a:r>
            <a:endParaRPr sz="2600">
              <a:latin typeface="Arial"/>
              <a:cs typeface="Arial"/>
            </a:endParaRPr>
          </a:p>
          <a:p>
            <a:pPr marL="356870">
              <a:lnSpc>
                <a:spcPct val="100000"/>
              </a:lnSpc>
              <a:spcBef>
                <a:spcPts val="530"/>
              </a:spcBef>
            </a:pPr>
            <a:r>
              <a:rPr sz="1300" spc="-315" dirty="0">
                <a:solidFill>
                  <a:srgbClr val="3B812F"/>
                </a:solidFill>
                <a:latin typeface="Wingdings"/>
                <a:cs typeface="Wingdings"/>
              </a:rPr>
              <a:t></a:t>
            </a:r>
            <a:r>
              <a:rPr sz="1300" spc="-315" dirty="0">
                <a:solidFill>
                  <a:srgbClr val="3B812F"/>
                </a:solidFill>
                <a:latin typeface="Times New Roman"/>
                <a:cs typeface="Times New Roman"/>
              </a:rPr>
              <a:t>                                                                                   </a:t>
            </a:r>
            <a:r>
              <a:rPr sz="2200" spc="-10" dirty="0">
                <a:latin typeface="Arial"/>
                <a:cs typeface="Arial"/>
              </a:rPr>
              <a:t>Où </a:t>
            </a:r>
            <a:r>
              <a:rPr sz="2200" spc="-5" dirty="0">
                <a:latin typeface="Arial"/>
                <a:cs typeface="Arial"/>
              </a:rPr>
              <a:t>trouver la </a:t>
            </a:r>
            <a:r>
              <a:rPr sz="2200" dirty="0">
                <a:latin typeface="Arial"/>
                <a:cs typeface="Arial"/>
              </a:rPr>
              <a:t>classe</a:t>
            </a:r>
            <a:r>
              <a:rPr sz="2200" spc="-5" dirty="0">
                <a:latin typeface="Arial"/>
                <a:cs typeface="Arial"/>
              </a:rPr>
              <a:t> (package)</a:t>
            </a:r>
            <a:endParaRPr sz="2200">
              <a:latin typeface="Arial"/>
              <a:cs typeface="Arial"/>
            </a:endParaRPr>
          </a:p>
          <a:p>
            <a:pPr marL="356870">
              <a:lnSpc>
                <a:spcPct val="100000"/>
              </a:lnSpc>
              <a:spcBef>
                <a:spcPts val="525"/>
              </a:spcBef>
            </a:pPr>
            <a:r>
              <a:rPr sz="1300" spc="-315" dirty="0">
                <a:solidFill>
                  <a:srgbClr val="3B812F"/>
                </a:solidFill>
                <a:latin typeface="Wingdings"/>
                <a:cs typeface="Wingdings"/>
              </a:rPr>
              <a:t></a:t>
            </a:r>
            <a:r>
              <a:rPr sz="1300" spc="-315" dirty="0">
                <a:solidFill>
                  <a:srgbClr val="3B812F"/>
                </a:solidFill>
                <a:latin typeface="Times New Roman"/>
                <a:cs typeface="Times New Roman"/>
              </a:rPr>
              <a:t>                                                                                    </a:t>
            </a:r>
            <a:r>
              <a:rPr sz="2200" spc="-5" dirty="0">
                <a:latin typeface="Arial"/>
                <a:cs typeface="Arial"/>
              </a:rPr>
              <a:t>Quels sont les droits </a:t>
            </a:r>
            <a:r>
              <a:rPr sz="2200" dirty="0">
                <a:latin typeface="Arial"/>
                <a:cs typeface="Arial"/>
              </a:rPr>
              <a:t>d’accès </a:t>
            </a:r>
            <a:r>
              <a:rPr sz="2200" spc="-5" dirty="0">
                <a:latin typeface="Arial"/>
                <a:cs typeface="Arial"/>
              </a:rPr>
              <a:t>à cette </a:t>
            </a:r>
            <a:r>
              <a:rPr sz="2200" dirty="0">
                <a:latin typeface="Arial"/>
                <a:cs typeface="Arial"/>
              </a:rPr>
              <a:t>classe</a:t>
            </a:r>
            <a:r>
              <a:rPr sz="2200" spc="-5" dirty="0">
                <a:latin typeface="Arial"/>
                <a:cs typeface="Arial"/>
              </a:rPr>
              <a:t> (Quoi?)</a:t>
            </a:r>
            <a:endParaRPr sz="2200">
              <a:latin typeface="Arial"/>
              <a:cs typeface="Arial"/>
            </a:endParaRPr>
          </a:p>
          <a:p>
            <a:pPr marL="683260" marR="41275" indent="-326390">
              <a:lnSpc>
                <a:spcPct val="100000"/>
              </a:lnSpc>
              <a:spcBef>
                <a:spcPts val="525"/>
              </a:spcBef>
            </a:pPr>
            <a:r>
              <a:rPr sz="1300" spc="-315" dirty="0">
                <a:solidFill>
                  <a:srgbClr val="3B812F"/>
                </a:solidFill>
                <a:latin typeface="Wingdings"/>
                <a:cs typeface="Wingdings"/>
              </a:rPr>
              <a:t></a:t>
            </a:r>
            <a:r>
              <a:rPr sz="1300" spc="-315" dirty="0">
                <a:solidFill>
                  <a:srgbClr val="3B812F"/>
                </a:solidFill>
                <a:latin typeface="Times New Roman"/>
                <a:cs typeface="Times New Roman"/>
              </a:rPr>
              <a:t> </a:t>
            </a:r>
            <a:r>
              <a:rPr sz="2200" spc="-5" dirty="0">
                <a:latin typeface="Arial"/>
                <a:cs typeface="Arial"/>
              </a:rPr>
              <a:t>Quelles sont les </a:t>
            </a:r>
            <a:r>
              <a:rPr sz="2200" dirty="0">
                <a:latin typeface="Arial"/>
                <a:cs typeface="Arial"/>
              </a:rPr>
              <a:t>classes </a:t>
            </a:r>
            <a:r>
              <a:rPr sz="2200" spc="-5" dirty="0">
                <a:latin typeface="Arial"/>
                <a:cs typeface="Arial"/>
              </a:rPr>
              <a:t>qui ont le droit d’accéder aux membres  de cette </a:t>
            </a:r>
            <a:r>
              <a:rPr sz="2200" dirty="0">
                <a:latin typeface="Arial"/>
                <a:cs typeface="Arial"/>
              </a:rPr>
              <a:t>classe</a:t>
            </a:r>
            <a:r>
              <a:rPr sz="2200" spc="-60" dirty="0">
                <a:latin typeface="Arial"/>
                <a:cs typeface="Arial"/>
              </a:rPr>
              <a:t> </a:t>
            </a:r>
            <a:r>
              <a:rPr sz="2200" spc="-5" dirty="0">
                <a:latin typeface="Arial"/>
                <a:cs typeface="Arial"/>
              </a:rPr>
              <a:t>(Qui?)</a:t>
            </a:r>
            <a:endParaRPr sz="2200">
              <a:latin typeface="Arial"/>
              <a:cs typeface="Arial"/>
            </a:endParaRPr>
          </a:p>
          <a:p>
            <a:pPr marL="12700">
              <a:lnSpc>
                <a:spcPct val="100000"/>
              </a:lnSpc>
              <a:spcBef>
                <a:spcPts val="620"/>
              </a:spcBef>
            </a:pPr>
            <a:r>
              <a:rPr sz="1700" spc="-490" dirty="0">
                <a:solidFill>
                  <a:srgbClr val="CC9900"/>
                </a:solidFill>
                <a:latin typeface="Wingdings"/>
                <a:cs typeface="Wingdings"/>
              </a:rPr>
              <a:t></a:t>
            </a:r>
            <a:r>
              <a:rPr sz="1700" spc="409" dirty="0">
                <a:solidFill>
                  <a:srgbClr val="CC9900"/>
                </a:solidFill>
                <a:latin typeface="Times New Roman"/>
                <a:cs typeface="Times New Roman"/>
              </a:rPr>
              <a:t> </a:t>
            </a:r>
            <a:r>
              <a:rPr sz="2600" dirty="0">
                <a:latin typeface="Arial"/>
                <a:cs typeface="Arial"/>
              </a:rPr>
              <a:t>Où?</a:t>
            </a:r>
            <a:endParaRPr sz="2600">
              <a:latin typeface="Arial"/>
              <a:cs typeface="Arial"/>
            </a:endParaRPr>
          </a:p>
          <a:p>
            <a:pPr marL="683260" marR="114300" indent="-326390">
              <a:lnSpc>
                <a:spcPct val="100000"/>
              </a:lnSpc>
              <a:spcBef>
                <a:spcPts val="530"/>
              </a:spcBef>
            </a:pPr>
            <a:r>
              <a:rPr sz="1300" spc="-315" dirty="0">
                <a:solidFill>
                  <a:srgbClr val="3B812F"/>
                </a:solidFill>
                <a:latin typeface="Wingdings"/>
                <a:cs typeface="Wingdings"/>
              </a:rPr>
              <a:t></a:t>
            </a:r>
            <a:r>
              <a:rPr sz="1300" spc="-315" dirty="0">
                <a:solidFill>
                  <a:srgbClr val="3B812F"/>
                </a:solidFill>
                <a:latin typeface="Times New Roman"/>
                <a:cs typeface="Times New Roman"/>
              </a:rPr>
              <a:t> </a:t>
            </a:r>
            <a:r>
              <a:rPr sz="2200" spc="-5" dirty="0">
                <a:latin typeface="Arial"/>
                <a:cs typeface="Arial"/>
              </a:rPr>
              <a:t>Pour utiliser une </a:t>
            </a:r>
            <a:r>
              <a:rPr sz="2200" dirty="0">
                <a:latin typeface="Arial"/>
                <a:cs typeface="Arial"/>
              </a:rPr>
              <a:t>classe </a:t>
            </a:r>
            <a:r>
              <a:rPr sz="2200" spc="-5" dirty="0">
                <a:latin typeface="Arial"/>
                <a:cs typeface="Arial"/>
              </a:rPr>
              <a:t>il faut importer son package en </a:t>
            </a:r>
            <a:r>
              <a:rPr sz="2200" dirty="0">
                <a:latin typeface="Arial"/>
                <a:cs typeface="Arial"/>
              </a:rPr>
              <a:t>utilisant  </a:t>
            </a:r>
            <a:r>
              <a:rPr sz="2200" spc="-5" dirty="0">
                <a:latin typeface="Arial"/>
                <a:cs typeface="Arial"/>
              </a:rPr>
              <a:t>l’instruction</a:t>
            </a:r>
            <a:r>
              <a:rPr sz="2200" spc="-55" dirty="0">
                <a:latin typeface="Arial"/>
                <a:cs typeface="Arial"/>
              </a:rPr>
              <a:t> </a:t>
            </a:r>
            <a:r>
              <a:rPr sz="2200" b="1" spc="-5" dirty="0">
                <a:solidFill>
                  <a:srgbClr val="000099"/>
                </a:solidFill>
                <a:latin typeface="Arial"/>
                <a:cs typeface="Arial"/>
              </a:rPr>
              <a:t>import</a:t>
            </a:r>
            <a:endParaRPr sz="2200">
              <a:latin typeface="Arial"/>
              <a:cs typeface="Arial"/>
            </a:endParaRPr>
          </a:p>
          <a:p>
            <a:pPr marL="683260" marR="5080" indent="-326390">
              <a:lnSpc>
                <a:spcPct val="100000"/>
              </a:lnSpc>
              <a:spcBef>
                <a:spcPts val="525"/>
              </a:spcBef>
            </a:pPr>
            <a:r>
              <a:rPr sz="1300" spc="-315" dirty="0">
                <a:solidFill>
                  <a:srgbClr val="3B812F"/>
                </a:solidFill>
                <a:latin typeface="Wingdings"/>
                <a:cs typeface="Wingdings"/>
              </a:rPr>
              <a:t></a:t>
            </a:r>
            <a:r>
              <a:rPr sz="1300" spc="-315" dirty="0">
                <a:solidFill>
                  <a:srgbClr val="3B812F"/>
                </a:solidFill>
                <a:latin typeface="Times New Roman"/>
                <a:cs typeface="Times New Roman"/>
              </a:rPr>
              <a:t> </a:t>
            </a:r>
            <a:r>
              <a:rPr sz="2200" spc="-5" dirty="0">
                <a:latin typeface="Arial"/>
                <a:cs typeface="Arial"/>
              </a:rPr>
              <a:t>Pour déclarer le package d’appartenance d’une classe on </a:t>
            </a:r>
            <a:r>
              <a:rPr sz="2200" dirty="0">
                <a:latin typeface="Arial"/>
                <a:cs typeface="Arial"/>
              </a:rPr>
              <a:t>utilise  </a:t>
            </a:r>
            <a:r>
              <a:rPr sz="2200" spc="-5" dirty="0">
                <a:latin typeface="Arial"/>
                <a:cs typeface="Arial"/>
              </a:rPr>
              <a:t>l’instruction</a:t>
            </a:r>
            <a:r>
              <a:rPr sz="2200" spc="-50" dirty="0">
                <a:latin typeface="Arial"/>
                <a:cs typeface="Arial"/>
              </a:rPr>
              <a:t> </a:t>
            </a:r>
            <a:r>
              <a:rPr sz="2200" b="1" spc="-5" dirty="0">
                <a:solidFill>
                  <a:srgbClr val="000099"/>
                </a:solidFill>
                <a:latin typeface="Arial"/>
                <a:cs typeface="Arial"/>
              </a:rPr>
              <a:t>package</a:t>
            </a:r>
            <a:endParaRPr sz="2200">
              <a:latin typeface="Arial"/>
              <a:cs typeface="Arial"/>
            </a:endParaRPr>
          </a:p>
          <a:p>
            <a:pPr marL="683260" marR="187960" indent="-326390">
              <a:lnSpc>
                <a:spcPct val="100000"/>
              </a:lnSpc>
              <a:spcBef>
                <a:spcPts val="525"/>
              </a:spcBef>
            </a:pPr>
            <a:r>
              <a:rPr sz="1300" spc="-315" dirty="0">
                <a:solidFill>
                  <a:srgbClr val="3B812F"/>
                </a:solidFill>
                <a:latin typeface="Wingdings"/>
                <a:cs typeface="Wingdings"/>
              </a:rPr>
              <a:t></a:t>
            </a:r>
            <a:r>
              <a:rPr sz="1300" spc="-315" dirty="0">
                <a:solidFill>
                  <a:srgbClr val="3B812F"/>
                </a:solidFill>
                <a:latin typeface="Times New Roman"/>
                <a:cs typeface="Times New Roman"/>
              </a:rPr>
              <a:t> </a:t>
            </a:r>
            <a:r>
              <a:rPr sz="2200" spc="-5" dirty="0">
                <a:latin typeface="Arial"/>
                <a:cs typeface="Arial"/>
              </a:rPr>
              <a:t>La variable d’environnement </a:t>
            </a:r>
            <a:r>
              <a:rPr sz="2200" b="1" spc="-5" dirty="0">
                <a:solidFill>
                  <a:srgbClr val="000099"/>
                </a:solidFill>
                <a:latin typeface="Arial"/>
                <a:cs typeface="Arial"/>
              </a:rPr>
              <a:t>classpath </a:t>
            </a:r>
            <a:r>
              <a:rPr sz="2200" spc="-5" dirty="0">
                <a:latin typeface="Arial"/>
                <a:cs typeface="Arial"/>
              </a:rPr>
              <a:t>permet de déclarer </a:t>
            </a:r>
            <a:r>
              <a:rPr sz="2200" dirty="0">
                <a:latin typeface="Arial"/>
                <a:cs typeface="Arial"/>
              </a:rPr>
              <a:t>les  </a:t>
            </a:r>
            <a:r>
              <a:rPr sz="2200" spc="-5" dirty="0">
                <a:latin typeface="Arial"/>
                <a:cs typeface="Arial"/>
              </a:rPr>
              <a:t>chemins ou la JVM trouvera les </a:t>
            </a:r>
            <a:r>
              <a:rPr sz="2200" dirty="0">
                <a:latin typeface="Arial"/>
                <a:cs typeface="Arial"/>
              </a:rPr>
              <a:t>classes </a:t>
            </a:r>
            <a:r>
              <a:rPr sz="2200" spc="-5" dirty="0">
                <a:latin typeface="Arial"/>
                <a:cs typeface="Arial"/>
              </a:rPr>
              <a:t>d’une</a:t>
            </a:r>
            <a:r>
              <a:rPr sz="2200" spc="55" dirty="0">
                <a:latin typeface="Arial"/>
                <a:cs typeface="Arial"/>
              </a:rPr>
              <a:t> </a:t>
            </a:r>
            <a:r>
              <a:rPr sz="2200" spc="-5" dirty="0">
                <a:latin typeface="Arial"/>
                <a:cs typeface="Arial"/>
              </a:rPr>
              <a:t>application</a:t>
            </a:r>
            <a:endParaRPr sz="2200">
              <a:latin typeface="Arial"/>
              <a:cs typeface="Arial"/>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Résumé:</a:t>
            </a:r>
            <a:r>
              <a:rPr spc="-65" dirty="0"/>
              <a:t> </a:t>
            </a:r>
            <a:r>
              <a:rPr dirty="0"/>
              <a:t>Accessibilté</a:t>
            </a:r>
          </a:p>
        </p:txBody>
      </p:sp>
      <p:sp>
        <p:nvSpPr>
          <p:cNvPr id="7" name="object 7"/>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116</a:t>
            </a:fld>
            <a:endParaRPr dirty="0"/>
          </a:p>
        </p:txBody>
      </p:sp>
      <p:sp>
        <p:nvSpPr>
          <p:cNvPr id="3" name="object 3"/>
          <p:cNvSpPr/>
          <p:nvPr/>
        </p:nvSpPr>
        <p:spPr>
          <a:xfrm>
            <a:off x="850900" y="2330450"/>
            <a:ext cx="9144000" cy="3429000"/>
          </a:xfrm>
          <a:custGeom>
            <a:avLst/>
            <a:gdLst/>
            <a:ahLst/>
            <a:cxnLst/>
            <a:rect l="l" t="t" r="r" b="b"/>
            <a:pathLst>
              <a:path w="9144000" h="3429000">
                <a:moveTo>
                  <a:pt x="0" y="0"/>
                </a:moveTo>
                <a:lnTo>
                  <a:pt x="9143992" y="0"/>
                </a:lnTo>
                <a:lnTo>
                  <a:pt x="9143992" y="3429000"/>
                </a:lnTo>
                <a:lnTo>
                  <a:pt x="0" y="3429000"/>
                </a:lnTo>
                <a:lnTo>
                  <a:pt x="0" y="0"/>
                </a:lnTo>
                <a:close/>
              </a:path>
            </a:pathLst>
          </a:custGeom>
          <a:solidFill>
            <a:srgbClr val="FFFFFF"/>
          </a:solidFill>
        </p:spPr>
        <p:txBody>
          <a:bodyPr wrap="square" lIns="0" tIns="0" rIns="0" bIns="0" rtlCol="0"/>
          <a:lstStyle/>
          <a:p>
            <a:endParaRPr/>
          </a:p>
        </p:txBody>
      </p:sp>
      <p:sp>
        <p:nvSpPr>
          <p:cNvPr id="5" name="object 5"/>
          <p:cNvSpPr txBox="1"/>
          <p:nvPr/>
        </p:nvSpPr>
        <p:spPr>
          <a:xfrm>
            <a:off x="698500" y="1797050"/>
            <a:ext cx="8565515" cy="5293995"/>
          </a:xfrm>
          <a:prstGeom prst="rect">
            <a:avLst/>
          </a:prstGeom>
        </p:spPr>
        <p:txBody>
          <a:bodyPr vert="horz" wrap="square" lIns="0" tIns="0" rIns="0" bIns="0" rtlCol="0">
            <a:spAutoFit/>
          </a:bodyPr>
          <a:lstStyle/>
          <a:p>
            <a:pPr marL="355600" indent="-342900">
              <a:lnSpc>
                <a:spcPct val="100000"/>
              </a:lnSpc>
              <a:buClr>
                <a:srgbClr val="CC9900"/>
              </a:buClr>
              <a:buSzPct val="63157"/>
              <a:buFont typeface="Wingdings"/>
              <a:buChar char=""/>
              <a:tabLst>
                <a:tab pos="354965" algn="l"/>
                <a:tab pos="355600" algn="l"/>
              </a:tabLst>
            </a:pPr>
            <a:r>
              <a:rPr sz="1900" spc="-5" dirty="0">
                <a:latin typeface="Arial"/>
                <a:cs typeface="Arial"/>
              </a:rPr>
              <a:t>Quoi?</a:t>
            </a:r>
            <a:endParaRPr sz="1900" dirty="0">
              <a:latin typeface="Arial"/>
              <a:cs typeface="Arial"/>
            </a:endParaRPr>
          </a:p>
          <a:p>
            <a:pPr marL="356870">
              <a:lnSpc>
                <a:spcPct val="100000"/>
              </a:lnSpc>
              <a:spcBef>
                <a:spcPts val="5"/>
              </a:spcBef>
            </a:pPr>
            <a:r>
              <a:rPr sz="1000" spc="-240" dirty="0">
                <a:solidFill>
                  <a:srgbClr val="3B812F"/>
                </a:solidFill>
                <a:latin typeface="Wingdings"/>
                <a:cs typeface="Wingdings"/>
              </a:rPr>
              <a:t></a:t>
            </a:r>
            <a:r>
              <a:rPr sz="1000" spc="-240" dirty="0">
                <a:solidFill>
                  <a:srgbClr val="3B812F"/>
                </a:solidFill>
                <a:latin typeface="Times New Roman"/>
                <a:cs typeface="Times New Roman"/>
              </a:rPr>
              <a:t>                                                                                             </a:t>
            </a:r>
            <a:r>
              <a:rPr sz="1700" b="1" dirty="0">
                <a:solidFill>
                  <a:srgbClr val="000099"/>
                </a:solidFill>
                <a:latin typeface="Arial"/>
                <a:cs typeface="Arial"/>
              </a:rPr>
              <a:t>abstract</a:t>
            </a:r>
            <a:r>
              <a:rPr sz="1700" b="1" spc="-40" dirty="0">
                <a:solidFill>
                  <a:srgbClr val="000099"/>
                </a:solidFill>
                <a:latin typeface="Arial"/>
                <a:cs typeface="Arial"/>
              </a:rPr>
              <a:t> </a:t>
            </a:r>
            <a:r>
              <a:rPr sz="1700" dirty="0">
                <a:solidFill>
                  <a:srgbClr val="000099"/>
                </a:solidFill>
                <a:latin typeface="Arial"/>
                <a:cs typeface="Arial"/>
              </a:rPr>
              <a:t>:</a:t>
            </a:r>
            <a:endParaRPr sz="1700" dirty="0">
              <a:latin typeface="Arial"/>
              <a:cs typeface="Arial"/>
            </a:endParaRPr>
          </a:p>
          <a:p>
            <a:pPr marL="1035050" lvl="1" indent="-351790">
              <a:lnSpc>
                <a:spcPct val="100000"/>
              </a:lnSpc>
              <a:spcBef>
                <a:spcPts val="5"/>
              </a:spcBef>
              <a:buClr>
                <a:srgbClr val="CC9900"/>
              </a:buClr>
              <a:buSzPct val="63333"/>
              <a:buFont typeface="Wingdings"/>
              <a:buChar char=""/>
              <a:tabLst>
                <a:tab pos="1035050" algn="l"/>
                <a:tab pos="1035685" algn="l"/>
              </a:tabLst>
            </a:pPr>
            <a:r>
              <a:rPr sz="1500" dirty="0">
                <a:latin typeface="Arial"/>
                <a:cs typeface="Arial"/>
              </a:rPr>
              <a:t>Une classe abstraite est une classe qui ne peut pas être</a:t>
            </a:r>
            <a:r>
              <a:rPr sz="1500" spc="-120" dirty="0">
                <a:latin typeface="Arial"/>
                <a:cs typeface="Arial"/>
              </a:rPr>
              <a:t> </a:t>
            </a:r>
            <a:r>
              <a:rPr sz="1500" dirty="0">
                <a:latin typeface="Arial"/>
                <a:cs typeface="Arial"/>
              </a:rPr>
              <a:t>instanciée.</a:t>
            </a:r>
          </a:p>
          <a:p>
            <a:pPr marL="1035050" marR="286385" lvl="1" indent="-351790">
              <a:lnSpc>
                <a:spcPct val="80000"/>
              </a:lnSpc>
              <a:spcBef>
                <a:spcPts val="360"/>
              </a:spcBef>
              <a:buClr>
                <a:srgbClr val="CC9900"/>
              </a:buClr>
              <a:buSzPct val="63333"/>
              <a:buFont typeface="Wingdings"/>
              <a:buChar char=""/>
              <a:tabLst>
                <a:tab pos="1035050" algn="l"/>
                <a:tab pos="1035685" algn="l"/>
              </a:tabLst>
            </a:pPr>
            <a:r>
              <a:rPr sz="1500" dirty="0">
                <a:latin typeface="Arial"/>
                <a:cs typeface="Arial"/>
              </a:rPr>
              <a:t>Une méthode abstraite est une méthode qui peut être définie à l’intérieur d’une classe  abstraite. C’est une méthode qui n’a pas de définition. Par conséquent, elle doit être  redéfinie dans les classes</a:t>
            </a:r>
            <a:r>
              <a:rPr sz="1500" spc="-114" dirty="0">
                <a:latin typeface="Arial"/>
                <a:cs typeface="Arial"/>
              </a:rPr>
              <a:t> </a:t>
            </a:r>
            <a:r>
              <a:rPr sz="1500" dirty="0">
                <a:latin typeface="Arial"/>
                <a:cs typeface="Arial"/>
              </a:rPr>
              <a:t>dérivées.</a:t>
            </a:r>
          </a:p>
          <a:p>
            <a:pPr marL="1035050" marR="672465" lvl="1" indent="-351790">
              <a:lnSpc>
                <a:spcPts val="1440"/>
              </a:lnSpc>
              <a:spcBef>
                <a:spcPts val="345"/>
              </a:spcBef>
              <a:buClr>
                <a:srgbClr val="CC9900"/>
              </a:buClr>
              <a:buSzPct val="63333"/>
              <a:buFont typeface="Wingdings"/>
              <a:buChar char=""/>
              <a:tabLst>
                <a:tab pos="1035050" algn="l"/>
                <a:tab pos="1035685" algn="l"/>
              </a:tabLst>
            </a:pPr>
            <a:r>
              <a:rPr sz="1500" dirty="0">
                <a:latin typeface="Arial"/>
                <a:cs typeface="Arial"/>
              </a:rPr>
              <a:t>Une interface est une sorte de classe abstraite qui ne contient que des</a:t>
            </a:r>
            <a:r>
              <a:rPr sz="1500" spc="-145" dirty="0">
                <a:latin typeface="Arial"/>
                <a:cs typeface="Arial"/>
              </a:rPr>
              <a:t> </a:t>
            </a:r>
            <a:r>
              <a:rPr sz="1500" dirty="0">
                <a:latin typeface="Arial"/>
                <a:cs typeface="Arial"/>
              </a:rPr>
              <a:t>méthodes  abstraites.</a:t>
            </a:r>
          </a:p>
          <a:p>
            <a:pPr marL="1035050" marR="265430" lvl="1" indent="-351790">
              <a:lnSpc>
                <a:spcPct val="80000"/>
              </a:lnSpc>
              <a:spcBef>
                <a:spcPts val="370"/>
              </a:spcBef>
              <a:buClr>
                <a:srgbClr val="CC9900"/>
              </a:buClr>
              <a:buSzPct val="63333"/>
              <a:buFont typeface="Wingdings"/>
              <a:buChar char=""/>
              <a:tabLst>
                <a:tab pos="1035050" algn="l"/>
                <a:tab pos="1035685" algn="l"/>
              </a:tabLst>
            </a:pPr>
            <a:r>
              <a:rPr sz="1500" dirty="0">
                <a:latin typeface="Arial"/>
                <a:cs typeface="Arial"/>
              </a:rPr>
              <a:t>Dans </a:t>
            </a:r>
            <a:r>
              <a:rPr sz="1500" spc="-5" dirty="0">
                <a:latin typeface="Arial"/>
                <a:cs typeface="Arial"/>
              </a:rPr>
              <a:t>java </a:t>
            </a:r>
            <a:r>
              <a:rPr sz="1500" dirty="0">
                <a:latin typeface="Arial"/>
                <a:cs typeface="Arial"/>
              </a:rPr>
              <a:t>une classe hérite toujours d’une seule classe et peut implémenter plusieurs  interfaces.</a:t>
            </a:r>
          </a:p>
          <a:p>
            <a:pPr marL="356870">
              <a:lnSpc>
                <a:spcPts val="2030"/>
              </a:lnSpc>
            </a:pPr>
            <a:r>
              <a:rPr sz="1000" spc="-240" dirty="0">
                <a:solidFill>
                  <a:srgbClr val="3B812F"/>
                </a:solidFill>
                <a:latin typeface="Wingdings"/>
                <a:cs typeface="Wingdings"/>
              </a:rPr>
              <a:t></a:t>
            </a:r>
            <a:r>
              <a:rPr sz="1000" spc="-240" dirty="0">
                <a:solidFill>
                  <a:srgbClr val="3B812F"/>
                </a:solidFill>
                <a:latin typeface="Times New Roman"/>
                <a:cs typeface="Times New Roman"/>
              </a:rPr>
              <a:t>                                                                                           </a:t>
            </a:r>
            <a:r>
              <a:rPr sz="1700" b="1" spc="-5" dirty="0">
                <a:solidFill>
                  <a:srgbClr val="000099"/>
                </a:solidFill>
                <a:latin typeface="Arial"/>
                <a:cs typeface="Arial"/>
              </a:rPr>
              <a:t>final:</a:t>
            </a:r>
            <a:endParaRPr sz="1700" dirty="0">
              <a:latin typeface="Arial"/>
              <a:cs typeface="Arial"/>
            </a:endParaRPr>
          </a:p>
          <a:p>
            <a:pPr marL="1035050" lvl="1" indent="-351790">
              <a:lnSpc>
                <a:spcPct val="100000"/>
              </a:lnSpc>
              <a:spcBef>
                <a:spcPts val="5"/>
              </a:spcBef>
              <a:buClr>
                <a:srgbClr val="CC9900"/>
              </a:buClr>
              <a:buSzPct val="63333"/>
              <a:buFont typeface="Wingdings"/>
              <a:buChar char=""/>
              <a:tabLst>
                <a:tab pos="1035050" algn="l"/>
                <a:tab pos="1035685" algn="l"/>
              </a:tabLst>
            </a:pPr>
            <a:r>
              <a:rPr sz="1500" dirty="0">
                <a:latin typeface="Arial"/>
                <a:cs typeface="Arial"/>
              </a:rPr>
              <a:t>Une classe final est une classe qui ne  peut pas être</a:t>
            </a:r>
            <a:r>
              <a:rPr sz="1500" spc="-145" dirty="0">
                <a:latin typeface="Arial"/>
                <a:cs typeface="Arial"/>
              </a:rPr>
              <a:t> </a:t>
            </a:r>
            <a:r>
              <a:rPr sz="1500" dirty="0">
                <a:latin typeface="Arial"/>
                <a:cs typeface="Arial"/>
              </a:rPr>
              <a:t>dérivée.</a:t>
            </a:r>
          </a:p>
          <a:p>
            <a:pPr marL="1035050" marR="521334" lvl="1" indent="-351790">
              <a:lnSpc>
                <a:spcPct val="80000"/>
              </a:lnSpc>
              <a:spcBef>
                <a:spcPts val="360"/>
              </a:spcBef>
              <a:buClr>
                <a:srgbClr val="CC9900"/>
              </a:buClr>
              <a:buSzPct val="63333"/>
              <a:buFont typeface="Wingdings"/>
              <a:buChar char=""/>
              <a:tabLst>
                <a:tab pos="1035050" algn="l"/>
                <a:tab pos="1035685" algn="l"/>
              </a:tabLst>
            </a:pPr>
            <a:r>
              <a:rPr sz="1500" dirty="0">
                <a:latin typeface="Arial"/>
                <a:cs typeface="Arial"/>
              </a:rPr>
              <a:t>Une méthode final est une méthode qui ne peut pas être redéfinie dans les</a:t>
            </a:r>
            <a:r>
              <a:rPr sz="1500" spc="-120" dirty="0">
                <a:latin typeface="Arial"/>
                <a:cs typeface="Arial"/>
              </a:rPr>
              <a:t> </a:t>
            </a:r>
            <a:r>
              <a:rPr sz="1500" dirty="0">
                <a:latin typeface="Arial"/>
                <a:cs typeface="Arial"/>
              </a:rPr>
              <a:t>classes  dérivées.</a:t>
            </a:r>
          </a:p>
          <a:p>
            <a:pPr marL="1035050" lvl="1" indent="-351790">
              <a:lnSpc>
                <a:spcPct val="100000"/>
              </a:lnSpc>
              <a:buClr>
                <a:srgbClr val="CC9900"/>
              </a:buClr>
              <a:buSzPct val="63333"/>
              <a:buFont typeface="Wingdings"/>
              <a:buChar char=""/>
              <a:tabLst>
                <a:tab pos="1035050" algn="l"/>
                <a:tab pos="1035685" algn="l"/>
              </a:tabLst>
            </a:pPr>
            <a:r>
              <a:rPr sz="1500" dirty="0">
                <a:latin typeface="Arial"/>
                <a:cs typeface="Arial"/>
              </a:rPr>
              <a:t>Une </a:t>
            </a:r>
            <a:r>
              <a:rPr sz="1500" spc="-5" dirty="0">
                <a:latin typeface="Arial"/>
                <a:cs typeface="Arial"/>
              </a:rPr>
              <a:t>variable </a:t>
            </a:r>
            <a:r>
              <a:rPr sz="1500" dirty="0">
                <a:latin typeface="Arial"/>
                <a:cs typeface="Arial"/>
              </a:rPr>
              <a:t>final est une </a:t>
            </a:r>
            <a:r>
              <a:rPr sz="1500" spc="-5" dirty="0">
                <a:latin typeface="Arial"/>
                <a:cs typeface="Arial"/>
              </a:rPr>
              <a:t>variable </a:t>
            </a:r>
            <a:r>
              <a:rPr sz="1500" dirty="0">
                <a:latin typeface="Arial"/>
                <a:cs typeface="Arial"/>
              </a:rPr>
              <a:t>don la </a:t>
            </a:r>
            <a:r>
              <a:rPr sz="1500" spc="-5" dirty="0">
                <a:latin typeface="Arial"/>
                <a:cs typeface="Arial"/>
              </a:rPr>
              <a:t>valeur </a:t>
            </a:r>
            <a:r>
              <a:rPr sz="1500" dirty="0">
                <a:latin typeface="Arial"/>
                <a:cs typeface="Arial"/>
              </a:rPr>
              <a:t>ne peut pas</a:t>
            </a:r>
            <a:r>
              <a:rPr sz="1500" spc="5" dirty="0">
                <a:latin typeface="Arial"/>
                <a:cs typeface="Arial"/>
              </a:rPr>
              <a:t> changer</a:t>
            </a:r>
            <a:endParaRPr sz="1500" dirty="0">
              <a:latin typeface="Arial"/>
              <a:cs typeface="Arial"/>
            </a:endParaRPr>
          </a:p>
          <a:p>
            <a:pPr marL="1035050" lvl="1" indent="-351790">
              <a:lnSpc>
                <a:spcPts val="1795"/>
              </a:lnSpc>
              <a:buClr>
                <a:srgbClr val="CC9900"/>
              </a:buClr>
              <a:buSzPct val="63333"/>
              <a:buFont typeface="Wingdings"/>
              <a:buChar char=""/>
              <a:tabLst>
                <a:tab pos="1035050" algn="l"/>
                <a:tab pos="1035685" algn="l"/>
              </a:tabLst>
            </a:pPr>
            <a:r>
              <a:rPr sz="1500" spc="-5" dirty="0">
                <a:latin typeface="Arial"/>
                <a:cs typeface="Arial"/>
              </a:rPr>
              <a:t>On </a:t>
            </a:r>
            <a:r>
              <a:rPr sz="1500" dirty="0">
                <a:latin typeface="Arial"/>
                <a:cs typeface="Arial"/>
              </a:rPr>
              <a:t>utilise final pour deux raisons: une raison de sécurité et une raison</a:t>
            </a:r>
            <a:r>
              <a:rPr sz="1500" spc="-114" dirty="0">
                <a:latin typeface="Arial"/>
                <a:cs typeface="Arial"/>
              </a:rPr>
              <a:t> </a:t>
            </a:r>
            <a:r>
              <a:rPr sz="1500" dirty="0">
                <a:latin typeface="Arial"/>
                <a:cs typeface="Arial"/>
              </a:rPr>
              <a:t>d’optimisation</a:t>
            </a:r>
          </a:p>
          <a:p>
            <a:pPr marL="356870">
              <a:lnSpc>
                <a:spcPts val="2035"/>
              </a:lnSpc>
            </a:pPr>
            <a:r>
              <a:rPr sz="1000" spc="-240" dirty="0">
                <a:solidFill>
                  <a:srgbClr val="3B812F"/>
                </a:solidFill>
                <a:latin typeface="Wingdings"/>
                <a:cs typeface="Wingdings"/>
              </a:rPr>
              <a:t></a:t>
            </a:r>
            <a:r>
              <a:rPr sz="1000" spc="-240" dirty="0">
                <a:solidFill>
                  <a:srgbClr val="3B812F"/>
                </a:solidFill>
                <a:latin typeface="Times New Roman"/>
                <a:cs typeface="Times New Roman"/>
              </a:rPr>
              <a:t>                                                                                            </a:t>
            </a:r>
            <a:r>
              <a:rPr sz="1700" b="1" spc="-5" dirty="0">
                <a:solidFill>
                  <a:srgbClr val="000099"/>
                </a:solidFill>
                <a:latin typeface="Arial"/>
                <a:cs typeface="Arial"/>
              </a:rPr>
              <a:t>static:</a:t>
            </a:r>
            <a:endParaRPr sz="1700" dirty="0">
              <a:latin typeface="Arial"/>
              <a:cs typeface="Arial"/>
            </a:endParaRPr>
          </a:p>
          <a:p>
            <a:pPr marL="1035050" marR="5080" lvl="1" indent="-351790">
              <a:lnSpc>
                <a:spcPct val="80000"/>
              </a:lnSpc>
              <a:spcBef>
                <a:spcPts val="365"/>
              </a:spcBef>
              <a:buClr>
                <a:srgbClr val="CC9900"/>
              </a:buClr>
              <a:buSzPct val="63333"/>
              <a:buFont typeface="Wingdings"/>
              <a:buChar char=""/>
              <a:tabLst>
                <a:tab pos="1035050" algn="l"/>
                <a:tab pos="1035685" algn="l"/>
              </a:tabLst>
            </a:pPr>
            <a:r>
              <a:rPr sz="1500" dirty="0">
                <a:latin typeface="Arial"/>
                <a:cs typeface="Arial"/>
              </a:rPr>
              <a:t>Les membres statiques d’une classe appartiennent à la classe et partagés par toutes</a:t>
            </a:r>
            <a:r>
              <a:rPr sz="1500" spc="-160" dirty="0">
                <a:latin typeface="Arial"/>
                <a:cs typeface="Arial"/>
              </a:rPr>
              <a:t> </a:t>
            </a:r>
            <a:r>
              <a:rPr sz="1500" dirty="0">
                <a:latin typeface="Arial"/>
                <a:cs typeface="Arial"/>
              </a:rPr>
              <a:t>ses  objets</a:t>
            </a:r>
          </a:p>
          <a:p>
            <a:pPr marL="1035050" lvl="1" indent="-351790">
              <a:lnSpc>
                <a:spcPct val="100000"/>
              </a:lnSpc>
              <a:buClr>
                <a:srgbClr val="CC9900"/>
              </a:buClr>
              <a:buSzPct val="63333"/>
              <a:buFont typeface="Wingdings"/>
              <a:buChar char=""/>
              <a:tabLst>
                <a:tab pos="1035050" algn="l"/>
                <a:tab pos="1035685" algn="l"/>
              </a:tabLst>
            </a:pPr>
            <a:r>
              <a:rPr sz="1500" dirty="0">
                <a:latin typeface="Arial"/>
                <a:cs typeface="Arial"/>
              </a:rPr>
              <a:t>Les membres statiques sont accessible en utilisant directement le nom de la</a:t>
            </a:r>
            <a:r>
              <a:rPr sz="1500" spc="-145" dirty="0">
                <a:latin typeface="Arial"/>
                <a:cs typeface="Arial"/>
              </a:rPr>
              <a:t> </a:t>
            </a:r>
            <a:r>
              <a:rPr sz="1500" dirty="0">
                <a:latin typeface="Arial"/>
                <a:cs typeface="Arial"/>
              </a:rPr>
              <a:t>classe</a:t>
            </a:r>
          </a:p>
          <a:p>
            <a:pPr marL="1035050" marR="301625" lvl="1" indent="-351790">
              <a:lnSpc>
                <a:spcPct val="80000"/>
              </a:lnSpc>
              <a:spcBef>
                <a:spcPts val="360"/>
              </a:spcBef>
              <a:buClr>
                <a:srgbClr val="CC9900"/>
              </a:buClr>
              <a:buSzPct val="63333"/>
              <a:buFont typeface="Wingdings"/>
              <a:buChar char=""/>
              <a:tabLst>
                <a:tab pos="1035050" algn="l"/>
                <a:tab pos="1035685" algn="l"/>
              </a:tabLst>
            </a:pPr>
            <a:r>
              <a:rPr sz="1500" dirty="0">
                <a:latin typeface="Arial"/>
                <a:cs typeface="Arial"/>
              </a:rPr>
              <a:t>Les membres statiques sont accessible sans </a:t>
            </a:r>
            <a:r>
              <a:rPr sz="1500" spc="-5" dirty="0">
                <a:latin typeface="Arial"/>
                <a:cs typeface="Arial"/>
              </a:rPr>
              <a:t>avoir </a:t>
            </a:r>
            <a:r>
              <a:rPr sz="1500" dirty="0">
                <a:latin typeface="Arial"/>
                <a:cs typeface="Arial"/>
              </a:rPr>
              <a:t>besoin de créer une instance de la  classe qui les</a:t>
            </a:r>
            <a:r>
              <a:rPr sz="1500" spc="-95" dirty="0">
                <a:latin typeface="Arial"/>
                <a:cs typeface="Arial"/>
              </a:rPr>
              <a:t> </a:t>
            </a:r>
            <a:r>
              <a:rPr sz="1500" dirty="0">
                <a:latin typeface="Arial"/>
                <a:cs typeface="Arial"/>
              </a:rPr>
              <a:t>contient</a:t>
            </a:r>
          </a:p>
          <a:p>
            <a:pPr marL="1035050" marR="131445" lvl="1" indent="-351790">
              <a:lnSpc>
                <a:spcPts val="1440"/>
              </a:lnSpc>
              <a:spcBef>
                <a:spcPts val="345"/>
              </a:spcBef>
              <a:buClr>
                <a:srgbClr val="CC9900"/>
              </a:buClr>
              <a:buSzPct val="63333"/>
              <a:buFont typeface="Wingdings"/>
              <a:buChar char=""/>
              <a:tabLst>
                <a:tab pos="1035050" algn="l"/>
                <a:tab pos="1035685" algn="l"/>
              </a:tabLst>
            </a:pPr>
            <a:r>
              <a:rPr sz="1500" dirty="0">
                <a:latin typeface="Arial"/>
                <a:cs typeface="Arial"/>
              </a:rPr>
              <a:t>Les membres statiques sont également accessible </a:t>
            </a:r>
            <a:r>
              <a:rPr sz="1500" spc="-10" dirty="0">
                <a:latin typeface="Arial"/>
                <a:cs typeface="Arial"/>
              </a:rPr>
              <a:t>via </a:t>
            </a:r>
            <a:r>
              <a:rPr sz="1500" dirty="0">
                <a:latin typeface="Arial"/>
                <a:cs typeface="Arial"/>
              </a:rPr>
              <a:t>les instances de la classe qui les  contient</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Résumé:</a:t>
            </a:r>
            <a:r>
              <a:rPr spc="-65" dirty="0"/>
              <a:t> </a:t>
            </a:r>
            <a:r>
              <a:rPr dirty="0"/>
              <a:t>Accessibilté</a:t>
            </a:r>
          </a:p>
        </p:txBody>
      </p:sp>
      <p:sp>
        <p:nvSpPr>
          <p:cNvPr id="7" name="object 7"/>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117</a:t>
            </a:fld>
            <a:endParaRPr dirty="0"/>
          </a:p>
        </p:txBody>
      </p:sp>
      <p:sp>
        <p:nvSpPr>
          <p:cNvPr id="3" name="object 3"/>
          <p:cNvSpPr/>
          <p:nvPr/>
        </p:nvSpPr>
        <p:spPr>
          <a:xfrm>
            <a:off x="774072" y="3777996"/>
            <a:ext cx="9144000" cy="3429000"/>
          </a:xfrm>
          <a:custGeom>
            <a:avLst/>
            <a:gdLst/>
            <a:ahLst/>
            <a:cxnLst/>
            <a:rect l="l" t="t" r="r" b="b"/>
            <a:pathLst>
              <a:path w="9144000" h="3429000">
                <a:moveTo>
                  <a:pt x="0" y="0"/>
                </a:moveTo>
                <a:lnTo>
                  <a:pt x="9143992" y="0"/>
                </a:lnTo>
                <a:lnTo>
                  <a:pt x="9143992" y="3429000"/>
                </a:lnTo>
                <a:lnTo>
                  <a:pt x="0" y="3429000"/>
                </a:lnTo>
                <a:lnTo>
                  <a:pt x="0" y="0"/>
                </a:lnTo>
                <a:close/>
              </a:path>
            </a:pathLst>
          </a:custGeom>
          <a:solidFill>
            <a:srgbClr val="FFFFFF"/>
          </a:solidFill>
        </p:spPr>
        <p:txBody>
          <a:bodyPr wrap="square" lIns="0" tIns="0" rIns="0" bIns="0" rtlCol="0"/>
          <a:lstStyle/>
          <a:p>
            <a:endParaRPr/>
          </a:p>
        </p:txBody>
      </p:sp>
      <p:sp>
        <p:nvSpPr>
          <p:cNvPr id="4" name="object 4"/>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5" name="object 5"/>
          <p:cNvSpPr txBox="1"/>
          <p:nvPr/>
        </p:nvSpPr>
        <p:spPr>
          <a:xfrm>
            <a:off x="961016" y="1437132"/>
            <a:ext cx="6911975" cy="2859405"/>
          </a:xfrm>
          <a:prstGeom prst="rect">
            <a:avLst/>
          </a:prstGeom>
        </p:spPr>
        <p:txBody>
          <a:bodyPr vert="horz" wrap="square" lIns="0" tIns="0" rIns="0" bIns="0" rtlCol="0">
            <a:spAutoFit/>
          </a:bodyPr>
          <a:lstStyle/>
          <a:p>
            <a:pPr marL="12700">
              <a:lnSpc>
                <a:spcPct val="100000"/>
              </a:lnSpc>
            </a:pPr>
            <a:r>
              <a:rPr sz="1950" spc="-550" dirty="0">
                <a:solidFill>
                  <a:srgbClr val="CC9900"/>
                </a:solidFill>
                <a:latin typeface="Wingdings"/>
                <a:cs typeface="Wingdings"/>
              </a:rPr>
              <a:t></a:t>
            </a:r>
            <a:r>
              <a:rPr sz="1950" spc="225" dirty="0">
                <a:solidFill>
                  <a:srgbClr val="CC9900"/>
                </a:solidFill>
                <a:latin typeface="Times New Roman"/>
                <a:cs typeface="Times New Roman"/>
              </a:rPr>
              <a:t> </a:t>
            </a:r>
            <a:r>
              <a:rPr sz="3000" spc="-5" dirty="0">
                <a:latin typeface="Arial"/>
                <a:cs typeface="Arial"/>
              </a:rPr>
              <a:t>Qui?</a:t>
            </a:r>
            <a:endParaRPr sz="3000">
              <a:latin typeface="Arial"/>
              <a:cs typeface="Arial"/>
            </a:endParaRPr>
          </a:p>
          <a:p>
            <a:pPr marL="356870">
              <a:lnSpc>
                <a:spcPct val="100000"/>
              </a:lnSpc>
              <a:spcBef>
                <a:spcPts val="640"/>
              </a:spcBef>
            </a:pPr>
            <a:r>
              <a:rPr sz="1550" spc="-385" dirty="0">
                <a:solidFill>
                  <a:srgbClr val="3B812F"/>
                </a:solidFill>
                <a:latin typeface="Wingdings"/>
                <a:cs typeface="Wingdings"/>
              </a:rPr>
              <a:t></a:t>
            </a:r>
            <a:r>
              <a:rPr sz="1550" spc="-385" dirty="0">
                <a:solidFill>
                  <a:srgbClr val="3B812F"/>
                </a:solidFill>
                <a:latin typeface="Times New Roman"/>
                <a:cs typeface="Times New Roman"/>
              </a:rPr>
              <a:t>                                                                                                                                                                                                                                                                                        </a:t>
            </a:r>
            <a:r>
              <a:rPr sz="2600" dirty="0">
                <a:latin typeface="Arial"/>
                <a:cs typeface="Arial"/>
              </a:rPr>
              <a:t>Java dispose de 4 niveaux</a:t>
            </a:r>
            <a:r>
              <a:rPr sz="2600" spc="-80" dirty="0">
                <a:latin typeface="Arial"/>
                <a:cs typeface="Arial"/>
              </a:rPr>
              <a:t> </a:t>
            </a:r>
            <a:r>
              <a:rPr sz="2600" dirty="0">
                <a:latin typeface="Arial"/>
                <a:cs typeface="Arial"/>
              </a:rPr>
              <a:t>d’autorisations:</a:t>
            </a:r>
            <a:endParaRPr sz="2600">
              <a:latin typeface="Arial"/>
              <a:cs typeface="Arial"/>
            </a:endParaRPr>
          </a:p>
          <a:p>
            <a:pPr marL="356870">
              <a:lnSpc>
                <a:spcPct val="100000"/>
              </a:lnSpc>
              <a:spcBef>
                <a:spcPts val="625"/>
              </a:spcBef>
            </a:pPr>
            <a:r>
              <a:rPr sz="1550" spc="-385" dirty="0">
                <a:solidFill>
                  <a:srgbClr val="3B812F"/>
                </a:solidFill>
                <a:latin typeface="Wingdings"/>
                <a:cs typeface="Wingdings"/>
              </a:rPr>
              <a:t></a:t>
            </a:r>
            <a:r>
              <a:rPr sz="1550" spc="-385" dirty="0">
                <a:solidFill>
                  <a:srgbClr val="3B812F"/>
                </a:solidFill>
                <a:latin typeface="Times New Roman"/>
                <a:cs typeface="Times New Roman"/>
              </a:rPr>
              <a:t>                                                                                                                                                                                                                                                                             </a:t>
            </a:r>
            <a:r>
              <a:rPr sz="2600" b="1" spc="-5" dirty="0">
                <a:solidFill>
                  <a:srgbClr val="000099"/>
                </a:solidFill>
                <a:latin typeface="Arial"/>
                <a:cs typeface="Arial"/>
              </a:rPr>
              <a:t>private</a:t>
            </a:r>
            <a:r>
              <a:rPr sz="2600" b="1" spc="-50" dirty="0">
                <a:solidFill>
                  <a:srgbClr val="000099"/>
                </a:solidFill>
                <a:latin typeface="Arial"/>
                <a:cs typeface="Arial"/>
              </a:rPr>
              <a:t> </a:t>
            </a:r>
            <a:r>
              <a:rPr sz="2600" dirty="0">
                <a:solidFill>
                  <a:srgbClr val="000099"/>
                </a:solidFill>
                <a:latin typeface="Arial"/>
                <a:cs typeface="Arial"/>
              </a:rPr>
              <a:t>:</a:t>
            </a:r>
            <a:endParaRPr sz="2600">
              <a:latin typeface="Arial"/>
              <a:cs typeface="Arial"/>
            </a:endParaRPr>
          </a:p>
          <a:p>
            <a:pPr marL="356870">
              <a:lnSpc>
                <a:spcPct val="100000"/>
              </a:lnSpc>
              <a:spcBef>
                <a:spcPts val="625"/>
              </a:spcBef>
            </a:pPr>
            <a:r>
              <a:rPr sz="1550" spc="-385" dirty="0">
                <a:solidFill>
                  <a:srgbClr val="3B812F"/>
                </a:solidFill>
                <a:latin typeface="Wingdings"/>
                <a:cs typeface="Wingdings"/>
              </a:rPr>
              <a:t></a:t>
            </a:r>
            <a:r>
              <a:rPr sz="1550" spc="-385" dirty="0">
                <a:solidFill>
                  <a:srgbClr val="3B812F"/>
                </a:solidFill>
                <a:latin typeface="Times New Roman"/>
                <a:cs typeface="Times New Roman"/>
              </a:rPr>
              <a:t>                                                                                                                                                                                                                                                      </a:t>
            </a:r>
            <a:r>
              <a:rPr sz="2600" b="1" dirty="0">
                <a:solidFill>
                  <a:srgbClr val="000099"/>
                </a:solidFill>
                <a:latin typeface="Arial"/>
                <a:cs typeface="Arial"/>
              </a:rPr>
              <a:t>protected:</a:t>
            </a:r>
            <a:endParaRPr sz="2600">
              <a:latin typeface="Arial"/>
              <a:cs typeface="Arial"/>
            </a:endParaRPr>
          </a:p>
          <a:p>
            <a:pPr marL="356870">
              <a:lnSpc>
                <a:spcPct val="100000"/>
              </a:lnSpc>
              <a:spcBef>
                <a:spcPts val="625"/>
              </a:spcBef>
            </a:pPr>
            <a:r>
              <a:rPr sz="1550" spc="-385" dirty="0">
                <a:solidFill>
                  <a:srgbClr val="3B812F"/>
                </a:solidFill>
                <a:latin typeface="Wingdings"/>
                <a:cs typeface="Wingdings"/>
              </a:rPr>
              <a:t></a:t>
            </a:r>
            <a:r>
              <a:rPr sz="1550" spc="-385" dirty="0">
                <a:solidFill>
                  <a:srgbClr val="3B812F"/>
                </a:solidFill>
                <a:latin typeface="Times New Roman"/>
                <a:cs typeface="Times New Roman"/>
              </a:rPr>
              <a:t>                                                                                                                                                                                                                                                         </a:t>
            </a:r>
            <a:r>
              <a:rPr sz="2600" b="1" dirty="0">
                <a:solidFill>
                  <a:srgbClr val="000099"/>
                </a:solidFill>
                <a:latin typeface="Arial"/>
                <a:cs typeface="Arial"/>
              </a:rPr>
              <a:t>public:</a:t>
            </a:r>
            <a:endParaRPr sz="2600">
              <a:latin typeface="Arial"/>
              <a:cs typeface="Arial"/>
            </a:endParaRPr>
          </a:p>
          <a:p>
            <a:pPr marL="356870">
              <a:lnSpc>
                <a:spcPct val="100000"/>
              </a:lnSpc>
              <a:spcBef>
                <a:spcPts val="625"/>
              </a:spcBef>
            </a:pPr>
            <a:r>
              <a:rPr sz="1550" spc="-385" dirty="0">
                <a:solidFill>
                  <a:srgbClr val="3B812F"/>
                </a:solidFill>
                <a:latin typeface="Wingdings"/>
                <a:cs typeface="Wingdings"/>
              </a:rPr>
              <a:t></a:t>
            </a:r>
            <a:r>
              <a:rPr sz="1550" spc="-385" dirty="0">
                <a:solidFill>
                  <a:srgbClr val="3B812F"/>
                </a:solidFill>
                <a:latin typeface="Times New Roman"/>
                <a:cs typeface="Times New Roman"/>
              </a:rPr>
              <a:t>                                                                                                                                                                                                                                                                                   </a:t>
            </a:r>
            <a:r>
              <a:rPr sz="2600" b="1" spc="5" dirty="0">
                <a:solidFill>
                  <a:srgbClr val="000099"/>
                </a:solidFill>
                <a:latin typeface="Arial"/>
                <a:cs typeface="Arial"/>
              </a:rPr>
              <a:t>package </a:t>
            </a:r>
            <a:r>
              <a:rPr sz="2600" b="1" dirty="0">
                <a:solidFill>
                  <a:srgbClr val="000099"/>
                </a:solidFill>
                <a:latin typeface="Arial"/>
                <a:cs typeface="Arial"/>
              </a:rPr>
              <a:t>(Autorisation </a:t>
            </a:r>
            <a:r>
              <a:rPr sz="2600" b="1" spc="5" dirty="0">
                <a:solidFill>
                  <a:srgbClr val="000099"/>
                </a:solidFill>
                <a:latin typeface="Arial"/>
                <a:cs typeface="Arial"/>
              </a:rPr>
              <a:t>par</a:t>
            </a:r>
            <a:r>
              <a:rPr sz="2600" b="1" spc="-155" dirty="0">
                <a:solidFill>
                  <a:srgbClr val="000099"/>
                </a:solidFill>
                <a:latin typeface="Arial"/>
                <a:cs typeface="Arial"/>
              </a:rPr>
              <a:t> </a:t>
            </a:r>
            <a:r>
              <a:rPr sz="2600" b="1" dirty="0">
                <a:solidFill>
                  <a:srgbClr val="000099"/>
                </a:solidFill>
                <a:latin typeface="Arial"/>
                <a:cs typeface="Arial"/>
              </a:rPr>
              <a:t>défaut)</a:t>
            </a:r>
            <a:endParaRPr sz="2600">
              <a:latin typeface="Arial"/>
              <a:cs typeface="Arial"/>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9390" y="120650"/>
            <a:ext cx="8073364" cy="646331"/>
          </a:xfrm>
          <a:prstGeom prst="rect">
            <a:avLst/>
          </a:prstGeom>
        </p:spPr>
        <p:txBody>
          <a:bodyPr vert="horz" wrap="square" lIns="0" tIns="0" rIns="0" bIns="0" rtlCol="0">
            <a:spAutoFit/>
          </a:bodyPr>
          <a:lstStyle/>
          <a:p>
            <a:pPr marL="12700">
              <a:lnSpc>
                <a:spcPct val="100000"/>
              </a:lnSpc>
            </a:pPr>
            <a:r>
              <a:rPr lang="fr-FR" spc="-5" dirty="0"/>
              <a:t>Implémentation des classes Compte</a:t>
            </a:r>
            <a:r>
              <a:rPr spc="-5" dirty="0"/>
              <a:t>:</a:t>
            </a:r>
            <a:r>
              <a:rPr spc="-65" dirty="0"/>
              <a:t> </a:t>
            </a:r>
            <a:endParaRPr dirty="0"/>
          </a:p>
        </p:txBody>
      </p:sp>
      <p:sp>
        <p:nvSpPr>
          <p:cNvPr id="7" name="object 7"/>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118</a:t>
            </a:fld>
            <a:endParaRPr dirty="0"/>
          </a:p>
        </p:txBody>
      </p:sp>
      <p:sp>
        <p:nvSpPr>
          <p:cNvPr id="3" name="object 3"/>
          <p:cNvSpPr/>
          <p:nvPr/>
        </p:nvSpPr>
        <p:spPr>
          <a:xfrm>
            <a:off x="774072" y="3777996"/>
            <a:ext cx="9144000" cy="3429000"/>
          </a:xfrm>
          <a:custGeom>
            <a:avLst/>
            <a:gdLst/>
            <a:ahLst/>
            <a:cxnLst/>
            <a:rect l="l" t="t" r="r" b="b"/>
            <a:pathLst>
              <a:path w="9144000" h="3429000">
                <a:moveTo>
                  <a:pt x="0" y="0"/>
                </a:moveTo>
                <a:lnTo>
                  <a:pt x="9143992" y="0"/>
                </a:lnTo>
                <a:lnTo>
                  <a:pt x="9143992" y="3429000"/>
                </a:lnTo>
                <a:lnTo>
                  <a:pt x="0" y="3429000"/>
                </a:lnTo>
                <a:lnTo>
                  <a:pt x="0" y="0"/>
                </a:lnTo>
                <a:close/>
              </a:path>
            </a:pathLst>
          </a:custGeom>
          <a:solidFill>
            <a:srgbClr val="FFFFFF"/>
          </a:solidFill>
        </p:spPr>
        <p:txBody>
          <a:bodyPr wrap="square" lIns="0" tIns="0" rIns="0" bIns="0" rtlCol="0"/>
          <a:lstStyle/>
          <a:p>
            <a:endParaRPr/>
          </a:p>
        </p:txBody>
      </p:sp>
      <p:sp>
        <p:nvSpPr>
          <p:cNvPr id="4" name="object 4"/>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Tree>
    <p:extLst>
      <p:ext uri="{BB962C8B-B14F-4D97-AF65-F5344CB8AC3E}">
        <p14:creationId xmlns:p14="http://schemas.microsoft.com/office/powerpoint/2010/main" val="154406205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26700" y="1325880"/>
            <a:ext cx="4196080" cy="2452370"/>
          </a:xfrm>
          <a:custGeom>
            <a:avLst/>
            <a:gdLst/>
            <a:ahLst/>
            <a:cxnLst/>
            <a:rect l="l" t="t" r="r" b="b"/>
            <a:pathLst>
              <a:path w="4196080" h="2452370">
                <a:moveTo>
                  <a:pt x="4195564" y="0"/>
                </a:moveTo>
                <a:lnTo>
                  <a:pt x="0" y="0"/>
                </a:lnTo>
                <a:lnTo>
                  <a:pt x="0" y="2452116"/>
                </a:lnTo>
                <a:lnTo>
                  <a:pt x="10668" y="2452116"/>
                </a:lnTo>
                <a:lnTo>
                  <a:pt x="10668" y="9144"/>
                </a:lnTo>
                <a:lnTo>
                  <a:pt x="4571" y="9144"/>
                </a:lnTo>
                <a:lnTo>
                  <a:pt x="10668" y="4572"/>
                </a:lnTo>
                <a:lnTo>
                  <a:pt x="4195564" y="4572"/>
                </a:lnTo>
                <a:lnTo>
                  <a:pt x="4195564" y="0"/>
                </a:lnTo>
                <a:close/>
              </a:path>
              <a:path w="4196080" h="2452370">
                <a:moveTo>
                  <a:pt x="4186420" y="4572"/>
                </a:moveTo>
                <a:lnTo>
                  <a:pt x="4186420" y="2452116"/>
                </a:lnTo>
                <a:lnTo>
                  <a:pt x="4195564" y="2452116"/>
                </a:lnTo>
                <a:lnTo>
                  <a:pt x="4195564" y="9144"/>
                </a:lnTo>
                <a:lnTo>
                  <a:pt x="4190992" y="9144"/>
                </a:lnTo>
                <a:lnTo>
                  <a:pt x="4186420" y="4572"/>
                </a:lnTo>
                <a:close/>
              </a:path>
              <a:path w="4196080" h="2452370">
                <a:moveTo>
                  <a:pt x="10668" y="4572"/>
                </a:moveTo>
                <a:lnTo>
                  <a:pt x="4571" y="9144"/>
                </a:lnTo>
                <a:lnTo>
                  <a:pt x="10668" y="9144"/>
                </a:lnTo>
                <a:lnTo>
                  <a:pt x="10668" y="4572"/>
                </a:lnTo>
                <a:close/>
              </a:path>
              <a:path w="4196080" h="2452370">
                <a:moveTo>
                  <a:pt x="4186420" y="4572"/>
                </a:moveTo>
                <a:lnTo>
                  <a:pt x="10668" y="4572"/>
                </a:lnTo>
                <a:lnTo>
                  <a:pt x="10668" y="9144"/>
                </a:lnTo>
                <a:lnTo>
                  <a:pt x="4186420" y="9144"/>
                </a:lnTo>
                <a:lnTo>
                  <a:pt x="4186420" y="4572"/>
                </a:lnTo>
                <a:close/>
              </a:path>
              <a:path w="4196080" h="2452370">
                <a:moveTo>
                  <a:pt x="4195564" y="4572"/>
                </a:moveTo>
                <a:lnTo>
                  <a:pt x="4186420" y="4572"/>
                </a:lnTo>
                <a:lnTo>
                  <a:pt x="4190992" y="9144"/>
                </a:lnTo>
                <a:lnTo>
                  <a:pt x="4195564" y="9144"/>
                </a:lnTo>
                <a:lnTo>
                  <a:pt x="4195564" y="4572"/>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1247506" y="385498"/>
            <a:ext cx="9223058" cy="1460574"/>
          </a:xfrm>
          <a:prstGeom prst="rect">
            <a:avLst/>
          </a:prstGeom>
        </p:spPr>
        <p:txBody>
          <a:bodyPr vert="horz" wrap="square" lIns="0" tIns="0" rIns="0" bIns="0" rtlCol="0">
            <a:spAutoFit/>
          </a:bodyPr>
          <a:lstStyle/>
          <a:p>
            <a:pPr marL="12700">
              <a:lnSpc>
                <a:spcPct val="100000"/>
              </a:lnSpc>
            </a:pPr>
            <a:r>
              <a:rPr sz="3800" spc="-10" dirty="0"/>
              <a:t>C</a:t>
            </a:r>
            <a:r>
              <a:rPr sz="3800" dirty="0"/>
              <a:t>o</a:t>
            </a:r>
            <a:r>
              <a:rPr sz="3800" spc="-5" dirty="0"/>
              <a:t>m</a:t>
            </a:r>
            <a:r>
              <a:rPr sz="3800" dirty="0"/>
              <a:t>p</a:t>
            </a:r>
            <a:r>
              <a:rPr sz="3800" spc="-5" dirty="0"/>
              <a:t>t</a:t>
            </a:r>
            <a:r>
              <a:rPr sz="3800" dirty="0"/>
              <a:t>e</a:t>
            </a:r>
            <a:r>
              <a:rPr sz="3800" spc="-5" dirty="0"/>
              <a:t>.</a:t>
            </a:r>
            <a:r>
              <a:rPr sz="3800" spc="5" dirty="0"/>
              <a:t>j</a:t>
            </a:r>
            <a:r>
              <a:rPr sz="3800" spc="-5" dirty="0"/>
              <a:t>a</a:t>
            </a:r>
            <a:r>
              <a:rPr sz="3800" spc="5" dirty="0"/>
              <a:t>v</a:t>
            </a:r>
            <a:r>
              <a:rPr sz="3800" dirty="0"/>
              <a:t>a</a:t>
            </a:r>
          </a:p>
          <a:p>
            <a:pPr marL="12700">
              <a:lnSpc>
                <a:spcPct val="100000"/>
              </a:lnSpc>
              <a:spcBef>
                <a:spcPts val="819"/>
              </a:spcBef>
            </a:pPr>
            <a:r>
              <a:rPr sz="1600" b="1" spc="-5" dirty="0">
                <a:solidFill>
                  <a:srgbClr val="7F0055"/>
                </a:solidFill>
                <a:latin typeface="Courier New"/>
                <a:cs typeface="Courier New"/>
              </a:rPr>
              <a:t>package</a:t>
            </a:r>
            <a:r>
              <a:rPr sz="1600" b="1" spc="-40" dirty="0">
                <a:solidFill>
                  <a:srgbClr val="7F0055"/>
                </a:solidFill>
                <a:latin typeface="Courier New"/>
                <a:cs typeface="Courier New"/>
              </a:rPr>
              <a:t> </a:t>
            </a:r>
            <a:r>
              <a:rPr sz="1600" spc="-5" dirty="0">
                <a:solidFill>
                  <a:srgbClr val="000000"/>
                </a:solidFill>
                <a:latin typeface="Courier New"/>
                <a:cs typeface="Courier New"/>
              </a:rPr>
              <a:t>metier;</a:t>
            </a:r>
            <a:endParaRPr sz="1600" dirty="0">
              <a:latin typeface="Courier New"/>
              <a:cs typeface="Courier New"/>
            </a:endParaRPr>
          </a:p>
        </p:txBody>
      </p:sp>
      <p:sp>
        <p:nvSpPr>
          <p:cNvPr id="19" name="object 19"/>
          <p:cNvSpPr txBox="1">
            <a:spLocks noGrp="1"/>
          </p:cNvSpPr>
          <p:nvPr>
            <p:ph type="sldNum" sz="quarter" idx="7"/>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119</a:t>
            </a:fld>
            <a:endParaRPr dirty="0"/>
          </a:p>
        </p:txBody>
      </p:sp>
      <p:sp>
        <p:nvSpPr>
          <p:cNvPr id="4" name="object 4"/>
          <p:cNvSpPr txBox="1"/>
          <p:nvPr/>
        </p:nvSpPr>
        <p:spPr>
          <a:xfrm>
            <a:off x="3996829" y="1803908"/>
            <a:ext cx="1002665" cy="266065"/>
          </a:xfrm>
          <a:prstGeom prst="rect">
            <a:avLst/>
          </a:prstGeom>
        </p:spPr>
        <p:txBody>
          <a:bodyPr vert="horz" wrap="square" lIns="0" tIns="0" rIns="0" bIns="0" rtlCol="0">
            <a:spAutoFit/>
          </a:bodyPr>
          <a:lstStyle/>
          <a:p>
            <a:pPr marL="12700">
              <a:lnSpc>
                <a:spcPct val="100000"/>
              </a:lnSpc>
            </a:pPr>
            <a:r>
              <a:rPr sz="1600" dirty="0">
                <a:latin typeface="Courier New"/>
                <a:cs typeface="Courier New"/>
              </a:rPr>
              <a:t>Compte</a:t>
            </a:r>
            <a:r>
              <a:rPr sz="1600" spc="-100" dirty="0">
                <a:latin typeface="Courier New"/>
                <a:cs typeface="Courier New"/>
              </a:rPr>
              <a:t> </a:t>
            </a:r>
            <a:r>
              <a:rPr sz="1600" spc="-5" dirty="0">
                <a:latin typeface="Courier New"/>
                <a:cs typeface="Courier New"/>
              </a:rPr>
              <a:t>{</a:t>
            </a:r>
            <a:endParaRPr sz="1600">
              <a:latin typeface="Courier New"/>
              <a:cs typeface="Courier New"/>
            </a:endParaRPr>
          </a:p>
        </p:txBody>
      </p:sp>
      <p:sp>
        <p:nvSpPr>
          <p:cNvPr id="5" name="object 5"/>
          <p:cNvSpPr txBox="1"/>
          <p:nvPr/>
        </p:nvSpPr>
        <p:spPr>
          <a:xfrm>
            <a:off x="1310017" y="1803908"/>
            <a:ext cx="2712085" cy="753745"/>
          </a:xfrm>
          <a:prstGeom prst="rect">
            <a:avLst/>
          </a:prstGeom>
        </p:spPr>
        <p:txBody>
          <a:bodyPr vert="horz" wrap="square" lIns="0" tIns="0" rIns="0" bIns="0" rtlCol="0">
            <a:spAutoFit/>
          </a:bodyPr>
          <a:lstStyle/>
          <a:p>
            <a:pPr marL="12700" marR="5080">
              <a:lnSpc>
                <a:spcPct val="100000"/>
              </a:lnSpc>
            </a:pPr>
            <a:r>
              <a:rPr sz="1600" b="1" spc="-5" dirty="0">
                <a:solidFill>
                  <a:srgbClr val="7F0055"/>
                </a:solidFill>
                <a:latin typeface="Courier New"/>
                <a:cs typeface="Courier New"/>
              </a:rPr>
              <a:t>public abstract </a:t>
            </a:r>
            <a:r>
              <a:rPr sz="1600" b="1" dirty="0">
                <a:solidFill>
                  <a:srgbClr val="7F0055"/>
                </a:solidFill>
                <a:latin typeface="Courier New"/>
                <a:cs typeface="Courier New"/>
              </a:rPr>
              <a:t>class  </a:t>
            </a:r>
            <a:r>
              <a:rPr sz="1600" b="1" spc="-5" dirty="0">
                <a:solidFill>
                  <a:srgbClr val="7F0055"/>
                </a:solidFill>
                <a:latin typeface="Courier New"/>
                <a:cs typeface="Courier New"/>
              </a:rPr>
              <a:t>private int </a:t>
            </a:r>
            <a:r>
              <a:rPr sz="1600" spc="-5" dirty="0">
                <a:solidFill>
                  <a:srgbClr val="0000C0"/>
                </a:solidFill>
                <a:latin typeface="Courier New"/>
                <a:cs typeface="Courier New"/>
              </a:rPr>
              <a:t>code</a:t>
            </a:r>
            <a:r>
              <a:rPr sz="1600" spc="-5" dirty="0">
                <a:latin typeface="Courier New"/>
                <a:cs typeface="Courier New"/>
              </a:rPr>
              <a:t>;  </a:t>
            </a:r>
            <a:r>
              <a:rPr sz="1600" b="1" spc="-5" dirty="0">
                <a:solidFill>
                  <a:srgbClr val="7F0055"/>
                </a:solidFill>
                <a:latin typeface="Courier New"/>
                <a:cs typeface="Courier New"/>
              </a:rPr>
              <a:t>protected </a:t>
            </a:r>
            <a:r>
              <a:rPr sz="1600" b="1" dirty="0">
                <a:solidFill>
                  <a:srgbClr val="7F0055"/>
                </a:solidFill>
                <a:latin typeface="Courier New"/>
                <a:cs typeface="Courier New"/>
              </a:rPr>
              <a:t>float</a:t>
            </a:r>
            <a:r>
              <a:rPr sz="1600" b="1" spc="-60" dirty="0">
                <a:solidFill>
                  <a:srgbClr val="7F0055"/>
                </a:solidFill>
                <a:latin typeface="Courier New"/>
                <a:cs typeface="Courier New"/>
              </a:rPr>
              <a:t> </a:t>
            </a:r>
            <a:r>
              <a:rPr sz="1600" dirty="0">
                <a:solidFill>
                  <a:srgbClr val="0000C0"/>
                </a:solidFill>
                <a:latin typeface="Courier New"/>
                <a:cs typeface="Courier New"/>
              </a:rPr>
              <a:t>solde</a:t>
            </a:r>
            <a:r>
              <a:rPr sz="1600" dirty="0">
                <a:latin typeface="Courier New"/>
                <a:cs typeface="Courier New"/>
              </a:rPr>
              <a:t>;</a:t>
            </a:r>
            <a:endParaRPr sz="1600">
              <a:latin typeface="Courier New"/>
              <a:cs typeface="Courier New"/>
            </a:endParaRPr>
          </a:p>
        </p:txBody>
      </p:sp>
      <p:sp>
        <p:nvSpPr>
          <p:cNvPr id="6" name="object 6"/>
          <p:cNvSpPr txBox="1"/>
          <p:nvPr/>
        </p:nvSpPr>
        <p:spPr>
          <a:xfrm>
            <a:off x="1310017" y="2535428"/>
            <a:ext cx="3567429" cy="266065"/>
          </a:xfrm>
          <a:prstGeom prst="rect">
            <a:avLst/>
          </a:prstGeom>
        </p:spPr>
        <p:txBody>
          <a:bodyPr vert="horz" wrap="square" lIns="0" tIns="0" rIns="0" bIns="0" rtlCol="0">
            <a:spAutoFit/>
          </a:bodyPr>
          <a:lstStyle/>
          <a:p>
            <a:pPr marL="12700">
              <a:lnSpc>
                <a:spcPct val="100000"/>
              </a:lnSpc>
            </a:pPr>
            <a:r>
              <a:rPr sz="1600" b="1" spc="-5" dirty="0">
                <a:solidFill>
                  <a:srgbClr val="7F0055"/>
                </a:solidFill>
                <a:latin typeface="Courier New"/>
                <a:cs typeface="Courier New"/>
              </a:rPr>
              <a:t>private </a:t>
            </a:r>
            <a:r>
              <a:rPr sz="1600" b="1" dirty="0">
                <a:solidFill>
                  <a:srgbClr val="7F0055"/>
                </a:solidFill>
                <a:latin typeface="Courier New"/>
                <a:cs typeface="Courier New"/>
              </a:rPr>
              <a:t>static </a:t>
            </a:r>
            <a:r>
              <a:rPr sz="1600" b="1" spc="-5" dirty="0">
                <a:solidFill>
                  <a:srgbClr val="7F0055"/>
                </a:solidFill>
                <a:latin typeface="Courier New"/>
                <a:cs typeface="Courier New"/>
              </a:rPr>
              <a:t>int</a:t>
            </a:r>
            <a:r>
              <a:rPr sz="1600" b="1" spc="-10" dirty="0">
                <a:solidFill>
                  <a:srgbClr val="7F0055"/>
                </a:solidFill>
                <a:latin typeface="Courier New"/>
                <a:cs typeface="Courier New"/>
              </a:rPr>
              <a:t> </a:t>
            </a:r>
            <a:r>
              <a:rPr sz="1600" i="1" spc="-5" dirty="0">
                <a:solidFill>
                  <a:srgbClr val="0000C0"/>
                </a:solidFill>
                <a:latin typeface="Courier New"/>
                <a:cs typeface="Courier New"/>
              </a:rPr>
              <a:t>nbComptes</a:t>
            </a:r>
            <a:r>
              <a:rPr sz="1600" spc="-5" dirty="0">
                <a:latin typeface="Courier New"/>
                <a:cs typeface="Courier New"/>
              </a:rPr>
              <a:t>;</a:t>
            </a:r>
            <a:endParaRPr sz="1600" dirty="0">
              <a:latin typeface="Courier New"/>
              <a:cs typeface="Courier New"/>
            </a:endParaRPr>
          </a:p>
        </p:txBody>
      </p:sp>
      <p:sp>
        <p:nvSpPr>
          <p:cNvPr id="7" name="object 7"/>
          <p:cNvSpPr/>
          <p:nvPr/>
        </p:nvSpPr>
        <p:spPr>
          <a:xfrm>
            <a:off x="5557901" y="1360932"/>
            <a:ext cx="4196080" cy="2417445"/>
          </a:xfrm>
          <a:custGeom>
            <a:avLst/>
            <a:gdLst/>
            <a:ahLst/>
            <a:cxnLst/>
            <a:rect l="l" t="t" r="r" b="b"/>
            <a:pathLst>
              <a:path w="4196080" h="2417445">
                <a:moveTo>
                  <a:pt x="4195572" y="0"/>
                </a:moveTo>
                <a:lnTo>
                  <a:pt x="0" y="0"/>
                </a:lnTo>
                <a:lnTo>
                  <a:pt x="0" y="2417064"/>
                </a:lnTo>
                <a:lnTo>
                  <a:pt x="9144" y="2417064"/>
                </a:lnTo>
                <a:lnTo>
                  <a:pt x="9144" y="9143"/>
                </a:lnTo>
                <a:lnTo>
                  <a:pt x="4572" y="9143"/>
                </a:lnTo>
                <a:lnTo>
                  <a:pt x="9144" y="4571"/>
                </a:lnTo>
                <a:lnTo>
                  <a:pt x="4195572" y="4571"/>
                </a:lnTo>
                <a:lnTo>
                  <a:pt x="4195572" y="0"/>
                </a:lnTo>
                <a:close/>
              </a:path>
              <a:path w="4196080" h="2417445">
                <a:moveTo>
                  <a:pt x="4186428" y="4571"/>
                </a:moveTo>
                <a:lnTo>
                  <a:pt x="4186428" y="2417064"/>
                </a:lnTo>
                <a:lnTo>
                  <a:pt x="4195572" y="2417064"/>
                </a:lnTo>
                <a:lnTo>
                  <a:pt x="4195572" y="9143"/>
                </a:lnTo>
                <a:lnTo>
                  <a:pt x="4191000" y="9143"/>
                </a:lnTo>
                <a:lnTo>
                  <a:pt x="4186428" y="4571"/>
                </a:lnTo>
                <a:close/>
              </a:path>
              <a:path w="4196080" h="2417445">
                <a:moveTo>
                  <a:pt x="9144" y="4571"/>
                </a:moveTo>
                <a:lnTo>
                  <a:pt x="4572" y="9143"/>
                </a:lnTo>
                <a:lnTo>
                  <a:pt x="9144" y="9143"/>
                </a:lnTo>
                <a:lnTo>
                  <a:pt x="9144" y="4571"/>
                </a:lnTo>
                <a:close/>
              </a:path>
              <a:path w="4196080" h="2417445">
                <a:moveTo>
                  <a:pt x="4186428" y="4571"/>
                </a:moveTo>
                <a:lnTo>
                  <a:pt x="9144" y="4571"/>
                </a:lnTo>
                <a:lnTo>
                  <a:pt x="9144" y="9143"/>
                </a:lnTo>
                <a:lnTo>
                  <a:pt x="4186428" y="9143"/>
                </a:lnTo>
                <a:lnTo>
                  <a:pt x="4186428" y="4571"/>
                </a:lnTo>
                <a:close/>
              </a:path>
              <a:path w="4196080" h="2417445">
                <a:moveTo>
                  <a:pt x="4195572" y="4571"/>
                </a:moveTo>
                <a:lnTo>
                  <a:pt x="4186428" y="4571"/>
                </a:lnTo>
                <a:lnTo>
                  <a:pt x="4191000" y="9143"/>
                </a:lnTo>
                <a:lnTo>
                  <a:pt x="4195572" y="9143"/>
                </a:lnTo>
                <a:lnTo>
                  <a:pt x="4195572" y="4571"/>
                </a:lnTo>
                <a:close/>
              </a:path>
            </a:pathLst>
          </a:custGeom>
          <a:solidFill>
            <a:srgbClr val="000000"/>
          </a:solidFill>
        </p:spPr>
        <p:txBody>
          <a:bodyPr wrap="square" lIns="0" tIns="0" rIns="0" bIns="0" rtlCol="0"/>
          <a:lstStyle/>
          <a:p>
            <a:endParaRPr/>
          </a:p>
        </p:txBody>
      </p:sp>
      <p:sp>
        <p:nvSpPr>
          <p:cNvPr id="8" name="object 8"/>
          <p:cNvSpPr txBox="1"/>
          <p:nvPr/>
        </p:nvSpPr>
        <p:spPr>
          <a:xfrm>
            <a:off x="5641225" y="1358391"/>
            <a:ext cx="2261235" cy="234950"/>
          </a:xfrm>
          <a:prstGeom prst="rect">
            <a:avLst/>
          </a:prstGeom>
        </p:spPr>
        <p:txBody>
          <a:bodyPr vert="horz" wrap="square" lIns="0" tIns="0" rIns="0" bIns="0" rtlCol="0">
            <a:spAutoFit/>
          </a:bodyPr>
          <a:lstStyle/>
          <a:p>
            <a:pPr marL="12700">
              <a:lnSpc>
                <a:spcPct val="100000"/>
              </a:lnSpc>
            </a:pPr>
            <a:r>
              <a:rPr sz="1400" spc="-5" dirty="0">
                <a:solidFill>
                  <a:srgbClr val="3F7F5F"/>
                </a:solidFill>
                <a:latin typeface="Courier New"/>
                <a:cs typeface="Courier New"/>
              </a:rPr>
              <a:t>// Getters et</a:t>
            </a:r>
            <a:r>
              <a:rPr sz="1400" spc="-90" dirty="0">
                <a:solidFill>
                  <a:srgbClr val="3F7F5F"/>
                </a:solidFill>
                <a:latin typeface="Courier New"/>
                <a:cs typeface="Courier New"/>
              </a:rPr>
              <a:t> </a:t>
            </a:r>
            <a:r>
              <a:rPr sz="1400" spc="-5" dirty="0">
                <a:solidFill>
                  <a:srgbClr val="3F7F5F"/>
                </a:solidFill>
                <a:latin typeface="Courier New"/>
                <a:cs typeface="Courier New"/>
              </a:rPr>
              <a:t>Setters</a:t>
            </a:r>
            <a:endParaRPr sz="1400">
              <a:latin typeface="Courier New"/>
              <a:cs typeface="Courier New"/>
            </a:endParaRPr>
          </a:p>
        </p:txBody>
      </p:sp>
      <p:sp>
        <p:nvSpPr>
          <p:cNvPr id="9" name="object 9"/>
          <p:cNvSpPr txBox="1"/>
          <p:nvPr/>
        </p:nvSpPr>
        <p:spPr>
          <a:xfrm>
            <a:off x="6386461" y="1571752"/>
            <a:ext cx="1621790" cy="448309"/>
          </a:xfrm>
          <a:prstGeom prst="rect">
            <a:avLst/>
          </a:prstGeom>
        </p:spPr>
        <p:txBody>
          <a:bodyPr vert="horz" wrap="square" lIns="0" tIns="0" rIns="0" bIns="0" rtlCol="0">
            <a:spAutoFit/>
          </a:bodyPr>
          <a:lstStyle/>
          <a:p>
            <a:pPr marL="12700" marR="5080">
              <a:lnSpc>
                <a:spcPct val="100000"/>
              </a:lnSpc>
            </a:pPr>
            <a:r>
              <a:rPr sz="1400" b="1" spc="-5" dirty="0">
                <a:solidFill>
                  <a:srgbClr val="7F0055"/>
                </a:solidFill>
                <a:latin typeface="Courier New"/>
                <a:cs typeface="Courier New"/>
              </a:rPr>
              <a:t>int </a:t>
            </a:r>
            <a:r>
              <a:rPr sz="1400" spc="-5" dirty="0">
                <a:latin typeface="Courier New"/>
                <a:cs typeface="Courier New"/>
              </a:rPr>
              <a:t>getCode()</a:t>
            </a:r>
            <a:r>
              <a:rPr sz="1400" spc="-105" dirty="0">
                <a:latin typeface="Courier New"/>
                <a:cs typeface="Courier New"/>
              </a:rPr>
              <a:t> </a:t>
            </a:r>
            <a:r>
              <a:rPr sz="1400" dirty="0">
                <a:latin typeface="Courier New"/>
                <a:cs typeface="Courier New"/>
              </a:rPr>
              <a:t>{  </a:t>
            </a:r>
            <a:r>
              <a:rPr sz="1400" spc="-5" dirty="0">
                <a:solidFill>
                  <a:srgbClr val="0000C0"/>
                </a:solidFill>
                <a:latin typeface="Courier New"/>
                <a:cs typeface="Courier New"/>
              </a:rPr>
              <a:t>code</a:t>
            </a:r>
            <a:r>
              <a:rPr sz="1400" spc="-5" dirty="0">
                <a:latin typeface="Courier New"/>
                <a:cs typeface="Courier New"/>
              </a:rPr>
              <a:t>;</a:t>
            </a:r>
            <a:endParaRPr sz="1400">
              <a:latin typeface="Courier New"/>
              <a:cs typeface="Courier New"/>
            </a:endParaRPr>
          </a:p>
        </p:txBody>
      </p:sp>
      <p:sp>
        <p:nvSpPr>
          <p:cNvPr id="10" name="object 10"/>
          <p:cNvSpPr txBox="1"/>
          <p:nvPr/>
        </p:nvSpPr>
        <p:spPr>
          <a:xfrm>
            <a:off x="6386461" y="2211832"/>
            <a:ext cx="2898775" cy="1088390"/>
          </a:xfrm>
          <a:prstGeom prst="rect">
            <a:avLst/>
          </a:prstGeom>
        </p:spPr>
        <p:txBody>
          <a:bodyPr vert="horz" wrap="square" lIns="0" tIns="0" rIns="0" bIns="0" rtlCol="0">
            <a:spAutoFit/>
          </a:bodyPr>
          <a:lstStyle/>
          <a:p>
            <a:pPr marL="12700" marR="960755">
              <a:lnSpc>
                <a:spcPct val="100000"/>
              </a:lnSpc>
            </a:pPr>
            <a:r>
              <a:rPr sz="1400" b="1" spc="-5" dirty="0">
                <a:solidFill>
                  <a:srgbClr val="7F0055"/>
                </a:solidFill>
                <a:latin typeface="Courier New"/>
                <a:cs typeface="Courier New"/>
              </a:rPr>
              <a:t>float </a:t>
            </a:r>
            <a:r>
              <a:rPr sz="1400" spc="-5" dirty="0">
                <a:latin typeface="Courier New"/>
                <a:cs typeface="Courier New"/>
              </a:rPr>
              <a:t>getSolde()</a:t>
            </a:r>
            <a:r>
              <a:rPr sz="1400" spc="-90" dirty="0">
                <a:latin typeface="Courier New"/>
                <a:cs typeface="Courier New"/>
              </a:rPr>
              <a:t> </a:t>
            </a:r>
            <a:r>
              <a:rPr sz="1400" dirty="0">
                <a:latin typeface="Courier New"/>
                <a:cs typeface="Courier New"/>
              </a:rPr>
              <a:t>{  </a:t>
            </a:r>
            <a:r>
              <a:rPr sz="1400" spc="-5" dirty="0">
                <a:solidFill>
                  <a:srgbClr val="0000C0"/>
                </a:solidFill>
                <a:latin typeface="Courier New"/>
                <a:cs typeface="Courier New"/>
              </a:rPr>
              <a:t>solde</a:t>
            </a:r>
            <a:r>
              <a:rPr sz="1400" spc="-5" dirty="0">
                <a:latin typeface="Courier New"/>
                <a:cs typeface="Courier New"/>
              </a:rPr>
              <a:t>;</a:t>
            </a:r>
            <a:endParaRPr sz="1400">
              <a:latin typeface="Courier New"/>
              <a:cs typeface="Courier New"/>
            </a:endParaRPr>
          </a:p>
          <a:p>
            <a:pPr>
              <a:lnSpc>
                <a:spcPct val="100000"/>
              </a:lnSpc>
              <a:spcBef>
                <a:spcPts val="10"/>
              </a:spcBef>
            </a:pPr>
            <a:endParaRPr sz="1450">
              <a:latin typeface="Times New Roman"/>
              <a:cs typeface="Times New Roman"/>
            </a:endParaRPr>
          </a:p>
          <a:p>
            <a:pPr marL="12700">
              <a:lnSpc>
                <a:spcPct val="100000"/>
              </a:lnSpc>
            </a:pPr>
            <a:r>
              <a:rPr sz="1400" b="1" spc="-5" dirty="0">
                <a:solidFill>
                  <a:srgbClr val="7F0055"/>
                </a:solidFill>
                <a:latin typeface="Courier New"/>
                <a:cs typeface="Courier New"/>
              </a:rPr>
              <a:t>static int </a:t>
            </a:r>
            <a:r>
              <a:rPr sz="1400" spc="-10" dirty="0">
                <a:latin typeface="Courier New"/>
                <a:cs typeface="Courier New"/>
              </a:rPr>
              <a:t>getNbComptes()</a:t>
            </a:r>
            <a:r>
              <a:rPr sz="1400" spc="-35" dirty="0">
                <a:latin typeface="Courier New"/>
                <a:cs typeface="Courier New"/>
              </a:rPr>
              <a:t> </a:t>
            </a:r>
            <a:r>
              <a:rPr sz="1400" dirty="0">
                <a:latin typeface="Courier New"/>
                <a:cs typeface="Courier New"/>
              </a:rPr>
              <a:t>{</a:t>
            </a:r>
            <a:endParaRPr sz="1400">
              <a:latin typeface="Courier New"/>
              <a:cs typeface="Courier New"/>
            </a:endParaRPr>
          </a:p>
          <a:p>
            <a:pPr marL="12700">
              <a:lnSpc>
                <a:spcPct val="100000"/>
              </a:lnSpc>
            </a:pPr>
            <a:r>
              <a:rPr sz="1400" i="1" spc="-10" dirty="0">
                <a:solidFill>
                  <a:srgbClr val="0000C0"/>
                </a:solidFill>
                <a:latin typeface="Courier New"/>
                <a:cs typeface="Courier New"/>
              </a:rPr>
              <a:t>nbComptes</a:t>
            </a:r>
            <a:r>
              <a:rPr sz="1400" spc="-10" dirty="0">
                <a:latin typeface="Courier New"/>
                <a:cs typeface="Courier New"/>
              </a:rPr>
              <a:t>;</a:t>
            </a:r>
            <a:endParaRPr sz="1400">
              <a:latin typeface="Courier New"/>
              <a:cs typeface="Courier New"/>
            </a:endParaRPr>
          </a:p>
        </p:txBody>
      </p:sp>
      <p:sp>
        <p:nvSpPr>
          <p:cNvPr id="11" name="object 11"/>
          <p:cNvSpPr txBox="1"/>
          <p:nvPr/>
        </p:nvSpPr>
        <p:spPr>
          <a:xfrm>
            <a:off x="5641225" y="1571752"/>
            <a:ext cx="665480" cy="2155190"/>
          </a:xfrm>
          <a:prstGeom prst="rect">
            <a:avLst/>
          </a:prstGeom>
        </p:spPr>
        <p:txBody>
          <a:bodyPr vert="horz" wrap="square" lIns="0" tIns="0" rIns="0" bIns="0" rtlCol="0">
            <a:spAutoFit/>
          </a:bodyPr>
          <a:lstStyle/>
          <a:p>
            <a:pPr marL="12700" marR="5080">
              <a:lnSpc>
                <a:spcPct val="100000"/>
              </a:lnSpc>
            </a:pPr>
            <a:r>
              <a:rPr sz="1400" b="1" spc="-5" dirty="0">
                <a:solidFill>
                  <a:srgbClr val="7F0055"/>
                </a:solidFill>
                <a:latin typeface="Courier New"/>
                <a:cs typeface="Courier New"/>
              </a:rPr>
              <a:t>public  return</a:t>
            </a:r>
            <a:endParaRPr sz="1400">
              <a:latin typeface="Courier New"/>
              <a:cs typeface="Courier New"/>
            </a:endParaRPr>
          </a:p>
          <a:p>
            <a:pPr marL="12700">
              <a:lnSpc>
                <a:spcPct val="100000"/>
              </a:lnSpc>
            </a:pPr>
            <a:r>
              <a:rPr sz="1400" dirty="0">
                <a:latin typeface="Courier New"/>
                <a:cs typeface="Courier New"/>
              </a:rPr>
              <a:t>}</a:t>
            </a:r>
            <a:endParaRPr sz="1400">
              <a:latin typeface="Courier New"/>
              <a:cs typeface="Courier New"/>
            </a:endParaRPr>
          </a:p>
          <a:p>
            <a:pPr marL="12700" marR="5080">
              <a:lnSpc>
                <a:spcPct val="100000"/>
              </a:lnSpc>
            </a:pPr>
            <a:r>
              <a:rPr sz="1400" b="1" spc="-5" dirty="0">
                <a:solidFill>
                  <a:srgbClr val="7F0055"/>
                </a:solidFill>
                <a:latin typeface="Courier New"/>
                <a:cs typeface="Courier New"/>
              </a:rPr>
              <a:t>public  return</a:t>
            </a:r>
            <a:endParaRPr sz="1400">
              <a:latin typeface="Courier New"/>
              <a:cs typeface="Courier New"/>
            </a:endParaRPr>
          </a:p>
          <a:p>
            <a:pPr marL="12700">
              <a:lnSpc>
                <a:spcPct val="100000"/>
              </a:lnSpc>
            </a:pPr>
            <a:r>
              <a:rPr sz="1400" dirty="0">
                <a:latin typeface="Courier New"/>
                <a:cs typeface="Courier New"/>
              </a:rPr>
              <a:t>}</a:t>
            </a:r>
            <a:endParaRPr sz="1400">
              <a:latin typeface="Courier New"/>
              <a:cs typeface="Courier New"/>
            </a:endParaRPr>
          </a:p>
          <a:p>
            <a:pPr marL="12700" marR="5080">
              <a:lnSpc>
                <a:spcPct val="100000"/>
              </a:lnSpc>
            </a:pPr>
            <a:r>
              <a:rPr sz="1400" b="1" spc="-5" dirty="0">
                <a:solidFill>
                  <a:srgbClr val="7F0055"/>
                </a:solidFill>
                <a:latin typeface="Courier New"/>
                <a:cs typeface="Courier New"/>
              </a:rPr>
              <a:t>public  return</a:t>
            </a:r>
            <a:endParaRPr sz="1400">
              <a:latin typeface="Courier New"/>
              <a:cs typeface="Courier New"/>
            </a:endParaRPr>
          </a:p>
          <a:p>
            <a:pPr marL="12700">
              <a:lnSpc>
                <a:spcPct val="100000"/>
              </a:lnSpc>
            </a:pPr>
            <a:r>
              <a:rPr sz="1400" dirty="0">
                <a:latin typeface="Courier New"/>
                <a:cs typeface="Courier New"/>
              </a:rPr>
              <a:t>}</a:t>
            </a:r>
            <a:endParaRPr sz="1400">
              <a:latin typeface="Courier New"/>
              <a:cs typeface="Courier New"/>
            </a:endParaRPr>
          </a:p>
          <a:p>
            <a:pPr marL="12700">
              <a:lnSpc>
                <a:spcPct val="100000"/>
              </a:lnSpc>
            </a:pPr>
            <a:r>
              <a:rPr sz="1400" dirty="0">
                <a:latin typeface="Courier New"/>
                <a:cs typeface="Courier New"/>
              </a:rPr>
              <a:t>}</a:t>
            </a:r>
            <a:endParaRPr sz="1400">
              <a:latin typeface="Courier New"/>
              <a:cs typeface="Courier New"/>
            </a:endParaRPr>
          </a:p>
        </p:txBody>
      </p:sp>
      <p:sp>
        <p:nvSpPr>
          <p:cNvPr id="12" name="object 12"/>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13" name="object 13"/>
          <p:cNvSpPr/>
          <p:nvPr/>
        </p:nvSpPr>
        <p:spPr>
          <a:xfrm>
            <a:off x="1226700" y="3777996"/>
            <a:ext cx="4196080" cy="2708275"/>
          </a:xfrm>
          <a:custGeom>
            <a:avLst/>
            <a:gdLst/>
            <a:ahLst/>
            <a:cxnLst/>
            <a:rect l="l" t="t" r="r" b="b"/>
            <a:pathLst>
              <a:path w="4196080" h="2708275">
                <a:moveTo>
                  <a:pt x="10668" y="0"/>
                </a:moveTo>
                <a:lnTo>
                  <a:pt x="0" y="0"/>
                </a:lnTo>
                <a:lnTo>
                  <a:pt x="0" y="2708147"/>
                </a:lnTo>
                <a:lnTo>
                  <a:pt x="4195564" y="2708147"/>
                </a:lnTo>
                <a:lnTo>
                  <a:pt x="4195564" y="2702052"/>
                </a:lnTo>
                <a:lnTo>
                  <a:pt x="10668" y="2702052"/>
                </a:lnTo>
                <a:lnTo>
                  <a:pt x="4571" y="2697479"/>
                </a:lnTo>
                <a:lnTo>
                  <a:pt x="10668" y="2697479"/>
                </a:lnTo>
                <a:lnTo>
                  <a:pt x="10668" y="0"/>
                </a:lnTo>
                <a:close/>
              </a:path>
              <a:path w="4196080" h="2708275">
                <a:moveTo>
                  <a:pt x="10668" y="2697479"/>
                </a:moveTo>
                <a:lnTo>
                  <a:pt x="4571" y="2697479"/>
                </a:lnTo>
                <a:lnTo>
                  <a:pt x="10668" y="2702052"/>
                </a:lnTo>
                <a:lnTo>
                  <a:pt x="10668" y="2697479"/>
                </a:lnTo>
                <a:close/>
              </a:path>
              <a:path w="4196080" h="2708275">
                <a:moveTo>
                  <a:pt x="4186420" y="2697479"/>
                </a:moveTo>
                <a:lnTo>
                  <a:pt x="10668" y="2697479"/>
                </a:lnTo>
                <a:lnTo>
                  <a:pt x="10668" y="2702052"/>
                </a:lnTo>
                <a:lnTo>
                  <a:pt x="4186420" y="2702052"/>
                </a:lnTo>
                <a:lnTo>
                  <a:pt x="4186420" y="2697479"/>
                </a:lnTo>
                <a:close/>
              </a:path>
              <a:path w="4196080" h="2708275">
                <a:moveTo>
                  <a:pt x="4195564" y="0"/>
                </a:moveTo>
                <a:lnTo>
                  <a:pt x="4186420" y="0"/>
                </a:lnTo>
                <a:lnTo>
                  <a:pt x="4186420" y="2702052"/>
                </a:lnTo>
                <a:lnTo>
                  <a:pt x="4190992" y="2697479"/>
                </a:lnTo>
                <a:lnTo>
                  <a:pt x="4195564" y="2697479"/>
                </a:lnTo>
                <a:lnTo>
                  <a:pt x="4195564" y="0"/>
                </a:lnTo>
                <a:close/>
              </a:path>
              <a:path w="4196080" h="2708275">
                <a:moveTo>
                  <a:pt x="4195564" y="2697479"/>
                </a:moveTo>
                <a:lnTo>
                  <a:pt x="4190992" y="2697479"/>
                </a:lnTo>
                <a:lnTo>
                  <a:pt x="4186420" y="2702052"/>
                </a:lnTo>
                <a:lnTo>
                  <a:pt x="4195564" y="2702052"/>
                </a:lnTo>
                <a:lnTo>
                  <a:pt x="4195564" y="2697479"/>
                </a:lnTo>
                <a:close/>
              </a:path>
            </a:pathLst>
          </a:custGeom>
          <a:solidFill>
            <a:srgbClr val="000000"/>
          </a:solidFill>
        </p:spPr>
        <p:txBody>
          <a:bodyPr wrap="square" lIns="0" tIns="0" rIns="0" bIns="0" rtlCol="0"/>
          <a:lstStyle/>
          <a:p>
            <a:endParaRPr/>
          </a:p>
        </p:txBody>
      </p:sp>
      <p:sp>
        <p:nvSpPr>
          <p:cNvPr id="14" name="object 14"/>
          <p:cNvSpPr txBox="1"/>
          <p:nvPr/>
        </p:nvSpPr>
        <p:spPr>
          <a:xfrm>
            <a:off x="4486033" y="3998467"/>
            <a:ext cx="513080" cy="266065"/>
          </a:xfrm>
          <a:prstGeom prst="rect">
            <a:avLst/>
          </a:prstGeom>
        </p:spPr>
        <p:txBody>
          <a:bodyPr vert="horz" wrap="square" lIns="0" tIns="0" rIns="0" bIns="0" rtlCol="0">
            <a:spAutoFit/>
          </a:bodyPr>
          <a:lstStyle/>
          <a:p>
            <a:pPr marL="12700">
              <a:lnSpc>
                <a:spcPct val="100000"/>
              </a:lnSpc>
            </a:pPr>
            <a:r>
              <a:rPr sz="1600" spc="-5" dirty="0">
                <a:latin typeface="Courier New"/>
                <a:cs typeface="Courier New"/>
              </a:rPr>
              <a:t>mt){</a:t>
            </a:r>
            <a:endParaRPr sz="1600">
              <a:latin typeface="Courier New"/>
              <a:cs typeface="Courier New"/>
            </a:endParaRPr>
          </a:p>
        </p:txBody>
      </p:sp>
      <p:sp>
        <p:nvSpPr>
          <p:cNvPr id="15" name="object 15"/>
          <p:cNvSpPr txBox="1"/>
          <p:nvPr/>
        </p:nvSpPr>
        <p:spPr>
          <a:xfrm>
            <a:off x="1310017" y="3023108"/>
            <a:ext cx="3079750" cy="1729105"/>
          </a:xfrm>
          <a:prstGeom prst="rect">
            <a:avLst/>
          </a:prstGeom>
        </p:spPr>
        <p:txBody>
          <a:bodyPr vert="horz" wrap="square" lIns="0" tIns="0" rIns="0" bIns="0" rtlCol="0">
            <a:spAutoFit/>
          </a:bodyPr>
          <a:lstStyle/>
          <a:p>
            <a:pPr marL="12700" marR="250190">
              <a:lnSpc>
                <a:spcPct val="100000"/>
              </a:lnSpc>
            </a:pPr>
            <a:r>
              <a:rPr sz="1600" b="1" spc="-5" dirty="0">
                <a:solidFill>
                  <a:srgbClr val="7F0055"/>
                </a:solidFill>
                <a:latin typeface="Courier New"/>
                <a:cs typeface="Courier New"/>
              </a:rPr>
              <a:t>public </a:t>
            </a:r>
            <a:r>
              <a:rPr sz="1600" spc="-5" dirty="0">
                <a:latin typeface="Courier New"/>
                <a:cs typeface="Courier New"/>
              </a:rPr>
              <a:t>Compte(</a:t>
            </a:r>
            <a:r>
              <a:rPr sz="1600" spc="-5" dirty="0">
                <a:solidFill>
                  <a:srgbClr val="000099"/>
                </a:solidFill>
                <a:latin typeface="Courier New"/>
                <a:cs typeface="Courier New"/>
              </a:rPr>
              <a:t>float </a:t>
            </a:r>
            <a:r>
              <a:rPr sz="1600" spc="-5" dirty="0">
                <a:latin typeface="Courier New"/>
                <a:cs typeface="Courier New"/>
              </a:rPr>
              <a:t>s){  </a:t>
            </a:r>
            <a:r>
              <a:rPr sz="1600" spc="-5" dirty="0">
                <a:solidFill>
                  <a:srgbClr val="0000C0"/>
                </a:solidFill>
                <a:latin typeface="Courier New"/>
                <a:cs typeface="Courier New"/>
              </a:rPr>
              <a:t>code</a:t>
            </a:r>
            <a:r>
              <a:rPr sz="1600" spc="-5" dirty="0">
                <a:latin typeface="Courier New"/>
                <a:cs typeface="Courier New"/>
              </a:rPr>
              <a:t>=++</a:t>
            </a:r>
            <a:r>
              <a:rPr sz="1600" i="1" spc="-5" dirty="0">
                <a:solidFill>
                  <a:srgbClr val="0000C0"/>
                </a:solidFill>
                <a:latin typeface="Courier New"/>
                <a:cs typeface="Courier New"/>
              </a:rPr>
              <a:t>nbComptes</a:t>
            </a:r>
            <a:r>
              <a:rPr sz="1600" spc="-5" dirty="0">
                <a:latin typeface="Courier New"/>
                <a:cs typeface="Courier New"/>
              </a:rPr>
              <a:t>;  </a:t>
            </a:r>
            <a:r>
              <a:rPr sz="1600" b="1" dirty="0">
                <a:solidFill>
                  <a:srgbClr val="7F0055"/>
                </a:solidFill>
                <a:latin typeface="Courier New"/>
                <a:cs typeface="Courier New"/>
              </a:rPr>
              <a:t>this</a:t>
            </a:r>
            <a:r>
              <a:rPr sz="1600" dirty="0">
                <a:latin typeface="Courier New"/>
                <a:cs typeface="Courier New"/>
              </a:rPr>
              <a:t>.</a:t>
            </a:r>
            <a:r>
              <a:rPr sz="1600" dirty="0">
                <a:solidFill>
                  <a:srgbClr val="0000C0"/>
                </a:solidFill>
                <a:latin typeface="Courier New"/>
                <a:cs typeface="Courier New"/>
              </a:rPr>
              <a:t>solde</a:t>
            </a:r>
            <a:r>
              <a:rPr sz="1600" dirty="0">
                <a:latin typeface="Courier New"/>
                <a:cs typeface="Courier New"/>
              </a:rPr>
              <a:t>=s;</a:t>
            </a:r>
          </a:p>
          <a:p>
            <a:pPr marL="12700">
              <a:lnSpc>
                <a:spcPct val="100000"/>
              </a:lnSpc>
            </a:pPr>
            <a:r>
              <a:rPr sz="1600" spc="-5" dirty="0">
                <a:latin typeface="Courier New"/>
                <a:cs typeface="Courier New"/>
              </a:rPr>
              <a:t>}</a:t>
            </a:r>
            <a:endParaRPr sz="1600" dirty="0">
              <a:latin typeface="Courier New"/>
              <a:cs typeface="Courier New"/>
            </a:endParaRPr>
          </a:p>
          <a:p>
            <a:pPr marL="12700" marR="5080">
              <a:lnSpc>
                <a:spcPct val="100000"/>
              </a:lnSpc>
            </a:pPr>
            <a:r>
              <a:rPr sz="1600" b="1" spc="-5" dirty="0">
                <a:solidFill>
                  <a:srgbClr val="7F0055"/>
                </a:solidFill>
                <a:latin typeface="Courier New"/>
                <a:cs typeface="Courier New"/>
              </a:rPr>
              <a:t>public void </a:t>
            </a:r>
            <a:r>
              <a:rPr sz="1600" spc="-5" dirty="0">
                <a:latin typeface="Courier New"/>
                <a:cs typeface="Courier New"/>
              </a:rPr>
              <a:t>retirer(</a:t>
            </a:r>
            <a:r>
              <a:rPr sz="1600" b="1" spc="-5" dirty="0">
                <a:solidFill>
                  <a:srgbClr val="7F0055"/>
                </a:solidFill>
                <a:latin typeface="Courier New"/>
                <a:cs typeface="Courier New"/>
              </a:rPr>
              <a:t>float  if</a:t>
            </a:r>
            <a:r>
              <a:rPr sz="1600" spc="-5" dirty="0">
                <a:latin typeface="Courier New"/>
                <a:cs typeface="Courier New"/>
              </a:rPr>
              <a:t>(mt&lt;</a:t>
            </a:r>
            <a:r>
              <a:rPr sz="1600" spc="-5" dirty="0">
                <a:solidFill>
                  <a:srgbClr val="0000C0"/>
                </a:solidFill>
                <a:latin typeface="Courier New"/>
                <a:cs typeface="Courier New"/>
              </a:rPr>
              <a:t>solde</a:t>
            </a:r>
            <a:r>
              <a:rPr sz="1600" spc="-5" dirty="0">
                <a:latin typeface="Courier New"/>
                <a:cs typeface="Courier New"/>
              </a:rPr>
              <a:t>)</a:t>
            </a:r>
            <a:r>
              <a:rPr sz="1600" spc="-15" dirty="0">
                <a:latin typeface="Courier New"/>
                <a:cs typeface="Courier New"/>
              </a:rPr>
              <a:t> </a:t>
            </a:r>
            <a:r>
              <a:rPr sz="1600" spc="-5" dirty="0">
                <a:solidFill>
                  <a:srgbClr val="0000C0"/>
                </a:solidFill>
                <a:latin typeface="Courier New"/>
                <a:cs typeface="Courier New"/>
              </a:rPr>
              <a:t>solde</a:t>
            </a:r>
            <a:r>
              <a:rPr sz="1600" spc="-5" dirty="0">
                <a:latin typeface="Courier New"/>
                <a:cs typeface="Courier New"/>
              </a:rPr>
              <a:t>-=mt;</a:t>
            </a:r>
            <a:endParaRPr sz="1600" dirty="0">
              <a:latin typeface="Courier New"/>
              <a:cs typeface="Courier New"/>
            </a:endParaRPr>
          </a:p>
          <a:p>
            <a:pPr marL="12700">
              <a:lnSpc>
                <a:spcPct val="100000"/>
              </a:lnSpc>
            </a:pPr>
            <a:r>
              <a:rPr sz="1600" spc="-5" dirty="0">
                <a:latin typeface="Courier New"/>
                <a:cs typeface="Courier New"/>
              </a:rPr>
              <a:t>}</a:t>
            </a:r>
            <a:endParaRPr sz="1600" dirty="0">
              <a:latin typeface="Courier New"/>
              <a:cs typeface="Courier New"/>
            </a:endParaRPr>
          </a:p>
        </p:txBody>
      </p:sp>
      <p:sp>
        <p:nvSpPr>
          <p:cNvPr id="16" name="object 16"/>
          <p:cNvSpPr txBox="1"/>
          <p:nvPr/>
        </p:nvSpPr>
        <p:spPr>
          <a:xfrm>
            <a:off x="1310017" y="4729988"/>
            <a:ext cx="3567429" cy="1680210"/>
          </a:xfrm>
          <a:prstGeom prst="rect">
            <a:avLst/>
          </a:prstGeom>
        </p:spPr>
        <p:txBody>
          <a:bodyPr vert="horz" wrap="square" lIns="0" tIns="0" rIns="0" bIns="0" rtlCol="0">
            <a:spAutoFit/>
          </a:bodyPr>
          <a:lstStyle/>
          <a:p>
            <a:pPr marL="12700" marR="5080">
              <a:lnSpc>
                <a:spcPct val="100000"/>
              </a:lnSpc>
            </a:pPr>
            <a:r>
              <a:rPr sz="1600" b="1" spc="-5" dirty="0">
                <a:solidFill>
                  <a:srgbClr val="7F0055"/>
                </a:solidFill>
                <a:latin typeface="Courier New"/>
                <a:cs typeface="Courier New"/>
              </a:rPr>
              <a:t>public void </a:t>
            </a:r>
            <a:r>
              <a:rPr sz="1600" spc="-5" dirty="0">
                <a:latin typeface="Courier New"/>
                <a:cs typeface="Courier New"/>
              </a:rPr>
              <a:t>verser(</a:t>
            </a:r>
            <a:r>
              <a:rPr sz="1600" b="1" spc="-5" dirty="0">
                <a:solidFill>
                  <a:srgbClr val="7F0055"/>
                </a:solidFill>
                <a:latin typeface="Courier New"/>
                <a:cs typeface="Courier New"/>
              </a:rPr>
              <a:t>float </a:t>
            </a:r>
            <a:r>
              <a:rPr sz="1600" spc="-5" dirty="0">
                <a:latin typeface="Courier New"/>
                <a:cs typeface="Courier New"/>
              </a:rPr>
              <a:t>mt){  </a:t>
            </a:r>
            <a:r>
              <a:rPr sz="1600" spc="-5" dirty="0">
                <a:solidFill>
                  <a:srgbClr val="0000C0"/>
                </a:solidFill>
                <a:latin typeface="Courier New"/>
                <a:cs typeface="Courier New"/>
              </a:rPr>
              <a:t>solde</a:t>
            </a:r>
            <a:r>
              <a:rPr sz="1600" spc="-5" dirty="0">
                <a:latin typeface="Courier New"/>
                <a:cs typeface="Courier New"/>
              </a:rPr>
              <a:t>+=mt;</a:t>
            </a:r>
            <a:endParaRPr sz="1600">
              <a:latin typeface="Courier New"/>
              <a:cs typeface="Courier New"/>
            </a:endParaRPr>
          </a:p>
          <a:p>
            <a:pPr marL="12700">
              <a:lnSpc>
                <a:spcPct val="100000"/>
              </a:lnSpc>
            </a:pPr>
            <a:r>
              <a:rPr sz="1600" spc="-5" dirty="0">
                <a:latin typeface="Courier New"/>
                <a:cs typeface="Courier New"/>
              </a:rPr>
              <a:t>}</a:t>
            </a:r>
            <a:endParaRPr sz="1600">
              <a:latin typeface="Courier New"/>
              <a:cs typeface="Courier New"/>
            </a:endParaRPr>
          </a:p>
          <a:p>
            <a:pPr marL="12700">
              <a:lnSpc>
                <a:spcPct val="100000"/>
              </a:lnSpc>
            </a:pPr>
            <a:r>
              <a:rPr sz="1600" b="1" spc="-5" dirty="0">
                <a:solidFill>
                  <a:srgbClr val="7F0055"/>
                </a:solidFill>
                <a:latin typeface="Courier New"/>
                <a:cs typeface="Courier New"/>
              </a:rPr>
              <a:t>public </a:t>
            </a:r>
            <a:r>
              <a:rPr sz="1600" dirty="0">
                <a:latin typeface="Courier New"/>
                <a:cs typeface="Courier New"/>
              </a:rPr>
              <a:t>String</a:t>
            </a:r>
            <a:r>
              <a:rPr sz="1600" spc="-70" dirty="0">
                <a:latin typeface="Courier New"/>
                <a:cs typeface="Courier New"/>
              </a:rPr>
              <a:t> </a:t>
            </a:r>
            <a:r>
              <a:rPr sz="1600" dirty="0">
                <a:latin typeface="Courier New"/>
                <a:cs typeface="Courier New"/>
              </a:rPr>
              <a:t>toString(){</a:t>
            </a:r>
            <a:endParaRPr sz="1600">
              <a:latin typeface="Courier New"/>
              <a:cs typeface="Courier New"/>
            </a:endParaRPr>
          </a:p>
          <a:p>
            <a:pPr marL="355600" marR="981710" indent="-342900">
              <a:lnSpc>
                <a:spcPct val="80000"/>
              </a:lnSpc>
              <a:spcBef>
                <a:spcPts val="384"/>
              </a:spcBef>
            </a:pPr>
            <a:r>
              <a:rPr sz="1600" b="1" spc="-5" dirty="0">
                <a:solidFill>
                  <a:srgbClr val="7F0055"/>
                </a:solidFill>
                <a:latin typeface="Courier New"/>
                <a:cs typeface="Courier New"/>
              </a:rPr>
              <a:t>return</a:t>
            </a:r>
            <a:r>
              <a:rPr sz="1600" spc="-5" dirty="0">
                <a:latin typeface="Courier New"/>
                <a:cs typeface="Courier New"/>
              </a:rPr>
              <a:t>(</a:t>
            </a:r>
            <a:r>
              <a:rPr sz="1600" spc="-5" dirty="0">
                <a:solidFill>
                  <a:srgbClr val="2A00FF"/>
                </a:solidFill>
                <a:latin typeface="Courier New"/>
                <a:cs typeface="Courier New"/>
              </a:rPr>
              <a:t>"Code="</a:t>
            </a:r>
            <a:r>
              <a:rPr sz="1600" spc="-5" dirty="0">
                <a:latin typeface="Courier New"/>
                <a:cs typeface="Courier New"/>
              </a:rPr>
              <a:t>+</a:t>
            </a:r>
            <a:r>
              <a:rPr sz="1600" spc="-5" dirty="0">
                <a:solidFill>
                  <a:srgbClr val="0000C0"/>
                </a:solidFill>
                <a:latin typeface="Courier New"/>
                <a:cs typeface="Courier New"/>
              </a:rPr>
              <a:t>code</a:t>
            </a:r>
            <a:r>
              <a:rPr sz="1600" spc="-5" dirty="0">
                <a:latin typeface="Courier New"/>
                <a:cs typeface="Courier New"/>
              </a:rPr>
              <a:t>+</a:t>
            </a:r>
            <a:r>
              <a:rPr sz="1600" spc="-5" dirty="0">
                <a:solidFill>
                  <a:srgbClr val="2A00FF"/>
                </a:solidFill>
                <a:latin typeface="Courier New"/>
                <a:cs typeface="Courier New"/>
              </a:rPr>
              <a:t>"  Solde="</a:t>
            </a:r>
            <a:r>
              <a:rPr sz="1600" spc="-5" dirty="0">
                <a:latin typeface="Courier New"/>
                <a:cs typeface="Courier New"/>
              </a:rPr>
              <a:t>+</a:t>
            </a:r>
            <a:r>
              <a:rPr sz="1600" spc="-5" dirty="0">
                <a:solidFill>
                  <a:srgbClr val="0000C0"/>
                </a:solidFill>
                <a:latin typeface="Courier New"/>
                <a:cs typeface="Courier New"/>
              </a:rPr>
              <a:t>solde</a:t>
            </a:r>
            <a:r>
              <a:rPr sz="1600" spc="-5" dirty="0">
                <a:latin typeface="Courier New"/>
                <a:cs typeface="Courier New"/>
              </a:rPr>
              <a:t>);</a:t>
            </a:r>
            <a:endParaRPr sz="1600">
              <a:latin typeface="Courier New"/>
              <a:cs typeface="Courier New"/>
            </a:endParaRPr>
          </a:p>
          <a:p>
            <a:pPr marL="12700">
              <a:lnSpc>
                <a:spcPct val="100000"/>
              </a:lnSpc>
            </a:pPr>
            <a:r>
              <a:rPr sz="1600" spc="-5" dirty="0">
                <a:latin typeface="Courier New"/>
                <a:cs typeface="Courier New"/>
              </a:rPr>
              <a:t>}</a:t>
            </a:r>
            <a:endParaRPr sz="1600">
              <a:latin typeface="Courier New"/>
              <a:cs typeface="Courier New"/>
            </a:endParaRPr>
          </a:p>
        </p:txBody>
      </p:sp>
      <p:sp>
        <p:nvSpPr>
          <p:cNvPr id="17" name="object 17"/>
          <p:cNvSpPr/>
          <p:nvPr/>
        </p:nvSpPr>
        <p:spPr>
          <a:xfrm>
            <a:off x="5557901" y="3777996"/>
            <a:ext cx="4196080" cy="2741930"/>
          </a:xfrm>
          <a:custGeom>
            <a:avLst/>
            <a:gdLst/>
            <a:ahLst/>
            <a:cxnLst/>
            <a:rect l="l" t="t" r="r" b="b"/>
            <a:pathLst>
              <a:path w="4196080" h="2741929">
                <a:moveTo>
                  <a:pt x="9144" y="0"/>
                </a:moveTo>
                <a:lnTo>
                  <a:pt x="0" y="0"/>
                </a:lnTo>
                <a:lnTo>
                  <a:pt x="0" y="2741676"/>
                </a:lnTo>
                <a:lnTo>
                  <a:pt x="4195572" y="2741676"/>
                </a:lnTo>
                <a:lnTo>
                  <a:pt x="4195572" y="2737104"/>
                </a:lnTo>
                <a:lnTo>
                  <a:pt x="9144" y="2737104"/>
                </a:lnTo>
                <a:lnTo>
                  <a:pt x="4572" y="2732531"/>
                </a:lnTo>
                <a:lnTo>
                  <a:pt x="9144" y="2732531"/>
                </a:lnTo>
                <a:lnTo>
                  <a:pt x="9144" y="0"/>
                </a:lnTo>
                <a:close/>
              </a:path>
              <a:path w="4196080" h="2741929">
                <a:moveTo>
                  <a:pt x="9144" y="2732531"/>
                </a:moveTo>
                <a:lnTo>
                  <a:pt x="4572" y="2732531"/>
                </a:lnTo>
                <a:lnTo>
                  <a:pt x="9144" y="2737104"/>
                </a:lnTo>
                <a:lnTo>
                  <a:pt x="9144" y="2732531"/>
                </a:lnTo>
                <a:close/>
              </a:path>
              <a:path w="4196080" h="2741929">
                <a:moveTo>
                  <a:pt x="4186428" y="2732531"/>
                </a:moveTo>
                <a:lnTo>
                  <a:pt x="9144" y="2732531"/>
                </a:lnTo>
                <a:lnTo>
                  <a:pt x="9144" y="2737104"/>
                </a:lnTo>
                <a:lnTo>
                  <a:pt x="4186428" y="2737104"/>
                </a:lnTo>
                <a:lnTo>
                  <a:pt x="4186428" y="2732531"/>
                </a:lnTo>
                <a:close/>
              </a:path>
              <a:path w="4196080" h="2741929">
                <a:moveTo>
                  <a:pt x="4195572" y="0"/>
                </a:moveTo>
                <a:lnTo>
                  <a:pt x="4186428" y="0"/>
                </a:lnTo>
                <a:lnTo>
                  <a:pt x="4186428" y="2737104"/>
                </a:lnTo>
                <a:lnTo>
                  <a:pt x="4191000" y="2732531"/>
                </a:lnTo>
                <a:lnTo>
                  <a:pt x="4195572" y="2732531"/>
                </a:lnTo>
                <a:lnTo>
                  <a:pt x="4195572" y="0"/>
                </a:lnTo>
                <a:close/>
              </a:path>
              <a:path w="4196080" h="2741929">
                <a:moveTo>
                  <a:pt x="4195572" y="2732531"/>
                </a:moveTo>
                <a:lnTo>
                  <a:pt x="4191000" y="2732531"/>
                </a:lnTo>
                <a:lnTo>
                  <a:pt x="4186428" y="2737104"/>
                </a:lnTo>
                <a:lnTo>
                  <a:pt x="4195572" y="2737104"/>
                </a:lnTo>
                <a:lnTo>
                  <a:pt x="4195572" y="2732531"/>
                </a:lnTo>
                <a:close/>
              </a:path>
            </a:pathLst>
          </a:custGeom>
          <a:solidFill>
            <a:srgbClr val="000000"/>
          </a:solid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8078" y="119237"/>
            <a:ext cx="9146199" cy="588932"/>
          </a:xfrm>
          <a:prstGeom prst="rect">
            <a:avLst/>
          </a:prstGeom>
        </p:spPr>
        <p:txBody>
          <a:bodyPr vert="horz" wrap="square" lIns="0" tIns="0" rIns="0" bIns="0" rtlCol="0" anchor="ctr">
            <a:spAutoFit/>
          </a:bodyPr>
          <a:lstStyle/>
          <a:p>
            <a:pPr marL="12595">
              <a:lnSpc>
                <a:spcPct val="100000"/>
              </a:lnSpc>
            </a:pPr>
            <a:r>
              <a:rPr spc="5" dirty="0"/>
              <a:t>Qu'est ce que JEE</a:t>
            </a:r>
            <a:r>
              <a:rPr spc="-84" dirty="0"/>
              <a:t> </a:t>
            </a:r>
            <a:r>
              <a:rPr spc="5" dirty="0"/>
              <a:t>?</a:t>
            </a:r>
          </a:p>
        </p:txBody>
      </p:sp>
      <p:grpSp>
        <p:nvGrpSpPr>
          <p:cNvPr id="7" name="Groupe 6"/>
          <p:cNvGrpSpPr/>
          <p:nvPr/>
        </p:nvGrpSpPr>
        <p:grpSpPr>
          <a:xfrm>
            <a:off x="1417320" y="3551555"/>
            <a:ext cx="141055" cy="2843323"/>
            <a:chOff x="549131" y="2765183"/>
            <a:chExt cx="142240" cy="2867216"/>
          </a:xfrm>
        </p:grpSpPr>
        <p:sp>
          <p:nvSpPr>
            <p:cNvPr id="3" name="object 3"/>
            <p:cNvSpPr/>
            <p:nvPr/>
          </p:nvSpPr>
          <p:spPr>
            <a:xfrm>
              <a:off x="549131" y="2765183"/>
              <a:ext cx="142240" cy="142240"/>
            </a:xfrm>
            <a:custGeom>
              <a:avLst/>
              <a:gdLst/>
              <a:ahLst/>
              <a:cxnLst/>
              <a:rect l="l" t="t" r="r" b="b"/>
              <a:pathLst>
                <a:path w="142240" h="142239">
                  <a:moveTo>
                    <a:pt x="71120" y="142240"/>
                  </a:moveTo>
                  <a:lnTo>
                    <a:pt x="43436" y="136651"/>
                  </a:lnTo>
                  <a:lnTo>
                    <a:pt x="20830" y="121410"/>
                  </a:lnTo>
                  <a:lnTo>
                    <a:pt x="5588" y="98804"/>
                  </a:lnTo>
                  <a:lnTo>
                    <a:pt x="0" y="71119"/>
                  </a:lnTo>
                  <a:lnTo>
                    <a:pt x="5588" y="43435"/>
                  </a:lnTo>
                  <a:lnTo>
                    <a:pt x="20830" y="20829"/>
                  </a:lnTo>
                  <a:lnTo>
                    <a:pt x="43436" y="5588"/>
                  </a:lnTo>
                  <a:lnTo>
                    <a:pt x="71120" y="0"/>
                  </a:lnTo>
                  <a:lnTo>
                    <a:pt x="98803" y="5588"/>
                  </a:lnTo>
                  <a:lnTo>
                    <a:pt x="121409" y="20829"/>
                  </a:lnTo>
                  <a:lnTo>
                    <a:pt x="136651" y="43435"/>
                  </a:lnTo>
                  <a:lnTo>
                    <a:pt x="142239" y="71119"/>
                  </a:lnTo>
                  <a:lnTo>
                    <a:pt x="136651" y="98804"/>
                  </a:lnTo>
                  <a:lnTo>
                    <a:pt x="121409" y="121410"/>
                  </a:lnTo>
                  <a:lnTo>
                    <a:pt x="98803" y="136651"/>
                  </a:lnTo>
                  <a:lnTo>
                    <a:pt x="71120" y="142240"/>
                  </a:lnTo>
                  <a:close/>
                </a:path>
              </a:pathLst>
            </a:custGeom>
            <a:solidFill>
              <a:srgbClr val="333333"/>
            </a:solidFill>
          </p:spPr>
          <p:txBody>
            <a:bodyPr wrap="square" lIns="0" tIns="0" rIns="0" bIns="0" rtlCol="0"/>
            <a:lstStyle/>
            <a:p>
              <a:endParaRPr sz="1785"/>
            </a:p>
          </p:txBody>
        </p:sp>
        <p:sp>
          <p:nvSpPr>
            <p:cNvPr id="4" name="object 4"/>
            <p:cNvSpPr/>
            <p:nvPr/>
          </p:nvSpPr>
          <p:spPr>
            <a:xfrm>
              <a:off x="549131" y="3933025"/>
              <a:ext cx="142240" cy="142240"/>
            </a:xfrm>
            <a:custGeom>
              <a:avLst/>
              <a:gdLst/>
              <a:ahLst/>
              <a:cxnLst/>
              <a:rect l="l" t="t" r="r" b="b"/>
              <a:pathLst>
                <a:path w="142240" h="142239">
                  <a:moveTo>
                    <a:pt x="71120" y="142239"/>
                  </a:moveTo>
                  <a:lnTo>
                    <a:pt x="43436" y="136651"/>
                  </a:lnTo>
                  <a:lnTo>
                    <a:pt x="20830" y="121410"/>
                  </a:lnTo>
                  <a:lnTo>
                    <a:pt x="5588" y="98804"/>
                  </a:lnTo>
                  <a:lnTo>
                    <a:pt x="0" y="71119"/>
                  </a:lnTo>
                  <a:lnTo>
                    <a:pt x="5588" y="43441"/>
                  </a:lnTo>
                  <a:lnTo>
                    <a:pt x="20830" y="20834"/>
                  </a:lnTo>
                  <a:lnTo>
                    <a:pt x="43436" y="5590"/>
                  </a:lnTo>
                  <a:lnTo>
                    <a:pt x="71120" y="0"/>
                  </a:lnTo>
                  <a:lnTo>
                    <a:pt x="98803" y="5590"/>
                  </a:lnTo>
                  <a:lnTo>
                    <a:pt x="121409" y="20834"/>
                  </a:lnTo>
                  <a:lnTo>
                    <a:pt x="136651" y="43441"/>
                  </a:lnTo>
                  <a:lnTo>
                    <a:pt x="142239" y="71119"/>
                  </a:lnTo>
                  <a:lnTo>
                    <a:pt x="136651" y="98804"/>
                  </a:lnTo>
                  <a:lnTo>
                    <a:pt x="121409" y="121410"/>
                  </a:lnTo>
                  <a:lnTo>
                    <a:pt x="98803" y="136651"/>
                  </a:lnTo>
                  <a:lnTo>
                    <a:pt x="71120" y="142239"/>
                  </a:lnTo>
                  <a:close/>
                </a:path>
              </a:pathLst>
            </a:custGeom>
            <a:solidFill>
              <a:srgbClr val="333333"/>
            </a:solidFill>
          </p:spPr>
          <p:txBody>
            <a:bodyPr wrap="square" lIns="0" tIns="0" rIns="0" bIns="0" rtlCol="0"/>
            <a:lstStyle/>
            <a:p>
              <a:endParaRPr sz="1785"/>
            </a:p>
          </p:txBody>
        </p:sp>
        <p:sp>
          <p:nvSpPr>
            <p:cNvPr id="5" name="object 5"/>
            <p:cNvSpPr/>
            <p:nvPr/>
          </p:nvSpPr>
          <p:spPr>
            <a:xfrm>
              <a:off x="549131" y="5490159"/>
              <a:ext cx="142240" cy="142240"/>
            </a:xfrm>
            <a:custGeom>
              <a:avLst/>
              <a:gdLst/>
              <a:ahLst/>
              <a:cxnLst/>
              <a:rect l="l" t="t" r="r" b="b"/>
              <a:pathLst>
                <a:path w="142240" h="142239">
                  <a:moveTo>
                    <a:pt x="71120" y="142239"/>
                  </a:moveTo>
                  <a:lnTo>
                    <a:pt x="43436" y="136649"/>
                  </a:lnTo>
                  <a:lnTo>
                    <a:pt x="20830" y="121405"/>
                  </a:lnTo>
                  <a:lnTo>
                    <a:pt x="5588" y="98798"/>
                  </a:lnTo>
                  <a:lnTo>
                    <a:pt x="0" y="71120"/>
                  </a:lnTo>
                  <a:lnTo>
                    <a:pt x="5588" y="43435"/>
                  </a:lnTo>
                  <a:lnTo>
                    <a:pt x="20830" y="20829"/>
                  </a:lnTo>
                  <a:lnTo>
                    <a:pt x="43436" y="5588"/>
                  </a:lnTo>
                  <a:lnTo>
                    <a:pt x="71120" y="0"/>
                  </a:lnTo>
                  <a:lnTo>
                    <a:pt x="98803" y="5588"/>
                  </a:lnTo>
                  <a:lnTo>
                    <a:pt x="121409" y="20829"/>
                  </a:lnTo>
                  <a:lnTo>
                    <a:pt x="136651" y="43435"/>
                  </a:lnTo>
                  <a:lnTo>
                    <a:pt x="142239" y="71120"/>
                  </a:lnTo>
                  <a:lnTo>
                    <a:pt x="136651" y="98798"/>
                  </a:lnTo>
                  <a:lnTo>
                    <a:pt x="121409" y="121405"/>
                  </a:lnTo>
                  <a:lnTo>
                    <a:pt x="98803" y="136649"/>
                  </a:lnTo>
                  <a:lnTo>
                    <a:pt x="71120" y="142239"/>
                  </a:lnTo>
                  <a:close/>
                </a:path>
              </a:pathLst>
            </a:custGeom>
            <a:solidFill>
              <a:srgbClr val="333333"/>
            </a:solidFill>
          </p:spPr>
          <p:txBody>
            <a:bodyPr wrap="square" lIns="0" tIns="0" rIns="0" bIns="0" rtlCol="0"/>
            <a:lstStyle/>
            <a:p>
              <a:endParaRPr sz="1785"/>
            </a:p>
          </p:txBody>
        </p:sp>
      </p:grpSp>
      <p:sp>
        <p:nvSpPr>
          <p:cNvPr id="6" name="object 6"/>
          <p:cNvSpPr txBox="1"/>
          <p:nvPr/>
        </p:nvSpPr>
        <p:spPr>
          <a:xfrm>
            <a:off x="1231900" y="2587754"/>
            <a:ext cx="9036944" cy="4384875"/>
          </a:xfrm>
          <a:prstGeom prst="rect">
            <a:avLst/>
          </a:prstGeom>
        </p:spPr>
        <p:txBody>
          <a:bodyPr vert="horz" wrap="square" lIns="0" tIns="0" rIns="0" bIns="0" rtlCol="0">
            <a:spAutoFit/>
          </a:bodyPr>
          <a:lstStyle/>
          <a:p>
            <a:pPr marL="12595"/>
            <a:r>
              <a:rPr sz="2628" spc="5" dirty="0">
                <a:solidFill>
                  <a:srgbClr val="333333"/>
                </a:solidFill>
                <a:latin typeface="Arial"/>
                <a:cs typeface="Arial"/>
              </a:rPr>
              <a:t>Exemple de services</a:t>
            </a:r>
            <a:r>
              <a:rPr sz="2628" spc="-55" dirty="0">
                <a:solidFill>
                  <a:srgbClr val="333333"/>
                </a:solidFill>
                <a:latin typeface="Arial"/>
                <a:cs typeface="Arial"/>
              </a:rPr>
              <a:t> </a:t>
            </a:r>
            <a:r>
              <a:rPr sz="2628" dirty="0">
                <a:solidFill>
                  <a:srgbClr val="333333"/>
                </a:solidFill>
                <a:latin typeface="Arial"/>
                <a:cs typeface="Arial"/>
              </a:rPr>
              <a:t>:</a:t>
            </a:r>
            <a:endParaRPr sz="2628" dirty="0">
              <a:latin typeface="Arial"/>
              <a:cs typeface="Arial"/>
            </a:endParaRPr>
          </a:p>
          <a:p>
            <a:pPr>
              <a:spcBef>
                <a:spcPts val="35"/>
              </a:spcBef>
            </a:pPr>
            <a:endParaRPr sz="2678" dirty="0">
              <a:latin typeface="Times New Roman"/>
              <a:cs typeface="Times New Roman"/>
            </a:endParaRPr>
          </a:p>
          <a:p>
            <a:pPr marL="516378" marR="73678">
              <a:lnSpc>
                <a:spcPts val="3045"/>
              </a:lnSpc>
              <a:spcBef>
                <a:spcPts val="5"/>
              </a:spcBef>
            </a:pPr>
            <a:r>
              <a:rPr sz="2628" b="1" spc="10" dirty="0">
                <a:solidFill>
                  <a:srgbClr val="00B050"/>
                </a:solidFill>
                <a:latin typeface="Arial"/>
                <a:cs typeface="Arial"/>
              </a:rPr>
              <a:t>JDBC</a:t>
            </a:r>
            <a:r>
              <a:rPr sz="2628" spc="10" dirty="0">
                <a:solidFill>
                  <a:srgbClr val="333333"/>
                </a:solidFill>
                <a:latin typeface="Arial"/>
                <a:cs typeface="Arial"/>
              </a:rPr>
              <a:t> </a:t>
            </a:r>
            <a:r>
              <a:rPr sz="2628" spc="5" dirty="0">
                <a:solidFill>
                  <a:srgbClr val="333333"/>
                </a:solidFill>
                <a:latin typeface="Arial"/>
                <a:cs typeface="Arial"/>
              </a:rPr>
              <a:t>(Java DataBase Connectivity) est une API</a:t>
            </a:r>
            <a:r>
              <a:rPr sz="2628" spc="-35" dirty="0">
                <a:solidFill>
                  <a:srgbClr val="333333"/>
                </a:solidFill>
                <a:latin typeface="Arial"/>
                <a:cs typeface="Arial"/>
              </a:rPr>
              <a:t> </a:t>
            </a:r>
            <a:r>
              <a:rPr sz="2628" spc="5" dirty="0">
                <a:solidFill>
                  <a:srgbClr val="333333"/>
                </a:solidFill>
                <a:latin typeface="Arial"/>
                <a:cs typeface="Arial"/>
              </a:rPr>
              <a:t>d'accès  aux bases de données</a:t>
            </a:r>
            <a:r>
              <a:rPr sz="2628" spc="-35" dirty="0">
                <a:solidFill>
                  <a:srgbClr val="333333"/>
                </a:solidFill>
                <a:latin typeface="Arial"/>
                <a:cs typeface="Arial"/>
              </a:rPr>
              <a:t> </a:t>
            </a:r>
            <a:r>
              <a:rPr sz="2628" spc="5" dirty="0">
                <a:solidFill>
                  <a:srgbClr val="333333"/>
                </a:solidFill>
                <a:latin typeface="Arial"/>
                <a:cs typeface="Arial"/>
              </a:rPr>
              <a:t>relationnelles.</a:t>
            </a:r>
            <a:endParaRPr sz="2628" dirty="0">
              <a:latin typeface="Arial"/>
              <a:cs typeface="Arial"/>
            </a:endParaRPr>
          </a:p>
          <a:p>
            <a:pPr>
              <a:spcBef>
                <a:spcPts val="10"/>
              </a:spcBef>
            </a:pPr>
            <a:endParaRPr sz="2628" dirty="0">
              <a:latin typeface="Times New Roman"/>
              <a:cs typeface="Times New Roman"/>
            </a:endParaRPr>
          </a:p>
          <a:p>
            <a:pPr marL="516378" marR="175065">
              <a:lnSpc>
                <a:spcPts val="3045"/>
              </a:lnSpc>
            </a:pPr>
            <a:r>
              <a:rPr sz="2628" b="1" spc="5" dirty="0">
                <a:solidFill>
                  <a:srgbClr val="00B050"/>
                </a:solidFill>
                <a:latin typeface="Arial"/>
                <a:cs typeface="Arial"/>
              </a:rPr>
              <a:t>JNDI</a:t>
            </a:r>
            <a:r>
              <a:rPr sz="2628" spc="5" dirty="0">
                <a:solidFill>
                  <a:srgbClr val="333333"/>
                </a:solidFill>
                <a:latin typeface="Arial"/>
                <a:cs typeface="Arial"/>
              </a:rPr>
              <a:t> (Java Naming and Directory Interface) est une API  d'accès aux services de </a:t>
            </a:r>
            <a:r>
              <a:rPr sz="2628" spc="10" dirty="0">
                <a:solidFill>
                  <a:srgbClr val="333333"/>
                </a:solidFill>
                <a:latin typeface="Arial"/>
                <a:cs typeface="Arial"/>
              </a:rPr>
              <a:t>nommage </a:t>
            </a:r>
            <a:r>
              <a:rPr sz="2628" spc="5" dirty="0">
                <a:solidFill>
                  <a:srgbClr val="333333"/>
                </a:solidFill>
                <a:latin typeface="Arial"/>
                <a:cs typeface="Arial"/>
              </a:rPr>
              <a:t>et aux annuaires  d'entreprises tels que DNS, NIS,</a:t>
            </a:r>
            <a:r>
              <a:rPr sz="2628" spc="-55" dirty="0">
                <a:solidFill>
                  <a:srgbClr val="333333"/>
                </a:solidFill>
                <a:latin typeface="Arial"/>
                <a:cs typeface="Arial"/>
              </a:rPr>
              <a:t> </a:t>
            </a:r>
            <a:r>
              <a:rPr sz="2628" spc="5" dirty="0">
                <a:solidFill>
                  <a:srgbClr val="333333"/>
                </a:solidFill>
                <a:latin typeface="Arial"/>
                <a:cs typeface="Arial"/>
              </a:rPr>
              <a:t>LDAP...</a:t>
            </a:r>
            <a:endParaRPr sz="2628" dirty="0">
              <a:latin typeface="Arial"/>
              <a:cs typeface="Arial"/>
            </a:endParaRPr>
          </a:p>
          <a:p>
            <a:pPr>
              <a:spcBef>
                <a:spcPts val="10"/>
              </a:spcBef>
            </a:pPr>
            <a:endParaRPr sz="2628" dirty="0">
              <a:latin typeface="Times New Roman"/>
              <a:cs typeface="Times New Roman"/>
            </a:endParaRPr>
          </a:p>
          <a:p>
            <a:pPr marL="516378" marR="5038">
              <a:lnSpc>
                <a:spcPts val="3045"/>
              </a:lnSpc>
            </a:pPr>
            <a:r>
              <a:rPr sz="2628" b="1" spc="5" dirty="0">
                <a:solidFill>
                  <a:srgbClr val="00B050"/>
                </a:solidFill>
                <a:latin typeface="Arial"/>
                <a:cs typeface="Arial"/>
              </a:rPr>
              <a:t>JTA</a:t>
            </a:r>
            <a:r>
              <a:rPr sz="2628" spc="5" dirty="0">
                <a:solidFill>
                  <a:srgbClr val="333333"/>
                </a:solidFill>
                <a:latin typeface="Arial"/>
                <a:cs typeface="Arial"/>
              </a:rPr>
              <a:t> (Java Transaction API) est une API définissant des  interfaces standard avec un gestionnaire de</a:t>
            </a:r>
            <a:r>
              <a:rPr sz="2628" spc="-15" dirty="0">
                <a:solidFill>
                  <a:srgbClr val="333333"/>
                </a:solidFill>
                <a:latin typeface="Arial"/>
                <a:cs typeface="Arial"/>
              </a:rPr>
              <a:t> </a:t>
            </a:r>
            <a:r>
              <a:rPr sz="2628" spc="5" dirty="0">
                <a:solidFill>
                  <a:srgbClr val="333333"/>
                </a:solidFill>
                <a:latin typeface="Arial"/>
                <a:cs typeface="Arial"/>
              </a:rPr>
              <a:t>transactions.</a:t>
            </a:r>
            <a:endParaRPr sz="2628" dirty="0">
              <a:latin typeface="Arial"/>
              <a:cs typeface="Arial"/>
            </a:endParaRPr>
          </a:p>
        </p:txBody>
      </p:sp>
    </p:spTree>
    <p:extLst>
      <p:ext uri="{BB962C8B-B14F-4D97-AF65-F5344CB8AC3E}">
        <p14:creationId xmlns:p14="http://schemas.microsoft.com/office/powerpoint/2010/main" val="238339535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26700" y="1325880"/>
            <a:ext cx="4196080" cy="2452370"/>
          </a:xfrm>
          <a:custGeom>
            <a:avLst/>
            <a:gdLst/>
            <a:ahLst/>
            <a:cxnLst/>
            <a:rect l="l" t="t" r="r" b="b"/>
            <a:pathLst>
              <a:path w="4196080" h="2452370">
                <a:moveTo>
                  <a:pt x="4195564" y="0"/>
                </a:moveTo>
                <a:lnTo>
                  <a:pt x="0" y="0"/>
                </a:lnTo>
                <a:lnTo>
                  <a:pt x="0" y="2452116"/>
                </a:lnTo>
                <a:lnTo>
                  <a:pt x="10668" y="2452116"/>
                </a:lnTo>
                <a:lnTo>
                  <a:pt x="10668" y="9144"/>
                </a:lnTo>
                <a:lnTo>
                  <a:pt x="4571" y="9144"/>
                </a:lnTo>
                <a:lnTo>
                  <a:pt x="10668" y="4572"/>
                </a:lnTo>
                <a:lnTo>
                  <a:pt x="4195564" y="4572"/>
                </a:lnTo>
                <a:lnTo>
                  <a:pt x="4195564" y="0"/>
                </a:lnTo>
                <a:close/>
              </a:path>
              <a:path w="4196080" h="2452370">
                <a:moveTo>
                  <a:pt x="4186420" y="4572"/>
                </a:moveTo>
                <a:lnTo>
                  <a:pt x="4186420" y="2452116"/>
                </a:lnTo>
                <a:lnTo>
                  <a:pt x="4195564" y="2452116"/>
                </a:lnTo>
                <a:lnTo>
                  <a:pt x="4195564" y="9144"/>
                </a:lnTo>
                <a:lnTo>
                  <a:pt x="4190992" y="9144"/>
                </a:lnTo>
                <a:lnTo>
                  <a:pt x="4186420" y="4572"/>
                </a:lnTo>
                <a:close/>
              </a:path>
              <a:path w="4196080" h="2452370">
                <a:moveTo>
                  <a:pt x="10668" y="4572"/>
                </a:moveTo>
                <a:lnTo>
                  <a:pt x="4571" y="9144"/>
                </a:lnTo>
                <a:lnTo>
                  <a:pt x="10668" y="9144"/>
                </a:lnTo>
                <a:lnTo>
                  <a:pt x="10668" y="4572"/>
                </a:lnTo>
                <a:close/>
              </a:path>
              <a:path w="4196080" h="2452370">
                <a:moveTo>
                  <a:pt x="4186420" y="4572"/>
                </a:moveTo>
                <a:lnTo>
                  <a:pt x="10668" y="4572"/>
                </a:lnTo>
                <a:lnTo>
                  <a:pt x="10668" y="9144"/>
                </a:lnTo>
                <a:lnTo>
                  <a:pt x="4186420" y="9144"/>
                </a:lnTo>
                <a:lnTo>
                  <a:pt x="4186420" y="4572"/>
                </a:lnTo>
                <a:close/>
              </a:path>
              <a:path w="4196080" h="2452370">
                <a:moveTo>
                  <a:pt x="4195564" y="4572"/>
                </a:moveTo>
                <a:lnTo>
                  <a:pt x="4186420" y="4572"/>
                </a:lnTo>
                <a:lnTo>
                  <a:pt x="4190992" y="9144"/>
                </a:lnTo>
                <a:lnTo>
                  <a:pt x="4195564" y="9144"/>
                </a:lnTo>
                <a:lnTo>
                  <a:pt x="4195564" y="4572"/>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1226700" y="411188"/>
            <a:ext cx="9223058" cy="1460574"/>
          </a:xfrm>
          <a:prstGeom prst="rect">
            <a:avLst/>
          </a:prstGeom>
        </p:spPr>
        <p:txBody>
          <a:bodyPr vert="horz" wrap="square" lIns="0" tIns="0" rIns="0" bIns="0" rtlCol="0">
            <a:spAutoFit/>
          </a:bodyPr>
          <a:lstStyle/>
          <a:p>
            <a:pPr marL="12700">
              <a:lnSpc>
                <a:spcPct val="100000"/>
              </a:lnSpc>
            </a:pPr>
            <a:r>
              <a:rPr sz="3800" dirty="0"/>
              <a:t>CompteSimple.java</a:t>
            </a:r>
          </a:p>
          <a:p>
            <a:pPr marL="12700">
              <a:lnSpc>
                <a:spcPct val="100000"/>
              </a:lnSpc>
              <a:spcBef>
                <a:spcPts val="875"/>
              </a:spcBef>
            </a:pPr>
            <a:r>
              <a:rPr sz="1400" b="1" spc="-5" dirty="0">
                <a:solidFill>
                  <a:srgbClr val="7F0055"/>
                </a:solidFill>
                <a:latin typeface="Courier New"/>
                <a:cs typeface="Courier New"/>
              </a:rPr>
              <a:t>package</a:t>
            </a:r>
            <a:r>
              <a:rPr sz="1400" b="1" spc="-70" dirty="0">
                <a:solidFill>
                  <a:srgbClr val="7F0055"/>
                </a:solidFill>
                <a:latin typeface="Courier New"/>
                <a:cs typeface="Courier New"/>
              </a:rPr>
              <a:t> </a:t>
            </a:r>
            <a:r>
              <a:rPr sz="1400" spc="-10" dirty="0">
                <a:solidFill>
                  <a:srgbClr val="000000"/>
                </a:solidFill>
                <a:latin typeface="Courier New"/>
                <a:cs typeface="Courier New"/>
              </a:rPr>
              <a:t>metier;</a:t>
            </a:r>
            <a:endParaRPr sz="1400" dirty="0">
              <a:latin typeface="Courier New"/>
              <a:cs typeface="Courier New"/>
            </a:endParaRPr>
          </a:p>
        </p:txBody>
      </p:sp>
      <p:sp>
        <p:nvSpPr>
          <p:cNvPr id="24" name="object 24"/>
          <p:cNvSpPr txBox="1">
            <a:spLocks noGrp="1"/>
          </p:cNvSpPr>
          <p:nvPr>
            <p:ph type="sldNum" sz="quarter" idx="7"/>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120</a:t>
            </a:fld>
            <a:endParaRPr dirty="0"/>
          </a:p>
        </p:txBody>
      </p:sp>
      <p:sp>
        <p:nvSpPr>
          <p:cNvPr id="4" name="object 4"/>
          <p:cNvSpPr txBox="1"/>
          <p:nvPr/>
        </p:nvSpPr>
        <p:spPr>
          <a:xfrm>
            <a:off x="1310017" y="1750059"/>
            <a:ext cx="3323590" cy="618490"/>
          </a:xfrm>
          <a:prstGeom prst="rect">
            <a:avLst/>
          </a:prstGeom>
        </p:spPr>
        <p:txBody>
          <a:bodyPr vert="horz" wrap="square" lIns="0" tIns="0" rIns="0" bIns="0" rtlCol="0">
            <a:spAutoFit/>
          </a:bodyPr>
          <a:lstStyle/>
          <a:p>
            <a:pPr marL="12700">
              <a:lnSpc>
                <a:spcPts val="1510"/>
              </a:lnSpc>
            </a:pPr>
            <a:r>
              <a:rPr sz="1400" b="1" spc="-5" dirty="0">
                <a:solidFill>
                  <a:srgbClr val="7F0055"/>
                </a:solidFill>
                <a:latin typeface="Courier New"/>
                <a:cs typeface="Courier New"/>
              </a:rPr>
              <a:t>public final class</a:t>
            </a:r>
            <a:r>
              <a:rPr sz="1400" b="1" spc="-50" dirty="0">
                <a:solidFill>
                  <a:srgbClr val="7F0055"/>
                </a:solidFill>
                <a:latin typeface="Courier New"/>
                <a:cs typeface="Courier New"/>
              </a:rPr>
              <a:t> </a:t>
            </a:r>
            <a:r>
              <a:rPr sz="1400" spc="-10" dirty="0">
                <a:latin typeface="Courier New"/>
                <a:cs typeface="Courier New"/>
              </a:rPr>
              <a:t>CompteSimple</a:t>
            </a:r>
            <a:endParaRPr sz="1400">
              <a:latin typeface="Courier New"/>
              <a:cs typeface="Courier New"/>
            </a:endParaRPr>
          </a:p>
          <a:p>
            <a:pPr marL="355600">
              <a:lnSpc>
                <a:spcPts val="1510"/>
              </a:lnSpc>
            </a:pPr>
            <a:r>
              <a:rPr sz="1400" b="1" spc="-5" dirty="0">
                <a:solidFill>
                  <a:srgbClr val="7F0055"/>
                </a:solidFill>
                <a:latin typeface="Courier New"/>
                <a:cs typeface="Courier New"/>
              </a:rPr>
              <a:t>extends </a:t>
            </a:r>
            <a:r>
              <a:rPr sz="1400" spc="-5" dirty="0">
                <a:latin typeface="Courier New"/>
                <a:cs typeface="Courier New"/>
              </a:rPr>
              <a:t>Compte</a:t>
            </a:r>
            <a:r>
              <a:rPr sz="1400" spc="-105" dirty="0">
                <a:latin typeface="Courier New"/>
                <a:cs typeface="Courier New"/>
              </a:rPr>
              <a:t> </a:t>
            </a:r>
            <a:r>
              <a:rPr sz="1400" dirty="0">
                <a:latin typeface="Courier New"/>
                <a:cs typeface="Courier New"/>
              </a:rPr>
              <a:t>{</a:t>
            </a:r>
            <a:endParaRPr sz="1400">
              <a:latin typeface="Courier New"/>
              <a:cs typeface="Courier New"/>
            </a:endParaRPr>
          </a:p>
          <a:p>
            <a:pPr marL="12700">
              <a:lnSpc>
                <a:spcPct val="100000"/>
              </a:lnSpc>
            </a:pPr>
            <a:r>
              <a:rPr sz="1400" b="1" spc="-5" dirty="0">
                <a:solidFill>
                  <a:srgbClr val="7F0055"/>
                </a:solidFill>
                <a:latin typeface="Courier New"/>
                <a:cs typeface="Courier New"/>
              </a:rPr>
              <a:t>private float</a:t>
            </a:r>
            <a:r>
              <a:rPr sz="1400" b="1" spc="-90" dirty="0">
                <a:solidFill>
                  <a:srgbClr val="7F0055"/>
                </a:solidFill>
                <a:latin typeface="Courier New"/>
                <a:cs typeface="Courier New"/>
              </a:rPr>
              <a:t> </a:t>
            </a:r>
            <a:r>
              <a:rPr sz="1400" spc="-5" dirty="0">
                <a:solidFill>
                  <a:srgbClr val="0000C0"/>
                </a:solidFill>
                <a:latin typeface="Courier New"/>
                <a:cs typeface="Courier New"/>
              </a:rPr>
              <a:t>decouvert</a:t>
            </a:r>
            <a:r>
              <a:rPr sz="1400" spc="-5" dirty="0">
                <a:latin typeface="Courier New"/>
                <a:cs typeface="Courier New"/>
              </a:rPr>
              <a:t>;</a:t>
            </a:r>
            <a:endParaRPr sz="1400">
              <a:latin typeface="Courier New"/>
              <a:cs typeface="Courier New"/>
            </a:endParaRPr>
          </a:p>
        </p:txBody>
      </p:sp>
      <p:sp>
        <p:nvSpPr>
          <p:cNvPr id="5" name="object 5"/>
          <p:cNvSpPr txBox="1"/>
          <p:nvPr/>
        </p:nvSpPr>
        <p:spPr>
          <a:xfrm>
            <a:off x="4076077" y="2774188"/>
            <a:ext cx="1196340" cy="234950"/>
          </a:xfrm>
          <a:prstGeom prst="rect">
            <a:avLst/>
          </a:prstGeom>
        </p:spPr>
        <p:txBody>
          <a:bodyPr vert="horz" wrap="square" lIns="0" tIns="0" rIns="0" bIns="0" rtlCol="0">
            <a:spAutoFit/>
          </a:bodyPr>
          <a:lstStyle/>
          <a:p>
            <a:pPr marL="12700">
              <a:lnSpc>
                <a:spcPct val="100000"/>
              </a:lnSpc>
            </a:pPr>
            <a:r>
              <a:rPr sz="1400" spc="-5" dirty="0">
                <a:latin typeface="Courier New"/>
                <a:cs typeface="Courier New"/>
              </a:rPr>
              <a:t>s,</a:t>
            </a:r>
            <a:r>
              <a:rPr sz="1400" b="1" spc="-5" dirty="0">
                <a:solidFill>
                  <a:srgbClr val="7F0055"/>
                </a:solidFill>
                <a:latin typeface="Courier New"/>
                <a:cs typeface="Courier New"/>
              </a:rPr>
              <a:t>float</a:t>
            </a:r>
            <a:r>
              <a:rPr sz="1400" b="1" spc="-95" dirty="0">
                <a:solidFill>
                  <a:srgbClr val="7F0055"/>
                </a:solidFill>
                <a:latin typeface="Courier New"/>
                <a:cs typeface="Courier New"/>
              </a:rPr>
              <a:t> </a:t>
            </a:r>
            <a:r>
              <a:rPr sz="1400" spc="-5" dirty="0">
                <a:latin typeface="Courier New"/>
                <a:cs typeface="Courier New"/>
              </a:rPr>
              <a:t>d){</a:t>
            </a:r>
            <a:endParaRPr sz="1400">
              <a:latin typeface="Courier New"/>
              <a:cs typeface="Courier New"/>
            </a:endParaRPr>
          </a:p>
        </p:txBody>
      </p:sp>
      <p:sp>
        <p:nvSpPr>
          <p:cNvPr id="6" name="object 6"/>
          <p:cNvSpPr txBox="1"/>
          <p:nvPr/>
        </p:nvSpPr>
        <p:spPr>
          <a:xfrm>
            <a:off x="1310017" y="2560828"/>
            <a:ext cx="2687320" cy="1301750"/>
          </a:xfrm>
          <a:prstGeom prst="rect">
            <a:avLst/>
          </a:prstGeom>
        </p:spPr>
        <p:txBody>
          <a:bodyPr vert="horz" wrap="square" lIns="0" tIns="0" rIns="0" bIns="0" rtlCol="0">
            <a:spAutoFit/>
          </a:bodyPr>
          <a:lstStyle/>
          <a:p>
            <a:pPr marL="12700">
              <a:lnSpc>
                <a:spcPct val="100000"/>
              </a:lnSpc>
            </a:pPr>
            <a:r>
              <a:rPr sz="1400" spc="-5" dirty="0">
                <a:solidFill>
                  <a:srgbClr val="3F7F5F"/>
                </a:solidFill>
                <a:latin typeface="Courier New"/>
                <a:cs typeface="Courier New"/>
              </a:rPr>
              <a:t>//</a:t>
            </a:r>
            <a:r>
              <a:rPr sz="1400" spc="-45" dirty="0">
                <a:solidFill>
                  <a:srgbClr val="3F7F5F"/>
                </a:solidFill>
                <a:latin typeface="Courier New"/>
                <a:cs typeface="Courier New"/>
              </a:rPr>
              <a:t> </a:t>
            </a:r>
            <a:r>
              <a:rPr sz="1400" spc="-10" dirty="0">
                <a:solidFill>
                  <a:srgbClr val="3F7F5F"/>
                </a:solidFill>
                <a:latin typeface="Courier New"/>
                <a:cs typeface="Courier New"/>
              </a:rPr>
              <a:t>Constructeurs</a:t>
            </a:r>
            <a:endParaRPr sz="1400">
              <a:latin typeface="Courier New"/>
              <a:cs typeface="Courier New"/>
            </a:endParaRPr>
          </a:p>
          <a:p>
            <a:pPr marL="12700" marR="5080">
              <a:lnSpc>
                <a:spcPct val="100000"/>
              </a:lnSpc>
            </a:pPr>
            <a:r>
              <a:rPr sz="1400" b="1" spc="-5" dirty="0">
                <a:solidFill>
                  <a:srgbClr val="7F0055"/>
                </a:solidFill>
                <a:latin typeface="Courier New"/>
                <a:cs typeface="Courier New"/>
              </a:rPr>
              <a:t>public</a:t>
            </a:r>
            <a:r>
              <a:rPr sz="1400" b="1" spc="-85" dirty="0">
                <a:solidFill>
                  <a:srgbClr val="7F0055"/>
                </a:solidFill>
                <a:latin typeface="Courier New"/>
                <a:cs typeface="Courier New"/>
              </a:rPr>
              <a:t> </a:t>
            </a:r>
            <a:r>
              <a:rPr sz="1400" spc="-5" dirty="0">
                <a:latin typeface="Courier New"/>
                <a:cs typeface="Courier New"/>
              </a:rPr>
              <a:t>CompteSimple(</a:t>
            </a:r>
            <a:r>
              <a:rPr sz="1400" b="1" spc="-5" dirty="0">
                <a:solidFill>
                  <a:srgbClr val="7F0055"/>
                </a:solidFill>
                <a:latin typeface="Courier New"/>
                <a:cs typeface="Courier New"/>
              </a:rPr>
              <a:t>float  super</a:t>
            </a:r>
            <a:r>
              <a:rPr sz="1400" spc="-5" dirty="0">
                <a:latin typeface="Courier New"/>
                <a:cs typeface="Courier New"/>
              </a:rPr>
              <a:t>(s);  </a:t>
            </a:r>
            <a:r>
              <a:rPr sz="1400" b="1" spc="-5" dirty="0">
                <a:solidFill>
                  <a:srgbClr val="7F0055"/>
                </a:solidFill>
                <a:latin typeface="Courier New"/>
                <a:cs typeface="Courier New"/>
              </a:rPr>
              <a:t>this</a:t>
            </a:r>
            <a:r>
              <a:rPr sz="1400" spc="-5" dirty="0">
                <a:latin typeface="Courier New"/>
                <a:cs typeface="Courier New"/>
              </a:rPr>
              <a:t>.</a:t>
            </a:r>
            <a:r>
              <a:rPr sz="1400" spc="-5" dirty="0">
                <a:solidFill>
                  <a:srgbClr val="0000C0"/>
                </a:solidFill>
                <a:latin typeface="Courier New"/>
                <a:cs typeface="Courier New"/>
              </a:rPr>
              <a:t>decouvert</a:t>
            </a:r>
            <a:r>
              <a:rPr sz="1400" spc="-5" dirty="0">
                <a:latin typeface="Courier New"/>
                <a:cs typeface="Courier New"/>
              </a:rPr>
              <a:t>=d;</a:t>
            </a:r>
            <a:endParaRPr sz="1400">
              <a:latin typeface="Courier New"/>
              <a:cs typeface="Courier New"/>
            </a:endParaRPr>
          </a:p>
          <a:p>
            <a:pPr marL="12700">
              <a:lnSpc>
                <a:spcPct val="100000"/>
              </a:lnSpc>
            </a:pPr>
            <a:r>
              <a:rPr sz="1400" dirty="0">
                <a:latin typeface="Courier New"/>
                <a:cs typeface="Courier New"/>
              </a:rPr>
              <a:t>}</a:t>
            </a:r>
            <a:endParaRPr sz="1400">
              <a:latin typeface="Courier New"/>
              <a:cs typeface="Courier New"/>
            </a:endParaRPr>
          </a:p>
          <a:p>
            <a:pPr marL="12700">
              <a:lnSpc>
                <a:spcPct val="100000"/>
              </a:lnSpc>
            </a:pPr>
            <a:r>
              <a:rPr sz="1400" b="1" spc="-5" dirty="0">
                <a:solidFill>
                  <a:srgbClr val="7F0055"/>
                </a:solidFill>
                <a:latin typeface="Courier New"/>
                <a:cs typeface="Courier New"/>
              </a:rPr>
              <a:t>public</a:t>
            </a:r>
            <a:r>
              <a:rPr sz="1400" b="1" spc="-25" dirty="0">
                <a:solidFill>
                  <a:srgbClr val="7F0055"/>
                </a:solidFill>
                <a:latin typeface="Courier New"/>
                <a:cs typeface="Courier New"/>
              </a:rPr>
              <a:t> </a:t>
            </a:r>
            <a:r>
              <a:rPr sz="1400" spc="-10" dirty="0">
                <a:latin typeface="Courier New"/>
                <a:cs typeface="Courier New"/>
              </a:rPr>
              <a:t>CompteSimple(){</a:t>
            </a:r>
            <a:endParaRPr sz="1400">
              <a:latin typeface="Courier New"/>
              <a:cs typeface="Courier New"/>
            </a:endParaRPr>
          </a:p>
        </p:txBody>
      </p:sp>
      <p:sp>
        <p:nvSpPr>
          <p:cNvPr id="7" name="object 7"/>
          <p:cNvSpPr/>
          <p:nvPr/>
        </p:nvSpPr>
        <p:spPr>
          <a:xfrm>
            <a:off x="5557901" y="1325880"/>
            <a:ext cx="4196080" cy="2452370"/>
          </a:xfrm>
          <a:custGeom>
            <a:avLst/>
            <a:gdLst/>
            <a:ahLst/>
            <a:cxnLst/>
            <a:rect l="l" t="t" r="r" b="b"/>
            <a:pathLst>
              <a:path w="4196080" h="2452370">
                <a:moveTo>
                  <a:pt x="4195572" y="0"/>
                </a:moveTo>
                <a:lnTo>
                  <a:pt x="0" y="0"/>
                </a:lnTo>
                <a:lnTo>
                  <a:pt x="0" y="2452116"/>
                </a:lnTo>
                <a:lnTo>
                  <a:pt x="9144" y="2452116"/>
                </a:lnTo>
                <a:lnTo>
                  <a:pt x="9144" y="9144"/>
                </a:lnTo>
                <a:lnTo>
                  <a:pt x="4572" y="9144"/>
                </a:lnTo>
                <a:lnTo>
                  <a:pt x="9144" y="4572"/>
                </a:lnTo>
                <a:lnTo>
                  <a:pt x="4195572" y="4572"/>
                </a:lnTo>
                <a:lnTo>
                  <a:pt x="4195572" y="0"/>
                </a:lnTo>
                <a:close/>
              </a:path>
              <a:path w="4196080" h="2452370">
                <a:moveTo>
                  <a:pt x="4186428" y="4572"/>
                </a:moveTo>
                <a:lnTo>
                  <a:pt x="4186428" y="2452116"/>
                </a:lnTo>
                <a:lnTo>
                  <a:pt x="4195572" y="2452116"/>
                </a:lnTo>
                <a:lnTo>
                  <a:pt x="4195572" y="9144"/>
                </a:lnTo>
                <a:lnTo>
                  <a:pt x="4191000" y="9144"/>
                </a:lnTo>
                <a:lnTo>
                  <a:pt x="4186428" y="4572"/>
                </a:lnTo>
                <a:close/>
              </a:path>
              <a:path w="4196080" h="2452370">
                <a:moveTo>
                  <a:pt x="9144" y="4572"/>
                </a:moveTo>
                <a:lnTo>
                  <a:pt x="4572" y="9144"/>
                </a:lnTo>
                <a:lnTo>
                  <a:pt x="9144" y="9144"/>
                </a:lnTo>
                <a:lnTo>
                  <a:pt x="9144" y="4572"/>
                </a:lnTo>
                <a:close/>
              </a:path>
              <a:path w="4196080" h="2452370">
                <a:moveTo>
                  <a:pt x="4186428" y="4572"/>
                </a:moveTo>
                <a:lnTo>
                  <a:pt x="9144" y="4572"/>
                </a:lnTo>
                <a:lnTo>
                  <a:pt x="9144" y="9144"/>
                </a:lnTo>
                <a:lnTo>
                  <a:pt x="4186428" y="9144"/>
                </a:lnTo>
                <a:lnTo>
                  <a:pt x="4186428" y="4572"/>
                </a:lnTo>
                <a:close/>
              </a:path>
              <a:path w="4196080" h="2452370">
                <a:moveTo>
                  <a:pt x="4195572" y="4572"/>
                </a:moveTo>
                <a:lnTo>
                  <a:pt x="4186428" y="4572"/>
                </a:lnTo>
                <a:lnTo>
                  <a:pt x="4191000" y="9144"/>
                </a:lnTo>
                <a:lnTo>
                  <a:pt x="4195572" y="9144"/>
                </a:lnTo>
                <a:lnTo>
                  <a:pt x="4195572" y="4572"/>
                </a:lnTo>
                <a:close/>
              </a:path>
            </a:pathLst>
          </a:custGeom>
          <a:solidFill>
            <a:srgbClr val="000000"/>
          </a:solidFill>
        </p:spPr>
        <p:txBody>
          <a:bodyPr wrap="square" lIns="0" tIns="0" rIns="0" bIns="0" rtlCol="0"/>
          <a:lstStyle/>
          <a:p>
            <a:endParaRPr/>
          </a:p>
        </p:txBody>
      </p:sp>
      <p:sp>
        <p:nvSpPr>
          <p:cNvPr id="8" name="object 8"/>
          <p:cNvSpPr txBox="1"/>
          <p:nvPr/>
        </p:nvSpPr>
        <p:spPr>
          <a:xfrm>
            <a:off x="5641225" y="1323340"/>
            <a:ext cx="2154555" cy="234950"/>
          </a:xfrm>
          <a:prstGeom prst="rect">
            <a:avLst/>
          </a:prstGeom>
        </p:spPr>
        <p:txBody>
          <a:bodyPr vert="horz" wrap="square" lIns="0" tIns="0" rIns="0" bIns="0" rtlCol="0">
            <a:spAutoFit/>
          </a:bodyPr>
          <a:lstStyle/>
          <a:p>
            <a:pPr marL="12700">
              <a:lnSpc>
                <a:spcPct val="100000"/>
              </a:lnSpc>
            </a:pPr>
            <a:r>
              <a:rPr sz="1400" spc="-5" dirty="0">
                <a:solidFill>
                  <a:srgbClr val="3F7F5F"/>
                </a:solidFill>
                <a:latin typeface="Courier New"/>
                <a:cs typeface="Courier New"/>
              </a:rPr>
              <a:t>//Getters </a:t>
            </a:r>
            <a:r>
              <a:rPr sz="1400" spc="-10" dirty="0">
                <a:solidFill>
                  <a:srgbClr val="3F7F5F"/>
                </a:solidFill>
                <a:latin typeface="Courier New"/>
                <a:cs typeface="Courier New"/>
              </a:rPr>
              <a:t>et</a:t>
            </a:r>
            <a:r>
              <a:rPr sz="1400" spc="-90" dirty="0">
                <a:solidFill>
                  <a:srgbClr val="3F7F5F"/>
                </a:solidFill>
                <a:latin typeface="Courier New"/>
                <a:cs typeface="Courier New"/>
              </a:rPr>
              <a:t> </a:t>
            </a:r>
            <a:r>
              <a:rPr sz="1400" spc="-5" dirty="0">
                <a:solidFill>
                  <a:srgbClr val="3F7F5F"/>
                </a:solidFill>
                <a:latin typeface="Courier New"/>
                <a:cs typeface="Courier New"/>
              </a:rPr>
              <a:t>Setters</a:t>
            </a:r>
            <a:endParaRPr sz="1400">
              <a:latin typeface="Courier New"/>
              <a:cs typeface="Courier New"/>
            </a:endParaRPr>
          </a:p>
        </p:txBody>
      </p:sp>
      <p:sp>
        <p:nvSpPr>
          <p:cNvPr id="9" name="object 9"/>
          <p:cNvSpPr txBox="1"/>
          <p:nvPr/>
        </p:nvSpPr>
        <p:spPr>
          <a:xfrm>
            <a:off x="6386461" y="1536700"/>
            <a:ext cx="2366010" cy="448309"/>
          </a:xfrm>
          <a:prstGeom prst="rect">
            <a:avLst/>
          </a:prstGeom>
        </p:spPr>
        <p:txBody>
          <a:bodyPr vert="horz" wrap="square" lIns="0" tIns="0" rIns="0" bIns="0" rtlCol="0">
            <a:spAutoFit/>
          </a:bodyPr>
          <a:lstStyle/>
          <a:p>
            <a:pPr marL="12700" marR="5080">
              <a:lnSpc>
                <a:spcPct val="100000"/>
              </a:lnSpc>
            </a:pPr>
            <a:r>
              <a:rPr sz="1400" b="1" spc="-5" dirty="0">
                <a:solidFill>
                  <a:srgbClr val="7F0055"/>
                </a:solidFill>
                <a:latin typeface="Courier New"/>
                <a:cs typeface="Courier New"/>
              </a:rPr>
              <a:t>float </a:t>
            </a:r>
            <a:r>
              <a:rPr sz="1400" spc="-5" dirty="0">
                <a:latin typeface="Courier New"/>
                <a:cs typeface="Courier New"/>
              </a:rPr>
              <a:t>getDecouvert()</a:t>
            </a:r>
            <a:r>
              <a:rPr sz="1400" spc="-100" dirty="0">
                <a:latin typeface="Courier New"/>
                <a:cs typeface="Courier New"/>
              </a:rPr>
              <a:t> </a:t>
            </a:r>
            <a:r>
              <a:rPr sz="1400" dirty="0">
                <a:latin typeface="Courier New"/>
                <a:cs typeface="Courier New"/>
              </a:rPr>
              <a:t>{  </a:t>
            </a:r>
            <a:r>
              <a:rPr sz="1400" spc="-10" dirty="0">
                <a:solidFill>
                  <a:srgbClr val="0000C0"/>
                </a:solidFill>
                <a:latin typeface="Courier New"/>
                <a:cs typeface="Courier New"/>
              </a:rPr>
              <a:t>decouvert</a:t>
            </a:r>
            <a:r>
              <a:rPr sz="1400" spc="-10" dirty="0">
                <a:latin typeface="Courier New"/>
                <a:cs typeface="Courier New"/>
              </a:rPr>
              <a:t>;</a:t>
            </a:r>
            <a:endParaRPr sz="1400">
              <a:latin typeface="Courier New"/>
              <a:cs typeface="Courier New"/>
            </a:endParaRPr>
          </a:p>
        </p:txBody>
      </p:sp>
      <p:sp>
        <p:nvSpPr>
          <p:cNvPr id="10" name="object 10"/>
          <p:cNvSpPr txBox="1"/>
          <p:nvPr/>
        </p:nvSpPr>
        <p:spPr>
          <a:xfrm>
            <a:off x="5641225" y="1536700"/>
            <a:ext cx="665480" cy="661670"/>
          </a:xfrm>
          <a:prstGeom prst="rect">
            <a:avLst/>
          </a:prstGeom>
        </p:spPr>
        <p:txBody>
          <a:bodyPr vert="horz" wrap="square" lIns="0" tIns="0" rIns="0" bIns="0" rtlCol="0">
            <a:spAutoFit/>
          </a:bodyPr>
          <a:lstStyle/>
          <a:p>
            <a:pPr marL="12700" marR="5080">
              <a:lnSpc>
                <a:spcPct val="100000"/>
              </a:lnSpc>
            </a:pPr>
            <a:r>
              <a:rPr sz="1400" b="1" spc="-5" dirty="0">
                <a:solidFill>
                  <a:srgbClr val="7F0055"/>
                </a:solidFill>
                <a:latin typeface="Courier New"/>
                <a:cs typeface="Courier New"/>
              </a:rPr>
              <a:t>public  return</a:t>
            </a:r>
            <a:endParaRPr sz="1400">
              <a:latin typeface="Courier New"/>
              <a:cs typeface="Courier New"/>
            </a:endParaRPr>
          </a:p>
          <a:p>
            <a:pPr marL="12700">
              <a:lnSpc>
                <a:spcPct val="100000"/>
              </a:lnSpc>
            </a:pPr>
            <a:r>
              <a:rPr sz="1400" dirty="0">
                <a:latin typeface="Courier New"/>
                <a:cs typeface="Courier New"/>
              </a:rPr>
              <a:t>}</a:t>
            </a:r>
            <a:endParaRPr sz="1400">
              <a:latin typeface="Courier New"/>
              <a:cs typeface="Courier New"/>
            </a:endParaRPr>
          </a:p>
        </p:txBody>
      </p:sp>
      <p:sp>
        <p:nvSpPr>
          <p:cNvPr id="11" name="object 11"/>
          <p:cNvSpPr txBox="1"/>
          <p:nvPr/>
        </p:nvSpPr>
        <p:spPr>
          <a:xfrm>
            <a:off x="5641225" y="2176779"/>
            <a:ext cx="665480" cy="234950"/>
          </a:xfrm>
          <a:prstGeom prst="rect">
            <a:avLst/>
          </a:prstGeom>
        </p:spPr>
        <p:txBody>
          <a:bodyPr vert="horz" wrap="square" lIns="0" tIns="0" rIns="0" bIns="0" rtlCol="0">
            <a:spAutoFit/>
          </a:bodyPr>
          <a:lstStyle/>
          <a:p>
            <a:pPr marL="12700">
              <a:lnSpc>
                <a:spcPct val="100000"/>
              </a:lnSpc>
            </a:pPr>
            <a:r>
              <a:rPr sz="1400" b="1" spc="-5" dirty="0">
                <a:solidFill>
                  <a:srgbClr val="7F0055"/>
                </a:solidFill>
                <a:latin typeface="Courier New"/>
                <a:cs typeface="Courier New"/>
              </a:rPr>
              <a:t>public</a:t>
            </a:r>
            <a:endParaRPr sz="1400">
              <a:latin typeface="Courier New"/>
              <a:cs typeface="Courier New"/>
            </a:endParaRPr>
          </a:p>
        </p:txBody>
      </p:sp>
      <p:sp>
        <p:nvSpPr>
          <p:cNvPr id="12" name="object 12"/>
          <p:cNvSpPr txBox="1"/>
          <p:nvPr/>
        </p:nvSpPr>
        <p:spPr>
          <a:xfrm>
            <a:off x="6386517" y="2176779"/>
            <a:ext cx="2471420" cy="234950"/>
          </a:xfrm>
          <a:prstGeom prst="rect">
            <a:avLst/>
          </a:prstGeom>
        </p:spPr>
        <p:txBody>
          <a:bodyPr vert="horz" wrap="square" lIns="0" tIns="0" rIns="0" bIns="0" rtlCol="0">
            <a:spAutoFit/>
          </a:bodyPr>
          <a:lstStyle/>
          <a:p>
            <a:pPr marL="12700">
              <a:lnSpc>
                <a:spcPct val="100000"/>
              </a:lnSpc>
            </a:pPr>
            <a:r>
              <a:rPr sz="1400" b="1" spc="-5" dirty="0">
                <a:solidFill>
                  <a:srgbClr val="7F0055"/>
                </a:solidFill>
                <a:latin typeface="Courier New"/>
                <a:cs typeface="Courier New"/>
              </a:rPr>
              <a:t>void</a:t>
            </a:r>
            <a:r>
              <a:rPr sz="1400" b="1" spc="-30" dirty="0">
                <a:solidFill>
                  <a:srgbClr val="7F0055"/>
                </a:solidFill>
                <a:latin typeface="Courier New"/>
                <a:cs typeface="Courier New"/>
              </a:rPr>
              <a:t> </a:t>
            </a:r>
            <a:r>
              <a:rPr sz="1400" spc="-10" dirty="0">
                <a:latin typeface="Courier New"/>
                <a:cs typeface="Courier New"/>
              </a:rPr>
              <a:t>setDecouvert(</a:t>
            </a:r>
            <a:r>
              <a:rPr sz="1400" b="1" spc="-10" dirty="0">
                <a:solidFill>
                  <a:srgbClr val="7F0055"/>
                </a:solidFill>
                <a:latin typeface="Courier New"/>
                <a:cs typeface="Courier New"/>
              </a:rPr>
              <a:t>float</a:t>
            </a:r>
            <a:endParaRPr sz="1400">
              <a:latin typeface="Courier New"/>
              <a:cs typeface="Courier New"/>
            </a:endParaRPr>
          </a:p>
        </p:txBody>
      </p:sp>
      <p:sp>
        <p:nvSpPr>
          <p:cNvPr id="13" name="object 13"/>
          <p:cNvSpPr txBox="1"/>
          <p:nvPr/>
        </p:nvSpPr>
        <p:spPr>
          <a:xfrm>
            <a:off x="5984125" y="2347467"/>
            <a:ext cx="1303020" cy="234950"/>
          </a:xfrm>
          <a:prstGeom prst="rect">
            <a:avLst/>
          </a:prstGeom>
        </p:spPr>
        <p:txBody>
          <a:bodyPr vert="horz" wrap="square" lIns="0" tIns="0" rIns="0" bIns="0" rtlCol="0">
            <a:spAutoFit/>
          </a:bodyPr>
          <a:lstStyle/>
          <a:p>
            <a:pPr marL="12700">
              <a:lnSpc>
                <a:spcPct val="100000"/>
              </a:lnSpc>
            </a:pPr>
            <a:r>
              <a:rPr sz="1400" spc="-5" dirty="0">
                <a:latin typeface="Courier New"/>
                <a:cs typeface="Courier New"/>
              </a:rPr>
              <a:t>decouvert)</a:t>
            </a:r>
            <a:r>
              <a:rPr sz="1400" spc="-100" dirty="0">
                <a:latin typeface="Courier New"/>
                <a:cs typeface="Courier New"/>
              </a:rPr>
              <a:t> </a:t>
            </a:r>
            <a:r>
              <a:rPr sz="1400" dirty="0">
                <a:latin typeface="Courier New"/>
                <a:cs typeface="Courier New"/>
              </a:rPr>
              <a:t>{</a:t>
            </a:r>
            <a:endParaRPr sz="1400">
              <a:latin typeface="Courier New"/>
              <a:cs typeface="Courier New"/>
            </a:endParaRPr>
          </a:p>
        </p:txBody>
      </p:sp>
      <p:sp>
        <p:nvSpPr>
          <p:cNvPr id="14" name="object 14"/>
          <p:cNvSpPr txBox="1"/>
          <p:nvPr/>
        </p:nvSpPr>
        <p:spPr>
          <a:xfrm>
            <a:off x="7236853" y="2560828"/>
            <a:ext cx="1302385" cy="234950"/>
          </a:xfrm>
          <a:prstGeom prst="rect">
            <a:avLst/>
          </a:prstGeom>
        </p:spPr>
        <p:txBody>
          <a:bodyPr vert="horz" wrap="square" lIns="0" tIns="0" rIns="0" bIns="0" rtlCol="0">
            <a:spAutoFit/>
          </a:bodyPr>
          <a:lstStyle/>
          <a:p>
            <a:pPr marL="12700">
              <a:lnSpc>
                <a:spcPct val="100000"/>
              </a:lnSpc>
            </a:pPr>
            <a:r>
              <a:rPr sz="1400" dirty="0">
                <a:latin typeface="Courier New"/>
                <a:cs typeface="Courier New"/>
              </a:rPr>
              <a:t>=</a:t>
            </a:r>
            <a:r>
              <a:rPr sz="1400" spc="-60" dirty="0">
                <a:latin typeface="Courier New"/>
                <a:cs typeface="Courier New"/>
              </a:rPr>
              <a:t> </a:t>
            </a:r>
            <a:r>
              <a:rPr sz="1400" spc="-10" dirty="0">
                <a:latin typeface="Courier New"/>
                <a:cs typeface="Courier New"/>
              </a:rPr>
              <a:t>decouvert;</a:t>
            </a:r>
            <a:endParaRPr sz="1400">
              <a:latin typeface="Courier New"/>
              <a:cs typeface="Courier New"/>
            </a:endParaRPr>
          </a:p>
        </p:txBody>
      </p:sp>
      <p:sp>
        <p:nvSpPr>
          <p:cNvPr id="15" name="object 15"/>
          <p:cNvSpPr txBox="1"/>
          <p:nvPr/>
        </p:nvSpPr>
        <p:spPr>
          <a:xfrm>
            <a:off x="5641225" y="2560828"/>
            <a:ext cx="1515745" cy="661670"/>
          </a:xfrm>
          <a:prstGeom prst="rect">
            <a:avLst/>
          </a:prstGeom>
        </p:spPr>
        <p:txBody>
          <a:bodyPr vert="horz" wrap="square" lIns="0" tIns="0" rIns="0" bIns="0" rtlCol="0">
            <a:spAutoFit/>
          </a:bodyPr>
          <a:lstStyle/>
          <a:p>
            <a:pPr marL="12700">
              <a:lnSpc>
                <a:spcPct val="100000"/>
              </a:lnSpc>
            </a:pPr>
            <a:r>
              <a:rPr sz="1400" b="1" spc="-5" dirty="0">
                <a:solidFill>
                  <a:srgbClr val="7F0055"/>
                </a:solidFill>
                <a:latin typeface="Courier New"/>
                <a:cs typeface="Courier New"/>
              </a:rPr>
              <a:t>this</a:t>
            </a:r>
            <a:r>
              <a:rPr sz="1400" spc="-5" dirty="0">
                <a:latin typeface="Courier New"/>
                <a:cs typeface="Courier New"/>
              </a:rPr>
              <a:t>.</a:t>
            </a:r>
            <a:r>
              <a:rPr sz="1400" spc="-5" dirty="0">
                <a:solidFill>
                  <a:srgbClr val="0000C0"/>
                </a:solidFill>
                <a:latin typeface="Courier New"/>
                <a:cs typeface="Courier New"/>
              </a:rPr>
              <a:t>d</a:t>
            </a:r>
            <a:r>
              <a:rPr sz="1400" spc="-20" dirty="0">
                <a:solidFill>
                  <a:srgbClr val="0000C0"/>
                </a:solidFill>
                <a:latin typeface="Courier New"/>
                <a:cs typeface="Courier New"/>
              </a:rPr>
              <a:t>e</a:t>
            </a:r>
            <a:r>
              <a:rPr sz="1400" spc="-5" dirty="0">
                <a:solidFill>
                  <a:srgbClr val="0000C0"/>
                </a:solidFill>
                <a:latin typeface="Courier New"/>
                <a:cs typeface="Courier New"/>
              </a:rPr>
              <a:t>cou</a:t>
            </a:r>
            <a:r>
              <a:rPr sz="1400" spc="-20" dirty="0">
                <a:solidFill>
                  <a:srgbClr val="0000C0"/>
                </a:solidFill>
                <a:latin typeface="Courier New"/>
                <a:cs typeface="Courier New"/>
              </a:rPr>
              <a:t>v</a:t>
            </a:r>
            <a:r>
              <a:rPr sz="1400" spc="-5" dirty="0">
                <a:solidFill>
                  <a:srgbClr val="0000C0"/>
                </a:solidFill>
                <a:latin typeface="Courier New"/>
                <a:cs typeface="Courier New"/>
              </a:rPr>
              <a:t>ert</a:t>
            </a:r>
            <a:endParaRPr sz="1400">
              <a:latin typeface="Courier New"/>
              <a:cs typeface="Courier New"/>
            </a:endParaRPr>
          </a:p>
          <a:p>
            <a:pPr marL="12700">
              <a:lnSpc>
                <a:spcPct val="100000"/>
              </a:lnSpc>
            </a:pPr>
            <a:r>
              <a:rPr sz="1400" dirty="0">
                <a:latin typeface="Courier New"/>
                <a:cs typeface="Courier New"/>
              </a:rPr>
              <a:t>}</a:t>
            </a:r>
            <a:endParaRPr sz="1400">
              <a:latin typeface="Courier New"/>
              <a:cs typeface="Courier New"/>
            </a:endParaRPr>
          </a:p>
          <a:p>
            <a:pPr marL="12700">
              <a:lnSpc>
                <a:spcPct val="100000"/>
              </a:lnSpc>
            </a:pPr>
            <a:r>
              <a:rPr sz="1400" dirty="0">
                <a:latin typeface="Courier New"/>
                <a:cs typeface="Courier New"/>
              </a:rPr>
              <a:t>}</a:t>
            </a:r>
            <a:endParaRPr sz="1400">
              <a:latin typeface="Courier New"/>
              <a:cs typeface="Courier New"/>
            </a:endParaRPr>
          </a:p>
        </p:txBody>
      </p:sp>
      <p:sp>
        <p:nvSpPr>
          <p:cNvPr id="16" name="object 16"/>
          <p:cNvSpPr/>
          <p:nvPr/>
        </p:nvSpPr>
        <p:spPr>
          <a:xfrm>
            <a:off x="774072" y="3777996"/>
            <a:ext cx="9144000" cy="3429000"/>
          </a:xfrm>
          <a:custGeom>
            <a:avLst/>
            <a:gdLst/>
            <a:ahLst/>
            <a:cxnLst/>
            <a:rect l="l" t="t" r="r" b="b"/>
            <a:pathLst>
              <a:path w="9144000" h="3429000">
                <a:moveTo>
                  <a:pt x="0" y="0"/>
                </a:moveTo>
                <a:lnTo>
                  <a:pt x="9143992" y="0"/>
                </a:lnTo>
                <a:lnTo>
                  <a:pt x="9143992" y="3429000"/>
                </a:lnTo>
                <a:lnTo>
                  <a:pt x="0" y="3429000"/>
                </a:lnTo>
                <a:lnTo>
                  <a:pt x="0" y="0"/>
                </a:lnTo>
                <a:close/>
              </a:path>
            </a:pathLst>
          </a:custGeom>
          <a:solidFill>
            <a:srgbClr val="FFFFFF"/>
          </a:solidFill>
        </p:spPr>
        <p:txBody>
          <a:bodyPr wrap="square" lIns="0" tIns="0" rIns="0" bIns="0" rtlCol="0"/>
          <a:lstStyle/>
          <a:p>
            <a:endParaRPr/>
          </a:p>
        </p:txBody>
      </p:sp>
      <p:sp>
        <p:nvSpPr>
          <p:cNvPr id="17" name="object 17"/>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18" name="object 18"/>
          <p:cNvSpPr/>
          <p:nvPr/>
        </p:nvSpPr>
        <p:spPr>
          <a:xfrm>
            <a:off x="1226700" y="3777996"/>
            <a:ext cx="4196080" cy="2708275"/>
          </a:xfrm>
          <a:custGeom>
            <a:avLst/>
            <a:gdLst/>
            <a:ahLst/>
            <a:cxnLst/>
            <a:rect l="l" t="t" r="r" b="b"/>
            <a:pathLst>
              <a:path w="4196080" h="2708275">
                <a:moveTo>
                  <a:pt x="10668" y="0"/>
                </a:moveTo>
                <a:lnTo>
                  <a:pt x="0" y="0"/>
                </a:lnTo>
                <a:lnTo>
                  <a:pt x="0" y="2708147"/>
                </a:lnTo>
                <a:lnTo>
                  <a:pt x="4195564" y="2708147"/>
                </a:lnTo>
                <a:lnTo>
                  <a:pt x="4195564" y="2702052"/>
                </a:lnTo>
                <a:lnTo>
                  <a:pt x="10668" y="2702052"/>
                </a:lnTo>
                <a:lnTo>
                  <a:pt x="4571" y="2697479"/>
                </a:lnTo>
                <a:lnTo>
                  <a:pt x="10668" y="2697479"/>
                </a:lnTo>
                <a:lnTo>
                  <a:pt x="10668" y="0"/>
                </a:lnTo>
                <a:close/>
              </a:path>
              <a:path w="4196080" h="2708275">
                <a:moveTo>
                  <a:pt x="10668" y="2697479"/>
                </a:moveTo>
                <a:lnTo>
                  <a:pt x="4571" y="2697479"/>
                </a:lnTo>
                <a:lnTo>
                  <a:pt x="10668" y="2702052"/>
                </a:lnTo>
                <a:lnTo>
                  <a:pt x="10668" y="2697479"/>
                </a:lnTo>
                <a:close/>
              </a:path>
              <a:path w="4196080" h="2708275">
                <a:moveTo>
                  <a:pt x="4186420" y="2697479"/>
                </a:moveTo>
                <a:lnTo>
                  <a:pt x="10668" y="2697479"/>
                </a:lnTo>
                <a:lnTo>
                  <a:pt x="10668" y="2702052"/>
                </a:lnTo>
                <a:lnTo>
                  <a:pt x="4186420" y="2702052"/>
                </a:lnTo>
                <a:lnTo>
                  <a:pt x="4186420" y="2697479"/>
                </a:lnTo>
                <a:close/>
              </a:path>
              <a:path w="4196080" h="2708275">
                <a:moveTo>
                  <a:pt x="4195564" y="0"/>
                </a:moveTo>
                <a:lnTo>
                  <a:pt x="4186420" y="0"/>
                </a:lnTo>
                <a:lnTo>
                  <a:pt x="4186420" y="2702052"/>
                </a:lnTo>
                <a:lnTo>
                  <a:pt x="4190992" y="2697479"/>
                </a:lnTo>
                <a:lnTo>
                  <a:pt x="4195564" y="2697479"/>
                </a:lnTo>
                <a:lnTo>
                  <a:pt x="4195564" y="0"/>
                </a:lnTo>
                <a:close/>
              </a:path>
              <a:path w="4196080" h="2708275">
                <a:moveTo>
                  <a:pt x="4195564" y="2697479"/>
                </a:moveTo>
                <a:lnTo>
                  <a:pt x="4190992" y="2697479"/>
                </a:lnTo>
                <a:lnTo>
                  <a:pt x="4186420" y="2702052"/>
                </a:lnTo>
                <a:lnTo>
                  <a:pt x="4195564" y="2702052"/>
                </a:lnTo>
                <a:lnTo>
                  <a:pt x="4195564" y="2697479"/>
                </a:lnTo>
                <a:close/>
              </a:path>
            </a:pathLst>
          </a:custGeom>
          <a:solidFill>
            <a:srgbClr val="000000"/>
          </a:solidFill>
        </p:spPr>
        <p:txBody>
          <a:bodyPr wrap="square" lIns="0" tIns="0" rIns="0" bIns="0" rtlCol="0"/>
          <a:lstStyle/>
          <a:p>
            <a:endParaRPr/>
          </a:p>
        </p:txBody>
      </p:sp>
      <p:sp>
        <p:nvSpPr>
          <p:cNvPr id="19" name="object 19"/>
          <p:cNvSpPr txBox="1"/>
          <p:nvPr/>
        </p:nvSpPr>
        <p:spPr>
          <a:xfrm>
            <a:off x="1310017" y="3840988"/>
            <a:ext cx="2687320" cy="661670"/>
          </a:xfrm>
          <a:prstGeom prst="rect">
            <a:avLst/>
          </a:prstGeom>
        </p:spPr>
        <p:txBody>
          <a:bodyPr vert="horz" wrap="square" lIns="0" tIns="0" rIns="0" bIns="0" rtlCol="0">
            <a:spAutoFit/>
          </a:bodyPr>
          <a:lstStyle/>
          <a:p>
            <a:pPr marL="12700">
              <a:lnSpc>
                <a:spcPct val="100000"/>
              </a:lnSpc>
            </a:pPr>
            <a:r>
              <a:rPr sz="1400" b="1" spc="-5" dirty="0">
                <a:solidFill>
                  <a:srgbClr val="7F0055"/>
                </a:solidFill>
                <a:latin typeface="Courier New"/>
                <a:cs typeface="Courier New"/>
              </a:rPr>
              <a:t>super</a:t>
            </a:r>
            <a:r>
              <a:rPr sz="1400" spc="-5" dirty="0">
                <a:latin typeface="Courier New"/>
                <a:cs typeface="Courier New"/>
              </a:rPr>
              <a:t>();</a:t>
            </a:r>
            <a:endParaRPr sz="1400">
              <a:latin typeface="Courier New"/>
              <a:cs typeface="Courier New"/>
            </a:endParaRPr>
          </a:p>
          <a:p>
            <a:pPr marL="12700">
              <a:lnSpc>
                <a:spcPct val="100000"/>
              </a:lnSpc>
            </a:pPr>
            <a:r>
              <a:rPr sz="1400" dirty="0">
                <a:latin typeface="Courier New"/>
                <a:cs typeface="Courier New"/>
              </a:rPr>
              <a:t>}</a:t>
            </a:r>
            <a:endParaRPr sz="1400">
              <a:latin typeface="Courier New"/>
              <a:cs typeface="Courier New"/>
            </a:endParaRPr>
          </a:p>
          <a:p>
            <a:pPr marL="12700">
              <a:lnSpc>
                <a:spcPct val="100000"/>
              </a:lnSpc>
            </a:pPr>
            <a:r>
              <a:rPr sz="1400" b="1" spc="-5" dirty="0">
                <a:solidFill>
                  <a:srgbClr val="7F0055"/>
                </a:solidFill>
                <a:latin typeface="Courier New"/>
                <a:cs typeface="Courier New"/>
              </a:rPr>
              <a:t>public void</a:t>
            </a:r>
            <a:r>
              <a:rPr sz="1400" b="1" spc="-85" dirty="0">
                <a:solidFill>
                  <a:srgbClr val="7F0055"/>
                </a:solidFill>
                <a:latin typeface="Courier New"/>
                <a:cs typeface="Courier New"/>
              </a:rPr>
              <a:t> </a:t>
            </a:r>
            <a:r>
              <a:rPr sz="1400" spc="-5" dirty="0">
                <a:latin typeface="Courier New"/>
                <a:cs typeface="Courier New"/>
              </a:rPr>
              <a:t>retirer(</a:t>
            </a:r>
            <a:r>
              <a:rPr sz="1400" b="1" spc="-5" dirty="0">
                <a:solidFill>
                  <a:srgbClr val="7F0055"/>
                </a:solidFill>
                <a:latin typeface="Courier New"/>
                <a:cs typeface="Courier New"/>
              </a:rPr>
              <a:t>float</a:t>
            </a:r>
            <a:endParaRPr sz="1400">
              <a:latin typeface="Courier New"/>
              <a:cs typeface="Courier New"/>
            </a:endParaRPr>
          </a:p>
        </p:txBody>
      </p:sp>
      <p:sp>
        <p:nvSpPr>
          <p:cNvPr id="20" name="object 20"/>
          <p:cNvSpPr txBox="1"/>
          <p:nvPr/>
        </p:nvSpPr>
        <p:spPr>
          <a:xfrm>
            <a:off x="4076077" y="4267707"/>
            <a:ext cx="557530" cy="234950"/>
          </a:xfrm>
          <a:prstGeom prst="rect">
            <a:avLst/>
          </a:prstGeom>
        </p:spPr>
        <p:txBody>
          <a:bodyPr vert="horz" wrap="square" lIns="0" tIns="0" rIns="0" bIns="0" rtlCol="0">
            <a:spAutoFit/>
          </a:bodyPr>
          <a:lstStyle/>
          <a:p>
            <a:pPr marL="12700">
              <a:lnSpc>
                <a:spcPct val="100000"/>
              </a:lnSpc>
            </a:pPr>
            <a:r>
              <a:rPr sz="1400" spc="-10" dirty="0">
                <a:latin typeface="Courier New"/>
                <a:cs typeface="Courier New"/>
              </a:rPr>
              <a:t>mt)</a:t>
            </a:r>
            <a:r>
              <a:rPr sz="1400" spc="-95" dirty="0">
                <a:latin typeface="Courier New"/>
                <a:cs typeface="Courier New"/>
              </a:rPr>
              <a:t> </a:t>
            </a:r>
            <a:r>
              <a:rPr sz="1400" dirty="0">
                <a:latin typeface="Courier New"/>
                <a:cs typeface="Courier New"/>
              </a:rPr>
              <a:t>{</a:t>
            </a:r>
            <a:endParaRPr sz="1400">
              <a:latin typeface="Courier New"/>
              <a:cs typeface="Courier New"/>
            </a:endParaRPr>
          </a:p>
        </p:txBody>
      </p:sp>
      <p:sp>
        <p:nvSpPr>
          <p:cNvPr id="21" name="object 21"/>
          <p:cNvSpPr txBox="1"/>
          <p:nvPr/>
        </p:nvSpPr>
        <p:spPr>
          <a:xfrm>
            <a:off x="1310017" y="4481067"/>
            <a:ext cx="3536950" cy="1429385"/>
          </a:xfrm>
          <a:prstGeom prst="rect">
            <a:avLst/>
          </a:prstGeom>
        </p:spPr>
        <p:txBody>
          <a:bodyPr vert="horz" wrap="square" lIns="0" tIns="0" rIns="0" bIns="0" rtlCol="0">
            <a:spAutoFit/>
          </a:bodyPr>
          <a:lstStyle/>
          <a:p>
            <a:pPr marL="12700">
              <a:lnSpc>
                <a:spcPct val="100000"/>
              </a:lnSpc>
            </a:pPr>
            <a:r>
              <a:rPr sz="1400" b="1" spc="-10" dirty="0">
                <a:solidFill>
                  <a:srgbClr val="7F0055"/>
                </a:solidFill>
                <a:latin typeface="Courier New"/>
                <a:cs typeface="Courier New"/>
              </a:rPr>
              <a:t>if</a:t>
            </a:r>
            <a:r>
              <a:rPr sz="1400" spc="-10" dirty="0">
                <a:latin typeface="Courier New"/>
                <a:cs typeface="Courier New"/>
              </a:rPr>
              <a:t>(</a:t>
            </a:r>
            <a:r>
              <a:rPr sz="1400" spc="-10" dirty="0">
                <a:solidFill>
                  <a:srgbClr val="0000C0"/>
                </a:solidFill>
                <a:latin typeface="Courier New"/>
                <a:cs typeface="Courier New"/>
              </a:rPr>
              <a:t>solde</a:t>
            </a:r>
            <a:r>
              <a:rPr sz="1400" spc="-10" dirty="0">
                <a:latin typeface="Courier New"/>
                <a:cs typeface="Courier New"/>
              </a:rPr>
              <a:t>+</a:t>
            </a:r>
            <a:r>
              <a:rPr sz="1400" spc="-10" dirty="0">
                <a:solidFill>
                  <a:srgbClr val="0000C0"/>
                </a:solidFill>
                <a:latin typeface="Courier New"/>
                <a:cs typeface="Courier New"/>
              </a:rPr>
              <a:t>decouvert</a:t>
            </a:r>
            <a:r>
              <a:rPr sz="1400" spc="-10" dirty="0">
                <a:latin typeface="Courier New"/>
                <a:cs typeface="Courier New"/>
              </a:rPr>
              <a:t>&gt;mt)</a:t>
            </a:r>
            <a:r>
              <a:rPr sz="1400" spc="50" dirty="0">
                <a:latin typeface="Courier New"/>
                <a:cs typeface="Courier New"/>
              </a:rPr>
              <a:t> </a:t>
            </a:r>
            <a:r>
              <a:rPr sz="1400" spc="-10" dirty="0">
                <a:solidFill>
                  <a:srgbClr val="0000C0"/>
                </a:solidFill>
                <a:latin typeface="Courier New"/>
                <a:cs typeface="Courier New"/>
              </a:rPr>
              <a:t>solde</a:t>
            </a:r>
            <a:r>
              <a:rPr sz="1400" spc="-10" dirty="0">
                <a:latin typeface="Courier New"/>
                <a:cs typeface="Courier New"/>
              </a:rPr>
              <a:t>-=mt;</a:t>
            </a:r>
            <a:endParaRPr sz="1400">
              <a:latin typeface="Courier New"/>
              <a:cs typeface="Courier New"/>
            </a:endParaRPr>
          </a:p>
          <a:p>
            <a:pPr marL="12700">
              <a:lnSpc>
                <a:spcPct val="100000"/>
              </a:lnSpc>
            </a:pPr>
            <a:r>
              <a:rPr sz="1400" dirty="0">
                <a:latin typeface="Courier New"/>
                <a:cs typeface="Courier New"/>
              </a:rPr>
              <a:t>}</a:t>
            </a:r>
            <a:endParaRPr sz="1400">
              <a:latin typeface="Courier New"/>
              <a:cs typeface="Courier New"/>
            </a:endParaRPr>
          </a:p>
          <a:p>
            <a:pPr marL="12700">
              <a:lnSpc>
                <a:spcPct val="100000"/>
              </a:lnSpc>
            </a:pPr>
            <a:r>
              <a:rPr sz="1400" b="1" spc="-5" dirty="0">
                <a:solidFill>
                  <a:srgbClr val="7F0055"/>
                </a:solidFill>
                <a:latin typeface="Courier New"/>
                <a:cs typeface="Courier New"/>
              </a:rPr>
              <a:t>public </a:t>
            </a:r>
            <a:r>
              <a:rPr sz="1400" spc="-5" dirty="0">
                <a:latin typeface="Courier New"/>
                <a:cs typeface="Courier New"/>
              </a:rPr>
              <a:t>String toString()</a:t>
            </a:r>
            <a:r>
              <a:rPr sz="1400" spc="-100" dirty="0">
                <a:latin typeface="Courier New"/>
                <a:cs typeface="Courier New"/>
              </a:rPr>
              <a:t> </a:t>
            </a:r>
            <a:r>
              <a:rPr sz="1400" dirty="0">
                <a:latin typeface="Courier New"/>
                <a:cs typeface="Courier New"/>
              </a:rPr>
              <a:t>{</a:t>
            </a:r>
            <a:endParaRPr sz="1400">
              <a:latin typeface="Courier New"/>
              <a:cs typeface="Courier New"/>
            </a:endParaRPr>
          </a:p>
          <a:p>
            <a:pPr marL="355600" marR="1043940" indent="-342900">
              <a:lnSpc>
                <a:spcPct val="80000"/>
              </a:lnSpc>
              <a:spcBef>
                <a:spcPts val="335"/>
              </a:spcBef>
            </a:pPr>
            <a:r>
              <a:rPr sz="1400" b="1" spc="-5" dirty="0">
                <a:solidFill>
                  <a:srgbClr val="7F0055"/>
                </a:solidFill>
                <a:latin typeface="Courier New"/>
                <a:cs typeface="Courier New"/>
              </a:rPr>
              <a:t>return </a:t>
            </a:r>
            <a:r>
              <a:rPr sz="1400" spc="-5" dirty="0">
                <a:solidFill>
                  <a:srgbClr val="2A00FF"/>
                </a:solidFill>
                <a:latin typeface="Courier New"/>
                <a:cs typeface="Courier New"/>
              </a:rPr>
              <a:t>"Compte Simple  "</a:t>
            </a:r>
            <a:r>
              <a:rPr sz="1400" spc="-5" dirty="0">
                <a:latin typeface="Courier New"/>
                <a:cs typeface="Courier New"/>
              </a:rPr>
              <a:t>+</a:t>
            </a:r>
            <a:r>
              <a:rPr sz="1400" b="1" spc="-5" dirty="0">
                <a:solidFill>
                  <a:srgbClr val="7F0055"/>
                </a:solidFill>
                <a:latin typeface="Courier New"/>
                <a:cs typeface="Courier New"/>
              </a:rPr>
              <a:t>supe</a:t>
            </a:r>
            <a:r>
              <a:rPr sz="1400" b="1" spc="-15" dirty="0">
                <a:solidFill>
                  <a:srgbClr val="7F0055"/>
                </a:solidFill>
                <a:latin typeface="Courier New"/>
                <a:cs typeface="Courier New"/>
              </a:rPr>
              <a:t>r</a:t>
            </a:r>
            <a:r>
              <a:rPr sz="1400" spc="-5" dirty="0">
                <a:latin typeface="Courier New"/>
                <a:cs typeface="Courier New"/>
              </a:rPr>
              <a:t>.to</a:t>
            </a:r>
            <a:r>
              <a:rPr sz="1400" spc="-20" dirty="0">
                <a:latin typeface="Courier New"/>
                <a:cs typeface="Courier New"/>
              </a:rPr>
              <a:t>S</a:t>
            </a:r>
            <a:r>
              <a:rPr sz="1400" spc="-5" dirty="0">
                <a:latin typeface="Courier New"/>
                <a:cs typeface="Courier New"/>
              </a:rPr>
              <a:t>tr</a:t>
            </a:r>
            <a:r>
              <a:rPr sz="1400" spc="-20" dirty="0">
                <a:latin typeface="Courier New"/>
                <a:cs typeface="Courier New"/>
              </a:rPr>
              <a:t>i</a:t>
            </a:r>
            <a:r>
              <a:rPr sz="1400" spc="-5" dirty="0">
                <a:latin typeface="Courier New"/>
                <a:cs typeface="Courier New"/>
              </a:rPr>
              <a:t>ng()+</a:t>
            </a:r>
            <a:r>
              <a:rPr sz="1400" dirty="0">
                <a:solidFill>
                  <a:srgbClr val="2A00FF"/>
                </a:solidFill>
                <a:latin typeface="Courier New"/>
                <a:cs typeface="Courier New"/>
              </a:rPr>
              <a:t>"  </a:t>
            </a:r>
            <a:r>
              <a:rPr sz="1400" spc="-5" dirty="0">
                <a:solidFill>
                  <a:srgbClr val="2A00FF"/>
                </a:solidFill>
                <a:latin typeface="Courier New"/>
                <a:cs typeface="Courier New"/>
              </a:rPr>
              <a:t>Solde="</a:t>
            </a:r>
            <a:r>
              <a:rPr sz="1400" spc="-5" dirty="0">
                <a:latin typeface="Courier New"/>
                <a:cs typeface="Courier New"/>
              </a:rPr>
              <a:t>+</a:t>
            </a:r>
            <a:r>
              <a:rPr sz="1400" spc="-5" dirty="0">
                <a:solidFill>
                  <a:srgbClr val="0000C0"/>
                </a:solidFill>
                <a:latin typeface="Courier New"/>
                <a:cs typeface="Courier New"/>
              </a:rPr>
              <a:t>solde</a:t>
            </a:r>
            <a:r>
              <a:rPr sz="1400" spc="-5" dirty="0">
                <a:latin typeface="Courier New"/>
                <a:cs typeface="Courier New"/>
              </a:rPr>
              <a:t>;</a:t>
            </a:r>
            <a:endParaRPr sz="1400">
              <a:latin typeface="Courier New"/>
              <a:cs typeface="Courier New"/>
            </a:endParaRPr>
          </a:p>
          <a:p>
            <a:pPr marL="12700">
              <a:lnSpc>
                <a:spcPct val="100000"/>
              </a:lnSpc>
            </a:pPr>
            <a:r>
              <a:rPr sz="1400" dirty="0">
                <a:latin typeface="Courier New"/>
                <a:cs typeface="Courier New"/>
              </a:rPr>
              <a:t>}</a:t>
            </a:r>
            <a:endParaRPr sz="1400">
              <a:latin typeface="Courier New"/>
              <a:cs typeface="Courier New"/>
            </a:endParaRPr>
          </a:p>
        </p:txBody>
      </p:sp>
      <p:sp>
        <p:nvSpPr>
          <p:cNvPr id="22" name="object 22"/>
          <p:cNvSpPr/>
          <p:nvPr/>
        </p:nvSpPr>
        <p:spPr>
          <a:xfrm>
            <a:off x="5557901" y="3777996"/>
            <a:ext cx="4196080" cy="2708275"/>
          </a:xfrm>
          <a:custGeom>
            <a:avLst/>
            <a:gdLst/>
            <a:ahLst/>
            <a:cxnLst/>
            <a:rect l="l" t="t" r="r" b="b"/>
            <a:pathLst>
              <a:path w="4196080" h="2708275">
                <a:moveTo>
                  <a:pt x="9144" y="0"/>
                </a:moveTo>
                <a:lnTo>
                  <a:pt x="0" y="0"/>
                </a:lnTo>
                <a:lnTo>
                  <a:pt x="0" y="2708147"/>
                </a:lnTo>
                <a:lnTo>
                  <a:pt x="4195572" y="2708147"/>
                </a:lnTo>
                <a:lnTo>
                  <a:pt x="4195572" y="2702051"/>
                </a:lnTo>
                <a:lnTo>
                  <a:pt x="9144" y="2702052"/>
                </a:lnTo>
                <a:lnTo>
                  <a:pt x="4572" y="2697479"/>
                </a:lnTo>
                <a:lnTo>
                  <a:pt x="9144" y="2697479"/>
                </a:lnTo>
                <a:lnTo>
                  <a:pt x="9144" y="0"/>
                </a:lnTo>
                <a:close/>
              </a:path>
              <a:path w="4196080" h="2708275">
                <a:moveTo>
                  <a:pt x="9144" y="2697479"/>
                </a:moveTo>
                <a:lnTo>
                  <a:pt x="4572" y="2697479"/>
                </a:lnTo>
                <a:lnTo>
                  <a:pt x="9144" y="2702052"/>
                </a:lnTo>
                <a:lnTo>
                  <a:pt x="9144" y="2697479"/>
                </a:lnTo>
                <a:close/>
              </a:path>
              <a:path w="4196080" h="2708275">
                <a:moveTo>
                  <a:pt x="4186428" y="2697479"/>
                </a:moveTo>
                <a:lnTo>
                  <a:pt x="9144" y="2697479"/>
                </a:lnTo>
                <a:lnTo>
                  <a:pt x="9144" y="2702052"/>
                </a:lnTo>
                <a:lnTo>
                  <a:pt x="4186428" y="2702052"/>
                </a:lnTo>
                <a:lnTo>
                  <a:pt x="4186428" y="2697479"/>
                </a:lnTo>
                <a:close/>
              </a:path>
              <a:path w="4196080" h="2708275">
                <a:moveTo>
                  <a:pt x="4195572" y="0"/>
                </a:moveTo>
                <a:lnTo>
                  <a:pt x="4186428" y="0"/>
                </a:lnTo>
                <a:lnTo>
                  <a:pt x="4186428" y="2702052"/>
                </a:lnTo>
                <a:lnTo>
                  <a:pt x="4191000" y="2697479"/>
                </a:lnTo>
                <a:lnTo>
                  <a:pt x="4195572" y="2697479"/>
                </a:lnTo>
                <a:lnTo>
                  <a:pt x="4195572" y="0"/>
                </a:lnTo>
                <a:close/>
              </a:path>
              <a:path w="4196080" h="2708275">
                <a:moveTo>
                  <a:pt x="4195572" y="2697479"/>
                </a:moveTo>
                <a:lnTo>
                  <a:pt x="4191000" y="2697479"/>
                </a:lnTo>
                <a:lnTo>
                  <a:pt x="4186428" y="2702052"/>
                </a:lnTo>
                <a:lnTo>
                  <a:pt x="4195572" y="2702051"/>
                </a:lnTo>
                <a:lnTo>
                  <a:pt x="4195572" y="2697479"/>
                </a:lnTo>
                <a:close/>
              </a:path>
            </a:pathLst>
          </a:custGeom>
          <a:solidFill>
            <a:srgbClr val="000000"/>
          </a:solidFill>
        </p:spPr>
        <p:txBody>
          <a:bodyPr wrap="square" lIns="0" tIns="0" rIns="0" bIns="0" rtlCol="0"/>
          <a:lstStyle/>
          <a:p>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26700" y="1325880"/>
            <a:ext cx="4196080" cy="2452370"/>
          </a:xfrm>
          <a:custGeom>
            <a:avLst/>
            <a:gdLst/>
            <a:ahLst/>
            <a:cxnLst/>
            <a:rect l="l" t="t" r="r" b="b"/>
            <a:pathLst>
              <a:path w="4196080" h="2452370">
                <a:moveTo>
                  <a:pt x="4195564" y="0"/>
                </a:moveTo>
                <a:lnTo>
                  <a:pt x="0" y="0"/>
                </a:lnTo>
                <a:lnTo>
                  <a:pt x="0" y="2452116"/>
                </a:lnTo>
                <a:lnTo>
                  <a:pt x="10668" y="2452116"/>
                </a:lnTo>
                <a:lnTo>
                  <a:pt x="10668" y="9144"/>
                </a:lnTo>
                <a:lnTo>
                  <a:pt x="4571" y="9144"/>
                </a:lnTo>
                <a:lnTo>
                  <a:pt x="10668" y="4572"/>
                </a:lnTo>
                <a:lnTo>
                  <a:pt x="4195564" y="4572"/>
                </a:lnTo>
                <a:lnTo>
                  <a:pt x="4195564" y="0"/>
                </a:lnTo>
                <a:close/>
              </a:path>
              <a:path w="4196080" h="2452370">
                <a:moveTo>
                  <a:pt x="4186420" y="4572"/>
                </a:moveTo>
                <a:lnTo>
                  <a:pt x="4186420" y="2452116"/>
                </a:lnTo>
                <a:lnTo>
                  <a:pt x="4195564" y="2452116"/>
                </a:lnTo>
                <a:lnTo>
                  <a:pt x="4195564" y="9144"/>
                </a:lnTo>
                <a:lnTo>
                  <a:pt x="4190992" y="9144"/>
                </a:lnTo>
                <a:lnTo>
                  <a:pt x="4186420" y="4572"/>
                </a:lnTo>
                <a:close/>
              </a:path>
              <a:path w="4196080" h="2452370">
                <a:moveTo>
                  <a:pt x="10668" y="4572"/>
                </a:moveTo>
                <a:lnTo>
                  <a:pt x="4571" y="9144"/>
                </a:lnTo>
                <a:lnTo>
                  <a:pt x="10668" y="9144"/>
                </a:lnTo>
                <a:lnTo>
                  <a:pt x="10668" y="4572"/>
                </a:lnTo>
                <a:close/>
              </a:path>
              <a:path w="4196080" h="2452370">
                <a:moveTo>
                  <a:pt x="4186420" y="4572"/>
                </a:moveTo>
                <a:lnTo>
                  <a:pt x="10668" y="4572"/>
                </a:lnTo>
                <a:lnTo>
                  <a:pt x="10668" y="9144"/>
                </a:lnTo>
                <a:lnTo>
                  <a:pt x="4186420" y="9144"/>
                </a:lnTo>
                <a:lnTo>
                  <a:pt x="4186420" y="4572"/>
                </a:lnTo>
                <a:close/>
              </a:path>
              <a:path w="4196080" h="2452370">
                <a:moveTo>
                  <a:pt x="4195564" y="4572"/>
                </a:moveTo>
                <a:lnTo>
                  <a:pt x="4186420" y="4572"/>
                </a:lnTo>
                <a:lnTo>
                  <a:pt x="4190992" y="9144"/>
                </a:lnTo>
                <a:lnTo>
                  <a:pt x="4195564" y="9144"/>
                </a:lnTo>
                <a:lnTo>
                  <a:pt x="4195564" y="4572"/>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1263879" y="374764"/>
            <a:ext cx="9223058" cy="1460574"/>
          </a:xfrm>
          <a:prstGeom prst="rect">
            <a:avLst/>
          </a:prstGeom>
        </p:spPr>
        <p:txBody>
          <a:bodyPr vert="horz" wrap="square" lIns="0" tIns="0" rIns="0" bIns="0" rtlCol="0">
            <a:spAutoFit/>
          </a:bodyPr>
          <a:lstStyle/>
          <a:p>
            <a:pPr marL="12700">
              <a:lnSpc>
                <a:spcPct val="100000"/>
              </a:lnSpc>
            </a:pPr>
            <a:r>
              <a:rPr sz="3800" spc="-10" dirty="0"/>
              <a:t>C</a:t>
            </a:r>
            <a:r>
              <a:rPr sz="3800" dirty="0"/>
              <a:t>o</a:t>
            </a:r>
            <a:r>
              <a:rPr sz="3800" spc="-5" dirty="0"/>
              <a:t>m</a:t>
            </a:r>
            <a:r>
              <a:rPr sz="3800" dirty="0"/>
              <a:t>p</a:t>
            </a:r>
            <a:r>
              <a:rPr sz="3800" spc="-5" dirty="0"/>
              <a:t>t</a:t>
            </a:r>
            <a:r>
              <a:rPr sz="3800" dirty="0"/>
              <a:t>e</a:t>
            </a:r>
            <a:r>
              <a:rPr sz="3800" spc="-5" dirty="0"/>
              <a:t>E</a:t>
            </a:r>
            <a:r>
              <a:rPr sz="3800" dirty="0"/>
              <a:t>pargne</a:t>
            </a:r>
            <a:r>
              <a:rPr sz="3800" spc="-5" dirty="0"/>
              <a:t>.</a:t>
            </a:r>
            <a:r>
              <a:rPr sz="3800" spc="5" dirty="0"/>
              <a:t>j</a:t>
            </a:r>
            <a:r>
              <a:rPr sz="3800" spc="-5" dirty="0"/>
              <a:t>a</a:t>
            </a:r>
            <a:r>
              <a:rPr sz="3800" spc="5" dirty="0"/>
              <a:t>v</a:t>
            </a:r>
            <a:r>
              <a:rPr sz="3800" dirty="0"/>
              <a:t>a</a:t>
            </a:r>
          </a:p>
          <a:p>
            <a:pPr marL="12700">
              <a:lnSpc>
                <a:spcPct val="100000"/>
              </a:lnSpc>
              <a:spcBef>
                <a:spcPts val="875"/>
              </a:spcBef>
            </a:pPr>
            <a:r>
              <a:rPr sz="1400" b="1" spc="-5" dirty="0">
                <a:solidFill>
                  <a:srgbClr val="7F0055"/>
                </a:solidFill>
                <a:latin typeface="Courier New"/>
                <a:cs typeface="Courier New"/>
              </a:rPr>
              <a:t>package</a:t>
            </a:r>
            <a:r>
              <a:rPr sz="1400" b="1" spc="-70" dirty="0">
                <a:solidFill>
                  <a:srgbClr val="7F0055"/>
                </a:solidFill>
                <a:latin typeface="Courier New"/>
                <a:cs typeface="Courier New"/>
              </a:rPr>
              <a:t> </a:t>
            </a:r>
            <a:r>
              <a:rPr sz="1400" spc="-10" dirty="0">
                <a:solidFill>
                  <a:srgbClr val="000000"/>
                </a:solidFill>
                <a:latin typeface="Courier New"/>
                <a:cs typeface="Courier New"/>
              </a:rPr>
              <a:t>metier;</a:t>
            </a:r>
            <a:endParaRPr sz="1400" dirty="0">
              <a:latin typeface="Courier New"/>
              <a:cs typeface="Courier New"/>
            </a:endParaRPr>
          </a:p>
        </p:txBody>
      </p:sp>
      <p:sp>
        <p:nvSpPr>
          <p:cNvPr id="19" name="object 19"/>
          <p:cNvSpPr txBox="1">
            <a:spLocks noGrp="1"/>
          </p:cNvSpPr>
          <p:nvPr>
            <p:ph type="sldNum" sz="quarter" idx="7"/>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121</a:t>
            </a:fld>
            <a:endParaRPr dirty="0"/>
          </a:p>
        </p:txBody>
      </p:sp>
      <p:sp>
        <p:nvSpPr>
          <p:cNvPr id="4" name="object 4"/>
          <p:cNvSpPr txBox="1"/>
          <p:nvPr/>
        </p:nvSpPr>
        <p:spPr>
          <a:xfrm>
            <a:off x="4182757" y="1750059"/>
            <a:ext cx="771525" cy="234950"/>
          </a:xfrm>
          <a:prstGeom prst="rect">
            <a:avLst/>
          </a:prstGeom>
        </p:spPr>
        <p:txBody>
          <a:bodyPr vert="horz" wrap="square" lIns="0" tIns="0" rIns="0" bIns="0" rtlCol="0">
            <a:spAutoFit/>
          </a:bodyPr>
          <a:lstStyle/>
          <a:p>
            <a:pPr marL="12700">
              <a:lnSpc>
                <a:spcPct val="100000"/>
              </a:lnSpc>
            </a:pPr>
            <a:r>
              <a:rPr sz="1400" b="1" spc="-15" dirty="0">
                <a:solidFill>
                  <a:srgbClr val="7F0055"/>
                </a:solidFill>
                <a:latin typeface="Courier New"/>
                <a:cs typeface="Courier New"/>
              </a:rPr>
              <a:t>e</a:t>
            </a:r>
            <a:r>
              <a:rPr sz="1400" b="1" spc="-5" dirty="0">
                <a:solidFill>
                  <a:srgbClr val="7F0055"/>
                </a:solidFill>
                <a:latin typeface="Courier New"/>
                <a:cs typeface="Courier New"/>
              </a:rPr>
              <a:t>xtend</a:t>
            </a:r>
            <a:r>
              <a:rPr sz="1400" b="1" dirty="0">
                <a:solidFill>
                  <a:srgbClr val="7F0055"/>
                </a:solidFill>
                <a:latin typeface="Courier New"/>
                <a:cs typeface="Courier New"/>
              </a:rPr>
              <a:t>s</a:t>
            </a:r>
            <a:endParaRPr sz="1400">
              <a:latin typeface="Courier New"/>
              <a:cs typeface="Courier New"/>
            </a:endParaRPr>
          </a:p>
        </p:txBody>
      </p:sp>
      <p:sp>
        <p:nvSpPr>
          <p:cNvPr id="5" name="object 5"/>
          <p:cNvSpPr txBox="1"/>
          <p:nvPr/>
        </p:nvSpPr>
        <p:spPr>
          <a:xfrm>
            <a:off x="1310017" y="1791715"/>
            <a:ext cx="2790825" cy="1644014"/>
          </a:xfrm>
          <a:prstGeom prst="rect">
            <a:avLst/>
          </a:prstGeom>
        </p:spPr>
        <p:txBody>
          <a:bodyPr vert="horz" wrap="square" lIns="0" tIns="0" rIns="0" bIns="0" rtlCol="0">
            <a:spAutoFit/>
          </a:bodyPr>
          <a:lstStyle/>
          <a:p>
            <a:pPr marL="355600" marR="5080" indent="-342900">
              <a:lnSpc>
                <a:spcPts val="1340"/>
              </a:lnSpc>
            </a:pPr>
            <a:r>
              <a:rPr sz="1400" b="1" spc="-5" dirty="0">
                <a:solidFill>
                  <a:srgbClr val="7F0055"/>
                </a:solidFill>
                <a:latin typeface="Courier New"/>
                <a:cs typeface="Courier New"/>
              </a:rPr>
              <a:t>public class </a:t>
            </a:r>
            <a:r>
              <a:rPr sz="1400" spc="-10" dirty="0">
                <a:latin typeface="Courier New"/>
                <a:cs typeface="Courier New"/>
              </a:rPr>
              <a:t>CompteEpargne  </a:t>
            </a:r>
            <a:r>
              <a:rPr sz="1400" spc="-5" dirty="0">
                <a:latin typeface="Courier New"/>
                <a:cs typeface="Courier New"/>
              </a:rPr>
              <a:t>Compte</a:t>
            </a:r>
            <a:r>
              <a:rPr sz="1400" spc="-95" dirty="0">
                <a:latin typeface="Courier New"/>
                <a:cs typeface="Courier New"/>
              </a:rPr>
              <a:t> </a:t>
            </a:r>
            <a:r>
              <a:rPr sz="1400" dirty="0">
                <a:latin typeface="Courier New"/>
                <a:cs typeface="Courier New"/>
              </a:rPr>
              <a:t>{</a:t>
            </a:r>
          </a:p>
          <a:p>
            <a:pPr marL="12700">
              <a:lnSpc>
                <a:spcPct val="100000"/>
              </a:lnSpc>
              <a:spcBef>
                <a:spcPts val="10"/>
              </a:spcBef>
            </a:pPr>
            <a:r>
              <a:rPr sz="1400" b="1" spc="-5" dirty="0">
                <a:solidFill>
                  <a:srgbClr val="7F0055"/>
                </a:solidFill>
                <a:latin typeface="Courier New"/>
                <a:cs typeface="Courier New"/>
              </a:rPr>
              <a:t>private float</a:t>
            </a:r>
            <a:r>
              <a:rPr sz="1400" b="1" spc="-85" dirty="0">
                <a:solidFill>
                  <a:srgbClr val="7F0055"/>
                </a:solidFill>
                <a:latin typeface="Courier New"/>
                <a:cs typeface="Courier New"/>
              </a:rPr>
              <a:t> </a:t>
            </a:r>
            <a:r>
              <a:rPr sz="1400" spc="-5" dirty="0">
                <a:solidFill>
                  <a:srgbClr val="0000C0"/>
                </a:solidFill>
                <a:latin typeface="Courier New"/>
                <a:cs typeface="Courier New"/>
              </a:rPr>
              <a:t>taux</a:t>
            </a:r>
            <a:r>
              <a:rPr sz="1400" spc="-5" dirty="0">
                <a:latin typeface="Courier New"/>
                <a:cs typeface="Courier New"/>
              </a:rPr>
              <a:t>;</a:t>
            </a:r>
            <a:endParaRPr sz="1400" dirty="0">
              <a:latin typeface="Courier New"/>
              <a:cs typeface="Courier New"/>
            </a:endParaRPr>
          </a:p>
          <a:p>
            <a:pPr marL="12700">
              <a:lnSpc>
                <a:spcPct val="100000"/>
              </a:lnSpc>
            </a:pPr>
            <a:r>
              <a:rPr sz="1400" spc="-10" dirty="0">
                <a:solidFill>
                  <a:srgbClr val="3F7F5F"/>
                </a:solidFill>
                <a:latin typeface="Courier New"/>
                <a:cs typeface="Courier New"/>
              </a:rPr>
              <a:t>//Constructeurs</a:t>
            </a:r>
            <a:endParaRPr sz="1400" dirty="0">
              <a:latin typeface="Courier New"/>
              <a:cs typeface="Courier New"/>
            </a:endParaRPr>
          </a:p>
          <a:p>
            <a:pPr>
              <a:lnSpc>
                <a:spcPct val="100000"/>
              </a:lnSpc>
              <a:spcBef>
                <a:spcPts val="10"/>
              </a:spcBef>
            </a:pPr>
            <a:endParaRPr sz="1450" dirty="0">
              <a:latin typeface="Times New Roman"/>
              <a:cs typeface="Times New Roman"/>
            </a:endParaRPr>
          </a:p>
          <a:p>
            <a:pPr marL="12700">
              <a:lnSpc>
                <a:spcPct val="100000"/>
              </a:lnSpc>
            </a:pPr>
            <a:r>
              <a:rPr sz="1400" b="1" spc="-5" dirty="0">
                <a:solidFill>
                  <a:srgbClr val="7F0055"/>
                </a:solidFill>
                <a:latin typeface="Courier New"/>
                <a:cs typeface="Courier New"/>
              </a:rPr>
              <a:t>public </a:t>
            </a:r>
            <a:r>
              <a:rPr sz="1400" spc="-10" dirty="0">
                <a:latin typeface="Courier New"/>
                <a:cs typeface="Courier New"/>
              </a:rPr>
              <a:t>CompteEpargne()</a:t>
            </a:r>
            <a:r>
              <a:rPr sz="1400" spc="-25" dirty="0">
                <a:latin typeface="Courier New"/>
                <a:cs typeface="Courier New"/>
              </a:rPr>
              <a:t> </a:t>
            </a:r>
            <a:r>
              <a:rPr sz="1400" dirty="0">
                <a:latin typeface="Courier New"/>
                <a:cs typeface="Courier New"/>
              </a:rPr>
              <a:t>{</a:t>
            </a:r>
          </a:p>
          <a:p>
            <a:pPr marL="12700">
              <a:lnSpc>
                <a:spcPct val="100000"/>
              </a:lnSpc>
            </a:pPr>
            <a:r>
              <a:rPr sz="1400" b="1" spc="-5" dirty="0">
                <a:solidFill>
                  <a:srgbClr val="7F0055"/>
                </a:solidFill>
                <a:latin typeface="Courier New"/>
                <a:cs typeface="Courier New"/>
              </a:rPr>
              <a:t>this</a:t>
            </a:r>
            <a:r>
              <a:rPr sz="1400" spc="-5" dirty="0">
                <a:latin typeface="Courier New"/>
                <a:cs typeface="Courier New"/>
              </a:rPr>
              <a:t>(0,6);</a:t>
            </a:r>
            <a:endParaRPr sz="1400" dirty="0">
              <a:latin typeface="Courier New"/>
              <a:cs typeface="Courier New"/>
            </a:endParaRPr>
          </a:p>
          <a:p>
            <a:pPr marL="12700">
              <a:lnSpc>
                <a:spcPct val="100000"/>
              </a:lnSpc>
            </a:pPr>
            <a:r>
              <a:rPr sz="1400" dirty="0">
                <a:latin typeface="Courier New"/>
                <a:cs typeface="Courier New"/>
              </a:rPr>
              <a:t>}</a:t>
            </a:r>
          </a:p>
        </p:txBody>
      </p:sp>
      <p:sp>
        <p:nvSpPr>
          <p:cNvPr id="6" name="object 6"/>
          <p:cNvSpPr txBox="1"/>
          <p:nvPr/>
        </p:nvSpPr>
        <p:spPr>
          <a:xfrm>
            <a:off x="1310017" y="3627628"/>
            <a:ext cx="3046083" cy="215444"/>
          </a:xfrm>
          <a:prstGeom prst="rect">
            <a:avLst/>
          </a:prstGeom>
        </p:spPr>
        <p:txBody>
          <a:bodyPr vert="horz" wrap="square" lIns="0" tIns="0" rIns="0" bIns="0" rtlCol="0">
            <a:spAutoFit/>
          </a:bodyPr>
          <a:lstStyle/>
          <a:p>
            <a:pPr marL="12700">
              <a:lnSpc>
                <a:spcPct val="100000"/>
              </a:lnSpc>
            </a:pPr>
            <a:r>
              <a:rPr sz="1400" b="1" spc="-5" dirty="0">
                <a:solidFill>
                  <a:srgbClr val="7F0055"/>
                </a:solidFill>
                <a:latin typeface="Courier New"/>
                <a:cs typeface="Courier New"/>
              </a:rPr>
              <a:t>public </a:t>
            </a:r>
            <a:r>
              <a:rPr sz="1400" spc="-10" dirty="0">
                <a:latin typeface="Courier New"/>
                <a:cs typeface="Courier New"/>
              </a:rPr>
              <a:t>CompteEpargne(</a:t>
            </a:r>
            <a:r>
              <a:rPr sz="1400" b="1" spc="-10" dirty="0">
                <a:solidFill>
                  <a:srgbClr val="7F0055"/>
                </a:solidFill>
                <a:latin typeface="Courier New"/>
                <a:cs typeface="Courier New"/>
              </a:rPr>
              <a:t>float</a:t>
            </a:r>
            <a:endParaRPr sz="1400" dirty="0">
              <a:latin typeface="Courier New"/>
              <a:cs typeface="Courier New"/>
            </a:endParaRPr>
          </a:p>
        </p:txBody>
      </p:sp>
      <p:sp>
        <p:nvSpPr>
          <p:cNvPr id="7" name="object 7"/>
          <p:cNvSpPr/>
          <p:nvPr/>
        </p:nvSpPr>
        <p:spPr>
          <a:xfrm>
            <a:off x="5557901" y="1325880"/>
            <a:ext cx="4196080" cy="2025650"/>
          </a:xfrm>
          <a:custGeom>
            <a:avLst/>
            <a:gdLst/>
            <a:ahLst/>
            <a:cxnLst/>
            <a:rect l="l" t="t" r="r" b="b"/>
            <a:pathLst>
              <a:path w="4196080" h="2025650">
                <a:moveTo>
                  <a:pt x="4195572" y="0"/>
                </a:moveTo>
                <a:lnTo>
                  <a:pt x="0" y="0"/>
                </a:lnTo>
                <a:lnTo>
                  <a:pt x="0" y="2025396"/>
                </a:lnTo>
                <a:lnTo>
                  <a:pt x="4195572" y="2025396"/>
                </a:lnTo>
                <a:lnTo>
                  <a:pt x="4195572" y="2020824"/>
                </a:lnTo>
                <a:lnTo>
                  <a:pt x="9144" y="2020824"/>
                </a:lnTo>
                <a:lnTo>
                  <a:pt x="4572" y="2016252"/>
                </a:lnTo>
                <a:lnTo>
                  <a:pt x="9144" y="2016252"/>
                </a:lnTo>
                <a:lnTo>
                  <a:pt x="9144" y="9144"/>
                </a:lnTo>
                <a:lnTo>
                  <a:pt x="4572" y="9144"/>
                </a:lnTo>
                <a:lnTo>
                  <a:pt x="9144" y="4572"/>
                </a:lnTo>
                <a:lnTo>
                  <a:pt x="4195572" y="4572"/>
                </a:lnTo>
                <a:lnTo>
                  <a:pt x="4195572" y="0"/>
                </a:lnTo>
                <a:close/>
              </a:path>
              <a:path w="4196080" h="2025650">
                <a:moveTo>
                  <a:pt x="9144" y="2016252"/>
                </a:moveTo>
                <a:lnTo>
                  <a:pt x="4572" y="2016252"/>
                </a:lnTo>
                <a:lnTo>
                  <a:pt x="9144" y="2020824"/>
                </a:lnTo>
                <a:lnTo>
                  <a:pt x="9144" y="2016252"/>
                </a:lnTo>
                <a:close/>
              </a:path>
              <a:path w="4196080" h="2025650">
                <a:moveTo>
                  <a:pt x="4186428" y="2016252"/>
                </a:moveTo>
                <a:lnTo>
                  <a:pt x="9144" y="2016252"/>
                </a:lnTo>
                <a:lnTo>
                  <a:pt x="9144" y="2020824"/>
                </a:lnTo>
                <a:lnTo>
                  <a:pt x="4186428" y="2020824"/>
                </a:lnTo>
                <a:lnTo>
                  <a:pt x="4186428" y="2016252"/>
                </a:lnTo>
                <a:close/>
              </a:path>
              <a:path w="4196080" h="2025650">
                <a:moveTo>
                  <a:pt x="4186428" y="4572"/>
                </a:moveTo>
                <a:lnTo>
                  <a:pt x="4186428" y="2020824"/>
                </a:lnTo>
                <a:lnTo>
                  <a:pt x="4191000" y="2016252"/>
                </a:lnTo>
                <a:lnTo>
                  <a:pt x="4195572" y="2016252"/>
                </a:lnTo>
                <a:lnTo>
                  <a:pt x="4195572" y="9144"/>
                </a:lnTo>
                <a:lnTo>
                  <a:pt x="4191000" y="9144"/>
                </a:lnTo>
                <a:lnTo>
                  <a:pt x="4186428" y="4572"/>
                </a:lnTo>
                <a:close/>
              </a:path>
              <a:path w="4196080" h="2025650">
                <a:moveTo>
                  <a:pt x="4195572" y="2016252"/>
                </a:moveTo>
                <a:lnTo>
                  <a:pt x="4191000" y="2016252"/>
                </a:lnTo>
                <a:lnTo>
                  <a:pt x="4186428" y="2020824"/>
                </a:lnTo>
                <a:lnTo>
                  <a:pt x="4195572" y="2020824"/>
                </a:lnTo>
                <a:lnTo>
                  <a:pt x="4195572" y="2016252"/>
                </a:lnTo>
                <a:close/>
              </a:path>
              <a:path w="4196080" h="2025650">
                <a:moveTo>
                  <a:pt x="9144" y="4572"/>
                </a:moveTo>
                <a:lnTo>
                  <a:pt x="4572" y="9144"/>
                </a:lnTo>
                <a:lnTo>
                  <a:pt x="9144" y="9144"/>
                </a:lnTo>
                <a:lnTo>
                  <a:pt x="9144" y="4572"/>
                </a:lnTo>
                <a:close/>
              </a:path>
              <a:path w="4196080" h="2025650">
                <a:moveTo>
                  <a:pt x="4186428" y="4572"/>
                </a:moveTo>
                <a:lnTo>
                  <a:pt x="9144" y="4572"/>
                </a:lnTo>
                <a:lnTo>
                  <a:pt x="9144" y="9144"/>
                </a:lnTo>
                <a:lnTo>
                  <a:pt x="4186428" y="9144"/>
                </a:lnTo>
                <a:lnTo>
                  <a:pt x="4186428" y="4572"/>
                </a:lnTo>
                <a:close/>
              </a:path>
              <a:path w="4196080" h="2025650">
                <a:moveTo>
                  <a:pt x="4195572" y="4572"/>
                </a:moveTo>
                <a:lnTo>
                  <a:pt x="4186428" y="4572"/>
                </a:lnTo>
                <a:lnTo>
                  <a:pt x="4191000" y="9144"/>
                </a:lnTo>
                <a:lnTo>
                  <a:pt x="4195572" y="9144"/>
                </a:lnTo>
                <a:lnTo>
                  <a:pt x="4195572" y="4572"/>
                </a:lnTo>
                <a:close/>
              </a:path>
            </a:pathLst>
          </a:custGeom>
          <a:solidFill>
            <a:srgbClr val="000000"/>
          </a:solidFill>
        </p:spPr>
        <p:txBody>
          <a:bodyPr wrap="square" lIns="0" tIns="0" rIns="0" bIns="0" rtlCol="0"/>
          <a:lstStyle/>
          <a:p>
            <a:endParaRPr/>
          </a:p>
        </p:txBody>
      </p:sp>
      <p:sp>
        <p:nvSpPr>
          <p:cNvPr id="8" name="object 8"/>
          <p:cNvSpPr txBox="1"/>
          <p:nvPr/>
        </p:nvSpPr>
        <p:spPr>
          <a:xfrm>
            <a:off x="5641225" y="1323340"/>
            <a:ext cx="2261235" cy="234950"/>
          </a:xfrm>
          <a:prstGeom prst="rect">
            <a:avLst/>
          </a:prstGeom>
        </p:spPr>
        <p:txBody>
          <a:bodyPr vert="horz" wrap="square" lIns="0" tIns="0" rIns="0" bIns="0" rtlCol="0">
            <a:spAutoFit/>
          </a:bodyPr>
          <a:lstStyle/>
          <a:p>
            <a:pPr marL="12700">
              <a:lnSpc>
                <a:spcPct val="100000"/>
              </a:lnSpc>
            </a:pPr>
            <a:r>
              <a:rPr sz="1400" spc="-5" dirty="0">
                <a:solidFill>
                  <a:srgbClr val="3F7F5F"/>
                </a:solidFill>
                <a:latin typeface="Courier New"/>
                <a:cs typeface="Courier New"/>
              </a:rPr>
              <a:t>// Getters et</a:t>
            </a:r>
            <a:r>
              <a:rPr sz="1400" spc="-90" dirty="0">
                <a:solidFill>
                  <a:srgbClr val="3F7F5F"/>
                </a:solidFill>
                <a:latin typeface="Courier New"/>
                <a:cs typeface="Courier New"/>
              </a:rPr>
              <a:t> </a:t>
            </a:r>
            <a:r>
              <a:rPr sz="1400" spc="-5" dirty="0">
                <a:solidFill>
                  <a:srgbClr val="3F7F5F"/>
                </a:solidFill>
                <a:latin typeface="Courier New"/>
                <a:cs typeface="Courier New"/>
              </a:rPr>
              <a:t>Setters</a:t>
            </a:r>
            <a:endParaRPr sz="1400">
              <a:latin typeface="Courier New"/>
              <a:cs typeface="Courier New"/>
            </a:endParaRPr>
          </a:p>
        </p:txBody>
      </p:sp>
      <p:sp>
        <p:nvSpPr>
          <p:cNvPr id="9" name="object 9"/>
          <p:cNvSpPr txBox="1"/>
          <p:nvPr/>
        </p:nvSpPr>
        <p:spPr>
          <a:xfrm>
            <a:off x="6386461" y="1536700"/>
            <a:ext cx="1835785" cy="448309"/>
          </a:xfrm>
          <a:prstGeom prst="rect">
            <a:avLst/>
          </a:prstGeom>
        </p:spPr>
        <p:txBody>
          <a:bodyPr vert="horz" wrap="square" lIns="0" tIns="0" rIns="0" bIns="0" rtlCol="0">
            <a:spAutoFit/>
          </a:bodyPr>
          <a:lstStyle/>
          <a:p>
            <a:pPr marL="12700" marR="5080">
              <a:lnSpc>
                <a:spcPct val="100000"/>
              </a:lnSpc>
            </a:pPr>
            <a:r>
              <a:rPr sz="1400" b="1" spc="-5" dirty="0">
                <a:solidFill>
                  <a:srgbClr val="7F0055"/>
                </a:solidFill>
                <a:latin typeface="Courier New"/>
                <a:cs typeface="Courier New"/>
              </a:rPr>
              <a:t>float </a:t>
            </a:r>
            <a:r>
              <a:rPr sz="1400" spc="-5" dirty="0">
                <a:latin typeface="Courier New"/>
                <a:cs typeface="Courier New"/>
              </a:rPr>
              <a:t>getTaux()</a:t>
            </a:r>
            <a:r>
              <a:rPr sz="1400" spc="-95" dirty="0">
                <a:latin typeface="Courier New"/>
                <a:cs typeface="Courier New"/>
              </a:rPr>
              <a:t> </a:t>
            </a:r>
            <a:r>
              <a:rPr sz="1400" dirty="0">
                <a:latin typeface="Courier New"/>
                <a:cs typeface="Courier New"/>
              </a:rPr>
              <a:t>{  </a:t>
            </a:r>
            <a:r>
              <a:rPr sz="1400" spc="-5" dirty="0">
                <a:solidFill>
                  <a:srgbClr val="0000C0"/>
                </a:solidFill>
                <a:latin typeface="Courier New"/>
                <a:cs typeface="Courier New"/>
              </a:rPr>
              <a:t>taux</a:t>
            </a:r>
            <a:r>
              <a:rPr sz="1400" spc="-5" dirty="0">
                <a:latin typeface="Courier New"/>
                <a:cs typeface="Courier New"/>
              </a:rPr>
              <a:t>;</a:t>
            </a:r>
            <a:endParaRPr sz="1400">
              <a:latin typeface="Courier New"/>
              <a:cs typeface="Courier New"/>
            </a:endParaRPr>
          </a:p>
        </p:txBody>
      </p:sp>
      <p:sp>
        <p:nvSpPr>
          <p:cNvPr id="10" name="object 10"/>
          <p:cNvSpPr txBox="1"/>
          <p:nvPr/>
        </p:nvSpPr>
        <p:spPr>
          <a:xfrm>
            <a:off x="5641225" y="1536700"/>
            <a:ext cx="665480" cy="875030"/>
          </a:xfrm>
          <a:prstGeom prst="rect">
            <a:avLst/>
          </a:prstGeom>
        </p:spPr>
        <p:txBody>
          <a:bodyPr vert="horz" wrap="square" lIns="0" tIns="0" rIns="0" bIns="0" rtlCol="0">
            <a:spAutoFit/>
          </a:bodyPr>
          <a:lstStyle/>
          <a:p>
            <a:pPr marL="12700" marR="5080">
              <a:lnSpc>
                <a:spcPct val="100000"/>
              </a:lnSpc>
            </a:pPr>
            <a:r>
              <a:rPr sz="1400" b="1" spc="-5" dirty="0">
                <a:solidFill>
                  <a:srgbClr val="7F0055"/>
                </a:solidFill>
                <a:latin typeface="Courier New"/>
                <a:cs typeface="Courier New"/>
              </a:rPr>
              <a:t>public  return</a:t>
            </a:r>
            <a:endParaRPr sz="1400">
              <a:latin typeface="Courier New"/>
              <a:cs typeface="Courier New"/>
            </a:endParaRPr>
          </a:p>
          <a:p>
            <a:pPr marL="12700">
              <a:lnSpc>
                <a:spcPct val="100000"/>
              </a:lnSpc>
            </a:pPr>
            <a:r>
              <a:rPr sz="1400" dirty="0">
                <a:latin typeface="Courier New"/>
                <a:cs typeface="Courier New"/>
              </a:rPr>
              <a:t>}</a:t>
            </a:r>
            <a:endParaRPr sz="1400">
              <a:latin typeface="Courier New"/>
              <a:cs typeface="Courier New"/>
            </a:endParaRPr>
          </a:p>
          <a:p>
            <a:pPr marL="12700">
              <a:lnSpc>
                <a:spcPct val="100000"/>
              </a:lnSpc>
            </a:pPr>
            <a:r>
              <a:rPr sz="1400" b="1" spc="-5" dirty="0">
                <a:solidFill>
                  <a:srgbClr val="7F0055"/>
                </a:solidFill>
                <a:latin typeface="Courier New"/>
                <a:cs typeface="Courier New"/>
              </a:rPr>
              <a:t>public</a:t>
            </a:r>
            <a:endParaRPr sz="1400">
              <a:latin typeface="Courier New"/>
              <a:cs typeface="Courier New"/>
            </a:endParaRPr>
          </a:p>
        </p:txBody>
      </p:sp>
      <p:sp>
        <p:nvSpPr>
          <p:cNvPr id="11" name="object 11"/>
          <p:cNvSpPr txBox="1"/>
          <p:nvPr/>
        </p:nvSpPr>
        <p:spPr>
          <a:xfrm>
            <a:off x="6386517" y="2176779"/>
            <a:ext cx="452120" cy="234950"/>
          </a:xfrm>
          <a:prstGeom prst="rect">
            <a:avLst/>
          </a:prstGeom>
        </p:spPr>
        <p:txBody>
          <a:bodyPr vert="horz" wrap="square" lIns="0" tIns="0" rIns="0" bIns="0" rtlCol="0">
            <a:spAutoFit/>
          </a:bodyPr>
          <a:lstStyle/>
          <a:p>
            <a:pPr marL="12700">
              <a:lnSpc>
                <a:spcPct val="100000"/>
              </a:lnSpc>
            </a:pPr>
            <a:r>
              <a:rPr sz="1400" b="1" spc="-5" dirty="0">
                <a:solidFill>
                  <a:srgbClr val="7F0055"/>
                </a:solidFill>
                <a:latin typeface="Courier New"/>
                <a:cs typeface="Courier New"/>
              </a:rPr>
              <a:t>void</a:t>
            </a:r>
            <a:endParaRPr sz="1400">
              <a:latin typeface="Courier New"/>
              <a:cs typeface="Courier New"/>
            </a:endParaRPr>
          </a:p>
        </p:txBody>
      </p:sp>
      <p:sp>
        <p:nvSpPr>
          <p:cNvPr id="12" name="object 12"/>
          <p:cNvSpPr txBox="1"/>
          <p:nvPr/>
        </p:nvSpPr>
        <p:spPr>
          <a:xfrm>
            <a:off x="8407286" y="2176779"/>
            <a:ext cx="770890" cy="234950"/>
          </a:xfrm>
          <a:prstGeom prst="rect">
            <a:avLst/>
          </a:prstGeom>
        </p:spPr>
        <p:txBody>
          <a:bodyPr vert="horz" wrap="square" lIns="0" tIns="0" rIns="0" bIns="0" rtlCol="0">
            <a:spAutoFit/>
          </a:bodyPr>
          <a:lstStyle/>
          <a:p>
            <a:pPr marL="12700">
              <a:lnSpc>
                <a:spcPct val="100000"/>
              </a:lnSpc>
            </a:pPr>
            <a:r>
              <a:rPr sz="1400" spc="-5" dirty="0">
                <a:latin typeface="Courier New"/>
                <a:cs typeface="Courier New"/>
              </a:rPr>
              <a:t>taux)</a:t>
            </a:r>
            <a:r>
              <a:rPr sz="1400" spc="-105" dirty="0">
                <a:latin typeface="Courier New"/>
                <a:cs typeface="Courier New"/>
              </a:rPr>
              <a:t> </a:t>
            </a:r>
            <a:r>
              <a:rPr sz="1400" dirty="0">
                <a:latin typeface="Courier New"/>
                <a:cs typeface="Courier New"/>
              </a:rPr>
              <a:t>{</a:t>
            </a:r>
            <a:endParaRPr sz="1400">
              <a:latin typeface="Courier New"/>
              <a:cs typeface="Courier New"/>
            </a:endParaRPr>
          </a:p>
        </p:txBody>
      </p:sp>
      <p:sp>
        <p:nvSpPr>
          <p:cNvPr id="13" name="object 13"/>
          <p:cNvSpPr txBox="1"/>
          <p:nvPr/>
        </p:nvSpPr>
        <p:spPr>
          <a:xfrm>
            <a:off x="5641225" y="2176779"/>
            <a:ext cx="2687320" cy="875030"/>
          </a:xfrm>
          <a:prstGeom prst="rect">
            <a:avLst/>
          </a:prstGeom>
        </p:spPr>
        <p:txBody>
          <a:bodyPr vert="horz" wrap="square" lIns="0" tIns="0" rIns="0" bIns="0" rtlCol="0">
            <a:spAutoFit/>
          </a:bodyPr>
          <a:lstStyle/>
          <a:p>
            <a:pPr marL="12700" marR="5080" indent="1276985">
              <a:lnSpc>
                <a:spcPct val="100000"/>
              </a:lnSpc>
            </a:pPr>
            <a:r>
              <a:rPr sz="1400" spc="-5" dirty="0">
                <a:latin typeface="Courier New"/>
                <a:cs typeface="Courier New"/>
              </a:rPr>
              <a:t>s</a:t>
            </a:r>
            <a:r>
              <a:rPr sz="1400" spc="-20" dirty="0">
                <a:latin typeface="Courier New"/>
                <a:cs typeface="Courier New"/>
              </a:rPr>
              <a:t>e</a:t>
            </a:r>
            <a:r>
              <a:rPr sz="1400" spc="-5" dirty="0">
                <a:latin typeface="Courier New"/>
                <a:cs typeface="Courier New"/>
              </a:rPr>
              <a:t>tTaux(</a:t>
            </a:r>
            <a:r>
              <a:rPr sz="1400" b="1" spc="-15" dirty="0">
                <a:solidFill>
                  <a:srgbClr val="7F0055"/>
                </a:solidFill>
                <a:latin typeface="Courier New"/>
                <a:cs typeface="Courier New"/>
              </a:rPr>
              <a:t>f</a:t>
            </a:r>
            <a:r>
              <a:rPr sz="1400" b="1" spc="-5" dirty="0">
                <a:solidFill>
                  <a:srgbClr val="7F0055"/>
                </a:solidFill>
                <a:latin typeface="Courier New"/>
                <a:cs typeface="Courier New"/>
              </a:rPr>
              <a:t>loa</a:t>
            </a:r>
            <a:r>
              <a:rPr sz="1400" b="1" dirty="0">
                <a:solidFill>
                  <a:srgbClr val="7F0055"/>
                </a:solidFill>
                <a:latin typeface="Courier New"/>
                <a:cs typeface="Courier New"/>
              </a:rPr>
              <a:t>t  </a:t>
            </a:r>
            <a:r>
              <a:rPr sz="1400" b="1" spc="-5" dirty="0">
                <a:solidFill>
                  <a:srgbClr val="7F0055"/>
                </a:solidFill>
                <a:latin typeface="Courier New"/>
                <a:cs typeface="Courier New"/>
              </a:rPr>
              <a:t>this</a:t>
            </a:r>
            <a:r>
              <a:rPr sz="1400" spc="-5" dirty="0">
                <a:latin typeface="Courier New"/>
                <a:cs typeface="Courier New"/>
              </a:rPr>
              <a:t>.</a:t>
            </a:r>
            <a:r>
              <a:rPr sz="1400" spc="-5" dirty="0">
                <a:solidFill>
                  <a:srgbClr val="0000C0"/>
                </a:solidFill>
                <a:latin typeface="Courier New"/>
                <a:cs typeface="Courier New"/>
              </a:rPr>
              <a:t>taux </a:t>
            </a:r>
            <a:r>
              <a:rPr sz="1400" dirty="0">
                <a:latin typeface="Courier New"/>
                <a:cs typeface="Courier New"/>
              </a:rPr>
              <a:t>=</a:t>
            </a:r>
            <a:r>
              <a:rPr sz="1400" spc="-95" dirty="0">
                <a:latin typeface="Courier New"/>
                <a:cs typeface="Courier New"/>
              </a:rPr>
              <a:t> </a:t>
            </a:r>
            <a:r>
              <a:rPr sz="1400" spc="-5" dirty="0">
                <a:latin typeface="Courier New"/>
                <a:cs typeface="Courier New"/>
              </a:rPr>
              <a:t>taux;</a:t>
            </a:r>
            <a:endParaRPr sz="1400">
              <a:latin typeface="Courier New"/>
              <a:cs typeface="Courier New"/>
            </a:endParaRPr>
          </a:p>
          <a:p>
            <a:pPr marL="12700">
              <a:lnSpc>
                <a:spcPct val="100000"/>
              </a:lnSpc>
            </a:pPr>
            <a:r>
              <a:rPr sz="1400" dirty="0">
                <a:latin typeface="Courier New"/>
                <a:cs typeface="Courier New"/>
              </a:rPr>
              <a:t>}</a:t>
            </a:r>
            <a:endParaRPr sz="1400">
              <a:latin typeface="Courier New"/>
              <a:cs typeface="Courier New"/>
            </a:endParaRPr>
          </a:p>
          <a:p>
            <a:pPr marL="12700">
              <a:lnSpc>
                <a:spcPct val="100000"/>
              </a:lnSpc>
            </a:pPr>
            <a:r>
              <a:rPr sz="1400" dirty="0">
                <a:latin typeface="Courier New"/>
                <a:cs typeface="Courier New"/>
              </a:rPr>
              <a:t>}</a:t>
            </a:r>
            <a:endParaRPr sz="1400">
              <a:latin typeface="Courier New"/>
              <a:cs typeface="Courier New"/>
            </a:endParaRPr>
          </a:p>
        </p:txBody>
      </p:sp>
      <p:sp>
        <p:nvSpPr>
          <p:cNvPr id="14" name="object 14"/>
          <p:cNvSpPr/>
          <p:nvPr/>
        </p:nvSpPr>
        <p:spPr>
          <a:xfrm>
            <a:off x="774072" y="3777996"/>
            <a:ext cx="9144000" cy="3429000"/>
          </a:xfrm>
          <a:custGeom>
            <a:avLst/>
            <a:gdLst/>
            <a:ahLst/>
            <a:cxnLst/>
            <a:rect l="l" t="t" r="r" b="b"/>
            <a:pathLst>
              <a:path w="9144000" h="3429000">
                <a:moveTo>
                  <a:pt x="0" y="0"/>
                </a:moveTo>
                <a:lnTo>
                  <a:pt x="9143992" y="0"/>
                </a:lnTo>
                <a:lnTo>
                  <a:pt x="9143992" y="3429000"/>
                </a:lnTo>
                <a:lnTo>
                  <a:pt x="0" y="3429000"/>
                </a:lnTo>
                <a:lnTo>
                  <a:pt x="0" y="0"/>
                </a:lnTo>
                <a:close/>
              </a:path>
            </a:pathLst>
          </a:custGeom>
          <a:solidFill>
            <a:srgbClr val="FFFFFF"/>
          </a:solidFill>
        </p:spPr>
        <p:txBody>
          <a:bodyPr wrap="square" lIns="0" tIns="0" rIns="0" bIns="0" rtlCol="0"/>
          <a:lstStyle/>
          <a:p>
            <a:endParaRPr/>
          </a:p>
        </p:txBody>
      </p:sp>
      <p:sp>
        <p:nvSpPr>
          <p:cNvPr id="15" name="object 15"/>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16" name="object 16"/>
          <p:cNvSpPr/>
          <p:nvPr/>
        </p:nvSpPr>
        <p:spPr>
          <a:xfrm>
            <a:off x="1226700" y="3777996"/>
            <a:ext cx="4196080" cy="2958465"/>
          </a:xfrm>
          <a:custGeom>
            <a:avLst/>
            <a:gdLst/>
            <a:ahLst/>
            <a:cxnLst/>
            <a:rect l="l" t="t" r="r" b="b"/>
            <a:pathLst>
              <a:path w="4196080" h="2958465">
                <a:moveTo>
                  <a:pt x="10668" y="0"/>
                </a:moveTo>
                <a:lnTo>
                  <a:pt x="0" y="0"/>
                </a:lnTo>
                <a:lnTo>
                  <a:pt x="0" y="2958084"/>
                </a:lnTo>
                <a:lnTo>
                  <a:pt x="4195564" y="2958084"/>
                </a:lnTo>
                <a:lnTo>
                  <a:pt x="4195564" y="2953512"/>
                </a:lnTo>
                <a:lnTo>
                  <a:pt x="10668" y="2953512"/>
                </a:lnTo>
                <a:lnTo>
                  <a:pt x="4571" y="2948940"/>
                </a:lnTo>
                <a:lnTo>
                  <a:pt x="10668" y="2948940"/>
                </a:lnTo>
                <a:lnTo>
                  <a:pt x="10668" y="0"/>
                </a:lnTo>
                <a:close/>
              </a:path>
              <a:path w="4196080" h="2958465">
                <a:moveTo>
                  <a:pt x="10668" y="2948940"/>
                </a:moveTo>
                <a:lnTo>
                  <a:pt x="4571" y="2948940"/>
                </a:lnTo>
                <a:lnTo>
                  <a:pt x="10668" y="2953512"/>
                </a:lnTo>
                <a:lnTo>
                  <a:pt x="10668" y="2948940"/>
                </a:lnTo>
                <a:close/>
              </a:path>
              <a:path w="4196080" h="2958465">
                <a:moveTo>
                  <a:pt x="4186420" y="2948940"/>
                </a:moveTo>
                <a:lnTo>
                  <a:pt x="10668" y="2948940"/>
                </a:lnTo>
                <a:lnTo>
                  <a:pt x="10668" y="2953512"/>
                </a:lnTo>
                <a:lnTo>
                  <a:pt x="4186420" y="2953512"/>
                </a:lnTo>
                <a:lnTo>
                  <a:pt x="4186420" y="2948940"/>
                </a:lnTo>
                <a:close/>
              </a:path>
              <a:path w="4196080" h="2958465">
                <a:moveTo>
                  <a:pt x="4195564" y="0"/>
                </a:moveTo>
                <a:lnTo>
                  <a:pt x="4186420" y="0"/>
                </a:lnTo>
                <a:lnTo>
                  <a:pt x="4186420" y="2953512"/>
                </a:lnTo>
                <a:lnTo>
                  <a:pt x="4190992" y="2948940"/>
                </a:lnTo>
                <a:lnTo>
                  <a:pt x="4195564" y="2948940"/>
                </a:lnTo>
                <a:lnTo>
                  <a:pt x="4195564" y="0"/>
                </a:lnTo>
                <a:close/>
              </a:path>
              <a:path w="4196080" h="2958465">
                <a:moveTo>
                  <a:pt x="4195564" y="2948940"/>
                </a:moveTo>
                <a:lnTo>
                  <a:pt x="4190992" y="2948940"/>
                </a:lnTo>
                <a:lnTo>
                  <a:pt x="4186420" y="2953512"/>
                </a:lnTo>
                <a:lnTo>
                  <a:pt x="4195564" y="2953512"/>
                </a:lnTo>
                <a:lnTo>
                  <a:pt x="4195564" y="2948940"/>
                </a:lnTo>
                <a:close/>
              </a:path>
            </a:pathLst>
          </a:custGeom>
          <a:solidFill>
            <a:srgbClr val="000000"/>
          </a:solidFill>
        </p:spPr>
        <p:txBody>
          <a:bodyPr wrap="square" lIns="0" tIns="0" rIns="0" bIns="0" rtlCol="0"/>
          <a:lstStyle/>
          <a:p>
            <a:endParaRPr/>
          </a:p>
        </p:txBody>
      </p:sp>
      <p:sp>
        <p:nvSpPr>
          <p:cNvPr id="17" name="object 17"/>
          <p:cNvSpPr txBox="1"/>
          <p:nvPr/>
        </p:nvSpPr>
        <p:spPr>
          <a:xfrm>
            <a:off x="1310017" y="3967480"/>
            <a:ext cx="3880485" cy="2325370"/>
          </a:xfrm>
          <a:prstGeom prst="rect">
            <a:avLst/>
          </a:prstGeom>
        </p:spPr>
        <p:txBody>
          <a:bodyPr vert="horz" wrap="square" lIns="0" tIns="0" rIns="0" bIns="0" rtlCol="0">
            <a:spAutoFit/>
          </a:bodyPr>
          <a:lstStyle/>
          <a:p>
            <a:pPr marL="12700" marR="1493520" indent="342900">
              <a:lnSpc>
                <a:spcPct val="100000"/>
              </a:lnSpc>
            </a:pPr>
            <a:r>
              <a:rPr sz="1400" spc="-5" dirty="0">
                <a:latin typeface="Courier New"/>
                <a:cs typeface="Courier New"/>
              </a:rPr>
              <a:t>solde,</a:t>
            </a:r>
            <a:r>
              <a:rPr sz="1400" b="1" spc="-5" dirty="0">
                <a:solidFill>
                  <a:srgbClr val="7F0055"/>
                </a:solidFill>
                <a:latin typeface="Courier New"/>
                <a:cs typeface="Courier New"/>
              </a:rPr>
              <a:t>float </a:t>
            </a:r>
            <a:r>
              <a:rPr sz="1400" spc="-5" dirty="0">
                <a:latin typeface="Courier New"/>
                <a:cs typeface="Courier New"/>
              </a:rPr>
              <a:t>taux)</a:t>
            </a:r>
            <a:r>
              <a:rPr sz="1400" spc="-95" dirty="0">
                <a:latin typeface="Courier New"/>
                <a:cs typeface="Courier New"/>
              </a:rPr>
              <a:t> </a:t>
            </a:r>
            <a:r>
              <a:rPr sz="1400" dirty="0">
                <a:latin typeface="Courier New"/>
                <a:cs typeface="Courier New"/>
              </a:rPr>
              <a:t>{  </a:t>
            </a:r>
            <a:r>
              <a:rPr sz="1400" b="1" spc="-5" dirty="0">
                <a:solidFill>
                  <a:srgbClr val="7F0055"/>
                </a:solidFill>
                <a:latin typeface="Courier New"/>
                <a:cs typeface="Courier New"/>
              </a:rPr>
              <a:t>super</a:t>
            </a:r>
            <a:r>
              <a:rPr sz="1400" spc="-5" dirty="0">
                <a:latin typeface="Courier New"/>
                <a:cs typeface="Courier New"/>
              </a:rPr>
              <a:t>(solde);  </a:t>
            </a:r>
            <a:r>
              <a:rPr sz="1400" b="1" spc="-10" dirty="0">
                <a:solidFill>
                  <a:srgbClr val="7F0055"/>
                </a:solidFill>
                <a:latin typeface="Courier New"/>
                <a:cs typeface="Courier New"/>
              </a:rPr>
              <a:t>this</a:t>
            </a:r>
            <a:r>
              <a:rPr sz="1400" spc="-10" dirty="0">
                <a:latin typeface="Courier New"/>
                <a:cs typeface="Courier New"/>
              </a:rPr>
              <a:t>.</a:t>
            </a:r>
            <a:r>
              <a:rPr sz="1400" spc="-10" dirty="0">
                <a:solidFill>
                  <a:srgbClr val="0000C0"/>
                </a:solidFill>
                <a:latin typeface="Courier New"/>
                <a:cs typeface="Courier New"/>
              </a:rPr>
              <a:t>taux</a:t>
            </a:r>
            <a:r>
              <a:rPr sz="1400" spc="-10" dirty="0">
                <a:latin typeface="Courier New"/>
                <a:cs typeface="Courier New"/>
              </a:rPr>
              <a:t>=taux;</a:t>
            </a:r>
            <a:endParaRPr sz="1400" dirty="0">
              <a:latin typeface="Courier New"/>
              <a:cs typeface="Courier New"/>
            </a:endParaRPr>
          </a:p>
          <a:p>
            <a:pPr marL="12700">
              <a:lnSpc>
                <a:spcPct val="100000"/>
              </a:lnSpc>
            </a:pPr>
            <a:r>
              <a:rPr sz="1400" dirty="0">
                <a:latin typeface="Courier New"/>
                <a:cs typeface="Courier New"/>
              </a:rPr>
              <a:t>}</a:t>
            </a:r>
          </a:p>
          <a:p>
            <a:pPr marL="12700" marR="774700">
              <a:lnSpc>
                <a:spcPct val="100000"/>
              </a:lnSpc>
            </a:pPr>
            <a:r>
              <a:rPr sz="1400" b="1" spc="-5" dirty="0">
                <a:solidFill>
                  <a:srgbClr val="7F0055"/>
                </a:solidFill>
                <a:latin typeface="Courier New"/>
                <a:cs typeface="Courier New"/>
              </a:rPr>
              <a:t>public void </a:t>
            </a:r>
            <a:r>
              <a:rPr sz="1400" spc="-10" dirty="0">
                <a:latin typeface="Courier New"/>
                <a:cs typeface="Courier New"/>
              </a:rPr>
              <a:t>calculInterets(){  </a:t>
            </a:r>
            <a:r>
              <a:rPr sz="1400" spc="-5" dirty="0">
                <a:solidFill>
                  <a:srgbClr val="0000C0"/>
                </a:solidFill>
                <a:latin typeface="Courier New"/>
                <a:cs typeface="Courier New"/>
              </a:rPr>
              <a:t>solde</a:t>
            </a:r>
            <a:r>
              <a:rPr sz="1400" spc="-5" dirty="0">
                <a:latin typeface="Courier New"/>
                <a:cs typeface="Courier New"/>
              </a:rPr>
              <a:t>=</a:t>
            </a:r>
            <a:r>
              <a:rPr sz="1400" spc="-5" dirty="0">
                <a:solidFill>
                  <a:srgbClr val="0000C0"/>
                </a:solidFill>
                <a:latin typeface="Courier New"/>
                <a:cs typeface="Courier New"/>
              </a:rPr>
              <a:t>solde</a:t>
            </a:r>
            <a:r>
              <a:rPr sz="1400" spc="-5" dirty="0">
                <a:latin typeface="Courier New"/>
                <a:cs typeface="Courier New"/>
              </a:rPr>
              <a:t>*(1+</a:t>
            </a:r>
            <a:r>
              <a:rPr sz="1400" spc="-5" dirty="0">
                <a:solidFill>
                  <a:srgbClr val="0000C0"/>
                </a:solidFill>
                <a:latin typeface="Courier New"/>
                <a:cs typeface="Courier New"/>
              </a:rPr>
              <a:t>taux</a:t>
            </a:r>
            <a:r>
              <a:rPr sz="1400" spc="-5" dirty="0">
                <a:latin typeface="Courier New"/>
                <a:cs typeface="Courier New"/>
              </a:rPr>
              <a:t>/100);</a:t>
            </a:r>
            <a:endParaRPr sz="1400" dirty="0">
              <a:latin typeface="Courier New"/>
              <a:cs typeface="Courier New"/>
            </a:endParaRPr>
          </a:p>
          <a:p>
            <a:pPr marL="12700">
              <a:lnSpc>
                <a:spcPct val="100000"/>
              </a:lnSpc>
            </a:pPr>
            <a:r>
              <a:rPr sz="1400" dirty="0">
                <a:latin typeface="Courier New"/>
                <a:cs typeface="Courier New"/>
              </a:rPr>
              <a:t>}</a:t>
            </a:r>
          </a:p>
          <a:p>
            <a:pPr marL="12700">
              <a:lnSpc>
                <a:spcPct val="100000"/>
              </a:lnSpc>
            </a:pPr>
            <a:r>
              <a:rPr sz="1400" b="1" spc="-5" dirty="0">
                <a:solidFill>
                  <a:srgbClr val="7F0055"/>
                </a:solidFill>
                <a:latin typeface="Courier New"/>
                <a:cs typeface="Courier New"/>
              </a:rPr>
              <a:t>public </a:t>
            </a:r>
            <a:r>
              <a:rPr sz="1400" spc="-5" dirty="0">
                <a:latin typeface="Courier New"/>
                <a:cs typeface="Courier New"/>
              </a:rPr>
              <a:t>String toString()</a:t>
            </a:r>
            <a:r>
              <a:rPr sz="1400" spc="-100" dirty="0">
                <a:latin typeface="Courier New"/>
                <a:cs typeface="Courier New"/>
              </a:rPr>
              <a:t> </a:t>
            </a:r>
            <a:r>
              <a:rPr sz="1400" dirty="0">
                <a:latin typeface="Courier New"/>
                <a:cs typeface="Courier New"/>
              </a:rPr>
              <a:t>{</a:t>
            </a:r>
          </a:p>
          <a:p>
            <a:pPr marL="355600" marR="5080" indent="-342900">
              <a:lnSpc>
                <a:spcPts val="1340"/>
              </a:lnSpc>
              <a:spcBef>
                <a:spcPts val="325"/>
              </a:spcBef>
            </a:pPr>
            <a:r>
              <a:rPr sz="1400" b="1" spc="-5" dirty="0">
                <a:solidFill>
                  <a:srgbClr val="7F0055"/>
                </a:solidFill>
                <a:latin typeface="Courier New"/>
                <a:cs typeface="Courier New"/>
              </a:rPr>
              <a:t>return </a:t>
            </a:r>
            <a:r>
              <a:rPr sz="1400" spc="-5" dirty="0">
                <a:solidFill>
                  <a:srgbClr val="2A00FF"/>
                </a:solidFill>
                <a:latin typeface="Courier New"/>
                <a:cs typeface="Courier New"/>
              </a:rPr>
              <a:t>"Compte Epargne  "</a:t>
            </a:r>
            <a:r>
              <a:rPr sz="1400" spc="-5" dirty="0">
                <a:latin typeface="Courier New"/>
                <a:cs typeface="Courier New"/>
              </a:rPr>
              <a:t>+</a:t>
            </a:r>
            <a:r>
              <a:rPr sz="1400" b="1" spc="-5" dirty="0">
                <a:solidFill>
                  <a:srgbClr val="7F0055"/>
                </a:solidFill>
                <a:latin typeface="Courier New"/>
                <a:cs typeface="Courier New"/>
              </a:rPr>
              <a:t>super</a:t>
            </a:r>
            <a:r>
              <a:rPr sz="1400" spc="-5" dirty="0">
                <a:latin typeface="Courier New"/>
                <a:cs typeface="Courier New"/>
              </a:rPr>
              <a:t>.toString()+</a:t>
            </a:r>
            <a:r>
              <a:rPr sz="1400" spc="-5" dirty="0">
                <a:solidFill>
                  <a:srgbClr val="2A00FF"/>
                </a:solidFill>
                <a:latin typeface="Courier New"/>
                <a:cs typeface="Courier New"/>
              </a:rPr>
              <a:t>"</a:t>
            </a:r>
            <a:r>
              <a:rPr sz="1400" spc="-100" dirty="0">
                <a:solidFill>
                  <a:srgbClr val="2A00FF"/>
                </a:solidFill>
                <a:latin typeface="Courier New"/>
                <a:cs typeface="Courier New"/>
              </a:rPr>
              <a:t> </a:t>
            </a:r>
            <a:r>
              <a:rPr sz="1400" spc="-5" dirty="0">
                <a:solidFill>
                  <a:srgbClr val="2A00FF"/>
                </a:solidFill>
                <a:latin typeface="Courier New"/>
                <a:cs typeface="Courier New"/>
              </a:rPr>
              <a:t>Taux="</a:t>
            </a:r>
            <a:r>
              <a:rPr sz="1400" spc="-5" dirty="0">
                <a:latin typeface="Courier New"/>
                <a:cs typeface="Courier New"/>
              </a:rPr>
              <a:t>+</a:t>
            </a:r>
            <a:r>
              <a:rPr sz="1400" spc="-5" dirty="0">
                <a:solidFill>
                  <a:srgbClr val="0000C0"/>
                </a:solidFill>
                <a:latin typeface="Courier New"/>
                <a:cs typeface="Courier New"/>
              </a:rPr>
              <a:t>taux</a:t>
            </a:r>
            <a:r>
              <a:rPr sz="1400" spc="-5" dirty="0">
                <a:latin typeface="Courier New"/>
                <a:cs typeface="Courier New"/>
              </a:rPr>
              <a:t>;</a:t>
            </a:r>
            <a:endParaRPr sz="1400" dirty="0">
              <a:latin typeface="Courier New"/>
              <a:cs typeface="Courier New"/>
            </a:endParaRPr>
          </a:p>
          <a:p>
            <a:pPr marL="12700">
              <a:lnSpc>
                <a:spcPct val="100000"/>
              </a:lnSpc>
              <a:spcBef>
                <a:spcPts val="10"/>
              </a:spcBef>
            </a:pPr>
            <a:r>
              <a:rPr sz="1400" dirty="0">
                <a:latin typeface="Courier New"/>
                <a:cs typeface="Courier New"/>
              </a:rPr>
              <a:t>}</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26700" y="1325880"/>
            <a:ext cx="4196080" cy="2452370"/>
          </a:xfrm>
          <a:custGeom>
            <a:avLst/>
            <a:gdLst/>
            <a:ahLst/>
            <a:cxnLst/>
            <a:rect l="l" t="t" r="r" b="b"/>
            <a:pathLst>
              <a:path w="4196080" h="2452370">
                <a:moveTo>
                  <a:pt x="4195564" y="0"/>
                </a:moveTo>
                <a:lnTo>
                  <a:pt x="0" y="0"/>
                </a:lnTo>
                <a:lnTo>
                  <a:pt x="0" y="2452116"/>
                </a:lnTo>
                <a:lnTo>
                  <a:pt x="10668" y="2452116"/>
                </a:lnTo>
                <a:lnTo>
                  <a:pt x="10668" y="9144"/>
                </a:lnTo>
                <a:lnTo>
                  <a:pt x="4571" y="9144"/>
                </a:lnTo>
                <a:lnTo>
                  <a:pt x="10668" y="4572"/>
                </a:lnTo>
                <a:lnTo>
                  <a:pt x="4195564" y="4572"/>
                </a:lnTo>
                <a:lnTo>
                  <a:pt x="4195564" y="0"/>
                </a:lnTo>
                <a:close/>
              </a:path>
              <a:path w="4196080" h="2452370">
                <a:moveTo>
                  <a:pt x="4186420" y="4572"/>
                </a:moveTo>
                <a:lnTo>
                  <a:pt x="4186420" y="2452116"/>
                </a:lnTo>
                <a:lnTo>
                  <a:pt x="4195564" y="2452116"/>
                </a:lnTo>
                <a:lnTo>
                  <a:pt x="4195564" y="9144"/>
                </a:lnTo>
                <a:lnTo>
                  <a:pt x="4190992" y="9144"/>
                </a:lnTo>
                <a:lnTo>
                  <a:pt x="4186420" y="4572"/>
                </a:lnTo>
                <a:close/>
              </a:path>
              <a:path w="4196080" h="2452370">
                <a:moveTo>
                  <a:pt x="10668" y="4572"/>
                </a:moveTo>
                <a:lnTo>
                  <a:pt x="4571" y="9144"/>
                </a:lnTo>
                <a:lnTo>
                  <a:pt x="10668" y="9144"/>
                </a:lnTo>
                <a:lnTo>
                  <a:pt x="10668" y="4572"/>
                </a:lnTo>
                <a:close/>
              </a:path>
              <a:path w="4196080" h="2452370">
                <a:moveTo>
                  <a:pt x="4186420" y="4572"/>
                </a:moveTo>
                <a:lnTo>
                  <a:pt x="10668" y="4572"/>
                </a:lnTo>
                <a:lnTo>
                  <a:pt x="10668" y="9144"/>
                </a:lnTo>
                <a:lnTo>
                  <a:pt x="4186420" y="9144"/>
                </a:lnTo>
                <a:lnTo>
                  <a:pt x="4186420" y="4572"/>
                </a:lnTo>
                <a:close/>
              </a:path>
              <a:path w="4196080" h="2452370">
                <a:moveTo>
                  <a:pt x="4195564" y="4572"/>
                </a:moveTo>
                <a:lnTo>
                  <a:pt x="4186420" y="4572"/>
                </a:lnTo>
                <a:lnTo>
                  <a:pt x="4190992" y="9144"/>
                </a:lnTo>
                <a:lnTo>
                  <a:pt x="4195564" y="9144"/>
                </a:lnTo>
                <a:lnTo>
                  <a:pt x="4195564" y="4572"/>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1226700" y="928194"/>
            <a:ext cx="9223058" cy="533497"/>
          </a:xfrm>
          <a:prstGeom prst="rect">
            <a:avLst/>
          </a:prstGeom>
        </p:spPr>
        <p:txBody>
          <a:bodyPr vert="horz" wrap="square" lIns="0" tIns="0" rIns="0" bIns="0" rtlCol="0">
            <a:spAutoFit/>
          </a:bodyPr>
          <a:lstStyle/>
          <a:p>
            <a:pPr marL="12700">
              <a:lnSpc>
                <a:spcPct val="100000"/>
              </a:lnSpc>
            </a:pPr>
            <a:r>
              <a:rPr sz="3800" spc="-10" dirty="0"/>
              <a:t>C</a:t>
            </a:r>
            <a:r>
              <a:rPr sz="3800" dirty="0"/>
              <a:t>o</a:t>
            </a:r>
            <a:r>
              <a:rPr sz="3800" spc="-5" dirty="0"/>
              <a:t>m</a:t>
            </a:r>
            <a:r>
              <a:rPr sz="3800" dirty="0"/>
              <a:t>p</a:t>
            </a:r>
            <a:r>
              <a:rPr sz="3800" spc="-5" dirty="0"/>
              <a:t>t</a:t>
            </a:r>
            <a:r>
              <a:rPr sz="3800" dirty="0"/>
              <a:t>e</a:t>
            </a:r>
            <a:r>
              <a:rPr sz="3800" spc="-5" dirty="0"/>
              <a:t>P</a:t>
            </a:r>
            <a:r>
              <a:rPr sz="3800" dirty="0"/>
              <a:t>ayan</a:t>
            </a:r>
            <a:r>
              <a:rPr sz="3800" spc="-5" dirty="0"/>
              <a:t>t.</a:t>
            </a:r>
            <a:r>
              <a:rPr sz="3800" spc="5" dirty="0"/>
              <a:t>j</a:t>
            </a:r>
            <a:r>
              <a:rPr sz="3800" spc="-5" dirty="0"/>
              <a:t>a</a:t>
            </a:r>
            <a:r>
              <a:rPr sz="3800" spc="5" dirty="0"/>
              <a:t>v</a:t>
            </a:r>
            <a:r>
              <a:rPr sz="3800" dirty="0"/>
              <a:t>a</a:t>
            </a:r>
          </a:p>
          <a:p>
            <a:pPr marL="12700">
              <a:lnSpc>
                <a:spcPct val="100000"/>
              </a:lnSpc>
              <a:spcBef>
                <a:spcPts val="819"/>
              </a:spcBef>
            </a:pPr>
            <a:r>
              <a:rPr sz="1600" b="1" spc="-5" dirty="0">
                <a:solidFill>
                  <a:srgbClr val="7F0055"/>
                </a:solidFill>
                <a:latin typeface="Courier New"/>
                <a:cs typeface="Courier New"/>
              </a:rPr>
              <a:t>package</a:t>
            </a:r>
            <a:r>
              <a:rPr sz="1600" b="1" spc="-40" dirty="0">
                <a:solidFill>
                  <a:srgbClr val="7F0055"/>
                </a:solidFill>
                <a:latin typeface="Courier New"/>
                <a:cs typeface="Courier New"/>
              </a:rPr>
              <a:t> </a:t>
            </a:r>
            <a:r>
              <a:rPr sz="1600" spc="-5" dirty="0">
                <a:solidFill>
                  <a:srgbClr val="000000"/>
                </a:solidFill>
                <a:latin typeface="Courier New"/>
                <a:cs typeface="Courier New"/>
              </a:rPr>
              <a:t>metier;</a:t>
            </a:r>
            <a:endParaRPr sz="1600" dirty="0">
              <a:latin typeface="Courier New"/>
              <a:cs typeface="Courier New"/>
            </a:endParaRPr>
          </a:p>
        </p:txBody>
      </p:sp>
      <p:sp>
        <p:nvSpPr>
          <p:cNvPr id="4" name="object 4"/>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5" name="object 5"/>
          <p:cNvSpPr/>
          <p:nvPr/>
        </p:nvSpPr>
        <p:spPr>
          <a:xfrm>
            <a:off x="1226700" y="3777996"/>
            <a:ext cx="4196080" cy="2958465"/>
          </a:xfrm>
          <a:custGeom>
            <a:avLst/>
            <a:gdLst/>
            <a:ahLst/>
            <a:cxnLst/>
            <a:rect l="l" t="t" r="r" b="b"/>
            <a:pathLst>
              <a:path w="4196080" h="2958465">
                <a:moveTo>
                  <a:pt x="10668" y="0"/>
                </a:moveTo>
                <a:lnTo>
                  <a:pt x="0" y="0"/>
                </a:lnTo>
                <a:lnTo>
                  <a:pt x="0" y="2958084"/>
                </a:lnTo>
                <a:lnTo>
                  <a:pt x="4195564" y="2958084"/>
                </a:lnTo>
                <a:lnTo>
                  <a:pt x="4195564" y="2953512"/>
                </a:lnTo>
                <a:lnTo>
                  <a:pt x="10668" y="2953512"/>
                </a:lnTo>
                <a:lnTo>
                  <a:pt x="4571" y="2948940"/>
                </a:lnTo>
                <a:lnTo>
                  <a:pt x="10668" y="2948940"/>
                </a:lnTo>
                <a:lnTo>
                  <a:pt x="10668" y="0"/>
                </a:lnTo>
                <a:close/>
              </a:path>
              <a:path w="4196080" h="2958465">
                <a:moveTo>
                  <a:pt x="10668" y="2948940"/>
                </a:moveTo>
                <a:lnTo>
                  <a:pt x="4571" y="2948940"/>
                </a:lnTo>
                <a:lnTo>
                  <a:pt x="10668" y="2953512"/>
                </a:lnTo>
                <a:lnTo>
                  <a:pt x="10668" y="2948940"/>
                </a:lnTo>
                <a:close/>
              </a:path>
              <a:path w="4196080" h="2958465">
                <a:moveTo>
                  <a:pt x="4186420" y="2948940"/>
                </a:moveTo>
                <a:lnTo>
                  <a:pt x="10668" y="2948940"/>
                </a:lnTo>
                <a:lnTo>
                  <a:pt x="10668" y="2953512"/>
                </a:lnTo>
                <a:lnTo>
                  <a:pt x="4186420" y="2953512"/>
                </a:lnTo>
                <a:lnTo>
                  <a:pt x="4186420" y="2948940"/>
                </a:lnTo>
                <a:close/>
              </a:path>
              <a:path w="4196080" h="2958465">
                <a:moveTo>
                  <a:pt x="4195564" y="0"/>
                </a:moveTo>
                <a:lnTo>
                  <a:pt x="4186420" y="0"/>
                </a:lnTo>
                <a:lnTo>
                  <a:pt x="4186420" y="2953512"/>
                </a:lnTo>
                <a:lnTo>
                  <a:pt x="4190992" y="2948940"/>
                </a:lnTo>
                <a:lnTo>
                  <a:pt x="4195564" y="2948940"/>
                </a:lnTo>
                <a:lnTo>
                  <a:pt x="4195564" y="0"/>
                </a:lnTo>
                <a:close/>
              </a:path>
              <a:path w="4196080" h="2958465">
                <a:moveTo>
                  <a:pt x="4195564" y="2948940"/>
                </a:moveTo>
                <a:lnTo>
                  <a:pt x="4190992" y="2948940"/>
                </a:lnTo>
                <a:lnTo>
                  <a:pt x="4186420" y="2953512"/>
                </a:lnTo>
                <a:lnTo>
                  <a:pt x="4195564" y="2953512"/>
                </a:lnTo>
                <a:lnTo>
                  <a:pt x="4195564" y="2948940"/>
                </a:lnTo>
                <a:close/>
              </a:path>
            </a:pathLst>
          </a:custGeom>
          <a:solidFill>
            <a:srgbClr val="000000"/>
          </a:solidFill>
        </p:spPr>
        <p:txBody>
          <a:bodyPr wrap="square" lIns="0" tIns="0" rIns="0" bIns="0" rtlCol="0"/>
          <a:lstStyle/>
          <a:p>
            <a:endParaRPr/>
          </a:p>
        </p:txBody>
      </p:sp>
      <p:sp>
        <p:nvSpPr>
          <p:cNvPr id="6" name="object 6"/>
          <p:cNvSpPr txBox="1"/>
          <p:nvPr/>
        </p:nvSpPr>
        <p:spPr>
          <a:xfrm>
            <a:off x="1310017" y="1803908"/>
            <a:ext cx="3811270" cy="4557395"/>
          </a:xfrm>
          <a:prstGeom prst="rect">
            <a:avLst/>
          </a:prstGeom>
        </p:spPr>
        <p:txBody>
          <a:bodyPr vert="horz" wrap="square" lIns="0" tIns="0" rIns="0" bIns="0" rtlCol="0">
            <a:spAutoFit/>
          </a:bodyPr>
          <a:lstStyle/>
          <a:p>
            <a:pPr marL="12700">
              <a:lnSpc>
                <a:spcPts val="1730"/>
              </a:lnSpc>
            </a:pPr>
            <a:r>
              <a:rPr sz="1600" b="1" spc="-5" dirty="0">
                <a:solidFill>
                  <a:srgbClr val="7F0055"/>
                </a:solidFill>
                <a:latin typeface="Courier New"/>
                <a:cs typeface="Courier New"/>
              </a:rPr>
              <a:t>public class</a:t>
            </a:r>
            <a:r>
              <a:rPr sz="1600" b="1" spc="-50" dirty="0">
                <a:solidFill>
                  <a:srgbClr val="7F0055"/>
                </a:solidFill>
                <a:latin typeface="Courier New"/>
                <a:cs typeface="Courier New"/>
              </a:rPr>
              <a:t> </a:t>
            </a:r>
            <a:r>
              <a:rPr sz="1600" dirty="0">
                <a:latin typeface="Courier New"/>
                <a:cs typeface="Courier New"/>
              </a:rPr>
              <a:t>ComptePayant</a:t>
            </a:r>
            <a:endParaRPr sz="1600">
              <a:latin typeface="Courier New"/>
              <a:cs typeface="Courier New"/>
            </a:endParaRPr>
          </a:p>
          <a:p>
            <a:pPr marL="355600">
              <a:lnSpc>
                <a:spcPts val="1730"/>
              </a:lnSpc>
            </a:pPr>
            <a:r>
              <a:rPr sz="1600" b="1" spc="-5" dirty="0">
                <a:solidFill>
                  <a:srgbClr val="7F0055"/>
                </a:solidFill>
                <a:latin typeface="Courier New"/>
                <a:cs typeface="Courier New"/>
              </a:rPr>
              <a:t>extends </a:t>
            </a:r>
            <a:r>
              <a:rPr sz="1600" dirty="0">
                <a:latin typeface="Courier New"/>
                <a:cs typeface="Courier New"/>
              </a:rPr>
              <a:t>Compte</a:t>
            </a:r>
            <a:r>
              <a:rPr sz="1600" spc="-65" dirty="0">
                <a:latin typeface="Courier New"/>
                <a:cs typeface="Courier New"/>
              </a:rPr>
              <a:t> </a:t>
            </a:r>
            <a:r>
              <a:rPr sz="1600" spc="-5" dirty="0">
                <a:latin typeface="Courier New"/>
                <a:cs typeface="Courier New"/>
              </a:rPr>
              <a:t>{</a:t>
            </a:r>
            <a:endParaRPr sz="1600">
              <a:latin typeface="Courier New"/>
              <a:cs typeface="Courier New"/>
            </a:endParaRPr>
          </a:p>
          <a:p>
            <a:pPr marL="134620">
              <a:lnSpc>
                <a:spcPct val="100000"/>
              </a:lnSpc>
            </a:pPr>
            <a:r>
              <a:rPr sz="1600" spc="-5" dirty="0">
                <a:solidFill>
                  <a:srgbClr val="3F7F5F"/>
                </a:solidFill>
                <a:latin typeface="Courier New"/>
                <a:cs typeface="Courier New"/>
              </a:rPr>
              <a:t>//</a:t>
            </a:r>
            <a:r>
              <a:rPr sz="1600" spc="-95" dirty="0">
                <a:solidFill>
                  <a:srgbClr val="3F7F5F"/>
                </a:solidFill>
                <a:latin typeface="Courier New"/>
                <a:cs typeface="Courier New"/>
              </a:rPr>
              <a:t> </a:t>
            </a:r>
            <a:r>
              <a:rPr sz="1600" dirty="0">
                <a:solidFill>
                  <a:srgbClr val="3F7F5F"/>
                </a:solidFill>
                <a:latin typeface="Courier New"/>
                <a:cs typeface="Courier New"/>
              </a:rPr>
              <a:t>Constructeur</a:t>
            </a:r>
            <a:endParaRPr sz="1600">
              <a:latin typeface="Courier New"/>
              <a:cs typeface="Courier New"/>
            </a:endParaRPr>
          </a:p>
          <a:p>
            <a:pPr marL="355600" marR="614045" indent="-220979">
              <a:lnSpc>
                <a:spcPts val="1540"/>
              </a:lnSpc>
              <a:spcBef>
                <a:spcPts val="365"/>
              </a:spcBef>
            </a:pPr>
            <a:r>
              <a:rPr sz="1600" b="1" spc="-5" dirty="0">
                <a:solidFill>
                  <a:srgbClr val="7F0055"/>
                </a:solidFill>
                <a:latin typeface="Courier New"/>
                <a:cs typeface="Courier New"/>
              </a:rPr>
              <a:t>public</a:t>
            </a:r>
            <a:r>
              <a:rPr sz="1600" b="1" spc="-70" dirty="0">
                <a:solidFill>
                  <a:srgbClr val="7F0055"/>
                </a:solidFill>
                <a:latin typeface="Courier New"/>
                <a:cs typeface="Courier New"/>
              </a:rPr>
              <a:t> </a:t>
            </a:r>
            <a:r>
              <a:rPr sz="1600" dirty="0">
                <a:latin typeface="Courier New"/>
                <a:cs typeface="Courier New"/>
              </a:rPr>
              <a:t>ComptePayant(</a:t>
            </a:r>
            <a:r>
              <a:rPr sz="1600" b="1" dirty="0">
                <a:solidFill>
                  <a:srgbClr val="7F0055"/>
                </a:solidFill>
                <a:latin typeface="Courier New"/>
                <a:cs typeface="Courier New"/>
              </a:rPr>
              <a:t>float  </a:t>
            </a:r>
            <a:r>
              <a:rPr sz="1600" spc="-5" dirty="0">
                <a:latin typeface="Courier New"/>
                <a:cs typeface="Courier New"/>
              </a:rPr>
              <a:t>solde)</a:t>
            </a:r>
            <a:r>
              <a:rPr sz="1600" spc="-70" dirty="0">
                <a:latin typeface="Courier New"/>
                <a:cs typeface="Courier New"/>
              </a:rPr>
              <a:t> </a:t>
            </a:r>
            <a:r>
              <a:rPr sz="1600" spc="-5" dirty="0">
                <a:latin typeface="Courier New"/>
                <a:cs typeface="Courier New"/>
              </a:rPr>
              <a:t>{</a:t>
            </a:r>
            <a:endParaRPr sz="1600">
              <a:latin typeface="Courier New"/>
              <a:cs typeface="Courier New"/>
            </a:endParaRPr>
          </a:p>
          <a:p>
            <a:pPr marL="12700">
              <a:lnSpc>
                <a:spcPct val="100000"/>
              </a:lnSpc>
              <a:spcBef>
                <a:spcPts val="10"/>
              </a:spcBef>
            </a:pPr>
            <a:r>
              <a:rPr sz="1600" b="1" spc="-5" dirty="0">
                <a:solidFill>
                  <a:srgbClr val="7F0055"/>
                </a:solidFill>
                <a:latin typeface="Courier New"/>
                <a:cs typeface="Courier New"/>
              </a:rPr>
              <a:t>super</a:t>
            </a:r>
            <a:r>
              <a:rPr sz="1600" spc="-5" dirty="0">
                <a:latin typeface="Courier New"/>
                <a:cs typeface="Courier New"/>
              </a:rPr>
              <a:t>(solde);</a:t>
            </a:r>
            <a:endParaRPr sz="1600">
              <a:latin typeface="Courier New"/>
              <a:cs typeface="Courier New"/>
            </a:endParaRPr>
          </a:p>
          <a:p>
            <a:pPr marL="12700">
              <a:lnSpc>
                <a:spcPct val="100000"/>
              </a:lnSpc>
            </a:pPr>
            <a:r>
              <a:rPr sz="1600" spc="-5" dirty="0">
                <a:latin typeface="Courier New"/>
                <a:cs typeface="Courier New"/>
              </a:rPr>
              <a:t>}</a:t>
            </a:r>
            <a:endParaRPr sz="1600">
              <a:latin typeface="Courier New"/>
              <a:cs typeface="Courier New"/>
            </a:endParaRPr>
          </a:p>
          <a:p>
            <a:pPr marL="12700" marR="127000">
              <a:lnSpc>
                <a:spcPct val="100000"/>
              </a:lnSpc>
            </a:pPr>
            <a:r>
              <a:rPr sz="1600" b="1" spc="-5" dirty="0">
                <a:solidFill>
                  <a:srgbClr val="7F0055"/>
                </a:solidFill>
                <a:latin typeface="Courier New"/>
                <a:cs typeface="Courier New"/>
              </a:rPr>
              <a:t>public void </a:t>
            </a:r>
            <a:r>
              <a:rPr sz="1600" spc="-5" dirty="0">
                <a:latin typeface="Courier New"/>
                <a:cs typeface="Courier New"/>
              </a:rPr>
              <a:t>verser(</a:t>
            </a:r>
            <a:r>
              <a:rPr sz="1600" b="1" spc="-5" dirty="0">
                <a:solidFill>
                  <a:srgbClr val="7F0055"/>
                </a:solidFill>
                <a:latin typeface="Courier New"/>
                <a:cs typeface="Courier New"/>
              </a:rPr>
              <a:t>float </a:t>
            </a:r>
            <a:r>
              <a:rPr sz="1600" spc="-5" dirty="0">
                <a:latin typeface="Courier New"/>
                <a:cs typeface="Courier New"/>
              </a:rPr>
              <a:t>mt) {  </a:t>
            </a:r>
            <a:r>
              <a:rPr sz="1600" b="1" spc="-5" dirty="0">
                <a:solidFill>
                  <a:srgbClr val="7F0055"/>
                </a:solidFill>
                <a:latin typeface="Courier New"/>
                <a:cs typeface="Courier New"/>
              </a:rPr>
              <a:t>super</a:t>
            </a:r>
            <a:r>
              <a:rPr sz="1600" spc="-5" dirty="0">
                <a:latin typeface="Courier New"/>
                <a:cs typeface="Courier New"/>
              </a:rPr>
              <a:t>.verser(mt);  </a:t>
            </a:r>
            <a:r>
              <a:rPr sz="1600" b="1" spc="-5" dirty="0">
                <a:solidFill>
                  <a:srgbClr val="7F0055"/>
                </a:solidFill>
                <a:latin typeface="Courier New"/>
                <a:cs typeface="Courier New"/>
              </a:rPr>
              <a:t>super</a:t>
            </a:r>
            <a:r>
              <a:rPr sz="1600" spc="-5" dirty="0">
                <a:latin typeface="Courier New"/>
                <a:cs typeface="Courier New"/>
              </a:rPr>
              <a:t>.retirer(mt*5/100);</a:t>
            </a:r>
            <a:endParaRPr sz="1600">
              <a:latin typeface="Courier New"/>
              <a:cs typeface="Courier New"/>
            </a:endParaRPr>
          </a:p>
          <a:p>
            <a:pPr marL="12700">
              <a:lnSpc>
                <a:spcPct val="100000"/>
              </a:lnSpc>
            </a:pPr>
            <a:r>
              <a:rPr sz="1600" spc="-5" dirty="0">
                <a:latin typeface="Courier New"/>
                <a:cs typeface="Courier New"/>
              </a:rPr>
              <a:t>}</a:t>
            </a:r>
            <a:endParaRPr sz="1600">
              <a:latin typeface="Courier New"/>
              <a:cs typeface="Courier New"/>
            </a:endParaRPr>
          </a:p>
          <a:p>
            <a:pPr marL="12700" marR="5080">
              <a:lnSpc>
                <a:spcPct val="100000"/>
              </a:lnSpc>
            </a:pPr>
            <a:r>
              <a:rPr sz="1600" b="1" spc="-5" dirty="0">
                <a:solidFill>
                  <a:srgbClr val="7F0055"/>
                </a:solidFill>
                <a:latin typeface="Courier New"/>
                <a:cs typeface="Courier New"/>
              </a:rPr>
              <a:t>public void </a:t>
            </a:r>
            <a:r>
              <a:rPr sz="1600" spc="-5" dirty="0">
                <a:latin typeface="Courier New"/>
                <a:cs typeface="Courier New"/>
              </a:rPr>
              <a:t>retirer(</a:t>
            </a:r>
            <a:r>
              <a:rPr sz="1600" b="1" spc="-5" dirty="0">
                <a:solidFill>
                  <a:srgbClr val="7F0055"/>
                </a:solidFill>
                <a:latin typeface="Courier New"/>
                <a:cs typeface="Courier New"/>
              </a:rPr>
              <a:t>float </a:t>
            </a:r>
            <a:r>
              <a:rPr sz="1600" spc="-5" dirty="0">
                <a:latin typeface="Courier New"/>
                <a:cs typeface="Courier New"/>
              </a:rPr>
              <a:t>mt) {  </a:t>
            </a:r>
            <a:r>
              <a:rPr sz="1600" b="1" spc="-5" dirty="0">
                <a:solidFill>
                  <a:srgbClr val="7F0055"/>
                </a:solidFill>
                <a:latin typeface="Courier New"/>
                <a:cs typeface="Courier New"/>
              </a:rPr>
              <a:t>super</a:t>
            </a:r>
            <a:r>
              <a:rPr sz="1600" spc="-5" dirty="0">
                <a:latin typeface="Courier New"/>
                <a:cs typeface="Courier New"/>
              </a:rPr>
              <a:t>.retirer(mt);  </a:t>
            </a:r>
            <a:r>
              <a:rPr sz="1600" b="1" spc="-5" dirty="0">
                <a:solidFill>
                  <a:srgbClr val="7F0055"/>
                </a:solidFill>
                <a:latin typeface="Courier New"/>
                <a:cs typeface="Courier New"/>
              </a:rPr>
              <a:t>super</a:t>
            </a:r>
            <a:r>
              <a:rPr sz="1600" spc="-5" dirty="0">
                <a:latin typeface="Courier New"/>
                <a:cs typeface="Courier New"/>
              </a:rPr>
              <a:t>.retirer(mt*5/100);</a:t>
            </a:r>
            <a:endParaRPr sz="1600">
              <a:latin typeface="Courier New"/>
              <a:cs typeface="Courier New"/>
            </a:endParaRPr>
          </a:p>
          <a:p>
            <a:pPr marL="12700">
              <a:lnSpc>
                <a:spcPct val="100000"/>
              </a:lnSpc>
            </a:pPr>
            <a:r>
              <a:rPr sz="1600" spc="-5" dirty="0">
                <a:latin typeface="Courier New"/>
                <a:cs typeface="Courier New"/>
              </a:rPr>
              <a:t>}</a:t>
            </a:r>
            <a:endParaRPr sz="1600">
              <a:latin typeface="Courier New"/>
              <a:cs typeface="Courier New"/>
            </a:endParaRPr>
          </a:p>
          <a:p>
            <a:pPr marL="12700">
              <a:lnSpc>
                <a:spcPct val="100000"/>
              </a:lnSpc>
            </a:pPr>
            <a:r>
              <a:rPr sz="1600" b="1" spc="-5" dirty="0">
                <a:solidFill>
                  <a:srgbClr val="7F0055"/>
                </a:solidFill>
                <a:latin typeface="Courier New"/>
                <a:cs typeface="Courier New"/>
              </a:rPr>
              <a:t>public </a:t>
            </a:r>
            <a:r>
              <a:rPr sz="1600" dirty="0">
                <a:latin typeface="Courier New"/>
                <a:cs typeface="Courier New"/>
              </a:rPr>
              <a:t>String </a:t>
            </a:r>
            <a:r>
              <a:rPr sz="1600" spc="-5" dirty="0">
                <a:latin typeface="Courier New"/>
                <a:cs typeface="Courier New"/>
              </a:rPr>
              <a:t>toString()</a:t>
            </a:r>
            <a:r>
              <a:rPr sz="1600" spc="-20" dirty="0">
                <a:latin typeface="Courier New"/>
                <a:cs typeface="Courier New"/>
              </a:rPr>
              <a:t> </a:t>
            </a:r>
            <a:r>
              <a:rPr sz="1600" spc="-5" dirty="0">
                <a:latin typeface="Courier New"/>
                <a:cs typeface="Courier New"/>
              </a:rPr>
              <a:t>{</a:t>
            </a:r>
            <a:endParaRPr sz="1600">
              <a:latin typeface="Courier New"/>
              <a:cs typeface="Courier New"/>
            </a:endParaRPr>
          </a:p>
          <a:p>
            <a:pPr marL="12700">
              <a:lnSpc>
                <a:spcPct val="100000"/>
              </a:lnSpc>
            </a:pPr>
            <a:r>
              <a:rPr sz="1600" b="1" spc="-5" dirty="0">
                <a:solidFill>
                  <a:srgbClr val="7F0055"/>
                </a:solidFill>
                <a:latin typeface="Courier New"/>
                <a:cs typeface="Courier New"/>
              </a:rPr>
              <a:t>return</a:t>
            </a:r>
            <a:r>
              <a:rPr sz="1600" b="1" spc="-10" dirty="0">
                <a:solidFill>
                  <a:srgbClr val="7F0055"/>
                </a:solidFill>
                <a:latin typeface="Courier New"/>
                <a:cs typeface="Courier New"/>
              </a:rPr>
              <a:t> </a:t>
            </a:r>
            <a:r>
              <a:rPr sz="1600" b="1" spc="-5" dirty="0">
                <a:solidFill>
                  <a:srgbClr val="7F0055"/>
                </a:solidFill>
                <a:latin typeface="Courier New"/>
                <a:cs typeface="Courier New"/>
              </a:rPr>
              <a:t>super</a:t>
            </a:r>
            <a:r>
              <a:rPr sz="1600" spc="-5" dirty="0">
                <a:latin typeface="Courier New"/>
                <a:cs typeface="Courier New"/>
              </a:rPr>
              <a:t>.toString();</a:t>
            </a:r>
            <a:endParaRPr sz="1600">
              <a:latin typeface="Courier New"/>
              <a:cs typeface="Courier New"/>
            </a:endParaRPr>
          </a:p>
          <a:p>
            <a:pPr marL="12700">
              <a:lnSpc>
                <a:spcPct val="100000"/>
              </a:lnSpc>
            </a:pPr>
            <a:r>
              <a:rPr sz="1600" spc="-5" dirty="0">
                <a:latin typeface="Courier New"/>
                <a:cs typeface="Courier New"/>
              </a:rPr>
              <a:t>}</a:t>
            </a:r>
            <a:endParaRPr sz="1600">
              <a:latin typeface="Courier New"/>
              <a:cs typeface="Courier New"/>
            </a:endParaRPr>
          </a:p>
          <a:p>
            <a:pPr marL="12700">
              <a:lnSpc>
                <a:spcPct val="100000"/>
              </a:lnSpc>
            </a:pPr>
            <a:r>
              <a:rPr sz="1600" spc="-5" dirty="0">
                <a:latin typeface="Courier New"/>
                <a:cs typeface="Courier New"/>
              </a:rPr>
              <a:t>}</a:t>
            </a:r>
            <a:endParaRPr sz="1600">
              <a:latin typeface="Courier New"/>
              <a:cs typeface="Courier New"/>
            </a:endParaRPr>
          </a:p>
        </p:txBody>
      </p:sp>
      <p:sp>
        <p:nvSpPr>
          <p:cNvPr id="8" name="object 8"/>
          <p:cNvSpPr txBox="1"/>
          <p:nvPr/>
        </p:nvSpPr>
        <p:spPr>
          <a:xfrm>
            <a:off x="9140329" y="6832184"/>
            <a:ext cx="240665" cy="177800"/>
          </a:xfrm>
          <a:prstGeom prst="rect">
            <a:avLst/>
          </a:prstGeom>
        </p:spPr>
        <p:txBody>
          <a:bodyPr vert="horz" wrap="square" lIns="0" tIns="0" rIns="0" bIns="0" rtlCol="0">
            <a:spAutoFit/>
          </a:bodyPr>
          <a:lstStyle/>
          <a:p>
            <a:pPr marL="12700">
              <a:lnSpc>
                <a:spcPts val="1260"/>
              </a:lnSpc>
            </a:pPr>
            <a:r>
              <a:rPr sz="1200" dirty="0">
                <a:latin typeface="Garamond"/>
                <a:cs typeface="Garamond"/>
              </a:rPr>
              <a:t>100</a:t>
            </a:r>
            <a:endParaRPr sz="1200">
              <a:latin typeface="Garamond"/>
              <a:cs typeface="Garamond"/>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065">
              <a:lnSpc>
                <a:spcPct val="100000"/>
              </a:lnSpc>
            </a:pPr>
            <a:r>
              <a:rPr sz="3800" dirty="0"/>
              <a:t>Application</a:t>
            </a:r>
            <a:r>
              <a:rPr sz="3800" spc="-95" dirty="0"/>
              <a:t> </a:t>
            </a:r>
            <a:r>
              <a:rPr sz="3800" dirty="0"/>
              <a:t>TestCompte.java</a:t>
            </a:r>
            <a:endParaRPr sz="3800"/>
          </a:p>
        </p:txBody>
      </p:sp>
      <p:sp>
        <p:nvSpPr>
          <p:cNvPr id="14" name="object 14"/>
          <p:cNvSpPr txBox="1">
            <a:spLocks noGrp="1"/>
          </p:cNvSpPr>
          <p:nvPr>
            <p:ph type="sldNum" sz="quarter" idx="7"/>
          </p:nvPr>
        </p:nvSpPr>
        <p:spPr>
          <a:prstGeom prst="rect">
            <a:avLst/>
          </a:prstGeom>
        </p:spPr>
        <p:txBody>
          <a:bodyPr vert="horz" wrap="square" lIns="0" tIns="220563" rIns="0" bIns="0" rtlCol="0">
            <a:spAutoFit/>
          </a:bodyPr>
          <a:lstStyle/>
          <a:p>
            <a:pPr marL="2044064">
              <a:lnSpc>
                <a:spcPts val="1260"/>
              </a:lnSpc>
            </a:pPr>
            <a:fld id="{81D60167-4931-47E6-BA6A-407CBD079E47}" type="slidenum">
              <a:rPr dirty="0"/>
              <a:t>123</a:t>
            </a:fld>
            <a:endParaRPr dirty="0"/>
          </a:p>
        </p:txBody>
      </p:sp>
      <p:sp>
        <p:nvSpPr>
          <p:cNvPr id="3" name="object 3"/>
          <p:cNvSpPr/>
          <p:nvPr/>
        </p:nvSpPr>
        <p:spPr>
          <a:xfrm>
            <a:off x="842652" y="1325880"/>
            <a:ext cx="4940935" cy="2452370"/>
          </a:xfrm>
          <a:custGeom>
            <a:avLst/>
            <a:gdLst/>
            <a:ahLst/>
            <a:cxnLst/>
            <a:rect l="l" t="t" r="r" b="b"/>
            <a:pathLst>
              <a:path w="4940935" h="2452370">
                <a:moveTo>
                  <a:pt x="4940800" y="0"/>
                </a:moveTo>
                <a:lnTo>
                  <a:pt x="0" y="0"/>
                </a:lnTo>
                <a:lnTo>
                  <a:pt x="0" y="2452116"/>
                </a:lnTo>
                <a:lnTo>
                  <a:pt x="10668" y="2452116"/>
                </a:lnTo>
                <a:lnTo>
                  <a:pt x="10668" y="9144"/>
                </a:lnTo>
                <a:lnTo>
                  <a:pt x="4571" y="9144"/>
                </a:lnTo>
                <a:lnTo>
                  <a:pt x="10668" y="4572"/>
                </a:lnTo>
                <a:lnTo>
                  <a:pt x="4940800" y="4572"/>
                </a:lnTo>
                <a:lnTo>
                  <a:pt x="4940800" y="0"/>
                </a:lnTo>
                <a:close/>
              </a:path>
              <a:path w="4940935" h="2452370">
                <a:moveTo>
                  <a:pt x="4931656" y="4572"/>
                </a:moveTo>
                <a:lnTo>
                  <a:pt x="4931656" y="2452116"/>
                </a:lnTo>
                <a:lnTo>
                  <a:pt x="4940800" y="2452116"/>
                </a:lnTo>
                <a:lnTo>
                  <a:pt x="4940800" y="9144"/>
                </a:lnTo>
                <a:lnTo>
                  <a:pt x="4936228" y="9144"/>
                </a:lnTo>
                <a:lnTo>
                  <a:pt x="4931656" y="4572"/>
                </a:lnTo>
                <a:close/>
              </a:path>
              <a:path w="4940935" h="2452370">
                <a:moveTo>
                  <a:pt x="10668" y="4572"/>
                </a:moveTo>
                <a:lnTo>
                  <a:pt x="4571" y="9144"/>
                </a:lnTo>
                <a:lnTo>
                  <a:pt x="10668" y="9144"/>
                </a:lnTo>
                <a:lnTo>
                  <a:pt x="10668" y="4572"/>
                </a:lnTo>
                <a:close/>
              </a:path>
              <a:path w="4940935" h="2452370">
                <a:moveTo>
                  <a:pt x="4931656" y="4572"/>
                </a:moveTo>
                <a:lnTo>
                  <a:pt x="10668" y="4572"/>
                </a:lnTo>
                <a:lnTo>
                  <a:pt x="10668" y="9144"/>
                </a:lnTo>
                <a:lnTo>
                  <a:pt x="4931656" y="9144"/>
                </a:lnTo>
                <a:lnTo>
                  <a:pt x="4931656" y="4572"/>
                </a:lnTo>
                <a:close/>
              </a:path>
              <a:path w="4940935" h="2452370">
                <a:moveTo>
                  <a:pt x="4940800" y="4572"/>
                </a:moveTo>
                <a:lnTo>
                  <a:pt x="4931656" y="4572"/>
                </a:lnTo>
                <a:lnTo>
                  <a:pt x="4936228" y="9144"/>
                </a:lnTo>
                <a:lnTo>
                  <a:pt x="4940800" y="9144"/>
                </a:lnTo>
                <a:lnTo>
                  <a:pt x="4940800" y="4572"/>
                </a:lnTo>
                <a:close/>
              </a:path>
            </a:pathLst>
          </a:custGeom>
          <a:solidFill>
            <a:srgbClr val="000000"/>
          </a:solidFill>
        </p:spPr>
        <p:txBody>
          <a:bodyPr wrap="square" lIns="0" tIns="0" rIns="0" bIns="0" rtlCol="0"/>
          <a:lstStyle/>
          <a:p>
            <a:endParaRPr/>
          </a:p>
        </p:txBody>
      </p:sp>
      <p:sp>
        <p:nvSpPr>
          <p:cNvPr id="4" name="object 4"/>
          <p:cNvSpPr txBox="1"/>
          <p:nvPr/>
        </p:nvSpPr>
        <p:spPr>
          <a:xfrm>
            <a:off x="925964" y="1323340"/>
            <a:ext cx="1409700" cy="234950"/>
          </a:xfrm>
          <a:prstGeom prst="rect">
            <a:avLst/>
          </a:prstGeom>
        </p:spPr>
        <p:txBody>
          <a:bodyPr vert="horz" wrap="square" lIns="0" tIns="0" rIns="0" bIns="0" rtlCol="0">
            <a:spAutoFit/>
          </a:bodyPr>
          <a:lstStyle/>
          <a:p>
            <a:pPr marL="12700">
              <a:lnSpc>
                <a:spcPct val="100000"/>
              </a:lnSpc>
            </a:pPr>
            <a:r>
              <a:rPr sz="1400" b="1" spc="-5" dirty="0">
                <a:solidFill>
                  <a:srgbClr val="7F0055"/>
                </a:solidFill>
                <a:latin typeface="Courier New"/>
                <a:cs typeface="Courier New"/>
              </a:rPr>
              <a:t>package</a:t>
            </a:r>
            <a:r>
              <a:rPr sz="1400" b="1" spc="-75" dirty="0">
                <a:solidFill>
                  <a:srgbClr val="7F0055"/>
                </a:solidFill>
                <a:latin typeface="Courier New"/>
                <a:cs typeface="Courier New"/>
              </a:rPr>
              <a:t> </a:t>
            </a:r>
            <a:r>
              <a:rPr sz="1400" spc="-10" dirty="0">
                <a:latin typeface="Courier New"/>
                <a:cs typeface="Courier New"/>
              </a:rPr>
              <a:t>test;</a:t>
            </a:r>
            <a:endParaRPr sz="1400">
              <a:latin typeface="Courier New"/>
              <a:cs typeface="Courier New"/>
            </a:endParaRPr>
          </a:p>
        </p:txBody>
      </p:sp>
      <p:sp>
        <p:nvSpPr>
          <p:cNvPr id="5" name="object 5"/>
          <p:cNvSpPr txBox="1"/>
          <p:nvPr/>
        </p:nvSpPr>
        <p:spPr>
          <a:xfrm>
            <a:off x="925964" y="1750059"/>
            <a:ext cx="665480" cy="661670"/>
          </a:xfrm>
          <a:prstGeom prst="rect">
            <a:avLst/>
          </a:prstGeom>
        </p:spPr>
        <p:txBody>
          <a:bodyPr vert="horz" wrap="square" lIns="0" tIns="0" rIns="0" bIns="0" rtlCol="0">
            <a:spAutoFit/>
          </a:bodyPr>
          <a:lstStyle/>
          <a:p>
            <a:pPr marL="12700" marR="5080" algn="just">
              <a:lnSpc>
                <a:spcPct val="100000"/>
              </a:lnSpc>
            </a:pPr>
            <a:r>
              <a:rPr sz="1400" b="1" spc="-5" dirty="0">
                <a:solidFill>
                  <a:srgbClr val="7F0055"/>
                </a:solidFill>
                <a:latin typeface="Courier New"/>
                <a:cs typeface="Courier New"/>
              </a:rPr>
              <a:t>import  public  public</a:t>
            </a:r>
            <a:endParaRPr sz="1400">
              <a:latin typeface="Courier New"/>
              <a:cs typeface="Courier New"/>
            </a:endParaRPr>
          </a:p>
        </p:txBody>
      </p:sp>
      <p:sp>
        <p:nvSpPr>
          <p:cNvPr id="6" name="object 6"/>
          <p:cNvSpPr txBox="1"/>
          <p:nvPr/>
        </p:nvSpPr>
        <p:spPr>
          <a:xfrm>
            <a:off x="1671205" y="1750059"/>
            <a:ext cx="3535679" cy="661670"/>
          </a:xfrm>
          <a:prstGeom prst="rect">
            <a:avLst/>
          </a:prstGeom>
        </p:spPr>
        <p:txBody>
          <a:bodyPr vert="horz" wrap="square" lIns="0" tIns="0" rIns="0" bIns="0" rtlCol="0">
            <a:spAutoFit/>
          </a:bodyPr>
          <a:lstStyle/>
          <a:p>
            <a:pPr marL="12700">
              <a:lnSpc>
                <a:spcPct val="100000"/>
              </a:lnSpc>
            </a:pPr>
            <a:r>
              <a:rPr sz="1400" spc="-10" dirty="0">
                <a:latin typeface="Courier New"/>
                <a:cs typeface="Courier New"/>
              </a:rPr>
              <a:t>metier.*;</a:t>
            </a:r>
            <a:endParaRPr sz="1400">
              <a:latin typeface="Courier New"/>
              <a:cs typeface="Courier New"/>
            </a:endParaRPr>
          </a:p>
          <a:p>
            <a:pPr marL="12700">
              <a:lnSpc>
                <a:spcPct val="100000"/>
              </a:lnSpc>
            </a:pPr>
            <a:r>
              <a:rPr sz="1400" b="1" spc="-5" dirty="0">
                <a:solidFill>
                  <a:srgbClr val="7F0055"/>
                </a:solidFill>
                <a:latin typeface="Courier New"/>
                <a:cs typeface="Courier New"/>
              </a:rPr>
              <a:t>class </a:t>
            </a:r>
            <a:r>
              <a:rPr sz="1400" spc="-5" dirty="0">
                <a:latin typeface="Courier New"/>
                <a:cs typeface="Courier New"/>
              </a:rPr>
              <a:t>TestCompte</a:t>
            </a:r>
            <a:r>
              <a:rPr sz="1400" spc="-95" dirty="0">
                <a:latin typeface="Courier New"/>
                <a:cs typeface="Courier New"/>
              </a:rPr>
              <a:t> </a:t>
            </a:r>
            <a:r>
              <a:rPr sz="1400" dirty="0">
                <a:latin typeface="Courier New"/>
                <a:cs typeface="Courier New"/>
              </a:rPr>
              <a:t>{</a:t>
            </a:r>
            <a:endParaRPr sz="1400">
              <a:latin typeface="Courier New"/>
              <a:cs typeface="Courier New"/>
            </a:endParaRPr>
          </a:p>
          <a:p>
            <a:pPr marL="12700">
              <a:lnSpc>
                <a:spcPct val="100000"/>
              </a:lnSpc>
            </a:pPr>
            <a:r>
              <a:rPr sz="1400" b="1" spc="-5" dirty="0">
                <a:solidFill>
                  <a:srgbClr val="7F0055"/>
                </a:solidFill>
                <a:latin typeface="Courier New"/>
                <a:cs typeface="Courier New"/>
              </a:rPr>
              <a:t>static void </a:t>
            </a:r>
            <a:r>
              <a:rPr sz="1400" spc="-10" dirty="0">
                <a:latin typeface="Courier New"/>
                <a:cs typeface="Courier New"/>
              </a:rPr>
              <a:t>main(String[] </a:t>
            </a:r>
            <a:r>
              <a:rPr sz="1400" spc="-5" dirty="0">
                <a:latin typeface="Courier New"/>
                <a:cs typeface="Courier New"/>
              </a:rPr>
              <a:t>args)</a:t>
            </a:r>
            <a:r>
              <a:rPr sz="1400" spc="-40" dirty="0">
                <a:latin typeface="Courier New"/>
                <a:cs typeface="Courier New"/>
              </a:rPr>
              <a:t> </a:t>
            </a:r>
            <a:r>
              <a:rPr sz="1400" dirty="0">
                <a:latin typeface="Courier New"/>
                <a:cs typeface="Courier New"/>
              </a:rPr>
              <a:t>{</a:t>
            </a:r>
            <a:endParaRPr sz="1400">
              <a:latin typeface="Courier New"/>
              <a:cs typeface="Courier New"/>
            </a:endParaRPr>
          </a:p>
        </p:txBody>
      </p:sp>
      <p:sp>
        <p:nvSpPr>
          <p:cNvPr id="7" name="object 7"/>
          <p:cNvSpPr/>
          <p:nvPr/>
        </p:nvSpPr>
        <p:spPr>
          <a:xfrm>
            <a:off x="5990716" y="1325880"/>
            <a:ext cx="3682365" cy="2452370"/>
          </a:xfrm>
          <a:custGeom>
            <a:avLst/>
            <a:gdLst/>
            <a:ahLst/>
            <a:cxnLst/>
            <a:rect l="l" t="t" r="r" b="b"/>
            <a:pathLst>
              <a:path w="3682365" h="2452370">
                <a:moveTo>
                  <a:pt x="3681984" y="0"/>
                </a:moveTo>
                <a:lnTo>
                  <a:pt x="0" y="0"/>
                </a:lnTo>
                <a:lnTo>
                  <a:pt x="0" y="2452116"/>
                </a:lnTo>
                <a:lnTo>
                  <a:pt x="10668" y="2452116"/>
                </a:lnTo>
                <a:lnTo>
                  <a:pt x="10668" y="9144"/>
                </a:lnTo>
                <a:lnTo>
                  <a:pt x="6096" y="9144"/>
                </a:lnTo>
                <a:lnTo>
                  <a:pt x="10668" y="4572"/>
                </a:lnTo>
                <a:lnTo>
                  <a:pt x="3681984" y="4572"/>
                </a:lnTo>
                <a:lnTo>
                  <a:pt x="3681984" y="0"/>
                </a:lnTo>
                <a:close/>
              </a:path>
              <a:path w="3682365" h="2452370">
                <a:moveTo>
                  <a:pt x="3672840" y="4572"/>
                </a:moveTo>
                <a:lnTo>
                  <a:pt x="3672840" y="2452116"/>
                </a:lnTo>
                <a:lnTo>
                  <a:pt x="3681984" y="2452116"/>
                </a:lnTo>
                <a:lnTo>
                  <a:pt x="3681984" y="9144"/>
                </a:lnTo>
                <a:lnTo>
                  <a:pt x="3677412" y="9144"/>
                </a:lnTo>
                <a:lnTo>
                  <a:pt x="3672840" y="4572"/>
                </a:lnTo>
                <a:close/>
              </a:path>
              <a:path w="3682365" h="2452370">
                <a:moveTo>
                  <a:pt x="10668" y="4572"/>
                </a:moveTo>
                <a:lnTo>
                  <a:pt x="6096" y="9144"/>
                </a:lnTo>
                <a:lnTo>
                  <a:pt x="10668" y="9144"/>
                </a:lnTo>
                <a:lnTo>
                  <a:pt x="10668" y="4572"/>
                </a:lnTo>
                <a:close/>
              </a:path>
              <a:path w="3682365" h="2452370">
                <a:moveTo>
                  <a:pt x="3672840" y="4572"/>
                </a:moveTo>
                <a:lnTo>
                  <a:pt x="10668" y="4572"/>
                </a:lnTo>
                <a:lnTo>
                  <a:pt x="10668" y="9144"/>
                </a:lnTo>
                <a:lnTo>
                  <a:pt x="3672840" y="9144"/>
                </a:lnTo>
                <a:lnTo>
                  <a:pt x="3672840" y="4572"/>
                </a:lnTo>
                <a:close/>
              </a:path>
              <a:path w="3682365" h="2452370">
                <a:moveTo>
                  <a:pt x="3681984" y="4572"/>
                </a:moveTo>
                <a:lnTo>
                  <a:pt x="3672840" y="4572"/>
                </a:lnTo>
                <a:lnTo>
                  <a:pt x="3677412" y="9144"/>
                </a:lnTo>
                <a:lnTo>
                  <a:pt x="3681984" y="9144"/>
                </a:lnTo>
                <a:lnTo>
                  <a:pt x="3681984" y="4572"/>
                </a:lnTo>
                <a:close/>
              </a:path>
            </a:pathLst>
          </a:custGeom>
          <a:solidFill>
            <a:srgbClr val="000000"/>
          </a:solidFill>
        </p:spPr>
        <p:txBody>
          <a:bodyPr wrap="square" lIns="0" tIns="0" rIns="0" bIns="0" rtlCol="0"/>
          <a:lstStyle/>
          <a:p>
            <a:endParaRPr/>
          </a:p>
        </p:txBody>
      </p:sp>
      <p:sp>
        <p:nvSpPr>
          <p:cNvPr id="8" name="object 8"/>
          <p:cNvSpPr txBox="1"/>
          <p:nvPr/>
        </p:nvSpPr>
        <p:spPr>
          <a:xfrm>
            <a:off x="6074041" y="1323340"/>
            <a:ext cx="2473960" cy="1898650"/>
          </a:xfrm>
          <a:prstGeom prst="rect">
            <a:avLst/>
          </a:prstGeom>
        </p:spPr>
        <p:txBody>
          <a:bodyPr vert="horz" wrap="square" lIns="0" tIns="0" rIns="0" bIns="0" rtlCol="0">
            <a:spAutoFit/>
          </a:bodyPr>
          <a:lstStyle/>
          <a:p>
            <a:pPr marL="12700" marR="5715">
              <a:lnSpc>
                <a:spcPct val="100000"/>
              </a:lnSpc>
            </a:pPr>
            <a:r>
              <a:rPr sz="1400" spc="-5" dirty="0">
                <a:solidFill>
                  <a:srgbClr val="3F7F5F"/>
                </a:solidFill>
                <a:latin typeface="Courier New"/>
                <a:cs typeface="Courier New"/>
              </a:rPr>
              <a:t>// Test de </a:t>
            </a:r>
            <a:r>
              <a:rPr sz="1400" spc="-10" dirty="0">
                <a:solidFill>
                  <a:srgbClr val="3F7F5F"/>
                </a:solidFill>
                <a:latin typeface="Courier New"/>
                <a:cs typeface="Courier New"/>
              </a:rPr>
              <a:t>ComptePayant  </a:t>
            </a:r>
            <a:r>
              <a:rPr sz="1400" spc="-5" dirty="0">
                <a:latin typeface="Courier New"/>
                <a:cs typeface="Courier New"/>
              </a:rPr>
              <a:t>ComptePayant</a:t>
            </a:r>
            <a:r>
              <a:rPr sz="1400" spc="-75" dirty="0">
                <a:latin typeface="Courier New"/>
                <a:cs typeface="Courier New"/>
              </a:rPr>
              <a:t> </a:t>
            </a:r>
            <a:r>
              <a:rPr sz="1400" spc="-10" dirty="0">
                <a:latin typeface="Courier New"/>
                <a:cs typeface="Courier New"/>
              </a:rPr>
              <a:t>c3=</a:t>
            </a:r>
            <a:r>
              <a:rPr sz="1400" b="1" spc="-10" dirty="0">
                <a:solidFill>
                  <a:srgbClr val="7F0055"/>
                </a:solidFill>
                <a:latin typeface="Courier New"/>
                <a:cs typeface="Courier New"/>
              </a:rPr>
              <a:t>new</a:t>
            </a:r>
            <a:endParaRPr sz="1400">
              <a:latin typeface="Courier New"/>
              <a:cs typeface="Courier New"/>
            </a:endParaRPr>
          </a:p>
          <a:p>
            <a:pPr marL="355600">
              <a:lnSpc>
                <a:spcPts val="1345"/>
              </a:lnSpc>
            </a:pPr>
            <a:r>
              <a:rPr sz="1400" spc="-5" dirty="0">
                <a:latin typeface="Courier New"/>
                <a:cs typeface="Courier New"/>
              </a:rPr>
              <a:t>ComptePayant(5000);</a:t>
            </a:r>
            <a:endParaRPr sz="1400">
              <a:latin typeface="Courier New"/>
              <a:cs typeface="Courier New"/>
            </a:endParaRPr>
          </a:p>
          <a:p>
            <a:pPr marL="12700" marR="5080">
              <a:lnSpc>
                <a:spcPct val="100000"/>
              </a:lnSpc>
            </a:pPr>
            <a:r>
              <a:rPr sz="1400" spc="-5" dirty="0">
                <a:latin typeface="Courier New"/>
                <a:cs typeface="Courier New"/>
              </a:rPr>
              <a:t>System</a:t>
            </a:r>
            <a:r>
              <a:rPr sz="1400" spc="-15" dirty="0">
                <a:latin typeface="Courier New"/>
                <a:cs typeface="Courier New"/>
              </a:rPr>
              <a:t>.</a:t>
            </a:r>
            <a:r>
              <a:rPr sz="1400" i="1" spc="-5" dirty="0">
                <a:solidFill>
                  <a:srgbClr val="0000C0"/>
                </a:solidFill>
                <a:latin typeface="Courier New"/>
                <a:cs typeface="Courier New"/>
              </a:rPr>
              <a:t>out</a:t>
            </a:r>
            <a:r>
              <a:rPr sz="1400" spc="-15" dirty="0">
                <a:latin typeface="Courier New"/>
                <a:cs typeface="Courier New"/>
              </a:rPr>
              <a:t>.</a:t>
            </a:r>
            <a:r>
              <a:rPr sz="1400" spc="-5" dirty="0">
                <a:latin typeface="Courier New"/>
                <a:cs typeface="Courier New"/>
              </a:rPr>
              <a:t>pr</a:t>
            </a:r>
            <a:r>
              <a:rPr sz="1400" spc="-15" dirty="0">
                <a:latin typeface="Courier New"/>
                <a:cs typeface="Courier New"/>
              </a:rPr>
              <a:t>i</a:t>
            </a:r>
            <a:r>
              <a:rPr sz="1400" spc="-5" dirty="0">
                <a:latin typeface="Courier New"/>
                <a:cs typeface="Courier New"/>
              </a:rPr>
              <a:t>ntln(c</a:t>
            </a:r>
            <a:r>
              <a:rPr sz="1400" spc="-15" dirty="0">
                <a:latin typeface="Courier New"/>
                <a:cs typeface="Courier New"/>
              </a:rPr>
              <a:t>3</a:t>
            </a:r>
            <a:r>
              <a:rPr sz="1400" spc="-5" dirty="0">
                <a:latin typeface="Courier New"/>
                <a:cs typeface="Courier New"/>
              </a:rPr>
              <a:t>)</a:t>
            </a:r>
            <a:r>
              <a:rPr sz="1400" dirty="0">
                <a:latin typeface="Courier New"/>
                <a:cs typeface="Courier New"/>
              </a:rPr>
              <a:t>;  </a:t>
            </a:r>
            <a:r>
              <a:rPr sz="1400" spc="-10" dirty="0">
                <a:latin typeface="Courier New"/>
                <a:cs typeface="Courier New"/>
              </a:rPr>
              <a:t>c3.verser(6000);  c3.retirer(4000);  </a:t>
            </a:r>
            <a:r>
              <a:rPr sz="1400" spc="-5" dirty="0">
                <a:latin typeface="Courier New"/>
                <a:cs typeface="Courier New"/>
              </a:rPr>
              <a:t>System</a:t>
            </a:r>
            <a:r>
              <a:rPr sz="1400" spc="-15" dirty="0">
                <a:latin typeface="Courier New"/>
                <a:cs typeface="Courier New"/>
              </a:rPr>
              <a:t>.</a:t>
            </a:r>
            <a:r>
              <a:rPr sz="1400" i="1" spc="-5" dirty="0">
                <a:solidFill>
                  <a:srgbClr val="0000C0"/>
                </a:solidFill>
                <a:latin typeface="Courier New"/>
                <a:cs typeface="Courier New"/>
              </a:rPr>
              <a:t>out</a:t>
            </a:r>
            <a:r>
              <a:rPr sz="1400" spc="-15" dirty="0">
                <a:latin typeface="Courier New"/>
                <a:cs typeface="Courier New"/>
              </a:rPr>
              <a:t>.</a:t>
            </a:r>
            <a:r>
              <a:rPr sz="1400" spc="-5" dirty="0">
                <a:latin typeface="Courier New"/>
                <a:cs typeface="Courier New"/>
              </a:rPr>
              <a:t>pr</a:t>
            </a:r>
            <a:r>
              <a:rPr sz="1400" spc="-15" dirty="0">
                <a:latin typeface="Courier New"/>
                <a:cs typeface="Courier New"/>
              </a:rPr>
              <a:t>i</a:t>
            </a:r>
            <a:r>
              <a:rPr sz="1400" spc="-5" dirty="0">
                <a:latin typeface="Courier New"/>
                <a:cs typeface="Courier New"/>
              </a:rPr>
              <a:t>ntln(c</a:t>
            </a:r>
            <a:r>
              <a:rPr sz="1400" spc="-15" dirty="0">
                <a:latin typeface="Courier New"/>
                <a:cs typeface="Courier New"/>
              </a:rPr>
              <a:t>3</a:t>
            </a:r>
            <a:r>
              <a:rPr sz="1400" spc="-5" dirty="0">
                <a:latin typeface="Courier New"/>
                <a:cs typeface="Courier New"/>
              </a:rPr>
              <a:t>)</a:t>
            </a:r>
            <a:r>
              <a:rPr sz="1400" dirty="0">
                <a:latin typeface="Courier New"/>
                <a:cs typeface="Courier New"/>
              </a:rPr>
              <a:t>;</a:t>
            </a:r>
            <a:endParaRPr sz="1400">
              <a:latin typeface="Courier New"/>
              <a:cs typeface="Courier New"/>
            </a:endParaRPr>
          </a:p>
          <a:p>
            <a:pPr marL="12700">
              <a:lnSpc>
                <a:spcPct val="100000"/>
              </a:lnSpc>
            </a:pPr>
            <a:r>
              <a:rPr sz="1400" dirty="0">
                <a:latin typeface="Courier New"/>
                <a:cs typeface="Courier New"/>
              </a:rPr>
              <a:t>}</a:t>
            </a:r>
            <a:endParaRPr sz="1400">
              <a:latin typeface="Courier New"/>
              <a:cs typeface="Courier New"/>
            </a:endParaRPr>
          </a:p>
          <a:p>
            <a:pPr marL="12700">
              <a:lnSpc>
                <a:spcPct val="100000"/>
              </a:lnSpc>
            </a:pPr>
            <a:r>
              <a:rPr sz="1400" dirty="0">
                <a:latin typeface="Courier New"/>
                <a:cs typeface="Courier New"/>
              </a:rPr>
              <a:t>}</a:t>
            </a:r>
            <a:endParaRPr sz="1400">
              <a:latin typeface="Courier New"/>
              <a:cs typeface="Courier New"/>
            </a:endParaRPr>
          </a:p>
        </p:txBody>
      </p:sp>
      <p:sp>
        <p:nvSpPr>
          <p:cNvPr id="9" name="object 9"/>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10" name="object 10"/>
          <p:cNvSpPr/>
          <p:nvPr/>
        </p:nvSpPr>
        <p:spPr>
          <a:xfrm>
            <a:off x="842652" y="3777996"/>
            <a:ext cx="4940935" cy="2958465"/>
          </a:xfrm>
          <a:custGeom>
            <a:avLst/>
            <a:gdLst/>
            <a:ahLst/>
            <a:cxnLst/>
            <a:rect l="l" t="t" r="r" b="b"/>
            <a:pathLst>
              <a:path w="4940935" h="2958465">
                <a:moveTo>
                  <a:pt x="10668" y="0"/>
                </a:moveTo>
                <a:lnTo>
                  <a:pt x="0" y="0"/>
                </a:lnTo>
                <a:lnTo>
                  <a:pt x="0" y="2958084"/>
                </a:lnTo>
                <a:lnTo>
                  <a:pt x="4940800" y="2958084"/>
                </a:lnTo>
                <a:lnTo>
                  <a:pt x="4940800" y="2953512"/>
                </a:lnTo>
                <a:lnTo>
                  <a:pt x="10668" y="2953512"/>
                </a:lnTo>
                <a:lnTo>
                  <a:pt x="4571" y="2948940"/>
                </a:lnTo>
                <a:lnTo>
                  <a:pt x="10668" y="2948940"/>
                </a:lnTo>
                <a:lnTo>
                  <a:pt x="10668" y="0"/>
                </a:lnTo>
                <a:close/>
              </a:path>
              <a:path w="4940935" h="2958465">
                <a:moveTo>
                  <a:pt x="10668" y="2948940"/>
                </a:moveTo>
                <a:lnTo>
                  <a:pt x="4571" y="2948940"/>
                </a:lnTo>
                <a:lnTo>
                  <a:pt x="10668" y="2953512"/>
                </a:lnTo>
                <a:lnTo>
                  <a:pt x="10668" y="2948940"/>
                </a:lnTo>
                <a:close/>
              </a:path>
              <a:path w="4940935" h="2958465">
                <a:moveTo>
                  <a:pt x="4931656" y="2948940"/>
                </a:moveTo>
                <a:lnTo>
                  <a:pt x="10668" y="2948940"/>
                </a:lnTo>
                <a:lnTo>
                  <a:pt x="10668" y="2953512"/>
                </a:lnTo>
                <a:lnTo>
                  <a:pt x="4931656" y="2953512"/>
                </a:lnTo>
                <a:lnTo>
                  <a:pt x="4931656" y="2948940"/>
                </a:lnTo>
                <a:close/>
              </a:path>
              <a:path w="4940935" h="2958465">
                <a:moveTo>
                  <a:pt x="4940800" y="0"/>
                </a:moveTo>
                <a:lnTo>
                  <a:pt x="4931656" y="0"/>
                </a:lnTo>
                <a:lnTo>
                  <a:pt x="4931656" y="2953512"/>
                </a:lnTo>
                <a:lnTo>
                  <a:pt x="4936228" y="2948940"/>
                </a:lnTo>
                <a:lnTo>
                  <a:pt x="4940800" y="2948940"/>
                </a:lnTo>
                <a:lnTo>
                  <a:pt x="4940800" y="0"/>
                </a:lnTo>
                <a:close/>
              </a:path>
              <a:path w="4940935" h="2958465">
                <a:moveTo>
                  <a:pt x="4940800" y="2948940"/>
                </a:moveTo>
                <a:lnTo>
                  <a:pt x="4936228" y="2948940"/>
                </a:lnTo>
                <a:lnTo>
                  <a:pt x="4931656" y="2953512"/>
                </a:lnTo>
                <a:lnTo>
                  <a:pt x="4940800" y="2953512"/>
                </a:lnTo>
                <a:lnTo>
                  <a:pt x="4940800" y="2948940"/>
                </a:lnTo>
                <a:close/>
              </a:path>
            </a:pathLst>
          </a:custGeom>
          <a:solidFill>
            <a:srgbClr val="000000"/>
          </a:solidFill>
        </p:spPr>
        <p:txBody>
          <a:bodyPr wrap="square" lIns="0" tIns="0" rIns="0" bIns="0" rtlCol="0"/>
          <a:lstStyle/>
          <a:p>
            <a:endParaRPr/>
          </a:p>
        </p:txBody>
      </p:sp>
      <p:sp>
        <p:nvSpPr>
          <p:cNvPr id="11" name="object 11"/>
          <p:cNvSpPr txBox="1"/>
          <p:nvPr/>
        </p:nvSpPr>
        <p:spPr>
          <a:xfrm>
            <a:off x="925964" y="2390140"/>
            <a:ext cx="4707255" cy="3648710"/>
          </a:xfrm>
          <a:prstGeom prst="rect">
            <a:avLst/>
          </a:prstGeom>
        </p:spPr>
        <p:txBody>
          <a:bodyPr vert="horz" wrap="square" lIns="0" tIns="0" rIns="0" bIns="0" rtlCol="0">
            <a:spAutoFit/>
          </a:bodyPr>
          <a:lstStyle/>
          <a:p>
            <a:pPr marL="12700" marR="5080">
              <a:lnSpc>
                <a:spcPct val="100000"/>
              </a:lnSpc>
            </a:pPr>
            <a:r>
              <a:rPr sz="1400" spc="-5" dirty="0">
                <a:solidFill>
                  <a:srgbClr val="3F7F5F"/>
                </a:solidFill>
                <a:latin typeface="Courier New"/>
                <a:cs typeface="Courier New"/>
              </a:rPr>
              <a:t>// Tester </a:t>
            </a:r>
            <a:r>
              <a:rPr sz="1400" spc="-10" dirty="0">
                <a:solidFill>
                  <a:srgbClr val="3F7F5F"/>
                </a:solidFill>
                <a:latin typeface="Courier New"/>
                <a:cs typeface="Courier New"/>
              </a:rPr>
              <a:t>la </a:t>
            </a:r>
            <a:r>
              <a:rPr sz="1400" spc="-5" dirty="0">
                <a:solidFill>
                  <a:srgbClr val="3F7F5F"/>
                </a:solidFill>
                <a:latin typeface="Courier New"/>
                <a:cs typeface="Courier New"/>
              </a:rPr>
              <a:t>classe </a:t>
            </a:r>
            <a:r>
              <a:rPr sz="1400" spc="-10" dirty="0">
                <a:solidFill>
                  <a:srgbClr val="3F7F5F"/>
                </a:solidFill>
                <a:latin typeface="Courier New"/>
                <a:cs typeface="Courier New"/>
              </a:rPr>
              <a:t>Compte Simple  </a:t>
            </a:r>
            <a:r>
              <a:rPr sz="1400" spc="-5" dirty="0">
                <a:latin typeface="Courier New"/>
                <a:cs typeface="Courier New"/>
              </a:rPr>
              <a:t>CompteSimple c1=</a:t>
            </a:r>
            <a:r>
              <a:rPr sz="1400" b="1" spc="-5" dirty="0">
                <a:solidFill>
                  <a:srgbClr val="7F0055"/>
                </a:solidFill>
                <a:latin typeface="Courier New"/>
                <a:cs typeface="Courier New"/>
              </a:rPr>
              <a:t>new </a:t>
            </a:r>
            <a:r>
              <a:rPr sz="1400" spc="-5" dirty="0">
                <a:latin typeface="Courier New"/>
                <a:cs typeface="Courier New"/>
              </a:rPr>
              <a:t>CompteSimple(8000,4000);  System.</a:t>
            </a:r>
            <a:r>
              <a:rPr sz="1400" i="1" spc="-5" dirty="0">
                <a:solidFill>
                  <a:srgbClr val="0000C0"/>
                </a:solidFill>
                <a:latin typeface="Courier New"/>
                <a:cs typeface="Courier New"/>
              </a:rPr>
              <a:t>out</a:t>
            </a:r>
            <a:r>
              <a:rPr sz="1400" spc="-5" dirty="0">
                <a:latin typeface="Courier New"/>
                <a:cs typeface="Courier New"/>
              </a:rPr>
              <a:t>.println(c1.toString());  </a:t>
            </a:r>
            <a:r>
              <a:rPr sz="1400" spc="-10" dirty="0">
                <a:latin typeface="Courier New"/>
                <a:cs typeface="Courier New"/>
              </a:rPr>
              <a:t>c1.verser(3000);</a:t>
            </a:r>
            <a:endParaRPr sz="1400">
              <a:latin typeface="Courier New"/>
              <a:cs typeface="Courier New"/>
            </a:endParaRPr>
          </a:p>
          <a:p>
            <a:pPr marL="12700" marR="1066800">
              <a:lnSpc>
                <a:spcPct val="100000"/>
              </a:lnSpc>
            </a:pPr>
            <a:r>
              <a:rPr sz="1400" spc="-10" dirty="0">
                <a:latin typeface="Courier New"/>
                <a:cs typeface="Courier New"/>
              </a:rPr>
              <a:t>c1.retirer(5000);  c1.setDecouvert(5500);  </a:t>
            </a:r>
            <a:r>
              <a:rPr sz="1400" spc="-5" dirty="0">
                <a:latin typeface="Courier New"/>
                <a:cs typeface="Courier New"/>
              </a:rPr>
              <a:t>System</a:t>
            </a:r>
            <a:r>
              <a:rPr sz="1400" spc="-15" dirty="0">
                <a:latin typeface="Courier New"/>
                <a:cs typeface="Courier New"/>
              </a:rPr>
              <a:t>.</a:t>
            </a:r>
            <a:r>
              <a:rPr sz="1400" i="1" spc="-5" dirty="0">
                <a:solidFill>
                  <a:srgbClr val="0000C0"/>
                </a:solidFill>
                <a:latin typeface="Courier New"/>
                <a:cs typeface="Courier New"/>
              </a:rPr>
              <a:t>out</a:t>
            </a:r>
            <a:r>
              <a:rPr sz="1400" spc="-15" dirty="0">
                <a:latin typeface="Courier New"/>
                <a:cs typeface="Courier New"/>
              </a:rPr>
              <a:t>.</a:t>
            </a:r>
            <a:r>
              <a:rPr sz="1400" spc="-5" dirty="0">
                <a:latin typeface="Courier New"/>
                <a:cs typeface="Courier New"/>
              </a:rPr>
              <a:t>pr</a:t>
            </a:r>
            <a:r>
              <a:rPr sz="1400" spc="-15" dirty="0">
                <a:latin typeface="Courier New"/>
                <a:cs typeface="Courier New"/>
              </a:rPr>
              <a:t>i</a:t>
            </a:r>
            <a:r>
              <a:rPr sz="1400" spc="-5" dirty="0">
                <a:latin typeface="Courier New"/>
                <a:cs typeface="Courier New"/>
              </a:rPr>
              <a:t>ntln(c</a:t>
            </a:r>
            <a:r>
              <a:rPr sz="1400" spc="-15" dirty="0">
                <a:latin typeface="Courier New"/>
                <a:cs typeface="Courier New"/>
              </a:rPr>
              <a:t>1</a:t>
            </a:r>
            <a:r>
              <a:rPr sz="1400" spc="-5" dirty="0">
                <a:latin typeface="Courier New"/>
                <a:cs typeface="Courier New"/>
              </a:rPr>
              <a:t>.to</a:t>
            </a:r>
            <a:r>
              <a:rPr sz="1400" spc="-15" dirty="0">
                <a:latin typeface="Courier New"/>
                <a:cs typeface="Courier New"/>
              </a:rPr>
              <a:t>S</a:t>
            </a:r>
            <a:r>
              <a:rPr sz="1400" spc="-5" dirty="0">
                <a:latin typeface="Courier New"/>
                <a:cs typeface="Courier New"/>
              </a:rPr>
              <a:t>tr</a:t>
            </a:r>
            <a:r>
              <a:rPr sz="1400" spc="-15" dirty="0">
                <a:latin typeface="Courier New"/>
                <a:cs typeface="Courier New"/>
              </a:rPr>
              <a:t>i</a:t>
            </a:r>
            <a:r>
              <a:rPr sz="1400" spc="-5" dirty="0">
                <a:latin typeface="Courier New"/>
                <a:cs typeface="Courier New"/>
              </a:rPr>
              <a:t>ng())</a:t>
            </a:r>
            <a:r>
              <a:rPr sz="1400" dirty="0">
                <a:latin typeface="Courier New"/>
                <a:cs typeface="Courier New"/>
              </a:rPr>
              <a:t>;</a:t>
            </a:r>
            <a:endParaRPr sz="1400">
              <a:latin typeface="Courier New"/>
              <a:cs typeface="Courier New"/>
            </a:endParaRPr>
          </a:p>
          <a:p>
            <a:pPr marL="12700" marR="6350">
              <a:lnSpc>
                <a:spcPct val="100000"/>
              </a:lnSpc>
            </a:pPr>
            <a:r>
              <a:rPr sz="1400" spc="-5" dirty="0">
                <a:solidFill>
                  <a:srgbClr val="3F7F5F"/>
                </a:solidFill>
                <a:latin typeface="Courier New"/>
                <a:cs typeface="Courier New"/>
              </a:rPr>
              <a:t>// Tester </a:t>
            </a:r>
            <a:r>
              <a:rPr sz="1400" spc="-10" dirty="0">
                <a:solidFill>
                  <a:srgbClr val="3F7F5F"/>
                </a:solidFill>
                <a:latin typeface="Courier New"/>
                <a:cs typeface="Courier New"/>
              </a:rPr>
              <a:t>la </a:t>
            </a:r>
            <a:r>
              <a:rPr sz="1400" spc="-5" dirty="0">
                <a:solidFill>
                  <a:srgbClr val="3F7F5F"/>
                </a:solidFill>
                <a:latin typeface="Courier New"/>
                <a:cs typeface="Courier New"/>
              </a:rPr>
              <a:t>classe </a:t>
            </a:r>
            <a:r>
              <a:rPr sz="1400" spc="-10" dirty="0">
                <a:solidFill>
                  <a:srgbClr val="3F7F5F"/>
                </a:solidFill>
                <a:latin typeface="Courier New"/>
                <a:cs typeface="Courier New"/>
              </a:rPr>
              <a:t>Compte </a:t>
            </a:r>
            <a:r>
              <a:rPr sz="1400" spc="-5" dirty="0">
                <a:solidFill>
                  <a:srgbClr val="3F7F5F"/>
                </a:solidFill>
                <a:latin typeface="Courier New"/>
                <a:cs typeface="Courier New"/>
              </a:rPr>
              <a:t>Epargne  </a:t>
            </a:r>
            <a:r>
              <a:rPr sz="1400" spc="-5" dirty="0">
                <a:latin typeface="Courier New"/>
                <a:cs typeface="Courier New"/>
              </a:rPr>
              <a:t>CompteEpargne c2=</a:t>
            </a:r>
            <a:r>
              <a:rPr sz="1400" b="1" spc="-5" dirty="0">
                <a:solidFill>
                  <a:srgbClr val="7F0055"/>
                </a:solidFill>
                <a:latin typeface="Courier New"/>
                <a:cs typeface="Courier New"/>
              </a:rPr>
              <a:t>new </a:t>
            </a:r>
            <a:r>
              <a:rPr sz="1400" spc="-10" dirty="0">
                <a:latin typeface="Courier New"/>
                <a:cs typeface="Courier New"/>
              </a:rPr>
              <a:t>CompteEpargne(50000,5);  </a:t>
            </a:r>
            <a:r>
              <a:rPr sz="1400" spc="-5" dirty="0">
                <a:latin typeface="Courier New"/>
                <a:cs typeface="Courier New"/>
              </a:rPr>
              <a:t>System.</a:t>
            </a:r>
            <a:r>
              <a:rPr sz="1400" i="1" spc="-5" dirty="0">
                <a:solidFill>
                  <a:srgbClr val="0000C0"/>
                </a:solidFill>
                <a:latin typeface="Courier New"/>
                <a:cs typeface="Courier New"/>
              </a:rPr>
              <a:t>out</a:t>
            </a:r>
            <a:r>
              <a:rPr sz="1400" spc="-5" dirty="0">
                <a:latin typeface="Courier New"/>
                <a:cs typeface="Courier New"/>
              </a:rPr>
              <a:t>.println(c2.toString());  </a:t>
            </a:r>
            <a:r>
              <a:rPr sz="1400" spc="-10" dirty="0">
                <a:latin typeface="Courier New"/>
                <a:cs typeface="Courier New"/>
              </a:rPr>
              <a:t>c2.verser(30000);</a:t>
            </a:r>
            <a:endParaRPr sz="1400">
              <a:latin typeface="Courier New"/>
              <a:cs typeface="Courier New"/>
            </a:endParaRPr>
          </a:p>
          <a:p>
            <a:pPr marL="12700" marR="1066800">
              <a:lnSpc>
                <a:spcPct val="100000"/>
              </a:lnSpc>
            </a:pPr>
            <a:r>
              <a:rPr sz="1400" spc="-10" dirty="0">
                <a:latin typeface="Courier New"/>
                <a:cs typeface="Courier New"/>
              </a:rPr>
              <a:t>c2.retirer(6000);  </a:t>
            </a:r>
            <a:r>
              <a:rPr sz="1400" spc="-5" dirty="0">
                <a:latin typeface="Courier New"/>
                <a:cs typeface="Courier New"/>
              </a:rPr>
              <a:t>c2.calculInterets();  System</a:t>
            </a:r>
            <a:r>
              <a:rPr sz="1400" spc="-15" dirty="0">
                <a:latin typeface="Courier New"/>
                <a:cs typeface="Courier New"/>
              </a:rPr>
              <a:t>.</a:t>
            </a:r>
            <a:r>
              <a:rPr sz="1400" i="1" spc="-5" dirty="0">
                <a:solidFill>
                  <a:srgbClr val="0000C0"/>
                </a:solidFill>
                <a:latin typeface="Courier New"/>
                <a:cs typeface="Courier New"/>
              </a:rPr>
              <a:t>out</a:t>
            </a:r>
            <a:r>
              <a:rPr sz="1400" spc="-15" dirty="0">
                <a:latin typeface="Courier New"/>
                <a:cs typeface="Courier New"/>
              </a:rPr>
              <a:t>.</a:t>
            </a:r>
            <a:r>
              <a:rPr sz="1400" spc="-5" dirty="0">
                <a:latin typeface="Courier New"/>
                <a:cs typeface="Courier New"/>
              </a:rPr>
              <a:t>pr</a:t>
            </a:r>
            <a:r>
              <a:rPr sz="1400" spc="-15" dirty="0">
                <a:latin typeface="Courier New"/>
                <a:cs typeface="Courier New"/>
              </a:rPr>
              <a:t>i</a:t>
            </a:r>
            <a:r>
              <a:rPr sz="1400" spc="-5" dirty="0">
                <a:latin typeface="Courier New"/>
                <a:cs typeface="Courier New"/>
              </a:rPr>
              <a:t>ntln(c</a:t>
            </a:r>
            <a:r>
              <a:rPr sz="1400" spc="-15" dirty="0">
                <a:latin typeface="Courier New"/>
                <a:cs typeface="Courier New"/>
              </a:rPr>
              <a:t>2</a:t>
            </a:r>
            <a:r>
              <a:rPr sz="1400" spc="-5" dirty="0">
                <a:latin typeface="Courier New"/>
                <a:cs typeface="Courier New"/>
              </a:rPr>
              <a:t>.to</a:t>
            </a:r>
            <a:r>
              <a:rPr sz="1400" spc="-15" dirty="0">
                <a:latin typeface="Courier New"/>
                <a:cs typeface="Courier New"/>
              </a:rPr>
              <a:t>S</a:t>
            </a:r>
            <a:r>
              <a:rPr sz="1400" spc="-5" dirty="0">
                <a:latin typeface="Courier New"/>
                <a:cs typeface="Courier New"/>
              </a:rPr>
              <a:t>tr</a:t>
            </a:r>
            <a:r>
              <a:rPr sz="1400" spc="-15" dirty="0">
                <a:latin typeface="Courier New"/>
                <a:cs typeface="Courier New"/>
              </a:rPr>
              <a:t>i</a:t>
            </a:r>
            <a:r>
              <a:rPr sz="1400" spc="-5" dirty="0">
                <a:latin typeface="Courier New"/>
                <a:cs typeface="Courier New"/>
              </a:rPr>
              <a:t>ng())</a:t>
            </a:r>
            <a:r>
              <a:rPr sz="1400" dirty="0">
                <a:latin typeface="Courier New"/>
                <a:cs typeface="Courier New"/>
              </a:rPr>
              <a:t>;  </a:t>
            </a:r>
            <a:r>
              <a:rPr sz="1400" spc="-5" dirty="0">
                <a:latin typeface="Courier New"/>
                <a:cs typeface="Courier New"/>
              </a:rPr>
              <a:t>c2.setTaux(6);  c2.calculInterets();  System.</a:t>
            </a:r>
            <a:r>
              <a:rPr sz="1400" i="1" spc="-5" dirty="0">
                <a:solidFill>
                  <a:srgbClr val="0000C0"/>
                </a:solidFill>
                <a:latin typeface="Courier New"/>
                <a:cs typeface="Courier New"/>
              </a:rPr>
              <a:t>out</a:t>
            </a:r>
            <a:r>
              <a:rPr sz="1400" spc="-5" dirty="0">
                <a:latin typeface="Courier New"/>
                <a:cs typeface="Courier New"/>
              </a:rPr>
              <a:t>.println(c2);</a:t>
            </a:r>
            <a:endParaRPr sz="1400">
              <a:latin typeface="Courier New"/>
              <a:cs typeface="Courier New"/>
            </a:endParaRPr>
          </a:p>
        </p:txBody>
      </p:sp>
      <p:sp>
        <p:nvSpPr>
          <p:cNvPr id="12" name="object 12"/>
          <p:cNvSpPr/>
          <p:nvPr/>
        </p:nvSpPr>
        <p:spPr>
          <a:xfrm>
            <a:off x="5990716" y="3777996"/>
            <a:ext cx="3682365" cy="2958465"/>
          </a:xfrm>
          <a:custGeom>
            <a:avLst/>
            <a:gdLst/>
            <a:ahLst/>
            <a:cxnLst/>
            <a:rect l="l" t="t" r="r" b="b"/>
            <a:pathLst>
              <a:path w="3682365" h="2958465">
                <a:moveTo>
                  <a:pt x="10668" y="0"/>
                </a:moveTo>
                <a:lnTo>
                  <a:pt x="0" y="0"/>
                </a:lnTo>
                <a:lnTo>
                  <a:pt x="0" y="2958084"/>
                </a:lnTo>
                <a:lnTo>
                  <a:pt x="3681984" y="2958084"/>
                </a:lnTo>
                <a:lnTo>
                  <a:pt x="3681984" y="2953512"/>
                </a:lnTo>
                <a:lnTo>
                  <a:pt x="10668" y="2953512"/>
                </a:lnTo>
                <a:lnTo>
                  <a:pt x="6096" y="2948940"/>
                </a:lnTo>
                <a:lnTo>
                  <a:pt x="10668" y="2948940"/>
                </a:lnTo>
                <a:lnTo>
                  <a:pt x="10668" y="0"/>
                </a:lnTo>
                <a:close/>
              </a:path>
              <a:path w="3682365" h="2958465">
                <a:moveTo>
                  <a:pt x="10668" y="2948940"/>
                </a:moveTo>
                <a:lnTo>
                  <a:pt x="6096" y="2948940"/>
                </a:lnTo>
                <a:lnTo>
                  <a:pt x="10668" y="2953512"/>
                </a:lnTo>
                <a:lnTo>
                  <a:pt x="10668" y="2948940"/>
                </a:lnTo>
                <a:close/>
              </a:path>
              <a:path w="3682365" h="2958465">
                <a:moveTo>
                  <a:pt x="3672840" y="2948940"/>
                </a:moveTo>
                <a:lnTo>
                  <a:pt x="10668" y="2948940"/>
                </a:lnTo>
                <a:lnTo>
                  <a:pt x="10668" y="2953512"/>
                </a:lnTo>
                <a:lnTo>
                  <a:pt x="3672840" y="2953512"/>
                </a:lnTo>
                <a:lnTo>
                  <a:pt x="3672840" y="2948940"/>
                </a:lnTo>
                <a:close/>
              </a:path>
              <a:path w="3682365" h="2958465">
                <a:moveTo>
                  <a:pt x="3681984" y="0"/>
                </a:moveTo>
                <a:lnTo>
                  <a:pt x="3672840" y="0"/>
                </a:lnTo>
                <a:lnTo>
                  <a:pt x="3672840" y="2953512"/>
                </a:lnTo>
                <a:lnTo>
                  <a:pt x="3677412" y="2948940"/>
                </a:lnTo>
                <a:lnTo>
                  <a:pt x="3681984" y="2948940"/>
                </a:lnTo>
                <a:lnTo>
                  <a:pt x="3681984" y="0"/>
                </a:lnTo>
                <a:close/>
              </a:path>
              <a:path w="3682365" h="2958465">
                <a:moveTo>
                  <a:pt x="3681984" y="2948940"/>
                </a:moveTo>
                <a:lnTo>
                  <a:pt x="3677412" y="2948940"/>
                </a:lnTo>
                <a:lnTo>
                  <a:pt x="3672840" y="2953512"/>
                </a:lnTo>
                <a:lnTo>
                  <a:pt x="3681984" y="2953512"/>
                </a:lnTo>
                <a:lnTo>
                  <a:pt x="3681984" y="2948940"/>
                </a:lnTo>
                <a:close/>
              </a:path>
            </a:pathLst>
          </a:custGeom>
          <a:solidFill>
            <a:srgbClr val="000000"/>
          </a:solidFill>
        </p:spPr>
        <p:txBody>
          <a:bodyPr wrap="square" lIns="0" tIns="0" rIns="0" bIns="0" rtlCol="0"/>
          <a:lstStyle/>
          <a:p>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67217" y="1867408"/>
            <a:ext cx="3924300" cy="796925"/>
          </a:xfrm>
          <a:prstGeom prst="rect">
            <a:avLst/>
          </a:prstGeom>
        </p:spPr>
        <p:txBody>
          <a:bodyPr vert="horz" wrap="square" lIns="0" tIns="0" rIns="0" bIns="0" rtlCol="0">
            <a:spAutoFit/>
          </a:bodyPr>
          <a:lstStyle/>
          <a:p>
            <a:pPr marL="12700">
              <a:lnSpc>
                <a:spcPct val="100000"/>
              </a:lnSpc>
            </a:pPr>
            <a:r>
              <a:rPr sz="5000" spc="5" dirty="0"/>
              <a:t>P</a:t>
            </a:r>
            <a:r>
              <a:rPr sz="5000" spc="-5" dirty="0"/>
              <a:t>ol</a:t>
            </a:r>
            <a:r>
              <a:rPr sz="5000" spc="5" dirty="0"/>
              <a:t>ym</a:t>
            </a:r>
            <a:r>
              <a:rPr sz="5000" spc="-5" dirty="0"/>
              <a:t>orphi</a:t>
            </a:r>
            <a:r>
              <a:rPr sz="5000" dirty="0"/>
              <a:t>s</a:t>
            </a:r>
            <a:r>
              <a:rPr sz="5000" spc="-5" dirty="0"/>
              <a:t>m</a:t>
            </a:r>
            <a:r>
              <a:rPr sz="5000" dirty="0"/>
              <a:t>e</a:t>
            </a:r>
            <a:endParaRPr sz="5000"/>
          </a:p>
        </p:txBody>
      </p:sp>
      <p:sp>
        <p:nvSpPr>
          <p:cNvPr id="5" name="object 5"/>
          <p:cNvSpPr txBox="1">
            <a:spLocks noGrp="1"/>
          </p:cNvSpPr>
          <p:nvPr>
            <p:ph type="sldNum" sz="quarter" idx="7"/>
          </p:nvPr>
        </p:nvSpPr>
        <p:spPr>
          <a:prstGeom prst="rect">
            <a:avLst/>
          </a:prstGeom>
        </p:spPr>
        <p:txBody>
          <a:bodyPr vert="horz" wrap="square" lIns="0" tIns="220563" rIns="0" bIns="0" rtlCol="0">
            <a:spAutoFit/>
          </a:bodyPr>
          <a:lstStyle/>
          <a:p>
            <a:pPr marL="2044064">
              <a:lnSpc>
                <a:spcPts val="1260"/>
              </a:lnSpc>
            </a:pPr>
            <a:fld id="{81D60167-4931-47E6-BA6A-407CBD079E47}" type="slidenum">
              <a:rPr dirty="0"/>
              <a:t>124</a:t>
            </a:fld>
            <a:endParaRPr dirty="0"/>
          </a:p>
        </p:txBody>
      </p:sp>
      <p:sp>
        <p:nvSpPr>
          <p:cNvPr id="3" name="object 3"/>
          <p:cNvSpPr/>
          <p:nvPr/>
        </p:nvSpPr>
        <p:spPr>
          <a:xfrm>
            <a:off x="2755264" y="4312158"/>
            <a:ext cx="6512559" cy="0"/>
          </a:xfrm>
          <a:custGeom>
            <a:avLst/>
            <a:gdLst/>
            <a:ahLst/>
            <a:cxnLst/>
            <a:rect l="l" t="t" r="r" b="b"/>
            <a:pathLst>
              <a:path w="6512559">
                <a:moveTo>
                  <a:pt x="0" y="0"/>
                </a:moveTo>
                <a:lnTo>
                  <a:pt x="6512052" y="0"/>
                </a:lnTo>
              </a:path>
            </a:pathLst>
          </a:custGeom>
          <a:ln w="19812">
            <a:solidFill>
              <a:srgbClr val="CC9900"/>
            </a:solidFill>
          </a:ln>
        </p:spPr>
        <p:txBody>
          <a:bodyPr wrap="square" lIns="0" tIns="0" rIns="0" bIns="0" rtlCol="0"/>
          <a:lstStyle/>
          <a:p>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Polymorphisme</a:t>
            </a:r>
          </a:p>
        </p:txBody>
      </p:sp>
      <p:sp>
        <p:nvSpPr>
          <p:cNvPr id="7" name="object 7"/>
          <p:cNvSpPr txBox="1">
            <a:spLocks noGrp="1"/>
          </p:cNvSpPr>
          <p:nvPr>
            <p:ph type="sldNum" sz="quarter" idx="12"/>
          </p:nvPr>
        </p:nvSpPr>
        <p:spPr>
          <a:prstGeom prst="rect">
            <a:avLst/>
          </a:prstGeom>
        </p:spPr>
        <p:txBody>
          <a:bodyPr vert="horz" wrap="square" lIns="0" tIns="220563" rIns="0" bIns="0" rtlCol="0">
            <a:spAutoFit/>
          </a:bodyPr>
          <a:lstStyle/>
          <a:p>
            <a:pPr marL="2044064">
              <a:lnSpc>
                <a:spcPts val="1260"/>
              </a:lnSpc>
            </a:pPr>
            <a:fld id="{81D60167-4931-47E6-BA6A-407CBD079E47}" type="slidenum">
              <a:rPr dirty="0"/>
              <a:t>125</a:t>
            </a:fld>
            <a:endParaRPr dirty="0"/>
          </a:p>
        </p:txBody>
      </p:sp>
      <p:sp>
        <p:nvSpPr>
          <p:cNvPr id="3" name="object 3"/>
          <p:cNvSpPr/>
          <p:nvPr/>
        </p:nvSpPr>
        <p:spPr>
          <a:xfrm>
            <a:off x="774072" y="3777996"/>
            <a:ext cx="9144000" cy="3429000"/>
          </a:xfrm>
          <a:custGeom>
            <a:avLst/>
            <a:gdLst/>
            <a:ahLst/>
            <a:cxnLst/>
            <a:rect l="l" t="t" r="r" b="b"/>
            <a:pathLst>
              <a:path w="9144000" h="3429000">
                <a:moveTo>
                  <a:pt x="0" y="0"/>
                </a:moveTo>
                <a:lnTo>
                  <a:pt x="9143992" y="0"/>
                </a:lnTo>
                <a:lnTo>
                  <a:pt x="9143992" y="3429000"/>
                </a:lnTo>
                <a:lnTo>
                  <a:pt x="0" y="3429000"/>
                </a:lnTo>
                <a:lnTo>
                  <a:pt x="0" y="0"/>
                </a:lnTo>
                <a:close/>
              </a:path>
            </a:pathLst>
          </a:custGeom>
          <a:solidFill>
            <a:srgbClr val="FFFFFF"/>
          </a:solidFill>
        </p:spPr>
        <p:txBody>
          <a:bodyPr wrap="square" lIns="0" tIns="0" rIns="0" bIns="0" rtlCol="0"/>
          <a:lstStyle/>
          <a:p>
            <a:endParaRPr/>
          </a:p>
        </p:txBody>
      </p:sp>
      <p:sp>
        <p:nvSpPr>
          <p:cNvPr id="4" name="object 4"/>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5" name="object 5"/>
          <p:cNvSpPr txBox="1"/>
          <p:nvPr/>
        </p:nvSpPr>
        <p:spPr>
          <a:xfrm>
            <a:off x="1310017" y="1984247"/>
            <a:ext cx="8063230" cy="3927475"/>
          </a:xfrm>
          <a:prstGeom prst="rect">
            <a:avLst/>
          </a:prstGeom>
        </p:spPr>
        <p:txBody>
          <a:bodyPr vert="horz" wrap="square" lIns="0" tIns="0" rIns="0" bIns="0" rtlCol="0">
            <a:spAutoFit/>
          </a:bodyPr>
          <a:lstStyle/>
          <a:p>
            <a:pPr marL="355600" marR="5080" indent="-342900">
              <a:lnSpc>
                <a:spcPct val="100000"/>
              </a:lnSpc>
              <a:buClr>
                <a:srgbClr val="CC9900"/>
              </a:buClr>
              <a:buSzPct val="65000"/>
              <a:buFont typeface="Wingdings"/>
              <a:buChar char=""/>
              <a:tabLst>
                <a:tab pos="355600" algn="l"/>
              </a:tabLst>
            </a:pPr>
            <a:r>
              <a:rPr sz="3000" spc="-5" dirty="0">
                <a:latin typeface="Arial"/>
                <a:cs typeface="Arial"/>
              </a:rPr>
              <a:t>Le polymorphisme </a:t>
            </a:r>
            <a:r>
              <a:rPr sz="3000" spc="-10" dirty="0">
                <a:latin typeface="Arial"/>
                <a:cs typeface="Arial"/>
              </a:rPr>
              <a:t>offre </a:t>
            </a:r>
            <a:r>
              <a:rPr sz="3000" spc="-5" dirty="0">
                <a:latin typeface="Arial"/>
                <a:cs typeface="Arial"/>
              </a:rPr>
              <a:t>aux objets </a:t>
            </a:r>
            <a:r>
              <a:rPr sz="3000" dirty="0">
                <a:latin typeface="Arial"/>
                <a:cs typeface="Arial"/>
              </a:rPr>
              <a:t>la  </a:t>
            </a:r>
            <a:r>
              <a:rPr sz="3000" spc="-5" dirty="0">
                <a:latin typeface="Arial"/>
                <a:cs typeface="Arial"/>
              </a:rPr>
              <a:t>possibilité </a:t>
            </a:r>
            <a:r>
              <a:rPr sz="3000" dirty="0">
                <a:latin typeface="Arial"/>
                <a:cs typeface="Arial"/>
              </a:rPr>
              <a:t>d </a:t>
            </a:r>
            <a:r>
              <a:rPr sz="3000" spc="-5" dirty="0">
                <a:latin typeface="Arial"/>
                <a:cs typeface="Arial"/>
              </a:rPr>
              <a:t>’appartenir </a:t>
            </a:r>
            <a:r>
              <a:rPr sz="3000" dirty="0">
                <a:latin typeface="Arial"/>
                <a:cs typeface="Arial"/>
              </a:rPr>
              <a:t>à </a:t>
            </a:r>
            <a:r>
              <a:rPr sz="3000" spc="-5" dirty="0">
                <a:latin typeface="Arial"/>
                <a:cs typeface="Arial"/>
              </a:rPr>
              <a:t>plusieurs catégories  </a:t>
            </a:r>
            <a:r>
              <a:rPr sz="3000" dirty="0">
                <a:latin typeface="Arial"/>
                <a:cs typeface="Arial"/>
              </a:rPr>
              <a:t>à la</a:t>
            </a:r>
            <a:r>
              <a:rPr sz="3000" spc="-110" dirty="0">
                <a:latin typeface="Arial"/>
                <a:cs typeface="Arial"/>
              </a:rPr>
              <a:t> </a:t>
            </a:r>
            <a:r>
              <a:rPr sz="3000" spc="-5" dirty="0">
                <a:latin typeface="Arial"/>
                <a:cs typeface="Arial"/>
              </a:rPr>
              <a:t>fois.</a:t>
            </a:r>
            <a:endParaRPr sz="3000">
              <a:latin typeface="Arial"/>
              <a:cs typeface="Arial"/>
            </a:endParaRPr>
          </a:p>
          <a:p>
            <a:pPr marL="355600" marR="626745" indent="-342900">
              <a:lnSpc>
                <a:spcPct val="100000"/>
              </a:lnSpc>
              <a:spcBef>
                <a:spcPts val="720"/>
              </a:spcBef>
              <a:buClr>
                <a:srgbClr val="CC9900"/>
              </a:buClr>
              <a:buSzPct val="65000"/>
              <a:buFont typeface="Wingdings"/>
              <a:buChar char=""/>
              <a:tabLst>
                <a:tab pos="355600" algn="l"/>
              </a:tabLst>
            </a:pPr>
            <a:r>
              <a:rPr sz="3000" dirty="0">
                <a:latin typeface="Arial"/>
                <a:cs typeface="Arial"/>
              </a:rPr>
              <a:t>En </a:t>
            </a:r>
            <a:r>
              <a:rPr sz="3000" spc="-10" dirty="0">
                <a:latin typeface="Arial"/>
                <a:cs typeface="Arial"/>
              </a:rPr>
              <a:t>effet, </a:t>
            </a:r>
            <a:r>
              <a:rPr sz="3000" spc="-5" dirty="0">
                <a:latin typeface="Arial"/>
                <a:cs typeface="Arial"/>
              </a:rPr>
              <a:t>nous avons certainement </a:t>
            </a:r>
            <a:r>
              <a:rPr sz="3000" spc="-10" dirty="0">
                <a:latin typeface="Arial"/>
                <a:cs typeface="Arial"/>
              </a:rPr>
              <a:t>tous  </a:t>
            </a:r>
            <a:r>
              <a:rPr sz="3000" spc="-5" dirty="0">
                <a:latin typeface="Arial"/>
                <a:cs typeface="Arial"/>
              </a:rPr>
              <a:t>appris </a:t>
            </a:r>
            <a:r>
              <a:rPr sz="3000" dirty="0">
                <a:latin typeface="Arial"/>
                <a:cs typeface="Arial"/>
              </a:rPr>
              <a:t>à </a:t>
            </a:r>
            <a:r>
              <a:rPr sz="3000" spc="-5" dirty="0">
                <a:latin typeface="Arial"/>
                <a:cs typeface="Arial"/>
              </a:rPr>
              <a:t>l'école qu'il était impossible  d'additionner des pommes et des</a:t>
            </a:r>
            <a:r>
              <a:rPr sz="3000" spc="-110" dirty="0">
                <a:latin typeface="Arial"/>
                <a:cs typeface="Arial"/>
              </a:rPr>
              <a:t> </a:t>
            </a:r>
            <a:r>
              <a:rPr sz="3000" spc="-5" dirty="0">
                <a:latin typeface="Arial"/>
                <a:cs typeface="Arial"/>
              </a:rPr>
              <a:t>oranges</a:t>
            </a:r>
            <a:endParaRPr sz="3000">
              <a:latin typeface="Arial"/>
              <a:cs typeface="Arial"/>
            </a:endParaRPr>
          </a:p>
          <a:p>
            <a:pPr marL="355600" indent="-342900">
              <a:lnSpc>
                <a:spcPct val="100000"/>
              </a:lnSpc>
              <a:spcBef>
                <a:spcPts val="720"/>
              </a:spcBef>
              <a:buClr>
                <a:srgbClr val="CC9900"/>
              </a:buClr>
              <a:buSzPct val="65000"/>
              <a:buFont typeface="Wingdings"/>
              <a:buChar char=""/>
              <a:tabLst>
                <a:tab pos="355600" algn="l"/>
              </a:tabLst>
            </a:pPr>
            <a:r>
              <a:rPr sz="3000" spc="-5" dirty="0">
                <a:latin typeface="Arial"/>
                <a:cs typeface="Arial"/>
              </a:rPr>
              <a:t>Mais, on peut écrire </a:t>
            </a:r>
            <a:r>
              <a:rPr sz="3000" dirty="0">
                <a:latin typeface="Arial"/>
                <a:cs typeface="Arial"/>
              </a:rPr>
              <a:t>l </a:t>
            </a:r>
            <a:r>
              <a:rPr sz="3000" spc="-5" dirty="0">
                <a:latin typeface="Arial"/>
                <a:cs typeface="Arial"/>
              </a:rPr>
              <a:t>’expression</a:t>
            </a:r>
            <a:r>
              <a:rPr sz="3000" spc="-75" dirty="0">
                <a:latin typeface="Arial"/>
                <a:cs typeface="Arial"/>
              </a:rPr>
              <a:t> </a:t>
            </a:r>
            <a:r>
              <a:rPr sz="3000" spc="-5" dirty="0">
                <a:latin typeface="Arial"/>
                <a:cs typeface="Arial"/>
              </a:rPr>
              <a:t>suivante:</a:t>
            </a:r>
            <a:endParaRPr sz="3000">
              <a:latin typeface="Arial"/>
              <a:cs typeface="Arial"/>
            </a:endParaRPr>
          </a:p>
          <a:p>
            <a:pPr marL="356870">
              <a:lnSpc>
                <a:spcPct val="100000"/>
              </a:lnSpc>
              <a:spcBef>
                <a:spcPts val="445"/>
              </a:spcBef>
            </a:pPr>
            <a:r>
              <a:rPr sz="3000" b="1" dirty="0">
                <a:latin typeface="Courier New"/>
                <a:cs typeface="Courier New"/>
              </a:rPr>
              <a:t>3 </a:t>
            </a:r>
            <a:r>
              <a:rPr sz="3000" b="1" spc="-5" dirty="0">
                <a:latin typeface="Courier New"/>
                <a:cs typeface="Courier New"/>
              </a:rPr>
              <a:t>pommes </a:t>
            </a:r>
            <a:r>
              <a:rPr sz="3000" b="1" dirty="0">
                <a:latin typeface="Courier New"/>
                <a:cs typeface="Courier New"/>
              </a:rPr>
              <a:t>+ 5 </a:t>
            </a:r>
            <a:r>
              <a:rPr sz="3000" b="1" spc="-5" dirty="0">
                <a:latin typeface="Courier New"/>
                <a:cs typeface="Courier New"/>
              </a:rPr>
              <a:t>oranges </a:t>
            </a:r>
            <a:r>
              <a:rPr sz="3000" b="1" dirty="0">
                <a:latin typeface="Courier New"/>
                <a:cs typeface="Courier New"/>
              </a:rPr>
              <a:t>= 8</a:t>
            </a:r>
            <a:r>
              <a:rPr sz="3000" b="1" spc="-114" dirty="0">
                <a:latin typeface="Courier New"/>
                <a:cs typeface="Courier New"/>
              </a:rPr>
              <a:t> </a:t>
            </a:r>
            <a:r>
              <a:rPr sz="3000" b="1" spc="-5" dirty="0">
                <a:latin typeface="Courier New"/>
                <a:cs typeface="Courier New"/>
              </a:rPr>
              <a:t>fruits</a:t>
            </a:r>
            <a:endParaRPr sz="3000">
              <a:latin typeface="Courier New"/>
              <a:cs typeface="Courier New"/>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Polymorphisme</a:t>
            </a:r>
          </a:p>
        </p:txBody>
      </p:sp>
      <p:sp>
        <p:nvSpPr>
          <p:cNvPr id="7" name="object 7"/>
          <p:cNvSpPr txBox="1">
            <a:spLocks noGrp="1"/>
          </p:cNvSpPr>
          <p:nvPr>
            <p:ph type="sldNum" sz="quarter" idx="12"/>
          </p:nvPr>
        </p:nvSpPr>
        <p:spPr>
          <a:prstGeom prst="rect">
            <a:avLst/>
          </a:prstGeom>
        </p:spPr>
        <p:txBody>
          <a:bodyPr vert="horz" wrap="square" lIns="0" tIns="220563" rIns="0" bIns="0" rtlCol="0">
            <a:spAutoFit/>
          </a:bodyPr>
          <a:lstStyle/>
          <a:p>
            <a:pPr marL="2044064">
              <a:lnSpc>
                <a:spcPts val="1260"/>
              </a:lnSpc>
            </a:pPr>
            <a:fld id="{81D60167-4931-47E6-BA6A-407CBD079E47}" type="slidenum">
              <a:rPr dirty="0"/>
              <a:t>126</a:t>
            </a:fld>
            <a:endParaRPr dirty="0"/>
          </a:p>
        </p:txBody>
      </p:sp>
      <p:sp>
        <p:nvSpPr>
          <p:cNvPr id="3" name="object 3"/>
          <p:cNvSpPr txBox="1"/>
          <p:nvPr/>
        </p:nvSpPr>
        <p:spPr>
          <a:xfrm>
            <a:off x="1310017" y="1931923"/>
            <a:ext cx="5713095" cy="544195"/>
          </a:xfrm>
          <a:prstGeom prst="rect">
            <a:avLst/>
          </a:prstGeom>
        </p:spPr>
        <p:txBody>
          <a:bodyPr vert="horz" wrap="square" lIns="0" tIns="0" rIns="0" bIns="0" rtlCol="0">
            <a:spAutoFit/>
          </a:bodyPr>
          <a:lstStyle/>
          <a:p>
            <a:pPr marL="12700">
              <a:lnSpc>
                <a:spcPct val="100000"/>
              </a:lnSpc>
            </a:pPr>
            <a:r>
              <a:rPr sz="2200" spc="-620" dirty="0">
                <a:solidFill>
                  <a:srgbClr val="CC9900"/>
                </a:solidFill>
                <a:latin typeface="Wingdings"/>
                <a:cs typeface="Wingdings"/>
              </a:rPr>
              <a:t></a:t>
            </a:r>
            <a:r>
              <a:rPr sz="2200" spc="120" dirty="0">
                <a:solidFill>
                  <a:srgbClr val="CC9900"/>
                </a:solidFill>
                <a:latin typeface="Times New Roman"/>
                <a:cs typeface="Times New Roman"/>
              </a:rPr>
              <a:t> </a:t>
            </a:r>
            <a:r>
              <a:rPr sz="3400" b="1" spc="-5" dirty="0">
                <a:latin typeface="Arial"/>
                <a:cs typeface="Arial"/>
              </a:rPr>
              <a:t>Le </a:t>
            </a:r>
            <a:r>
              <a:rPr sz="3400" b="1" spc="-10" dirty="0">
                <a:latin typeface="Arial"/>
                <a:cs typeface="Arial"/>
              </a:rPr>
              <a:t>sur-casting des</a:t>
            </a:r>
            <a:r>
              <a:rPr sz="3400" b="1" spc="5" dirty="0">
                <a:latin typeface="Arial"/>
                <a:cs typeface="Arial"/>
              </a:rPr>
              <a:t> </a:t>
            </a:r>
            <a:r>
              <a:rPr sz="3400" b="1" spc="-5" dirty="0">
                <a:latin typeface="Arial"/>
                <a:cs typeface="Arial"/>
              </a:rPr>
              <a:t>objets:</a:t>
            </a:r>
            <a:endParaRPr sz="3400">
              <a:latin typeface="Arial"/>
              <a:cs typeface="Arial"/>
            </a:endParaRPr>
          </a:p>
        </p:txBody>
      </p:sp>
      <p:sp>
        <p:nvSpPr>
          <p:cNvPr id="4" name="object 4"/>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5" name="object 5"/>
          <p:cNvSpPr txBox="1"/>
          <p:nvPr/>
        </p:nvSpPr>
        <p:spPr>
          <a:xfrm>
            <a:off x="1310017" y="2485644"/>
            <a:ext cx="8072755" cy="3827779"/>
          </a:xfrm>
          <a:prstGeom prst="rect">
            <a:avLst/>
          </a:prstGeom>
        </p:spPr>
        <p:txBody>
          <a:bodyPr vert="horz" wrap="square" lIns="0" tIns="35560" rIns="0" bIns="0" rtlCol="0">
            <a:spAutoFit/>
          </a:bodyPr>
          <a:lstStyle/>
          <a:p>
            <a:pPr marL="355600" marR="5715" indent="-342900" algn="just">
              <a:lnSpc>
                <a:spcPts val="2270"/>
              </a:lnSpc>
              <a:spcBef>
                <a:spcPts val="280"/>
              </a:spcBef>
            </a:pPr>
            <a:r>
              <a:rPr sz="1350" spc="-370" dirty="0">
                <a:solidFill>
                  <a:srgbClr val="CC9900"/>
                </a:solidFill>
                <a:latin typeface="Wingdings"/>
                <a:cs typeface="Wingdings"/>
              </a:rPr>
              <a:t></a:t>
            </a:r>
            <a:r>
              <a:rPr sz="1350" spc="750" dirty="0">
                <a:solidFill>
                  <a:srgbClr val="CC9900"/>
                </a:solidFill>
                <a:latin typeface="Times New Roman"/>
                <a:cs typeface="Times New Roman"/>
              </a:rPr>
              <a:t> </a:t>
            </a:r>
            <a:r>
              <a:rPr sz="2100" spc="-5" dirty="0">
                <a:latin typeface="Arial"/>
                <a:cs typeface="Arial"/>
              </a:rPr>
              <a:t>Une façon de décrire l'exemple consistant </a:t>
            </a:r>
            <a:r>
              <a:rPr sz="2100" dirty="0">
                <a:latin typeface="Arial"/>
                <a:cs typeface="Arial"/>
              </a:rPr>
              <a:t>à </a:t>
            </a:r>
            <a:r>
              <a:rPr sz="2100" spc="-5" dirty="0">
                <a:latin typeface="Arial"/>
                <a:cs typeface="Arial"/>
              </a:rPr>
              <a:t>additionner </a:t>
            </a:r>
            <a:r>
              <a:rPr sz="2100" spc="-10" dirty="0">
                <a:latin typeface="Arial"/>
                <a:cs typeface="Arial"/>
              </a:rPr>
              <a:t>des  </a:t>
            </a:r>
            <a:r>
              <a:rPr sz="2100" spc="-5" dirty="0">
                <a:latin typeface="Arial"/>
                <a:cs typeface="Arial"/>
              </a:rPr>
              <a:t>pommes et des </a:t>
            </a:r>
            <a:r>
              <a:rPr sz="2100" spc="-10" dirty="0">
                <a:latin typeface="Arial"/>
                <a:cs typeface="Arial"/>
              </a:rPr>
              <a:t>oranges </a:t>
            </a:r>
            <a:r>
              <a:rPr sz="2100" spc="-5" dirty="0">
                <a:latin typeface="Arial"/>
                <a:cs typeface="Arial"/>
              </a:rPr>
              <a:t>serait d'imaginer </a:t>
            </a:r>
            <a:r>
              <a:rPr sz="2100" spc="-10" dirty="0">
                <a:latin typeface="Arial"/>
                <a:cs typeface="Arial"/>
              </a:rPr>
              <a:t>que </a:t>
            </a:r>
            <a:r>
              <a:rPr sz="2100" spc="-5" dirty="0">
                <a:latin typeface="Arial"/>
                <a:cs typeface="Arial"/>
              </a:rPr>
              <a:t>nous </a:t>
            </a:r>
            <a:r>
              <a:rPr sz="2100" spc="-10" dirty="0">
                <a:latin typeface="Arial"/>
                <a:cs typeface="Arial"/>
              </a:rPr>
              <a:t>disons  </a:t>
            </a:r>
            <a:r>
              <a:rPr sz="2100" spc="-5" dirty="0">
                <a:latin typeface="Arial"/>
                <a:cs typeface="Arial"/>
              </a:rPr>
              <a:t>pommes et </a:t>
            </a:r>
            <a:r>
              <a:rPr sz="2100" spc="-10" dirty="0">
                <a:latin typeface="Arial"/>
                <a:cs typeface="Arial"/>
              </a:rPr>
              <a:t>oranges </a:t>
            </a:r>
            <a:r>
              <a:rPr sz="2100" spc="-5" dirty="0">
                <a:latin typeface="Arial"/>
                <a:cs typeface="Arial"/>
              </a:rPr>
              <a:t>mais que nous </a:t>
            </a:r>
            <a:r>
              <a:rPr sz="2100" spc="-10" dirty="0">
                <a:latin typeface="Arial"/>
                <a:cs typeface="Arial"/>
              </a:rPr>
              <a:t>manipulons </a:t>
            </a:r>
            <a:r>
              <a:rPr sz="2100" spc="-5" dirty="0">
                <a:latin typeface="Arial"/>
                <a:cs typeface="Arial"/>
              </a:rPr>
              <a:t>en fait des fruits.  Nous pourrions écrire alors </a:t>
            </a:r>
            <a:r>
              <a:rPr sz="2100" dirty="0">
                <a:latin typeface="Arial"/>
                <a:cs typeface="Arial"/>
              </a:rPr>
              <a:t>la </a:t>
            </a:r>
            <a:r>
              <a:rPr sz="2100" spc="-5" dirty="0">
                <a:latin typeface="Arial"/>
                <a:cs typeface="Arial"/>
              </a:rPr>
              <a:t>formule correcte</a:t>
            </a:r>
            <a:r>
              <a:rPr sz="2100" spc="-35" dirty="0">
                <a:latin typeface="Arial"/>
                <a:cs typeface="Arial"/>
              </a:rPr>
              <a:t> </a:t>
            </a:r>
            <a:r>
              <a:rPr sz="2100" dirty="0">
                <a:latin typeface="Arial"/>
                <a:cs typeface="Arial"/>
              </a:rPr>
              <a:t>:</a:t>
            </a:r>
            <a:endParaRPr sz="2100">
              <a:latin typeface="Arial"/>
              <a:cs typeface="Arial"/>
            </a:endParaRPr>
          </a:p>
          <a:p>
            <a:pPr marL="355600">
              <a:lnSpc>
                <a:spcPct val="100000"/>
              </a:lnSpc>
              <a:spcBef>
                <a:spcPts val="135"/>
              </a:spcBef>
            </a:pPr>
            <a:r>
              <a:rPr sz="2100" dirty="0">
                <a:latin typeface="Courier New"/>
                <a:cs typeface="Courier New"/>
              </a:rPr>
              <a:t>3 </a:t>
            </a:r>
            <a:r>
              <a:rPr sz="2100" spc="-5" dirty="0">
                <a:latin typeface="Courier New"/>
                <a:cs typeface="Courier New"/>
              </a:rPr>
              <a:t>(fruits)</a:t>
            </a:r>
            <a:r>
              <a:rPr sz="2100" spc="-55" dirty="0">
                <a:latin typeface="Courier New"/>
                <a:cs typeface="Courier New"/>
              </a:rPr>
              <a:t> </a:t>
            </a:r>
            <a:r>
              <a:rPr sz="2100" spc="-5" dirty="0">
                <a:latin typeface="Courier New"/>
                <a:cs typeface="Courier New"/>
              </a:rPr>
              <a:t>pommes</a:t>
            </a:r>
            <a:endParaRPr sz="2100">
              <a:latin typeface="Courier New"/>
              <a:cs typeface="Courier New"/>
            </a:endParaRPr>
          </a:p>
          <a:p>
            <a:pPr marL="355600">
              <a:lnSpc>
                <a:spcPct val="100000"/>
              </a:lnSpc>
              <a:spcBef>
                <a:spcPts val="215"/>
              </a:spcBef>
            </a:pPr>
            <a:r>
              <a:rPr sz="2100" dirty="0">
                <a:latin typeface="Courier New"/>
                <a:cs typeface="Courier New"/>
              </a:rPr>
              <a:t>+ 5 </a:t>
            </a:r>
            <a:r>
              <a:rPr sz="2100" spc="-5" dirty="0">
                <a:latin typeface="Courier New"/>
                <a:cs typeface="Courier New"/>
              </a:rPr>
              <a:t>(fruits)</a:t>
            </a:r>
            <a:r>
              <a:rPr sz="2100" spc="-50" dirty="0">
                <a:latin typeface="Courier New"/>
                <a:cs typeface="Courier New"/>
              </a:rPr>
              <a:t> </a:t>
            </a:r>
            <a:r>
              <a:rPr sz="2100" spc="-5" dirty="0">
                <a:latin typeface="Courier New"/>
                <a:cs typeface="Courier New"/>
              </a:rPr>
              <a:t>oranges</a:t>
            </a:r>
            <a:endParaRPr sz="2100">
              <a:latin typeface="Courier New"/>
              <a:cs typeface="Courier New"/>
            </a:endParaRPr>
          </a:p>
          <a:p>
            <a:pPr marL="355600">
              <a:lnSpc>
                <a:spcPct val="100000"/>
              </a:lnSpc>
              <a:spcBef>
                <a:spcPts val="250"/>
              </a:spcBef>
            </a:pPr>
            <a:r>
              <a:rPr sz="2100" spc="-5" dirty="0">
                <a:latin typeface="Courier New"/>
                <a:cs typeface="Courier New"/>
              </a:rPr>
              <a:t>---------------------------------------------</a:t>
            </a:r>
            <a:endParaRPr sz="2100">
              <a:latin typeface="Courier New"/>
              <a:cs typeface="Courier New"/>
            </a:endParaRPr>
          </a:p>
          <a:p>
            <a:pPr marL="355600">
              <a:lnSpc>
                <a:spcPct val="100000"/>
              </a:lnSpc>
              <a:spcBef>
                <a:spcPts val="250"/>
              </a:spcBef>
            </a:pPr>
            <a:r>
              <a:rPr sz="2100" dirty="0">
                <a:latin typeface="Courier New"/>
                <a:cs typeface="Courier New"/>
              </a:rPr>
              <a:t>= 8</a:t>
            </a:r>
            <a:r>
              <a:rPr sz="2100" spc="-105" dirty="0">
                <a:latin typeface="Courier New"/>
                <a:cs typeface="Courier New"/>
              </a:rPr>
              <a:t> </a:t>
            </a:r>
            <a:r>
              <a:rPr sz="2100" dirty="0">
                <a:latin typeface="Courier New"/>
                <a:cs typeface="Courier New"/>
              </a:rPr>
              <a:t>fruits</a:t>
            </a:r>
            <a:endParaRPr sz="2100">
              <a:latin typeface="Courier New"/>
              <a:cs typeface="Courier New"/>
            </a:endParaRPr>
          </a:p>
          <a:p>
            <a:pPr marL="355600" marR="5080" indent="-342900" algn="just">
              <a:lnSpc>
                <a:spcPct val="89800"/>
              </a:lnSpc>
              <a:spcBef>
                <a:spcPts val="630"/>
              </a:spcBef>
            </a:pPr>
            <a:r>
              <a:rPr sz="1350" spc="-370" dirty="0">
                <a:solidFill>
                  <a:srgbClr val="CC9900"/>
                </a:solidFill>
                <a:latin typeface="Wingdings"/>
                <a:cs typeface="Wingdings"/>
              </a:rPr>
              <a:t></a:t>
            </a:r>
            <a:r>
              <a:rPr sz="1350" spc="750" dirty="0">
                <a:solidFill>
                  <a:srgbClr val="CC9900"/>
                </a:solidFill>
                <a:latin typeface="Times New Roman"/>
                <a:cs typeface="Times New Roman"/>
              </a:rPr>
              <a:t> </a:t>
            </a:r>
            <a:r>
              <a:rPr sz="2100" spc="-5" dirty="0">
                <a:latin typeface="Arial"/>
                <a:cs typeface="Arial"/>
              </a:rPr>
              <a:t>Cette façon de voir les choses implique que </a:t>
            </a:r>
            <a:r>
              <a:rPr sz="2100" spc="-10" dirty="0">
                <a:latin typeface="Arial"/>
                <a:cs typeface="Arial"/>
              </a:rPr>
              <a:t>les </a:t>
            </a:r>
            <a:r>
              <a:rPr sz="2100" spc="-5" dirty="0">
                <a:latin typeface="Arial"/>
                <a:cs typeface="Arial"/>
              </a:rPr>
              <a:t>pommes et les  oranges soient "transformés" en </a:t>
            </a:r>
            <a:r>
              <a:rPr sz="2100" dirty="0">
                <a:latin typeface="Arial"/>
                <a:cs typeface="Arial"/>
              </a:rPr>
              <a:t>fruits </a:t>
            </a:r>
            <a:r>
              <a:rPr sz="2100" spc="-5" dirty="0">
                <a:latin typeface="Arial"/>
                <a:cs typeface="Arial"/>
              </a:rPr>
              <a:t>préalablement </a:t>
            </a:r>
            <a:r>
              <a:rPr sz="2100" dirty="0">
                <a:latin typeface="Arial"/>
                <a:cs typeface="Arial"/>
              </a:rPr>
              <a:t>à  </a:t>
            </a:r>
            <a:r>
              <a:rPr sz="2100" spc="-5" dirty="0">
                <a:latin typeface="Arial"/>
                <a:cs typeface="Arial"/>
              </a:rPr>
              <a:t>l'établissement du problème. Cette transformation </a:t>
            </a:r>
            <a:r>
              <a:rPr sz="2100" dirty="0">
                <a:latin typeface="Arial"/>
                <a:cs typeface="Arial"/>
              </a:rPr>
              <a:t>est </a:t>
            </a:r>
            <a:r>
              <a:rPr sz="2100" spc="-5" dirty="0">
                <a:latin typeface="Arial"/>
                <a:cs typeface="Arial"/>
              </a:rPr>
              <a:t>appelée  </a:t>
            </a:r>
            <a:r>
              <a:rPr sz="2100" i="1" spc="-5" dirty="0">
                <a:latin typeface="Arial"/>
                <a:cs typeface="Arial"/>
              </a:rPr>
              <a:t>sur-castin</a:t>
            </a:r>
            <a:r>
              <a:rPr sz="2100" spc="-5" dirty="0">
                <a:latin typeface="Arial"/>
                <a:cs typeface="Arial"/>
              </a:rPr>
              <a:t>g</a:t>
            </a:r>
            <a:endParaRPr sz="2100">
              <a:latin typeface="Arial"/>
              <a:cs typeface="Arial"/>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Instanciation </a:t>
            </a:r>
            <a:r>
              <a:rPr dirty="0"/>
              <a:t>et</a:t>
            </a:r>
            <a:r>
              <a:rPr spc="-40" dirty="0"/>
              <a:t> </a:t>
            </a:r>
            <a:r>
              <a:rPr spc="-5" dirty="0"/>
              <a:t>héritage</a:t>
            </a:r>
          </a:p>
        </p:txBody>
      </p:sp>
      <p:sp>
        <p:nvSpPr>
          <p:cNvPr id="25" name="object 25"/>
          <p:cNvSpPr txBox="1">
            <a:spLocks noGrp="1"/>
          </p:cNvSpPr>
          <p:nvPr>
            <p:ph type="sldNum" sz="quarter" idx="12"/>
          </p:nvPr>
        </p:nvSpPr>
        <p:spPr>
          <a:prstGeom prst="rect">
            <a:avLst/>
          </a:prstGeom>
        </p:spPr>
        <p:txBody>
          <a:bodyPr vert="horz" wrap="square" lIns="0" tIns="220563" rIns="0" bIns="0" rtlCol="0">
            <a:spAutoFit/>
          </a:bodyPr>
          <a:lstStyle/>
          <a:p>
            <a:pPr marL="2044064">
              <a:lnSpc>
                <a:spcPts val="1260"/>
              </a:lnSpc>
            </a:pPr>
            <a:fld id="{81D60167-4931-47E6-BA6A-407CBD079E47}" type="slidenum">
              <a:rPr dirty="0"/>
              <a:t>127</a:t>
            </a:fld>
            <a:endParaRPr dirty="0"/>
          </a:p>
        </p:txBody>
      </p:sp>
      <p:sp>
        <p:nvSpPr>
          <p:cNvPr id="3" name="object 3"/>
          <p:cNvSpPr txBox="1"/>
          <p:nvPr/>
        </p:nvSpPr>
        <p:spPr>
          <a:xfrm>
            <a:off x="1310017" y="1984247"/>
            <a:ext cx="5631815" cy="481330"/>
          </a:xfrm>
          <a:prstGeom prst="rect">
            <a:avLst/>
          </a:prstGeom>
        </p:spPr>
        <p:txBody>
          <a:bodyPr vert="horz" wrap="square" lIns="0" tIns="0" rIns="0" bIns="0" rtlCol="0">
            <a:spAutoFit/>
          </a:bodyPr>
          <a:lstStyle/>
          <a:p>
            <a:pPr marL="12700">
              <a:lnSpc>
                <a:spcPct val="100000"/>
              </a:lnSpc>
            </a:pPr>
            <a:r>
              <a:rPr sz="1950" spc="-550" dirty="0">
                <a:solidFill>
                  <a:srgbClr val="CC9900"/>
                </a:solidFill>
                <a:latin typeface="Wingdings"/>
                <a:cs typeface="Wingdings"/>
              </a:rPr>
              <a:t></a:t>
            </a:r>
            <a:r>
              <a:rPr sz="1950" spc="310" dirty="0">
                <a:solidFill>
                  <a:srgbClr val="CC9900"/>
                </a:solidFill>
                <a:latin typeface="Times New Roman"/>
                <a:cs typeface="Times New Roman"/>
              </a:rPr>
              <a:t> </a:t>
            </a:r>
            <a:r>
              <a:rPr sz="3000" spc="-5" dirty="0">
                <a:latin typeface="Arial"/>
                <a:cs typeface="Arial"/>
              </a:rPr>
              <a:t>Considérons l’exemple</a:t>
            </a:r>
            <a:r>
              <a:rPr sz="3000" spc="-95" dirty="0">
                <a:latin typeface="Arial"/>
                <a:cs typeface="Arial"/>
              </a:rPr>
              <a:t> </a:t>
            </a:r>
            <a:r>
              <a:rPr sz="3000" spc="-5" dirty="0">
                <a:latin typeface="Arial"/>
                <a:cs typeface="Arial"/>
              </a:rPr>
              <a:t>suivant:</a:t>
            </a:r>
            <a:endParaRPr sz="3000">
              <a:latin typeface="Arial"/>
              <a:cs typeface="Arial"/>
            </a:endParaRPr>
          </a:p>
        </p:txBody>
      </p:sp>
      <p:sp>
        <p:nvSpPr>
          <p:cNvPr id="4" name="object 4"/>
          <p:cNvSpPr/>
          <p:nvPr/>
        </p:nvSpPr>
        <p:spPr>
          <a:xfrm>
            <a:off x="3972940" y="2996183"/>
            <a:ext cx="1667510" cy="323215"/>
          </a:xfrm>
          <a:custGeom>
            <a:avLst/>
            <a:gdLst/>
            <a:ahLst/>
            <a:cxnLst/>
            <a:rect l="l" t="t" r="r" b="b"/>
            <a:pathLst>
              <a:path w="1667510" h="323214">
                <a:moveTo>
                  <a:pt x="1667256" y="0"/>
                </a:moveTo>
                <a:lnTo>
                  <a:pt x="0" y="0"/>
                </a:lnTo>
                <a:lnTo>
                  <a:pt x="0" y="323088"/>
                </a:lnTo>
                <a:lnTo>
                  <a:pt x="1667256" y="323088"/>
                </a:lnTo>
                <a:lnTo>
                  <a:pt x="1667256" y="318515"/>
                </a:lnTo>
                <a:lnTo>
                  <a:pt x="10668" y="318515"/>
                </a:lnTo>
                <a:lnTo>
                  <a:pt x="6096" y="313943"/>
                </a:lnTo>
                <a:lnTo>
                  <a:pt x="10668" y="313943"/>
                </a:lnTo>
                <a:lnTo>
                  <a:pt x="10668" y="9143"/>
                </a:lnTo>
                <a:lnTo>
                  <a:pt x="6096" y="9143"/>
                </a:lnTo>
                <a:lnTo>
                  <a:pt x="10668" y="4571"/>
                </a:lnTo>
                <a:lnTo>
                  <a:pt x="1667256" y="4571"/>
                </a:lnTo>
                <a:lnTo>
                  <a:pt x="1667256" y="0"/>
                </a:lnTo>
                <a:close/>
              </a:path>
              <a:path w="1667510" h="323214">
                <a:moveTo>
                  <a:pt x="10668" y="313943"/>
                </a:moveTo>
                <a:lnTo>
                  <a:pt x="6096" y="313943"/>
                </a:lnTo>
                <a:lnTo>
                  <a:pt x="10668" y="318515"/>
                </a:lnTo>
                <a:lnTo>
                  <a:pt x="10668" y="313943"/>
                </a:lnTo>
                <a:close/>
              </a:path>
              <a:path w="1667510" h="323214">
                <a:moveTo>
                  <a:pt x="1658112" y="313943"/>
                </a:moveTo>
                <a:lnTo>
                  <a:pt x="10668" y="313943"/>
                </a:lnTo>
                <a:lnTo>
                  <a:pt x="10668" y="318515"/>
                </a:lnTo>
                <a:lnTo>
                  <a:pt x="1658112" y="318515"/>
                </a:lnTo>
                <a:lnTo>
                  <a:pt x="1658112" y="313943"/>
                </a:lnTo>
                <a:close/>
              </a:path>
              <a:path w="1667510" h="323214">
                <a:moveTo>
                  <a:pt x="1658112" y="4571"/>
                </a:moveTo>
                <a:lnTo>
                  <a:pt x="1658112" y="318515"/>
                </a:lnTo>
                <a:lnTo>
                  <a:pt x="1662684" y="313943"/>
                </a:lnTo>
                <a:lnTo>
                  <a:pt x="1667256" y="313943"/>
                </a:lnTo>
                <a:lnTo>
                  <a:pt x="1667256" y="9143"/>
                </a:lnTo>
                <a:lnTo>
                  <a:pt x="1662684" y="9143"/>
                </a:lnTo>
                <a:lnTo>
                  <a:pt x="1658112" y="4571"/>
                </a:lnTo>
                <a:close/>
              </a:path>
              <a:path w="1667510" h="323214">
                <a:moveTo>
                  <a:pt x="1667256" y="313943"/>
                </a:moveTo>
                <a:lnTo>
                  <a:pt x="1662684" y="313943"/>
                </a:lnTo>
                <a:lnTo>
                  <a:pt x="1658112" y="318515"/>
                </a:lnTo>
                <a:lnTo>
                  <a:pt x="1667256" y="318515"/>
                </a:lnTo>
                <a:lnTo>
                  <a:pt x="1667256" y="313943"/>
                </a:lnTo>
                <a:close/>
              </a:path>
              <a:path w="1667510" h="323214">
                <a:moveTo>
                  <a:pt x="10668" y="4571"/>
                </a:moveTo>
                <a:lnTo>
                  <a:pt x="6096" y="9143"/>
                </a:lnTo>
                <a:lnTo>
                  <a:pt x="10668" y="9143"/>
                </a:lnTo>
                <a:lnTo>
                  <a:pt x="10668" y="4571"/>
                </a:lnTo>
                <a:close/>
              </a:path>
              <a:path w="1667510" h="323214">
                <a:moveTo>
                  <a:pt x="1658112" y="4571"/>
                </a:moveTo>
                <a:lnTo>
                  <a:pt x="10668" y="4571"/>
                </a:lnTo>
                <a:lnTo>
                  <a:pt x="10668" y="9143"/>
                </a:lnTo>
                <a:lnTo>
                  <a:pt x="1658112" y="9143"/>
                </a:lnTo>
                <a:lnTo>
                  <a:pt x="1658112" y="4571"/>
                </a:lnTo>
                <a:close/>
              </a:path>
              <a:path w="1667510" h="323214">
                <a:moveTo>
                  <a:pt x="1667256" y="4571"/>
                </a:moveTo>
                <a:lnTo>
                  <a:pt x="1658112" y="4571"/>
                </a:lnTo>
                <a:lnTo>
                  <a:pt x="1662684" y="9143"/>
                </a:lnTo>
                <a:lnTo>
                  <a:pt x="1667256" y="9143"/>
                </a:lnTo>
                <a:lnTo>
                  <a:pt x="1667256" y="4571"/>
                </a:lnTo>
                <a:close/>
              </a:path>
            </a:pathLst>
          </a:custGeom>
          <a:solidFill>
            <a:srgbClr val="000000"/>
          </a:solidFill>
        </p:spPr>
        <p:txBody>
          <a:bodyPr wrap="square" lIns="0" tIns="0" rIns="0" bIns="0" rtlCol="0"/>
          <a:lstStyle/>
          <a:p>
            <a:endParaRPr/>
          </a:p>
        </p:txBody>
      </p:sp>
      <p:sp>
        <p:nvSpPr>
          <p:cNvPr id="5" name="object 5"/>
          <p:cNvSpPr/>
          <p:nvPr/>
        </p:nvSpPr>
        <p:spPr>
          <a:xfrm>
            <a:off x="3972940" y="3313176"/>
            <a:ext cx="1667510" cy="325120"/>
          </a:xfrm>
          <a:custGeom>
            <a:avLst/>
            <a:gdLst/>
            <a:ahLst/>
            <a:cxnLst/>
            <a:rect l="l" t="t" r="r" b="b"/>
            <a:pathLst>
              <a:path w="1667510" h="325120">
                <a:moveTo>
                  <a:pt x="1667256" y="0"/>
                </a:moveTo>
                <a:lnTo>
                  <a:pt x="0" y="0"/>
                </a:lnTo>
                <a:lnTo>
                  <a:pt x="0" y="324612"/>
                </a:lnTo>
                <a:lnTo>
                  <a:pt x="1667256" y="324612"/>
                </a:lnTo>
                <a:lnTo>
                  <a:pt x="1667256" y="320039"/>
                </a:lnTo>
                <a:lnTo>
                  <a:pt x="10668" y="320039"/>
                </a:lnTo>
                <a:lnTo>
                  <a:pt x="6096" y="315468"/>
                </a:lnTo>
                <a:lnTo>
                  <a:pt x="10668" y="315468"/>
                </a:lnTo>
                <a:lnTo>
                  <a:pt x="10668" y="10668"/>
                </a:lnTo>
                <a:lnTo>
                  <a:pt x="6096" y="10668"/>
                </a:lnTo>
                <a:lnTo>
                  <a:pt x="10668" y="4572"/>
                </a:lnTo>
                <a:lnTo>
                  <a:pt x="1667256" y="4572"/>
                </a:lnTo>
                <a:lnTo>
                  <a:pt x="1667256" y="0"/>
                </a:lnTo>
                <a:close/>
              </a:path>
              <a:path w="1667510" h="325120">
                <a:moveTo>
                  <a:pt x="10668" y="315468"/>
                </a:moveTo>
                <a:lnTo>
                  <a:pt x="6096" y="315468"/>
                </a:lnTo>
                <a:lnTo>
                  <a:pt x="10668" y="320039"/>
                </a:lnTo>
                <a:lnTo>
                  <a:pt x="10668" y="315468"/>
                </a:lnTo>
                <a:close/>
              </a:path>
              <a:path w="1667510" h="325120">
                <a:moveTo>
                  <a:pt x="1658112" y="315468"/>
                </a:moveTo>
                <a:lnTo>
                  <a:pt x="10668" y="315468"/>
                </a:lnTo>
                <a:lnTo>
                  <a:pt x="10668" y="320039"/>
                </a:lnTo>
                <a:lnTo>
                  <a:pt x="1658112" y="320039"/>
                </a:lnTo>
                <a:lnTo>
                  <a:pt x="1658112" y="315468"/>
                </a:lnTo>
                <a:close/>
              </a:path>
              <a:path w="1667510" h="325120">
                <a:moveTo>
                  <a:pt x="1658112" y="4572"/>
                </a:moveTo>
                <a:lnTo>
                  <a:pt x="1658112" y="320039"/>
                </a:lnTo>
                <a:lnTo>
                  <a:pt x="1662684" y="315468"/>
                </a:lnTo>
                <a:lnTo>
                  <a:pt x="1667256" y="315468"/>
                </a:lnTo>
                <a:lnTo>
                  <a:pt x="1667256" y="10668"/>
                </a:lnTo>
                <a:lnTo>
                  <a:pt x="1662684" y="10668"/>
                </a:lnTo>
                <a:lnTo>
                  <a:pt x="1658112" y="4572"/>
                </a:lnTo>
                <a:close/>
              </a:path>
              <a:path w="1667510" h="325120">
                <a:moveTo>
                  <a:pt x="1667256" y="315468"/>
                </a:moveTo>
                <a:lnTo>
                  <a:pt x="1662684" y="315468"/>
                </a:lnTo>
                <a:lnTo>
                  <a:pt x="1658112" y="320039"/>
                </a:lnTo>
                <a:lnTo>
                  <a:pt x="1667256" y="320039"/>
                </a:lnTo>
                <a:lnTo>
                  <a:pt x="1667256" y="315468"/>
                </a:lnTo>
                <a:close/>
              </a:path>
              <a:path w="1667510" h="325120">
                <a:moveTo>
                  <a:pt x="10668" y="4572"/>
                </a:moveTo>
                <a:lnTo>
                  <a:pt x="6096" y="10668"/>
                </a:lnTo>
                <a:lnTo>
                  <a:pt x="10668" y="10668"/>
                </a:lnTo>
                <a:lnTo>
                  <a:pt x="10668" y="4572"/>
                </a:lnTo>
                <a:close/>
              </a:path>
              <a:path w="1667510" h="325120">
                <a:moveTo>
                  <a:pt x="1658112" y="4572"/>
                </a:moveTo>
                <a:lnTo>
                  <a:pt x="10668" y="4572"/>
                </a:lnTo>
                <a:lnTo>
                  <a:pt x="10668" y="10668"/>
                </a:lnTo>
                <a:lnTo>
                  <a:pt x="1658112" y="10668"/>
                </a:lnTo>
                <a:lnTo>
                  <a:pt x="1658112" y="4572"/>
                </a:lnTo>
                <a:close/>
              </a:path>
              <a:path w="1667510" h="325120">
                <a:moveTo>
                  <a:pt x="1667256" y="4572"/>
                </a:moveTo>
                <a:lnTo>
                  <a:pt x="1658112" y="4572"/>
                </a:lnTo>
                <a:lnTo>
                  <a:pt x="1662684" y="10668"/>
                </a:lnTo>
                <a:lnTo>
                  <a:pt x="1667256" y="10668"/>
                </a:lnTo>
                <a:lnTo>
                  <a:pt x="1667256" y="4572"/>
                </a:lnTo>
                <a:close/>
              </a:path>
            </a:pathLst>
          </a:custGeom>
          <a:solidFill>
            <a:srgbClr val="000000"/>
          </a:solidFill>
        </p:spPr>
        <p:txBody>
          <a:bodyPr wrap="square" lIns="0" tIns="0" rIns="0" bIns="0" rtlCol="0"/>
          <a:lstStyle/>
          <a:p>
            <a:endParaRPr/>
          </a:p>
        </p:txBody>
      </p:sp>
      <p:sp>
        <p:nvSpPr>
          <p:cNvPr id="6" name="object 6"/>
          <p:cNvSpPr/>
          <p:nvPr/>
        </p:nvSpPr>
        <p:spPr>
          <a:xfrm>
            <a:off x="3972940" y="3630167"/>
            <a:ext cx="1667510" cy="147955"/>
          </a:xfrm>
          <a:custGeom>
            <a:avLst/>
            <a:gdLst/>
            <a:ahLst/>
            <a:cxnLst/>
            <a:rect l="l" t="t" r="r" b="b"/>
            <a:pathLst>
              <a:path w="1667510" h="147954">
                <a:moveTo>
                  <a:pt x="1667256" y="0"/>
                </a:moveTo>
                <a:lnTo>
                  <a:pt x="0" y="0"/>
                </a:lnTo>
                <a:lnTo>
                  <a:pt x="0" y="147828"/>
                </a:lnTo>
                <a:lnTo>
                  <a:pt x="10668" y="147828"/>
                </a:lnTo>
                <a:lnTo>
                  <a:pt x="10668" y="9144"/>
                </a:lnTo>
                <a:lnTo>
                  <a:pt x="6096" y="9144"/>
                </a:lnTo>
                <a:lnTo>
                  <a:pt x="10668" y="4572"/>
                </a:lnTo>
                <a:lnTo>
                  <a:pt x="1667256" y="4572"/>
                </a:lnTo>
                <a:lnTo>
                  <a:pt x="1667256" y="0"/>
                </a:lnTo>
                <a:close/>
              </a:path>
              <a:path w="1667510" h="147954">
                <a:moveTo>
                  <a:pt x="1658112" y="4572"/>
                </a:moveTo>
                <a:lnTo>
                  <a:pt x="1658112" y="147828"/>
                </a:lnTo>
                <a:lnTo>
                  <a:pt x="1667256" y="147828"/>
                </a:lnTo>
                <a:lnTo>
                  <a:pt x="1667256" y="9144"/>
                </a:lnTo>
                <a:lnTo>
                  <a:pt x="1662684" y="9144"/>
                </a:lnTo>
                <a:lnTo>
                  <a:pt x="1658112" y="4572"/>
                </a:lnTo>
                <a:close/>
              </a:path>
              <a:path w="1667510" h="147954">
                <a:moveTo>
                  <a:pt x="10668" y="4572"/>
                </a:moveTo>
                <a:lnTo>
                  <a:pt x="6096" y="9144"/>
                </a:lnTo>
                <a:lnTo>
                  <a:pt x="10668" y="9144"/>
                </a:lnTo>
                <a:lnTo>
                  <a:pt x="10668" y="4572"/>
                </a:lnTo>
                <a:close/>
              </a:path>
              <a:path w="1667510" h="147954">
                <a:moveTo>
                  <a:pt x="1658112" y="4572"/>
                </a:moveTo>
                <a:lnTo>
                  <a:pt x="10668" y="4572"/>
                </a:lnTo>
                <a:lnTo>
                  <a:pt x="10668" y="9144"/>
                </a:lnTo>
                <a:lnTo>
                  <a:pt x="1658112" y="9144"/>
                </a:lnTo>
                <a:lnTo>
                  <a:pt x="1658112" y="4572"/>
                </a:lnTo>
                <a:close/>
              </a:path>
              <a:path w="1667510" h="147954">
                <a:moveTo>
                  <a:pt x="1667256" y="4572"/>
                </a:moveTo>
                <a:lnTo>
                  <a:pt x="1658112" y="4572"/>
                </a:lnTo>
                <a:lnTo>
                  <a:pt x="1662684" y="9144"/>
                </a:lnTo>
                <a:lnTo>
                  <a:pt x="1667256" y="9144"/>
                </a:lnTo>
                <a:lnTo>
                  <a:pt x="1667256" y="4572"/>
                </a:lnTo>
                <a:close/>
              </a:path>
            </a:pathLst>
          </a:custGeom>
          <a:solidFill>
            <a:srgbClr val="000000"/>
          </a:solidFill>
        </p:spPr>
        <p:txBody>
          <a:bodyPr wrap="square" lIns="0" tIns="0" rIns="0" bIns="0" rtlCol="0"/>
          <a:lstStyle/>
          <a:p>
            <a:endParaRPr/>
          </a:p>
        </p:txBody>
      </p:sp>
      <p:sp>
        <p:nvSpPr>
          <p:cNvPr id="7" name="object 7"/>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8" name="object 8"/>
          <p:cNvSpPr/>
          <p:nvPr/>
        </p:nvSpPr>
        <p:spPr>
          <a:xfrm>
            <a:off x="3972940" y="3777996"/>
            <a:ext cx="1667510" cy="494030"/>
          </a:xfrm>
          <a:custGeom>
            <a:avLst/>
            <a:gdLst/>
            <a:ahLst/>
            <a:cxnLst/>
            <a:rect l="l" t="t" r="r" b="b"/>
            <a:pathLst>
              <a:path w="1667510" h="494029">
                <a:moveTo>
                  <a:pt x="10668" y="0"/>
                </a:moveTo>
                <a:lnTo>
                  <a:pt x="0" y="0"/>
                </a:lnTo>
                <a:lnTo>
                  <a:pt x="0" y="493775"/>
                </a:lnTo>
                <a:lnTo>
                  <a:pt x="1667256" y="493775"/>
                </a:lnTo>
                <a:lnTo>
                  <a:pt x="1667256" y="489203"/>
                </a:lnTo>
                <a:lnTo>
                  <a:pt x="10668" y="489203"/>
                </a:lnTo>
                <a:lnTo>
                  <a:pt x="6096" y="484631"/>
                </a:lnTo>
                <a:lnTo>
                  <a:pt x="10668" y="484631"/>
                </a:lnTo>
                <a:lnTo>
                  <a:pt x="10668" y="0"/>
                </a:lnTo>
                <a:close/>
              </a:path>
              <a:path w="1667510" h="494029">
                <a:moveTo>
                  <a:pt x="10668" y="484631"/>
                </a:moveTo>
                <a:lnTo>
                  <a:pt x="6096" y="484631"/>
                </a:lnTo>
                <a:lnTo>
                  <a:pt x="10668" y="489203"/>
                </a:lnTo>
                <a:lnTo>
                  <a:pt x="10668" y="484631"/>
                </a:lnTo>
                <a:close/>
              </a:path>
              <a:path w="1667510" h="494029">
                <a:moveTo>
                  <a:pt x="1658112" y="484631"/>
                </a:moveTo>
                <a:lnTo>
                  <a:pt x="10668" y="484631"/>
                </a:lnTo>
                <a:lnTo>
                  <a:pt x="10668" y="489203"/>
                </a:lnTo>
                <a:lnTo>
                  <a:pt x="1658112" y="489203"/>
                </a:lnTo>
                <a:lnTo>
                  <a:pt x="1658112" y="484631"/>
                </a:lnTo>
                <a:close/>
              </a:path>
              <a:path w="1667510" h="494029">
                <a:moveTo>
                  <a:pt x="1667256" y="0"/>
                </a:moveTo>
                <a:lnTo>
                  <a:pt x="1658112" y="0"/>
                </a:lnTo>
                <a:lnTo>
                  <a:pt x="1658112" y="489203"/>
                </a:lnTo>
                <a:lnTo>
                  <a:pt x="1662684" y="484631"/>
                </a:lnTo>
                <a:lnTo>
                  <a:pt x="1667256" y="484631"/>
                </a:lnTo>
                <a:lnTo>
                  <a:pt x="1667256" y="0"/>
                </a:lnTo>
                <a:close/>
              </a:path>
              <a:path w="1667510" h="494029">
                <a:moveTo>
                  <a:pt x="1667256" y="484631"/>
                </a:moveTo>
                <a:lnTo>
                  <a:pt x="1662684" y="484631"/>
                </a:lnTo>
                <a:lnTo>
                  <a:pt x="1658112" y="489203"/>
                </a:lnTo>
                <a:lnTo>
                  <a:pt x="1667256" y="489203"/>
                </a:lnTo>
                <a:lnTo>
                  <a:pt x="1667256" y="484631"/>
                </a:lnTo>
                <a:close/>
              </a:path>
            </a:pathLst>
          </a:custGeom>
          <a:solidFill>
            <a:srgbClr val="000000"/>
          </a:solidFill>
        </p:spPr>
        <p:txBody>
          <a:bodyPr wrap="square" lIns="0" tIns="0" rIns="0" bIns="0" rtlCol="0"/>
          <a:lstStyle/>
          <a:p>
            <a:endParaRPr/>
          </a:p>
        </p:txBody>
      </p:sp>
      <p:sp>
        <p:nvSpPr>
          <p:cNvPr id="9" name="object 9"/>
          <p:cNvSpPr txBox="1"/>
          <p:nvPr/>
        </p:nvSpPr>
        <p:spPr>
          <a:xfrm>
            <a:off x="4056265" y="2941340"/>
            <a:ext cx="1070610" cy="1277620"/>
          </a:xfrm>
          <a:prstGeom prst="rect">
            <a:avLst/>
          </a:prstGeom>
        </p:spPr>
        <p:txBody>
          <a:bodyPr vert="horz" wrap="square" lIns="0" tIns="0" rIns="0" bIns="0" rtlCol="0">
            <a:spAutoFit/>
          </a:bodyPr>
          <a:lstStyle/>
          <a:p>
            <a:pPr marL="12700" marR="5080" indent="558800">
              <a:lnSpc>
                <a:spcPct val="148800"/>
              </a:lnSpc>
            </a:pPr>
            <a:r>
              <a:rPr sz="1400" spc="-5" dirty="0">
                <a:latin typeface="Tahoma"/>
                <a:cs typeface="Tahoma"/>
              </a:rPr>
              <a:t>Fruit  </a:t>
            </a:r>
            <a:r>
              <a:rPr sz="1400" dirty="0">
                <a:latin typeface="Tahoma"/>
                <a:cs typeface="Tahoma"/>
              </a:rPr>
              <a:t>poids:int  </a:t>
            </a:r>
            <a:r>
              <a:rPr sz="1400" spc="-5" dirty="0">
                <a:latin typeface="Tahoma"/>
                <a:cs typeface="Tahoma"/>
              </a:rPr>
              <a:t>Fruit()  a</a:t>
            </a:r>
            <a:r>
              <a:rPr sz="1400" spc="-20" dirty="0">
                <a:latin typeface="Tahoma"/>
                <a:cs typeface="Tahoma"/>
              </a:rPr>
              <a:t>f</a:t>
            </a:r>
            <a:r>
              <a:rPr sz="1400" spc="-5" dirty="0">
                <a:latin typeface="Tahoma"/>
                <a:cs typeface="Tahoma"/>
              </a:rPr>
              <a:t>f</a:t>
            </a:r>
            <a:r>
              <a:rPr sz="1400" dirty="0">
                <a:latin typeface="Tahoma"/>
                <a:cs typeface="Tahoma"/>
              </a:rPr>
              <a:t>ic</a:t>
            </a:r>
            <a:r>
              <a:rPr sz="1400" spc="-5" dirty="0">
                <a:latin typeface="Tahoma"/>
                <a:cs typeface="Tahoma"/>
              </a:rPr>
              <a:t>h</a:t>
            </a:r>
            <a:r>
              <a:rPr sz="1400" dirty="0">
                <a:latin typeface="Tahoma"/>
                <a:cs typeface="Tahoma"/>
              </a:rPr>
              <a:t>e()</a:t>
            </a:r>
            <a:r>
              <a:rPr sz="1400" spc="-5" dirty="0">
                <a:latin typeface="Tahoma"/>
                <a:cs typeface="Tahoma"/>
              </a:rPr>
              <a:t>:</a:t>
            </a:r>
            <a:r>
              <a:rPr sz="1400" spc="-15" dirty="0">
                <a:latin typeface="Tahoma"/>
                <a:cs typeface="Tahoma"/>
              </a:rPr>
              <a:t>v</a:t>
            </a:r>
            <a:r>
              <a:rPr sz="1400" spc="5" dirty="0">
                <a:latin typeface="Tahoma"/>
                <a:cs typeface="Tahoma"/>
              </a:rPr>
              <a:t>o</a:t>
            </a:r>
            <a:r>
              <a:rPr sz="1400" dirty="0">
                <a:latin typeface="Tahoma"/>
                <a:cs typeface="Tahoma"/>
              </a:rPr>
              <a:t>id</a:t>
            </a:r>
            <a:endParaRPr sz="1400">
              <a:latin typeface="Tahoma"/>
              <a:cs typeface="Tahoma"/>
            </a:endParaRPr>
          </a:p>
        </p:txBody>
      </p:sp>
      <p:sp>
        <p:nvSpPr>
          <p:cNvPr id="10" name="object 10"/>
          <p:cNvSpPr/>
          <p:nvPr/>
        </p:nvSpPr>
        <p:spPr>
          <a:xfrm>
            <a:off x="2677541" y="4782311"/>
            <a:ext cx="1667510" cy="323215"/>
          </a:xfrm>
          <a:custGeom>
            <a:avLst/>
            <a:gdLst/>
            <a:ahLst/>
            <a:cxnLst/>
            <a:rect l="l" t="t" r="r" b="b"/>
            <a:pathLst>
              <a:path w="1667510" h="323214">
                <a:moveTo>
                  <a:pt x="1667256" y="0"/>
                </a:moveTo>
                <a:lnTo>
                  <a:pt x="0" y="0"/>
                </a:lnTo>
                <a:lnTo>
                  <a:pt x="0" y="323088"/>
                </a:lnTo>
                <a:lnTo>
                  <a:pt x="1667256" y="323088"/>
                </a:lnTo>
                <a:lnTo>
                  <a:pt x="1667256" y="318515"/>
                </a:lnTo>
                <a:lnTo>
                  <a:pt x="10667" y="318515"/>
                </a:lnTo>
                <a:lnTo>
                  <a:pt x="6095" y="313944"/>
                </a:lnTo>
                <a:lnTo>
                  <a:pt x="10667" y="313944"/>
                </a:lnTo>
                <a:lnTo>
                  <a:pt x="10667" y="9143"/>
                </a:lnTo>
                <a:lnTo>
                  <a:pt x="6095" y="9143"/>
                </a:lnTo>
                <a:lnTo>
                  <a:pt x="10667" y="4571"/>
                </a:lnTo>
                <a:lnTo>
                  <a:pt x="1667256" y="4571"/>
                </a:lnTo>
                <a:lnTo>
                  <a:pt x="1667256" y="0"/>
                </a:lnTo>
                <a:close/>
              </a:path>
              <a:path w="1667510" h="323214">
                <a:moveTo>
                  <a:pt x="10667" y="313944"/>
                </a:moveTo>
                <a:lnTo>
                  <a:pt x="6095" y="313944"/>
                </a:lnTo>
                <a:lnTo>
                  <a:pt x="10667" y="318515"/>
                </a:lnTo>
                <a:lnTo>
                  <a:pt x="10667" y="313944"/>
                </a:lnTo>
                <a:close/>
              </a:path>
              <a:path w="1667510" h="323214">
                <a:moveTo>
                  <a:pt x="1658111" y="313944"/>
                </a:moveTo>
                <a:lnTo>
                  <a:pt x="10667" y="313944"/>
                </a:lnTo>
                <a:lnTo>
                  <a:pt x="10667" y="318515"/>
                </a:lnTo>
                <a:lnTo>
                  <a:pt x="1658111" y="318515"/>
                </a:lnTo>
                <a:lnTo>
                  <a:pt x="1658111" y="313944"/>
                </a:lnTo>
                <a:close/>
              </a:path>
              <a:path w="1667510" h="323214">
                <a:moveTo>
                  <a:pt x="1658111" y="4571"/>
                </a:moveTo>
                <a:lnTo>
                  <a:pt x="1658111" y="318515"/>
                </a:lnTo>
                <a:lnTo>
                  <a:pt x="1662683" y="313944"/>
                </a:lnTo>
                <a:lnTo>
                  <a:pt x="1667256" y="313944"/>
                </a:lnTo>
                <a:lnTo>
                  <a:pt x="1667256" y="9143"/>
                </a:lnTo>
                <a:lnTo>
                  <a:pt x="1662683" y="9143"/>
                </a:lnTo>
                <a:lnTo>
                  <a:pt x="1658111" y="4571"/>
                </a:lnTo>
                <a:close/>
              </a:path>
              <a:path w="1667510" h="323214">
                <a:moveTo>
                  <a:pt x="1667256" y="313944"/>
                </a:moveTo>
                <a:lnTo>
                  <a:pt x="1662683" y="313944"/>
                </a:lnTo>
                <a:lnTo>
                  <a:pt x="1658111" y="318515"/>
                </a:lnTo>
                <a:lnTo>
                  <a:pt x="1667256" y="318515"/>
                </a:lnTo>
                <a:lnTo>
                  <a:pt x="1667256" y="313944"/>
                </a:lnTo>
                <a:close/>
              </a:path>
              <a:path w="1667510" h="323214">
                <a:moveTo>
                  <a:pt x="10667" y="4571"/>
                </a:moveTo>
                <a:lnTo>
                  <a:pt x="6095" y="9143"/>
                </a:lnTo>
                <a:lnTo>
                  <a:pt x="10667" y="9143"/>
                </a:lnTo>
                <a:lnTo>
                  <a:pt x="10667" y="4571"/>
                </a:lnTo>
                <a:close/>
              </a:path>
              <a:path w="1667510" h="323214">
                <a:moveTo>
                  <a:pt x="1658111" y="4571"/>
                </a:moveTo>
                <a:lnTo>
                  <a:pt x="10667" y="4571"/>
                </a:lnTo>
                <a:lnTo>
                  <a:pt x="10667" y="9143"/>
                </a:lnTo>
                <a:lnTo>
                  <a:pt x="1658111" y="9143"/>
                </a:lnTo>
                <a:lnTo>
                  <a:pt x="1658111" y="4571"/>
                </a:lnTo>
                <a:close/>
              </a:path>
              <a:path w="1667510" h="323214">
                <a:moveTo>
                  <a:pt x="1667256" y="4571"/>
                </a:moveTo>
                <a:lnTo>
                  <a:pt x="1658111" y="4571"/>
                </a:lnTo>
                <a:lnTo>
                  <a:pt x="1662683" y="9143"/>
                </a:lnTo>
                <a:lnTo>
                  <a:pt x="1667256" y="9143"/>
                </a:lnTo>
                <a:lnTo>
                  <a:pt x="1667256" y="4571"/>
                </a:lnTo>
                <a:close/>
              </a:path>
            </a:pathLst>
          </a:custGeom>
          <a:solidFill>
            <a:srgbClr val="000000"/>
          </a:solidFill>
        </p:spPr>
        <p:txBody>
          <a:bodyPr wrap="square" lIns="0" tIns="0" rIns="0" bIns="0" rtlCol="0"/>
          <a:lstStyle/>
          <a:p>
            <a:endParaRPr/>
          </a:p>
        </p:txBody>
      </p:sp>
      <p:sp>
        <p:nvSpPr>
          <p:cNvPr id="11" name="object 11"/>
          <p:cNvSpPr txBox="1"/>
          <p:nvPr/>
        </p:nvSpPr>
        <p:spPr>
          <a:xfrm>
            <a:off x="3207397" y="4830064"/>
            <a:ext cx="608965" cy="221615"/>
          </a:xfrm>
          <a:prstGeom prst="rect">
            <a:avLst/>
          </a:prstGeom>
        </p:spPr>
        <p:txBody>
          <a:bodyPr vert="horz" wrap="square" lIns="0" tIns="0" rIns="0" bIns="0" rtlCol="0">
            <a:spAutoFit/>
          </a:bodyPr>
          <a:lstStyle/>
          <a:p>
            <a:pPr marL="12700">
              <a:lnSpc>
                <a:spcPct val="100000"/>
              </a:lnSpc>
            </a:pPr>
            <a:r>
              <a:rPr sz="1400" spc="-45" dirty="0">
                <a:latin typeface="Tahoma"/>
                <a:cs typeface="Tahoma"/>
              </a:rPr>
              <a:t>P</a:t>
            </a:r>
            <a:r>
              <a:rPr sz="1400" spc="5" dirty="0">
                <a:latin typeface="Tahoma"/>
                <a:cs typeface="Tahoma"/>
              </a:rPr>
              <a:t>o</a:t>
            </a:r>
            <a:r>
              <a:rPr sz="1400" spc="-5" dirty="0">
                <a:latin typeface="Tahoma"/>
                <a:cs typeface="Tahoma"/>
              </a:rPr>
              <a:t>mm</a:t>
            </a:r>
            <a:r>
              <a:rPr sz="1400" dirty="0">
                <a:latin typeface="Tahoma"/>
                <a:cs typeface="Tahoma"/>
              </a:rPr>
              <a:t>e</a:t>
            </a:r>
            <a:endParaRPr sz="1400">
              <a:latin typeface="Tahoma"/>
              <a:cs typeface="Tahoma"/>
            </a:endParaRPr>
          </a:p>
        </p:txBody>
      </p:sp>
      <p:sp>
        <p:nvSpPr>
          <p:cNvPr id="12" name="object 12"/>
          <p:cNvSpPr/>
          <p:nvPr/>
        </p:nvSpPr>
        <p:spPr>
          <a:xfrm>
            <a:off x="2677541" y="5099303"/>
            <a:ext cx="1667510" cy="325120"/>
          </a:xfrm>
          <a:custGeom>
            <a:avLst/>
            <a:gdLst/>
            <a:ahLst/>
            <a:cxnLst/>
            <a:rect l="l" t="t" r="r" b="b"/>
            <a:pathLst>
              <a:path w="1667510" h="325120">
                <a:moveTo>
                  <a:pt x="1667256" y="0"/>
                </a:moveTo>
                <a:lnTo>
                  <a:pt x="0" y="0"/>
                </a:lnTo>
                <a:lnTo>
                  <a:pt x="0" y="324612"/>
                </a:lnTo>
                <a:lnTo>
                  <a:pt x="1667256" y="324612"/>
                </a:lnTo>
                <a:lnTo>
                  <a:pt x="1667256" y="320040"/>
                </a:lnTo>
                <a:lnTo>
                  <a:pt x="10667" y="320040"/>
                </a:lnTo>
                <a:lnTo>
                  <a:pt x="6095" y="313944"/>
                </a:lnTo>
                <a:lnTo>
                  <a:pt x="10667" y="313944"/>
                </a:lnTo>
                <a:lnTo>
                  <a:pt x="10667" y="9144"/>
                </a:lnTo>
                <a:lnTo>
                  <a:pt x="6095" y="9144"/>
                </a:lnTo>
                <a:lnTo>
                  <a:pt x="10667" y="4572"/>
                </a:lnTo>
                <a:lnTo>
                  <a:pt x="1667256" y="4572"/>
                </a:lnTo>
                <a:lnTo>
                  <a:pt x="1667256" y="0"/>
                </a:lnTo>
                <a:close/>
              </a:path>
              <a:path w="1667510" h="325120">
                <a:moveTo>
                  <a:pt x="10667" y="313944"/>
                </a:moveTo>
                <a:lnTo>
                  <a:pt x="6095" y="313944"/>
                </a:lnTo>
                <a:lnTo>
                  <a:pt x="10667" y="320040"/>
                </a:lnTo>
                <a:lnTo>
                  <a:pt x="10667" y="313944"/>
                </a:lnTo>
                <a:close/>
              </a:path>
              <a:path w="1667510" h="325120">
                <a:moveTo>
                  <a:pt x="1658111" y="313944"/>
                </a:moveTo>
                <a:lnTo>
                  <a:pt x="10667" y="313944"/>
                </a:lnTo>
                <a:lnTo>
                  <a:pt x="10667" y="320040"/>
                </a:lnTo>
                <a:lnTo>
                  <a:pt x="1658111" y="320040"/>
                </a:lnTo>
                <a:lnTo>
                  <a:pt x="1658111" y="313944"/>
                </a:lnTo>
                <a:close/>
              </a:path>
              <a:path w="1667510" h="325120">
                <a:moveTo>
                  <a:pt x="1658111" y="4572"/>
                </a:moveTo>
                <a:lnTo>
                  <a:pt x="1658111" y="320040"/>
                </a:lnTo>
                <a:lnTo>
                  <a:pt x="1662683" y="313944"/>
                </a:lnTo>
                <a:lnTo>
                  <a:pt x="1667256" y="313944"/>
                </a:lnTo>
                <a:lnTo>
                  <a:pt x="1667256" y="9144"/>
                </a:lnTo>
                <a:lnTo>
                  <a:pt x="1662683" y="9144"/>
                </a:lnTo>
                <a:lnTo>
                  <a:pt x="1658111" y="4572"/>
                </a:lnTo>
                <a:close/>
              </a:path>
              <a:path w="1667510" h="325120">
                <a:moveTo>
                  <a:pt x="1667256" y="313944"/>
                </a:moveTo>
                <a:lnTo>
                  <a:pt x="1662683" y="313944"/>
                </a:lnTo>
                <a:lnTo>
                  <a:pt x="1658111" y="320040"/>
                </a:lnTo>
                <a:lnTo>
                  <a:pt x="1667256" y="320040"/>
                </a:lnTo>
                <a:lnTo>
                  <a:pt x="1667256" y="313944"/>
                </a:lnTo>
                <a:close/>
              </a:path>
              <a:path w="1667510" h="325120">
                <a:moveTo>
                  <a:pt x="10667" y="4572"/>
                </a:moveTo>
                <a:lnTo>
                  <a:pt x="6095" y="9144"/>
                </a:lnTo>
                <a:lnTo>
                  <a:pt x="10667" y="9144"/>
                </a:lnTo>
                <a:lnTo>
                  <a:pt x="10667" y="4572"/>
                </a:lnTo>
                <a:close/>
              </a:path>
              <a:path w="1667510" h="325120">
                <a:moveTo>
                  <a:pt x="1658111" y="4572"/>
                </a:moveTo>
                <a:lnTo>
                  <a:pt x="10667" y="4572"/>
                </a:lnTo>
                <a:lnTo>
                  <a:pt x="10667" y="9144"/>
                </a:lnTo>
                <a:lnTo>
                  <a:pt x="1658111" y="9144"/>
                </a:lnTo>
                <a:lnTo>
                  <a:pt x="1658111" y="4572"/>
                </a:lnTo>
                <a:close/>
              </a:path>
              <a:path w="1667510" h="325120">
                <a:moveTo>
                  <a:pt x="1667256" y="4572"/>
                </a:moveTo>
                <a:lnTo>
                  <a:pt x="1658111" y="4572"/>
                </a:lnTo>
                <a:lnTo>
                  <a:pt x="1662683" y="9144"/>
                </a:lnTo>
                <a:lnTo>
                  <a:pt x="1667256" y="9144"/>
                </a:lnTo>
                <a:lnTo>
                  <a:pt x="1667256" y="4572"/>
                </a:lnTo>
                <a:close/>
              </a:path>
            </a:pathLst>
          </a:custGeom>
          <a:solidFill>
            <a:srgbClr val="000000"/>
          </a:solidFill>
        </p:spPr>
        <p:txBody>
          <a:bodyPr wrap="square" lIns="0" tIns="0" rIns="0" bIns="0" rtlCol="0"/>
          <a:lstStyle/>
          <a:p>
            <a:endParaRPr/>
          </a:p>
        </p:txBody>
      </p:sp>
      <p:sp>
        <p:nvSpPr>
          <p:cNvPr id="13" name="object 13"/>
          <p:cNvSpPr/>
          <p:nvPr/>
        </p:nvSpPr>
        <p:spPr>
          <a:xfrm>
            <a:off x="2677541" y="5414771"/>
            <a:ext cx="1667510" cy="963294"/>
          </a:xfrm>
          <a:custGeom>
            <a:avLst/>
            <a:gdLst/>
            <a:ahLst/>
            <a:cxnLst/>
            <a:rect l="l" t="t" r="r" b="b"/>
            <a:pathLst>
              <a:path w="1667510" h="963295">
                <a:moveTo>
                  <a:pt x="1667256" y="0"/>
                </a:moveTo>
                <a:lnTo>
                  <a:pt x="0" y="0"/>
                </a:lnTo>
                <a:lnTo>
                  <a:pt x="0" y="963167"/>
                </a:lnTo>
                <a:lnTo>
                  <a:pt x="1667256" y="963167"/>
                </a:lnTo>
                <a:lnTo>
                  <a:pt x="1667256" y="958595"/>
                </a:lnTo>
                <a:lnTo>
                  <a:pt x="10667" y="958595"/>
                </a:lnTo>
                <a:lnTo>
                  <a:pt x="6095" y="952499"/>
                </a:lnTo>
                <a:lnTo>
                  <a:pt x="10667" y="952499"/>
                </a:lnTo>
                <a:lnTo>
                  <a:pt x="10667" y="10667"/>
                </a:lnTo>
                <a:lnTo>
                  <a:pt x="6095" y="10667"/>
                </a:lnTo>
                <a:lnTo>
                  <a:pt x="10667" y="6095"/>
                </a:lnTo>
                <a:lnTo>
                  <a:pt x="1667256" y="6095"/>
                </a:lnTo>
                <a:lnTo>
                  <a:pt x="1667256" y="0"/>
                </a:lnTo>
                <a:close/>
              </a:path>
              <a:path w="1667510" h="963295">
                <a:moveTo>
                  <a:pt x="10667" y="952499"/>
                </a:moveTo>
                <a:lnTo>
                  <a:pt x="6095" y="952499"/>
                </a:lnTo>
                <a:lnTo>
                  <a:pt x="10667" y="958595"/>
                </a:lnTo>
                <a:lnTo>
                  <a:pt x="10667" y="952499"/>
                </a:lnTo>
                <a:close/>
              </a:path>
              <a:path w="1667510" h="963295">
                <a:moveTo>
                  <a:pt x="1658111" y="952499"/>
                </a:moveTo>
                <a:lnTo>
                  <a:pt x="10667" y="952499"/>
                </a:lnTo>
                <a:lnTo>
                  <a:pt x="10667" y="958595"/>
                </a:lnTo>
                <a:lnTo>
                  <a:pt x="1658111" y="958595"/>
                </a:lnTo>
                <a:lnTo>
                  <a:pt x="1658111" y="952499"/>
                </a:lnTo>
                <a:close/>
              </a:path>
              <a:path w="1667510" h="963295">
                <a:moveTo>
                  <a:pt x="1658111" y="6095"/>
                </a:moveTo>
                <a:lnTo>
                  <a:pt x="1658111" y="958595"/>
                </a:lnTo>
                <a:lnTo>
                  <a:pt x="1662683" y="952499"/>
                </a:lnTo>
                <a:lnTo>
                  <a:pt x="1667256" y="952499"/>
                </a:lnTo>
                <a:lnTo>
                  <a:pt x="1667256" y="10667"/>
                </a:lnTo>
                <a:lnTo>
                  <a:pt x="1662683" y="10667"/>
                </a:lnTo>
                <a:lnTo>
                  <a:pt x="1658111" y="6095"/>
                </a:lnTo>
                <a:close/>
              </a:path>
              <a:path w="1667510" h="963295">
                <a:moveTo>
                  <a:pt x="1667256" y="952499"/>
                </a:moveTo>
                <a:lnTo>
                  <a:pt x="1662683" y="952499"/>
                </a:lnTo>
                <a:lnTo>
                  <a:pt x="1658111" y="958595"/>
                </a:lnTo>
                <a:lnTo>
                  <a:pt x="1667256" y="958595"/>
                </a:lnTo>
                <a:lnTo>
                  <a:pt x="1667256" y="952499"/>
                </a:lnTo>
                <a:close/>
              </a:path>
              <a:path w="1667510" h="963295">
                <a:moveTo>
                  <a:pt x="10667" y="6095"/>
                </a:moveTo>
                <a:lnTo>
                  <a:pt x="6095" y="10667"/>
                </a:lnTo>
                <a:lnTo>
                  <a:pt x="10667" y="10667"/>
                </a:lnTo>
                <a:lnTo>
                  <a:pt x="10667" y="6095"/>
                </a:lnTo>
                <a:close/>
              </a:path>
              <a:path w="1667510" h="963295">
                <a:moveTo>
                  <a:pt x="1658111" y="6095"/>
                </a:moveTo>
                <a:lnTo>
                  <a:pt x="10667" y="6095"/>
                </a:lnTo>
                <a:lnTo>
                  <a:pt x="10667" y="10667"/>
                </a:lnTo>
                <a:lnTo>
                  <a:pt x="1658111" y="10667"/>
                </a:lnTo>
                <a:lnTo>
                  <a:pt x="1658111" y="6095"/>
                </a:lnTo>
                <a:close/>
              </a:path>
              <a:path w="1667510" h="963295">
                <a:moveTo>
                  <a:pt x="1667256" y="6095"/>
                </a:moveTo>
                <a:lnTo>
                  <a:pt x="1658111" y="6095"/>
                </a:lnTo>
                <a:lnTo>
                  <a:pt x="1662683" y="10667"/>
                </a:lnTo>
                <a:lnTo>
                  <a:pt x="1667256" y="10667"/>
                </a:lnTo>
                <a:lnTo>
                  <a:pt x="1667256" y="6095"/>
                </a:lnTo>
                <a:close/>
              </a:path>
            </a:pathLst>
          </a:custGeom>
          <a:solidFill>
            <a:srgbClr val="000000"/>
          </a:solidFill>
        </p:spPr>
        <p:txBody>
          <a:bodyPr wrap="square" lIns="0" tIns="0" rIns="0" bIns="0" rtlCol="0"/>
          <a:lstStyle/>
          <a:p>
            <a:endParaRPr/>
          </a:p>
        </p:txBody>
      </p:sp>
      <p:sp>
        <p:nvSpPr>
          <p:cNvPr id="14" name="object 14"/>
          <p:cNvSpPr txBox="1"/>
          <p:nvPr/>
        </p:nvSpPr>
        <p:spPr>
          <a:xfrm>
            <a:off x="2760865" y="5357367"/>
            <a:ext cx="1097280" cy="968375"/>
          </a:xfrm>
          <a:prstGeom prst="rect">
            <a:avLst/>
          </a:prstGeom>
        </p:spPr>
        <p:txBody>
          <a:bodyPr vert="horz" wrap="square" lIns="0" tIns="0" rIns="0" bIns="0" rtlCol="0">
            <a:spAutoFit/>
          </a:bodyPr>
          <a:lstStyle/>
          <a:p>
            <a:pPr marL="12700" marR="5080" algn="just">
              <a:lnSpc>
                <a:spcPct val="150000"/>
              </a:lnSpc>
            </a:pPr>
            <a:r>
              <a:rPr sz="1400" spc="-5" dirty="0">
                <a:latin typeface="Tahoma"/>
                <a:cs typeface="Tahoma"/>
              </a:rPr>
              <a:t>Pomme(int</a:t>
            </a:r>
            <a:r>
              <a:rPr sz="1400" spc="-114" dirty="0">
                <a:latin typeface="Tahoma"/>
                <a:cs typeface="Tahoma"/>
              </a:rPr>
              <a:t> </a:t>
            </a:r>
            <a:r>
              <a:rPr sz="1400" dirty="0">
                <a:latin typeface="Tahoma"/>
                <a:cs typeface="Tahoma"/>
              </a:rPr>
              <a:t>p)  </a:t>
            </a:r>
            <a:r>
              <a:rPr sz="1400" spc="-5" dirty="0">
                <a:latin typeface="Tahoma"/>
                <a:cs typeface="Tahoma"/>
              </a:rPr>
              <a:t>affiche():void  a</a:t>
            </a:r>
            <a:r>
              <a:rPr sz="1400" spc="-20" dirty="0">
                <a:latin typeface="Tahoma"/>
                <a:cs typeface="Tahoma"/>
              </a:rPr>
              <a:t>f</a:t>
            </a:r>
            <a:r>
              <a:rPr sz="1400" spc="-5" dirty="0">
                <a:latin typeface="Tahoma"/>
                <a:cs typeface="Tahoma"/>
              </a:rPr>
              <a:t>f</a:t>
            </a:r>
            <a:r>
              <a:rPr sz="1400" dirty="0">
                <a:latin typeface="Tahoma"/>
                <a:cs typeface="Tahoma"/>
              </a:rPr>
              <a:t>ic</a:t>
            </a:r>
            <a:r>
              <a:rPr sz="1400" spc="-5" dirty="0">
                <a:latin typeface="Tahoma"/>
                <a:cs typeface="Tahoma"/>
              </a:rPr>
              <a:t>h</a:t>
            </a:r>
            <a:r>
              <a:rPr sz="1400" dirty="0">
                <a:latin typeface="Tahoma"/>
                <a:cs typeface="Tahoma"/>
              </a:rPr>
              <a:t>e</a:t>
            </a:r>
            <a:r>
              <a:rPr sz="1400" spc="-45" dirty="0">
                <a:latin typeface="Tahoma"/>
                <a:cs typeface="Tahoma"/>
              </a:rPr>
              <a:t>P</a:t>
            </a:r>
            <a:r>
              <a:rPr sz="1400" spc="5" dirty="0">
                <a:latin typeface="Tahoma"/>
                <a:cs typeface="Tahoma"/>
              </a:rPr>
              <a:t>o</a:t>
            </a:r>
            <a:r>
              <a:rPr sz="1400" dirty="0">
                <a:latin typeface="Tahoma"/>
                <a:cs typeface="Tahoma"/>
              </a:rPr>
              <a:t>id</a:t>
            </a:r>
            <a:r>
              <a:rPr sz="1400" spc="-5" dirty="0">
                <a:latin typeface="Tahoma"/>
                <a:cs typeface="Tahoma"/>
              </a:rPr>
              <a:t>s</a:t>
            </a:r>
            <a:r>
              <a:rPr sz="1400" dirty="0">
                <a:latin typeface="Tahoma"/>
                <a:cs typeface="Tahoma"/>
              </a:rPr>
              <a:t>()</a:t>
            </a:r>
            <a:endParaRPr sz="1400">
              <a:latin typeface="Tahoma"/>
              <a:cs typeface="Tahoma"/>
            </a:endParaRPr>
          </a:p>
        </p:txBody>
      </p:sp>
      <p:sp>
        <p:nvSpPr>
          <p:cNvPr id="15" name="object 15"/>
          <p:cNvSpPr/>
          <p:nvPr/>
        </p:nvSpPr>
        <p:spPr>
          <a:xfrm>
            <a:off x="5413121" y="4782311"/>
            <a:ext cx="1667510" cy="323215"/>
          </a:xfrm>
          <a:custGeom>
            <a:avLst/>
            <a:gdLst/>
            <a:ahLst/>
            <a:cxnLst/>
            <a:rect l="l" t="t" r="r" b="b"/>
            <a:pathLst>
              <a:path w="1667509" h="323214">
                <a:moveTo>
                  <a:pt x="1667255" y="0"/>
                </a:moveTo>
                <a:lnTo>
                  <a:pt x="0" y="0"/>
                </a:lnTo>
                <a:lnTo>
                  <a:pt x="0" y="323088"/>
                </a:lnTo>
                <a:lnTo>
                  <a:pt x="1667255" y="323088"/>
                </a:lnTo>
                <a:lnTo>
                  <a:pt x="1667255" y="318515"/>
                </a:lnTo>
                <a:lnTo>
                  <a:pt x="9143" y="318515"/>
                </a:lnTo>
                <a:lnTo>
                  <a:pt x="4571" y="313944"/>
                </a:lnTo>
                <a:lnTo>
                  <a:pt x="9143" y="313944"/>
                </a:lnTo>
                <a:lnTo>
                  <a:pt x="9143" y="9143"/>
                </a:lnTo>
                <a:lnTo>
                  <a:pt x="4571" y="9143"/>
                </a:lnTo>
                <a:lnTo>
                  <a:pt x="9143" y="4571"/>
                </a:lnTo>
                <a:lnTo>
                  <a:pt x="1667255" y="4571"/>
                </a:lnTo>
                <a:lnTo>
                  <a:pt x="1667255" y="0"/>
                </a:lnTo>
                <a:close/>
              </a:path>
              <a:path w="1667509" h="323214">
                <a:moveTo>
                  <a:pt x="9143" y="313944"/>
                </a:moveTo>
                <a:lnTo>
                  <a:pt x="4571" y="313944"/>
                </a:lnTo>
                <a:lnTo>
                  <a:pt x="9143" y="318515"/>
                </a:lnTo>
                <a:lnTo>
                  <a:pt x="9143" y="313944"/>
                </a:lnTo>
                <a:close/>
              </a:path>
              <a:path w="1667509" h="323214">
                <a:moveTo>
                  <a:pt x="1658111" y="313944"/>
                </a:moveTo>
                <a:lnTo>
                  <a:pt x="9143" y="313944"/>
                </a:lnTo>
                <a:lnTo>
                  <a:pt x="9143" y="318515"/>
                </a:lnTo>
                <a:lnTo>
                  <a:pt x="1658111" y="318515"/>
                </a:lnTo>
                <a:lnTo>
                  <a:pt x="1658111" y="313944"/>
                </a:lnTo>
                <a:close/>
              </a:path>
              <a:path w="1667509" h="323214">
                <a:moveTo>
                  <a:pt x="1658111" y="4571"/>
                </a:moveTo>
                <a:lnTo>
                  <a:pt x="1658111" y="318515"/>
                </a:lnTo>
                <a:lnTo>
                  <a:pt x="1662683" y="313944"/>
                </a:lnTo>
                <a:lnTo>
                  <a:pt x="1667255" y="313944"/>
                </a:lnTo>
                <a:lnTo>
                  <a:pt x="1667255" y="9143"/>
                </a:lnTo>
                <a:lnTo>
                  <a:pt x="1662683" y="9143"/>
                </a:lnTo>
                <a:lnTo>
                  <a:pt x="1658111" y="4571"/>
                </a:lnTo>
                <a:close/>
              </a:path>
              <a:path w="1667509" h="323214">
                <a:moveTo>
                  <a:pt x="1667255" y="313944"/>
                </a:moveTo>
                <a:lnTo>
                  <a:pt x="1662683" y="313944"/>
                </a:lnTo>
                <a:lnTo>
                  <a:pt x="1658111" y="318515"/>
                </a:lnTo>
                <a:lnTo>
                  <a:pt x="1667255" y="318515"/>
                </a:lnTo>
                <a:lnTo>
                  <a:pt x="1667255" y="313944"/>
                </a:lnTo>
                <a:close/>
              </a:path>
              <a:path w="1667509" h="323214">
                <a:moveTo>
                  <a:pt x="9143" y="4571"/>
                </a:moveTo>
                <a:lnTo>
                  <a:pt x="4571" y="9143"/>
                </a:lnTo>
                <a:lnTo>
                  <a:pt x="9143" y="9143"/>
                </a:lnTo>
                <a:lnTo>
                  <a:pt x="9143" y="4571"/>
                </a:lnTo>
                <a:close/>
              </a:path>
              <a:path w="1667509" h="323214">
                <a:moveTo>
                  <a:pt x="1658111" y="4571"/>
                </a:moveTo>
                <a:lnTo>
                  <a:pt x="9143" y="4571"/>
                </a:lnTo>
                <a:lnTo>
                  <a:pt x="9143" y="9143"/>
                </a:lnTo>
                <a:lnTo>
                  <a:pt x="1658111" y="9143"/>
                </a:lnTo>
                <a:lnTo>
                  <a:pt x="1658111" y="4571"/>
                </a:lnTo>
                <a:close/>
              </a:path>
              <a:path w="1667509" h="323214">
                <a:moveTo>
                  <a:pt x="1667255" y="4571"/>
                </a:moveTo>
                <a:lnTo>
                  <a:pt x="1658111" y="4571"/>
                </a:lnTo>
                <a:lnTo>
                  <a:pt x="1662683" y="9143"/>
                </a:lnTo>
                <a:lnTo>
                  <a:pt x="1667255" y="9143"/>
                </a:lnTo>
                <a:lnTo>
                  <a:pt x="1667255" y="4571"/>
                </a:lnTo>
                <a:close/>
              </a:path>
            </a:pathLst>
          </a:custGeom>
          <a:solidFill>
            <a:srgbClr val="000000"/>
          </a:solidFill>
        </p:spPr>
        <p:txBody>
          <a:bodyPr wrap="square" lIns="0" tIns="0" rIns="0" bIns="0" rtlCol="0"/>
          <a:lstStyle/>
          <a:p>
            <a:endParaRPr/>
          </a:p>
        </p:txBody>
      </p:sp>
      <p:sp>
        <p:nvSpPr>
          <p:cNvPr id="16" name="object 16"/>
          <p:cNvSpPr txBox="1"/>
          <p:nvPr/>
        </p:nvSpPr>
        <p:spPr>
          <a:xfrm>
            <a:off x="5946025" y="4830064"/>
            <a:ext cx="598170" cy="221615"/>
          </a:xfrm>
          <a:prstGeom prst="rect">
            <a:avLst/>
          </a:prstGeom>
        </p:spPr>
        <p:txBody>
          <a:bodyPr vert="horz" wrap="square" lIns="0" tIns="0" rIns="0" bIns="0" rtlCol="0">
            <a:spAutoFit/>
          </a:bodyPr>
          <a:lstStyle/>
          <a:p>
            <a:pPr marL="12700">
              <a:lnSpc>
                <a:spcPct val="100000"/>
              </a:lnSpc>
            </a:pPr>
            <a:r>
              <a:rPr sz="1400" dirty="0">
                <a:latin typeface="Tahoma"/>
                <a:cs typeface="Tahoma"/>
              </a:rPr>
              <a:t>O</a:t>
            </a:r>
            <a:r>
              <a:rPr sz="1400" spc="-30" dirty="0">
                <a:latin typeface="Tahoma"/>
                <a:cs typeface="Tahoma"/>
              </a:rPr>
              <a:t>r</a:t>
            </a:r>
            <a:r>
              <a:rPr sz="1400" spc="-5" dirty="0">
                <a:latin typeface="Tahoma"/>
                <a:cs typeface="Tahoma"/>
              </a:rPr>
              <a:t>an</a:t>
            </a:r>
            <a:r>
              <a:rPr sz="1400" dirty="0">
                <a:latin typeface="Tahoma"/>
                <a:cs typeface="Tahoma"/>
              </a:rPr>
              <a:t>ge</a:t>
            </a:r>
            <a:endParaRPr sz="1400">
              <a:latin typeface="Tahoma"/>
              <a:cs typeface="Tahoma"/>
            </a:endParaRPr>
          </a:p>
        </p:txBody>
      </p:sp>
      <p:sp>
        <p:nvSpPr>
          <p:cNvPr id="17" name="object 17"/>
          <p:cNvSpPr/>
          <p:nvPr/>
        </p:nvSpPr>
        <p:spPr>
          <a:xfrm>
            <a:off x="5413121" y="5099303"/>
            <a:ext cx="1667510" cy="325120"/>
          </a:xfrm>
          <a:custGeom>
            <a:avLst/>
            <a:gdLst/>
            <a:ahLst/>
            <a:cxnLst/>
            <a:rect l="l" t="t" r="r" b="b"/>
            <a:pathLst>
              <a:path w="1667509" h="325120">
                <a:moveTo>
                  <a:pt x="1667255" y="0"/>
                </a:moveTo>
                <a:lnTo>
                  <a:pt x="0" y="0"/>
                </a:lnTo>
                <a:lnTo>
                  <a:pt x="0" y="324612"/>
                </a:lnTo>
                <a:lnTo>
                  <a:pt x="1667255" y="324612"/>
                </a:lnTo>
                <a:lnTo>
                  <a:pt x="1667255" y="320040"/>
                </a:lnTo>
                <a:lnTo>
                  <a:pt x="9143" y="320040"/>
                </a:lnTo>
                <a:lnTo>
                  <a:pt x="4571" y="313944"/>
                </a:lnTo>
                <a:lnTo>
                  <a:pt x="9143" y="313944"/>
                </a:lnTo>
                <a:lnTo>
                  <a:pt x="9143" y="9144"/>
                </a:lnTo>
                <a:lnTo>
                  <a:pt x="4571" y="9144"/>
                </a:lnTo>
                <a:lnTo>
                  <a:pt x="9143" y="4572"/>
                </a:lnTo>
                <a:lnTo>
                  <a:pt x="1667255" y="4572"/>
                </a:lnTo>
                <a:lnTo>
                  <a:pt x="1667255" y="0"/>
                </a:lnTo>
                <a:close/>
              </a:path>
              <a:path w="1667509" h="325120">
                <a:moveTo>
                  <a:pt x="9143" y="313944"/>
                </a:moveTo>
                <a:lnTo>
                  <a:pt x="4571" y="313944"/>
                </a:lnTo>
                <a:lnTo>
                  <a:pt x="9143" y="320040"/>
                </a:lnTo>
                <a:lnTo>
                  <a:pt x="9143" y="313944"/>
                </a:lnTo>
                <a:close/>
              </a:path>
              <a:path w="1667509" h="325120">
                <a:moveTo>
                  <a:pt x="1658111" y="313944"/>
                </a:moveTo>
                <a:lnTo>
                  <a:pt x="9143" y="313944"/>
                </a:lnTo>
                <a:lnTo>
                  <a:pt x="9143" y="320040"/>
                </a:lnTo>
                <a:lnTo>
                  <a:pt x="1658111" y="320040"/>
                </a:lnTo>
                <a:lnTo>
                  <a:pt x="1658111" y="313944"/>
                </a:lnTo>
                <a:close/>
              </a:path>
              <a:path w="1667509" h="325120">
                <a:moveTo>
                  <a:pt x="1658111" y="4572"/>
                </a:moveTo>
                <a:lnTo>
                  <a:pt x="1658111" y="320040"/>
                </a:lnTo>
                <a:lnTo>
                  <a:pt x="1662683" y="313944"/>
                </a:lnTo>
                <a:lnTo>
                  <a:pt x="1667255" y="313944"/>
                </a:lnTo>
                <a:lnTo>
                  <a:pt x="1667255" y="9144"/>
                </a:lnTo>
                <a:lnTo>
                  <a:pt x="1662683" y="9144"/>
                </a:lnTo>
                <a:lnTo>
                  <a:pt x="1658111" y="4572"/>
                </a:lnTo>
                <a:close/>
              </a:path>
              <a:path w="1667509" h="325120">
                <a:moveTo>
                  <a:pt x="1667255" y="313944"/>
                </a:moveTo>
                <a:lnTo>
                  <a:pt x="1662683" y="313944"/>
                </a:lnTo>
                <a:lnTo>
                  <a:pt x="1658111" y="320040"/>
                </a:lnTo>
                <a:lnTo>
                  <a:pt x="1667255" y="320040"/>
                </a:lnTo>
                <a:lnTo>
                  <a:pt x="1667255" y="313944"/>
                </a:lnTo>
                <a:close/>
              </a:path>
              <a:path w="1667509" h="325120">
                <a:moveTo>
                  <a:pt x="9143" y="4572"/>
                </a:moveTo>
                <a:lnTo>
                  <a:pt x="4571" y="9144"/>
                </a:lnTo>
                <a:lnTo>
                  <a:pt x="9143" y="9144"/>
                </a:lnTo>
                <a:lnTo>
                  <a:pt x="9143" y="4572"/>
                </a:lnTo>
                <a:close/>
              </a:path>
              <a:path w="1667509" h="325120">
                <a:moveTo>
                  <a:pt x="1658111" y="4572"/>
                </a:moveTo>
                <a:lnTo>
                  <a:pt x="9143" y="4572"/>
                </a:lnTo>
                <a:lnTo>
                  <a:pt x="9143" y="9144"/>
                </a:lnTo>
                <a:lnTo>
                  <a:pt x="1658111" y="9144"/>
                </a:lnTo>
                <a:lnTo>
                  <a:pt x="1658111" y="4572"/>
                </a:lnTo>
                <a:close/>
              </a:path>
              <a:path w="1667509" h="325120">
                <a:moveTo>
                  <a:pt x="1667255" y="4572"/>
                </a:moveTo>
                <a:lnTo>
                  <a:pt x="1658111" y="4572"/>
                </a:lnTo>
                <a:lnTo>
                  <a:pt x="1662683" y="9144"/>
                </a:lnTo>
                <a:lnTo>
                  <a:pt x="1667255" y="9144"/>
                </a:lnTo>
                <a:lnTo>
                  <a:pt x="1667255" y="4572"/>
                </a:lnTo>
                <a:close/>
              </a:path>
            </a:pathLst>
          </a:custGeom>
          <a:solidFill>
            <a:srgbClr val="000000"/>
          </a:solidFill>
        </p:spPr>
        <p:txBody>
          <a:bodyPr wrap="square" lIns="0" tIns="0" rIns="0" bIns="0" rtlCol="0"/>
          <a:lstStyle/>
          <a:p>
            <a:endParaRPr/>
          </a:p>
        </p:txBody>
      </p:sp>
      <p:sp>
        <p:nvSpPr>
          <p:cNvPr id="18" name="object 18"/>
          <p:cNvSpPr/>
          <p:nvPr/>
        </p:nvSpPr>
        <p:spPr>
          <a:xfrm>
            <a:off x="5413121" y="5414771"/>
            <a:ext cx="1667510" cy="963294"/>
          </a:xfrm>
          <a:custGeom>
            <a:avLst/>
            <a:gdLst/>
            <a:ahLst/>
            <a:cxnLst/>
            <a:rect l="l" t="t" r="r" b="b"/>
            <a:pathLst>
              <a:path w="1667509" h="963295">
                <a:moveTo>
                  <a:pt x="1667255" y="0"/>
                </a:moveTo>
                <a:lnTo>
                  <a:pt x="0" y="0"/>
                </a:lnTo>
                <a:lnTo>
                  <a:pt x="0" y="963167"/>
                </a:lnTo>
                <a:lnTo>
                  <a:pt x="1667255" y="963167"/>
                </a:lnTo>
                <a:lnTo>
                  <a:pt x="1667255" y="958595"/>
                </a:lnTo>
                <a:lnTo>
                  <a:pt x="9143" y="958595"/>
                </a:lnTo>
                <a:lnTo>
                  <a:pt x="4571" y="952499"/>
                </a:lnTo>
                <a:lnTo>
                  <a:pt x="9143" y="952499"/>
                </a:lnTo>
                <a:lnTo>
                  <a:pt x="9143" y="10667"/>
                </a:lnTo>
                <a:lnTo>
                  <a:pt x="4571" y="10667"/>
                </a:lnTo>
                <a:lnTo>
                  <a:pt x="9143" y="6095"/>
                </a:lnTo>
                <a:lnTo>
                  <a:pt x="1667255" y="6095"/>
                </a:lnTo>
                <a:lnTo>
                  <a:pt x="1667255" y="0"/>
                </a:lnTo>
                <a:close/>
              </a:path>
              <a:path w="1667509" h="963295">
                <a:moveTo>
                  <a:pt x="9143" y="952499"/>
                </a:moveTo>
                <a:lnTo>
                  <a:pt x="4571" y="952499"/>
                </a:lnTo>
                <a:lnTo>
                  <a:pt x="9143" y="958595"/>
                </a:lnTo>
                <a:lnTo>
                  <a:pt x="9143" y="952499"/>
                </a:lnTo>
                <a:close/>
              </a:path>
              <a:path w="1667509" h="963295">
                <a:moveTo>
                  <a:pt x="1658111" y="952499"/>
                </a:moveTo>
                <a:lnTo>
                  <a:pt x="9143" y="952499"/>
                </a:lnTo>
                <a:lnTo>
                  <a:pt x="9143" y="958595"/>
                </a:lnTo>
                <a:lnTo>
                  <a:pt x="1658111" y="958595"/>
                </a:lnTo>
                <a:lnTo>
                  <a:pt x="1658111" y="952499"/>
                </a:lnTo>
                <a:close/>
              </a:path>
              <a:path w="1667509" h="963295">
                <a:moveTo>
                  <a:pt x="1658111" y="6095"/>
                </a:moveTo>
                <a:lnTo>
                  <a:pt x="1658111" y="958595"/>
                </a:lnTo>
                <a:lnTo>
                  <a:pt x="1662683" y="952499"/>
                </a:lnTo>
                <a:lnTo>
                  <a:pt x="1667255" y="952499"/>
                </a:lnTo>
                <a:lnTo>
                  <a:pt x="1667255" y="10667"/>
                </a:lnTo>
                <a:lnTo>
                  <a:pt x="1662683" y="10667"/>
                </a:lnTo>
                <a:lnTo>
                  <a:pt x="1658111" y="6095"/>
                </a:lnTo>
                <a:close/>
              </a:path>
              <a:path w="1667509" h="963295">
                <a:moveTo>
                  <a:pt x="1667255" y="952499"/>
                </a:moveTo>
                <a:lnTo>
                  <a:pt x="1662683" y="952499"/>
                </a:lnTo>
                <a:lnTo>
                  <a:pt x="1658111" y="958595"/>
                </a:lnTo>
                <a:lnTo>
                  <a:pt x="1667255" y="958595"/>
                </a:lnTo>
                <a:lnTo>
                  <a:pt x="1667255" y="952499"/>
                </a:lnTo>
                <a:close/>
              </a:path>
              <a:path w="1667509" h="963295">
                <a:moveTo>
                  <a:pt x="9143" y="6095"/>
                </a:moveTo>
                <a:lnTo>
                  <a:pt x="4571" y="10667"/>
                </a:lnTo>
                <a:lnTo>
                  <a:pt x="9143" y="10667"/>
                </a:lnTo>
                <a:lnTo>
                  <a:pt x="9143" y="6095"/>
                </a:lnTo>
                <a:close/>
              </a:path>
              <a:path w="1667509" h="963295">
                <a:moveTo>
                  <a:pt x="1658111" y="6095"/>
                </a:moveTo>
                <a:lnTo>
                  <a:pt x="9143" y="6095"/>
                </a:lnTo>
                <a:lnTo>
                  <a:pt x="9143" y="10667"/>
                </a:lnTo>
                <a:lnTo>
                  <a:pt x="1658111" y="10667"/>
                </a:lnTo>
                <a:lnTo>
                  <a:pt x="1658111" y="6095"/>
                </a:lnTo>
                <a:close/>
              </a:path>
              <a:path w="1667509" h="963295">
                <a:moveTo>
                  <a:pt x="1667255" y="6095"/>
                </a:moveTo>
                <a:lnTo>
                  <a:pt x="1658111" y="6095"/>
                </a:lnTo>
                <a:lnTo>
                  <a:pt x="1662683" y="10667"/>
                </a:lnTo>
                <a:lnTo>
                  <a:pt x="1667255" y="10667"/>
                </a:lnTo>
                <a:lnTo>
                  <a:pt x="1667255" y="6095"/>
                </a:lnTo>
                <a:close/>
              </a:path>
            </a:pathLst>
          </a:custGeom>
          <a:solidFill>
            <a:srgbClr val="000000"/>
          </a:solidFill>
        </p:spPr>
        <p:txBody>
          <a:bodyPr wrap="square" lIns="0" tIns="0" rIns="0" bIns="0" rtlCol="0"/>
          <a:lstStyle/>
          <a:p>
            <a:endParaRPr/>
          </a:p>
        </p:txBody>
      </p:sp>
      <p:sp>
        <p:nvSpPr>
          <p:cNvPr id="19" name="object 19"/>
          <p:cNvSpPr txBox="1"/>
          <p:nvPr/>
        </p:nvSpPr>
        <p:spPr>
          <a:xfrm>
            <a:off x="5496445" y="5357367"/>
            <a:ext cx="1094105" cy="968375"/>
          </a:xfrm>
          <a:prstGeom prst="rect">
            <a:avLst/>
          </a:prstGeom>
        </p:spPr>
        <p:txBody>
          <a:bodyPr vert="horz" wrap="square" lIns="0" tIns="0" rIns="0" bIns="0" rtlCol="0">
            <a:spAutoFit/>
          </a:bodyPr>
          <a:lstStyle/>
          <a:p>
            <a:pPr marL="12700" marR="5080" algn="just">
              <a:lnSpc>
                <a:spcPct val="150000"/>
              </a:lnSpc>
            </a:pPr>
            <a:r>
              <a:rPr sz="1400" spc="-5" dirty="0">
                <a:latin typeface="Tahoma"/>
                <a:cs typeface="Tahoma"/>
              </a:rPr>
              <a:t>Orange(int</a:t>
            </a:r>
            <a:r>
              <a:rPr sz="1400" spc="-114" dirty="0">
                <a:latin typeface="Tahoma"/>
                <a:cs typeface="Tahoma"/>
              </a:rPr>
              <a:t> </a:t>
            </a:r>
            <a:r>
              <a:rPr sz="1400" dirty="0">
                <a:latin typeface="Tahoma"/>
                <a:cs typeface="Tahoma"/>
              </a:rPr>
              <a:t>p)  </a:t>
            </a:r>
            <a:r>
              <a:rPr sz="1400" spc="-5" dirty="0">
                <a:latin typeface="Tahoma"/>
                <a:cs typeface="Tahoma"/>
              </a:rPr>
              <a:t>affiche():void  a</a:t>
            </a:r>
            <a:r>
              <a:rPr sz="1400" spc="-20" dirty="0">
                <a:latin typeface="Tahoma"/>
                <a:cs typeface="Tahoma"/>
              </a:rPr>
              <a:t>f</a:t>
            </a:r>
            <a:r>
              <a:rPr sz="1400" spc="-5" dirty="0">
                <a:latin typeface="Tahoma"/>
                <a:cs typeface="Tahoma"/>
              </a:rPr>
              <a:t>f</a:t>
            </a:r>
            <a:r>
              <a:rPr sz="1400" dirty="0">
                <a:latin typeface="Tahoma"/>
                <a:cs typeface="Tahoma"/>
              </a:rPr>
              <a:t>ic</a:t>
            </a:r>
            <a:r>
              <a:rPr sz="1400" spc="-5" dirty="0">
                <a:latin typeface="Tahoma"/>
                <a:cs typeface="Tahoma"/>
              </a:rPr>
              <a:t>h</a:t>
            </a:r>
            <a:r>
              <a:rPr sz="1400" dirty="0">
                <a:latin typeface="Tahoma"/>
                <a:cs typeface="Tahoma"/>
              </a:rPr>
              <a:t>e</a:t>
            </a:r>
            <a:r>
              <a:rPr sz="1400" spc="-45" dirty="0">
                <a:latin typeface="Tahoma"/>
                <a:cs typeface="Tahoma"/>
              </a:rPr>
              <a:t>P</a:t>
            </a:r>
            <a:r>
              <a:rPr sz="1400" spc="5" dirty="0">
                <a:latin typeface="Tahoma"/>
                <a:cs typeface="Tahoma"/>
              </a:rPr>
              <a:t>o</a:t>
            </a:r>
            <a:r>
              <a:rPr sz="1400" dirty="0">
                <a:latin typeface="Tahoma"/>
                <a:cs typeface="Tahoma"/>
              </a:rPr>
              <a:t>id</a:t>
            </a:r>
            <a:r>
              <a:rPr sz="1400" spc="-5" dirty="0">
                <a:latin typeface="Tahoma"/>
                <a:cs typeface="Tahoma"/>
              </a:rPr>
              <a:t>s</a:t>
            </a:r>
            <a:r>
              <a:rPr sz="1400" dirty="0">
                <a:latin typeface="Tahoma"/>
                <a:cs typeface="Tahoma"/>
              </a:rPr>
              <a:t>()</a:t>
            </a:r>
            <a:endParaRPr sz="1400">
              <a:latin typeface="Tahoma"/>
              <a:cs typeface="Tahoma"/>
            </a:endParaRPr>
          </a:p>
        </p:txBody>
      </p:sp>
      <p:sp>
        <p:nvSpPr>
          <p:cNvPr id="20" name="object 20"/>
          <p:cNvSpPr/>
          <p:nvPr/>
        </p:nvSpPr>
        <p:spPr>
          <a:xfrm>
            <a:off x="4635880" y="4283964"/>
            <a:ext cx="127000" cy="358140"/>
          </a:xfrm>
          <a:custGeom>
            <a:avLst/>
            <a:gdLst/>
            <a:ahLst/>
            <a:cxnLst/>
            <a:rect l="l" t="t" r="r" b="b"/>
            <a:pathLst>
              <a:path w="127000" h="358139">
                <a:moveTo>
                  <a:pt x="68580" y="114300"/>
                </a:moveTo>
                <a:lnTo>
                  <a:pt x="57912" y="114300"/>
                </a:lnTo>
                <a:lnTo>
                  <a:pt x="57912" y="358140"/>
                </a:lnTo>
                <a:lnTo>
                  <a:pt x="68580" y="358140"/>
                </a:lnTo>
                <a:lnTo>
                  <a:pt x="68580" y="114300"/>
                </a:lnTo>
                <a:close/>
              </a:path>
              <a:path w="127000" h="358139">
                <a:moveTo>
                  <a:pt x="62484" y="0"/>
                </a:moveTo>
                <a:lnTo>
                  <a:pt x="0" y="126492"/>
                </a:lnTo>
                <a:lnTo>
                  <a:pt x="57912" y="126492"/>
                </a:lnTo>
                <a:lnTo>
                  <a:pt x="57912" y="114300"/>
                </a:lnTo>
                <a:lnTo>
                  <a:pt x="120322" y="114300"/>
                </a:lnTo>
                <a:lnTo>
                  <a:pt x="62484" y="0"/>
                </a:lnTo>
                <a:close/>
              </a:path>
              <a:path w="127000" h="358139">
                <a:moveTo>
                  <a:pt x="120322" y="114300"/>
                </a:moveTo>
                <a:lnTo>
                  <a:pt x="68580" y="114300"/>
                </a:lnTo>
                <a:lnTo>
                  <a:pt x="68580" y="126492"/>
                </a:lnTo>
                <a:lnTo>
                  <a:pt x="126492" y="126492"/>
                </a:lnTo>
                <a:lnTo>
                  <a:pt x="120322" y="114300"/>
                </a:lnTo>
                <a:close/>
              </a:path>
            </a:pathLst>
          </a:custGeom>
          <a:solidFill>
            <a:srgbClr val="000000"/>
          </a:solidFill>
        </p:spPr>
        <p:txBody>
          <a:bodyPr wrap="square" lIns="0" tIns="0" rIns="0" bIns="0" rtlCol="0"/>
          <a:lstStyle/>
          <a:p>
            <a:endParaRPr/>
          </a:p>
        </p:txBody>
      </p:sp>
      <p:sp>
        <p:nvSpPr>
          <p:cNvPr id="21" name="object 21"/>
          <p:cNvSpPr/>
          <p:nvPr/>
        </p:nvSpPr>
        <p:spPr>
          <a:xfrm>
            <a:off x="3401440" y="4642103"/>
            <a:ext cx="2737485" cy="0"/>
          </a:xfrm>
          <a:custGeom>
            <a:avLst/>
            <a:gdLst/>
            <a:ahLst/>
            <a:cxnLst/>
            <a:rect l="l" t="t" r="r" b="b"/>
            <a:pathLst>
              <a:path w="2737485">
                <a:moveTo>
                  <a:pt x="0" y="0"/>
                </a:moveTo>
                <a:lnTo>
                  <a:pt x="2737104" y="0"/>
                </a:lnTo>
              </a:path>
            </a:pathLst>
          </a:custGeom>
          <a:ln w="9143">
            <a:solidFill>
              <a:srgbClr val="000000"/>
            </a:solidFill>
          </a:ln>
        </p:spPr>
        <p:txBody>
          <a:bodyPr wrap="square" lIns="0" tIns="0" rIns="0" bIns="0" rtlCol="0"/>
          <a:lstStyle/>
          <a:p>
            <a:endParaRPr/>
          </a:p>
        </p:txBody>
      </p:sp>
      <p:sp>
        <p:nvSpPr>
          <p:cNvPr id="22" name="object 22"/>
          <p:cNvSpPr/>
          <p:nvPr/>
        </p:nvSpPr>
        <p:spPr>
          <a:xfrm>
            <a:off x="3402203" y="4642103"/>
            <a:ext cx="0" cy="144780"/>
          </a:xfrm>
          <a:custGeom>
            <a:avLst/>
            <a:gdLst/>
            <a:ahLst/>
            <a:cxnLst/>
            <a:rect l="l" t="t" r="r" b="b"/>
            <a:pathLst>
              <a:path h="144779">
                <a:moveTo>
                  <a:pt x="0" y="0"/>
                </a:moveTo>
                <a:lnTo>
                  <a:pt x="0" y="144780"/>
                </a:lnTo>
              </a:path>
            </a:pathLst>
          </a:custGeom>
          <a:ln w="10667">
            <a:solidFill>
              <a:srgbClr val="000000"/>
            </a:solidFill>
          </a:ln>
        </p:spPr>
        <p:txBody>
          <a:bodyPr wrap="square" lIns="0" tIns="0" rIns="0" bIns="0" rtlCol="0"/>
          <a:lstStyle/>
          <a:p>
            <a:endParaRPr/>
          </a:p>
        </p:txBody>
      </p:sp>
      <p:sp>
        <p:nvSpPr>
          <p:cNvPr id="23" name="object 23"/>
          <p:cNvSpPr/>
          <p:nvPr/>
        </p:nvSpPr>
        <p:spPr>
          <a:xfrm>
            <a:off x="6138545" y="4642103"/>
            <a:ext cx="0" cy="144780"/>
          </a:xfrm>
          <a:custGeom>
            <a:avLst/>
            <a:gdLst/>
            <a:ahLst/>
            <a:cxnLst/>
            <a:rect l="l" t="t" r="r" b="b"/>
            <a:pathLst>
              <a:path h="144779">
                <a:moveTo>
                  <a:pt x="0" y="0"/>
                </a:moveTo>
                <a:lnTo>
                  <a:pt x="0" y="144780"/>
                </a:lnTo>
              </a:path>
            </a:pathLst>
          </a:custGeom>
          <a:ln w="9144">
            <a:solidFill>
              <a:srgbClr val="000000"/>
            </a:solidFill>
          </a:ln>
        </p:spPr>
        <p:txBody>
          <a:bodyPr wrap="square" lIns="0" tIns="0" rIns="0" bIns="0" rtlCol="0"/>
          <a:lstStyle/>
          <a:p>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617" y="498347"/>
            <a:ext cx="4981575" cy="671195"/>
          </a:xfrm>
          <a:prstGeom prst="rect">
            <a:avLst/>
          </a:prstGeom>
        </p:spPr>
        <p:txBody>
          <a:bodyPr vert="horz" wrap="square" lIns="0" tIns="0" rIns="0" bIns="0" rtlCol="0">
            <a:spAutoFit/>
          </a:bodyPr>
          <a:lstStyle/>
          <a:p>
            <a:pPr marL="12700">
              <a:lnSpc>
                <a:spcPct val="100000"/>
              </a:lnSpc>
            </a:pPr>
            <a:r>
              <a:rPr spc="-5" dirty="0"/>
              <a:t>Instanciation </a:t>
            </a:r>
            <a:r>
              <a:rPr dirty="0"/>
              <a:t>et</a:t>
            </a:r>
            <a:r>
              <a:rPr spc="-40" dirty="0"/>
              <a:t> </a:t>
            </a:r>
            <a:r>
              <a:rPr spc="-5" dirty="0"/>
              <a:t>héritage</a:t>
            </a:r>
          </a:p>
        </p:txBody>
      </p:sp>
      <p:sp>
        <p:nvSpPr>
          <p:cNvPr id="20" name="object 20"/>
          <p:cNvSpPr txBox="1">
            <a:spLocks noGrp="1"/>
          </p:cNvSpPr>
          <p:nvPr>
            <p:ph type="sldNum" sz="quarter" idx="7"/>
          </p:nvPr>
        </p:nvSpPr>
        <p:spPr>
          <a:prstGeom prst="rect">
            <a:avLst/>
          </a:prstGeom>
        </p:spPr>
        <p:txBody>
          <a:bodyPr vert="horz" wrap="square" lIns="0" tIns="220563" rIns="0" bIns="0" rtlCol="0">
            <a:spAutoFit/>
          </a:bodyPr>
          <a:lstStyle/>
          <a:p>
            <a:pPr marL="2044064">
              <a:lnSpc>
                <a:spcPts val="1260"/>
              </a:lnSpc>
            </a:pPr>
            <a:fld id="{81D60167-4931-47E6-BA6A-407CBD079E47}" type="slidenum">
              <a:rPr dirty="0"/>
              <a:t>128</a:t>
            </a:fld>
            <a:endParaRPr dirty="0"/>
          </a:p>
        </p:txBody>
      </p:sp>
      <p:sp>
        <p:nvSpPr>
          <p:cNvPr id="3" name="object 3"/>
          <p:cNvSpPr/>
          <p:nvPr/>
        </p:nvSpPr>
        <p:spPr>
          <a:xfrm>
            <a:off x="1094112" y="1325880"/>
            <a:ext cx="4472940" cy="2239010"/>
          </a:xfrm>
          <a:custGeom>
            <a:avLst/>
            <a:gdLst/>
            <a:ahLst/>
            <a:cxnLst/>
            <a:rect l="l" t="t" r="r" b="b"/>
            <a:pathLst>
              <a:path w="4472940" h="2239010">
                <a:moveTo>
                  <a:pt x="4472932" y="0"/>
                </a:moveTo>
                <a:lnTo>
                  <a:pt x="0" y="0"/>
                </a:lnTo>
                <a:lnTo>
                  <a:pt x="0" y="2238756"/>
                </a:lnTo>
                <a:lnTo>
                  <a:pt x="4472932" y="2238756"/>
                </a:lnTo>
                <a:lnTo>
                  <a:pt x="4472932" y="2234184"/>
                </a:lnTo>
                <a:lnTo>
                  <a:pt x="9143" y="2234184"/>
                </a:lnTo>
                <a:lnTo>
                  <a:pt x="4571" y="2229612"/>
                </a:lnTo>
                <a:lnTo>
                  <a:pt x="9143" y="2229612"/>
                </a:lnTo>
                <a:lnTo>
                  <a:pt x="9143" y="9144"/>
                </a:lnTo>
                <a:lnTo>
                  <a:pt x="4571" y="9144"/>
                </a:lnTo>
                <a:lnTo>
                  <a:pt x="9143" y="4572"/>
                </a:lnTo>
                <a:lnTo>
                  <a:pt x="4472932" y="4572"/>
                </a:lnTo>
                <a:lnTo>
                  <a:pt x="4472932" y="0"/>
                </a:lnTo>
                <a:close/>
              </a:path>
              <a:path w="4472940" h="2239010">
                <a:moveTo>
                  <a:pt x="9143" y="2229612"/>
                </a:moveTo>
                <a:lnTo>
                  <a:pt x="4571" y="2229612"/>
                </a:lnTo>
                <a:lnTo>
                  <a:pt x="9143" y="2234184"/>
                </a:lnTo>
                <a:lnTo>
                  <a:pt x="9143" y="2229612"/>
                </a:lnTo>
                <a:close/>
              </a:path>
              <a:path w="4472940" h="2239010">
                <a:moveTo>
                  <a:pt x="4463788" y="2229612"/>
                </a:moveTo>
                <a:lnTo>
                  <a:pt x="9143" y="2229612"/>
                </a:lnTo>
                <a:lnTo>
                  <a:pt x="9143" y="2234184"/>
                </a:lnTo>
                <a:lnTo>
                  <a:pt x="4463788" y="2234184"/>
                </a:lnTo>
                <a:lnTo>
                  <a:pt x="4463788" y="2229612"/>
                </a:lnTo>
                <a:close/>
              </a:path>
              <a:path w="4472940" h="2239010">
                <a:moveTo>
                  <a:pt x="4463788" y="4572"/>
                </a:moveTo>
                <a:lnTo>
                  <a:pt x="4463788" y="2234184"/>
                </a:lnTo>
                <a:lnTo>
                  <a:pt x="4468360" y="2229612"/>
                </a:lnTo>
                <a:lnTo>
                  <a:pt x="4472932" y="2229612"/>
                </a:lnTo>
                <a:lnTo>
                  <a:pt x="4472932" y="9144"/>
                </a:lnTo>
                <a:lnTo>
                  <a:pt x="4468360" y="9144"/>
                </a:lnTo>
                <a:lnTo>
                  <a:pt x="4463788" y="4572"/>
                </a:lnTo>
                <a:close/>
              </a:path>
              <a:path w="4472940" h="2239010">
                <a:moveTo>
                  <a:pt x="4472932" y="2229612"/>
                </a:moveTo>
                <a:lnTo>
                  <a:pt x="4468360" y="2229612"/>
                </a:lnTo>
                <a:lnTo>
                  <a:pt x="4463788" y="2234184"/>
                </a:lnTo>
                <a:lnTo>
                  <a:pt x="4472932" y="2234184"/>
                </a:lnTo>
                <a:lnTo>
                  <a:pt x="4472932" y="2229612"/>
                </a:lnTo>
                <a:close/>
              </a:path>
              <a:path w="4472940" h="2239010">
                <a:moveTo>
                  <a:pt x="9143" y="4572"/>
                </a:moveTo>
                <a:lnTo>
                  <a:pt x="4571" y="9144"/>
                </a:lnTo>
                <a:lnTo>
                  <a:pt x="9143" y="9144"/>
                </a:lnTo>
                <a:lnTo>
                  <a:pt x="9143" y="4572"/>
                </a:lnTo>
                <a:close/>
              </a:path>
              <a:path w="4472940" h="2239010">
                <a:moveTo>
                  <a:pt x="4463788" y="4572"/>
                </a:moveTo>
                <a:lnTo>
                  <a:pt x="9143" y="4572"/>
                </a:lnTo>
                <a:lnTo>
                  <a:pt x="9143" y="9144"/>
                </a:lnTo>
                <a:lnTo>
                  <a:pt x="4463788" y="9144"/>
                </a:lnTo>
                <a:lnTo>
                  <a:pt x="4463788" y="4572"/>
                </a:lnTo>
                <a:close/>
              </a:path>
              <a:path w="4472940" h="2239010">
                <a:moveTo>
                  <a:pt x="4472932" y="4572"/>
                </a:moveTo>
                <a:lnTo>
                  <a:pt x="4463788" y="4572"/>
                </a:lnTo>
                <a:lnTo>
                  <a:pt x="4468360" y="9144"/>
                </a:lnTo>
                <a:lnTo>
                  <a:pt x="4472932" y="9144"/>
                </a:lnTo>
                <a:lnTo>
                  <a:pt x="4472932" y="4572"/>
                </a:lnTo>
                <a:close/>
              </a:path>
            </a:pathLst>
          </a:custGeom>
          <a:solidFill>
            <a:srgbClr val="000000"/>
          </a:solidFill>
        </p:spPr>
        <p:txBody>
          <a:bodyPr wrap="square" lIns="0" tIns="0" rIns="0" bIns="0" rtlCol="0"/>
          <a:lstStyle/>
          <a:p>
            <a:endParaRPr/>
          </a:p>
        </p:txBody>
      </p:sp>
      <p:sp>
        <p:nvSpPr>
          <p:cNvPr id="4" name="object 4"/>
          <p:cNvSpPr/>
          <p:nvPr/>
        </p:nvSpPr>
        <p:spPr>
          <a:xfrm>
            <a:off x="809124" y="3651503"/>
            <a:ext cx="4753610" cy="127000"/>
          </a:xfrm>
          <a:custGeom>
            <a:avLst/>
            <a:gdLst/>
            <a:ahLst/>
            <a:cxnLst/>
            <a:rect l="l" t="t" r="r" b="b"/>
            <a:pathLst>
              <a:path w="4753610" h="127000">
                <a:moveTo>
                  <a:pt x="0" y="126492"/>
                </a:moveTo>
                <a:lnTo>
                  <a:pt x="4753356" y="126492"/>
                </a:lnTo>
                <a:lnTo>
                  <a:pt x="4753356" y="0"/>
                </a:lnTo>
                <a:lnTo>
                  <a:pt x="0" y="0"/>
                </a:lnTo>
                <a:lnTo>
                  <a:pt x="0" y="126492"/>
                </a:lnTo>
                <a:close/>
              </a:path>
            </a:pathLst>
          </a:custGeom>
          <a:solidFill>
            <a:srgbClr val="66FF66"/>
          </a:solidFill>
        </p:spPr>
        <p:txBody>
          <a:bodyPr wrap="square" lIns="0" tIns="0" rIns="0" bIns="0" rtlCol="0"/>
          <a:lstStyle/>
          <a:p>
            <a:endParaRPr/>
          </a:p>
        </p:txBody>
      </p:sp>
      <p:sp>
        <p:nvSpPr>
          <p:cNvPr id="5" name="object 5"/>
          <p:cNvSpPr/>
          <p:nvPr/>
        </p:nvSpPr>
        <p:spPr>
          <a:xfrm>
            <a:off x="804552" y="3646932"/>
            <a:ext cx="4762500" cy="131445"/>
          </a:xfrm>
          <a:custGeom>
            <a:avLst/>
            <a:gdLst/>
            <a:ahLst/>
            <a:cxnLst/>
            <a:rect l="l" t="t" r="r" b="b"/>
            <a:pathLst>
              <a:path w="4762500" h="131445">
                <a:moveTo>
                  <a:pt x="4762492" y="0"/>
                </a:moveTo>
                <a:lnTo>
                  <a:pt x="0" y="0"/>
                </a:lnTo>
                <a:lnTo>
                  <a:pt x="0" y="131063"/>
                </a:lnTo>
                <a:lnTo>
                  <a:pt x="10668" y="131063"/>
                </a:lnTo>
                <a:lnTo>
                  <a:pt x="10668" y="9143"/>
                </a:lnTo>
                <a:lnTo>
                  <a:pt x="4571" y="9143"/>
                </a:lnTo>
                <a:lnTo>
                  <a:pt x="10668" y="4571"/>
                </a:lnTo>
                <a:lnTo>
                  <a:pt x="4762492" y="4571"/>
                </a:lnTo>
                <a:lnTo>
                  <a:pt x="4762492" y="0"/>
                </a:lnTo>
                <a:close/>
              </a:path>
              <a:path w="4762500" h="131445">
                <a:moveTo>
                  <a:pt x="4753348" y="4571"/>
                </a:moveTo>
                <a:lnTo>
                  <a:pt x="4753348" y="131063"/>
                </a:lnTo>
                <a:lnTo>
                  <a:pt x="4762492" y="131063"/>
                </a:lnTo>
                <a:lnTo>
                  <a:pt x="4762492" y="9143"/>
                </a:lnTo>
                <a:lnTo>
                  <a:pt x="4757920" y="9143"/>
                </a:lnTo>
                <a:lnTo>
                  <a:pt x="4753348" y="4571"/>
                </a:lnTo>
                <a:close/>
              </a:path>
              <a:path w="4762500" h="131445">
                <a:moveTo>
                  <a:pt x="10668" y="4571"/>
                </a:moveTo>
                <a:lnTo>
                  <a:pt x="4571" y="9143"/>
                </a:lnTo>
                <a:lnTo>
                  <a:pt x="10668" y="9143"/>
                </a:lnTo>
                <a:lnTo>
                  <a:pt x="10668" y="4571"/>
                </a:lnTo>
                <a:close/>
              </a:path>
              <a:path w="4762500" h="131445">
                <a:moveTo>
                  <a:pt x="4753348" y="4571"/>
                </a:moveTo>
                <a:lnTo>
                  <a:pt x="10668" y="4571"/>
                </a:lnTo>
                <a:lnTo>
                  <a:pt x="10668" y="9143"/>
                </a:lnTo>
                <a:lnTo>
                  <a:pt x="4753348" y="9143"/>
                </a:lnTo>
                <a:lnTo>
                  <a:pt x="4753348" y="4571"/>
                </a:lnTo>
                <a:close/>
              </a:path>
              <a:path w="4762500" h="131445">
                <a:moveTo>
                  <a:pt x="4762492" y="4571"/>
                </a:moveTo>
                <a:lnTo>
                  <a:pt x="4753348" y="4571"/>
                </a:lnTo>
                <a:lnTo>
                  <a:pt x="4757920" y="9143"/>
                </a:lnTo>
                <a:lnTo>
                  <a:pt x="4762492" y="9143"/>
                </a:lnTo>
                <a:lnTo>
                  <a:pt x="4762492" y="4571"/>
                </a:lnTo>
                <a:close/>
              </a:path>
            </a:pathLst>
          </a:custGeom>
          <a:solidFill>
            <a:srgbClr val="000000"/>
          </a:solidFill>
        </p:spPr>
        <p:txBody>
          <a:bodyPr wrap="square" lIns="0" tIns="0" rIns="0" bIns="0" rtlCol="0"/>
          <a:lstStyle/>
          <a:p>
            <a:endParaRPr/>
          </a:p>
        </p:txBody>
      </p:sp>
      <p:sp>
        <p:nvSpPr>
          <p:cNvPr id="6" name="object 6"/>
          <p:cNvSpPr/>
          <p:nvPr/>
        </p:nvSpPr>
        <p:spPr>
          <a:xfrm>
            <a:off x="5778880" y="1330452"/>
            <a:ext cx="3924300" cy="2447925"/>
          </a:xfrm>
          <a:custGeom>
            <a:avLst/>
            <a:gdLst/>
            <a:ahLst/>
            <a:cxnLst/>
            <a:rect l="l" t="t" r="r" b="b"/>
            <a:pathLst>
              <a:path w="3924300" h="2447925">
                <a:moveTo>
                  <a:pt x="0" y="2447544"/>
                </a:moveTo>
                <a:lnTo>
                  <a:pt x="3924300" y="2447544"/>
                </a:lnTo>
                <a:lnTo>
                  <a:pt x="3924300" y="0"/>
                </a:lnTo>
                <a:lnTo>
                  <a:pt x="0" y="0"/>
                </a:lnTo>
                <a:lnTo>
                  <a:pt x="0" y="2447544"/>
                </a:lnTo>
                <a:close/>
              </a:path>
            </a:pathLst>
          </a:custGeom>
          <a:solidFill>
            <a:srgbClr val="FF99CC"/>
          </a:solidFill>
        </p:spPr>
        <p:txBody>
          <a:bodyPr wrap="square" lIns="0" tIns="0" rIns="0" bIns="0" rtlCol="0"/>
          <a:lstStyle/>
          <a:p>
            <a:endParaRPr/>
          </a:p>
        </p:txBody>
      </p:sp>
      <p:sp>
        <p:nvSpPr>
          <p:cNvPr id="7" name="object 7"/>
          <p:cNvSpPr/>
          <p:nvPr/>
        </p:nvSpPr>
        <p:spPr>
          <a:xfrm>
            <a:off x="5774309" y="1325880"/>
            <a:ext cx="3933825" cy="2452370"/>
          </a:xfrm>
          <a:custGeom>
            <a:avLst/>
            <a:gdLst/>
            <a:ahLst/>
            <a:cxnLst/>
            <a:rect l="l" t="t" r="r" b="b"/>
            <a:pathLst>
              <a:path w="3933825" h="2452370">
                <a:moveTo>
                  <a:pt x="3933443" y="0"/>
                </a:moveTo>
                <a:lnTo>
                  <a:pt x="0" y="0"/>
                </a:lnTo>
                <a:lnTo>
                  <a:pt x="0" y="2452116"/>
                </a:lnTo>
                <a:lnTo>
                  <a:pt x="9143" y="2452116"/>
                </a:lnTo>
                <a:lnTo>
                  <a:pt x="9143" y="9144"/>
                </a:lnTo>
                <a:lnTo>
                  <a:pt x="4571" y="9144"/>
                </a:lnTo>
                <a:lnTo>
                  <a:pt x="9143" y="4572"/>
                </a:lnTo>
                <a:lnTo>
                  <a:pt x="3933443" y="4572"/>
                </a:lnTo>
                <a:lnTo>
                  <a:pt x="3933443" y="0"/>
                </a:lnTo>
                <a:close/>
              </a:path>
              <a:path w="3933825" h="2452370">
                <a:moveTo>
                  <a:pt x="3924299" y="4572"/>
                </a:moveTo>
                <a:lnTo>
                  <a:pt x="3924299" y="2452116"/>
                </a:lnTo>
                <a:lnTo>
                  <a:pt x="3933443" y="2452116"/>
                </a:lnTo>
                <a:lnTo>
                  <a:pt x="3933443" y="9144"/>
                </a:lnTo>
                <a:lnTo>
                  <a:pt x="3928871" y="9144"/>
                </a:lnTo>
                <a:lnTo>
                  <a:pt x="3924299" y="4572"/>
                </a:lnTo>
                <a:close/>
              </a:path>
              <a:path w="3933825" h="2452370">
                <a:moveTo>
                  <a:pt x="9143" y="4572"/>
                </a:moveTo>
                <a:lnTo>
                  <a:pt x="4571" y="9144"/>
                </a:lnTo>
                <a:lnTo>
                  <a:pt x="9143" y="9144"/>
                </a:lnTo>
                <a:lnTo>
                  <a:pt x="9143" y="4572"/>
                </a:lnTo>
                <a:close/>
              </a:path>
              <a:path w="3933825" h="2452370">
                <a:moveTo>
                  <a:pt x="3924299" y="4572"/>
                </a:moveTo>
                <a:lnTo>
                  <a:pt x="9143" y="4572"/>
                </a:lnTo>
                <a:lnTo>
                  <a:pt x="9143" y="9144"/>
                </a:lnTo>
                <a:lnTo>
                  <a:pt x="3924299" y="9144"/>
                </a:lnTo>
                <a:lnTo>
                  <a:pt x="3924299" y="4572"/>
                </a:lnTo>
                <a:close/>
              </a:path>
              <a:path w="3933825" h="2452370">
                <a:moveTo>
                  <a:pt x="3933443" y="4572"/>
                </a:moveTo>
                <a:lnTo>
                  <a:pt x="3924299" y="4572"/>
                </a:lnTo>
                <a:lnTo>
                  <a:pt x="3928871" y="9144"/>
                </a:lnTo>
                <a:lnTo>
                  <a:pt x="3933443" y="9144"/>
                </a:lnTo>
                <a:lnTo>
                  <a:pt x="3933443" y="4572"/>
                </a:lnTo>
                <a:close/>
              </a:path>
            </a:pathLst>
          </a:custGeom>
          <a:solidFill>
            <a:srgbClr val="000000"/>
          </a:solidFill>
        </p:spPr>
        <p:txBody>
          <a:bodyPr wrap="square" lIns="0" tIns="0" rIns="0" bIns="0" rtlCol="0"/>
          <a:lstStyle/>
          <a:p>
            <a:endParaRPr/>
          </a:p>
        </p:txBody>
      </p:sp>
      <p:sp>
        <p:nvSpPr>
          <p:cNvPr id="8" name="object 8"/>
          <p:cNvSpPr/>
          <p:nvPr/>
        </p:nvSpPr>
        <p:spPr>
          <a:xfrm>
            <a:off x="5562480" y="6521957"/>
            <a:ext cx="3898900" cy="0"/>
          </a:xfrm>
          <a:custGeom>
            <a:avLst/>
            <a:gdLst/>
            <a:ahLst/>
            <a:cxnLst/>
            <a:rect l="l" t="t" r="r" b="b"/>
            <a:pathLst>
              <a:path w="3898900">
                <a:moveTo>
                  <a:pt x="0" y="0"/>
                </a:moveTo>
                <a:lnTo>
                  <a:pt x="3898392" y="0"/>
                </a:lnTo>
              </a:path>
            </a:pathLst>
          </a:custGeom>
          <a:ln w="19812">
            <a:solidFill>
              <a:srgbClr val="CC9900"/>
            </a:solidFill>
          </a:ln>
        </p:spPr>
        <p:txBody>
          <a:bodyPr wrap="square" lIns="0" tIns="0" rIns="0" bIns="0" rtlCol="0"/>
          <a:lstStyle/>
          <a:p>
            <a:endParaRPr/>
          </a:p>
        </p:txBody>
      </p:sp>
      <p:sp>
        <p:nvSpPr>
          <p:cNvPr id="9" name="object 9"/>
          <p:cNvSpPr/>
          <p:nvPr/>
        </p:nvSpPr>
        <p:spPr>
          <a:xfrm>
            <a:off x="5634101" y="5003291"/>
            <a:ext cx="4212590" cy="1285240"/>
          </a:xfrm>
          <a:custGeom>
            <a:avLst/>
            <a:gdLst/>
            <a:ahLst/>
            <a:cxnLst/>
            <a:rect l="l" t="t" r="r" b="b"/>
            <a:pathLst>
              <a:path w="4212590" h="1285239">
                <a:moveTo>
                  <a:pt x="0" y="1284731"/>
                </a:moveTo>
                <a:lnTo>
                  <a:pt x="4212335" y="1284731"/>
                </a:lnTo>
                <a:lnTo>
                  <a:pt x="4212335" y="0"/>
                </a:lnTo>
                <a:lnTo>
                  <a:pt x="0" y="0"/>
                </a:lnTo>
                <a:lnTo>
                  <a:pt x="0" y="1284731"/>
                </a:lnTo>
                <a:close/>
              </a:path>
            </a:pathLst>
          </a:custGeom>
          <a:solidFill>
            <a:srgbClr val="FFFF00"/>
          </a:solidFill>
        </p:spPr>
        <p:txBody>
          <a:bodyPr wrap="square" lIns="0" tIns="0" rIns="0" bIns="0" rtlCol="0"/>
          <a:lstStyle/>
          <a:p>
            <a:endParaRPr/>
          </a:p>
        </p:txBody>
      </p:sp>
      <p:sp>
        <p:nvSpPr>
          <p:cNvPr id="10" name="object 10"/>
          <p:cNvSpPr/>
          <p:nvPr/>
        </p:nvSpPr>
        <p:spPr>
          <a:xfrm>
            <a:off x="5629528" y="4997196"/>
            <a:ext cx="4221480" cy="1295400"/>
          </a:xfrm>
          <a:custGeom>
            <a:avLst/>
            <a:gdLst/>
            <a:ahLst/>
            <a:cxnLst/>
            <a:rect l="l" t="t" r="r" b="b"/>
            <a:pathLst>
              <a:path w="4221480" h="1295400">
                <a:moveTo>
                  <a:pt x="4221480" y="0"/>
                </a:moveTo>
                <a:lnTo>
                  <a:pt x="0" y="0"/>
                </a:lnTo>
                <a:lnTo>
                  <a:pt x="0" y="1295399"/>
                </a:lnTo>
                <a:lnTo>
                  <a:pt x="4221480" y="1295399"/>
                </a:lnTo>
                <a:lnTo>
                  <a:pt x="4221480" y="1290828"/>
                </a:lnTo>
                <a:lnTo>
                  <a:pt x="9144" y="1290827"/>
                </a:lnTo>
                <a:lnTo>
                  <a:pt x="4572" y="1286255"/>
                </a:lnTo>
                <a:lnTo>
                  <a:pt x="9144" y="1286256"/>
                </a:lnTo>
                <a:lnTo>
                  <a:pt x="9144" y="10667"/>
                </a:lnTo>
                <a:lnTo>
                  <a:pt x="4572" y="10667"/>
                </a:lnTo>
                <a:lnTo>
                  <a:pt x="9144" y="6095"/>
                </a:lnTo>
                <a:lnTo>
                  <a:pt x="4221480" y="6095"/>
                </a:lnTo>
                <a:lnTo>
                  <a:pt x="4221480" y="0"/>
                </a:lnTo>
                <a:close/>
              </a:path>
              <a:path w="4221480" h="1295400">
                <a:moveTo>
                  <a:pt x="9144" y="1286256"/>
                </a:moveTo>
                <a:lnTo>
                  <a:pt x="4572" y="1286255"/>
                </a:lnTo>
                <a:lnTo>
                  <a:pt x="9144" y="1290827"/>
                </a:lnTo>
                <a:lnTo>
                  <a:pt x="9144" y="1286256"/>
                </a:lnTo>
                <a:close/>
              </a:path>
              <a:path w="4221480" h="1295400">
                <a:moveTo>
                  <a:pt x="4210812" y="1286256"/>
                </a:moveTo>
                <a:lnTo>
                  <a:pt x="9144" y="1286256"/>
                </a:lnTo>
                <a:lnTo>
                  <a:pt x="9144" y="1290827"/>
                </a:lnTo>
                <a:lnTo>
                  <a:pt x="4210812" y="1290827"/>
                </a:lnTo>
                <a:lnTo>
                  <a:pt x="4210812" y="1286256"/>
                </a:lnTo>
                <a:close/>
              </a:path>
              <a:path w="4221480" h="1295400">
                <a:moveTo>
                  <a:pt x="4210812" y="6095"/>
                </a:moveTo>
                <a:lnTo>
                  <a:pt x="4210812" y="1290827"/>
                </a:lnTo>
                <a:lnTo>
                  <a:pt x="4216908" y="1286255"/>
                </a:lnTo>
                <a:lnTo>
                  <a:pt x="4221480" y="1286255"/>
                </a:lnTo>
                <a:lnTo>
                  <a:pt x="4221480" y="10667"/>
                </a:lnTo>
                <a:lnTo>
                  <a:pt x="4216908" y="10667"/>
                </a:lnTo>
                <a:lnTo>
                  <a:pt x="4210812" y="6095"/>
                </a:lnTo>
                <a:close/>
              </a:path>
              <a:path w="4221480" h="1295400">
                <a:moveTo>
                  <a:pt x="4221480" y="1286255"/>
                </a:moveTo>
                <a:lnTo>
                  <a:pt x="4216908" y="1286255"/>
                </a:lnTo>
                <a:lnTo>
                  <a:pt x="4210812" y="1290827"/>
                </a:lnTo>
                <a:lnTo>
                  <a:pt x="4221480" y="1290828"/>
                </a:lnTo>
                <a:lnTo>
                  <a:pt x="4221480" y="1286255"/>
                </a:lnTo>
                <a:close/>
              </a:path>
              <a:path w="4221480" h="1295400">
                <a:moveTo>
                  <a:pt x="9144" y="6095"/>
                </a:moveTo>
                <a:lnTo>
                  <a:pt x="4572" y="10667"/>
                </a:lnTo>
                <a:lnTo>
                  <a:pt x="9144" y="10667"/>
                </a:lnTo>
                <a:lnTo>
                  <a:pt x="9144" y="6095"/>
                </a:lnTo>
                <a:close/>
              </a:path>
              <a:path w="4221480" h="1295400">
                <a:moveTo>
                  <a:pt x="4210812" y="6095"/>
                </a:moveTo>
                <a:lnTo>
                  <a:pt x="9144" y="6095"/>
                </a:lnTo>
                <a:lnTo>
                  <a:pt x="9144" y="10667"/>
                </a:lnTo>
                <a:lnTo>
                  <a:pt x="4210812" y="10667"/>
                </a:lnTo>
                <a:lnTo>
                  <a:pt x="4210812" y="6095"/>
                </a:lnTo>
                <a:close/>
              </a:path>
              <a:path w="4221480" h="1295400">
                <a:moveTo>
                  <a:pt x="4221480" y="6095"/>
                </a:moveTo>
                <a:lnTo>
                  <a:pt x="4210812" y="6095"/>
                </a:lnTo>
                <a:lnTo>
                  <a:pt x="4216908" y="10667"/>
                </a:lnTo>
                <a:lnTo>
                  <a:pt x="4221480" y="10667"/>
                </a:lnTo>
                <a:lnTo>
                  <a:pt x="4221480" y="6095"/>
                </a:lnTo>
                <a:close/>
              </a:path>
            </a:pathLst>
          </a:custGeom>
          <a:solidFill>
            <a:srgbClr val="000000"/>
          </a:solidFill>
        </p:spPr>
        <p:txBody>
          <a:bodyPr wrap="square" lIns="0" tIns="0" rIns="0" bIns="0" rtlCol="0"/>
          <a:lstStyle/>
          <a:p>
            <a:endParaRPr/>
          </a:p>
        </p:txBody>
      </p:sp>
      <p:sp>
        <p:nvSpPr>
          <p:cNvPr id="11" name="object 11"/>
          <p:cNvSpPr/>
          <p:nvPr/>
        </p:nvSpPr>
        <p:spPr>
          <a:xfrm>
            <a:off x="7017893" y="5179314"/>
            <a:ext cx="1382395" cy="0"/>
          </a:xfrm>
          <a:custGeom>
            <a:avLst/>
            <a:gdLst/>
            <a:ahLst/>
            <a:cxnLst/>
            <a:rect l="l" t="t" r="r" b="b"/>
            <a:pathLst>
              <a:path w="1382395">
                <a:moveTo>
                  <a:pt x="0" y="0"/>
                </a:moveTo>
                <a:lnTo>
                  <a:pt x="1382268" y="0"/>
                </a:lnTo>
              </a:path>
            </a:pathLst>
          </a:custGeom>
          <a:ln w="7619">
            <a:solidFill>
              <a:srgbClr val="000000"/>
            </a:solidFill>
          </a:ln>
        </p:spPr>
        <p:txBody>
          <a:bodyPr wrap="square" lIns="0" tIns="0" rIns="0" bIns="0" rtlCol="0"/>
          <a:lstStyle/>
          <a:p>
            <a:endParaRPr/>
          </a:p>
        </p:txBody>
      </p:sp>
      <p:sp>
        <p:nvSpPr>
          <p:cNvPr id="12" name="object 12"/>
          <p:cNvSpPr txBox="1"/>
          <p:nvPr/>
        </p:nvSpPr>
        <p:spPr>
          <a:xfrm>
            <a:off x="5634101" y="5003291"/>
            <a:ext cx="4212590" cy="1285240"/>
          </a:xfrm>
          <a:prstGeom prst="rect">
            <a:avLst/>
          </a:prstGeom>
        </p:spPr>
        <p:txBody>
          <a:bodyPr vert="horz" wrap="square" lIns="0" tIns="0" rIns="0" bIns="0" rtlCol="0">
            <a:spAutoFit/>
          </a:bodyPr>
          <a:lstStyle/>
          <a:p>
            <a:pPr>
              <a:lnSpc>
                <a:spcPts val="1505"/>
              </a:lnSpc>
            </a:pPr>
            <a:r>
              <a:rPr sz="1400" b="1" spc="-5" dirty="0">
                <a:solidFill>
                  <a:srgbClr val="7F0055"/>
                </a:solidFill>
                <a:latin typeface="Courier New"/>
                <a:cs typeface="Courier New"/>
              </a:rPr>
              <a:t>public class</a:t>
            </a:r>
            <a:r>
              <a:rPr sz="1400" b="1" spc="-90" dirty="0">
                <a:solidFill>
                  <a:srgbClr val="7F0055"/>
                </a:solidFill>
                <a:latin typeface="Courier New"/>
                <a:cs typeface="Courier New"/>
              </a:rPr>
              <a:t> </a:t>
            </a:r>
            <a:r>
              <a:rPr sz="1400" b="1" spc="-5" dirty="0">
                <a:latin typeface="Courier New"/>
                <a:cs typeface="Courier New"/>
              </a:rPr>
              <a:t>Polymorphisme{</a:t>
            </a:r>
            <a:endParaRPr sz="1400">
              <a:latin typeface="Courier New"/>
              <a:cs typeface="Courier New"/>
            </a:endParaRPr>
          </a:p>
          <a:p>
            <a:pPr marL="106680" marR="54610" indent="-106680">
              <a:lnSpc>
                <a:spcPct val="100000"/>
              </a:lnSpc>
            </a:pPr>
            <a:r>
              <a:rPr sz="1400" b="1" spc="-5" dirty="0">
                <a:solidFill>
                  <a:srgbClr val="7F0055"/>
                </a:solidFill>
                <a:latin typeface="Courier New"/>
                <a:cs typeface="Courier New"/>
              </a:rPr>
              <a:t>public static void </a:t>
            </a:r>
            <a:r>
              <a:rPr sz="1400" b="1" spc="-10" dirty="0">
                <a:latin typeface="Courier New"/>
                <a:cs typeface="Courier New"/>
              </a:rPr>
              <a:t>main(String[] args){  </a:t>
            </a:r>
            <a:r>
              <a:rPr sz="1400" b="1" spc="-5" dirty="0">
                <a:latin typeface="Courier New"/>
                <a:cs typeface="Courier New"/>
              </a:rPr>
              <a:t>Pomme p=</a:t>
            </a:r>
            <a:r>
              <a:rPr sz="1400" b="1" spc="-5" dirty="0">
                <a:solidFill>
                  <a:srgbClr val="7F0055"/>
                </a:solidFill>
                <a:latin typeface="Courier New"/>
                <a:cs typeface="Courier New"/>
              </a:rPr>
              <a:t>new</a:t>
            </a:r>
            <a:r>
              <a:rPr sz="1400" b="1" spc="-90" dirty="0">
                <a:solidFill>
                  <a:srgbClr val="7F0055"/>
                </a:solidFill>
                <a:latin typeface="Courier New"/>
                <a:cs typeface="Courier New"/>
              </a:rPr>
              <a:t> </a:t>
            </a:r>
            <a:r>
              <a:rPr sz="1400" b="1" spc="-5" dirty="0">
                <a:latin typeface="Courier New"/>
                <a:cs typeface="Courier New"/>
              </a:rPr>
              <a:t>Pomme(72);</a:t>
            </a:r>
            <a:endParaRPr sz="1400">
              <a:latin typeface="Courier New"/>
              <a:cs typeface="Courier New"/>
            </a:endParaRPr>
          </a:p>
          <a:p>
            <a:pPr marR="1437005" algn="ctr">
              <a:lnSpc>
                <a:spcPct val="100000"/>
              </a:lnSpc>
            </a:pPr>
            <a:r>
              <a:rPr sz="1400" b="1" spc="-5" dirty="0">
                <a:latin typeface="Courier New"/>
                <a:cs typeface="Courier New"/>
              </a:rPr>
              <a:t>Orange o=</a:t>
            </a:r>
            <a:r>
              <a:rPr sz="1400" b="1" spc="-5" dirty="0">
                <a:solidFill>
                  <a:srgbClr val="7F0055"/>
                </a:solidFill>
                <a:latin typeface="Courier New"/>
                <a:cs typeface="Courier New"/>
              </a:rPr>
              <a:t>new</a:t>
            </a:r>
            <a:r>
              <a:rPr sz="1400" b="1" spc="-100" dirty="0">
                <a:solidFill>
                  <a:srgbClr val="7F0055"/>
                </a:solidFill>
                <a:latin typeface="Courier New"/>
                <a:cs typeface="Courier New"/>
              </a:rPr>
              <a:t> </a:t>
            </a:r>
            <a:r>
              <a:rPr sz="1400" b="1" spc="-5" dirty="0">
                <a:latin typeface="Courier New"/>
                <a:cs typeface="Courier New"/>
              </a:rPr>
              <a:t>Orange(80);</a:t>
            </a:r>
            <a:endParaRPr sz="1400">
              <a:latin typeface="Courier New"/>
              <a:cs typeface="Courier New"/>
            </a:endParaRPr>
          </a:p>
          <a:p>
            <a:pPr>
              <a:lnSpc>
                <a:spcPct val="100000"/>
              </a:lnSpc>
            </a:pPr>
            <a:r>
              <a:rPr sz="1400" b="1" dirty="0">
                <a:latin typeface="Courier New"/>
                <a:cs typeface="Courier New"/>
              </a:rPr>
              <a:t>}</a:t>
            </a:r>
            <a:endParaRPr sz="1400">
              <a:latin typeface="Courier New"/>
              <a:cs typeface="Courier New"/>
            </a:endParaRPr>
          </a:p>
          <a:p>
            <a:pPr>
              <a:lnSpc>
                <a:spcPct val="100000"/>
              </a:lnSpc>
            </a:pPr>
            <a:r>
              <a:rPr sz="1400" b="1" dirty="0">
                <a:latin typeface="Courier New"/>
                <a:cs typeface="Courier New"/>
              </a:rPr>
              <a:t>}</a:t>
            </a:r>
            <a:endParaRPr sz="1400">
              <a:latin typeface="Courier New"/>
              <a:cs typeface="Courier New"/>
            </a:endParaRPr>
          </a:p>
        </p:txBody>
      </p:sp>
      <p:sp>
        <p:nvSpPr>
          <p:cNvPr id="13" name="object 13"/>
          <p:cNvSpPr/>
          <p:nvPr/>
        </p:nvSpPr>
        <p:spPr>
          <a:xfrm>
            <a:off x="809124" y="3777996"/>
            <a:ext cx="4753610" cy="2954020"/>
          </a:xfrm>
          <a:custGeom>
            <a:avLst/>
            <a:gdLst/>
            <a:ahLst/>
            <a:cxnLst/>
            <a:rect l="l" t="t" r="r" b="b"/>
            <a:pathLst>
              <a:path w="4753610" h="2954020">
                <a:moveTo>
                  <a:pt x="0" y="2953512"/>
                </a:moveTo>
                <a:lnTo>
                  <a:pt x="4753356" y="2953512"/>
                </a:lnTo>
                <a:lnTo>
                  <a:pt x="4753356" y="0"/>
                </a:lnTo>
                <a:lnTo>
                  <a:pt x="0" y="0"/>
                </a:lnTo>
                <a:lnTo>
                  <a:pt x="0" y="2953512"/>
                </a:lnTo>
                <a:close/>
              </a:path>
            </a:pathLst>
          </a:custGeom>
          <a:solidFill>
            <a:srgbClr val="66FF66"/>
          </a:solidFill>
        </p:spPr>
        <p:txBody>
          <a:bodyPr wrap="square" lIns="0" tIns="0" rIns="0" bIns="0" rtlCol="0"/>
          <a:lstStyle/>
          <a:p>
            <a:endParaRPr/>
          </a:p>
        </p:txBody>
      </p:sp>
      <p:sp>
        <p:nvSpPr>
          <p:cNvPr id="14" name="object 14"/>
          <p:cNvSpPr/>
          <p:nvPr/>
        </p:nvSpPr>
        <p:spPr>
          <a:xfrm>
            <a:off x="804552" y="3777996"/>
            <a:ext cx="4762500" cy="2958465"/>
          </a:xfrm>
          <a:custGeom>
            <a:avLst/>
            <a:gdLst/>
            <a:ahLst/>
            <a:cxnLst/>
            <a:rect l="l" t="t" r="r" b="b"/>
            <a:pathLst>
              <a:path w="4762500" h="2958465">
                <a:moveTo>
                  <a:pt x="10668" y="0"/>
                </a:moveTo>
                <a:lnTo>
                  <a:pt x="0" y="0"/>
                </a:lnTo>
                <a:lnTo>
                  <a:pt x="0" y="2958084"/>
                </a:lnTo>
                <a:lnTo>
                  <a:pt x="4762492" y="2958084"/>
                </a:lnTo>
                <a:lnTo>
                  <a:pt x="4762492" y="2953512"/>
                </a:lnTo>
                <a:lnTo>
                  <a:pt x="10668" y="2953512"/>
                </a:lnTo>
                <a:lnTo>
                  <a:pt x="4571" y="2948940"/>
                </a:lnTo>
                <a:lnTo>
                  <a:pt x="10668" y="2948940"/>
                </a:lnTo>
                <a:lnTo>
                  <a:pt x="10668" y="0"/>
                </a:lnTo>
                <a:close/>
              </a:path>
              <a:path w="4762500" h="2958465">
                <a:moveTo>
                  <a:pt x="10668" y="2948940"/>
                </a:moveTo>
                <a:lnTo>
                  <a:pt x="4571" y="2948940"/>
                </a:lnTo>
                <a:lnTo>
                  <a:pt x="10668" y="2953512"/>
                </a:lnTo>
                <a:lnTo>
                  <a:pt x="10668" y="2948940"/>
                </a:lnTo>
                <a:close/>
              </a:path>
              <a:path w="4762500" h="2958465">
                <a:moveTo>
                  <a:pt x="4753348" y="2948940"/>
                </a:moveTo>
                <a:lnTo>
                  <a:pt x="10668" y="2948940"/>
                </a:lnTo>
                <a:lnTo>
                  <a:pt x="10668" y="2953512"/>
                </a:lnTo>
                <a:lnTo>
                  <a:pt x="4753348" y="2953512"/>
                </a:lnTo>
                <a:lnTo>
                  <a:pt x="4753348" y="2948940"/>
                </a:lnTo>
                <a:close/>
              </a:path>
              <a:path w="4762500" h="2958465">
                <a:moveTo>
                  <a:pt x="4762492" y="0"/>
                </a:moveTo>
                <a:lnTo>
                  <a:pt x="4753348" y="0"/>
                </a:lnTo>
                <a:lnTo>
                  <a:pt x="4753348" y="2953512"/>
                </a:lnTo>
                <a:lnTo>
                  <a:pt x="4757920" y="2948940"/>
                </a:lnTo>
                <a:lnTo>
                  <a:pt x="4762492" y="2948940"/>
                </a:lnTo>
                <a:lnTo>
                  <a:pt x="4762492" y="0"/>
                </a:lnTo>
                <a:close/>
              </a:path>
              <a:path w="4762500" h="2958465">
                <a:moveTo>
                  <a:pt x="4762492" y="2948940"/>
                </a:moveTo>
                <a:lnTo>
                  <a:pt x="4757920" y="2948940"/>
                </a:lnTo>
                <a:lnTo>
                  <a:pt x="4753348" y="2953512"/>
                </a:lnTo>
                <a:lnTo>
                  <a:pt x="4762492" y="2953512"/>
                </a:lnTo>
                <a:lnTo>
                  <a:pt x="4762492" y="2948940"/>
                </a:lnTo>
                <a:close/>
              </a:path>
            </a:pathLst>
          </a:custGeom>
          <a:solidFill>
            <a:srgbClr val="000000"/>
          </a:solidFill>
        </p:spPr>
        <p:txBody>
          <a:bodyPr wrap="square" lIns="0" tIns="0" rIns="0" bIns="0" rtlCol="0"/>
          <a:lstStyle/>
          <a:p>
            <a:endParaRPr/>
          </a:p>
        </p:txBody>
      </p:sp>
      <p:sp>
        <p:nvSpPr>
          <p:cNvPr id="15" name="object 15"/>
          <p:cNvSpPr txBox="1"/>
          <p:nvPr/>
        </p:nvSpPr>
        <p:spPr>
          <a:xfrm>
            <a:off x="887864" y="1355344"/>
            <a:ext cx="4388485" cy="5329555"/>
          </a:xfrm>
          <a:prstGeom prst="rect">
            <a:avLst/>
          </a:prstGeom>
        </p:spPr>
        <p:txBody>
          <a:bodyPr vert="horz" wrap="square" lIns="0" tIns="0" rIns="0" bIns="0" rtlCol="0">
            <a:spAutoFit/>
          </a:bodyPr>
          <a:lstStyle/>
          <a:p>
            <a:pPr marL="301625" marR="1099185">
              <a:lnSpc>
                <a:spcPct val="100000"/>
              </a:lnSpc>
            </a:pPr>
            <a:r>
              <a:rPr sz="1400" b="1" spc="-5" dirty="0">
                <a:solidFill>
                  <a:srgbClr val="7F0055"/>
                </a:solidFill>
                <a:latin typeface="Courier New"/>
                <a:cs typeface="Courier New"/>
              </a:rPr>
              <a:t>public </a:t>
            </a:r>
            <a:r>
              <a:rPr sz="1400" b="1" spc="-10" dirty="0">
                <a:solidFill>
                  <a:srgbClr val="7F0055"/>
                </a:solidFill>
                <a:latin typeface="Courier New"/>
                <a:cs typeface="Courier New"/>
              </a:rPr>
              <a:t>abstract </a:t>
            </a:r>
            <a:r>
              <a:rPr sz="1400" b="1" spc="-5" dirty="0">
                <a:solidFill>
                  <a:srgbClr val="7F0055"/>
                </a:solidFill>
                <a:latin typeface="Courier New"/>
                <a:cs typeface="Courier New"/>
              </a:rPr>
              <a:t>class </a:t>
            </a:r>
            <a:r>
              <a:rPr sz="1400" b="1" spc="-10" dirty="0">
                <a:latin typeface="Courier New"/>
                <a:cs typeface="Courier New"/>
              </a:rPr>
              <a:t>Fruit{  </a:t>
            </a:r>
            <a:r>
              <a:rPr sz="1400" b="1" spc="-5" dirty="0">
                <a:solidFill>
                  <a:srgbClr val="7F0055"/>
                </a:solidFill>
                <a:latin typeface="Courier New"/>
                <a:cs typeface="Courier New"/>
              </a:rPr>
              <a:t>int</a:t>
            </a:r>
            <a:r>
              <a:rPr sz="1400" b="1" spc="-90" dirty="0">
                <a:solidFill>
                  <a:srgbClr val="7F0055"/>
                </a:solidFill>
                <a:latin typeface="Courier New"/>
                <a:cs typeface="Courier New"/>
              </a:rPr>
              <a:t> </a:t>
            </a:r>
            <a:r>
              <a:rPr sz="1400" b="1" spc="-5" dirty="0">
                <a:solidFill>
                  <a:srgbClr val="0000C0"/>
                </a:solidFill>
                <a:latin typeface="Courier New"/>
                <a:cs typeface="Courier New"/>
              </a:rPr>
              <a:t>poids</a:t>
            </a:r>
            <a:r>
              <a:rPr sz="1400" b="1" spc="-5" dirty="0">
                <a:latin typeface="Courier New"/>
                <a:cs typeface="Courier New"/>
              </a:rPr>
              <a:t>;</a:t>
            </a:r>
            <a:endParaRPr sz="1400">
              <a:latin typeface="Courier New"/>
              <a:cs typeface="Courier New"/>
            </a:endParaRPr>
          </a:p>
          <a:p>
            <a:pPr marL="301625">
              <a:lnSpc>
                <a:spcPct val="100000"/>
              </a:lnSpc>
            </a:pPr>
            <a:r>
              <a:rPr sz="1400" b="1" spc="-5" dirty="0">
                <a:solidFill>
                  <a:srgbClr val="7F0055"/>
                </a:solidFill>
                <a:latin typeface="Courier New"/>
                <a:cs typeface="Courier New"/>
              </a:rPr>
              <a:t>public</a:t>
            </a:r>
            <a:r>
              <a:rPr sz="1400" b="1" spc="-65" dirty="0">
                <a:solidFill>
                  <a:srgbClr val="7F0055"/>
                </a:solidFill>
                <a:latin typeface="Courier New"/>
                <a:cs typeface="Courier New"/>
              </a:rPr>
              <a:t> </a:t>
            </a:r>
            <a:r>
              <a:rPr sz="1400" b="1" spc="-10" dirty="0">
                <a:latin typeface="Courier New"/>
                <a:cs typeface="Courier New"/>
              </a:rPr>
              <a:t>Fruit(){</a:t>
            </a:r>
            <a:endParaRPr sz="1400">
              <a:latin typeface="Courier New"/>
              <a:cs typeface="Courier New"/>
            </a:endParaRPr>
          </a:p>
          <a:p>
            <a:pPr marL="302260" marR="459105" indent="106680">
              <a:lnSpc>
                <a:spcPct val="100000"/>
              </a:lnSpc>
            </a:pPr>
            <a:r>
              <a:rPr sz="1400" b="1" spc="-5" dirty="0">
                <a:latin typeface="Courier New"/>
                <a:cs typeface="Courier New"/>
              </a:rPr>
              <a:t>System.</a:t>
            </a:r>
            <a:r>
              <a:rPr sz="1400" b="1" i="1" spc="-5" dirty="0">
                <a:solidFill>
                  <a:srgbClr val="0000C0"/>
                </a:solidFill>
                <a:latin typeface="Courier New"/>
                <a:cs typeface="Courier New"/>
              </a:rPr>
              <a:t>out</a:t>
            </a:r>
            <a:r>
              <a:rPr sz="1400" b="1" spc="-5" dirty="0">
                <a:latin typeface="Courier New"/>
                <a:cs typeface="Courier New"/>
              </a:rPr>
              <a:t>.println(</a:t>
            </a:r>
            <a:r>
              <a:rPr sz="1400" b="1" spc="-5" dirty="0">
                <a:solidFill>
                  <a:srgbClr val="2A00FF"/>
                </a:solidFill>
                <a:latin typeface="Courier New"/>
                <a:cs typeface="Courier New"/>
              </a:rPr>
              <a:t>"Création d'un  </a:t>
            </a:r>
            <a:r>
              <a:rPr sz="1400" b="1" spc="-10" dirty="0">
                <a:solidFill>
                  <a:srgbClr val="2A00FF"/>
                </a:solidFill>
                <a:latin typeface="Courier New"/>
                <a:cs typeface="Courier New"/>
              </a:rPr>
              <a:t>fruit"</a:t>
            </a:r>
            <a:r>
              <a:rPr sz="1400" b="1" spc="-10" dirty="0">
                <a:latin typeface="Courier New"/>
                <a:cs typeface="Courier New"/>
              </a:rPr>
              <a:t>);</a:t>
            </a:r>
            <a:endParaRPr sz="1400">
              <a:latin typeface="Courier New"/>
              <a:cs typeface="Courier New"/>
            </a:endParaRPr>
          </a:p>
          <a:p>
            <a:pPr marL="302260">
              <a:lnSpc>
                <a:spcPct val="100000"/>
              </a:lnSpc>
            </a:pPr>
            <a:r>
              <a:rPr sz="1400" b="1" dirty="0">
                <a:latin typeface="Courier New"/>
                <a:cs typeface="Courier New"/>
              </a:rPr>
              <a:t>}</a:t>
            </a:r>
            <a:endParaRPr sz="1400">
              <a:latin typeface="Courier New"/>
              <a:cs typeface="Courier New"/>
            </a:endParaRPr>
          </a:p>
          <a:p>
            <a:pPr marL="408940" marR="34925" indent="-106680">
              <a:lnSpc>
                <a:spcPct val="100000"/>
              </a:lnSpc>
            </a:pPr>
            <a:r>
              <a:rPr sz="1400" b="1" spc="-5" dirty="0">
                <a:solidFill>
                  <a:srgbClr val="7F0055"/>
                </a:solidFill>
                <a:latin typeface="Courier New"/>
                <a:cs typeface="Courier New"/>
              </a:rPr>
              <a:t>public void </a:t>
            </a:r>
            <a:r>
              <a:rPr sz="1400" b="1" spc="-10" dirty="0">
                <a:latin typeface="Courier New"/>
                <a:cs typeface="Courier New"/>
              </a:rPr>
              <a:t>affiche(){  </a:t>
            </a:r>
            <a:r>
              <a:rPr sz="1400" b="1" spc="-5" dirty="0">
                <a:latin typeface="Courier New"/>
                <a:cs typeface="Courier New"/>
              </a:rPr>
              <a:t>System.</a:t>
            </a:r>
            <a:r>
              <a:rPr sz="1400" b="1" i="1" spc="-5" dirty="0">
                <a:solidFill>
                  <a:srgbClr val="0000C0"/>
                </a:solidFill>
                <a:latin typeface="Courier New"/>
                <a:cs typeface="Courier New"/>
              </a:rPr>
              <a:t>out</a:t>
            </a:r>
            <a:r>
              <a:rPr sz="1400" b="1" spc="-5" dirty="0">
                <a:latin typeface="Courier New"/>
                <a:cs typeface="Courier New"/>
              </a:rPr>
              <a:t>.println(</a:t>
            </a:r>
            <a:r>
              <a:rPr sz="1400" b="1" spc="-5" dirty="0">
                <a:solidFill>
                  <a:srgbClr val="2A00FF"/>
                </a:solidFill>
                <a:latin typeface="Courier New"/>
                <a:cs typeface="Courier New"/>
              </a:rPr>
              <a:t>"c'est </a:t>
            </a:r>
            <a:r>
              <a:rPr sz="1400" b="1" spc="-10" dirty="0">
                <a:solidFill>
                  <a:srgbClr val="2A00FF"/>
                </a:solidFill>
                <a:latin typeface="Courier New"/>
                <a:cs typeface="Courier New"/>
              </a:rPr>
              <a:t>un</a:t>
            </a:r>
            <a:r>
              <a:rPr sz="1400" b="1" spc="-90" dirty="0">
                <a:solidFill>
                  <a:srgbClr val="2A00FF"/>
                </a:solidFill>
                <a:latin typeface="Courier New"/>
                <a:cs typeface="Courier New"/>
              </a:rPr>
              <a:t> </a:t>
            </a:r>
            <a:r>
              <a:rPr sz="1400" b="1" spc="-5" dirty="0">
                <a:solidFill>
                  <a:srgbClr val="2A00FF"/>
                </a:solidFill>
                <a:latin typeface="Courier New"/>
                <a:cs typeface="Courier New"/>
              </a:rPr>
              <a:t>fruit"</a:t>
            </a:r>
            <a:r>
              <a:rPr sz="1400" b="1" spc="-5" dirty="0">
                <a:latin typeface="Courier New"/>
                <a:cs typeface="Courier New"/>
              </a:rPr>
              <a:t>);</a:t>
            </a:r>
            <a:endParaRPr sz="1400">
              <a:latin typeface="Courier New"/>
              <a:cs typeface="Courier New"/>
            </a:endParaRPr>
          </a:p>
          <a:p>
            <a:pPr marL="408940">
              <a:lnSpc>
                <a:spcPct val="100000"/>
              </a:lnSpc>
            </a:pPr>
            <a:r>
              <a:rPr sz="1400" b="1" dirty="0">
                <a:latin typeface="Courier New"/>
                <a:cs typeface="Courier New"/>
              </a:rPr>
              <a:t>}</a:t>
            </a:r>
            <a:endParaRPr sz="1400">
              <a:latin typeface="Courier New"/>
              <a:cs typeface="Courier New"/>
            </a:endParaRPr>
          </a:p>
          <a:p>
            <a:pPr marL="302260">
              <a:lnSpc>
                <a:spcPct val="100000"/>
              </a:lnSpc>
            </a:pPr>
            <a:r>
              <a:rPr sz="1400" b="1" dirty="0">
                <a:latin typeface="Courier New"/>
                <a:cs typeface="Courier New"/>
              </a:rPr>
              <a:t>}</a:t>
            </a:r>
            <a:endParaRPr sz="1400">
              <a:latin typeface="Courier New"/>
              <a:cs typeface="Courier New"/>
            </a:endParaRPr>
          </a:p>
          <a:p>
            <a:pPr>
              <a:lnSpc>
                <a:spcPct val="100000"/>
              </a:lnSpc>
              <a:spcBef>
                <a:spcPts val="35"/>
              </a:spcBef>
            </a:pPr>
            <a:endParaRPr sz="1250">
              <a:latin typeface="Times New Roman"/>
              <a:cs typeface="Times New Roman"/>
            </a:endParaRPr>
          </a:p>
          <a:p>
            <a:pPr marL="12700" marR="855980">
              <a:lnSpc>
                <a:spcPct val="100000"/>
              </a:lnSpc>
            </a:pPr>
            <a:r>
              <a:rPr sz="1400" b="1" spc="-5" dirty="0">
                <a:solidFill>
                  <a:srgbClr val="7F0055"/>
                </a:solidFill>
                <a:latin typeface="Courier New"/>
                <a:cs typeface="Courier New"/>
              </a:rPr>
              <a:t>public class </a:t>
            </a:r>
            <a:r>
              <a:rPr sz="1400" b="1" spc="-5" dirty="0">
                <a:latin typeface="Courier New"/>
                <a:cs typeface="Courier New"/>
              </a:rPr>
              <a:t>Pomme </a:t>
            </a:r>
            <a:r>
              <a:rPr sz="1400" b="1" spc="-10" dirty="0">
                <a:solidFill>
                  <a:srgbClr val="7F0055"/>
                </a:solidFill>
                <a:latin typeface="Courier New"/>
                <a:cs typeface="Courier New"/>
              </a:rPr>
              <a:t>extends </a:t>
            </a:r>
            <a:r>
              <a:rPr sz="1400" b="1" spc="-5" dirty="0">
                <a:latin typeface="Courier New"/>
                <a:cs typeface="Courier New"/>
              </a:rPr>
              <a:t>Fruit{  </a:t>
            </a:r>
            <a:r>
              <a:rPr sz="1400" b="1" spc="-5" dirty="0">
                <a:solidFill>
                  <a:srgbClr val="7F0055"/>
                </a:solidFill>
                <a:latin typeface="Courier New"/>
                <a:cs typeface="Courier New"/>
              </a:rPr>
              <a:t>public </a:t>
            </a:r>
            <a:r>
              <a:rPr sz="1400" b="1" spc="-5" dirty="0">
                <a:latin typeface="Courier New"/>
                <a:cs typeface="Courier New"/>
              </a:rPr>
              <a:t>Pomme(</a:t>
            </a:r>
            <a:r>
              <a:rPr sz="1400" b="1" spc="-5" dirty="0">
                <a:solidFill>
                  <a:srgbClr val="7F0055"/>
                </a:solidFill>
                <a:latin typeface="Courier New"/>
                <a:cs typeface="Courier New"/>
              </a:rPr>
              <a:t>int</a:t>
            </a:r>
            <a:r>
              <a:rPr sz="1400" b="1" spc="-90" dirty="0">
                <a:solidFill>
                  <a:srgbClr val="7F0055"/>
                </a:solidFill>
                <a:latin typeface="Courier New"/>
                <a:cs typeface="Courier New"/>
              </a:rPr>
              <a:t> </a:t>
            </a:r>
            <a:r>
              <a:rPr sz="1400" b="1" spc="-5" dirty="0">
                <a:latin typeface="Courier New"/>
                <a:cs typeface="Courier New"/>
              </a:rPr>
              <a:t>p){</a:t>
            </a:r>
            <a:endParaRPr sz="1400">
              <a:latin typeface="Courier New"/>
              <a:cs typeface="Courier New"/>
            </a:endParaRPr>
          </a:p>
          <a:p>
            <a:pPr marL="118745">
              <a:lnSpc>
                <a:spcPct val="100000"/>
              </a:lnSpc>
            </a:pPr>
            <a:r>
              <a:rPr sz="1400" b="1" spc="-5" dirty="0">
                <a:solidFill>
                  <a:srgbClr val="0000C0"/>
                </a:solidFill>
                <a:latin typeface="Courier New"/>
                <a:cs typeface="Courier New"/>
              </a:rPr>
              <a:t>poids</a:t>
            </a:r>
            <a:r>
              <a:rPr sz="1400" b="1" spc="-5" dirty="0">
                <a:latin typeface="Courier New"/>
                <a:cs typeface="Courier New"/>
              </a:rPr>
              <a:t>=p;</a:t>
            </a:r>
            <a:endParaRPr sz="1400">
              <a:latin typeface="Courier New"/>
              <a:cs typeface="Courier New"/>
            </a:endParaRPr>
          </a:p>
          <a:p>
            <a:pPr marL="12700" marR="5080" indent="106680">
              <a:lnSpc>
                <a:spcPct val="100000"/>
              </a:lnSpc>
            </a:pPr>
            <a:r>
              <a:rPr sz="1400" b="1" spc="-5" dirty="0">
                <a:latin typeface="Courier New"/>
                <a:cs typeface="Courier New"/>
              </a:rPr>
              <a:t>System.</a:t>
            </a:r>
            <a:r>
              <a:rPr sz="1400" b="1" i="1" spc="-5" dirty="0">
                <a:solidFill>
                  <a:srgbClr val="0000C0"/>
                </a:solidFill>
                <a:latin typeface="Courier New"/>
                <a:cs typeface="Courier New"/>
              </a:rPr>
              <a:t>out</a:t>
            </a:r>
            <a:r>
              <a:rPr sz="1400" b="1" spc="-5" dirty="0">
                <a:latin typeface="Courier New"/>
                <a:cs typeface="Courier New"/>
              </a:rPr>
              <a:t>.println(</a:t>
            </a:r>
            <a:r>
              <a:rPr sz="1400" b="1" spc="-5" dirty="0">
                <a:solidFill>
                  <a:srgbClr val="2A00FF"/>
                </a:solidFill>
                <a:latin typeface="Courier New"/>
                <a:cs typeface="Courier New"/>
              </a:rPr>
              <a:t>"création d'une pomme  de "</a:t>
            </a:r>
            <a:r>
              <a:rPr sz="1400" b="1" spc="-5" dirty="0">
                <a:latin typeface="Courier New"/>
                <a:cs typeface="Courier New"/>
              </a:rPr>
              <a:t>+ </a:t>
            </a:r>
            <a:r>
              <a:rPr sz="1400" b="1" spc="-10" dirty="0">
                <a:solidFill>
                  <a:srgbClr val="0000C0"/>
                </a:solidFill>
                <a:latin typeface="Courier New"/>
                <a:cs typeface="Courier New"/>
              </a:rPr>
              <a:t>poids</a:t>
            </a:r>
            <a:r>
              <a:rPr sz="1400" b="1" spc="-10" dirty="0">
                <a:latin typeface="Courier New"/>
                <a:cs typeface="Courier New"/>
              </a:rPr>
              <a:t>+</a:t>
            </a:r>
            <a:r>
              <a:rPr sz="1400" b="1" spc="-10" dirty="0">
                <a:solidFill>
                  <a:srgbClr val="2A00FF"/>
                </a:solidFill>
                <a:latin typeface="Courier New"/>
                <a:cs typeface="Courier New"/>
              </a:rPr>
              <a:t>" </a:t>
            </a:r>
            <a:r>
              <a:rPr sz="1400" b="1" spc="-5" dirty="0">
                <a:solidFill>
                  <a:srgbClr val="2A00FF"/>
                </a:solidFill>
                <a:latin typeface="Courier New"/>
                <a:cs typeface="Courier New"/>
              </a:rPr>
              <a:t>grammes</a:t>
            </a:r>
            <a:r>
              <a:rPr sz="1400" b="1" spc="-50" dirty="0">
                <a:solidFill>
                  <a:srgbClr val="2A00FF"/>
                </a:solidFill>
                <a:latin typeface="Courier New"/>
                <a:cs typeface="Courier New"/>
              </a:rPr>
              <a:t> </a:t>
            </a:r>
            <a:r>
              <a:rPr sz="1400" b="1" spc="-5" dirty="0">
                <a:solidFill>
                  <a:srgbClr val="2A00FF"/>
                </a:solidFill>
                <a:latin typeface="Courier New"/>
                <a:cs typeface="Courier New"/>
              </a:rPr>
              <a:t>"</a:t>
            </a:r>
            <a:r>
              <a:rPr sz="1400" b="1" spc="-5" dirty="0">
                <a:latin typeface="Courier New"/>
                <a:cs typeface="Courier New"/>
              </a:rPr>
              <a:t>);</a:t>
            </a:r>
            <a:endParaRPr sz="1400">
              <a:latin typeface="Courier New"/>
              <a:cs typeface="Courier New"/>
            </a:endParaRPr>
          </a:p>
          <a:p>
            <a:pPr marL="119380">
              <a:lnSpc>
                <a:spcPct val="100000"/>
              </a:lnSpc>
            </a:pPr>
            <a:r>
              <a:rPr sz="1400" b="1" dirty="0">
                <a:latin typeface="Courier New"/>
                <a:cs typeface="Courier New"/>
              </a:rPr>
              <a:t>}</a:t>
            </a:r>
            <a:endParaRPr sz="1400">
              <a:latin typeface="Courier New"/>
              <a:cs typeface="Courier New"/>
            </a:endParaRPr>
          </a:p>
          <a:p>
            <a:pPr marL="119380" marR="217804" indent="-106680">
              <a:lnSpc>
                <a:spcPct val="100000"/>
              </a:lnSpc>
            </a:pPr>
            <a:r>
              <a:rPr sz="1400" b="1" spc="-5" dirty="0">
                <a:solidFill>
                  <a:srgbClr val="7F0055"/>
                </a:solidFill>
                <a:latin typeface="Courier New"/>
                <a:cs typeface="Courier New"/>
              </a:rPr>
              <a:t>public void </a:t>
            </a:r>
            <a:r>
              <a:rPr sz="1400" b="1" spc="-10" dirty="0">
                <a:latin typeface="Courier New"/>
                <a:cs typeface="Courier New"/>
              </a:rPr>
              <a:t>affiche(){  </a:t>
            </a:r>
            <a:r>
              <a:rPr sz="1400" b="1" spc="-5" dirty="0">
                <a:latin typeface="Courier New"/>
                <a:cs typeface="Courier New"/>
              </a:rPr>
              <a:t>System.</a:t>
            </a:r>
            <a:r>
              <a:rPr sz="1400" b="1" i="1" spc="-5" dirty="0">
                <a:solidFill>
                  <a:srgbClr val="0000C0"/>
                </a:solidFill>
                <a:latin typeface="Courier New"/>
                <a:cs typeface="Courier New"/>
              </a:rPr>
              <a:t>out</a:t>
            </a:r>
            <a:r>
              <a:rPr sz="1400" b="1" spc="-5" dirty="0">
                <a:latin typeface="Courier New"/>
                <a:cs typeface="Courier New"/>
              </a:rPr>
              <a:t>.println(</a:t>
            </a:r>
            <a:r>
              <a:rPr sz="1400" b="1" spc="-5" dirty="0">
                <a:solidFill>
                  <a:srgbClr val="2A00FF"/>
                </a:solidFill>
                <a:latin typeface="Courier New"/>
                <a:cs typeface="Courier New"/>
              </a:rPr>
              <a:t>"C'est une</a:t>
            </a:r>
            <a:r>
              <a:rPr sz="1400" b="1" spc="-95" dirty="0">
                <a:solidFill>
                  <a:srgbClr val="2A00FF"/>
                </a:solidFill>
                <a:latin typeface="Courier New"/>
                <a:cs typeface="Courier New"/>
              </a:rPr>
              <a:t> </a:t>
            </a:r>
            <a:r>
              <a:rPr sz="1400" b="1" spc="-5" dirty="0">
                <a:solidFill>
                  <a:srgbClr val="2A00FF"/>
                </a:solidFill>
                <a:latin typeface="Courier New"/>
                <a:cs typeface="Courier New"/>
              </a:rPr>
              <a:t>pomme"</a:t>
            </a:r>
            <a:r>
              <a:rPr sz="1400" b="1" spc="-5" dirty="0">
                <a:latin typeface="Courier New"/>
                <a:cs typeface="Courier New"/>
              </a:rPr>
              <a:t>);</a:t>
            </a:r>
            <a:endParaRPr sz="1400">
              <a:latin typeface="Courier New"/>
              <a:cs typeface="Courier New"/>
            </a:endParaRPr>
          </a:p>
          <a:p>
            <a:pPr marL="119380">
              <a:lnSpc>
                <a:spcPct val="100000"/>
              </a:lnSpc>
            </a:pPr>
            <a:r>
              <a:rPr sz="1400" b="1" dirty="0">
                <a:latin typeface="Courier New"/>
                <a:cs typeface="Courier New"/>
              </a:rPr>
              <a:t>}</a:t>
            </a:r>
            <a:endParaRPr sz="1400">
              <a:latin typeface="Courier New"/>
              <a:cs typeface="Courier New"/>
            </a:endParaRPr>
          </a:p>
          <a:p>
            <a:pPr marL="12700" marR="113030">
              <a:lnSpc>
                <a:spcPct val="100000"/>
              </a:lnSpc>
            </a:pPr>
            <a:r>
              <a:rPr sz="1400" b="1" spc="-5" dirty="0">
                <a:solidFill>
                  <a:srgbClr val="7F0055"/>
                </a:solidFill>
                <a:latin typeface="Courier New"/>
                <a:cs typeface="Courier New"/>
              </a:rPr>
              <a:t>public void </a:t>
            </a:r>
            <a:r>
              <a:rPr sz="1400" b="1" spc="-10" dirty="0">
                <a:latin typeface="Courier New"/>
                <a:cs typeface="Courier New"/>
              </a:rPr>
              <a:t>affichePoids(){  </a:t>
            </a:r>
            <a:r>
              <a:rPr sz="1400" b="1" spc="-5" dirty="0">
                <a:latin typeface="Courier New"/>
                <a:cs typeface="Courier New"/>
              </a:rPr>
              <a:t>System.</a:t>
            </a:r>
            <a:r>
              <a:rPr sz="1400" b="1" i="1" spc="-5" dirty="0">
                <a:solidFill>
                  <a:srgbClr val="0000C0"/>
                </a:solidFill>
                <a:latin typeface="Courier New"/>
                <a:cs typeface="Courier New"/>
              </a:rPr>
              <a:t>out</a:t>
            </a:r>
            <a:r>
              <a:rPr sz="1400" b="1" spc="-5" dirty="0">
                <a:latin typeface="Courier New"/>
                <a:cs typeface="Courier New"/>
              </a:rPr>
              <a:t>.println(</a:t>
            </a:r>
            <a:r>
              <a:rPr sz="1400" b="1" spc="-5" dirty="0">
                <a:solidFill>
                  <a:srgbClr val="2A00FF"/>
                </a:solidFill>
                <a:latin typeface="Courier New"/>
                <a:cs typeface="Courier New"/>
              </a:rPr>
              <a:t>"le poids de la</a:t>
            </a:r>
            <a:r>
              <a:rPr sz="1400" b="1" spc="-105" dirty="0">
                <a:solidFill>
                  <a:srgbClr val="2A00FF"/>
                </a:solidFill>
                <a:latin typeface="Courier New"/>
                <a:cs typeface="Courier New"/>
              </a:rPr>
              <a:t> </a:t>
            </a:r>
            <a:r>
              <a:rPr sz="1400" b="1" spc="-5" dirty="0">
                <a:solidFill>
                  <a:srgbClr val="2A00FF"/>
                </a:solidFill>
                <a:latin typeface="Courier New"/>
                <a:cs typeface="Courier New"/>
              </a:rPr>
              <a:t>pomme  est:"</a:t>
            </a:r>
            <a:r>
              <a:rPr sz="1400" b="1" spc="-5" dirty="0">
                <a:latin typeface="Courier New"/>
                <a:cs typeface="Courier New"/>
              </a:rPr>
              <a:t>+</a:t>
            </a:r>
            <a:r>
              <a:rPr sz="1400" b="1" spc="-5" dirty="0">
                <a:solidFill>
                  <a:srgbClr val="0000C0"/>
                </a:solidFill>
                <a:latin typeface="Courier New"/>
                <a:cs typeface="Courier New"/>
              </a:rPr>
              <a:t>poids</a:t>
            </a:r>
            <a:r>
              <a:rPr sz="1400" b="1" spc="-5" dirty="0">
                <a:latin typeface="Courier New"/>
                <a:cs typeface="Courier New"/>
              </a:rPr>
              <a:t>+</a:t>
            </a:r>
            <a:r>
              <a:rPr sz="1400" b="1" spc="-5" dirty="0">
                <a:solidFill>
                  <a:srgbClr val="2A00FF"/>
                </a:solidFill>
                <a:latin typeface="Courier New"/>
                <a:cs typeface="Courier New"/>
              </a:rPr>
              <a:t>"</a:t>
            </a:r>
            <a:r>
              <a:rPr sz="1400" b="1" spc="-100" dirty="0">
                <a:solidFill>
                  <a:srgbClr val="2A00FF"/>
                </a:solidFill>
                <a:latin typeface="Courier New"/>
                <a:cs typeface="Courier New"/>
              </a:rPr>
              <a:t> </a:t>
            </a:r>
            <a:r>
              <a:rPr sz="1400" b="1" spc="-5" dirty="0">
                <a:solidFill>
                  <a:srgbClr val="2A00FF"/>
                </a:solidFill>
                <a:latin typeface="Courier New"/>
                <a:cs typeface="Courier New"/>
              </a:rPr>
              <a:t>grammes"</a:t>
            </a:r>
            <a:r>
              <a:rPr sz="1400" b="1" spc="-5" dirty="0">
                <a:latin typeface="Courier New"/>
                <a:cs typeface="Courier New"/>
              </a:rPr>
              <a:t>);</a:t>
            </a:r>
            <a:endParaRPr sz="1400">
              <a:latin typeface="Courier New"/>
              <a:cs typeface="Courier New"/>
            </a:endParaRPr>
          </a:p>
          <a:p>
            <a:pPr marL="12700">
              <a:lnSpc>
                <a:spcPct val="100000"/>
              </a:lnSpc>
            </a:pPr>
            <a:r>
              <a:rPr sz="1400" b="1" dirty="0">
                <a:latin typeface="Courier New"/>
                <a:cs typeface="Courier New"/>
              </a:rPr>
              <a:t>}</a:t>
            </a:r>
            <a:endParaRPr sz="1400">
              <a:latin typeface="Courier New"/>
              <a:cs typeface="Courier New"/>
            </a:endParaRPr>
          </a:p>
          <a:p>
            <a:pPr marL="12700">
              <a:lnSpc>
                <a:spcPct val="100000"/>
              </a:lnSpc>
            </a:pPr>
            <a:r>
              <a:rPr sz="1400" b="1" dirty="0">
                <a:latin typeface="Courier New"/>
                <a:cs typeface="Courier New"/>
              </a:rPr>
              <a:t>}</a:t>
            </a:r>
            <a:endParaRPr sz="1400">
              <a:latin typeface="Courier New"/>
              <a:cs typeface="Courier New"/>
            </a:endParaRPr>
          </a:p>
        </p:txBody>
      </p:sp>
      <p:sp>
        <p:nvSpPr>
          <p:cNvPr id="16" name="object 16"/>
          <p:cNvSpPr/>
          <p:nvPr/>
        </p:nvSpPr>
        <p:spPr>
          <a:xfrm>
            <a:off x="5778880" y="3777996"/>
            <a:ext cx="3924300" cy="845819"/>
          </a:xfrm>
          <a:custGeom>
            <a:avLst/>
            <a:gdLst/>
            <a:ahLst/>
            <a:cxnLst/>
            <a:rect l="l" t="t" r="r" b="b"/>
            <a:pathLst>
              <a:path w="3924300" h="845820">
                <a:moveTo>
                  <a:pt x="0" y="845819"/>
                </a:moveTo>
                <a:lnTo>
                  <a:pt x="3924300" y="845819"/>
                </a:lnTo>
                <a:lnTo>
                  <a:pt x="3924300" y="0"/>
                </a:lnTo>
                <a:lnTo>
                  <a:pt x="0" y="0"/>
                </a:lnTo>
                <a:lnTo>
                  <a:pt x="0" y="845819"/>
                </a:lnTo>
                <a:close/>
              </a:path>
            </a:pathLst>
          </a:custGeom>
          <a:solidFill>
            <a:srgbClr val="FF99CC"/>
          </a:solidFill>
        </p:spPr>
        <p:txBody>
          <a:bodyPr wrap="square" lIns="0" tIns="0" rIns="0" bIns="0" rtlCol="0"/>
          <a:lstStyle/>
          <a:p>
            <a:endParaRPr/>
          </a:p>
        </p:txBody>
      </p:sp>
      <p:sp>
        <p:nvSpPr>
          <p:cNvPr id="17" name="object 17"/>
          <p:cNvSpPr/>
          <p:nvPr/>
        </p:nvSpPr>
        <p:spPr>
          <a:xfrm>
            <a:off x="5774309" y="3777996"/>
            <a:ext cx="3933825" cy="850900"/>
          </a:xfrm>
          <a:custGeom>
            <a:avLst/>
            <a:gdLst/>
            <a:ahLst/>
            <a:cxnLst/>
            <a:rect l="l" t="t" r="r" b="b"/>
            <a:pathLst>
              <a:path w="3933825" h="850900">
                <a:moveTo>
                  <a:pt x="9143" y="0"/>
                </a:moveTo>
                <a:lnTo>
                  <a:pt x="0" y="0"/>
                </a:lnTo>
                <a:lnTo>
                  <a:pt x="0" y="850391"/>
                </a:lnTo>
                <a:lnTo>
                  <a:pt x="3933443" y="850391"/>
                </a:lnTo>
                <a:lnTo>
                  <a:pt x="3933443" y="845819"/>
                </a:lnTo>
                <a:lnTo>
                  <a:pt x="9143" y="845819"/>
                </a:lnTo>
                <a:lnTo>
                  <a:pt x="4571" y="841247"/>
                </a:lnTo>
                <a:lnTo>
                  <a:pt x="9143" y="841247"/>
                </a:lnTo>
                <a:lnTo>
                  <a:pt x="9143" y="0"/>
                </a:lnTo>
                <a:close/>
              </a:path>
              <a:path w="3933825" h="850900">
                <a:moveTo>
                  <a:pt x="9143" y="841247"/>
                </a:moveTo>
                <a:lnTo>
                  <a:pt x="4571" y="841247"/>
                </a:lnTo>
                <a:lnTo>
                  <a:pt x="9143" y="845819"/>
                </a:lnTo>
                <a:lnTo>
                  <a:pt x="9143" y="841247"/>
                </a:lnTo>
                <a:close/>
              </a:path>
              <a:path w="3933825" h="850900">
                <a:moveTo>
                  <a:pt x="3924299" y="841247"/>
                </a:moveTo>
                <a:lnTo>
                  <a:pt x="9143" y="841247"/>
                </a:lnTo>
                <a:lnTo>
                  <a:pt x="9143" y="845819"/>
                </a:lnTo>
                <a:lnTo>
                  <a:pt x="3924299" y="845819"/>
                </a:lnTo>
                <a:lnTo>
                  <a:pt x="3924299" y="841247"/>
                </a:lnTo>
                <a:close/>
              </a:path>
              <a:path w="3933825" h="850900">
                <a:moveTo>
                  <a:pt x="3933443" y="0"/>
                </a:moveTo>
                <a:lnTo>
                  <a:pt x="3924299" y="0"/>
                </a:lnTo>
                <a:lnTo>
                  <a:pt x="3924299" y="845819"/>
                </a:lnTo>
                <a:lnTo>
                  <a:pt x="3928871" y="841247"/>
                </a:lnTo>
                <a:lnTo>
                  <a:pt x="3933443" y="841247"/>
                </a:lnTo>
                <a:lnTo>
                  <a:pt x="3933443" y="0"/>
                </a:lnTo>
                <a:close/>
              </a:path>
              <a:path w="3933825" h="850900">
                <a:moveTo>
                  <a:pt x="3933443" y="841247"/>
                </a:moveTo>
                <a:lnTo>
                  <a:pt x="3928871" y="841247"/>
                </a:lnTo>
                <a:lnTo>
                  <a:pt x="3924299" y="845819"/>
                </a:lnTo>
                <a:lnTo>
                  <a:pt x="3933443" y="845819"/>
                </a:lnTo>
                <a:lnTo>
                  <a:pt x="3933443" y="841247"/>
                </a:lnTo>
                <a:close/>
              </a:path>
            </a:pathLst>
          </a:custGeom>
          <a:solidFill>
            <a:srgbClr val="000000"/>
          </a:solidFill>
        </p:spPr>
        <p:txBody>
          <a:bodyPr wrap="square" lIns="0" tIns="0" rIns="0" bIns="0" rtlCol="0"/>
          <a:lstStyle/>
          <a:p>
            <a:endParaRPr/>
          </a:p>
        </p:txBody>
      </p:sp>
      <p:sp>
        <p:nvSpPr>
          <p:cNvPr id="18" name="object 18"/>
          <p:cNvSpPr txBox="1"/>
          <p:nvPr/>
        </p:nvSpPr>
        <p:spPr>
          <a:xfrm>
            <a:off x="5778880" y="1330452"/>
            <a:ext cx="3924300" cy="3293745"/>
          </a:xfrm>
          <a:prstGeom prst="rect">
            <a:avLst/>
          </a:prstGeom>
        </p:spPr>
        <p:txBody>
          <a:bodyPr vert="horz" wrap="square" lIns="0" tIns="24765" rIns="0" bIns="0" rtlCol="0">
            <a:spAutoFit/>
          </a:bodyPr>
          <a:lstStyle/>
          <a:p>
            <a:pPr marL="89535" marR="208279">
              <a:lnSpc>
                <a:spcPct val="100000"/>
              </a:lnSpc>
              <a:spcBef>
                <a:spcPts val="195"/>
              </a:spcBef>
            </a:pPr>
            <a:r>
              <a:rPr sz="1400" b="1" spc="-5" dirty="0">
                <a:solidFill>
                  <a:srgbClr val="7F0055"/>
                </a:solidFill>
                <a:latin typeface="Courier New"/>
                <a:cs typeface="Courier New"/>
              </a:rPr>
              <a:t>public class </a:t>
            </a:r>
            <a:r>
              <a:rPr sz="1400" b="1" spc="-5" dirty="0">
                <a:latin typeface="Courier New"/>
                <a:cs typeface="Courier New"/>
              </a:rPr>
              <a:t>Orange </a:t>
            </a:r>
            <a:r>
              <a:rPr sz="1400" b="1" spc="-5" dirty="0">
                <a:solidFill>
                  <a:srgbClr val="7F0055"/>
                </a:solidFill>
                <a:latin typeface="Courier New"/>
                <a:cs typeface="Courier New"/>
              </a:rPr>
              <a:t>extends </a:t>
            </a:r>
            <a:r>
              <a:rPr sz="1400" b="1" spc="-5" dirty="0">
                <a:latin typeface="Courier New"/>
                <a:cs typeface="Courier New"/>
              </a:rPr>
              <a:t>Fruit{  </a:t>
            </a:r>
            <a:r>
              <a:rPr sz="1400" b="1" spc="-5" dirty="0">
                <a:solidFill>
                  <a:srgbClr val="7F0055"/>
                </a:solidFill>
                <a:latin typeface="Courier New"/>
                <a:cs typeface="Courier New"/>
              </a:rPr>
              <a:t>public </a:t>
            </a:r>
            <a:r>
              <a:rPr sz="1400" b="1" spc="-5" dirty="0">
                <a:latin typeface="Courier New"/>
                <a:cs typeface="Courier New"/>
              </a:rPr>
              <a:t>Orange(</a:t>
            </a:r>
            <a:r>
              <a:rPr sz="1400" b="1" spc="-5" dirty="0">
                <a:solidFill>
                  <a:srgbClr val="7F0055"/>
                </a:solidFill>
                <a:latin typeface="Courier New"/>
                <a:cs typeface="Courier New"/>
              </a:rPr>
              <a:t>int</a:t>
            </a:r>
            <a:r>
              <a:rPr sz="1400" b="1" spc="-85" dirty="0">
                <a:solidFill>
                  <a:srgbClr val="7F0055"/>
                </a:solidFill>
                <a:latin typeface="Courier New"/>
                <a:cs typeface="Courier New"/>
              </a:rPr>
              <a:t> </a:t>
            </a:r>
            <a:r>
              <a:rPr sz="1400" b="1" spc="-5" dirty="0">
                <a:latin typeface="Courier New"/>
                <a:cs typeface="Courier New"/>
              </a:rPr>
              <a:t>p){</a:t>
            </a:r>
            <a:endParaRPr sz="1400">
              <a:latin typeface="Courier New"/>
              <a:cs typeface="Courier New"/>
            </a:endParaRPr>
          </a:p>
          <a:p>
            <a:pPr marL="196215" marR="100965">
              <a:lnSpc>
                <a:spcPct val="100000"/>
              </a:lnSpc>
            </a:pPr>
            <a:r>
              <a:rPr sz="1400" b="1" spc="-5" dirty="0">
                <a:solidFill>
                  <a:srgbClr val="0000C0"/>
                </a:solidFill>
                <a:latin typeface="Courier New"/>
                <a:cs typeface="Courier New"/>
              </a:rPr>
              <a:t>poids</a:t>
            </a:r>
            <a:r>
              <a:rPr sz="1400" b="1" spc="-5" dirty="0">
                <a:latin typeface="Courier New"/>
                <a:cs typeface="Courier New"/>
              </a:rPr>
              <a:t>=p;  System.</a:t>
            </a:r>
            <a:r>
              <a:rPr sz="1400" b="1" i="1" spc="-5" dirty="0">
                <a:solidFill>
                  <a:srgbClr val="0000C0"/>
                </a:solidFill>
                <a:latin typeface="Courier New"/>
                <a:cs typeface="Courier New"/>
              </a:rPr>
              <a:t>out</a:t>
            </a:r>
            <a:r>
              <a:rPr sz="1400" b="1" spc="-5" dirty="0">
                <a:latin typeface="Courier New"/>
                <a:cs typeface="Courier New"/>
              </a:rPr>
              <a:t>.println(</a:t>
            </a:r>
            <a:r>
              <a:rPr sz="1400" b="1" spc="-5" dirty="0">
                <a:solidFill>
                  <a:srgbClr val="2A00FF"/>
                </a:solidFill>
                <a:latin typeface="Courier New"/>
                <a:cs typeface="Courier New"/>
              </a:rPr>
              <a:t>"création</a:t>
            </a:r>
            <a:r>
              <a:rPr sz="1400" b="1" spc="-85" dirty="0">
                <a:solidFill>
                  <a:srgbClr val="2A00FF"/>
                </a:solidFill>
                <a:latin typeface="Courier New"/>
                <a:cs typeface="Courier New"/>
              </a:rPr>
              <a:t> </a:t>
            </a:r>
            <a:r>
              <a:rPr sz="1400" b="1" spc="-5" dirty="0">
                <a:solidFill>
                  <a:srgbClr val="2A00FF"/>
                </a:solidFill>
                <a:latin typeface="Courier New"/>
                <a:cs typeface="Courier New"/>
              </a:rPr>
              <a:t>d'une</a:t>
            </a:r>
            <a:endParaRPr sz="1400">
              <a:latin typeface="Courier New"/>
              <a:cs typeface="Courier New"/>
            </a:endParaRPr>
          </a:p>
          <a:p>
            <a:pPr marL="89535">
              <a:lnSpc>
                <a:spcPct val="100000"/>
              </a:lnSpc>
            </a:pPr>
            <a:r>
              <a:rPr sz="1400" b="1" spc="-5" dirty="0">
                <a:solidFill>
                  <a:srgbClr val="2A00FF"/>
                </a:solidFill>
                <a:latin typeface="Courier New"/>
                <a:cs typeface="Courier New"/>
              </a:rPr>
              <a:t>Orange de </a:t>
            </a:r>
            <a:r>
              <a:rPr sz="1400" b="1" spc="-10" dirty="0">
                <a:solidFill>
                  <a:srgbClr val="2A00FF"/>
                </a:solidFill>
                <a:latin typeface="Courier New"/>
                <a:cs typeface="Courier New"/>
              </a:rPr>
              <a:t>"</a:t>
            </a:r>
            <a:r>
              <a:rPr sz="1400" b="1" spc="-10" dirty="0">
                <a:latin typeface="Courier New"/>
                <a:cs typeface="Courier New"/>
              </a:rPr>
              <a:t>+ </a:t>
            </a:r>
            <a:r>
              <a:rPr sz="1400" b="1" spc="-5" dirty="0">
                <a:solidFill>
                  <a:srgbClr val="0000C0"/>
                </a:solidFill>
                <a:latin typeface="Courier New"/>
                <a:cs typeface="Courier New"/>
              </a:rPr>
              <a:t>poids</a:t>
            </a:r>
            <a:r>
              <a:rPr sz="1400" b="1" spc="-5" dirty="0">
                <a:latin typeface="Courier New"/>
                <a:cs typeface="Courier New"/>
              </a:rPr>
              <a:t>+</a:t>
            </a:r>
            <a:r>
              <a:rPr sz="1400" b="1" spc="-5" dirty="0">
                <a:solidFill>
                  <a:srgbClr val="2A00FF"/>
                </a:solidFill>
                <a:latin typeface="Courier New"/>
                <a:cs typeface="Courier New"/>
              </a:rPr>
              <a:t>" grammes</a:t>
            </a:r>
            <a:r>
              <a:rPr sz="1400" b="1" spc="-75" dirty="0">
                <a:solidFill>
                  <a:srgbClr val="2A00FF"/>
                </a:solidFill>
                <a:latin typeface="Courier New"/>
                <a:cs typeface="Courier New"/>
              </a:rPr>
              <a:t> </a:t>
            </a:r>
            <a:r>
              <a:rPr sz="1400" b="1" spc="-5" dirty="0">
                <a:solidFill>
                  <a:srgbClr val="2A00FF"/>
                </a:solidFill>
                <a:latin typeface="Courier New"/>
                <a:cs typeface="Courier New"/>
              </a:rPr>
              <a:t>"</a:t>
            </a:r>
            <a:r>
              <a:rPr sz="1400" b="1" spc="-5" dirty="0">
                <a:latin typeface="Courier New"/>
                <a:cs typeface="Courier New"/>
              </a:rPr>
              <a:t>);</a:t>
            </a:r>
            <a:endParaRPr sz="1400">
              <a:latin typeface="Courier New"/>
              <a:cs typeface="Courier New"/>
            </a:endParaRPr>
          </a:p>
          <a:p>
            <a:pPr marL="196215">
              <a:lnSpc>
                <a:spcPct val="100000"/>
              </a:lnSpc>
            </a:pPr>
            <a:r>
              <a:rPr sz="1400" b="1" dirty="0">
                <a:latin typeface="Courier New"/>
                <a:cs typeface="Courier New"/>
              </a:rPr>
              <a:t>}</a:t>
            </a:r>
            <a:endParaRPr sz="1400">
              <a:latin typeface="Courier New"/>
              <a:cs typeface="Courier New"/>
            </a:endParaRPr>
          </a:p>
          <a:p>
            <a:pPr marL="196215" marR="634365" indent="-106680">
              <a:lnSpc>
                <a:spcPct val="100000"/>
              </a:lnSpc>
            </a:pPr>
            <a:r>
              <a:rPr sz="1400" b="1" spc="-5" dirty="0">
                <a:solidFill>
                  <a:srgbClr val="7F0055"/>
                </a:solidFill>
                <a:latin typeface="Courier New"/>
                <a:cs typeface="Courier New"/>
              </a:rPr>
              <a:t>public void </a:t>
            </a:r>
            <a:r>
              <a:rPr sz="1400" b="1" spc="-10" dirty="0">
                <a:latin typeface="Courier New"/>
                <a:cs typeface="Courier New"/>
              </a:rPr>
              <a:t>affiche(){  </a:t>
            </a:r>
            <a:r>
              <a:rPr sz="1400" b="1" spc="-5" dirty="0">
                <a:latin typeface="Courier New"/>
                <a:cs typeface="Courier New"/>
              </a:rPr>
              <a:t>System.</a:t>
            </a:r>
            <a:r>
              <a:rPr sz="1400" b="1" i="1" spc="-5" dirty="0">
                <a:solidFill>
                  <a:srgbClr val="0000C0"/>
                </a:solidFill>
                <a:latin typeface="Courier New"/>
                <a:cs typeface="Courier New"/>
              </a:rPr>
              <a:t>out</a:t>
            </a:r>
            <a:r>
              <a:rPr sz="1400" b="1" spc="-5" dirty="0">
                <a:latin typeface="Courier New"/>
                <a:cs typeface="Courier New"/>
              </a:rPr>
              <a:t>.println(</a:t>
            </a:r>
            <a:r>
              <a:rPr sz="1400" b="1" spc="-5" dirty="0">
                <a:solidFill>
                  <a:srgbClr val="2A00FF"/>
                </a:solidFill>
                <a:latin typeface="Courier New"/>
                <a:cs typeface="Courier New"/>
              </a:rPr>
              <a:t>"C'est</a:t>
            </a:r>
            <a:r>
              <a:rPr sz="1400" b="1" spc="-100" dirty="0">
                <a:solidFill>
                  <a:srgbClr val="2A00FF"/>
                </a:solidFill>
                <a:latin typeface="Courier New"/>
                <a:cs typeface="Courier New"/>
              </a:rPr>
              <a:t> </a:t>
            </a:r>
            <a:r>
              <a:rPr sz="1400" b="1" spc="-5" dirty="0">
                <a:solidFill>
                  <a:srgbClr val="2A00FF"/>
                </a:solidFill>
                <a:latin typeface="Courier New"/>
                <a:cs typeface="Courier New"/>
              </a:rPr>
              <a:t>une</a:t>
            </a:r>
            <a:endParaRPr sz="1400">
              <a:latin typeface="Courier New"/>
              <a:cs typeface="Courier New"/>
            </a:endParaRPr>
          </a:p>
          <a:p>
            <a:pPr marL="89535">
              <a:lnSpc>
                <a:spcPct val="100000"/>
              </a:lnSpc>
            </a:pPr>
            <a:r>
              <a:rPr sz="1400" b="1" spc="-5" dirty="0">
                <a:solidFill>
                  <a:srgbClr val="2A00FF"/>
                </a:solidFill>
                <a:latin typeface="Courier New"/>
                <a:cs typeface="Courier New"/>
              </a:rPr>
              <a:t>Orange"</a:t>
            </a:r>
            <a:r>
              <a:rPr sz="1400" b="1" spc="-5" dirty="0">
                <a:latin typeface="Courier New"/>
                <a:cs typeface="Courier New"/>
              </a:rPr>
              <a:t>);</a:t>
            </a:r>
            <a:endParaRPr sz="1400">
              <a:latin typeface="Courier New"/>
              <a:cs typeface="Courier New"/>
            </a:endParaRPr>
          </a:p>
          <a:p>
            <a:pPr marL="196215">
              <a:lnSpc>
                <a:spcPct val="100000"/>
              </a:lnSpc>
            </a:pPr>
            <a:r>
              <a:rPr sz="1400" b="1" dirty="0">
                <a:latin typeface="Courier New"/>
                <a:cs typeface="Courier New"/>
              </a:rPr>
              <a:t>}</a:t>
            </a:r>
            <a:endParaRPr sz="1400">
              <a:latin typeface="Courier New"/>
              <a:cs typeface="Courier New"/>
            </a:endParaRPr>
          </a:p>
          <a:p>
            <a:pPr marL="89535" marR="208915">
              <a:lnSpc>
                <a:spcPct val="100000"/>
              </a:lnSpc>
            </a:pPr>
            <a:r>
              <a:rPr sz="1400" b="1" spc="-5" dirty="0">
                <a:solidFill>
                  <a:srgbClr val="7F0055"/>
                </a:solidFill>
                <a:latin typeface="Courier New"/>
                <a:cs typeface="Courier New"/>
              </a:rPr>
              <a:t>public void </a:t>
            </a:r>
            <a:r>
              <a:rPr sz="1400" b="1" spc="-10" dirty="0">
                <a:latin typeface="Courier New"/>
                <a:cs typeface="Courier New"/>
              </a:rPr>
              <a:t>affichePoids(){  </a:t>
            </a:r>
            <a:r>
              <a:rPr sz="1400" b="1" spc="-5" dirty="0">
                <a:latin typeface="Courier New"/>
                <a:cs typeface="Courier New"/>
              </a:rPr>
              <a:t>System.</a:t>
            </a:r>
            <a:r>
              <a:rPr sz="1400" b="1" i="1" spc="-5" dirty="0">
                <a:solidFill>
                  <a:srgbClr val="0000C0"/>
                </a:solidFill>
                <a:latin typeface="Courier New"/>
                <a:cs typeface="Courier New"/>
              </a:rPr>
              <a:t>out</a:t>
            </a:r>
            <a:r>
              <a:rPr sz="1400" b="1" spc="-5" dirty="0">
                <a:latin typeface="Courier New"/>
                <a:cs typeface="Courier New"/>
              </a:rPr>
              <a:t>.println(</a:t>
            </a:r>
            <a:r>
              <a:rPr sz="1400" b="1" spc="-5" dirty="0">
                <a:solidFill>
                  <a:srgbClr val="2A00FF"/>
                </a:solidFill>
                <a:latin typeface="Courier New"/>
                <a:cs typeface="Courier New"/>
              </a:rPr>
              <a:t>"le poids de</a:t>
            </a:r>
            <a:r>
              <a:rPr sz="1400" b="1" spc="-95" dirty="0">
                <a:solidFill>
                  <a:srgbClr val="2A00FF"/>
                </a:solidFill>
                <a:latin typeface="Courier New"/>
                <a:cs typeface="Courier New"/>
              </a:rPr>
              <a:t> </a:t>
            </a:r>
            <a:r>
              <a:rPr sz="1400" b="1" spc="-5" dirty="0">
                <a:solidFill>
                  <a:srgbClr val="2A00FF"/>
                </a:solidFill>
                <a:latin typeface="Courier New"/>
                <a:cs typeface="Courier New"/>
              </a:rPr>
              <a:t>la  Orange est:"</a:t>
            </a:r>
            <a:r>
              <a:rPr sz="1400" b="1" spc="-5" dirty="0">
                <a:latin typeface="Courier New"/>
                <a:cs typeface="Courier New"/>
              </a:rPr>
              <a:t>+</a:t>
            </a:r>
            <a:r>
              <a:rPr sz="1400" b="1" spc="-5" dirty="0">
                <a:solidFill>
                  <a:srgbClr val="0000C0"/>
                </a:solidFill>
                <a:latin typeface="Courier New"/>
                <a:cs typeface="Courier New"/>
              </a:rPr>
              <a:t>poids</a:t>
            </a:r>
            <a:r>
              <a:rPr sz="1400" b="1" spc="-5" dirty="0">
                <a:latin typeface="Courier New"/>
                <a:cs typeface="Courier New"/>
              </a:rPr>
              <a:t>+</a:t>
            </a:r>
            <a:r>
              <a:rPr sz="1400" b="1" spc="-5" dirty="0">
                <a:solidFill>
                  <a:srgbClr val="2A00FF"/>
                </a:solidFill>
                <a:latin typeface="Courier New"/>
                <a:cs typeface="Courier New"/>
              </a:rPr>
              <a:t>"</a:t>
            </a:r>
            <a:r>
              <a:rPr sz="1400" b="1" spc="-55" dirty="0">
                <a:solidFill>
                  <a:srgbClr val="2A00FF"/>
                </a:solidFill>
                <a:latin typeface="Courier New"/>
                <a:cs typeface="Courier New"/>
              </a:rPr>
              <a:t> </a:t>
            </a:r>
            <a:r>
              <a:rPr sz="1400" b="1" spc="-10" dirty="0">
                <a:solidFill>
                  <a:srgbClr val="2A00FF"/>
                </a:solidFill>
                <a:latin typeface="Courier New"/>
                <a:cs typeface="Courier New"/>
              </a:rPr>
              <a:t>grammes"</a:t>
            </a:r>
            <a:r>
              <a:rPr sz="1400" b="1" spc="-10" dirty="0">
                <a:latin typeface="Courier New"/>
                <a:cs typeface="Courier New"/>
              </a:rPr>
              <a:t>);</a:t>
            </a:r>
            <a:endParaRPr sz="1400">
              <a:latin typeface="Courier New"/>
              <a:cs typeface="Courier New"/>
            </a:endParaRPr>
          </a:p>
          <a:p>
            <a:pPr marL="89535">
              <a:lnSpc>
                <a:spcPct val="100000"/>
              </a:lnSpc>
            </a:pPr>
            <a:r>
              <a:rPr sz="1400" b="1" dirty="0">
                <a:latin typeface="Courier New"/>
                <a:cs typeface="Courier New"/>
              </a:rPr>
              <a:t>}</a:t>
            </a:r>
            <a:endParaRPr sz="1400">
              <a:latin typeface="Courier New"/>
              <a:cs typeface="Courier New"/>
            </a:endParaRPr>
          </a:p>
          <a:p>
            <a:pPr marL="89535">
              <a:lnSpc>
                <a:spcPct val="100000"/>
              </a:lnSpc>
            </a:pPr>
            <a:r>
              <a:rPr sz="1400" b="1" dirty="0">
                <a:latin typeface="Courier New"/>
                <a:cs typeface="Courier New"/>
              </a:rPr>
              <a:t>}</a:t>
            </a:r>
            <a:endParaRPr sz="1400">
              <a:latin typeface="Courier New"/>
              <a:cs typeface="Courier New"/>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80349" y="2302764"/>
            <a:ext cx="5149850" cy="340995"/>
          </a:xfrm>
          <a:prstGeom prst="rect">
            <a:avLst/>
          </a:prstGeom>
        </p:spPr>
        <p:txBody>
          <a:bodyPr vert="horz" wrap="square" lIns="0" tIns="0" rIns="0" bIns="0" rtlCol="0">
            <a:spAutoFit/>
          </a:bodyPr>
          <a:lstStyle/>
          <a:p>
            <a:pPr marL="12700">
              <a:lnSpc>
                <a:spcPct val="100000"/>
              </a:lnSpc>
              <a:tabLst>
                <a:tab pos="354965" algn="l"/>
              </a:tabLst>
            </a:pPr>
            <a:r>
              <a:rPr sz="1350" spc="-370" dirty="0">
                <a:solidFill>
                  <a:srgbClr val="CC9900"/>
                </a:solidFill>
                <a:latin typeface="Wingdings"/>
                <a:cs typeface="Wingdings"/>
              </a:rPr>
              <a:t></a:t>
            </a:r>
            <a:r>
              <a:rPr sz="1350" spc="-370" dirty="0">
                <a:solidFill>
                  <a:srgbClr val="CC9900"/>
                </a:solidFill>
                <a:latin typeface="Times New Roman"/>
                <a:cs typeface="Times New Roman"/>
              </a:rPr>
              <a:t>	</a:t>
            </a:r>
            <a:r>
              <a:rPr sz="2100" spc="-5" dirty="0">
                <a:latin typeface="Arial"/>
                <a:cs typeface="Arial"/>
              </a:rPr>
              <a:t>Le résultat </a:t>
            </a:r>
            <a:r>
              <a:rPr sz="2100" dirty="0">
                <a:latin typeface="Arial"/>
                <a:cs typeface="Arial"/>
              </a:rPr>
              <a:t>affiché </a:t>
            </a:r>
            <a:r>
              <a:rPr sz="2100" spc="-5" dirty="0">
                <a:latin typeface="Arial"/>
                <a:cs typeface="Arial"/>
              </a:rPr>
              <a:t>par </a:t>
            </a:r>
            <a:r>
              <a:rPr sz="2100" dirty="0">
                <a:latin typeface="Arial"/>
                <a:cs typeface="Arial"/>
              </a:rPr>
              <a:t>le </a:t>
            </a:r>
            <a:r>
              <a:rPr sz="2100" spc="-5" dirty="0">
                <a:latin typeface="Arial"/>
                <a:cs typeface="Arial"/>
              </a:rPr>
              <a:t>programme</a:t>
            </a:r>
            <a:r>
              <a:rPr sz="2100" spc="-80" dirty="0">
                <a:latin typeface="Arial"/>
                <a:cs typeface="Arial"/>
              </a:rPr>
              <a:t> </a:t>
            </a:r>
            <a:r>
              <a:rPr sz="2100" dirty="0">
                <a:latin typeface="Arial"/>
                <a:cs typeface="Arial"/>
              </a:rPr>
              <a:t>est:</a:t>
            </a:r>
            <a:endParaRPr sz="2100">
              <a:latin typeface="Arial"/>
              <a:cs typeface="Arial"/>
            </a:endParaRPr>
          </a:p>
        </p:txBody>
      </p:sp>
      <p:sp>
        <p:nvSpPr>
          <p:cNvPr id="3" name="object 3"/>
          <p:cNvSpPr txBox="1"/>
          <p:nvPr/>
        </p:nvSpPr>
        <p:spPr>
          <a:xfrm>
            <a:off x="2024773" y="2605024"/>
            <a:ext cx="1064895" cy="1266825"/>
          </a:xfrm>
          <a:prstGeom prst="rect">
            <a:avLst/>
          </a:prstGeom>
        </p:spPr>
        <p:txBody>
          <a:bodyPr vert="horz" wrap="square" lIns="0" tIns="0" rIns="0" bIns="0" rtlCol="0">
            <a:spAutoFit/>
          </a:bodyPr>
          <a:lstStyle/>
          <a:p>
            <a:pPr marL="12700" marR="5080" algn="just">
              <a:lnSpc>
                <a:spcPct val="120000"/>
              </a:lnSpc>
            </a:pPr>
            <a:r>
              <a:rPr sz="1700" spc="-5" dirty="0">
                <a:latin typeface="Courier New"/>
                <a:cs typeface="Courier New"/>
              </a:rPr>
              <a:t>Cr</a:t>
            </a:r>
            <a:r>
              <a:rPr sz="1700" spc="5" dirty="0">
                <a:latin typeface="Courier New"/>
                <a:cs typeface="Courier New"/>
              </a:rPr>
              <a:t>é</a:t>
            </a:r>
            <a:r>
              <a:rPr sz="1700" spc="-5" dirty="0">
                <a:latin typeface="Courier New"/>
                <a:cs typeface="Courier New"/>
              </a:rPr>
              <a:t>at</a:t>
            </a:r>
            <a:r>
              <a:rPr sz="1700" spc="5" dirty="0">
                <a:latin typeface="Courier New"/>
                <a:cs typeface="Courier New"/>
              </a:rPr>
              <a:t>i</a:t>
            </a:r>
            <a:r>
              <a:rPr sz="1700" spc="-5" dirty="0">
                <a:latin typeface="Courier New"/>
                <a:cs typeface="Courier New"/>
              </a:rPr>
              <a:t>on  Cr</a:t>
            </a:r>
            <a:r>
              <a:rPr sz="1700" spc="5" dirty="0">
                <a:latin typeface="Courier New"/>
                <a:cs typeface="Courier New"/>
              </a:rPr>
              <a:t>é</a:t>
            </a:r>
            <a:r>
              <a:rPr sz="1700" spc="-5" dirty="0">
                <a:latin typeface="Courier New"/>
                <a:cs typeface="Courier New"/>
              </a:rPr>
              <a:t>at</a:t>
            </a:r>
            <a:r>
              <a:rPr sz="1700" spc="5" dirty="0">
                <a:latin typeface="Courier New"/>
                <a:cs typeface="Courier New"/>
              </a:rPr>
              <a:t>i</a:t>
            </a:r>
            <a:r>
              <a:rPr sz="1700" spc="-5" dirty="0">
                <a:latin typeface="Courier New"/>
                <a:cs typeface="Courier New"/>
              </a:rPr>
              <a:t>on  Cr</a:t>
            </a:r>
            <a:r>
              <a:rPr sz="1700" spc="5" dirty="0">
                <a:latin typeface="Courier New"/>
                <a:cs typeface="Courier New"/>
              </a:rPr>
              <a:t>é</a:t>
            </a:r>
            <a:r>
              <a:rPr sz="1700" spc="-5" dirty="0">
                <a:latin typeface="Courier New"/>
                <a:cs typeface="Courier New"/>
              </a:rPr>
              <a:t>at</a:t>
            </a:r>
            <a:r>
              <a:rPr sz="1700" spc="5" dirty="0">
                <a:latin typeface="Courier New"/>
                <a:cs typeface="Courier New"/>
              </a:rPr>
              <a:t>i</a:t>
            </a:r>
            <a:r>
              <a:rPr sz="1700" spc="-5" dirty="0">
                <a:latin typeface="Courier New"/>
                <a:cs typeface="Courier New"/>
              </a:rPr>
              <a:t>on  cr</a:t>
            </a:r>
            <a:r>
              <a:rPr sz="1700" spc="5" dirty="0">
                <a:latin typeface="Courier New"/>
                <a:cs typeface="Courier New"/>
              </a:rPr>
              <a:t>é</a:t>
            </a:r>
            <a:r>
              <a:rPr sz="1700" spc="-5" dirty="0">
                <a:latin typeface="Courier New"/>
                <a:cs typeface="Courier New"/>
              </a:rPr>
              <a:t>at</a:t>
            </a:r>
            <a:r>
              <a:rPr sz="1700" spc="5" dirty="0">
                <a:latin typeface="Courier New"/>
                <a:cs typeface="Courier New"/>
              </a:rPr>
              <a:t>i</a:t>
            </a:r>
            <a:r>
              <a:rPr sz="1700" spc="-5" dirty="0">
                <a:latin typeface="Courier New"/>
                <a:cs typeface="Courier New"/>
              </a:rPr>
              <a:t>on</a:t>
            </a:r>
            <a:endParaRPr sz="1700">
              <a:latin typeface="Courier New"/>
              <a:cs typeface="Courier New"/>
            </a:endParaRPr>
          </a:p>
        </p:txBody>
      </p:sp>
      <p:sp>
        <p:nvSpPr>
          <p:cNvPr id="4" name="object 4"/>
          <p:cNvSpPr txBox="1"/>
          <p:nvPr/>
        </p:nvSpPr>
        <p:spPr>
          <a:xfrm>
            <a:off x="3195194" y="2656840"/>
            <a:ext cx="3411854" cy="1214755"/>
          </a:xfrm>
          <a:prstGeom prst="rect">
            <a:avLst/>
          </a:prstGeom>
        </p:spPr>
        <p:txBody>
          <a:bodyPr vert="horz" wrap="square" lIns="0" tIns="0" rIns="0" bIns="0" rtlCol="0">
            <a:spAutoFit/>
          </a:bodyPr>
          <a:lstStyle/>
          <a:p>
            <a:pPr marL="12700">
              <a:lnSpc>
                <a:spcPct val="100000"/>
              </a:lnSpc>
            </a:pPr>
            <a:r>
              <a:rPr sz="1700" dirty="0">
                <a:latin typeface="Courier New"/>
                <a:cs typeface="Courier New"/>
              </a:rPr>
              <a:t>d'un</a:t>
            </a:r>
            <a:r>
              <a:rPr sz="1700" spc="-60" dirty="0">
                <a:latin typeface="Courier New"/>
                <a:cs typeface="Courier New"/>
              </a:rPr>
              <a:t> </a:t>
            </a:r>
            <a:r>
              <a:rPr sz="1700" spc="-5" dirty="0">
                <a:latin typeface="Courier New"/>
                <a:cs typeface="Courier New"/>
              </a:rPr>
              <a:t>fruit</a:t>
            </a:r>
            <a:endParaRPr sz="1700">
              <a:latin typeface="Courier New"/>
              <a:cs typeface="Courier New"/>
            </a:endParaRPr>
          </a:p>
          <a:p>
            <a:pPr marL="12700" marR="133985">
              <a:lnSpc>
                <a:spcPct val="120000"/>
              </a:lnSpc>
            </a:pPr>
            <a:r>
              <a:rPr sz="1700" dirty="0">
                <a:latin typeface="Courier New"/>
                <a:cs typeface="Courier New"/>
              </a:rPr>
              <a:t>d'une pomme de 72 grammes  d'un</a:t>
            </a:r>
            <a:r>
              <a:rPr sz="1700" spc="-60" dirty="0">
                <a:latin typeface="Courier New"/>
                <a:cs typeface="Courier New"/>
              </a:rPr>
              <a:t> </a:t>
            </a:r>
            <a:r>
              <a:rPr sz="1700" spc="-5" dirty="0">
                <a:latin typeface="Courier New"/>
                <a:cs typeface="Courier New"/>
              </a:rPr>
              <a:t>fruit</a:t>
            </a:r>
            <a:endParaRPr sz="1700">
              <a:latin typeface="Courier New"/>
              <a:cs typeface="Courier New"/>
            </a:endParaRPr>
          </a:p>
          <a:p>
            <a:pPr marL="12700">
              <a:lnSpc>
                <a:spcPct val="100000"/>
              </a:lnSpc>
              <a:spcBef>
                <a:spcPts val="405"/>
              </a:spcBef>
            </a:pPr>
            <a:r>
              <a:rPr sz="1700" dirty="0">
                <a:latin typeface="Courier New"/>
                <a:cs typeface="Courier New"/>
              </a:rPr>
              <a:t>d'une orange de 80</a:t>
            </a:r>
            <a:r>
              <a:rPr sz="1700" spc="-35" dirty="0">
                <a:latin typeface="Courier New"/>
                <a:cs typeface="Courier New"/>
              </a:rPr>
              <a:t> </a:t>
            </a:r>
            <a:r>
              <a:rPr sz="1700" dirty="0">
                <a:latin typeface="Courier New"/>
                <a:cs typeface="Courier New"/>
              </a:rPr>
              <a:t>grammes</a:t>
            </a:r>
            <a:endParaRPr sz="1700">
              <a:latin typeface="Courier New"/>
              <a:cs typeface="Courier New"/>
            </a:endParaRPr>
          </a:p>
        </p:txBody>
      </p:sp>
      <p:sp>
        <p:nvSpPr>
          <p:cNvPr id="5" name="object 5"/>
          <p:cNvSpPr txBox="1">
            <a:spLocks noGrp="1"/>
          </p:cNvSpPr>
          <p:nvPr>
            <p:ph type="title"/>
          </p:nvPr>
        </p:nvSpPr>
        <p:spPr>
          <a:xfrm>
            <a:off x="927100" y="82755"/>
            <a:ext cx="9223058" cy="533497"/>
          </a:xfrm>
          <a:prstGeom prst="rect">
            <a:avLst/>
          </a:prstGeom>
        </p:spPr>
        <p:txBody>
          <a:bodyPr vert="horz" wrap="square" lIns="0" tIns="404876" rIns="0" bIns="0" rtlCol="0">
            <a:spAutoFit/>
          </a:bodyPr>
          <a:lstStyle/>
          <a:p>
            <a:pPr marL="12700">
              <a:lnSpc>
                <a:spcPct val="100000"/>
              </a:lnSpc>
            </a:pPr>
            <a:r>
              <a:rPr spc="-5" dirty="0"/>
              <a:t>Instanciation </a:t>
            </a:r>
            <a:r>
              <a:rPr dirty="0"/>
              <a:t>et</a:t>
            </a:r>
            <a:r>
              <a:rPr spc="-40" dirty="0"/>
              <a:t> </a:t>
            </a:r>
            <a:r>
              <a:rPr spc="-5" dirty="0"/>
              <a:t>héritage</a:t>
            </a:r>
          </a:p>
        </p:txBody>
      </p:sp>
      <p:sp>
        <p:nvSpPr>
          <p:cNvPr id="10" name="object 10"/>
          <p:cNvSpPr txBox="1">
            <a:spLocks noGrp="1"/>
          </p:cNvSpPr>
          <p:nvPr>
            <p:ph type="sldNum" sz="quarter" idx="12"/>
          </p:nvPr>
        </p:nvSpPr>
        <p:spPr>
          <a:prstGeom prst="rect">
            <a:avLst/>
          </a:prstGeom>
        </p:spPr>
        <p:txBody>
          <a:bodyPr vert="horz" wrap="square" lIns="0" tIns="220563" rIns="0" bIns="0" rtlCol="0">
            <a:spAutoFit/>
          </a:bodyPr>
          <a:lstStyle/>
          <a:p>
            <a:pPr marL="2044064">
              <a:lnSpc>
                <a:spcPts val="1260"/>
              </a:lnSpc>
            </a:pPr>
            <a:fld id="{81D60167-4931-47E6-BA6A-407CBD079E47}" type="slidenum">
              <a:rPr dirty="0"/>
              <a:t>129</a:t>
            </a:fld>
            <a:endParaRPr dirty="0"/>
          </a:p>
        </p:txBody>
      </p:sp>
      <p:sp>
        <p:nvSpPr>
          <p:cNvPr id="6" name="object 6"/>
          <p:cNvSpPr/>
          <p:nvPr/>
        </p:nvSpPr>
        <p:spPr>
          <a:xfrm>
            <a:off x="774072" y="3777996"/>
            <a:ext cx="9144000" cy="3429000"/>
          </a:xfrm>
          <a:custGeom>
            <a:avLst/>
            <a:gdLst/>
            <a:ahLst/>
            <a:cxnLst/>
            <a:rect l="l" t="t" r="r" b="b"/>
            <a:pathLst>
              <a:path w="9144000" h="3429000">
                <a:moveTo>
                  <a:pt x="0" y="0"/>
                </a:moveTo>
                <a:lnTo>
                  <a:pt x="9143992" y="0"/>
                </a:lnTo>
                <a:lnTo>
                  <a:pt x="9143992" y="3429000"/>
                </a:lnTo>
                <a:lnTo>
                  <a:pt x="0" y="3429000"/>
                </a:lnTo>
                <a:lnTo>
                  <a:pt x="0" y="0"/>
                </a:lnTo>
                <a:close/>
              </a:path>
            </a:pathLst>
          </a:custGeom>
          <a:solidFill>
            <a:srgbClr val="FFFFFF"/>
          </a:solidFill>
        </p:spPr>
        <p:txBody>
          <a:bodyPr wrap="square" lIns="0" tIns="0" rIns="0" bIns="0" rtlCol="0"/>
          <a:lstStyle/>
          <a:p>
            <a:endParaRPr/>
          </a:p>
        </p:txBody>
      </p:sp>
      <p:sp>
        <p:nvSpPr>
          <p:cNvPr id="7" name="object 7"/>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8" name="object 8"/>
          <p:cNvSpPr txBox="1"/>
          <p:nvPr/>
        </p:nvSpPr>
        <p:spPr>
          <a:xfrm>
            <a:off x="1680349" y="3944620"/>
            <a:ext cx="7616190" cy="2004060"/>
          </a:xfrm>
          <a:prstGeom prst="rect">
            <a:avLst/>
          </a:prstGeom>
        </p:spPr>
        <p:txBody>
          <a:bodyPr vert="horz" wrap="square" lIns="0" tIns="0" rIns="0" bIns="0" rtlCol="0">
            <a:spAutoFit/>
          </a:bodyPr>
          <a:lstStyle/>
          <a:p>
            <a:pPr marL="355600" marR="5080" indent="-342900" algn="just">
              <a:lnSpc>
                <a:spcPct val="100000"/>
              </a:lnSpc>
            </a:pPr>
            <a:r>
              <a:rPr sz="1700" spc="-490" dirty="0">
                <a:solidFill>
                  <a:srgbClr val="CC9900"/>
                </a:solidFill>
                <a:latin typeface="Wingdings"/>
                <a:cs typeface="Wingdings"/>
              </a:rPr>
              <a:t></a:t>
            </a:r>
            <a:r>
              <a:rPr sz="1700" spc="495" dirty="0">
                <a:solidFill>
                  <a:srgbClr val="CC9900"/>
                </a:solidFill>
                <a:latin typeface="Times New Roman"/>
                <a:cs typeface="Times New Roman"/>
              </a:rPr>
              <a:t> </a:t>
            </a:r>
            <a:r>
              <a:rPr sz="2600" spc="-5" dirty="0">
                <a:latin typeface="Arial"/>
                <a:cs typeface="Arial"/>
              </a:rPr>
              <a:t>Nous </a:t>
            </a:r>
            <a:r>
              <a:rPr sz="2600" dirty="0">
                <a:latin typeface="Arial"/>
                <a:cs typeface="Arial"/>
              </a:rPr>
              <a:t>constatons qu'avant de créer une Pomme,  </a:t>
            </a:r>
            <a:r>
              <a:rPr sz="2600" spc="-5" dirty="0">
                <a:latin typeface="Arial"/>
                <a:cs typeface="Arial"/>
              </a:rPr>
              <a:t>le programme crée </a:t>
            </a:r>
            <a:r>
              <a:rPr sz="2600" dirty="0">
                <a:latin typeface="Arial"/>
                <a:cs typeface="Arial"/>
              </a:rPr>
              <a:t>un </a:t>
            </a:r>
            <a:r>
              <a:rPr sz="2600" spc="-5" dirty="0">
                <a:latin typeface="Arial"/>
                <a:cs typeface="Arial"/>
              </a:rPr>
              <a:t>Fruit, </a:t>
            </a:r>
            <a:r>
              <a:rPr sz="2600" dirty="0">
                <a:latin typeface="Arial"/>
                <a:cs typeface="Arial"/>
              </a:rPr>
              <a:t>comme </a:t>
            </a:r>
            <a:r>
              <a:rPr sz="2600" spc="-10" dirty="0">
                <a:latin typeface="Arial"/>
                <a:cs typeface="Arial"/>
              </a:rPr>
              <a:t>le </a:t>
            </a:r>
            <a:r>
              <a:rPr sz="2600" spc="-5" dirty="0">
                <a:latin typeface="Arial"/>
                <a:cs typeface="Arial"/>
              </a:rPr>
              <a:t>montre  </a:t>
            </a:r>
            <a:r>
              <a:rPr sz="2600" dirty="0">
                <a:latin typeface="Arial"/>
                <a:cs typeface="Arial"/>
              </a:rPr>
              <a:t>l'exécution du constructeur de cette classe. La  même chose </a:t>
            </a:r>
            <a:r>
              <a:rPr sz="2600" spc="-5" dirty="0">
                <a:latin typeface="Arial"/>
                <a:cs typeface="Arial"/>
              </a:rPr>
              <a:t>se </a:t>
            </a:r>
            <a:r>
              <a:rPr sz="2600" dirty="0">
                <a:latin typeface="Arial"/>
                <a:cs typeface="Arial"/>
              </a:rPr>
              <a:t>passe </a:t>
            </a:r>
            <a:r>
              <a:rPr sz="2600" spc="-5" dirty="0">
                <a:latin typeface="Arial"/>
                <a:cs typeface="Arial"/>
              </a:rPr>
              <a:t>lorsque </a:t>
            </a:r>
            <a:r>
              <a:rPr sz="2600" spc="5" dirty="0">
                <a:latin typeface="Arial"/>
                <a:cs typeface="Arial"/>
              </a:rPr>
              <a:t>nous </a:t>
            </a:r>
            <a:r>
              <a:rPr sz="2600" dirty="0">
                <a:latin typeface="Arial"/>
                <a:cs typeface="Arial"/>
              </a:rPr>
              <a:t>créons </a:t>
            </a:r>
            <a:r>
              <a:rPr sz="2600" spc="5" dirty="0">
                <a:latin typeface="Arial"/>
                <a:cs typeface="Arial"/>
              </a:rPr>
              <a:t>une  </a:t>
            </a:r>
            <a:r>
              <a:rPr sz="2600" dirty="0">
                <a:latin typeface="Arial"/>
                <a:cs typeface="Arial"/>
              </a:rPr>
              <a:t>Orange</a:t>
            </a:r>
            <a:endParaRPr sz="26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8078" y="119237"/>
            <a:ext cx="9146199" cy="588932"/>
          </a:xfrm>
          <a:prstGeom prst="rect">
            <a:avLst/>
          </a:prstGeom>
        </p:spPr>
        <p:txBody>
          <a:bodyPr vert="horz" wrap="square" lIns="0" tIns="0" rIns="0" bIns="0" rtlCol="0" anchor="ctr">
            <a:spAutoFit/>
          </a:bodyPr>
          <a:lstStyle/>
          <a:p>
            <a:pPr marL="12595">
              <a:lnSpc>
                <a:spcPct val="100000"/>
              </a:lnSpc>
            </a:pPr>
            <a:r>
              <a:rPr spc="5" dirty="0"/>
              <a:t>Qu'est ce que JEE</a:t>
            </a:r>
            <a:r>
              <a:rPr spc="-84" dirty="0"/>
              <a:t> </a:t>
            </a:r>
            <a:r>
              <a:rPr spc="5" dirty="0"/>
              <a:t>?</a:t>
            </a:r>
          </a:p>
        </p:txBody>
      </p:sp>
      <p:grpSp>
        <p:nvGrpSpPr>
          <p:cNvPr id="7" name="Groupe 6"/>
          <p:cNvGrpSpPr/>
          <p:nvPr/>
        </p:nvGrpSpPr>
        <p:grpSpPr>
          <a:xfrm>
            <a:off x="1417320" y="3551555"/>
            <a:ext cx="141055" cy="2843323"/>
            <a:chOff x="549131" y="2765183"/>
            <a:chExt cx="142240" cy="2867216"/>
          </a:xfrm>
        </p:grpSpPr>
        <p:sp>
          <p:nvSpPr>
            <p:cNvPr id="3" name="object 3"/>
            <p:cNvSpPr/>
            <p:nvPr/>
          </p:nvSpPr>
          <p:spPr>
            <a:xfrm>
              <a:off x="549131" y="2765183"/>
              <a:ext cx="142240" cy="142240"/>
            </a:xfrm>
            <a:custGeom>
              <a:avLst/>
              <a:gdLst/>
              <a:ahLst/>
              <a:cxnLst/>
              <a:rect l="l" t="t" r="r" b="b"/>
              <a:pathLst>
                <a:path w="142240" h="142239">
                  <a:moveTo>
                    <a:pt x="71120" y="142240"/>
                  </a:moveTo>
                  <a:lnTo>
                    <a:pt x="43436" y="136651"/>
                  </a:lnTo>
                  <a:lnTo>
                    <a:pt x="20830" y="121410"/>
                  </a:lnTo>
                  <a:lnTo>
                    <a:pt x="5588" y="98804"/>
                  </a:lnTo>
                  <a:lnTo>
                    <a:pt x="0" y="71119"/>
                  </a:lnTo>
                  <a:lnTo>
                    <a:pt x="5588" y="43435"/>
                  </a:lnTo>
                  <a:lnTo>
                    <a:pt x="20830" y="20829"/>
                  </a:lnTo>
                  <a:lnTo>
                    <a:pt x="43436" y="5588"/>
                  </a:lnTo>
                  <a:lnTo>
                    <a:pt x="71120" y="0"/>
                  </a:lnTo>
                  <a:lnTo>
                    <a:pt x="98803" y="5588"/>
                  </a:lnTo>
                  <a:lnTo>
                    <a:pt x="121409" y="20829"/>
                  </a:lnTo>
                  <a:lnTo>
                    <a:pt x="136651" y="43435"/>
                  </a:lnTo>
                  <a:lnTo>
                    <a:pt x="142239" y="71119"/>
                  </a:lnTo>
                  <a:lnTo>
                    <a:pt x="136651" y="98804"/>
                  </a:lnTo>
                  <a:lnTo>
                    <a:pt x="121409" y="121410"/>
                  </a:lnTo>
                  <a:lnTo>
                    <a:pt x="98803" y="136651"/>
                  </a:lnTo>
                  <a:lnTo>
                    <a:pt x="71120" y="142240"/>
                  </a:lnTo>
                  <a:close/>
                </a:path>
              </a:pathLst>
            </a:custGeom>
            <a:solidFill>
              <a:srgbClr val="333333"/>
            </a:solidFill>
          </p:spPr>
          <p:txBody>
            <a:bodyPr wrap="square" lIns="0" tIns="0" rIns="0" bIns="0" rtlCol="0"/>
            <a:lstStyle/>
            <a:p>
              <a:endParaRPr sz="1785"/>
            </a:p>
          </p:txBody>
        </p:sp>
        <p:sp>
          <p:nvSpPr>
            <p:cNvPr id="4" name="object 4"/>
            <p:cNvSpPr/>
            <p:nvPr/>
          </p:nvSpPr>
          <p:spPr>
            <a:xfrm>
              <a:off x="549131" y="3933025"/>
              <a:ext cx="142240" cy="142240"/>
            </a:xfrm>
            <a:custGeom>
              <a:avLst/>
              <a:gdLst/>
              <a:ahLst/>
              <a:cxnLst/>
              <a:rect l="l" t="t" r="r" b="b"/>
              <a:pathLst>
                <a:path w="142240" h="142239">
                  <a:moveTo>
                    <a:pt x="71120" y="142239"/>
                  </a:moveTo>
                  <a:lnTo>
                    <a:pt x="43436" y="136651"/>
                  </a:lnTo>
                  <a:lnTo>
                    <a:pt x="20830" y="121410"/>
                  </a:lnTo>
                  <a:lnTo>
                    <a:pt x="5588" y="98804"/>
                  </a:lnTo>
                  <a:lnTo>
                    <a:pt x="0" y="71119"/>
                  </a:lnTo>
                  <a:lnTo>
                    <a:pt x="5588" y="43441"/>
                  </a:lnTo>
                  <a:lnTo>
                    <a:pt x="20830" y="20834"/>
                  </a:lnTo>
                  <a:lnTo>
                    <a:pt x="43436" y="5590"/>
                  </a:lnTo>
                  <a:lnTo>
                    <a:pt x="71120" y="0"/>
                  </a:lnTo>
                  <a:lnTo>
                    <a:pt x="98803" y="5590"/>
                  </a:lnTo>
                  <a:lnTo>
                    <a:pt x="121409" y="20834"/>
                  </a:lnTo>
                  <a:lnTo>
                    <a:pt x="136651" y="43441"/>
                  </a:lnTo>
                  <a:lnTo>
                    <a:pt x="142239" y="71119"/>
                  </a:lnTo>
                  <a:lnTo>
                    <a:pt x="136651" y="98804"/>
                  </a:lnTo>
                  <a:lnTo>
                    <a:pt x="121409" y="121410"/>
                  </a:lnTo>
                  <a:lnTo>
                    <a:pt x="98803" y="136651"/>
                  </a:lnTo>
                  <a:lnTo>
                    <a:pt x="71120" y="142239"/>
                  </a:lnTo>
                  <a:close/>
                </a:path>
              </a:pathLst>
            </a:custGeom>
            <a:solidFill>
              <a:srgbClr val="333333"/>
            </a:solidFill>
          </p:spPr>
          <p:txBody>
            <a:bodyPr wrap="square" lIns="0" tIns="0" rIns="0" bIns="0" rtlCol="0"/>
            <a:lstStyle/>
            <a:p>
              <a:endParaRPr sz="1785"/>
            </a:p>
          </p:txBody>
        </p:sp>
        <p:sp>
          <p:nvSpPr>
            <p:cNvPr id="5" name="object 5"/>
            <p:cNvSpPr/>
            <p:nvPr/>
          </p:nvSpPr>
          <p:spPr>
            <a:xfrm>
              <a:off x="549131" y="5490159"/>
              <a:ext cx="142240" cy="142240"/>
            </a:xfrm>
            <a:custGeom>
              <a:avLst/>
              <a:gdLst/>
              <a:ahLst/>
              <a:cxnLst/>
              <a:rect l="l" t="t" r="r" b="b"/>
              <a:pathLst>
                <a:path w="142240" h="142239">
                  <a:moveTo>
                    <a:pt x="71120" y="142239"/>
                  </a:moveTo>
                  <a:lnTo>
                    <a:pt x="43436" y="136649"/>
                  </a:lnTo>
                  <a:lnTo>
                    <a:pt x="20830" y="121405"/>
                  </a:lnTo>
                  <a:lnTo>
                    <a:pt x="5588" y="98798"/>
                  </a:lnTo>
                  <a:lnTo>
                    <a:pt x="0" y="71120"/>
                  </a:lnTo>
                  <a:lnTo>
                    <a:pt x="5588" y="43435"/>
                  </a:lnTo>
                  <a:lnTo>
                    <a:pt x="20830" y="20829"/>
                  </a:lnTo>
                  <a:lnTo>
                    <a:pt x="43436" y="5588"/>
                  </a:lnTo>
                  <a:lnTo>
                    <a:pt x="71120" y="0"/>
                  </a:lnTo>
                  <a:lnTo>
                    <a:pt x="98803" y="5588"/>
                  </a:lnTo>
                  <a:lnTo>
                    <a:pt x="121409" y="20829"/>
                  </a:lnTo>
                  <a:lnTo>
                    <a:pt x="136651" y="43435"/>
                  </a:lnTo>
                  <a:lnTo>
                    <a:pt x="142239" y="71120"/>
                  </a:lnTo>
                  <a:lnTo>
                    <a:pt x="136651" y="98798"/>
                  </a:lnTo>
                  <a:lnTo>
                    <a:pt x="121409" y="121405"/>
                  </a:lnTo>
                  <a:lnTo>
                    <a:pt x="98803" y="136649"/>
                  </a:lnTo>
                  <a:lnTo>
                    <a:pt x="71120" y="142239"/>
                  </a:lnTo>
                  <a:close/>
                </a:path>
              </a:pathLst>
            </a:custGeom>
            <a:solidFill>
              <a:srgbClr val="333333"/>
            </a:solidFill>
          </p:spPr>
          <p:txBody>
            <a:bodyPr wrap="square" lIns="0" tIns="0" rIns="0" bIns="0" rtlCol="0"/>
            <a:lstStyle/>
            <a:p>
              <a:endParaRPr sz="1785"/>
            </a:p>
          </p:txBody>
        </p:sp>
      </p:grpSp>
      <p:sp>
        <p:nvSpPr>
          <p:cNvPr id="6" name="object 6"/>
          <p:cNvSpPr txBox="1"/>
          <p:nvPr/>
        </p:nvSpPr>
        <p:spPr>
          <a:xfrm>
            <a:off x="1174883" y="2569211"/>
            <a:ext cx="9036944" cy="4384875"/>
          </a:xfrm>
          <a:prstGeom prst="rect">
            <a:avLst/>
          </a:prstGeom>
        </p:spPr>
        <p:txBody>
          <a:bodyPr vert="horz" wrap="square" lIns="0" tIns="0" rIns="0" bIns="0" rtlCol="0">
            <a:spAutoFit/>
          </a:bodyPr>
          <a:lstStyle/>
          <a:p>
            <a:pPr marL="12595"/>
            <a:r>
              <a:rPr sz="2628" spc="5" dirty="0">
                <a:solidFill>
                  <a:srgbClr val="333333"/>
                </a:solidFill>
                <a:latin typeface="Arial"/>
                <a:cs typeface="Arial"/>
              </a:rPr>
              <a:t>Exemple de services</a:t>
            </a:r>
            <a:r>
              <a:rPr sz="2628" spc="-55" dirty="0">
                <a:solidFill>
                  <a:srgbClr val="333333"/>
                </a:solidFill>
                <a:latin typeface="Arial"/>
                <a:cs typeface="Arial"/>
              </a:rPr>
              <a:t> </a:t>
            </a:r>
            <a:r>
              <a:rPr sz="2628" dirty="0">
                <a:solidFill>
                  <a:srgbClr val="333333"/>
                </a:solidFill>
                <a:latin typeface="Arial"/>
                <a:cs typeface="Arial"/>
              </a:rPr>
              <a:t>:</a:t>
            </a:r>
            <a:endParaRPr sz="2628" dirty="0">
              <a:latin typeface="Arial"/>
              <a:cs typeface="Arial"/>
            </a:endParaRPr>
          </a:p>
          <a:p>
            <a:pPr>
              <a:spcBef>
                <a:spcPts val="35"/>
              </a:spcBef>
            </a:pPr>
            <a:endParaRPr sz="2678" dirty="0">
              <a:latin typeface="Times New Roman"/>
              <a:cs typeface="Times New Roman"/>
            </a:endParaRPr>
          </a:p>
          <a:p>
            <a:pPr marL="516378" marR="73678">
              <a:lnSpc>
                <a:spcPts val="3045"/>
              </a:lnSpc>
              <a:spcBef>
                <a:spcPts val="5"/>
              </a:spcBef>
            </a:pPr>
            <a:r>
              <a:rPr sz="2628" b="1" spc="10" dirty="0">
                <a:solidFill>
                  <a:srgbClr val="00B050"/>
                </a:solidFill>
                <a:latin typeface="Arial"/>
                <a:cs typeface="Arial"/>
              </a:rPr>
              <a:t>JDBC</a:t>
            </a:r>
            <a:r>
              <a:rPr sz="2628" spc="10" dirty="0">
                <a:solidFill>
                  <a:srgbClr val="333333"/>
                </a:solidFill>
                <a:latin typeface="Arial"/>
                <a:cs typeface="Arial"/>
              </a:rPr>
              <a:t> </a:t>
            </a:r>
            <a:r>
              <a:rPr sz="2628" spc="5" dirty="0">
                <a:solidFill>
                  <a:srgbClr val="333333"/>
                </a:solidFill>
                <a:latin typeface="Arial"/>
                <a:cs typeface="Arial"/>
              </a:rPr>
              <a:t>(Java DataBase Connectivity) est une API</a:t>
            </a:r>
            <a:r>
              <a:rPr sz="2628" spc="-35" dirty="0">
                <a:solidFill>
                  <a:srgbClr val="333333"/>
                </a:solidFill>
                <a:latin typeface="Arial"/>
                <a:cs typeface="Arial"/>
              </a:rPr>
              <a:t> </a:t>
            </a:r>
            <a:r>
              <a:rPr sz="2628" spc="5" dirty="0">
                <a:solidFill>
                  <a:srgbClr val="333333"/>
                </a:solidFill>
                <a:latin typeface="Arial"/>
                <a:cs typeface="Arial"/>
              </a:rPr>
              <a:t>d'accès  aux bases de données</a:t>
            </a:r>
            <a:r>
              <a:rPr sz="2628" spc="-35" dirty="0">
                <a:solidFill>
                  <a:srgbClr val="333333"/>
                </a:solidFill>
                <a:latin typeface="Arial"/>
                <a:cs typeface="Arial"/>
              </a:rPr>
              <a:t> </a:t>
            </a:r>
            <a:r>
              <a:rPr sz="2628" spc="5" dirty="0">
                <a:solidFill>
                  <a:srgbClr val="333333"/>
                </a:solidFill>
                <a:latin typeface="Arial"/>
                <a:cs typeface="Arial"/>
              </a:rPr>
              <a:t>relationnelles.</a:t>
            </a:r>
            <a:endParaRPr sz="2628" dirty="0">
              <a:latin typeface="Arial"/>
              <a:cs typeface="Arial"/>
            </a:endParaRPr>
          </a:p>
          <a:p>
            <a:pPr>
              <a:spcBef>
                <a:spcPts val="10"/>
              </a:spcBef>
            </a:pPr>
            <a:endParaRPr sz="2628" dirty="0">
              <a:latin typeface="Times New Roman"/>
              <a:cs typeface="Times New Roman"/>
            </a:endParaRPr>
          </a:p>
          <a:p>
            <a:pPr marL="516378" marR="175065">
              <a:lnSpc>
                <a:spcPts val="3045"/>
              </a:lnSpc>
            </a:pPr>
            <a:r>
              <a:rPr sz="2628" b="1" spc="5" dirty="0">
                <a:solidFill>
                  <a:srgbClr val="00B050"/>
                </a:solidFill>
                <a:latin typeface="Arial"/>
                <a:cs typeface="Arial"/>
              </a:rPr>
              <a:t>JNDI</a:t>
            </a:r>
            <a:r>
              <a:rPr sz="2628" spc="5" dirty="0">
                <a:solidFill>
                  <a:srgbClr val="333333"/>
                </a:solidFill>
                <a:latin typeface="Arial"/>
                <a:cs typeface="Arial"/>
              </a:rPr>
              <a:t> (Java Naming and Directory Interface) est une API  d'accès aux services de </a:t>
            </a:r>
            <a:r>
              <a:rPr sz="2628" spc="10" dirty="0">
                <a:solidFill>
                  <a:srgbClr val="333333"/>
                </a:solidFill>
                <a:latin typeface="Arial"/>
                <a:cs typeface="Arial"/>
              </a:rPr>
              <a:t>nommage </a:t>
            </a:r>
            <a:r>
              <a:rPr sz="2628" spc="5" dirty="0">
                <a:solidFill>
                  <a:srgbClr val="333333"/>
                </a:solidFill>
                <a:latin typeface="Arial"/>
                <a:cs typeface="Arial"/>
              </a:rPr>
              <a:t>et aux annuaires  d'entreprises tels que DNS, NIS,</a:t>
            </a:r>
            <a:r>
              <a:rPr sz="2628" spc="-55" dirty="0">
                <a:solidFill>
                  <a:srgbClr val="333333"/>
                </a:solidFill>
                <a:latin typeface="Arial"/>
                <a:cs typeface="Arial"/>
              </a:rPr>
              <a:t> </a:t>
            </a:r>
            <a:r>
              <a:rPr sz="2628" spc="5" dirty="0">
                <a:solidFill>
                  <a:srgbClr val="333333"/>
                </a:solidFill>
                <a:latin typeface="Arial"/>
                <a:cs typeface="Arial"/>
              </a:rPr>
              <a:t>LDAP...</a:t>
            </a:r>
            <a:endParaRPr sz="2628" dirty="0">
              <a:latin typeface="Arial"/>
              <a:cs typeface="Arial"/>
            </a:endParaRPr>
          </a:p>
          <a:p>
            <a:pPr>
              <a:spcBef>
                <a:spcPts val="10"/>
              </a:spcBef>
            </a:pPr>
            <a:endParaRPr sz="2628" dirty="0">
              <a:latin typeface="Times New Roman"/>
              <a:cs typeface="Times New Roman"/>
            </a:endParaRPr>
          </a:p>
          <a:p>
            <a:pPr marL="516378" marR="5038">
              <a:lnSpc>
                <a:spcPts val="3045"/>
              </a:lnSpc>
            </a:pPr>
            <a:r>
              <a:rPr sz="2628" b="1" spc="5" dirty="0">
                <a:solidFill>
                  <a:srgbClr val="00B050"/>
                </a:solidFill>
                <a:latin typeface="Arial"/>
                <a:cs typeface="Arial"/>
              </a:rPr>
              <a:t>JTA</a:t>
            </a:r>
            <a:r>
              <a:rPr sz="2628" spc="5" dirty="0">
                <a:solidFill>
                  <a:srgbClr val="333333"/>
                </a:solidFill>
                <a:latin typeface="Arial"/>
                <a:cs typeface="Arial"/>
              </a:rPr>
              <a:t> (Java Transaction API) est une API définissant des  interfaces standard avec un gestionnaire de</a:t>
            </a:r>
            <a:r>
              <a:rPr sz="2628" spc="-15" dirty="0">
                <a:solidFill>
                  <a:srgbClr val="333333"/>
                </a:solidFill>
                <a:latin typeface="Arial"/>
                <a:cs typeface="Arial"/>
              </a:rPr>
              <a:t> </a:t>
            </a:r>
            <a:r>
              <a:rPr sz="2628" spc="5" dirty="0">
                <a:solidFill>
                  <a:srgbClr val="333333"/>
                </a:solidFill>
                <a:latin typeface="Arial"/>
                <a:cs typeface="Arial"/>
              </a:rPr>
              <a:t>transactions.</a:t>
            </a:r>
            <a:endParaRPr sz="2628" dirty="0">
              <a:latin typeface="Arial"/>
              <a:cs typeface="Arial"/>
            </a:endParaRPr>
          </a:p>
        </p:txBody>
      </p:sp>
    </p:spTree>
    <p:extLst>
      <p:ext uri="{BB962C8B-B14F-4D97-AF65-F5344CB8AC3E}">
        <p14:creationId xmlns:p14="http://schemas.microsoft.com/office/powerpoint/2010/main" val="1082755466"/>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Sur-casting </a:t>
            </a:r>
            <a:r>
              <a:rPr dirty="0"/>
              <a:t>des</a:t>
            </a:r>
            <a:r>
              <a:rPr spc="-35" dirty="0"/>
              <a:t> </a:t>
            </a:r>
            <a:r>
              <a:rPr spc="-5" dirty="0"/>
              <a:t>objets</a:t>
            </a:r>
          </a:p>
        </p:txBody>
      </p:sp>
      <p:sp>
        <p:nvSpPr>
          <p:cNvPr id="9" name="object 9"/>
          <p:cNvSpPr txBox="1">
            <a:spLocks noGrp="1"/>
          </p:cNvSpPr>
          <p:nvPr>
            <p:ph type="sldNum" sz="quarter" idx="12"/>
          </p:nvPr>
        </p:nvSpPr>
        <p:spPr>
          <a:prstGeom prst="rect">
            <a:avLst/>
          </a:prstGeom>
        </p:spPr>
        <p:txBody>
          <a:bodyPr vert="horz" wrap="square" lIns="0" tIns="220563" rIns="0" bIns="0" rtlCol="0">
            <a:spAutoFit/>
          </a:bodyPr>
          <a:lstStyle/>
          <a:p>
            <a:pPr marL="2044064">
              <a:lnSpc>
                <a:spcPts val="1260"/>
              </a:lnSpc>
            </a:pPr>
            <a:fld id="{81D60167-4931-47E6-BA6A-407CBD079E47}" type="slidenum">
              <a:rPr dirty="0"/>
              <a:t>130</a:t>
            </a:fld>
            <a:endParaRPr dirty="0"/>
          </a:p>
        </p:txBody>
      </p:sp>
      <p:sp>
        <p:nvSpPr>
          <p:cNvPr id="3" name="object 3"/>
          <p:cNvSpPr txBox="1"/>
          <p:nvPr/>
        </p:nvSpPr>
        <p:spPr>
          <a:xfrm>
            <a:off x="6161183" y="3177032"/>
            <a:ext cx="892810" cy="313690"/>
          </a:xfrm>
          <a:prstGeom prst="rect">
            <a:avLst/>
          </a:prstGeom>
        </p:spPr>
        <p:txBody>
          <a:bodyPr vert="horz" wrap="square" lIns="0" tIns="0" rIns="0" bIns="0" rtlCol="0">
            <a:spAutoFit/>
          </a:bodyPr>
          <a:lstStyle/>
          <a:p>
            <a:pPr marL="12700">
              <a:lnSpc>
                <a:spcPct val="100000"/>
              </a:lnSpc>
            </a:pPr>
            <a:r>
              <a:rPr sz="1900" b="1" spc="-5" dirty="0">
                <a:latin typeface="Courier New"/>
                <a:cs typeface="Courier New"/>
              </a:rPr>
              <a:t>ar</a:t>
            </a:r>
            <a:r>
              <a:rPr sz="1900" b="1" spc="-15" dirty="0">
                <a:latin typeface="Courier New"/>
                <a:cs typeface="Courier New"/>
              </a:rPr>
              <a:t>g</a:t>
            </a:r>
            <a:r>
              <a:rPr sz="1900" b="1" spc="-5" dirty="0">
                <a:latin typeface="Courier New"/>
                <a:cs typeface="Courier New"/>
              </a:rPr>
              <a:t>s){</a:t>
            </a:r>
            <a:endParaRPr sz="1900">
              <a:latin typeface="Courier New"/>
              <a:cs typeface="Courier New"/>
            </a:endParaRPr>
          </a:p>
        </p:txBody>
      </p:sp>
      <p:sp>
        <p:nvSpPr>
          <p:cNvPr id="4" name="object 4"/>
          <p:cNvSpPr txBox="1"/>
          <p:nvPr/>
        </p:nvSpPr>
        <p:spPr>
          <a:xfrm>
            <a:off x="1247528" y="2301747"/>
            <a:ext cx="5377815" cy="899160"/>
          </a:xfrm>
          <a:prstGeom prst="rect">
            <a:avLst/>
          </a:prstGeom>
        </p:spPr>
        <p:txBody>
          <a:bodyPr vert="horz" wrap="square" lIns="0" tIns="0" rIns="0" bIns="0" rtlCol="0">
            <a:spAutoFit/>
          </a:bodyPr>
          <a:lstStyle/>
          <a:p>
            <a:pPr marL="445134">
              <a:lnSpc>
                <a:spcPct val="100000"/>
              </a:lnSpc>
            </a:pPr>
            <a:r>
              <a:rPr sz="1700" spc="-490" dirty="0">
                <a:solidFill>
                  <a:srgbClr val="CC9900"/>
                </a:solidFill>
                <a:latin typeface="Wingdings"/>
                <a:cs typeface="Wingdings"/>
              </a:rPr>
              <a:t></a:t>
            </a:r>
            <a:r>
              <a:rPr sz="1700" spc="480" dirty="0">
                <a:solidFill>
                  <a:srgbClr val="CC9900"/>
                </a:solidFill>
                <a:latin typeface="Times New Roman"/>
                <a:cs typeface="Times New Roman"/>
              </a:rPr>
              <a:t> </a:t>
            </a:r>
            <a:r>
              <a:rPr sz="2600" dirty="0">
                <a:latin typeface="Arial"/>
                <a:cs typeface="Arial"/>
              </a:rPr>
              <a:t>Considérons l’exemple</a:t>
            </a:r>
            <a:r>
              <a:rPr sz="2600" spc="-105" dirty="0">
                <a:latin typeface="Arial"/>
                <a:cs typeface="Arial"/>
              </a:rPr>
              <a:t> </a:t>
            </a:r>
            <a:r>
              <a:rPr sz="2600" dirty="0">
                <a:latin typeface="Arial"/>
                <a:cs typeface="Arial"/>
              </a:rPr>
              <a:t>suivant:</a:t>
            </a:r>
            <a:endParaRPr sz="2600">
              <a:latin typeface="Arial"/>
              <a:cs typeface="Arial"/>
            </a:endParaRPr>
          </a:p>
          <a:p>
            <a:pPr marL="12700">
              <a:lnSpc>
                <a:spcPct val="100000"/>
              </a:lnSpc>
              <a:spcBef>
                <a:spcPts val="1490"/>
              </a:spcBef>
            </a:pPr>
            <a:r>
              <a:rPr sz="1900" b="1" spc="-5" dirty="0">
                <a:solidFill>
                  <a:srgbClr val="7F0055"/>
                </a:solidFill>
                <a:latin typeface="Courier New"/>
                <a:cs typeface="Courier New"/>
              </a:rPr>
              <a:t>public class</a:t>
            </a:r>
            <a:r>
              <a:rPr sz="1900" b="1" spc="-80" dirty="0">
                <a:solidFill>
                  <a:srgbClr val="7F0055"/>
                </a:solidFill>
                <a:latin typeface="Courier New"/>
                <a:cs typeface="Courier New"/>
              </a:rPr>
              <a:t> </a:t>
            </a:r>
            <a:r>
              <a:rPr sz="1900" b="1" spc="-5" dirty="0">
                <a:latin typeface="Courier New"/>
                <a:cs typeface="Courier New"/>
              </a:rPr>
              <a:t>Polymorphisme2{</a:t>
            </a:r>
            <a:endParaRPr sz="1900">
              <a:latin typeface="Courier New"/>
              <a:cs typeface="Courier New"/>
            </a:endParaRPr>
          </a:p>
        </p:txBody>
      </p:sp>
      <p:sp>
        <p:nvSpPr>
          <p:cNvPr id="5" name="object 5"/>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6" name="object 6"/>
          <p:cNvSpPr txBox="1"/>
          <p:nvPr/>
        </p:nvSpPr>
        <p:spPr>
          <a:xfrm>
            <a:off x="1392313" y="3177032"/>
            <a:ext cx="4649470" cy="2340610"/>
          </a:xfrm>
          <a:prstGeom prst="rect">
            <a:avLst/>
          </a:prstGeom>
        </p:spPr>
        <p:txBody>
          <a:bodyPr vert="horz" wrap="square" lIns="0" tIns="0" rIns="0" bIns="0" rtlCol="0">
            <a:spAutoFit/>
          </a:bodyPr>
          <a:lstStyle/>
          <a:p>
            <a:pPr marL="12700">
              <a:lnSpc>
                <a:spcPct val="100000"/>
              </a:lnSpc>
            </a:pPr>
            <a:r>
              <a:rPr sz="1900" b="1" spc="-5" dirty="0">
                <a:solidFill>
                  <a:srgbClr val="7F0055"/>
                </a:solidFill>
                <a:latin typeface="Courier New"/>
                <a:cs typeface="Courier New"/>
              </a:rPr>
              <a:t>public static void</a:t>
            </a:r>
            <a:r>
              <a:rPr sz="1900" b="1" spc="-80" dirty="0">
                <a:solidFill>
                  <a:srgbClr val="7F0055"/>
                </a:solidFill>
                <a:latin typeface="Courier New"/>
                <a:cs typeface="Courier New"/>
              </a:rPr>
              <a:t> </a:t>
            </a:r>
            <a:r>
              <a:rPr sz="1900" b="1" spc="-5" dirty="0">
                <a:latin typeface="Courier New"/>
                <a:cs typeface="Courier New"/>
              </a:rPr>
              <a:t>main(String[]</a:t>
            </a:r>
            <a:endParaRPr sz="1900">
              <a:latin typeface="Courier New"/>
              <a:cs typeface="Courier New"/>
            </a:endParaRPr>
          </a:p>
          <a:p>
            <a:pPr marL="157480" marR="870585" indent="144780">
              <a:lnSpc>
                <a:spcPct val="100000"/>
              </a:lnSpc>
            </a:pPr>
            <a:r>
              <a:rPr sz="1900" b="1" spc="-5" dirty="0">
                <a:solidFill>
                  <a:srgbClr val="3F7F5F"/>
                </a:solidFill>
                <a:latin typeface="Courier New"/>
                <a:cs typeface="Courier New"/>
              </a:rPr>
              <a:t>// Sur-casting</a:t>
            </a:r>
            <a:r>
              <a:rPr sz="1900" b="1" spc="-80" dirty="0">
                <a:solidFill>
                  <a:srgbClr val="3F7F5F"/>
                </a:solidFill>
                <a:latin typeface="Courier New"/>
                <a:cs typeface="Courier New"/>
              </a:rPr>
              <a:t> </a:t>
            </a:r>
            <a:r>
              <a:rPr sz="1900" b="1" spc="-5" dirty="0">
                <a:solidFill>
                  <a:srgbClr val="3F7F5F"/>
                </a:solidFill>
                <a:latin typeface="Courier New"/>
                <a:cs typeface="Courier New"/>
              </a:rPr>
              <a:t>implicite  </a:t>
            </a:r>
            <a:r>
              <a:rPr sz="1900" b="1" spc="-5" dirty="0">
                <a:latin typeface="Courier New"/>
                <a:cs typeface="Courier New"/>
              </a:rPr>
              <a:t>Fruit f1=</a:t>
            </a:r>
            <a:r>
              <a:rPr sz="1900" b="1" spc="-5" dirty="0">
                <a:solidFill>
                  <a:srgbClr val="7F0055"/>
                </a:solidFill>
                <a:latin typeface="Courier New"/>
                <a:cs typeface="Courier New"/>
              </a:rPr>
              <a:t>new</a:t>
            </a:r>
            <a:r>
              <a:rPr sz="1900" b="1" spc="-80" dirty="0">
                <a:solidFill>
                  <a:srgbClr val="7F0055"/>
                </a:solidFill>
                <a:latin typeface="Courier New"/>
                <a:cs typeface="Courier New"/>
              </a:rPr>
              <a:t> </a:t>
            </a:r>
            <a:r>
              <a:rPr sz="1900" b="1" spc="-5" dirty="0">
                <a:latin typeface="Courier New"/>
                <a:cs typeface="Courier New"/>
              </a:rPr>
              <a:t>Orange(40);</a:t>
            </a:r>
            <a:endParaRPr sz="1900">
              <a:latin typeface="Courier New"/>
              <a:cs typeface="Courier New"/>
            </a:endParaRPr>
          </a:p>
          <a:p>
            <a:pPr marL="157480" marR="149225" indent="144780">
              <a:lnSpc>
                <a:spcPct val="100000"/>
              </a:lnSpc>
            </a:pPr>
            <a:r>
              <a:rPr sz="1900" b="1" spc="-5" dirty="0">
                <a:solidFill>
                  <a:srgbClr val="3F7F5F"/>
                </a:solidFill>
                <a:latin typeface="Courier New"/>
                <a:cs typeface="Courier New"/>
              </a:rPr>
              <a:t>// Sur-casting explicite  </a:t>
            </a:r>
            <a:r>
              <a:rPr sz="1900" b="1" spc="-5" dirty="0">
                <a:latin typeface="Courier New"/>
                <a:cs typeface="Courier New"/>
              </a:rPr>
              <a:t>Fruit f2=(Fruit)</a:t>
            </a:r>
            <a:r>
              <a:rPr sz="1900" b="1" spc="-5" dirty="0">
                <a:solidFill>
                  <a:srgbClr val="7F0055"/>
                </a:solidFill>
                <a:latin typeface="Courier New"/>
                <a:cs typeface="Courier New"/>
              </a:rPr>
              <a:t>new</a:t>
            </a:r>
            <a:r>
              <a:rPr sz="1900" b="1" spc="-90" dirty="0">
                <a:solidFill>
                  <a:srgbClr val="7F0055"/>
                </a:solidFill>
                <a:latin typeface="Courier New"/>
                <a:cs typeface="Courier New"/>
              </a:rPr>
              <a:t> </a:t>
            </a:r>
            <a:r>
              <a:rPr sz="1900" b="1" spc="-5" dirty="0">
                <a:latin typeface="Courier New"/>
                <a:cs typeface="Courier New"/>
              </a:rPr>
              <a:t>Pomme(60);</a:t>
            </a:r>
            <a:endParaRPr sz="1900">
              <a:latin typeface="Courier New"/>
              <a:cs typeface="Courier New"/>
            </a:endParaRPr>
          </a:p>
          <a:p>
            <a:pPr marL="157480" marR="869950" indent="144780">
              <a:lnSpc>
                <a:spcPct val="100000"/>
              </a:lnSpc>
            </a:pPr>
            <a:r>
              <a:rPr sz="1900" b="1" spc="-5" dirty="0">
                <a:solidFill>
                  <a:srgbClr val="3F7F5F"/>
                </a:solidFill>
                <a:latin typeface="Courier New"/>
                <a:cs typeface="Courier New"/>
              </a:rPr>
              <a:t>// Sur-casting</a:t>
            </a:r>
            <a:r>
              <a:rPr sz="1900" b="1" spc="-80" dirty="0">
                <a:solidFill>
                  <a:srgbClr val="3F7F5F"/>
                </a:solidFill>
                <a:latin typeface="Courier New"/>
                <a:cs typeface="Courier New"/>
              </a:rPr>
              <a:t> </a:t>
            </a:r>
            <a:r>
              <a:rPr sz="1900" b="1" spc="-5" dirty="0">
                <a:solidFill>
                  <a:srgbClr val="3F7F5F"/>
                </a:solidFill>
                <a:latin typeface="Courier New"/>
                <a:cs typeface="Courier New"/>
              </a:rPr>
              <a:t>implicite  </a:t>
            </a:r>
            <a:r>
              <a:rPr sz="1900" b="1" spc="-5" dirty="0">
                <a:latin typeface="Courier New"/>
                <a:cs typeface="Courier New"/>
              </a:rPr>
              <a:t>f2=</a:t>
            </a:r>
            <a:r>
              <a:rPr sz="1900" b="1" spc="-5" dirty="0">
                <a:solidFill>
                  <a:srgbClr val="7F0055"/>
                </a:solidFill>
                <a:latin typeface="Courier New"/>
                <a:cs typeface="Courier New"/>
              </a:rPr>
              <a:t>new</a:t>
            </a:r>
            <a:r>
              <a:rPr sz="1900" b="1" spc="-90" dirty="0">
                <a:solidFill>
                  <a:srgbClr val="7F0055"/>
                </a:solidFill>
                <a:latin typeface="Courier New"/>
                <a:cs typeface="Courier New"/>
              </a:rPr>
              <a:t> </a:t>
            </a:r>
            <a:r>
              <a:rPr sz="1900" b="1" spc="-5" dirty="0">
                <a:latin typeface="Courier New"/>
                <a:cs typeface="Courier New"/>
              </a:rPr>
              <a:t>Orange(40);</a:t>
            </a:r>
            <a:endParaRPr sz="1900">
              <a:latin typeface="Courier New"/>
              <a:cs typeface="Courier New"/>
            </a:endParaRPr>
          </a:p>
          <a:p>
            <a:pPr marL="12700">
              <a:lnSpc>
                <a:spcPct val="100000"/>
              </a:lnSpc>
            </a:pPr>
            <a:r>
              <a:rPr sz="1900" b="1" spc="-5" dirty="0">
                <a:latin typeface="Courier New"/>
                <a:cs typeface="Courier New"/>
              </a:rPr>
              <a:t>}</a:t>
            </a:r>
            <a:endParaRPr sz="1900">
              <a:latin typeface="Courier New"/>
              <a:cs typeface="Courier New"/>
            </a:endParaRPr>
          </a:p>
        </p:txBody>
      </p:sp>
      <p:sp>
        <p:nvSpPr>
          <p:cNvPr id="7" name="object 7"/>
          <p:cNvSpPr txBox="1"/>
          <p:nvPr/>
        </p:nvSpPr>
        <p:spPr>
          <a:xfrm>
            <a:off x="1247533" y="5493511"/>
            <a:ext cx="170180" cy="313690"/>
          </a:xfrm>
          <a:prstGeom prst="rect">
            <a:avLst/>
          </a:prstGeom>
        </p:spPr>
        <p:txBody>
          <a:bodyPr vert="horz" wrap="square" lIns="0" tIns="0" rIns="0" bIns="0" rtlCol="0">
            <a:spAutoFit/>
          </a:bodyPr>
          <a:lstStyle/>
          <a:p>
            <a:pPr marL="12700">
              <a:lnSpc>
                <a:spcPct val="100000"/>
              </a:lnSpc>
            </a:pPr>
            <a:r>
              <a:rPr sz="1900" b="1" spc="-5" dirty="0">
                <a:latin typeface="Courier New"/>
                <a:cs typeface="Courier New"/>
              </a:rPr>
              <a:t>}</a:t>
            </a:r>
            <a:endParaRPr sz="1900">
              <a:latin typeface="Courier New"/>
              <a:cs typeface="Courier New"/>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3300" y="82755"/>
            <a:ext cx="9223058" cy="533497"/>
          </a:xfrm>
          <a:prstGeom prst="rect">
            <a:avLst/>
          </a:prstGeom>
        </p:spPr>
        <p:txBody>
          <a:bodyPr vert="horz" wrap="square" lIns="0" tIns="404876" rIns="0" bIns="0" rtlCol="0">
            <a:spAutoFit/>
          </a:bodyPr>
          <a:lstStyle/>
          <a:p>
            <a:pPr marL="12700">
              <a:lnSpc>
                <a:spcPct val="100000"/>
              </a:lnSpc>
            </a:pPr>
            <a:r>
              <a:rPr spc="-5" dirty="0"/>
              <a:t>Sur-casting </a:t>
            </a:r>
            <a:r>
              <a:rPr dirty="0"/>
              <a:t>des</a:t>
            </a:r>
            <a:r>
              <a:rPr spc="-35" dirty="0"/>
              <a:t> </a:t>
            </a:r>
            <a:r>
              <a:rPr spc="-5" dirty="0"/>
              <a:t>objets</a:t>
            </a:r>
          </a:p>
        </p:txBody>
      </p:sp>
      <p:sp>
        <p:nvSpPr>
          <p:cNvPr id="7" name="object 7"/>
          <p:cNvSpPr txBox="1">
            <a:spLocks noGrp="1"/>
          </p:cNvSpPr>
          <p:nvPr>
            <p:ph type="sldNum" sz="quarter" idx="12"/>
          </p:nvPr>
        </p:nvSpPr>
        <p:spPr>
          <a:prstGeom prst="rect">
            <a:avLst/>
          </a:prstGeom>
        </p:spPr>
        <p:txBody>
          <a:bodyPr vert="horz" wrap="square" lIns="0" tIns="220563" rIns="0" bIns="0" rtlCol="0">
            <a:spAutoFit/>
          </a:bodyPr>
          <a:lstStyle/>
          <a:p>
            <a:pPr marL="2044064">
              <a:lnSpc>
                <a:spcPts val="1260"/>
              </a:lnSpc>
            </a:pPr>
            <a:fld id="{81D60167-4931-47E6-BA6A-407CBD079E47}" type="slidenum">
              <a:rPr dirty="0"/>
              <a:t>131</a:t>
            </a:fld>
            <a:endParaRPr dirty="0"/>
          </a:p>
        </p:txBody>
      </p:sp>
      <p:sp>
        <p:nvSpPr>
          <p:cNvPr id="3" name="object 3"/>
          <p:cNvSpPr/>
          <p:nvPr/>
        </p:nvSpPr>
        <p:spPr>
          <a:xfrm>
            <a:off x="774072" y="3777996"/>
            <a:ext cx="9144000" cy="3429000"/>
          </a:xfrm>
          <a:custGeom>
            <a:avLst/>
            <a:gdLst/>
            <a:ahLst/>
            <a:cxnLst/>
            <a:rect l="l" t="t" r="r" b="b"/>
            <a:pathLst>
              <a:path w="9144000" h="3429000">
                <a:moveTo>
                  <a:pt x="0" y="0"/>
                </a:moveTo>
                <a:lnTo>
                  <a:pt x="9143992" y="0"/>
                </a:lnTo>
                <a:lnTo>
                  <a:pt x="9143992" y="3429000"/>
                </a:lnTo>
                <a:lnTo>
                  <a:pt x="0" y="3429000"/>
                </a:lnTo>
                <a:lnTo>
                  <a:pt x="0" y="0"/>
                </a:lnTo>
                <a:close/>
              </a:path>
            </a:pathLst>
          </a:custGeom>
          <a:solidFill>
            <a:srgbClr val="FFFFFF"/>
          </a:solidFill>
        </p:spPr>
        <p:txBody>
          <a:bodyPr wrap="square" lIns="0" tIns="0" rIns="0" bIns="0" rtlCol="0"/>
          <a:lstStyle/>
          <a:p>
            <a:endParaRPr/>
          </a:p>
        </p:txBody>
      </p:sp>
      <p:sp>
        <p:nvSpPr>
          <p:cNvPr id="4" name="object 4"/>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5" name="object 5"/>
          <p:cNvSpPr txBox="1"/>
          <p:nvPr/>
        </p:nvSpPr>
        <p:spPr>
          <a:xfrm>
            <a:off x="1310017" y="1991359"/>
            <a:ext cx="8046084" cy="4223385"/>
          </a:xfrm>
          <a:prstGeom prst="rect">
            <a:avLst/>
          </a:prstGeom>
        </p:spPr>
        <p:txBody>
          <a:bodyPr vert="horz" wrap="square" lIns="0" tIns="0" rIns="0" bIns="0" rtlCol="0">
            <a:spAutoFit/>
          </a:bodyPr>
          <a:lstStyle/>
          <a:p>
            <a:pPr marL="355600" marR="340995" indent="-342900">
              <a:lnSpc>
                <a:spcPts val="2270"/>
              </a:lnSpc>
              <a:buClr>
                <a:srgbClr val="CC9900"/>
              </a:buClr>
              <a:buSzPct val="64285"/>
              <a:buFont typeface="Wingdings"/>
              <a:buChar char=""/>
              <a:tabLst>
                <a:tab pos="354965" algn="l"/>
                <a:tab pos="355600" algn="l"/>
              </a:tabLst>
            </a:pPr>
            <a:r>
              <a:rPr sz="2100" spc="-5" dirty="0">
                <a:latin typeface="Arial"/>
                <a:cs typeface="Arial"/>
              </a:rPr>
              <a:t>Un </a:t>
            </a:r>
            <a:r>
              <a:rPr sz="2100" spc="-10" dirty="0">
                <a:latin typeface="Arial"/>
                <a:cs typeface="Arial"/>
              </a:rPr>
              <a:t>objet </a:t>
            </a:r>
            <a:r>
              <a:rPr sz="2100" spc="-5" dirty="0">
                <a:latin typeface="Arial"/>
                <a:cs typeface="Arial"/>
              </a:rPr>
              <a:t>de type Pomme peut être affecté </a:t>
            </a:r>
            <a:r>
              <a:rPr sz="2100" dirty="0">
                <a:latin typeface="Arial"/>
                <a:cs typeface="Arial"/>
              </a:rPr>
              <a:t>à </a:t>
            </a:r>
            <a:r>
              <a:rPr sz="2100" spc="-5" dirty="0">
                <a:latin typeface="Arial"/>
                <a:cs typeface="Arial"/>
              </a:rPr>
              <a:t>un </a:t>
            </a:r>
            <a:r>
              <a:rPr sz="2100" dirty="0">
                <a:latin typeface="Arial"/>
                <a:cs typeface="Arial"/>
              </a:rPr>
              <a:t>handle </a:t>
            </a:r>
            <a:r>
              <a:rPr sz="2100" spc="-5" dirty="0">
                <a:latin typeface="Arial"/>
                <a:cs typeface="Arial"/>
              </a:rPr>
              <a:t>de type  fruit sans aucun problème</a:t>
            </a:r>
            <a:r>
              <a:rPr sz="2100" spc="-75" dirty="0">
                <a:latin typeface="Arial"/>
                <a:cs typeface="Arial"/>
              </a:rPr>
              <a:t> </a:t>
            </a:r>
            <a:r>
              <a:rPr sz="2100" dirty="0">
                <a:latin typeface="Arial"/>
                <a:cs typeface="Arial"/>
              </a:rPr>
              <a:t>:</a:t>
            </a:r>
          </a:p>
          <a:p>
            <a:pPr marL="356870">
              <a:lnSpc>
                <a:spcPct val="100000"/>
              </a:lnSpc>
              <a:spcBef>
                <a:spcPts val="209"/>
              </a:spcBef>
            </a:pPr>
            <a:r>
              <a:rPr sz="1200" spc="-305" dirty="0">
                <a:solidFill>
                  <a:srgbClr val="3B812F"/>
                </a:solidFill>
                <a:latin typeface="Wingdings"/>
                <a:cs typeface="Wingdings"/>
              </a:rPr>
              <a:t></a:t>
            </a:r>
            <a:r>
              <a:rPr sz="1200" spc="545" dirty="0">
                <a:solidFill>
                  <a:srgbClr val="3B812F"/>
                </a:solidFill>
                <a:latin typeface="Times New Roman"/>
                <a:cs typeface="Times New Roman"/>
              </a:rPr>
              <a:t> </a:t>
            </a:r>
            <a:r>
              <a:rPr sz="2000" dirty="0">
                <a:latin typeface="Arial"/>
                <a:cs typeface="Arial"/>
              </a:rPr>
              <a:t>Fruit</a:t>
            </a:r>
            <a:r>
              <a:rPr sz="2000" spc="-65" dirty="0">
                <a:latin typeface="Arial"/>
                <a:cs typeface="Arial"/>
              </a:rPr>
              <a:t> </a:t>
            </a:r>
            <a:r>
              <a:rPr sz="2000" spc="-5" dirty="0">
                <a:latin typeface="Arial"/>
                <a:cs typeface="Arial"/>
              </a:rPr>
              <a:t>f1;</a:t>
            </a:r>
            <a:endParaRPr sz="2000" dirty="0">
              <a:latin typeface="Arial"/>
              <a:cs typeface="Arial"/>
            </a:endParaRPr>
          </a:p>
          <a:p>
            <a:pPr marL="356870">
              <a:lnSpc>
                <a:spcPct val="100000"/>
              </a:lnSpc>
              <a:spcBef>
                <a:spcPts val="240"/>
              </a:spcBef>
            </a:pPr>
            <a:r>
              <a:rPr sz="1200" spc="-305" dirty="0">
                <a:solidFill>
                  <a:srgbClr val="3B812F"/>
                </a:solidFill>
                <a:latin typeface="Wingdings"/>
                <a:cs typeface="Wingdings"/>
              </a:rPr>
              <a:t></a:t>
            </a:r>
            <a:r>
              <a:rPr sz="1200" spc="535" dirty="0">
                <a:solidFill>
                  <a:srgbClr val="3B812F"/>
                </a:solidFill>
                <a:latin typeface="Times New Roman"/>
                <a:cs typeface="Times New Roman"/>
              </a:rPr>
              <a:t> </a:t>
            </a:r>
            <a:r>
              <a:rPr sz="2000" dirty="0">
                <a:latin typeface="Arial"/>
                <a:cs typeface="Arial"/>
              </a:rPr>
              <a:t>f1=new</a:t>
            </a:r>
            <a:r>
              <a:rPr sz="2000" spc="-85" dirty="0">
                <a:latin typeface="Arial"/>
                <a:cs typeface="Arial"/>
              </a:rPr>
              <a:t> </a:t>
            </a:r>
            <a:r>
              <a:rPr sz="2000" dirty="0">
                <a:latin typeface="Arial"/>
                <a:cs typeface="Arial"/>
              </a:rPr>
              <a:t>Pomme(60);</a:t>
            </a:r>
          </a:p>
          <a:p>
            <a:pPr marL="355600" marR="448309" indent="-342900">
              <a:lnSpc>
                <a:spcPts val="2260"/>
              </a:lnSpc>
              <a:spcBef>
                <a:spcPts val="550"/>
              </a:spcBef>
              <a:buClr>
                <a:srgbClr val="CC9900"/>
              </a:buClr>
              <a:buSzPct val="64285"/>
              <a:buFont typeface="Wingdings"/>
              <a:buChar char=""/>
              <a:tabLst>
                <a:tab pos="354965" algn="l"/>
                <a:tab pos="355600" algn="l"/>
                <a:tab pos="1123315" algn="l"/>
              </a:tabLst>
            </a:pPr>
            <a:r>
              <a:rPr sz="2100" spc="-5" dirty="0">
                <a:latin typeface="Arial"/>
                <a:cs typeface="Arial"/>
              </a:rPr>
              <a:t>Dans	</a:t>
            </a:r>
            <a:r>
              <a:rPr sz="2100" dirty="0">
                <a:latin typeface="Arial"/>
                <a:cs typeface="Arial"/>
              </a:rPr>
              <a:t>ce cas </a:t>
            </a:r>
            <a:r>
              <a:rPr sz="2100" spc="-5" dirty="0">
                <a:latin typeface="Arial"/>
                <a:cs typeface="Arial"/>
              </a:rPr>
              <a:t>l</a:t>
            </a:r>
            <a:r>
              <a:rPr sz="2100" spc="-5" dirty="0">
                <a:latin typeface="Tahoma"/>
                <a:cs typeface="Tahoma"/>
              </a:rPr>
              <a:t>’</a:t>
            </a:r>
            <a:r>
              <a:rPr sz="2100" spc="-5" dirty="0">
                <a:latin typeface="Arial"/>
                <a:cs typeface="Arial"/>
              </a:rPr>
              <a:t>objet Pomme </a:t>
            </a:r>
            <a:r>
              <a:rPr sz="2100" dirty="0">
                <a:latin typeface="Arial"/>
                <a:cs typeface="Arial"/>
              </a:rPr>
              <a:t>est </a:t>
            </a:r>
            <a:r>
              <a:rPr sz="2100" spc="-5" dirty="0">
                <a:latin typeface="Arial"/>
                <a:cs typeface="Arial"/>
              </a:rPr>
              <a:t>converti</a:t>
            </a:r>
            <a:r>
              <a:rPr sz="2100" spc="-30" dirty="0">
                <a:latin typeface="Arial"/>
                <a:cs typeface="Arial"/>
              </a:rPr>
              <a:t> </a:t>
            </a:r>
            <a:r>
              <a:rPr sz="2100" spc="-5" dirty="0">
                <a:latin typeface="Arial"/>
                <a:cs typeface="Arial"/>
              </a:rPr>
              <a:t>automatiquement</a:t>
            </a:r>
            <a:r>
              <a:rPr sz="2100" spc="-20" dirty="0">
                <a:latin typeface="Arial"/>
                <a:cs typeface="Arial"/>
              </a:rPr>
              <a:t> </a:t>
            </a:r>
            <a:r>
              <a:rPr sz="2100" spc="-5" dirty="0">
                <a:latin typeface="Arial"/>
                <a:cs typeface="Arial"/>
              </a:rPr>
              <a:t>en  Fruit.</a:t>
            </a:r>
            <a:endParaRPr sz="2100" dirty="0">
              <a:latin typeface="Arial"/>
              <a:cs typeface="Arial"/>
            </a:endParaRPr>
          </a:p>
          <a:p>
            <a:pPr marL="355600" indent="-342900">
              <a:lnSpc>
                <a:spcPct val="100000"/>
              </a:lnSpc>
              <a:spcBef>
                <a:spcPts val="229"/>
              </a:spcBef>
              <a:buClr>
                <a:srgbClr val="CC9900"/>
              </a:buClr>
              <a:buSzPct val="64285"/>
              <a:buFont typeface="Wingdings"/>
              <a:buChar char=""/>
              <a:tabLst>
                <a:tab pos="354965" algn="l"/>
                <a:tab pos="355600" algn="l"/>
              </a:tabLst>
            </a:pPr>
            <a:r>
              <a:rPr sz="2100" spc="-5" dirty="0">
                <a:latin typeface="Arial"/>
                <a:cs typeface="Arial"/>
              </a:rPr>
              <a:t>On dit que l</a:t>
            </a:r>
            <a:r>
              <a:rPr sz="2100" spc="-5" dirty="0">
                <a:latin typeface="Tahoma"/>
                <a:cs typeface="Tahoma"/>
              </a:rPr>
              <a:t>’</a:t>
            </a:r>
            <a:r>
              <a:rPr sz="2100" spc="-5" dirty="0">
                <a:latin typeface="Arial"/>
                <a:cs typeface="Arial"/>
              </a:rPr>
              <a:t>objet Pomme </a:t>
            </a:r>
            <a:r>
              <a:rPr sz="2100" dirty="0">
                <a:latin typeface="Arial"/>
                <a:cs typeface="Arial"/>
              </a:rPr>
              <a:t>est </a:t>
            </a:r>
            <a:r>
              <a:rPr sz="2100" b="1" spc="-5" dirty="0">
                <a:latin typeface="Arial"/>
                <a:cs typeface="Arial"/>
              </a:rPr>
              <a:t>sur-cast</a:t>
            </a:r>
            <a:r>
              <a:rPr sz="2100" b="1" spc="-5" dirty="0">
                <a:latin typeface="Tahoma"/>
                <a:cs typeface="Tahoma"/>
              </a:rPr>
              <a:t>é</a:t>
            </a:r>
            <a:r>
              <a:rPr sz="2100" spc="-5" dirty="0">
                <a:latin typeface="Tahoma"/>
                <a:cs typeface="Tahoma"/>
              </a:rPr>
              <a:t> </a:t>
            </a:r>
            <a:r>
              <a:rPr sz="2100" spc="-5" dirty="0">
                <a:latin typeface="Arial"/>
                <a:cs typeface="Arial"/>
              </a:rPr>
              <a:t>en</a:t>
            </a:r>
            <a:r>
              <a:rPr sz="2100" spc="-90" dirty="0">
                <a:latin typeface="Arial"/>
                <a:cs typeface="Arial"/>
              </a:rPr>
              <a:t> </a:t>
            </a:r>
            <a:r>
              <a:rPr sz="2100" spc="-5" dirty="0">
                <a:latin typeface="Arial"/>
                <a:cs typeface="Arial"/>
              </a:rPr>
              <a:t>Fruit.</a:t>
            </a:r>
            <a:endParaRPr sz="2100" dirty="0">
              <a:latin typeface="Arial"/>
              <a:cs typeface="Arial"/>
            </a:endParaRPr>
          </a:p>
          <a:p>
            <a:pPr marL="355600" indent="-342900">
              <a:lnSpc>
                <a:spcPct val="100000"/>
              </a:lnSpc>
              <a:spcBef>
                <a:spcPts val="240"/>
              </a:spcBef>
              <a:buClr>
                <a:srgbClr val="CC9900"/>
              </a:buClr>
              <a:buSzPct val="64285"/>
              <a:buFont typeface="Wingdings"/>
              <a:buChar char=""/>
              <a:tabLst>
                <a:tab pos="354965" algn="l"/>
                <a:tab pos="355600" algn="l"/>
              </a:tabLst>
            </a:pPr>
            <a:r>
              <a:rPr sz="2100" spc="-5" dirty="0">
                <a:latin typeface="Arial"/>
                <a:cs typeface="Arial"/>
              </a:rPr>
              <a:t>Dans </a:t>
            </a:r>
            <a:r>
              <a:rPr sz="2100" spc="-10" dirty="0">
                <a:latin typeface="Arial"/>
                <a:cs typeface="Arial"/>
              </a:rPr>
              <a:t>java, </a:t>
            </a:r>
            <a:r>
              <a:rPr sz="2100" dirty="0">
                <a:latin typeface="Arial"/>
                <a:cs typeface="Arial"/>
              </a:rPr>
              <a:t>le </a:t>
            </a:r>
            <a:r>
              <a:rPr sz="2100" spc="-5" dirty="0">
                <a:latin typeface="Arial"/>
                <a:cs typeface="Arial"/>
              </a:rPr>
              <a:t>sur-casting peut </a:t>
            </a:r>
            <a:r>
              <a:rPr sz="2100" dirty="0">
                <a:latin typeface="Arial"/>
                <a:cs typeface="Arial"/>
              </a:rPr>
              <a:t>se </a:t>
            </a:r>
            <a:r>
              <a:rPr sz="2100" spc="-5" dirty="0">
                <a:latin typeface="Arial"/>
                <a:cs typeface="Arial"/>
              </a:rPr>
              <a:t>faire</a:t>
            </a:r>
            <a:r>
              <a:rPr sz="2100" spc="-30" dirty="0">
                <a:latin typeface="Arial"/>
                <a:cs typeface="Arial"/>
              </a:rPr>
              <a:t> </a:t>
            </a:r>
            <a:r>
              <a:rPr sz="2100" dirty="0">
                <a:latin typeface="Arial"/>
                <a:cs typeface="Arial"/>
              </a:rPr>
              <a:t>implicitement.</a:t>
            </a:r>
          </a:p>
          <a:p>
            <a:pPr marL="355600" marR="5080" indent="-342900">
              <a:lnSpc>
                <a:spcPts val="2270"/>
              </a:lnSpc>
              <a:spcBef>
                <a:spcPts val="545"/>
              </a:spcBef>
              <a:buClr>
                <a:srgbClr val="CC9900"/>
              </a:buClr>
              <a:buSzPct val="64285"/>
              <a:buFont typeface="Wingdings"/>
              <a:buChar char=""/>
              <a:tabLst>
                <a:tab pos="354965" algn="l"/>
                <a:tab pos="355600" algn="l"/>
              </a:tabLst>
            </a:pPr>
            <a:r>
              <a:rPr sz="2100" spc="-5" dirty="0">
                <a:latin typeface="Arial"/>
                <a:cs typeface="Arial"/>
              </a:rPr>
              <a:t>Toutefois, on peut faire </a:t>
            </a:r>
            <a:r>
              <a:rPr sz="2100" dirty="0">
                <a:latin typeface="Arial"/>
                <a:cs typeface="Arial"/>
              </a:rPr>
              <a:t>le </a:t>
            </a:r>
            <a:r>
              <a:rPr sz="2100" spc="-5" dirty="0">
                <a:latin typeface="Arial"/>
                <a:cs typeface="Arial"/>
              </a:rPr>
              <a:t>sur-casting explicitement sans qu</a:t>
            </a:r>
            <a:r>
              <a:rPr sz="2100" spc="-5" dirty="0">
                <a:latin typeface="Tahoma"/>
                <a:cs typeface="Tahoma"/>
              </a:rPr>
              <a:t>’</a:t>
            </a:r>
            <a:r>
              <a:rPr sz="2100" spc="-5" dirty="0">
                <a:latin typeface="Arial"/>
                <a:cs typeface="Arial"/>
              </a:rPr>
              <a:t>il </a:t>
            </a:r>
            <a:r>
              <a:rPr sz="2100" dirty="0">
                <a:latin typeface="Arial"/>
                <a:cs typeface="Arial"/>
              </a:rPr>
              <a:t>soit  </a:t>
            </a:r>
            <a:r>
              <a:rPr sz="2100" spc="-5" dirty="0">
                <a:latin typeface="Arial"/>
                <a:cs typeface="Arial"/>
              </a:rPr>
              <a:t>n</a:t>
            </a:r>
            <a:r>
              <a:rPr sz="2100" spc="-5" dirty="0">
                <a:latin typeface="Tahoma"/>
                <a:cs typeface="Tahoma"/>
              </a:rPr>
              <a:t>é</a:t>
            </a:r>
            <a:r>
              <a:rPr sz="2100" spc="-5" dirty="0">
                <a:latin typeface="Arial"/>
                <a:cs typeface="Arial"/>
              </a:rPr>
              <a:t>cessaire.</a:t>
            </a:r>
            <a:endParaRPr sz="2100" dirty="0">
              <a:latin typeface="Arial"/>
              <a:cs typeface="Arial"/>
            </a:endParaRPr>
          </a:p>
          <a:p>
            <a:pPr marL="355600" marR="234950" indent="-342900">
              <a:lnSpc>
                <a:spcPts val="2270"/>
              </a:lnSpc>
              <a:spcBef>
                <a:spcPts val="500"/>
              </a:spcBef>
              <a:buClr>
                <a:srgbClr val="CC9900"/>
              </a:buClr>
              <a:buSzPct val="64285"/>
              <a:buFont typeface="Wingdings"/>
              <a:buChar char=""/>
              <a:tabLst>
                <a:tab pos="354965" algn="l"/>
                <a:tab pos="355600" algn="l"/>
              </a:tabLst>
            </a:pPr>
            <a:r>
              <a:rPr sz="2100" spc="-5" dirty="0">
                <a:latin typeface="Arial"/>
                <a:cs typeface="Arial"/>
              </a:rPr>
              <a:t>La </a:t>
            </a:r>
            <a:r>
              <a:rPr sz="2100" dirty="0">
                <a:latin typeface="Arial"/>
                <a:cs typeface="Arial"/>
              </a:rPr>
              <a:t>casting </a:t>
            </a:r>
            <a:r>
              <a:rPr sz="2100" spc="-5" dirty="0">
                <a:latin typeface="Arial"/>
                <a:cs typeface="Arial"/>
              </a:rPr>
              <a:t>explicit </a:t>
            </a:r>
            <a:r>
              <a:rPr sz="2100" dirty="0">
                <a:latin typeface="Arial"/>
                <a:cs typeface="Arial"/>
              </a:rPr>
              <a:t>se fait </a:t>
            </a:r>
            <a:r>
              <a:rPr sz="2100" spc="-5" dirty="0">
                <a:latin typeface="Arial"/>
                <a:cs typeface="Arial"/>
              </a:rPr>
              <a:t>en pr</a:t>
            </a:r>
            <a:r>
              <a:rPr sz="2100" spc="-5" dirty="0">
                <a:latin typeface="Tahoma"/>
                <a:cs typeface="Tahoma"/>
              </a:rPr>
              <a:t>é</a:t>
            </a:r>
            <a:r>
              <a:rPr sz="2100" spc="-5" dirty="0">
                <a:latin typeface="Arial"/>
                <a:cs typeface="Arial"/>
              </a:rPr>
              <a:t>cisant </a:t>
            </a:r>
            <a:r>
              <a:rPr sz="2100" dirty="0">
                <a:latin typeface="Arial"/>
                <a:cs typeface="Arial"/>
              </a:rPr>
              <a:t>la classe </a:t>
            </a:r>
            <a:r>
              <a:rPr sz="2100" spc="-5" dirty="0">
                <a:latin typeface="Arial"/>
                <a:cs typeface="Arial"/>
              </a:rPr>
              <a:t>vers laquelle</a:t>
            </a:r>
            <a:r>
              <a:rPr sz="2100" spc="-110" dirty="0">
                <a:latin typeface="Arial"/>
                <a:cs typeface="Arial"/>
              </a:rPr>
              <a:t> </a:t>
            </a:r>
            <a:r>
              <a:rPr sz="2100" spc="-5" dirty="0">
                <a:latin typeface="Arial"/>
                <a:cs typeface="Arial"/>
              </a:rPr>
              <a:t>on  convertit l</a:t>
            </a:r>
            <a:r>
              <a:rPr sz="2100" spc="-5" dirty="0">
                <a:latin typeface="Tahoma"/>
                <a:cs typeface="Tahoma"/>
              </a:rPr>
              <a:t>’</a:t>
            </a:r>
            <a:r>
              <a:rPr sz="2100" spc="-5" dirty="0">
                <a:latin typeface="Arial"/>
                <a:cs typeface="Arial"/>
              </a:rPr>
              <a:t>objet entre parenth</a:t>
            </a:r>
            <a:r>
              <a:rPr sz="2100" spc="-5" dirty="0">
                <a:latin typeface="Tahoma"/>
                <a:cs typeface="Tahoma"/>
              </a:rPr>
              <a:t>è</a:t>
            </a:r>
            <a:r>
              <a:rPr sz="2100" spc="-5" dirty="0">
                <a:latin typeface="Arial"/>
                <a:cs typeface="Arial"/>
              </a:rPr>
              <a:t>se. Exemple</a:t>
            </a:r>
            <a:r>
              <a:rPr sz="2100" spc="35" dirty="0">
                <a:latin typeface="Arial"/>
                <a:cs typeface="Arial"/>
              </a:rPr>
              <a:t> </a:t>
            </a:r>
            <a:r>
              <a:rPr sz="2100" dirty="0">
                <a:latin typeface="Arial"/>
                <a:cs typeface="Arial"/>
              </a:rPr>
              <a:t>:</a:t>
            </a:r>
          </a:p>
          <a:p>
            <a:pPr marL="356870">
              <a:lnSpc>
                <a:spcPct val="100000"/>
              </a:lnSpc>
              <a:spcBef>
                <a:spcPts val="195"/>
              </a:spcBef>
            </a:pPr>
            <a:r>
              <a:rPr sz="1200" spc="-305" dirty="0">
                <a:solidFill>
                  <a:srgbClr val="3B812F"/>
                </a:solidFill>
                <a:latin typeface="Wingdings"/>
                <a:cs typeface="Wingdings"/>
              </a:rPr>
              <a:t></a:t>
            </a:r>
            <a:r>
              <a:rPr sz="1200" spc="570" dirty="0">
                <a:solidFill>
                  <a:srgbClr val="3B812F"/>
                </a:solidFill>
                <a:latin typeface="Times New Roman"/>
                <a:cs typeface="Times New Roman"/>
              </a:rPr>
              <a:t> </a:t>
            </a:r>
            <a:r>
              <a:rPr sz="2000" spc="-5" dirty="0">
                <a:latin typeface="Arial"/>
                <a:cs typeface="Arial"/>
              </a:rPr>
              <a:t>f2=</a:t>
            </a:r>
            <a:r>
              <a:rPr sz="2000" b="1" spc="-5" dirty="0">
                <a:latin typeface="Arial"/>
                <a:cs typeface="Arial"/>
              </a:rPr>
              <a:t>(Fruit)</a:t>
            </a:r>
            <a:r>
              <a:rPr sz="2000" spc="-5" dirty="0">
                <a:latin typeface="Arial"/>
                <a:cs typeface="Arial"/>
              </a:rPr>
              <a:t>new</a:t>
            </a:r>
            <a:r>
              <a:rPr sz="2000" spc="-65" dirty="0">
                <a:latin typeface="Arial"/>
                <a:cs typeface="Arial"/>
              </a:rPr>
              <a:t> </a:t>
            </a:r>
            <a:r>
              <a:rPr sz="2000" dirty="0">
                <a:latin typeface="Arial"/>
                <a:cs typeface="Arial"/>
              </a:rPr>
              <a:t>Orange(40);</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2860">
              <a:lnSpc>
                <a:spcPct val="100000"/>
              </a:lnSpc>
            </a:pPr>
            <a:r>
              <a:rPr spc="-5" dirty="0"/>
              <a:t>Sous-Casting </a:t>
            </a:r>
            <a:r>
              <a:rPr dirty="0"/>
              <a:t>des</a:t>
            </a:r>
            <a:r>
              <a:rPr spc="-35" dirty="0"/>
              <a:t> </a:t>
            </a:r>
            <a:r>
              <a:rPr spc="-5" dirty="0"/>
              <a:t>objets</a:t>
            </a:r>
          </a:p>
        </p:txBody>
      </p:sp>
      <p:sp>
        <p:nvSpPr>
          <p:cNvPr id="14" name="object 14"/>
          <p:cNvSpPr txBox="1">
            <a:spLocks noGrp="1"/>
          </p:cNvSpPr>
          <p:nvPr>
            <p:ph type="sldNum" sz="quarter" idx="12"/>
          </p:nvPr>
        </p:nvSpPr>
        <p:spPr>
          <a:prstGeom prst="rect">
            <a:avLst/>
          </a:prstGeom>
        </p:spPr>
        <p:txBody>
          <a:bodyPr vert="horz" wrap="square" lIns="0" tIns="220563" rIns="0" bIns="0" rtlCol="0">
            <a:spAutoFit/>
          </a:bodyPr>
          <a:lstStyle/>
          <a:p>
            <a:pPr marL="2044064">
              <a:lnSpc>
                <a:spcPts val="1260"/>
              </a:lnSpc>
            </a:pPr>
            <a:fld id="{81D60167-4931-47E6-BA6A-407CBD079E47}" type="slidenum">
              <a:rPr dirty="0"/>
              <a:t>132</a:t>
            </a:fld>
            <a:endParaRPr dirty="0"/>
          </a:p>
        </p:txBody>
      </p:sp>
      <p:sp>
        <p:nvSpPr>
          <p:cNvPr id="3" name="object 3"/>
          <p:cNvSpPr txBox="1"/>
          <p:nvPr/>
        </p:nvSpPr>
        <p:spPr>
          <a:xfrm>
            <a:off x="2876813" y="3033776"/>
            <a:ext cx="3636010" cy="313690"/>
          </a:xfrm>
          <a:prstGeom prst="rect">
            <a:avLst/>
          </a:prstGeom>
        </p:spPr>
        <p:txBody>
          <a:bodyPr vert="horz" wrap="square" lIns="0" tIns="0" rIns="0" bIns="0" rtlCol="0">
            <a:spAutoFit/>
          </a:bodyPr>
          <a:lstStyle/>
          <a:p>
            <a:pPr marL="12700">
              <a:lnSpc>
                <a:spcPct val="100000"/>
              </a:lnSpc>
            </a:pPr>
            <a:r>
              <a:rPr sz="1900" b="1" spc="-5" dirty="0">
                <a:solidFill>
                  <a:srgbClr val="7F0055"/>
                </a:solidFill>
                <a:latin typeface="Courier New"/>
                <a:cs typeface="Courier New"/>
              </a:rPr>
              <a:t>void </a:t>
            </a:r>
            <a:r>
              <a:rPr sz="1900" spc="-5" dirty="0">
                <a:latin typeface="Courier New"/>
                <a:cs typeface="Courier New"/>
              </a:rPr>
              <a:t>main(String[]</a:t>
            </a:r>
            <a:r>
              <a:rPr sz="1900" spc="-90" dirty="0">
                <a:latin typeface="Courier New"/>
                <a:cs typeface="Courier New"/>
              </a:rPr>
              <a:t> </a:t>
            </a:r>
            <a:r>
              <a:rPr sz="1900" spc="-5" dirty="0">
                <a:latin typeface="Courier New"/>
                <a:cs typeface="Courier New"/>
              </a:rPr>
              <a:t>args){</a:t>
            </a:r>
            <a:endParaRPr sz="1900">
              <a:latin typeface="Courier New"/>
              <a:cs typeface="Courier New"/>
            </a:endParaRPr>
          </a:p>
        </p:txBody>
      </p:sp>
      <p:sp>
        <p:nvSpPr>
          <p:cNvPr id="4" name="object 4"/>
          <p:cNvSpPr txBox="1"/>
          <p:nvPr/>
        </p:nvSpPr>
        <p:spPr>
          <a:xfrm>
            <a:off x="852812" y="2301747"/>
            <a:ext cx="5772150" cy="756285"/>
          </a:xfrm>
          <a:prstGeom prst="rect">
            <a:avLst/>
          </a:prstGeom>
        </p:spPr>
        <p:txBody>
          <a:bodyPr vert="horz" wrap="square" lIns="0" tIns="0" rIns="0" bIns="0" rtlCol="0">
            <a:spAutoFit/>
          </a:bodyPr>
          <a:lstStyle/>
          <a:p>
            <a:pPr marL="840105">
              <a:lnSpc>
                <a:spcPct val="100000"/>
              </a:lnSpc>
            </a:pPr>
            <a:r>
              <a:rPr sz="1700" spc="-490" dirty="0">
                <a:solidFill>
                  <a:srgbClr val="CC9900"/>
                </a:solidFill>
                <a:latin typeface="Wingdings"/>
                <a:cs typeface="Wingdings"/>
              </a:rPr>
              <a:t></a:t>
            </a:r>
            <a:r>
              <a:rPr sz="1700" spc="480" dirty="0">
                <a:solidFill>
                  <a:srgbClr val="CC9900"/>
                </a:solidFill>
                <a:latin typeface="Times New Roman"/>
                <a:cs typeface="Times New Roman"/>
              </a:rPr>
              <a:t> </a:t>
            </a:r>
            <a:r>
              <a:rPr sz="2600" dirty="0">
                <a:latin typeface="Arial"/>
                <a:cs typeface="Arial"/>
              </a:rPr>
              <a:t>Considérons l’exemple</a:t>
            </a:r>
            <a:r>
              <a:rPr sz="2600" spc="-105" dirty="0">
                <a:latin typeface="Arial"/>
                <a:cs typeface="Arial"/>
              </a:rPr>
              <a:t> </a:t>
            </a:r>
            <a:r>
              <a:rPr sz="2600" dirty="0">
                <a:latin typeface="Arial"/>
                <a:cs typeface="Arial"/>
              </a:rPr>
              <a:t>suivant:</a:t>
            </a:r>
            <a:endParaRPr sz="2600">
              <a:latin typeface="Arial"/>
              <a:cs typeface="Arial"/>
            </a:endParaRPr>
          </a:p>
          <a:p>
            <a:pPr marL="12700">
              <a:lnSpc>
                <a:spcPct val="100000"/>
              </a:lnSpc>
              <a:spcBef>
                <a:spcPts val="360"/>
              </a:spcBef>
            </a:pPr>
            <a:r>
              <a:rPr sz="1900" b="1" spc="-5" dirty="0">
                <a:solidFill>
                  <a:srgbClr val="7F0055"/>
                </a:solidFill>
                <a:latin typeface="Courier New"/>
                <a:cs typeface="Courier New"/>
              </a:rPr>
              <a:t>public class</a:t>
            </a:r>
            <a:r>
              <a:rPr sz="1900" b="1" spc="-80" dirty="0">
                <a:solidFill>
                  <a:srgbClr val="7F0055"/>
                </a:solidFill>
                <a:latin typeface="Courier New"/>
                <a:cs typeface="Courier New"/>
              </a:rPr>
              <a:t> </a:t>
            </a:r>
            <a:r>
              <a:rPr sz="1900" spc="-5" dirty="0">
                <a:latin typeface="Courier New"/>
                <a:cs typeface="Courier New"/>
              </a:rPr>
              <a:t>Polymorphisme3{</a:t>
            </a:r>
            <a:endParaRPr sz="1900">
              <a:latin typeface="Courier New"/>
              <a:cs typeface="Courier New"/>
            </a:endParaRPr>
          </a:p>
        </p:txBody>
      </p:sp>
      <p:sp>
        <p:nvSpPr>
          <p:cNvPr id="5" name="object 5"/>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6" name="object 6"/>
          <p:cNvSpPr txBox="1"/>
          <p:nvPr/>
        </p:nvSpPr>
        <p:spPr>
          <a:xfrm>
            <a:off x="852812" y="3033776"/>
            <a:ext cx="1905000" cy="892810"/>
          </a:xfrm>
          <a:prstGeom prst="rect">
            <a:avLst/>
          </a:prstGeom>
        </p:spPr>
        <p:txBody>
          <a:bodyPr vert="horz" wrap="square" lIns="0" tIns="0" rIns="0" bIns="0" rtlCol="0">
            <a:spAutoFit/>
          </a:bodyPr>
          <a:lstStyle/>
          <a:p>
            <a:pPr marL="301625" marR="5080" indent="-289560">
              <a:lnSpc>
                <a:spcPct val="100000"/>
              </a:lnSpc>
            </a:pPr>
            <a:r>
              <a:rPr sz="1900" b="1" spc="-5" dirty="0">
                <a:solidFill>
                  <a:srgbClr val="7F0055"/>
                </a:solidFill>
                <a:latin typeface="Courier New"/>
                <a:cs typeface="Courier New"/>
              </a:rPr>
              <a:t>public</a:t>
            </a:r>
            <a:r>
              <a:rPr sz="1900" b="1" spc="-90" dirty="0">
                <a:solidFill>
                  <a:srgbClr val="7F0055"/>
                </a:solidFill>
                <a:latin typeface="Courier New"/>
                <a:cs typeface="Courier New"/>
              </a:rPr>
              <a:t> </a:t>
            </a:r>
            <a:r>
              <a:rPr sz="1900" b="1" spc="-5" dirty="0">
                <a:solidFill>
                  <a:srgbClr val="7F0055"/>
                </a:solidFill>
                <a:latin typeface="Courier New"/>
                <a:cs typeface="Courier New"/>
              </a:rPr>
              <a:t>static  </a:t>
            </a:r>
            <a:r>
              <a:rPr sz="1900" spc="-5" dirty="0">
                <a:latin typeface="Courier New"/>
                <a:cs typeface="Courier New"/>
              </a:rPr>
              <a:t>Fruit </a:t>
            </a:r>
            <a:r>
              <a:rPr sz="1900" spc="-10" dirty="0">
                <a:latin typeface="Courier New"/>
                <a:cs typeface="Courier New"/>
              </a:rPr>
              <a:t>f1;  </a:t>
            </a:r>
            <a:r>
              <a:rPr sz="1900" spc="-5" dirty="0">
                <a:latin typeface="Courier New"/>
                <a:cs typeface="Courier New"/>
              </a:rPr>
              <a:t>Fruit</a:t>
            </a:r>
            <a:r>
              <a:rPr sz="1900" spc="-85" dirty="0">
                <a:latin typeface="Courier New"/>
                <a:cs typeface="Courier New"/>
              </a:rPr>
              <a:t> </a:t>
            </a:r>
            <a:r>
              <a:rPr sz="1900" spc="-10" dirty="0">
                <a:latin typeface="Courier New"/>
                <a:cs typeface="Courier New"/>
              </a:rPr>
              <a:t>f2;</a:t>
            </a:r>
            <a:endParaRPr sz="1900" dirty="0">
              <a:latin typeface="Courier New"/>
              <a:cs typeface="Courier New"/>
            </a:endParaRPr>
          </a:p>
        </p:txBody>
      </p:sp>
      <p:sp>
        <p:nvSpPr>
          <p:cNvPr id="7" name="object 7"/>
          <p:cNvSpPr txBox="1"/>
          <p:nvPr/>
        </p:nvSpPr>
        <p:spPr>
          <a:xfrm>
            <a:off x="852812" y="3898772"/>
            <a:ext cx="4217035" cy="1461939"/>
          </a:xfrm>
          <a:prstGeom prst="rect">
            <a:avLst/>
          </a:prstGeom>
        </p:spPr>
        <p:txBody>
          <a:bodyPr vert="horz" wrap="square" lIns="0" tIns="0" rIns="0" bIns="0" rtlCol="0">
            <a:spAutoFit/>
          </a:bodyPr>
          <a:lstStyle/>
          <a:p>
            <a:pPr marL="302260" marR="1306195">
              <a:lnSpc>
                <a:spcPct val="100000"/>
              </a:lnSpc>
            </a:pPr>
            <a:r>
              <a:rPr sz="1900" spc="-5" dirty="0">
                <a:latin typeface="Courier New"/>
                <a:cs typeface="Courier New"/>
              </a:rPr>
              <a:t>f1=</a:t>
            </a:r>
            <a:r>
              <a:rPr sz="1900" b="1" spc="-5" dirty="0">
                <a:solidFill>
                  <a:srgbClr val="7F0055"/>
                </a:solidFill>
                <a:latin typeface="Courier New"/>
                <a:cs typeface="Courier New"/>
              </a:rPr>
              <a:t>new </a:t>
            </a:r>
            <a:r>
              <a:rPr sz="1900" spc="-5" dirty="0">
                <a:latin typeface="Courier New"/>
                <a:cs typeface="Courier New"/>
              </a:rPr>
              <a:t>Pomme(60);  f2=</a:t>
            </a:r>
            <a:r>
              <a:rPr sz="1900" b="1" spc="-5" dirty="0">
                <a:solidFill>
                  <a:srgbClr val="7F0055"/>
                </a:solidFill>
                <a:latin typeface="Courier New"/>
                <a:cs typeface="Courier New"/>
              </a:rPr>
              <a:t>new</a:t>
            </a:r>
            <a:r>
              <a:rPr sz="1900" b="1" spc="-90" dirty="0">
                <a:solidFill>
                  <a:srgbClr val="7F0055"/>
                </a:solidFill>
                <a:latin typeface="Courier New"/>
                <a:cs typeface="Courier New"/>
              </a:rPr>
              <a:t> </a:t>
            </a:r>
            <a:r>
              <a:rPr sz="1900" spc="-5" dirty="0">
                <a:latin typeface="Courier New"/>
                <a:cs typeface="Courier New"/>
              </a:rPr>
              <a:t>Orange(40);</a:t>
            </a:r>
            <a:endParaRPr sz="1900" dirty="0">
              <a:latin typeface="Courier New"/>
              <a:cs typeface="Courier New"/>
            </a:endParaRPr>
          </a:p>
          <a:p>
            <a:pPr marL="301625" marR="5080" indent="-289560">
              <a:lnSpc>
                <a:spcPct val="100000"/>
              </a:lnSpc>
            </a:pPr>
            <a:r>
              <a:rPr lang="fr-FR" sz="1900" u="sng" spc="-5" dirty="0">
                <a:solidFill>
                  <a:srgbClr val="CC0000"/>
                </a:solidFill>
                <a:latin typeface="Courier New"/>
                <a:cs typeface="Courier New"/>
              </a:rPr>
              <a:t>  </a:t>
            </a:r>
            <a:r>
              <a:rPr sz="1900" u="sng" spc="-5" dirty="0">
                <a:solidFill>
                  <a:srgbClr val="CC0000"/>
                </a:solidFill>
                <a:latin typeface="Courier New"/>
                <a:cs typeface="Courier New"/>
              </a:rPr>
              <a:t>f1.affichePoids</a:t>
            </a:r>
            <a:r>
              <a:rPr sz="1900" spc="-5" dirty="0">
                <a:solidFill>
                  <a:srgbClr val="CC0000"/>
                </a:solidFill>
                <a:latin typeface="Courier New"/>
                <a:cs typeface="Courier New"/>
              </a:rPr>
              <a:t>();  </a:t>
            </a:r>
            <a:endParaRPr sz="1900" b="1" dirty="0">
              <a:solidFill>
                <a:srgbClr val="00B050"/>
              </a:solidFill>
              <a:latin typeface="Courier New"/>
              <a:cs typeface="Courier New"/>
            </a:endParaRPr>
          </a:p>
          <a:p>
            <a:pPr marL="12700">
              <a:lnSpc>
                <a:spcPct val="100000"/>
              </a:lnSpc>
            </a:pPr>
            <a:r>
              <a:rPr sz="1900" spc="-5" dirty="0">
                <a:latin typeface="Courier New"/>
                <a:cs typeface="Courier New"/>
              </a:rPr>
              <a:t>}</a:t>
            </a:r>
            <a:endParaRPr sz="1900" dirty="0">
              <a:latin typeface="Courier New"/>
              <a:cs typeface="Courier New"/>
            </a:endParaRPr>
          </a:p>
          <a:p>
            <a:pPr marL="12700">
              <a:lnSpc>
                <a:spcPct val="100000"/>
              </a:lnSpc>
            </a:pPr>
            <a:r>
              <a:rPr sz="1900" spc="-5" dirty="0">
                <a:latin typeface="Courier New"/>
                <a:cs typeface="Courier New"/>
              </a:rPr>
              <a:t>}</a:t>
            </a:r>
            <a:endParaRPr sz="1900" dirty="0">
              <a:latin typeface="Courier New"/>
              <a:cs typeface="Courier New"/>
            </a:endParaRPr>
          </a:p>
        </p:txBody>
      </p:sp>
      <p:sp>
        <p:nvSpPr>
          <p:cNvPr id="8" name="object 8"/>
          <p:cNvSpPr/>
          <p:nvPr/>
        </p:nvSpPr>
        <p:spPr>
          <a:xfrm>
            <a:off x="3546221" y="4651247"/>
            <a:ext cx="1871980" cy="128270"/>
          </a:xfrm>
          <a:custGeom>
            <a:avLst/>
            <a:gdLst/>
            <a:ahLst/>
            <a:cxnLst/>
            <a:rect l="l" t="t" r="r" b="b"/>
            <a:pathLst>
              <a:path w="1871979" h="128270">
                <a:moveTo>
                  <a:pt x="1795271" y="64007"/>
                </a:moveTo>
                <a:lnTo>
                  <a:pt x="1744979" y="128015"/>
                </a:lnTo>
                <a:lnTo>
                  <a:pt x="1862436" y="68579"/>
                </a:lnTo>
                <a:lnTo>
                  <a:pt x="1795271" y="68579"/>
                </a:lnTo>
                <a:lnTo>
                  <a:pt x="1795271" y="64007"/>
                </a:lnTo>
                <a:close/>
              </a:path>
              <a:path w="1871979" h="128270">
                <a:moveTo>
                  <a:pt x="1791679" y="59435"/>
                </a:moveTo>
                <a:lnTo>
                  <a:pt x="0" y="59435"/>
                </a:lnTo>
                <a:lnTo>
                  <a:pt x="0" y="68579"/>
                </a:lnTo>
                <a:lnTo>
                  <a:pt x="1791679" y="68579"/>
                </a:lnTo>
                <a:lnTo>
                  <a:pt x="1795271" y="64007"/>
                </a:lnTo>
                <a:lnTo>
                  <a:pt x="1791679" y="59435"/>
                </a:lnTo>
                <a:close/>
              </a:path>
              <a:path w="1871979" h="128270">
                <a:moveTo>
                  <a:pt x="1862436" y="59435"/>
                </a:moveTo>
                <a:lnTo>
                  <a:pt x="1795271" y="59435"/>
                </a:lnTo>
                <a:lnTo>
                  <a:pt x="1795271" y="68579"/>
                </a:lnTo>
                <a:lnTo>
                  <a:pt x="1862436" y="68579"/>
                </a:lnTo>
                <a:lnTo>
                  <a:pt x="1871471" y="64007"/>
                </a:lnTo>
                <a:lnTo>
                  <a:pt x="1862436" y="59435"/>
                </a:lnTo>
                <a:close/>
              </a:path>
              <a:path w="1871979" h="128270">
                <a:moveTo>
                  <a:pt x="1744979" y="0"/>
                </a:moveTo>
                <a:lnTo>
                  <a:pt x="1795271" y="64007"/>
                </a:lnTo>
                <a:lnTo>
                  <a:pt x="1795271" y="59435"/>
                </a:lnTo>
                <a:lnTo>
                  <a:pt x="1862436" y="59435"/>
                </a:lnTo>
                <a:lnTo>
                  <a:pt x="1744979" y="0"/>
                </a:lnTo>
                <a:close/>
              </a:path>
            </a:pathLst>
          </a:custGeom>
          <a:solidFill>
            <a:srgbClr val="FF0000"/>
          </a:solidFill>
        </p:spPr>
        <p:txBody>
          <a:bodyPr wrap="square" lIns="0" tIns="0" rIns="0" bIns="0" rtlCol="0"/>
          <a:lstStyle/>
          <a:p>
            <a:endParaRPr/>
          </a:p>
        </p:txBody>
      </p:sp>
      <p:sp>
        <p:nvSpPr>
          <p:cNvPr id="9" name="object 9"/>
          <p:cNvSpPr txBox="1"/>
          <p:nvPr/>
        </p:nvSpPr>
        <p:spPr>
          <a:xfrm>
            <a:off x="5280037" y="3672840"/>
            <a:ext cx="5413363" cy="1426031"/>
          </a:xfrm>
          <a:prstGeom prst="rect">
            <a:avLst/>
          </a:prstGeom>
        </p:spPr>
        <p:txBody>
          <a:bodyPr vert="horz" wrap="square" lIns="0" tIns="0" rIns="0" bIns="0" rtlCol="0">
            <a:spAutoFit/>
          </a:bodyPr>
          <a:lstStyle/>
          <a:p>
            <a:pPr marL="12700">
              <a:lnSpc>
                <a:spcPct val="100000"/>
              </a:lnSpc>
              <a:tabLst>
                <a:tab pos="354965" algn="l"/>
              </a:tabLst>
            </a:pPr>
            <a:r>
              <a:rPr sz="1350" spc="-370" dirty="0">
                <a:solidFill>
                  <a:srgbClr val="CC9900"/>
                </a:solidFill>
                <a:latin typeface="Wingdings"/>
                <a:cs typeface="Wingdings"/>
              </a:rPr>
              <a:t></a:t>
            </a:r>
            <a:r>
              <a:rPr sz="1350" spc="-370" dirty="0">
                <a:solidFill>
                  <a:srgbClr val="CC9900"/>
                </a:solidFill>
                <a:latin typeface="Times New Roman"/>
                <a:cs typeface="Times New Roman"/>
              </a:rPr>
              <a:t>	</a:t>
            </a:r>
            <a:r>
              <a:rPr sz="2100" spc="-5" dirty="0">
                <a:solidFill>
                  <a:srgbClr val="FF0000"/>
                </a:solidFill>
                <a:latin typeface="Arial"/>
                <a:cs typeface="Arial"/>
              </a:rPr>
              <a:t>Erreur de</a:t>
            </a:r>
            <a:r>
              <a:rPr sz="2100" spc="-50" dirty="0">
                <a:solidFill>
                  <a:srgbClr val="FF0000"/>
                </a:solidFill>
                <a:latin typeface="Arial"/>
                <a:cs typeface="Arial"/>
              </a:rPr>
              <a:t> </a:t>
            </a:r>
            <a:r>
              <a:rPr sz="2100" spc="-5" dirty="0">
                <a:solidFill>
                  <a:srgbClr val="FF0000"/>
                </a:solidFill>
                <a:latin typeface="Arial"/>
                <a:cs typeface="Arial"/>
              </a:rPr>
              <a:t>compilation</a:t>
            </a:r>
            <a:r>
              <a:rPr sz="2100" spc="-5" dirty="0">
                <a:latin typeface="Arial"/>
                <a:cs typeface="Arial"/>
              </a:rPr>
              <a:t>:</a:t>
            </a:r>
            <a:endParaRPr sz="2100" dirty="0">
              <a:latin typeface="Arial"/>
              <a:cs typeface="Arial"/>
            </a:endParaRPr>
          </a:p>
          <a:p>
            <a:pPr marL="355600" marR="5080" indent="-342900">
              <a:lnSpc>
                <a:spcPct val="100000"/>
              </a:lnSpc>
              <a:spcBef>
                <a:spcPts val="225"/>
              </a:spcBef>
              <a:tabLst>
                <a:tab pos="1143635" algn="l"/>
              </a:tabLst>
            </a:pPr>
            <a:r>
              <a:rPr sz="1300" spc="-10" dirty="0">
                <a:latin typeface="Courier New"/>
                <a:cs typeface="Courier New"/>
              </a:rPr>
              <a:t>Polymorphisme3.java:5: </a:t>
            </a:r>
            <a:r>
              <a:rPr sz="1300" spc="-10" dirty="0">
                <a:solidFill>
                  <a:srgbClr val="FF0000"/>
                </a:solidFill>
                <a:latin typeface="Courier New"/>
                <a:cs typeface="Courier New"/>
              </a:rPr>
              <a:t>cannot resolve symbol  </a:t>
            </a:r>
            <a:r>
              <a:rPr sz="1300" spc="-10" dirty="0">
                <a:latin typeface="Courier New"/>
                <a:cs typeface="Courier New"/>
              </a:rPr>
              <a:t>	</a:t>
            </a:r>
            <a:r>
              <a:rPr sz="1300" spc="-5" dirty="0">
                <a:latin typeface="Courier New"/>
                <a:cs typeface="Courier New"/>
              </a:rPr>
              <a:t>: </a:t>
            </a:r>
            <a:r>
              <a:rPr sz="1300" spc="-10" dirty="0">
                <a:latin typeface="Courier New"/>
                <a:cs typeface="Courier New"/>
              </a:rPr>
              <a:t>method</a:t>
            </a:r>
            <a:r>
              <a:rPr sz="1300" spc="-25" dirty="0">
                <a:latin typeface="Courier New"/>
                <a:cs typeface="Courier New"/>
              </a:rPr>
              <a:t> </a:t>
            </a:r>
            <a:r>
              <a:rPr sz="1300" spc="-10" dirty="0">
                <a:latin typeface="Courier New"/>
                <a:cs typeface="Courier New"/>
              </a:rPr>
              <a:t>affichePoids</a:t>
            </a:r>
            <a:r>
              <a:rPr sz="1300" spc="-20" dirty="0">
                <a:latin typeface="Courier New"/>
                <a:cs typeface="Courier New"/>
              </a:rPr>
              <a:t> </a:t>
            </a:r>
            <a:r>
              <a:rPr sz="1300" spc="-5" dirty="0">
                <a:latin typeface="Courier New"/>
                <a:cs typeface="Courier New"/>
              </a:rPr>
              <a:t>()  </a:t>
            </a:r>
            <a:r>
              <a:rPr sz="1300" spc="-10" dirty="0">
                <a:latin typeface="Courier New"/>
                <a:cs typeface="Courier New"/>
              </a:rPr>
              <a:t>location: </a:t>
            </a:r>
            <a:r>
              <a:rPr sz="1300" spc="-5" dirty="0">
                <a:latin typeface="Courier New"/>
                <a:cs typeface="Courier New"/>
              </a:rPr>
              <a:t>class</a:t>
            </a:r>
            <a:r>
              <a:rPr sz="1300" spc="-55" dirty="0">
                <a:latin typeface="Courier New"/>
                <a:cs typeface="Courier New"/>
              </a:rPr>
              <a:t> </a:t>
            </a:r>
            <a:r>
              <a:rPr sz="1300" spc="-10" dirty="0">
                <a:latin typeface="Courier New"/>
                <a:cs typeface="Courier New"/>
              </a:rPr>
              <a:t>Fruit</a:t>
            </a:r>
            <a:endParaRPr sz="1300" dirty="0">
              <a:latin typeface="Courier New"/>
              <a:cs typeface="Courier New"/>
            </a:endParaRPr>
          </a:p>
          <a:p>
            <a:pPr marL="355600">
              <a:lnSpc>
                <a:spcPct val="100000"/>
              </a:lnSpc>
            </a:pPr>
            <a:r>
              <a:rPr sz="1300" spc="-10" dirty="0">
                <a:latin typeface="Courier New"/>
                <a:cs typeface="Courier New"/>
              </a:rPr>
              <a:t>f1.affichePoids();</a:t>
            </a:r>
            <a:endParaRPr sz="1300" dirty="0">
              <a:latin typeface="Courier New"/>
              <a:cs typeface="Courier New"/>
            </a:endParaRPr>
          </a:p>
          <a:p>
            <a:pPr marL="504825">
              <a:lnSpc>
                <a:spcPct val="100000"/>
              </a:lnSpc>
              <a:spcBef>
                <a:spcPts val="310"/>
              </a:spcBef>
            </a:pPr>
            <a:r>
              <a:rPr sz="1300" spc="-5" dirty="0">
                <a:latin typeface="Courier New"/>
                <a:cs typeface="Courier New"/>
              </a:rPr>
              <a:t>^</a:t>
            </a:r>
            <a:endParaRPr sz="1300" dirty="0">
              <a:latin typeface="Courier New"/>
              <a:cs typeface="Courier New"/>
            </a:endParaRPr>
          </a:p>
          <a:p>
            <a:pPr marL="12700">
              <a:lnSpc>
                <a:spcPct val="100000"/>
              </a:lnSpc>
              <a:spcBef>
                <a:spcPts val="310"/>
              </a:spcBef>
            </a:pPr>
            <a:r>
              <a:rPr sz="1300" spc="-5" dirty="0">
                <a:latin typeface="Courier New"/>
                <a:cs typeface="Courier New"/>
              </a:rPr>
              <a:t>1</a:t>
            </a:r>
            <a:r>
              <a:rPr sz="1300" spc="-80" dirty="0">
                <a:latin typeface="Courier New"/>
                <a:cs typeface="Courier New"/>
              </a:rPr>
              <a:t> </a:t>
            </a:r>
            <a:r>
              <a:rPr sz="1300" spc="-10" dirty="0">
                <a:latin typeface="Courier New"/>
                <a:cs typeface="Courier New"/>
              </a:rPr>
              <a:t>error</a:t>
            </a:r>
            <a:endParaRPr sz="1300" dirty="0">
              <a:latin typeface="Courier New"/>
              <a:cs typeface="Courier New"/>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2860">
              <a:lnSpc>
                <a:spcPct val="100000"/>
              </a:lnSpc>
            </a:pPr>
            <a:r>
              <a:rPr spc="-5" dirty="0"/>
              <a:t>Sous-Casting </a:t>
            </a:r>
            <a:r>
              <a:rPr dirty="0"/>
              <a:t>des</a:t>
            </a:r>
            <a:r>
              <a:rPr spc="-35" dirty="0"/>
              <a:t> </a:t>
            </a:r>
            <a:r>
              <a:rPr spc="-5" dirty="0"/>
              <a:t>objets</a:t>
            </a:r>
          </a:p>
        </p:txBody>
      </p:sp>
      <p:sp>
        <p:nvSpPr>
          <p:cNvPr id="14" name="object 14"/>
          <p:cNvSpPr txBox="1">
            <a:spLocks noGrp="1"/>
          </p:cNvSpPr>
          <p:nvPr>
            <p:ph type="sldNum" sz="quarter" idx="12"/>
          </p:nvPr>
        </p:nvSpPr>
        <p:spPr>
          <a:prstGeom prst="rect">
            <a:avLst/>
          </a:prstGeom>
        </p:spPr>
        <p:txBody>
          <a:bodyPr vert="horz" wrap="square" lIns="0" tIns="220563" rIns="0" bIns="0" rtlCol="0">
            <a:spAutoFit/>
          </a:bodyPr>
          <a:lstStyle/>
          <a:p>
            <a:pPr marL="2044064">
              <a:lnSpc>
                <a:spcPts val="1260"/>
              </a:lnSpc>
            </a:pPr>
            <a:fld id="{81D60167-4931-47E6-BA6A-407CBD079E47}" type="slidenum">
              <a:rPr dirty="0"/>
              <a:t>133</a:t>
            </a:fld>
            <a:endParaRPr dirty="0"/>
          </a:p>
        </p:txBody>
      </p:sp>
      <p:sp>
        <p:nvSpPr>
          <p:cNvPr id="3" name="object 3"/>
          <p:cNvSpPr txBox="1"/>
          <p:nvPr/>
        </p:nvSpPr>
        <p:spPr>
          <a:xfrm>
            <a:off x="2876813" y="3033776"/>
            <a:ext cx="3636010" cy="313690"/>
          </a:xfrm>
          <a:prstGeom prst="rect">
            <a:avLst/>
          </a:prstGeom>
        </p:spPr>
        <p:txBody>
          <a:bodyPr vert="horz" wrap="square" lIns="0" tIns="0" rIns="0" bIns="0" rtlCol="0">
            <a:spAutoFit/>
          </a:bodyPr>
          <a:lstStyle/>
          <a:p>
            <a:pPr marL="12700">
              <a:lnSpc>
                <a:spcPct val="100000"/>
              </a:lnSpc>
            </a:pPr>
            <a:r>
              <a:rPr sz="1900" b="1" spc="-5" dirty="0">
                <a:solidFill>
                  <a:srgbClr val="7F0055"/>
                </a:solidFill>
                <a:latin typeface="Courier New"/>
                <a:cs typeface="Courier New"/>
              </a:rPr>
              <a:t>void </a:t>
            </a:r>
            <a:r>
              <a:rPr sz="1900" spc="-5" dirty="0">
                <a:latin typeface="Courier New"/>
                <a:cs typeface="Courier New"/>
              </a:rPr>
              <a:t>main(String[]</a:t>
            </a:r>
            <a:r>
              <a:rPr sz="1900" spc="-90" dirty="0">
                <a:latin typeface="Courier New"/>
                <a:cs typeface="Courier New"/>
              </a:rPr>
              <a:t> </a:t>
            </a:r>
            <a:r>
              <a:rPr sz="1900" spc="-5" dirty="0">
                <a:latin typeface="Courier New"/>
                <a:cs typeface="Courier New"/>
              </a:rPr>
              <a:t>args){</a:t>
            </a:r>
            <a:endParaRPr sz="1900">
              <a:latin typeface="Courier New"/>
              <a:cs typeface="Courier New"/>
            </a:endParaRPr>
          </a:p>
        </p:txBody>
      </p:sp>
      <p:sp>
        <p:nvSpPr>
          <p:cNvPr id="4" name="object 4"/>
          <p:cNvSpPr txBox="1"/>
          <p:nvPr/>
        </p:nvSpPr>
        <p:spPr>
          <a:xfrm>
            <a:off x="852812" y="2301747"/>
            <a:ext cx="5772150" cy="756285"/>
          </a:xfrm>
          <a:prstGeom prst="rect">
            <a:avLst/>
          </a:prstGeom>
        </p:spPr>
        <p:txBody>
          <a:bodyPr vert="horz" wrap="square" lIns="0" tIns="0" rIns="0" bIns="0" rtlCol="0">
            <a:spAutoFit/>
          </a:bodyPr>
          <a:lstStyle/>
          <a:p>
            <a:pPr marL="840105">
              <a:lnSpc>
                <a:spcPct val="100000"/>
              </a:lnSpc>
            </a:pPr>
            <a:r>
              <a:rPr sz="1700" spc="-490" dirty="0">
                <a:solidFill>
                  <a:srgbClr val="CC9900"/>
                </a:solidFill>
                <a:latin typeface="Wingdings"/>
                <a:cs typeface="Wingdings"/>
              </a:rPr>
              <a:t></a:t>
            </a:r>
            <a:r>
              <a:rPr sz="1700" spc="480" dirty="0">
                <a:solidFill>
                  <a:srgbClr val="CC9900"/>
                </a:solidFill>
                <a:latin typeface="Times New Roman"/>
                <a:cs typeface="Times New Roman"/>
              </a:rPr>
              <a:t> </a:t>
            </a:r>
            <a:r>
              <a:rPr sz="2600" dirty="0">
                <a:latin typeface="Arial"/>
                <a:cs typeface="Arial"/>
              </a:rPr>
              <a:t>Considérons l’exemple</a:t>
            </a:r>
            <a:r>
              <a:rPr sz="2600" spc="-105" dirty="0">
                <a:latin typeface="Arial"/>
                <a:cs typeface="Arial"/>
              </a:rPr>
              <a:t> </a:t>
            </a:r>
            <a:r>
              <a:rPr sz="2600" dirty="0">
                <a:latin typeface="Arial"/>
                <a:cs typeface="Arial"/>
              </a:rPr>
              <a:t>suivant:</a:t>
            </a:r>
            <a:endParaRPr sz="2600">
              <a:latin typeface="Arial"/>
              <a:cs typeface="Arial"/>
            </a:endParaRPr>
          </a:p>
          <a:p>
            <a:pPr marL="12700">
              <a:lnSpc>
                <a:spcPct val="100000"/>
              </a:lnSpc>
              <a:spcBef>
                <a:spcPts val="360"/>
              </a:spcBef>
            </a:pPr>
            <a:r>
              <a:rPr sz="1900" b="1" spc="-5" dirty="0">
                <a:solidFill>
                  <a:srgbClr val="7F0055"/>
                </a:solidFill>
                <a:latin typeface="Courier New"/>
                <a:cs typeface="Courier New"/>
              </a:rPr>
              <a:t>public class</a:t>
            </a:r>
            <a:r>
              <a:rPr sz="1900" b="1" spc="-80" dirty="0">
                <a:solidFill>
                  <a:srgbClr val="7F0055"/>
                </a:solidFill>
                <a:latin typeface="Courier New"/>
                <a:cs typeface="Courier New"/>
              </a:rPr>
              <a:t> </a:t>
            </a:r>
            <a:r>
              <a:rPr sz="1900" spc="-5" dirty="0">
                <a:latin typeface="Courier New"/>
                <a:cs typeface="Courier New"/>
              </a:rPr>
              <a:t>Polymorphisme3{</a:t>
            </a:r>
            <a:endParaRPr sz="1900">
              <a:latin typeface="Courier New"/>
              <a:cs typeface="Courier New"/>
            </a:endParaRPr>
          </a:p>
        </p:txBody>
      </p:sp>
      <p:sp>
        <p:nvSpPr>
          <p:cNvPr id="5" name="object 5"/>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6" name="object 6"/>
          <p:cNvSpPr txBox="1"/>
          <p:nvPr/>
        </p:nvSpPr>
        <p:spPr>
          <a:xfrm>
            <a:off x="852812" y="3033776"/>
            <a:ext cx="1905000" cy="892810"/>
          </a:xfrm>
          <a:prstGeom prst="rect">
            <a:avLst/>
          </a:prstGeom>
        </p:spPr>
        <p:txBody>
          <a:bodyPr vert="horz" wrap="square" lIns="0" tIns="0" rIns="0" bIns="0" rtlCol="0">
            <a:spAutoFit/>
          </a:bodyPr>
          <a:lstStyle/>
          <a:p>
            <a:pPr marL="301625" marR="5080" indent="-289560">
              <a:lnSpc>
                <a:spcPct val="100000"/>
              </a:lnSpc>
            </a:pPr>
            <a:r>
              <a:rPr sz="1900" b="1" spc="-5" dirty="0">
                <a:solidFill>
                  <a:srgbClr val="7F0055"/>
                </a:solidFill>
                <a:latin typeface="Courier New"/>
                <a:cs typeface="Courier New"/>
              </a:rPr>
              <a:t>public</a:t>
            </a:r>
            <a:r>
              <a:rPr sz="1900" b="1" spc="-90" dirty="0">
                <a:solidFill>
                  <a:srgbClr val="7F0055"/>
                </a:solidFill>
                <a:latin typeface="Courier New"/>
                <a:cs typeface="Courier New"/>
              </a:rPr>
              <a:t> </a:t>
            </a:r>
            <a:r>
              <a:rPr sz="1900" b="1" spc="-5" dirty="0">
                <a:solidFill>
                  <a:srgbClr val="7F0055"/>
                </a:solidFill>
                <a:latin typeface="Courier New"/>
                <a:cs typeface="Courier New"/>
              </a:rPr>
              <a:t>static  </a:t>
            </a:r>
            <a:r>
              <a:rPr sz="1900" spc="-5" dirty="0">
                <a:latin typeface="Courier New"/>
                <a:cs typeface="Courier New"/>
              </a:rPr>
              <a:t>Fruit </a:t>
            </a:r>
            <a:r>
              <a:rPr sz="1900" spc="-10" dirty="0">
                <a:latin typeface="Courier New"/>
                <a:cs typeface="Courier New"/>
              </a:rPr>
              <a:t>f1;  </a:t>
            </a:r>
            <a:r>
              <a:rPr sz="1900" spc="-5" dirty="0">
                <a:latin typeface="Courier New"/>
                <a:cs typeface="Courier New"/>
              </a:rPr>
              <a:t>Fruit</a:t>
            </a:r>
            <a:r>
              <a:rPr sz="1900" spc="-85" dirty="0">
                <a:latin typeface="Courier New"/>
                <a:cs typeface="Courier New"/>
              </a:rPr>
              <a:t> </a:t>
            </a:r>
            <a:r>
              <a:rPr sz="1900" spc="-10" dirty="0">
                <a:latin typeface="Courier New"/>
                <a:cs typeface="Courier New"/>
              </a:rPr>
              <a:t>f2;</a:t>
            </a:r>
            <a:endParaRPr sz="1900" dirty="0">
              <a:latin typeface="Courier New"/>
              <a:cs typeface="Courier New"/>
            </a:endParaRPr>
          </a:p>
        </p:txBody>
      </p:sp>
      <p:sp>
        <p:nvSpPr>
          <p:cNvPr id="7" name="object 7"/>
          <p:cNvSpPr txBox="1"/>
          <p:nvPr/>
        </p:nvSpPr>
        <p:spPr>
          <a:xfrm>
            <a:off x="852812" y="3898772"/>
            <a:ext cx="4217035" cy="1761489"/>
          </a:xfrm>
          <a:prstGeom prst="rect">
            <a:avLst/>
          </a:prstGeom>
        </p:spPr>
        <p:txBody>
          <a:bodyPr vert="horz" wrap="square" lIns="0" tIns="0" rIns="0" bIns="0" rtlCol="0">
            <a:spAutoFit/>
          </a:bodyPr>
          <a:lstStyle/>
          <a:p>
            <a:pPr marL="302260" marR="1306195">
              <a:lnSpc>
                <a:spcPct val="100000"/>
              </a:lnSpc>
            </a:pPr>
            <a:r>
              <a:rPr sz="1900" spc="-5" dirty="0">
                <a:latin typeface="Courier New"/>
                <a:cs typeface="Courier New"/>
              </a:rPr>
              <a:t>f1=</a:t>
            </a:r>
            <a:r>
              <a:rPr sz="1900" b="1" spc="-5" dirty="0">
                <a:solidFill>
                  <a:srgbClr val="7F0055"/>
                </a:solidFill>
                <a:latin typeface="Courier New"/>
                <a:cs typeface="Courier New"/>
              </a:rPr>
              <a:t>new </a:t>
            </a:r>
            <a:r>
              <a:rPr sz="1900" spc="-5" dirty="0">
                <a:latin typeface="Courier New"/>
                <a:cs typeface="Courier New"/>
              </a:rPr>
              <a:t>Pomme(60);  f2=</a:t>
            </a:r>
            <a:r>
              <a:rPr sz="1900" b="1" spc="-5" dirty="0">
                <a:solidFill>
                  <a:srgbClr val="7F0055"/>
                </a:solidFill>
                <a:latin typeface="Courier New"/>
                <a:cs typeface="Courier New"/>
              </a:rPr>
              <a:t>new</a:t>
            </a:r>
            <a:r>
              <a:rPr sz="1900" b="1" spc="-90" dirty="0">
                <a:solidFill>
                  <a:srgbClr val="7F0055"/>
                </a:solidFill>
                <a:latin typeface="Courier New"/>
                <a:cs typeface="Courier New"/>
              </a:rPr>
              <a:t> </a:t>
            </a:r>
            <a:r>
              <a:rPr sz="1900" spc="-5" dirty="0">
                <a:latin typeface="Courier New"/>
                <a:cs typeface="Courier New"/>
              </a:rPr>
              <a:t>Orange(40);</a:t>
            </a:r>
            <a:endParaRPr sz="1900" dirty="0">
              <a:latin typeface="Courier New"/>
              <a:cs typeface="Courier New"/>
            </a:endParaRPr>
          </a:p>
          <a:p>
            <a:pPr marL="301625" marR="5080" indent="-289560">
              <a:lnSpc>
                <a:spcPct val="100000"/>
              </a:lnSpc>
            </a:pPr>
            <a:r>
              <a:rPr lang="fr-FR" sz="1900" u="sng" spc="-5" dirty="0">
                <a:solidFill>
                  <a:srgbClr val="CC0000"/>
                </a:solidFill>
                <a:latin typeface="Courier New"/>
                <a:cs typeface="Courier New"/>
              </a:rPr>
              <a:t>  </a:t>
            </a:r>
            <a:r>
              <a:rPr sz="1900" u="sng" spc="-5" dirty="0">
                <a:solidFill>
                  <a:srgbClr val="CC0000"/>
                </a:solidFill>
                <a:latin typeface="Courier New"/>
                <a:cs typeface="Courier New"/>
              </a:rPr>
              <a:t>f1.affichePoids</a:t>
            </a:r>
            <a:r>
              <a:rPr sz="1900" spc="-5" dirty="0">
                <a:solidFill>
                  <a:srgbClr val="CC0000"/>
                </a:solidFill>
                <a:latin typeface="Courier New"/>
                <a:cs typeface="Courier New"/>
              </a:rPr>
              <a:t>();  </a:t>
            </a:r>
            <a:r>
              <a:rPr sz="1900" b="1" spc="-5" dirty="0">
                <a:solidFill>
                  <a:srgbClr val="00B050"/>
                </a:solidFill>
                <a:latin typeface="Courier New"/>
                <a:cs typeface="Courier New"/>
              </a:rPr>
              <a:t>((Po</a:t>
            </a:r>
            <a:r>
              <a:rPr sz="1900" b="1" spc="-15" dirty="0">
                <a:solidFill>
                  <a:srgbClr val="00B050"/>
                </a:solidFill>
                <a:latin typeface="Courier New"/>
                <a:cs typeface="Courier New"/>
              </a:rPr>
              <a:t>m</a:t>
            </a:r>
            <a:r>
              <a:rPr sz="1900" b="1" spc="-5" dirty="0">
                <a:solidFill>
                  <a:srgbClr val="00B050"/>
                </a:solidFill>
                <a:latin typeface="Courier New"/>
                <a:cs typeface="Courier New"/>
              </a:rPr>
              <a:t>me</a:t>
            </a:r>
            <a:r>
              <a:rPr sz="1900" b="1" spc="-15" dirty="0">
                <a:solidFill>
                  <a:srgbClr val="00B050"/>
                </a:solidFill>
                <a:latin typeface="Courier New"/>
                <a:cs typeface="Courier New"/>
              </a:rPr>
              <a:t>)</a:t>
            </a:r>
            <a:r>
              <a:rPr sz="1900" b="1" spc="-5" dirty="0">
                <a:solidFill>
                  <a:srgbClr val="00B050"/>
                </a:solidFill>
                <a:latin typeface="Courier New"/>
                <a:cs typeface="Courier New"/>
              </a:rPr>
              <a:t>f1).af</a:t>
            </a:r>
            <a:r>
              <a:rPr sz="1900" b="1" spc="-15" dirty="0">
                <a:solidFill>
                  <a:srgbClr val="00B050"/>
                </a:solidFill>
                <a:latin typeface="Courier New"/>
                <a:cs typeface="Courier New"/>
              </a:rPr>
              <a:t>f</a:t>
            </a:r>
            <a:r>
              <a:rPr sz="1900" b="1" spc="-5" dirty="0">
                <a:solidFill>
                  <a:srgbClr val="00B050"/>
                </a:solidFill>
                <a:latin typeface="Courier New"/>
                <a:cs typeface="Courier New"/>
              </a:rPr>
              <a:t>ic</a:t>
            </a:r>
            <a:r>
              <a:rPr sz="1900" b="1" spc="-15" dirty="0">
                <a:solidFill>
                  <a:srgbClr val="00B050"/>
                </a:solidFill>
                <a:latin typeface="Courier New"/>
                <a:cs typeface="Courier New"/>
              </a:rPr>
              <a:t>h</a:t>
            </a:r>
            <a:r>
              <a:rPr sz="1900" b="1" spc="-5" dirty="0">
                <a:solidFill>
                  <a:srgbClr val="00B050"/>
                </a:solidFill>
                <a:latin typeface="Courier New"/>
                <a:cs typeface="Courier New"/>
              </a:rPr>
              <a:t>ePoids</a:t>
            </a:r>
            <a:r>
              <a:rPr sz="1900" b="1" spc="-15" dirty="0">
                <a:solidFill>
                  <a:srgbClr val="00B050"/>
                </a:solidFill>
                <a:latin typeface="Courier New"/>
                <a:cs typeface="Courier New"/>
              </a:rPr>
              <a:t>(</a:t>
            </a:r>
            <a:r>
              <a:rPr sz="1900" b="1" spc="-5" dirty="0">
                <a:solidFill>
                  <a:srgbClr val="00B050"/>
                </a:solidFill>
                <a:latin typeface="Courier New"/>
                <a:cs typeface="Courier New"/>
              </a:rPr>
              <a:t>);</a:t>
            </a:r>
            <a:endParaRPr sz="1900" b="1" dirty="0">
              <a:solidFill>
                <a:srgbClr val="00B050"/>
              </a:solidFill>
              <a:latin typeface="Courier New"/>
              <a:cs typeface="Courier New"/>
            </a:endParaRPr>
          </a:p>
          <a:p>
            <a:pPr marL="12700">
              <a:lnSpc>
                <a:spcPct val="100000"/>
              </a:lnSpc>
            </a:pPr>
            <a:r>
              <a:rPr sz="1900" spc="-5" dirty="0">
                <a:latin typeface="Courier New"/>
                <a:cs typeface="Courier New"/>
              </a:rPr>
              <a:t>}</a:t>
            </a:r>
            <a:endParaRPr sz="1900" dirty="0">
              <a:latin typeface="Courier New"/>
              <a:cs typeface="Courier New"/>
            </a:endParaRPr>
          </a:p>
          <a:p>
            <a:pPr marL="12700">
              <a:lnSpc>
                <a:spcPct val="100000"/>
              </a:lnSpc>
            </a:pPr>
            <a:r>
              <a:rPr sz="1900" spc="-5" dirty="0">
                <a:latin typeface="Courier New"/>
                <a:cs typeface="Courier New"/>
              </a:rPr>
              <a:t>}</a:t>
            </a:r>
            <a:endParaRPr sz="1900" dirty="0">
              <a:latin typeface="Courier New"/>
              <a:cs typeface="Courier New"/>
            </a:endParaRPr>
          </a:p>
        </p:txBody>
      </p:sp>
      <p:sp>
        <p:nvSpPr>
          <p:cNvPr id="8" name="object 8"/>
          <p:cNvSpPr/>
          <p:nvPr/>
        </p:nvSpPr>
        <p:spPr>
          <a:xfrm>
            <a:off x="3546221" y="4651247"/>
            <a:ext cx="1871980" cy="128270"/>
          </a:xfrm>
          <a:custGeom>
            <a:avLst/>
            <a:gdLst/>
            <a:ahLst/>
            <a:cxnLst/>
            <a:rect l="l" t="t" r="r" b="b"/>
            <a:pathLst>
              <a:path w="1871979" h="128270">
                <a:moveTo>
                  <a:pt x="1795271" y="64007"/>
                </a:moveTo>
                <a:lnTo>
                  <a:pt x="1744979" y="128015"/>
                </a:lnTo>
                <a:lnTo>
                  <a:pt x="1862436" y="68579"/>
                </a:lnTo>
                <a:lnTo>
                  <a:pt x="1795271" y="68579"/>
                </a:lnTo>
                <a:lnTo>
                  <a:pt x="1795271" y="64007"/>
                </a:lnTo>
                <a:close/>
              </a:path>
              <a:path w="1871979" h="128270">
                <a:moveTo>
                  <a:pt x="1791679" y="59435"/>
                </a:moveTo>
                <a:lnTo>
                  <a:pt x="0" y="59435"/>
                </a:lnTo>
                <a:lnTo>
                  <a:pt x="0" y="68579"/>
                </a:lnTo>
                <a:lnTo>
                  <a:pt x="1791679" y="68579"/>
                </a:lnTo>
                <a:lnTo>
                  <a:pt x="1795271" y="64007"/>
                </a:lnTo>
                <a:lnTo>
                  <a:pt x="1791679" y="59435"/>
                </a:lnTo>
                <a:close/>
              </a:path>
              <a:path w="1871979" h="128270">
                <a:moveTo>
                  <a:pt x="1862436" y="59435"/>
                </a:moveTo>
                <a:lnTo>
                  <a:pt x="1795271" y="59435"/>
                </a:lnTo>
                <a:lnTo>
                  <a:pt x="1795271" y="68579"/>
                </a:lnTo>
                <a:lnTo>
                  <a:pt x="1862436" y="68579"/>
                </a:lnTo>
                <a:lnTo>
                  <a:pt x="1871471" y="64007"/>
                </a:lnTo>
                <a:lnTo>
                  <a:pt x="1862436" y="59435"/>
                </a:lnTo>
                <a:close/>
              </a:path>
              <a:path w="1871979" h="128270">
                <a:moveTo>
                  <a:pt x="1744979" y="0"/>
                </a:moveTo>
                <a:lnTo>
                  <a:pt x="1795271" y="64007"/>
                </a:lnTo>
                <a:lnTo>
                  <a:pt x="1795271" y="59435"/>
                </a:lnTo>
                <a:lnTo>
                  <a:pt x="1862436" y="59435"/>
                </a:lnTo>
                <a:lnTo>
                  <a:pt x="1744979" y="0"/>
                </a:lnTo>
                <a:close/>
              </a:path>
            </a:pathLst>
          </a:custGeom>
          <a:solidFill>
            <a:srgbClr val="FF0000"/>
          </a:solidFill>
        </p:spPr>
        <p:txBody>
          <a:bodyPr wrap="square" lIns="0" tIns="0" rIns="0" bIns="0" rtlCol="0"/>
          <a:lstStyle/>
          <a:p>
            <a:endParaRPr/>
          </a:p>
        </p:txBody>
      </p:sp>
      <p:sp>
        <p:nvSpPr>
          <p:cNvPr id="9" name="object 9"/>
          <p:cNvSpPr txBox="1"/>
          <p:nvPr/>
        </p:nvSpPr>
        <p:spPr>
          <a:xfrm>
            <a:off x="5280037" y="3672840"/>
            <a:ext cx="5413363" cy="1637030"/>
          </a:xfrm>
          <a:prstGeom prst="rect">
            <a:avLst/>
          </a:prstGeom>
        </p:spPr>
        <p:txBody>
          <a:bodyPr vert="horz" wrap="square" lIns="0" tIns="0" rIns="0" bIns="0" rtlCol="0">
            <a:spAutoFit/>
          </a:bodyPr>
          <a:lstStyle/>
          <a:p>
            <a:pPr marL="12700">
              <a:lnSpc>
                <a:spcPct val="100000"/>
              </a:lnSpc>
              <a:tabLst>
                <a:tab pos="354965" algn="l"/>
              </a:tabLst>
            </a:pPr>
            <a:r>
              <a:rPr sz="1350" spc="-370" dirty="0">
                <a:solidFill>
                  <a:srgbClr val="CC9900"/>
                </a:solidFill>
                <a:latin typeface="Wingdings"/>
                <a:cs typeface="Wingdings"/>
              </a:rPr>
              <a:t></a:t>
            </a:r>
            <a:r>
              <a:rPr sz="1350" spc="-370" dirty="0">
                <a:solidFill>
                  <a:srgbClr val="CC9900"/>
                </a:solidFill>
                <a:latin typeface="Times New Roman"/>
                <a:cs typeface="Times New Roman"/>
              </a:rPr>
              <a:t>	</a:t>
            </a:r>
            <a:r>
              <a:rPr sz="2100" spc="-5" dirty="0">
                <a:latin typeface="Arial"/>
                <a:cs typeface="Arial"/>
              </a:rPr>
              <a:t>Erreur de</a:t>
            </a:r>
            <a:r>
              <a:rPr sz="2100" spc="-50" dirty="0">
                <a:latin typeface="Arial"/>
                <a:cs typeface="Arial"/>
              </a:rPr>
              <a:t> </a:t>
            </a:r>
            <a:r>
              <a:rPr sz="2100" spc="-5" dirty="0">
                <a:latin typeface="Arial"/>
                <a:cs typeface="Arial"/>
              </a:rPr>
              <a:t>compilation:</a:t>
            </a:r>
            <a:endParaRPr sz="2100" dirty="0">
              <a:latin typeface="Arial"/>
              <a:cs typeface="Arial"/>
            </a:endParaRPr>
          </a:p>
          <a:p>
            <a:pPr marL="355600" marR="5080" indent="-342900">
              <a:lnSpc>
                <a:spcPct val="100000"/>
              </a:lnSpc>
              <a:spcBef>
                <a:spcPts val="225"/>
              </a:spcBef>
              <a:tabLst>
                <a:tab pos="1143635" algn="l"/>
              </a:tabLst>
            </a:pPr>
            <a:r>
              <a:rPr sz="1300" spc="-10" dirty="0">
                <a:latin typeface="Courier New"/>
                <a:cs typeface="Courier New"/>
              </a:rPr>
              <a:t>Polymorphisme3.java:5: cannot resolve symbol  symbol	</a:t>
            </a:r>
            <a:r>
              <a:rPr sz="1300" spc="-5" dirty="0">
                <a:latin typeface="Courier New"/>
                <a:cs typeface="Courier New"/>
              </a:rPr>
              <a:t>: </a:t>
            </a:r>
            <a:r>
              <a:rPr sz="1300" spc="-10" dirty="0">
                <a:latin typeface="Courier New"/>
                <a:cs typeface="Courier New"/>
              </a:rPr>
              <a:t>method</a:t>
            </a:r>
            <a:r>
              <a:rPr sz="1300" spc="-25" dirty="0">
                <a:latin typeface="Courier New"/>
                <a:cs typeface="Courier New"/>
              </a:rPr>
              <a:t> </a:t>
            </a:r>
            <a:r>
              <a:rPr sz="1300" spc="-10" dirty="0">
                <a:latin typeface="Courier New"/>
                <a:cs typeface="Courier New"/>
              </a:rPr>
              <a:t>affichePoids</a:t>
            </a:r>
            <a:r>
              <a:rPr sz="1300" spc="-20" dirty="0">
                <a:latin typeface="Courier New"/>
                <a:cs typeface="Courier New"/>
              </a:rPr>
              <a:t> </a:t>
            </a:r>
            <a:r>
              <a:rPr sz="1300" spc="-5" dirty="0">
                <a:latin typeface="Courier New"/>
                <a:cs typeface="Courier New"/>
              </a:rPr>
              <a:t>()  </a:t>
            </a:r>
            <a:r>
              <a:rPr sz="1300" spc="-10" dirty="0">
                <a:latin typeface="Courier New"/>
                <a:cs typeface="Courier New"/>
              </a:rPr>
              <a:t>location: </a:t>
            </a:r>
            <a:r>
              <a:rPr sz="1300" spc="-5" dirty="0">
                <a:latin typeface="Courier New"/>
                <a:cs typeface="Courier New"/>
              </a:rPr>
              <a:t>class</a:t>
            </a:r>
            <a:r>
              <a:rPr sz="1300" spc="-55" dirty="0">
                <a:latin typeface="Courier New"/>
                <a:cs typeface="Courier New"/>
              </a:rPr>
              <a:t> </a:t>
            </a:r>
            <a:r>
              <a:rPr sz="1300" spc="-10" dirty="0">
                <a:latin typeface="Courier New"/>
                <a:cs typeface="Courier New"/>
              </a:rPr>
              <a:t>Fruit</a:t>
            </a:r>
            <a:endParaRPr sz="1300" dirty="0">
              <a:latin typeface="Courier New"/>
              <a:cs typeface="Courier New"/>
            </a:endParaRPr>
          </a:p>
          <a:p>
            <a:pPr marL="355600">
              <a:lnSpc>
                <a:spcPct val="100000"/>
              </a:lnSpc>
            </a:pPr>
            <a:r>
              <a:rPr sz="1300" spc="-10" dirty="0">
                <a:latin typeface="Courier New"/>
                <a:cs typeface="Courier New"/>
              </a:rPr>
              <a:t>f1.affichePoids();</a:t>
            </a:r>
            <a:endParaRPr sz="1300" dirty="0">
              <a:latin typeface="Courier New"/>
              <a:cs typeface="Courier New"/>
            </a:endParaRPr>
          </a:p>
          <a:p>
            <a:pPr marL="504825">
              <a:lnSpc>
                <a:spcPct val="100000"/>
              </a:lnSpc>
              <a:spcBef>
                <a:spcPts val="310"/>
              </a:spcBef>
            </a:pPr>
            <a:r>
              <a:rPr sz="1300" spc="-5" dirty="0">
                <a:latin typeface="Courier New"/>
                <a:cs typeface="Courier New"/>
              </a:rPr>
              <a:t>^</a:t>
            </a:r>
            <a:endParaRPr sz="1300" dirty="0">
              <a:latin typeface="Courier New"/>
              <a:cs typeface="Courier New"/>
            </a:endParaRPr>
          </a:p>
          <a:p>
            <a:pPr marL="12700">
              <a:lnSpc>
                <a:spcPct val="100000"/>
              </a:lnSpc>
              <a:spcBef>
                <a:spcPts val="310"/>
              </a:spcBef>
            </a:pPr>
            <a:r>
              <a:rPr sz="1300" spc="-5" dirty="0">
                <a:latin typeface="Courier New"/>
                <a:cs typeface="Courier New"/>
              </a:rPr>
              <a:t>1</a:t>
            </a:r>
            <a:r>
              <a:rPr sz="1300" spc="-80" dirty="0">
                <a:latin typeface="Courier New"/>
                <a:cs typeface="Courier New"/>
              </a:rPr>
              <a:t> </a:t>
            </a:r>
            <a:r>
              <a:rPr sz="1300" spc="-10" dirty="0">
                <a:latin typeface="Courier New"/>
                <a:cs typeface="Courier New"/>
              </a:rPr>
              <a:t>error</a:t>
            </a:r>
            <a:endParaRPr sz="1300" dirty="0">
              <a:latin typeface="Courier New"/>
              <a:cs typeface="Courier New"/>
            </a:endParaRPr>
          </a:p>
        </p:txBody>
      </p:sp>
      <p:sp>
        <p:nvSpPr>
          <p:cNvPr id="10" name="object 10"/>
          <p:cNvSpPr/>
          <p:nvPr/>
        </p:nvSpPr>
        <p:spPr>
          <a:xfrm>
            <a:off x="3122548" y="5146547"/>
            <a:ext cx="127000" cy="792480"/>
          </a:xfrm>
          <a:custGeom>
            <a:avLst/>
            <a:gdLst/>
            <a:ahLst/>
            <a:cxnLst/>
            <a:rect l="l" t="t" r="r" b="b"/>
            <a:pathLst>
              <a:path w="127000" h="792479">
                <a:moveTo>
                  <a:pt x="64007" y="76200"/>
                </a:moveTo>
                <a:lnTo>
                  <a:pt x="59436" y="79901"/>
                </a:lnTo>
                <a:lnTo>
                  <a:pt x="59436" y="792479"/>
                </a:lnTo>
                <a:lnTo>
                  <a:pt x="68580" y="792479"/>
                </a:lnTo>
                <a:lnTo>
                  <a:pt x="68471" y="79901"/>
                </a:lnTo>
                <a:lnTo>
                  <a:pt x="64007" y="76200"/>
                </a:lnTo>
                <a:close/>
              </a:path>
              <a:path w="127000" h="792479">
                <a:moveTo>
                  <a:pt x="64007" y="0"/>
                </a:moveTo>
                <a:lnTo>
                  <a:pt x="0" y="128015"/>
                </a:lnTo>
                <a:lnTo>
                  <a:pt x="59324" y="79991"/>
                </a:lnTo>
                <a:lnTo>
                  <a:pt x="59436" y="76200"/>
                </a:lnTo>
                <a:lnTo>
                  <a:pt x="101200" y="76200"/>
                </a:lnTo>
                <a:lnTo>
                  <a:pt x="64007" y="0"/>
                </a:lnTo>
                <a:close/>
              </a:path>
              <a:path w="127000" h="792479">
                <a:moveTo>
                  <a:pt x="101200" y="76200"/>
                </a:moveTo>
                <a:lnTo>
                  <a:pt x="68580" y="76200"/>
                </a:lnTo>
                <a:lnTo>
                  <a:pt x="68580" y="79991"/>
                </a:lnTo>
                <a:lnTo>
                  <a:pt x="126492" y="128015"/>
                </a:lnTo>
                <a:lnTo>
                  <a:pt x="101200" y="76200"/>
                </a:lnTo>
                <a:close/>
              </a:path>
              <a:path w="127000" h="792479">
                <a:moveTo>
                  <a:pt x="68580" y="76200"/>
                </a:moveTo>
                <a:lnTo>
                  <a:pt x="64007" y="76200"/>
                </a:lnTo>
                <a:lnTo>
                  <a:pt x="68580" y="79991"/>
                </a:lnTo>
                <a:lnTo>
                  <a:pt x="68580" y="76200"/>
                </a:lnTo>
                <a:close/>
              </a:path>
              <a:path w="127000" h="792479">
                <a:moveTo>
                  <a:pt x="64007" y="76200"/>
                </a:moveTo>
                <a:lnTo>
                  <a:pt x="59436" y="76200"/>
                </a:lnTo>
                <a:lnTo>
                  <a:pt x="59436" y="79901"/>
                </a:lnTo>
                <a:lnTo>
                  <a:pt x="64007" y="76200"/>
                </a:lnTo>
                <a:close/>
              </a:path>
            </a:pathLst>
          </a:custGeom>
          <a:solidFill>
            <a:srgbClr val="000000"/>
          </a:solidFill>
        </p:spPr>
        <p:txBody>
          <a:bodyPr wrap="square" lIns="0" tIns="0" rIns="0" bIns="0" rtlCol="0"/>
          <a:lstStyle/>
          <a:p>
            <a:endParaRPr/>
          </a:p>
        </p:txBody>
      </p:sp>
      <p:sp>
        <p:nvSpPr>
          <p:cNvPr id="11" name="object 11"/>
          <p:cNvSpPr/>
          <p:nvPr/>
        </p:nvSpPr>
        <p:spPr>
          <a:xfrm>
            <a:off x="1310525" y="5934455"/>
            <a:ext cx="4185285" cy="469900"/>
          </a:xfrm>
          <a:custGeom>
            <a:avLst/>
            <a:gdLst/>
            <a:ahLst/>
            <a:cxnLst/>
            <a:rect l="l" t="t" r="r" b="b"/>
            <a:pathLst>
              <a:path w="4185285" h="469900">
                <a:moveTo>
                  <a:pt x="4184891" y="0"/>
                </a:moveTo>
                <a:lnTo>
                  <a:pt x="0" y="0"/>
                </a:lnTo>
                <a:lnTo>
                  <a:pt x="0" y="469392"/>
                </a:lnTo>
                <a:lnTo>
                  <a:pt x="4184891" y="469392"/>
                </a:lnTo>
                <a:lnTo>
                  <a:pt x="4184891" y="464820"/>
                </a:lnTo>
                <a:lnTo>
                  <a:pt x="9143" y="464820"/>
                </a:lnTo>
                <a:lnTo>
                  <a:pt x="4571" y="460248"/>
                </a:lnTo>
                <a:lnTo>
                  <a:pt x="9143" y="460248"/>
                </a:lnTo>
                <a:lnTo>
                  <a:pt x="9143" y="9144"/>
                </a:lnTo>
                <a:lnTo>
                  <a:pt x="4571" y="9144"/>
                </a:lnTo>
                <a:lnTo>
                  <a:pt x="9143" y="4572"/>
                </a:lnTo>
                <a:lnTo>
                  <a:pt x="4184891" y="4572"/>
                </a:lnTo>
                <a:lnTo>
                  <a:pt x="4184891" y="0"/>
                </a:lnTo>
                <a:close/>
              </a:path>
              <a:path w="4185285" h="469900">
                <a:moveTo>
                  <a:pt x="9143" y="460248"/>
                </a:moveTo>
                <a:lnTo>
                  <a:pt x="4571" y="460248"/>
                </a:lnTo>
                <a:lnTo>
                  <a:pt x="9143" y="464820"/>
                </a:lnTo>
                <a:lnTo>
                  <a:pt x="9143" y="460248"/>
                </a:lnTo>
                <a:close/>
              </a:path>
              <a:path w="4185285" h="469900">
                <a:moveTo>
                  <a:pt x="4175747" y="460248"/>
                </a:moveTo>
                <a:lnTo>
                  <a:pt x="9143" y="460248"/>
                </a:lnTo>
                <a:lnTo>
                  <a:pt x="9143" y="464820"/>
                </a:lnTo>
                <a:lnTo>
                  <a:pt x="4175747" y="464820"/>
                </a:lnTo>
                <a:lnTo>
                  <a:pt x="4175747" y="460248"/>
                </a:lnTo>
                <a:close/>
              </a:path>
              <a:path w="4185285" h="469900">
                <a:moveTo>
                  <a:pt x="4175747" y="4572"/>
                </a:moveTo>
                <a:lnTo>
                  <a:pt x="4175747" y="464820"/>
                </a:lnTo>
                <a:lnTo>
                  <a:pt x="4180319" y="460248"/>
                </a:lnTo>
                <a:lnTo>
                  <a:pt x="4184891" y="460248"/>
                </a:lnTo>
                <a:lnTo>
                  <a:pt x="4184891" y="9144"/>
                </a:lnTo>
                <a:lnTo>
                  <a:pt x="4180319" y="9144"/>
                </a:lnTo>
                <a:lnTo>
                  <a:pt x="4175747" y="4572"/>
                </a:lnTo>
                <a:close/>
              </a:path>
              <a:path w="4185285" h="469900">
                <a:moveTo>
                  <a:pt x="4184891" y="460248"/>
                </a:moveTo>
                <a:lnTo>
                  <a:pt x="4180319" y="460248"/>
                </a:lnTo>
                <a:lnTo>
                  <a:pt x="4175747" y="464820"/>
                </a:lnTo>
                <a:lnTo>
                  <a:pt x="4184891" y="464820"/>
                </a:lnTo>
                <a:lnTo>
                  <a:pt x="4184891" y="460248"/>
                </a:lnTo>
                <a:close/>
              </a:path>
              <a:path w="4185285" h="469900">
                <a:moveTo>
                  <a:pt x="9143" y="4572"/>
                </a:moveTo>
                <a:lnTo>
                  <a:pt x="4571" y="9144"/>
                </a:lnTo>
                <a:lnTo>
                  <a:pt x="9143" y="9144"/>
                </a:lnTo>
                <a:lnTo>
                  <a:pt x="9143" y="4572"/>
                </a:lnTo>
                <a:close/>
              </a:path>
              <a:path w="4185285" h="469900">
                <a:moveTo>
                  <a:pt x="4175747" y="4572"/>
                </a:moveTo>
                <a:lnTo>
                  <a:pt x="9143" y="4572"/>
                </a:lnTo>
                <a:lnTo>
                  <a:pt x="9143" y="9144"/>
                </a:lnTo>
                <a:lnTo>
                  <a:pt x="4175747" y="9144"/>
                </a:lnTo>
                <a:lnTo>
                  <a:pt x="4175747" y="4572"/>
                </a:lnTo>
                <a:close/>
              </a:path>
              <a:path w="4185285" h="469900">
                <a:moveTo>
                  <a:pt x="4184891" y="4572"/>
                </a:moveTo>
                <a:lnTo>
                  <a:pt x="4175747" y="4572"/>
                </a:lnTo>
                <a:lnTo>
                  <a:pt x="4180319" y="9144"/>
                </a:lnTo>
                <a:lnTo>
                  <a:pt x="4184891" y="9144"/>
                </a:lnTo>
                <a:lnTo>
                  <a:pt x="4184891" y="4572"/>
                </a:lnTo>
                <a:close/>
              </a:path>
            </a:pathLst>
          </a:custGeom>
          <a:solidFill>
            <a:srgbClr val="000000"/>
          </a:solidFill>
        </p:spPr>
        <p:txBody>
          <a:bodyPr wrap="square" lIns="0" tIns="0" rIns="0" bIns="0" rtlCol="0"/>
          <a:lstStyle/>
          <a:p>
            <a:endParaRPr/>
          </a:p>
        </p:txBody>
      </p:sp>
      <p:sp>
        <p:nvSpPr>
          <p:cNvPr id="12" name="object 12"/>
          <p:cNvSpPr txBox="1"/>
          <p:nvPr/>
        </p:nvSpPr>
        <p:spPr>
          <a:xfrm>
            <a:off x="1392313" y="5979159"/>
            <a:ext cx="3304540" cy="278765"/>
          </a:xfrm>
          <a:prstGeom prst="rect">
            <a:avLst/>
          </a:prstGeom>
        </p:spPr>
        <p:txBody>
          <a:bodyPr vert="horz" wrap="square" lIns="0" tIns="0" rIns="0" bIns="0" rtlCol="0">
            <a:spAutoFit/>
          </a:bodyPr>
          <a:lstStyle/>
          <a:p>
            <a:pPr marL="12700">
              <a:lnSpc>
                <a:spcPct val="100000"/>
              </a:lnSpc>
              <a:tabLst>
                <a:tab pos="354965" algn="l"/>
              </a:tabLst>
            </a:pPr>
            <a:r>
              <a:rPr sz="1100" spc="-310" dirty="0">
                <a:solidFill>
                  <a:srgbClr val="CC9900"/>
                </a:solidFill>
                <a:latin typeface="Wingdings"/>
                <a:cs typeface="Wingdings"/>
              </a:rPr>
              <a:t></a:t>
            </a:r>
            <a:r>
              <a:rPr sz="1100" spc="-310" dirty="0">
                <a:solidFill>
                  <a:srgbClr val="CC9900"/>
                </a:solidFill>
                <a:latin typeface="Times New Roman"/>
                <a:cs typeface="Times New Roman"/>
              </a:rPr>
              <a:t>	</a:t>
            </a:r>
            <a:r>
              <a:rPr sz="1700" dirty="0">
                <a:latin typeface="Arial"/>
                <a:cs typeface="Arial"/>
              </a:rPr>
              <a:t>Solution : Sous-casting</a:t>
            </a:r>
            <a:r>
              <a:rPr sz="1700" spc="-75" dirty="0">
                <a:latin typeface="Arial"/>
                <a:cs typeface="Arial"/>
              </a:rPr>
              <a:t> </a:t>
            </a:r>
            <a:r>
              <a:rPr sz="1700" dirty="0">
                <a:latin typeface="Arial"/>
                <a:cs typeface="Arial"/>
              </a:rPr>
              <a:t>explicit</a:t>
            </a:r>
            <a:endParaRPr sz="1700">
              <a:latin typeface="Arial"/>
              <a:cs typeface="Arial"/>
            </a:endParaRPr>
          </a:p>
        </p:txBody>
      </p:sp>
    </p:spTree>
    <p:extLst>
      <p:ext uri="{BB962C8B-B14F-4D97-AF65-F5344CB8AC3E}">
        <p14:creationId xmlns:p14="http://schemas.microsoft.com/office/powerpoint/2010/main" val="21258986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10017" y="1988311"/>
            <a:ext cx="7981315" cy="1815464"/>
          </a:xfrm>
          <a:prstGeom prst="rect">
            <a:avLst/>
          </a:prstGeom>
        </p:spPr>
        <p:txBody>
          <a:bodyPr vert="horz" wrap="square" lIns="0" tIns="0" rIns="0" bIns="0" rtlCol="0">
            <a:spAutoFit/>
          </a:bodyPr>
          <a:lstStyle/>
          <a:p>
            <a:pPr marL="355600" marR="5080" indent="-342900">
              <a:lnSpc>
                <a:spcPct val="80000"/>
              </a:lnSpc>
              <a:buClr>
                <a:srgbClr val="CC9900"/>
              </a:buClr>
              <a:buSzPct val="63157"/>
              <a:buFont typeface="Wingdings"/>
              <a:buChar char=""/>
              <a:tabLst>
                <a:tab pos="354965" algn="l"/>
                <a:tab pos="355600" algn="l"/>
              </a:tabLst>
            </a:pPr>
            <a:r>
              <a:rPr sz="1900" spc="-5" dirty="0">
                <a:latin typeface="Arial"/>
                <a:cs typeface="Arial"/>
              </a:rPr>
              <a:t>Ce message indique que l’objet f1 qui est de type Fruit ne possède pas  la méthode</a:t>
            </a:r>
            <a:r>
              <a:rPr sz="1900" spc="-15" dirty="0">
                <a:latin typeface="Arial"/>
                <a:cs typeface="Arial"/>
              </a:rPr>
              <a:t> </a:t>
            </a:r>
            <a:r>
              <a:rPr sz="1900" spc="-5" dirty="0">
                <a:latin typeface="Arial"/>
                <a:cs typeface="Arial"/>
              </a:rPr>
              <a:t>affichePoids().</a:t>
            </a:r>
            <a:endParaRPr sz="1900" dirty="0">
              <a:latin typeface="Arial"/>
              <a:cs typeface="Arial"/>
            </a:endParaRPr>
          </a:p>
          <a:p>
            <a:pPr marL="355600" marR="201295" indent="-342900">
              <a:lnSpc>
                <a:spcPct val="80000"/>
              </a:lnSpc>
              <a:spcBef>
                <a:spcPts val="455"/>
              </a:spcBef>
              <a:buClr>
                <a:srgbClr val="CC9900"/>
              </a:buClr>
              <a:buSzPct val="63157"/>
              <a:buFont typeface="Wingdings"/>
              <a:buChar char=""/>
              <a:tabLst>
                <a:tab pos="354965" algn="l"/>
                <a:tab pos="355600" algn="l"/>
              </a:tabLst>
            </a:pPr>
            <a:r>
              <a:rPr sz="1900" spc="-5" dirty="0">
                <a:latin typeface="Arial"/>
                <a:cs typeface="Arial"/>
              </a:rPr>
              <a:t>Cela est tout à fait vrai car cette méthode est définie dans les classes  Pomme et Orange et non dans la classe</a:t>
            </a:r>
            <a:r>
              <a:rPr sz="1900" spc="114" dirty="0">
                <a:latin typeface="Arial"/>
                <a:cs typeface="Arial"/>
              </a:rPr>
              <a:t> </a:t>
            </a:r>
            <a:r>
              <a:rPr sz="1900" spc="-5" dirty="0">
                <a:latin typeface="Arial"/>
                <a:cs typeface="Arial"/>
              </a:rPr>
              <a:t>Fruit.</a:t>
            </a:r>
            <a:endParaRPr sz="1900" dirty="0">
              <a:latin typeface="Arial"/>
              <a:cs typeface="Arial"/>
            </a:endParaRPr>
          </a:p>
          <a:p>
            <a:pPr marL="355600" marR="35560" indent="-342900">
              <a:lnSpc>
                <a:spcPts val="1820"/>
              </a:lnSpc>
              <a:spcBef>
                <a:spcPts val="440"/>
              </a:spcBef>
              <a:buClr>
                <a:srgbClr val="CC9900"/>
              </a:buClr>
              <a:buSzPct val="63157"/>
              <a:buFont typeface="Wingdings"/>
              <a:buChar char=""/>
              <a:tabLst>
                <a:tab pos="354965" algn="l"/>
                <a:tab pos="355600" algn="l"/>
              </a:tabLst>
            </a:pPr>
            <a:r>
              <a:rPr sz="1900" spc="-5" dirty="0">
                <a:latin typeface="Arial"/>
                <a:cs typeface="Arial"/>
              </a:rPr>
              <a:t>En fait, même si le handle f1 pointe un objet Pomme, le compilateur ne  tient pas en considération cette affectation, et pour lui f1 est un</a:t>
            </a:r>
            <a:r>
              <a:rPr sz="1900" spc="254" dirty="0">
                <a:latin typeface="Arial"/>
                <a:cs typeface="Arial"/>
              </a:rPr>
              <a:t> </a:t>
            </a:r>
            <a:r>
              <a:rPr sz="1900" spc="-5" dirty="0">
                <a:latin typeface="Arial"/>
                <a:cs typeface="Arial"/>
              </a:rPr>
              <a:t>Fruit.</a:t>
            </a:r>
            <a:endParaRPr sz="1900" dirty="0">
              <a:latin typeface="Arial"/>
              <a:cs typeface="Arial"/>
            </a:endParaRPr>
          </a:p>
          <a:p>
            <a:pPr marL="355600" indent="-342900">
              <a:lnSpc>
                <a:spcPct val="100000"/>
              </a:lnSpc>
              <a:spcBef>
                <a:spcPts val="15"/>
              </a:spcBef>
              <a:buClr>
                <a:srgbClr val="CC9900"/>
              </a:buClr>
              <a:buSzPct val="63157"/>
              <a:buFont typeface="Wingdings"/>
              <a:buChar char=""/>
              <a:tabLst>
                <a:tab pos="354965" algn="l"/>
                <a:tab pos="355600" algn="l"/>
              </a:tabLst>
            </a:pPr>
            <a:r>
              <a:rPr sz="1900" spc="-5" dirty="0">
                <a:latin typeface="Arial"/>
                <a:cs typeface="Arial"/>
              </a:rPr>
              <a:t>Il faudra donc convertir explicitement l’objet f1 qui de type Fruit</a:t>
            </a:r>
            <a:r>
              <a:rPr sz="1900" spc="254" dirty="0">
                <a:latin typeface="Arial"/>
                <a:cs typeface="Arial"/>
              </a:rPr>
              <a:t> </a:t>
            </a:r>
            <a:r>
              <a:rPr sz="1900" spc="-5" dirty="0">
                <a:latin typeface="Arial"/>
                <a:cs typeface="Arial"/>
              </a:rPr>
              <a:t>en</a:t>
            </a:r>
            <a:endParaRPr sz="1900" dirty="0">
              <a:latin typeface="Arial"/>
              <a:cs typeface="Arial"/>
            </a:endParaRPr>
          </a:p>
        </p:txBody>
      </p:sp>
      <p:sp>
        <p:nvSpPr>
          <p:cNvPr id="3" name="object 3"/>
          <p:cNvSpPr txBox="1">
            <a:spLocks noGrp="1"/>
          </p:cNvSpPr>
          <p:nvPr>
            <p:ph type="title"/>
          </p:nvPr>
        </p:nvSpPr>
        <p:spPr>
          <a:xfrm>
            <a:off x="791636" y="82755"/>
            <a:ext cx="9223058" cy="533497"/>
          </a:xfrm>
          <a:prstGeom prst="rect">
            <a:avLst/>
          </a:prstGeom>
        </p:spPr>
        <p:txBody>
          <a:bodyPr vert="horz" wrap="square" lIns="0" tIns="404876" rIns="0" bIns="0" rtlCol="0">
            <a:spAutoFit/>
          </a:bodyPr>
          <a:lstStyle/>
          <a:p>
            <a:pPr marL="12700">
              <a:lnSpc>
                <a:spcPct val="100000"/>
              </a:lnSpc>
            </a:pPr>
            <a:r>
              <a:rPr spc="-5" dirty="0"/>
              <a:t>Sous-casting </a:t>
            </a:r>
            <a:r>
              <a:rPr dirty="0"/>
              <a:t>des</a:t>
            </a:r>
            <a:r>
              <a:rPr spc="-25" dirty="0"/>
              <a:t> </a:t>
            </a:r>
            <a:r>
              <a:rPr spc="-5" dirty="0"/>
              <a:t>objets</a:t>
            </a:r>
          </a:p>
        </p:txBody>
      </p:sp>
      <p:sp>
        <p:nvSpPr>
          <p:cNvPr id="8" name="object 8"/>
          <p:cNvSpPr txBox="1">
            <a:spLocks noGrp="1"/>
          </p:cNvSpPr>
          <p:nvPr>
            <p:ph type="sldNum" sz="quarter" idx="12"/>
          </p:nvPr>
        </p:nvSpPr>
        <p:spPr>
          <a:prstGeom prst="rect">
            <a:avLst/>
          </a:prstGeom>
        </p:spPr>
        <p:txBody>
          <a:bodyPr vert="horz" wrap="square" lIns="0" tIns="220563" rIns="0" bIns="0" rtlCol="0">
            <a:spAutoFit/>
          </a:bodyPr>
          <a:lstStyle/>
          <a:p>
            <a:pPr marL="2044064">
              <a:lnSpc>
                <a:spcPts val="1260"/>
              </a:lnSpc>
            </a:pPr>
            <a:fld id="{81D60167-4931-47E6-BA6A-407CBD079E47}" type="slidenum">
              <a:rPr dirty="0"/>
              <a:t>134</a:t>
            </a:fld>
            <a:endParaRPr dirty="0"/>
          </a:p>
        </p:txBody>
      </p:sp>
      <p:sp>
        <p:nvSpPr>
          <p:cNvPr id="4" name="object 4"/>
          <p:cNvSpPr/>
          <p:nvPr/>
        </p:nvSpPr>
        <p:spPr>
          <a:xfrm>
            <a:off x="774072" y="3777996"/>
            <a:ext cx="9144000" cy="3429000"/>
          </a:xfrm>
          <a:custGeom>
            <a:avLst/>
            <a:gdLst/>
            <a:ahLst/>
            <a:cxnLst/>
            <a:rect l="l" t="t" r="r" b="b"/>
            <a:pathLst>
              <a:path w="9144000" h="3429000">
                <a:moveTo>
                  <a:pt x="0" y="0"/>
                </a:moveTo>
                <a:lnTo>
                  <a:pt x="9143992" y="0"/>
                </a:lnTo>
                <a:lnTo>
                  <a:pt x="9143992" y="3429000"/>
                </a:lnTo>
                <a:lnTo>
                  <a:pt x="0" y="3429000"/>
                </a:lnTo>
                <a:lnTo>
                  <a:pt x="0" y="0"/>
                </a:lnTo>
                <a:close/>
              </a:path>
            </a:pathLst>
          </a:custGeom>
          <a:solidFill>
            <a:srgbClr val="FFFFFF"/>
          </a:solidFill>
        </p:spPr>
        <p:txBody>
          <a:bodyPr wrap="square" lIns="0" tIns="0" rIns="0" bIns="0" rtlCol="0"/>
          <a:lstStyle/>
          <a:p>
            <a:endParaRPr/>
          </a:p>
        </p:txBody>
      </p:sp>
      <p:sp>
        <p:nvSpPr>
          <p:cNvPr id="5" name="object 5"/>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6" name="object 6"/>
          <p:cNvSpPr txBox="1"/>
          <p:nvPr/>
        </p:nvSpPr>
        <p:spPr>
          <a:xfrm>
            <a:off x="1310017" y="3725671"/>
            <a:ext cx="8023859" cy="2421890"/>
          </a:xfrm>
          <a:prstGeom prst="rect">
            <a:avLst/>
          </a:prstGeom>
        </p:spPr>
        <p:txBody>
          <a:bodyPr vert="horz" wrap="square" lIns="0" tIns="0" rIns="0" bIns="0" rtlCol="0">
            <a:spAutoFit/>
          </a:bodyPr>
          <a:lstStyle/>
          <a:p>
            <a:pPr marL="355600">
              <a:lnSpc>
                <a:spcPct val="100000"/>
              </a:lnSpc>
            </a:pPr>
            <a:r>
              <a:rPr sz="1900" spc="-5" dirty="0">
                <a:latin typeface="Arial"/>
                <a:cs typeface="Arial"/>
              </a:rPr>
              <a:t>Pomme.</a:t>
            </a:r>
            <a:endParaRPr sz="1900" dirty="0">
              <a:latin typeface="Arial"/>
              <a:cs typeface="Arial"/>
            </a:endParaRPr>
          </a:p>
          <a:p>
            <a:pPr marL="355600" marR="99695" indent="-342900">
              <a:lnSpc>
                <a:spcPct val="80000"/>
              </a:lnSpc>
              <a:spcBef>
                <a:spcPts val="455"/>
              </a:spcBef>
              <a:buClr>
                <a:srgbClr val="CC9900"/>
              </a:buClr>
              <a:buSzPct val="63157"/>
              <a:buFont typeface="Wingdings"/>
              <a:buChar char=""/>
              <a:tabLst>
                <a:tab pos="354965" algn="l"/>
                <a:tab pos="355600" algn="l"/>
              </a:tabLst>
            </a:pPr>
            <a:r>
              <a:rPr sz="1900" spc="-5" dirty="0">
                <a:latin typeface="Arial"/>
                <a:cs typeface="Arial"/>
              </a:rPr>
              <a:t>Cette conversion s’appelle Sous-casting qui indique la conversion d’un  objet d’une classe vers un autre objet d’une classe</a:t>
            </a:r>
            <a:r>
              <a:rPr sz="1900" spc="225" dirty="0">
                <a:latin typeface="Arial"/>
                <a:cs typeface="Arial"/>
              </a:rPr>
              <a:t> </a:t>
            </a:r>
            <a:r>
              <a:rPr sz="1900" spc="-5" dirty="0">
                <a:latin typeface="Arial"/>
                <a:cs typeface="Arial"/>
              </a:rPr>
              <a:t>dérivée.</a:t>
            </a:r>
            <a:endParaRPr sz="1900" dirty="0">
              <a:latin typeface="Arial"/>
              <a:cs typeface="Arial"/>
            </a:endParaRPr>
          </a:p>
          <a:p>
            <a:pPr marL="355600" indent="-342900">
              <a:lnSpc>
                <a:spcPct val="100000"/>
              </a:lnSpc>
              <a:buClr>
                <a:srgbClr val="CC9900"/>
              </a:buClr>
              <a:buSzPct val="63157"/>
              <a:buFont typeface="Wingdings"/>
              <a:buChar char=""/>
              <a:tabLst>
                <a:tab pos="354965" algn="l"/>
                <a:tab pos="355600" algn="l"/>
              </a:tabLst>
            </a:pPr>
            <a:r>
              <a:rPr sz="1900" spc="-5" dirty="0">
                <a:latin typeface="Arial"/>
                <a:cs typeface="Arial"/>
              </a:rPr>
              <a:t>Dans ce cas de figure, le sous-casting doit se faire</a:t>
            </a:r>
            <a:r>
              <a:rPr sz="1900" spc="190" dirty="0">
                <a:latin typeface="Arial"/>
                <a:cs typeface="Arial"/>
              </a:rPr>
              <a:t> </a:t>
            </a:r>
            <a:r>
              <a:rPr sz="1900" spc="-5" dirty="0">
                <a:latin typeface="Arial"/>
                <a:cs typeface="Arial"/>
              </a:rPr>
              <a:t>explicitement.</a:t>
            </a:r>
            <a:endParaRPr sz="1900" dirty="0">
              <a:latin typeface="Arial"/>
              <a:cs typeface="Arial"/>
            </a:endParaRPr>
          </a:p>
          <a:p>
            <a:pPr marL="355600" indent="-342900">
              <a:lnSpc>
                <a:spcPct val="100000"/>
              </a:lnSpc>
              <a:buClr>
                <a:srgbClr val="CC9900"/>
              </a:buClr>
              <a:buSzPct val="63157"/>
              <a:buFont typeface="Wingdings"/>
              <a:buChar char=""/>
              <a:tabLst>
                <a:tab pos="354965" algn="l"/>
                <a:tab pos="355600" algn="l"/>
              </a:tabLst>
            </a:pPr>
            <a:r>
              <a:rPr sz="1900" spc="-5" dirty="0">
                <a:latin typeface="Arial"/>
                <a:cs typeface="Arial"/>
              </a:rPr>
              <a:t>L’erreur de compilation peut </a:t>
            </a:r>
            <a:r>
              <a:rPr sz="1900" spc="-5" dirty="0" err="1">
                <a:latin typeface="Arial"/>
                <a:cs typeface="Arial"/>
              </a:rPr>
              <a:t>être</a:t>
            </a:r>
            <a:r>
              <a:rPr sz="1900" spc="-5" dirty="0">
                <a:latin typeface="Arial"/>
                <a:cs typeface="Arial"/>
              </a:rPr>
              <a:t> </a:t>
            </a:r>
            <a:r>
              <a:rPr sz="1900" spc="-5" dirty="0" err="1">
                <a:latin typeface="Arial"/>
                <a:cs typeface="Arial"/>
              </a:rPr>
              <a:t>évité</a:t>
            </a:r>
            <a:r>
              <a:rPr sz="1900" spc="-5" dirty="0">
                <a:latin typeface="Arial"/>
                <a:cs typeface="Arial"/>
              </a:rPr>
              <a:t> en écrivant la syntaxe suivante</a:t>
            </a:r>
            <a:r>
              <a:rPr sz="1900" spc="305" dirty="0">
                <a:latin typeface="Arial"/>
                <a:cs typeface="Arial"/>
              </a:rPr>
              <a:t> </a:t>
            </a:r>
            <a:r>
              <a:rPr sz="1900" spc="-5" dirty="0">
                <a:latin typeface="Arial"/>
                <a:cs typeface="Arial"/>
              </a:rPr>
              <a:t>:</a:t>
            </a:r>
            <a:endParaRPr sz="1900" dirty="0">
              <a:latin typeface="Arial"/>
              <a:cs typeface="Arial"/>
            </a:endParaRPr>
          </a:p>
          <a:p>
            <a:pPr marL="356870">
              <a:lnSpc>
                <a:spcPct val="100000"/>
              </a:lnSpc>
              <a:spcBef>
                <a:spcPts val="5"/>
              </a:spcBef>
              <a:tabLst>
                <a:tab pos="742315" algn="l"/>
              </a:tabLst>
            </a:pPr>
            <a:r>
              <a:rPr sz="1000" spc="-240" dirty="0">
                <a:solidFill>
                  <a:srgbClr val="3B812F"/>
                </a:solidFill>
                <a:latin typeface="Wingdings"/>
                <a:cs typeface="Wingdings"/>
              </a:rPr>
              <a:t></a:t>
            </a:r>
            <a:r>
              <a:rPr sz="1000" spc="-240" dirty="0">
                <a:solidFill>
                  <a:srgbClr val="3B812F"/>
                </a:solidFill>
                <a:latin typeface="Times New Roman"/>
                <a:cs typeface="Times New Roman"/>
              </a:rPr>
              <a:t>	</a:t>
            </a:r>
            <a:r>
              <a:rPr sz="1700" b="1" spc="-5" dirty="0">
                <a:latin typeface="Arial"/>
                <a:cs typeface="Arial"/>
              </a:rPr>
              <a:t>((Pomme)f1).affichePoids();</a:t>
            </a:r>
            <a:endParaRPr sz="1700" dirty="0">
              <a:latin typeface="Arial"/>
              <a:cs typeface="Arial"/>
            </a:endParaRPr>
          </a:p>
          <a:p>
            <a:pPr marL="355600" marR="5080" indent="-342900">
              <a:lnSpc>
                <a:spcPct val="79700"/>
              </a:lnSpc>
              <a:spcBef>
                <a:spcPts val="465"/>
              </a:spcBef>
              <a:buClr>
                <a:srgbClr val="CC9900"/>
              </a:buClr>
              <a:buSzPct val="63157"/>
              <a:buFont typeface="Wingdings"/>
              <a:buChar char=""/>
              <a:tabLst>
                <a:tab pos="354965" algn="l"/>
                <a:tab pos="355600" algn="l"/>
              </a:tabLst>
            </a:pPr>
            <a:r>
              <a:rPr sz="1900" spc="-5" dirty="0">
                <a:latin typeface="Arial"/>
                <a:cs typeface="Arial"/>
              </a:rPr>
              <a:t>Cette instruction indique que l</a:t>
            </a:r>
            <a:r>
              <a:rPr sz="1900" spc="-5" dirty="0">
                <a:latin typeface="Tahoma"/>
                <a:cs typeface="Tahoma"/>
              </a:rPr>
              <a:t>’</a:t>
            </a:r>
            <a:r>
              <a:rPr sz="1900" spc="-5" dirty="0">
                <a:latin typeface="Arial"/>
                <a:cs typeface="Arial"/>
              </a:rPr>
              <a:t>objet f1 , de type Fruit, est converti en  Pomme, ensuite la m</a:t>
            </a:r>
            <a:r>
              <a:rPr sz="1900" spc="-5" dirty="0">
                <a:latin typeface="Tahoma"/>
                <a:cs typeface="Tahoma"/>
              </a:rPr>
              <a:t>é</a:t>
            </a:r>
            <a:r>
              <a:rPr sz="1900" spc="-5" dirty="0">
                <a:latin typeface="Arial"/>
                <a:cs typeface="Arial"/>
              </a:rPr>
              <a:t>thode affichePoids() de l</a:t>
            </a:r>
            <a:r>
              <a:rPr sz="1900" spc="-5" dirty="0">
                <a:latin typeface="Tahoma"/>
                <a:cs typeface="Tahoma"/>
              </a:rPr>
              <a:t>’</a:t>
            </a:r>
            <a:r>
              <a:rPr sz="1900" spc="-5" dirty="0">
                <a:latin typeface="Arial"/>
                <a:cs typeface="Arial"/>
              </a:rPr>
              <a:t>objet Pomme est appel</a:t>
            </a:r>
            <a:r>
              <a:rPr sz="1900" spc="-5" dirty="0">
                <a:latin typeface="Tahoma"/>
                <a:cs typeface="Tahoma"/>
              </a:rPr>
              <a:t>é  </a:t>
            </a:r>
            <a:r>
              <a:rPr sz="1900" spc="-5" dirty="0">
                <a:latin typeface="Arial"/>
                <a:cs typeface="Arial"/>
              </a:rPr>
              <a:t>ce qui est</a:t>
            </a:r>
            <a:r>
              <a:rPr sz="1900" spc="-35" dirty="0">
                <a:latin typeface="Arial"/>
                <a:cs typeface="Arial"/>
              </a:rPr>
              <a:t> </a:t>
            </a:r>
            <a:r>
              <a:rPr sz="1900" spc="-5" dirty="0">
                <a:latin typeface="Arial"/>
                <a:cs typeface="Arial"/>
              </a:rPr>
              <a:t>correcte.</a:t>
            </a:r>
            <a:endParaRPr sz="1900" dirty="0">
              <a:latin typeface="Arial"/>
              <a:cs typeface="Arial"/>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7716" rIns="0" bIns="0" rtlCol="0">
            <a:spAutoFit/>
          </a:bodyPr>
          <a:lstStyle/>
          <a:p>
            <a:pPr marL="239395">
              <a:lnSpc>
                <a:spcPct val="100000"/>
              </a:lnSpc>
            </a:pPr>
            <a:r>
              <a:rPr spc="-5" dirty="0"/>
              <a:t>Polymorphisme</a:t>
            </a:r>
          </a:p>
        </p:txBody>
      </p:sp>
      <p:sp>
        <p:nvSpPr>
          <p:cNvPr id="8" name="object 8"/>
          <p:cNvSpPr txBox="1">
            <a:spLocks noGrp="1"/>
          </p:cNvSpPr>
          <p:nvPr>
            <p:ph type="sldNum" sz="quarter" idx="12"/>
          </p:nvPr>
        </p:nvSpPr>
        <p:spPr>
          <a:prstGeom prst="rect">
            <a:avLst/>
          </a:prstGeom>
        </p:spPr>
        <p:txBody>
          <a:bodyPr vert="horz" wrap="square" lIns="0" tIns="220563" rIns="0" bIns="0" rtlCol="0">
            <a:spAutoFit/>
          </a:bodyPr>
          <a:lstStyle/>
          <a:p>
            <a:pPr marL="2044064">
              <a:lnSpc>
                <a:spcPts val="1260"/>
              </a:lnSpc>
            </a:pPr>
            <a:fld id="{81D60167-4931-47E6-BA6A-407CBD079E47}" type="slidenum">
              <a:rPr dirty="0"/>
              <a:t>135</a:t>
            </a:fld>
            <a:endParaRPr dirty="0"/>
          </a:p>
        </p:txBody>
      </p:sp>
      <p:sp>
        <p:nvSpPr>
          <p:cNvPr id="3" name="object 3"/>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4" name="object 4"/>
          <p:cNvSpPr txBox="1"/>
          <p:nvPr/>
        </p:nvSpPr>
        <p:spPr>
          <a:xfrm>
            <a:off x="8881249" y="3724655"/>
            <a:ext cx="487680" cy="340995"/>
          </a:xfrm>
          <a:prstGeom prst="rect">
            <a:avLst/>
          </a:prstGeom>
        </p:spPr>
        <p:txBody>
          <a:bodyPr vert="horz" wrap="square" lIns="0" tIns="0" rIns="0" bIns="0" rtlCol="0">
            <a:spAutoFit/>
          </a:bodyPr>
          <a:lstStyle/>
          <a:p>
            <a:pPr marL="12700">
              <a:lnSpc>
                <a:spcPct val="100000"/>
              </a:lnSpc>
            </a:pPr>
            <a:r>
              <a:rPr sz="2100" spc="-20" dirty="0">
                <a:latin typeface="Arial"/>
                <a:cs typeface="Arial"/>
              </a:rPr>
              <a:t>q</a:t>
            </a:r>
            <a:r>
              <a:rPr sz="2100" spc="-5" dirty="0">
                <a:latin typeface="Arial"/>
                <a:cs typeface="Arial"/>
              </a:rPr>
              <a:t>u'</a:t>
            </a:r>
            <a:r>
              <a:rPr sz="2100" spc="-10" dirty="0">
                <a:latin typeface="Arial"/>
                <a:cs typeface="Arial"/>
              </a:rPr>
              <a:t>i</a:t>
            </a:r>
            <a:r>
              <a:rPr sz="2100" dirty="0">
                <a:latin typeface="Arial"/>
                <a:cs typeface="Arial"/>
              </a:rPr>
              <a:t>l</a:t>
            </a:r>
            <a:endParaRPr sz="2100">
              <a:latin typeface="Arial"/>
              <a:cs typeface="Arial"/>
            </a:endParaRPr>
          </a:p>
        </p:txBody>
      </p:sp>
      <p:sp>
        <p:nvSpPr>
          <p:cNvPr id="5" name="object 5"/>
          <p:cNvSpPr txBox="1"/>
          <p:nvPr/>
        </p:nvSpPr>
        <p:spPr>
          <a:xfrm>
            <a:off x="1753501" y="2367279"/>
            <a:ext cx="6827520" cy="1954530"/>
          </a:xfrm>
          <a:prstGeom prst="rect">
            <a:avLst/>
          </a:prstGeom>
        </p:spPr>
        <p:txBody>
          <a:bodyPr vert="horz" wrap="square" lIns="0" tIns="0" rIns="0" bIns="0" rtlCol="0">
            <a:spAutoFit/>
          </a:bodyPr>
          <a:lstStyle/>
          <a:p>
            <a:pPr marL="12700">
              <a:lnSpc>
                <a:spcPct val="100000"/>
              </a:lnSpc>
            </a:pPr>
            <a:r>
              <a:rPr sz="2600" dirty="0">
                <a:latin typeface="Arial"/>
                <a:cs typeface="Arial"/>
              </a:rPr>
              <a:t>Pour résumer, un objet est une instance de</a:t>
            </a:r>
            <a:r>
              <a:rPr sz="2600" spc="-120" dirty="0">
                <a:latin typeface="Arial"/>
                <a:cs typeface="Arial"/>
              </a:rPr>
              <a:t> </a:t>
            </a:r>
            <a:r>
              <a:rPr sz="2600" dirty="0">
                <a:latin typeface="Arial"/>
                <a:cs typeface="Arial"/>
              </a:rPr>
              <a:t>:</a:t>
            </a:r>
            <a:endParaRPr sz="2600">
              <a:latin typeface="Arial"/>
              <a:cs typeface="Arial"/>
            </a:endParaRPr>
          </a:p>
          <a:p>
            <a:pPr marL="355600" indent="-342900">
              <a:lnSpc>
                <a:spcPct val="100000"/>
              </a:lnSpc>
              <a:spcBef>
                <a:spcPts val="5"/>
              </a:spcBef>
              <a:buClr>
                <a:srgbClr val="CC9900"/>
              </a:buClr>
              <a:buSzPct val="64285"/>
              <a:buFont typeface="Wingdings"/>
              <a:buChar char=""/>
              <a:tabLst>
                <a:tab pos="354965" algn="l"/>
                <a:tab pos="355600" algn="l"/>
              </a:tabLst>
            </a:pPr>
            <a:r>
              <a:rPr sz="2100" dirty="0">
                <a:latin typeface="Arial"/>
                <a:cs typeface="Arial"/>
              </a:rPr>
              <a:t>sa</a:t>
            </a:r>
            <a:r>
              <a:rPr sz="2100" spc="-114" dirty="0">
                <a:latin typeface="Arial"/>
                <a:cs typeface="Arial"/>
              </a:rPr>
              <a:t> </a:t>
            </a:r>
            <a:r>
              <a:rPr sz="2100" dirty="0">
                <a:latin typeface="Arial"/>
                <a:cs typeface="Arial"/>
              </a:rPr>
              <a:t>classe,</a:t>
            </a:r>
            <a:endParaRPr sz="2100">
              <a:latin typeface="Arial"/>
              <a:cs typeface="Arial"/>
            </a:endParaRPr>
          </a:p>
          <a:p>
            <a:pPr marL="355600" indent="-342900">
              <a:lnSpc>
                <a:spcPct val="100000"/>
              </a:lnSpc>
              <a:buClr>
                <a:srgbClr val="CC9900"/>
              </a:buClr>
              <a:buSzPct val="64285"/>
              <a:buFont typeface="Wingdings"/>
              <a:buChar char=""/>
              <a:tabLst>
                <a:tab pos="354965" algn="l"/>
                <a:tab pos="355600" algn="l"/>
              </a:tabLst>
            </a:pPr>
            <a:r>
              <a:rPr sz="2100" spc="-5" dirty="0">
                <a:latin typeface="Arial"/>
                <a:cs typeface="Arial"/>
              </a:rPr>
              <a:t>toutes les </a:t>
            </a:r>
            <a:r>
              <a:rPr sz="2100" dirty="0">
                <a:latin typeface="Arial"/>
                <a:cs typeface="Arial"/>
              </a:rPr>
              <a:t>classes </a:t>
            </a:r>
            <a:r>
              <a:rPr sz="2100" spc="-5" dirty="0">
                <a:latin typeface="Arial"/>
                <a:cs typeface="Arial"/>
              </a:rPr>
              <a:t>parentes de </a:t>
            </a:r>
            <a:r>
              <a:rPr sz="2100" dirty="0">
                <a:latin typeface="Arial"/>
                <a:cs typeface="Arial"/>
              </a:rPr>
              <a:t>sa</a:t>
            </a:r>
            <a:r>
              <a:rPr sz="2100" spc="-90" dirty="0">
                <a:latin typeface="Arial"/>
                <a:cs typeface="Arial"/>
              </a:rPr>
              <a:t> </a:t>
            </a:r>
            <a:r>
              <a:rPr sz="2100" dirty="0">
                <a:latin typeface="Arial"/>
                <a:cs typeface="Arial"/>
              </a:rPr>
              <a:t>classe,</a:t>
            </a:r>
            <a:endParaRPr sz="2100">
              <a:latin typeface="Arial"/>
              <a:cs typeface="Arial"/>
            </a:endParaRPr>
          </a:p>
          <a:p>
            <a:pPr marL="355600" indent="-342900">
              <a:lnSpc>
                <a:spcPct val="100000"/>
              </a:lnSpc>
              <a:buClr>
                <a:srgbClr val="CC9900"/>
              </a:buClr>
              <a:buSzPct val="64285"/>
              <a:buFont typeface="Wingdings"/>
              <a:buChar char=""/>
              <a:tabLst>
                <a:tab pos="354965" algn="l"/>
                <a:tab pos="355600" algn="l"/>
              </a:tabLst>
            </a:pPr>
            <a:r>
              <a:rPr sz="2100" spc="-5" dirty="0">
                <a:latin typeface="Arial"/>
                <a:cs typeface="Arial"/>
              </a:rPr>
              <a:t>toutes les interfaces qu'il</a:t>
            </a:r>
            <a:r>
              <a:rPr sz="2100" spc="-35" dirty="0">
                <a:latin typeface="Arial"/>
                <a:cs typeface="Arial"/>
              </a:rPr>
              <a:t> </a:t>
            </a:r>
            <a:r>
              <a:rPr sz="2100" spc="-5" dirty="0">
                <a:latin typeface="Arial"/>
                <a:cs typeface="Arial"/>
              </a:rPr>
              <a:t>implémente,</a:t>
            </a:r>
            <a:endParaRPr sz="2100">
              <a:latin typeface="Arial"/>
              <a:cs typeface="Arial"/>
            </a:endParaRPr>
          </a:p>
          <a:p>
            <a:pPr marL="355600" marR="5080" indent="-342900">
              <a:lnSpc>
                <a:spcPts val="2020"/>
              </a:lnSpc>
              <a:spcBef>
                <a:spcPts val="484"/>
              </a:spcBef>
              <a:buClr>
                <a:srgbClr val="CC9900"/>
              </a:buClr>
              <a:buSzPct val="64285"/>
              <a:buFont typeface="Wingdings"/>
              <a:buChar char=""/>
              <a:tabLst>
                <a:tab pos="354965" algn="l"/>
                <a:tab pos="355600" algn="l"/>
                <a:tab pos="1405255" algn="l"/>
                <a:tab pos="2069464" algn="l"/>
                <a:tab pos="3547745" algn="l"/>
                <a:tab pos="4907280" algn="l"/>
                <a:tab pos="5660390" algn="l"/>
              </a:tabLst>
            </a:pPr>
            <a:r>
              <a:rPr sz="2100" dirty="0">
                <a:latin typeface="Arial"/>
                <a:cs typeface="Arial"/>
              </a:rPr>
              <a:t>t</a:t>
            </a:r>
            <a:r>
              <a:rPr sz="2100" spc="-5" dirty="0">
                <a:latin typeface="Arial"/>
                <a:cs typeface="Arial"/>
              </a:rPr>
              <a:t>ou</a:t>
            </a:r>
            <a:r>
              <a:rPr sz="2100" dirty="0">
                <a:latin typeface="Arial"/>
                <a:cs typeface="Arial"/>
              </a:rPr>
              <a:t>t</a:t>
            </a:r>
            <a:r>
              <a:rPr sz="2100" spc="-5" dirty="0">
                <a:latin typeface="Arial"/>
                <a:cs typeface="Arial"/>
              </a:rPr>
              <a:t>e</a:t>
            </a:r>
            <a:r>
              <a:rPr sz="2100" dirty="0">
                <a:latin typeface="Arial"/>
                <a:cs typeface="Arial"/>
              </a:rPr>
              <a:t>s	l</a:t>
            </a:r>
            <a:r>
              <a:rPr sz="2100" spc="-5" dirty="0">
                <a:latin typeface="Arial"/>
                <a:cs typeface="Arial"/>
              </a:rPr>
              <a:t>e</a:t>
            </a:r>
            <a:r>
              <a:rPr sz="2100" dirty="0">
                <a:latin typeface="Arial"/>
                <a:cs typeface="Arial"/>
              </a:rPr>
              <a:t>s	i</a:t>
            </a:r>
            <a:r>
              <a:rPr sz="2100" spc="-5" dirty="0">
                <a:latin typeface="Arial"/>
                <a:cs typeface="Arial"/>
              </a:rPr>
              <a:t>n</a:t>
            </a:r>
            <a:r>
              <a:rPr sz="2100" dirty="0">
                <a:latin typeface="Arial"/>
                <a:cs typeface="Arial"/>
              </a:rPr>
              <a:t>t</a:t>
            </a:r>
            <a:r>
              <a:rPr sz="2100" spc="-5" dirty="0">
                <a:latin typeface="Arial"/>
                <a:cs typeface="Arial"/>
              </a:rPr>
              <a:t>er</a:t>
            </a:r>
            <a:r>
              <a:rPr sz="2100" dirty="0">
                <a:latin typeface="Arial"/>
                <a:cs typeface="Arial"/>
              </a:rPr>
              <a:t>f</a:t>
            </a:r>
            <a:r>
              <a:rPr sz="2100" spc="-5" dirty="0">
                <a:latin typeface="Arial"/>
                <a:cs typeface="Arial"/>
              </a:rPr>
              <a:t>a</a:t>
            </a:r>
            <a:r>
              <a:rPr sz="2100" spc="-10" dirty="0">
                <a:latin typeface="Arial"/>
                <a:cs typeface="Arial"/>
              </a:rPr>
              <a:t>c</a:t>
            </a:r>
            <a:r>
              <a:rPr sz="2100" spc="-5" dirty="0">
                <a:latin typeface="Arial"/>
                <a:cs typeface="Arial"/>
              </a:rPr>
              <a:t>e</a:t>
            </a:r>
            <a:r>
              <a:rPr sz="2100" dirty="0">
                <a:latin typeface="Arial"/>
                <a:cs typeface="Arial"/>
              </a:rPr>
              <a:t>s	</a:t>
            </a:r>
            <a:r>
              <a:rPr sz="2100" spc="-5" dirty="0">
                <a:latin typeface="Arial"/>
                <a:cs typeface="Arial"/>
              </a:rPr>
              <a:t>paren</a:t>
            </a:r>
            <a:r>
              <a:rPr sz="2100" spc="5" dirty="0">
                <a:latin typeface="Arial"/>
                <a:cs typeface="Arial"/>
              </a:rPr>
              <a:t>t</a:t>
            </a:r>
            <a:r>
              <a:rPr sz="2100" spc="-5" dirty="0">
                <a:latin typeface="Arial"/>
                <a:cs typeface="Arial"/>
              </a:rPr>
              <a:t>e</a:t>
            </a:r>
            <a:r>
              <a:rPr sz="2100" dirty="0">
                <a:latin typeface="Arial"/>
                <a:cs typeface="Arial"/>
              </a:rPr>
              <a:t>s	</a:t>
            </a:r>
            <a:r>
              <a:rPr sz="2100" spc="-5" dirty="0">
                <a:latin typeface="Arial"/>
                <a:cs typeface="Arial"/>
              </a:rPr>
              <a:t>de</a:t>
            </a:r>
            <a:r>
              <a:rPr sz="2100" dirty="0">
                <a:latin typeface="Arial"/>
                <a:cs typeface="Arial"/>
              </a:rPr>
              <a:t>s	i</a:t>
            </a:r>
            <a:r>
              <a:rPr sz="2100" spc="-5" dirty="0">
                <a:latin typeface="Arial"/>
                <a:cs typeface="Arial"/>
              </a:rPr>
              <a:t>n</a:t>
            </a:r>
            <a:r>
              <a:rPr sz="2100" dirty="0">
                <a:latin typeface="Arial"/>
                <a:cs typeface="Arial"/>
              </a:rPr>
              <a:t>t</a:t>
            </a:r>
            <a:r>
              <a:rPr sz="2100" spc="-20" dirty="0">
                <a:latin typeface="Arial"/>
                <a:cs typeface="Arial"/>
              </a:rPr>
              <a:t>e</a:t>
            </a:r>
            <a:r>
              <a:rPr sz="2100" spc="-5" dirty="0">
                <a:latin typeface="Arial"/>
                <a:cs typeface="Arial"/>
              </a:rPr>
              <a:t>r</a:t>
            </a:r>
            <a:r>
              <a:rPr sz="2100" dirty="0">
                <a:latin typeface="Arial"/>
                <a:cs typeface="Arial"/>
              </a:rPr>
              <a:t>f</a:t>
            </a:r>
            <a:r>
              <a:rPr sz="2100" spc="-5" dirty="0">
                <a:latin typeface="Arial"/>
                <a:cs typeface="Arial"/>
              </a:rPr>
              <a:t>a</a:t>
            </a:r>
            <a:r>
              <a:rPr sz="2100" spc="5" dirty="0">
                <a:latin typeface="Arial"/>
                <a:cs typeface="Arial"/>
              </a:rPr>
              <a:t>c</a:t>
            </a:r>
            <a:r>
              <a:rPr sz="2100" spc="-5" dirty="0">
                <a:latin typeface="Arial"/>
                <a:cs typeface="Arial"/>
              </a:rPr>
              <a:t>e</a:t>
            </a:r>
            <a:r>
              <a:rPr sz="2100" dirty="0">
                <a:latin typeface="Arial"/>
                <a:cs typeface="Arial"/>
              </a:rPr>
              <a:t>s  </a:t>
            </a:r>
            <a:r>
              <a:rPr sz="2100" spc="-5" dirty="0">
                <a:latin typeface="Arial"/>
                <a:cs typeface="Arial"/>
              </a:rPr>
              <a:t>implémente,</a:t>
            </a:r>
            <a:endParaRPr sz="2100">
              <a:latin typeface="Arial"/>
              <a:cs typeface="Arial"/>
            </a:endParaRPr>
          </a:p>
        </p:txBody>
      </p:sp>
      <p:sp>
        <p:nvSpPr>
          <p:cNvPr id="6" name="object 6"/>
          <p:cNvSpPr txBox="1"/>
          <p:nvPr/>
        </p:nvSpPr>
        <p:spPr>
          <a:xfrm>
            <a:off x="1753501" y="4362196"/>
            <a:ext cx="7615555" cy="855344"/>
          </a:xfrm>
          <a:prstGeom prst="rect">
            <a:avLst/>
          </a:prstGeom>
        </p:spPr>
        <p:txBody>
          <a:bodyPr vert="horz" wrap="square" lIns="0" tIns="0" rIns="0" bIns="0" rtlCol="0">
            <a:spAutoFit/>
          </a:bodyPr>
          <a:lstStyle/>
          <a:p>
            <a:pPr marL="355600" marR="5080" indent="-342900">
              <a:lnSpc>
                <a:spcPts val="2020"/>
              </a:lnSpc>
              <a:buClr>
                <a:srgbClr val="CC9900"/>
              </a:buClr>
              <a:buSzPct val="64285"/>
              <a:buFont typeface="Wingdings"/>
              <a:buChar char=""/>
              <a:tabLst>
                <a:tab pos="354965" algn="l"/>
                <a:tab pos="355600" algn="l"/>
              </a:tabLst>
            </a:pPr>
            <a:r>
              <a:rPr sz="2100" spc="-5" dirty="0">
                <a:latin typeface="Arial"/>
                <a:cs typeface="Arial"/>
              </a:rPr>
              <a:t>toutes les interfaces qu'implémentent les classes parentes de  </a:t>
            </a:r>
            <a:r>
              <a:rPr sz="2100" dirty="0">
                <a:latin typeface="Arial"/>
                <a:cs typeface="Arial"/>
              </a:rPr>
              <a:t>sa</a:t>
            </a:r>
            <a:r>
              <a:rPr sz="2100" spc="-114" dirty="0">
                <a:latin typeface="Arial"/>
                <a:cs typeface="Arial"/>
              </a:rPr>
              <a:t> </a:t>
            </a:r>
            <a:r>
              <a:rPr sz="2100" dirty="0">
                <a:latin typeface="Arial"/>
                <a:cs typeface="Arial"/>
              </a:rPr>
              <a:t>classe,</a:t>
            </a:r>
            <a:endParaRPr sz="2100">
              <a:latin typeface="Arial"/>
              <a:cs typeface="Arial"/>
            </a:endParaRPr>
          </a:p>
          <a:p>
            <a:pPr marL="355600" indent="-342900">
              <a:lnSpc>
                <a:spcPct val="100000"/>
              </a:lnSpc>
              <a:spcBef>
                <a:spcPts val="15"/>
              </a:spcBef>
              <a:buClr>
                <a:srgbClr val="CC9900"/>
              </a:buClr>
              <a:buSzPct val="64285"/>
              <a:buFont typeface="Wingdings"/>
              <a:buChar char=""/>
              <a:tabLst>
                <a:tab pos="354965" algn="l"/>
                <a:tab pos="355600" algn="l"/>
              </a:tabLst>
            </a:pPr>
            <a:r>
              <a:rPr sz="2100" spc="-5" dirty="0">
                <a:latin typeface="Arial"/>
                <a:cs typeface="Arial"/>
              </a:rPr>
              <a:t>toutes les interfaces parentes des</a:t>
            </a:r>
            <a:r>
              <a:rPr sz="2100" spc="-25" dirty="0">
                <a:latin typeface="Arial"/>
                <a:cs typeface="Arial"/>
              </a:rPr>
              <a:t> </a:t>
            </a:r>
            <a:r>
              <a:rPr sz="2100" spc="-5" dirty="0">
                <a:latin typeface="Arial"/>
                <a:cs typeface="Arial"/>
              </a:rPr>
              <a:t>précédentes.</a:t>
            </a:r>
            <a:endParaRPr sz="2100">
              <a:latin typeface="Arial"/>
              <a:cs typeface="Arial"/>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9A6C45-7AEE-1C79-9BA5-BDC3F646A648}"/>
              </a:ext>
            </a:extLst>
          </p:cNvPr>
          <p:cNvSpPr>
            <a:spLocks noGrp="1"/>
          </p:cNvSpPr>
          <p:nvPr>
            <p:ph type="title"/>
          </p:nvPr>
        </p:nvSpPr>
        <p:spPr/>
        <p:txBody>
          <a:bodyPr>
            <a:normAutofit fontScale="90000"/>
          </a:bodyPr>
          <a:lstStyle/>
          <a:p>
            <a:r>
              <a:rPr lang="fr-FR" dirty="0"/>
              <a:t>TP : Héritage &amp; Polymorphisme &amp; Tri</a:t>
            </a:r>
          </a:p>
        </p:txBody>
      </p:sp>
      <p:sp>
        <p:nvSpPr>
          <p:cNvPr id="3" name="Espace réservé du contenu 2">
            <a:extLst>
              <a:ext uri="{FF2B5EF4-FFF2-40B4-BE49-F238E27FC236}">
                <a16:creationId xmlns:a16="http://schemas.microsoft.com/office/drawing/2014/main" id="{B8858336-5B18-A359-7939-AB5B88A02E34}"/>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159072341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66900" y="1867408"/>
            <a:ext cx="5798185" cy="796925"/>
          </a:xfrm>
          <a:prstGeom prst="rect">
            <a:avLst/>
          </a:prstGeom>
        </p:spPr>
        <p:txBody>
          <a:bodyPr vert="horz" wrap="square" lIns="0" tIns="0" rIns="0" bIns="0" rtlCol="0">
            <a:spAutoFit/>
          </a:bodyPr>
          <a:lstStyle/>
          <a:p>
            <a:pPr marL="12700">
              <a:lnSpc>
                <a:spcPct val="100000"/>
              </a:lnSpc>
            </a:pPr>
            <a:r>
              <a:rPr sz="5000" spc="-5" dirty="0"/>
              <a:t>Tableaux </a:t>
            </a:r>
            <a:r>
              <a:rPr sz="5000" dirty="0"/>
              <a:t>et</a:t>
            </a:r>
            <a:r>
              <a:rPr sz="5000" spc="-60" dirty="0"/>
              <a:t> </a:t>
            </a:r>
            <a:r>
              <a:rPr sz="5000" dirty="0"/>
              <a:t>Collections</a:t>
            </a:r>
            <a:endParaRPr sz="5000"/>
          </a:p>
        </p:txBody>
      </p:sp>
      <p:sp>
        <p:nvSpPr>
          <p:cNvPr id="5" name="object 5"/>
          <p:cNvSpPr txBox="1">
            <a:spLocks noGrp="1"/>
          </p:cNvSpPr>
          <p:nvPr>
            <p:ph type="sldNum" sz="quarter" idx="7"/>
          </p:nvPr>
        </p:nvSpPr>
        <p:spPr>
          <a:prstGeom prst="rect">
            <a:avLst/>
          </a:prstGeom>
        </p:spPr>
        <p:txBody>
          <a:bodyPr vert="horz" wrap="square" lIns="0" tIns="220563" rIns="0" bIns="0" rtlCol="0">
            <a:spAutoFit/>
          </a:bodyPr>
          <a:lstStyle/>
          <a:p>
            <a:pPr marL="2044064">
              <a:lnSpc>
                <a:spcPts val="1260"/>
              </a:lnSpc>
            </a:pPr>
            <a:fld id="{81D60167-4931-47E6-BA6A-407CBD079E47}" type="slidenum">
              <a:rPr dirty="0"/>
              <a:t>137</a:t>
            </a:fld>
            <a:endParaRPr dirty="0"/>
          </a:p>
        </p:txBody>
      </p:sp>
      <p:sp>
        <p:nvSpPr>
          <p:cNvPr id="3" name="object 3"/>
          <p:cNvSpPr/>
          <p:nvPr/>
        </p:nvSpPr>
        <p:spPr>
          <a:xfrm>
            <a:off x="2755264" y="4312158"/>
            <a:ext cx="6512559" cy="0"/>
          </a:xfrm>
          <a:custGeom>
            <a:avLst/>
            <a:gdLst/>
            <a:ahLst/>
            <a:cxnLst/>
            <a:rect l="l" t="t" r="r" b="b"/>
            <a:pathLst>
              <a:path w="6512559">
                <a:moveTo>
                  <a:pt x="0" y="0"/>
                </a:moveTo>
                <a:lnTo>
                  <a:pt x="6512052" y="0"/>
                </a:lnTo>
              </a:path>
            </a:pathLst>
          </a:custGeom>
          <a:ln w="19812">
            <a:solidFill>
              <a:srgbClr val="CC9900"/>
            </a:solidFill>
          </a:ln>
        </p:spPr>
        <p:txBody>
          <a:bodyPr wrap="square" lIns="0" tIns="0" rIns="0" bIns="0" rtlCol="0"/>
          <a:lstStyle/>
          <a:p>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065">
              <a:lnSpc>
                <a:spcPct val="100000"/>
              </a:lnSpc>
            </a:pPr>
            <a:r>
              <a:rPr spc="-5" dirty="0"/>
              <a:t>Tableaux </a:t>
            </a:r>
            <a:r>
              <a:rPr dirty="0"/>
              <a:t>de</a:t>
            </a:r>
            <a:r>
              <a:rPr spc="-35" dirty="0"/>
              <a:t> </a:t>
            </a:r>
            <a:r>
              <a:rPr spc="-5" dirty="0"/>
              <a:t>primitives</a:t>
            </a:r>
          </a:p>
        </p:txBody>
      </p:sp>
      <p:sp>
        <p:nvSpPr>
          <p:cNvPr id="23" name="object 23"/>
          <p:cNvSpPr txBox="1">
            <a:spLocks noGrp="1"/>
          </p:cNvSpPr>
          <p:nvPr>
            <p:ph type="sldNum" sz="quarter" idx="12"/>
          </p:nvPr>
        </p:nvSpPr>
        <p:spPr>
          <a:prstGeom prst="rect">
            <a:avLst/>
          </a:prstGeom>
        </p:spPr>
        <p:txBody>
          <a:bodyPr vert="horz" wrap="square" lIns="0" tIns="220563" rIns="0" bIns="0" rtlCol="0">
            <a:spAutoFit/>
          </a:bodyPr>
          <a:lstStyle/>
          <a:p>
            <a:pPr marL="2044064">
              <a:lnSpc>
                <a:spcPts val="1260"/>
              </a:lnSpc>
            </a:pPr>
            <a:fld id="{81D60167-4931-47E6-BA6A-407CBD079E47}" type="slidenum">
              <a:rPr dirty="0"/>
              <a:t>138</a:t>
            </a:fld>
            <a:endParaRPr dirty="0"/>
          </a:p>
        </p:txBody>
      </p:sp>
      <p:sp>
        <p:nvSpPr>
          <p:cNvPr id="3" name="object 3"/>
          <p:cNvSpPr/>
          <p:nvPr/>
        </p:nvSpPr>
        <p:spPr>
          <a:xfrm>
            <a:off x="7071232" y="1252727"/>
            <a:ext cx="873760" cy="264160"/>
          </a:xfrm>
          <a:custGeom>
            <a:avLst/>
            <a:gdLst/>
            <a:ahLst/>
            <a:cxnLst/>
            <a:rect l="l" t="t" r="r" b="b"/>
            <a:pathLst>
              <a:path w="873759" h="264159">
                <a:moveTo>
                  <a:pt x="873251" y="0"/>
                </a:moveTo>
                <a:lnTo>
                  <a:pt x="0" y="0"/>
                </a:lnTo>
                <a:lnTo>
                  <a:pt x="0" y="263651"/>
                </a:lnTo>
                <a:lnTo>
                  <a:pt x="873251" y="263651"/>
                </a:lnTo>
                <a:lnTo>
                  <a:pt x="873251" y="259080"/>
                </a:lnTo>
                <a:lnTo>
                  <a:pt x="9144" y="259080"/>
                </a:lnTo>
                <a:lnTo>
                  <a:pt x="4572" y="254508"/>
                </a:lnTo>
                <a:lnTo>
                  <a:pt x="9144" y="254508"/>
                </a:lnTo>
                <a:lnTo>
                  <a:pt x="9144" y="9144"/>
                </a:lnTo>
                <a:lnTo>
                  <a:pt x="4572" y="9144"/>
                </a:lnTo>
                <a:lnTo>
                  <a:pt x="9144" y="4572"/>
                </a:lnTo>
                <a:lnTo>
                  <a:pt x="873251" y="4572"/>
                </a:lnTo>
                <a:lnTo>
                  <a:pt x="873251" y="0"/>
                </a:lnTo>
                <a:close/>
              </a:path>
              <a:path w="873759" h="264159">
                <a:moveTo>
                  <a:pt x="9144" y="254508"/>
                </a:moveTo>
                <a:lnTo>
                  <a:pt x="4572" y="254508"/>
                </a:lnTo>
                <a:lnTo>
                  <a:pt x="9144" y="259080"/>
                </a:lnTo>
                <a:lnTo>
                  <a:pt x="9144" y="254508"/>
                </a:lnTo>
                <a:close/>
              </a:path>
              <a:path w="873759" h="264159">
                <a:moveTo>
                  <a:pt x="862584" y="254508"/>
                </a:moveTo>
                <a:lnTo>
                  <a:pt x="9144" y="254508"/>
                </a:lnTo>
                <a:lnTo>
                  <a:pt x="9144" y="259080"/>
                </a:lnTo>
                <a:lnTo>
                  <a:pt x="862584" y="259080"/>
                </a:lnTo>
                <a:lnTo>
                  <a:pt x="862584" y="254508"/>
                </a:lnTo>
                <a:close/>
              </a:path>
              <a:path w="873759" h="264159">
                <a:moveTo>
                  <a:pt x="862584" y="4572"/>
                </a:moveTo>
                <a:lnTo>
                  <a:pt x="862584" y="259080"/>
                </a:lnTo>
                <a:lnTo>
                  <a:pt x="868680" y="254508"/>
                </a:lnTo>
                <a:lnTo>
                  <a:pt x="873251" y="254508"/>
                </a:lnTo>
                <a:lnTo>
                  <a:pt x="873251" y="9144"/>
                </a:lnTo>
                <a:lnTo>
                  <a:pt x="868680" y="9144"/>
                </a:lnTo>
                <a:lnTo>
                  <a:pt x="862584" y="4572"/>
                </a:lnTo>
                <a:close/>
              </a:path>
              <a:path w="873759" h="264159">
                <a:moveTo>
                  <a:pt x="873251" y="254508"/>
                </a:moveTo>
                <a:lnTo>
                  <a:pt x="868680" y="254508"/>
                </a:lnTo>
                <a:lnTo>
                  <a:pt x="862584" y="259080"/>
                </a:lnTo>
                <a:lnTo>
                  <a:pt x="873251" y="259080"/>
                </a:lnTo>
                <a:lnTo>
                  <a:pt x="873251" y="254508"/>
                </a:lnTo>
                <a:close/>
              </a:path>
              <a:path w="873759" h="264159">
                <a:moveTo>
                  <a:pt x="9144" y="4572"/>
                </a:moveTo>
                <a:lnTo>
                  <a:pt x="4572" y="9144"/>
                </a:lnTo>
                <a:lnTo>
                  <a:pt x="9144" y="9144"/>
                </a:lnTo>
                <a:lnTo>
                  <a:pt x="9144" y="4572"/>
                </a:lnTo>
                <a:close/>
              </a:path>
              <a:path w="873759" h="264159">
                <a:moveTo>
                  <a:pt x="862584" y="4572"/>
                </a:moveTo>
                <a:lnTo>
                  <a:pt x="9144" y="4572"/>
                </a:lnTo>
                <a:lnTo>
                  <a:pt x="9144" y="9144"/>
                </a:lnTo>
                <a:lnTo>
                  <a:pt x="862584" y="9144"/>
                </a:lnTo>
                <a:lnTo>
                  <a:pt x="862584" y="4572"/>
                </a:lnTo>
                <a:close/>
              </a:path>
              <a:path w="873759" h="264159">
                <a:moveTo>
                  <a:pt x="873251" y="4572"/>
                </a:moveTo>
                <a:lnTo>
                  <a:pt x="862584" y="4572"/>
                </a:lnTo>
                <a:lnTo>
                  <a:pt x="868680" y="9144"/>
                </a:lnTo>
                <a:lnTo>
                  <a:pt x="873251" y="9144"/>
                </a:lnTo>
                <a:lnTo>
                  <a:pt x="873251" y="4572"/>
                </a:lnTo>
                <a:close/>
              </a:path>
            </a:pathLst>
          </a:custGeom>
          <a:solidFill>
            <a:srgbClr val="000000"/>
          </a:solidFill>
        </p:spPr>
        <p:txBody>
          <a:bodyPr wrap="square" lIns="0" tIns="0" rIns="0" bIns="0" rtlCol="0"/>
          <a:lstStyle/>
          <a:p>
            <a:endParaRPr/>
          </a:p>
        </p:txBody>
      </p:sp>
      <p:sp>
        <p:nvSpPr>
          <p:cNvPr id="4" name="object 4"/>
          <p:cNvSpPr txBox="1"/>
          <p:nvPr/>
        </p:nvSpPr>
        <p:spPr>
          <a:xfrm>
            <a:off x="7213993" y="958596"/>
            <a:ext cx="427990" cy="280670"/>
          </a:xfrm>
          <a:prstGeom prst="rect">
            <a:avLst/>
          </a:prstGeom>
        </p:spPr>
        <p:txBody>
          <a:bodyPr vert="horz" wrap="square" lIns="0" tIns="0" rIns="0" bIns="0" rtlCol="0">
            <a:spAutoFit/>
          </a:bodyPr>
          <a:lstStyle/>
          <a:p>
            <a:pPr marL="12700">
              <a:lnSpc>
                <a:spcPct val="100000"/>
              </a:lnSpc>
            </a:pPr>
            <a:r>
              <a:rPr sz="1800" spc="-5" dirty="0">
                <a:latin typeface="Tahoma"/>
                <a:cs typeface="Tahoma"/>
              </a:rPr>
              <a:t>list</a:t>
            </a:r>
            <a:r>
              <a:rPr sz="1800" dirty="0">
                <a:latin typeface="Tahoma"/>
                <a:cs typeface="Tahoma"/>
              </a:rPr>
              <a:t>e</a:t>
            </a:r>
            <a:endParaRPr sz="1800">
              <a:latin typeface="Tahoma"/>
              <a:cs typeface="Tahoma"/>
            </a:endParaRPr>
          </a:p>
        </p:txBody>
      </p:sp>
      <p:sp>
        <p:nvSpPr>
          <p:cNvPr id="5" name="object 5"/>
          <p:cNvSpPr/>
          <p:nvPr/>
        </p:nvSpPr>
        <p:spPr>
          <a:xfrm>
            <a:off x="8581517" y="1252727"/>
            <a:ext cx="873760" cy="264160"/>
          </a:xfrm>
          <a:custGeom>
            <a:avLst/>
            <a:gdLst/>
            <a:ahLst/>
            <a:cxnLst/>
            <a:rect l="l" t="t" r="r" b="b"/>
            <a:pathLst>
              <a:path w="873759" h="264159">
                <a:moveTo>
                  <a:pt x="873251" y="0"/>
                </a:moveTo>
                <a:lnTo>
                  <a:pt x="0" y="0"/>
                </a:lnTo>
                <a:lnTo>
                  <a:pt x="0" y="263651"/>
                </a:lnTo>
                <a:lnTo>
                  <a:pt x="873251" y="263651"/>
                </a:lnTo>
                <a:lnTo>
                  <a:pt x="873251" y="259080"/>
                </a:lnTo>
                <a:lnTo>
                  <a:pt x="10667" y="259080"/>
                </a:lnTo>
                <a:lnTo>
                  <a:pt x="6096" y="254508"/>
                </a:lnTo>
                <a:lnTo>
                  <a:pt x="10667" y="254508"/>
                </a:lnTo>
                <a:lnTo>
                  <a:pt x="10667" y="9144"/>
                </a:lnTo>
                <a:lnTo>
                  <a:pt x="6096" y="9144"/>
                </a:lnTo>
                <a:lnTo>
                  <a:pt x="10667" y="4572"/>
                </a:lnTo>
                <a:lnTo>
                  <a:pt x="873251" y="4572"/>
                </a:lnTo>
                <a:lnTo>
                  <a:pt x="873251" y="0"/>
                </a:lnTo>
                <a:close/>
              </a:path>
              <a:path w="873759" h="264159">
                <a:moveTo>
                  <a:pt x="10667" y="254508"/>
                </a:moveTo>
                <a:lnTo>
                  <a:pt x="6096" y="254508"/>
                </a:lnTo>
                <a:lnTo>
                  <a:pt x="10667" y="259080"/>
                </a:lnTo>
                <a:lnTo>
                  <a:pt x="10667" y="254508"/>
                </a:lnTo>
                <a:close/>
              </a:path>
              <a:path w="873759" h="264159">
                <a:moveTo>
                  <a:pt x="864107" y="254508"/>
                </a:moveTo>
                <a:lnTo>
                  <a:pt x="10667" y="254508"/>
                </a:lnTo>
                <a:lnTo>
                  <a:pt x="10667" y="259080"/>
                </a:lnTo>
                <a:lnTo>
                  <a:pt x="864107" y="259080"/>
                </a:lnTo>
                <a:lnTo>
                  <a:pt x="864107" y="254508"/>
                </a:lnTo>
                <a:close/>
              </a:path>
              <a:path w="873759" h="264159">
                <a:moveTo>
                  <a:pt x="864107" y="4572"/>
                </a:moveTo>
                <a:lnTo>
                  <a:pt x="864107" y="259080"/>
                </a:lnTo>
                <a:lnTo>
                  <a:pt x="868679" y="254508"/>
                </a:lnTo>
                <a:lnTo>
                  <a:pt x="873251" y="254508"/>
                </a:lnTo>
                <a:lnTo>
                  <a:pt x="873251" y="9144"/>
                </a:lnTo>
                <a:lnTo>
                  <a:pt x="868679" y="9144"/>
                </a:lnTo>
                <a:lnTo>
                  <a:pt x="864107" y="4572"/>
                </a:lnTo>
                <a:close/>
              </a:path>
              <a:path w="873759" h="264159">
                <a:moveTo>
                  <a:pt x="873251" y="254508"/>
                </a:moveTo>
                <a:lnTo>
                  <a:pt x="868679" y="254508"/>
                </a:lnTo>
                <a:lnTo>
                  <a:pt x="864107" y="259080"/>
                </a:lnTo>
                <a:lnTo>
                  <a:pt x="873251" y="259080"/>
                </a:lnTo>
                <a:lnTo>
                  <a:pt x="873251" y="254508"/>
                </a:lnTo>
                <a:close/>
              </a:path>
              <a:path w="873759" h="264159">
                <a:moveTo>
                  <a:pt x="10667" y="4572"/>
                </a:moveTo>
                <a:lnTo>
                  <a:pt x="6096" y="9144"/>
                </a:lnTo>
                <a:lnTo>
                  <a:pt x="10667" y="9144"/>
                </a:lnTo>
                <a:lnTo>
                  <a:pt x="10667" y="4572"/>
                </a:lnTo>
                <a:close/>
              </a:path>
              <a:path w="873759" h="264159">
                <a:moveTo>
                  <a:pt x="864107" y="4572"/>
                </a:moveTo>
                <a:lnTo>
                  <a:pt x="10667" y="4572"/>
                </a:lnTo>
                <a:lnTo>
                  <a:pt x="10667" y="9144"/>
                </a:lnTo>
                <a:lnTo>
                  <a:pt x="864107" y="9144"/>
                </a:lnTo>
                <a:lnTo>
                  <a:pt x="864107" y="4572"/>
                </a:lnTo>
                <a:close/>
              </a:path>
              <a:path w="873759" h="264159">
                <a:moveTo>
                  <a:pt x="873251" y="4572"/>
                </a:moveTo>
                <a:lnTo>
                  <a:pt x="864107" y="4572"/>
                </a:lnTo>
                <a:lnTo>
                  <a:pt x="868679" y="9144"/>
                </a:lnTo>
                <a:lnTo>
                  <a:pt x="873251" y="9144"/>
                </a:lnTo>
                <a:lnTo>
                  <a:pt x="873251" y="4572"/>
                </a:lnTo>
                <a:close/>
              </a:path>
            </a:pathLst>
          </a:custGeom>
          <a:solidFill>
            <a:srgbClr val="000000"/>
          </a:solidFill>
        </p:spPr>
        <p:txBody>
          <a:bodyPr wrap="square" lIns="0" tIns="0" rIns="0" bIns="0" rtlCol="0"/>
          <a:lstStyle/>
          <a:p>
            <a:endParaRPr/>
          </a:p>
        </p:txBody>
      </p:sp>
      <p:sp>
        <p:nvSpPr>
          <p:cNvPr id="6" name="object 6"/>
          <p:cNvSpPr/>
          <p:nvPr/>
        </p:nvSpPr>
        <p:spPr>
          <a:xfrm>
            <a:off x="8581517" y="1517903"/>
            <a:ext cx="873760" cy="264160"/>
          </a:xfrm>
          <a:custGeom>
            <a:avLst/>
            <a:gdLst/>
            <a:ahLst/>
            <a:cxnLst/>
            <a:rect l="l" t="t" r="r" b="b"/>
            <a:pathLst>
              <a:path w="873759" h="264160">
                <a:moveTo>
                  <a:pt x="873251" y="0"/>
                </a:moveTo>
                <a:lnTo>
                  <a:pt x="0" y="0"/>
                </a:lnTo>
                <a:lnTo>
                  <a:pt x="0" y="263651"/>
                </a:lnTo>
                <a:lnTo>
                  <a:pt x="873251" y="263651"/>
                </a:lnTo>
                <a:lnTo>
                  <a:pt x="873251" y="259080"/>
                </a:lnTo>
                <a:lnTo>
                  <a:pt x="10667" y="259080"/>
                </a:lnTo>
                <a:lnTo>
                  <a:pt x="6096" y="254508"/>
                </a:lnTo>
                <a:lnTo>
                  <a:pt x="10667" y="254508"/>
                </a:lnTo>
                <a:lnTo>
                  <a:pt x="10667" y="9144"/>
                </a:lnTo>
                <a:lnTo>
                  <a:pt x="6096" y="9144"/>
                </a:lnTo>
                <a:lnTo>
                  <a:pt x="10667" y="4572"/>
                </a:lnTo>
                <a:lnTo>
                  <a:pt x="873251" y="4572"/>
                </a:lnTo>
                <a:lnTo>
                  <a:pt x="873251" y="0"/>
                </a:lnTo>
                <a:close/>
              </a:path>
              <a:path w="873759" h="264160">
                <a:moveTo>
                  <a:pt x="10667" y="254508"/>
                </a:moveTo>
                <a:lnTo>
                  <a:pt x="6096" y="254508"/>
                </a:lnTo>
                <a:lnTo>
                  <a:pt x="10667" y="259080"/>
                </a:lnTo>
                <a:lnTo>
                  <a:pt x="10667" y="254508"/>
                </a:lnTo>
                <a:close/>
              </a:path>
              <a:path w="873759" h="264160">
                <a:moveTo>
                  <a:pt x="864107" y="254508"/>
                </a:moveTo>
                <a:lnTo>
                  <a:pt x="10667" y="254508"/>
                </a:lnTo>
                <a:lnTo>
                  <a:pt x="10667" y="259080"/>
                </a:lnTo>
                <a:lnTo>
                  <a:pt x="864107" y="259080"/>
                </a:lnTo>
                <a:lnTo>
                  <a:pt x="864107" y="254508"/>
                </a:lnTo>
                <a:close/>
              </a:path>
              <a:path w="873759" h="264160">
                <a:moveTo>
                  <a:pt x="864107" y="4572"/>
                </a:moveTo>
                <a:lnTo>
                  <a:pt x="864107" y="259080"/>
                </a:lnTo>
                <a:lnTo>
                  <a:pt x="868679" y="254508"/>
                </a:lnTo>
                <a:lnTo>
                  <a:pt x="873251" y="254508"/>
                </a:lnTo>
                <a:lnTo>
                  <a:pt x="873251" y="9144"/>
                </a:lnTo>
                <a:lnTo>
                  <a:pt x="868679" y="9144"/>
                </a:lnTo>
                <a:lnTo>
                  <a:pt x="864107" y="4572"/>
                </a:lnTo>
                <a:close/>
              </a:path>
              <a:path w="873759" h="264160">
                <a:moveTo>
                  <a:pt x="873251" y="254508"/>
                </a:moveTo>
                <a:lnTo>
                  <a:pt x="868679" y="254508"/>
                </a:lnTo>
                <a:lnTo>
                  <a:pt x="864107" y="259080"/>
                </a:lnTo>
                <a:lnTo>
                  <a:pt x="873251" y="259080"/>
                </a:lnTo>
                <a:lnTo>
                  <a:pt x="873251" y="254508"/>
                </a:lnTo>
                <a:close/>
              </a:path>
              <a:path w="873759" h="264160">
                <a:moveTo>
                  <a:pt x="10667" y="4572"/>
                </a:moveTo>
                <a:lnTo>
                  <a:pt x="6096" y="9144"/>
                </a:lnTo>
                <a:lnTo>
                  <a:pt x="10667" y="9144"/>
                </a:lnTo>
                <a:lnTo>
                  <a:pt x="10667" y="4572"/>
                </a:lnTo>
                <a:close/>
              </a:path>
              <a:path w="873759" h="264160">
                <a:moveTo>
                  <a:pt x="864107" y="4572"/>
                </a:moveTo>
                <a:lnTo>
                  <a:pt x="10667" y="4572"/>
                </a:lnTo>
                <a:lnTo>
                  <a:pt x="10667" y="9144"/>
                </a:lnTo>
                <a:lnTo>
                  <a:pt x="864107" y="9144"/>
                </a:lnTo>
                <a:lnTo>
                  <a:pt x="864107" y="4572"/>
                </a:lnTo>
                <a:close/>
              </a:path>
              <a:path w="873759" h="264160">
                <a:moveTo>
                  <a:pt x="873251" y="4572"/>
                </a:moveTo>
                <a:lnTo>
                  <a:pt x="864107" y="4572"/>
                </a:lnTo>
                <a:lnTo>
                  <a:pt x="868679" y="9144"/>
                </a:lnTo>
                <a:lnTo>
                  <a:pt x="873251" y="9144"/>
                </a:lnTo>
                <a:lnTo>
                  <a:pt x="873251" y="4572"/>
                </a:lnTo>
                <a:close/>
              </a:path>
            </a:pathLst>
          </a:custGeom>
          <a:solidFill>
            <a:srgbClr val="000000"/>
          </a:solidFill>
        </p:spPr>
        <p:txBody>
          <a:bodyPr wrap="square" lIns="0" tIns="0" rIns="0" bIns="0" rtlCol="0"/>
          <a:lstStyle/>
          <a:p>
            <a:endParaRPr/>
          </a:p>
        </p:txBody>
      </p:sp>
      <p:sp>
        <p:nvSpPr>
          <p:cNvPr id="7" name="object 7"/>
          <p:cNvSpPr/>
          <p:nvPr/>
        </p:nvSpPr>
        <p:spPr>
          <a:xfrm>
            <a:off x="8581517" y="1780032"/>
            <a:ext cx="873760" cy="264160"/>
          </a:xfrm>
          <a:custGeom>
            <a:avLst/>
            <a:gdLst/>
            <a:ahLst/>
            <a:cxnLst/>
            <a:rect l="l" t="t" r="r" b="b"/>
            <a:pathLst>
              <a:path w="873759" h="264160">
                <a:moveTo>
                  <a:pt x="873251" y="0"/>
                </a:moveTo>
                <a:lnTo>
                  <a:pt x="0" y="0"/>
                </a:lnTo>
                <a:lnTo>
                  <a:pt x="0" y="263651"/>
                </a:lnTo>
                <a:lnTo>
                  <a:pt x="873251" y="263651"/>
                </a:lnTo>
                <a:lnTo>
                  <a:pt x="873251" y="259079"/>
                </a:lnTo>
                <a:lnTo>
                  <a:pt x="10667" y="259079"/>
                </a:lnTo>
                <a:lnTo>
                  <a:pt x="6096" y="254507"/>
                </a:lnTo>
                <a:lnTo>
                  <a:pt x="10667" y="254507"/>
                </a:lnTo>
                <a:lnTo>
                  <a:pt x="10667" y="9143"/>
                </a:lnTo>
                <a:lnTo>
                  <a:pt x="6096" y="9143"/>
                </a:lnTo>
                <a:lnTo>
                  <a:pt x="10667" y="4571"/>
                </a:lnTo>
                <a:lnTo>
                  <a:pt x="873251" y="4571"/>
                </a:lnTo>
                <a:lnTo>
                  <a:pt x="873251" y="0"/>
                </a:lnTo>
                <a:close/>
              </a:path>
              <a:path w="873759" h="264160">
                <a:moveTo>
                  <a:pt x="10667" y="254507"/>
                </a:moveTo>
                <a:lnTo>
                  <a:pt x="6096" y="254507"/>
                </a:lnTo>
                <a:lnTo>
                  <a:pt x="10667" y="259079"/>
                </a:lnTo>
                <a:lnTo>
                  <a:pt x="10667" y="254507"/>
                </a:lnTo>
                <a:close/>
              </a:path>
              <a:path w="873759" h="264160">
                <a:moveTo>
                  <a:pt x="864107" y="254507"/>
                </a:moveTo>
                <a:lnTo>
                  <a:pt x="10667" y="254507"/>
                </a:lnTo>
                <a:lnTo>
                  <a:pt x="10667" y="259079"/>
                </a:lnTo>
                <a:lnTo>
                  <a:pt x="864107" y="259079"/>
                </a:lnTo>
                <a:lnTo>
                  <a:pt x="864107" y="254507"/>
                </a:lnTo>
                <a:close/>
              </a:path>
              <a:path w="873759" h="264160">
                <a:moveTo>
                  <a:pt x="864107" y="4571"/>
                </a:moveTo>
                <a:lnTo>
                  <a:pt x="864107" y="259079"/>
                </a:lnTo>
                <a:lnTo>
                  <a:pt x="868679" y="254507"/>
                </a:lnTo>
                <a:lnTo>
                  <a:pt x="873251" y="254507"/>
                </a:lnTo>
                <a:lnTo>
                  <a:pt x="873251" y="9143"/>
                </a:lnTo>
                <a:lnTo>
                  <a:pt x="868679" y="9143"/>
                </a:lnTo>
                <a:lnTo>
                  <a:pt x="864107" y="4571"/>
                </a:lnTo>
                <a:close/>
              </a:path>
              <a:path w="873759" h="264160">
                <a:moveTo>
                  <a:pt x="873251" y="254507"/>
                </a:moveTo>
                <a:lnTo>
                  <a:pt x="868679" y="254507"/>
                </a:lnTo>
                <a:lnTo>
                  <a:pt x="864107" y="259079"/>
                </a:lnTo>
                <a:lnTo>
                  <a:pt x="873251" y="259079"/>
                </a:lnTo>
                <a:lnTo>
                  <a:pt x="873251" y="254507"/>
                </a:lnTo>
                <a:close/>
              </a:path>
              <a:path w="873759" h="264160">
                <a:moveTo>
                  <a:pt x="10667" y="4571"/>
                </a:moveTo>
                <a:lnTo>
                  <a:pt x="6096" y="9143"/>
                </a:lnTo>
                <a:lnTo>
                  <a:pt x="10667" y="9143"/>
                </a:lnTo>
                <a:lnTo>
                  <a:pt x="10667" y="4571"/>
                </a:lnTo>
                <a:close/>
              </a:path>
              <a:path w="873759" h="264160">
                <a:moveTo>
                  <a:pt x="864107" y="4571"/>
                </a:moveTo>
                <a:lnTo>
                  <a:pt x="10667" y="4571"/>
                </a:lnTo>
                <a:lnTo>
                  <a:pt x="10667" y="9143"/>
                </a:lnTo>
                <a:lnTo>
                  <a:pt x="864107" y="9143"/>
                </a:lnTo>
                <a:lnTo>
                  <a:pt x="864107" y="4571"/>
                </a:lnTo>
                <a:close/>
              </a:path>
              <a:path w="873759" h="264160">
                <a:moveTo>
                  <a:pt x="873251" y="4571"/>
                </a:moveTo>
                <a:lnTo>
                  <a:pt x="864107" y="4571"/>
                </a:lnTo>
                <a:lnTo>
                  <a:pt x="868679" y="9143"/>
                </a:lnTo>
                <a:lnTo>
                  <a:pt x="873251" y="9143"/>
                </a:lnTo>
                <a:lnTo>
                  <a:pt x="873251" y="4571"/>
                </a:lnTo>
                <a:close/>
              </a:path>
            </a:pathLst>
          </a:custGeom>
          <a:solidFill>
            <a:srgbClr val="000000"/>
          </a:solidFill>
        </p:spPr>
        <p:txBody>
          <a:bodyPr wrap="square" lIns="0" tIns="0" rIns="0" bIns="0" rtlCol="0"/>
          <a:lstStyle/>
          <a:p>
            <a:endParaRPr/>
          </a:p>
        </p:txBody>
      </p:sp>
      <p:sp>
        <p:nvSpPr>
          <p:cNvPr id="8" name="object 8"/>
          <p:cNvSpPr/>
          <p:nvPr/>
        </p:nvSpPr>
        <p:spPr>
          <a:xfrm>
            <a:off x="8581517" y="2031492"/>
            <a:ext cx="873760" cy="264160"/>
          </a:xfrm>
          <a:custGeom>
            <a:avLst/>
            <a:gdLst/>
            <a:ahLst/>
            <a:cxnLst/>
            <a:rect l="l" t="t" r="r" b="b"/>
            <a:pathLst>
              <a:path w="873759" h="264160">
                <a:moveTo>
                  <a:pt x="873251" y="0"/>
                </a:moveTo>
                <a:lnTo>
                  <a:pt x="0" y="0"/>
                </a:lnTo>
                <a:lnTo>
                  <a:pt x="0" y="263652"/>
                </a:lnTo>
                <a:lnTo>
                  <a:pt x="873251" y="263652"/>
                </a:lnTo>
                <a:lnTo>
                  <a:pt x="873251" y="257556"/>
                </a:lnTo>
                <a:lnTo>
                  <a:pt x="10667" y="257556"/>
                </a:lnTo>
                <a:lnTo>
                  <a:pt x="6096" y="252984"/>
                </a:lnTo>
                <a:lnTo>
                  <a:pt x="10667" y="252984"/>
                </a:lnTo>
                <a:lnTo>
                  <a:pt x="10667" y="9144"/>
                </a:lnTo>
                <a:lnTo>
                  <a:pt x="6096" y="9144"/>
                </a:lnTo>
                <a:lnTo>
                  <a:pt x="10667" y="4572"/>
                </a:lnTo>
                <a:lnTo>
                  <a:pt x="873251" y="4572"/>
                </a:lnTo>
                <a:lnTo>
                  <a:pt x="873251" y="0"/>
                </a:lnTo>
                <a:close/>
              </a:path>
              <a:path w="873759" h="264160">
                <a:moveTo>
                  <a:pt x="10667" y="252984"/>
                </a:moveTo>
                <a:lnTo>
                  <a:pt x="6096" y="252984"/>
                </a:lnTo>
                <a:lnTo>
                  <a:pt x="10667" y="257556"/>
                </a:lnTo>
                <a:lnTo>
                  <a:pt x="10667" y="252984"/>
                </a:lnTo>
                <a:close/>
              </a:path>
              <a:path w="873759" h="264160">
                <a:moveTo>
                  <a:pt x="864107" y="252984"/>
                </a:moveTo>
                <a:lnTo>
                  <a:pt x="10667" y="252984"/>
                </a:lnTo>
                <a:lnTo>
                  <a:pt x="10667" y="257556"/>
                </a:lnTo>
                <a:lnTo>
                  <a:pt x="864107" y="257556"/>
                </a:lnTo>
                <a:lnTo>
                  <a:pt x="864107" y="252984"/>
                </a:lnTo>
                <a:close/>
              </a:path>
              <a:path w="873759" h="264160">
                <a:moveTo>
                  <a:pt x="864107" y="4572"/>
                </a:moveTo>
                <a:lnTo>
                  <a:pt x="864107" y="257556"/>
                </a:lnTo>
                <a:lnTo>
                  <a:pt x="868679" y="252984"/>
                </a:lnTo>
                <a:lnTo>
                  <a:pt x="873251" y="252984"/>
                </a:lnTo>
                <a:lnTo>
                  <a:pt x="873251" y="9144"/>
                </a:lnTo>
                <a:lnTo>
                  <a:pt x="868679" y="9144"/>
                </a:lnTo>
                <a:lnTo>
                  <a:pt x="864107" y="4572"/>
                </a:lnTo>
                <a:close/>
              </a:path>
              <a:path w="873759" h="264160">
                <a:moveTo>
                  <a:pt x="873251" y="252984"/>
                </a:moveTo>
                <a:lnTo>
                  <a:pt x="868679" y="252984"/>
                </a:lnTo>
                <a:lnTo>
                  <a:pt x="864107" y="257556"/>
                </a:lnTo>
                <a:lnTo>
                  <a:pt x="873251" y="257556"/>
                </a:lnTo>
                <a:lnTo>
                  <a:pt x="873251" y="252984"/>
                </a:lnTo>
                <a:close/>
              </a:path>
              <a:path w="873759" h="264160">
                <a:moveTo>
                  <a:pt x="10667" y="4572"/>
                </a:moveTo>
                <a:lnTo>
                  <a:pt x="6096" y="9144"/>
                </a:lnTo>
                <a:lnTo>
                  <a:pt x="10667" y="9144"/>
                </a:lnTo>
                <a:lnTo>
                  <a:pt x="10667" y="4572"/>
                </a:lnTo>
                <a:close/>
              </a:path>
              <a:path w="873759" h="264160">
                <a:moveTo>
                  <a:pt x="864107" y="4572"/>
                </a:moveTo>
                <a:lnTo>
                  <a:pt x="10667" y="4572"/>
                </a:lnTo>
                <a:lnTo>
                  <a:pt x="10667" y="9144"/>
                </a:lnTo>
                <a:lnTo>
                  <a:pt x="864107" y="9144"/>
                </a:lnTo>
                <a:lnTo>
                  <a:pt x="864107" y="4572"/>
                </a:lnTo>
                <a:close/>
              </a:path>
              <a:path w="873759" h="264160">
                <a:moveTo>
                  <a:pt x="873251" y="4572"/>
                </a:moveTo>
                <a:lnTo>
                  <a:pt x="864107" y="4572"/>
                </a:lnTo>
                <a:lnTo>
                  <a:pt x="868679" y="9144"/>
                </a:lnTo>
                <a:lnTo>
                  <a:pt x="873251" y="9144"/>
                </a:lnTo>
                <a:lnTo>
                  <a:pt x="873251" y="4572"/>
                </a:lnTo>
                <a:close/>
              </a:path>
            </a:pathLst>
          </a:custGeom>
          <a:solidFill>
            <a:srgbClr val="000000"/>
          </a:solidFill>
        </p:spPr>
        <p:txBody>
          <a:bodyPr wrap="square" lIns="0" tIns="0" rIns="0" bIns="0" rtlCol="0"/>
          <a:lstStyle/>
          <a:p>
            <a:endParaRPr/>
          </a:p>
        </p:txBody>
      </p:sp>
      <p:sp>
        <p:nvSpPr>
          <p:cNvPr id="9" name="object 9"/>
          <p:cNvSpPr/>
          <p:nvPr/>
        </p:nvSpPr>
        <p:spPr>
          <a:xfrm>
            <a:off x="8581517" y="2275332"/>
            <a:ext cx="873760" cy="264160"/>
          </a:xfrm>
          <a:custGeom>
            <a:avLst/>
            <a:gdLst/>
            <a:ahLst/>
            <a:cxnLst/>
            <a:rect l="l" t="t" r="r" b="b"/>
            <a:pathLst>
              <a:path w="873759" h="264160">
                <a:moveTo>
                  <a:pt x="873251" y="0"/>
                </a:moveTo>
                <a:lnTo>
                  <a:pt x="0" y="0"/>
                </a:lnTo>
                <a:lnTo>
                  <a:pt x="0" y="263651"/>
                </a:lnTo>
                <a:lnTo>
                  <a:pt x="873251" y="263651"/>
                </a:lnTo>
                <a:lnTo>
                  <a:pt x="873251" y="259079"/>
                </a:lnTo>
                <a:lnTo>
                  <a:pt x="10667" y="259079"/>
                </a:lnTo>
                <a:lnTo>
                  <a:pt x="6096" y="254507"/>
                </a:lnTo>
                <a:lnTo>
                  <a:pt x="10667" y="254507"/>
                </a:lnTo>
                <a:lnTo>
                  <a:pt x="10667" y="9143"/>
                </a:lnTo>
                <a:lnTo>
                  <a:pt x="6096" y="9143"/>
                </a:lnTo>
                <a:lnTo>
                  <a:pt x="10667" y="4571"/>
                </a:lnTo>
                <a:lnTo>
                  <a:pt x="873251" y="4571"/>
                </a:lnTo>
                <a:lnTo>
                  <a:pt x="873251" y="0"/>
                </a:lnTo>
                <a:close/>
              </a:path>
              <a:path w="873759" h="264160">
                <a:moveTo>
                  <a:pt x="10667" y="254507"/>
                </a:moveTo>
                <a:lnTo>
                  <a:pt x="6096" y="254507"/>
                </a:lnTo>
                <a:lnTo>
                  <a:pt x="10667" y="259079"/>
                </a:lnTo>
                <a:lnTo>
                  <a:pt x="10667" y="254507"/>
                </a:lnTo>
                <a:close/>
              </a:path>
              <a:path w="873759" h="264160">
                <a:moveTo>
                  <a:pt x="864107" y="254507"/>
                </a:moveTo>
                <a:lnTo>
                  <a:pt x="10667" y="254507"/>
                </a:lnTo>
                <a:lnTo>
                  <a:pt x="10667" y="259079"/>
                </a:lnTo>
                <a:lnTo>
                  <a:pt x="864107" y="259079"/>
                </a:lnTo>
                <a:lnTo>
                  <a:pt x="864107" y="254507"/>
                </a:lnTo>
                <a:close/>
              </a:path>
              <a:path w="873759" h="264160">
                <a:moveTo>
                  <a:pt x="864107" y="4571"/>
                </a:moveTo>
                <a:lnTo>
                  <a:pt x="864107" y="259079"/>
                </a:lnTo>
                <a:lnTo>
                  <a:pt x="868679" y="254507"/>
                </a:lnTo>
                <a:lnTo>
                  <a:pt x="873251" y="254507"/>
                </a:lnTo>
                <a:lnTo>
                  <a:pt x="873251" y="9143"/>
                </a:lnTo>
                <a:lnTo>
                  <a:pt x="868679" y="9143"/>
                </a:lnTo>
                <a:lnTo>
                  <a:pt x="864107" y="4571"/>
                </a:lnTo>
                <a:close/>
              </a:path>
              <a:path w="873759" h="264160">
                <a:moveTo>
                  <a:pt x="873251" y="254507"/>
                </a:moveTo>
                <a:lnTo>
                  <a:pt x="868679" y="254507"/>
                </a:lnTo>
                <a:lnTo>
                  <a:pt x="864107" y="259079"/>
                </a:lnTo>
                <a:lnTo>
                  <a:pt x="873251" y="259079"/>
                </a:lnTo>
                <a:lnTo>
                  <a:pt x="873251" y="254507"/>
                </a:lnTo>
                <a:close/>
              </a:path>
              <a:path w="873759" h="264160">
                <a:moveTo>
                  <a:pt x="10667" y="4571"/>
                </a:moveTo>
                <a:lnTo>
                  <a:pt x="6096" y="9143"/>
                </a:lnTo>
                <a:lnTo>
                  <a:pt x="10667" y="9143"/>
                </a:lnTo>
                <a:lnTo>
                  <a:pt x="10667" y="4571"/>
                </a:lnTo>
                <a:close/>
              </a:path>
              <a:path w="873759" h="264160">
                <a:moveTo>
                  <a:pt x="864107" y="4571"/>
                </a:moveTo>
                <a:lnTo>
                  <a:pt x="10667" y="4571"/>
                </a:lnTo>
                <a:lnTo>
                  <a:pt x="10667" y="9143"/>
                </a:lnTo>
                <a:lnTo>
                  <a:pt x="864107" y="9143"/>
                </a:lnTo>
                <a:lnTo>
                  <a:pt x="864107" y="4571"/>
                </a:lnTo>
                <a:close/>
              </a:path>
              <a:path w="873759" h="264160">
                <a:moveTo>
                  <a:pt x="873251" y="4571"/>
                </a:moveTo>
                <a:lnTo>
                  <a:pt x="864107" y="4571"/>
                </a:lnTo>
                <a:lnTo>
                  <a:pt x="868679" y="9143"/>
                </a:lnTo>
                <a:lnTo>
                  <a:pt x="873251" y="9143"/>
                </a:lnTo>
                <a:lnTo>
                  <a:pt x="873251" y="4571"/>
                </a:lnTo>
                <a:close/>
              </a:path>
            </a:pathLst>
          </a:custGeom>
          <a:solidFill>
            <a:srgbClr val="000000"/>
          </a:solidFill>
        </p:spPr>
        <p:txBody>
          <a:bodyPr wrap="square" lIns="0" tIns="0" rIns="0" bIns="0" rtlCol="0"/>
          <a:lstStyle/>
          <a:p>
            <a:endParaRPr/>
          </a:p>
        </p:txBody>
      </p:sp>
      <p:sp>
        <p:nvSpPr>
          <p:cNvPr id="10" name="object 10"/>
          <p:cNvSpPr/>
          <p:nvPr/>
        </p:nvSpPr>
        <p:spPr>
          <a:xfrm>
            <a:off x="8581517" y="2526792"/>
            <a:ext cx="873760" cy="264160"/>
          </a:xfrm>
          <a:custGeom>
            <a:avLst/>
            <a:gdLst/>
            <a:ahLst/>
            <a:cxnLst/>
            <a:rect l="l" t="t" r="r" b="b"/>
            <a:pathLst>
              <a:path w="873759" h="264160">
                <a:moveTo>
                  <a:pt x="873251" y="0"/>
                </a:moveTo>
                <a:lnTo>
                  <a:pt x="0" y="0"/>
                </a:lnTo>
                <a:lnTo>
                  <a:pt x="0" y="263652"/>
                </a:lnTo>
                <a:lnTo>
                  <a:pt x="873251" y="263652"/>
                </a:lnTo>
                <a:lnTo>
                  <a:pt x="873251" y="257556"/>
                </a:lnTo>
                <a:lnTo>
                  <a:pt x="10667" y="257556"/>
                </a:lnTo>
                <a:lnTo>
                  <a:pt x="6096" y="252984"/>
                </a:lnTo>
                <a:lnTo>
                  <a:pt x="10667" y="252984"/>
                </a:lnTo>
                <a:lnTo>
                  <a:pt x="10667" y="9144"/>
                </a:lnTo>
                <a:lnTo>
                  <a:pt x="6096" y="9144"/>
                </a:lnTo>
                <a:lnTo>
                  <a:pt x="10667" y="4572"/>
                </a:lnTo>
                <a:lnTo>
                  <a:pt x="873251" y="4572"/>
                </a:lnTo>
                <a:lnTo>
                  <a:pt x="873251" y="0"/>
                </a:lnTo>
                <a:close/>
              </a:path>
              <a:path w="873759" h="264160">
                <a:moveTo>
                  <a:pt x="10667" y="252984"/>
                </a:moveTo>
                <a:lnTo>
                  <a:pt x="6096" y="252984"/>
                </a:lnTo>
                <a:lnTo>
                  <a:pt x="10667" y="257556"/>
                </a:lnTo>
                <a:lnTo>
                  <a:pt x="10667" y="252984"/>
                </a:lnTo>
                <a:close/>
              </a:path>
              <a:path w="873759" h="264160">
                <a:moveTo>
                  <a:pt x="864107" y="252984"/>
                </a:moveTo>
                <a:lnTo>
                  <a:pt x="10667" y="252984"/>
                </a:lnTo>
                <a:lnTo>
                  <a:pt x="10667" y="257556"/>
                </a:lnTo>
                <a:lnTo>
                  <a:pt x="864107" y="257556"/>
                </a:lnTo>
                <a:lnTo>
                  <a:pt x="864107" y="252984"/>
                </a:lnTo>
                <a:close/>
              </a:path>
              <a:path w="873759" h="264160">
                <a:moveTo>
                  <a:pt x="864107" y="4572"/>
                </a:moveTo>
                <a:lnTo>
                  <a:pt x="864107" y="257556"/>
                </a:lnTo>
                <a:lnTo>
                  <a:pt x="868679" y="252984"/>
                </a:lnTo>
                <a:lnTo>
                  <a:pt x="873251" y="252984"/>
                </a:lnTo>
                <a:lnTo>
                  <a:pt x="873251" y="9144"/>
                </a:lnTo>
                <a:lnTo>
                  <a:pt x="868679" y="9144"/>
                </a:lnTo>
                <a:lnTo>
                  <a:pt x="864107" y="4572"/>
                </a:lnTo>
                <a:close/>
              </a:path>
              <a:path w="873759" h="264160">
                <a:moveTo>
                  <a:pt x="873251" y="252984"/>
                </a:moveTo>
                <a:lnTo>
                  <a:pt x="868679" y="252984"/>
                </a:lnTo>
                <a:lnTo>
                  <a:pt x="864107" y="257556"/>
                </a:lnTo>
                <a:lnTo>
                  <a:pt x="873251" y="257556"/>
                </a:lnTo>
                <a:lnTo>
                  <a:pt x="873251" y="252984"/>
                </a:lnTo>
                <a:close/>
              </a:path>
              <a:path w="873759" h="264160">
                <a:moveTo>
                  <a:pt x="10667" y="4572"/>
                </a:moveTo>
                <a:lnTo>
                  <a:pt x="6096" y="9144"/>
                </a:lnTo>
                <a:lnTo>
                  <a:pt x="10667" y="9144"/>
                </a:lnTo>
                <a:lnTo>
                  <a:pt x="10667" y="4572"/>
                </a:lnTo>
                <a:close/>
              </a:path>
              <a:path w="873759" h="264160">
                <a:moveTo>
                  <a:pt x="864107" y="4572"/>
                </a:moveTo>
                <a:lnTo>
                  <a:pt x="10667" y="4572"/>
                </a:lnTo>
                <a:lnTo>
                  <a:pt x="10667" y="9144"/>
                </a:lnTo>
                <a:lnTo>
                  <a:pt x="864107" y="9144"/>
                </a:lnTo>
                <a:lnTo>
                  <a:pt x="864107" y="4572"/>
                </a:lnTo>
                <a:close/>
              </a:path>
              <a:path w="873759" h="264160">
                <a:moveTo>
                  <a:pt x="873251" y="4572"/>
                </a:moveTo>
                <a:lnTo>
                  <a:pt x="864107" y="4572"/>
                </a:lnTo>
                <a:lnTo>
                  <a:pt x="868679" y="9144"/>
                </a:lnTo>
                <a:lnTo>
                  <a:pt x="873251" y="9144"/>
                </a:lnTo>
                <a:lnTo>
                  <a:pt x="873251" y="4572"/>
                </a:lnTo>
                <a:close/>
              </a:path>
            </a:pathLst>
          </a:custGeom>
          <a:solidFill>
            <a:srgbClr val="000000"/>
          </a:solidFill>
        </p:spPr>
        <p:txBody>
          <a:bodyPr wrap="square" lIns="0" tIns="0" rIns="0" bIns="0" rtlCol="0"/>
          <a:lstStyle/>
          <a:p>
            <a:endParaRPr/>
          </a:p>
        </p:txBody>
      </p:sp>
      <p:sp>
        <p:nvSpPr>
          <p:cNvPr id="11" name="object 11"/>
          <p:cNvSpPr/>
          <p:nvPr/>
        </p:nvSpPr>
        <p:spPr>
          <a:xfrm>
            <a:off x="8581517" y="2773679"/>
            <a:ext cx="873760" cy="264160"/>
          </a:xfrm>
          <a:custGeom>
            <a:avLst/>
            <a:gdLst/>
            <a:ahLst/>
            <a:cxnLst/>
            <a:rect l="l" t="t" r="r" b="b"/>
            <a:pathLst>
              <a:path w="873759" h="264160">
                <a:moveTo>
                  <a:pt x="873251" y="0"/>
                </a:moveTo>
                <a:lnTo>
                  <a:pt x="0" y="0"/>
                </a:lnTo>
                <a:lnTo>
                  <a:pt x="0" y="263652"/>
                </a:lnTo>
                <a:lnTo>
                  <a:pt x="873251" y="263652"/>
                </a:lnTo>
                <a:lnTo>
                  <a:pt x="873251" y="259080"/>
                </a:lnTo>
                <a:lnTo>
                  <a:pt x="10667" y="259080"/>
                </a:lnTo>
                <a:lnTo>
                  <a:pt x="6096" y="254508"/>
                </a:lnTo>
                <a:lnTo>
                  <a:pt x="10667" y="254508"/>
                </a:lnTo>
                <a:lnTo>
                  <a:pt x="10667" y="9144"/>
                </a:lnTo>
                <a:lnTo>
                  <a:pt x="6096" y="9144"/>
                </a:lnTo>
                <a:lnTo>
                  <a:pt x="10667" y="4572"/>
                </a:lnTo>
                <a:lnTo>
                  <a:pt x="873251" y="4572"/>
                </a:lnTo>
                <a:lnTo>
                  <a:pt x="873251" y="0"/>
                </a:lnTo>
                <a:close/>
              </a:path>
              <a:path w="873759" h="264160">
                <a:moveTo>
                  <a:pt x="10667" y="254508"/>
                </a:moveTo>
                <a:lnTo>
                  <a:pt x="6096" y="254508"/>
                </a:lnTo>
                <a:lnTo>
                  <a:pt x="10667" y="259080"/>
                </a:lnTo>
                <a:lnTo>
                  <a:pt x="10667" y="254508"/>
                </a:lnTo>
                <a:close/>
              </a:path>
              <a:path w="873759" h="264160">
                <a:moveTo>
                  <a:pt x="864107" y="254508"/>
                </a:moveTo>
                <a:lnTo>
                  <a:pt x="10667" y="254508"/>
                </a:lnTo>
                <a:lnTo>
                  <a:pt x="10667" y="259080"/>
                </a:lnTo>
                <a:lnTo>
                  <a:pt x="864107" y="259080"/>
                </a:lnTo>
                <a:lnTo>
                  <a:pt x="864107" y="254508"/>
                </a:lnTo>
                <a:close/>
              </a:path>
              <a:path w="873759" h="264160">
                <a:moveTo>
                  <a:pt x="864107" y="4572"/>
                </a:moveTo>
                <a:lnTo>
                  <a:pt x="864107" y="259080"/>
                </a:lnTo>
                <a:lnTo>
                  <a:pt x="868679" y="254508"/>
                </a:lnTo>
                <a:lnTo>
                  <a:pt x="873251" y="254508"/>
                </a:lnTo>
                <a:lnTo>
                  <a:pt x="873251" y="9144"/>
                </a:lnTo>
                <a:lnTo>
                  <a:pt x="868679" y="9144"/>
                </a:lnTo>
                <a:lnTo>
                  <a:pt x="864107" y="4572"/>
                </a:lnTo>
                <a:close/>
              </a:path>
              <a:path w="873759" h="264160">
                <a:moveTo>
                  <a:pt x="873251" y="254508"/>
                </a:moveTo>
                <a:lnTo>
                  <a:pt x="868679" y="254508"/>
                </a:lnTo>
                <a:lnTo>
                  <a:pt x="864107" y="259080"/>
                </a:lnTo>
                <a:lnTo>
                  <a:pt x="873251" y="259080"/>
                </a:lnTo>
                <a:lnTo>
                  <a:pt x="873251" y="254508"/>
                </a:lnTo>
                <a:close/>
              </a:path>
              <a:path w="873759" h="264160">
                <a:moveTo>
                  <a:pt x="10667" y="4572"/>
                </a:moveTo>
                <a:lnTo>
                  <a:pt x="6096" y="9144"/>
                </a:lnTo>
                <a:lnTo>
                  <a:pt x="10667" y="9144"/>
                </a:lnTo>
                <a:lnTo>
                  <a:pt x="10667" y="4572"/>
                </a:lnTo>
                <a:close/>
              </a:path>
              <a:path w="873759" h="264160">
                <a:moveTo>
                  <a:pt x="864107" y="4572"/>
                </a:moveTo>
                <a:lnTo>
                  <a:pt x="10667" y="4572"/>
                </a:lnTo>
                <a:lnTo>
                  <a:pt x="10667" y="9144"/>
                </a:lnTo>
                <a:lnTo>
                  <a:pt x="864107" y="9144"/>
                </a:lnTo>
                <a:lnTo>
                  <a:pt x="864107" y="4572"/>
                </a:lnTo>
                <a:close/>
              </a:path>
              <a:path w="873759" h="264160">
                <a:moveTo>
                  <a:pt x="873251" y="4572"/>
                </a:moveTo>
                <a:lnTo>
                  <a:pt x="864107" y="4572"/>
                </a:lnTo>
                <a:lnTo>
                  <a:pt x="868679" y="9144"/>
                </a:lnTo>
                <a:lnTo>
                  <a:pt x="873251" y="9144"/>
                </a:lnTo>
                <a:lnTo>
                  <a:pt x="873251" y="4572"/>
                </a:lnTo>
                <a:close/>
              </a:path>
            </a:pathLst>
          </a:custGeom>
          <a:solidFill>
            <a:srgbClr val="000000"/>
          </a:solidFill>
        </p:spPr>
        <p:txBody>
          <a:bodyPr wrap="square" lIns="0" tIns="0" rIns="0" bIns="0" rtlCol="0"/>
          <a:lstStyle/>
          <a:p>
            <a:endParaRPr/>
          </a:p>
        </p:txBody>
      </p:sp>
      <p:sp>
        <p:nvSpPr>
          <p:cNvPr id="12" name="object 12"/>
          <p:cNvSpPr/>
          <p:nvPr/>
        </p:nvSpPr>
        <p:spPr>
          <a:xfrm>
            <a:off x="8581517" y="3025139"/>
            <a:ext cx="873760" cy="264160"/>
          </a:xfrm>
          <a:custGeom>
            <a:avLst/>
            <a:gdLst/>
            <a:ahLst/>
            <a:cxnLst/>
            <a:rect l="l" t="t" r="r" b="b"/>
            <a:pathLst>
              <a:path w="873759" h="264160">
                <a:moveTo>
                  <a:pt x="873251" y="0"/>
                </a:moveTo>
                <a:lnTo>
                  <a:pt x="0" y="0"/>
                </a:lnTo>
                <a:lnTo>
                  <a:pt x="0" y="263651"/>
                </a:lnTo>
                <a:lnTo>
                  <a:pt x="873251" y="263651"/>
                </a:lnTo>
                <a:lnTo>
                  <a:pt x="873251" y="257556"/>
                </a:lnTo>
                <a:lnTo>
                  <a:pt x="10667" y="257556"/>
                </a:lnTo>
                <a:lnTo>
                  <a:pt x="6096" y="252984"/>
                </a:lnTo>
                <a:lnTo>
                  <a:pt x="10667" y="252984"/>
                </a:lnTo>
                <a:lnTo>
                  <a:pt x="10667" y="9144"/>
                </a:lnTo>
                <a:lnTo>
                  <a:pt x="6096" y="9144"/>
                </a:lnTo>
                <a:lnTo>
                  <a:pt x="10667" y="4572"/>
                </a:lnTo>
                <a:lnTo>
                  <a:pt x="873251" y="4572"/>
                </a:lnTo>
                <a:lnTo>
                  <a:pt x="873251" y="0"/>
                </a:lnTo>
                <a:close/>
              </a:path>
              <a:path w="873759" h="264160">
                <a:moveTo>
                  <a:pt x="10667" y="252984"/>
                </a:moveTo>
                <a:lnTo>
                  <a:pt x="6096" y="252984"/>
                </a:lnTo>
                <a:lnTo>
                  <a:pt x="10667" y="257556"/>
                </a:lnTo>
                <a:lnTo>
                  <a:pt x="10667" y="252984"/>
                </a:lnTo>
                <a:close/>
              </a:path>
              <a:path w="873759" h="264160">
                <a:moveTo>
                  <a:pt x="864107" y="252984"/>
                </a:moveTo>
                <a:lnTo>
                  <a:pt x="10667" y="252984"/>
                </a:lnTo>
                <a:lnTo>
                  <a:pt x="10667" y="257556"/>
                </a:lnTo>
                <a:lnTo>
                  <a:pt x="864107" y="257556"/>
                </a:lnTo>
                <a:lnTo>
                  <a:pt x="864107" y="252984"/>
                </a:lnTo>
                <a:close/>
              </a:path>
              <a:path w="873759" h="264160">
                <a:moveTo>
                  <a:pt x="864107" y="4572"/>
                </a:moveTo>
                <a:lnTo>
                  <a:pt x="864107" y="257556"/>
                </a:lnTo>
                <a:lnTo>
                  <a:pt x="868679" y="252984"/>
                </a:lnTo>
                <a:lnTo>
                  <a:pt x="873251" y="252984"/>
                </a:lnTo>
                <a:lnTo>
                  <a:pt x="873251" y="9144"/>
                </a:lnTo>
                <a:lnTo>
                  <a:pt x="868679" y="9144"/>
                </a:lnTo>
                <a:lnTo>
                  <a:pt x="864107" y="4572"/>
                </a:lnTo>
                <a:close/>
              </a:path>
              <a:path w="873759" h="264160">
                <a:moveTo>
                  <a:pt x="873251" y="252984"/>
                </a:moveTo>
                <a:lnTo>
                  <a:pt x="868679" y="252984"/>
                </a:lnTo>
                <a:lnTo>
                  <a:pt x="864107" y="257556"/>
                </a:lnTo>
                <a:lnTo>
                  <a:pt x="873251" y="257556"/>
                </a:lnTo>
                <a:lnTo>
                  <a:pt x="873251" y="252984"/>
                </a:lnTo>
                <a:close/>
              </a:path>
              <a:path w="873759" h="264160">
                <a:moveTo>
                  <a:pt x="10667" y="4572"/>
                </a:moveTo>
                <a:lnTo>
                  <a:pt x="6096" y="9144"/>
                </a:lnTo>
                <a:lnTo>
                  <a:pt x="10667" y="9144"/>
                </a:lnTo>
                <a:lnTo>
                  <a:pt x="10667" y="4572"/>
                </a:lnTo>
                <a:close/>
              </a:path>
              <a:path w="873759" h="264160">
                <a:moveTo>
                  <a:pt x="864107" y="4572"/>
                </a:moveTo>
                <a:lnTo>
                  <a:pt x="10667" y="4572"/>
                </a:lnTo>
                <a:lnTo>
                  <a:pt x="10667" y="9144"/>
                </a:lnTo>
                <a:lnTo>
                  <a:pt x="864107" y="9144"/>
                </a:lnTo>
                <a:lnTo>
                  <a:pt x="864107" y="4572"/>
                </a:lnTo>
                <a:close/>
              </a:path>
              <a:path w="873759" h="264160">
                <a:moveTo>
                  <a:pt x="873251" y="4572"/>
                </a:moveTo>
                <a:lnTo>
                  <a:pt x="864107" y="4572"/>
                </a:lnTo>
                <a:lnTo>
                  <a:pt x="868679" y="9144"/>
                </a:lnTo>
                <a:lnTo>
                  <a:pt x="873251" y="9144"/>
                </a:lnTo>
                <a:lnTo>
                  <a:pt x="873251" y="4572"/>
                </a:lnTo>
                <a:close/>
              </a:path>
            </a:pathLst>
          </a:custGeom>
          <a:solidFill>
            <a:srgbClr val="000000"/>
          </a:solidFill>
        </p:spPr>
        <p:txBody>
          <a:bodyPr wrap="square" lIns="0" tIns="0" rIns="0" bIns="0" rtlCol="0"/>
          <a:lstStyle/>
          <a:p>
            <a:endParaRPr/>
          </a:p>
        </p:txBody>
      </p:sp>
      <p:sp>
        <p:nvSpPr>
          <p:cNvPr id="13" name="object 13"/>
          <p:cNvSpPr/>
          <p:nvPr/>
        </p:nvSpPr>
        <p:spPr>
          <a:xfrm>
            <a:off x="8581517" y="3282696"/>
            <a:ext cx="873760" cy="264160"/>
          </a:xfrm>
          <a:custGeom>
            <a:avLst/>
            <a:gdLst/>
            <a:ahLst/>
            <a:cxnLst/>
            <a:rect l="l" t="t" r="r" b="b"/>
            <a:pathLst>
              <a:path w="873759" h="264160">
                <a:moveTo>
                  <a:pt x="873251" y="0"/>
                </a:moveTo>
                <a:lnTo>
                  <a:pt x="0" y="0"/>
                </a:lnTo>
                <a:lnTo>
                  <a:pt x="0" y="263651"/>
                </a:lnTo>
                <a:lnTo>
                  <a:pt x="873251" y="263651"/>
                </a:lnTo>
                <a:lnTo>
                  <a:pt x="873251" y="259079"/>
                </a:lnTo>
                <a:lnTo>
                  <a:pt x="10667" y="259079"/>
                </a:lnTo>
                <a:lnTo>
                  <a:pt x="6096" y="254507"/>
                </a:lnTo>
                <a:lnTo>
                  <a:pt x="10667" y="254507"/>
                </a:lnTo>
                <a:lnTo>
                  <a:pt x="10667" y="10667"/>
                </a:lnTo>
                <a:lnTo>
                  <a:pt x="6096" y="10667"/>
                </a:lnTo>
                <a:lnTo>
                  <a:pt x="10667" y="6095"/>
                </a:lnTo>
                <a:lnTo>
                  <a:pt x="873251" y="6095"/>
                </a:lnTo>
                <a:lnTo>
                  <a:pt x="873251" y="0"/>
                </a:lnTo>
                <a:close/>
              </a:path>
              <a:path w="873759" h="264160">
                <a:moveTo>
                  <a:pt x="10667" y="254507"/>
                </a:moveTo>
                <a:lnTo>
                  <a:pt x="6096" y="254507"/>
                </a:lnTo>
                <a:lnTo>
                  <a:pt x="10667" y="259079"/>
                </a:lnTo>
                <a:lnTo>
                  <a:pt x="10667" y="254507"/>
                </a:lnTo>
                <a:close/>
              </a:path>
              <a:path w="873759" h="264160">
                <a:moveTo>
                  <a:pt x="864107" y="254507"/>
                </a:moveTo>
                <a:lnTo>
                  <a:pt x="10667" y="254507"/>
                </a:lnTo>
                <a:lnTo>
                  <a:pt x="10667" y="259079"/>
                </a:lnTo>
                <a:lnTo>
                  <a:pt x="864107" y="259079"/>
                </a:lnTo>
                <a:lnTo>
                  <a:pt x="864107" y="254507"/>
                </a:lnTo>
                <a:close/>
              </a:path>
              <a:path w="873759" h="264160">
                <a:moveTo>
                  <a:pt x="864107" y="6095"/>
                </a:moveTo>
                <a:lnTo>
                  <a:pt x="864107" y="259079"/>
                </a:lnTo>
                <a:lnTo>
                  <a:pt x="868679" y="254507"/>
                </a:lnTo>
                <a:lnTo>
                  <a:pt x="873251" y="254507"/>
                </a:lnTo>
                <a:lnTo>
                  <a:pt x="873251" y="10667"/>
                </a:lnTo>
                <a:lnTo>
                  <a:pt x="868679" y="10667"/>
                </a:lnTo>
                <a:lnTo>
                  <a:pt x="864107" y="6095"/>
                </a:lnTo>
                <a:close/>
              </a:path>
              <a:path w="873759" h="264160">
                <a:moveTo>
                  <a:pt x="873251" y="254507"/>
                </a:moveTo>
                <a:lnTo>
                  <a:pt x="868679" y="254507"/>
                </a:lnTo>
                <a:lnTo>
                  <a:pt x="864107" y="259079"/>
                </a:lnTo>
                <a:lnTo>
                  <a:pt x="873251" y="259079"/>
                </a:lnTo>
                <a:lnTo>
                  <a:pt x="873251" y="254507"/>
                </a:lnTo>
                <a:close/>
              </a:path>
              <a:path w="873759" h="264160">
                <a:moveTo>
                  <a:pt x="10667" y="6095"/>
                </a:moveTo>
                <a:lnTo>
                  <a:pt x="6096" y="10667"/>
                </a:lnTo>
                <a:lnTo>
                  <a:pt x="10667" y="10667"/>
                </a:lnTo>
                <a:lnTo>
                  <a:pt x="10667" y="6095"/>
                </a:lnTo>
                <a:close/>
              </a:path>
              <a:path w="873759" h="264160">
                <a:moveTo>
                  <a:pt x="864107" y="6095"/>
                </a:moveTo>
                <a:lnTo>
                  <a:pt x="10667" y="6095"/>
                </a:lnTo>
                <a:lnTo>
                  <a:pt x="10667" y="10667"/>
                </a:lnTo>
                <a:lnTo>
                  <a:pt x="864107" y="10667"/>
                </a:lnTo>
                <a:lnTo>
                  <a:pt x="864107" y="6095"/>
                </a:lnTo>
                <a:close/>
              </a:path>
              <a:path w="873759" h="264160">
                <a:moveTo>
                  <a:pt x="873251" y="6095"/>
                </a:moveTo>
                <a:lnTo>
                  <a:pt x="864107" y="6095"/>
                </a:lnTo>
                <a:lnTo>
                  <a:pt x="868679" y="10667"/>
                </a:lnTo>
                <a:lnTo>
                  <a:pt x="873251" y="10667"/>
                </a:lnTo>
                <a:lnTo>
                  <a:pt x="873251" y="6095"/>
                </a:lnTo>
                <a:close/>
              </a:path>
            </a:pathLst>
          </a:custGeom>
          <a:solidFill>
            <a:srgbClr val="000000"/>
          </a:solidFill>
        </p:spPr>
        <p:txBody>
          <a:bodyPr wrap="square" lIns="0" tIns="0" rIns="0" bIns="0" rtlCol="0"/>
          <a:lstStyle/>
          <a:p>
            <a:endParaRPr/>
          </a:p>
        </p:txBody>
      </p:sp>
      <p:sp>
        <p:nvSpPr>
          <p:cNvPr id="14" name="object 14"/>
          <p:cNvSpPr/>
          <p:nvPr/>
        </p:nvSpPr>
        <p:spPr>
          <a:xfrm>
            <a:off x="8581517" y="3534155"/>
            <a:ext cx="873760" cy="243840"/>
          </a:xfrm>
          <a:custGeom>
            <a:avLst/>
            <a:gdLst/>
            <a:ahLst/>
            <a:cxnLst/>
            <a:rect l="l" t="t" r="r" b="b"/>
            <a:pathLst>
              <a:path w="873759" h="243839">
                <a:moveTo>
                  <a:pt x="873251" y="0"/>
                </a:moveTo>
                <a:lnTo>
                  <a:pt x="0" y="0"/>
                </a:lnTo>
                <a:lnTo>
                  <a:pt x="0" y="243840"/>
                </a:lnTo>
                <a:lnTo>
                  <a:pt x="10667" y="243840"/>
                </a:lnTo>
                <a:lnTo>
                  <a:pt x="10667" y="9144"/>
                </a:lnTo>
                <a:lnTo>
                  <a:pt x="6096" y="9144"/>
                </a:lnTo>
                <a:lnTo>
                  <a:pt x="10667" y="4572"/>
                </a:lnTo>
                <a:lnTo>
                  <a:pt x="873251" y="4572"/>
                </a:lnTo>
                <a:lnTo>
                  <a:pt x="873251" y="0"/>
                </a:lnTo>
                <a:close/>
              </a:path>
              <a:path w="873759" h="243839">
                <a:moveTo>
                  <a:pt x="864107" y="4572"/>
                </a:moveTo>
                <a:lnTo>
                  <a:pt x="864107" y="243840"/>
                </a:lnTo>
                <a:lnTo>
                  <a:pt x="873251" y="243840"/>
                </a:lnTo>
                <a:lnTo>
                  <a:pt x="873251" y="9144"/>
                </a:lnTo>
                <a:lnTo>
                  <a:pt x="868679" y="9144"/>
                </a:lnTo>
                <a:lnTo>
                  <a:pt x="864107" y="4572"/>
                </a:lnTo>
                <a:close/>
              </a:path>
              <a:path w="873759" h="243839">
                <a:moveTo>
                  <a:pt x="10667" y="4572"/>
                </a:moveTo>
                <a:lnTo>
                  <a:pt x="6096" y="9144"/>
                </a:lnTo>
                <a:lnTo>
                  <a:pt x="10667" y="9144"/>
                </a:lnTo>
                <a:lnTo>
                  <a:pt x="10667" y="4572"/>
                </a:lnTo>
                <a:close/>
              </a:path>
              <a:path w="873759" h="243839">
                <a:moveTo>
                  <a:pt x="864107" y="4572"/>
                </a:moveTo>
                <a:lnTo>
                  <a:pt x="10667" y="4572"/>
                </a:lnTo>
                <a:lnTo>
                  <a:pt x="10667" y="9144"/>
                </a:lnTo>
                <a:lnTo>
                  <a:pt x="864107" y="9144"/>
                </a:lnTo>
                <a:lnTo>
                  <a:pt x="864107" y="4572"/>
                </a:lnTo>
                <a:close/>
              </a:path>
              <a:path w="873759" h="243839">
                <a:moveTo>
                  <a:pt x="873251" y="4572"/>
                </a:moveTo>
                <a:lnTo>
                  <a:pt x="864107" y="4572"/>
                </a:lnTo>
                <a:lnTo>
                  <a:pt x="868679" y="9144"/>
                </a:lnTo>
                <a:lnTo>
                  <a:pt x="873251" y="9144"/>
                </a:lnTo>
                <a:lnTo>
                  <a:pt x="873251" y="4572"/>
                </a:lnTo>
                <a:close/>
              </a:path>
            </a:pathLst>
          </a:custGeom>
          <a:solidFill>
            <a:srgbClr val="000000"/>
          </a:solidFill>
        </p:spPr>
        <p:txBody>
          <a:bodyPr wrap="square" lIns="0" tIns="0" rIns="0" bIns="0" rtlCol="0"/>
          <a:lstStyle/>
          <a:p>
            <a:endParaRPr/>
          </a:p>
        </p:txBody>
      </p:sp>
      <p:sp>
        <p:nvSpPr>
          <p:cNvPr id="15" name="object 15"/>
          <p:cNvSpPr/>
          <p:nvPr/>
        </p:nvSpPr>
        <p:spPr>
          <a:xfrm>
            <a:off x="7939913" y="1338072"/>
            <a:ext cx="647700" cy="128270"/>
          </a:xfrm>
          <a:custGeom>
            <a:avLst/>
            <a:gdLst/>
            <a:ahLst/>
            <a:cxnLst/>
            <a:rect l="l" t="t" r="r" b="b"/>
            <a:pathLst>
              <a:path w="647700" h="128269">
                <a:moveTo>
                  <a:pt x="571500" y="64007"/>
                </a:moveTo>
                <a:lnTo>
                  <a:pt x="519683" y="128015"/>
                </a:lnTo>
                <a:lnTo>
                  <a:pt x="638555" y="68579"/>
                </a:lnTo>
                <a:lnTo>
                  <a:pt x="571500" y="68579"/>
                </a:lnTo>
                <a:lnTo>
                  <a:pt x="571500" y="64007"/>
                </a:lnTo>
                <a:close/>
              </a:path>
              <a:path w="647700" h="128269">
                <a:moveTo>
                  <a:pt x="567798" y="59436"/>
                </a:moveTo>
                <a:lnTo>
                  <a:pt x="0" y="59436"/>
                </a:lnTo>
                <a:lnTo>
                  <a:pt x="0" y="68579"/>
                </a:lnTo>
                <a:lnTo>
                  <a:pt x="567798" y="68579"/>
                </a:lnTo>
                <a:lnTo>
                  <a:pt x="571500" y="64007"/>
                </a:lnTo>
                <a:lnTo>
                  <a:pt x="567798" y="59436"/>
                </a:lnTo>
                <a:close/>
              </a:path>
              <a:path w="647700" h="128269">
                <a:moveTo>
                  <a:pt x="638556" y="59436"/>
                </a:moveTo>
                <a:lnTo>
                  <a:pt x="571500" y="59436"/>
                </a:lnTo>
                <a:lnTo>
                  <a:pt x="571500" y="68579"/>
                </a:lnTo>
                <a:lnTo>
                  <a:pt x="638555" y="68579"/>
                </a:lnTo>
                <a:lnTo>
                  <a:pt x="647700" y="64007"/>
                </a:lnTo>
                <a:lnTo>
                  <a:pt x="638556" y="59436"/>
                </a:lnTo>
                <a:close/>
              </a:path>
              <a:path w="647700" h="128269">
                <a:moveTo>
                  <a:pt x="519683" y="0"/>
                </a:moveTo>
                <a:lnTo>
                  <a:pt x="571500" y="64007"/>
                </a:lnTo>
                <a:lnTo>
                  <a:pt x="571500" y="59436"/>
                </a:lnTo>
                <a:lnTo>
                  <a:pt x="638556" y="59436"/>
                </a:lnTo>
                <a:lnTo>
                  <a:pt x="519683" y="0"/>
                </a:lnTo>
                <a:close/>
              </a:path>
            </a:pathLst>
          </a:custGeom>
          <a:solidFill>
            <a:srgbClr val="000000"/>
          </a:solidFill>
        </p:spPr>
        <p:txBody>
          <a:bodyPr wrap="square" lIns="0" tIns="0" rIns="0" bIns="0" rtlCol="0"/>
          <a:lstStyle/>
          <a:p>
            <a:endParaRPr/>
          </a:p>
        </p:txBody>
      </p:sp>
      <p:sp>
        <p:nvSpPr>
          <p:cNvPr id="16" name="object 16"/>
          <p:cNvSpPr txBox="1"/>
          <p:nvPr/>
        </p:nvSpPr>
        <p:spPr>
          <a:xfrm>
            <a:off x="9509137" y="1283208"/>
            <a:ext cx="233045" cy="2522220"/>
          </a:xfrm>
          <a:prstGeom prst="rect">
            <a:avLst/>
          </a:prstGeom>
        </p:spPr>
        <p:txBody>
          <a:bodyPr vert="horz" wrap="square" lIns="0" tIns="0" rIns="0" bIns="0" rtlCol="0">
            <a:spAutoFit/>
          </a:bodyPr>
          <a:lstStyle/>
          <a:p>
            <a:pPr marL="12700">
              <a:lnSpc>
                <a:spcPct val="100000"/>
              </a:lnSpc>
            </a:pPr>
            <a:r>
              <a:rPr sz="1500" dirty="0">
                <a:latin typeface="Tahoma"/>
                <a:cs typeface="Tahoma"/>
              </a:rPr>
              <a:t>0</a:t>
            </a:r>
            <a:endParaRPr sz="1500">
              <a:latin typeface="Tahoma"/>
              <a:cs typeface="Tahoma"/>
            </a:endParaRPr>
          </a:p>
          <a:p>
            <a:pPr marL="12700">
              <a:lnSpc>
                <a:spcPct val="100000"/>
              </a:lnSpc>
            </a:pPr>
            <a:r>
              <a:rPr sz="1500" dirty="0">
                <a:latin typeface="Tahoma"/>
                <a:cs typeface="Tahoma"/>
              </a:rPr>
              <a:t>1</a:t>
            </a:r>
            <a:endParaRPr sz="1500">
              <a:latin typeface="Tahoma"/>
              <a:cs typeface="Tahoma"/>
            </a:endParaRPr>
          </a:p>
          <a:p>
            <a:pPr marL="12700">
              <a:lnSpc>
                <a:spcPct val="100000"/>
              </a:lnSpc>
            </a:pPr>
            <a:r>
              <a:rPr sz="1500" dirty="0">
                <a:latin typeface="Tahoma"/>
                <a:cs typeface="Tahoma"/>
              </a:rPr>
              <a:t>2</a:t>
            </a:r>
            <a:endParaRPr sz="1500">
              <a:latin typeface="Tahoma"/>
              <a:cs typeface="Tahoma"/>
            </a:endParaRPr>
          </a:p>
          <a:p>
            <a:pPr marL="12700">
              <a:lnSpc>
                <a:spcPct val="100000"/>
              </a:lnSpc>
            </a:pPr>
            <a:r>
              <a:rPr sz="1500" dirty="0">
                <a:latin typeface="Tahoma"/>
                <a:cs typeface="Tahoma"/>
              </a:rPr>
              <a:t>3</a:t>
            </a:r>
            <a:endParaRPr sz="1500">
              <a:latin typeface="Tahoma"/>
              <a:cs typeface="Tahoma"/>
            </a:endParaRPr>
          </a:p>
          <a:p>
            <a:pPr marL="12700">
              <a:lnSpc>
                <a:spcPct val="100000"/>
              </a:lnSpc>
            </a:pPr>
            <a:r>
              <a:rPr sz="1500" dirty="0">
                <a:latin typeface="Tahoma"/>
                <a:cs typeface="Tahoma"/>
              </a:rPr>
              <a:t>4</a:t>
            </a:r>
            <a:endParaRPr sz="1500">
              <a:latin typeface="Tahoma"/>
              <a:cs typeface="Tahoma"/>
            </a:endParaRPr>
          </a:p>
          <a:p>
            <a:pPr marL="12700">
              <a:lnSpc>
                <a:spcPct val="100000"/>
              </a:lnSpc>
            </a:pPr>
            <a:r>
              <a:rPr sz="1500" dirty="0">
                <a:latin typeface="Tahoma"/>
                <a:cs typeface="Tahoma"/>
              </a:rPr>
              <a:t>5</a:t>
            </a:r>
            <a:endParaRPr sz="1500">
              <a:latin typeface="Tahoma"/>
              <a:cs typeface="Tahoma"/>
            </a:endParaRPr>
          </a:p>
          <a:p>
            <a:pPr marL="12700">
              <a:lnSpc>
                <a:spcPct val="100000"/>
              </a:lnSpc>
            </a:pPr>
            <a:r>
              <a:rPr sz="1500" dirty="0">
                <a:latin typeface="Tahoma"/>
                <a:cs typeface="Tahoma"/>
              </a:rPr>
              <a:t>6</a:t>
            </a:r>
            <a:endParaRPr sz="1500">
              <a:latin typeface="Tahoma"/>
              <a:cs typeface="Tahoma"/>
            </a:endParaRPr>
          </a:p>
          <a:p>
            <a:pPr marL="12700">
              <a:lnSpc>
                <a:spcPct val="100000"/>
              </a:lnSpc>
            </a:pPr>
            <a:r>
              <a:rPr sz="1500" dirty="0">
                <a:latin typeface="Tahoma"/>
                <a:cs typeface="Tahoma"/>
              </a:rPr>
              <a:t>7</a:t>
            </a:r>
            <a:endParaRPr sz="1500">
              <a:latin typeface="Tahoma"/>
              <a:cs typeface="Tahoma"/>
            </a:endParaRPr>
          </a:p>
          <a:p>
            <a:pPr marL="12700">
              <a:lnSpc>
                <a:spcPct val="100000"/>
              </a:lnSpc>
            </a:pPr>
            <a:r>
              <a:rPr sz="1500" dirty="0">
                <a:latin typeface="Tahoma"/>
                <a:cs typeface="Tahoma"/>
              </a:rPr>
              <a:t>8</a:t>
            </a:r>
            <a:endParaRPr sz="1500">
              <a:latin typeface="Tahoma"/>
              <a:cs typeface="Tahoma"/>
            </a:endParaRPr>
          </a:p>
          <a:p>
            <a:pPr marL="12700">
              <a:lnSpc>
                <a:spcPct val="100000"/>
              </a:lnSpc>
            </a:pPr>
            <a:r>
              <a:rPr sz="1500" dirty="0">
                <a:latin typeface="Tahoma"/>
                <a:cs typeface="Tahoma"/>
              </a:rPr>
              <a:t>9</a:t>
            </a:r>
            <a:endParaRPr sz="1500">
              <a:latin typeface="Tahoma"/>
              <a:cs typeface="Tahoma"/>
            </a:endParaRPr>
          </a:p>
          <a:p>
            <a:pPr marL="12700">
              <a:lnSpc>
                <a:spcPct val="100000"/>
              </a:lnSpc>
            </a:pPr>
            <a:r>
              <a:rPr sz="1500" spc="-5" dirty="0">
                <a:latin typeface="Tahoma"/>
                <a:cs typeface="Tahoma"/>
              </a:rPr>
              <a:t>10</a:t>
            </a:r>
            <a:endParaRPr sz="1500">
              <a:latin typeface="Tahoma"/>
              <a:cs typeface="Tahoma"/>
            </a:endParaRPr>
          </a:p>
        </p:txBody>
      </p:sp>
      <p:sp>
        <p:nvSpPr>
          <p:cNvPr id="17" name="object 17"/>
          <p:cNvSpPr txBox="1"/>
          <p:nvPr/>
        </p:nvSpPr>
        <p:spPr>
          <a:xfrm>
            <a:off x="8881249" y="1272032"/>
            <a:ext cx="248285" cy="738505"/>
          </a:xfrm>
          <a:prstGeom prst="rect">
            <a:avLst/>
          </a:prstGeom>
        </p:spPr>
        <p:txBody>
          <a:bodyPr vert="horz" wrap="square" lIns="0" tIns="0" rIns="0" bIns="0" rtlCol="0">
            <a:spAutoFit/>
          </a:bodyPr>
          <a:lstStyle/>
          <a:p>
            <a:pPr marL="12700">
              <a:lnSpc>
                <a:spcPct val="100000"/>
              </a:lnSpc>
            </a:pPr>
            <a:r>
              <a:rPr sz="1600" spc="-5" dirty="0">
                <a:latin typeface="Tahoma"/>
                <a:cs typeface="Tahoma"/>
              </a:rPr>
              <a:t>5</a:t>
            </a:r>
            <a:endParaRPr sz="1600">
              <a:latin typeface="Tahoma"/>
              <a:cs typeface="Tahoma"/>
            </a:endParaRPr>
          </a:p>
          <a:p>
            <a:pPr marL="12700">
              <a:lnSpc>
                <a:spcPct val="100000"/>
              </a:lnSpc>
            </a:pPr>
            <a:r>
              <a:rPr sz="1600" dirty="0">
                <a:latin typeface="Tahoma"/>
                <a:cs typeface="Tahoma"/>
              </a:rPr>
              <a:t>12</a:t>
            </a:r>
            <a:endParaRPr sz="1600">
              <a:latin typeface="Tahoma"/>
              <a:cs typeface="Tahoma"/>
            </a:endParaRPr>
          </a:p>
          <a:p>
            <a:pPr marL="12700">
              <a:lnSpc>
                <a:spcPct val="100000"/>
              </a:lnSpc>
            </a:pPr>
            <a:r>
              <a:rPr sz="1600" dirty="0">
                <a:latin typeface="Tahoma"/>
                <a:cs typeface="Tahoma"/>
              </a:rPr>
              <a:t>23</a:t>
            </a:r>
            <a:endParaRPr sz="1600">
              <a:latin typeface="Tahoma"/>
              <a:cs typeface="Tahoma"/>
            </a:endParaRPr>
          </a:p>
        </p:txBody>
      </p:sp>
      <p:sp>
        <p:nvSpPr>
          <p:cNvPr id="18" name="object 18"/>
          <p:cNvSpPr/>
          <p:nvPr/>
        </p:nvSpPr>
        <p:spPr>
          <a:xfrm>
            <a:off x="774072" y="3777996"/>
            <a:ext cx="9144000" cy="3429000"/>
          </a:xfrm>
          <a:custGeom>
            <a:avLst/>
            <a:gdLst/>
            <a:ahLst/>
            <a:cxnLst/>
            <a:rect l="l" t="t" r="r" b="b"/>
            <a:pathLst>
              <a:path w="9144000" h="3429000">
                <a:moveTo>
                  <a:pt x="0" y="0"/>
                </a:moveTo>
                <a:lnTo>
                  <a:pt x="9143992" y="0"/>
                </a:lnTo>
                <a:lnTo>
                  <a:pt x="9143992" y="3429000"/>
                </a:lnTo>
                <a:lnTo>
                  <a:pt x="0" y="3429000"/>
                </a:lnTo>
                <a:lnTo>
                  <a:pt x="0" y="0"/>
                </a:lnTo>
                <a:close/>
              </a:path>
            </a:pathLst>
          </a:custGeom>
          <a:solidFill>
            <a:srgbClr val="FFFFFF"/>
          </a:solidFill>
        </p:spPr>
        <p:txBody>
          <a:bodyPr wrap="square" lIns="0" tIns="0" rIns="0" bIns="0" rtlCol="0"/>
          <a:lstStyle/>
          <a:p>
            <a:endParaRPr/>
          </a:p>
        </p:txBody>
      </p:sp>
      <p:sp>
        <p:nvSpPr>
          <p:cNvPr id="19" name="object 19"/>
          <p:cNvSpPr txBox="1"/>
          <p:nvPr/>
        </p:nvSpPr>
        <p:spPr>
          <a:xfrm>
            <a:off x="1032644" y="2517647"/>
            <a:ext cx="7397750" cy="3364229"/>
          </a:xfrm>
          <a:prstGeom prst="rect">
            <a:avLst/>
          </a:prstGeom>
        </p:spPr>
        <p:txBody>
          <a:bodyPr vert="horz" wrap="square" lIns="0" tIns="0" rIns="0" bIns="0" rtlCol="0">
            <a:spAutoFit/>
          </a:bodyPr>
          <a:lstStyle/>
          <a:p>
            <a:pPr marL="355600" indent="-342900">
              <a:lnSpc>
                <a:spcPct val="100000"/>
              </a:lnSpc>
              <a:buClr>
                <a:srgbClr val="CC9900"/>
              </a:buClr>
              <a:buSzPct val="64285"/>
              <a:buFont typeface="Wingdings"/>
              <a:buChar char=""/>
              <a:tabLst>
                <a:tab pos="354965" algn="l"/>
                <a:tab pos="355600" algn="l"/>
              </a:tabLst>
            </a:pPr>
            <a:r>
              <a:rPr sz="2100" spc="-5" dirty="0">
                <a:latin typeface="Arial"/>
                <a:cs typeface="Arial"/>
              </a:rPr>
              <a:t>Tableaux de</a:t>
            </a:r>
            <a:r>
              <a:rPr sz="2100" spc="-65" dirty="0">
                <a:latin typeface="Arial"/>
                <a:cs typeface="Arial"/>
              </a:rPr>
              <a:t> </a:t>
            </a:r>
            <a:r>
              <a:rPr sz="2100" spc="-5" dirty="0">
                <a:latin typeface="Arial"/>
                <a:cs typeface="Arial"/>
              </a:rPr>
              <a:t>primitives:</a:t>
            </a:r>
            <a:endParaRPr sz="2100">
              <a:latin typeface="Arial"/>
              <a:cs typeface="Arial"/>
            </a:endParaRPr>
          </a:p>
          <a:p>
            <a:pPr marL="355600" indent="-342900">
              <a:lnSpc>
                <a:spcPct val="100000"/>
              </a:lnSpc>
              <a:spcBef>
                <a:spcPts val="250"/>
              </a:spcBef>
              <a:buClr>
                <a:srgbClr val="CC9900"/>
              </a:buClr>
              <a:buSzPct val="64285"/>
              <a:buFont typeface="Wingdings"/>
              <a:buChar char=""/>
              <a:tabLst>
                <a:tab pos="354965" algn="l"/>
                <a:tab pos="355600" algn="l"/>
              </a:tabLst>
            </a:pPr>
            <a:r>
              <a:rPr sz="2100" spc="-5" dirty="0">
                <a:latin typeface="Arial"/>
                <a:cs typeface="Arial"/>
              </a:rPr>
              <a:t>Déclaration</a:t>
            </a:r>
            <a:r>
              <a:rPr sz="2100" spc="-110" dirty="0">
                <a:latin typeface="Arial"/>
                <a:cs typeface="Arial"/>
              </a:rPr>
              <a:t> </a:t>
            </a:r>
            <a:r>
              <a:rPr sz="2100" dirty="0">
                <a:latin typeface="Arial"/>
                <a:cs typeface="Arial"/>
              </a:rPr>
              <a:t>:</a:t>
            </a:r>
            <a:endParaRPr sz="2100">
              <a:latin typeface="Arial"/>
              <a:cs typeface="Arial"/>
            </a:endParaRPr>
          </a:p>
          <a:p>
            <a:pPr marL="356870">
              <a:lnSpc>
                <a:spcPct val="100000"/>
              </a:lnSpc>
              <a:spcBef>
                <a:spcPts val="244"/>
              </a:spcBef>
            </a:pPr>
            <a:r>
              <a:rPr sz="1200" spc="-305" dirty="0">
                <a:solidFill>
                  <a:srgbClr val="3B812F"/>
                </a:solidFill>
                <a:latin typeface="Wingdings"/>
                <a:cs typeface="Wingdings"/>
              </a:rPr>
              <a:t></a:t>
            </a:r>
            <a:r>
              <a:rPr sz="1200" spc="580" dirty="0">
                <a:solidFill>
                  <a:srgbClr val="3B812F"/>
                </a:solidFill>
                <a:latin typeface="Times New Roman"/>
                <a:cs typeface="Times New Roman"/>
              </a:rPr>
              <a:t> </a:t>
            </a:r>
            <a:r>
              <a:rPr sz="2000" spc="-5" dirty="0">
                <a:latin typeface="Arial"/>
                <a:cs typeface="Arial"/>
              </a:rPr>
              <a:t>Exemple </a:t>
            </a:r>
            <a:r>
              <a:rPr sz="2000" dirty="0">
                <a:latin typeface="Arial"/>
                <a:cs typeface="Arial"/>
              </a:rPr>
              <a:t>: Tableau de nombres</a:t>
            </a:r>
            <a:r>
              <a:rPr sz="2000" spc="-135" dirty="0">
                <a:latin typeface="Arial"/>
                <a:cs typeface="Arial"/>
              </a:rPr>
              <a:t> </a:t>
            </a:r>
            <a:r>
              <a:rPr sz="2000" dirty="0">
                <a:latin typeface="Arial"/>
                <a:cs typeface="Arial"/>
              </a:rPr>
              <a:t>entiers</a:t>
            </a:r>
            <a:endParaRPr sz="2000">
              <a:latin typeface="Arial"/>
              <a:cs typeface="Arial"/>
            </a:endParaRPr>
          </a:p>
          <a:p>
            <a:pPr marL="683260">
              <a:lnSpc>
                <a:spcPct val="100000"/>
              </a:lnSpc>
              <a:spcBef>
                <a:spcPts val="150"/>
              </a:spcBef>
              <a:tabLst>
                <a:tab pos="1035050" algn="l"/>
                <a:tab pos="1991995" algn="l"/>
              </a:tabLst>
            </a:pPr>
            <a:r>
              <a:rPr sz="1150" spc="-320" dirty="0">
                <a:solidFill>
                  <a:srgbClr val="CC9900"/>
                </a:solidFill>
                <a:latin typeface="Wingdings"/>
                <a:cs typeface="Wingdings"/>
              </a:rPr>
              <a:t></a:t>
            </a:r>
            <a:r>
              <a:rPr sz="1150" spc="-320" dirty="0">
                <a:solidFill>
                  <a:srgbClr val="CC9900"/>
                </a:solidFill>
                <a:latin typeface="Times New Roman"/>
                <a:cs typeface="Times New Roman"/>
              </a:rPr>
              <a:t>	</a:t>
            </a:r>
            <a:r>
              <a:rPr sz="1800" b="1" spc="-10" dirty="0">
                <a:solidFill>
                  <a:srgbClr val="7F0055"/>
                </a:solidFill>
                <a:latin typeface="Courier New"/>
                <a:cs typeface="Courier New"/>
              </a:rPr>
              <a:t>int</a:t>
            </a:r>
            <a:r>
              <a:rPr sz="1800" spc="-10" dirty="0">
                <a:latin typeface="Courier New"/>
                <a:cs typeface="Courier New"/>
              </a:rPr>
              <a:t>[]	liste;</a:t>
            </a:r>
            <a:endParaRPr sz="1800">
              <a:latin typeface="Courier New"/>
              <a:cs typeface="Courier New"/>
            </a:endParaRPr>
          </a:p>
          <a:p>
            <a:pPr marL="356870">
              <a:lnSpc>
                <a:spcPct val="100000"/>
              </a:lnSpc>
              <a:spcBef>
                <a:spcPts val="305"/>
              </a:spcBef>
            </a:pPr>
            <a:r>
              <a:rPr sz="1200" spc="-305" dirty="0">
                <a:solidFill>
                  <a:srgbClr val="3B812F"/>
                </a:solidFill>
                <a:latin typeface="Wingdings"/>
                <a:cs typeface="Wingdings"/>
              </a:rPr>
              <a:t></a:t>
            </a:r>
            <a:r>
              <a:rPr sz="1200" spc="590" dirty="0">
                <a:solidFill>
                  <a:srgbClr val="3B812F"/>
                </a:solidFill>
                <a:latin typeface="Times New Roman"/>
                <a:cs typeface="Times New Roman"/>
              </a:rPr>
              <a:t> </a:t>
            </a:r>
            <a:r>
              <a:rPr sz="2000" spc="-5" dirty="0">
                <a:latin typeface="Arial"/>
                <a:cs typeface="Arial"/>
              </a:rPr>
              <a:t>liste </a:t>
            </a:r>
            <a:r>
              <a:rPr sz="2000" dirty="0">
                <a:latin typeface="Arial"/>
                <a:cs typeface="Arial"/>
              </a:rPr>
              <a:t>est un handle destiné à pointer vers un tableau</a:t>
            </a:r>
            <a:r>
              <a:rPr sz="2000" spc="-200" dirty="0">
                <a:latin typeface="Arial"/>
                <a:cs typeface="Arial"/>
              </a:rPr>
              <a:t> </a:t>
            </a:r>
            <a:r>
              <a:rPr sz="2000" dirty="0">
                <a:latin typeface="Arial"/>
                <a:cs typeface="Arial"/>
              </a:rPr>
              <a:t>d’entier</a:t>
            </a:r>
            <a:endParaRPr sz="2000">
              <a:latin typeface="Arial"/>
              <a:cs typeface="Arial"/>
            </a:endParaRPr>
          </a:p>
          <a:p>
            <a:pPr marL="355600" indent="-342900">
              <a:lnSpc>
                <a:spcPct val="100000"/>
              </a:lnSpc>
              <a:spcBef>
                <a:spcPts val="245"/>
              </a:spcBef>
              <a:buClr>
                <a:srgbClr val="CC9900"/>
              </a:buClr>
              <a:buSzPct val="64285"/>
              <a:buFont typeface="Wingdings"/>
              <a:buChar char=""/>
              <a:tabLst>
                <a:tab pos="354965" algn="l"/>
                <a:tab pos="355600" algn="l"/>
              </a:tabLst>
            </a:pPr>
            <a:r>
              <a:rPr sz="2100" spc="-5" dirty="0">
                <a:latin typeface="Arial"/>
                <a:cs typeface="Arial"/>
              </a:rPr>
              <a:t>Création du</a:t>
            </a:r>
            <a:r>
              <a:rPr sz="2100" spc="-85" dirty="0">
                <a:latin typeface="Arial"/>
                <a:cs typeface="Arial"/>
              </a:rPr>
              <a:t> </a:t>
            </a:r>
            <a:r>
              <a:rPr sz="2100" spc="-5" dirty="0">
                <a:latin typeface="Arial"/>
                <a:cs typeface="Arial"/>
              </a:rPr>
              <a:t>tableau</a:t>
            </a:r>
            <a:endParaRPr sz="2100">
              <a:latin typeface="Arial"/>
              <a:cs typeface="Arial"/>
            </a:endParaRPr>
          </a:p>
          <a:p>
            <a:pPr marL="356870">
              <a:lnSpc>
                <a:spcPct val="100000"/>
              </a:lnSpc>
              <a:spcBef>
                <a:spcPts val="160"/>
              </a:spcBef>
            </a:pPr>
            <a:r>
              <a:rPr sz="1200" spc="-305" dirty="0">
                <a:solidFill>
                  <a:srgbClr val="3B812F"/>
                </a:solidFill>
                <a:latin typeface="Wingdings"/>
                <a:cs typeface="Wingdings"/>
              </a:rPr>
              <a:t></a:t>
            </a:r>
            <a:r>
              <a:rPr sz="1200" spc="585" dirty="0">
                <a:solidFill>
                  <a:srgbClr val="3B812F"/>
                </a:solidFill>
                <a:latin typeface="Times New Roman"/>
                <a:cs typeface="Times New Roman"/>
              </a:rPr>
              <a:t> </a:t>
            </a:r>
            <a:r>
              <a:rPr sz="2000" spc="-5" dirty="0">
                <a:latin typeface="Courier New"/>
                <a:cs typeface="Courier New"/>
              </a:rPr>
              <a:t>liste </a:t>
            </a:r>
            <a:r>
              <a:rPr sz="2000" dirty="0">
                <a:latin typeface="Courier New"/>
                <a:cs typeface="Courier New"/>
              </a:rPr>
              <a:t>= </a:t>
            </a:r>
            <a:r>
              <a:rPr sz="2000" b="1" spc="-5" dirty="0">
                <a:solidFill>
                  <a:srgbClr val="7F0055"/>
                </a:solidFill>
                <a:latin typeface="Courier New"/>
                <a:cs typeface="Courier New"/>
              </a:rPr>
              <a:t>new</a:t>
            </a:r>
            <a:r>
              <a:rPr sz="2000" b="1" spc="-50" dirty="0">
                <a:solidFill>
                  <a:srgbClr val="7F0055"/>
                </a:solidFill>
                <a:latin typeface="Courier New"/>
                <a:cs typeface="Courier New"/>
              </a:rPr>
              <a:t> </a:t>
            </a:r>
            <a:r>
              <a:rPr sz="2000" b="1" spc="-5" dirty="0">
                <a:solidFill>
                  <a:srgbClr val="7F0055"/>
                </a:solidFill>
                <a:latin typeface="Courier New"/>
                <a:cs typeface="Courier New"/>
              </a:rPr>
              <a:t>int</a:t>
            </a:r>
            <a:r>
              <a:rPr sz="2000" spc="-5" dirty="0">
                <a:latin typeface="Courier New"/>
                <a:cs typeface="Courier New"/>
              </a:rPr>
              <a:t>[11];</a:t>
            </a:r>
            <a:endParaRPr sz="2000">
              <a:latin typeface="Courier New"/>
              <a:cs typeface="Courier New"/>
            </a:endParaRPr>
          </a:p>
          <a:p>
            <a:pPr marL="355600" indent="-342900">
              <a:lnSpc>
                <a:spcPct val="100000"/>
              </a:lnSpc>
              <a:spcBef>
                <a:spcPts val="330"/>
              </a:spcBef>
              <a:buClr>
                <a:srgbClr val="CC9900"/>
              </a:buClr>
              <a:buSzPct val="64285"/>
              <a:buFont typeface="Wingdings"/>
              <a:buChar char=""/>
              <a:tabLst>
                <a:tab pos="354965" algn="l"/>
                <a:tab pos="355600" algn="l"/>
              </a:tabLst>
            </a:pPr>
            <a:r>
              <a:rPr sz="2100" spc="-5" dirty="0">
                <a:latin typeface="Arial"/>
                <a:cs typeface="Arial"/>
              </a:rPr>
              <a:t>Manipulation des éléments du</a:t>
            </a:r>
            <a:r>
              <a:rPr sz="2100" spc="-50" dirty="0">
                <a:latin typeface="Arial"/>
                <a:cs typeface="Arial"/>
              </a:rPr>
              <a:t> </a:t>
            </a:r>
            <a:r>
              <a:rPr sz="2100" spc="-5" dirty="0">
                <a:latin typeface="Arial"/>
                <a:cs typeface="Arial"/>
              </a:rPr>
              <a:t>tableau:</a:t>
            </a:r>
            <a:endParaRPr sz="2100">
              <a:latin typeface="Arial"/>
              <a:cs typeface="Arial"/>
            </a:endParaRPr>
          </a:p>
          <a:p>
            <a:pPr marL="356870">
              <a:lnSpc>
                <a:spcPct val="100000"/>
              </a:lnSpc>
              <a:spcBef>
                <a:spcPts val="125"/>
              </a:spcBef>
            </a:pPr>
            <a:r>
              <a:rPr sz="1200" spc="-305" dirty="0">
                <a:solidFill>
                  <a:srgbClr val="3B812F"/>
                </a:solidFill>
                <a:latin typeface="Wingdings"/>
                <a:cs typeface="Wingdings"/>
              </a:rPr>
              <a:t></a:t>
            </a:r>
            <a:r>
              <a:rPr sz="1200" spc="590" dirty="0">
                <a:solidFill>
                  <a:srgbClr val="3B812F"/>
                </a:solidFill>
                <a:latin typeface="Times New Roman"/>
                <a:cs typeface="Times New Roman"/>
              </a:rPr>
              <a:t> </a:t>
            </a:r>
            <a:r>
              <a:rPr sz="2000" spc="-5" dirty="0">
                <a:latin typeface="Courier New"/>
                <a:cs typeface="Courier New"/>
              </a:rPr>
              <a:t>liste[0]=5; liste[1]=12;</a:t>
            </a:r>
            <a:r>
              <a:rPr sz="2000" spc="-10" dirty="0">
                <a:latin typeface="Courier New"/>
                <a:cs typeface="Courier New"/>
              </a:rPr>
              <a:t> </a:t>
            </a:r>
            <a:r>
              <a:rPr sz="2000" spc="-5" dirty="0">
                <a:latin typeface="Courier New"/>
                <a:cs typeface="Courier New"/>
              </a:rPr>
              <a:t>liste[3]=23;</a:t>
            </a:r>
            <a:endParaRPr sz="2000">
              <a:latin typeface="Courier New"/>
              <a:cs typeface="Courier New"/>
            </a:endParaRPr>
          </a:p>
          <a:p>
            <a:pPr marL="356870">
              <a:lnSpc>
                <a:spcPct val="100000"/>
              </a:lnSpc>
              <a:spcBef>
                <a:spcPts val="240"/>
              </a:spcBef>
            </a:pPr>
            <a:r>
              <a:rPr sz="1200" spc="-305" dirty="0">
                <a:solidFill>
                  <a:srgbClr val="3B812F"/>
                </a:solidFill>
                <a:latin typeface="Wingdings"/>
                <a:cs typeface="Wingdings"/>
              </a:rPr>
              <a:t></a:t>
            </a:r>
            <a:r>
              <a:rPr sz="1200" spc="585" dirty="0">
                <a:solidFill>
                  <a:srgbClr val="3B812F"/>
                </a:solidFill>
                <a:latin typeface="Times New Roman"/>
                <a:cs typeface="Times New Roman"/>
              </a:rPr>
              <a:t> </a:t>
            </a:r>
            <a:r>
              <a:rPr sz="2000" b="1" spc="-5" dirty="0">
                <a:solidFill>
                  <a:srgbClr val="7F0055"/>
                </a:solidFill>
                <a:latin typeface="Courier New"/>
                <a:cs typeface="Courier New"/>
              </a:rPr>
              <a:t>for</a:t>
            </a:r>
            <a:r>
              <a:rPr sz="2000" spc="-5" dirty="0">
                <a:latin typeface="Courier New"/>
                <a:cs typeface="Courier New"/>
              </a:rPr>
              <a:t>(</a:t>
            </a:r>
            <a:r>
              <a:rPr sz="2000" b="1" spc="-5" dirty="0">
                <a:solidFill>
                  <a:srgbClr val="7F0055"/>
                </a:solidFill>
                <a:latin typeface="Courier New"/>
                <a:cs typeface="Courier New"/>
              </a:rPr>
              <a:t>int</a:t>
            </a:r>
            <a:r>
              <a:rPr sz="2000" b="1" spc="-20" dirty="0">
                <a:solidFill>
                  <a:srgbClr val="7F0055"/>
                </a:solidFill>
                <a:latin typeface="Courier New"/>
                <a:cs typeface="Courier New"/>
              </a:rPr>
              <a:t> </a:t>
            </a:r>
            <a:r>
              <a:rPr sz="2000" spc="-5" dirty="0">
                <a:latin typeface="Courier New"/>
                <a:cs typeface="Courier New"/>
              </a:rPr>
              <a:t>i=0;i&lt;liste.</a:t>
            </a:r>
            <a:r>
              <a:rPr sz="2000" spc="-5" dirty="0">
                <a:solidFill>
                  <a:srgbClr val="0000C0"/>
                </a:solidFill>
                <a:latin typeface="Courier New"/>
                <a:cs typeface="Courier New"/>
              </a:rPr>
              <a:t>length</a:t>
            </a:r>
            <a:r>
              <a:rPr sz="2000" spc="-5" dirty="0">
                <a:latin typeface="Courier New"/>
                <a:cs typeface="Courier New"/>
              </a:rPr>
              <a:t>;i++){</a:t>
            </a:r>
            <a:endParaRPr sz="2000">
              <a:latin typeface="Courier New"/>
              <a:cs typeface="Courier New"/>
            </a:endParaRPr>
          </a:p>
        </p:txBody>
      </p:sp>
      <p:sp>
        <p:nvSpPr>
          <p:cNvPr id="20" name="object 20"/>
          <p:cNvSpPr txBox="1"/>
          <p:nvPr/>
        </p:nvSpPr>
        <p:spPr>
          <a:xfrm>
            <a:off x="1218572" y="5887720"/>
            <a:ext cx="8255000" cy="664845"/>
          </a:xfrm>
          <a:prstGeom prst="rect">
            <a:avLst/>
          </a:prstGeom>
        </p:spPr>
        <p:txBody>
          <a:bodyPr vert="horz" wrap="square" lIns="0" tIns="0" rIns="0" bIns="0" rtlCol="0">
            <a:spAutoFit/>
          </a:bodyPr>
          <a:lstStyle/>
          <a:p>
            <a:pPr marL="170815">
              <a:lnSpc>
                <a:spcPct val="100000"/>
              </a:lnSpc>
              <a:tabLst>
                <a:tab pos="649605" algn="l"/>
              </a:tabLst>
            </a:pPr>
            <a:r>
              <a:rPr sz="1200" spc="-305" dirty="0">
                <a:solidFill>
                  <a:srgbClr val="3B812F"/>
                </a:solidFill>
                <a:latin typeface="Wingdings"/>
                <a:cs typeface="Wingdings"/>
              </a:rPr>
              <a:t></a:t>
            </a:r>
            <a:r>
              <a:rPr sz="1200" spc="-305" dirty="0">
                <a:solidFill>
                  <a:srgbClr val="3B812F"/>
                </a:solidFill>
                <a:latin typeface="Times New Roman"/>
                <a:cs typeface="Times New Roman"/>
              </a:rPr>
              <a:t>	</a:t>
            </a:r>
            <a:r>
              <a:rPr sz="2000" spc="-5" dirty="0">
                <a:latin typeface="Courier New"/>
                <a:cs typeface="Courier New"/>
              </a:rPr>
              <a:t>System.</a:t>
            </a:r>
            <a:r>
              <a:rPr sz="2000" i="1" spc="-5" dirty="0">
                <a:solidFill>
                  <a:srgbClr val="0000C0"/>
                </a:solidFill>
                <a:latin typeface="Courier New"/>
                <a:cs typeface="Courier New"/>
              </a:rPr>
              <a:t>out</a:t>
            </a:r>
            <a:r>
              <a:rPr sz="2000" spc="-5" dirty="0">
                <a:latin typeface="Courier New"/>
                <a:cs typeface="Courier New"/>
              </a:rPr>
              <a:t>.println(liste[i]);</a:t>
            </a:r>
            <a:endParaRPr sz="2000">
              <a:latin typeface="Courier New"/>
              <a:cs typeface="Courier New"/>
            </a:endParaRPr>
          </a:p>
          <a:p>
            <a:pPr marL="12700">
              <a:lnSpc>
                <a:spcPct val="100000"/>
              </a:lnSpc>
              <a:spcBef>
                <a:spcPts val="240"/>
              </a:spcBef>
              <a:tabLst>
                <a:tab pos="497205" algn="l"/>
                <a:tab pos="8241665" algn="l"/>
              </a:tabLst>
            </a:pPr>
            <a:r>
              <a:rPr sz="1200" u="heavy" dirty="0">
                <a:solidFill>
                  <a:srgbClr val="3B812F"/>
                </a:solidFill>
                <a:latin typeface="Times New Roman"/>
                <a:cs typeface="Times New Roman"/>
              </a:rPr>
              <a:t>   </a:t>
            </a:r>
            <a:r>
              <a:rPr sz="1200" u="heavy" spc="45" dirty="0">
                <a:solidFill>
                  <a:srgbClr val="3B812F"/>
                </a:solidFill>
                <a:latin typeface="Times New Roman"/>
                <a:cs typeface="Times New Roman"/>
              </a:rPr>
              <a:t> </a:t>
            </a:r>
            <a:r>
              <a:rPr sz="1200" u="heavy" spc="-305" dirty="0">
                <a:solidFill>
                  <a:srgbClr val="3B812F"/>
                </a:solidFill>
                <a:latin typeface="Wingdings"/>
                <a:cs typeface="Wingdings"/>
              </a:rPr>
              <a:t></a:t>
            </a:r>
            <a:r>
              <a:rPr sz="1200" u="heavy" spc="-305" dirty="0">
                <a:solidFill>
                  <a:srgbClr val="3B812F"/>
                </a:solidFill>
                <a:latin typeface="Times New Roman"/>
                <a:cs typeface="Times New Roman"/>
              </a:rPr>
              <a:t>	</a:t>
            </a:r>
            <a:r>
              <a:rPr sz="2000" u="heavy" dirty="0">
                <a:latin typeface="Courier New"/>
                <a:cs typeface="Courier New"/>
              </a:rPr>
              <a:t>}	</a:t>
            </a:r>
            <a:endParaRPr sz="2000">
              <a:latin typeface="Courier New"/>
              <a:cs typeface="Courier New"/>
            </a:endParaRPr>
          </a:p>
        </p:txBody>
      </p:sp>
      <p:sp>
        <p:nvSpPr>
          <p:cNvPr id="21" name="object 21"/>
          <p:cNvSpPr/>
          <p:nvPr/>
        </p:nvSpPr>
        <p:spPr>
          <a:xfrm>
            <a:off x="8581517" y="3777996"/>
            <a:ext cx="873760" cy="20320"/>
          </a:xfrm>
          <a:custGeom>
            <a:avLst/>
            <a:gdLst/>
            <a:ahLst/>
            <a:cxnLst/>
            <a:rect l="l" t="t" r="r" b="b"/>
            <a:pathLst>
              <a:path w="873759" h="20320">
                <a:moveTo>
                  <a:pt x="10667" y="0"/>
                </a:moveTo>
                <a:lnTo>
                  <a:pt x="0" y="0"/>
                </a:lnTo>
                <a:lnTo>
                  <a:pt x="0" y="19812"/>
                </a:lnTo>
                <a:lnTo>
                  <a:pt x="873251" y="19812"/>
                </a:lnTo>
                <a:lnTo>
                  <a:pt x="873251" y="15239"/>
                </a:lnTo>
                <a:lnTo>
                  <a:pt x="10667" y="15239"/>
                </a:lnTo>
                <a:lnTo>
                  <a:pt x="6096" y="10667"/>
                </a:lnTo>
                <a:lnTo>
                  <a:pt x="10667" y="10667"/>
                </a:lnTo>
                <a:lnTo>
                  <a:pt x="10667" y="0"/>
                </a:lnTo>
                <a:close/>
              </a:path>
              <a:path w="873759" h="20320">
                <a:moveTo>
                  <a:pt x="10667" y="10667"/>
                </a:moveTo>
                <a:lnTo>
                  <a:pt x="6096" y="10667"/>
                </a:lnTo>
                <a:lnTo>
                  <a:pt x="10667" y="15239"/>
                </a:lnTo>
                <a:lnTo>
                  <a:pt x="10667" y="10667"/>
                </a:lnTo>
                <a:close/>
              </a:path>
              <a:path w="873759" h="20320">
                <a:moveTo>
                  <a:pt x="864107" y="10667"/>
                </a:moveTo>
                <a:lnTo>
                  <a:pt x="10667" y="10667"/>
                </a:lnTo>
                <a:lnTo>
                  <a:pt x="10667" y="15239"/>
                </a:lnTo>
                <a:lnTo>
                  <a:pt x="864107" y="15239"/>
                </a:lnTo>
                <a:lnTo>
                  <a:pt x="864107" y="10667"/>
                </a:lnTo>
                <a:close/>
              </a:path>
              <a:path w="873759" h="20320">
                <a:moveTo>
                  <a:pt x="873251" y="0"/>
                </a:moveTo>
                <a:lnTo>
                  <a:pt x="864107" y="0"/>
                </a:lnTo>
                <a:lnTo>
                  <a:pt x="864107" y="15239"/>
                </a:lnTo>
                <a:lnTo>
                  <a:pt x="868679" y="10667"/>
                </a:lnTo>
                <a:lnTo>
                  <a:pt x="873251" y="10667"/>
                </a:lnTo>
                <a:lnTo>
                  <a:pt x="873251" y="0"/>
                </a:lnTo>
                <a:close/>
              </a:path>
              <a:path w="873759" h="20320">
                <a:moveTo>
                  <a:pt x="873251" y="10667"/>
                </a:moveTo>
                <a:lnTo>
                  <a:pt x="868679" y="10667"/>
                </a:lnTo>
                <a:lnTo>
                  <a:pt x="864107" y="15239"/>
                </a:lnTo>
                <a:lnTo>
                  <a:pt x="873251" y="15239"/>
                </a:lnTo>
                <a:lnTo>
                  <a:pt x="873251" y="10667"/>
                </a:lnTo>
                <a:close/>
              </a:path>
            </a:pathLst>
          </a:custGeom>
          <a:solidFill>
            <a:srgbClr val="000000"/>
          </a:solidFill>
        </p:spPr>
        <p:txBody>
          <a:bodyPr wrap="square" lIns="0" tIns="0" rIns="0" bIns="0" rtlCol="0"/>
          <a:lstStyle/>
          <a:p>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065">
              <a:lnSpc>
                <a:spcPct val="100000"/>
              </a:lnSpc>
            </a:pPr>
            <a:r>
              <a:rPr spc="-5" dirty="0"/>
              <a:t>Tableaux</a:t>
            </a:r>
            <a:r>
              <a:rPr spc="-70" dirty="0"/>
              <a:t> </a:t>
            </a:r>
            <a:r>
              <a:rPr dirty="0"/>
              <a:t>d’objets</a:t>
            </a:r>
          </a:p>
        </p:txBody>
      </p:sp>
      <p:sp>
        <p:nvSpPr>
          <p:cNvPr id="48" name="object 48"/>
          <p:cNvSpPr txBox="1">
            <a:spLocks noGrp="1"/>
          </p:cNvSpPr>
          <p:nvPr>
            <p:ph type="sldNum" sz="quarter" idx="12"/>
          </p:nvPr>
        </p:nvSpPr>
        <p:spPr>
          <a:prstGeom prst="rect">
            <a:avLst/>
          </a:prstGeom>
        </p:spPr>
        <p:txBody>
          <a:bodyPr vert="horz" wrap="square" lIns="0" tIns="220563" rIns="0" bIns="0" rtlCol="0">
            <a:spAutoFit/>
          </a:bodyPr>
          <a:lstStyle/>
          <a:p>
            <a:pPr marL="2044064">
              <a:lnSpc>
                <a:spcPts val="1260"/>
              </a:lnSpc>
            </a:pPr>
            <a:fld id="{81D60167-4931-47E6-BA6A-407CBD079E47}" type="slidenum">
              <a:rPr dirty="0"/>
              <a:t>139</a:t>
            </a:fld>
            <a:endParaRPr dirty="0"/>
          </a:p>
        </p:txBody>
      </p:sp>
      <p:sp>
        <p:nvSpPr>
          <p:cNvPr id="3" name="object 3"/>
          <p:cNvSpPr txBox="1"/>
          <p:nvPr/>
        </p:nvSpPr>
        <p:spPr>
          <a:xfrm>
            <a:off x="1032644" y="1456435"/>
            <a:ext cx="3799840" cy="801370"/>
          </a:xfrm>
          <a:prstGeom prst="rect">
            <a:avLst/>
          </a:prstGeom>
        </p:spPr>
        <p:txBody>
          <a:bodyPr vert="horz" wrap="square" lIns="0" tIns="0" rIns="0" bIns="0" rtlCol="0">
            <a:spAutoFit/>
          </a:bodyPr>
          <a:lstStyle/>
          <a:p>
            <a:pPr marL="12700">
              <a:lnSpc>
                <a:spcPct val="100000"/>
              </a:lnSpc>
              <a:tabLst>
                <a:tab pos="354965" algn="l"/>
              </a:tabLst>
            </a:pPr>
            <a:r>
              <a:rPr sz="1200" spc="-315" dirty="0">
                <a:solidFill>
                  <a:srgbClr val="CC9900"/>
                </a:solidFill>
                <a:latin typeface="Wingdings"/>
                <a:cs typeface="Wingdings"/>
              </a:rPr>
              <a:t></a:t>
            </a:r>
            <a:r>
              <a:rPr sz="1200" spc="-315" dirty="0">
                <a:solidFill>
                  <a:srgbClr val="CC9900"/>
                </a:solidFill>
                <a:latin typeface="Times New Roman"/>
                <a:cs typeface="Times New Roman"/>
              </a:rPr>
              <a:t>	</a:t>
            </a:r>
            <a:r>
              <a:rPr sz="1900" spc="-5" dirty="0">
                <a:latin typeface="Arial"/>
                <a:cs typeface="Arial"/>
              </a:rPr>
              <a:t>Déclaration</a:t>
            </a:r>
            <a:r>
              <a:rPr sz="1900" spc="-45" dirty="0">
                <a:latin typeface="Arial"/>
                <a:cs typeface="Arial"/>
              </a:rPr>
              <a:t> </a:t>
            </a:r>
            <a:r>
              <a:rPr sz="1900" spc="-5" dirty="0">
                <a:latin typeface="Arial"/>
                <a:cs typeface="Arial"/>
              </a:rPr>
              <a:t>:</a:t>
            </a:r>
            <a:endParaRPr sz="1900">
              <a:latin typeface="Arial"/>
              <a:cs typeface="Arial"/>
            </a:endParaRPr>
          </a:p>
          <a:p>
            <a:pPr marL="356870">
              <a:lnSpc>
                <a:spcPts val="2010"/>
              </a:lnSpc>
              <a:spcBef>
                <a:spcPts val="5"/>
              </a:spcBef>
            </a:pPr>
            <a:r>
              <a:rPr sz="1000" spc="-240" dirty="0">
                <a:solidFill>
                  <a:srgbClr val="3B812F"/>
                </a:solidFill>
                <a:latin typeface="Wingdings"/>
                <a:cs typeface="Wingdings"/>
              </a:rPr>
              <a:t></a:t>
            </a:r>
            <a:r>
              <a:rPr sz="1000" spc="-240" dirty="0">
                <a:solidFill>
                  <a:srgbClr val="3B812F"/>
                </a:solidFill>
                <a:latin typeface="Times New Roman"/>
                <a:cs typeface="Times New Roman"/>
              </a:rPr>
              <a:t>                                                                                                </a:t>
            </a:r>
            <a:r>
              <a:rPr sz="1700" dirty="0">
                <a:latin typeface="Arial"/>
                <a:cs typeface="Arial"/>
              </a:rPr>
              <a:t>Exemple : </a:t>
            </a:r>
            <a:r>
              <a:rPr sz="1700" spc="5" dirty="0">
                <a:latin typeface="Arial"/>
                <a:cs typeface="Arial"/>
              </a:rPr>
              <a:t>Tableau </a:t>
            </a:r>
            <a:r>
              <a:rPr sz="1700" dirty="0">
                <a:latin typeface="Arial"/>
                <a:cs typeface="Arial"/>
              </a:rPr>
              <a:t>d’objets</a:t>
            </a:r>
            <a:r>
              <a:rPr sz="1700" spc="-80" dirty="0">
                <a:latin typeface="Arial"/>
                <a:cs typeface="Arial"/>
              </a:rPr>
              <a:t> </a:t>
            </a:r>
            <a:r>
              <a:rPr sz="1700" dirty="0">
                <a:latin typeface="Arial"/>
                <a:cs typeface="Arial"/>
              </a:rPr>
              <a:t>Fruit</a:t>
            </a:r>
            <a:endParaRPr sz="1700">
              <a:latin typeface="Arial"/>
              <a:cs typeface="Arial"/>
            </a:endParaRPr>
          </a:p>
          <a:p>
            <a:pPr marL="356870">
              <a:lnSpc>
                <a:spcPts val="2010"/>
              </a:lnSpc>
              <a:tabLst>
                <a:tab pos="1853564" algn="l"/>
              </a:tabLst>
            </a:pPr>
            <a:r>
              <a:rPr sz="1000" spc="-240" dirty="0">
                <a:solidFill>
                  <a:srgbClr val="3B812F"/>
                </a:solidFill>
                <a:latin typeface="Wingdings"/>
                <a:cs typeface="Wingdings"/>
              </a:rPr>
              <a:t></a:t>
            </a:r>
            <a:r>
              <a:rPr sz="1000" spc="-240" dirty="0">
                <a:solidFill>
                  <a:srgbClr val="3B812F"/>
                </a:solidFill>
                <a:latin typeface="Times New Roman"/>
                <a:cs typeface="Times New Roman"/>
              </a:rPr>
              <a:t>                                                                                                  </a:t>
            </a:r>
            <a:r>
              <a:rPr sz="1000" spc="-235" dirty="0">
                <a:solidFill>
                  <a:srgbClr val="3B812F"/>
                </a:solidFill>
                <a:latin typeface="Times New Roman"/>
                <a:cs typeface="Times New Roman"/>
              </a:rPr>
              <a:t> </a:t>
            </a:r>
            <a:r>
              <a:rPr sz="1700" b="1" dirty="0">
                <a:latin typeface="Courier New"/>
                <a:cs typeface="Courier New"/>
              </a:rPr>
              <a:t>Fruit[]	lesFruits;</a:t>
            </a:r>
            <a:endParaRPr sz="1700">
              <a:latin typeface="Courier New"/>
              <a:cs typeface="Courier New"/>
            </a:endParaRPr>
          </a:p>
        </p:txBody>
      </p:sp>
      <p:sp>
        <p:nvSpPr>
          <p:cNvPr id="4" name="object 4"/>
          <p:cNvSpPr txBox="1"/>
          <p:nvPr/>
        </p:nvSpPr>
        <p:spPr>
          <a:xfrm>
            <a:off x="3784993" y="2551684"/>
            <a:ext cx="1198245" cy="281940"/>
          </a:xfrm>
          <a:prstGeom prst="rect">
            <a:avLst/>
          </a:prstGeom>
        </p:spPr>
        <p:txBody>
          <a:bodyPr vert="horz" wrap="square" lIns="0" tIns="0" rIns="0" bIns="0" rtlCol="0">
            <a:spAutoFit/>
          </a:bodyPr>
          <a:lstStyle/>
          <a:p>
            <a:pPr marL="12700">
              <a:lnSpc>
                <a:spcPct val="100000"/>
              </a:lnSpc>
            </a:pPr>
            <a:r>
              <a:rPr sz="1700" b="1" dirty="0">
                <a:latin typeface="Courier New"/>
                <a:cs typeface="Courier New"/>
              </a:rPr>
              <a:t>Fruit[5];</a:t>
            </a:r>
            <a:endParaRPr sz="1700">
              <a:latin typeface="Courier New"/>
              <a:cs typeface="Courier New"/>
            </a:endParaRPr>
          </a:p>
        </p:txBody>
      </p:sp>
      <p:sp>
        <p:nvSpPr>
          <p:cNvPr id="5" name="object 5"/>
          <p:cNvSpPr txBox="1"/>
          <p:nvPr/>
        </p:nvSpPr>
        <p:spPr>
          <a:xfrm>
            <a:off x="1032644" y="2264155"/>
            <a:ext cx="2648585" cy="858519"/>
          </a:xfrm>
          <a:prstGeom prst="rect">
            <a:avLst/>
          </a:prstGeom>
        </p:spPr>
        <p:txBody>
          <a:bodyPr vert="horz" wrap="square" lIns="0" tIns="0" rIns="0" bIns="0" rtlCol="0">
            <a:spAutoFit/>
          </a:bodyPr>
          <a:lstStyle/>
          <a:p>
            <a:pPr marL="355600" indent="-342900">
              <a:lnSpc>
                <a:spcPts val="2270"/>
              </a:lnSpc>
              <a:buClr>
                <a:srgbClr val="CC9900"/>
              </a:buClr>
              <a:buSzPct val="63157"/>
              <a:buFont typeface="Wingdings"/>
              <a:buChar char=""/>
              <a:tabLst>
                <a:tab pos="354965" algn="l"/>
                <a:tab pos="355600" algn="l"/>
              </a:tabLst>
            </a:pPr>
            <a:r>
              <a:rPr sz="1900" spc="-5" dirty="0">
                <a:latin typeface="Arial"/>
                <a:cs typeface="Arial"/>
              </a:rPr>
              <a:t>Création du</a:t>
            </a:r>
            <a:r>
              <a:rPr sz="1900" spc="-25" dirty="0">
                <a:latin typeface="Arial"/>
                <a:cs typeface="Arial"/>
              </a:rPr>
              <a:t> </a:t>
            </a:r>
            <a:r>
              <a:rPr sz="1900" spc="-5" dirty="0">
                <a:latin typeface="Arial"/>
                <a:cs typeface="Arial"/>
              </a:rPr>
              <a:t>tableau</a:t>
            </a:r>
            <a:endParaRPr sz="1900">
              <a:latin typeface="Arial"/>
              <a:cs typeface="Arial"/>
            </a:endParaRPr>
          </a:p>
          <a:p>
            <a:pPr marL="356870">
              <a:lnSpc>
                <a:spcPts val="2030"/>
              </a:lnSpc>
            </a:pPr>
            <a:r>
              <a:rPr sz="1000" spc="-240" dirty="0">
                <a:solidFill>
                  <a:srgbClr val="3B812F"/>
                </a:solidFill>
                <a:latin typeface="Wingdings"/>
                <a:cs typeface="Wingdings"/>
              </a:rPr>
              <a:t></a:t>
            </a:r>
            <a:r>
              <a:rPr sz="1000" spc="-240" dirty="0">
                <a:solidFill>
                  <a:srgbClr val="3B812F"/>
                </a:solidFill>
                <a:latin typeface="Times New Roman"/>
                <a:cs typeface="Times New Roman"/>
              </a:rPr>
              <a:t>                                                                                                 </a:t>
            </a:r>
            <a:r>
              <a:rPr sz="1700" b="1" dirty="0">
                <a:latin typeface="Courier New"/>
                <a:cs typeface="Courier New"/>
              </a:rPr>
              <a:t>lesFruits =</a:t>
            </a:r>
            <a:r>
              <a:rPr sz="1700" b="1" spc="-45" dirty="0">
                <a:latin typeface="Courier New"/>
                <a:cs typeface="Courier New"/>
              </a:rPr>
              <a:t> </a:t>
            </a:r>
            <a:r>
              <a:rPr sz="1700" b="1" dirty="0">
                <a:solidFill>
                  <a:srgbClr val="7F0055"/>
                </a:solidFill>
                <a:latin typeface="Courier New"/>
                <a:cs typeface="Courier New"/>
              </a:rPr>
              <a:t>new</a:t>
            </a:r>
            <a:endParaRPr sz="1700">
              <a:latin typeface="Courier New"/>
              <a:cs typeface="Courier New"/>
            </a:endParaRPr>
          </a:p>
          <a:p>
            <a:pPr marL="355600" indent="-342900">
              <a:lnSpc>
                <a:spcPct val="100000"/>
              </a:lnSpc>
              <a:spcBef>
                <a:spcPts val="15"/>
              </a:spcBef>
              <a:buClr>
                <a:srgbClr val="CC9900"/>
              </a:buClr>
              <a:buSzPct val="63157"/>
              <a:buFont typeface="Wingdings"/>
              <a:buChar char=""/>
              <a:tabLst>
                <a:tab pos="354965" algn="l"/>
                <a:tab pos="355600" algn="l"/>
              </a:tabLst>
            </a:pPr>
            <a:r>
              <a:rPr sz="1900" spc="-5" dirty="0">
                <a:latin typeface="Arial"/>
                <a:cs typeface="Arial"/>
              </a:rPr>
              <a:t>Création des</a:t>
            </a:r>
            <a:r>
              <a:rPr sz="1900" spc="-20" dirty="0">
                <a:latin typeface="Arial"/>
                <a:cs typeface="Arial"/>
              </a:rPr>
              <a:t> </a:t>
            </a:r>
            <a:r>
              <a:rPr sz="1900" spc="-5" dirty="0">
                <a:latin typeface="Arial"/>
                <a:cs typeface="Arial"/>
              </a:rPr>
              <a:t>objets:</a:t>
            </a:r>
            <a:endParaRPr sz="1900">
              <a:latin typeface="Arial"/>
              <a:cs typeface="Arial"/>
            </a:endParaRPr>
          </a:p>
        </p:txBody>
      </p:sp>
      <p:sp>
        <p:nvSpPr>
          <p:cNvPr id="6" name="object 6"/>
          <p:cNvSpPr txBox="1"/>
          <p:nvPr/>
        </p:nvSpPr>
        <p:spPr>
          <a:xfrm>
            <a:off x="3916057" y="3095752"/>
            <a:ext cx="1588135" cy="800100"/>
          </a:xfrm>
          <a:prstGeom prst="rect">
            <a:avLst/>
          </a:prstGeom>
        </p:spPr>
        <p:txBody>
          <a:bodyPr vert="horz" wrap="square" lIns="0" tIns="0" rIns="0" bIns="0" rtlCol="0">
            <a:spAutoFit/>
          </a:bodyPr>
          <a:lstStyle/>
          <a:p>
            <a:pPr marL="12700" marR="5080">
              <a:lnSpc>
                <a:spcPct val="100000"/>
              </a:lnSpc>
            </a:pPr>
            <a:r>
              <a:rPr sz="1700" b="1" dirty="0">
                <a:latin typeface="Courier New"/>
                <a:cs typeface="Courier New"/>
              </a:rPr>
              <a:t>Pomme(60);  </a:t>
            </a:r>
            <a:r>
              <a:rPr sz="1700" b="1" spc="-5" dirty="0">
                <a:latin typeface="Courier New"/>
                <a:cs typeface="Courier New"/>
              </a:rPr>
              <a:t>O</a:t>
            </a:r>
            <a:r>
              <a:rPr sz="1700" b="1" spc="5" dirty="0">
                <a:latin typeface="Courier New"/>
                <a:cs typeface="Courier New"/>
              </a:rPr>
              <a:t>r</a:t>
            </a:r>
            <a:r>
              <a:rPr sz="1700" b="1" spc="-5" dirty="0">
                <a:latin typeface="Courier New"/>
                <a:cs typeface="Courier New"/>
              </a:rPr>
              <a:t>a</a:t>
            </a:r>
            <a:r>
              <a:rPr sz="1700" b="1" spc="5" dirty="0">
                <a:latin typeface="Courier New"/>
                <a:cs typeface="Courier New"/>
              </a:rPr>
              <a:t>ng</a:t>
            </a:r>
            <a:r>
              <a:rPr sz="1700" b="1" spc="-5" dirty="0">
                <a:latin typeface="Courier New"/>
                <a:cs typeface="Courier New"/>
              </a:rPr>
              <a:t>e(</a:t>
            </a:r>
            <a:r>
              <a:rPr sz="1700" b="1" spc="5" dirty="0">
                <a:latin typeface="Courier New"/>
                <a:cs typeface="Courier New"/>
              </a:rPr>
              <a:t>1</a:t>
            </a:r>
            <a:r>
              <a:rPr sz="1700" b="1" spc="-5" dirty="0">
                <a:latin typeface="Courier New"/>
                <a:cs typeface="Courier New"/>
              </a:rPr>
              <a:t>00</a:t>
            </a:r>
            <a:r>
              <a:rPr sz="1700" b="1" spc="5" dirty="0">
                <a:latin typeface="Courier New"/>
                <a:cs typeface="Courier New"/>
              </a:rPr>
              <a:t>)</a:t>
            </a:r>
            <a:r>
              <a:rPr sz="1700" b="1" dirty="0">
                <a:latin typeface="Courier New"/>
                <a:cs typeface="Courier New"/>
              </a:rPr>
              <a:t>;  Pomme(55);</a:t>
            </a:r>
            <a:endParaRPr sz="1700">
              <a:latin typeface="Courier New"/>
              <a:cs typeface="Courier New"/>
            </a:endParaRPr>
          </a:p>
        </p:txBody>
      </p:sp>
      <p:sp>
        <p:nvSpPr>
          <p:cNvPr id="7" name="object 7"/>
          <p:cNvSpPr/>
          <p:nvPr/>
        </p:nvSpPr>
        <p:spPr>
          <a:xfrm>
            <a:off x="8511413" y="797051"/>
            <a:ext cx="871855" cy="264160"/>
          </a:xfrm>
          <a:custGeom>
            <a:avLst/>
            <a:gdLst/>
            <a:ahLst/>
            <a:cxnLst/>
            <a:rect l="l" t="t" r="r" b="b"/>
            <a:pathLst>
              <a:path w="871854" h="264159">
                <a:moveTo>
                  <a:pt x="871727" y="0"/>
                </a:moveTo>
                <a:lnTo>
                  <a:pt x="0" y="0"/>
                </a:lnTo>
                <a:lnTo>
                  <a:pt x="0" y="263651"/>
                </a:lnTo>
                <a:lnTo>
                  <a:pt x="871727" y="263651"/>
                </a:lnTo>
                <a:lnTo>
                  <a:pt x="871727" y="259080"/>
                </a:lnTo>
                <a:lnTo>
                  <a:pt x="9143" y="259080"/>
                </a:lnTo>
                <a:lnTo>
                  <a:pt x="4571" y="254507"/>
                </a:lnTo>
                <a:lnTo>
                  <a:pt x="9143" y="254507"/>
                </a:lnTo>
                <a:lnTo>
                  <a:pt x="9143" y="9144"/>
                </a:lnTo>
                <a:lnTo>
                  <a:pt x="4571" y="9144"/>
                </a:lnTo>
                <a:lnTo>
                  <a:pt x="9143" y="4572"/>
                </a:lnTo>
                <a:lnTo>
                  <a:pt x="871727" y="4572"/>
                </a:lnTo>
                <a:lnTo>
                  <a:pt x="871727" y="0"/>
                </a:lnTo>
                <a:close/>
              </a:path>
              <a:path w="871854" h="264159">
                <a:moveTo>
                  <a:pt x="9143" y="254507"/>
                </a:moveTo>
                <a:lnTo>
                  <a:pt x="4571" y="254507"/>
                </a:lnTo>
                <a:lnTo>
                  <a:pt x="9143" y="259080"/>
                </a:lnTo>
                <a:lnTo>
                  <a:pt x="9143" y="254507"/>
                </a:lnTo>
                <a:close/>
              </a:path>
              <a:path w="871854" h="264159">
                <a:moveTo>
                  <a:pt x="862583" y="254507"/>
                </a:moveTo>
                <a:lnTo>
                  <a:pt x="9143" y="254507"/>
                </a:lnTo>
                <a:lnTo>
                  <a:pt x="9143" y="259080"/>
                </a:lnTo>
                <a:lnTo>
                  <a:pt x="862583" y="259080"/>
                </a:lnTo>
                <a:lnTo>
                  <a:pt x="862583" y="254507"/>
                </a:lnTo>
                <a:close/>
              </a:path>
              <a:path w="871854" h="264159">
                <a:moveTo>
                  <a:pt x="862583" y="4572"/>
                </a:moveTo>
                <a:lnTo>
                  <a:pt x="862583" y="259080"/>
                </a:lnTo>
                <a:lnTo>
                  <a:pt x="867155" y="254507"/>
                </a:lnTo>
                <a:lnTo>
                  <a:pt x="871727" y="254507"/>
                </a:lnTo>
                <a:lnTo>
                  <a:pt x="871727" y="9144"/>
                </a:lnTo>
                <a:lnTo>
                  <a:pt x="867155" y="9144"/>
                </a:lnTo>
                <a:lnTo>
                  <a:pt x="862583" y="4572"/>
                </a:lnTo>
                <a:close/>
              </a:path>
              <a:path w="871854" h="264159">
                <a:moveTo>
                  <a:pt x="871727" y="254507"/>
                </a:moveTo>
                <a:lnTo>
                  <a:pt x="867155" y="254507"/>
                </a:lnTo>
                <a:lnTo>
                  <a:pt x="862583" y="259080"/>
                </a:lnTo>
                <a:lnTo>
                  <a:pt x="871727" y="259080"/>
                </a:lnTo>
                <a:lnTo>
                  <a:pt x="871727" y="254507"/>
                </a:lnTo>
                <a:close/>
              </a:path>
              <a:path w="871854" h="264159">
                <a:moveTo>
                  <a:pt x="9143" y="4572"/>
                </a:moveTo>
                <a:lnTo>
                  <a:pt x="4571" y="9144"/>
                </a:lnTo>
                <a:lnTo>
                  <a:pt x="9143" y="9144"/>
                </a:lnTo>
                <a:lnTo>
                  <a:pt x="9143" y="4572"/>
                </a:lnTo>
                <a:close/>
              </a:path>
              <a:path w="871854" h="264159">
                <a:moveTo>
                  <a:pt x="862583" y="4572"/>
                </a:moveTo>
                <a:lnTo>
                  <a:pt x="9143" y="4572"/>
                </a:lnTo>
                <a:lnTo>
                  <a:pt x="9143" y="9144"/>
                </a:lnTo>
                <a:lnTo>
                  <a:pt x="862583" y="9144"/>
                </a:lnTo>
                <a:lnTo>
                  <a:pt x="862583" y="4572"/>
                </a:lnTo>
                <a:close/>
              </a:path>
              <a:path w="871854" h="264159">
                <a:moveTo>
                  <a:pt x="871727" y="4572"/>
                </a:moveTo>
                <a:lnTo>
                  <a:pt x="862583" y="4572"/>
                </a:lnTo>
                <a:lnTo>
                  <a:pt x="867155" y="9144"/>
                </a:lnTo>
                <a:lnTo>
                  <a:pt x="871727" y="9144"/>
                </a:lnTo>
                <a:lnTo>
                  <a:pt x="871727" y="4572"/>
                </a:lnTo>
                <a:close/>
              </a:path>
            </a:pathLst>
          </a:custGeom>
          <a:solidFill>
            <a:srgbClr val="000000"/>
          </a:solidFill>
        </p:spPr>
        <p:txBody>
          <a:bodyPr wrap="square" lIns="0" tIns="0" rIns="0" bIns="0" rtlCol="0"/>
          <a:lstStyle/>
          <a:p>
            <a:endParaRPr/>
          </a:p>
        </p:txBody>
      </p:sp>
      <p:sp>
        <p:nvSpPr>
          <p:cNvPr id="8" name="object 8"/>
          <p:cNvSpPr txBox="1"/>
          <p:nvPr/>
        </p:nvSpPr>
        <p:spPr>
          <a:xfrm>
            <a:off x="8654174" y="553719"/>
            <a:ext cx="676910" cy="221615"/>
          </a:xfrm>
          <a:prstGeom prst="rect">
            <a:avLst/>
          </a:prstGeom>
        </p:spPr>
        <p:txBody>
          <a:bodyPr vert="horz" wrap="square" lIns="0" tIns="0" rIns="0" bIns="0" rtlCol="0">
            <a:spAutoFit/>
          </a:bodyPr>
          <a:lstStyle/>
          <a:p>
            <a:pPr marL="12700">
              <a:lnSpc>
                <a:spcPct val="100000"/>
              </a:lnSpc>
            </a:pPr>
            <a:r>
              <a:rPr sz="1400" spc="-5" dirty="0">
                <a:latin typeface="Tahoma"/>
                <a:cs typeface="Tahoma"/>
              </a:rPr>
              <a:t>lesFruits</a:t>
            </a:r>
            <a:endParaRPr sz="1400">
              <a:latin typeface="Tahoma"/>
              <a:cs typeface="Tahoma"/>
            </a:endParaRPr>
          </a:p>
        </p:txBody>
      </p:sp>
      <p:sp>
        <p:nvSpPr>
          <p:cNvPr id="9" name="object 9"/>
          <p:cNvSpPr/>
          <p:nvPr/>
        </p:nvSpPr>
        <p:spPr>
          <a:xfrm>
            <a:off x="8581517" y="1252727"/>
            <a:ext cx="873760" cy="264160"/>
          </a:xfrm>
          <a:custGeom>
            <a:avLst/>
            <a:gdLst/>
            <a:ahLst/>
            <a:cxnLst/>
            <a:rect l="l" t="t" r="r" b="b"/>
            <a:pathLst>
              <a:path w="873759" h="264159">
                <a:moveTo>
                  <a:pt x="873251" y="0"/>
                </a:moveTo>
                <a:lnTo>
                  <a:pt x="0" y="0"/>
                </a:lnTo>
                <a:lnTo>
                  <a:pt x="0" y="263651"/>
                </a:lnTo>
                <a:lnTo>
                  <a:pt x="873251" y="263651"/>
                </a:lnTo>
                <a:lnTo>
                  <a:pt x="873251" y="259080"/>
                </a:lnTo>
                <a:lnTo>
                  <a:pt x="10667" y="259080"/>
                </a:lnTo>
                <a:lnTo>
                  <a:pt x="6096" y="254508"/>
                </a:lnTo>
                <a:lnTo>
                  <a:pt x="10667" y="254508"/>
                </a:lnTo>
                <a:lnTo>
                  <a:pt x="10667" y="9144"/>
                </a:lnTo>
                <a:lnTo>
                  <a:pt x="6096" y="9144"/>
                </a:lnTo>
                <a:lnTo>
                  <a:pt x="10667" y="4572"/>
                </a:lnTo>
                <a:lnTo>
                  <a:pt x="873251" y="4572"/>
                </a:lnTo>
                <a:lnTo>
                  <a:pt x="873251" y="0"/>
                </a:lnTo>
                <a:close/>
              </a:path>
              <a:path w="873759" h="264159">
                <a:moveTo>
                  <a:pt x="10667" y="254508"/>
                </a:moveTo>
                <a:lnTo>
                  <a:pt x="6096" y="254508"/>
                </a:lnTo>
                <a:lnTo>
                  <a:pt x="10667" y="259080"/>
                </a:lnTo>
                <a:lnTo>
                  <a:pt x="10667" y="254508"/>
                </a:lnTo>
                <a:close/>
              </a:path>
              <a:path w="873759" h="264159">
                <a:moveTo>
                  <a:pt x="864107" y="254508"/>
                </a:moveTo>
                <a:lnTo>
                  <a:pt x="10667" y="254508"/>
                </a:lnTo>
                <a:lnTo>
                  <a:pt x="10667" y="259080"/>
                </a:lnTo>
                <a:lnTo>
                  <a:pt x="864107" y="259080"/>
                </a:lnTo>
                <a:lnTo>
                  <a:pt x="864107" y="254508"/>
                </a:lnTo>
                <a:close/>
              </a:path>
              <a:path w="873759" h="264159">
                <a:moveTo>
                  <a:pt x="864107" y="4572"/>
                </a:moveTo>
                <a:lnTo>
                  <a:pt x="864107" y="259080"/>
                </a:lnTo>
                <a:lnTo>
                  <a:pt x="868679" y="254508"/>
                </a:lnTo>
                <a:lnTo>
                  <a:pt x="873251" y="254508"/>
                </a:lnTo>
                <a:lnTo>
                  <a:pt x="873251" y="9144"/>
                </a:lnTo>
                <a:lnTo>
                  <a:pt x="868679" y="9144"/>
                </a:lnTo>
                <a:lnTo>
                  <a:pt x="864107" y="4572"/>
                </a:lnTo>
                <a:close/>
              </a:path>
              <a:path w="873759" h="264159">
                <a:moveTo>
                  <a:pt x="873251" y="254508"/>
                </a:moveTo>
                <a:lnTo>
                  <a:pt x="868679" y="254508"/>
                </a:lnTo>
                <a:lnTo>
                  <a:pt x="864107" y="259080"/>
                </a:lnTo>
                <a:lnTo>
                  <a:pt x="873251" y="259080"/>
                </a:lnTo>
                <a:lnTo>
                  <a:pt x="873251" y="254508"/>
                </a:lnTo>
                <a:close/>
              </a:path>
              <a:path w="873759" h="264159">
                <a:moveTo>
                  <a:pt x="10667" y="4572"/>
                </a:moveTo>
                <a:lnTo>
                  <a:pt x="6096" y="9144"/>
                </a:lnTo>
                <a:lnTo>
                  <a:pt x="10667" y="9144"/>
                </a:lnTo>
                <a:lnTo>
                  <a:pt x="10667" y="4572"/>
                </a:lnTo>
                <a:close/>
              </a:path>
              <a:path w="873759" h="264159">
                <a:moveTo>
                  <a:pt x="864107" y="4572"/>
                </a:moveTo>
                <a:lnTo>
                  <a:pt x="10667" y="4572"/>
                </a:lnTo>
                <a:lnTo>
                  <a:pt x="10667" y="9144"/>
                </a:lnTo>
                <a:lnTo>
                  <a:pt x="864107" y="9144"/>
                </a:lnTo>
                <a:lnTo>
                  <a:pt x="864107" y="4572"/>
                </a:lnTo>
                <a:close/>
              </a:path>
              <a:path w="873759" h="264159">
                <a:moveTo>
                  <a:pt x="873251" y="4572"/>
                </a:moveTo>
                <a:lnTo>
                  <a:pt x="864107" y="4572"/>
                </a:lnTo>
                <a:lnTo>
                  <a:pt x="868679" y="9144"/>
                </a:lnTo>
                <a:lnTo>
                  <a:pt x="873251" y="9144"/>
                </a:lnTo>
                <a:lnTo>
                  <a:pt x="873251" y="4572"/>
                </a:lnTo>
                <a:close/>
              </a:path>
            </a:pathLst>
          </a:custGeom>
          <a:solidFill>
            <a:srgbClr val="000000"/>
          </a:solidFill>
        </p:spPr>
        <p:txBody>
          <a:bodyPr wrap="square" lIns="0" tIns="0" rIns="0" bIns="0" rtlCol="0"/>
          <a:lstStyle/>
          <a:p>
            <a:endParaRPr/>
          </a:p>
        </p:txBody>
      </p:sp>
      <p:sp>
        <p:nvSpPr>
          <p:cNvPr id="10" name="object 10"/>
          <p:cNvSpPr/>
          <p:nvPr/>
        </p:nvSpPr>
        <p:spPr>
          <a:xfrm>
            <a:off x="8581517" y="1517903"/>
            <a:ext cx="873760" cy="264160"/>
          </a:xfrm>
          <a:custGeom>
            <a:avLst/>
            <a:gdLst/>
            <a:ahLst/>
            <a:cxnLst/>
            <a:rect l="l" t="t" r="r" b="b"/>
            <a:pathLst>
              <a:path w="873759" h="264160">
                <a:moveTo>
                  <a:pt x="873251" y="0"/>
                </a:moveTo>
                <a:lnTo>
                  <a:pt x="0" y="0"/>
                </a:lnTo>
                <a:lnTo>
                  <a:pt x="0" y="263651"/>
                </a:lnTo>
                <a:lnTo>
                  <a:pt x="873251" y="263651"/>
                </a:lnTo>
                <a:lnTo>
                  <a:pt x="873251" y="259080"/>
                </a:lnTo>
                <a:lnTo>
                  <a:pt x="10667" y="259080"/>
                </a:lnTo>
                <a:lnTo>
                  <a:pt x="6096" y="254508"/>
                </a:lnTo>
                <a:lnTo>
                  <a:pt x="10667" y="254508"/>
                </a:lnTo>
                <a:lnTo>
                  <a:pt x="10667" y="9144"/>
                </a:lnTo>
                <a:lnTo>
                  <a:pt x="6096" y="9144"/>
                </a:lnTo>
                <a:lnTo>
                  <a:pt x="10667" y="4572"/>
                </a:lnTo>
                <a:lnTo>
                  <a:pt x="873251" y="4572"/>
                </a:lnTo>
                <a:lnTo>
                  <a:pt x="873251" y="0"/>
                </a:lnTo>
                <a:close/>
              </a:path>
              <a:path w="873759" h="264160">
                <a:moveTo>
                  <a:pt x="10667" y="254508"/>
                </a:moveTo>
                <a:lnTo>
                  <a:pt x="6096" y="254508"/>
                </a:lnTo>
                <a:lnTo>
                  <a:pt x="10667" y="259080"/>
                </a:lnTo>
                <a:lnTo>
                  <a:pt x="10667" y="254508"/>
                </a:lnTo>
                <a:close/>
              </a:path>
              <a:path w="873759" h="264160">
                <a:moveTo>
                  <a:pt x="864107" y="254508"/>
                </a:moveTo>
                <a:lnTo>
                  <a:pt x="10667" y="254508"/>
                </a:lnTo>
                <a:lnTo>
                  <a:pt x="10667" y="259080"/>
                </a:lnTo>
                <a:lnTo>
                  <a:pt x="864107" y="259080"/>
                </a:lnTo>
                <a:lnTo>
                  <a:pt x="864107" y="254508"/>
                </a:lnTo>
                <a:close/>
              </a:path>
              <a:path w="873759" h="264160">
                <a:moveTo>
                  <a:pt x="864107" y="4572"/>
                </a:moveTo>
                <a:lnTo>
                  <a:pt x="864107" y="259080"/>
                </a:lnTo>
                <a:lnTo>
                  <a:pt x="868679" y="254508"/>
                </a:lnTo>
                <a:lnTo>
                  <a:pt x="873251" y="254508"/>
                </a:lnTo>
                <a:lnTo>
                  <a:pt x="873251" y="9144"/>
                </a:lnTo>
                <a:lnTo>
                  <a:pt x="868679" y="9144"/>
                </a:lnTo>
                <a:lnTo>
                  <a:pt x="864107" y="4572"/>
                </a:lnTo>
                <a:close/>
              </a:path>
              <a:path w="873759" h="264160">
                <a:moveTo>
                  <a:pt x="873251" y="254508"/>
                </a:moveTo>
                <a:lnTo>
                  <a:pt x="868679" y="254508"/>
                </a:lnTo>
                <a:lnTo>
                  <a:pt x="864107" y="259080"/>
                </a:lnTo>
                <a:lnTo>
                  <a:pt x="873251" y="259080"/>
                </a:lnTo>
                <a:lnTo>
                  <a:pt x="873251" y="254508"/>
                </a:lnTo>
                <a:close/>
              </a:path>
              <a:path w="873759" h="264160">
                <a:moveTo>
                  <a:pt x="10667" y="4572"/>
                </a:moveTo>
                <a:lnTo>
                  <a:pt x="6096" y="9144"/>
                </a:lnTo>
                <a:lnTo>
                  <a:pt x="10667" y="9144"/>
                </a:lnTo>
                <a:lnTo>
                  <a:pt x="10667" y="4572"/>
                </a:lnTo>
                <a:close/>
              </a:path>
              <a:path w="873759" h="264160">
                <a:moveTo>
                  <a:pt x="864107" y="4572"/>
                </a:moveTo>
                <a:lnTo>
                  <a:pt x="10667" y="4572"/>
                </a:lnTo>
                <a:lnTo>
                  <a:pt x="10667" y="9144"/>
                </a:lnTo>
                <a:lnTo>
                  <a:pt x="864107" y="9144"/>
                </a:lnTo>
                <a:lnTo>
                  <a:pt x="864107" y="4572"/>
                </a:lnTo>
                <a:close/>
              </a:path>
              <a:path w="873759" h="264160">
                <a:moveTo>
                  <a:pt x="873251" y="4572"/>
                </a:moveTo>
                <a:lnTo>
                  <a:pt x="864107" y="4572"/>
                </a:lnTo>
                <a:lnTo>
                  <a:pt x="868679" y="9144"/>
                </a:lnTo>
                <a:lnTo>
                  <a:pt x="873251" y="9144"/>
                </a:lnTo>
                <a:lnTo>
                  <a:pt x="873251" y="4572"/>
                </a:lnTo>
                <a:close/>
              </a:path>
            </a:pathLst>
          </a:custGeom>
          <a:solidFill>
            <a:srgbClr val="000000"/>
          </a:solidFill>
        </p:spPr>
        <p:txBody>
          <a:bodyPr wrap="square" lIns="0" tIns="0" rIns="0" bIns="0" rtlCol="0"/>
          <a:lstStyle/>
          <a:p>
            <a:endParaRPr/>
          </a:p>
        </p:txBody>
      </p:sp>
      <p:sp>
        <p:nvSpPr>
          <p:cNvPr id="11" name="object 11"/>
          <p:cNvSpPr/>
          <p:nvPr/>
        </p:nvSpPr>
        <p:spPr>
          <a:xfrm>
            <a:off x="8581517" y="1780032"/>
            <a:ext cx="873760" cy="264160"/>
          </a:xfrm>
          <a:custGeom>
            <a:avLst/>
            <a:gdLst/>
            <a:ahLst/>
            <a:cxnLst/>
            <a:rect l="l" t="t" r="r" b="b"/>
            <a:pathLst>
              <a:path w="873759" h="264160">
                <a:moveTo>
                  <a:pt x="873251" y="0"/>
                </a:moveTo>
                <a:lnTo>
                  <a:pt x="0" y="0"/>
                </a:lnTo>
                <a:lnTo>
                  <a:pt x="0" y="263651"/>
                </a:lnTo>
                <a:lnTo>
                  <a:pt x="873251" y="263651"/>
                </a:lnTo>
                <a:lnTo>
                  <a:pt x="873251" y="259079"/>
                </a:lnTo>
                <a:lnTo>
                  <a:pt x="10667" y="259079"/>
                </a:lnTo>
                <a:lnTo>
                  <a:pt x="6096" y="254507"/>
                </a:lnTo>
                <a:lnTo>
                  <a:pt x="10667" y="254507"/>
                </a:lnTo>
                <a:lnTo>
                  <a:pt x="10667" y="9143"/>
                </a:lnTo>
                <a:lnTo>
                  <a:pt x="6096" y="9143"/>
                </a:lnTo>
                <a:lnTo>
                  <a:pt x="10667" y="4571"/>
                </a:lnTo>
                <a:lnTo>
                  <a:pt x="873251" y="4571"/>
                </a:lnTo>
                <a:lnTo>
                  <a:pt x="873251" y="0"/>
                </a:lnTo>
                <a:close/>
              </a:path>
              <a:path w="873759" h="264160">
                <a:moveTo>
                  <a:pt x="10667" y="254507"/>
                </a:moveTo>
                <a:lnTo>
                  <a:pt x="6096" y="254507"/>
                </a:lnTo>
                <a:lnTo>
                  <a:pt x="10667" y="259079"/>
                </a:lnTo>
                <a:lnTo>
                  <a:pt x="10667" y="254507"/>
                </a:lnTo>
                <a:close/>
              </a:path>
              <a:path w="873759" h="264160">
                <a:moveTo>
                  <a:pt x="864107" y="254507"/>
                </a:moveTo>
                <a:lnTo>
                  <a:pt x="10667" y="254507"/>
                </a:lnTo>
                <a:lnTo>
                  <a:pt x="10667" y="259079"/>
                </a:lnTo>
                <a:lnTo>
                  <a:pt x="864107" y="259079"/>
                </a:lnTo>
                <a:lnTo>
                  <a:pt x="864107" y="254507"/>
                </a:lnTo>
                <a:close/>
              </a:path>
              <a:path w="873759" h="264160">
                <a:moveTo>
                  <a:pt x="864107" y="4571"/>
                </a:moveTo>
                <a:lnTo>
                  <a:pt x="864107" y="259079"/>
                </a:lnTo>
                <a:lnTo>
                  <a:pt x="868679" y="254507"/>
                </a:lnTo>
                <a:lnTo>
                  <a:pt x="873251" y="254507"/>
                </a:lnTo>
                <a:lnTo>
                  <a:pt x="873251" y="9143"/>
                </a:lnTo>
                <a:lnTo>
                  <a:pt x="868679" y="9143"/>
                </a:lnTo>
                <a:lnTo>
                  <a:pt x="864107" y="4571"/>
                </a:lnTo>
                <a:close/>
              </a:path>
              <a:path w="873759" h="264160">
                <a:moveTo>
                  <a:pt x="873251" y="254507"/>
                </a:moveTo>
                <a:lnTo>
                  <a:pt x="868679" y="254507"/>
                </a:lnTo>
                <a:lnTo>
                  <a:pt x="864107" y="259079"/>
                </a:lnTo>
                <a:lnTo>
                  <a:pt x="873251" y="259079"/>
                </a:lnTo>
                <a:lnTo>
                  <a:pt x="873251" y="254507"/>
                </a:lnTo>
                <a:close/>
              </a:path>
              <a:path w="873759" h="264160">
                <a:moveTo>
                  <a:pt x="10667" y="4571"/>
                </a:moveTo>
                <a:lnTo>
                  <a:pt x="6096" y="9143"/>
                </a:lnTo>
                <a:lnTo>
                  <a:pt x="10667" y="9143"/>
                </a:lnTo>
                <a:lnTo>
                  <a:pt x="10667" y="4571"/>
                </a:lnTo>
                <a:close/>
              </a:path>
              <a:path w="873759" h="264160">
                <a:moveTo>
                  <a:pt x="864107" y="4571"/>
                </a:moveTo>
                <a:lnTo>
                  <a:pt x="10667" y="4571"/>
                </a:lnTo>
                <a:lnTo>
                  <a:pt x="10667" y="9143"/>
                </a:lnTo>
                <a:lnTo>
                  <a:pt x="864107" y="9143"/>
                </a:lnTo>
                <a:lnTo>
                  <a:pt x="864107" y="4571"/>
                </a:lnTo>
                <a:close/>
              </a:path>
              <a:path w="873759" h="264160">
                <a:moveTo>
                  <a:pt x="873251" y="4571"/>
                </a:moveTo>
                <a:lnTo>
                  <a:pt x="864107" y="4571"/>
                </a:lnTo>
                <a:lnTo>
                  <a:pt x="868679" y="9143"/>
                </a:lnTo>
                <a:lnTo>
                  <a:pt x="873251" y="9143"/>
                </a:lnTo>
                <a:lnTo>
                  <a:pt x="873251" y="4571"/>
                </a:lnTo>
                <a:close/>
              </a:path>
            </a:pathLst>
          </a:custGeom>
          <a:solidFill>
            <a:srgbClr val="000000"/>
          </a:solidFill>
        </p:spPr>
        <p:txBody>
          <a:bodyPr wrap="square" lIns="0" tIns="0" rIns="0" bIns="0" rtlCol="0"/>
          <a:lstStyle/>
          <a:p>
            <a:endParaRPr/>
          </a:p>
        </p:txBody>
      </p:sp>
      <p:sp>
        <p:nvSpPr>
          <p:cNvPr id="12" name="object 12"/>
          <p:cNvSpPr/>
          <p:nvPr/>
        </p:nvSpPr>
        <p:spPr>
          <a:xfrm>
            <a:off x="8581517" y="2031492"/>
            <a:ext cx="873760" cy="264160"/>
          </a:xfrm>
          <a:custGeom>
            <a:avLst/>
            <a:gdLst/>
            <a:ahLst/>
            <a:cxnLst/>
            <a:rect l="l" t="t" r="r" b="b"/>
            <a:pathLst>
              <a:path w="873759" h="264160">
                <a:moveTo>
                  <a:pt x="873251" y="0"/>
                </a:moveTo>
                <a:lnTo>
                  <a:pt x="0" y="0"/>
                </a:lnTo>
                <a:lnTo>
                  <a:pt x="0" y="263652"/>
                </a:lnTo>
                <a:lnTo>
                  <a:pt x="873251" y="263652"/>
                </a:lnTo>
                <a:lnTo>
                  <a:pt x="873251" y="257556"/>
                </a:lnTo>
                <a:lnTo>
                  <a:pt x="10667" y="257556"/>
                </a:lnTo>
                <a:lnTo>
                  <a:pt x="6096" y="252984"/>
                </a:lnTo>
                <a:lnTo>
                  <a:pt x="10667" y="252984"/>
                </a:lnTo>
                <a:lnTo>
                  <a:pt x="10667" y="9144"/>
                </a:lnTo>
                <a:lnTo>
                  <a:pt x="6096" y="9144"/>
                </a:lnTo>
                <a:lnTo>
                  <a:pt x="10667" y="4572"/>
                </a:lnTo>
                <a:lnTo>
                  <a:pt x="873251" y="4572"/>
                </a:lnTo>
                <a:lnTo>
                  <a:pt x="873251" y="0"/>
                </a:lnTo>
                <a:close/>
              </a:path>
              <a:path w="873759" h="264160">
                <a:moveTo>
                  <a:pt x="10667" y="252984"/>
                </a:moveTo>
                <a:lnTo>
                  <a:pt x="6096" y="252984"/>
                </a:lnTo>
                <a:lnTo>
                  <a:pt x="10667" y="257556"/>
                </a:lnTo>
                <a:lnTo>
                  <a:pt x="10667" y="252984"/>
                </a:lnTo>
                <a:close/>
              </a:path>
              <a:path w="873759" h="264160">
                <a:moveTo>
                  <a:pt x="864107" y="252984"/>
                </a:moveTo>
                <a:lnTo>
                  <a:pt x="10667" y="252984"/>
                </a:lnTo>
                <a:lnTo>
                  <a:pt x="10667" y="257556"/>
                </a:lnTo>
                <a:lnTo>
                  <a:pt x="864107" y="257556"/>
                </a:lnTo>
                <a:lnTo>
                  <a:pt x="864107" y="252984"/>
                </a:lnTo>
                <a:close/>
              </a:path>
              <a:path w="873759" h="264160">
                <a:moveTo>
                  <a:pt x="864107" y="4572"/>
                </a:moveTo>
                <a:lnTo>
                  <a:pt x="864107" y="257556"/>
                </a:lnTo>
                <a:lnTo>
                  <a:pt x="868679" y="252984"/>
                </a:lnTo>
                <a:lnTo>
                  <a:pt x="873251" y="252984"/>
                </a:lnTo>
                <a:lnTo>
                  <a:pt x="873251" y="9144"/>
                </a:lnTo>
                <a:lnTo>
                  <a:pt x="868679" y="9144"/>
                </a:lnTo>
                <a:lnTo>
                  <a:pt x="864107" y="4572"/>
                </a:lnTo>
                <a:close/>
              </a:path>
              <a:path w="873759" h="264160">
                <a:moveTo>
                  <a:pt x="873251" y="252984"/>
                </a:moveTo>
                <a:lnTo>
                  <a:pt x="868679" y="252984"/>
                </a:lnTo>
                <a:lnTo>
                  <a:pt x="864107" y="257556"/>
                </a:lnTo>
                <a:lnTo>
                  <a:pt x="873251" y="257556"/>
                </a:lnTo>
                <a:lnTo>
                  <a:pt x="873251" y="252984"/>
                </a:lnTo>
                <a:close/>
              </a:path>
              <a:path w="873759" h="264160">
                <a:moveTo>
                  <a:pt x="10667" y="4572"/>
                </a:moveTo>
                <a:lnTo>
                  <a:pt x="6096" y="9144"/>
                </a:lnTo>
                <a:lnTo>
                  <a:pt x="10667" y="9144"/>
                </a:lnTo>
                <a:lnTo>
                  <a:pt x="10667" y="4572"/>
                </a:lnTo>
                <a:close/>
              </a:path>
              <a:path w="873759" h="264160">
                <a:moveTo>
                  <a:pt x="864107" y="4572"/>
                </a:moveTo>
                <a:lnTo>
                  <a:pt x="10667" y="4572"/>
                </a:lnTo>
                <a:lnTo>
                  <a:pt x="10667" y="9144"/>
                </a:lnTo>
                <a:lnTo>
                  <a:pt x="864107" y="9144"/>
                </a:lnTo>
                <a:lnTo>
                  <a:pt x="864107" y="4572"/>
                </a:lnTo>
                <a:close/>
              </a:path>
              <a:path w="873759" h="264160">
                <a:moveTo>
                  <a:pt x="873251" y="4572"/>
                </a:moveTo>
                <a:lnTo>
                  <a:pt x="864107" y="4572"/>
                </a:lnTo>
                <a:lnTo>
                  <a:pt x="868679" y="9144"/>
                </a:lnTo>
                <a:lnTo>
                  <a:pt x="873251" y="9144"/>
                </a:lnTo>
                <a:lnTo>
                  <a:pt x="873251" y="4572"/>
                </a:lnTo>
                <a:close/>
              </a:path>
            </a:pathLst>
          </a:custGeom>
          <a:solidFill>
            <a:srgbClr val="000000"/>
          </a:solidFill>
        </p:spPr>
        <p:txBody>
          <a:bodyPr wrap="square" lIns="0" tIns="0" rIns="0" bIns="0" rtlCol="0"/>
          <a:lstStyle/>
          <a:p>
            <a:endParaRPr/>
          </a:p>
        </p:txBody>
      </p:sp>
      <p:sp>
        <p:nvSpPr>
          <p:cNvPr id="13" name="object 13"/>
          <p:cNvSpPr/>
          <p:nvPr/>
        </p:nvSpPr>
        <p:spPr>
          <a:xfrm>
            <a:off x="8581517" y="2275332"/>
            <a:ext cx="873760" cy="264160"/>
          </a:xfrm>
          <a:custGeom>
            <a:avLst/>
            <a:gdLst/>
            <a:ahLst/>
            <a:cxnLst/>
            <a:rect l="l" t="t" r="r" b="b"/>
            <a:pathLst>
              <a:path w="873759" h="264160">
                <a:moveTo>
                  <a:pt x="873251" y="0"/>
                </a:moveTo>
                <a:lnTo>
                  <a:pt x="0" y="0"/>
                </a:lnTo>
                <a:lnTo>
                  <a:pt x="0" y="263651"/>
                </a:lnTo>
                <a:lnTo>
                  <a:pt x="873251" y="263651"/>
                </a:lnTo>
                <a:lnTo>
                  <a:pt x="873251" y="259079"/>
                </a:lnTo>
                <a:lnTo>
                  <a:pt x="10667" y="259079"/>
                </a:lnTo>
                <a:lnTo>
                  <a:pt x="6096" y="254507"/>
                </a:lnTo>
                <a:lnTo>
                  <a:pt x="10667" y="254507"/>
                </a:lnTo>
                <a:lnTo>
                  <a:pt x="10667" y="9143"/>
                </a:lnTo>
                <a:lnTo>
                  <a:pt x="6096" y="9143"/>
                </a:lnTo>
                <a:lnTo>
                  <a:pt x="10667" y="4571"/>
                </a:lnTo>
                <a:lnTo>
                  <a:pt x="873251" y="4571"/>
                </a:lnTo>
                <a:lnTo>
                  <a:pt x="873251" y="0"/>
                </a:lnTo>
                <a:close/>
              </a:path>
              <a:path w="873759" h="264160">
                <a:moveTo>
                  <a:pt x="10667" y="254507"/>
                </a:moveTo>
                <a:lnTo>
                  <a:pt x="6096" y="254507"/>
                </a:lnTo>
                <a:lnTo>
                  <a:pt x="10667" y="259079"/>
                </a:lnTo>
                <a:lnTo>
                  <a:pt x="10667" y="254507"/>
                </a:lnTo>
                <a:close/>
              </a:path>
              <a:path w="873759" h="264160">
                <a:moveTo>
                  <a:pt x="864107" y="254507"/>
                </a:moveTo>
                <a:lnTo>
                  <a:pt x="10667" y="254507"/>
                </a:lnTo>
                <a:lnTo>
                  <a:pt x="10667" y="259079"/>
                </a:lnTo>
                <a:lnTo>
                  <a:pt x="864107" y="259079"/>
                </a:lnTo>
                <a:lnTo>
                  <a:pt x="864107" y="254507"/>
                </a:lnTo>
                <a:close/>
              </a:path>
              <a:path w="873759" h="264160">
                <a:moveTo>
                  <a:pt x="864107" y="4571"/>
                </a:moveTo>
                <a:lnTo>
                  <a:pt x="864107" y="259079"/>
                </a:lnTo>
                <a:lnTo>
                  <a:pt x="868679" y="254507"/>
                </a:lnTo>
                <a:lnTo>
                  <a:pt x="873251" y="254507"/>
                </a:lnTo>
                <a:lnTo>
                  <a:pt x="873251" y="9143"/>
                </a:lnTo>
                <a:lnTo>
                  <a:pt x="868679" y="9143"/>
                </a:lnTo>
                <a:lnTo>
                  <a:pt x="864107" y="4571"/>
                </a:lnTo>
                <a:close/>
              </a:path>
              <a:path w="873759" h="264160">
                <a:moveTo>
                  <a:pt x="873251" y="254507"/>
                </a:moveTo>
                <a:lnTo>
                  <a:pt x="868679" y="254507"/>
                </a:lnTo>
                <a:lnTo>
                  <a:pt x="864107" y="259079"/>
                </a:lnTo>
                <a:lnTo>
                  <a:pt x="873251" y="259079"/>
                </a:lnTo>
                <a:lnTo>
                  <a:pt x="873251" y="254507"/>
                </a:lnTo>
                <a:close/>
              </a:path>
              <a:path w="873759" h="264160">
                <a:moveTo>
                  <a:pt x="10667" y="4571"/>
                </a:moveTo>
                <a:lnTo>
                  <a:pt x="6096" y="9143"/>
                </a:lnTo>
                <a:lnTo>
                  <a:pt x="10667" y="9143"/>
                </a:lnTo>
                <a:lnTo>
                  <a:pt x="10667" y="4571"/>
                </a:lnTo>
                <a:close/>
              </a:path>
              <a:path w="873759" h="264160">
                <a:moveTo>
                  <a:pt x="864107" y="4571"/>
                </a:moveTo>
                <a:lnTo>
                  <a:pt x="10667" y="4571"/>
                </a:lnTo>
                <a:lnTo>
                  <a:pt x="10667" y="9143"/>
                </a:lnTo>
                <a:lnTo>
                  <a:pt x="864107" y="9143"/>
                </a:lnTo>
                <a:lnTo>
                  <a:pt x="864107" y="4571"/>
                </a:lnTo>
                <a:close/>
              </a:path>
              <a:path w="873759" h="264160">
                <a:moveTo>
                  <a:pt x="873251" y="4571"/>
                </a:moveTo>
                <a:lnTo>
                  <a:pt x="864107" y="4571"/>
                </a:lnTo>
                <a:lnTo>
                  <a:pt x="868679" y="9143"/>
                </a:lnTo>
                <a:lnTo>
                  <a:pt x="873251" y="9143"/>
                </a:lnTo>
                <a:lnTo>
                  <a:pt x="873251" y="4571"/>
                </a:lnTo>
                <a:close/>
              </a:path>
            </a:pathLst>
          </a:custGeom>
          <a:solidFill>
            <a:srgbClr val="000000"/>
          </a:solidFill>
        </p:spPr>
        <p:txBody>
          <a:bodyPr wrap="square" lIns="0" tIns="0" rIns="0" bIns="0" rtlCol="0"/>
          <a:lstStyle/>
          <a:p>
            <a:endParaRPr/>
          </a:p>
        </p:txBody>
      </p:sp>
      <p:sp>
        <p:nvSpPr>
          <p:cNvPr id="14" name="object 14"/>
          <p:cNvSpPr/>
          <p:nvPr/>
        </p:nvSpPr>
        <p:spPr>
          <a:xfrm>
            <a:off x="8883268" y="1042416"/>
            <a:ext cx="128270" cy="287020"/>
          </a:xfrm>
          <a:custGeom>
            <a:avLst/>
            <a:gdLst/>
            <a:ahLst/>
            <a:cxnLst/>
            <a:rect l="l" t="t" r="r" b="b"/>
            <a:pathLst>
              <a:path w="128270" h="287019">
                <a:moveTo>
                  <a:pt x="0" y="160019"/>
                </a:moveTo>
                <a:lnTo>
                  <a:pt x="64007" y="286511"/>
                </a:lnTo>
                <a:lnTo>
                  <a:pt x="102567" y="210311"/>
                </a:lnTo>
                <a:lnTo>
                  <a:pt x="59435" y="210311"/>
                </a:lnTo>
                <a:lnTo>
                  <a:pt x="59435" y="206719"/>
                </a:lnTo>
                <a:lnTo>
                  <a:pt x="0" y="160019"/>
                </a:lnTo>
                <a:close/>
              </a:path>
              <a:path w="128270" h="287019">
                <a:moveTo>
                  <a:pt x="59435" y="206719"/>
                </a:moveTo>
                <a:lnTo>
                  <a:pt x="59435" y="210311"/>
                </a:lnTo>
                <a:lnTo>
                  <a:pt x="64007" y="210311"/>
                </a:lnTo>
                <a:lnTo>
                  <a:pt x="59435" y="206719"/>
                </a:lnTo>
                <a:close/>
              </a:path>
              <a:path w="128270" h="287019">
                <a:moveTo>
                  <a:pt x="68579" y="0"/>
                </a:moveTo>
                <a:lnTo>
                  <a:pt x="59435" y="0"/>
                </a:lnTo>
                <a:lnTo>
                  <a:pt x="59435" y="206719"/>
                </a:lnTo>
                <a:lnTo>
                  <a:pt x="64007" y="210311"/>
                </a:lnTo>
                <a:lnTo>
                  <a:pt x="68579" y="206719"/>
                </a:lnTo>
                <a:lnTo>
                  <a:pt x="68579" y="0"/>
                </a:lnTo>
                <a:close/>
              </a:path>
              <a:path w="128270" h="287019">
                <a:moveTo>
                  <a:pt x="68579" y="206719"/>
                </a:moveTo>
                <a:lnTo>
                  <a:pt x="64007" y="210311"/>
                </a:lnTo>
                <a:lnTo>
                  <a:pt x="68579" y="210311"/>
                </a:lnTo>
                <a:lnTo>
                  <a:pt x="68579" y="206719"/>
                </a:lnTo>
                <a:close/>
              </a:path>
              <a:path w="128270" h="287019">
                <a:moveTo>
                  <a:pt x="128015" y="160019"/>
                </a:moveTo>
                <a:lnTo>
                  <a:pt x="68579" y="206719"/>
                </a:lnTo>
                <a:lnTo>
                  <a:pt x="68579" y="210311"/>
                </a:lnTo>
                <a:lnTo>
                  <a:pt x="102567" y="210311"/>
                </a:lnTo>
                <a:lnTo>
                  <a:pt x="128015" y="160019"/>
                </a:lnTo>
                <a:close/>
              </a:path>
            </a:pathLst>
          </a:custGeom>
          <a:solidFill>
            <a:srgbClr val="000000"/>
          </a:solidFill>
        </p:spPr>
        <p:txBody>
          <a:bodyPr wrap="square" lIns="0" tIns="0" rIns="0" bIns="0" rtlCol="0"/>
          <a:lstStyle/>
          <a:p>
            <a:endParaRPr/>
          </a:p>
        </p:txBody>
      </p:sp>
      <p:sp>
        <p:nvSpPr>
          <p:cNvPr id="15" name="object 15"/>
          <p:cNvSpPr txBox="1"/>
          <p:nvPr/>
        </p:nvSpPr>
        <p:spPr>
          <a:xfrm>
            <a:off x="9509137" y="1260855"/>
            <a:ext cx="144145" cy="1302385"/>
          </a:xfrm>
          <a:prstGeom prst="rect">
            <a:avLst/>
          </a:prstGeom>
        </p:spPr>
        <p:txBody>
          <a:bodyPr vert="horz" wrap="square" lIns="0" tIns="0" rIns="0" bIns="0" rtlCol="0">
            <a:spAutoFit/>
          </a:bodyPr>
          <a:lstStyle/>
          <a:p>
            <a:pPr marL="12700">
              <a:lnSpc>
                <a:spcPct val="100000"/>
              </a:lnSpc>
            </a:pPr>
            <a:r>
              <a:rPr sz="1700" dirty="0">
                <a:latin typeface="Tahoma"/>
                <a:cs typeface="Tahoma"/>
              </a:rPr>
              <a:t>0</a:t>
            </a:r>
            <a:endParaRPr sz="1700">
              <a:latin typeface="Tahoma"/>
              <a:cs typeface="Tahoma"/>
            </a:endParaRPr>
          </a:p>
          <a:p>
            <a:pPr marL="12700">
              <a:lnSpc>
                <a:spcPct val="100000"/>
              </a:lnSpc>
            </a:pPr>
            <a:r>
              <a:rPr sz="1700" dirty="0">
                <a:latin typeface="Tahoma"/>
                <a:cs typeface="Tahoma"/>
              </a:rPr>
              <a:t>1</a:t>
            </a:r>
            <a:endParaRPr sz="1700">
              <a:latin typeface="Tahoma"/>
              <a:cs typeface="Tahoma"/>
            </a:endParaRPr>
          </a:p>
          <a:p>
            <a:pPr marL="12700">
              <a:lnSpc>
                <a:spcPct val="100000"/>
              </a:lnSpc>
            </a:pPr>
            <a:r>
              <a:rPr sz="1700" dirty="0">
                <a:latin typeface="Tahoma"/>
                <a:cs typeface="Tahoma"/>
              </a:rPr>
              <a:t>2</a:t>
            </a:r>
            <a:endParaRPr sz="1700">
              <a:latin typeface="Tahoma"/>
              <a:cs typeface="Tahoma"/>
            </a:endParaRPr>
          </a:p>
          <a:p>
            <a:pPr marL="12700">
              <a:lnSpc>
                <a:spcPct val="100000"/>
              </a:lnSpc>
            </a:pPr>
            <a:r>
              <a:rPr sz="1700" dirty="0">
                <a:latin typeface="Tahoma"/>
                <a:cs typeface="Tahoma"/>
              </a:rPr>
              <a:t>3</a:t>
            </a:r>
            <a:endParaRPr sz="1700">
              <a:latin typeface="Tahoma"/>
              <a:cs typeface="Tahoma"/>
            </a:endParaRPr>
          </a:p>
          <a:p>
            <a:pPr marL="12700">
              <a:lnSpc>
                <a:spcPct val="100000"/>
              </a:lnSpc>
            </a:pPr>
            <a:r>
              <a:rPr sz="1700" dirty="0">
                <a:latin typeface="Tahoma"/>
                <a:cs typeface="Tahoma"/>
              </a:rPr>
              <a:t>4</a:t>
            </a:r>
            <a:endParaRPr sz="1700">
              <a:latin typeface="Tahoma"/>
              <a:cs typeface="Tahoma"/>
            </a:endParaRPr>
          </a:p>
        </p:txBody>
      </p:sp>
      <p:sp>
        <p:nvSpPr>
          <p:cNvPr id="16" name="object 16"/>
          <p:cNvSpPr/>
          <p:nvPr/>
        </p:nvSpPr>
        <p:spPr>
          <a:xfrm>
            <a:off x="8010017" y="1653539"/>
            <a:ext cx="182880" cy="76200"/>
          </a:xfrm>
          <a:custGeom>
            <a:avLst/>
            <a:gdLst/>
            <a:ahLst/>
            <a:cxnLst/>
            <a:rect l="l" t="t" r="r" b="b"/>
            <a:pathLst>
              <a:path w="182879" h="76200">
                <a:moveTo>
                  <a:pt x="76200" y="0"/>
                </a:moveTo>
                <a:lnTo>
                  <a:pt x="0" y="38100"/>
                </a:lnTo>
                <a:lnTo>
                  <a:pt x="76200" y="76200"/>
                </a:lnTo>
                <a:lnTo>
                  <a:pt x="76200" y="42672"/>
                </a:lnTo>
                <a:lnTo>
                  <a:pt x="64007" y="42672"/>
                </a:lnTo>
                <a:lnTo>
                  <a:pt x="64007" y="33527"/>
                </a:lnTo>
                <a:lnTo>
                  <a:pt x="76200" y="33527"/>
                </a:lnTo>
                <a:lnTo>
                  <a:pt x="76200" y="0"/>
                </a:lnTo>
                <a:close/>
              </a:path>
              <a:path w="182879" h="76200">
                <a:moveTo>
                  <a:pt x="76200" y="33527"/>
                </a:moveTo>
                <a:lnTo>
                  <a:pt x="64007" y="33527"/>
                </a:lnTo>
                <a:lnTo>
                  <a:pt x="64007" y="42672"/>
                </a:lnTo>
                <a:lnTo>
                  <a:pt x="76200" y="42672"/>
                </a:lnTo>
                <a:lnTo>
                  <a:pt x="76200" y="33527"/>
                </a:lnTo>
                <a:close/>
              </a:path>
              <a:path w="182879" h="76200">
                <a:moveTo>
                  <a:pt x="182879" y="33527"/>
                </a:moveTo>
                <a:lnTo>
                  <a:pt x="76200" y="33527"/>
                </a:lnTo>
                <a:lnTo>
                  <a:pt x="76200" y="42672"/>
                </a:lnTo>
                <a:lnTo>
                  <a:pt x="182879" y="42672"/>
                </a:lnTo>
                <a:lnTo>
                  <a:pt x="182879" y="33527"/>
                </a:lnTo>
                <a:close/>
              </a:path>
            </a:pathLst>
          </a:custGeom>
          <a:solidFill>
            <a:srgbClr val="000000"/>
          </a:solidFill>
        </p:spPr>
        <p:txBody>
          <a:bodyPr wrap="square" lIns="0" tIns="0" rIns="0" bIns="0" rtlCol="0"/>
          <a:lstStyle/>
          <a:p>
            <a:endParaRPr/>
          </a:p>
        </p:txBody>
      </p:sp>
      <p:sp>
        <p:nvSpPr>
          <p:cNvPr id="17" name="object 17"/>
          <p:cNvSpPr/>
          <p:nvPr/>
        </p:nvSpPr>
        <p:spPr>
          <a:xfrm>
            <a:off x="8194420" y="1402080"/>
            <a:ext cx="0" cy="289560"/>
          </a:xfrm>
          <a:custGeom>
            <a:avLst/>
            <a:gdLst/>
            <a:ahLst/>
            <a:cxnLst/>
            <a:rect l="l" t="t" r="r" b="b"/>
            <a:pathLst>
              <a:path h="289560">
                <a:moveTo>
                  <a:pt x="0" y="0"/>
                </a:moveTo>
                <a:lnTo>
                  <a:pt x="0" y="289560"/>
                </a:lnTo>
              </a:path>
            </a:pathLst>
          </a:custGeom>
          <a:ln w="9144">
            <a:solidFill>
              <a:srgbClr val="000000"/>
            </a:solidFill>
          </a:ln>
        </p:spPr>
        <p:txBody>
          <a:bodyPr wrap="square" lIns="0" tIns="0" rIns="0" bIns="0" rtlCol="0"/>
          <a:lstStyle/>
          <a:p>
            <a:endParaRPr/>
          </a:p>
        </p:txBody>
      </p:sp>
      <p:sp>
        <p:nvSpPr>
          <p:cNvPr id="18" name="object 18"/>
          <p:cNvSpPr/>
          <p:nvPr/>
        </p:nvSpPr>
        <p:spPr>
          <a:xfrm>
            <a:off x="6854825" y="1470660"/>
            <a:ext cx="1191895" cy="294640"/>
          </a:xfrm>
          <a:custGeom>
            <a:avLst/>
            <a:gdLst/>
            <a:ahLst/>
            <a:cxnLst/>
            <a:rect l="l" t="t" r="r" b="b"/>
            <a:pathLst>
              <a:path w="1191895" h="294639">
                <a:moveTo>
                  <a:pt x="1191768" y="0"/>
                </a:moveTo>
                <a:lnTo>
                  <a:pt x="0" y="0"/>
                </a:lnTo>
                <a:lnTo>
                  <a:pt x="0" y="294131"/>
                </a:lnTo>
                <a:lnTo>
                  <a:pt x="1191768" y="294131"/>
                </a:lnTo>
                <a:lnTo>
                  <a:pt x="1191768" y="288036"/>
                </a:lnTo>
                <a:lnTo>
                  <a:pt x="9144" y="288036"/>
                </a:lnTo>
                <a:lnTo>
                  <a:pt x="4572" y="283463"/>
                </a:lnTo>
                <a:lnTo>
                  <a:pt x="9144" y="283463"/>
                </a:lnTo>
                <a:lnTo>
                  <a:pt x="9144" y="9143"/>
                </a:lnTo>
                <a:lnTo>
                  <a:pt x="4572" y="9143"/>
                </a:lnTo>
                <a:lnTo>
                  <a:pt x="9144" y="4572"/>
                </a:lnTo>
                <a:lnTo>
                  <a:pt x="1191768" y="4572"/>
                </a:lnTo>
                <a:lnTo>
                  <a:pt x="1191768" y="0"/>
                </a:lnTo>
                <a:close/>
              </a:path>
              <a:path w="1191895" h="294639">
                <a:moveTo>
                  <a:pt x="9144" y="283463"/>
                </a:moveTo>
                <a:lnTo>
                  <a:pt x="4572" y="283463"/>
                </a:lnTo>
                <a:lnTo>
                  <a:pt x="9144" y="288036"/>
                </a:lnTo>
                <a:lnTo>
                  <a:pt x="9144" y="283463"/>
                </a:lnTo>
                <a:close/>
              </a:path>
              <a:path w="1191895" h="294639">
                <a:moveTo>
                  <a:pt x="1182624" y="283463"/>
                </a:moveTo>
                <a:lnTo>
                  <a:pt x="9144" y="283463"/>
                </a:lnTo>
                <a:lnTo>
                  <a:pt x="9144" y="288036"/>
                </a:lnTo>
                <a:lnTo>
                  <a:pt x="1182624" y="288036"/>
                </a:lnTo>
                <a:lnTo>
                  <a:pt x="1182624" y="283463"/>
                </a:lnTo>
                <a:close/>
              </a:path>
              <a:path w="1191895" h="294639">
                <a:moveTo>
                  <a:pt x="1182624" y="4572"/>
                </a:moveTo>
                <a:lnTo>
                  <a:pt x="1182624" y="288036"/>
                </a:lnTo>
                <a:lnTo>
                  <a:pt x="1187196" y="283463"/>
                </a:lnTo>
                <a:lnTo>
                  <a:pt x="1191768" y="283463"/>
                </a:lnTo>
                <a:lnTo>
                  <a:pt x="1191768" y="9143"/>
                </a:lnTo>
                <a:lnTo>
                  <a:pt x="1187196" y="9143"/>
                </a:lnTo>
                <a:lnTo>
                  <a:pt x="1182624" y="4572"/>
                </a:lnTo>
                <a:close/>
              </a:path>
              <a:path w="1191895" h="294639">
                <a:moveTo>
                  <a:pt x="1191768" y="283463"/>
                </a:moveTo>
                <a:lnTo>
                  <a:pt x="1187196" y="283463"/>
                </a:lnTo>
                <a:lnTo>
                  <a:pt x="1182624" y="288036"/>
                </a:lnTo>
                <a:lnTo>
                  <a:pt x="1191768" y="288036"/>
                </a:lnTo>
                <a:lnTo>
                  <a:pt x="1191768" y="283463"/>
                </a:lnTo>
                <a:close/>
              </a:path>
              <a:path w="1191895" h="294639">
                <a:moveTo>
                  <a:pt x="9144" y="4572"/>
                </a:moveTo>
                <a:lnTo>
                  <a:pt x="4572" y="9143"/>
                </a:lnTo>
                <a:lnTo>
                  <a:pt x="9144" y="9143"/>
                </a:lnTo>
                <a:lnTo>
                  <a:pt x="9144" y="4572"/>
                </a:lnTo>
                <a:close/>
              </a:path>
              <a:path w="1191895" h="294639">
                <a:moveTo>
                  <a:pt x="1182624" y="4572"/>
                </a:moveTo>
                <a:lnTo>
                  <a:pt x="9144" y="4572"/>
                </a:lnTo>
                <a:lnTo>
                  <a:pt x="9144" y="9143"/>
                </a:lnTo>
                <a:lnTo>
                  <a:pt x="1182624" y="9143"/>
                </a:lnTo>
                <a:lnTo>
                  <a:pt x="1182624" y="4572"/>
                </a:lnTo>
                <a:close/>
              </a:path>
              <a:path w="1191895" h="294639">
                <a:moveTo>
                  <a:pt x="1191768" y="4572"/>
                </a:moveTo>
                <a:lnTo>
                  <a:pt x="1182624" y="4572"/>
                </a:lnTo>
                <a:lnTo>
                  <a:pt x="1187196" y="9143"/>
                </a:lnTo>
                <a:lnTo>
                  <a:pt x="1191768" y="9143"/>
                </a:lnTo>
                <a:lnTo>
                  <a:pt x="1191768" y="4572"/>
                </a:lnTo>
                <a:close/>
              </a:path>
            </a:pathLst>
          </a:custGeom>
          <a:solidFill>
            <a:srgbClr val="000000"/>
          </a:solidFill>
        </p:spPr>
        <p:txBody>
          <a:bodyPr wrap="square" lIns="0" tIns="0" rIns="0" bIns="0" rtlCol="0"/>
          <a:lstStyle/>
          <a:p>
            <a:endParaRPr/>
          </a:p>
        </p:txBody>
      </p:sp>
      <p:sp>
        <p:nvSpPr>
          <p:cNvPr id="19" name="object 19"/>
          <p:cNvSpPr/>
          <p:nvPr/>
        </p:nvSpPr>
        <p:spPr>
          <a:xfrm>
            <a:off x="6854825" y="1757172"/>
            <a:ext cx="1191895" cy="844550"/>
          </a:xfrm>
          <a:custGeom>
            <a:avLst/>
            <a:gdLst/>
            <a:ahLst/>
            <a:cxnLst/>
            <a:rect l="l" t="t" r="r" b="b"/>
            <a:pathLst>
              <a:path w="1191895" h="844550">
                <a:moveTo>
                  <a:pt x="1191768" y="0"/>
                </a:moveTo>
                <a:lnTo>
                  <a:pt x="0" y="0"/>
                </a:lnTo>
                <a:lnTo>
                  <a:pt x="0" y="844295"/>
                </a:lnTo>
                <a:lnTo>
                  <a:pt x="1191768" y="844295"/>
                </a:lnTo>
                <a:lnTo>
                  <a:pt x="1191768" y="838200"/>
                </a:lnTo>
                <a:lnTo>
                  <a:pt x="9144" y="838200"/>
                </a:lnTo>
                <a:lnTo>
                  <a:pt x="4572" y="833627"/>
                </a:lnTo>
                <a:lnTo>
                  <a:pt x="9144" y="833627"/>
                </a:lnTo>
                <a:lnTo>
                  <a:pt x="9144" y="10667"/>
                </a:lnTo>
                <a:lnTo>
                  <a:pt x="4572" y="10667"/>
                </a:lnTo>
                <a:lnTo>
                  <a:pt x="9144" y="6095"/>
                </a:lnTo>
                <a:lnTo>
                  <a:pt x="1191768" y="6095"/>
                </a:lnTo>
                <a:lnTo>
                  <a:pt x="1191768" y="0"/>
                </a:lnTo>
                <a:close/>
              </a:path>
              <a:path w="1191895" h="844550">
                <a:moveTo>
                  <a:pt x="9144" y="833627"/>
                </a:moveTo>
                <a:lnTo>
                  <a:pt x="4572" y="833627"/>
                </a:lnTo>
                <a:lnTo>
                  <a:pt x="9144" y="838200"/>
                </a:lnTo>
                <a:lnTo>
                  <a:pt x="9144" y="833627"/>
                </a:lnTo>
                <a:close/>
              </a:path>
              <a:path w="1191895" h="844550">
                <a:moveTo>
                  <a:pt x="1182624" y="833627"/>
                </a:moveTo>
                <a:lnTo>
                  <a:pt x="9144" y="833627"/>
                </a:lnTo>
                <a:lnTo>
                  <a:pt x="9144" y="838200"/>
                </a:lnTo>
                <a:lnTo>
                  <a:pt x="1182624" y="838200"/>
                </a:lnTo>
                <a:lnTo>
                  <a:pt x="1182624" y="833627"/>
                </a:lnTo>
                <a:close/>
              </a:path>
              <a:path w="1191895" h="844550">
                <a:moveTo>
                  <a:pt x="1182624" y="6095"/>
                </a:moveTo>
                <a:lnTo>
                  <a:pt x="1182624" y="838200"/>
                </a:lnTo>
                <a:lnTo>
                  <a:pt x="1187196" y="833627"/>
                </a:lnTo>
                <a:lnTo>
                  <a:pt x="1191768" y="833627"/>
                </a:lnTo>
                <a:lnTo>
                  <a:pt x="1191768" y="10667"/>
                </a:lnTo>
                <a:lnTo>
                  <a:pt x="1187196" y="10667"/>
                </a:lnTo>
                <a:lnTo>
                  <a:pt x="1182624" y="6095"/>
                </a:lnTo>
                <a:close/>
              </a:path>
              <a:path w="1191895" h="844550">
                <a:moveTo>
                  <a:pt x="1191768" y="833627"/>
                </a:moveTo>
                <a:lnTo>
                  <a:pt x="1187196" y="833627"/>
                </a:lnTo>
                <a:lnTo>
                  <a:pt x="1182624" y="838200"/>
                </a:lnTo>
                <a:lnTo>
                  <a:pt x="1191768" y="838200"/>
                </a:lnTo>
                <a:lnTo>
                  <a:pt x="1191768" y="833627"/>
                </a:lnTo>
                <a:close/>
              </a:path>
              <a:path w="1191895" h="844550">
                <a:moveTo>
                  <a:pt x="9144" y="6095"/>
                </a:moveTo>
                <a:lnTo>
                  <a:pt x="4572" y="10667"/>
                </a:lnTo>
                <a:lnTo>
                  <a:pt x="9144" y="10667"/>
                </a:lnTo>
                <a:lnTo>
                  <a:pt x="9144" y="6095"/>
                </a:lnTo>
                <a:close/>
              </a:path>
              <a:path w="1191895" h="844550">
                <a:moveTo>
                  <a:pt x="1182624" y="6095"/>
                </a:moveTo>
                <a:lnTo>
                  <a:pt x="9144" y="6095"/>
                </a:lnTo>
                <a:lnTo>
                  <a:pt x="9144" y="10667"/>
                </a:lnTo>
                <a:lnTo>
                  <a:pt x="1182624" y="10667"/>
                </a:lnTo>
                <a:lnTo>
                  <a:pt x="1182624" y="6095"/>
                </a:lnTo>
                <a:close/>
              </a:path>
              <a:path w="1191895" h="844550">
                <a:moveTo>
                  <a:pt x="1191768" y="6095"/>
                </a:moveTo>
                <a:lnTo>
                  <a:pt x="1182624" y="6095"/>
                </a:lnTo>
                <a:lnTo>
                  <a:pt x="1187196" y="10667"/>
                </a:lnTo>
                <a:lnTo>
                  <a:pt x="1191768" y="10667"/>
                </a:lnTo>
                <a:lnTo>
                  <a:pt x="1191768" y="6095"/>
                </a:lnTo>
                <a:close/>
              </a:path>
            </a:pathLst>
          </a:custGeom>
          <a:solidFill>
            <a:srgbClr val="000000"/>
          </a:solidFill>
        </p:spPr>
        <p:txBody>
          <a:bodyPr wrap="square" lIns="0" tIns="0" rIns="0" bIns="0" rtlCol="0"/>
          <a:lstStyle/>
          <a:p>
            <a:endParaRPr/>
          </a:p>
        </p:txBody>
      </p:sp>
      <p:sp>
        <p:nvSpPr>
          <p:cNvPr id="20" name="object 20"/>
          <p:cNvSpPr txBox="1"/>
          <p:nvPr/>
        </p:nvSpPr>
        <p:spPr>
          <a:xfrm>
            <a:off x="6938149" y="1415735"/>
            <a:ext cx="801370" cy="581660"/>
          </a:xfrm>
          <a:prstGeom prst="rect">
            <a:avLst/>
          </a:prstGeom>
        </p:spPr>
        <p:txBody>
          <a:bodyPr vert="horz" wrap="square" lIns="0" tIns="0" rIns="0" bIns="0" rtlCol="0">
            <a:spAutoFit/>
          </a:bodyPr>
          <a:lstStyle/>
          <a:p>
            <a:pPr marL="12700" marR="5080" indent="222250">
              <a:lnSpc>
                <a:spcPct val="156700"/>
              </a:lnSpc>
            </a:pPr>
            <a:r>
              <a:rPr sz="1200" spc="-5" dirty="0">
                <a:latin typeface="Tahoma"/>
                <a:cs typeface="Tahoma"/>
              </a:rPr>
              <a:t>:</a:t>
            </a:r>
            <a:r>
              <a:rPr sz="1200" spc="-30" dirty="0">
                <a:latin typeface="Tahoma"/>
                <a:cs typeface="Tahoma"/>
              </a:rPr>
              <a:t>P</a:t>
            </a:r>
            <a:r>
              <a:rPr sz="1200" spc="-5" dirty="0">
                <a:latin typeface="Tahoma"/>
                <a:cs typeface="Tahoma"/>
              </a:rPr>
              <a:t>o</a:t>
            </a:r>
            <a:r>
              <a:rPr sz="1200" dirty="0">
                <a:latin typeface="Tahoma"/>
                <a:cs typeface="Tahoma"/>
              </a:rPr>
              <a:t>mme  </a:t>
            </a:r>
            <a:r>
              <a:rPr sz="1200" spc="-5" dirty="0">
                <a:latin typeface="Tahoma"/>
                <a:cs typeface="Tahoma"/>
              </a:rPr>
              <a:t>poids=60</a:t>
            </a:r>
            <a:endParaRPr sz="1200">
              <a:latin typeface="Tahoma"/>
              <a:cs typeface="Tahoma"/>
            </a:endParaRPr>
          </a:p>
        </p:txBody>
      </p:sp>
      <p:sp>
        <p:nvSpPr>
          <p:cNvPr id="21" name="object 21"/>
          <p:cNvSpPr txBox="1"/>
          <p:nvPr/>
        </p:nvSpPr>
        <p:spPr>
          <a:xfrm>
            <a:off x="6938149" y="2080259"/>
            <a:ext cx="955675" cy="471805"/>
          </a:xfrm>
          <a:prstGeom prst="rect">
            <a:avLst/>
          </a:prstGeom>
        </p:spPr>
        <p:txBody>
          <a:bodyPr vert="horz" wrap="square" lIns="0" tIns="0" rIns="0" bIns="0" rtlCol="0">
            <a:spAutoFit/>
          </a:bodyPr>
          <a:lstStyle/>
          <a:p>
            <a:pPr marL="12700">
              <a:lnSpc>
                <a:spcPct val="100000"/>
              </a:lnSpc>
            </a:pPr>
            <a:r>
              <a:rPr sz="1200" spc="-5" dirty="0">
                <a:latin typeface="Tahoma"/>
                <a:cs typeface="Tahoma"/>
              </a:rPr>
              <a:t>affiche()</a:t>
            </a:r>
            <a:endParaRPr sz="1200">
              <a:latin typeface="Tahoma"/>
              <a:cs typeface="Tahoma"/>
            </a:endParaRPr>
          </a:p>
          <a:p>
            <a:pPr marL="12700">
              <a:lnSpc>
                <a:spcPct val="100000"/>
              </a:lnSpc>
              <a:spcBef>
                <a:spcPts val="695"/>
              </a:spcBef>
            </a:pPr>
            <a:r>
              <a:rPr sz="1200" spc="-5" dirty="0">
                <a:latin typeface="Arial"/>
                <a:cs typeface="Arial"/>
              </a:rPr>
              <a:t>affichePoids()</a:t>
            </a:r>
            <a:endParaRPr sz="1200">
              <a:latin typeface="Arial"/>
              <a:cs typeface="Arial"/>
            </a:endParaRPr>
          </a:p>
        </p:txBody>
      </p:sp>
      <p:sp>
        <p:nvSpPr>
          <p:cNvPr id="22" name="object 22"/>
          <p:cNvSpPr/>
          <p:nvPr/>
        </p:nvSpPr>
        <p:spPr>
          <a:xfrm>
            <a:off x="8194420" y="1402080"/>
            <a:ext cx="363220" cy="0"/>
          </a:xfrm>
          <a:custGeom>
            <a:avLst/>
            <a:gdLst/>
            <a:ahLst/>
            <a:cxnLst/>
            <a:rect l="l" t="t" r="r" b="b"/>
            <a:pathLst>
              <a:path w="363220">
                <a:moveTo>
                  <a:pt x="0" y="0"/>
                </a:moveTo>
                <a:lnTo>
                  <a:pt x="362711" y="0"/>
                </a:lnTo>
              </a:path>
            </a:pathLst>
          </a:custGeom>
          <a:ln w="9144">
            <a:solidFill>
              <a:srgbClr val="000000"/>
            </a:solidFill>
          </a:ln>
        </p:spPr>
        <p:txBody>
          <a:bodyPr wrap="square" lIns="0" tIns="0" rIns="0" bIns="0" rtlCol="0"/>
          <a:lstStyle/>
          <a:p>
            <a:endParaRPr/>
          </a:p>
        </p:txBody>
      </p:sp>
      <p:sp>
        <p:nvSpPr>
          <p:cNvPr id="23" name="object 23"/>
          <p:cNvSpPr/>
          <p:nvPr/>
        </p:nvSpPr>
        <p:spPr>
          <a:xfrm>
            <a:off x="6859396" y="2049779"/>
            <a:ext cx="1224280" cy="0"/>
          </a:xfrm>
          <a:custGeom>
            <a:avLst/>
            <a:gdLst/>
            <a:ahLst/>
            <a:cxnLst/>
            <a:rect l="l" t="t" r="r" b="b"/>
            <a:pathLst>
              <a:path w="1224279">
                <a:moveTo>
                  <a:pt x="0" y="0"/>
                </a:moveTo>
                <a:lnTo>
                  <a:pt x="1223772" y="0"/>
                </a:lnTo>
              </a:path>
            </a:pathLst>
          </a:custGeom>
          <a:ln w="9144">
            <a:solidFill>
              <a:srgbClr val="000000"/>
            </a:solidFill>
          </a:ln>
        </p:spPr>
        <p:txBody>
          <a:bodyPr wrap="square" lIns="0" tIns="0" rIns="0" bIns="0" rtlCol="0"/>
          <a:lstStyle/>
          <a:p>
            <a:endParaRPr/>
          </a:p>
        </p:txBody>
      </p:sp>
      <p:sp>
        <p:nvSpPr>
          <p:cNvPr id="24" name="object 24"/>
          <p:cNvSpPr/>
          <p:nvPr/>
        </p:nvSpPr>
        <p:spPr>
          <a:xfrm>
            <a:off x="8010017" y="3235451"/>
            <a:ext cx="361315" cy="76200"/>
          </a:xfrm>
          <a:custGeom>
            <a:avLst/>
            <a:gdLst/>
            <a:ahLst/>
            <a:cxnLst/>
            <a:rect l="l" t="t" r="r" b="b"/>
            <a:pathLst>
              <a:path w="361315" h="76200">
                <a:moveTo>
                  <a:pt x="76200" y="0"/>
                </a:moveTo>
                <a:lnTo>
                  <a:pt x="0" y="38100"/>
                </a:lnTo>
                <a:lnTo>
                  <a:pt x="76200" y="76200"/>
                </a:lnTo>
                <a:lnTo>
                  <a:pt x="76200" y="42672"/>
                </a:lnTo>
                <a:lnTo>
                  <a:pt x="64007" y="42672"/>
                </a:lnTo>
                <a:lnTo>
                  <a:pt x="64007" y="33527"/>
                </a:lnTo>
                <a:lnTo>
                  <a:pt x="76200" y="33527"/>
                </a:lnTo>
                <a:lnTo>
                  <a:pt x="76200" y="0"/>
                </a:lnTo>
                <a:close/>
              </a:path>
              <a:path w="361315" h="76200">
                <a:moveTo>
                  <a:pt x="76200" y="33527"/>
                </a:moveTo>
                <a:lnTo>
                  <a:pt x="64007" y="33527"/>
                </a:lnTo>
                <a:lnTo>
                  <a:pt x="64007" y="42672"/>
                </a:lnTo>
                <a:lnTo>
                  <a:pt x="76200" y="42672"/>
                </a:lnTo>
                <a:lnTo>
                  <a:pt x="76200" y="33527"/>
                </a:lnTo>
                <a:close/>
              </a:path>
              <a:path w="361315" h="76200">
                <a:moveTo>
                  <a:pt x="361187" y="33527"/>
                </a:moveTo>
                <a:lnTo>
                  <a:pt x="76200" y="33527"/>
                </a:lnTo>
                <a:lnTo>
                  <a:pt x="76200" y="42672"/>
                </a:lnTo>
                <a:lnTo>
                  <a:pt x="361187" y="42672"/>
                </a:lnTo>
                <a:lnTo>
                  <a:pt x="361187" y="33527"/>
                </a:lnTo>
                <a:close/>
              </a:path>
            </a:pathLst>
          </a:custGeom>
          <a:solidFill>
            <a:srgbClr val="000000"/>
          </a:solidFill>
        </p:spPr>
        <p:txBody>
          <a:bodyPr wrap="square" lIns="0" tIns="0" rIns="0" bIns="0" rtlCol="0"/>
          <a:lstStyle/>
          <a:p>
            <a:endParaRPr/>
          </a:p>
        </p:txBody>
      </p:sp>
      <p:sp>
        <p:nvSpPr>
          <p:cNvPr id="25" name="object 25"/>
          <p:cNvSpPr/>
          <p:nvPr/>
        </p:nvSpPr>
        <p:spPr>
          <a:xfrm>
            <a:off x="8371205" y="1618488"/>
            <a:ext cx="0" cy="1655445"/>
          </a:xfrm>
          <a:custGeom>
            <a:avLst/>
            <a:gdLst/>
            <a:ahLst/>
            <a:cxnLst/>
            <a:rect l="l" t="t" r="r" b="b"/>
            <a:pathLst>
              <a:path h="1655445">
                <a:moveTo>
                  <a:pt x="0" y="0"/>
                </a:moveTo>
                <a:lnTo>
                  <a:pt x="0" y="1655064"/>
                </a:lnTo>
              </a:path>
            </a:pathLst>
          </a:custGeom>
          <a:ln w="9144">
            <a:solidFill>
              <a:srgbClr val="000000"/>
            </a:solidFill>
          </a:ln>
        </p:spPr>
        <p:txBody>
          <a:bodyPr wrap="square" lIns="0" tIns="0" rIns="0" bIns="0" rtlCol="0"/>
          <a:lstStyle/>
          <a:p>
            <a:endParaRPr/>
          </a:p>
        </p:txBody>
      </p:sp>
      <p:sp>
        <p:nvSpPr>
          <p:cNvPr id="26" name="object 26"/>
          <p:cNvSpPr/>
          <p:nvPr/>
        </p:nvSpPr>
        <p:spPr>
          <a:xfrm>
            <a:off x="8371205" y="1618488"/>
            <a:ext cx="216535" cy="0"/>
          </a:xfrm>
          <a:custGeom>
            <a:avLst/>
            <a:gdLst/>
            <a:ahLst/>
            <a:cxnLst/>
            <a:rect l="l" t="t" r="r" b="b"/>
            <a:pathLst>
              <a:path w="216534">
                <a:moveTo>
                  <a:pt x="0" y="0"/>
                </a:moveTo>
                <a:lnTo>
                  <a:pt x="216407" y="0"/>
                </a:lnTo>
              </a:path>
            </a:pathLst>
          </a:custGeom>
          <a:ln w="9144">
            <a:solidFill>
              <a:srgbClr val="000000"/>
            </a:solidFill>
          </a:ln>
        </p:spPr>
        <p:txBody>
          <a:bodyPr wrap="square" lIns="0" tIns="0" rIns="0" bIns="0" rtlCol="0"/>
          <a:lstStyle/>
          <a:p>
            <a:endParaRPr/>
          </a:p>
        </p:txBody>
      </p:sp>
      <p:sp>
        <p:nvSpPr>
          <p:cNvPr id="27" name="object 27"/>
          <p:cNvSpPr/>
          <p:nvPr/>
        </p:nvSpPr>
        <p:spPr>
          <a:xfrm>
            <a:off x="6854825" y="2767583"/>
            <a:ext cx="1191895" cy="294640"/>
          </a:xfrm>
          <a:custGeom>
            <a:avLst/>
            <a:gdLst/>
            <a:ahLst/>
            <a:cxnLst/>
            <a:rect l="l" t="t" r="r" b="b"/>
            <a:pathLst>
              <a:path w="1191895" h="294639">
                <a:moveTo>
                  <a:pt x="1191768" y="0"/>
                </a:moveTo>
                <a:lnTo>
                  <a:pt x="0" y="0"/>
                </a:lnTo>
                <a:lnTo>
                  <a:pt x="0" y="294131"/>
                </a:lnTo>
                <a:lnTo>
                  <a:pt x="1191768" y="294131"/>
                </a:lnTo>
                <a:lnTo>
                  <a:pt x="1191768" y="289560"/>
                </a:lnTo>
                <a:lnTo>
                  <a:pt x="9144" y="289560"/>
                </a:lnTo>
                <a:lnTo>
                  <a:pt x="4572" y="283463"/>
                </a:lnTo>
                <a:lnTo>
                  <a:pt x="9144" y="283463"/>
                </a:lnTo>
                <a:lnTo>
                  <a:pt x="9144" y="9143"/>
                </a:lnTo>
                <a:lnTo>
                  <a:pt x="4572" y="9143"/>
                </a:lnTo>
                <a:lnTo>
                  <a:pt x="9144" y="4571"/>
                </a:lnTo>
                <a:lnTo>
                  <a:pt x="1191768" y="4571"/>
                </a:lnTo>
                <a:lnTo>
                  <a:pt x="1191768" y="0"/>
                </a:lnTo>
                <a:close/>
              </a:path>
              <a:path w="1191895" h="294639">
                <a:moveTo>
                  <a:pt x="9144" y="283463"/>
                </a:moveTo>
                <a:lnTo>
                  <a:pt x="4572" y="283463"/>
                </a:lnTo>
                <a:lnTo>
                  <a:pt x="9144" y="289560"/>
                </a:lnTo>
                <a:lnTo>
                  <a:pt x="9144" y="283463"/>
                </a:lnTo>
                <a:close/>
              </a:path>
              <a:path w="1191895" h="294639">
                <a:moveTo>
                  <a:pt x="1182624" y="283463"/>
                </a:moveTo>
                <a:lnTo>
                  <a:pt x="9144" y="283463"/>
                </a:lnTo>
                <a:lnTo>
                  <a:pt x="9144" y="289560"/>
                </a:lnTo>
                <a:lnTo>
                  <a:pt x="1182624" y="289560"/>
                </a:lnTo>
                <a:lnTo>
                  <a:pt x="1182624" y="283463"/>
                </a:lnTo>
                <a:close/>
              </a:path>
              <a:path w="1191895" h="294639">
                <a:moveTo>
                  <a:pt x="1182624" y="4571"/>
                </a:moveTo>
                <a:lnTo>
                  <a:pt x="1182624" y="289560"/>
                </a:lnTo>
                <a:lnTo>
                  <a:pt x="1187196" y="283463"/>
                </a:lnTo>
                <a:lnTo>
                  <a:pt x="1191768" y="283463"/>
                </a:lnTo>
                <a:lnTo>
                  <a:pt x="1191768" y="9143"/>
                </a:lnTo>
                <a:lnTo>
                  <a:pt x="1187196" y="9143"/>
                </a:lnTo>
                <a:lnTo>
                  <a:pt x="1182624" y="4571"/>
                </a:lnTo>
                <a:close/>
              </a:path>
              <a:path w="1191895" h="294639">
                <a:moveTo>
                  <a:pt x="1191768" y="283463"/>
                </a:moveTo>
                <a:lnTo>
                  <a:pt x="1187196" y="283463"/>
                </a:lnTo>
                <a:lnTo>
                  <a:pt x="1182624" y="289560"/>
                </a:lnTo>
                <a:lnTo>
                  <a:pt x="1191768" y="289560"/>
                </a:lnTo>
                <a:lnTo>
                  <a:pt x="1191768" y="283463"/>
                </a:lnTo>
                <a:close/>
              </a:path>
              <a:path w="1191895" h="294639">
                <a:moveTo>
                  <a:pt x="9144" y="4571"/>
                </a:moveTo>
                <a:lnTo>
                  <a:pt x="4572" y="9143"/>
                </a:lnTo>
                <a:lnTo>
                  <a:pt x="9144" y="9143"/>
                </a:lnTo>
                <a:lnTo>
                  <a:pt x="9144" y="4571"/>
                </a:lnTo>
                <a:close/>
              </a:path>
              <a:path w="1191895" h="294639">
                <a:moveTo>
                  <a:pt x="1182624" y="4571"/>
                </a:moveTo>
                <a:lnTo>
                  <a:pt x="9144" y="4571"/>
                </a:lnTo>
                <a:lnTo>
                  <a:pt x="9144" y="9143"/>
                </a:lnTo>
                <a:lnTo>
                  <a:pt x="1182624" y="9143"/>
                </a:lnTo>
                <a:lnTo>
                  <a:pt x="1182624" y="4571"/>
                </a:lnTo>
                <a:close/>
              </a:path>
              <a:path w="1191895" h="294639">
                <a:moveTo>
                  <a:pt x="1191768" y="4571"/>
                </a:moveTo>
                <a:lnTo>
                  <a:pt x="1182624" y="4571"/>
                </a:lnTo>
                <a:lnTo>
                  <a:pt x="1187196" y="9143"/>
                </a:lnTo>
                <a:lnTo>
                  <a:pt x="1191768" y="9143"/>
                </a:lnTo>
                <a:lnTo>
                  <a:pt x="1191768" y="4571"/>
                </a:lnTo>
                <a:close/>
              </a:path>
            </a:pathLst>
          </a:custGeom>
          <a:solidFill>
            <a:srgbClr val="000000"/>
          </a:solidFill>
        </p:spPr>
        <p:txBody>
          <a:bodyPr wrap="square" lIns="0" tIns="0" rIns="0" bIns="0" rtlCol="0"/>
          <a:lstStyle/>
          <a:p>
            <a:endParaRPr/>
          </a:p>
        </p:txBody>
      </p:sp>
      <p:sp>
        <p:nvSpPr>
          <p:cNvPr id="28" name="object 28"/>
          <p:cNvSpPr/>
          <p:nvPr/>
        </p:nvSpPr>
        <p:spPr>
          <a:xfrm>
            <a:off x="6854825" y="3052572"/>
            <a:ext cx="1191895" cy="725805"/>
          </a:xfrm>
          <a:custGeom>
            <a:avLst/>
            <a:gdLst/>
            <a:ahLst/>
            <a:cxnLst/>
            <a:rect l="l" t="t" r="r" b="b"/>
            <a:pathLst>
              <a:path w="1191895" h="725804">
                <a:moveTo>
                  <a:pt x="1191768" y="0"/>
                </a:moveTo>
                <a:lnTo>
                  <a:pt x="0" y="0"/>
                </a:lnTo>
                <a:lnTo>
                  <a:pt x="0" y="725424"/>
                </a:lnTo>
                <a:lnTo>
                  <a:pt x="9144" y="725424"/>
                </a:lnTo>
                <a:lnTo>
                  <a:pt x="9144" y="10667"/>
                </a:lnTo>
                <a:lnTo>
                  <a:pt x="4572" y="10667"/>
                </a:lnTo>
                <a:lnTo>
                  <a:pt x="9144" y="6095"/>
                </a:lnTo>
                <a:lnTo>
                  <a:pt x="1191768" y="6095"/>
                </a:lnTo>
                <a:lnTo>
                  <a:pt x="1191768" y="0"/>
                </a:lnTo>
                <a:close/>
              </a:path>
              <a:path w="1191895" h="725804">
                <a:moveTo>
                  <a:pt x="1182624" y="6095"/>
                </a:moveTo>
                <a:lnTo>
                  <a:pt x="1182624" y="725424"/>
                </a:lnTo>
                <a:lnTo>
                  <a:pt x="1191768" y="725424"/>
                </a:lnTo>
                <a:lnTo>
                  <a:pt x="1191768" y="10667"/>
                </a:lnTo>
                <a:lnTo>
                  <a:pt x="1187196" y="10667"/>
                </a:lnTo>
                <a:lnTo>
                  <a:pt x="1182624" y="6095"/>
                </a:lnTo>
                <a:close/>
              </a:path>
              <a:path w="1191895" h="725804">
                <a:moveTo>
                  <a:pt x="9144" y="6095"/>
                </a:moveTo>
                <a:lnTo>
                  <a:pt x="4572" y="10667"/>
                </a:lnTo>
                <a:lnTo>
                  <a:pt x="9144" y="10667"/>
                </a:lnTo>
                <a:lnTo>
                  <a:pt x="9144" y="6095"/>
                </a:lnTo>
                <a:close/>
              </a:path>
              <a:path w="1191895" h="725804">
                <a:moveTo>
                  <a:pt x="1182624" y="6095"/>
                </a:moveTo>
                <a:lnTo>
                  <a:pt x="9144" y="6095"/>
                </a:lnTo>
                <a:lnTo>
                  <a:pt x="9144" y="10667"/>
                </a:lnTo>
                <a:lnTo>
                  <a:pt x="1182624" y="10667"/>
                </a:lnTo>
                <a:lnTo>
                  <a:pt x="1182624" y="6095"/>
                </a:lnTo>
                <a:close/>
              </a:path>
              <a:path w="1191895" h="725804">
                <a:moveTo>
                  <a:pt x="1191768" y="6095"/>
                </a:moveTo>
                <a:lnTo>
                  <a:pt x="1182624" y="6095"/>
                </a:lnTo>
                <a:lnTo>
                  <a:pt x="1187196" y="10667"/>
                </a:lnTo>
                <a:lnTo>
                  <a:pt x="1191768" y="10667"/>
                </a:lnTo>
                <a:lnTo>
                  <a:pt x="1191768" y="6095"/>
                </a:lnTo>
                <a:close/>
              </a:path>
            </a:pathLst>
          </a:custGeom>
          <a:solidFill>
            <a:srgbClr val="000000"/>
          </a:solidFill>
        </p:spPr>
        <p:txBody>
          <a:bodyPr wrap="square" lIns="0" tIns="0" rIns="0" bIns="0" rtlCol="0"/>
          <a:lstStyle/>
          <a:p>
            <a:endParaRPr/>
          </a:p>
        </p:txBody>
      </p:sp>
      <p:sp>
        <p:nvSpPr>
          <p:cNvPr id="29" name="object 29"/>
          <p:cNvSpPr txBox="1"/>
          <p:nvPr/>
        </p:nvSpPr>
        <p:spPr>
          <a:xfrm>
            <a:off x="6938149" y="2714305"/>
            <a:ext cx="795020" cy="578485"/>
          </a:xfrm>
          <a:prstGeom prst="rect">
            <a:avLst/>
          </a:prstGeom>
        </p:spPr>
        <p:txBody>
          <a:bodyPr vert="horz" wrap="square" lIns="0" tIns="0" rIns="0" bIns="0" rtlCol="0">
            <a:spAutoFit/>
          </a:bodyPr>
          <a:lstStyle/>
          <a:p>
            <a:pPr marL="12700" marR="5080" indent="226695">
              <a:lnSpc>
                <a:spcPct val="155800"/>
              </a:lnSpc>
            </a:pPr>
            <a:r>
              <a:rPr sz="1200" spc="-5" dirty="0">
                <a:latin typeface="Tahoma"/>
                <a:cs typeface="Tahoma"/>
              </a:rPr>
              <a:t>:</a:t>
            </a:r>
            <a:r>
              <a:rPr sz="1200" dirty="0">
                <a:latin typeface="Tahoma"/>
                <a:cs typeface="Tahoma"/>
              </a:rPr>
              <a:t>O</a:t>
            </a:r>
            <a:r>
              <a:rPr sz="1200" spc="-25" dirty="0">
                <a:latin typeface="Tahoma"/>
                <a:cs typeface="Tahoma"/>
              </a:rPr>
              <a:t>r</a:t>
            </a:r>
            <a:r>
              <a:rPr sz="1200" spc="-10" dirty="0">
                <a:latin typeface="Tahoma"/>
                <a:cs typeface="Tahoma"/>
              </a:rPr>
              <a:t>a</a:t>
            </a:r>
            <a:r>
              <a:rPr sz="1200" dirty="0">
                <a:latin typeface="Tahoma"/>
                <a:cs typeface="Tahoma"/>
              </a:rPr>
              <a:t>n</a:t>
            </a:r>
            <a:r>
              <a:rPr sz="1200" spc="-5" dirty="0">
                <a:latin typeface="Tahoma"/>
                <a:cs typeface="Tahoma"/>
              </a:rPr>
              <a:t>g</a:t>
            </a:r>
            <a:r>
              <a:rPr sz="1200" dirty="0">
                <a:latin typeface="Tahoma"/>
                <a:cs typeface="Tahoma"/>
              </a:rPr>
              <a:t>e  </a:t>
            </a:r>
            <a:r>
              <a:rPr sz="1200" spc="-5" dirty="0">
                <a:latin typeface="Tahoma"/>
                <a:cs typeface="Tahoma"/>
              </a:rPr>
              <a:t>poids=60</a:t>
            </a:r>
            <a:endParaRPr sz="1200">
              <a:latin typeface="Tahoma"/>
              <a:cs typeface="Tahoma"/>
            </a:endParaRPr>
          </a:p>
        </p:txBody>
      </p:sp>
      <p:sp>
        <p:nvSpPr>
          <p:cNvPr id="30" name="object 30"/>
          <p:cNvSpPr txBox="1"/>
          <p:nvPr/>
        </p:nvSpPr>
        <p:spPr>
          <a:xfrm>
            <a:off x="6938149" y="3375659"/>
            <a:ext cx="955675" cy="471805"/>
          </a:xfrm>
          <a:prstGeom prst="rect">
            <a:avLst/>
          </a:prstGeom>
        </p:spPr>
        <p:txBody>
          <a:bodyPr vert="horz" wrap="square" lIns="0" tIns="0" rIns="0" bIns="0" rtlCol="0">
            <a:spAutoFit/>
          </a:bodyPr>
          <a:lstStyle/>
          <a:p>
            <a:pPr marL="12700">
              <a:lnSpc>
                <a:spcPct val="100000"/>
              </a:lnSpc>
            </a:pPr>
            <a:r>
              <a:rPr sz="1200" spc="-5" dirty="0">
                <a:latin typeface="Tahoma"/>
                <a:cs typeface="Tahoma"/>
              </a:rPr>
              <a:t>affiche()</a:t>
            </a:r>
            <a:endParaRPr sz="1200">
              <a:latin typeface="Tahoma"/>
              <a:cs typeface="Tahoma"/>
            </a:endParaRPr>
          </a:p>
          <a:p>
            <a:pPr marL="12700">
              <a:lnSpc>
                <a:spcPct val="100000"/>
              </a:lnSpc>
              <a:spcBef>
                <a:spcPts val="695"/>
              </a:spcBef>
            </a:pPr>
            <a:r>
              <a:rPr sz="1200" spc="-5" dirty="0">
                <a:latin typeface="Arial"/>
                <a:cs typeface="Arial"/>
              </a:rPr>
              <a:t>affichePoids()</a:t>
            </a:r>
            <a:endParaRPr sz="1200">
              <a:latin typeface="Arial"/>
              <a:cs typeface="Arial"/>
            </a:endParaRPr>
          </a:p>
        </p:txBody>
      </p:sp>
      <p:sp>
        <p:nvSpPr>
          <p:cNvPr id="31" name="object 31"/>
          <p:cNvSpPr/>
          <p:nvPr/>
        </p:nvSpPr>
        <p:spPr>
          <a:xfrm>
            <a:off x="6859396" y="3346703"/>
            <a:ext cx="1224280" cy="0"/>
          </a:xfrm>
          <a:custGeom>
            <a:avLst/>
            <a:gdLst/>
            <a:ahLst/>
            <a:cxnLst/>
            <a:rect l="l" t="t" r="r" b="b"/>
            <a:pathLst>
              <a:path w="1224279">
                <a:moveTo>
                  <a:pt x="0" y="0"/>
                </a:moveTo>
                <a:lnTo>
                  <a:pt x="1223772" y="0"/>
                </a:lnTo>
              </a:path>
            </a:pathLst>
          </a:custGeom>
          <a:ln w="9144">
            <a:solidFill>
              <a:srgbClr val="000000"/>
            </a:solidFill>
          </a:ln>
        </p:spPr>
        <p:txBody>
          <a:bodyPr wrap="square" lIns="0" tIns="0" rIns="0" bIns="0" rtlCol="0"/>
          <a:lstStyle/>
          <a:p>
            <a:endParaRPr/>
          </a:p>
        </p:txBody>
      </p:sp>
      <p:sp>
        <p:nvSpPr>
          <p:cNvPr id="32" name="object 32"/>
          <p:cNvSpPr/>
          <p:nvPr/>
        </p:nvSpPr>
        <p:spPr>
          <a:xfrm>
            <a:off x="6859396" y="3346703"/>
            <a:ext cx="1224280" cy="0"/>
          </a:xfrm>
          <a:custGeom>
            <a:avLst/>
            <a:gdLst/>
            <a:ahLst/>
            <a:cxnLst/>
            <a:rect l="l" t="t" r="r" b="b"/>
            <a:pathLst>
              <a:path w="1224279">
                <a:moveTo>
                  <a:pt x="0" y="0"/>
                </a:moveTo>
                <a:lnTo>
                  <a:pt x="1223772" y="0"/>
                </a:lnTo>
              </a:path>
            </a:pathLst>
          </a:custGeom>
          <a:ln w="9144">
            <a:solidFill>
              <a:srgbClr val="000000"/>
            </a:solidFill>
          </a:ln>
        </p:spPr>
        <p:txBody>
          <a:bodyPr wrap="square" lIns="0" tIns="0" rIns="0" bIns="0" rtlCol="0"/>
          <a:lstStyle/>
          <a:p>
            <a:endParaRPr/>
          </a:p>
        </p:txBody>
      </p:sp>
      <p:sp>
        <p:nvSpPr>
          <p:cNvPr id="33" name="object 33"/>
          <p:cNvSpPr/>
          <p:nvPr/>
        </p:nvSpPr>
        <p:spPr>
          <a:xfrm>
            <a:off x="8515984" y="1906523"/>
            <a:ext cx="0" cy="1871980"/>
          </a:xfrm>
          <a:custGeom>
            <a:avLst/>
            <a:gdLst/>
            <a:ahLst/>
            <a:cxnLst/>
            <a:rect l="l" t="t" r="r" b="b"/>
            <a:pathLst>
              <a:path h="1871979">
                <a:moveTo>
                  <a:pt x="0" y="0"/>
                </a:moveTo>
                <a:lnTo>
                  <a:pt x="0" y="1871472"/>
                </a:lnTo>
              </a:path>
            </a:pathLst>
          </a:custGeom>
          <a:ln w="9144">
            <a:solidFill>
              <a:srgbClr val="000000"/>
            </a:solidFill>
          </a:ln>
        </p:spPr>
        <p:txBody>
          <a:bodyPr wrap="square" lIns="0" tIns="0" rIns="0" bIns="0" rtlCol="0"/>
          <a:lstStyle/>
          <a:p>
            <a:endParaRPr/>
          </a:p>
        </p:txBody>
      </p:sp>
      <p:sp>
        <p:nvSpPr>
          <p:cNvPr id="34" name="object 34"/>
          <p:cNvSpPr/>
          <p:nvPr/>
        </p:nvSpPr>
        <p:spPr>
          <a:xfrm>
            <a:off x="8515984" y="1906523"/>
            <a:ext cx="71755" cy="0"/>
          </a:xfrm>
          <a:custGeom>
            <a:avLst/>
            <a:gdLst/>
            <a:ahLst/>
            <a:cxnLst/>
            <a:rect l="l" t="t" r="r" b="b"/>
            <a:pathLst>
              <a:path w="71754">
                <a:moveTo>
                  <a:pt x="0" y="0"/>
                </a:moveTo>
                <a:lnTo>
                  <a:pt x="71627" y="0"/>
                </a:lnTo>
              </a:path>
            </a:pathLst>
          </a:custGeom>
          <a:ln w="9144">
            <a:solidFill>
              <a:srgbClr val="000000"/>
            </a:solidFill>
          </a:ln>
        </p:spPr>
        <p:txBody>
          <a:bodyPr wrap="square" lIns="0" tIns="0" rIns="0" bIns="0" rtlCol="0"/>
          <a:lstStyle/>
          <a:p>
            <a:endParaRPr/>
          </a:p>
        </p:txBody>
      </p:sp>
      <p:sp>
        <p:nvSpPr>
          <p:cNvPr id="35" name="object 35"/>
          <p:cNvSpPr/>
          <p:nvPr/>
        </p:nvSpPr>
        <p:spPr>
          <a:xfrm>
            <a:off x="717067" y="3894750"/>
            <a:ext cx="9144000" cy="3429000"/>
          </a:xfrm>
          <a:custGeom>
            <a:avLst/>
            <a:gdLst/>
            <a:ahLst/>
            <a:cxnLst/>
            <a:rect l="l" t="t" r="r" b="b"/>
            <a:pathLst>
              <a:path w="9144000" h="3429000">
                <a:moveTo>
                  <a:pt x="0" y="0"/>
                </a:moveTo>
                <a:lnTo>
                  <a:pt x="9143992" y="0"/>
                </a:lnTo>
                <a:lnTo>
                  <a:pt x="9143992" y="3429000"/>
                </a:lnTo>
                <a:lnTo>
                  <a:pt x="0" y="3429000"/>
                </a:lnTo>
                <a:lnTo>
                  <a:pt x="0" y="0"/>
                </a:lnTo>
                <a:close/>
              </a:path>
            </a:pathLst>
          </a:custGeom>
          <a:solidFill>
            <a:srgbClr val="FFFFFF"/>
          </a:solidFill>
        </p:spPr>
        <p:txBody>
          <a:bodyPr wrap="square" lIns="0" tIns="0" rIns="0" bIns="0" rtlCol="0"/>
          <a:lstStyle/>
          <a:p>
            <a:endParaRPr/>
          </a:p>
        </p:txBody>
      </p:sp>
      <p:sp>
        <p:nvSpPr>
          <p:cNvPr id="36" name="object 36"/>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37" name="object 37"/>
          <p:cNvSpPr txBox="1"/>
          <p:nvPr/>
        </p:nvSpPr>
        <p:spPr>
          <a:xfrm>
            <a:off x="1377073" y="3095752"/>
            <a:ext cx="2433955" cy="800100"/>
          </a:xfrm>
          <a:prstGeom prst="rect">
            <a:avLst/>
          </a:prstGeom>
        </p:spPr>
        <p:txBody>
          <a:bodyPr vert="horz" wrap="square" lIns="0" tIns="0" rIns="0" bIns="0" rtlCol="0">
            <a:spAutoFit/>
          </a:bodyPr>
          <a:lstStyle/>
          <a:p>
            <a:pPr marL="12700">
              <a:lnSpc>
                <a:spcPct val="100000"/>
              </a:lnSpc>
            </a:pPr>
            <a:r>
              <a:rPr sz="1000" spc="-240" dirty="0">
                <a:solidFill>
                  <a:srgbClr val="3B812F"/>
                </a:solidFill>
                <a:latin typeface="Wingdings"/>
                <a:cs typeface="Wingdings"/>
              </a:rPr>
              <a:t></a:t>
            </a:r>
            <a:r>
              <a:rPr sz="1000" spc="-240" dirty="0">
                <a:solidFill>
                  <a:srgbClr val="3B812F"/>
                </a:solidFill>
                <a:latin typeface="Times New Roman"/>
                <a:cs typeface="Times New Roman"/>
              </a:rPr>
              <a:t>                                                                                          </a:t>
            </a:r>
            <a:r>
              <a:rPr sz="1000" spc="-235" dirty="0">
                <a:solidFill>
                  <a:srgbClr val="3B812F"/>
                </a:solidFill>
                <a:latin typeface="Times New Roman"/>
                <a:cs typeface="Times New Roman"/>
              </a:rPr>
              <a:t> </a:t>
            </a:r>
            <a:r>
              <a:rPr sz="1700" b="1" dirty="0">
                <a:latin typeface="Courier New"/>
                <a:cs typeface="Courier New"/>
              </a:rPr>
              <a:t>lesFruits[0]=</a:t>
            </a:r>
            <a:r>
              <a:rPr sz="1700" b="1" dirty="0">
                <a:solidFill>
                  <a:srgbClr val="7F0055"/>
                </a:solidFill>
                <a:latin typeface="Courier New"/>
                <a:cs typeface="Courier New"/>
              </a:rPr>
              <a:t>new</a:t>
            </a:r>
            <a:endParaRPr sz="1700">
              <a:latin typeface="Courier New"/>
              <a:cs typeface="Courier New"/>
            </a:endParaRPr>
          </a:p>
          <a:p>
            <a:pPr marL="12700">
              <a:lnSpc>
                <a:spcPct val="100000"/>
              </a:lnSpc>
            </a:pPr>
            <a:r>
              <a:rPr sz="1000" spc="-240" dirty="0">
                <a:solidFill>
                  <a:srgbClr val="3B812F"/>
                </a:solidFill>
                <a:latin typeface="Wingdings"/>
                <a:cs typeface="Wingdings"/>
              </a:rPr>
              <a:t></a:t>
            </a:r>
            <a:r>
              <a:rPr sz="1000" spc="-240" dirty="0">
                <a:solidFill>
                  <a:srgbClr val="3B812F"/>
                </a:solidFill>
                <a:latin typeface="Times New Roman"/>
                <a:cs typeface="Times New Roman"/>
              </a:rPr>
              <a:t>                                                                                          </a:t>
            </a:r>
            <a:r>
              <a:rPr sz="1000" spc="-235" dirty="0">
                <a:solidFill>
                  <a:srgbClr val="3B812F"/>
                </a:solidFill>
                <a:latin typeface="Times New Roman"/>
                <a:cs typeface="Times New Roman"/>
              </a:rPr>
              <a:t> </a:t>
            </a:r>
            <a:r>
              <a:rPr sz="1700" b="1" dirty="0">
                <a:latin typeface="Courier New"/>
                <a:cs typeface="Courier New"/>
              </a:rPr>
              <a:t>lesFruits[1]=</a:t>
            </a:r>
            <a:r>
              <a:rPr sz="1700" b="1" dirty="0">
                <a:solidFill>
                  <a:srgbClr val="7F0055"/>
                </a:solidFill>
                <a:latin typeface="Courier New"/>
                <a:cs typeface="Courier New"/>
              </a:rPr>
              <a:t>new</a:t>
            </a:r>
            <a:endParaRPr sz="1700">
              <a:latin typeface="Courier New"/>
              <a:cs typeface="Courier New"/>
            </a:endParaRPr>
          </a:p>
          <a:p>
            <a:pPr marL="12700">
              <a:lnSpc>
                <a:spcPct val="100000"/>
              </a:lnSpc>
            </a:pPr>
            <a:r>
              <a:rPr sz="1000" spc="-240" dirty="0">
                <a:solidFill>
                  <a:srgbClr val="3B812F"/>
                </a:solidFill>
                <a:latin typeface="Wingdings"/>
                <a:cs typeface="Wingdings"/>
              </a:rPr>
              <a:t></a:t>
            </a:r>
            <a:r>
              <a:rPr sz="1000" spc="-240" dirty="0">
                <a:solidFill>
                  <a:srgbClr val="3B812F"/>
                </a:solidFill>
                <a:latin typeface="Times New Roman"/>
                <a:cs typeface="Times New Roman"/>
              </a:rPr>
              <a:t>                                                                                          </a:t>
            </a:r>
            <a:r>
              <a:rPr sz="1000" spc="-235" dirty="0">
                <a:solidFill>
                  <a:srgbClr val="3B812F"/>
                </a:solidFill>
                <a:latin typeface="Times New Roman"/>
                <a:cs typeface="Times New Roman"/>
              </a:rPr>
              <a:t> </a:t>
            </a:r>
            <a:r>
              <a:rPr sz="1700" b="1" dirty="0">
                <a:latin typeface="Courier New"/>
                <a:cs typeface="Courier New"/>
              </a:rPr>
              <a:t>lesFruits[2]=</a:t>
            </a:r>
            <a:r>
              <a:rPr sz="1700" b="1" dirty="0">
                <a:solidFill>
                  <a:srgbClr val="7F0055"/>
                </a:solidFill>
                <a:latin typeface="Courier New"/>
                <a:cs typeface="Courier New"/>
              </a:rPr>
              <a:t>new</a:t>
            </a:r>
            <a:endParaRPr sz="1700">
              <a:latin typeface="Courier New"/>
              <a:cs typeface="Courier New"/>
            </a:endParaRPr>
          </a:p>
        </p:txBody>
      </p:sp>
      <p:sp>
        <p:nvSpPr>
          <p:cNvPr id="38" name="object 38"/>
          <p:cNvSpPr txBox="1"/>
          <p:nvPr/>
        </p:nvSpPr>
        <p:spPr>
          <a:xfrm>
            <a:off x="1032644" y="3879596"/>
            <a:ext cx="5579110" cy="2382704"/>
          </a:xfrm>
          <a:prstGeom prst="rect">
            <a:avLst/>
          </a:prstGeom>
        </p:spPr>
        <p:txBody>
          <a:bodyPr vert="horz" wrap="square" lIns="0" tIns="0" rIns="0" bIns="0" rtlCol="0">
            <a:spAutoFit/>
          </a:bodyPr>
          <a:lstStyle/>
          <a:p>
            <a:pPr marL="12700">
              <a:lnSpc>
                <a:spcPts val="2255"/>
              </a:lnSpc>
              <a:tabLst>
                <a:tab pos="354965" algn="l"/>
              </a:tabLst>
            </a:pPr>
            <a:r>
              <a:rPr sz="1200" spc="-315" dirty="0">
                <a:solidFill>
                  <a:srgbClr val="CC9900"/>
                </a:solidFill>
                <a:latin typeface="Wingdings"/>
                <a:cs typeface="Wingdings"/>
              </a:rPr>
              <a:t></a:t>
            </a:r>
            <a:r>
              <a:rPr sz="1200" spc="-315" dirty="0">
                <a:solidFill>
                  <a:srgbClr val="CC9900"/>
                </a:solidFill>
                <a:latin typeface="Times New Roman"/>
                <a:cs typeface="Times New Roman"/>
              </a:rPr>
              <a:t>	</a:t>
            </a:r>
            <a:r>
              <a:rPr sz="1900" spc="-5" dirty="0">
                <a:latin typeface="Arial"/>
                <a:cs typeface="Arial"/>
              </a:rPr>
              <a:t>Manipulation des</a:t>
            </a:r>
            <a:r>
              <a:rPr sz="1900" spc="5" dirty="0">
                <a:latin typeface="Arial"/>
                <a:cs typeface="Arial"/>
              </a:rPr>
              <a:t> </a:t>
            </a:r>
            <a:r>
              <a:rPr sz="1900" spc="-5" dirty="0">
                <a:latin typeface="Arial"/>
                <a:cs typeface="Arial"/>
              </a:rPr>
              <a:t>objets:</a:t>
            </a:r>
            <a:endParaRPr sz="1900" dirty="0">
              <a:latin typeface="Arial"/>
              <a:cs typeface="Arial"/>
            </a:endParaRPr>
          </a:p>
          <a:p>
            <a:pPr marL="615950" marR="527685" indent="-259079">
              <a:lnSpc>
                <a:spcPts val="2039"/>
              </a:lnSpc>
              <a:spcBef>
                <a:spcPts val="40"/>
              </a:spcBef>
            </a:pPr>
            <a:r>
              <a:rPr sz="1700" b="1" dirty="0">
                <a:solidFill>
                  <a:srgbClr val="7F0055"/>
                </a:solidFill>
                <a:latin typeface="Courier New"/>
                <a:cs typeface="Courier New"/>
              </a:rPr>
              <a:t>for</a:t>
            </a:r>
            <a:r>
              <a:rPr sz="1700" b="1" dirty="0">
                <a:latin typeface="Courier New"/>
                <a:cs typeface="Courier New"/>
              </a:rPr>
              <a:t>(</a:t>
            </a:r>
            <a:r>
              <a:rPr sz="1700" b="1" dirty="0">
                <a:solidFill>
                  <a:srgbClr val="7F0055"/>
                </a:solidFill>
                <a:latin typeface="Courier New"/>
                <a:cs typeface="Courier New"/>
              </a:rPr>
              <a:t>int </a:t>
            </a:r>
            <a:r>
              <a:rPr sz="1700" b="1" dirty="0">
                <a:latin typeface="Courier New"/>
                <a:cs typeface="Courier New"/>
              </a:rPr>
              <a:t>i=0;i&lt;lesFruits.length;i++){  lesFruits[i].affiche();  </a:t>
            </a:r>
            <a:r>
              <a:rPr sz="1700" b="1" dirty="0">
                <a:solidFill>
                  <a:srgbClr val="7F0055"/>
                </a:solidFill>
                <a:latin typeface="Courier New"/>
                <a:cs typeface="Courier New"/>
              </a:rPr>
              <a:t>if</a:t>
            </a:r>
            <a:r>
              <a:rPr sz="1700" b="1" dirty="0">
                <a:latin typeface="Courier New"/>
                <a:cs typeface="Courier New"/>
              </a:rPr>
              <a:t>(lesFruits[i] instanceOf</a:t>
            </a:r>
            <a:r>
              <a:rPr sz="1700" b="1" spc="-35" dirty="0">
                <a:latin typeface="Courier New"/>
                <a:cs typeface="Courier New"/>
              </a:rPr>
              <a:t> </a:t>
            </a:r>
            <a:r>
              <a:rPr sz="1700" b="1" dirty="0">
                <a:latin typeface="Courier New"/>
                <a:cs typeface="Courier New"/>
              </a:rPr>
              <a:t>Pomme)</a:t>
            </a:r>
            <a:endParaRPr sz="1700" dirty="0">
              <a:latin typeface="Courier New"/>
              <a:cs typeface="Courier New"/>
            </a:endParaRPr>
          </a:p>
          <a:p>
            <a:pPr marL="486409" marR="5080" indent="-129539">
              <a:lnSpc>
                <a:spcPts val="2039"/>
              </a:lnSpc>
            </a:pPr>
            <a:r>
              <a:rPr sz="1700" b="1" dirty="0">
                <a:latin typeface="Courier New"/>
                <a:cs typeface="Courier New"/>
              </a:rPr>
              <a:t>((Pomme)lesFruits[i]).affichePoids();  </a:t>
            </a:r>
            <a:r>
              <a:rPr sz="1700" b="1" spc="-5" dirty="0">
                <a:solidFill>
                  <a:srgbClr val="7F0055"/>
                </a:solidFill>
                <a:latin typeface="Courier New"/>
                <a:cs typeface="Courier New"/>
              </a:rPr>
              <a:t>else  </a:t>
            </a:r>
            <a:r>
              <a:rPr sz="1700" b="1" dirty="0">
                <a:latin typeface="Courier New"/>
                <a:cs typeface="Courier New"/>
              </a:rPr>
              <a:t>((Orange)lesFruits[i]).affichePoids();</a:t>
            </a:r>
            <a:endParaRPr sz="1700" dirty="0">
              <a:latin typeface="Courier New"/>
              <a:cs typeface="Courier New"/>
            </a:endParaRPr>
          </a:p>
          <a:p>
            <a:pPr marL="486409">
              <a:lnSpc>
                <a:spcPts val="2010"/>
              </a:lnSpc>
            </a:pPr>
            <a:r>
              <a:rPr sz="1700" b="1" dirty="0">
                <a:latin typeface="Courier New"/>
                <a:cs typeface="Courier New"/>
              </a:rPr>
              <a:t>}</a:t>
            </a:r>
            <a:endParaRPr sz="1700" dirty="0">
              <a:latin typeface="Courier New"/>
              <a:cs typeface="Courier New"/>
            </a:endParaRPr>
          </a:p>
          <a:p>
            <a:pPr marL="12700">
              <a:lnSpc>
                <a:spcPct val="100000"/>
              </a:lnSpc>
              <a:spcBef>
                <a:spcPts val="15"/>
              </a:spcBef>
              <a:tabLst>
                <a:tab pos="354965" algn="l"/>
              </a:tabLst>
            </a:pPr>
            <a:endParaRPr sz="1900" dirty="0">
              <a:latin typeface="Arial"/>
              <a:cs typeface="Arial"/>
            </a:endParaRPr>
          </a:p>
        </p:txBody>
      </p:sp>
      <p:sp>
        <p:nvSpPr>
          <p:cNvPr id="39" name="object 39"/>
          <p:cNvSpPr/>
          <p:nvPr/>
        </p:nvSpPr>
        <p:spPr>
          <a:xfrm>
            <a:off x="6854825" y="3777996"/>
            <a:ext cx="1191895" cy="119380"/>
          </a:xfrm>
          <a:custGeom>
            <a:avLst/>
            <a:gdLst/>
            <a:ahLst/>
            <a:cxnLst/>
            <a:rect l="l" t="t" r="r" b="b"/>
            <a:pathLst>
              <a:path w="1191895" h="119379">
                <a:moveTo>
                  <a:pt x="9144" y="0"/>
                </a:moveTo>
                <a:lnTo>
                  <a:pt x="0" y="0"/>
                </a:lnTo>
                <a:lnTo>
                  <a:pt x="0" y="118871"/>
                </a:lnTo>
                <a:lnTo>
                  <a:pt x="1191768" y="118871"/>
                </a:lnTo>
                <a:lnTo>
                  <a:pt x="1191768" y="112775"/>
                </a:lnTo>
                <a:lnTo>
                  <a:pt x="9144" y="112775"/>
                </a:lnTo>
                <a:lnTo>
                  <a:pt x="4572" y="108203"/>
                </a:lnTo>
                <a:lnTo>
                  <a:pt x="9144" y="108203"/>
                </a:lnTo>
                <a:lnTo>
                  <a:pt x="9144" y="0"/>
                </a:lnTo>
                <a:close/>
              </a:path>
              <a:path w="1191895" h="119379">
                <a:moveTo>
                  <a:pt x="9144" y="108203"/>
                </a:moveTo>
                <a:lnTo>
                  <a:pt x="4572" y="108203"/>
                </a:lnTo>
                <a:lnTo>
                  <a:pt x="9144" y="112775"/>
                </a:lnTo>
                <a:lnTo>
                  <a:pt x="9144" y="108203"/>
                </a:lnTo>
                <a:close/>
              </a:path>
              <a:path w="1191895" h="119379">
                <a:moveTo>
                  <a:pt x="1182624" y="108203"/>
                </a:moveTo>
                <a:lnTo>
                  <a:pt x="9144" y="108203"/>
                </a:lnTo>
                <a:lnTo>
                  <a:pt x="9144" y="112775"/>
                </a:lnTo>
                <a:lnTo>
                  <a:pt x="1182624" y="112775"/>
                </a:lnTo>
                <a:lnTo>
                  <a:pt x="1182624" y="108203"/>
                </a:lnTo>
                <a:close/>
              </a:path>
              <a:path w="1191895" h="119379">
                <a:moveTo>
                  <a:pt x="1191768" y="0"/>
                </a:moveTo>
                <a:lnTo>
                  <a:pt x="1182624" y="0"/>
                </a:lnTo>
                <a:lnTo>
                  <a:pt x="1182624" y="112775"/>
                </a:lnTo>
                <a:lnTo>
                  <a:pt x="1187196" y="108203"/>
                </a:lnTo>
                <a:lnTo>
                  <a:pt x="1191768" y="108203"/>
                </a:lnTo>
                <a:lnTo>
                  <a:pt x="1191768" y="0"/>
                </a:lnTo>
                <a:close/>
              </a:path>
              <a:path w="1191895" h="119379">
                <a:moveTo>
                  <a:pt x="1191768" y="108203"/>
                </a:moveTo>
                <a:lnTo>
                  <a:pt x="1187196" y="108203"/>
                </a:lnTo>
                <a:lnTo>
                  <a:pt x="1182624" y="112775"/>
                </a:lnTo>
                <a:lnTo>
                  <a:pt x="1191768" y="112775"/>
                </a:lnTo>
                <a:lnTo>
                  <a:pt x="1191768" y="108203"/>
                </a:lnTo>
                <a:close/>
              </a:path>
            </a:pathLst>
          </a:custGeom>
          <a:solidFill>
            <a:srgbClr val="000000"/>
          </a:solidFill>
        </p:spPr>
        <p:txBody>
          <a:bodyPr wrap="square" lIns="0" tIns="0" rIns="0" bIns="0" rtlCol="0"/>
          <a:lstStyle/>
          <a:p>
            <a:endParaRPr/>
          </a:p>
        </p:txBody>
      </p:sp>
      <p:sp>
        <p:nvSpPr>
          <p:cNvPr id="40" name="object 40"/>
          <p:cNvSpPr/>
          <p:nvPr/>
        </p:nvSpPr>
        <p:spPr>
          <a:xfrm>
            <a:off x="6854825" y="4062984"/>
            <a:ext cx="1191895" cy="294640"/>
          </a:xfrm>
          <a:custGeom>
            <a:avLst/>
            <a:gdLst/>
            <a:ahLst/>
            <a:cxnLst/>
            <a:rect l="l" t="t" r="r" b="b"/>
            <a:pathLst>
              <a:path w="1191895" h="294639">
                <a:moveTo>
                  <a:pt x="1191768" y="0"/>
                </a:moveTo>
                <a:lnTo>
                  <a:pt x="0" y="0"/>
                </a:lnTo>
                <a:lnTo>
                  <a:pt x="0" y="294131"/>
                </a:lnTo>
                <a:lnTo>
                  <a:pt x="1191768" y="294131"/>
                </a:lnTo>
                <a:lnTo>
                  <a:pt x="1191768" y="289559"/>
                </a:lnTo>
                <a:lnTo>
                  <a:pt x="9144" y="289559"/>
                </a:lnTo>
                <a:lnTo>
                  <a:pt x="4572" y="283463"/>
                </a:lnTo>
                <a:lnTo>
                  <a:pt x="9144" y="283463"/>
                </a:lnTo>
                <a:lnTo>
                  <a:pt x="9144" y="9143"/>
                </a:lnTo>
                <a:lnTo>
                  <a:pt x="4572" y="9143"/>
                </a:lnTo>
                <a:lnTo>
                  <a:pt x="9144" y="4571"/>
                </a:lnTo>
                <a:lnTo>
                  <a:pt x="1191768" y="4571"/>
                </a:lnTo>
                <a:lnTo>
                  <a:pt x="1191768" y="0"/>
                </a:lnTo>
                <a:close/>
              </a:path>
              <a:path w="1191895" h="294639">
                <a:moveTo>
                  <a:pt x="9144" y="283463"/>
                </a:moveTo>
                <a:lnTo>
                  <a:pt x="4572" y="283463"/>
                </a:lnTo>
                <a:lnTo>
                  <a:pt x="9144" y="289559"/>
                </a:lnTo>
                <a:lnTo>
                  <a:pt x="9144" y="283463"/>
                </a:lnTo>
                <a:close/>
              </a:path>
              <a:path w="1191895" h="294639">
                <a:moveTo>
                  <a:pt x="1182624" y="283463"/>
                </a:moveTo>
                <a:lnTo>
                  <a:pt x="9144" y="283463"/>
                </a:lnTo>
                <a:lnTo>
                  <a:pt x="9144" y="289559"/>
                </a:lnTo>
                <a:lnTo>
                  <a:pt x="1182624" y="289559"/>
                </a:lnTo>
                <a:lnTo>
                  <a:pt x="1182624" y="283463"/>
                </a:lnTo>
                <a:close/>
              </a:path>
              <a:path w="1191895" h="294639">
                <a:moveTo>
                  <a:pt x="1182624" y="4571"/>
                </a:moveTo>
                <a:lnTo>
                  <a:pt x="1182624" y="289559"/>
                </a:lnTo>
                <a:lnTo>
                  <a:pt x="1187196" y="283463"/>
                </a:lnTo>
                <a:lnTo>
                  <a:pt x="1191768" y="283463"/>
                </a:lnTo>
                <a:lnTo>
                  <a:pt x="1191768" y="9143"/>
                </a:lnTo>
                <a:lnTo>
                  <a:pt x="1187196" y="9143"/>
                </a:lnTo>
                <a:lnTo>
                  <a:pt x="1182624" y="4571"/>
                </a:lnTo>
                <a:close/>
              </a:path>
              <a:path w="1191895" h="294639">
                <a:moveTo>
                  <a:pt x="1191768" y="283463"/>
                </a:moveTo>
                <a:lnTo>
                  <a:pt x="1187196" y="283463"/>
                </a:lnTo>
                <a:lnTo>
                  <a:pt x="1182624" y="289559"/>
                </a:lnTo>
                <a:lnTo>
                  <a:pt x="1191768" y="289559"/>
                </a:lnTo>
                <a:lnTo>
                  <a:pt x="1191768" y="283463"/>
                </a:lnTo>
                <a:close/>
              </a:path>
              <a:path w="1191895" h="294639">
                <a:moveTo>
                  <a:pt x="9144" y="4571"/>
                </a:moveTo>
                <a:lnTo>
                  <a:pt x="4572" y="9143"/>
                </a:lnTo>
                <a:lnTo>
                  <a:pt x="9144" y="9143"/>
                </a:lnTo>
                <a:lnTo>
                  <a:pt x="9144" y="4571"/>
                </a:lnTo>
                <a:close/>
              </a:path>
              <a:path w="1191895" h="294639">
                <a:moveTo>
                  <a:pt x="1182624" y="4571"/>
                </a:moveTo>
                <a:lnTo>
                  <a:pt x="9144" y="4571"/>
                </a:lnTo>
                <a:lnTo>
                  <a:pt x="9144" y="9143"/>
                </a:lnTo>
                <a:lnTo>
                  <a:pt x="1182624" y="9143"/>
                </a:lnTo>
                <a:lnTo>
                  <a:pt x="1182624" y="4571"/>
                </a:lnTo>
                <a:close/>
              </a:path>
              <a:path w="1191895" h="294639">
                <a:moveTo>
                  <a:pt x="1191768" y="4571"/>
                </a:moveTo>
                <a:lnTo>
                  <a:pt x="1182624" y="4571"/>
                </a:lnTo>
                <a:lnTo>
                  <a:pt x="1187196" y="9143"/>
                </a:lnTo>
                <a:lnTo>
                  <a:pt x="1191768" y="9143"/>
                </a:lnTo>
                <a:lnTo>
                  <a:pt x="1191768" y="4571"/>
                </a:lnTo>
                <a:close/>
              </a:path>
            </a:pathLst>
          </a:custGeom>
          <a:solidFill>
            <a:srgbClr val="000000"/>
          </a:solidFill>
        </p:spPr>
        <p:txBody>
          <a:bodyPr wrap="square" lIns="0" tIns="0" rIns="0" bIns="0" rtlCol="0"/>
          <a:lstStyle/>
          <a:p>
            <a:endParaRPr/>
          </a:p>
        </p:txBody>
      </p:sp>
      <p:sp>
        <p:nvSpPr>
          <p:cNvPr id="41" name="object 41"/>
          <p:cNvSpPr/>
          <p:nvPr/>
        </p:nvSpPr>
        <p:spPr>
          <a:xfrm>
            <a:off x="6854825" y="4349496"/>
            <a:ext cx="1191895" cy="844550"/>
          </a:xfrm>
          <a:custGeom>
            <a:avLst/>
            <a:gdLst/>
            <a:ahLst/>
            <a:cxnLst/>
            <a:rect l="l" t="t" r="r" b="b"/>
            <a:pathLst>
              <a:path w="1191895" h="844550">
                <a:moveTo>
                  <a:pt x="1191768" y="0"/>
                </a:moveTo>
                <a:lnTo>
                  <a:pt x="0" y="0"/>
                </a:lnTo>
                <a:lnTo>
                  <a:pt x="0" y="844295"/>
                </a:lnTo>
                <a:lnTo>
                  <a:pt x="1191768" y="844295"/>
                </a:lnTo>
                <a:lnTo>
                  <a:pt x="1191768" y="838199"/>
                </a:lnTo>
                <a:lnTo>
                  <a:pt x="9144" y="838199"/>
                </a:lnTo>
                <a:lnTo>
                  <a:pt x="4572" y="833627"/>
                </a:lnTo>
                <a:lnTo>
                  <a:pt x="9144" y="833627"/>
                </a:lnTo>
                <a:lnTo>
                  <a:pt x="9144" y="10667"/>
                </a:lnTo>
                <a:lnTo>
                  <a:pt x="4572" y="10667"/>
                </a:lnTo>
                <a:lnTo>
                  <a:pt x="9144" y="6095"/>
                </a:lnTo>
                <a:lnTo>
                  <a:pt x="1191768" y="6095"/>
                </a:lnTo>
                <a:lnTo>
                  <a:pt x="1191768" y="0"/>
                </a:lnTo>
                <a:close/>
              </a:path>
              <a:path w="1191895" h="844550">
                <a:moveTo>
                  <a:pt x="9144" y="833627"/>
                </a:moveTo>
                <a:lnTo>
                  <a:pt x="4572" y="833627"/>
                </a:lnTo>
                <a:lnTo>
                  <a:pt x="9144" y="838199"/>
                </a:lnTo>
                <a:lnTo>
                  <a:pt x="9144" y="833627"/>
                </a:lnTo>
                <a:close/>
              </a:path>
              <a:path w="1191895" h="844550">
                <a:moveTo>
                  <a:pt x="1182624" y="833627"/>
                </a:moveTo>
                <a:lnTo>
                  <a:pt x="9144" y="833627"/>
                </a:lnTo>
                <a:lnTo>
                  <a:pt x="9144" y="838199"/>
                </a:lnTo>
                <a:lnTo>
                  <a:pt x="1182624" y="838199"/>
                </a:lnTo>
                <a:lnTo>
                  <a:pt x="1182624" y="833627"/>
                </a:lnTo>
                <a:close/>
              </a:path>
              <a:path w="1191895" h="844550">
                <a:moveTo>
                  <a:pt x="1182624" y="6095"/>
                </a:moveTo>
                <a:lnTo>
                  <a:pt x="1182624" y="838199"/>
                </a:lnTo>
                <a:lnTo>
                  <a:pt x="1187196" y="833627"/>
                </a:lnTo>
                <a:lnTo>
                  <a:pt x="1191768" y="833627"/>
                </a:lnTo>
                <a:lnTo>
                  <a:pt x="1191768" y="10667"/>
                </a:lnTo>
                <a:lnTo>
                  <a:pt x="1187196" y="10667"/>
                </a:lnTo>
                <a:lnTo>
                  <a:pt x="1182624" y="6095"/>
                </a:lnTo>
                <a:close/>
              </a:path>
              <a:path w="1191895" h="844550">
                <a:moveTo>
                  <a:pt x="1191768" y="833627"/>
                </a:moveTo>
                <a:lnTo>
                  <a:pt x="1187196" y="833627"/>
                </a:lnTo>
                <a:lnTo>
                  <a:pt x="1182624" y="838199"/>
                </a:lnTo>
                <a:lnTo>
                  <a:pt x="1191768" y="838199"/>
                </a:lnTo>
                <a:lnTo>
                  <a:pt x="1191768" y="833627"/>
                </a:lnTo>
                <a:close/>
              </a:path>
              <a:path w="1191895" h="844550">
                <a:moveTo>
                  <a:pt x="9144" y="6095"/>
                </a:moveTo>
                <a:lnTo>
                  <a:pt x="4572" y="10667"/>
                </a:lnTo>
                <a:lnTo>
                  <a:pt x="9144" y="10667"/>
                </a:lnTo>
                <a:lnTo>
                  <a:pt x="9144" y="6095"/>
                </a:lnTo>
                <a:close/>
              </a:path>
              <a:path w="1191895" h="844550">
                <a:moveTo>
                  <a:pt x="1182624" y="6095"/>
                </a:moveTo>
                <a:lnTo>
                  <a:pt x="9144" y="6095"/>
                </a:lnTo>
                <a:lnTo>
                  <a:pt x="9144" y="10667"/>
                </a:lnTo>
                <a:lnTo>
                  <a:pt x="1182624" y="10667"/>
                </a:lnTo>
                <a:lnTo>
                  <a:pt x="1182624" y="6095"/>
                </a:lnTo>
                <a:close/>
              </a:path>
              <a:path w="1191895" h="844550">
                <a:moveTo>
                  <a:pt x="1191768" y="6095"/>
                </a:moveTo>
                <a:lnTo>
                  <a:pt x="1182624" y="6095"/>
                </a:lnTo>
                <a:lnTo>
                  <a:pt x="1187196" y="10667"/>
                </a:lnTo>
                <a:lnTo>
                  <a:pt x="1191768" y="10667"/>
                </a:lnTo>
                <a:lnTo>
                  <a:pt x="1191768" y="6095"/>
                </a:lnTo>
                <a:close/>
              </a:path>
            </a:pathLst>
          </a:custGeom>
          <a:solidFill>
            <a:srgbClr val="000000"/>
          </a:solidFill>
        </p:spPr>
        <p:txBody>
          <a:bodyPr wrap="square" lIns="0" tIns="0" rIns="0" bIns="0" rtlCol="0"/>
          <a:lstStyle/>
          <a:p>
            <a:endParaRPr/>
          </a:p>
        </p:txBody>
      </p:sp>
      <p:sp>
        <p:nvSpPr>
          <p:cNvPr id="42" name="object 42"/>
          <p:cNvSpPr txBox="1"/>
          <p:nvPr/>
        </p:nvSpPr>
        <p:spPr>
          <a:xfrm>
            <a:off x="6938149" y="4008059"/>
            <a:ext cx="801370" cy="581660"/>
          </a:xfrm>
          <a:prstGeom prst="rect">
            <a:avLst/>
          </a:prstGeom>
        </p:spPr>
        <p:txBody>
          <a:bodyPr vert="horz" wrap="square" lIns="0" tIns="0" rIns="0" bIns="0" rtlCol="0">
            <a:spAutoFit/>
          </a:bodyPr>
          <a:lstStyle/>
          <a:p>
            <a:pPr marL="12700" marR="5080" indent="222250">
              <a:lnSpc>
                <a:spcPct val="156700"/>
              </a:lnSpc>
            </a:pPr>
            <a:r>
              <a:rPr sz="1200" spc="-5" dirty="0">
                <a:latin typeface="Tahoma"/>
                <a:cs typeface="Tahoma"/>
              </a:rPr>
              <a:t>:</a:t>
            </a:r>
            <a:r>
              <a:rPr sz="1200" spc="-30" dirty="0">
                <a:latin typeface="Tahoma"/>
                <a:cs typeface="Tahoma"/>
              </a:rPr>
              <a:t>P</a:t>
            </a:r>
            <a:r>
              <a:rPr sz="1200" spc="-5" dirty="0">
                <a:latin typeface="Tahoma"/>
                <a:cs typeface="Tahoma"/>
              </a:rPr>
              <a:t>o</a:t>
            </a:r>
            <a:r>
              <a:rPr sz="1200" dirty="0">
                <a:latin typeface="Tahoma"/>
                <a:cs typeface="Tahoma"/>
              </a:rPr>
              <a:t>mme  </a:t>
            </a:r>
            <a:r>
              <a:rPr sz="1200" spc="-5" dirty="0">
                <a:latin typeface="Tahoma"/>
                <a:cs typeface="Tahoma"/>
              </a:rPr>
              <a:t>poids=60</a:t>
            </a:r>
            <a:endParaRPr sz="1200">
              <a:latin typeface="Tahoma"/>
              <a:cs typeface="Tahoma"/>
            </a:endParaRPr>
          </a:p>
        </p:txBody>
      </p:sp>
      <p:sp>
        <p:nvSpPr>
          <p:cNvPr id="43" name="object 43"/>
          <p:cNvSpPr txBox="1"/>
          <p:nvPr/>
        </p:nvSpPr>
        <p:spPr>
          <a:xfrm>
            <a:off x="6938149" y="4672583"/>
            <a:ext cx="955675" cy="471805"/>
          </a:xfrm>
          <a:prstGeom prst="rect">
            <a:avLst/>
          </a:prstGeom>
        </p:spPr>
        <p:txBody>
          <a:bodyPr vert="horz" wrap="square" lIns="0" tIns="0" rIns="0" bIns="0" rtlCol="0">
            <a:spAutoFit/>
          </a:bodyPr>
          <a:lstStyle/>
          <a:p>
            <a:pPr marL="12700">
              <a:lnSpc>
                <a:spcPct val="100000"/>
              </a:lnSpc>
            </a:pPr>
            <a:r>
              <a:rPr sz="1200" spc="-5" dirty="0">
                <a:latin typeface="Tahoma"/>
                <a:cs typeface="Tahoma"/>
              </a:rPr>
              <a:t>affiche()</a:t>
            </a:r>
            <a:endParaRPr sz="1200">
              <a:latin typeface="Tahoma"/>
              <a:cs typeface="Tahoma"/>
            </a:endParaRPr>
          </a:p>
          <a:p>
            <a:pPr marL="12700">
              <a:lnSpc>
                <a:spcPct val="100000"/>
              </a:lnSpc>
              <a:spcBef>
                <a:spcPts val="695"/>
              </a:spcBef>
            </a:pPr>
            <a:r>
              <a:rPr sz="1200" spc="-5" dirty="0">
                <a:latin typeface="Arial"/>
                <a:cs typeface="Arial"/>
              </a:rPr>
              <a:t>affichePoids()</a:t>
            </a:r>
            <a:endParaRPr sz="1200">
              <a:latin typeface="Arial"/>
              <a:cs typeface="Arial"/>
            </a:endParaRPr>
          </a:p>
        </p:txBody>
      </p:sp>
      <p:sp>
        <p:nvSpPr>
          <p:cNvPr id="44" name="object 44"/>
          <p:cNvSpPr/>
          <p:nvPr/>
        </p:nvSpPr>
        <p:spPr>
          <a:xfrm>
            <a:off x="8010017" y="4532376"/>
            <a:ext cx="506095" cy="76200"/>
          </a:xfrm>
          <a:custGeom>
            <a:avLst/>
            <a:gdLst/>
            <a:ahLst/>
            <a:cxnLst/>
            <a:rect l="l" t="t" r="r" b="b"/>
            <a:pathLst>
              <a:path w="506095" h="76200">
                <a:moveTo>
                  <a:pt x="76200" y="0"/>
                </a:moveTo>
                <a:lnTo>
                  <a:pt x="0" y="38100"/>
                </a:lnTo>
                <a:lnTo>
                  <a:pt x="76200" y="76200"/>
                </a:lnTo>
                <a:lnTo>
                  <a:pt x="76200" y="42672"/>
                </a:lnTo>
                <a:lnTo>
                  <a:pt x="64007" y="42672"/>
                </a:lnTo>
                <a:lnTo>
                  <a:pt x="64007" y="33528"/>
                </a:lnTo>
                <a:lnTo>
                  <a:pt x="76200" y="33528"/>
                </a:lnTo>
                <a:lnTo>
                  <a:pt x="76200" y="0"/>
                </a:lnTo>
                <a:close/>
              </a:path>
              <a:path w="506095" h="76200">
                <a:moveTo>
                  <a:pt x="76200" y="33528"/>
                </a:moveTo>
                <a:lnTo>
                  <a:pt x="64007" y="33528"/>
                </a:lnTo>
                <a:lnTo>
                  <a:pt x="64007" y="42672"/>
                </a:lnTo>
                <a:lnTo>
                  <a:pt x="76200" y="42672"/>
                </a:lnTo>
                <a:lnTo>
                  <a:pt x="76200" y="33528"/>
                </a:lnTo>
                <a:close/>
              </a:path>
              <a:path w="506095" h="76200">
                <a:moveTo>
                  <a:pt x="505967" y="33528"/>
                </a:moveTo>
                <a:lnTo>
                  <a:pt x="76200" y="33528"/>
                </a:lnTo>
                <a:lnTo>
                  <a:pt x="76200" y="42672"/>
                </a:lnTo>
                <a:lnTo>
                  <a:pt x="505967" y="42672"/>
                </a:lnTo>
                <a:lnTo>
                  <a:pt x="505967" y="33528"/>
                </a:lnTo>
                <a:close/>
              </a:path>
            </a:pathLst>
          </a:custGeom>
          <a:solidFill>
            <a:srgbClr val="000000"/>
          </a:solidFill>
        </p:spPr>
        <p:txBody>
          <a:bodyPr wrap="square" lIns="0" tIns="0" rIns="0" bIns="0" rtlCol="0"/>
          <a:lstStyle/>
          <a:p>
            <a:endParaRPr/>
          </a:p>
        </p:txBody>
      </p:sp>
      <p:sp>
        <p:nvSpPr>
          <p:cNvPr id="45" name="object 45"/>
          <p:cNvSpPr/>
          <p:nvPr/>
        </p:nvSpPr>
        <p:spPr>
          <a:xfrm>
            <a:off x="8515984" y="3777996"/>
            <a:ext cx="0" cy="792480"/>
          </a:xfrm>
          <a:custGeom>
            <a:avLst/>
            <a:gdLst/>
            <a:ahLst/>
            <a:cxnLst/>
            <a:rect l="l" t="t" r="r" b="b"/>
            <a:pathLst>
              <a:path h="792479">
                <a:moveTo>
                  <a:pt x="0" y="0"/>
                </a:moveTo>
                <a:lnTo>
                  <a:pt x="0" y="792479"/>
                </a:lnTo>
              </a:path>
            </a:pathLst>
          </a:custGeom>
          <a:ln w="9144">
            <a:solidFill>
              <a:srgbClr val="000000"/>
            </a:solidFill>
          </a:ln>
        </p:spPr>
        <p:txBody>
          <a:bodyPr wrap="square" lIns="0" tIns="0" rIns="0" bIns="0" rtlCol="0"/>
          <a:lstStyle/>
          <a:p>
            <a:endParaRPr/>
          </a:p>
        </p:txBody>
      </p:sp>
      <p:sp>
        <p:nvSpPr>
          <p:cNvPr id="46" name="object 46"/>
          <p:cNvSpPr/>
          <p:nvPr/>
        </p:nvSpPr>
        <p:spPr>
          <a:xfrm>
            <a:off x="6859396" y="4642103"/>
            <a:ext cx="1224280" cy="0"/>
          </a:xfrm>
          <a:custGeom>
            <a:avLst/>
            <a:gdLst/>
            <a:ahLst/>
            <a:cxnLst/>
            <a:rect l="l" t="t" r="r" b="b"/>
            <a:pathLst>
              <a:path w="1224279">
                <a:moveTo>
                  <a:pt x="0" y="0"/>
                </a:moveTo>
                <a:lnTo>
                  <a:pt x="1223772" y="0"/>
                </a:lnTo>
              </a:path>
            </a:pathLst>
          </a:custGeom>
          <a:ln w="9143">
            <a:solidFill>
              <a:srgbClr val="000000"/>
            </a:solidFill>
          </a:ln>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8078" y="119237"/>
            <a:ext cx="9146199" cy="588932"/>
          </a:xfrm>
          <a:prstGeom prst="rect">
            <a:avLst/>
          </a:prstGeom>
        </p:spPr>
        <p:txBody>
          <a:bodyPr vert="horz" wrap="square" lIns="0" tIns="0" rIns="0" bIns="0" rtlCol="0" anchor="ctr">
            <a:spAutoFit/>
          </a:bodyPr>
          <a:lstStyle/>
          <a:p>
            <a:pPr marL="12595">
              <a:lnSpc>
                <a:spcPct val="100000"/>
              </a:lnSpc>
            </a:pPr>
            <a:r>
              <a:rPr spc="5" dirty="0"/>
              <a:t>Qu'est ce que JEE</a:t>
            </a:r>
            <a:r>
              <a:rPr spc="-84" dirty="0"/>
              <a:t> </a:t>
            </a:r>
            <a:r>
              <a:rPr spc="5" dirty="0"/>
              <a:t>?</a:t>
            </a:r>
          </a:p>
        </p:txBody>
      </p:sp>
      <p:sp>
        <p:nvSpPr>
          <p:cNvPr id="3" name="object 3"/>
          <p:cNvSpPr txBox="1"/>
          <p:nvPr/>
        </p:nvSpPr>
        <p:spPr>
          <a:xfrm>
            <a:off x="1082235" y="2871470"/>
            <a:ext cx="8439981" cy="410570"/>
          </a:xfrm>
          <a:prstGeom prst="rect">
            <a:avLst/>
          </a:prstGeom>
        </p:spPr>
        <p:txBody>
          <a:bodyPr vert="horz" wrap="square" lIns="0" tIns="0" rIns="0" bIns="0" rtlCol="0">
            <a:spAutoFit/>
          </a:bodyPr>
          <a:lstStyle/>
          <a:p>
            <a:pPr marL="12595"/>
            <a:r>
              <a:rPr sz="2628" spc="5" dirty="0">
                <a:solidFill>
                  <a:srgbClr val="333333"/>
                </a:solidFill>
                <a:latin typeface="Arial"/>
                <a:cs typeface="Arial"/>
              </a:rPr>
              <a:t>Le principe de séparation est celui de la prise de</a:t>
            </a:r>
            <a:r>
              <a:rPr sz="2628" spc="-35" dirty="0">
                <a:solidFill>
                  <a:srgbClr val="333333"/>
                </a:solidFill>
                <a:latin typeface="Arial"/>
                <a:cs typeface="Arial"/>
              </a:rPr>
              <a:t> </a:t>
            </a:r>
            <a:r>
              <a:rPr sz="2628" spc="5" dirty="0">
                <a:solidFill>
                  <a:srgbClr val="333333"/>
                </a:solidFill>
                <a:latin typeface="Arial"/>
                <a:cs typeface="Arial"/>
              </a:rPr>
              <a:t>courant</a:t>
            </a:r>
            <a:endParaRPr sz="2628" dirty="0">
              <a:latin typeface="Arial"/>
              <a:cs typeface="Arial"/>
            </a:endParaRPr>
          </a:p>
        </p:txBody>
      </p:sp>
      <p:sp>
        <p:nvSpPr>
          <p:cNvPr id="4" name="object 4"/>
          <p:cNvSpPr/>
          <p:nvPr/>
        </p:nvSpPr>
        <p:spPr>
          <a:xfrm>
            <a:off x="3409951" y="4307205"/>
            <a:ext cx="3778250" cy="2531428"/>
          </a:xfrm>
          <a:prstGeom prst="rect">
            <a:avLst/>
          </a:prstGeom>
          <a:blipFill>
            <a:blip r:embed="rId2" cstate="print"/>
            <a:stretch>
              <a:fillRect/>
            </a:stretch>
          </a:blipFill>
        </p:spPr>
        <p:txBody>
          <a:bodyPr wrap="square" lIns="0" tIns="0" rIns="0" bIns="0" rtlCol="0"/>
          <a:lstStyle/>
          <a:p>
            <a:endParaRPr sz="1785"/>
          </a:p>
        </p:txBody>
      </p:sp>
    </p:spTree>
    <p:extLst>
      <p:ext uri="{BB962C8B-B14F-4D97-AF65-F5344CB8AC3E}">
        <p14:creationId xmlns:p14="http://schemas.microsoft.com/office/powerpoint/2010/main" val="3832674578"/>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C</a:t>
            </a:r>
            <a:r>
              <a:rPr dirty="0"/>
              <a:t>oll</a:t>
            </a:r>
            <a:r>
              <a:rPr spc="5" dirty="0"/>
              <a:t>ec</a:t>
            </a:r>
            <a:r>
              <a:rPr dirty="0"/>
              <a:t>tions</a:t>
            </a:r>
          </a:p>
        </p:txBody>
      </p:sp>
      <p:sp>
        <p:nvSpPr>
          <p:cNvPr id="7" name="object 7"/>
          <p:cNvSpPr txBox="1">
            <a:spLocks noGrp="1"/>
          </p:cNvSpPr>
          <p:nvPr>
            <p:ph type="sldNum" sz="quarter" idx="12"/>
          </p:nvPr>
        </p:nvSpPr>
        <p:spPr>
          <a:prstGeom prst="rect">
            <a:avLst/>
          </a:prstGeom>
        </p:spPr>
        <p:txBody>
          <a:bodyPr vert="horz" wrap="square" lIns="0" tIns="220563" rIns="0" bIns="0" rtlCol="0">
            <a:spAutoFit/>
          </a:bodyPr>
          <a:lstStyle/>
          <a:p>
            <a:pPr marL="2044064">
              <a:lnSpc>
                <a:spcPts val="1260"/>
              </a:lnSpc>
            </a:pPr>
            <a:fld id="{81D60167-4931-47E6-BA6A-407CBD079E47}" type="slidenum">
              <a:rPr dirty="0"/>
              <a:t>140</a:t>
            </a:fld>
            <a:endParaRPr dirty="0"/>
          </a:p>
        </p:txBody>
      </p:sp>
      <p:sp>
        <p:nvSpPr>
          <p:cNvPr id="4" name="object 4"/>
          <p:cNvSpPr txBox="1"/>
          <p:nvPr/>
        </p:nvSpPr>
        <p:spPr>
          <a:xfrm>
            <a:off x="1310017" y="1311655"/>
            <a:ext cx="7822565" cy="5360035"/>
          </a:xfrm>
          <a:prstGeom prst="rect">
            <a:avLst/>
          </a:prstGeom>
        </p:spPr>
        <p:txBody>
          <a:bodyPr vert="horz" wrap="square" lIns="0" tIns="0" rIns="0" bIns="0" rtlCol="0">
            <a:spAutoFit/>
          </a:bodyPr>
          <a:lstStyle/>
          <a:p>
            <a:pPr marL="355600" indent="-342900">
              <a:lnSpc>
                <a:spcPct val="100000"/>
              </a:lnSpc>
              <a:buClr>
                <a:srgbClr val="CC9900"/>
              </a:buClr>
              <a:buSzPct val="63157"/>
              <a:buFont typeface="Wingdings"/>
              <a:buChar char=""/>
              <a:tabLst>
                <a:tab pos="354965" algn="l"/>
                <a:tab pos="355600" algn="l"/>
              </a:tabLst>
            </a:pPr>
            <a:r>
              <a:rPr sz="1900" spc="-5" dirty="0">
                <a:latin typeface="Arial"/>
                <a:cs typeface="Arial"/>
              </a:rPr>
              <a:t>Une collection est un tableau dynamique d’objets de type</a:t>
            </a:r>
            <a:r>
              <a:rPr sz="1900" spc="229" dirty="0">
                <a:latin typeface="Arial"/>
                <a:cs typeface="Arial"/>
              </a:rPr>
              <a:t> </a:t>
            </a:r>
            <a:r>
              <a:rPr sz="1900" spc="-5" dirty="0">
                <a:latin typeface="Arial"/>
                <a:cs typeface="Arial"/>
              </a:rPr>
              <a:t>Object.</a:t>
            </a:r>
            <a:endParaRPr sz="1900">
              <a:latin typeface="Arial"/>
              <a:cs typeface="Arial"/>
            </a:endParaRPr>
          </a:p>
          <a:p>
            <a:pPr marL="355600" indent="-342900">
              <a:lnSpc>
                <a:spcPct val="100000"/>
              </a:lnSpc>
              <a:buClr>
                <a:srgbClr val="CC9900"/>
              </a:buClr>
              <a:buSzPct val="63157"/>
              <a:buFont typeface="Wingdings"/>
              <a:buChar char=""/>
              <a:tabLst>
                <a:tab pos="354965" algn="l"/>
                <a:tab pos="355600" algn="l"/>
              </a:tabLst>
            </a:pPr>
            <a:r>
              <a:rPr sz="1900" spc="-5" dirty="0">
                <a:latin typeface="Arial"/>
                <a:cs typeface="Arial"/>
              </a:rPr>
              <a:t>Une collection fournit un ensemble de méthodes qui</a:t>
            </a:r>
            <a:r>
              <a:rPr sz="1900" spc="225" dirty="0">
                <a:latin typeface="Arial"/>
                <a:cs typeface="Arial"/>
              </a:rPr>
              <a:t> </a:t>
            </a:r>
            <a:r>
              <a:rPr sz="1900" spc="-5" dirty="0">
                <a:latin typeface="Arial"/>
                <a:cs typeface="Arial"/>
              </a:rPr>
              <a:t>permettent:</a:t>
            </a:r>
            <a:endParaRPr sz="1900">
              <a:latin typeface="Arial"/>
              <a:cs typeface="Arial"/>
            </a:endParaRPr>
          </a:p>
          <a:p>
            <a:pPr marL="356870">
              <a:lnSpc>
                <a:spcPct val="100000"/>
              </a:lnSpc>
              <a:spcBef>
                <a:spcPts val="5"/>
              </a:spcBef>
            </a:pPr>
            <a:r>
              <a:rPr sz="1000" spc="-240" dirty="0">
                <a:solidFill>
                  <a:srgbClr val="3B812F"/>
                </a:solidFill>
                <a:latin typeface="Wingdings"/>
                <a:cs typeface="Wingdings"/>
              </a:rPr>
              <a:t></a:t>
            </a:r>
            <a:r>
              <a:rPr sz="1000" spc="-240" dirty="0">
                <a:solidFill>
                  <a:srgbClr val="3B812F"/>
                </a:solidFill>
                <a:latin typeface="Times New Roman"/>
                <a:cs typeface="Times New Roman"/>
              </a:rPr>
              <a:t>                                                                                                   </a:t>
            </a:r>
            <a:r>
              <a:rPr sz="1700" dirty="0">
                <a:latin typeface="Arial"/>
                <a:cs typeface="Arial"/>
              </a:rPr>
              <a:t>D’ajouter un nouveau objet dans le</a:t>
            </a:r>
            <a:r>
              <a:rPr sz="1700" spc="-45" dirty="0">
                <a:latin typeface="Arial"/>
                <a:cs typeface="Arial"/>
              </a:rPr>
              <a:t> </a:t>
            </a:r>
            <a:r>
              <a:rPr sz="1700" dirty="0">
                <a:latin typeface="Arial"/>
                <a:cs typeface="Arial"/>
              </a:rPr>
              <a:t>tableau</a:t>
            </a:r>
            <a:endParaRPr sz="1700">
              <a:latin typeface="Arial"/>
              <a:cs typeface="Arial"/>
            </a:endParaRPr>
          </a:p>
          <a:p>
            <a:pPr marL="356870">
              <a:lnSpc>
                <a:spcPct val="100000"/>
              </a:lnSpc>
            </a:pPr>
            <a:r>
              <a:rPr sz="1000" spc="-240" dirty="0">
                <a:solidFill>
                  <a:srgbClr val="3B812F"/>
                </a:solidFill>
                <a:latin typeface="Wingdings"/>
                <a:cs typeface="Wingdings"/>
              </a:rPr>
              <a:t></a:t>
            </a:r>
            <a:r>
              <a:rPr sz="1000" spc="-240" dirty="0">
                <a:solidFill>
                  <a:srgbClr val="3B812F"/>
                </a:solidFill>
                <a:latin typeface="Times New Roman"/>
                <a:cs typeface="Times New Roman"/>
              </a:rPr>
              <a:t>                                                                                                   </a:t>
            </a:r>
            <a:r>
              <a:rPr sz="1700" spc="-5" dirty="0">
                <a:latin typeface="Arial"/>
                <a:cs typeface="Arial"/>
              </a:rPr>
              <a:t>Supprimer un objet du</a:t>
            </a:r>
            <a:r>
              <a:rPr sz="1700" dirty="0">
                <a:latin typeface="Arial"/>
                <a:cs typeface="Arial"/>
              </a:rPr>
              <a:t> </a:t>
            </a:r>
            <a:r>
              <a:rPr sz="1700" spc="-5" dirty="0">
                <a:latin typeface="Arial"/>
                <a:cs typeface="Arial"/>
              </a:rPr>
              <a:t>tableau</a:t>
            </a:r>
            <a:endParaRPr sz="1700">
              <a:latin typeface="Arial"/>
              <a:cs typeface="Arial"/>
            </a:endParaRPr>
          </a:p>
          <a:p>
            <a:pPr marL="356870">
              <a:lnSpc>
                <a:spcPct val="100000"/>
              </a:lnSpc>
            </a:pPr>
            <a:r>
              <a:rPr sz="1000" spc="-240" dirty="0">
                <a:solidFill>
                  <a:srgbClr val="3B812F"/>
                </a:solidFill>
                <a:latin typeface="Wingdings"/>
                <a:cs typeface="Wingdings"/>
              </a:rPr>
              <a:t></a:t>
            </a:r>
            <a:r>
              <a:rPr sz="1000" spc="-240" dirty="0">
                <a:solidFill>
                  <a:srgbClr val="3B812F"/>
                </a:solidFill>
                <a:latin typeface="Times New Roman"/>
                <a:cs typeface="Times New Roman"/>
              </a:rPr>
              <a:t>                                                                                                   </a:t>
            </a:r>
            <a:r>
              <a:rPr sz="1700" dirty="0">
                <a:latin typeface="Arial"/>
                <a:cs typeface="Arial"/>
              </a:rPr>
              <a:t>Rechercher des objets selon des</a:t>
            </a:r>
            <a:r>
              <a:rPr sz="1700" spc="-25" dirty="0">
                <a:latin typeface="Arial"/>
                <a:cs typeface="Arial"/>
              </a:rPr>
              <a:t> </a:t>
            </a:r>
            <a:r>
              <a:rPr sz="1700" spc="-5" dirty="0">
                <a:latin typeface="Arial"/>
                <a:cs typeface="Arial"/>
              </a:rPr>
              <a:t>critères</a:t>
            </a:r>
            <a:endParaRPr sz="1700">
              <a:latin typeface="Arial"/>
              <a:cs typeface="Arial"/>
            </a:endParaRPr>
          </a:p>
          <a:p>
            <a:pPr marL="356870">
              <a:lnSpc>
                <a:spcPct val="100000"/>
              </a:lnSpc>
            </a:pPr>
            <a:r>
              <a:rPr sz="1000" spc="-240" dirty="0">
                <a:solidFill>
                  <a:srgbClr val="3B812F"/>
                </a:solidFill>
                <a:latin typeface="Wingdings"/>
                <a:cs typeface="Wingdings"/>
              </a:rPr>
              <a:t></a:t>
            </a:r>
            <a:r>
              <a:rPr sz="1000" spc="-240" dirty="0">
                <a:solidFill>
                  <a:srgbClr val="3B812F"/>
                </a:solidFill>
                <a:latin typeface="Times New Roman"/>
                <a:cs typeface="Times New Roman"/>
              </a:rPr>
              <a:t>                                                                                                 </a:t>
            </a:r>
            <a:r>
              <a:rPr sz="1700" dirty="0">
                <a:latin typeface="Arial"/>
                <a:cs typeface="Arial"/>
              </a:rPr>
              <a:t>Trier le tableau</a:t>
            </a:r>
            <a:r>
              <a:rPr sz="1700" spc="-70" dirty="0">
                <a:latin typeface="Arial"/>
                <a:cs typeface="Arial"/>
              </a:rPr>
              <a:t> </a:t>
            </a:r>
            <a:r>
              <a:rPr sz="1700" dirty="0">
                <a:latin typeface="Arial"/>
                <a:cs typeface="Arial"/>
              </a:rPr>
              <a:t>d’objets</a:t>
            </a:r>
            <a:endParaRPr sz="1700">
              <a:latin typeface="Arial"/>
              <a:cs typeface="Arial"/>
            </a:endParaRPr>
          </a:p>
          <a:p>
            <a:pPr marL="356870">
              <a:lnSpc>
                <a:spcPct val="100000"/>
              </a:lnSpc>
            </a:pPr>
            <a:r>
              <a:rPr sz="1000" spc="-240" dirty="0">
                <a:solidFill>
                  <a:srgbClr val="3B812F"/>
                </a:solidFill>
                <a:latin typeface="Wingdings"/>
                <a:cs typeface="Wingdings"/>
              </a:rPr>
              <a:t></a:t>
            </a:r>
            <a:r>
              <a:rPr sz="1000" spc="-240" dirty="0">
                <a:solidFill>
                  <a:srgbClr val="3B812F"/>
                </a:solidFill>
                <a:latin typeface="Times New Roman"/>
                <a:cs typeface="Times New Roman"/>
              </a:rPr>
              <a:t>                                                                                                 </a:t>
            </a:r>
            <a:r>
              <a:rPr sz="1700" dirty="0">
                <a:latin typeface="Arial"/>
                <a:cs typeface="Arial"/>
              </a:rPr>
              <a:t>Contrôler les objets du</a:t>
            </a:r>
            <a:r>
              <a:rPr sz="1700" spc="-65" dirty="0">
                <a:latin typeface="Arial"/>
                <a:cs typeface="Arial"/>
              </a:rPr>
              <a:t> </a:t>
            </a:r>
            <a:r>
              <a:rPr sz="1700" dirty="0">
                <a:latin typeface="Arial"/>
                <a:cs typeface="Arial"/>
              </a:rPr>
              <a:t>tableau</a:t>
            </a:r>
            <a:endParaRPr sz="1700">
              <a:latin typeface="Arial"/>
              <a:cs typeface="Arial"/>
            </a:endParaRPr>
          </a:p>
          <a:p>
            <a:pPr marL="356870">
              <a:lnSpc>
                <a:spcPts val="2035"/>
              </a:lnSpc>
            </a:pPr>
            <a:r>
              <a:rPr sz="1000" spc="-240" dirty="0">
                <a:solidFill>
                  <a:srgbClr val="3B812F"/>
                </a:solidFill>
                <a:latin typeface="Wingdings"/>
                <a:cs typeface="Wingdings"/>
              </a:rPr>
              <a:t></a:t>
            </a:r>
            <a:r>
              <a:rPr sz="1000" spc="-240" dirty="0">
                <a:solidFill>
                  <a:srgbClr val="3B812F"/>
                </a:solidFill>
                <a:latin typeface="Times New Roman"/>
                <a:cs typeface="Times New Roman"/>
              </a:rPr>
              <a:t>                                                                                         </a:t>
            </a:r>
            <a:r>
              <a:rPr sz="1700" dirty="0">
                <a:latin typeface="Arial"/>
                <a:cs typeface="Arial"/>
              </a:rPr>
              <a:t>Etc…</a:t>
            </a:r>
            <a:endParaRPr sz="1700">
              <a:latin typeface="Arial"/>
              <a:cs typeface="Arial"/>
            </a:endParaRPr>
          </a:p>
          <a:p>
            <a:pPr marL="355600" marR="840105" indent="-342900">
              <a:lnSpc>
                <a:spcPct val="80000"/>
              </a:lnSpc>
              <a:spcBef>
                <a:spcPts val="450"/>
              </a:spcBef>
              <a:buClr>
                <a:srgbClr val="CC9900"/>
              </a:buClr>
              <a:buSzPct val="63157"/>
              <a:buFont typeface="Wingdings"/>
              <a:buChar char=""/>
              <a:tabLst>
                <a:tab pos="354965" algn="l"/>
                <a:tab pos="355600" algn="l"/>
              </a:tabLst>
            </a:pPr>
            <a:r>
              <a:rPr sz="1900" spc="-5" dirty="0">
                <a:latin typeface="Arial"/>
                <a:cs typeface="Arial"/>
              </a:rPr>
              <a:t>Dans un problème, les tableaux peuvent être utilisés quand la  dimension du tableau est</a:t>
            </a:r>
            <a:r>
              <a:rPr sz="1900" spc="55" dirty="0">
                <a:latin typeface="Arial"/>
                <a:cs typeface="Arial"/>
              </a:rPr>
              <a:t> </a:t>
            </a:r>
            <a:r>
              <a:rPr sz="1900" spc="-10" dirty="0">
                <a:latin typeface="Arial"/>
                <a:cs typeface="Arial"/>
              </a:rPr>
              <a:t>fixe.</a:t>
            </a:r>
            <a:endParaRPr sz="1900">
              <a:latin typeface="Arial"/>
              <a:cs typeface="Arial"/>
            </a:endParaRPr>
          </a:p>
          <a:p>
            <a:pPr marL="355600" indent="-342900">
              <a:lnSpc>
                <a:spcPct val="100000"/>
              </a:lnSpc>
              <a:buClr>
                <a:srgbClr val="CC9900"/>
              </a:buClr>
              <a:buSzPct val="63157"/>
              <a:buFont typeface="Wingdings"/>
              <a:buChar char=""/>
              <a:tabLst>
                <a:tab pos="354965" algn="l"/>
                <a:tab pos="355600" algn="l"/>
              </a:tabLst>
            </a:pPr>
            <a:r>
              <a:rPr sz="1900" spc="-5" dirty="0">
                <a:latin typeface="Arial"/>
                <a:cs typeface="Arial"/>
              </a:rPr>
              <a:t>Dans le cas contraire, il faut utiliser les</a:t>
            </a:r>
            <a:r>
              <a:rPr sz="1900" spc="125" dirty="0">
                <a:latin typeface="Arial"/>
                <a:cs typeface="Arial"/>
              </a:rPr>
              <a:t> </a:t>
            </a:r>
            <a:r>
              <a:rPr sz="1900" spc="-5" dirty="0">
                <a:latin typeface="Arial"/>
                <a:cs typeface="Arial"/>
              </a:rPr>
              <a:t>collections</a:t>
            </a:r>
            <a:endParaRPr sz="1900">
              <a:latin typeface="Arial"/>
              <a:cs typeface="Arial"/>
            </a:endParaRPr>
          </a:p>
          <a:p>
            <a:pPr marL="355600" indent="-342900">
              <a:lnSpc>
                <a:spcPct val="100000"/>
              </a:lnSpc>
              <a:buClr>
                <a:srgbClr val="CC9900"/>
              </a:buClr>
              <a:buSzPct val="63157"/>
              <a:buFont typeface="Wingdings"/>
              <a:buChar char=""/>
              <a:tabLst>
                <a:tab pos="354965" algn="l"/>
                <a:tab pos="355600" algn="l"/>
              </a:tabLst>
            </a:pPr>
            <a:r>
              <a:rPr sz="1900" spc="-5" dirty="0">
                <a:latin typeface="Arial"/>
                <a:cs typeface="Arial"/>
              </a:rPr>
              <a:t>Java fournit plusieurs types de</a:t>
            </a:r>
            <a:r>
              <a:rPr sz="1900" spc="95" dirty="0">
                <a:latin typeface="Arial"/>
                <a:cs typeface="Arial"/>
              </a:rPr>
              <a:t> </a:t>
            </a:r>
            <a:r>
              <a:rPr sz="1900" spc="-5" dirty="0">
                <a:latin typeface="Arial"/>
                <a:cs typeface="Arial"/>
              </a:rPr>
              <a:t>colections:</a:t>
            </a:r>
            <a:endParaRPr sz="1900">
              <a:latin typeface="Arial"/>
              <a:cs typeface="Arial"/>
            </a:endParaRPr>
          </a:p>
          <a:p>
            <a:pPr marL="356870">
              <a:lnSpc>
                <a:spcPct val="100000"/>
              </a:lnSpc>
              <a:spcBef>
                <a:spcPts val="5"/>
              </a:spcBef>
            </a:pPr>
            <a:r>
              <a:rPr sz="1000" spc="-240" dirty="0">
                <a:solidFill>
                  <a:srgbClr val="3B812F"/>
                </a:solidFill>
                <a:latin typeface="Wingdings"/>
                <a:cs typeface="Wingdings"/>
              </a:rPr>
              <a:t></a:t>
            </a:r>
            <a:r>
              <a:rPr sz="1000" spc="-240" dirty="0">
                <a:solidFill>
                  <a:srgbClr val="3B812F"/>
                </a:solidFill>
                <a:latin typeface="Times New Roman"/>
                <a:cs typeface="Times New Roman"/>
              </a:rPr>
              <a:t>                                                                                           </a:t>
            </a:r>
            <a:r>
              <a:rPr sz="1000" spc="-235" dirty="0">
                <a:solidFill>
                  <a:srgbClr val="3B812F"/>
                </a:solidFill>
                <a:latin typeface="Times New Roman"/>
                <a:cs typeface="Times New Roman"/>
              </a:rPr>
              <a:t> </a:t>
            </a:r>
            <a:r>
              <a:rPr sz="1700" spc="-5" dirty="0">
                <a:latin typeface="Arial"/>
                <a:cs typeface="Arial"/>
              </a:rPr>
              <a:t>ArrayList</a:t>
            </a:r>
            <a:endParaRPr sz="1700">
              <a:latin typeface="Arial"/>
              <a:cs typeface="Arial"/>
            </a:endParaRPr>
          </a:p>
          <a:p>
            <a:pPr marL="356870">
              <a:lnSpc>
                <a:spcPct val="100000"/>
              </a:lnSpc>
            </a:pPr>
            <a:r>
              <a:rPr sz="1000" spc="-240" dirty="0">
                <a:solidFill>
                  <a:srgbClr val="3B812F"/>
                </a:solidFill>
                <a:latin typeface="Wingdings"/>
                <a:cs typeface="Wingdings"/>
              </a:rPr>
              <a:t></a:t>
            </a:r>
            <a:r>
              <a:rPr sz="1000" spc="-240" dirty="0">
                <a:solidFill>
                  <a:srgbClr val="3B812F"/>
                </a:solidFill>
                <a:latin typeface="Times New Roman"/>
                <a:cs typeface="Times New Roman"/>
              </a:rPr>
              <a:t>                                                                                        </a:t>
            </a:r>
            <a:r>
              <a:rPr sz="1000" spc="-235" dirty="0">
                <a:solidFill>
                  <a:srgbClr val="3B812F"/>
                </a:solidFill>
                <a:latin typeface="Times New Roman"/>
                <a:cs typeface="Times New Roman"/>
              </a:rPr>
              <a:t> </a:t>
            </a:r>
            <a:r>
              <a:rPr sz="1700" dirty="0">
                <a:latin typeface="Arial"/>
                <a:cs typeface="Arial"/>
              </a:rPr>
              <a:t>Vector</a:t>
            </a:r>
            <a:endParaRPr sz="1700">
              <a:latin typeface="Arial"/>
              <a:cs typeface="Arial"/>
            </a:endParaRPr>
          </a:p>
          <a:p>
            <a:pPr marL="356870">
              <a:lnSpc>
                <a:spcPct val="100000"/>
              </a:lnSpc>
            </a:pPr>
            <a:r>
              <a:rPr sz="1000" spc="-240" dirty="0">
                <a:solidFill>
                  <a:srgbClr val="3B812F"/>
                </a:solidFill>
                <a:latin typeface="Wingdings"/>
                <a:cs typeface="Wingdings"/>
              </a:rPr>
              <a:t></a:t>
            </a:r>
            <a:r>
              <a:rPr sz="1000" spc="-240" dirty="0">
                <a:solidFill>
                  <a:srgbClr val="3B812F"/>
                </a:solidFill>
                <a:latin typeface="Times New Roman"/>
                <a:cs typeface="Times New Roman"/>
              </a:rPr>
              <a:t>                                                                                           </a:t>
            </a:r>
            <a:r>
              <a:rPr sz="1700" spc="-5" dirty="0">
                <a:latin typeface="Arial"/>
                <a:cs typeface="Arial"/>
              </a:rPr>
              <a:t>Iterator</a:t>
            </a:r>
            <a:endParaRPr sz="1700">
              <a:latin typeface="Arial"/>
              <a:cs typeface="Arial"/>
            </a:endParaRPr>
          </a:p>
          <a:p>
            <a:pPr marL="356870">
              <a:lnSpc>
                <a:spcPct val="100000"/>
              </a:lnSpc>
            </a:pPr>
            <a:r>
              <a:rPr sz="1000" spc="-240" dirty="0">
                <a:solidFill>
                  <a:srgbClr val="3B812F"/>
                </a:solidFill>
                <a:latin typeface="Wingdings"/>
                <a:cs typeface="Wingdings"/>
              </a:rPr>
              <a:t></a:t>
            </a:r>
            <a:r>
              <a:rPr sz="1000" spc="-240" dirty="0">
                <a:solidFill>
                  <a:srgbClr val="3B812F"/>
                </a:solidFill>
                <a:latin typeface="Times New Roman"/>
                <a:cs typeface="Times New Roman"/>
              </a:rPr>
              <a:t>                                                                                           </a:t>
            </a:r>
            <a:r>
              <a:rPr sz="1700" dirty="0">
                <a:latin typeface="Arial"/>
                <a:cs typeface="Arial"/>
              </a:rPr>
              <a:t>HashMap</a:t>
            </a:r>
            <a:endParaRPr sz="1700">
              <a:latin typeface="Arial"/>
              <a:cs typeface="Arial"/>
            </a:endParaRPr>
          </a:p>
          <a:p>
            <a:pPr marL="356870">
              <a:lnSpc>
                <a:spcPts val="2035"/>
              </a:lnSpc>
            </a:pPr>
            <a:r>
              <a:rPr sz="1000" spc="-240" dirty="0">
                <a:solidFill>
                  <a:srgbClr val="3B812F"/>
                </a:solidFill>
                <a:latin typeface="Wingdings"/>
                <a:cs typeface="Wingdings"/>
              </a:rPr>
              <a:t></a:t>
            </a:r>
            <a:r>
              <a:rPr sz="1000" spc="-240" dirty="0">
                <a:solidFill>
                  <a:srgbClr val="3B812F"/>
                </a:solidFill>
                <a:latin typeface="Times New Roman"/>
                <a:cs typeface="Times New Roman"/>
              </a:rPr>
              <a:t>                                                                                         </a:t>
            </a:r>
            <a:r>
              <a:rPr sz="1700" dirty="0">
                <a:latin typeface="Arial"/>
                <a:cs typeface="Arial"/>
              </a:rPr>
              <a:t>Etc…</a:t>
            </a:r>
            <a:endParaRPr sz="1700">
              <a:latin typeface="Arial"/>
              <a:cs typeface="Arial"/>
            </a:endParaRPr>
          </a:p>
          <a:p>
            <a:pPr marL="355600" marR="5080" indent="-342900">
              <a:lnSpc>
                <a:spcPts val="1820"/>
              </a:lnSpc>
              <a:spcBef>
                <a:spcPts val="439"/>
              </a:spcBef>
              <a:buClr>
                <a:srgbClr val="CC9900"/>
              </a:buClr>
              <a:buSzPct val="63157"/>
              <a:buFont typeface="Wingdings"/>
              <a:buChar char=""/>
              <a:tabLst>
                <a:tab pos="354965" algn="l"/>
                <a:tab pos="355600" algn="l"/>
                <a:tab pos="2651760" algn="l"/>
              </a:tabLst>
            </a:pPr>
            <a:r>
              <a:rPr sz="1900" spc="-5" dirty="0">
                <a:latin typeface="Arial"/>
                <a:cs typeface="Arial"/>
              </a:rPr>
              <a:t>Dans cette</a:t>
            </a:r>
            <a:r>
              <a:rPr sz="1900" spc="30" dirty="0">
                <a:latin typeface="Arial"/>
                <a:cs typeface="Arial"/>
              </a:rPr>
              <a:t> </a:t>
            </a:r>
            <a:r>
              <a:rPr sz="1900" spc="-5" dirty="0">
                <a:latin typeface="Arial"/>
                <a:cs typeface="Arial"/>
              </a:rPr>
              <a:t>partie</a:t>
            </a:r>
            <a:r>
              <a:rPr sz="1900" spc="30" dirty="0">
                <a:latin typeface="Arial"/>
                <a:cs typeface="Arial"/>
              </a:rPr>
              <a:t> </a:t>
            </a:r>
            <a:r>
              <a:rPr sz="1900" spc="-5" dirty="0">
                <a:latin typeface="Arial"/>
                <a:cs typeface="Arial"/>
              </a:rPr>
              <a:t>du	cours, nous allons</a:t>
            </a:r>
            <a:r>
              <a:rPr sz="1900" spc="50" dirty="0">
                <a:latin typeface="Arial"/>
                <a:cs typeface="Arial"/>
              </a:rPr>
              <a:t> </a:t>
            </a:r>
            <a:r>
              <a:rPr sz="1900" spc="-5" dirty="0">
                <a:latin typeface="Arial"/>
                <a:cs typeface="Arial"/>
              </a:rPr>
              <a:t>présenter</a:t>
            </a:r>
            <a:r>
              <a:rPr sz="1900" spc="35" dirty="0">
                <a:latin typeface="Arial"/>
                <a:cs typeface="Arial"/>
              </a:rPr>
              <a:t> </a:t>
            </a:r>
            <a:r>
              <a:rPr sz="1900" spc="-5" dirty="0">
                <a:latin typeface="Arial"/>
                <a:cs typeface="Arial"/>
              </a:rPr>
              <a:t>uniquement  comment utiliser les collections ArrayList, Vector, Iterator et</a:t>
            </a:r>
            <a:r>
              <a:rPr sz="1900" spc="210" dirty="0">
                <a:latin typeface="Arial"/>
                <a:cs typeface="Arial"/>
              </a:rPr>
              <a:t> </a:t>
            </a:r>
            <a:r>
              <a:rPr sz="1900" spc="-5" dirty="0">
                <a:latin typeface="Arial"/>
                <a:cs typeface="Arial"/>
              </a:rPr>
              <a:t>HashMap</a:t>
            </a:r>
            <a:endParaRPr sz="1900">
              <a:latin typeface="Arial"/>
              <a:cs typeface="Arial"/>
            </a:endParaRPr>
          </a:p>
          <a:p>
            <a:pPr marL="355600" indent="-342900">
              <a:lnSpc>
                <a:spcPct val="100000"/>
              </a:lnSpc>
              <a:spcBef>
                <a:spcPts val="15"/>
              </a:spcBef>
              <a:buClr>
                <a:srgbClr val="CC9900"/>
              </a:buClr>
              <a:buSzPct val="63157"/>
              <a:buFont typeface="Wingdings"/>
              <a:buChar char=""/>
              <a:tabLst>
                <a:tab pos="354965" algn="l"/>
                <a:tab pos="355600" algn="l"/>
              </a:tabLst>
            </a:pPr>
            <a:r>
              <a:rPr sz="1900" spc="-5" dirty="0">
                <a:latin typeface="Arial"/>
                <a:cs typeface="Arial"/>
              </a:rPr>
              <a:t>Vous aurez l’occasion de découvrir les autres collections dans</a:t>
            </a:r>
            <a:r>
              <a:rPr sz="1900" spc="260" dirty="0">
                <a:latin typeface="Arial"/>
                <a:cs typeface="Arial"/>
              </a:rPr>
              <a:t> </a:t>
            </a:r>
            <a:r>
              <a:rPr sz="1900" spc="-5" dirty="0">
                <a:latin typeface="Arial"/>
                <a:cs typeface="Arial"/>
              </a:rPr>
              <a:t>les</a:t>
            </a:r>
            <a:endParaRPr sz="1900">
              <a:latin typeface="Arial"/>
              <a:cs typeface="Arial"/>
            </a:endParaRPr>
          </a:p>
        </p:txBody>
      </p:sp>
      <p:sp>
        <p:nvSpPr>
          <p:cNvPr id="5" name="object 5"/>
          <p:cNvSpPr txBox="1"/>
          <p:nvPr/>
        </p:nvSpPr>
        <p:spPr>
          <a:xfrm>
            <a:off x="1652917" y="6637025"/>
            <a:ext cx="1731010" cy="266700"/>
          </a:xfrm>
          <a:prstGeom prst="rect">
            <a:avLst/>
          </a:prstGeom>
        </p:spPr>
        <p:txBody>
          <a:bodyPr vert="horz" wrap="square" lIns="0" tIns="0" rIns="0" bIns="0" rtlCol="0">
            <a:spAutoFit/>
          </a:bodyPr>
          <a:lstStyle/>
          <a:p>
            <a:pPr marL="12700">
              <a:lnSpc>
                <a:spcPts val="1939"/>
              </a:lnSpc>
            </a:pPr>
            <a:r>
              <a:rPr sz="1900" spc="-5" dirty="0">
                <a:latin typeface="Arial"/>
                <a:cs typeface="Arial"/>
              </a:rPr>
              <a:t>prochains</a:t>
            </a:r>
            <a:r>
              <a:rPr sz="1900" spc="-45" dirty="0">
                <a:latin typeface="Arial"/>
                <a:cs typeface="Arial"/>
              </a:rPr>
              <a:t> </a:t>
            </a:r>
            <a:r>
              <a:rPr sz="1900" spc="-5" dirty="0">
                <a:latin typeface="Arial"/>
                <a:cs typeface="Arial"/>
              </a:rPr>
              <a:t>cours</a:t>
            </a:r>
            <a:endParaRPr sz="1900">
              <a:latin typeface="Arial"/>
              <a:cs typeface="Arial"/>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3800" dirty="0"/>
              <a:t>Collection</a:t>
            </a:r>
            <a:r>
              <a:rPr sz="3800" spc="-70" dirty="0"/>
              <a:t> </a:t>
            </a:r>
            <a:r>
              <a:rPr sz="3800" dirty="0"/>
              <a:t>ArrayList</a:t>
            </a:r>
            <a:endParaRPr sz="3800"/>
          </a:p>
        </p:txBody>
      </p:sp>
      <p:sp>
        <p:nvSpPr>
          <p:cNvPr id="7" name="object 7"/>
          <p:cNvSpPr txBox="1">
            <a:spLocks noGrp="1"/>
          </p:cNvSpPr>
          <p:nvPr>
            <p:ph type="sldNum" sz="quarter" idx="12"/>
          </p:nvPr>
        </p:nvSpPr>
        <p:spPr>
          <a:prstGeom prst="rect">
            <a:avLst/>
          </a:prstGeom>
        </p:spPr>
        <p:txBody>
          <a:bodyPr vert="horz" wrap="square" lIns="0" tIns="220563" rIns="0" bIns="0" rtlCol="0">
            <a:spAutoFit/>
          </a:bodyPr>
          <a:lstStyle/>
          <a:p>
            <a:pPr marL="2044064">
              <a:lnSpc>
                <a:spcPts val="1260"/>
              </a:lnSpc>
            </a:pPr>
            <a:fld id="{81D60167-4931-47E6-BA6A-407CBD079E47}" type="slidenum">
              <a:rPr dirty="0"/>
              <a:t>141</a:t>
            </a:fld>
            <a:endParaRPr dirty="0"/>
          </a:p>
        </p:txBody>
      </p:sp>
      <p:sp>
        <p:nvSpPr>
          <p:cNvPr id="3" name="object 3"/>
          <p:cNvSpPr/>
          <p:nvPr/>
        </p:nvSpPr>
        <p:spPr>
          <a:xfrm>
            <a:off x="774072" y="3777996"/>
            <a:ext cx="9144000" cy="3429000"/>
          </a:xfrm>
          <a:custGeom>
            <a:avLst/>
            <a:gdLst/>
            <a:ahLst/>
            <a:cxnLst/>
            <a:rect l="l" t="t" r="r" b="b"/>
            <a:pathLst>
              <a:path w="9144000" h="3429000">
                <a:moveTo>
                  <a:pt x="0" y="0"/>
                </a:moveTo>
                <a:lnTo>
                  <a:pt x="9143992" y="0"/>
                </a:lnTo>
                <a:lnTo>
                  <a:pt x="9143992" y="3429000"/>
                </a:lnTo>
                <a:lnTo>
                  <a:pt x="0" y="3429000"/>
                </a:lnTo>
                <a:lnTo>
                  <a:pt x="0" y="0"/>
                </a:lnTo>
                <a:close/>
              </a:path>
            </a:pathLst>
          </a:custGeom>
          <a:solidFill>
            <a:srgbClr val="FFFFFF"/>
          </a:solidFill>
        </p:spPr>
        <p:txBody>
          <a:bodyPr wrap="square" lIns="0" tIns="0" rIns="0" bIns="0" rtlCol="0"/>
          <a:lstStyle/>
          <a:p>
            <a:endParaRPr/>
          </a:p>
        </p:txBody>
      </p:sp>
      <p:sp>
        <p:nvSpPr>
          <p:cNvPr id="5" name="object 5"/>
          <p:cNvSpPr txBox="1"/>
          <p:nvPr/>
        </p:nvSpPr>
        <p:spPr>
          <a:xfrm>
            <a:off x="1247528" y="1318767"/>
            <a:ext cx="7813040" cy="4921250"/>
          </a:xfrm>
          <a:prstGeom prst="rect">
            <a:avLst/>
          </a:prstGeom>
        </p:spPr>
        <p:txBody>
          <a:bodyPr vert="horz" wrap="square" lIns="0" tIns="0" rIns="0" bIns="0" rtlCol="0">
            <a:spAutoFit/>
          </a:bodyPr>
          <a:lstStyle/>
          <a:p>
            <a:pPr marL="355600" indent="-342900">
              <a:lnSpc>
                <a:spcPct val="100000"/>
              </a:lnSpc>
              <a:buClr>
                <a:srgbClr val="CC9900"/>
              </a:buClr>
              <a:buSzPct val="64705"/>
              <a:buFont typeface="Wingdings"/>
              <a:buChar char=""/>
              <a:tabLst>
                <a:tab pos="354965" algn="l"/>
                <a:tab pos="355600" algn="l"/>
              </a:tabLst>
            </a:pPr>
            <a:r>
              <a:rPr sz="1700" spc="-5" dirty="0">
                <a:latin typeface="Arial"/>
                <a:cs typeface="Arial"/>
              </a:rPr>
              <a:t>ArrayList </a:t>
            </a:r>
            <a:r>
              <a:rPr sz="1700" dirty="0">
                <a:latin typeface="Arial"/>
                <a:cs typeface="Arial"/>
              </a:rPr>
              <a:t>est une classe du package java.util, qui implémente l’interface</a:t>
            </a:r>
            <a:r>
              <a:rPr sz="1700" spc="5" dirty="0">
                <a:latin typeface="Arial"/>
                <a:cs typeface="Arial"/>
              </a:rPr>
              <a:t> </a:t>
            </a:r>
            <a:r>
              <a:rPr sz="1700" dirty="0">
                <a:latin typeface="Arial"/>
                <a:cs typeface="Arial"/>
              </a:rPr>
              <a:t>List.</a:t>
            </a:r>
            <a:endParaRPr sz="1700">
              <a:latin typeface="Arial"/>
              <a:cs typeface="Arial"/>
            </a:endParaRPr>
          </a:p>
          <a:p>
            <a:pPr marL="355600" marR="5080" indent="-342900">
              <a:lnSpc>
                <a:spcPts val="1630"/>
              </a:lnSpc>
              <a:spcBef>
                <a:spcPts val="395"/>
              </a:spcBef>
              <a:buClr>
                <a:srgbClr val="CC9900"/>
              </a:buClr>
              <a:buSzPct val="64705"/>
              <a:buFont typeface="Wingdings"/>
              <a:buChar char=""/>
              <a:tabLst>
                <a:tab pos="354965" algn="l"/>
                <a:tab pos="355600" algn="l"/>
              </a:tabLst>
            </a:pPr>
            <a:r>
              <a:rPr sz="1700" dirty="0">
                <a:latin typeface="Arial"/>
                <a:cs typeface="Arial"/>
              </a:rPr>
              <a:t>Déclaration d’une collection de </a:t>
            </a:r>
            <a:r>
              <a:rPr sz="1700" spc="-10" dirty="0">
                <a:latin typeface="Arial"/>
                <a:cs typeface="Arial"/>
              </a:rPr>
              <a:t>type </a:t>
            </a:r>
            <a:r>
              <a:rPr sz="1700" dirty="0">
                <a:latin typeface="Arial"/>
                <a:cs typeface="Arial"/>
              </a:rPr>
              <a:t>List qui devrait </a:t>
            </a:r>
            <a:r>
              <a:rPr sz="1700" spc="-5" dirty="0">
                <a:latin typeface="Arial"/>
                <a:cs typeface="Arial"/>
              </a:rPr>
              <a:t>stocker </a:t>
            </a:r>
            <a:r>
              <a:rPr sz="1700" dirty="0">
                <a:latin typeface="Arial"/>
                <a:cs typeface="Arial"/>
              </a:rPr>
              <a:t>des objets de </a:t>
            </a:r>
            <a:r>
              <a:rPr sz="1700" spc="-10" dirty="0">
                <a:latin typeface="Arial"/>
                <a:cs typeface="Arial"/>
              </a:rPr>
              <a:t>type  </a:t>
            </a:r>
            <a:r>
              <a:rPr sz="1700" spc="-5" dirty="0">
                <a:latin typeface="Arial"/>
                <a:cs typeface="Arial"/>
              </a:rPr>
              <a:t>Fruit:</a:t>
            </a:r>
            <a:endParaRPr sz="1700">
              <a:latin typeface="Arial"/>
              <a:cs typeface="Arial"/>
            </a:endParaRPr>
          </a:p>
          <a:p>
            <a:pPr marL="356870">
              <a:lnSpc>
                <a:spcPts val="1914"/>
              </a:lnSpc>
              <a:tabLst>
                <a:tab pos="682625" algn="l"/>
              </a:tabLst>
            </a:pPr>
            <a:r>
              <a:rPr sz="950" spc="-235" dirty="0">
                <a:solidFill>
                  <a:srgbClr val="3B812F"/>
                </a:solidFill>
                <a:latin typeface="Wingdings"/>
                <a:cs typeface="Wingdings"/>
              </a:rPr>
              <a:t></a:t>
            </a:r>
            <a:r>
              <a:rPr sz="950" spc="-235" dirty="0">
                <a:solidFill>
                  <a:srgbClr val="3B812F"/>
                </a:solidFill>
                <a:latin typeface="Times New Roman"/>
                <a:cs typeface="Times New Roman"/>
              </a:rPr>
              <a:t>	</a:t>
            </a:r>
            <a:r>
              <a:rPr sz="1600" b="1" spc="-5" dirty="0">
                <a:latin typeface="Courier New"/>
                <a:cs typeface="Courier New"/>
              </a:rPr>
              <a:t>List&lt;</a:t>
            </a:r>
            <a:r>
              <a:rPr sz="1600" b="1" spc="-5" dirty="0">
                <a:solidFill>
                  <a:srgbClr val="000099"/>
                </a:solidFill>
                <a:latin typeface="Courier New"/>
                <a:cs typeface="Courier New"/>
              </a:rPr>
              <a:t>Fruit</a:t>
            </a:r>
            <a:r>
              <a:rPr sz="1600" b="1" spc="-5" dirty="0">
                <a:latin typeface="Courier New"/>
                <a:cs typeface="Courier New"/>
              </a:rPr>
              <a:t>&gt;</a:t>
            </a:r>
            <a:r>
              <a:rPr sz="1600" b="1" spc="-30" dirty="0">
                <a:latin typeface="Courier New"/>
                <a:cs typeface="Courier New"/>
              </a:rPr>
              <a:t> </a:t>
            </a:r>
            <a:r>
              <a:rPr sz="1600" b="1" spc="-5" dirty="0">
                <a:solidFill>
                  <a:srgbClr val="CC0000"/>
                </a:solidFill>
                <a:latin typeface="Courier New"/>
                <a:cs typeface="Courier New"/>
              </a:rPr>
              <a:t>fruits</a:t>
            </a:r>
            <a:r>
              <a:rPr sz="1600" b="1" spc="-5" dirty="0">
                <a:latin typeface="Courier New"/>
                <a:cs typeface="Courier New"/>
              </a:rPr>
              <a:t>;</a:t>
            </a:r>
            <a:endParaRPr sz="1600">
              <a:latin typeface="Courier New"/>
              <a:cs typeface="Courier New"/>
            </a:endParaRPr>
          </a:p>
          <a:p>
            <a:pPr marL="355600" indent="-342900">
              <a:lnSpc>
                <a:spcPts val="2030"/>
              </a:lnSpc>
              <a:spcBef>
                <a:spcPts val="20"/>
              </a:spcBef>
              <a:buClr>
                <a:srgbClr val="CC9900"/>
              </a:buClr>
              <a:buSzPct val="64705"/>
              <a:buFont typeface="Wingdings"/>
              <a:buChar char=""/>
              <a:tabLst>
                <a:tab pos="354965" algn="l"/>
                <a:tab pos="355600" algn="l"/>
              </a:tabLst>
            </a:pPr>
            <a:r>
              <a:rPr sz="1700" dirty="0">
                <a:latin typeface="Arial"/>
                <a:cs typeface="Arial"/>
              </a:rPr>
              <a:t>Création de la</a:t>
            </a:r>
            <a:r>
              <a:rPr sz="1700" spc="-90" dirty="0">
                <a:latin typeface="Arial"/>
                <a:cs typeface="Arial"/>
              </a:rPr>
              <a:t> </a:t>
            </a:r>
            <a:r>
              <a:rPr sz="1700" dirty="0">
                <a:latin typeface="Arial"/>
                <a:cs typeface="Arial"/>
              </a:rPr>
              <a:t>liste:</a:t>
            </a:r>
            <a:endParaRPr sz="1700">
              <a:latin typeface="Arial"/>
              <a:cs typeface="Arial"/>
            </a:endParaRPr>
          </a:p>
          <a:p>
            <a:pPr marL="356870">
              <a:lnSpc>
                <a:spcPts val="2030"/>
              </a:lnSpc>
            </a:pPr>
            <a:r>
              <a:rPr sz="1000" spc="-240" dirty="0">
                <a:solidFill>
                  <a:srgbClr val="3B812F"/>
                </a:solidFill>
                <a:latin typeface="Wingdings"/>
                <a:cs typeface="Wingdings"/>
              </a:rPr>
              <a:t></a:t>
            </a:r>
            <a:r>
              <a:rPr sz="1000" spc="-240" dirty="0">
                <a:solidFill>
                  <a:srgbClr val="3B812F"/>
                </a:solidFill>
                <a:latin typeface="Times New Roman"/>
                <a:cs typeface="Times New Roman"/>
              </a:rPr>
              <a:t>                                                                                                </a:t>
            </a:r>
            <a:r>
              <a:rPr sz="1700" b="1" dirty="0">
                <a:solidFill>
                  <a:srgbClr val="CC0000"/>
                </a:solidFill>
                <a:latin typeface="Courier New"/>
                <a:cs typeface="Courier New"/>
              </a:rPr>
              <a:t>fruits</a:t>
            </a:r>
            <a:r>
              <a:rPr sz="1700" b="1" dirty="0">
                <a:latin typeface="Courier New"/>
                <a:cs typeface="Courier New"/>
              </a:rPr>
              <a:t>=</a:t>
            </a:r>
            <a:r>
              <a:rPr sz="1700" b="1" dirty="0">
                <a:solidFill>
                  <a:srgbClr val="7F0055"/>
                </a:solidFill>
                <a:latin typeface="Courier New"/>
                <a:cs typeface="Courier New"/>
              </a:rPr>
              <a:t>new</a:t>
            </a:r>
            <a:r>
              <a:rPr sz="1700" b="1" spc="-20" dirty="0">
                <a:solidFill>
                  <a:srgbClr val="7F0055"/>
                </a:solidFill>
                <a:latin typeface="Courier New"/>
                <a:cs typeface="Courier New"/>
              </a:rPr>
              <a:t> </a:t>
            </a:r>
            <a:r>
              <a:rPr sz="1700" b="1" dirty="0">
                <a:latin typeface="Courier New"/>
                <a:cs typeface="Courier New"/>
              </a:rPr>
              <a:t>ArrayList&lt;</a:t>
            </a:r>
            <a:r>
              <a:rPr sz="1700" b="1" dirty="0">
                <a:solidFill>
                  <a:srgbClr val="000099"/>
                </a:solidFill>
                <a:latin typeface="Courier New"/>
                <a:cs typeface="Courier New"/>
              </a:rPr>
              <a:t>Fruit</a:t>
            </a:r>
            <a:r>
              <a:rPr sz="1700" b="1" dirty="0">
                <a:latin typeface="Courier New"/>
                <a:cs typeface="Courier New"/>
              </a:rPr>
              <a:t>&gt;();</a:t>
            </a:r>
            <a:endParaRPr sz="1700">
              <a:latin typeface="Courier New"/>
              <a:cs typeface="Courier New"/>
            </a:endParaRPr>
          </a:p>
          <a:p>
            <a:pPr marL="355600" indent="-342900">
              <a:lnSpc>
                <a:spcPts val="2130"/>
              </a:lnSpc>
              <a:spcBef>
                <a:spcPts val="20"/>
              </a:spcBef>
              <a:buClr>
                <a:srgbClr val="CC9900"/>
              </a:buClr>
              <a:buSzPct val="63888"/>
              <a:buFont typeface="Wingdings"/>
              <a:buChar char=""/>
              <a:tabLst>
                <a:tab pos="354965" algn="l"/>
                <a:tab pos="355600" algn="l"/>
              </a:tabLst>
            </a:pPr>
            <a:r>
              <a:rPr sz="1800" spc="-10" dirty="0">
                <a:latin typeface="Arial"/>
                <a:cs typeface="Arial"/>
              </a:rPr>
              <a:t>Ajouter deux objets </a:t>
            </a:r>
            <a:r>
              <a:rPr sz="1800" spc="-5" dirty="0">
                <a:latin typeface="Arial"/>
                <a:cs typeface="Arial"/>
              </a:rPr>
              <a:t>de </a:t>
            </a:r>
            <a:r>
              <a:rPr sz="1800" spc="-10" dirty="0">
                <a:latin typeface="Arial"/>
                <a:cs typeface="Arial"/>
              </a:rPr>
              <a:t>type </a:t>
            </a:r>
            <a:r>
              <a:rPr sz="1800" spc="-5" dirty="0">
                <a:latin typeface="Arial"/>
                <a:cs typeface="Arial"/>
              </a:rPr>
              <a:t>Fruit </a:t>
            </a:r>
            <a:r>
              <a:rPr sz="1800" dirty="0">
                <a:latin typeface="Arial"/>
                <a:cs typeface="Arial"/>
              </a:rPr>
              <a:t>à </a:t>
            </a:r>
            <a:r>
              <a:rPr sz="1800" spc="-5" dirty="0">
                <a:latin typeface="Arial"/>
                <a:cs typeface="Arial"/>
              </a:rPr>
              <a:t>la</a:t>
            </a:r>
            <a:r>
              <a:rPr sz="1800" spc="70" dirty="0">
                <a:latin typeface="Arial"/>
                <a:cs typeface="Arial"/>
              </a:rPr>
              <a:t> </a:t>
            </a:r>
            <a:r>
              <a:rPr sz="1800" spc="-5" dirty="0">
                <a:latin typeface="Arial"/>
                <a:cs typeface="Arial"/>
              </a:rPr>
              <a:t>liste:</a:t>
            </a:r>
            <a:endParaRPr sz="1800">
              <a:latin typeface="Arial"/>
              <a:cs typeface="Arial"/>
            </a:endParaRPr>
          </a:p>
          <a:p>
            <a:pPr marL="356870">
              <a:lnSpc>
                <a:spcPts val="2010"/>
              </a:lnSpc>
            </a:pPr>
            <a:r>
              <a:rPr sz="1000" spc="-240" dirty="0">
                <a:solidFill>
                  <a:srgbClr val="3B812F"/>
                </a:solidFill>
                <a:latin typeface="Wingdings"/>
                <a:cs typeface="Wingdings"/>
              </a:rPr>
              <a:t></a:t>
            </a:r>
            <a:r>
              <a:rPr sz="1000" spc="-240" dirty="0">
                <a:solidFill>
                  <a:srgbClr val="3B812F"/>
                </a:solidFill>
                <a:latin typeface="Times New Roman"/>
                <a:cs typeface="Times New Roman"/>
              </a:rPr>
              <a:t>                                                                                                 </a:t>
            </a:r>
            <a:r>
              <a:rPr sz="1700" b="1" dirty="0">
                <a:solidFill>
                  <a:srgbClr val="CC0000"/>
                </a:solidFill>
                <a:latin typeface="Courier New"/>
                <a:cs typeface="Courier New"/>
              </a:rPr>
              <a:t>fruits</a:t>
            </a:r>
            <a:r>
              <a:rPr sz="1700" b="1" dirty="0">
                <a:latin typeface="Courier New"/>
                <a:cs typeface="Courier New"/>
              </a:rPr>
              <a:t>.add(</a:t>
            </a:r>
            <a:r>
              <a:rPr sz="1700" b="1" dirty="0">
                <a:solidFill>
                  <a:srgbClr val="7F0055"/>
                </a:solidFill>
                <a:latin typeface="Courier New"/>
                <a:cs typeface="Courier New"/>
              </a:rPr>
              <a:t>new</a:t>
            </a:r>
            <a:r>
              <a:rPr sz="1700" b="1" spc="-30" dirty="0">
                <a:solidFill>
                  <a:srgbClr val="7F0055"/>
                </a:solidFill>
                <a:latin typeface="Courier New"/>
                <a:cs typeface="Courier New"/>
              </a:rPr>
              <a:t> </a:t>
            </a:r>
            <a:r>
              <a:rPr sz="1700" b="1" dirty="0">
                <a:latin typeface="Courier New"/>
                <a:cs typeface="Courier New"/>
              </a:rPr>
              <a:t>Pomme(30));</a:t>
            </a:r>
            <a:endParaRPr sz="1700">
              <a:latin typeface="Courier New"/>
              <a:cs typeface="Courier New"/>
            </a:endParaRPr>
          </a:p>
          <a:p>
            <a:pPr marL="356870">
              <a:lnSpc>
                <a:spcPct val="100000"/>
              </a:lnSpc>
            </a:pPr>
            <a:r>
              <a:rPr sz="1000" spc="-240" dirty="0">
                <a:solidFill>
                  <a:srgbClr val="3B812F"/>
                </a:solidFill>
                <a:latin typeface="Wingdings"/>
                <a:cs typeface="Wingdings"/>
              </a:rPr>
              <a:t></a:t>
            </a:r>
            <a:r>
              <a:rPr sz="1000" spc="-240" dirty="0">
                <a:solidFill>
                  <a:srgbClr val="3B812F"/>
                </a:solidFill>
                <a:latin typeface="Times New Roman"/>
                <a:cs typeface="Times New Roman"/>
              </a:rPr>
              <a:t>                                                                                                </a:t>
            </a:r>
            <a:r>
              <a:rPr sz="1700" b="1" dirty="0">
                <a:solidFill>
                  <a:srgbClr val="CC0000"/>
                </a:solidFill>
                <a:latin typeface="Courier New"/>
                <a:cs typeface="Courier New"/>
              </a:rPr>
              <a:t>fruits</a:t>
            </a:r>
            <a:r>
              <a:rPr sz="1700" b="1" dirty="0">
                <a:latin typeface="Courier New"/>
                <a:cs typeface="Courier New"/>
              </a:rPr>
              <a:t>.add(</a:t>
            </a:r>
            <a:r>
              <a:rPr sz="1700" b="1" dirty="0">
                <a:solidFill>
                  <a:srgbClr val="7F0055"/>
                </a:solidFill>
                <a:latin typeface="Courier New"/>
                <a:cs typeface="Courier New"/>
              </a:rPr>
              <a:t>new</a:t>
            </a:r>
            <a:r>
              <a:rPr sz="1700" b="1" spc="-25" dirty="0">
                <a:solidFill>
                  <a:srgbClr val="7F0055"/>
                </a:solidFill>
                <a:latin typeface="Courier New"/>
                <a:cs typeface="Courier New"/>
              </a:rPr>
              <a:t> </a:t>
            </a:r>
            <a:r>
              <a:rPr sz="1700" b="1" dirty="0">
                <a:latin typeface="Courier New"/>
                <a:cs typeface="Courier New"/>
              </a:rPr>
              <a:t>Orange(25));</a:t>
            </a:r>
            <a:endParaRPr sz="1700">
              <a:latin typeface="Courier New"/>
              <a:cs typeface="Courier New"/>
            </a:endParaRPr>
          </a:p>
          <a:p>
            <a:pPr marL="355600" indent="-342900">
              <a:lnSpc>
                <a:spcPct val="100000"/>
              </a:lnSpc>
              <a:spcBef>
                <a:spcPts val="55"/>
              </a:spcBef>
              <a:buClr>
                <a:srgbClr val="CC9900"/>
              </a:buClr>
              <a:buSzPct val="63888"/>
              <a:buFont typeface="Wingdings"/>
              <a:buChar char=""/>
              <a:tabLst>
                <a:tab pos="354965" algn="l"/>
                <a:tab pos="355600" algn="l"/>
              </a:tabLst>
            </a:pPr>
            <a:r>
              <a:rPr sz="1800" spc="-5" dirty="0">
                <a:latin typeface="Arial"/>
                <a:cs typeface="Arial"/>
              </a:rPr>
              <a:t>Faire </a:t>
            </a:r>
            <a:r>
              <a:rPr sz="1800" spc="-10" dirty="0">
                <a:latin typeface="Arial"/>
                <a:cs typeface="Arial"/>
              </a:rPr>
              <a:t>appel </a:t>
            </a:r>
            <a:r>
              <a:rPr sz="1800" dirty="0">
                <a:latin typeface="Arial"/>
                <a:cs typeface="Arial"/>
              </a:rPr>
              <a:t>à </a:t>
            </a:r>
            <a:r>
              <a:rPr sz="1800" spc="-5" dirty="0">
                <a:latin typeface="Arial"/>
                <a:cs typeface="Arial"/>
              </a:rPr>
              <a:t>la </a:t>
            </a:r>
            <a:r>
              <a:rPr sz="1800" spc="-10" dirty="0">
                <a:latin typeface="Arial"/>
                <a:cs typeface="Arial"/>
              </a:rPr>
              <a:t>méthode </a:t>
            </a:r>
            <a:r>
              <a:rPr sz="1800" spc="-5" dirty="0">
                <a:latin typeface="Arial"/>
                <a:cs typeface="Arial"/>
              </a:rPr>
              <a:t>affiche() de tous les </a:t>
            </a:r>
            <a:r>
              <a:rPr sz="1800" spc="-10" dirty="0">
                <a:latin typeface="Arial"/>
                <a:cs typeface="Arial"/>
              </a:rPr>
              <a:t>objets </a:t>
            </a:r>
            <a:r>
              <a:rPr sz="1800" spc="-5" dirty="0">
                <a:latin typeface="Arial"/>
                <a:cs typeface="Arial"/>
              </a:rPr>
              <a:t>de la</a:t>
            </a:r>
            <a:r>
              <a:rPr sz="1800" spc="95" dirty="0">
                <a:latin typeface="Arial"/>
                <a:cs typeface="Arial"/>
              </a:rPr>
              <a:t> </a:t>
            </a:r>
            <a:r>
              <a:rPr sz="1800" spc="-5" dirty="0">
                <a:latin typeface="Arial"/>
                <a:cs typeface="Arial"/>
              </a:rPr>
              <a:t>liste:</a:t>
            </a:r>
            <a:endParaRPr sz="1800">
              <a:latin typeface="Arial"/>
              <a:cs typeface="Arial"/>
            </a:endParaRPr>
          </a:p>
          <a:p>
            <a:pPr marL="356870">
              <a:lnSpc>
                <a:spcPts val="2010"/>
              </a:lnSpc>
            </a:pPr>
            <a:r>
              <a:rPr sz="1000" spc="-240" dirty="0">
                <a:solidFill>
                  <a:srgbClr val="3B812F"/>
                </a:solidFill>
                <a:latin typeface="Wingdings"/>
                <a:cs typeface="Wingdings"/>
              </a:rPr>
              <a:t></a:t>
            </a:r>
            <a:r>
              <a:rPr sz="1000" spc="-240" dirty="0">
                <a:solidFill>
                  <a:srgbClr val="3B812F"/>
                </a:solidFill>
                <a:latin typeface="Times New Roman"/>
                <a:cs typeface="Times New Roman"/>
              </a:rPr>
              <a:t>                                                                                                   </a:t>
            </a:r>
            <a:r>
              <a:rPr sz="1700" dirty="0">
                <a:latin typeface="Arial"/>
                <a:cs typeface="Arial"/>
              </a:rPr>
              <a:t>En utilisant la boucle classique</a:t>
            </a:r>
            <a:r>
              <a:rPr sz="1700" spc="-65" dirty="0">
                <a:latin typeface="Arial"/>
                <a:cs typeface="Arial"/>
              </a:rPr>
              <a:t> </a:t>
            </a:r>
            <a:r>
              <a:rPr sz="1700" spc="-5" dirty="0">
                <a:latin typeface="Arial"/>
                <a:cs typeface="Arial"/>
              </a:rPr>
              <a:t>for</a:t>
            </a:r>
            <a:endParaRPr sz="1700">
              <a:latin typeface="Arial"/>
              <a:cs typeface="Arial"/>
            </a:endParaRPr>
          </a:p>
          <a:p>
            <a:pPr marL="942340" marR="2823845" indent="-259079">
              <a:lnSpc>
                <a:spcPts val="2039"/>
              </a:lnSpc>
              <a:spcBef>
                <a:spcPts val="35"/>
              </a:spcBef>
            </a:pPr>
            <a:r>
              <a:rPr sz="1700" b="1" dirty="0">
                <a:solidFill>
                  <a:srgbClr val="7F0055"/>
                </a:solidFill>
                <a:latin typeface="Courier New"/>
                <a:cs typeface="Courier New"/>
              </a:rPr>
              <a:t>for</a:t>
            </a:r>
            <a:r>
              <a:rPr sz="1700" b="1" dirty="0">
                <a:latin typeface="Courier New"/>
                <a:cs typeface="Courier New"/>
              </a:rPr>
              <a:t>(</a:t>
            </a:r>
            <a:r>
              <a:rPr sz="1700" b="1" dirty="0">
                <a:solidFill>
                  <a:srgbClr val="7F0055"/>
                </a:solidFill>
                <a:latin typeface="Courier New"/>
                <a:cs typeface="Courier New"/>
              </a:rPr>
              <a:t>int </a:t>
            </a:r>
            <a:r>
              <a:rPr sz="1700" b="1" dirty="0">
                <a:latin typeface="Courier New"/>
                <a:cs typeface="Courier New"/>
              </a:rPr>
              <a:t>i=0;i&lt;</a:t>
            </a:r>
            <a:r>
              <a:rPr sz="1700" b="1" dirty="0">
                <a:solidFill>
                  <a:srgbClr val="CC0000"/>
                </a:solidFill>
                <a:latin typeface="Courier New"/>
                <a:cs typeface="Courier New"/>
              </a:rPr>
              <a:t>fruits</a:t>
            </a:r>
            <a:r>
              <a:rPr sz="1700" b="1" dirty="0">
                <a:latin typeface="Courier New"/>
                <a:cs typeface="Courier New"/>
              </a:rPr>
              <a:t>.size();i++){  </a:t>
            </a:r>
            <a:r>
              <a:rPr sz="1700" b="1" dirty="0">
                <a:solidFill>
                  <a:srgbClr val="CC0000"/>
                </a:solidFill>
                <a:latin typeface="Courier New"/>
                <a:cs typeface="Courier New"/>
              </a:rPr>
              <a:t>fruits</a:t>
            </a:r>
            <a:r>
              <a:rPr sz="1700" b="1" dirty="0">
                <a:latin typeface="Courier New"/>
                <a:cs typeface="Courier New"/>
              </a:rPr>
              <a:t>.get(i).affiche();</a:t>
            </a:r>
            <a:endParaRPr sz="1700">
              <a:latin typeface="Courier New"/>
              <a:cs typeface="Courier New"/>
            </a:endParaRPr>
          </a:p>
          <a:p>
            <a:pPr marL="683260">
              <a:lnSpc>
                <a:spcPts val="2010"/>
              </a:lnSpc>
            </a:pPr>
            <a:r>
              <a:rPr sz="1700" b="1" dirty="0">
                <a:latin typeface="Courier New"/>
                <a:cs typeface="Courier New"/>
              </a:rPr>
              <a:t>}</a:t>
            </a:r>
            <a:endParaRPr sz="1700">
              <a:latin typeface="Courier New"/>
              <a:cs typeface="Courier New"/>
            </a:endParaRPr>
          </a:p>
          <a:p>
            <a:pPr marL="356870">
              <a:lnSpc>
                <a:spcPts val="2010"/>
              </a:lnSpc>
              <a:spcBef>
                <a:spcPts val="20"/>
              </a:spcBef>
            </a:pPr>
            <a:r>
              <a:rPr sz="1000" spc="-240" dirty="0">
                <a:solidFill>
                  <a:srgbClr val="3B812F"/>
                </a:solidFill>
                <a:latin typeface="Wingdings"/>
                <a:cs typeface="Wingdings"/>
              </a:rPr>
              <a:t></a:t>
            </a:r>
            <a:r>
              <a:rPr sz="1000" spc="-240" dirty="0">
                <a:solidFill>
                  <a:srgbClr val="3B812F"/>
                </a:solidFill>
                <a:latin typeface="Times New Roman"/>
                <a:cs typeface="Times New Roman"/>
              </a:rPr>
              <a:t>                                                                                                </a:t>
            </a:r>
            <a:r>
              <a:rPr sz="1000" spc="-229" dirty="0">
                <a:solidFill>
                  <a:srgbClr val="3B812F"/>
                </a:solidFill>
                <a:latin typeface="Times New Roman"/>
                <a:cs typeface="Times New Roman"/>
              </a:rPr>
              <a:t> </a:t>
            </a:r>
            <a:r>
              <a:rPr sz="1700" dirty="0">
                <a:latin typeface="Arial"/>
                <a:cs typeface="Arial"/>
              </a:rPr>
              <a:t>En utilisant la boucle </a:t>
            </a:r>
            <a:r>
              <a:rPr sz="1700" spc="-5" dirty="0">
                <a:latin typeface="Arial"/>
                <a:cs typeface="Arial"/>
              </a:rPr>
              <a:t>for</a:t>
            </a:r>
            <a:r>
              <a:rPr sz="1700" spc="-50" dirty="0">
                <a:latin typeface="Arial"/>
                <a:cs typeface="Arial"/>
              </a:rPr>
              <a:t> </a:t>
            </a:r>
            <a:r>
              <a:rPr sz="1700" dirty="0">
                <a:latin typeface="Arial"/>
                <a:cs typeface="Arial"/>
              </a:rPr>
              <a:t>each</a:t>
            </a:r>
            <a:endParaRPr sz="1700">
              <a:latin typeface="Arial"/>
              <a:cs typeface="Arial"/>
            </a:endParaRPr>
          </a:p>
          <a:p>
            <a:pPr marL="942340" marR="4649470" indent="-259079">
              <a:lnSpc>
                <a:spcPts val="2039"/>
              </a:lnSpc>
              <a:spcBef>
                <a:spcPts val="35"/>
              </a:spcBef>
            </a:pPr>
            <a:r>
              <a:rPr sz="1700" b="1" dirty="0">
                <a:solidFill>
                  <a:srgbClr val="7F0055"/>
                </a:solidFill>
                <a:latin typeface="Courier New"/>
                <a:cs typeface="Courier New"/>
              </a:rPr>
              <a:t>for</a:t>
            </a:r>
            <a:r>
              <a:rPr sz="1700" b="1" dirty="0">
                <a:latin typeface="Courier New"/>
                <a:cs typeface="Courier New"/>
              </a:rPr>
              <a:t>(</a:t>
            </a:r>
            <a:r>
              <a:rPr sz="1700" b="1" dirty="0">
                <a:solidFill>
                  <a:srgbClr val="000099"/>
                </a:solidFill>
                <a:latin typeface="Courier New"/>
                <a:cs typeface="Courier New"/>
              </a:rPr>
              <a:t>Fruit</a:t>
            </a:r>
            <a:r>
              <a:rPr sz="1700" b="1" spc="-70" dirty="0">
                <a:solidFill>
                  <a:srgbClr val="000099"/>
                </a:solidFill>
                <a:latin typeface="Courier New"/>
                <a:cs typeface="Courier New"/>
              </a:rPr>
              <a:t> </a:t>
            </a:r>
            <a:r>
              <a:rPr sz="1700" b="1" dirty="0">
                <a:latin typeface="Courier New"/>
                <a:cs typeface="Courier New"/>
              </a:rPr>
              <a:t>f:</a:t>
            </a:r>
            <a:r>
              <a:rPr sz="1700" b="1" dirty="0">
                <a:solidFill>
                  <a:srgbClr val="CC0000"/>
                </a:solidFill>
                <a:latin typeface="Courier New"/>
                <a:cs typeface="Courier New"/>
              </a:rPr>
              <a:t>fruits</a:t>
            </a:r>
            <a:r>
              <a:rPr sz="1700" b="1" dirty="0">
                <a:latin typeface="Courier New"/>
                <a:cs typeface="Courier New"/>
              </a:rPr>
              <a:t>)  f.affiche();</a:t>
            </a:r>
            <a:endParaRPr sz="1700">
              <a:latin typeface="Courier New"/>
              <a:cs typeface="Courier New"/>
            </a:endParaRPr>
          </a:p>
          <a:p>
            <a:pPr marL="12700">
              <a:lnSpc>
                <a:spcPts val="2140"/>
              </a:lnSpc>
              <a:tabLst>
                <a:tab pos="354965" algn="l"/>
              </a:tabLst>
            </a:pPr>
            <a:r>
              <a:rPr sz="1150" spc="-320" dirty="0">
                <a:solidFill>
                  <a:srgbClr val="CC9900"/>
                </a:solidFill>
                <a:latin typeface="Wingdings"/>
                <a:cs typeface="Wingdings"/>
              </a:rPr>
              <a:t></a:t>
            </a:r>
            <a:r>
              <a:rPr sz="1150" spc="-320" dirty="0">
                <a:solidFill>
                  <a:srgbClr val="CC9900"/>
                </a:solidFill>
                <a:latin typeface="Times New Roman"/>
                <a:cs typeface="Times New Roman"/>
              </a:rPr>
              <a:t>	</a:t>
            </a:r>
            <a:r>
              <a:rPr sz="1800" spc="-10" dirty="0">
                <a:latin typeface="Arial"/>
                <a:cs typeface="Arial"/>
              </a:rPr>
              <a:t>Supprimer </a:t>
            </a:r>
            <a:r>
              <a:rPr sz="1800" spc="-5" dirty="0">
                <a:latin typeface="Arial"/>
                <a:cs typeface="Arial"/>
              </a:rPr>
              <a:t>le </a:t>
            </a:r>
            <a:r>
              <a:rPr sz="1800" spc="-10" dirty="0">
                <a:latin typeface="Arial"/>
                <a:cs typeface="Arial"/>
              </a:rPr>
              <a:t>deuxième </a:t>
            </a:r>
            <a:r>
              <a:rPr sz="1800" spc="-5" dirty="0">
                <a:latin typeface="Arial"/>
                <a:cs typeface="Arial"/>
              </a:rPr>
              <a:t>Objet de la</a:t>
            </a:r>
            <a:r>
              <a:rPr sz="1800" spc="60" dirty="0">
                <a:latin typeface="Arial"/>
                <a:cs typeface="Arial"/>
              </a:rPr>
              <a:t> </a:t>
            </a:r>
            <a:r>
              <a:rPr sz="1800" spc="-5" dirty="0">
                <a:latin typeface="Arial"/>
                <a:cs typeface="Arial"/>
              </a:rPr>
              <a:t>liste</a:t>
            </a:r>
            <a:endParaRPr sz="1800">
              <a:latin typeface="Arial"/>
              <a:cs typeface="Arial"/>
            </a:endParaRPr>
          </a:p>
          <a:p>
            <a:pPr marL="356870">
              <a:lnSpc>
                <a:spcPts val="2030"/>
              </a:lnSpc>
            </a:pPr>
            <a:r>
              <a:rPr sz="1000" spc="-240" dirty="0">
                <a:solidFill>
                  <a:srgbClr val="3B812F"/>
                </a:solidFill>
                <a:latin typeface="Wingdings"/>
                <a:cs typeface="Wingdings"/>
              </a:rPr>
              <a:t></a:t>
            </a:r>
            <a:r>
              <a:rPr sz="1000" spc="-240" dirty="0">
                <a:solidFill>
                  <a:srgbClr val="3B812F"/>
                </a:solidFill>
                <a:latin typeface="Times New Roman"/>
                <a:cs typeface="Times New Roman"/>
              </a:rPr>
              <a:t>                                                                                           </a:t>
            </a:r>
            <a:r>
              <a:rPr sz="1700" b="1" dirty="0">
                <a:latin typeface="Courier New"/>
                <a:cs typeface="Courier New"/>
              </a:rPr>
              <a:t>fruits.remove(1);</a:t>
            </a:r>
            <a:endParaRPr sz="1700">
              <a:latin typeface="Courier New"/>
              <a:cs typeface="Courier New"/>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59107" y="227025"/>
            <a:ext cx="6430645" cy="579120"/>
          </a:xfrm>
          <a:prstGeom prst="rect">
            <a:avLst/>
          </a:prstGeom>
        </p:spPr>
        <p:txBody>
          <a:bodyPr vert="horz" wrap="square" lIns="0" tIns="0" rIns="0" bIns="0" rtlCol="0">
            <a:spAutoFit/>
          </a:bodyPr>
          <a:lstStyle/>
          <a:p>
            <a:pPr marL="12700">
              <a:lnSpc>
                <a:spcPct val="100000"/>
              </a:lnSpc>
            </a:pPr>
            <a:r>
              <a:rPr sz="3800" spc="-5" dirty="0"/>
              <a:t>Exemple </a:t>
            </a:r>
            <a:r>
              <a:rPr sz="3800" dirty="0"/>
              <a:t>d’utilisation de</a:t>
            </a:r>
            <a:r>
              <a:rPr sz="3800" spc="-60" dirty="0"/>
              <a:t> </a:t>
            </a:r>
            <a:r>
              <a:rPr sz="3800" dirty="0"/>
              <a:t>ArrayList</a:t>
            </a:r>
          </a:p>
        </p:txBody>
      </p:sp>
      <p:sp>
        <p:nvSpPr>
          <p:cNvPr id="3" name="object 3"/>
          <p:cNvSpPr txBox="1"/>
          <p:nvPr/>
        </p:nvSpPr>
        <p:spPr>
          <a:xfrm>
            <a:off x="852812" y="1091184"/>
            <a:ext cx="6714490" cy="822960"/>
          </a:xfrm>
          <a:prstGeom prst="rect">
            <a:avLst/>
          </a:prstGeom>
        </p:spPr>
        <p:txBody>
          <a:bodyPr vert="horz" wrap="square" lIns="0" tIns="0" rIns="0" bIns="0" rtlCol="0">
            <a:spAutoFit/>
          </a:bodyPr>
          <a:lstStyle/>
          <a:p>
            <a:pPr marL="149225" marR="5080" indent="-137160">
              <a:lnSpc>
                <a:spcPct val="100000"/>
              </a:lnSpc>
            </a:pPr>
            <a:r>
              <a:rPr sz="1800" b="1" spc="-10" dirty="0">
                <a:solidFill>
                  <a:srgbClr val="7F0055"/>
                </a:solidFill>
                <a:latin typeface="Courier New"/>
                <a:cs typeface="Courier New"/>
              </a:rPr>
              <a:t>import </a:t>
            </a:r>
            <a:r>
              <a:rPr sz="1800" b="1" spc="-10" dirty="0">
                <a:latin typeface="Courier New"/>
                <a:cs typeface="Courier New"/>
              </a:rPr>
              <a:t>java.util.ArrayList;</a:t>
            </a:r>
            <a:r>
              <a:rPr sz="1800" b="1" spc="-10" dirty="0">
                <a:solidFill>
                  <a:srgbClr val="7F0055"/>
                </a:solidFill>
                <a:latin typeface="Courier New"/>
                <a:cs typeface="Courier New"/>
              </a:rPr>
              <a:t>import </a:t>
            </a:r>
            <a:r>
              <a:rPr sz="1800" b="1" spc="-10" dirty="0">
                <a:latin typeface="Courier New"/>
                <a:cs typeface="Courier New"/>
              </a:rPr>
              <a:t>java.util.List;  </a:t>
            </a:r>
            <a:r>
              <a:rPr sz="1800" b="1" spc="-10" dirty="0">
                <a:solidFill>
                  <a:srgbClr val="7F0055"/>
                </a:solidFill>
                <a:latin typeface="Courier New"/>
                <a:cs typeface="Courier New"/>
              </a:rPr>
              <a:t>public class </a:t>
            </a:r>
            <a:r>
              <a:rPr sz="1800" b="1" spc="-10" dirty="0">
                <a:latin typeface="Courier New"/>
                <a:cs typeface="Courier New"/>
              </a:rPr>
              <a:t>App1</a:t>
            </a:r>
            <a:r>
              <a:rPr sz="1800" b="1" spc="-85" dirty="0">
                <a:latin typeface="Courier New"/>
                <a:cs typeface="Courier New"/>
              </a:rPr>
              <a:t> </a:t>
            </a:r>
            <a:r>
              <a:rPr sz="1800" b="1" dirty="0">
                <a:latin typeface="Courier New"/>
                <a:cs typeface="Courier New"/>
              </a:rPr>
              <a:t>{</a:t>
            </a:r>
            <a:endParaRPr sz="1800">
              <a:latin typeface="Courier New"/>
              <a:cs typeface="Courier New"/>
            </a:endParaRPr>
          </a:p>
          <a:p>
            <a:pPr marL="287020">
              <a:lnSpc>
                <a:spcPct val="100000"/>
              </a:lnSpc>
            </a:pPr>
            <a:r>
              <a:rPr sz="1800" b="1" spc="-10" dirty="0">
                <a:solidFill>
                  <a:srgbClr val="7F0055"/>
                </a:solidFill>
                <a:latin typeface="Courier New"/>
                <a:cs typeface="Courier New"/>
              </a:rPr>
              <a:t>public static void </a:t>
            </a:r>
            <a:r>
              <a:rPr sz="1800" b="1" spc="-10" dirty="0">
                <a:latin typeface="Courier New"/>
                <a:cs typeface="Courier New"/>
              </a:rPr>
              <a:t>main(String[] args)</a:t>
            </a:r>
            <a:r>
              <a:rPr sz="1800" b="1" spc="-70" dirty="0">
                <a:latin typeface="Courier New"/>
                <a:cs typeface="Courier New"/>
              </a:rPr>
              <a:t> </a:t>
            </a:r>
            <a:r>
              <a:rPr sz="1800" b="1" dirty="0">
                <a:latin typeface="Courier New"/>
                <a:cs typeface="Courier New"/>
              </a:rPr>
              <a:t>{</a:t>
            </a:r>
            <a:endParaRPr sz="1800">
              <a:latin typeface="Courier New"/>
              <a:cs typeface="Courier New"/>
            </a:endParaRPr>
          </a:p>
        </p:txBody>
      </p:sp>
      <p:sp>
        <p:nvSpPr>
          <p:cNvPr id="4" name="object 4"/>
          <p:cNvSpPr txBox="1"/>
          <p:nvPr/>
        </p:nvSpPr>
        <p:spPr>
          <a:xfrm>
            <a:off x="5974862" y="1914144"/>
            <a:ext cx="708660" cy="297815"/>
          </a:xfrm>
          <a:prstGeom prst="rect">
            <a:avLst/>
          </a:prstGeom>
        </p:spPr>
        <p:txBody>
          <a:bodyPr vert="horz" wrap="square" lIns="0" tIns="0" rIns="0" bIns="0" rtlCol="0">
            <a:spAutoFit/>
          </a:bodyPr>
          <a:lstStyle/>
          <a:p>
            <a:pPr marL="12700">
              <a:lnSpc>
                <a:spcPct val="100000"/>
              </a:lnSpc>
            </a:pPr>
            <a:r>
              <a:rPr sz="1800" b="1" spc="-15" dirty="0">
                <a:solidFill>
                  <a:srgbClr val="3B812F"/>
                </a:solidFill>
                <a:latin typeface="Courier New"/>
                <a:cs typeface="Courier New"/>
              </a:rPr>
              <a:t>F</a:t>
            </a:r>
            <a:r>
              <a:rPr sz="1800" b="1" spc="-5" dirty="0">
                <a:solidFill>
                  <a:srgbClr val="3B812F"/>
                </a:solidFill>
                <a:latin typeface="Courier New"/>
                <a:cs typeface="Courier New"/>
              </a:rPr>
              <a:t>r</a:t>
            </a:r>
            <a:r>
              <a:rPr sz="1800" b="1" spc="-15" dirty="0">
                <a:solidFill>
                  <a:srgbClr val="3B812F"/>
                </a:solidFill>
                <a:latin typeface="Courier New"/>
                <a:cs typeface="Courier New"/>
              </a:rPr>
              <a:t>u</a:t>
            </a:r>
            <a:r>
              <a:rPr sz="1800" b="1" spc="-5" dirty="0">
                <a:solidFill>
                  <a:srgbClr val="3B812F"/>
                </a:solidFill>
                <a:latin typeface="Courier New"/>
                <a:cs typeface="Courier New"/>
              </a:rPr>
              <a:t>it</a:t>
            </a:r>
            <a:endParaRPr sz="1800">
              <a:latin typeface="Courier New"/>
              <a:cs typeface="Courier New"/>
            </a:endParaRPr>
          </a:p>
        </p:txBody>
      </p:sp>
      <p:sp>
        <p:nvSpPr>
          <p:cNvPr id="5" name="object 5"/>
          <p:cNvSpPr txBox="1"/>
          <p:nvPr/>
        </p:nvSpPr>
        <p:spPr>
          <a:xfrm>
            <a:off x="1197236" y="1914144"/>
            <a:ext cx="4665980" cy="1395095"/>
          </a:xfrm>
          <a:prstGeom prst="rect">
            <a:avLst/>
          </a:prstGeom>
        </p:spPr>
        <p:txBody>
          <a:bodyPr vert="horz" wrap="square" lIns="0" tIns="0" rIns="0" bIns="0" rtlCol="0">
            <a:spAutoFit/>
          </a:bodyPr>
          <a:lstStyle/>
          <a:p>
            <a:pPr marL="12700" marR="5080">
              <a:lnSpc>
                <a:spcPct val="100000"/>
              </a:lnSpc>
            </a:pPr>
            <a:r>
              <a:rPr sz="1800" b="1" spc="-5" dirty="0">
                <a:solidFill>
                  <a:srgbClr val="3B812F"/>
                </a:solidFill>
                <a:latin typeface="Courier New"/>
                <a:cs typeface="Courier New"/>
              </a:rPr>
              <a:t>// </a:t>
            </a:r>
            <a:r>
              <a:rPr sz="1800" b="1" spc="-10" dirty="0">
                <a:solidFill>
                  <a:srgbClr val="3B812F"/>
                </a:solidFill>
                <a:latin typeface="Courier New"/>
                <a:cs typeface="Courier New"/>
              </a:rPr>
              <a:t>Déclaration d’une liste </a:t>
            </a:r>
            <a:r>
              <a:rPr sz="1800" b="1" spc="-5" dirty="0">
                <a:solidFill>
                  <a:srgbClr val="3B812F"/>
                </a:solidFill>
                <a:latin typeface="Courier New"/>
                <a:cs typeface="Courier New"/>
              </a:rPr>
              <a:t>de </a:t>
            </a:r>
            <a:r>
              <a:rPr sz="1800" b="1" spc="-10" dirty="0">
                <a:solidFill>
                  <a:srgbClr val="3B812F"/>
                </a:solidFill>
                <a:latin typeface="Courier New"/>
                <a:cs typeface="Courier New"/>
              </a:rPr>
              <a:t>type  </a:t>
            </a:r>
            <a:r>
              <a:rPr sz="1800" b="1" spc="-10" dirty="0">
                <a:latin typeface="Courier New"/>
                <a:cs typeface="Courier New"/>
              </a:rPr>
              <a:t>List&lt;Fruit&gt;</a:t>
            </a:r>
            <a:r>
              <a:rPr sz="1800" b="1" spc="-80" dirty="0">
                <a:latin typeface="Courier New"/>
                <a:cs typeface="Courier New"/>
              </a:rPr>
              <a:t> </a:t>
            </a:r>
            <a:r>
              <a:rPr sz="1800" b="1" spc="-10" dirty="0">
                <a:latin typeface="Courier New"/>
                <a:cs typeface="Courier New"/>
              </a:rPr>
              <a:t>fruits;</a:t>
            </a:r>
            <a:endParaRPr sz="1800">
              <a:latin typeface="Courier New"/>
              <a:cs typeface="Courier New"/>
            </a:endParaRPr>
          </a:p>
          <a:p>
            <a:pPr marL="12700" marR="548640">
              <a:lnSpc>
                <a:spcPct val="100000"/>
              </a:lnSpc>
            </a:pPr>
            <a:r>
              <a:rPr sz="1800" b="1" spc="-5" dirty="0">
                <a:solidFill>
                  <a:srgbClr val="3B812F"/>
                </a:solidFill>
                <a:latin typeface="Courier New"/>
                <a:cs typeface="Courier New"/>
              </a:rPr>
              <a:t>// </a:t>
            </a:r>
            <a:r>
              <a:rPr sz="1800" b="1" spc="-10" dirty="0">
                <a:solidFill>
                  <a:srgbClr val="3B812F"/>
                </a:solidFill>
                <a:latin typeface="Courier New"/>
                <a:cs typeface="Courier New"/>
              </a:rPr>
              <a:t>Création </a:t>
            </a:r>
            <a:r>
              <a:rPr sz="1800" b="1" spc="-5" dirty="0">
                <a:solidFill>
                  <a:srgbClr val="3B812F"/>
                </a:solidFill>
                <a:latin typeface="Courier New"/>
                <a:cs typeface="Courier New"/>
              </a:rPr>
              <a:t>de </a:t>
            </a:r>
            <a:r>
              <a:rPr sz="1800" b="1" spc="-10" dirty="0">
                <a:solidFill>
                  <a:srgbClr val="3B812F"/>
                </a:solidFill>
                <a:latin typeface="Courier New"/>
                <a:cs typeface="Courier New"/>
              </a:rPr>
              <a:t>la liste  </a:t>
            </a:r>
            <a:r>
              <a:rPr sz="1800" b="1" spc="-10" dirty="0">
                <a:latin typeface="Courier New"/>
                <a:cs typeface="Courier New"/>
              </a:rPr>
              <a:t>fruits=</a:t>
            </a:r>
            <a:r>
              <a:rPr sz="1800" b="1" spc="-10" dirty="0">
                <a:solidFill>
                  <a:srgbClr val="7F0055"/>
                </a:solidFill>
                <a:latin typeface="Courier New"/>
                <a:cs typeface="Courier New"/>
              </a:rPr>
              <a:t>new</a:t>
            </a:r>
            <a:r>
              <a:rPr sz="1800" b="1" spc="-70" dirty="0">
                <a:solidFill>
                  <a:srgbClr val="7F0055"/>
                </a:solidFill>
                <a:latin typeface="Courier New"/>
                <a:cs typeface="Courier New"/>
              </a:rPr>
              <a:t> </a:t>
            </a:r>
            <a:r>
              <a:rPr sz="1800" b="1" spc="-10" dirty="0">
                <a:latin typeface="Courier New"/>
                <a:cs typeface="Courier New"/>
              </a:rPr>
              <a:t>ArrayList&lt;Fruit&gt;();</a:t>
            </a:r>
            <a:endParaRPr sz="1800">
              <a:latin typeface="Courier New"/>
              <a:cs typeface="Courier New"/>
            </a:endParaRPr>
          </a:p>
          <a:p>
            <a:pPr marL="12700">
              <a:lnSpc>
                <a:spcPct val="100000"/>
              </a:lnSpc>
            </a:pPr>
            <a:r>
              <a:rPr sz="1800" b="1" spc="-5" dirty="0">
                <a:solidFill>
                  <a:srgbClr val="3B812F"/>
                </a:solidFill>
                <a:latin typeface="Courier New"/>
                <a:cs typeface="Courier New"/>
              </a:rPr>
              <a:t>// </a:t>
            </a:r>
            <a:r>
              <a:rPr sz="1800" b="1" spc="-10" dirty="0">
                <a:solidFill>
                  <a:srgbClr val="3B812F"/>
                </a:solidFill>
                <a:latin typeface="Courier New"/>
                <a:cs typeface="Courier New"/>
              </a:rPr>
              <a:t>Ajout de </a:t>
            </a:r>
            <a:r>
              <a:rPr sz="1800" b="1" dirty="0">
                <a:solidFill>
                  <a:srgbClr val="3B812F"/>
                </a:solidFill>
                <a:latin typeface="Courier New"/>
                <a:cs typeface="Courier New"/>
              </a:rPr>
              <a:t>3 </a:t>
            </a:r>
            <a:r>
              <a:rPr sz="1800" b="1" spc="-10" dirty="0">
                <a:solidFill>
                  <a:srgbClr val="3B812F"/>
                </a:solidFill>
                <a:latin typeface="Courier New"/>
                <a:cs typeface="Courier New"/>
              </a:rPr>
              <a:t>objets Pomme,</a:t>
            </a:r>
            <a:r>
              <a:rPr sz="1800" b="1" spc="-90" dirty="0">
                <a:solidFill>
                  <a:srgbClr val="3B812F"/>
                </a:solidFill>
                <a:latin typeface="Courier New"/>
                <a:cs typeface="Courier New"/>
              </a:rPr>
              <a:t> </a:t>
            </a:r>
            <a:r>
              <a:rPr sz="1800" b="1" spc="-10" dirty="0">
                <a:solidFill>
                  <a:srgbClr val="3B812F"/>
                </a:solidFill>
                <a:latin typeface="Courier New"/>
                <a:cs typeface="Courier New"/>
              </a:rPr>
              <a:t>Orange</a:t>
            </a:r>
            <a:endParaRPr sz="1800">
              <a:latin typeface="Courier New"/>
              <a:cs typeface="Courier New"/>
            </a:endParaRPr>
          </a:p>
        </p:txBody>
      </p:sp>
      <p:sp>
        <p:nvSpPr>
          <p:cNvPr id="6" name="object 6"/>
          <p:cNvSpPr txBox="1"/>
          <p:nvPr/>
        </p:nvSpPr>
        <p:spPr>
          <a:xfrm>
            <a:off x="5974862" y="3011423"/>
            <a:ext cx="1118235" cy="297815"/>
          </a:xfrm>
          <a:prstGeom prst="rect">
            <a:avLst/>
          </a:prstGeom>
        </p:spPr>
        <p:txBody>
          <a:bodyPr vert="horz" wrap="square" lIns="0" tIns="0" rIns="0" bIns="0" rtlCol="0">
            <a:spAutoFit/>
          </a:bodyPr>
          <a:lstStyle/>
          <a:p>
            <a:pPr marL="12700">
              <a:lnSpc>
                <a:spcPct val="100000"/>
              </a:lnSpc>
            </a:pPr>
            <a:r>
              <a:rPr sz="1800" b="1" spc="-10" dirty="0">
                <a:solidFill>
                  <a:srgbClr val="3B812F"/>
                </a:solidFill>
                <a:latin typeface="Courier New"/>
                <a:cs typeface="Courier New"/>
              </a:rPr>
              <a:t>et</a:t>
            </a:r>
            <a:r>
              <a:rPr sz="1800" b="1" spc="-95" dirty="0">
                <a:solidFill>
                  <a:srgbClr val="3B812F"/>
                </a:solidFill>
                <a:latin typeface="Courier New"/>
                <a:cs typeface="Courier New"/>
              </a:rPr>
              <a:t> </a:t>
            </a:r>
            <a:r>
              <a:rPr sz="1800" b="1" spc="-10" dirty="0">
                <a:solidFill>
                  <a:srgbClr val="3B812F"/>
                </a:solidFill>
                <a:latin typeface="Courier New"/>
                <a:cs typeface="Courier New"/>
              </a:rPr>
              <a:t>Pomme</a:t>
            </a:r>
            <a:endParaRPr sz="1800">
              <a:latin typeface="Courier New"/>
              <a:cs typeface="Courier New"/>
            </a:endParaRPr>
          </a:p>
        </p:txBody>
      </p:sp>
      <p:sp>
        <p:nvSpPr>
          <p:cNvPr id="7" name="object 7"/>
          <p:cNvSpPr txBox="1"/>
          <p:nvPr/>
        </p:nvSpPr>
        <p:spPr>
          <a:xfrm>
            <a:off x="7201644" y="3011423"/>
            <a:ext cx="1392555" cy="297815"/>
          </a:xfrm>
          <a:prstGeom prst="rect">
            <a:avLst/>
          </a:prstGeom>
        </p:spPr>
        <p:txBody>
          <a:bodyPr vert="horz" wrap="square" lIns="0" tIns="0" rIns="0" bIns="0" rtlCol="0">
            <a:spAutoFit/>
          </a:bodyPr>
          <a:lstStyle/>
          <a:p>
            <a:pPr marL="12700">
              <a:lnSpc>
                <a:spcPct val="100000"/>
              </a:lnSpc>
            </a:pPr>
            <a:r>
              <a:rPr sz="1800" b="1" dirty="0">
                <a:solidFill>
                  <a:srgbClr val="3B812F"/>
                </a:solidFill>
                <a:latin typeface="Courier New"/>
                <a:cs typeface="Courier New"/>
              </a:rPr>
              <a:t>à </a:t>
            </a:r>
            <a:r>
              <a:rPr sz="1800" b="1" spc="-10" dirty="0">
                <a:solidFill>
                  <a:srgbClr val="3B812F"/>
                </a:solidFill>
                <a:latin typeface="Courier New"/>
                <a:cs typeface="Courier New"/>
              </a:rPr>
              <a:t>la</a:t>
            </a:r>
            <a:r>
              <a:rPr sz="1800" b="1" spc="-100" dirty="0">
                <a:solidFill>
                  <a:srgbClr val="3B812F"/>
                </a:solidFill>
                <a:latin typeface="Courier New"/>
                <a:cs typeface="Courier New"/>
              </a:rPr>
              <a:t> </a:t>
            </a:r>
            <a:r>
              <a:rPr sz="1800" b="1" spc="-10" dirty="0">
                <a:solidFill>
                  <a:srgbClr val="3B812F"/>
                </a:solidFill>
                <a:latin typeface="Courier New"/>
                <a:cs typeface="Courier New"/>
              </a:rPr>
              <a:t>liste</a:t>
            </a:r>
            <a:endParaRPr sz="1800">
              <a:latin typeface="Courier New"/>
              <a:cs typeface="Courier New"/>
            </a:endParaRPr>
          </a:p>
        </p:txBody>
      </p:sp>
      <p:sp>
        <p:nvSpPr>
          <p:cNvPr id="8" name="object 8"/>
          <p:cNvSpPr txBox="1"/>
          <p:nvPr/>
        </p:nvSpPr>
        <p:spPr>
          <a:xfrm>
            <a:off x="1197236" y="3285744"/>
            <a:ext cx="1938020" cy="572135"/>
          </a:xfrm>
          <a:prstGeom prst="rect">
            <a:avLst/>
          </a:prstGeom>
        </p:spPr>
        <p:txBody>
          <a:bodyPr vert="horz" wrap="square" lIns="0" tIns="0" rIns="0" bIns="0" rtlCol="0">
            <a:spAutoFit/>
          </a:bodyPr>
          <a:lstStyle/>
          <a:p>
            <a:pPr marL="12700" marR="5080">
              <a:lnSpc>
                <a:spcPct val="100000"/>
              </a:lnSpc>
            </a:pPr>
            <a:r>
              <a:rPr sz="1800" b="1" spc="-5" dirty="0">
                <a:latin typeface="Courier New"/>
                <a:cs typeface="Courier New"/>
              </a:rPr>
              <a:t>fr</a:t>
            </a:r>
            <a:r>
              <a:rPr sz="1800" b="1" spc="-15" dirty="0">
                <a:latin typeface="Courier New"/>
                <a:cs typeface="Courier New"/>
              </a:rPr>
              <a:t>u</a:t>
            </a:r>
            <a:r>
              <a:rPr sz="1800" b="1" spc="-5" dirty="0">
                <a:latin typeface="Courier New"/>
                <a:cs typeface="Courier New"/>
              </a:rPr>
              <a:t>i</a:t>
            </a:r>
            <a:r>
              <a:rPr sz="1800" b="1" spc="-15" dirty="0">
                <a:latin typeface="Courier New"/>
                <a:cs typeface="Courier New"/>
              </a:rPr>
              <a:t>t</a:t>
            </a:r>
            <a:r>
              <a:rPr sz="1800" b="1" spc="-5" dirty="0">
                <a:latin typeface="Courier New"/>
                <a:cs typeface="Courier New"/>
              </a:rPr>
              <a:t>s.</a:t>
            </a:r>
            <a:r>
              <a:rPr sz="1800" b="1" spc="-15" dirty="0">
                <a:latin typeface="Courier New"/>
                <a:cs typeface="Courier New"/>
              </a:rPr>
              <a:t>a</a:t>
            </a:r>
            <a:r>
              <a:rPr sz="1800" b="1" spc="-5" dirty="0">
                <a:latin typeface="Courier New"/>
                <a:cs typeface="Courier New"/>
              </a:rPr>
              <a:t>d</a:t>
            </a:r>
            <a:r>
              <a:rPr sz="1800" b="1" spc="-15" dirty="0">
                <a:latin typeface="Courier New"/>
                <a:cs typeface="Courier New"/>
              </a:rPr>
              <a:t>d(</a:t>
            </a:r>
            <a:r>
              <a:rPr sz="1800" b="1" spc="-5" dirty="0">
                <a:solidFill>
                  <a:srgbClr val="7F0055"/>
                </a:solidFill>
                <a:latin typeface="Courier New"/>
                <a:cs typeface="Courier New"/>
              </a:rPr>
              <a:t>new  </a:t>
            </a:r>
            <a:r>
              <a:rPr sz="1800" b="1" spc="-5" dirty="0">
                <a:latin typeface="Courier New"/>
                <a:cs typeface="Courier New"/>
              </a:rPr>
              <a:t>fr</a:t>
            </a:r>
            <a:r>
              <a:rPr sz="1800" b="1" spc="-15" dirty="0">
                <a:latin typeface="Courier New"/>
                <a:cs typeface="Courier New"/>
              </a:rPr>
              <a:t>u</a:t>
            </a:r>
            <a:r>
              <a:rPr sz="1800" b="1" spc="-5" dirty="0">
                <a:latin typeface="Courier New"/>
                <a:cs typeface="Courier New"/>
              </a:rPr>
              <a:t>i</a:t>
            </a:r>
            <a:r>
              <a:rPr sz="1800" b="1" spc="-15" dirty="0">
                <a:latin typeface="Courier New"/>
                <a:cs typeface="Courier New"/>
              </a:rPr>
              <a:t>t</a:t>
            </a:r>
            <a:r>
              <a:rPr sz="1800" b="1" spc="-5" dirty="0">
                <a:latin typeface="Courier New"/>
                <a:cs typeface="Courier New"/>
              </a:rPr>
              <a:t>s.</a:t>
            </a:r>
            <a:r>
              <a:rPr sz="1800" b="1" spc="-15" dirty="0">
                <a:latin typeface="Courier New"/>
                <a:cs typeface="Courier New"/>
              </a:rPr>
              <a:t>a</a:t>
            </a:r>
            <a:r>
              <a:rPr sz="1800" b="1" spc="-5" dirty="0">
                <a:latin typeface="Courier New"/>
                <a:cs typeface="Courier New"/>
              </a:rPr>
              <a:t>d</a:t>
            </a:r>
            <a:r>
              <a:rPr sz="1800" b="1" spc="-15" dirty="0">
                <a:latin typeface="Courier New"/>
                <a:cs typeface="Courier New"/>
              </a:rPr>
              <a:t>d(</a:t>
            </a:r>
            <a:r>
              <a:rPr sz="1800" b="1" spc="-5" dirty="0">
                <a:solidFill>
                  <a:srgbClr val="7F0055"/>
                </a:solidFill>
                <a:latin typeface="Courier New"/>
                <a:cs typeface="Courier New"/>
              </a:rPr>
              <a:t>new</a:t>
            </a:r>
            <a:endParaRPr sz="1800">
              <a:latin typeface="Courier New"/>
              <a:cs typeface="Courier New"/>
            </a:endParaRPr>
          </a:p>
        </p:txBody>
      </p:sp>
      <p:sp>
        <p:nvSpPr>
          <p:cNvPr id="9" name="object 9"/>
          <p:cNvSpPr txBox="1"/>
          <p:nvPr/>
        </p:nvSpPr>
        <p:spPr>
          <a:xfrm>
            <a:off x="3245497" y="3285744"/>
            <a:ext cx="1663700" cy="572135"/>
          </a:xfrm>
          <a:prstGeom prst="rect">
            <a:avLst/>
          </a:prstGeom>
        </p:spPr>
        <p:txBody>
          <a:bodyPr vert="horz" wrap="square" lIns="0" tIns="0" rIns="0" bIns="0" rtlCol="0">
            <a:spAutoFit/>
          </a:bodyPr>
          <a:lstStyle/>
          <a:p>
            <a:pPr marL="12700">
              <a:lnSpc>
                <a:spcPct val="100000"/>
              </a:lnSpc>
            </a:pPr>
            <a:r>
              <a:rPr sz="1800" b="1" spc="-10" dirty="0">
                <a:latin typeface="Courier New"/>
                <a:cs typeface="Courier New"/>
              </a:rPr>
              <a:t>Pomme(30));</a:t>
            </a:r>
            <a:endParaRPr sz="1800">
              <a:latin typeface="Courier New"/>
              <a:cs typeface="Courier New"/>
            </a:endParaRPr>
          </a:p>
          <a:p>
            <a:pPr marL="12700">
              <a:lnSpc>
                <a:spcPct val="100000"/>
              </a:lnSpc>
            </a:pPr>
            <a:r>
              <a:rPr sz="1800" b="1" spc="-10" dirty="0">
                <a:latin typeface="Courier New"/>
                <a:cs typeface="Courier New"/>
              </a:rPr>
              <a:t>Orange(25));</a:t>
            </a:r>
            <a:endParaRPr sz="1800">
              <a:latin typeface="Courier New"/>
              <a:cs typeface="Courier New"/>
            </a:endParaRPr>
          </a:p>
        </p:txBody>
      </p:sp>
      <p:sp>
        <p:nvSpPr>
          <p:cNvPr id="10" name="object 10"/>
          <p:cNvSpPr/>
          <p:nvPr/>
        </p:nvSpPr>
        <p:spPr>
          <a:xfrm>
            <a:off x="774072" y="3777996"/>
            <a:ext cx="9144000" cy="3429000"/>
          </a:xfrm>
          <a:custGeom>
            <a:avLst/>
            <a:gdLst/>
            <a:ahLst/>
            <a:cxnLst/>
            <a:rect l="l" t="t" r="r" b="b"/>
            <a:pathLst>
              <a:path w="9144000" h="3429000">
                <a:moveTo>
                  <a:pt x="0" y="0"/>
                </a:moveTo>
                <a:lnTo>
                  <a:pt x="9143992" y="0"/>
                </a:lnTo>
                <a:lnTo>
                  <a:pt x="9143992" y="3429000"/>
                </a:lnTo>
                <a:lnTo>
                  <a:pt x="0" y="3429000"/>
                </a:lnTo>
                <a:lnTo>
                  <a:pt x="0" y="0"/>
                </a:lnTo>
                <a:close/>
              </a:path>
            </a:pathLst>
          </a:custGeom>
          <a:solidFill>
            <a:srgbClr val="FFFFFF"/>
          </a:solidFill>
        </p:spPr>
        <p:txBody>
          <a:bodyPr wrap="square" lIns="0" tIns="0" rIns="0" bIns="0" rtlCol="0"/>
          <a:lstStyle/>
          <a:p>
            <a:endParaRPr/>
          </a:p>
        </p:txBody>
      </p:sp>
      <p:sp>
        <p:nvSpPr>
          <p:cNvPr id="11" name="object 11"/>
          <p:cNvSpPr txBox="1"/>
          <p:nvPr/>
        </p:nvSpPr>
        <p:spPr>
          <a:xfrm>
            <a:off x="9140329" y="6809231"/>
            <a:ext cx="240665" cy="201295"/>
          </a:xfrm>
          <a:prstGeom prst="rect">
            <a:avLst/>
          </a:prstGeom>
        </p:spPr>
        <p:txBody>
          <a:bodyPr vert="horz" wrap="square" lIns="0" tIns="0" rIns="0" bIns="0" rtlCol="0">
            <a:spAutoFit/>
          </a:bodyPr>
          <a:lstStyle/>
          <a:p>
            <a:pPr marL="12700">
              <a:lnSpc>
                <a:spcPct val="100000"/>
              </a:lnSpc>
            </a:pPr>
            <a:r>
              <a:rPr sz="1200" dirty="0">
                <a:latin typeface="Garamond"/>
                <a:cs typeface="Garamond"/>
              </a:rPr>
              <a:t>120</a:t>
            </a:r>
            <a:endParaRPr sz="1200">
              <a:latin typeface="Garamond"/>
              <a:cs typeface="Garamond"/>
            </a:endParaRPr>
          </a:p>
        </p:txBody>
      </p:sp>
      <p:sp>
        <p:nvSpPr>
          <p:cNvPr id="12" name="object 12"/>
          <p:cNvSpPr txBox="1"/>
          <p:nvPr/>
        </p:nvSpPr>
        <p:spPr>
          <a:xfrm>
            <a:off x="6383279" y="4657344"/>
            <a:ext cx="2892425" cy="297815"/>
          </a:xfrm>
          <a:prstGeom prst="rect">
            <a:avLst/>
          </a:prstGeom>
        </p:spPr>
        <p:txBody>
          <a:bodyPr vert="horz" wrap="square" lIns="0" tIns="0" rIns="0" bIns="0" rtlCol="0">
            <a:spAutoFit/>
          </a:bodyPr>
          <a:lstStyle/>
          <a:p>
            <a:pPr marL="12700">
              <a:lnSpc>
                <a:spcPct val="100000"/>
              </a:lnSpc>
            </a:pPr>
            <a:r>
              <a:rPr sz="1800" b="1" spc="-5" dirty="0">
                <a:solidFill>
                  <a:srgbClr val="3B812F"/>
                </a:solidFill>
                <a:latin typeface="Courier New"/>
                <a:cs typeface="Courier New"/>
              </a:rPr>
              <a:t>de </a:t>
            </a:r>
            <a:r>
              <a:rPr sz="1800" b="1" spc="-10" dirty="0">
                <a:solidFill>
                  <a:srgbClr val="3B812F"/>
                </a:solidFill>
                <a:latin typeface="Courier New"/>
                <a:cs typeface="Courier New"/>
              </a:rPr>
              <a:t>chaque Fruit de</a:t>
            </a:r>
            <a:r>
              <a:rPr sz="1800" b="1" spc="-85" dirty="0">
                <a:solidFill>
                  <a:srgbClr val="3B812F"/>
                </a:solidFill>
                <a:latin typeface="Courier New"/>
                <a:cs typeface="Courier New"/>
              </a:rPr>
              <a:t> </a:t>
            </a:r>
            <a:r>
              <a:rPr sz="1800" b="1" spc="-10" dirty="0">
                <a:solidFill>
                  <a:srgbClr val="3B812F"/>
                </a:solidFill>
                <a:latin typeface="Courier New"/>
                <a:cs typeface="Courier New"/>
              </a:rPr>
              <a:t>la</a:t>
            </a:r>
            <a:endParaRPr sz="1800">
              <a:latin typeface="Courier New"/>
              <a:cs typeface="Courier New"/>
            </a:endParaRPr>
          </a:p>
        </p:txBody>
      </p:sp>
      <p:sp>
        <p:nvSpPr>
          <p:cNvPr id="13" name="object 13"/>
          <p:cNvSpPr txBox="1"/>
          <p:nvPr/>
        </p:nvSpPr>
        <p:spPr>
          <a:xfrm>
            <a:off x="1197236" y="3834384"/>
            <a:ext cx="5076190" cy="2163445"/>
          </a:xfrm>
          <a:prstGeom prst="rect">
            <a:avLst/>
          </a:prstGeom>
        </p:spPr>
        <p:txBody>
          <a:bodyPr vert="horz" wrap="square" lIns="0" tIns="0" rIns="0" bIns="0" rtlCol="0">
            <a:spAutoFit/>
          </a:bodyPr>
          <a:lstStyle/>
          <a:p>
            <a:pPr marL="12700">
              <a:lnSpc>
                <a:spcPct val="100000"/>
              </a:lnSpc>
            </a:pPr>
            <a:r>
              <a:rPr sz="1800" b="1" spc="-10" dirty="0">
                <a:latin typeface="Courier New"/>
                <a:cs typeface="Courier New"/>
              </a:rPr>
              <a:t>fruits.add(</a:t>
            </a:r>
            <a:r>
              <a:rPr sz="1800" b="1" spc="-10" dirty="0">
                <a:solidFill>
                  <a:srgbClr val="7F0055"/>
                </a:solidFill>
                <a:latin typeface="Courier New"/>
                <a:cs typeface="Courier New"/>
              </a:rPr>
              <a:t>new</a:t>
            </a:r>
            <a:r>
              <a:rPr sz="1800" b="1" spc="-80" dirty="0">
                <a:solidFill>
                  <a:srgbClr val="7F0055"/>
                </a:solidFill>
                <a:latin typeface="Courier New"/>
                <a:cs typeface="Courier New"/>
              </a:rPr>
              <a:t> </a:t>
            </a:r>
            <a:r>
              <a:rPr sz="1800" b="1" spc="-10" dirty="0">
                <a:latin typeface="Courier New"/>
                <a:cs typeface="Courier New"/>
              </a:rPr>
              <a:t>Pomme(60));</a:t>
            </a:r>
            <a:endParaRPr sz="1800">
              <a:latin typeface="Courier New"/>
              <a:cs typeface="Courier New"/>
            </a:endParaRPr>
          </a:p>
          <a:p>
            <a:pPr marL="12700" marR="550545">
              <a:lnSpc>
                <a:spcPct val="100000"/>
              </a:lnSpc>
            </a:pPr>
            <a:r>
              <a:rPr sz="1800" b="1" spc="-5" dirty="0">
                <a:solidFill>
                  <a:srgbClr val="3B812F"/>
                </a:solidFill>
                <a:latin typeface="Courier New"/>
                <a:cs typeface="Courier New"/>
              </a:rPr>
              <a:t>// </a:t>
            </a:r>
            <a:r>
              <a:rPr sz="1800" b="1" spc="-10" dirty="0">
                <a:solidFill>
                  <a:srgbClr val="3B812F"/>
                </a:solidFill>
                <a:latin typeface="Courier New"/>
                <a:cs typeface="Courier New"/>
              </a:rPr>
              <a:t>Parcourir tous les objets  </a:t>
            </a:r>
            <a:r>
              <a:rPr sz="1800" b="1" spc="-10" dirty="0">
                <a:solidFill>
                  <a:srgbClr val="7F0055"/>
                </a:solidFill>
                <a:latin typeface="Courier New"/>
                <a:cs typeface="Courier New"/>
              </a:rPr>
              <a:t>for</a:t>
            </a:r>
            <a:r>
              <a:rPr sz="1800" b="1" spc="-10" dirty="0">
                <a:latin typeface="Courier New"/>
                <a:cs typeface="Courier New"/>
              </a:rPr>
              <a:t>(</a:t>
            </a:r>
            <a:r>
              <a:rPr sz="1800" b="1" spc="-10" dirty="0">
                <a:solidFill>
                  <a:srgbClr val="7F0055"/>
                </a:solidFill>
                <a:latin typeface="Courier New"/>
                <a:cs typeface="Courier New"/>
              </a:rPr>
              <a:t>int</a:t>
            </a:r>
            <a:r>
              <a:rPr sz="1800" b="1" spc="-75" dirty="0">
                <a:solidFill>
                  <a:srgbClr val="7F0055"/>
                </a:solidFill>
                <a:latin typeface="Courier New"/>
                <a:cs typeface="Courier New"/>
              </a:rPr>
              <a:t> </a:t>
            </a:r>
            <a:r>
              <a:rPr sz="1800" b="1" spc="-10" dirty="0">
                <a:latin typeface="Courier New"/>
                <a:cs typeface="Courier New"/>
              </a:rPr>
              <a:t>i=0;i&lt;fruits.size();i++){</a:t>
            </a:r>
            <a:endParaRPr sz="1800">
              <a:latin typeface="Courier New"/>
              <a:cs typeface="Courier New"/>
            </a:endParaRPr>
          </a:p>
          <a:p>
            <a:pPr marL="338455" marR="5080" indent="-326390">
              <a:lnSpc>
                <a:spcPct val="80000"/>
              </a:lnSpc>
              <a:spcBef>
                <a:spcPts val="430"/>
              </a:spcBef>
            </a:pPr>
            <a:r>
              <a:rPr sz="1800" b="1" spc="-5" dirty="0">
                <a:solidFill>
                  <a:srgbClr val="3B812F"/>
                </a:solidFill>
                <a:latin typeface="Courier New"/>
                <a:cs typeface="Courier New"/>
              </a:rPr>
              <a:t>// </a:t>
            </a:r>
            <a:r>
              <a:rPr sz="1800" b="1" spc="-10" dirty="0">
                <a:solidFill>
                  <a:srgbClr val="3B812F"/>
                </a:solidFill>
                <a:latin typeface="Courier New"/>
                <a:cs typeface="Courier New"/>
              </a:rPr>
              <a:t>Faire appel </a:t>
            </a:r>
            <a:r>
              <a:rPr sz="1800" b="1" dirty="0">
                <a:solidFill>
                  <a:srgbClr val="3B812F"/>
                </a:solidFill>
                <a:latin typeface="Courier New"/>
                <a:cs typeface="Courier New"/>
              </a:rPr>
              <a:t>à </a:t>
            </a:r>
            <a:r>
              <a:rPr sz="1800" b="1" spc="-5" dirty="0">
                <a:solidFill>
                  <a:srgbClr val="3B812F"/>
                </a:solidFill>
                <a:latin typeface="Courier New"/>
                <a:cs typeface="Courier New"/>
              </a:rPr>
              <a:t>la </a:t>
            </a:r>
            <a:r>
              <a:rPr sz="1800" b="1" spc="-10" dirty="0">
                <a:solidFill>
                  <a:srgbClr val="3B812F"/>
                </a:solidFill>
                <a:latin typeface="Courier New"/>
                <a:cs typeface="Courier New"/>
              </a:rPr>
              <a:t>méthode affiche()  liste</a:t>
            </a:r>
            <a:endParaRPr sz="1800">
              <a:latin typeface="Courier New"/>
              <a:cs typeface="Courier New"/>
            </a:endParaRPr>
          </a:p>
          <a:p>
            <a:pPr marL="287020">
              <a:lnSpc>
                <a:spcPct val="100000"/>
              </a:lnSpc>
            </a:pPr>
            <a:r>
              <a:rPr sz="1800" b="1" spc="-10" dirty="0">
                <a:latin typeface="Courier New"/>
                <a:cs typeface="Courier New"/>
              </a:rPr>
              <a:t>fruits.get(i).affiche();</a:t>
            </a:r>
            <a:endParaRPr sz="1800">
              <a:latin typeface="Courier New"/>
              <a:cs typeface="Courier New"/>
            </a:endParaRPr>
          </a:p>
          <a:p>
            <a:pPr marL="12700">
              <a:lnSpc>
                <a:spcPct val="100000"/>
              </a:lnSpc>
            </a:pPr>
            <a:r>
              <a:rPr sz="1800" b="1" dirty="0">
                <a:latin typeface="Courier New"/>
                <a:cs typeface="Courier New"/>
              </a:rPr>
              <a:t>}</a:t>
            </a:r>
            <a:endParaRPr sz="1800">
              <a:latin typeface="Courier New"/>
              <a:cs typeface="Courier New"/>
            </a:endParaRPr>
          </a:p>
          <a:p>
            <a:pPr marL="12700">
              <a:lnSpc>
                <a:spcPct val="100000"/>
              </a:lnSpc>
            </a:pPr>
            <a:r>
              <a:rPr sz="1800" b="1" spc="-5" dirty="0">
                <a:solidFill>
                  <a:srgbClr val="3B812F"/>
                </a:solidFill>
                <a:latin typeface="Courier New"/>
                <a:cs typeface="Courier New"/>
              </a:rPr>
              <a:t>// </a:t>
            </a:r>
            <a:r>
              <a:rPr sz="1800" b="1" spc="-10" dirty="0">
                <a:solidFill>
                  <a:srgbClr val="3B812F"/>
                </a:solidFill>
                <a:latin typeface="Courier New"/>
                <a:cs typeface="Courier New"/>
              </a:rPr>
              <a:t>Une autre manière plus simple</a:t>
            </a:r>
            <a:r>
              <a:rPr sz="1800" b="1" spc="-65" dirty="0">
                <a:solidFill>
                  <a:srgbClr val="3B812F"/>
                </a:solidFill>
                <a:latin typeface="Courier New"/>
                <a:cs typeface="Courier New"/>
              </a:rPr>
              <a:t> </a:t>
            </a:r>
            <a:r>
              <a:rPr sz="1800" b="1" spc="-10" dirty="0">
                <a:solidFill>
                  <a:srgbClr val="3B812F"/>
                </a:solidFill>
                <a:latin typeface="Courier New"/>
                <a:cs typeface="Courier New"/>
              </a:rPr>
              <a:t>pour</a:t>
            </a:r>
            <a:endParaRPr sz="1800">
              <a:latin typeface="Courier New"/>
              <a:cs typeface="Courier New"/>
            </a:endParaRPr>
          </a:p>
        </p:txBody>
      </p:sp>
      <p:sp>
        <p:nvSpPr>
          <p:cNvPr id="14" name="object 14"/>
          <p:cNvSpPr txBox="1"/>
          <p:nvPr/>
        </p:nvSpPr>
        <p:spPr>
          <a:xfrm>
            <a:off x="6383279" y="5699759"/>
            <a:ext cx="2619375" cy="297815"/>
          </a:xfrm>
          <a:prstGeom prst="rect">
            <a:avLst/>
          </a:prstGeom>
        </p:spPr>
        <p:txBody>
          <a:bodyPr vert="horz" wrap="square" lIns="0" tIns="0" rIns="0" bIns="0" rtlCol="0">
            <a:spAutoFit/>
          </a:bodyPr>
          <a:lstStyle/>
          <a:p>
            <a:pPr marL="12700">
              <a:lnSpc>
                <a:spcPct val="100000"/>
              </a:lnSpc>
            </a:pPr>
            <a:r>
              <a:rPr sz="1800" b="1" spc="-10" dirty="0">
                <a:solidFill>
                  <a:srgbClr val="3B812F"/>
                </a:solidFill>
                <a:latin typeface="Courier New"/>
                <a:cs typeface="Courier New"/>
              </a:rPr>
              <a:t>parcourir une</a:t>
            </a:r>
            <a:r>
              <a:rPr sz="1800" b="1" spc="-85" dirty="0">
                <a:solidFill>
                  <a:srgbClr val="3B812F"/>
                </a:solidFill>
                <a:latin typeface="Courier New"/>
                <a:cs typeface="Courier New"/>
              </a:rPr>
              <a:t> </a:t>
            </a:r>
            <a:r>
              <a:rPr sz="1800" b="1" spc="-10" dirty="0">
                <a:solidFill>
                  <a:srgbClr val="3B812F"/>
                </a:solidFill>
                <a:latin typeface="Courier New"/>
                <a:cs typeface="Courier New"/>
              </a:rPr>
              <a:t>liste</a:t>
            </a:r>
            <a:endParaRPr sz="1800">
              <a:latin typeface="Courier New"/>
              <a:cs typeface="Courier New"/>
            </a:endParaRPr>
          </a:p>
        </p:txBody>
      </p:sp>
      <p:sp>
        <p:nvSpPr>
          <p:cNvPr id="15" name="object 15"/>
          <p:cNvSpPr txBox="1"/>
          <p:nvPr/>
        </p:nvSpPr>
        <p:spPr>
          <a:xfrm>
            <a:off x="1197236" y="5974079"/>
            <a:ext cx="8488045" cy="572135"/>
          </a:xfrm>
          <a:prstGeom prst="rect">
            <a:avLst/>
          </a:prstGeom>
        </p:spPr>
        <p:txBody>
          <a:bodyPr vert="horz" wrap="square" lIns="0" tIns="0" rIns="0" bIns="0" rtlCol="0">
            <a:spAutoFit/>
          </a:bodyPr>
          <a:lstStyle/>
          <a:p>
            <a:pPr marL="12700">
              <a:lnSpc>
                <a:spcPct val="100000"/>
              </a:lnSpc>
            </a:pPr>
            <a:r>
              <a:rPr sz="1800" b="1" spc="-10" dirty="0">
                <a:solidFill>
                  <a:srgbClr val="7F0055"/>
                </a:solidFill>
                <a:latin typeface="Courier New"/>
                <a:cs typeface="Courier New"/>
              </a:rPr>
              <a:t>for</a:t>
            </a:r>
            <a:r>
              <a:rPr sz="1800" b="1" spc="-10" dirty="0">
                <a:latin typeface="Courier New"/>
                <a:cs typeface="Courier New"/>
              </a:rPr>
              <a:t>(Fruit f:fruits) </a:t>
            </a:r>
            <a:r>
              <a:rPr sz="1800" b="1" spc="-10" dirty="0">
                <a:solidFill>
                  <a:srgbClr val="3B812F"/>
                </a:solidFill>
                <a:latin typeface="Courier New"/>
                <a:cs typeface="Courier New"/>
              </a:rPr>
              <a:t>// Pour chaque Fruit </a:t>
            </a:r>
            <a:r>
              <a:rPr sz="1800" b="1" spc="-5" dirty="0">
                <a:solidFill>
                  <a:srgbClr val="3B812F"/>
                </a:solidFill>
                <a:latin typeface="Courier New"/>
                <a:cs typeface="Courier New"/>
              </a:rPr>
              <a:t>de la</a:t>
            </a:r>
            <a:r>
              <a:rPr sz="1800" b="1" spc="-55" dirty="0">
                <a:solidFill>
                  <a:srgbClr val="3B812F"/>
                </a:solidFill>
                <a:latin typeface="Courier New"/>
                <a:cs typeface="Courier New"/>
              </a:rPr>
              <a:t> </a:t>
            </a:r>
            <a:r>
              <a:rPr sz="1800" b="1" spc="-10" dirty="0">
                <a:solidFill>
                  <a:srgbClr val="3B812F"/>
                </a:solidFill>
                <a:latin typeface="Courier New"/>
                <a:cs typeface="Courier New"/>
              </a:rPr>
              <a:t>liste</a:t>
            </a:r>
            <a:endParaRPr sz="1800" dirty="0">
              <a:latin typeface="Courier New"/>
              <a:cs typeface="Courier New"/>
            </a:endParaRPr>
          </a:p>
          <a:p>
            <a:pPr marL="33655">
              <a:lnSpc>
                <a:spcPct val="100000"/>
              </a:lnSpc>
            </a:pPr>
            <a:r>
              <a:rPr sz="1800" b="1" u="heavy" spc="-170" dirty="0">
                <a:latin typeface="Courier New"/>
                <a:cs typeface="Courier New"/>
              </a:rPr>
              <a:t> </a:t>
            </a:r>
            <a:r>
              <a:rPr sz="1800" b="1" u="heavy" spc="-10" dirty="0">
                <a:latin typeface="Courier New"/>
                <a:cs typeface="Courier New"/>
              </a:rPr>
              <a:t>f.affiche(); </a:t>
            </a:r>
            <a:r>
              <a:rPr sz="1800" b="1" u="heavy" spc="-5" dirty="0">
                <a:solidFill>
                  <a:srgbClr val="3B812F"/>
                </a:solidFill>
                <a:latin typeface="Courier New"/>
                <a:cs typeface="Courier New"/>
              </a:rPr>
              <a:t>// </a:t>
            </a:r>
            <a:r>
              <a:rPr sz="1800" b="1" u="heavy" spc="-10" dirty="0">
                <a:solidFill>
                  <a:srgbClr val="3B812F"/>
                </a:solidFill>
                <a:latin typeface="Courier New"/>
                <a:cs typeface="Courier New"/>
              </a:rPr>
              <a:t>Faire appel </a:t>
            </a:r>
            <a:r>
              <a:rPr sz="1800" b="1" u="heavy" dirty="0">
                <a:solidFill>
                  <a:srgbClr val="3B812F"/>
                </a:solidFill>
                <a:latin typeface="Courier New"/>
                <a:cs typeface="Courier New"/>
              </a:rPr>
              <a:t>à </a:t>
            </a:r>
            <a:r>
              <a:rPr sz="1800" b="1" u="heavy" spc="-10" dirty="0">
                <a:solidFill>
                  <a:srgbClr val="3B812F"/>
                </a:solidFill>
                <a:latin typeface="Courier New"/>
                <a:cs typeface="Courier New"/>
              </a:rPr>
              <a:t>la méthode affiche() </a:t>
            </a:r>
            <a:r>
              <a:rPr sz="1800" b="1" u="heavy" spc="-5" dirty="0">
                <a:solidFill>
                  <a:srgbClr val="3B812F"/>
                </a:solidFill>
                <a:latin typeface="Courier New"/>
                <a:cs typeface="Courier New"/>
              </a:rPr>
              <a:t>du </a:t>
            </a:r>
            <a:r>
              <a:rPr sz="1800" b="1" u="heavy" spc="-10" dirty="0">
                <a:solidFill>
                  <a:srgbClr val="3B812F"/>
                </a:solidFill>
                <a:latin typeface="Courier New"/>
                <a:cs typeface="Courier New"/>
              </a:rPr>
              <a:t>Fruit</a:t>
            </a:r>
            <a:r>
              <a:rPr sz="1800" b="1" u="heavy" spc="-80" dirty="0">
                <a:solidFill>
                  <a:srgbClr val="3B812F"/>
                </a:solidFill>
                <a:latin typeface="Courier New"/>
                <a:cs typeface="Courier New"/>
              </a:rPr>
              <a:t> </a:t>
            </a:r>
            <a:r>
              <a:rPr sz="1800" b="1" dirty="0">
                <a:solidFill>
                  <a:srgbClr val="3B812F"/>
                </a:solidFill>
                <a:latin typeface="Courier New"/>
                <a:cs typeface="Courier New"/>
              </a:rPr>
              <a:t>f</a:t>
            </a:r>
            <a:endParaRPr sz="1800" dirty="0">
              <a:latin typeface="Courier New"/>
              <a:cs typeface="Courier New"/>
            </a:endParaRPr>
          </a:p>
        </p:txBody>
      </p:sp>
      <p:sp>
        <p:nvSpPr>
          <p:cNvPr id="16" name="object 16"/>
          <p:cNvSpPr txBox="1"/>
          <p:nvPr/>
        </p:nvSpPr>
        <p:spPr>
          <a:xfrm>
            <a:off x="1197236" y="6522719"/>
            <a:ext cx="163195" cy="297815"/>
          </a:xfrm>
          <a:prstGeom prst="rect">
            <a:avLst/>
          </a:prstGeom>
        </p:spPr>
        <p:txBody>
          <a:bodyPr vert="horz" wrap="square" lIns="0" tIns="0" rIns="0" bIns="0" rtlCol="0">
            <a:spAutoFit/>
          </a:bodyPr>
          <a:lstStyle/>
          <a:p>
            <a:pPr marL="12700">
              <a:lnSpc>
                <a:spcPct val="100000"/>
              </a:lnSpc>
            </a:pPr>
            <a:r>
              <a:rPr sz="1800" b="1" dirty="0">
                <a:latin typeface="Courier New"/>
                <a:cs typeface="Courier New"/>
              </a:rPr>
              <a:t>}</a:t>
            </a:r>
            <a:endParaRPr sz="1800">
              <a:latin typeface="Courier New"/>
              <a:cs typeface="Courier New"/>
            </a:endParaRPr>
          </a:p>
        </p:txBody>
      </p:sp>
      <p:sp>
        <p:nvSpPr>
          <p:cNvPr id="17" name="object 17"/>
          <p:cNvSpPr txBox="1"/>
          <p:nvPr/>
        </p:nvSpPr>
        <p:spPr>
          <a:xfrm>
            <a:off x="852812" y="6797040"/>
            <a:ext cx="163195" cy="297815"/>
          </a:xfrm>
          <a:prstGeom prst="rect">
            <a:avLst/>
          </a:prstGeom>
        </p:spPr>
        <p:txBody>
          <a:bodyPr vert="horz" wrap="square" lIns="0" tIns="0" rIns="0" bIns="0" rtlCol="0">
            <a:spAutoFit/>
          </a:bodyPr>
          <a:lstStyle/>
          <a:p>
            <a:pPr marL="12700">
              <a:lnSpc>
                <a:spcPct val="100000"/>
              </a:lnSpc>
            </a:pPr>
            <a:r>
              <a:rPr sz="1800" b="1" dirty="0">
                <a:latin typeface="Courier New"/>
                <a:cs typeface="Courier New"/>
              </a:rPr>
              <a:t>}</a:t>
            </a:r>
            <a:endParaRPr sz="1800">
              <a:latin typeface="Courier New"/>
              <a:cs typeface="Courier New"/>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3800" dirty="0"/>
              <a:t>Collection</a:t>
            </a:r>
            <a:r>
              <a:rPr sz="3800" spc="-90" dirty="0"/>
              <a:t> </a:t>
            </a:r>
            <a:r>
              <a:rPr sz="3800" dirty="0"/>
              <a:t>Vector</a:t>
            </a:r>
            <a:endParaRPr sz="3800"/>
          </a:p>
        </p:txBody>
      </p:sp>
      <p:sp>
        <p:nvSpPr>
          <p:cNvPr id="6" name="object 6"/>
          <p:cNvSpPr txBox="1">
            <a:spLocks noGrp="1"/>
          </p:cNvSpPr>
          <p:nvPr>
            <p:ph type="sldNum" sz="quarter" idx="12"/>
          </p:nvPr>
        </p:nvSpPr>
        <p:spPr>
          <a:prstGeom prst="rect">
            <a:avLst/>
          </a:prstGeom>
        </p:spPr>
        <p:txBody>
          <a:bodyPr vert="horz" wrap="square" lIns="0" tIns="220563" rIns="0" bIns="0" rtlCol="0">
            <a:spAutoFit/>
          </a:bodyPr>
          <a:lstStyle/>
          <a:p>
            <a:pPr marL="2044064">
              <a:lnSpc>
                <a:spcPts val="1260"/>
              </a:lnSpc>
            </a:pPr>
            <a:fld id="{81D60167-4931-47E6-BA6A-407CBD079E47}" type="slidenum">
              <a:rPr dirty="0"/>
              <a:t>143</a:t>
            </a:fld>
            <a:endParaRPr dirty="0"/>
          </a:p>
        </p:txBody>
      </p:sp>
      <p:sp>
        <p:nvSpPr>
          <p:cNvPr id="3" name="object 3"/>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4" name="object 4"/>
          <p:cNvSpPr txBox="1"/>
          <p:nvPr/>
        </p:nvSpPr>
        <p:spPr>
          <a:xfrm>
            <a:off x="1247528" y="1344676"/>
            <a:ext cx="8512564" cy="5142433"/>
          </a:xfrm>
          <a:prstGeom prst="rect">
            <a:avLst/>
          </a:prstGeom>
        </p:spPr>
        <p:txBody>
          <a:bodyPr vert="horz" wrap="square" lIns="0" tIns="0" rIns="0" bIns="0" rtlCol="0">
            <a:spAutoFit/>
          </a:bodyPr>
          <a:lstStyle/>
          <a:p>
            <a:pPr marL="355600" indent="-342900">
              <a:lnSpc>
                <a:spcPct val="100000"/>
              </a:lnSpc>
              <a:buClr>
                <a:srgbClr val="CC9900"/>
              </a:buClr>
              <a:buSzPct val="64705"/>
              <a:buFont typeface="Wingdings"/>
              <a:buChar char=""/>
              <a:tabLst>
                <a:tab pos="354965" algn="l"/>
                <a:tab pos="355600" algn="l"/>
              </a:tabLst>
            </a:pPr>
            <a:r>
              <a:rPr sz="1700" dirty="0" err="1">
                <a:latin typeface="Arial"/>
                <a:cs typeface="Arial"/>
              </a:rPr>
              <a:t>Vec</a:t>
            </a:r>
            <a:r>
              <a:rPr lang="fr-FR" sz="1700" dirty="0">
                <a:latin typeface="Arial"/>
                <a:cs typeface="Arial"/>
              </a:rPr>
              <a:t>t</a:t>
            </a:r>
            <a:r>
              <a:rPr sz="1700" dirty="0">
                <a:latin typeface="Arial"/>
                <a:cs typeface="Arial"/>
              </a:rPr>
              <a:t>or est une classe du package java.util qui fonctionne comme</a:t>
            </a:r>
            <a:r>
              <a:rPr sz="1700" spc="-5" dirty="0">
                <a:latin typeface="Arial"/>
                <a:cs typeface="Arial"/>
              </a:rPr>
              <a:t> ArrayList</a:t>
            </a:r>
            <a:endParaRPr sz="1700" dirty="0">
              <a:latin typeface="Arial"/>
              <a:cs typeface="Arial"/>
            </a:endParaRPr>
          </a:p>
          <a:p>
            <a:pPr marL="355600" indent="-342900">
              <a:lnSpc>
                <a:spcPct val="100000"/>
              </a:lnSpc>
              <a:spcBef>
                <a:spcPts val="204"/>
              </a:spcBef>
              <a:buClr>
                <a:srgbClr val="CC9900"/>
              </a:buClr>
              <a:buSzPct val="64705"/>
              <a:buFont typeface="Wingdings"/>
              <a:buChar char=""/>
              <a:tabLst>
                <a:tab pos="354965" algn="l"/>
                <a:tab pos="355600" algn="l"/>
              </a:tabLst>
            </a:pPr>
            <a:r>
              <a:rPr sz="1700" dirty="0">
                <a:latin typeface="Arial"/>
                <a:cs typeface="Arial"/>
              </a:rPr>
              <a:t>Déclaration d’un Vecteur qui devrait stocker des objets de </a:t>
            </a:r>
            <a:r>
              <a:rPr sz="1700" spc="-10" dirty="0">
                <a:latin typeface="Arial"/>
                <a:cs typeface="Arial"/>
              </a:rPr>
              <a:t>type</a:t>
            </a:r>
            <a:r>
              <a:rPr sz="1700" spc="15" dirty="0">
                <a:latin typeface="Arial"/>
                <a:cs typeface="Arial"/>
              </a:rPr>
              <a:t> </a:t>
            </a:r>
            <a:r>
              <a:rPr sz="1700" spc="-5" dirty="0">
                <a:latin typeface="Arial"/>
                <a:cs typeface="Arial"/>
              </a:rPr>
              <a:t>Fruit:</a:t>
            </a:r>
            <a:endParaRPr sz="1700" dirty="0">
              <a:latin typeface="Arial"/>
              <a:cs typeface="Arial"/>
            </a:endParaRPr>
          </a:p>
          <a:p>
            <a:pPr marL="356870">
              <a:lnSpc>
                <a:spcPct val="100000"/>
              </a:lnSpc>
              <a:spcBef>
                <a:spcPts val="120"/>
              </a:spcBef>
              <a:tabLst>
                <a:tab pos="682625" algn="l"/>
              </a:tabLst>
            </a:pPr>
            <a:r>
              <a:rPr sz="950" spc="-235" dirty="0">
                <a:solidFill>
                  <a:srgbClr val="3B812F"/>
                </a:solidFill>
                <a:latin typeface="Wingdings"/>
                <a:cs typeface="Wingdings"/>
              </a:rPr>
              <a:t></a:t>
            </a:r>
            <a:r>
              <a:rPr sz="950" spc="-235" dirty="0">
                <a:solidFill>
                  <a:srgbClr val="3B812F"/>
                </a:solidFill>
                <a:latin typeface="Times New Roman"/>
                <a:cs typeface="Times New Roman"/>
              </a:rPr>
              <a:t>	</a:t>
            </a:r>
            <a:r>
              <a:rPr sz="1600" b="1" spc="-5" dirty="0">
                <a:latin typeface="Courier New"/>
                <a:cs typeface="Courier New"/>
              </a:rPr>
              <a:t>Vector&lt;</a:t>
            </a:r>
            <a:r>
              <a:rPr sz="1600" b="1" spc="-5" dirty="0">
                <a:solidFill>
                  <a:srgbClr val="000099"/>
                </a:solidFill>
                <a:latin typeface="Courier New"/>
                <a:cs typeface="Courier New"/>
              </a:rPr>
              <a:t>Fruit</a:t>
            </a:r>
            <a:r>
              <a:rPr sz="1600" b="1" spc="-5" dirty="0">
                <a:latin typeface="Courier New"/>
                <a:cs typeface="Courier New"/>
              </a:rPr>
              <a:t>&gt;</a:t>
            </a:r>
            <a:r>
              <a:rPr sz="1600" b="1" spc="-15" dirty="0">
                <a:latin typeface="Courier New"/>
                <a:cs typeface="Courier New"/>
              </a:rPr>
              <a:t> </a:t>
            </a:r>
            <a:r>
              <a:rPr sz="1600" b="1" spc="-5" dirty="0">
                <a:solidFill>
                  <a:srgbClr val="CC0000"/>
                </a:solidFill>
                <a:latin typeface="Courier New"/>
                <a:cs typeface="Courier New"/>
              </a:rPr>
              <a:t>fruits</a:t>
            </a:r>
            <a:r>
              <a:rPr sz="1600" b="1" spc="-5" dirty="0">
                <a:latin typeface="Courier New"/>
                <a:cs typeface="Courier New"/>
              </a:rPr>
              <a:t>;</a:t>
            </a:r>
            <a:endParaRPr sz="1600" dirty="0">
              <a:latin typeface="Courier New"/>
              <a:cs typeface="Courier New"/>
            </a:endParaRPr>
          </a:p>
          <a:p>
            <a:pPr marL="355600" indent="-342900">
              <a:lnSpc>
                <a:spcPct val="100000"/>
              </a:lnSpc>
              <a:spcBef>
                <a:spcPts val="270"/>
              </a:spcBef>
              <a:buClr>
                <a:srgbClr val="CC9900"/>
              </a:buClr>
              <a:buSzPct val="64705"/>
              <a:buFont typeface="Wingdings"/>
              <a:buChar char=""/>
              <a:tabLst>
                <a:tab pos="354965" algn="l"/>
                <a:tab pos="355600" algn="l"/>
              </a:tabLst>
            </a:pPr>
            <a:r>
              <a:rPr sz="1700" dirty="0">
                <a:latin typeface="Arial"/>
                <a:cs typeface="Arial"/>
              </a:rPr>
              <a:t>Création de la</a:t>
            </a:r>
            <a:r>
              <a:rPr sz="1700" spc="-90" dirty="0">
                <a:latin typeface="Arial"/>
                <a:cs typeface="Arial"/>
              </a:rPr>
              <a:t> </a:t>
            </a:r>
            <a:r>
              <a:rPr sz="1700" dirty="0">
                <a:latin typeface="Arial"/>
                <a:cs typeface="Arial"/>
              </a:rPr>
              <a:t>liste:</a:t>
            </a:r>
          </a:p>
          <a:p>
            <a:pPr marL="356870">
              <a:lnSpc>
                <a:spcPct val="100000"/>
              </a:lnSpc>
              <a:spcBef>
                <a:spcPts val="130"/>
              </a:spcBef>
            </a:pPr>
            <a:r>
              <a:rPr sz="1000" spc="-240" dirty="0">
                <a:solidFill>
                  <a:srgbClr val="3B812F"/>
                </a:solidFill>
                <a:latin typeface="Wingdings"/>
                <a:cs typeface="Wingdings"/>
              </a:rPr>
              <a:t></a:t>
            </a:r>
            <a:r>
              <a:rPr sz="1000" spc="-240" dirty="0">
                <a:solidFill>
                  <a:srgbClr val="3B812F"/>
                </a:solidFill>
                <a:latin typeface="Times New Roman"/>
                <a:cs typeface="Times New Roman"/>
              </a:rPr>
              <a:t>                                                                                                </a:t>
            </a:r>
            <a:r>
              <a:rPr sz="1700" b="1" dirty="0">
                <a:solidFill>
                  <a:srgbClr val="CC0000"/>
                </a:solidFill>
                <a:latin typeface="Courier New"/>
                <a:cs typeface="Courier New"/>
              </a:rPr>
              <a:t>fruits</a:t>
            </a:r>
            <a:r>
              <a:rPr sz="1700" b="1" dirty="0">
                <a:latin typeface="Courier New"/>
                <a:cs typeface="Courier New"/>
              </a:rPr>
              <a:t>=</a:t>
            </a:r>
            <a:r>
              <a:rPr sz="1700" b="1" dirty="0">
                <a:solidFill>
                  <a:srgbClr val="7F0055"/>
                </a:solidFill>
                <a:latin typeface="Courier New"/>
                <a:cs typeface="Courier New"/>
              </a:rPr>
              <a:t>new</a:t>
            </a:r>
            <a:r>
              <a:rPr sz="1700" b="1" spc="-20" dirty="0">
                <a:solidFill>
                  <a:srgbClr val="7F0055"/>
                </a:solidFill>
                <a:latin typeface="Courier New"/>
                <a:cs typeface="Courier New"/>
              </a:rPr>
              <a:t> </a:t>
            </a:r>
            <a:r>
              <a:rPr sz="1700" b="1" dirty="0">
                <a:latin typeface="Courier New"/>
                <a:cs typeface="Courier New"/>
              </a:rPr>
              <a:t>Vector&lt;</a:t>
            </a:r>
            <a:r>
              <a:rPr sz="1700" b="1" dirty="0">
                <a:solidFill>
                  <a:srgbClr val="000099"/>
                </a:solidFill>
                <a:latin typeface="Courier New"/>
                <a:cs typeface="Courier New"/>
              </a:rPr>
              <a:t>Fruit</a:t>
            </a:r>
            <a:r>
              <a:rPr sz="1700" b="1" dirty="0">
                <a:latin typeface="Courier New"/>
                <a:cs typeface="Courier New"/>
              </a:rPr>
              <a:t>&gt;();</a:t>
            </a:r>
            <a:endParaRPr sz="1700" dirty="0">
              <a:latin typeface="Courier New"/>
              <a:cs typeface="Courier New"/>
            </a:endParaRPr>
          </a:p>
          <a:p>
            <a:pPr marL="355600" indent="-342900">
              <a:lnSpc>
                <a:spcPct val="100000"/>
              </a:lnSpc>
              <a:spcBef>
                <a:spcPts val="280"/>
              </a:spcBef>
              <a:buClr>
                <a:srgbClr val="CC9900"/>
              </a:buClr>
              <a:buSzPct val="63888"/>
              <a:buFont typeface="Wingdings"/>
              <a:buChar char=""/>
              <a:tabLst>
                <a:tab pos="354965" algn="l"/>
                <a:tab pos="355600" algn="l"/>
              </a:tabLst>
            </a:pPr>
            <a:r>
              <a:rPr sz="1800" spc="-10" dirty="0">
                <a:latin typeface="Arial"/>
                <a:cs typeface="Arial"/>
              </a:rPr>
              <a:t>Ajouter deux objets </a:t>
            </a:r>
            <a:r>
              <a:rPr sz="1800" spc="-5" dirty="0">
                <a:latin typeface="Arial"/>
                <a:cs typeface="Arial"/>
              </a:rPr>
              <a:t>de </a:t>
            </a:r>
            <a:r>
              <a:rPr sz="1800" spc="-10" dirty="0">
                <a:latin typeface="Arial"/>
                <a:cs typeface="Arial"/>
              </a:rPr>
              <a:t>type </a:t>
            </a:r>
            <a:r>
              <a:rPr sz="1800" spc="-5" dirty="0">
                <a:latin typeface="Arial"/>
                <a:cs typeface="Arial"/>
              </a:rPr>
              <a:t>Fruit </a:t>
            </a:r>
            <a:r>
              <a:rPr sz="1800" dirty="0">
                <a:latin typeface="Arial"/>
                <a:cs typeface="Arial"/>
              </a:rPr>
              <a:t>à </a:t>
            </a:r>
            <a:r>
              <a:rPr sz="1800" spc="-5" dirty="0">
                <a:latin typeface="Arial"/>
                <a:cs typeface="Arial"/>
              </a:rPr>
              <a:t>la</a:t>
            </a:r>
            <a:r>
              <a:rPr sz="1800" spc="70" dirty="0">
                <a:latin typeface="Arial"/>
                <a:cs typeface="Arial"/>
              </a:rPr>
              <a:t> </a:t>
            </a:r>
            <a:r>
              <a:rPr sz="1800" spc="-5" dirty="0">
                <a:latin typeface="Arial"/>
                <a:cs typeface="Arial"/>
              </a:rPr>
              <a:t>liste:</a:t>
            </a:r>
            <a:endParaRPr sz="1800" dirty="0">
              <a:latin typeface="Arial"/>
              <a:cs typeface="Arial"/>
            </a:endParaRPr>
          </a:p>
          <a:p>
            <a:pPr marL="356870">
              <a:lnSpc>
                <a:spcPct val="100000"/>
              </a:lnSpc>
              <a:spcBef>
                <a:spcPts val="100"/>
              </a:spcBef>
            </a:pPr>
            <a:r>
              <a:rPr sz="1000" spc="-240" dirty="0">
                <a:solidFill>
                  <a:srgbClr val="3B812F"/>
                </a:solidFill>
                <a:latin typeface="Wingdings"/>
                <a:cs typeface="Wingdings"/>
              </a:rPr>
              <a:t></a:t>
            </a:r>
            <a:r>
              <a:rPr sz="1000" spc="-240" dirty="0">
                <a:solidFill>
                  <a:srgbClr val="3B812F"/>
                </a:solidFill>
                <a:latin typeface="Times New Roman"/>
                <a:cs typeface="Times New Roman"/>
              </a:rPr>
              <a:t>                                                                                                 </a:t>
            </a:r>
            <a:r>
              <a:rPr sz="1700" b="1" dirty="0">
                <a:solidFill>
                  <a:srgbClr val="CC0000"/>
                </a:solidFill>
                <a:latin typeface="Courier New"/>
                <a:cs typeface="Courier New"/>
              </a:rPr>
              <a:t>fruits</a:t>
            </a:r>
            <a:r>
              <a:rPr sz="1700" b="1" dirty="0">
                <a:latin typeface="Courier New"/>
                <a:cs typeface="Courier New"/>
              </a:rPr>
              <a:t>.add(</a:t>
            </a:r>
            <a:r>
              <a:rPr sz="1700" b="1" dirty="0">
                <a:solidFill>
                  <a:srgbClr val="7F0055"/>
                </a:solidFill>
                <a:latin typeface="Courier New"/>
                <a:cs typeface="Courier New"/>
              </a:rPr>
              <a:t>new</a:t>
            </a:r>
            <a:r>
              <a:rPr sz="1700" b="1" spc="-30" dirty="0">
                <a:solidFill>
                  <a:srgbClr val="7F0055"/>
                </a:solidFill>
                <a:latin typeface="Courier New"/>
                <a:cs typeface="Courier New"/>
              </a:rPr>
              <a:t> </a:t>
            </a:r>
            <a:r>
              <a:rPr sz="1700" b="1" dirty="0">
                <a:latin typeface="Courier New"/>
                <a:cs typeface="Courier New"/>
              </a:rPr>
              <a:t>Pomme(30));</a:t>
            </a:r>
            <a:endParaRPr sz="1700" dirty="0">
              <a:latin typeface="Courier New"/>
              <a:cs typeface="Courier New"/>
            </a:endParaRPr>
          </a:p>
          <a:p>
            <a:pPr marL="356870">
              <a:lnSpc>
                <a:spcPct val="100000"/>
              </a:lnSpc>
              <a:spcBef>
                <a:spcPts val="204"/>
              </a:spcBef>
            </a:pPr>
            <a:r>
              <a:rPr sz="1000" spc="-240" dirty="0">
                <a:solidFill>
                  <a:srgbClr val="3B812F"/>
                </a:solidFill>
                <a:latin typeface="Wingdings"/>
                <a:cs typeface="Wingdings"/>
              </a:rPr>
              <a:t></a:t>
            </a:r>
            <a:r>
              <a:rPr sz="1000" spc="-240" dirty="0">
                <a:solidFill>
                  <a:srgbClr val="3B812F"/>
                </a:solidFill>
                <a:latin typeface="Times New Roman"/>
                <a:cs typeface="Times New Roman"/>
              </a:rPr>
              <a:t>                                                                                                </a:t>
            </a:r>
            <a:r>
              <a:rPr sz="1700" b="1" dirty="0">
                <a:solidFill>
                  <a:srgbClr val="CC0000"/>
                </a:solidFill>
                <a:latin typeface="Courier New"/>
                <a:cs typeface="Courier New"/>
              </a:rPr>
              <a:t>fruits</a:t>
            </a:r>
            <a:r>
              <a:rPr sz="1700" b="1" dirty="0">
                <a:latin typeface="Courier New"/>
                <a:cs typeface="Courier New"/>
              </a:rPr>
              <a:t>.add(</a:t>
            </a:r>
            <a:r>
              <a:rPr sz="1700" b="1" dirty="0">
                <a:solidFill>
                  <a:srgbClr val="7F0055"/>
                </a:solidFill>
                <a:latin typeface="Courier New"/>
                <a:cs typeface="Courier New"/>
              </a:rPr>
              <a:t>new</a:t>
            </a:r>
            <a:r>
              <a:rPr sz="1700" b="1" spc="-25" dirty="0">
                <a:solidFill>
                  <a:srgbClr val="7F0055"/>
                </a:solidFill>
                <a:latin typeface="Courier New"/>
                <a:cs typeface="Courier New"/>
              </a:rPr>
              <a:t> </a:t>
            </a:r>
            <a:r>
              <a:rPr sz="1700" b="1" dirty="0">
                <a:latin typeface="Courier New"/>
                <a:cs typeface="Courier New"/>
              </a:rPr>
              <a:t>Orange(25));</a:t>
            </a:r>
            <a:endParaRPr sz="1700" dirty="0">
              <a:latin typeface="Courier New"/>
              <a:cs typeface="Courier New"/>
            </a:endParaRPr>
          </a:p>
          <a:p>
            <a:pPr marL="355600" indent="-342900">
              <a:lnSpc>
                <a:spcPct val="100000"/>
              </a:lnSpc>
              <a:spcBef>
                <a:spcPts val="320"/>
              </a:spcBef>
              <a:buClr>
                <a:srgbClr val="CC9900"/>
              </a:buClr>
              <a:buSzPct val="63888"/>
              <a:buFont typeface="Wingdings"/>
              <a:buChar char=""/>
              <a:tabLst>
                <a:tab pos="354965" algn="l"/>
                <a:tab pos="355600" algn="l"/>
              </a:tabLst>
            </a:pPr>
            <a:r>
              <a:rPr sz="1800" spc="-5" dirty="0">
                <a:latin typeface="Arial"/>
                <a:cs typeface="Arial"/>
              </a:rPr>
              <a:t>Faire </a:t>
            </a:r>
            <a:r>
              <a:rPr sz="1800" spc="-10" dirty="0">
                <a:latin typeface="Arial"/>
                <a:cs typeface="Arial"/>
              </a:rPr>
              <a:t>appel </a:t>
            </a:r>
            <a:r>
              <a:rPr sz="1800" dirty="0">
                <a:latin typeface="Arial"/>
                <a:cs typeface="Arial"/>
              </a:rPr>
              <a:t>à </a:t>
            </a:r>
            <a:r>
              <a:rPr sz="1800" spc="-5" dirty="0">
                <a:latin typeface="Arial"/>
                <a:cs typeface="Arial"/>
              </a:rPr>
              <a:t>la </a:t>
            </a:r>
            <a:r>
              <a:rPr sz="1800" spc="-10" dirty="0">
                <a:latin typeface="Arial"/>
                <a:cs typeface="Arial"/>
              </a:rPr>
              <a:t>méthode </a:t>
            </a:r>
            <a:r>
              <a:rPr sz="1800" spc="-5" dirty="0">
                <a:latin typeface="Arial"/>
                <a:cs typeface="Arial"/>
              </a:rPr>
              <a:t>affiche() de tous les </a:t>
            </a:r>
            <a:r>
              <a:rPr sz="1800" spc="-10" dirty="0">
                <a:latin typeface="Arial"/>
                <a:cs typeface="Arial"/>
              </a:rPr>
              <a:t>objets </a:t>
            </a:r>
            <a:r>
              <a:rPr sz="1800" spc="-5" dirty="0">
                <a:latin typeface="Arial"/>
                <a:cs typeface="Arial"/>
              </a:rPr>
              <a:t>de la</a:t>
            </a:r>
            <a:r>
              <a:rPr sz="1800" spc="95" dirty="0">
                <a:latin typeface="Arial"/>
                <a:cs typeface="Arial"/>
              </a:rPr>
              <a:t> </a:t>
            </a:r>
            <a:r>
              <a:rPr sz="1800" spc="-5" dirty="0">
                <a:latin typeface="Arial"/>
                <a:cs typeface="Arial"/>
              </a:rPr>
              <a:t>liste:</a:t>
            </a:r>
            <a:endParaRPr sz="1800" dirty="0">
              <a:latin typeface="Arial"/>
              <a:cs typeface="Arial"/>
            </a:endParaRPr>
          </a:p>
          <a:p>
            <a:pPr marL="356870">
              <a:lnSpc>
                <a:spcPct val="100000"/>
              </a:lnSpc>
              <a:spcBef>
                <a:spcPts val="204"/>
              </a:spcBef>
            </a:pPr>
            <a:r>
              <a:rPr sz="1000" spc="-240" dirty="0">
                <a:solidFill>
                  <a:srgbClr val="3B812F"/>
                </a:solidFill>
                <a:latin typeface="Wingdings"/>
                <a:cs typeface="Wingdings"/>
              </a:rPr>
              <a:t></a:t>
            </a:r>
            <a:r>
              <a:rPr sz="1000" spc="-240" dirty="0">
                <a:solidFill>
                  <a:srgbClr val="3B812F"/>
                </a:solidFill>
                <a:latin typeface="Times New Roman"/>
                <a:cs typeface="Times New Roman"/>
              </a:rPr>
              <a:t>                                                                                                   </a:t>
            </a:r>
            <a:r>
              <a:rPr sz="1700" dirty="0">
                <a:latin typeface="Arial"/>
                <a:cs typeface="Arial"/>
              </a:rPr>
              <a:t>En utilisant la boucle classique</a:t>
            </a:r>
            <a:r>
              <a:rPr sz="1700" spc="-65" dirty="0">
                <a:latin typeface="Arial"/>
                <a:cs typeface="Arial"/>
              </a:rPr>
              <a:t> </a:t>
            </a:r>
            <a:r>
              <a:rPr sz="1700" spc="-5" dirty="0">
                <a:latin typeface="Arial"/>
                <a:cs typeface="Arial"/>
              </a:rPr>
              <a:t>for</a:t>
            </a:r>
            <a:endParaRPr sz="1700" dirty="0">
              <a:latin typeface="Arial"/>
              <a:cs typeface="Arial"/>
            </a:endParaRPr>
          </a:p>
          <a:p>
            <a:pPr marL="942340" marR="2451735" indent="-259079">
              <a:lnSpc>
                <a:spcPts val="2240"/>
              </a:lnSpc>
              <a:spcBef>
                <a:spcPts val="5"/>
              </a:spcBef>
            </a:pPr>
            <a:r>
              <a:rPr sz="1700" b="1" dirty="0">
                <a:solidFill>
                  <a:srgbClr val="7F0055"/>
                </a:solidFill>
                <a:latin typeface="Courier New"/>
                <a:cs typeface="Courier New"/>
              </a:rPr>
              <a:t>for</a:t>
            </a:r>
            <a:r>
              <a:rPr sz="1700" b="1" dirty="0">
                <a:latin typeface="Courier New"/>
                <a:cs typeface="Courier New"/>
              </a:rPr>
              <a:t>(</a:t>
            </a:r>
            <a:r>
              <a:rPr sz="1700" b="1" dirty="0">
                <a:solidFill>
                  <a:srgbClr val="7F0055"/>
                </a:solidFill>
                <a:latin typeface="Courier New"/>
                <a:cs typeface="Courier New"/>
              </a:rPr>
              <a:t>int </a:t>
            </a:r>
            <a:r>
              <a:rPr sz="1700" b="1" dirty="0">
                <a:latin typeface="Courier New"/>
                <a:cs typeface="Courier New"/>
              </a:rPr>
              <a:t>i=0;i&lt;</a:t>
            </a:r>
            <a:r>
              <a:rPr sz="1700" b="1" dirty="0">
                <a:solidFill>
                  <a:srgbClr val="CC0000"/>
                </a:solidFill>
                <a:latin typeface="Courier New"/>
                <a:cs typeface="Courier New"/>
              </a:rPr>
              <a:t>fruits</a:t>
            </a:r>
            <a:r>
              <a:rPr sz="1700" b="1" dirty="0">
                <a:latin typeface="Courier New"/>
                <a:cs typeface="Courier New"/>
              </a:rPr>
              <a:t>.size();i++){  </a:t>
            </a:r>
            <a:r>
              <a:rPr sz="1700" b="1" dirty="0">
                <a:solidFill>
                  <a:srgbClr val="CC0000"/>
                </a:solidFill>
                <a:latin typeface="Courier New"/>
                <a:cs typeface="Courier New"/>
              </a:rPr>
              <a:t>fruits</a:t>
            </a:r>
            <a:r>
              <a:rPr sz="1700" b="1" dirty="0">
                <a:latin typeface="Courier New"/>
                <a:cs typeface="Courier New"/>
              </a:rPr>
              <a:t>.get(i).affiche();</a:t>
            </a:r>
            <a:endParaRPr sz="1700" dirty="0">
              <a:latin typeface="Courier New"/>
              <a:cs typeface="Courier New"/>
            </a:endParaRPr>
          </a:p>
          <a:p>
            <a:pPr marL="683260">
              <a:lnSpc>
                <a:spcPct val="100000"/>
              </a:lnSpc>
              <a:spcBef>
                <a:spcPts val="130"/>
              </a:spcBef>
            </a:pPr>
            <a:r>
              <a:rPr sz="1700" b="1" dirty="0">
                <a:latin typeface="Courier New"/>
                <a:cs typeface="Courier New"/>
              </a:rPr>
              <a:t>}</a:t>
            </a:r>
            <a:endParaRPr sz="1700" dirty="0">
              <a:latin typeface="Courier New"/>
              <a:cs typeface="Courier New"/>
            </a:endParaRPr>
          </a:p>
          <a:p>
            <a:pPr marL="356870">
              <a:lnSpc>
                <a:spcPct val="100000"/>
              </a:lnSpc>
              <a:spcBef>
                <a:spcPts val="275"/>
              </a:spcBef>
            </a:pPr>
            <a:r>
              <a:rPr sz="1000" spc="-240" dirty="0">
                <a:solidFill>
                  <a:srgbClr val="3B812F"/>
                </a:solidFill>
                <a:latin typeface="Wingdings"/>
                <a:cs typeface="Wingdings"/>
              </a:rPr>
              <a:t></a:t>
            </a:r>
            <a:r>
              <a:rPr sz="1000" spc="-240" dirty="0">
                <a:solidFill>
                  <a:srgbClr val="3B812F"/>
                </a:solidFill>
                <a:latin typeface="Times New Roman"/>
                <a:cs typeface="Times New Roman"/>
              </a:rPr>
              <a:t>                                                                                                </a:t>
            </a:r>
            <a:r>
              <a:rPr sz="1000" spc="-229" dirty="0">
                <a:solidFill>
                  <a:srgbClr val="3B812F"/>
                </a:solidFill>
                <a:latin typeface="Times New Roman"/>
                <a:cs typeface="Times New Roman"/>
              </a:rPr>
              <a:t> </a:t>
            </a:r>
            <a:r>
              <a:rPr sz="1700" dirty="0">
                <a:latin typeface="Arial"/>
                <a:cs typeface="Arial"/>
              </a:rPr>
              <a:t>En utilisant la boucle </a:t>
            </a:r>
            <a:r>
              <a:rPr sz="1700" spc="-5" dirty="0">
                <a:latin typeface="Arial"/>
                <a:cs typeface="Arial"/>
              </a:rPr>
              <a:t>for</a:t>
            </a:r>
            <a:r>
              <a:rPr sz="1700" spc="-50" dirty="0">
                <a:latin typeface="Arial"/>
                <a:cs typeface="Arial"/>
              </a:rPr>
              <a:t> </a:t>
            </a:r>
            <a:r>
              <a:rPr sz="1700" dirty="0">
                <a:latin typeface="Arial"/>
                <a:cs typeface="Arial"/>
              </a:rPr>
              <a:t>each</a:t>
            </a:r>
          </a:p>
          <a:p>
            <a:pPr marL="942340" marR="4276725" indent="-259079">
              <a:lnSpc>
                <a:spcPts val="2240"/>
              </a:lnSpc>
              <a:spcBef>
                <a:spcPts val="5"/>
              </a:spcBef>
            </a:pPr>
            <a:r>
              <a:rPr sz="1700" b="1" dirty="0">
                <a:solidFill>
                  <a:srgbClr val="7F0055"/>
                </a:solidFill>
                <a:latin typeface="Courier New"/>
                <a:cs typeface="Courier New"/>
              </a:rPr>
              <a:t>for</a:t>
            </a:r>
            <a:r>
              <a:rPr sz="1700" b="1" dirty="0">
                <a:latin typeface="Courier New"/>
                <a:cs typeface="Courier New"/>
              </a:rPr>
              <a:t>(</a:t>
            </a:r>
            <a:r>
              <a:rPr sz="1700" b="1" dirty="0">
                <a:solidFill>
                  <a:srgbClr val="000099"/>
                </a:solidFill>
                <a:latin typeface="Courier New"/>
                <a:cs typeface="Courier New"/>
              </a:rPr>
              <a:t>Fruit</a:t>
            </a:r>
            <a:r>
              <a:rPr sz="1700" b="1" spc="-70" dirty="0">
                <a:solidFill>
                  <a:srgbClr val="000099"/>
                </a:solidFill>
                <a:latin typeface="Courier New"/>
                <a:cs typeface="Courier New"/>
              </a:rPr>
              <a:t> </a:t>
            </a:r>
            <a:r>
              <a:rPr sz="1700" b="1" dirty="0">
                <a:latin typeface="Courier New"/>
                <a:cs typeface="Courier New"/>
              </a:rPr>
              <a:t>f:</a:t>
            </a:r>
            <a:r>
              <a:rPr sz="1700" b="1" dirty="0">
                <a:solidFill>
                  <a:srgbClr val="CC0000"/>
                </a:solidFill>
                <a:latin typeface="Courier New"/>
                <a:cs typeface="Courier New"/>
              </a:rPr>
              <a:t>fruits</a:t>
            </a:r>
            <a:r>
              <a:rPr sz="1700" b="1" dirty="0">
                <a:latin typeface="Courier New"/>
                <a:cs typeface="Courier New"/>
              </a:rPr>
              <a:t>)  f.affiche();</a:t>
            </a:r>
            <a:endParaRPr sz="1700" dirty="0">
              <a:latin typeface="Courier New"/>
              <a:cs typeface="Courier New"/>
            </a:endParaRPr>
          </a:p>
          <a:p>
            <a:pPr marL="12700">
              <a:lnSpc>
                <a:spcPct val="100000"/>
              </a:lnSpc>
              <a:spcBef>
                <a:spcPts val="210"/>
              </a:spcBef>
              <a:tabLst>
                <a:tab pos="354965" algn="l"/>
              </a:tabLst>
            </a:pPr>
            <a:r>
              <a:rPr sz="1150" spc="-320" dirty="0">
                <a:solidFill>
                  <a:srgbClr val="CC9900"/>
                </a:solidFill>
                <a:latin typeface="Wingdings"/>
                <a:cs typeface="Wingdings"/>
              </a:rPr>
              <a:t></a:t>
            </a:r>
            <a:r>
              <a:rPr sz="1150" spc="-320" dirty="0">
                <a:solidFill>
                  <a:srgbClr val="CC9900"/>
                </a:solidFill>
                <a:latin typeface="Times New Roman"/>
                <a:cs typeface="Times New Roman"/>
              </a:rPr>
              <a:t>	</a:t>
            </a:r>
            <a:r>
              <a:rPr sz="1800" spc="-10" dirty="0">
                <a:latin typeface="Arial"/>
                <a:cs typeface="Arial"/>
              </a:rPr>
              <a:t>Supprimer </a:t>
            </a:r>
            <a:r>
              <a:rPr sz="1800" spc="-5" dirty="0">
                <a:latin typeface="Arial"/>
                <a:cs typeface="Arial"/>
              </a:rPr>
              <a:t>le </a:t>
            </a:r>
            <a:r>
              <a:rPr sz="1800" spc="-10" dirty="0">
                <a:latin typeface="Arial"/>
                <a:cs typeface="Arial"/>
              </a:rPr>
              <a:t>deuxième </a:t>
            </a:r>
            <a:r>
              <a:rPr sz="1800" spc="-5" dirty="0">
                <a:latin typeface="Arial"/>
                <a:cs typeface="Arial"/>
              </a:rPr>
              <a:t>Objet de la</a:t>
            </a:r>
            <a:r>
              <a:rPr sz="1800" spc="60" dirty="0">
                <a:latin typeface="Arial"/>
                <a:cs typeface="Arial"/>
              </a:rPr>
              <a:t> </a:t>
            </a:r>
            <a:r>
              <a:rPr sz="1800" spc="-5" dirty="0">
                <a:latin typeface="Arial"/>
                <a:cs typeface="Arial"/>
              </a:rPr>
              <a:t>liste</a:t>
            </a:r>
            <a:endParaRPr sz="1800" dirty="0">
              <a:latin typeface="Arial"/>
              <a:cs typeface="Arial"/>
            </a:endParaRPr>
          </a:p>
          <a:p>
            <a:pPr marL="356870">
              <a:lnSpc>
                <a:spcPct val="100000"/>
              </a:lnSpc>
              <a:spcBef>
                <a:spcPts val="135"/>
              </a:spcBef>
            </a:pPr>
            <a:r>
              <a:rPr sz="1000" spc="-240" dirty="0">
                <a:solidFill>
                  <a:srgbClr val="3B812F"/>
                </a:solidFill>
                <a:latin typeface="Wingdings"/>
                <a:cs typeface="Wingdings"/>
              </a:rPr>
              <a:t></a:t>
            </a:r>
            <a:r>
              <a:rPr sz="1000" spc="-240" dirty="0">
                <a:solidFill>
                  <a:srgbClr val="3B812F"/>
                </a:solidFill>
                <a:latin typeface="Times New Roman"/>
                <a:cs typeface="Times New Roman"/>
              </a:rPr>
              <a:t>                                                                                           </a:t>
            </a:r>
            <a:r>
              <a:rPr sz="1700" b="1" dirty="0" err="1">
                <a:latin typeface="Courier New"/>
                <a:cs typeface="Courier New"/>
              </a:rPr>
              <a:t>fruits.remove</a:t>
            </a:r>
            <a:r>
              <a:rPr sz="1700" b="1" dirty="0">
                <a:latin typeface="Courier New"/>
                <a:cs typeface="Courier New"/>
              </a:rPr>
              <a:t>(1);</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137" y="116824"/>
            <a:ext cx="6766172" cy="579120"/>
          </a:xfrm>
          <a:prstGeom prst="rect">
            <a:avLst/>
          </a:prstGeom>
        </p:spPr>
        <p:txBody>
          <a:bodyPr vert="horz" wrap="square" lIns="0" tIns="0" rIns="0" bIns="0" rtlCol="0">
            <a:spAutoFit/>
          </a:bodyPr>
          <a:lstStyle/>
          <a:p>
            <a:pPr marL="12700">
              <a:lnSpc>
                <a:spcPct val="100000"/>
              </a:lnSpc>
            </a:pPr>
            <a:r>
              <a:rPr sz="3800" spc="-5" dirty="0"/>
              <a:t>Exemple </a:t>
            </a:r>
            <a:r>
              <a:rPr sz="3800" dirty="0"/>
              <a:t>d’utilisation de</a:t>
            </a:r>
            <a:r>
              <a:rPr sz="3800" spc="-70" dirty="0"/>
              <a:t> </a:t>
            </a:r>
            <a:r>
              <a:rPr sz="3800" dirty="0"/>
              <a:t>Vector</a:t>
            </a:r>
          </a:p>
        </p:txBody>
      </p:sp>
      <p:sp>
        <p:nvSpPr>
          <p:cNvPr id="15" name="object 15"/>
          <p:cNvSpPr txBox="1">
            <a:spLocks noGrp="1"/>
          </p:cNvSpPr>
          <p:nvPr>
            <p:ph type="sldNum" sz="quarter" idx="12"/>
          </p:nvPr>
        </p:nvSpPr>
        <p:spPr>
          <a:prstGeom prst="rect">
            <a:avLst/>
          </a:prstGeom>
        </p:spPr>
        <p:txBody>
          <a:bodyPr vert="horz" wrap="square" lIns="0" tIns="220563" rIns="0" bIns="0" rtlCol="0">
            <a:spAutoFit/>
          </a:bodyPr>
          <a:lstStyle/>
          <a:p>
            <a:pPr marL="2044064">
              <a:lnSpc>
                <a:spcPts val="1260"/>
              </a:lnSpc>
            </a:pPr>
            <a:fld id="{81D60167-4931-47E6-BA6A-407CBD079E47}" type="slidenum">
              <a:rPr dirty="0"/>
              <a:t>144</a:t>
            </a:fld>
            <a:endParaRPr dirty="0"/>
          </a:p>
        </p:txBody>
      </p:sp>
      <p:sp>
        <p:nvSpPr>
          <p:cNvPr id="3" name="object 3"/>
          <p:cNvSpPr txBox="1"/>
          <p:nvPr/>
        </p:nvSpPr>
        <p:spPr>
          <a:xfrm>
            <a:off x="852812" y="1091184"/>
            <a:ext cx="5967730" cy="1920239"/>
          </a:xfrm>
          <a:prstGeom prst="rect">
            <a:avLst/>
          </a:prstGeom>
        </p:spPr>
        <p:txBody>
          <a:bodyPr vert="horz" wrap="square" lIns="0" tIns="0" rIns="0" bIns="0" rtlCol="0">
            <a:spAutoFit/>
          </a:bodyPr>
          <a:lstStyle/>
          <a:p>
            <a:pPr marL="149225" marR="2670175" indent="-137160">
              <a:lnSpc>
                <a:spcPct val="100000"/>
              </a:lnSpc>
            </a:pPr>
            <a:r>
              <a:rPr sz="1800" b="1" spc="-10" dirty="0">
                <a:solidFill>
                  <a:srgbClr val="7F0055"/>
                </a:solidFill>
                <a:latin typeface="Courier New"/>
                <a:cs typeface="Courier New"/>
              </a:rPr>
              <a:t>import </a:t>
            </a:r>
            <a:r>
              <a:rPr sz="1800" b="1" spc="-10" dirty="0">
                <a:latin typeface="Courier New"/>
                <a:cs typeface="Courier New"/>
              </a:rPr>
              <a:t>java.util.Vector;  </a:t>
            </a:r>
            <a:r>
              <a:rPr sz="1800" b="1" spc="-10" dirty="0">
                <a:solidFill>
                  <a:srgbClr val="7F0055"/>
                </a:solidFill>
                <a:latin typeface="Courier New"/>
                <a:cs typeface="Courier New"/>
              </a:rPr>
              <a:t>public class </a:t>
            </a:r>
            <a:r>
              <a:rPr sz="1800" b="1" spc="-10" dirty="0">
                <a:latin typeface="Courier New"/>
                <a:cs typeface="Courier New"/>
              </a:rPr>
              <a:t>App2</a:t>
            </a:r>
            <a:r>
              <a:rPr sz="1800" b="1" spc="-85" dirty="0">
                <a:latin typeface="Courier New"/>
                <a:cs typeface="Courier New"/>
              </a:rPr>
              <a:t> </a:t>
            </a:r>
            <a:r>
              <a:rPr sz="1800" b="1" dirty="0">
                <a:latin typeface="Courier New"/>
                <a:cs typeface="Courier New"/>
              </a:rPr>
              <a:t>{</a:t>
            </a:r>
            <a:endParaRPr sz="1800">
              <a:latin typeface="Courier New"/>
              <a:cs typeface="Courier New"/>
            </a:endParaRPr>
          </a:p>
          <a:p>
            <a:pPr marL="287020">
              <a:lnSpc>
                <a:spcPct val="100000"/>
              </a:lnSpc>
            </a:pPr>
            <a:r>
              <a:rPr sz="1800" b="1" spc="-10" dirty="0">
                <a:solidFill>
                  <a:srgbClr val="7F0055"/>
                </a:solidFill>
                <a:latin typeface="Courier New"/>
                <a:cs typeface="Courier New"/>
              </a:rPr>
              <a:t>public static void </a:t>
            </a:r>
            <a:r>
              <a:rPr sz="1800" b="1" spc="-10" dirty="0">
                <a:latin typeface="Courier New"/>
                <a:cs typeface="Courier New"/>
              </a:rPr>
              <a:t>main(String[] args)</a:t>
            </a:r>
            <a:r>
              <a:rPr sz="1800" b="1" spc="-70" dirty="0">
                <a:latin typeface="Courier New"/>
                <a:cs typeface="Courier New"/>
              </a:rPr>
              <a:t> </a:t>
            </a:r>
            <a:r>
              <a:rPr sz="1800" b="1" dirty="0">
                <a:latin typeface="Courier New"/>
                <a:cs typeface="Courier New"/>
              </a:rPr>
              <a:t>{</a:t>
            </a:r>
            <a:endParaRPr sz="1800">
              <a:latin typeface="Courier New"/>
              <a:cs typeface="Courier New"/>
            </a:endParaRPr>
          </a:p>
          <a:p>
            <a:pPr marL="356870" marR="5080">
              <a:lnSpc>
                <a:spcPct val="100000"/>
              </a:lnSpc>
            </a:pPr>
            <a:r>
              <a:rPr sz="1800" b="1" spc="-5" dirty="0">
                <a:solidFill>
                  <a:srgbClr val="3B812F"/>
                </a:solidFill>
                <a:latin typeface="Courier New"/>
                <a:cs typeface="Courier New"/>
              </a:rPr>
              <a:t>// </a:t>
            </a:r>
            <a:r>
              <a:rPr sz="1800" b="1" spc="-10" dirty="0">
                <a:solidFill>
                  <a:srgbClr val="3B812F"/>
                </a:solidFill>
                <a:latin typeface="Courier New"/>
                <a:cs typeface="Courier New"/>
              </a:rPr>
              <a:t>Déclaration d’un vecteur </a:t>
            </a:r>
            <a:r>
              <a:rPr sz="1800" b="1" spc="-5" dirty="0">
                <a:solidFill>
                  <a:srgbClr val="3B812F"/>
                </a:solidFill>
                <a:latin typeface="Courier New"/>
                <a:cs typeface="Courier New"/>
              </a:rPr>
              <a:t>de </a:t>
            </a:r>
            <a:r>
              <a:rPr sz="1800" b="1" spc="-10" dirty="0">
                <a:solidFill>
                  <a:srgbClr val="3B812F"/>
                </a:solidFill>
                <a:latin typeface="Courier New"/>
                <a:cs typeface="Courier New"/>
              </a:rPr>
              <a:t>type Fruit  </a:t>
            </a:r>
            <a:r>
              <a:rPr sz="1800" b="1" spc="-10" dirty="0">
                <a:latin typeface="Courier New"/>
                <a:cs typeface="Courier New"/>
              </a:rPr>
              <a:t>Vector&lt;Fruit&gt;</a:t>
            </a:r>
            <a:r>
              <a:rPr sz="1800" b="1" spc="-80" dirty="0">
                <a:latin typeface="Courier New"/>
                <a:cs typeface="Courier New"/>
              </a:rPr>
              <a:t> </a:t>
            </a:r>
            <a:r>
              <a:rPr sz="1800" b="1" spc="-10" dirty="0">
                <a:latin typeface="Courier New"/>
                <a:cs typeface="Courier New"/>
              </a:rPr>
              <a:t>fruits;</a:t>
            </a:r>
            <a:endParaRPr sz="1800">
              <a:latin typeface="Courier New"/>
              <a:cs typeface="Courier New"/>
            </a:endParaRPr>
          </a:p>
          <a:p>
            <a:pPr marL="356870" marR="1915795">
              <a:lnSpc>
                <a:spcPct val="100000"/>
              </a:lnSpc>
            </a:pPr>
            <a:r>
              <a:rPr sz="1800" b="1" spc="-5" dirty="0">
                <a:solidFill>
                  <a:srgbClr val="3B812F"/>
                </a:solidFill>
                <a:latin typeface="Courier New"/>
                <a:cs typeface="Courier New"/>
              </a:rPr>
              <a:t>// </a:t>
            </a:r>
            <a:r>
              <a:rPr sz="1800" b="1" spc="-10" dirty="0">
                <a:solidFill>
                  <a:srgbClr val="3B812F"/>
                </a:solidFill>
                <a:latin typeface="Courier New"/>
                <a:cs typeface="Courier New"/>
              </a:rPr>
              <a:t>Création </a:t>
            </a:r>
            <a:r>
              <a:rPr sz="1800" b="1" spc="-5" dirty="0">
                <a:solidFill>
                  <a:srgbClr val="3B812F"/>
                </a:solidFill>
                <a:latin typeface="Courier New"/>
                <a:cs typeface="Courier New"/>
              </a:rPr>
              <a:t>du </a:t>
            </a:r>
            <a:r>
              <a:rPr sz="1800" b="1" spc="-10" dirty="0">
                <a:solidFill>
                  <a:srgbClr val="3B812F"/>
                </a:solidFill>
                <a:latin typeface="Courier New"/>
                <a:cs typeface="Courier New"/>
              </a:rPr>
              <a:t>vecteur  </a:t>
            </a:r>
            <a:r>
              <a:rPr sz="1800" b="1" spc="-10" dirty="0">
                <a:latin typeface="Courier New"/>
                <a:cs typeface="Courier New"/>
              </a:rPr>
              <a:t>fruits=</a:t>
            </a:r>
            <a:r>
              <a:rPr sz="1800" b="1" spc="-10" dirty="0">
                <a:solidFill>
                  <a:srgbClr val="7F0055"/>
                </a:solidFill>
                <a:latin typeface="Courier New"/>
                <a:cs typeface="Courier New"/>
              </a:rPr>
              <a:t>new</a:t>
            </a:r>
            <a:r>
              <a:rPr sz="1800" b="1" spc="-75" dirty="0">
                <a:solidFill>
                  <a:srgbClr val="7F0055"/>
                </a:solidFill>
                <a:latin typeface="Courier New"/>
                <a:cs typeface="Courier New"/>
              </a:rPr>
              <a:t> </a:t>
            </a:r>
            <a:r>
              <a:rPr sz="1800" b="1" spc="-10" dirty="0">
                <a:latin typeface="Courier New"/>
                <a:cs typeface="Courier New"/>
              </a:rPr>
              <a:t>Vector&lt;Fruit&gt;();</a:t>
            </a:r>
            <a:endParaRPr sz="1800">
              <a:latin typeface="Courier New"/>
              <a:cs typeface="Courier New"/>
            </a:endParaRPr>
          </a:p>
        </p:txBody>
      </p:sp>
      <p:sp>
        <p:nvSpPr>
          <p:cNvPr id="4" name="object 4"/>
          <p:cNvSpPr txBox="1"/>
          <p:nvPr/>
        </p:nvSpPr>
        <p:spPr>
          <a:xfrm>
            <a:off x="1197236" y="3011423"/>
            <a:ext cx="5895975" cy="297815"/>
          </a:xfrm>
          <a:prstGeom prst="rect">
            <a:avLst/>
          </a:prstGeom>
        </p:spPr>
        <p:txBody>
          <a:bodyPr vert="horz" wrap="square" lIns="0" tIns="0" rIns="0" bIns="0" rtlCol="0">
            <a:spAutoFit/>
          </a:bodyPr>
          <a:lstStyle/>
          <a:p>
            <a:pPr marL="12700">
              <a:lnSpc>
                <a:spcPct val="100000"/>
              </a:lnSpc>
            </a:pPr>
            <a:r>
              <a:rPr sz="1800" b="1" spc="-5" dirty="0">
                <a:solidFill>
                  <a:srgbClr val="3B812F"/>
                </a:solidFill>
                <a:latin typeface="Courier New"/>
                <a:cs typeface="Courier New"/>
              </a:rPr>
              <a:t>// </a:t>
            </a:r>
            <a:r>
              <a:rPr sz="1800" b="1" spc="-10" dirty="0">
                <a:solidFill>
                  <a:srgbClr val="3B812F"/>
                </a:solidFill>
                <a:latin typeface="Courier New"/>
                <a:cs typeface="Courier New"/>
              </a:rPr>
              <a:t>Ajout de </a:t>
            </a:r>
            <a:r>
              <a:rPr sz="1800" b="1" dirty="0">
                <a:solidFill>
                  <a:srgbClr val="3B812F"/>
                </a:solidFill>
                <a:latin typeface="Courier New"/>
                <a:cs typeface="Courier New"/>
              </a:rPr>
              <a:t>3 </a:t>
            </a:r>
            <a:r>
              <a:rPr sz="1800" b="1" spc="-10" dirty="0">
                <a:solidFill>
                  <a:srgbClr val="3B812F"/>
                </a:solidFill>
                <a:latin typeface="Courier New"/>
                <a:cs typeface="Courier New"/>
              </a:rPr>
              <a:t>objets Pomme, Orange et</a:t>
            </a:r>
            <a:r>
              <a:rPr sz="1800" b="1" spc="-70" dirty="0">
                <a:solidFill>
                  <a:srgbClr val="3B812F"/>
                </a:solidFill>
                <a:latin typeface="Courier New"/>
                <a:cs typeface="Courier New"/>
              </a:rPr>
              <a:t> </a:t>
            </a:r>
            <a:r>
              <a:rPr sz="1800" b="1" spc="-10" dirty="0">
                <a:solidFill>
                  <a:srgbClr val="3B812F"/>
                </a:solidFill>
                <a:latin typeface="Courier New"/>
                <a:cs typeface="Courier New"/>
              </a:rPr>
              <a:t>Pomme</a:t>
            </a:r>
            <a:endParaRPr sz="1800">
              <a:latin typeface="Courier New"/>
              <a:cs typeface="Courier New"/>
            </a:endParaRPr>
          </a:p>
        </p:txBody>
      </p:sp>
      <p:sp>
        <p:nvSpPr>
          <p:cNvPr id="5" name="object 5"/>
          <p:cNvSpPr txBox="1"/>
          <p:nvPr/>
        </p:nvSpPr>
        <p:spPr>
          <a:xfrm>
            <a:off x="7201644" y="3011423"/>
            <a:ext cx="1392555" cy="297815"/>
          </a:xfrm>
          <a:prstGeom prst="rect">
            <a:avLst/>
          </a:prstGeom>
        </p:spPr>
        <p:txBody>
          <a:bodyPr vert="horz" wrap="square" lIns="0" tIns="0" rIns="0" bIns="0" rtlCol="0">
            <a:spAutoFit/>
          </a:bodyPr>
          <a:lstStyle/>
          <a:p>
            <a:pPr marL="12700">
              <a:lnSpc>
                <a:spcPct val="100000"/>
              </a:lnSpc>
            </a:pPr>
            <a:r>
              <a:rPr sz="1800" b="1" spc="-5" dirty="0">
                <a:solidFill>
                  <a:srgbClr val="3B812F"/>
                </a:solidFill>
                <a:latin typeface="Courier New"/>
                <a:cs typeface="Courier New"/>
              </a:rPr>
              <a:t>au</a:t>
            </a:r>
            <a:r>
              <a:rPr sz="1800" b="1" spc="-95" dirty="0">
                <a:solidFill>
                  <a:srgbClr val="3B812F"/>
                </a:solidFill>
                <a:latin typeface="Courier New"/>
                <a:cs typeface="Courier New"/>
              </a:rPr>
              <a:t> </a:t>
            </a:r>
            <a:r>
              <a:rPr sz="1800" b="1" spc="-10" dirty="0">
                <a:solidFill>
                  <a:srgbClr val="3B812F"/>
                </a:solidFill>
                <a:latin typeface="Courier New"/>
                <a:cs typeface="Courier New"/>
              </a:rPr>
              <a:t>vecteur</a:t>
            </a:r>
            <a:endParaRPr sz="1800">
              <a:latin typeface="Courier New"/>
              <a:cs typeface="Courier New"/>
            </a:endParaRPr>
          </a:p>
        </p:txBody>
      </p:sp>
      <p:sp>
        <p:nvSpPr>
          <p:cNvPr id="6" name="object 6"/>
          <p:cNvSpPr txBox="1"/>
          <p:nvPr/>
        </p:nvSpPr>
        <p:spPr>
          <a:xfrm>
            <a:off x="1197236" y="3285744"/>
            <a:ext cx="1938020" cy="572135"/>
          </a:xfrm>
          <a:prstGeom prst="rect">
            <a:avLst/>
          </a:prstGeom>
        </p:spPr>
        <p:txBody>
          <a:bodyPr vert="horz" wrap="square" lIns="0" tIns="0" rIns="0" bIns="0" rtlCol="0">
            <a:spAutoFit/>
          </a:bodyPr>
          <a:lstStyle/>
          <a:p>
            <a:pPr marL="12700" marR="5080">
              <a:lnSpc>
                <a:spcPct val="100000"/>
              </a:lnSpc>
            </a:pPr>
            <a:r>
              <a:rPr sz="1800" b="1" spc="-5" dirty="0">
                <a:latin typeface="Courier New"/>
                <a:cs typeface="Courier New"/>
              </a:rPr>
              <a:t>fr</a:t>
            </a:r>
            <a:r>
              <a:rPr sz="1800" b="1" spc="-15" dirty="0">
                <a:latin typeface="Courier New"/>
                <a:cs typeface="Courier New"/>
              </a:rPr>
              <a:t>u</a:t>
            </a:r>
            <a:r>
              <a:rPr sz="1800" b="1" spc="-5" dirty="0">
                <a:latin typeface="Courier New"/>
                <a:cs typeface="Courier New"/>
              </a:rPr>
              <a:t>i</a:t>
            </a:r>
            <a:r>
              <a:rPr sz="1800" b="1" spc="-15" dirty="0">
                <a:latin typeface="Courier New"/>
                <a:cs typeface="Courier New"/>
              </a:rPr>
              <a:t>t</a:t>
            </a:r>
            <a:r>
              <a:rPr sz="1800" b="1" spc="-5" dirty="0">
                <a:latin typeface="Courier New"/>
                <a:cs typeface="Courier New"/>
              </a:rPr>
              <a:t>s.</a:t>
            </a:r>
            <a:r>
              <a:rPr sz="1800" b="1" spc="-15" dirty="0">
                <a:latin typeface="Courier New"/>
                <a:cs typeface="Courier New"/>
              </a:rPr>
              <a:t>a</a:t>
            </a:r>
            <a:r>
              <a:rPr sz="1800" b="1" spc="-5" dirty="0">
                <a:latin typeface="Courier New"/>
                <a:cs typeface="Courier New"/>
              </a:rPr>
              <a:t>d</a:t>
            </a:r>
            <a:r>
              <a:rPr sz="1800" b="1" spc="-15" dirty="0">
                <a:latin typeface="Courier New"/>
                <a:cs typeface="Courier New"/>
              </a:rPr>
              <a:t>d(</a:t>
            </a:r>
            <a:r>
              <a:rPr sz="1800" b="1" spc="-5" dirty="0">
                <a:solidFill>
                  <a:srgbClr val="7F0055"/>
                </a:solidFill>
                <a:latin typeface="Courier New"/>
                <a:cs typeface="Courier New"/>
              </a:rPr>
              <a:t>new  </a:t>
            </a:r>
            <a:r>
              <a:rPr sz="1800" b="1" spc="-5" dirty="0">
                <a:latin typeface="Courier New"/>
                <a:cs typeface="Courier New"/>
              </a:rPr>
              <a:t>fr</a:t>
            </a:r>
            <a:r>
              <a:rPr sz="1800" b="1" spc="-15" dirty="0">
                <a:latin typeface="Courier New"/>
                <a:cs typeface="Courier New"/>
              </a:rPr>
              <a:t>u</a:t>
            </a:r>
            <a:r>
              <a:rPr sz="1800" b="1" spc="-5" dirty="0">
                <a:latin typeface="Courier New"/>
                <a:cs typeface="Courier New"/>
              </a:rPr>
              <a:t>i</a:t>
            </a:r>
            <a:r>
              <a:rPr sz="1800" b="1" spc="-15" dirty="0">
                <a:latin typeface="Courier New"/>
                <a:cs typeface="Courier New"/>
              </a:rPr>
              <a:t>t</a:t>
            </a:r>
            <a:r>
              <a:rPr sz="1800" b="1" spc="-5" dirty="0">
                <a:latin typeface="Courier New"/>
                <a:cs typeface="Courier New"/>
              </a:rPr>
              <a:t>s.</a:t>
            </a:r>
            <a:r>
              <a:rPr sz="1800" b="1" spc="-15" dirty="0">
                <a:latin typeface="Courier New"/>
                <a:cs typeface="Courier New"/>
              </a:rPr>
              <a:t>a</a:t>
            </a:r>
            <a:r>
              <a:rPr sz="1800" b="1" spc="-5" dirty="0">
                <a:latin typeface="Courier New"/>
                <a:cs typeface="Courier New"/>
              </a:rPr>
              <a:t>d</a:t>
            </a:r>
            <a:r>
              <a:rPr sz="1800" b="1" spc="-15" dirty="0">
                <a:latin typeface="Courier New"/>
                <a:cs typeface="Courier New"/>
              </a:rPr>
              <a:t>d(</a:t>
            </a:r>
            <a:r>
              <a:rPr sz="1800" b="1" spc="-5" dirty="0">
                <a:solidFill>
                  <a:srgbClr val="7F0055"/>
                </a:solidFill>
                <a:latin typeface="Courier New"/>
                <a:cs typeface="Courier New"/>
              </a:rPr>
              <a:t>new</a:t>
            </a:r>
            <a:endParaRPr sz="1800">
              <a:latin typeface="Courier New"/>
              <a:cs typeface="Courier New"/>
            </a:endParaRPr>
          </a:p>
        </p:txBody>
      </p:sp>
      <p:sp>
        <p:nvSpPr>
          <p:cNvPr id="7" name="object 7"/>
          <p:cNvSpPr txBox="1"/>
          <p:nvPr/>
        </p:nvSpPr>
        <p:spPr>
          <a:xfrm>
            <a:off x="3245497" y="3285744"/>
            <a:ext cx="1663700" cy="572135"/>
          </a:xfrm>
          <a:prstGeom prst="rect">
            <a:avLst/>
          </a:prstGeom>
        </p:spPr>
        <p:txBody>
          <a:bodyPr vert="horz" wrap="square" lIns="0" tIns="0" rIns="0" bIns="0" rtlCol="0">
            <a:spAutoFit/>
          </a:bodyPr>
          <a:lstStyle/>
          <a:p>
            <a:pPr marL="12700">
              <a:lnSpc>
                <a:spcPct val="100000"/>
              </a:lnSpc>
            </a:pPr>
            <a:r>
              <a:rPr sz="1800" b="1" spc="-10" dirty="0">
                <a:latin typeface="Courier New"/>
                <a:cs typeface="Courier New"/>
              </a:rPr>
              <a:t>Pomme(30));</a:t>
            </a:r>
            <a:endParaRPr sz="1800">
              <a:latin typeface="Courier New"/>
              <a:cs typeface="Courier New"/>
            </a:endParaRPr>
          </a:p>
          <a:p>
            <a:pPr marL="12700">
              <a:lnSpc>
                <a:spcPct val="100000"/>
              </a:lnSpc>
            </a:pPr>
            <a:r>
              <a:rPr sz="1800" b="1" spc="-10" dirty="0">
                <a:latin typeface="Courier New"/>
                <a:cs typeface="Courier New"/>
              </a:rPr>
              <a:t>Orange(25));</a:t>
            </a:r>
            <a:endParaRPr sz="1800">
              <a:latin typeface="Courier New"/>
              <a:cs typeface="Courier New"/>
            </a:endParaRPr>
          </a:p>
        </p:txBody>
      </p:sp>
      <p:sp>
        <p:nvSpPr>
          <p:cNvPr id="8" name="object 8"/>
          <p:cNvSpPr/>
          <p:nvPr/>
        </p:nvSpPr>
        <p:spPr>
          <a:xfrm>
            <a:off x="774072" y="3777996"/>
            <a:ext cx="9144000" cy="3429000"/>
          </a:xfrm>
          <a:custGeom>
            <a:avLst/>
            <a:gdLst/>
            <a:ahLst/>
            <a:cxnLst/>
            <a:rect l="l" t="t" r="r" b="b"/>
            <a:pathLst>
              <a:path w="9144000" h="3429000">
                <a:moveTo>
                  <a:pt x="0" y="0"/>
                </a:moveTo>
                <a:lnTo>
                  <a:pt x="9143992" y="0"/>
                </a:lnTo>
                <a:lnTo>
                  <a:pt x="9143992" y="3429000"/>
                </a:lnTo>
                <a:lnTo>
                  <a:pt x="0" y="3429000"/>
                </a:lnTo>
                <a:lnTo>
                  <a:pt x="0" y="0"/>
                </a:lnTo>
                <a:close/>
              </a:path>
            </a:pathLst>
          </a:custGeom>
          <a:solidFill>
            <a:srgbClr val="FFFFFF"/>
          </a:solidFill>
        </p:spPr>
        <p:txBody>
          <a:bodyPr wrap="square" lIns="0" tIns="0" rIns="0" bIns="0" rtlCol="0"/>
          <a:lstStyle/>
          <a:p>
            <a:endParaRPr/>
          </a:p>
        </p:txBody>
      </p:sp>
      <p:sp>
        <p:nvSpPr>
          <p:cNvPr id="9" name="object 9"/>
          <p:cNvSpPr txBox="1"/>
          <p:nvPr/>
        </p:nvSpPr>
        <p:spPr>
          <a:xfrm>
            <a:off x="6383279" y="4657344"/>
            <a:ext cx="2073910" cy="297815"/>
          </a:xfrm>
          <a:prstGeom prst="rect">
            <a:avLst/>
          </a:prstGeom>
        </p:spPr>
        <p:txBody>
          <a:bodyPr vert="horz" wrap="square" lIns="0" tIns="0" rIns="0" bIns="0" rtlCol="0">
            <a:spAutoFit/>
          </a:bodyPr>
          <a:lstStyle/>
          <a:p>
            <a:pPr marL="12700">
              <a:lnSpc>
                <a:spcPct val="100000"/>
              </a:lnSpc>
            </a:pPr>
            <a:r>
              <a:rPr sz="1800" b="1" spc="-5" dirty="0">
                <a:solidFill>
                  <a:srgbClr val="3B812F"/>
                </a:solidFill>
                <a:latin typeface="Courier New"/>
                <a:cs typeface="Courier New"/>
              </a:rPr>
              <a:t>de </a:t>
            </a:r>
            <a:r>
              <a:rPr sz="1800" b="1" spc="-10" dirty="0">
                <a:solidFill>
                  <a:srgbClr val="3B812F"/>
                </a:solidFill>
                <a:latin typeface="Courier New"/>
                <a:cs typeface="Courier New"/>
              </a:rPr>
              <a:t>chaque</a:t>
            </a:r>
            <a:r>
              <a:rPr sz="1800" b="1" spc="-95" dirty="0">
                <a:solidFill>
                  <a:srgbClr val="3B812F"/>
                </a:solidFill>
                <a:latin typeface="Courier New"/>
                <a:cs typeface="Courier New"/>
              </a:rPr>
              <a:t> </a:t>
            </a:r>
            <a:r>
              <a:rPr sz="1800" b="1" spc="-10" dirty="0">
                <a:solidFill>
                  <a:srgbClr val="3B812F"/>
                </a:solidFill>
                <a:latin typeface="Courier New"/>
                <a:cs typeface="Courier New"/>
              </a:rPr>
              <a:t>Fruit</a:t>
            </a:r>
            <a:endParaRPr sz="1800">
              <a:latin typeface="Courier New"/>
              <a:cs typeface="Courier New"/>
            </a:endParaRPr>
          </a:p>
        </p:txBody>
      </p:sp>
      <p:sp>
        <p:nvSpPr>
          <p:cNvPr id="10" name="object 10"/>
          <p:cNvSpPr txBox="1"/>
          <p:nvPr/>
        </p:nvSpPr>
        <p:spPr>
          <a:xfrm>
            <a:off x="1197236" y="3834384"/>
            <a:ext cx="5076190" cy="1943735"/>
          </a:xfrm>
          <a:prstGeom prst="rect">
            <a:avLst/>
          </a:prstGeom>
        </p:spPr>
        <p:txBody>
          <a:bodyPr vert="horz" wrap="square" lIns="0" tIns="0" rIns="0" bIns="0" rtlCol="0">
            <a:spAutoFit/>
          </a:bodyPr>
          <a:lstStyle/>
          <a:p>
            <a:pPr marL="12700">
              <a:lnSpc>
                <a:spcPct val="100000"/>
              </a:lnSpc>
            </a:pPr>
            <a:r>
              <a:rPr sz="1800" b="1" spc="-10" dirty="0">
                <a:latin typeface="Courier New"/>
                <a:cs typeface="Courier New"/>
              </a:rPr>
              <a:t>fruits.add(</a:t>
            </a:r>
            <a:r>
              <a:rPr sz="1800" b="1" spc="-10" dirty="0">
                <a:solidFill>
                  <a:srgbClr val="7F0055"/>
                </a:solidFill>
                <a:latin typeface="Courier New"/>
                <a:cs typeface="Courier New"/>
              </a:rPr>
              <a:t>new</a:t>
            </a:r>
            <a:r>
              <a:rPr sz="1800" b="1" spc="-80" dirty="0">
                <a:solidFill>
                  <a:srgbClr val="7F0055"/>
                </a:solidFill>
                <a:latin typeface="Courier New"/>
                <a:cs typeface="Courier New"/>
              </a:rPr>
              <a:t> </a:t>
            </a:r>
            <a:r>
              <a:rPr sz="1800" b="1" spc="-10" dirty="0">
                <a:latin typeface="Courier New"/>
                <a:cs typeface="Courier New"/>
              </a:rPr>
              <a:t>Pomme(60));</a:t>
            </a:r>
            <a:endParaRPr sz="1800">
              <a:latin typeface="Courier New"/>
              <a:cs typeface="Courier New"/>
            </a:endParaRPr>
          </a:p>
          <a:p>
            <a:pPr marL="12700" marR="550545">
              <a:lnSpc>
                <a:spcPct val="100000"/>
              </a:lnSpc>
            </a:pPr>
            <a:r>
              <a:rPr sz="1800" b="1" spc="-5" dirty="0">
                <a:solidFill>
                  <a:srgbClr val="3B812F"/>
                </a:solidFill>
                <a:latin typeface="Courier New"/>
                <a:cs typeface="Courier New"/>
              </a:rPr>
              <a:t>// </a:t>
            </a:r>
            <a:r>
              <a:rPr sz="1800" b="1" spc="-10" dirty="0">
                <a:solidFill>
                  <a:srgbClr val="3B812F"/>
                </a:solidFill>
                <a:latin typeface="Courier New"/>
                <a:cs typeface="Courier New"/>
              </a:rPr>
              <a:t>Parcourir tous les objets  </a:t>
            </a:r>
            <a:r>
              <a:rPr sz="1800" b="1" spc="-10" dirty="0">
                <a:solidFill>
                  <a:srgbClr val="7F0055"/>
                </a:solidFill>
                <a:latin typeface="Courier New"/>
                <a:cs typeface="Courier New"/>
              </a:rPr>
              <a:t>for</a:t>
            </a:r>
            <a:r>
              <a:rPr sz="1800" b="1" spc="-10" dirty="0">
                <a:latin typeface="Courier New"/>
                <a:cs typeface="Courier New"/>
              </a:rPr>
              <a:t>(</a:t>
            </a:r>
            <a:r>
              <a:rPr sz="1800" b="1" spc="-10" dirty="0">
                <a:solidFill>
                  <a:srgbClr val="7F0055"/>
                </a:solidFill>
                <a:latin typeface="Courier New"/>
                <a:cs typeface="Courier New"/>
              </a:rPr>
              <a:t>int</a:t>
            </a:r>
            <a:r>
              <a:rPr sz="1800" b="1" spc="-75" dirty="0">
                <a:solidFill>
                  <a:srgbClr val="7F0055"/>
                </a:solidFill>
                <a:latin typeface="Courier New"/>
                <a:cs typeface="Courier New"/>
              </a:rPr>
              <a:t> </a:t>
            </a:r>
            <a:r>
              <a:rPr sz="1800" b="1" spc="-10" dirty="0">
                <a:latin typeface="Courier New"/>
                <a:cs typeface="Courier New"/>
              </a:rPr>
              <a:t>i=0;i&lt;fruits.size();i++){</a:t>
            </a:r>
            <a:endParaRPr sz="1800">
              <a:latin typeface="Courier New"/>
              <a:cs typeface="Courier New"/>
            </a:endParaRPr>
          </a:p>
          <a:p>
            <a:pPr marL="287020" marR="5080" indent="-274320">
              <a:lnSpc>
                <a:spcPct val="100000"/>
              </a:lnSpc>
            </a:pPr>
            <a:r>
              <a:rPr sz="1800" b="1" spc="-5" dirty="0">
                <a:solidFill>
                  <a:srgbClr val="3B812F"/>
                </a:solidFill>
                <a:latin typeface="Courier New"/>
                <a:cs typeface="Courier New"/>
              </a:rPr>
              <a:t>// </a:t>
            </a:r>
            <a:r>
              <a:rPr sz="1800" b="1" spc="-10" dirty="0">
                <a:solidFill>
                  <a:srgbClr val="3B812F"/>
                </a:solidFill>
                <a:latin typeface="Courier New"/>
                <a:cs typeface="Courier New"/>
              </a:rPr>
              <a:t>Faire appel </a:t>
            </a:r>
            <a:r>
              <a:rPr sz="1800" b="1" dirty="0">
                <a:solidFill>
                  <a:srgbClr val="3B812F"/>
                </a:solidFill>
                <a:latin typeface="Courier New"/>
                <a:cs typeface="Courier New"/>
              </a:rPr>
              <a:t>à </a:t>
            </a:r>
            <a:r>
              <a:rPr sz="1800" b="1" spc="-5" dirty="0">
                <a:solidFill>
                  <a:srgbClr val="3B812F"/>
                </a:solidFill>
                <a:latin typeface="Courier New"/>
                <a:cs typeface="Courier New"/>
              </a:rPr>
              <a:t>la </a:t>
            </a:r>
            <a:r>
              <a:rPr sz="1800" b="1" spc="-10" dirty="0">
                <a:solidFill>
                  <a:srgbClr val="3B812F"/>
                </a:solidFill>
                <a:latin typeface="Courier New"/>
                <a:cs typeface="Courier New"/>
              </a:rPr>
              <a:t>méthode affiche()  </a:t>
            </a:r>
            <a:r>
              <a:rPr sz="1800" b="1" spc="-10" dirty="0">
                <a:latin typeface="Courier New"/>
                <a:cs typeface="Courier New"/>
              </a:rPr>
              <a:t>fruits.get(i).affiche();</a:t>
            </a:r>
            <a:endParaRPr sz="1800">
              <a:latin typeface="Courier New"/>
              <a:cs typeface="Courier New"/>
            </a:endParaRPr>
          </a:p>
          <a:p>
            <a:pPr marL="12700">
              <a:lnSpc>
                <a:spcPct val="100000"/>
              </a:lnSpc>
            </a:pPr>
            <a:r>
              <a:rPr sz="1800" b="1" dirty="0">
                <a:latin typeface="Courier New"/>
                <a:cs typeface="Courier New"/>
              </a:rPr>
              <a:t>}</a:t>
            </a:r>
            <a:endParaRPr sz="1800">
              <a:latin typeface="Courier New"/>
              <a:cs typeface="Courier New"/>
            </a:endParaRPr>
          </a:p>
          <a:p>
            <a:pPr marL="12700">
              <a:lnSpc>
                <a:spcPct val="100000"/>
              </a:lnSpc>
            </a:pPr>
            <a:r>
              <a:rPr sz="1800" b="1" spc="-5" dirty="0">
                <a:solidFill>
                  <a:srgbClr val="3B812F"/>
                </a:solidFill>
                <a:latin typeface="Courier New"/>
                <a:cs typeface="Courier New"/>
              </a:rPr>
              <a:t>// </a:t>
            </a:r>
            <a:r>
              <a:rPr sz="1800" b="1" spc="-10" dirty="0">
                <a:solidFill>
                  <a:srgbClr val="3B812F"/>
                </a:solidFill>
                <a:latin typeface="Courier New"/>
                <a:cs typeface="Courier New"/>
              </a:rPr>
              <a:t>Une autre manière plus simple</a:t>
            </a:r>
            <a:r>
              <a:rPr sz="1800" b="1" spc="-65" dirty="0">
                <a:solidFill>
                  <a:srgbClr val="3B812F"/>
                </a:solidFill>
                <a:latin typeface="Courier New"/>
                <a:cs typeface="Courier New"/>
              </a:rPr>
              <a:t> </a:t>
            </a:r>
            <a:r>
              <a:rPr sz="1800" b="1" spc="-10" dirty="0">
                <a:solidFill>
                  <a:srgbClr val="3B812F"/>
                </a:solidFill>
                <a:latin typeface="Courier New"/>
                <a:cs typeface="Courier New"/>
              </a:rPr>
              <a:t>pour</a:t>
            </a:r>
            <a:endParaRPr sz="1800">
              <a:latin typeface="Courier New"/>
              <a:cs typeface="Courier New"/>
            </a:endParaRPr>
          </a:p>
        </p:txBody>
      </p:sp>
      <p:sp>
        <p:nvSpPr>
          <p:cNvPr id="11" name="object 11"/>
          <p:cNvSpPr txBox="1"/>
          <p:nvPr/>
        </p:nvSpPr>
        <p:spPr>
          <a:xfrm>
            <a:off x="6383279" y="5480304"/>
            <a:ext cx="2756535" cy="297815"/>
          </a:xfrm>
          <a:prstGeom prst="rect">
            <a:avLst/>
          </a:prstGeom>
        </p:spPr>
        <p:txBody>
          <a:bodyPr vert="horz" wrap="square" lIns="0" tIns="0" rIns="0" bIns="0" rtlCol="0">
            <a:spAutoFit/>
          </a:bodyPr>
          <a:lstStyle/>
          <a:p>
            <a:pPr marL="12700">
              <a:lnSpc>
                <a:spcPct val="100000"/>
              </a:lnSpc>
            </a:pPr>
            <a:r>
              <a:rPr sz="1800" b="1" spc="-10" dirty="0">
                <a:solidFill>
                  <a:srgbClr val="3B812F"/>
                </a:solidFill>
                <a:latin typeface="Courier New"/>
                <a:cs typeface="Courier New"/>
              </a:rPr>
              <a:t>parcourir un</a:t>
            </a:r>
            <a:r>
              <a:rPr sz="1800" b="1" spc="-80" dirty="0">
                <a:solidFill>
                  <a:srgbClr val="3B812F"/>
                </a:solidFill>
                <a:latin typeface="Courier New"/>
                <a:cs typeface="Courier New"/>
              </a:rPr>
              <a:t> </a:t>
            </a:r>
            <a:r>
              <a:rPr sz="1800" b="1" spc="-10" dirty="0">
                <a:solidFill>
                  <a:srgbClr val="3B812F"/>
                </a:solidFill>
                <a:latin typeface="Courier New"/>
                <a:cs typeface="Courier New"/>
              </a:rPr>
              <a:t>vecteur</a:t>
            </a:r>
            <a:endParaRPr sz="1800">
              <a:latin typeface="Courier New"/>
              <a:cs typeface="Courier New"/>
            </a:endParaRPr>
          </a:p>
        </p:txBody>
      </p:sp>
      <p:sp>
        <p:nvSpPr>
          <p:cNvPr id="12" name="object 12"/>
          <p:cNvSpPr txBox="1"/>
          <p:nvPr/>
        </p:nvSpPr>
        <p:spPr>
          <a:xfrm>
            <a:off x="852812" y="6577583"/>
            <a:ext cx="163195" cy="297815"/>
          </a:xfrm>
          <a:prstGeom prst="rect">
            <a:avLst/>
          </a:prstGeom>
        </p:spPr>
        <p:txBody>
          <a:bodyPr vert="horz" wrap="square" lIns="0" tIns="0" rIns="0" bIns="0" rtlCol="0">
            <a:spAutoFit/>
          </a:bodyPr>
          <a:lstStyle/>
          <a:p>
            <a:pPr marL="12700">
              <a:lnSpc>
                <a:spcPct val="100000"/>
              </a:lnSpc>
            </a:pPr>
            <a:r>
              <a:rPr sz="1800" b="1" dirty="0">
                <a:latin typeface="Courier New"/>
                <a:cs typeface="Courier New"/>
              </a:rPr>
              <a:t>}</a:t>
            </a:r>
            <a:endParaRPr sz="1800">
              <a:latin typeface="Courier New"/>
              <a:cs typeface="Courier New"/>
            </a:endParaRPr>
          </a:p>
        </p:txBody>
      </p:sp>
      <p:sp>
        <p:nvSpPr>
          <p:cNvPr id="13" name="object 13"/>
          <p:cNvSpPr txBox="1"/>
          <p:nvPr/>
        </p:nvSpPr>
        <p:spPr>
          <a:xfrm>
            <a:off x="1197236" y="5754623"/>
            <a:ext cx="8488045" cy="830997"/>
          </a:xfrm>
          <a:prstGeom prst="rect">
            <a:avLst/>
          </a:prstGeom>
        </p:spPr>
        <p:txBody>
          <a:bodyPr vert="horz" wrap="square" lIns="0" tIns="0" rIns="0" bIns="0" rtlCol="0">
            <a:spAutoFit/>
          </a:bodyPr>
          <a:lstStyle/>
          <a:p>
            <a:pPr marL="149860" marR="5080" indent="-137160">
              <a:lnSpc>
                <a:spcPct val="100000"/>
              </a:lnSpc>
            </a:pPr>
            <a:r>
              <a:rPr sz="1800" b="1" spc="-10" dirty="0">
                <a:solidFill>
                  <a:srgbClr val="7F0055"/>
                </a:solidFill>
                <a:latin typeface="Courier New"/>
                <a:cs typeface="Courier New"/>
              </a:rPr>
              <a:t>for</a:t>
            </a:r>
            <a:r>
              <a:rPr sz="1800" b="1" spc="-10" dirty="0">
                <a:latin typeface="Courier New"/>
                <a:cs typeface="Courier New"/>
              </a:rPr>
              <a:t>(Fruit f:fruits) </a:t>
            </a:r>
            <a:r>
              <a:rPr sz="1800" b="1" spc="-10" dirty="0">
                <a:solidFill>
                  <a:srgbClr val="3B812F"/>
                </a:solidFill>
                <a:latin typeface="Courier New"/>
                <a:cs typeface="Courier New"/>
              </a:rPr>
              <a:t>// Pour chaque Fruit </a:t>
            </a:r>
            <a:r>
              <a:rPr sz="1800" b="1" spc="-5" dirty="0">
                <a:solidFill>
                  <a:srgbClr val="3B812F"/>
                </a:solidFill>
                <a:latin typeface="Courier New"/>
                <a:cs typeface="Courier New"/>
              </a:rPr>
              <a:t>du </a:t>
            </a:r>
            <a:r>
              <a:rPr sz="1800" b="1" spc="-10" dirty="0">
                <a:solidFill>
                  <a:srgbClr val="3B812F"/>
                </a:solidFill>
                <a:latin typeface="Courier New"/>
                <a:cs typeface="Courier New"/>
              </a:rPr>
              <a:t>veceur  </a:t>
            </a:r>
            <a:r>
              <a:rPr sz="1800" b="1" spc="-10" dirty="0">
                <a:latin typeface="Courier New"/>
                <a:cs typeface="Courier New"/>
              </a:rPr>
              <a:t>f.affiche(); </a:t>
            </a:r>
            <a:r>
              <a:rPr sz="1800" b="1" spc="-5" dirty="0">
                <a:solidFill>
                  <a:srgbClr val="3B812F"/>
                </a:solidFill>
                <a:latin typeface="Courier New"/>
                <a:cs typeface="Courier New"/>
              </a:rPr>
              <a:t>// </a:t>
            </a:r>
            <a:r>
              <a:rPr sz="1800" b="1" spc="-10" dirty="0">
                <a:solidFill>
                  <a:srgbClr val="3B812F"/>
                </a:solidFill>
                <a:latin typeface="Courier New"/>
                <a:cs typeface="Courier New"/>
              </a:rPr>
              <a:t>Faire appel </a:t>
            </a:r>
            <a:r>
              <a:rPr sz="1800" b="1" dirty="0">
                <a:solidFill>
                  <a:srgbClr val="3B812F"/>
                </a:solidFill>
                <a:latin typeface="Courier New"/>
                <a:cs typeface="Courier New"/>
              </a:rPr>
              <a:t>à </a:t>
            </a:r>
            <a:r>
              <a:rPr sz="1800" b="1" spc="-10" dirty="0">
                <a:solidFill>
                  <a:srgbClr val="3B812F"/>
                </a:solidFill>
                <a:latin typeface="Courier New"/>
                <a:cs typeface="Courier New"/>
              </a:rPr>
              <a:t>la méthode affiche() </a:t>
            </a:r>
            <a:r>
              <a:rPr sz="1800" b="1" spc="-5" dirty="0">
                <a:solidFill>
                  <a:srgbClr val="3B812F"/>
                </a:solidFill>
                <a:latin typeface="Courier New"/>
                <a:cs typeface="Courier New"/>
              </a:rPr>
              <a:t>du </a:t>
            </a:r>
            <a:r>
              <a:rPr sz="1800" b="1" spc="-10" dirty="0">
                <a:solidFill>
                  <a:srgbClr val="3B812F"/>
                </a:solidFill>
                <a:latin typeface="Courier New"/>
                <a:cs typeface="Courier New"/>
              </a:rPr>
              <a:t>Fruit</a:t>
            </a:r>
            <a:r>
              <a:rPr sz="1800" b="1" spc="-80" dirty="0">
                <a:solidFill>
                  <a:srgbClr val="3B812F"/>
                </a:solidFill>
                <a:latin typeface="Courier New"/>
                <a:cs typeface="Courier New"/>
              </a:rPr>
              <a:t> </a:t>
            </a:r>
            <a:r>
              <a:rPr sz="1800" b="1" dirty="0">
                <a:solidFill>
                  <a:srgbClr val="3B812F"/>
                </a:solidFill>
                <a:latin typeface="Courier New"/>
                <a:cs typeface="Courier New"/>
              </a:rPr>
              <a:t>f</a:t>
            </a:r>
            <a:endParaRPr sz="1800" dirty="0">
              <a:latin typeface="Courier New"/>
              <a:cs typeface="Courier New"/>
            </a:endParaRPr>
          </a:p>
          <a:p>
            <a:pPr marL="12700">
              <a:lnSpc>
                <a:spcPct val="100000"/>
              </a:lnSpc>
              <a:tabLst>
                <a:tab pos="8263255" algn="l"/>
              </a:tabLst>
            </a:pPr>
            <a:r>
              <a:rPr sz="1800" b="1" u="heavy" dirty="0">
                <a:latin typeface="Courier New"/>
                <a:cs typeface="Courier New"/>
              </a:rPr>
              <a:t>}	</a:t>
            </a:r>
            <a:endParaRPr sz="1800" dirty="0">
              <a:latin typeface="Courier New"/>
              <a:cs typeface="Courier New"/>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2860">
              <a:lnSpc>
                <a:spcPct val="100000"/>
              </a:lnSpc>
            </a:pPr>
            <a:r>
              <a:rPr spc="-5" dirty="0"/>
              <a:t>Collection </a:t>
            </a:r>
            <a:r>
              <a:rPr dirty="0"/>
              <a:t>de type</a:t>
            </a:r>
            <a:r>
              <a:rPr spc="-95" dirty="0"/>
              <a:t> </a:t>
            </a:r>
            <a:r>
              <a:rPr spc="-5" dirty="0"/>
              <a:t>HashMap</a:t>
            </a:r>
          </a:p>
        </p:txBody>
      </p:sp>
      <p:sp>
        <p:nvSpPr>
          <p:cNvPr id="32" name="object 32"/>
          <p:cNvSpPr txBox="1">
            <a:spLocks noGrp="1"/>
          </p:cNvSpPr>
          <p:nvPr>
            <p:ph type="sldNum" sz="quarter" idx="12"/>
          </p:nvPr>
        </p:nvSpPr>
        <p:spPr>
          <a:prstGeom prst="rect">
            <a:avLst/>
          </a:prstGeom>
        </p:spPr>
        <p:txBody>
          <a:bodyPr vert="horz" wrap="square" lIns="0" tIns="220563" rIns="0" bIns="0" rtlCol="0">
            <a:spAutoFit/>
          </a:bodyPr>
          <a:lstStyle/>
          <a:p>
            <a:pPr marL="2044064">
              <a:lnSpc>
                <a:spcPts val="1260"/>
              </a:lnSpc>
            </a:pPr>
            <a:fld id="{81D60167-4931-47E6-BA6A-407CBD079E47}" type="slidenum">
              <a:rPr dirty="0"/>
              <a:t>145</a:t>
            </a:fld>
            <a:endParaRPr dirty="0"/>
          </a:p>
        </p:txBody>
      </p:sp>
      <p:sp>
        <p:nvSpPr>
          <p:cNvPr id="3" name="object 3"/>
          <p:cNvSpPr txBox="1"/>
          <p:nvPr/>
        </p:nvSpPr>
        <p:spPr>
          <a:xfrm>
            <a:off x="1032644" y="1512823"/>
            <a:ext cx="8489950" cy="1470660"/>
          </a:xfrm>
          <a:prstGeom prst="rect">
            <a:avLst/>
          </a:prstGeom>
        </p:spPr>
        <p:txBody>
          <a:bodyPr vert="horz" wrap="square" lIns="0" tIns="0" rIns="0" bIns="0" rtlCol="0">
            <a:spAutoFit/>
          </a:bodyPr>
          <a:lstStyle/>
          <a:p>
            <a:pPr marL="355600" marR="5080" indent="-342900">
              <a:lnSpc>
                <a:spcPts val="1820"/>
              </a:lnSpc>
              <a:buClr>
                <a:srgbClr val="CC9900"/>
              </a:buClr>
              <a:buSzPct val="63157"/>
              <a:buFont typeface="Wingdings"/>
              <a:buChar char=""/>
              <a:tabLst>
                <a:tab pos="354965" algn="l"/>
                <a:tab pos="355600" algn="l"/>
              </a:tabLst>
            </a:pPr>
            <a:r>
              <a:rPr sz="1900" spc="-5" dirty="0">
                <a:latin typeface="Arial"/>
                <a:cs typeface="Arial"/>
              </a:rPr>
              <a:t>La collection HashMap est une classe qui implémente l’interface Map. Cette  collection permet de créer un tableau dynamique d’objet de type Object qui  sont identifiés par une</a:t>
            </a:r>
            <a:r>
              <a:rPr sz="1900" spc="30" dirty="0">
                <a:latin typeface="Arial"/>
                <a:cs typeface="Arial"/>
              </a:rPr>
              <a:t> </a:t>
            </a:r>
            <a:r>
              <a:rPr sz="1900" spc="-5" dirty="0">
                <a:latin typeface="Arial"/>
                <a:cs typeface="Arial"/>
              </a:rPr>
              <a:t>clé.</a:t>
            </a:r>
            <a:endParaRPr sz="1900">
              <a:latin typeface="Arial"/>
              <a:cs typeface="Arial"/>
            </a:endParaRPr>
          </a:p>
          <a:p>
            <a:pPr marL="355600" marR="243840" indent="-342900">
              <a:lnSpc>
                <a:spcPts val="1820"/>
              </a:lnSpc>
              <a:spcBef>
                <a:spcPts val="459"/>
              </a:spcBef>
              <a:buClr>
                <a:srgbClr val="CC9900"/>
              </a:buClr>
              <a:buSzPct val="63157"/>
              <a:buFont typeface="Wingdings"/>
              <a:buChar char=""/>
              <a:tabLst>
                <a:tab pos="354965" algn="l"/>
                <a:tab pos="355600" algn="l"/>
              </a:tabLst>
            </a:pPr>
            <a:r>
              <a:rPr sz="1900" spc="-5" dirty="0">
                <a:latin typeface="Arial"/>
                <a:cs typeface="Arial"/>
              </a:rPr>
              <a:t>Déclaration et création d’une collection de type HashMap qui contient des  fruits identifiés par une clé de type String</a:t>
            </a:r>
            <a:r>
              <a:rPr sz="1900" spc="110" dirty="0">
                <a:latin typeface="Arial"/>
                <a:cs typeface="Arial"/>
              </a:rPr>
              <a:t> </a:t>
            </a:r>
            <a:r>
              <a:rPr sz="1900" spc="-5" dirty="0">
                <a:latin typeface="Arial"/>
                <a:cs typeface="Arial"/>
              </a:rPr>
              <a:t>:</a:t>
            </a:r>
            <a:endParaRPr sz="1900">
              <a:latin typeface="Arial"/>
              <a:cs typeface="Arial"/>
            </a:endParaRPr>
          </a:p>
          <a:p>
            <a:pPr marL="356870">
              <a:lnSpc>
                <a:spcPts val="2005"/>
              </a:lnSpc>
            </a:pPr>
            <a:r>
              <a:rPr sz="1000" spc="-240" dirty="0">
                <a:solidFill>
                  <a:srgbClr val="3B812F"/>
                </a:solidFill>
                <a:latin typeface="Wingdings"/>
                <a:cs typeface="Wingdings"/>
              </a:rPr>
              <a:t></a:t>
            </a:r>
            <a:r>
              <a:rPr sz="1000" spc="-240" dirty="0">
                <a:solidFill>
                  <a:srgbClr val="3B812F"/>
                </a:solidFill>
                <a:latin typeface="Times New Roman"/>
                <a:cs typeface="Times New Roman"/>
              </a:rPr>
              <a:t>                                                                                                   </a:t>
            </a:r>
            <a:r>
              <a:rPr sz="1700" b="1" dirty="0">
                <a:latin typeface="Courier New"/>
                <a:cs typeface="Courier New"/>
              </a:rPr>
              <a:t>Map&lt;String, Fruit&gt; </a:t>
            </a:r>
            <a:r>
              <a:rPr sz="1700" b="1" dirty="0">
                <a:solidFill>
                  <a:srgbClr val="000099"/>
                </a:solidFill>
                <a:latin typeface="Courier New"/>
                <a:cs typeface="Courier New"/>
              </a:rPr>
              <a:t>fruits</a:t>
            </a:r>
            <a:r>
              <a:rPr sz="1700" b="1" dirty="0">
                <a:latin typeface="Courier New"/>
                <a:cs typeface="Courier New"/>
              </a:rPr>
              <a:t>=</a:t>
            </a:r>
            <a:r>
              <a:rPr sz="1700" b="1" dirty="0">
                <a:solidFill>
                  <a:srgbClr val="7F0055"/>
                </a:solidFill>
                <a:latin typeface="Courier New"/>
                <a:cs typeface="Courier New"/>
              </a:rPr>
              <a:t>new </a:t>
            </a:r>
            <a:r>
              <a:rPr sz="1700" b="1" dirty="0">
                <a:latin typeface="Courier New"/>
                <a:cs typeface="Courier New"/>
              </a:rPr>
              <a:t>HashMap&lt;String,</a:t>
            </a:r>
            <a:r>
              <a:rPr sz="1700" b="1" spc="15" dirty="0">
                <a:latin typeface="Courier New"/>
                <a:cs typeface="Courier New"/>
              </a:rPr>
              <a:t> </a:t>
            </a:r>
            <a:r>
              <a:rPr sz="1700" b="1" dirty="0">
                <a:latin typeface="Courier New"/>
                <a:cs typeface="Courier New"/>
              </a:rPr>
              <a:t>Fruit&gt;();</a:t>
            </a:r>
            <a:endParaRPr sz="1700">
              <a:latin typeface="Courier New"/>
              <a:cs typeface="Courier New"/>
            </a:endParaRPr>
          </a:p>
        </p:txBody>
      </p:sp>
      <p:sp>
        <p:nvSpPr>
          <p:cNvPr id="4" name="object 4"/>
          <p:cNvSpPr txBox="1"/>
          <p:nvPr/>
        </p:nvSpPr>
        <p:spPr>
          <a:xfrm>
            <a:off x="1032644" y="2989579"/>
            <a:ext cx="5377815" cy="824230"/>
          </a:xfrm>
          <a:prstGeom prst="rect">
            <a:avLst/>
          </a:prstGeom>
        </p:spPr>
        <p:txBody>
          <a:bodyPr vert="horz" wrap="square" lIns="0" tIns="0" rIns="0" bIns="0" rtlCol="0">
            <a:spAutoFit/>
          </a:bodyPr>
          <a:lstStyle/>
          <a:p>
            <a:pPr algn="ctr">
              <a:lnSpc>
                <a:spcPts val="2255"/>
              </a:lnSpc>
              <a:tabLst>
                <a:tab pos="342265" algn="l"/>
              </a:tabLst>
            </a:pPr>
            <a:r>
              <a:rPr sz="1200" spc="-315" dirty="0">
                <a:solidFill>
                  <a:srgbClr val="CC9900"/>
                </a:solidFill>
                <a:latin typeface="Wingdings"/>
                <a:cs typeface="Wingdings"/>
              </a:rPr>
              <a:t></a:t>
            </a:r>
            <a:r>
              <a:rPr sz="1200" spc="-315" dirty="0">
                <a:solidFill>
                  <a:srgbClr val="CC9900"/>
                </a:solidFill>
                <a:latin typeface="Times New Roman"/>
                <a:cs typeface="Times New Roman"/>
              </a:rPr>
              <a:t>	</a:t>
            </a:r>
            <a:r>
              <a:rPr sz="1900" spc="-5" dirty="0">
                <a:latin typeface="Arial"/>
                <a:cs typeface="Arial"/>
              </a:rPr>
              <a:t>Ajouter deux objets de type Fruit à la</a:t>
            </a:r>
            <a:r>
              <a:rPr sz="1900" spc="105" dirty="0">
                <a:latin typeface="Arial"/>
                <a:cs typeface="Arial"/>
              </a:rPr>
              <a:t> </a:t>
            </a:r>
            <a:r>
              <a:rPr sz="1900" spc="-5" dirty="0">
                <a:latin typeface="Arial"/>
                <a:cs typeface="Arial"/>
              </a:rPr>
              <a:t>colelction</a:t>
            </a:r>
            <a:endParaRPr sz="1900">
              <a:latin typeface="Arial"/>
              <a:cs typeface="Arial"/>
            </a:endParaRPr>
          </a:p>
          <a:p>
            <a:pPr marL="356870">
              <a:lnSpc>
                <a:spcPts val="2014"/>
              </a:lnSpc>
            </a:pPr>
            <a:r>
              <a:rPr sz="1000" spc="-240" dirty="0">
                <a:solidFill>
                  <a:srgbClr val="3B812F"/>
                </a:solidFill>
                <a:latin typeface="Wingdings"/>
                <a:cs typeface="Wingdings"/>
              </a:rPr>
              <a:t></a:t>
            </a:r>
            <a:r>
              <a:rPr sz="1000" spc="-240" dirty="0">
                <a:solidFill>
                  <a:srgbClr val="3B812F"/>
                </a:solidFill>
                <a:latin typeface="Times New Roman"/>
                <a:cs typeface="Times New Roman"/>
              </a:rPr>
              <a:t>                                                                                                 </a:t>
            </a:r>
            <a:r>
              <a:rPr sz="1700" b="1" dirty="0">
                <a:solidFill>
                  <a:srgbClr val="000099"/>
                </a:solidFill>
                <a:latin typeface="Courier New"/>
                <a:cs typeface="Courier New"/>
              </a:rPr>
              <a:t>fruits</a:t>
            </a:r>
            <a:r>
              <a:rPr sz="1700" b="1" dirty="0">
                <a:latin typeface="Courier New"/>
                <a:cs typeface="Courier New"/>
              </a:rPr>
              <a:t>.put(</a:t>
            </a:r>
            <a:r>
              <a:rPr sz="1700" b="1" dirty="0">
                <a:solidFill>
                  <a:srgbClr val="2A00FF"/>
                </a:solidFill>
                <a:latin typeface="Courier New"/>
                <a:cs typeface="Courier New"/>
              </a:rPr>
              <a:t>"p1"</a:t>
            </a:r>
            <a:r>
              <a:rPr sz="1700" b="1" dirty="0">
                <a:latin typeface="Courier New"/>
                <a:cs typeface="Courier New"/>
              </a:rPr>
              <a:t>, </a:t>
            </a:r>
            <a:r>
              <a:rPr sz="1700" b="1" dirty="0">
                <a:solidFill>
                  <a:srgbClr val="7F0055"/>
                </a:solidFill>
                <a:latin typeface="Courier New"/>
                <a:cs typeface="Courier New"/>
              </a:rPr>
              <a:t>new</a:t>
            </a:r>
            <a:r>
              <a:rPr sz="1700" b="1" spc="-20" dirty="0">
                <a:solidFill>
                  <a:srgbClr val="7F0055"/>
                </a:solidFill>
                <a:latin typeface="Courier New"/>
                <a:cs typeface="Courier New"/>
              </a:rPr>
              <a:t> </a:t>
            </a:r>
            <a:r>
              <a:rPr sz="1700" b="1" dirty="0">
                <a:latin typeface="Courier New"/>
                <a:cs typeface="Courier New"/>
              </a:rPr>
              <a:t>Pomme(40));</a:t>
            </a:r>
            <a:endParaRPr sz="1700">
              <a:latin typeface="Courier New"/>
              <a:cs typeface="Courier New"/>
            </a:endParaRPr>
          </a:p>
          <a:p>
            <a:pPr marL="356870">
              <a:lnSpc>
                <a:spcPct val="100000"/>
              </a:lnSpc>
            </a:pPr>
            <a:r>
              <a:rPr sz="1000" spc="-240" dirty="0">
                <a:solidFill>
                  <a:srgbClr val="3B812F"/>
                </a:solidFill>
                <a:latin typeface="Wingdings"/>
                <a:cs typeface="Wingdings"/>
              </a:rPr>
              <a:t></a:t>
            </a:r>
            <a:r>
              <a:rPr sz="1000" spc="-240" dirty="0">
                <a:solidFill>
                  <a:srgbClr val="3B812F"/>
                </a:solidFill>
                <a:latin typeface="Times New Roman"/>
                <a:cs typeface="Times New Roman"/>
              </a:rPr>
              <a:t>                                                                                                </a:t>
            </a:r>
            <a:r>
              <a:rPr sz="1000" spc="-229" dirty="0">
                <a:solidFill>
                  <a:srgbClr val="3B812F"/>
                </a:solidFill>
                <a:latin typeface="Times New Roman"/>
                <a:cs typeface="Times New Roman"/>
              </a:rPr>
              <a:t> </a:t>
            </a:r>
            <a:r>
              <a:rPr sz="1700" b="1" dirty="0">
                <a:solidFill>
                  <a:srgbClr val="000099"/>
                </a:solidFill>
                <a:latin typeface="Courier New"/>
                <a:cs typeface="Courier New"/>
              </a:rPr>
              <a:t>fruits</a:t>
            </a:r>
            <a:r>
              <a:rPr sz="1700" b="1" dirty="0">
                <a:latin typeface="Courier New"/>
                <a:cs typeface="Courier New"/>
              </a:rPr>
              <a:t>.put(</a:t>
            </a:r>
            <a:r>
              <a:rPr sz="1700" b="1" dirty="0">
                <a:solidFill>
                  <a:srgbClr val="2A00FF"/>
                </a:solidFill>
                <a:latin typeface="Courier New"/>
                <a:cs typeface="Courier New"/>
              </a:rPr>
              <a:t>"o1"</a:t>
            </a:r>
            <a:r>
              <a:rPr sz="1700" b="1" dirty="0">
                <a:latin typeface="Courier New"/>
                <a:cs typeface="Courier New"/>
              </a:rPr>
              <a:t>, </a:t>
            </a:r>
            <a:r>
              <a:rPr sz="1700" b="1" dirty="0">
                <a:solidFill>
                  <a:srgbClr val="7F0055"/>
                </a:solidFill>
                <a:latin typeface="Courier New"/>
                <a:cs typeface="Courier New"/>
              </a:rPr>
              <a:t>new</a:t>
            </a:r>
            <a:r>
              <a:rPr sz="1700" b="1" spc="-20" dirty="0">
                <a:solidFill>
                  <a:srgbClr val="7F0055"/>
                </a:solidFill>
                <a:latin typeface="Courier New"/>
                <a:cs typeface="Courier New"/>
              </a:rPr>
              <a:t> </a:t>
            </a:r>
            <a:r>
              <a:rPr sz="1700" b="1" dirty="0">
                <a:latin typeface="Courier New"/>
                <a:cs typeface="Courier New"/>
              </a:rPr>
              <a:t>Orange(60));</a:t>
            </a:r>
            <a:endParaRPr sz="1700">
              <a:latin typeface="Courier New"/>
              <a:cs typeface="Courier New"/>
            </a:endParaRPr>
          </a:p>
        </p:txBody>
      </p:sp>
      <p:sp>
        <p:nvSpPr>
          <p:cNvPr id="5" name="object 5"/>
          <p:cNvSpPr/>
          <p:nvPr/>
        </p:nvSpPr>
        <p:spPr>
          <a:xfrm>
            <a:off x="7142860" y="3268979"/>
            <a:ext cx="585470" cy="227329"/>
          </a:xfrm>
          <a:custGeom>
            <a:avLst/>
            <a:gdLst/>
            <a:ahLst/>
            <a:cxnLst/>
            <a:rect l="l" t="t" r="r" b="b"/>
            <a:pathLst>
              <a:path w="585470" h="227329">
                <a:moveTo>
                  <a:pt x="585216" y="0"/>
                </a:moveTo>
                <a:lnTo>
                  <a:pt x="0" y="0"/>
                </a:lnTo>
                <a:lnTo>
                  <a:pt x="0" y="227075"/>
                </a:lnTo>
                <a:lnTo>
                  <a:pt x="585216" y="227075"/>
                </a:lnTo>
                <a:lnTo>
                  <a:pt x="585216" y="222504"/>
                </a:lnTo>
                <a:lnTo>
                  <a:pt x="9144" y="222504"/>
                </a:lnTo>
                <a:lnTo>
                  <a:pt x="4572" y="217932"/>
                </a:lnTo>
                <a:lnTo>
                  <a:pt x="9144" y="217932"/>
                </a:lnTo>
                <a:lnTo>
                  <a:pt x="9144" y="9144"/>
                </a:lnTo>
                <a:lnTo>
                  <a:pt x="4572" y="9144"/>
                </a:lnTo>
                <a:lnTo>
                  <a:pt x="9144" y="4572"/>
                </a:lnTo>
                <a:lnTo>
                  <a:pt x="585216" y="4572"/>
                </a:lnTo>
                <a:lnTo>
                  <a:pt x="585216" y="0"/>
                </a:lnTo>
                <a:close/>
              </a:path>
              <a:path w="585470" h="227329">
                <a:moveTo>
                  <a:pt x="9144" y="217932"/>
                </a:moveTo>
                <a:lnTo>
                  <a:pt x="4572" y="217932"/>
                </a:lnTo>
                <a:lnTo>
                  <a:pt x="9144" y="222504"/>
                </a:lnTo>
                <a:lnTo>
                  <a:pt x="9144" y="217932"/>
                </a:lnTo>
                <a:close/>
              </a:path>
              <a:path w="585470" h="227329">
                <a:moveTo>
                  <a:pt x="576072" y="217932"/>
                </a:moveTo>
                <a:lnTo>
                  <a:pt x="9144" y="217932"/>
                </a:lnTo>
                <a:lnTo>
                  <a:pt x="9144" y="222504"/>
                </a:lnTo>
                <a:lnTo>
                  <a:pt x="576072" y="222504"/>
                </a:lnTo>
                <a:lnTo>
                  <a:pt x="576072" y="217932"/>
                </a:lnTo>
                <a:close/>
              </a:path>
              <a:path w="585470" h="227329">
                <a:moveTo>
                  <a:pt x="576072" y="4572"/>
                </a:moveTo>
                <a:lnTo>
                  <a:pt x="576072" y="222504"/>
                </a:lnTo>
                <a:lnTo>
                  <a:pt x="580644" y="217932"/>
                </a:lnTo>
                <a:lnTo>
                  <a:pt x="585216" y="217932"/>
                </a:lnTo>
                <a:lnTo>
                  <a:pt x="585216" y="9144"/>
                </a:lnTo>
                <a:lnTo>
                  <a:pt x="580644" y="9144"/>
                </a:lnTo>
                <a:lnTo>
                  <a:pt x="576072" y="4572"/>
                </a:lnTo>
                <a:close/>
              </a:path>
              <a:path w="585470" h="227329">
                <a:moveTo>
                  <a:pt x="585216" y="217932"/>
                </a:moveTo>
                <a:lnTo>
                  <a:pt x="580644" y="217932"/>
                </a:lnTo>
                <a:lnTo>
                  <a:pt x="576072" y="222504"/>
                </a:lnTo>
                <a:lnTo>
                  <a:pt x="585216" y="222504"/>
                </a:lnTo>
                <a:lnTo>
                  <a:pt x="585216" y="217932"/>
                </a:lnTo>
                <a:close/>
              </a:path>
              <a:path w="585470" h="227329">
                <a:moveTo>
                  <a:pt x="9144" y="4572"/>
                </a:moveTo>
                <a:lnTo>
                  <a:pt x="4572" y="9144"/>
                </a:lnTo>
                <a:lnTo>
                  <a:pt x="9144" y="9144"/>
                </a:lnTo>
                <a:lnTo>
                  <a:pt x="9144" y="4572"/>
                </a:lnTo>
                <a:close/>
              </a:path>
              <a:path w="585470" h="227329">
                <a:moveTo>
                  <a:pt x="576072" y="4572"/>
                </a:moveTo>
                <a:lnTo>
                  <a:pt x="9144" y="4572"/>
                </a:lnTo>
                <a:lnTo>
                  <a:pt x="9144" y="9144"/>
                </a:lnTo>
                <a:lnTo>
                  <a:pt x="576072" y="9144"/>
                </a:lnTo>
                <a:lnTo>
                  <a:pt x="576072" y="4572"/>
                </a:lnTo>
                <a:close/>
              </a:path>
              <a:path w="585470" h="227329">
                <a:moveTo>
                  <a:pt x="585216" y="4572"/>
                </a:moveTo>
                <a:lnTo>
                  <a:pt x="576072" y="4572"/>
                </a:lnTo>
                <a:lnTo>
                  <a:pt x="580644" y="9144"/>
                </a:lnTo>
                <a:lnTo>
                  <a:pt x="585216" y="9144"/>
                </a:lnTo>
                <a:lnTo>
                  <a:pt x="585216" y="4572"/>
                </a:lnTo>
                <a:close/>
              </a:path>
            </a:pathLst>
          </a:custGeom>
          <a:solidFill>
            <a:srgbClr val="000000"/>
          </a:solidFill>
        </p:spPr>
        <p:txBody>
          <a:bodyPr wrap="square" lIns="0" tIns="0" rIns="0" bIns="0" rtlCol="0"/>
          <a:lstStyle/>
          <a:p>
            <a:endParaRPr/>
          </a:p>
        </p:txBody>
      </p:sp>
      <p:sp>
        <p:nvSpPr>
          <p:cNvPr id="6" name="object 6"/>
          <p:cNvSpPr/>
          <p:nvPr/>
        </p:nvSpPr>
        <p:spPr>
          <a:xfrm>
            <a:off x="7718932" y="3268979"/>
            <a:ext cx="585470" cy="227329"/>
          </a:xfrm>
          <a:custGeom>
            <a:avLst/>
            <a:gdLst/>
            <a:ahLst/>
            <a:cxnLst/>
            <a:rect l="l" t="t" r="r" b="b"/>
            <a:pathLst>
              <a:path w="585470" h="227329">
                <a:moveTo>
                  <a:pt x="585216" y="0"/>
                </a:moveTo>
                <a:lnTo>
                  <a:pt x="0" y="0"/>
                </a:lnTo>
                <a:lnTo>
                  <a:pt x="0" y="227075"/>
                </a:lnTo>
                <a:lnTo>
                  <a:pt x="585216" y="227075"/>
                </a:lnTo>
                <a:lnTo>
                  <a:pt x="585216" y="222504"/>
                </a:lnTo>
                <a:lnTo>
                  <a:pt x="9144" y="222504"/>
                </a:lnTo>
                <a:lnTo>
                  <a:pt x="4572" y="217932"/>
                </a:lnTo>
                <a:lnTo>
                  <a:pt x="9144" y="217932"/>
                </a:lnTo>
                <a:lnTo>
                  <a:pt x="9144" y="9144"/>
                </a:lnTo>
                <a:lnTo>
                  <a:pt x="4572" y="9144"/>
                </a:lnTo>
                <a:lnTo>
                  <a:pt x="9144" y="4572"/>
                </a:lnTo>
                <a:lnTo>
                  <a:pt x="585216" y="4572"/>
                </a:lnTo>
                <a:lnTo>
                  <a:pt x="585216" y="0"/>
                </a:lnTo>
                <a:close/>
              </a:path>
              <a:path w="585470" h="227329">
                <a:moveTo>
                  <a:pt x="9144" y="217932"/>
                </a:moveTo>
                <a:lnTo>
                  <a:pt x="4572" y="217932"/>
                </a:lnTo>
                <a:lnTo>
                  <a:pt x="9144" y="222504"/>
                </a:lnTo>
                <a:lnTo>
                  <a:pt x="9144" y="217932"/>
                </a:lnTo>
                <a:close/>
              </a:path>
              <a:path w="585470" h="227329">
                <a:moveTo>
                  <a:pt x="576072" y="217932"/>
                </a:moveTo>
                <a:lnTo>
                  <a:pt x="9144" y="217932"/>
                </a:lnTo>
                <a:lnTo>
                  <a:pt x="9144" y="222504"/>
                </a:lnTo>
                <a:lnTo>
                  <a:pt x="576072" y="222504"/>
                </a:lnTo>
                <a:lnTo>
                  <a:pt x="576072" y="217932"/>
                </a:lnTo>
                <a:close/>
              </a:path>
              <a:path w="585470" h="227329">
                <a:moveTo>
                  <a:pt x="576072" y="4572"/>
                </a:moveTo>
                <a:lnTo>
                  <a:pt x="576072" y="222504"/>
                </a:lnTo>
                <a:lnTo>
                  <a:pt x="580644" y="217932"/>
                </a:lnTo>
                <a:lnTo>
                  <a:pt x="585216" y="217932"/>
                </a:lnTo>
                <a:lnTo>
                  <a:pt x="585216" y="9144"/>
                </a:lnTo>
                <a:lnTo>
                  <a:pt x="580644" y="9144"/>
                </a:lnTo>
                <a:lnTo>
                  <a:pt x="576072" y="4572"/>
                </a:lnTo>
                <a:close/>
              </a:path>
              <a:path w="585470" h="227329">
                <a:moveTo>
                  <a:pt x="585216" y="217932"/>
                </a:moveTo>
                <a:lnTo>
                  <a:pt x="580644" y="217932"/>
                </a:lnTo>
                <a:lnTo>
                  <a:pt x="576072" y="222504"/>
                </a:lnTo>
                <a:lnTo>
                  <a:pt x="585216" y="222504"/>
                </a:lnTo>
                <a:lnTo>
                  <a:pt x="585216" y="217932"/>
                </a:lnTo>
                <a:close/>
              </a:path>
              <a:path w="585470" h="227329">
                <a:moveTo>
                  <a:pt x="9144" y="4572"/>
                </a:moveTo>
                <a:lnTo>
                  <a:pt x="4572" y="9144"/>
                </a:lnTo>
                <a:lnTo>
                  <a:pt x="9144" y="9144"/>
                </a:lnTo>
                <a:lnTo>
                  <a:pt x="9144" y="4572"/>
                </a:lnTo>
                <a:close/>
              </a:path>
              <a:path w="585470" h="227329">
                <a:moveTo>
                  <a:pt x="576072" y="4572"/>
                </a:moveTo>
                <a:lnTo>
                  <a:pt x="9144" y="4572"/>
                </a:lnTo>
                <a:lnTo>
                  <a:pt x="9144" y="9144"/>
                </a:lnTo>
                <a:lnTo>
                  <a:pt x="576072" y="9144"/>
                </a:lnTo>
                <a:lnTo>
                  <a:pt x="576072" y="4572"/>
                </a:lnTo>
                <a:close/>
              </a:path>
              <a:path w="585470" h="227329">
                <a:moveTo>
                  <a:pt x="585216" y="4572"/>
                </a:moveTo>
                <a:lnTo>
                  <a:pt x="576072" y="4572"/>
                </a:lnTo>
                <a:lnTo>
                  <a:pt x="580644" y="9144"/>
                </a:lnTo>
                <a:lnTo>
                  <a:pt x="585216" y="9144"/>
                </a:lnTo>
                <a:lnTo>
                  <a:pt x="585216" y="4572"/>
                </a:lnTo>
                <a:close/>
              </a:path>
            </a:pathLst>
          </a:custGeom>
          <a:solidFill>
            <a:srgbClr val="000000"/>
          </a:solidFill>
        </p:spPr>
        <p:txBody>
          <a:bodyPr wrap="square" lIns="0" tIns="0" rIns="0" bIns="0" rtlCol="0"/>
          <a:lstStyle/>
          <a:p>
            <a:endParaRPr/>
          </a:p>
        </p:txBody>
      </p:sp>
      <p:sp>
        <p:nvSpPr>
          <p:cNvPr id="7" name="object 7"/>
          <p:cNvSpPr/>
          <p:nvPr/>
        </p:nvSpPr>
        <p:spPr>
          <a:xfrm>
            <a:off x="7142860" y="3486911"/>
            <a:ext cx="585470" cy="227329"/>
          </a:xfrm>
          <a:custGeom>
            <a:avLst/>
            <a:gdLst/>
            <a:ahLst/>
            <a:cxnLst/>
            <a:rect l="l" t="t" r="r" b="b"/>
            <a:pathLst>
              <a:path w="585470" h="227329">
                <a:moveTo>
                  <a:pt x="585216" y="0"/>
                </a:moveTo>
                <a:lnTo>
                  <a:pt x="0" y="0"/>
                </a:lnTo>
                <a:lnTo>
                  <a:pt x="0" y="227075"/>
                </a:lnTo>
                <a:lnTo>
                  <a:pt x="585216" y="227075"/>
                </a:lnTo>
                <a:lnTo>
                  <a:pt x="585216" y="222503"/>
                </a:lnTo>
                <a:lnTo>
                  <a:pt x="9144" y="222503"/>
                </a:lnTo>
                <a:lnTo>
                  <a:pt x="4572" y="217932"/>
                </a:lnTo>
                <a:lnTo>
                  <a:pt x="9144" y="217932"/>
                </a:lnTo>
                <a:lnTo>
                  <a:pt x="9144" y="9143"/>
                </a:lnTo>
                <a:lnTo>
                  <a:pt x="4572" y="9143"/>
                </a:lnTo>
                <a:lnTo>
                  <a:pt x="9144" y="4572"/>
                </a:lnTo>
                <a:lnTo>
                  <a:pt x="585216" y="4572"/>
                </a:lnTo>
                <a:lnTo>
                  <a:pt x="585216" y="0"/>
                </a:lnTo>
                <a:close/>
              </a:path>
              <a:path w="585470" h="227329">
                <a:moveTo>
                  <a:pt x="9144" y="217932"/>
                </a:moveTo>
                <a:lnTo>
                  <a:pt x="4572" y="217932"/>
                </a:lnTo>
                <a:lnTo>
                  <a:pt x="9144" y="222503"/>
                </a:lnTo>
                <a:lnTo>
                  <a:pt x="9144" y="217932"/>
                </a:lnTo>
                <a:close/>
              </a:path>
              <a:path w="585470" h="227329">
                <a:moveTo>
                  <a:pt x="576072" y="217932"/>
                </a:moveTo>
                <a:lnTo>
                  <a:pt x="9144" y="217932"/>
                </a:lnTo>
                <a:lnTo>
                  <a:pt x="9144" y="222503"/>
                </a:lnTo>
                <a:lnTo>
                  <a:pt x="576072" y="222503"/>
                </a:lnTo>
                <a:lnTo>
                  <a:pt x="576072" y="217932"/>
                </a:lnTo>
                <a:close/>
              </a:path>
              <a:path w="585470" h="227329">
                <a:moveTo>
                  <a:pt x="576072" y="4572"/>
                </a:moveTo>
                <a:lnTo>
                  <a:pt x="576072" y="222503"/>
                </a:lnTo>
                <a:lnTo>
                  <a:pt x="580644" y="217932"/>
                </a:lnTo>
                <a:lnTo>
                  <a:pt x="585216" y="217932"/>
                </a:lnTo>
                <a:lnTo>
                  <a:pt x="585216" y="9143"/>
                </a:lnTo>
                <a:lnTo>
                  <a:pt x="580644" y="9143"/>
                </a:lnTo>
                <a:lnTo>
                  <a:pt x="576072" y="4572"/>
                </a:lnTo>
                <a:close/>
              </a:path>
              <a:path w="585470" h="227329">
                <a:moveTo>
                  <a:pt x="585216" y="217932"/>
                </a:moveTo>
                <a:lnTo>
                  <a:pt x="580644" y="217932"/>
                </a:lnTo>
                <a:lnTo>
                  <a:pt x="576072" y="222503"/>
                </a:lnTo>
                <a:lnTo>
                  <a:pt x="585216" y="222503"/>
                </a:lnTo>
                <a:lnTo>
                  <a:pt x="585216" y="217932"/>
                </a:lnTo>
                <a:close/>
              </a:path>
              <a:path w="585470" h="227329">
                <a:moveTo>
                  <a:pt x="9144" y="4572"/>
                </a:moveTo>
                <a:lnTo>
                  <a:pt x="4572" y="9143"/>
                </a:lnTo>
                <a:lnTo>
                  <a:pt x="9144" y="9143"/>
                </a:lnTo>
                <a:lnTo>
                  <a:pt x="9144" y="4572"/>
                </a:lnTo>
                <a:close/>
              </a:path>
              <a:path w="585470" h="227329">
                <a:moveTo>
                  <a:pt x="576072" y="4572"/>
                </a:moveTo>
                <a:lnTo>
                  <a:pt x="9144" y="4572"/>
                </a:lnTo>
                <a:lnTo>
                  <a:pt x="9144" y="9143"/>
                </a:lnTo>
                <a:lnTo>
                  <a:pt x="576072" y="9143"/>
                </a:lnTo>
                <a:lnTo>
                  <a:pt x="576072" y="4572"/>
                </a:lnTo>
                <a:close/>
              </a:path>
              <a:path w="585470" h="227329">
                <a:moveTo>
                  <a:pt x="585216" y="4572"/>
                </a:moveTo>
                <a:lnTo>
                  <a:pt x="576072" y="4572"/>
                </a:lnTo>
                <a:lnTo>
                  <a:pt x="580644" y="9143"/>
                </a:lnTo>
                <a:lnTo>
                  <a:pt x="585216" y="9143"/>
                </a:lnTo>
                <a:lnTo>
                  <a:pt x="585216" y="4572"/>
                </a:lnTo>
                <a:close/>
              </a:path>
            </a:pathLst>
          </a:custGeom>
          <a:solidFill>
            <a:srgbClr val="000000"/>
          </a:solidFill>
        </p:spPr>
        <p:txBody>
          <a:bodyPr wrap="square" lIns="0" tIns="0" rIns="0" bIns="0" rtlCol="0"/>
          <a:lstStyle/>
          <a:p>
            <a:endParaRPr/>
          </a:p>
        </p:txBody>
      </p:sp>
      <p:sp>
        <p:nvSpPr>
          <p:cNvPr id="8" name="object 8"/>
          <p:cNvSpPr/>
          <p:nvPr/>
        </p:nvSpPr>
        <p:spPr>
          <a:xfrm>
            <a:off x="7718932" y="3486911"/>
            <a:ext cx="585470" cy="227329"/>
          </a:xfrm>
          <a:custGeom>
            <a:avLst/>
            <a:gdLst/>
            <a:ahLst/>
            <a:cxnLst/>
            <a:rect l="l" t="t" r="r" b="b"/>
            <a:pathLst>
              <a:path w="585470" h="227329">
                <a:moveTo>
                  <a:pt x="585216" y="0"/>
                </a:moveTo>
                <a:lnTo>
                  <a:pt x="0" y="0"/>
                </a:lnTo>
                <a:lnTo>
                  <a:pt x="0" y="227075"/>
                </a:lnTo>
                <a:lnTo>
                  <a:pt x="585216" y="227075"/>
                </a:lnTo>
                <a:lnTo>
                  <a:pt x="585216" y="222503"/>
                </a:lnTo>
                <a:lnTo>
                  <a:pt x="9144" y="222503"/>
                </a:lnTo>
                <a:lnTo>
                  <a:pt x="4572" y="217932"/>
                </a:lnTo>
                <a:lnTo>
                  <a:pt x="9144" y="217932"/>
                </a:lnTo>
                <a:lnTo>
                  <a:pt x="9144" y="9143"/>
                </a:lnTo>
                <a:lnTo>
                  <a:pt x="4572" y="9143"/>
                </a:lnTo>
                <a:lnTo>
                  <a:pt x="9144" y="4572"/>
                </a:lnTo>
                <a:lnTo>
                  <a:pt x="585216" y="4572"/>
                </a:lnTo>
                <a:lnTo>
                  <a:pt x="585216" y="0"/>
                </a:lnTo>
                <a:close/>
              </a:path>
              <a:path w="585470" h="227329">
                <a:moveTo>
                  <a:pt x="9144" y="217932"/>
                </a:moveTo>
                <a:lnTo>
                  <a:pt x="4572" y="217932"/>
                </a:lnTo>
                <a:lnTo>
                  <a:pt x="9144" y="222503"/>
                </a:lnTo>
                <a:lnTo>
                  <a:pt x="9144" y="217932"/>
                </a:lnTo>
                <a:close/>
              </a:path>
              <a:path w="585470" h="227329">
                <a:moveTo>
                  <a:pt x="576072" y="217932"/>
                </a:moveTo>
                <a:lnTo>
                  <a:pt x="9144" y="217932"/>
                </a:lnTo>
                <a:lnTo>
                  <a:pt x="9144" y="222503"/>
                </a:lnTo>
                <a:lnTo>
                  <a:pt x="576072" y="222503"/>
                </a:lnTo>
                <a:lnTo>
                  <a:pt x="576072" y="217932"/>
                </a:lnTo>
                <a:close/>
              </a:path>
              <a:path w="585470" h="227329">
                <a:moveTo>
                  <a:pt x="576072" y="4572"/>
                </a:moveTo>
                <a:lnTo>
                  <a:pt x="576072" y="222503"/>
                </a:lnTo>
                <a:lnTo>
                  <a:pt x="580644" y="217932"/>
                </a:lnTo>
                <a:lnTo>
                  <a:pt x="585216" y="217932"/>
                </a:lnTo>
                <a:lnTo>
                  <a:pt x="585216" y="9143"/>
                </a:lnTo>
                <a:lnTo>
                  <a:pt x="580644" y="9143"/>
                </a:lnTo>
                <a:lnTo>
                  <a:pt x="576072" y="4572"/>
                </a:lnTo>
                <a:close/>
              </a:path>
              <a:path w="585470" h="227329">
                <a:moveTo>
                  <a:pt x="585216" y="217932"/>
                </a:moveTo>
                <a:lnTo>
                  <a:pt x="580644" y="217932"/>
                </a:lnTo>
                <a:lnTo>
                  <a:pt x="576072" y="222503"/>
                </a:lnTo>
                <a:lnTo>
                  <a:pt x="585216" y="222503"/>
                </a:lnTo>
                <a:lnTo>
                  <a:pt x="585216" y="217932"/>
                </a:lnTo>
                <a:close/>
              </a:path>
              <a:path w="585470" h="227329">
                <a:moveTo>
                  <a:pt x="9144" y="4572"/>
                </a:moveTo>
                <a:lnTo>
                  <a:pt x="4572" y="9143"/>
                </a:lnTo>
                <a:lnTo>
                  <a:pt x="9144" y="9143"/>
                </a:lnTo>
                <a:lnTo>
                  <a:pt x="9144" y="4572"/>
                </a:lnTo>
                <a:close/>
              </a:path>
              <a:path w="585470" h="227329">
                <a:moveTo>
                  <a:pt x="576072" y="4572"/>
                </a:moveTo>
                <a:lnTo>
                  <a:pt x="9144" y="4572"/>
                </a:lnTo>
                <a:lnTo>
                  <a:pt x="9144" y="9143"/>
                </a:lnTo>
                <a:lnTo>
                  <a:pt x="576072" y="9143"/>
                </a:lnTo>
                <a:lnTo>
                  <a:pt x="576072" y="4572"/>
                </a:lnTo>
                <a:close/>
              </a:path>
              <a:path w="585470" h="227329">
                <a:moveTo>
                  <a:pt x="585216" y="4572"/>
                </a:moveTo>
                <a:lnTo>
                  <a:pt x="576072" y="4572"/>
                </a:lnTo>
                <a:lnTo>
                  <a:pt x="580644" y="9143"/>
                </a:lnTo>
                <a:lnTo>
                  <a:pt x="585216" y="9143"/>
                </a:lnTo>
                <a:lnTo>
                  <a:pt x="585216" y="4572"/>
                </a:lnTo>
                <a:close/>
              </a:path>
            </a:pathLst>
          </a:custGeom>
          <a:solidFill>
            <a:srgbClr val="000000"/>
          </a:solidFill>
        </p:spPr>
        <p:txBody>
          <a:bodyPr wrap="square" lIns="0" tIns="0" rIns="0" bIns="0" rtlCol="0"/>
          <a:lstStyle/>
          <a:p>
            <a:endParaRPr/>
          </a:p>
        </p:txBody>
      </p:sp>
      <p:sp>
        <p:nvSpPr>
          <p:cNvPr id="9" name="object 9"/>
          <p:cNvSpPr/>
          <p:nvPr/>
        </p:nvSpPr>
        <p:spPr>
          <a:xfrm>
            <a:off x="7142860" y="3701796"/>
            <a:ext cx="585470" cy="76200"/>
          </a:xfrm>
          <a:custGeom>
            <a:avLst/>
            <a:gdLst/>
            <a:ahLst/>
            <a:cxnLst/>
            <a:rect l="l" t="t" r="r" b="b"/>
            <a:pathLst>
              <a:path w="585470" h="76200">
                <a:moveTo>
                  <a:pt x="585216" y="0"/>
                </a:moveTo>
                <a:lnTo>
                  <a:pt x="0" y="0"/>
                </a:lnTo>
                <a:lnTo>
                  <a:pt x="0" y="76200"/>
                </a:lnTo>
                <a:lnTo>
                  <a:pt x="9144" y="76200"/>
                </a:lnTo>
                <a:lnTo>
                  <a:pt x="9144" y="10667"/>
                </a:lnTo>
                <a:lnTo>
                  <a:pt x="4572" y="10667"/>
                </a:lnTo>
                <a:lnTo>
                  <a:pt x="9144" y="6095"/>
                </a:lnTo>
                <a:lnTo>
                  <a:pt x="585216" y="6095"/>
                </a:lnTo>
                <a:lnTo>
                  <a:pt x="585216" y="0"/>
                </a:lnTo>
                <a:close/>
              </a:path>
              <a:path w="585470" h="76200">
                <a:moveTo>
                  <a:pt x="576072" y="6095"/>
                </a:moveTo>
                <a:lnTo>
                  <a:pt x="576072" y="76200"/>
                </a:lnTo>
                <a:lnTo>
                  <a:pt x="585216" y="76200"/>
                </a:lnTo>
                <a:lnTo>
                  <a:pt x="585216" y="10667"/>
                </a:lnTo>
                <a:lnTo>
                  <a:pt x="580644" y="10667"/>
                </a:lnTo>
                <a:lnTo>
                  <a:pt x="576072" y="6095"/>
                </a:lnTo>
                <a:close/>
              </a:path>
              <a:path w="585470" h="76200">
                <a:moveTo>
                  <a:pt x="9144" y="6095"/>
                </a:moveTo>
                <a:lnTo>
                  <a:pt x="4572" y="10667"/>
                </a:lnTo>
                <a:lnTo>
                  <a:pt x="9144" y="10667"/>
                </a:lnTo>
                <a:lnTo>
                  <a:pt x="9144" y="6095"/>
                </a:lnTo>
                <a:close/>
              </a:path>
              <a:path w="585470" h="76200">
                <a:moveTo>
                  <a:pt x="576072" y="6095"/>
                </a:moveTo>
                <a:lnTo>
                  <a:pt x="9144" y="6095"/>
                </a:lnTo>
                <a:lnTo>
                  <a:pt x="9144" y="10667"/>
                </a:lnTo>
                <a:lnTo>
                  <a:pt x="576072" y="10667"/>
                </a:lnTo>
                <a:lnTo>
                  <a:pt x="576072" y="6095"/>
                </a:lnTo>
                <a:close/>
              </a:path>
              <a:path w="585470" h="76200">
                <a:moveTo>
                  <a:pt x="585216" y="6095"/>
                </a:moveTo>
                <a:lnTo>
                  <a:pt x="576072" y="6095"/>
                </a:lnTo>
                <a:lnTo>
                  <a:pt x="580644" y="10667"/>
                </a:lnTo>
                <a:lnTo>
                  <a:pt x="585216" y="10667"/>
                </a:lnTo>
                <a:lnTo>
                  <a:pt x="585216" y="6095"/>
                </a:lnTo>
                <a:close/>
              </a:path>
            </a:pathLst>
          </a:custGeom>
          <a:solidFill>
            <a:srgbClr val="000000"/>
          </a:solidFill>
        </p:spPr>
        <p:txBody>
          <a:bodyPr wrap="square" lIns="0" tIns="0" rIns="0" bIns="0" rtlCol="0"/>
          <a:lstStyle/>
          <a:p>
            <a:endParaRPr/>
          </a:p>
        </p:txBody>
      </p:sp>
      <p:sp>
        <p:nvSpPr>
          <p:cNvPr id="10" name="object 10"/>
          <p:cNvSpPr/>
          <p:nvPr/>
        </p:nvSpPr>
        <p:spPr>
          <a:xfrm>
            <a:off x="7718932" y="3701796"/>
            <a:ext cx="585470" cy="76200"/>
          </a:xfrm>
          <a:custGeom>
            <a:avLst/>
            <a:gdLst/>
            <a:ahLst/>
            <a:cxnLst/>
            <a:rect l="l" t="t" r="r" b="b"/>
            <a:pathLst>
              <a:path w="585470" h="76200">
                <a:moveTo>
                  <a:pt x="585216" y="0"/>
                </a:moveTo>
                <a:lnTo>
                  <a:pt x="0" y="0"/>
                </a:lnTo>
                <a:lnTo>
                  <a:pt x="0" y="76200"/>
                </a:lnTo>
                <a:lnTo>
                  <a:pt x="9144" y="76200"/>
                </a:lnTo>
                <a:lnTo>
                  <a:pt x="9144" y="10667"/>
                </a:lnTo>
                <a:lnTo>
                  <a:pt x="4572" y="10667"/>
                </a:lnTo>
                <a:lnTo>
                  <a:pt x="9144" y="6095"/>
                </a:lnTo>
                <a:lnTo>
                  <a:pt x="585216" y="6095"/>
                </a:lnTo>
                <a:lnTo>
                  <a:pt x="585216" y="0"/>
                </a:lnTo>
                <a:close/>
              </a:path>
              <a:path w="585470" h="76200">
                <a:moveTo>
                  <a:pt x="576072" y="6095"/>
                </a:moveTo>
                <a:lnTo>
                  <a:pt x="576072" y="76200"/>
                </a:lnTo>
                <a:lnTo>
                  <a:pt x="585216" y="76200"/>
                </a:lnTo>
                <a:lnTo>
                  <a:pt x="585216" y="10667"/>
                </a:lnTo>
                <a:lnTo>
                  <a:pt x="580644" y="10667"/>
                </a:lnTo>
                <a:lnTo>
                  <a:pt x="576072" y="6095"/>
                </a:lnTo>
                <a:close/>
              </a:path>
              <a:path w="585470" h="76200">
                <a:moveTo>
                  <a:pt x="9144" y="6095"/>
                </a:moveTo>
                <a:lnTo>
                  <a:pt x="4572" y="10667"/>
                </a:lnTo>
                <a:lnTo>
                  <a:pt x="9144" y="10667"/>
                </a:lnTo>
                <a:lnTo>
                  <a:pt x="9144" y="6095"/>
                </a:lnTo>
                <a:close/>
              </a:path>
              <a:path w="585470" h="76200">
                <a:moveTo>
                  <a:pt x="576072" y="6095"/>
                </a:moveTo>
                <a:lnTo>
                  <a:pt x="9144" y="6095"/>
                </a:lnTo>
                <a:lnTo>
                  <a:pt x="9144" y="10667"/>
                </a:lnTo>
                <a:lnTo>
                  <a:pt x="576072" y="10667"/>
                </a:lnTo>
                <a:lnTo>
                  <a:pt x="576072" y="6095"/>
                </a:lnTo>
                <a:close/>
              </a:path>
              <a:path w="585470" h="76200">
                <a:moveTo>
                  <a:pt x="585216" y="6095"/>
                </a:moveTo>
                <a:lnTo>
                  <a:pt x="576072" y="6095"/>
                </a:lnTo>
                <a:lnTo>
                  <a:pt x="580644" y="10667"/>
                </a:lnTo>
                <a:lnTo>
                  <a:pt x="585216" y="10667"/>
                </a:lnTo>
                <a:lnTo>
                  <a:pt x="585216" y="6095"/>
                </a:lnTo>
                <a:close/>
              </a:path>
            </a:pathLst>
          </a:custGeom>
          <a:solidFill>
            <a:srgbClr val="000000"/>
          </a:solidFill>
        </p:spPr>
        <p:txBody>
          <a:bodyPr wrap="square" lIns="0" tIns="0" rIns="0" bIns="0" rtlCol="0"/>
          <a:lstStyle/>
          <a:p>
            <a:endParaRPr/>
          </a:p>
        </p:txBody>
      </p:sp>
      <p:sp>
        <p:nvSpPr>
          <p:cNvPr id="11" name="object 11"/>
          <p:cNvSpPr/>
          <p:nvPr/>
        </p:nvSpPr>
        <p:spPr>
          <a:xfrm>
            <a:off x="8726296" y="3125723"/>
            <a:ext cx="873760" cy="513715"/>
          </a:xfrm>
          <a:custGeom>
            <a:avLst/>
            <a:gdLst/>
            <a:ahLst/>
            <a:cxnLst/>
            <a:rect l="l" t="t" r="r" b="b"/>
            <a:pathLst>
              <a:path w="873759" h="513714">
                <a:moveTo>
                  <a:pt x="873251" y="0"/>
                </a:moveTo>
                <a:lnTo>
                  <a:pt x="0" y="0"/>
                </a:lnTo>
                <a:lnTo>
                  <a:pt x="0" y="513588"/>
                </a:lnTo>
                <a:lnTo>
                  <a:pt x="873251" y="513588"/>
                </a:lnTo>
                <a:lnTo>
                  <a:pt x="873251" y="509015"/>
                </a:lnTo>
                <a:lnTo>
                  <a:pt x="9144" y="509015"/>
                </a:lnTo>
                <a:lnTo>
                  <a:pt x="4572" y="504443"/>
                </a:lnTo>
                <a:lnTo>
                  <a:pt x="9144" y="504443"/>
                </a:lnTo>
                <a:lnTo>
                  <a:pt x="9144" y="10667"/>
                </a:lnTo>
                <a:lnTo>
                  <a:pt x="4572" y="10667"/>
                </a:lnTo>
                <a:lnTo>
                  <a:pt x="9144" y="4572"/>
                </a:lnTo>
                <a:lnTo>
                  <a:pt x="873251" y="4572"/>
                </a:lnTo>
                <a:lnTo>
                  <a:pt x="873251" y="0"/>
                </a:lnTo>
                <a:close/>
              </a:path>
              <a:path w="873759" h="513714">
                <a:moveTo>
                  <a:pt x="9144" y="504443"/>
                </a:moveTo>
                <a:lnTo>
                  <a:pt x="4572" y="504443"/>
                </a:lnTo>
                <a:lnTo>
                  <a:pt x="9144" y="509015"/>
                </a:lnTo>
                <a:lnTo>
                  <a:pt x="9144" y="504443"/>
                </a:lnTo>
                <a:close/>
              </a:path>
              <a:path w="873759" h="513714">
                <a:moveTo>
                  <a:pt x="864107" y="504443"/>
                </a:moveTo>
                <a:lnTo>
                  <a:pt x="9144" y="504443"/>
                </a:lnTo>
                <a:lnTo>
                  <a:pt x="9144" y="509015"/>
                </a:lnTo>
                <a:lnTo>
                  <a:pt x="864107" y="509015"/>
                </a:lnTo>
                <a:lnTo>
                  <a:pt x="864107" y="504443"/>
                </a:lnTo>
                <a:close/>
              </a:path>
              <a:path w="873759" h="513714">
                <a:moveTo>
                  <a:pt x="864107" y="4572"/>
                </a:moveTo>
                <a:lnTo>
                  <a:pt x="864107" y="509015"/>
                </a:lnTo>
                <a:lnTo>
                  <a:pt x="868679" y="504443"/>
                </a:lnTo>
                <a:lnTo>
                  <a:pt x="873251" y="504443"/>
                </a:lnTo>
                <a:lnTo>
                  <a:pt x="873251" y="10667"/>
                </a:lnTo>
                <a:lnTo>
                  <a:pt x="868679" y="10667"/>
                </a:lnTo>
                <a:lnTo>
                  <a:pt x="864107" y="4572"/>
                </a:lnTo>
                <a:close/>
              </a:path>
              <a:path w="873759" h="513714">
                <a:moveTo>
                  <a:pt x="873251" y="504443"/>
                </a:moveTo>
                <a:lnTo>
                  <a:pt x="868679" y="504443"/>
                </a:lnTo>
                <a:lnTo>
                  <a:pt x="864107" y="509015"/>
                </a:lnTo>
                <a:lnTo>
                  <a:pt x="873251" y="509015"/>
                </a:lnTo>
                <a:lnTo>
                  <a:pt x="873251" y="504443"/>
                </a:lnTo>
                <a:close/>
              </a:path>
              <a:path w="873759" h="513714">
                <a:moveTo>
                  <a:pt x="9144" y="4572"/>
                </a:moveTo>
                <a:lnTo>
                  <a:pt x="4572" y="10667"/>
                </a:lnTo>
                <a:lnTo>
                  <a:pt x="9144" y="10667"/>
                </a:lnTo>
                <a:lnTo>
                  <a:pt x="9144" y="4572"/>
                </a:lnTo>
                <a:close/>
              </a:path>
              <a:path w="873759" h="513714">
                <a:moveTo>
                  <a:pt x="864107" y="4572"/>
                </a:moveTo>
                <a:lnTo>
                  <a:pt x="9144" y="4572"/>
                </a:lnTo>
                <a:lnTo>
                  <a:pt x="9144" y="10667"/>
                </a:lnTo>
                <a:lnTo>
                  <a:pt x="864107" y="10667"/>
                </a:lnTo>
                <a:lnTo>
                  <a:pt x="864107" y="4572"/>
                </a:lnTo>
                <a:close/>
              </a:path>
              <a:path w="873759" h="513714">
                <a:moveTo>
                  <a:pt x="873251" y="4572"/>
                </a:moveTo>
                <a:lnTo>
                  <a:pt x="864107" y="4572"/>
                </a:lnTo>
                <a:lnTo>
                  <a:pt x="868679" y="10667"/>
                </a:lnTo>
                <a:lnTo>
                  <a:pt x="873251" y="10667"/>
                </a:lnTo>
                <a:lnTo>
                  <a:pt x="873251" y="4572"/>
                </a:lnTo>
                <a:close/>
              </a:path>
            </a:pathLst>
          </a:custGeom>
          <a:solidFill>
            <a:srgbClr val="000000"/>
          </a:solidFill>
        </p:spPr>
        <p:txBody>
          <a:bodyPr wrap="square" lIns="0" tIns="0" rIns="0" bIns="0" rtlCol="0"/>
          <a:lstStyle/>
          <a:p>
            <a:endParaRPr/>
          </a:p>
        </p:txBody>
      </p:sp>
      <p:sp>
        <p:nvSpPr>
          <p:cNvPr id="12" name="object 12"/>
          <p:cNvSpPr txBox="1"/>
          <p:nvPr/>
        </p:nvSpPr>
        <p:spPr>
          <a:xfrm>
            <a:off x="8798953" y="3162808"/>
            <a:ext cx="727075" cy="231775"/>
          </a:xfrm>
          <a:prstGeom prst="rect">
            <a:avLst/>
          </a:prstGeom>
        </p:spPr>
        <p:txBody>
          <a:bodyPr vert="horz" wrap="square" lIns="0" tIns="0" rIns="0" bIns="0" rtlCol="0">
            <a:spAutoFit/>
          </a:bodyPr>
          <a:lstStyle/>
          <a:p>
            <a:pPr marL="12700">
              <a:lnSpc>
                <a:spcPct val="100000"/>
              </a:lnSpc>
            </a:pPr>
            <a:r>
              <a:rPr sz="1400" b="1" spc="-15" dirty="0">
                <a:latin typeface="Arial"/>
                <a:cs typeface="Arial"/>
              </a:rPr>
              <a:t>:</a:t>
            </a:r>
            <a:r>
              <a:rPr sz="1400" b="1" spc="-5" dirty="0">
                <a:latin typeface="Arial"/>
                <a:cs typeface="Arial"/>
              </a:rPr>
              <a:t>P</a:t>
            </a:r>
            <a:r>
              <a:rPr sz="1400" b="1" spc="-10" dirty="0">
                <a:latin typeface="Arial"/>
                <a:cs typeface="Arial"/>
              </a:rPr>
              <a:t>o</a:t>
            </a:r>
            <a:r>
              <a:rPr sz="1400" b="1" spc="-5" dirty="0">
                <a:latin typeface="Arial"/>
                <a:cs typeface="Arial"/>
              </a:rPr>
              <a:t>mm</a:t>
            </a:r>
            <a:r>
              <a:rPr sz="1400" b="1" dirty="0">
                <a:latin typeface="Arial"/>
                <a:cs typeface="Arial"/>
              </a:rPr>
              <a:t>e</a:t>
            </a:r>
            <a:endParaRPr sz="1400">
              <a:latin typeface="Arial"/>
              <a:cs typeface="Arial"/>
            </a:endParaRPr>
          </a:p>
        </p:txBody>
      </p:sp>
      <p:sp>
        <p:nvSpPr>
          <p:cNvPr id="13" name="object 13"/>
          <p:cNvSpPr/>
          <p:nvPr/>
        </p:nvSpPr>
        <p:spPr>
          <a:xfrm>
            <a:off x="8732393" y="3418332"/>
            <a:ext cx="862965" cy="0"/>
          </a:xfrm>
          <a:custGeom>
            <a:avLst/>
            <a:gdLst/>
            <a:ahLst/>
            <a:cxnLst/>
            <a:rect l="l" t="t" r="r" b="b"/>
            <a:pathLst>
              <a:path w="862965">
                <a:moveTo>
                  <a:pt x="0" y="0"/>
                </a:moveTo>
                <a:lnTo>
                  <a:pt x="862583" y="0"/>
                </a:lnTo>
              </a:path>
            </a:pathLst>
          </a:custGeom>
          <a:ln w="9144">
            <a:solidFill>
              <a:srgbClr val="000000"/>
            </a:solidFill>
          </a:ln>
        </p:spPr>
        <p:txBody>
          <a:bodyPr wrap="square" lIns="0" tIns="0" rIns="0" bIns="0" rtlCol="0"/>
          <a:lstStyle/>
          <a:p>
            <a:endParaRPr/>
          </a:p>
        </p:txBody>
      </p:sp>
      <p:sp>
        <p:nvSpPr>
          <p:cNvPr id="14" name="object 14"/>
          <p:cNvSpPr/>
          <p:nvPr/>
        </p:nvSpPr>
        <p:spPr>
          <a:xfrm>
            <a:off x="8008493" y="3451859"/>
            <a:ext cx="722630" cy="192405"/>
          </a:xfrm>
          <a:custGeom>
            <a:avLst/>
            <a:gdLst/>
            <a:ahLst/>
            <a:cxnLst/>
            <a:rect l="l" t="t" r="r" b="b"/>
            <a:pathLst>
              <a:path w="722629" h="192404">
                <a:moveTo>
                  <a:pt x="638735" y="45687"/>
                </a:moveTo>
                <a:lnTo>
                  <a:pt x="0" y="173736"/>
                </a:lnTo>
                <a:lnTo>
                  <a:pt x="4572" y="192024"/>
                </a:lnTo>
                <a:lnTo>
                  <a:pt x="642150" y="64207"/>
                </a:lnTo>
                <a:lnTo>
                  <a:pt x="647700" y="53339"/>
                </a:lnTo>
                <a:lnTo>
                  <a:pt x="638735" y="45687"/>
                </a:lnTo>
                <a:close/>
              </a:path>
              <a:path w="722629" h="192404">
                <a:moveTo>
                  <a:pt x="714568" y="44195"/>
                </a:moveTo>
                <a:lnTo>
                  <a:pt x="646176" y="44195"/>
                </a:lnTo>
                <a:lnTo>
                  <a:pt x="650748" y="62484"/>
                </a:lnTo>
                <a:lnTo>
                  <a:pt x="642150" y="64207"/>
                </a:lnTo>
                <a:lnTo>
                  <a:pt x="611124" y="124967"/>
                </a:lnTo>
                <a:lnTo>
                  <a:pt x="714568" y="44195"/>
                </a:lnTo>
                <a:close/>
              </a:path>
              <a:path w="722629" h="192404">
                <a:moveTo>
                  <a:pt x="646176" y="44195"/>
                </a:moveTo>
                <a:lnTo>
                  <a:pt x="638735" y="45687"/>
                </a:lnTo>
                <a:lnTo>
                  <a:pt x="647700" y="53339"/>
                </a:lnTo>
                <a:lnTo>
                  <a:pt x="642150" y="64207"/>
                </a:lnTo>
                <a:lnTo>
                  <a:pt x="650748" y="62484"/>
                </a:lnTo>
                <a:lnTo>
                  <a:pt x="646176" y="44195"/>
                </a:lnTo>
                <a:close/>
              </a:path>
              <a:path w="722629" h="192404">
                <a:moveTo>
                  <a:pt x="585215" y="0"/>
                </a:moveTo>
                <a:lnTo>
                  <a:pt x="638735" y="45687"/>
                </a:lnTo>
                <a:lnTo>
                  <a:pt x="646176" y="44195"/>
                </a:lnTo>
                <a:lnTo>
                  <a:pt x="714568" y="44195"/>
                </a:lnTo>
                <a:lnTo>
                  <a:pt x="722376" y="38100"/>
                </a:lnTo>
                <a:lnTo>
                  <a:pt x="585215" y="0"/>
                </a:lnTo>
                <a:close/>
              </a:path>
            </a:pathLst>
          </a:custGeom>
          <a:solidFill>
            <a:srgbClr val="000000"/>
          </a:solidFill>
        </p:spPr>
        <p:txBody>
          <a:bodyPr wrap="square" lIns="0" tIns="0" rIns="0" bIns="0" rtlCol="0"/>
          <a:lstStyle/>
          <a:p>
            <a:endParaRPr/>
          </a:p>
        </p:txBody>
      </p:sp>
      <p:sp>
        <p:nvSpPr>
          <p:cNvPr id="15" name="object 15"/>
          <p:cNvSpPr/>
          <p:nvPr/>
        </p:nvSpPr>
        <p:spPr>
          <a:xfrm>
            <a:off x="8010779" y="3768852"/>
            <a:ext cx="33020" cy="9525"/>
          </a:xfrm>
          <a:custGeom>
            <a:avLst/>
            <a:gdLst/>
            <a:ahLst/>
            <a:cxnLst/>
            <a:rect l="l" t="t" r="r" b="b"/>
            <a:pathLst>
              <a:path w="33020" h="9525">
                <a:moveTo>
                  <a:pt x="2286" y="0"/>
                </a:moveTo>
                <a:lnTo>
                  <a:pt x="0" y="9144"/>
                </a:lnTo>
                <a:lnTo>
                  <a:pt x="32646" y="9144"/>
                </a:lnTo>
                <a:lnTo>
                  <a:pt x="2286" y="0"/>
                </a:lnTo>
                <a:close/>
              </a:path>
            </a:pathLst>
          </a:custGeom>
          <a:solidFill>
            <a:srgbClr val="000000"/>
          </a:solidFill>
        </p:spPr>
        <p:txBody>
          <a:bodyPr wrap="square" lIns="0" tIns="0" rIns="0" bIns="0" rtlCol="0"/>
          <a:lstStyle/>
          <a:p>
            <a:endParaRPr/>
          </a:p>
        </p:txBody>
      </p:sp>
      <p:sp>
        <p:nvSpPr>
          <p:cNvPr id="16" name="object 16"/>
          <p:cNvSpPr/>
          <p:nvPr/>
        </p:nvSpPr>
        <p:spPr>
          <a:xfrm>
            <a:off x="7142860" y="3052572"/>
            <a:ext cx="1161415" cy="233679"/>
          </a:xfrm>
          <a:custGeom>
            <a:avLst/>
            <a:gdLst/>
            <a:ahLst/>
            <a:cxnLst/>
            <a:rect l="l" t="t" r="r" b="b"/>
            <a:pathLst>
              <a:path w="1161415" h="233679">
                <a:moveTo>
                  <a:pt x="1161288" y="0"/>
                </a:moveTo>
                <a:lnTo>
                  <a:pt x="0" y="0"/>
                </a:lnTo>
                <a:lnTo>
                  <a:pt x="0" y="233172"/>
                </a:lnTo>
                <a:lnTo>
                  <a:pt x="1161288" y="233172"/>
                </a:lnTo>
                <a:lnTo>
                  <a:pt x="1161288" y="227075"/>
                </a:lnTo>
                <a:lnTo>
                  <a:pt x="9144" y="227075"/>
                </a:lnTo>
                <a:lnTo>
                  <a:pt x="4572" y="222503"/>
                </a:lnTo>
                <a:lnTo>
                  <a:pt x="9144" y="222503"/>
                </a:lnTo>
                <a:lnTo>
                  <a:pt x="9144" y="10667"/>
                </a:lnTo>
                <a:lnTo>
                  <a:pt x="4572" y="10667"/>
                </a:lnTo>
                <a:lnTo>
                  <a:pt x="9144" y="6095"/>
                </a:lnTo>
                <a:lnTo>
                  <a:pt x="1161288" y="6095"/>
                </a:lnTo>
                <a:lnTo>
                  <a:pt x="1161288" y="0"/>
                </a:lnTo>
                <a:close/>
              </a:path>
              <a:path w="1161415" h="233679">
                <a:moveTo>
                  <a:pt x="9144" y="222503"/>
                </a:moveTo>
                <a:lnTo>
                  <a:pt x="4572" y="222503"/>
                </a:lnTo>
                <a:lnTo>
                  <a:pt x="9144" y="227075"/>
                </a:lnTo>
                <a:lnTo>
                  <a:pt x="9144" y="222503"/>
                </a:lnTo>
                <a:close/>
              </a:path>
              <a:path w="1161415" h="233679">
                <a:moveTo>
                  <a:pt x="1152144" y="222503"/>
                </a:moveTo>
                <a:lnTo>
                  <a:pt x="9144" y="222503"/>
                </a:lnTo>
                <a:lnTo>
                  <a:pt x="9144" y="227075"/>
                </a:lnTo>
                <a:lnTo>
                  <a:pt x="1152144" y="227075"/>
                </a:lnTo>
                <a:lnTo>
                  <a:pt x="1152144" y="222503"/>
                </a:lnTo>
                <a:close/>
              </a:path>
              <a:path w="1161415" h="233679">
                <a:moveTo>
                  <a:pt x="1152144" y="6095"/>
                </a:moveTo>
                <a:lnTo>
                  <a:pt x="1152144" y="227075"/>
                </a:lnTo>
                <a:lnTo>
                  <a:pt x="1156716" y="222503"/>
                </a:lnTo>
                <a:lnTo>
                  <a:pt x="1161288" y="222503"/>
                </a:lnTo>
                <a:lnTo>
                  <a:pt x="1161288" y="10667"/>
                </a:lnTo>
                <a:lnTo>
                  <a:pt x="1156716" y="10667"/>
                </a:lnTo>
                <a:lnTo>
                  <a:pt x="1152144" y="6095"/>
                </a:lnTo>
                <a:close/>
              </a:path>
              <a:path w="1161415" h="233679">
                <a:moveTo>
                  <a:pt x="1161288" y="222503"/>
                </a:moveTo>
                <a:lnTo>
                  <a:pt x="1156716" y="222503"/>
                </a:lnTo>
                <a:lnTo>
                  <a:pt x="1152144" y="227075"/>
                </a:lnTo>
                <a:lnTo>
                  <a:pt x="1161288" y="227075"/>
                </a:lnTo>
                <a:lnTo>
                  <a:pt x="1161288" y="222503"/>
                </a:lnTo>
                <a:close/>
              </a:path>
              <a:path w="1161415" h="233679">
                <a:moveTo>
                  <a:pt x="9144" y="6095"/>
                </a:moveTo>
                <a:lnTo>
                  <a:pt x="4572" y="10667"/>
                </a:lnTo>
                <a:lnTo>
                  <a:pt x="9144" y="10667"/>
                </a:lnTo>
                <a:lnTo>
                  <a:pt x="9144" y="6095"/>
                </a:lnTo>
                <a:close/>
              </a:path>
              <a:path w="1161415" h="233679">
                <a:moveTo>
                  <a:pt x="1152144" y="6095"/>
                </a:moveTo>
                <a:lnTo>
                  <a:pt x="9144" y="6095"/>
                </a:lnTo>
                <a:lnTo>
                  <a:pt x="9144" y="10667"/>
                </a:lnTo>
                <a:lnTo>
                  <a:pt x="1152144" y="10667"/>
                </a:lnTo>
                <a:lnTo>
                  <a:pt x="1152144" y="6095"/>
                </a:lnTo>
                <a:close/>
              </a:path>
              <a:path w="1161415" h="233679">
                <a:moveTo>
                  <a:pt x="1161288" y="6095"/>
                </a:moveTo>
                <a:lnTo>
                  <a:pt x="1152144" y="6095"/>
                </a:lnTo>
                <a:lnTo>
                  <a:pt x="1156716" y="10667"/>
                </a:lnTo>
                <a:lnTo>
                  <a:pt x="1161288" y="10667"/>
                </a:lnTo>
                <a:lnTo>
                  <a:pt x="1161288" y="6095"/>
                </a:lnTo>
                <a:close/>
              </a:path>
            </a:pathLst>
          </a:custGeom>
          <a:solidFill>
            <a:srgbClr val="000000"/>
          </a:solidFill>
        </p:spPr>
        <p:txBody>
          <a:bodyPr wrap="square" lIns="0" tIns="0" rIns="0" bIns="0" rtlCol="0"/>
          <a:lstStyle/>
          <a:p>
            <a:endParaRPr/>
          </a:p>
        </p:txBody>
      </p:sp>
      <p:sp>
        <p:nvSpPr>
          <p:cNvPr id="17" name="object 17"/>
          <p:cNvSpPr txBox="1"/>
          <p:nvPr/>
        </p:nvSpPr>
        <p:spPr>
          <a:xfrm>
            <a:off x="7485265" y="3051555"/>
            <a:ext cx="472440" cy="231775"/>
          </a:xfrm>
          <a:prstGeom prst="rect">
            <a:avLst/>
          </a:prstGeom>
        </p:spPr>
        <p:txBody>
          <a:bodyPr vert="horz" wrap="square" lIns="0" tIns="0" rIns="0" bIns="0" rtlCol="0">
            <a:spAutoFit/>
          </a:bodyPr>
          <a:lstStyle/>
          <a:p>
            <a:pPr marL="12700">
              <a:lnSpc>
                <a:spcPct val="100000"/>
              </a:lnSpc>
            </a:pPr>
            <a:r>
              <a:rPr sz="1400" b="1" dirty="0">
                <a:solidFill>
                  <a:srgbClr val="000099"/>
                </a:solidFill>
                <a:latin typeface="Arial"/>
                <a:cs typeface="Arial"/>
              </a:rPr>
              <a:t>f</a:t>
            </a:r>
            <a:r>
              <a:rPr sz="1400" b="1" spc="5" dirty="0">
                <a:solidFill>
                  <a:srgbClr val="000099"/>
                </a:solidFill>
                <a:latin typeface="Arial"/>
                <a:cs typeface="Arial"/>
              </a:rPr>
              <a:t>r</a:t>
            </a:r>
            <a:r>
              <a:rPr sz="1400" b="1" spc="-10" dirty="0">
                <a:solidFill>
                  <a:srgbClr val="000099"/>
                </a:solidFill>
                <a:latin typeface="Arial"/>
                <a:cs typeface="Arial"/>
              </a:rPr>
              <a:t>u</a:t>
            </a:r>
            <a:r>
              <a:rPr sz="1400" b="1" spc="5" dirty="0">
                <a:solidFill>
                  <a:srgbClr val="000099"/>
                </a:solidFill>
                <a:latin typeface="Arial"/>
                <a:cs typeface="Arial"/>
              </a:rPr>
              <a:t>i</a:t>
            </a:r>
            <a:r>
              <a:rPr sz="1400" b="1" dirty="0">
                <a:solidFill>
                  <a:srgbClr val="000099"/>
                </a:solidFill>
                <a:latin typeface="Arial"/>
                <a:cs typeface="Arial"/>
              </a:rPr>
              <a:t>ts</a:t>
            </a:r>
            <a:endParaRPr sz="1400">
              <a:latin typeface="Arial"/>
              <a:cs typeface="Arial"/>
            </a:endParaRPr>
          </a:p>
        </p:txBody>
      </p:sp>
      <p:sp>
        <p:nvSpPr>
          <p:cNvPr id="18" name="object 18"/>
          <p:cNvSpPr/>
          <p:nvPr/>
        </p:nvSpPr>
        <p:spPr>
          <a:xfrm>
            <a:off x="774072" y="3777996"/>
            <a:ext cx="9144000" cy="3429000"/>
          </a:xfrm>
          <a:custGeom>
            <a:avLst/>
            <a:gdLst/>
            <a:ahLst/>
            <a:cxnLst/>
            <a:rect l="l" t="t" r="r" b="b"/>
            <a:pathLst>
              <a:path w="9144000" h="3429000">
                <a:moveTo>
                  <a:pt x="0" y="0"/>
                </a:moveTo>
                <a:lnTo>
                  <a:pt x="9143992" y="0"/>
                </a:lnTo>
                <a:lnTo>
                  <a:pt x="9143992" y="3429000"/>
                </a:lnTo>
                <a:lnTo>
                  <a:pt x="0" y="3429000"/>
                </a:lnTo>
                <a:lnTo>
                  <a:pt x="0" y="0"/>
                </a:lnTo>
                <a:close/>
              </a:path>
            </a:pathLst>
          </a:custGeom>
          <a:solidFill>
            <a:srgbClr val="FFFFFF"/>
          </a:solidFill>
        </p:spPr>
        <p:txBody>
          <a:bodyPr wrap="square" lIns="0" tIns="0" rIns="0" bIns="0" rtlCol="0"/>
          <a:lstStyle/>
          <a:p>
            <a:endParaRPr/>
          </a:p>
        </p:txBody>
      </p:sp>
      <p:sp>
        <p:nvSpPr>
          <p:cNvPr id="19" name="object 19"/>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20" name="object 20"/>
          <p:cNvSpPr txBox="1"/>
          <p:nvPr/>
        </p:nvSpPr>
        <p:spPr>
          <a:xfrm>
            <a:off x="1032644" y="3797300"/>
            <a:ext cx="4570095" cy="1117600"/>
          </a:xfrm>
          <a:prstGeom prst="rect">
            <a:avLst/>
          </a:prstGeom>
        </p:spPr>
        <p:txBody>
          <a:bodyPr vert="horz" wrap="square" lIns="0" tIns="0" rIns="0" bIns="0" rtlCol="0">
            <a:spAutoFit/>
          </a:bodyPr>
          <a:lstStyle/>
          <a:p>
            <a:pPr marL="355600" indent="-342900">
              <a:lnSpc>
                <a:spcPts val="2255"/>
              </a:lnSpc>
              <a:buClr>
                <a:srgbClr val="CC9900"/>
              </a:buClr>
              <a:buSzPct val="63157"/>
              <a:buFont typeface="Wingdings"/>
              <a:buChar char=""/>
              <a:tabLst>
                <a:tab pos="354965" algn="l"/>
                <a:tab pos="355600" algn="l"/>
              </a:tabLst>
            </a:pPr>
            <a:r>
              <a:rPr sz="1900" spc="-5" dirty="0">
                <a:latin typeface="Arial"/>
                <a:cs typeface="Arial"/>
              </a:rPr>
              <a:t>Récupérer un objet ayant pour clé</a:t>
            </a:r>
            <a:r>
              <a:rPr sz="1900" spc="105" dirty="0">
                <a:latin typeface="Arial"/>
                <a:cs typeface="Arial"/>
              </a:rPr>
              <a:t> </a:t>
            </a:r>
            <a:r>
              <a:rPr sz="1900" spc="-5" dirty="0">
                <a:latin typeface="Arial"/>
                <a:cs typeface="Arial"/>
              </a:rPr>
              <a:t>"p1«</a:t>
            </a:r>
            <a:endParaRPr sz="1900">
              <a:latin typeface="Arial"/>
              <a:cs typeface="Arial"/>
            </a:endParaRPr>
          </a:p>
          <a:p>
            <a:pPr marL="356870">
              <a:lnSpc>
                <a:spcPts val="2014"/>
              </a:lnSpc>
            </a:pPr>
            <a:r>
              <a:rPr sz="1000" spc="-240" dirty="0">
                <a:solidFill>
                  <a:srgbClr val="3B812F"/>
                </a:solidFill>
                <a:latin typeface="Wingdings"/>
                <a:cs typeface="Wingdings"/>
              </a:rPr>
              <a:t></a:t>
            </a:r>
            <a:r>
              <a:rPr sz="1000" spc="-240" dirty="0">
                <a:solidFill>
                  <a:srgbClr val="3B812F"/>
                </a:solidFill>
                <a:latin typeface="Times New Roman"/>
                <a:cs typeface="Times New Roman"/>
              </a:rPr>
              <a:t>                                                                                                </a:t>
            </a:r>
            <a:r>
              <a:rPr sz="1700" b="1" dirty="0">
                <a:latin typeface="Courier New"/>
                <a:cs typeface="Courier New"/>
              </a:rPr>
              <a:t>Fruit</a:t>
            </a:r>
            <a:r>
              <a:rPr sz="1700" b="1" spc="-30" dirty="0">
                <a:latin typeface="Courier New"/>
                <a:cs typeface="Courier New"/>
              </a:rPr>
              <a:t> </a:t>
            </a:r>
            <a:r>
              <a:rPr sz="1700" b="1" dirty="0">
                <a:latin typeface="Courier New"/>
                <a:cs typeface="Courier New"/>
              </a:rPr>
              <a:t>f=</a:t>
            </a:r>
            <a:r>
              <a:rPr sz="1700" b="1" dirty="0">
                <a:solidFill>
                  <a:srgbClr val="000099"/>
                </a:solidFill>
                <a:latin typeface="Courier New"/>
                <a:cs typeface="Courier New"/>
              </a:rPr>
              <a:t>fruits</a:t>
            </a:r>
            <a:r>
              <a:rPr sz="1700" b="1" dirty="0">
                <a:latin typeface="Courier New"/>
                <a:cs typeface="Courier New"/>
              </a:rPr>
              <a:t>.get(</a:t>
            </a:r>
            <a:r>
              <a:rPr sz="1700" b="1" dirty="0">
                <a:solidFill>
                  <a:srgbClr val="2A00FF"/>
                </a:solidFill>
                <a:latin typeface="Courier New"/>
                <a:cs typeface="Courier New"/>
              </a:rPr>
              <a:t>"p1"</a:t>
            </a:r>
            <a:r>
              <a:rPr sz="1700" b="1" dirty="0">
                <a:latin typeface="Courier New"/>
                <a:cs typeface="Courier New"/>
              </a:rPr>
              <a:t>);</a:t>
            </a:r>
            <a:endParaRPr sz="1700">
              <a:latin typeface="Courier New"/>
              <a:cs typeface="Courier New"/>
            </a:endParaRPr>
          </a:p>
          <a:p>
            <a:pPr marL="356870">
              <a:lnSpc>
                <a:spcPct val="100000"/>
              </a:lnSpc>
            </a:pPr>
            <a:r>
              <a:rPr sz="1000" spc="-240" dirty="0">
                <a:solidFill>
                  <a:srgbClr val="3B812F"/>
                </a:solidFill>
                <a:latin typeface="Wingdings"/>
                <a:cs typeface="Wingdings"/>
              </a:rPr>
              <a:t></a:t>
            </a:r>
            <a:r>
              <a:rPr sz="1000" spc="-240" dirty="0">
                <a:solidFill>
                  <a:srgbClr val="3B812F"/>
                </a:solidFill>
                <a:latin typeface="Times New Roman"/>
                <a:cs typeface="Times New Roman"/>
              </a:rPr>
              <a:t>                                                                                          </a:t>
            </a:r>
            <a:r>
              <a:rPr sz="1000" spc="-235" dirty="0">
                <a:solidFill>
                  <a:srgbClr val="3B812F"/>
                </a:solidFill>
                <a:latin typeface="Times New Roman"/>
                <a:cs typeface="Times New Roman"/>
              </a:rPr>
              <a:t> </a:t>
            </a:r>
            <a:r>
              <a:rPr sz="1700" b="1" dirty="0">
                <a:latin typeface="Courier New"/>
                <a:cs typeface="Courier New"/>
              </a:rPr>
              <a:t>f.affiche();</a:t>
            </a:r>
            <a:endParaRPr sz="1700">
              <a:latin typeface="Courier New"/>
              <a:cs typeface="Courier New"/>
            </a:endParaRPr>
          </a:p>
          <a:p>
            <a:pPr marL="355600" indent="-342900">
              <a:lnSpc>
                <a:spcPct val="100000"/>
              </a:lnSpc>
              <a:spcBef>
                <a:spcPts val="50"/>
              </a:spcBef>
              <a:buClr>
                <a:srgbClr val="CC9900"/>
              </a:buClr>
              <a:buSzPct val="63157"/>
              <a:buFont typeface="Wingdings"/>
              <a:buChar char=""/>
              <a:tabLst>
                <a:tab pos="354965" algn="l"/>
                <a:tab pos="355600" algn="l"/>
              </a:tabLst>
            </a:pPr>
            <a:r>
              <a:rPr sz="1900" spc="-5" dirty="0">
                <a:latin typeface="Arial"/>
                <a:cs typeface="Arial"/>
              </a:rPr>
              <a:t>Parcourir toute la</a:t>
            </a:r>
            <a:r>
              <a:rPr sz="1900" dirty="0">
                <a:latin typeface="Arial"/>
                <a:cs typeface="Arial"/>
              </a:rPr>
              <a:t> </a:t>
            </a:r>
            <a:r>
              <a:rPr sz="1900" spc="-5" dirty="0">
                <a:latin typeface="Arial"/>
                <a:cs typeface="Arial"/>
              </a:rPr>
              <a:t>collection:</a:t>
            </a:r>
            <a:endParaRPr sz="1900">
              <a:latin typeface="Arial"/>
              <a:cs typeface="Arial"/>
            </a:endParaRPr>
          </a:p>
        </p:txBody>
      </p:sp>
      <p:sp>
        <p:nvSpPr>
          <p:cNvPr id="21" name="object 21"/>
          <p:cNvSpPr txBox="1"/>
          <p:nvPr/>
        </p:nvSpPr>
        <p:spPr>
          <a:xfrm>
            <a:off x="1377073" y="4887976"/>
            <a:ext cx="6144260" cy="1841500"/>
          </a:xfrm>
          <a:prstGeom prst="rect">
            <a:avLst/>
          </a:prstGeom>
        </p:spPr>
        <p:txBody>
          <a:bodyPr vert="horz" wrap="square" lIns="0" tIns="0" rIns="0" bIns="0" rtlCol="0">
            <a:spAutoFit/>
          </a:bodyPr>
          <a:lstStyle/>
          <a:p>
            <a:pPr marL="12700" marR="5080">
              <a:lnSpc>
                <a:spcPct val="100000"/>
              </a:lnSpc>
            </a:pPr>
            <a:r>
              <a:rPr sz="1700" b="1" dirty="0">
                <a:latin typeface="Courier New"/>
                <a:cs typeface="Courier New"/>
              </a:rPr>
              <a:t>Iterator&lt;String&gt; it=</a:t>
            </a:r>
            <a:r>
              <a:rPr sz="1700" b="1" dirty="0">
                <a:solidFill>
                  <a:srgbClr val="000099"/>
                </a:solidFill>
                <a:latin typeface="Courier New"/>
                <a:cs typeface="Courier New"/>
              </a:rPr>
              <a:t>fruits</a:t>
            </a:r>
            <a:r>
              <a:rPr sz="1700" b="1" dirty="0">
                <a:latin typeface="Courier New"/>
                <a:cs typeface="Courier New"/>
              </a:rPr>
              <a:t>.keySet().iterator();  </a:t>
            </a:r>
            <a:r>
              <a:rPr sz="1700" b="1" dirty="0">
                <a:solidFill>
                  <a:srgbClr val="7F0055"/>
                </a:solidFill>
                <a:latin typeface="Courier New"/>
                <a:cs typeface="Courier New"/>
              </a:rPr>
              <a:t>while</a:t>
            </a:r>
            <a:r>
              <a:rPr sz="1700" b="1" dirty="0">
                <a:latin typeface="Courier New"/>
                <a:cs typeface="Courier New"/>
              </a:rPr>
              <a:t>(it.hasNext()){</a:t>
            </a:r>
            <a:endParaRPr sz="1700">
              <a:latin typeface="Courier New"/>
              <a:cs typeface="Courier New"/>
            </a:endParaRPr>
          </a:p>
          <a:p>
            <a:pPr marL="271145" marR="2609215">
              <a:lnSpc>
                <a:spcPct val="100000"/>
              </a:lnSpc>
            </a:pPr>
            <a:r>
              <a:rPr sz="1700" b="1" dirty="0">
                <a:latin typeface="Courier New"/>
                <a:cs typeface="Courier New"/>
              </a:rPr>
              <a:t>String key=it.next();  Fruit ff=fruits.get(key);  System.</a:t>
            </a:r>
            <a:r>
              <a:rPr sz="1700" b="1" i="1" dirty="0">
                <a:solidFill>
                  <a:srgbClr val="0000C0"/>
                </a:solidFill>
                <a:latin typeface="Courier New"/>
                <a:cs typeface="Courier New"/>
              </a:rPr>
              <a:t>out</a:t>
            </a:r>
            <a:r>
              <a:rPr sz="1700" b="1" dirty="0">
                <a:latin typeface="Courier New"/>
                <a:cs typeface="Courier New"/>
              </a:rPr>
              <a:t>.println(key);  ff.affiche();</a:t>
            </a:r>
            <a:endParaRPr sz="1700">
              <a:latin typeface="Courier New"/>
              <a:cs typeface="Courier New"/>
            </a:endParaRPr>
          </a:p>
          <a:p>
            <a:pPr marL="12700">
              <a:lnSpc>
                <a:spcPct val="100000"/>
              </a:lnSpc>
              <a:spcBef>
                <a:spcPts val="35"/>
              </a:spcBef>
            </a:pPr>
            <a:r>
              <a:rPr sz="1700" b="1" dirty="0">
                <a:latin typeface="Courier New"/>
                <a:cs typeface="Courier New"/>
              </a:rPr>
              <a:t>}</a:t>
            </a:r>
            <a:endParaRPr sz="1700">
              <a:latin typeface="Courier New"/>
              <a:cs typeface="Courier New"/>
            </a:endParaRPr>
          </a:p>
        </p:txBody>
      </p:sp>
      <p:sp>
        <p:nvSpPr>
          <p:cNvPr id="22" name="object 22"/>
          <p:cNvSpPr/>
          <p:nvPr/>
        </p:nvSpPr>
        <p:spPr>
          <a:xfrm>
            <a:off x="7147432" y="3777996"/>
            <a:ext cx="576580" cy="146685"/>
          </a:xfrm>
          <a:custGeom>
            <a:avLst/>
            <a:gdLst/>
            <a:ahLst/>
            <a:cxnLst/>
            <a:rect l="l" t="t" r="r" b="b"/>
            <a:pathLst>
              <a:path w="576579" h="146685">
                <a:moveTo>
                  <a:pt x="0" y="146303"/>
                </a:moveTo>
                <a:lnTo>
                  <a:pt x="576072" y="146303"/>
                </a:lnTo>
                <a:lnTo>
                  <a:pt x="576072" y="0"/>
                </a:lnTo>
                <a:lnTo>
                  <a:pt x="0" y="0"/>
                </a:lnTo>
                <a:lnTo>
                  <a:pt x="0" y="146303"/>
                </a:lnTo>
                <a:close/>
              </a:path>
            </a:pathLst>
          </a:custGeom>
          <a:solidFill>
            <a:srgbClr val="FFFFFF"/>
          </a:solidFill>
        </p:spPr>
        <p:txBody>
          <a:bodyPr wrap="square" lIns="0" tIns="0" rIns="0" bIns="0" rtlCol="0"/>
          <a:lstStyle/>
          <a:p>
            <a:endParaRPr/>
          </a:p>
        </p:txBody>
      </p:sp>
      <p:sp>
        <p:nvSpPr>
          <p:cNvPr id="23" name="object 23"/>
          <p:cNvSpPr/>
          <p:nvPr/>
        </p:nvSpPr>
        <p:spPr>
          <a:xfrm>
            <a:off x="7142860" y="3777996"/>
            <a:ext cx="585470" cy="151130"/>
          </a:xfrm>
          <a:custGeom>
            <a:avLst/>
            <a:gdLst/>
            <a:ahLst/>
            <a:cxnLst/>
            <a:rect l="l" t="t" r="r" b="b"/>
            <a:pathLst>
              <a:path w="585470" h="151129">
                <a:moveTo>
                  <a:pt x="9144" y="0"/>
                </a:moveTo>
                <a:lnTo>
                  <a:pt x="0" y="0"/>
                </a:lnTo>
                <a:lnTo>
                  <a:pt x="0" y="150875"/>
                </a:lnTo>
                <a:lnTo>
                  <a:pt x="585216" y="150875"/>
                </a:lnTo>
                <a:lnTo>
                  <a:pt x="585216" y="146303"/>
                </a:lnTo>
                <a:lnTo>
                  <a:pt x="9144" y="146303"/>
                </a:lnTo>
                <a:lnTo>
                  <a:pt x="4572" y="141731"/>
                </a:lnTo>
                <a:lnTo>
                  <a:pt x="9144" y="141731"/>
                </a:lnTo>
                <a:lnTo>
                  <a:pt x="9144" y="0"/>
                </a:lnTo>
                <a:close/>
              </a:path>
              <a:path w="585470" h="151129">
                <a:moveTo>
                  <a:pt x="9144" y="141731"/>
                </a:moveTo>
                <a:lnTo>
                  <a:pt x="4572" y="141731"/>
                </a:lnTo>
                <a:lnTo>
                  <a:pt x="9144" y="146303"/>
                </a:lnTo>
                <a:lnTo>
                  <a:pt x="9144" y="141731"/>
                </a:lnTo>
                <a:close/>
              </a:path>
              <a:path w="585470" h="151129">
                <a:moveTo>
                  <a:pt x="576072" y="141731"/>
                </a:moveTo>
                <a:lnTo>
                  <a:pt x="9144" y="141731"/>
                </a:lnTo>
                <a:lnTo>
                  <a:pt x="9144" y="146303"/>
                </a:lnTo>
                <a:lnTo>
                  <a:pt x="576072" y="146303"/>
                </a:lnTo>
                <a:lnTo>
                  <a:pt x="576072" y="141731"/>
                </a:lnTo>
                <a:close/>
              </a:path>
              <a:path w="585470" h="151129">
                <a:moveTo>
                  <a:pt x="585216" y="0"/>
                </a:moveTo>
                <a:lnTo>
                  <a:pt x="576072" y="0"/>
                </a:lnTo>
                <a:lnTo>
                  <a:pt x="576072" y="146303"/>
                </a:lnTo>
                <a:lnTo>
                  <a:pt x="580644" y="141731"/>
                </a:lnTo>
                <a:lnTo>
                  <a:pt x="585216" y="141731"/>
                </a:lnTo>
                <a:lnTo>
                  <a:pt x="585216" y="0"/>
                </a:lnTo>
                <a:close/>
              </a:path>
              <a:path w="585470" h="151129">
                <a:moveTo>
                  <a:pt x="585216" y="141731"/>
                </a:moveTo>
                <a:lnTo>
                  <a:pt x="580644" y="141731"/>
                </a:lnTo>
                <a:lnTo>
                  <a:pt x="576072" y="146303"/>
                </a:lnTo>
                <a:lnTo>
                  <a:pt x="585216" y="146303"/>
                </a:lnTo>
                <a:lnTo>
                  <a:pt x="585216" y="141731"/>
                </a:lnTo>
                <a:close/>
              </a:path>
            </a:pathLst>
          </a:custGeom>
          <a:solidFill>
            <a:srgbClr val="000000"/>
          </a:solidFill>
        </p:spPr>
        <p:txBody>
          <a:bodyPr wrap="square" lIns="0" tIns="0" rIns="0" bIns="0" rtlCol="0"/>
          <a:lstStyle/>
          <a:p>
            <a:endParaRPr/>
          </a:p>
        </p:txBody>
      </p:sp>
      <p:sp>
        <p:nvSpPr>
          <p:cNvPr id="24" name="object 24"/>
          <p:cNvSpPr txBox="1"/>
          <p:nvPr/>
        </p:nvSpPr>
        <p:spPr>
          <a:xfrm>
            <a:off x="7276477" y="3265007"/>
            <a:ext cx="975360" cy="670560"/>
          </a:xfrm>
          <a:prstGeom prst="rect">
            <a:avLst/>
          </a:prstGeom>
        </p:spPr>
        <p:txBody>
          <a:bodyPr vert="horz" wrap="square" lIns="0" tIns="0" rIns="0" bIns="0" rtlCol="0">
            <a:spAutoFit/>
          </a:bodyPr>
          <a:lstStyle/>
          <a:p>
            <a:pPr marL="55244" marR="5080" indent="-43180">
              <a:lnSpc>
                <a:spcPct val="102099"/>
              </a:lnSpc>
              <a:tabLst>
                <a:tab pos="507365" algn="l"/>
              </a:tabLst>
            </a:pPr>
            <a:r>
              <a:rPr sz="1400" b="1" spc="-5" dirty="0">
                <a:latin typeface="Arial"/>
                <a:cs typeface="Arial"/>
              </a:rPr>
              <a:t>ke</a:t>
            </a:r>
            <a:r>
              <a:rPr sz="1400" b="1" dirty="0">
                <a:latin typeface="Arial"/>
                <a:cs typeface="Arial"/>
              </a:rPr>
              <a:t>y	</a:t>
            </a:r>
            <a:r>
              <a:rPr sz="1400" b="1" spc="-15" dirty="0">
                <a:latin typeface="Arial"/>
                <a:cs typeface="Arial"/>
              </a:rPr>
              <a:t>v</a:t>
            </a:r>
            <a:r>
              <a:rPr sz="1400" b="1" spc="-5" dirty="0">
                <a:latin typeface="Arial"/>
                <a:cs typeface="Arial"/>
              </a:rPr>
              <a:t>a</a:t>
            </a:r>
            <a:r>
              <a:rPr sz="1400" b="1" spc="5" dirty="0">
                <a:latin typeface="Arial"/>
                <a:cs typeface="Arial"/>
              </a:rPr>
              <a:t>l</a:t>
            </a:r>
            <a:r>
              <a:rPr sz="1400" b="1" spc="-10" dirty="0">
                <a:latin typeface="Arial"/>
                <a:cs typeface="Arial"/>
              </a:rPr>
              <a:t>u</a:t>
            </a:r>
            <a:r>
              <a:rPr sz="1400" b="1" dirty="0">
                <a:latin typeface="Arial"/>
                <a:cs typeface="Arial"/>
              </a:rPr>
              <a:t>e  </a:t>
            </a:r>
            <a:r>
              <a:rPr sz="1400" b="1" spc="-10" dirty="0">
                <a:latin typeface="Arial"/>
                <a:cs typeface="Arial"/>
              </a:rPr>
              <a:t>p1</a:t>
            </a:r>
            <a:endParaRPr sz="1400">
              <a:latin typeface="Arial"/>
              <a:cs typeface="Arial"/>
            </a:endParaRPr>
          </a:p>
          <a:p>
            <a:pPr marL="55244">
              <a:lnSpc>
                <a:spcPct val="100000"/>
              </a:lnSpc>
              <a:spcBef>
                <a:spcPts val="25"/>
              </a:spcBef>
            </a:pPr>
            <a:r>
              <a:rPr sz="1400" b="1" spc="-10" dirty="0">
                <a:latin typeface="Arial"/>
                <a:cs typeface="Arial"/>
              </a:rPr>
              <a:t>o1</a:t>
            </a:r>
            <a:endParaRPr sz="1400">
              <a:latin typeface="Arial"/>
              <a:cs typeface="Arial"/>
            </a:endParaRPr>
          </a:p>
        </p:txBody>
      </p:sp>
      <p:sp>
        <p:nvSpPr>
          <p:cNvPr id="25" name="object 25"/>
          <p:cNvSpPr/>
          <p:nvPr/>
        </p:nvSpPr>
        <p:spPr>
          <a:xfrm>
            <a:off x="7723505" y="3777996"/>
            <a:ext cx="576580" cy="146685"/>
          </a:xfrm>
          <a:custGeom>
            <a:avLst/>
            <a:gdLst/>
            <a:ahLst/>
            <a:cxnLst/>
            <a:rect l="l" t="t" r="r" b="b"/>
            <a:pathLst>
              <a:path w="576579" h="146685">
                <a:moveTo>
                  <a:pt x="0" y="146303"/>
                </a:moveTo>
                <a:lnTo>
                  <a:pt x="576072" y="146303"/>
                </a:lnTo>
                <a:lnTo>
                  <a:pt x="576072" y="0"/>
                </a:lnTo>
                <a:lnTo>
                  <a:pt x="0" y="0"/>
                </a:lnTo>
                <a:lnTo>
                  <a:pt x="0" y="146303"/>
                </a:lnTo>
                <a:close/>
              </a:path>
            </a:pathLst>
          </a:custGeom>
          <a:solidFill>
            <a:srgbClr val="FFFFFF"/>
          </a:solidFill>
        </p:spPr>
        <p:txBody>
          <a:bodyPr wrap="square" lIns="0" tIns="0" rIns="0" bIns="0" rtlCol="0"/>
          <a:lstStyle/>
          <a:p>
            <a:endParaRPr/>
          </a:p>
        </p:txBody>
      </p:sp>
      <p:sp>
        <p:nvSpPr>
          <p:cNvPr id="26" name="object 26"/>
          <p:cNvSpPr/>
          <p:nvPr/>
        </p:nvSpPr>
        <p:spPr>
          <a:xfrm>
            <a:off x="7718932" y="3777996"/>
            <a:ext cx="585470" cy="151130"/>
          </a:xfrm>
          <a:custGeom>
            <a:avLst/>
            <a:gdLst/>
            <a:ahLst/>
            <a:cxnLst/>
            <a:rect l="l" t="t" r="r" b="b"/>
            <a:pathLst>
              <a:path w="585470" h="151129">
                <a:moveTo>
                  <a:pt x="9144" y="0"/>
                </a:moveTo>
                <a:lnTo>
                  <a:pt x="0" y="0"/>
                </a:lnTo>
                <a:lnTo>
                  <a:pt x="0" y="150875"/>
                </a:lnTo>
                <a:lnTo>
                  <a:pt x="585216" y="150875"/>
                </a:lnTo>
                <a:lnTo>
                  <a:pt x="585216" y="146303"/>
                </a:lnTo>
                <a:lnTo>
                  <a:pt x="9144" y="146303"/>
                </a:lnTo>
                <a:lnTo>
                  <a:pt x="4572" y="141731"/>
                </a:lnTo>
                <a:lnTo>
                  <a:pt x="9144" y="141731"/>
                </a:lnTo>
                <a:lnTo>
                  <a:pt x="9144" y="0"/>
                </a:lnTo>
                <a:close/>
              </a:path>
              <a:path w="585470" h="151129">
                <a:moveTo>
                  <a:pt x="9144" y="141731"/>
                </a:moveTo>
                <a:lnTo>
                  <a:pt x="4572" y="141731"/>
                </a:lnTo>
                <a:lnTo>
                  <a:pt x="9144" y="146303"/>
                </a:lnTo>
                <a:lnTo>
                  <a:pt x="9144" y="141731"/>
                </a:lnTo>
                <a:close/>
              </a:path>
              <a:path w="585470" h="151129">
                <a:moveTo>
                  <a:pt x="576072" y="141731"/>
                </a:moveTo>
                <a:lnTo>
                  <a:pt x="9144" y="141731"/>
                </a:lnTo>
                <a:lnTo>
                  <a:pt x="9144" y="146303"/>
                </a:lnTo>
                <a:lnTo>
                  <a:pt x="576072" y="146303"/>
                </a:lnTo>
                <a:lnTo>
                  <a:pt x="576072" y="141731"/>
                </a:lnTo>
                <a:close/>
              </a:path>
              <a:path w="585470" h="151129">
                <a:moveTo>
                  <a:pt x="585216" y="0"/>
                </a:moveTo>
                <a:lnTo>
                  <a:pt x="576072" y="0"/>
                </a:lnTo>
                <a:lnTo>
                  <a:pt x="576072" y="146303"/>
                </a:lnTo>
                <a:lnTo>
                  <a:pt x="580644" y="141731"/>
                </a:lnTo>
                <a:lnTo>
                  <a:pt x="585216" y="141731"/>
                </a:lnTo>
                <a:lnTo>
                  <a:pt x="585216" y="0"/>
                </a:lnTo>
                <a:close/>
              </a:path>
              <a:path w="585470" h="151129">
                <a:moveTo>
                  <a:pt x="585216" y="141731"/>
                </a:moveTo>
                <a:lnTo>
                  <a:pt x="580644" y="141731"/>
                </a:lnTo>
                <a:lnTo>
                  <a:pt x="576072" y="146303"/>
                </a:lnTo>
                <a:lnTo>
                  <a:pt x="585216" y="146303"/>
                </a:lnTo>
                <a:lnTo>
                  <a:pt x="585216" y="141731"/>
                </a:lnTo>
                <a:close/>
              </a:path>
            </a:pathLst>
          </a:custGeom>
          <a:solidFill>
            <a:srgbClr val="000000"/>
          </a:solidFill>
        </p:spPr>
        <p:txBody>
          <a:bodyPr wrap="square" lIns="0" tIns="0" rIns="0" bIns="0" rtlCol="0"/>
          <a:lstStyle/>
          <a:p>
            <a:endParaRPr/>
          </a:p>
        </p:txBody>
      </p:sp>
      <p:sp>
        <p:nvSpPr>
          <p:cNvPr id="27" name="object 27"/>
          <p:cNvSpPr/>
          <p:nvPr/>
        </p:nvSpPr>
        <p:spPr>
          <a:xfrm>
            <a:off x="8726296" y="3845052"/>
            <a:ext cx="873760" cy="513715"/>
          </a:xfrm>
          <a:custGeom>
            <a:avLst/>
            <a:gdLst/>
            <a:ahLst/>
            <a:cxnLst/>
            <a:rect l="l" t="t" r="r" b="b"/>
            <a:pathLst>
              <a:path w="873759" h="513714">
                <a:moveTo>
                  <a:pt x="873251" y="0"/>
                </a:moveTo>
                <a:lnTo>
                  <a:pt x="0" y="0"/>
                </a:lnTo>
                <a:lnTo>
                  <a:pt x="0" y="513588"/>
                </a:lnTo>
                <a:lnTo>
                  <a:pt x="873251" y="513588"/>
                </a:lnTo>
                <a:lnTo>
                  <a:pt x="873251" y="509016"/>
                </a:lnTo>
                <a:lnTo>
                  <a:pt x="9144" y="509016"/>
                </a:lnTo>
                <a:lnTo>
                  <a:pt x="4572" y="502920"/>
                </a:lnTo>
                <a:lnTo>
                  <a:pt x="9144" y="502920"/>
                </a:lnTo>
                <a:lnTo>
                  <a:pt x="9144" y="9144"/>
                </a:lnTo>
                <a:lnTo>
                  <a:pt x="4572" y="9144"/>
                </a:lnTo>
                <a:lnTo>
                  <a:pt x="9144" y="4572"/>
                </a:lnTo>
                <a:lnTo>
                  <a:pt x="873251" y="4572"/>
                </a:lnTo>
                <a:lnTo>
                  <a:pt x="873251" y="0"/>
                </a:lnTo>
                <a:close/>
              </a:path>
              <a:path w="873759" h="513714">
                <a:moveTo>
                  <a:pt x="9144" y="502920"/>
                </a:moveTo>
                <a:lnTo>
                  <a:pt x="4572" y="502920"/>
                </a:lnTo>
                <a:lnTo>
                  <a:pt x="9144" y="509016"/>
                </a:lnTo>
                <a:lnTo>
                  <a:pt x="9144" y="502920"/>
                </a:lnTo>
                <a:close/>
              </a:path>
              <a:path w="873759" h="513714">
                <a:moveTo>
                  <a:pt x="864107" y="502920"/>
                </a:moveTo>
                <a:lnTo>
                  <a:pt x="9144" y="502920"/>
                </a:lnTo>
                <a:lnTo>
                  <a:pt x="9144" y="509016"/>
                </a:lnTo>
                <a:lnTo>
                  <a:pt x="864107" y="509016"/>
                </a:lnTo>
                <a:lnTo>
                  <a:pt x="864107" y="502920"/>
                </a:lnTo>
                <a:close/>
              </a:path>
              <a:path w="873759" h="513714">
                <a:moveTo>
                  <a:pt x="864107" y="4572"/>
                </a:moveTo>
                <a:lnTo>
                  <a:pt x="864107" y="509016"/>
                </a:lnTo>
                <a:lnTo>
                  <a:pt x="868679" y="502920"/>
                </a:lnTo>
                <a:lnTo>
                  <a:pt x="873251" y="502920"/>
                </a:lnTo>
                <a:lnTo>
                  <a:pt x="873251" y="9144"/>
                </a:lnTo>
                <a:lnTo>
                  <a:pt x="868679" y="9144"/>
                </a:lnTo>
                <a:lnTo>
                  <a:pt x="864107" y="4572"/>
                </a:lnTo>
                <a:close/>
              </a:path>
              <a:path w="873759" h="513714">
                <a:moveTo>
                  <a:pt x="873251" y="502920"/>
                </a:moveTo>
                <a:lnTo>
                  <a:pt x="868679" y="502920"/>
                </a:lnTo>
                <a:lnTo>
                  <a:pt x="864107" y="509016"/>
                </a:lnTo>
                <a:lnTo>
                  <a:pt x="873251" y="509016"/>
                </a:lnTo>
                <a:lnTo>
                  <a:pt x="873251" y="502920"/>
                </a:lnTo>
                <a:close/>
              </a:path>
              <a:path w="873759" h="513714">
                <a:moveTo>
                  <a:pt x="9144" y="4572"/>
                </a:moveTo>
                <a:lnTo>
                  <a:pt x="4572" y="9144"/>
                </a:lnTo>
                <a:lnTo>
                  <a:pt x="9144" y="9144"/>
                </a:lnTo>
                <a:lnTo>
                  <a:pt x="9144" y="4572"/>
                </a:lnTo>
                <a:close/>
              </a:path>
              <a:path w="873759" h="513714">
                <a:moveTo>
                  <a:pt x="864107" y="4572"/>
                </a:moveTo>
                <a:lnTo>
                  <a:pt x="9144" y="4572"/>
                </a:lnTo>
                <a:lnTo>
                  <a:pt x="9144" y="9144"/>
                </a:lnTo>
                <a:lnTo>
                  <a:pt x="864107" y="9144"/>
                </a:lnTo>
                <a:lnTo>
                  <a:pt x="864107" y="4572"/>
                </a:lnTo>
                <a:close/>
              </a:path>
              <a:path w="873759" h="513714">
                <a:moveTo>
                  <a:pt x="873251" y="4572"/>
                </a:moveTo>
                <a:lnTo>
                  <a:pt x="864107" y="4572"/>
                </a:lnTo>
                <a:lnTo>
                  <a:pt x="868679" y="9144"/>
                </a:lnTo>
                <a:lnTo>
                  <a:pt x="873251" y="9144"/>
                </a:lnTo>
                <a:lnTo>
                  <a:pt x="873251" y="4572"/>
                </a:lnTo>
                <a:close/>
              </a:path>
            </a:pathLst>
          </a:custGeom>
          <a:solidFill>
            <a:srgbClr val="000000"/>
          </a:solidFill>
        </p:spPr>
        <p:txBody>
          <a:bodyPr wrap="square" lIns="0" tIns="0" rIns="0" bIns="0" rtlCol="0"/>
          <a:lstStyle/>
          <a:p>
            <a:endParaRPr/>
          </a:p>
        </p:txBody>
      </p:sp>
      <p:sp>
        <p:nvSpPr>
          <p:cNvPr id="28" name="object 28"/>
          <p:cNvSpPr txBox="1"/>
          <p:nvPr/>
        </p:nvSpPr>
        <p:spPr>
          <a:xfrm>
            <a:off x="8809621" y="3882135"/>
            <a:ext cx="706755" cy="231775"/>
          </a:xfrm>
          <a:prstGeom prst="rect">
            <a:avLst/>
          </a:prstGeom>
        </p:spPr>
        <p:txBody>
          <a:bodyPr vert="horz" wrap="square" lIns="0" tIns="0" rIns="0" bIns="0" rtlCol="0">
            <a:spAutoFit/>
          </a:bodyPr>
          <a:lstStyle/>
          <a:p>
            <a:pPr marL="12700">
              <a:lnSpc>
                <a:spcPct val="100000"/>
              </a:lnSpc>
            </a:pPr>
            <a:r>
              <a:rPr sz="1400" b="1" spc="-15" dirty="0">
                <a:latin typeface="Arial"/>
                <a:cs typeface="Arial"/>
              </a:rPr>
              <a:t>:</a:t>
            </a:r>
            <a:r>
              <a:rPr sz="1400" b="1" dirty="0">
                <a:latin typeface="Arial"/>
                <a:cs typeface="Arial"/>
              </a:rPr>
              <a:t>O</a:t>
            </a:r>
            <a:r>
              <a:rPr sz="1400" b="1" spc="5" dirty="0">
                <a:latin typeface="Arial"/>
                <a:cs typeface="Arial"/>
              </a:rPr>
              <a:t>r</a:t>
            </a:r>
            <a:r>
              <a:rPr sz="1400" b="1" spc="-5" dirty="0">
                <a:latin typeface="Arial"/>
                <a:cs typeface="Arial"/>
              </a:rPr>
              <a:t>a</a:t>
            </a:r>
            <a:r>
              <a:rPr sz="1400" b="1" spc="-10" dirty="0">
                <a:latin typeface="Arial"/>
                <a:cs typeface="Arial"/>
              </a:rPr>
              <a:t>ng</a:t>
            </a:r>
            <a:r>
              <a:rPr sz="1400" b="1" dirty="0">
                <a:latin typeface="Arial"/>
                <a:cs typeface="Arial"/>
              </a:rPr>
              <a:t>e</a:t>
            </a:r>
            <a:endParaRPr sz="1400">
              <a:latin typeface="Arial"/>
              <a:cs typeface="Arial"/>
            </a:endParaRPr>
          </a:p>
        </p:txBody>
      </p:sp>
      <p:sp>
        <p:nvSpPr>
          <p:cNvPr id="29" name="object 29"/>
          <p:cNvSpPr/>
          <p:nvPr/>
        </p:nvSpPr>
        <p:spPr>
          <a:xfrm>
            <a:off x="8732393" y="4137659"/>
            <a:ext cx="862965" cy="0"/>
          </a:xfrm>
          <a:custGeom>
            <a:avLst/>
            <a:gdLst/>
            <a:ahLst/>
            <a:cxnLst/>
            <a:rect l="l" t="t" r="r" b="b"/>
            <a:pathLst>
              <a:path w="862965">
                <a:moveTo>
                  <a:pt x="0" y="0"/>
                </a:moveTo>
                <a:lnTo>
                  <a:pt x="862583" y="0"/>
                </a:lnTo>
              </a:path>
            </a:pathLst>
          </a:custGeom>
          <a:ln w="9144">
            <a:solidFill>
              <a:srgbClr val="000000"/>
            </a:solidFill>
          </a:ln>
        </p:spPr>
        <p:txBody>
          <a:bodyPr wrap="square" lIns="0" tIns="0" rIns="0" bIns="0" rtlCol="0"/>
          <a:lstStyle/>
          <a:p>
            <a:endParaRPr/>
          </a:p>
        </p:txBody>
      </p:sp>
      <p:sp>
        <p:nvSpPr>
          <p:cNvPr id="30" name="object 30"/>
          <p:cNvSpPr/>
          <p:nvPr/>
        </p:nvSpPr>
        <p:spPr>
          <a:xfrm>
            <a:off x="8008493" y="3777996"/>
            <a:ext cx="722630" cy="241300"/>
          </a:xfrm>
          <a:custGeom>
            <a:avLst/>
            <a:gdLst/>
            <a:ahLst/>
            <a:cxnLst/>
            <a:rect l="l" t="t" r="r" b="b"/>
            <a:pathLst>
              <a:path w="722629" h="241300">
                <a:moveTo>
                  <a:pt x="639609" y="201779"/>
                </a:moveTo>
                <a:lnTo>
                  <a:pt x="583691" y="240791"/>
                </a:lnTo>
                <a:lnTo>
                  <a:pt x="722376" y="216407"/>
                </a:lnTo>
                <a:lnTo>
                  <a:pt x="709422" y="204215"/>
                </a:lnTo>
                <a:lnTo>
                  <a:pt x="647700" y="204215"/>
                </a:lnTo>
                <a:lnTo>
                  <a:pt x="639609" y="201779"/>
                </a:lnTo>
                <a:close/>
              </a:path>
              <a:path w="722629" h="241300">
                <a:moveTo>
                  <a:pt x="644647" y="183631"/>
                </a:moveTo>
                <a:lnTo>
                  <a:pt x="649224" y="195071"/>
                </a:lnTo>
                <a:lnTo>
                  <a:pt x="639609" y="201779"/>
                </a:lnTo>
                <a:lnTo>
                  <a:pt x="647700" y="204215"/>
                </a:lnTo>
                <a:lnTo>
                  <a:pt x="652272" y="185927"/>
                </a:lnTo>
                <a:lnTo>
                  <a:pt x="644647" y="183631"/>
                </a:lnTo>
                <a:close/>
              </a:path>
              <a:path w="722629" h="241300">
                <a:moveTo>
                  <a:pt x="618743" y="118871"/>
                </a:moveTo>
                <a:lnTo>
                  <a:pt x="644647" y="183631"/>
                </a:lnTo>
                <a:lnTo>
                  <a:pt x="652272" y="185927"/>
                </a:lnTo>
                <a:lnTo>
                  <a:pt x="647700" y="204215"/>
                </a:lnTo>
                <a:lnTo>
                  <a:pt x="709422" y="204215"/>
                </a:lnTo>
                <a:lnTo>
                  <a:pt x="618743" y="118871"/>
                </a:lnTo>
                <a:close/>
              </a:path>
              <a:path w="722629" h="241300">
                <a:moveTo>
                  <a:pt x="34932" y="0"/>
                </a:moveTo>
                <a:lnTo>
                  <a:pt x="2285" y="0"/>
                </a:lnTo>
                <a:lnTo>
                  <a:pt x="0" y="9143"/>
                </a:lnTo>
                <a:lnTo>
                  <a:pt x="639609" y="201779"/>
                </a:lnTo>
                <a:lnTo>
                  <a:pt x="649224" y="195071"/>
                </a:lnTo>
                <a:lnTo>
                  <a:pt x="644647" y="183631"/>
                </a:lnTo>
                <a:lnTo>
                  <a:pt x="34932" y="0"/>
                </a:lnTo>
                <a:close/>
              </a:path>
            </a:pathLst>
          </a:custGeom>
          <a:solidFill>
            <a:srgbClr val="000000"/>
          </a:solidFill>
        </p:spPr>
        <p:txBody>
          <a:bodyPr wrap="square" lIns="0" tIns="0" rIns="0" bIns="0" rtlCol="0"/>
          <a:lstStyle/>
          <a:p>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2860">
              <a:lnSpc>
                <a:spcPts val="4955"/>
              </a:lnSpc>
            </a:pPr>
            <a:r>
              <a:rPr spc="-5" dirty="0"/>
              <a:t>Collection </a:t>
            </a:r>
            <a:r>
              <a:rPr dirty="0"/>
              <a:t>de type</a:t>
            </a:r>
            <a:r>
              <a:rPr spc="-85" dirty="0"/>
              <a:t> </a:t>
            </a:r>
            <a:r>
              <a:rPr spc="-5" dirty="0"/>
              <a:t>Iterator</a:t>
            </a:r>
          </a:p>
        </p:txBody>
      </p:sp>
      <p:sp>
        <p:nvSpPr>
          <p:cNvPr id="9" name="object 9"/>
          <p:cNvSpPr txBox="1">
            <a:spLocks noGrp="1"/>
          </p:cNvSpPr>
          <p:nvPr>
            <p:ph type="sldNum" sz="quarter" idx="12"/>
          </p:nvPr>
        </p:nvSpPr>
        <p:spPr>
          <a:prstGeom prst="rect">
            <a:avLst/>
          </a:prstGeom>
        </p:spPr>
        <p:txBody>
          <a:bodyPr vert="horz" wrap="square" lIns="0" tIns="220563" rIns="0" bIns="0" rtlCol="0">
            <a:spAutoFit/>
          </a:bodyPr>
          <a:lstStyle/>
          <a:p>
            <a:pPr marL="2044064">
              <a:lnSpc>
                <a:spcPts val="1260"/>
              </a:lnSpc>
            </a:pPr>
            <a:fld id="{81D60167-4931-47E6-BA6A-407CBD079E47}" type="slidenum">
              <a:rPr dirty="0"/>
              <a:t>146</a:t>
            </a:fld>
            <a:endParaRPr dirty="0"/>
          </a:p>
        </p:txBody>
      </p:sp>
      <p:sp>
        <p:nvSpPr>
          <p:cNvPr id="3" name="object 3"/>
          <p:cNvSpPr txBox="1"/>
          <p:nvPr/>
        </p:nvSpPr>
        <p:spPr>
          <a:xfrm>
            <a:off x="1104272" y="1292859"/>
            <a:ext cx="7650480" cy="2502535"/>
          </a:xfrm>
          <a:prstGeom prst="rect">
            <a:avLst/>
          </a:prstGeom>
        </p:spPr>
        <p:txBody>
          <a:bodyPr vert="horz" wrap="square" lIns="0" tIns="0" rIns="0" bIns="0" rtlCol="0">
            <a:spAutoFit/>
          </a:bodyPr>
          <a:lstStyle/>
          <a:p>
            <a:pPr marL="355600" marR="5080" indent="-342900">
              <a:lnSpc>
                <a:spcPts val="2020"/>
              </a:lnSpc>
              <a:buClr>
                <a:srgbClr val="CC9900"/>
              </a:buClr>
              <a:buSzPct val="64285"/>
              <a:buFont typeface="Wingdings"/>
              <a:buChar char=""/>
              <a:tabLst>
                <a:tab pos="354965" algn="l"/>
                <a:tab pos="355600" algn="l"/>
                <a:tab pos="6704330" algn="l"/>
              </a:tabLst>
            </a:pPr>
            <a:r>
              <a:rPr sz="2100" spc="-5" dirty="0">
                <a:latin typeface="Arial"/>
                <a:cs typeface="Arial"/>
              </a:rPr>
              <a:t>L</a:t>
            </a:r>
            <a:r>
              <a:rPr sz="2100" dirty="0">
                <a:latin typeface="Arial"/>
                <a:cs typeface="Arial"/>
              </a:rPr>
              <a:t>a</a:t>
            </a:r>
            <a:r>
              <a:rPr sz="2100" spc="-15" dirty="0">
                <a:latin typeface="Arial"/>
                <a:cs typeface="Arial"/>
              </a:rPr>
              <a:t> </a:t>
            </a:r>
            <a:r>
              <a:rPr sz="2100" spc="5" dirty="0">
                <a:latin typeface="Arial"/>
                <a:cs typeface="Arial"/>
              </a:rPr>
              <a:t>c</a:t>
            </a:r>
            <a:r>
              <a:rPr sz="2100" spc="-5" dirty="0">
                <a:latin typeface="Arial"/>
                <a:cs typeface="Arial"/>
              </a:rPr>
              <a:t>o</a:t>
            </a:r>
            <a:r>
              <a:rPr sz="2100" dirty="0">
                <a:latin typeface="Arial"/>
                <a:cs typeface="Arial"/>
              </a:rPr>
              <a:t>ll</a:t>
            </a:r>
            <a:r>
              <a:rPr sz="2100" spc="-5" dirty="0">
                <a:latin typeface="Arial"/>
                <a:cs typeface="Arial"/>
              </a:rPr>
              <a:t>e</a:t>
            </a:r>
            <a:r>
              <a:rPr sz="2100" spc="5" dirty="0">
                <a:latin typeface="Arial"/>
                <a:cs typeface="Arial"/>
              </a:rPr>
              <a:t>ct</a:t>
            </a:r>
            <a:r>
              <a:rPr sz="2100" dirty="0">
                <a:latin typeface="Arial"/>
                <a:cs typeface="Arial"/>
              </a:rPr>
              <a:t>i</a:t>
            </a:r>
            <a:r>
              <a:rPr sz="2100" spc="-5" dirty="0">
                <a:latin typeface="Arial"/>
                <a:cs typeface="Arial"/>
              </a:rPr>
              <a:t>o</a:t>
            </a:r>
            <a:r>
              <a:rPr sz="2100" dirty="0">
                <a:latin typeface="Arial"/>
                <a:cs typeface="Arial"/>
              </a:rPr>
              <a:t>n</a:t>
            </a:r>
            <a:r>
              <a:rPr sz="2100" spc="-35" dirty="0">
                <a:latin typeface="Arial"/>
                <a:cs typeface="Arial"/>
              </a:rPr>
              <a:t> </a:t>
            </a:r>
            <a:r>
              <a:rPr sz="2100" spc="-5" dirty="0">
                <a:latin typeface="Arial"/>
                <a:cs typeface="Arial"/>
              </a:rPr>
              <a:t>d</a:t>
            </a:r>
            <a:r>
              <a:rPr sz="2100" dirty="0">
                <a:latin typeface="Arial"/>
                <a:cs typeface="Arial"/>
              </a:rPr>
              <a:t>e</a:t>
            </a:r>
            <a:r>
              <a:rPr sz="2100" spc="-15" dirty="0">
                <a:latin typeface="Arial"/>
                <a:cs typeface="Arial"/>
              </a:rPr>
              <a:t> </a:t>
            </a:r>
            <a:r>
              <a:rPr sz="2100" spc="5" dirty="0">
                <a:latin typeface="Arial"/>
                <a:cs typeface="Arial"/>
              </a:rPr>
              <a:t>t</a:t>
            </a:r>
            <a:r>
              <a:rPr sz="2100" spc="-10" dirty="0">
                <a:latin typeface="Arial"/>
                <a:cs typeface="Arial"/>
              </a:rPr>
              <a:t>y</a:t>
            </a:r>
            <a:r>
              <a:rPr sz="2100" spc="-5" dirty="0">
                <a:latin typeface="Arial"/>
                <a:cs typeface="Arial"/>
              </a:rPr>
              <a:t>p</a:t>
            </a:r>
            <a:r>
              <a:rPr sz="2100" dirty="0">
                <a:latin typeface="Arial"/>
                <a:cs typeface="Arial"/>
              </a:rPr>
              <a:t>e</a:t>
            </a:r>
            <a:r>
              <a:rPr sz="2100" spc="10" dirty="0">
                <a:latin typeface="Arial"/>
                <a:cs typeface="Arial"/>
              </a:rPr>
              <a:t> </a:t>
            </a:r>
            <a:r>
              <a:rPr sz="2100" spc="5" dirty="0">
                <a:latin typeface="Arial"/>
                <a:cs typeface="Arial"/>
              </a:rPr>
              <a:t>It</a:t>
            </a:r>
            <a:r>
              <a:rPr sz="2100" spc="-5" dirty="0">
                <a:latin typeface="Arial"/>
                <a:cs typeface="Arial"/>
              </a:rPr>
              <a:t>era</a:t>
            </a:r>
            <a:r>
              <a:rPr sz="2100" spc="5" dirty="0">
                <a:latin typeface="Arial"/>
                <a:cs typeface="Arial"/>
              </a:rPr>
              <a:t>t</a:t>
            </a:r>
            <a:r>
              <a:rPr sz="2100" spc="-5" dirty="0">
                <a:latin typeface="Arial"/>
                <a:cs typeface="Arial"/>
              </a:rPr>
              <a:t>o</a:t>
            </a:r>
            <a:r>
              <a:rPr sz="2100" dirty="0">
                <a:latin typeface="Arial"/>
                <a:cs typeface="Arial"/>
              </a:rPr>
              <a:t>r </a:t>
            </a:r>
            <a:r>
              <a:rPr sz="2100" spc="-5" dirty="0">
                <a:latin typeface="Arial"/>
                <a:cs typeface="Arial"/>
              </a:rPr>
              <a:t>d</a:t>
            </a:r>
            <a:r>
              <a:rPr sz="2100" dirty="0">
                <a:latin typeface="Arial"/>
                <a:cs typeface="Arial"/>
              </a:rPr>
              <a:t>u</a:t>
            </a:r>
            <a:r>
              <a:rPr sz="2100" spc="-15" dirty="0">
                <a:latin typeface="Arial"/>
                <a:cs typeface="Arial"/>
              </a:rPr>
              <a:t> </a:t>
            </a:r>
            <a:r>
              <a:rPr sz="2100" spc="-5" dirty="0">
                <a:latin typeface="Arial"/>
                <a:cs typeface="Arial"/>
              </a:rPr>
              <a:t>pa</a:t>
            </a:r>
            <a:r>
              <a:rPr sz="2100" spc="5" dirty="0">
                <a:latin typeface="Arial"/>
                <a:cs typeface="Arial"/>
              </a:rPr>
              <a:t>ck</a:t>
            </a:r>
            <a:r>
              <a:rPr sz="2100" spc="-5" dirty="0">
                <a:latin typeface="Arial"/>
                <a:cs typeface="Arial"/>
              </a:rPr>
              <a:t>ag</a:t>
            </a:r>
            <a:r>
              <a:rPr sz="2100" dirty="0">
                <a:latin typeface="Arial"/>
                <a:cs typeface="Arial"/>
              </a:rPr>
              <a:t>e</a:t>
            </a:r>
            <a:r>
              <a:rPr sz="2100" spc="-15" dirty="0">
                <a:latin typeface="Arial"/>
                <a:cs typeface="Arial"/>
              </a:rPr>
              <a:t> j</a:t>
            </a:r>
            <a:r>
              <a:rPr sz="2100" spc="-5" dirty="0">
                <a:latin typeface="Arial"/>
                <a:cs typeface="Arial"/>
              </a:rPr>
              <a:t>a</a:t>
            </a:r>
            <a:r>
              <a:rPr sz="2100" spc="-10" dirty="0">
                <a:latin typeface="Arial"/>
                <a:cs typeface="Arial"/>
              </a:rPr>
              <a:t>v</a:t>
            </a:r>
            <a:r>
              <a:rPr sz="2100" spc="-5" dirty="0">
                <a:latin typeface="Arial"/>
                <a:cs typeface="Arial"/>
              </a:rPr>
              <a:t>a</a:t>
            </a:r>
            <a:r>
              <a:rPr sz="2100" spc="5" dirty="0">
                <a:latin typeface="Arial"/>
                <a:cs typeface="Arial"/>
              </a:rPr>
              <a:t>.</a:t>
            </a:r>
            <a:r>
              <a:rPr sz="2100" spc="-5" dirty="0">
                <a:latin typeface="Arial"/>
                <a:cs typeface="Arial"/>
              </a:rPr>
              <a:t>u</a:t>
            </a:r>
            <a:r>
              <a:rPr sz="2100" spc="5" dirty="0">
                <a:latin typeface="Arial"/>
                <a:cs typeface="Arial"/>
              </a:rPr>
              <a:t>t</a:t>
            </a:r>
            <a:r>
              <a:rPr sz="2100" dirty="0">
                <a:latin typeface="Arial"/>
                <a:cs typeface="Arial"/>
              </a:rPr>
              <a:t>il</a:t>
            </a:r>
            <a:r>
              <a:rPr sz="2100" spc="-20" dirty="0">
                <a:latin typeface="Arial"/>
                <a:cs typeface="Arial"/>
              </a:rPr>
              <a:t> </a:t>
            </a:r>
            <a:r>
              <a:rPr sz="2100" spc="-5" dirty="0">
                <a:latin typeface="Arial"/>
                <a:cs typeface="Arial"/>
              </a:rPr>
              <a:t>e</a:t>
            </a:r>
            <a:r>
              <a:rPr sz="2100" spc="5" dirty="0">
                <a:latin typeface="Arial"/>
                <a:cs typeface="Arial"/>
              </a:rPr>
              <a:t>s</a:t>
            </a:r>
            <a:r>
              <a:rPr sz="2100" dirty="0">
                <a:latin typeface="Arial"/>
                <a:cs typeface="Arial"/>
              </a:rPr>
              <a:t>t	</a:t>
            </a:r>
            <a:r>
              <a:rPr sz="2100" spc="5" dirty="0">
                <a:latin typeface="Arial"/>
                <a:cs typeface="Arial"/>
              </a:rPr>
              <a:t>s</a:t>
            </a:r>
            <a:r>
              <a:rPr sz="2100" spc="-5" dirty="0">
                <a:latin typeface="Arial"/>
                <a:cs typeface="Arial"/>
              </a:rPr>
              <a:t>ou</a:t>
            </a:r>
            <a:r>
              <a:rPr sz="2100" spc="-10" dirty="0">
                <a:latin typeface="Arial"/>
                <a:cs typeface="Arial"/>
              </a:rPr>
              <a:t>v</a:t>
            </a:r>
            <a:r>
              <a:rPr sz="2100" spc="-5" dirty="0">
                <a:latin typeface="Arial"/>
                <a:cs typeface="Arial"/>
              </a:rPr>
              <a:t>en</a:t>
            </a:r>
            <a:r>
              <a:rPr sz="2100" dirty="0">
                <a:latin typeface="Arial"/>
                <a:cs typeface="Arial"/>
              </a:rPr>
              <a:t>t  utilisée </a:t>
            </a:r>
            <a:r>
              <a:rPr sz="2100" spc="-5" dirty="0">
                <a:latin typeface="Arial"/>
                <a:cs typeface="Arial"/>
              </a:rPr>
              <a:t>pour </a:t>
            </a:r>
            <a:r>
              <a:rPr sz="2100" dirty="0">
                <a:latin typeface="Arial"/>
                <a:cs typeface="Arial"/>
              </a:rPr>
              <a:t>afficher </a:t>
            </a:r>
            <a:r>
              <a:rPr sz="2100" spc="-5" dirty="0">
                <a:latin typeface="Arial"/>
                <a:cs typeface="Arial"/>
              </a:rPr>
              <a:t>les objets d’une autre</a:t>
            </a:r>
            <a:r>
              <a:rPr sz="2100" spc="-80" dirty="0">
                <a:latin typeface="Arial"/>
                <a:cs typeface="Arial"/>
              </a:rPr>
              <a:t> </a:t>
            </a:r>
            <a:r>
              <a:rPr sz="2100" spc="-5" dirty="0">
                <a:latin typeface="Arial"/>
                <a:cs typeface="Arial"/>
              </a:rPr>
              <a:t>collection</a:t>
            </a:r>
            <a:endParaRPr sz="2100">
              <a:latin typeface="Arial"/>
              <a:cs typeface="Arial"/>
            </a:endParaRPr>
          </a:p>
          <a:p>
            <a:pPr marL="355600" marR="107950" indent="-342900">
              <a:lnSpc>
                <a:spcPts val="2020"/>
              </a:lnSpc>
              <a:spcBef>
                <a:spcPts val="500"/>
              </a:spcBef>
              <a:buClr>
                <a:srgbClr val="CC9900"/>
              </a:buClr>
              <a:buSzPct val="64285"/>
              <a:buFont typeface="Wingdings"/>
              <a:buChar char=""/>
              <a:tabLst>
                <a:tab pos="354965" algn="l"/>
                <a:tab pos="355600" algn="l"/>
              </a:tabLst>
            </a:pPr>
            <a:r>
              <a:rPr sz="2100" dirty="0">
                <a:latin typeface="Arial"/>
                <a:cs typeface="Arial"/>
              </a:rPr>
              <a:t>En </a:t>
            </a:r>
            <a:r>
              <a:rPr sz="2100" spc="-5" dirty="0">
                <a:latin typeface="Arial"/>
                <a:cs typeface="Arial"/>
              </a:rPr>
              <a:t>effet </a:t>
            </a:r>
            <a:r>
              <a:rPr sz="2100" dirty="0">
                <a:latin typeface="Arial"/>
                <a:cs typeface="Arial"/>
              </a:rPr>
              <a:t>il est </a:t>
            </a:r>
            <a:r>
              <a:rPr sz="2100" spc="-5" dirty="0">
                <a:latin typeface="Arial"/>
                <a:cs typeface="Arial"/>
              </a:rPr>
              <a:t>possible d’obtenir un iterator </a:t>
            </a:r>
            <a:r>
              <a:rPr sz="2100" dirty="0">
                <a:latin typeface="Arial"/>
                <a:cs typeface="Arial"/>
              </a:rPr>
              <a:t>à </a:t>
            </a:r>
            <a:r>
              <a:rPr sz="2100" spc="-5" dirty="0">
                <a:latin typeface="Arial"/>
                <a:cs typeface="Arial"/>
              </a:rPr>
              <a:t>partir de chaque  collection.</a:t>
            </a:r>
            <a:endParaRPr sz="2100">
              <a:latin typeface="Arial"/>
              <a:cs typeface="Arial"/>
            </a:endParaRPr>
          </a:p>
          <a:p>
            <a:pPr marL="355600" indent="-342900">
              <a:lnSpc>
                <a:spcPct val="100000"/>
              </a:lnSpc>
              <a:spcBef>
                <a:spcPts val="15"/>
              </a:spcBef>
              <a:buClr>
                <a:srgbClr val="CC9900"/>
              </a:buClr>
              <a:buSzPct val="64285"/>
              <a:buFont typeface="Wingdings"/>
              <a:buChar char=""/>
              <a:tabLst>
                <a:tab pos="354965" algn="l"/>
                <a:tab pos="355600" algn="l"/>
              </a:tabLst>
            </a:pPr>
            <a:r>
              <a:rPr sz="2100" spc="-5" dirty="0">
                <a:latin typeface="Arial"/>
                <a:cs typeface="Arial"/>
              </a:rPr>
              <a:t>Exemple</a:t>
            </a:r>
            <a:r>
              <a:rPr sz="2100" spc="-110" dirty="0">
                <a:latin typeface="Arial"/>
                <a:cs typeface="Arial"/>
              </a:rPr>
              <a:t> </a:t>
            </a:r>
            <a:r>
              <a:rPr sz="2100" dirty="0">
                <a:latin typeface="Arial"/>
                <a:cs typeface="Arial"/>
              </a:rPr>
              <a:t>:</a:t>
            </a:r>
            <a:endParaRPr sz="2100">
              <a:latin typeface="Arial"/>
              <a:cs typeface="Arial"/>
            </a:endParaRPr>
          </a:p>
          <a:p>
            <a:pPr marL="356870">
              <a:lnSpc>
                <a:spcPts val="2255"/>
              </a:lnSpc>
              <a:spcBef>
                <a:spcPts val="5"/>
              </a:spcBef>
            </a:pPr>
            <a:r>
              <a:rPr sz="1100" spc="-245" dirty="0">
                <a:solidFill>
                  <a:srgbClr val="3B812F"/>
                </a:solidFill>
                <a:latin typeface="Wingdings"/>
                <a:cs typeface="Wingdings"/>
              </a:rPr>
              <a:t></a:t>
            </a:r>
            <a:r>
              <a:rPr sz="1100" spc="-245" dirty="0">
                <a:solidFill>
                  <a:srgbClr val="3B812F"/>
                </a:solidFill>
                <a:latin typeface="Times New Roman"/>
                <a:cs typeface="Times New Roman"/>
              </a:rPr>
              <a:t>                             </a:t>
            </a:r>
            <a:r>
              <a:rPr sz="1100" spc="-215" dirty="0">
                <a:solidFill>
                  <a:srgbClr val="3B812F"/>
                </a:solidFill>
                <a:latin typeface="Times New Roman"/>
                <a:cs typeface="Times New Roman"/>
              </a:rPr>
              <a:t> </a:t>
            </a:r>
            <a:r>
              <a:rPr sz="1900" spc="-5" dirty="0">
                <a:latin typeface="Arial"/>
                <a:cs typeface="Arial"/>
              </a:rPr>
              <a:t>Création d’un vecteur de</a:t>
            </a:r>
            <a:r>
              <a:rPr sz="1900" spc="65" dirty="0">
                <a:latin typeface="Arial"/>
                <a:cs typeface="Arial"/>
              </a:rPr>
              <a:t> </a:t>
            </a:r>
            <a:r>
              <a:rPr sz="1900" spc="-5" dirty="0">
                <a:latin typeface="Arial"/>
                <a:cs typeface="Arial"/>
              </a:rPr>
              <a:t>Fruit.</a:t>
            </a:r>
            <a:endParaRPr sz="1900">
              <a:latin typeface="Arial"/>
              <a:cs typeface="Arial"/>
            </a:endParaRPr>
          </a:p>
          <a:p>
            <a:pPr marL="927100">
              <a:lnSpc>
                <a:spcPts val="2014"/>
              </a:lnSpc>
            </a:pPr>
            <a:r>
              <a:rPr sz="1700" b="1" dirty="0">
                <a:latin typeface="Courier New"/>
                <a:cs typeface="Courier New"/>
              </a:rPr>
              <a:t>Vector&lt;Fruit&gt; fruits=</a:t>
            </a:r>
            <a:r>
              <a:rPr sz="1700" b="1" dirty="0">
                <a:solidFill>
                  <a:srgbClr val="7F0055"/>
                </a:solidFill>
                <a:latin typeface="Courier New"/>
                <a:cs typeface="Courier New"/>
              </a:rPr>
              <a:t>new</a:t>
            </a:r>
            <a:r>
              <a:rPr sz="1700" b="1" spc="-35" dirty="0">
                <a:solidFill>
                  <a:srgbClr val="7F0055"/>
                </a:solidFill>
                <a:latin typeface="Courier New"/>
                <a:cs typeface="Courier New"/>
              </a:rPr>
              <a:t> </a:t>
            </a:r>
            <a:r>
              <a:rPr sz="1700" b="1" dirty="0">
                <a:latin typeface="Courier New"/>
                <a:cs typeface="Courier New"/>
              </a:rPr>
              <a:t>Vector&lt;Fruit&gt;();</a:t>
            </a:r>
            <a:endParaRPr sz="1700">
              <a:latin typeface="Courier New"/>
              <a:cs typeface="Courier New"/>
            </a:endParaRPr>
          </a:p>
          <a:p>
            <a:pPr marL="356870">
              <a:lnSpc>
                <a:spcPts val="2265"/>
              </a:lnSpc>
              <a:spcBef>
                <a:spcPts val="25"/>
              </a:spcBef>
            </a:pPr>
            <a:r>
              <a:rPr sz="1100" spc="-290" dirty="0">
                <a:solidFill>
                  <a:srgbClr val="3B812F"/>
                </a:solidFill>
                <a:latin typeface="Wingdings"/>
                <a:cs typeface="Wingdings"/>
              </a:rPr>
              <a:t></a:t>
            </a:r>
            <a:r>
              <a:rPr sz="1100" spc="645" dirty="0">
                <a:solidFill>
                  <a:srgbClr val="3B812F"/>
                </a:solidFill>
                <a:latin typeface="Times New Roman"/>
                <a:cs typeface="Times New Roman"/>
              </a:rPr>
              <a:t> </a:t>
            </a:r>
            <a:r>
              <a:rPr sz="1900" spc="-5" dirty="0">
                <a:latin typeface="Arial"/>
                <a:cs typeface="Arial"/>
              </a:rPr>
              <a:t>Ajouter des fruits aux</a:t>
            </a:r>
            <a:r>
              <a:rPr sz="1900" spc="25" dirty="0">
                <a:latin typeface="Arial"/>
                <a:cs typeface="Arial"/>
              </a:rPr>
              <a:t> </a:t>
            </a:r>
            <a:r>
              <a:rPr sz="1900" spc="-5" dirty="0">
                <a:latin typeface="Arial"/>
                <a:cs typeface="Arial"/>
              </a:rPr>
              <a:t>vecteur</a:t>
            </a:r>
            <a:endParaRPr sz="1900">
              <a:latin typeface="Arial"/>
              <a:cs typeface="Arial"/>
            </a:endParaRPr>
          </a:p>
          <a:p>
            <a:pPr marL="1036319">
              <a:lnSpc>
                <a:spcPts val="2025"/>
              </a:lnSpc>
            </a:pPr>
            <a:r>
              <a:rPr sz="1700" b="1" dirty="0">
                <a:latin typeface="Courier New"/>
                <a:cs typeface="Courier New"/>
              </a:rPr>
              <a:t>fruits.add(</a:t>
            </a:r>
            <a:r>
              <a:rPr sz="1700" b="1" dirty="0">
                <a:solidFill>
                  <a:srgbClr val="7F0055"/>
                </a:solidFill>
                <a:latin typeface="Courier New"/>
                <a:cs typeface="Courier New"/>
              </a:rPr>
              <a:t>new</a:t>
            </a:r>
            <a:r>
              <a:rPr sz="1700" b="1" spc="-55" dirty="0">
                <a:solidFill>
                  <a:srgbClr val="7F0055"/>
                </a:solidFill>
                <a:latin typeface="Courier New"/>
                <a:cs typeface="Courier New"/>
              </a:rPr>
              <a:t> </a:t>
            </a:r>
            <a:r>
              <a:rPr sz="1700" b="1" dirty="0">
                <a:latin typeface="Courier New"/>
                <a:cs typeface="Courier New"/>
              </a:rPr>
              <a:t>Pomme(30));</a:t>
            </a:r>
            <a:endParaRPr sz="1700">
              <a:latin typeface="Courier New"/>
              <a:cs typeface="Courier New"/>
            </a:endParaRPr>
          </a:p>
        </p:txBody>
      </p:sp>
      <p:sp>
        <p:nvSpPr>
          <p:cNvPr id="4" name="object 4"/>
          <p:cNvSpPr/>
          <p:nvPr/>
        </p:nvSpPr>
        <p:spPr>
          <a:xfrm>
            <a:off x="774072" y="3777996"/>
            <a:ext cx="9144000" cy="3429000"/>
          </a:xfrm>
          <a:custGeom>
            <a:avLst/>
            <a:gdLst/>
            <a:ahLst/>
            <a:cxnLst/>
            <a:rect l="l" t="t" r="r" b="b"/>
            <a:pathLst>
              <a:path w="9144000" h="3429000">
                <a:moveTo>
                  <a:pt x="0" y="0"/>
                </a:moveTo>
                <a:lnTo>
                  <a:pt x="9143992" y="0"/>
                </a:lnTo>
                <a:lnTo>
                  <a:pt x="9143992" y="3429000"/>
                </a:lnTo>
                <a:lnTo>
                  <a:pt x="0" y="3429000"/>
                </a:lnTo>
                <a:lnTo>
                  <a:pt x="0" y="0"/>
                </a:lnTo>
                <a:close/>
              </a:path>
            </a:pathLst>
          </a:custGeom>
          <a:solidFill>
            <a:srgbClr val="FFFFFF"/>
          </a:solidFill>
        </p:spPr>
        <p:txBody>
          <a:bodyPr wrap="square" lIns="0" tIns="0" rIns="0" bIns="0" rtlCol="0"/>
          <a:lstStyle/>
          <a:p>
            <a:endParaRPr/>
          </a:p>
        </p:txBody>
      </p:sp>
      <p:sp>
        <p:nvSpPr>
          <p:cNvPr id="5" name="object 5"/>
          <p:cNvSpPr txBox="1"/>
          <p:nvPr/>
        </p:nvSpPr>
        <p:spPr>
          <a:xfrm>
            <a:off x="2128405" y="3795267"/>
            <a:ext cx="1846580" cy="541020"/>
          </a:xfrm>
          <a:prstGeom prst="rect">
            <a:avLst/>
          </a:prstGeom>
        </p:spPr>
        <p:txBody>
          <a:bodyPr vert="horz" wrap="square" lIns="0" tIns="0" rIns="0" bIns="0" rtlCol="0">
            <a:spAutoFit/>
          </a:bodyPr>
          <a:lstStyle/>
          <a:p>
            <a:pPr marL="12700" marR="5080">
              <a:lnSpc>
                <a:spcPct val="100000"/>
              </a:lnSpc>
            </a:pPr>
            <a:r>
              <a:rPr sz="1700" b="1" spc="-5" dirty="0">
                <a:latin typeface="Courier New"/>
                <a:cs typeface="Courier New"/>
              </a:rPr>
              <a:t>fr</a:t>
            </a:r>
            <a:r>
              <a:rPr sz="1700" b="1" spc="5" dirty="0">
                <a:latin typeface="Courier New"/>
                <a:cs typeface="Courier New"/>
              </a:rPr>
              <a:t>u</a:t>
            </a:r>
            <a:r>
              <a:rPr sz="1700" b="1" spc="-5" dirty="0">
                <a:latin typeface="Courier New"/>
                <a:cs typeface="Courier New"/>
              </a:rPr>
              <a:t>it</a:t>
            </a:r>
            <a:r>
              <a:rPr sz="1700" b="1" spc="5" dirty="0">
                <a:latin typeface="Courier New"/>
                <a:cs typeface="Courier New"/>
              </a:rPr>
              <a:t>s</a:t>
            </a:r>
            <a:r>
              <a:rPr sz="1700" b="1" spc="-5" dirty="0">
                <a:latin typeface="Courier New"/>
                <a:cs typeface="Courier New"/>
              </a:rPr>
              <a:t>.</a:t>
            </a:r>
            <a:r>
              <a:rPr sz="1700" b="1" spc="5" dirty="0">
                <a:latin typeface="Courier New"/>
                <a:cs typeface="Courier New"/>
              </a:rPr>
              <a:t>a</a:t>
            </a:r>
            <a:r>
              <a:rPr sz="1700" b="1" spc="-5" dirty="0">
                <a:latin typeface="Courier New"/>
                <a:cs typeface="Courier New"/>
              </a:rPr>
              <a:t>d</a:t>
            </a:r>
            <a:r>
              <a:rPr sz="1700" b="1" spc="5" dirty="0">
                <a:latin typeface="Courier New"/>
                <a:cs typeface="Courier New"/>
              </a:rPr>
              <a:t>d(</a:t>
            </a:r>
            <a:r>
              <a:rPr sz="1700" b="1" spc="-5" dirty="0">
                <a:solidFill>
                  <a:srgbClr val="7F0055"/>
                </a:solidFill>
                <a:latin typeface="Courier New"/>
                <a:cs typeface="Courier New"/>
              </a:rPr>
              <a:t>new  </a:t>
            </a:r>
            <a:r>
              <a:rPr sz="1700" b="1" spc="-5" dirty="0">
                <a:latin typeface="Courier New"/>
                <a:cs typeface="Courier New"/>
              </a:rPr>
              <a:t>fr</a:t>
            </a:r>
            <a:r>
              <a:rPr sz="1700" b="1" spc="5" dirty="0">
                <a:latin typeface="Courier New"/>
                <a:cs typeface="Courier New"/>
              </a:rPr>
              <a:t>u</a:t>
            </a:r>
            <a:r>
              <a:rPr sz="1700" b="1" spc="-5" dirty="0">
                <a:latin typeface="Courier New"/>
                <a:cs typeface="Courier New"/>
              </a:rPr>
              <a:t>it</a:t>
            </a:r>
            <a:r>
              <a:rPr sz="1700" b="1" spc="5" dirty="0">
                <a:latin typeface="Courier New"/>
                <a:cs typeface="Courier New"/>
              </a:rPr>
              <a:t>s</a:t>
            </a:r>
            <a:r>
              <a:rPr sz="1700" b="1" spc="-5" dirty="0">
                <a:latin typeface="Courier New"/>
                <a:cs typeface="Courier New"/>
              </a:rPr>
              <a:t>.</a:t>
            </a:r>
            <a:r>
              <a:rPr sz="1700" b="1" spc="5" dirty="0">
                <a:latin typeface="Courier New"/>
                <a:cs typeface="Courier New"/>
              </a:rPr>
              <a:t>a</a:t>
            </a:r>
            <a:r>
              <a:rPr sz="1700" b="1" spc="-5" dirty="0">
                <a:latin typeface="Courier New"/>
                <a:cs typeface="Courier New"/>
              </a:rPr>
              <a:t>d</a:t>
            </a:r>
            <a:r>
              <a:rPr sz="1700" b="1" spc="5" dirty="0">
                <a:latin typeface="Courier New"/>
                <a:cs typeface="Courier New"/>
              </a:rPr>
              <a:t>d(</a:t>
            </a:r>
            <a:r>
              <a:rPr sz="1700" b="1" spc="-5" dirty="0">
                <a:solidFill>
                  <a:srgbClr val="7F0055"/>
                </a:solidFill>
                <a:latin typeface="Courier New"/>
                <a:cs typeface="Courier New"/>
              </a:rPr>
              <a:t>new</a:t>
            </a:r>
            <a:endParaRPr sz="1700">
              <a:latin typeface="Courier New"/>
              <a:cs typeface="Courier New"/>
            </a:endParaRPr>
          </a:p>
        </p:txBody>
      </p:sp>
      <p:sp>
        <p:nvSpPr>
          <p:cNvPr id="6" name="object 6"/>
          <p:cNvSpPr txBox="1"/>
          <p:nvPr/>
        </p:nvSpPr>
        <p:spPr>
          <a:xfrm>
            <a:off x="4080649" y="3795267"/>
            <a:ext cx="1587500" cy="541020"/>
          </a:xfrm>
          <a:prstGeom prst="rect">
            <a:avLst/>
          </a:prstGeom>
        </p:spPr>
        <p:txBody>
          <a:bodyPr vert="horz" wrap="square" lIns="0" tIns="0" rIns="0" bIns="0" rtlCol="0">
            <a:spAutoFit/>
          </a:bodyPr>
          <a:lstStyle/>
          <a:p>
            <a:pPr marL="12700">
              <a:lnSpc>
                <a:spcPct val="100000"/>
              </a:lnSpc>
            </a:pPr>
            <a:r>
              <a:rPr sz="1700" b="1" dirty="0">
                <a:latin typeface="Courier New"/>
                <a:cs typeface="Courier New"/>
              </a:rPr>
              <a:t>Orange(25));</a:t>
            </a:r>
            <a:endParaRPr sz="1700">
              <a:latin typeface="Courier New"/>
              <a:cs typeface="Courier New"/>
            </a:endParaRPr>
          </a:p>
          <a:p>
            <a:pPr marL="12700">
              <a:lnSpc>
                <a:spcPct val="100000"/>
              </a:lnSpc>
            </a:pPr>
            <a:r>
              <a:rPr sz="1700" b="1" dirty="0">
                <a:latin typeface="Courier New"/>
                <a:cs typeface="Courier New"/>
              </a:rPr>
              <a:t>Pomme(60));</a:t>
            </a:r>
            <a:endParaRPr sz="1700">
              <a:latin typeface="Courier New"/>
              <a:cs typeface="Courier New"/>
            </a:endParaRPr>
          </a:p>
        </p:txBody>
      </p:sp>
      <p:sp>
        <p:nvSpPr>
          <p:cNvPr id="7" name="object 7"/>
          <p:cNvSpPr txBox="1"/>
          <p:nvPr/>
        </p:nvSpPr>
        <p:spPr>
          <a:xfrm>
            <a:off x="1104272" y="4320032"/>
            <a:ext cx="8369300" cy="2199005"/>
          </a:xfrm>
          <a:prstGeom prst="rect">
            <a:avLst/>
          </a:prstGeom>
        </p:spPr>
        <p:txBody>
          <a:bodyPr vert="horz" wrap="square" lIns="0" tIns="0" rIns="0" bIns="0" rtlCol="0">
            <a:spAutoFit/>
          </a:bodyPr>
          <a:lstStyle/>
          <a:p>
            <a:pPr marL="356870">
              <a:lnSpc>
                <a:spcPts val="2275"/>
              </a:lnSpc>
            </a:pPr>
            <a:r>
              <a:rPr sz="1100" spc="-290" dirty="0">
                <a:solidFill>
                  <a:srgbClr val="3B812F"/>
                </a:solidFill>
                <a:latin typeface="Wingdings"/>
                <a:cs typeface="Wingdings"/>
              </a:rPr>
              <a:t></a:t>
            </a:r>
            <a:r>
              <a:rPr sz="1100" spc="655" dirty="0">
                <a:solidFill>
                  <a:srgbClr val="3B812F"/>
                </a:solidFill>
                <a:latin typeface="Times New Roman"/>
                <a:cs typeface="Times New Roman"/>
              </a:rPr>
              <a:t> </a:t>
            </a:r>
            <a:r>
              <a:rPr sz="1900" spc="-5" dirty="0">
                <a:latin typeface="Arial"/>
                <a:cs typeface="Arial"/>
              </a:rPr>
              <a:t>Création d’un Iterator à partir de ce</a:t>
            </a:r>
            <a:r>
              <a:rPr sz="1900" spc="120" dirty="0">
                <a:latin typeface="Arial"/>
                <a:cs typeface="Arial"/>
              </a:rPr>
              <a:t> </a:t>
            </a:r>
            <a:r>
              <a:rPr sz="1900" spc="-5" dirty="0">
                <a:latin typeface="Arial"/>
                <a:cs typeface="Arial"/>
              </a:rPr>
              <a:t>vecteur</a:t>
            </a:r>
            <a:endParaRPr sz="1900">
              <a:latin typeface="Arial"/>
              <a:cs typeface="Arial"/>
            </a:endParaRPr>
          </a:p>
          <a:p>
            <a:pPr marL="683260">
              <a:lnSpc>
                <a:spcPts val="1914"/>
              </a:lnSpc>
            </a:pPr>
            <a:r>
              <a:rPr sz="1600" b="1" spc="-5" dirty="0">
                <a:latin typeface="Courier New"/>
                <a:cs typeface="Courier New"/>
              </a:rPr>
              <a:t>Iterator&lt;Fruit&gt;</a:t>
            </a:r>
            <a:r>
              <a:rPr sz="1600" b="1" spc="-25" dirty="0">
                <a:latin typeface="Courier New"/>
                <a:cs typeface="Courier New"/>
              </a:rPr>
              <a:t> </a:t>
            </a:r>
            <a:r>
              <a:rPr sz="1600" b="1" dirty="0">
                <a:latin typeface="Courier New"/>
                <a:cs typeface="Courier New"/>
              </a:rPr>
              <a:t>it=fruits.iterator();</a:t>
            </a:r>
            <a:endParaRPr sz="1600">
              <a:latin typeface="Courier New"/>
              <a:cs typeface="Courier New"/>
            </a:endParaRPr>
          </a:p>
          <a:p>
            <a:pPr marL="356870">
              <a:lnSpc>
                <a:spcPts val="2255"/>
              </a:lnSpc>
              <a:spcBef>
                <a:spcPts val="10"/>
              </a:spcBef>
            </a:pPr>
            <a:r>
              <a:rPr sz="1100" spc="-290" dirty="0">
                <a:solidFill>
                  <a:srgbClr val="3B812F"/>
                </a:solidFill>
                <a:latin typeface="Wingdings"/>
                <a:cs typeface="Wingdings"/>
              </a:rPr>
              <a:t></a:t>
            </a:r>
            <a:r>
              <a:rPr sz="1100" spc="625" dirty="0">
                <a:solidFill>
                  <a:srgbClr val="3B812F"/>
                </a:solidFill>
                <a:latin typeface="Times New Roman"/>
                <a:cs typeface="Times New Roman"/>
              </a:rPr>
              <a:t> </a:t>
            </a:r>
            <a:r>
              <a:rPr sz="1900" spc="-5" dirty="0">
                <a:latin typeface="Arial"/>
                <a:cs typeface="Arial"/>
              </a:rPr>
              <a:t>Parcourir</a:t>
            </a:r>
            <a:r>
              <a:rPr sz="1900" spc="5" dirty="0">
                <a:latin typeface="Arial"/>
                <a:cs typeface="Arial"/>
              </a:rPr>
              <a:t> </a:t>
            </a:r>
            <a:r>
              <a:rPr sz="1900" spc="-5" dirty="0">
                <a:latin typeface="Arial"/>
                <a:cs typeface="Arial"/>
              </a:rPr>
              <a:t>l’Iterator:</a:t>
            </a:r>
            <a:endParaRPr sz="1900">
              <a:latin typeface="Arial"/>
              <a:cs typeface="Arial"/>
            </a:endParaRPr>
          </a:p>
          <a:p>
            <a:pPr marL="942340" marR="5073650" indent="-259079" algn="just">
              <a:lnSpc>
                <a:spcPts val="2039"/>
              </a:lnSpc>
              <a:spcBef>
                <a:spcPts val="40"/>
              </a:spcBef>
            </a:pPr>
            <a:r>
              <a:rPr sz="1700" b="1" spc="-5" dirty="0">
                <a:solidFill>
                  <a:srgbClr val="7F0055"/>
                </a:solidFill>
                <a:latin typeface="Courier New"/>
                <a:cs typeface="Courier New"/>
              </a:rPr>
              <a:t>wh</a:t>
            </a:r>
            <a:r>
              <a:rPr sz="1700" b="1" spc="5" dirty="0">
                <a:solidFill>
                  <a:srgbClr val="7F0055"/>
                </a:solidFill>
                <a:latin typeface="Courier New"/>
                <a:cs typeface="Courier New"/>
              </a:rPr>
              <a:t>i</a:t>
            </a:r>
            <a:r>
              <a:rPr sz="1700" b="1" spc="-5" dirty="0">
                <a:solidFill>
                  <a:srgbClr val="7F0055"/>
                </a:solidFill>
                <a:latin typeface="Courier New"/>
                <a:cs typeface="Courier New"/>
              </a:rPr>
              <a:t>le</a:t>
            </a:r>
            <a:r>
              <a:rPr sz="1700" b="1" spc="5" dirty="0">
                <a:latin typeface="Courier New"/>
                <a:cs typeface="Courier New"/>
              </a:rPr>
              <a:t>(</a:t>
            </a:r>
            <a:r>
              <a:rPr sz="1700" b="1" spc="-5" dirty="0">
                <a:latin typeface="Courier New"/>
                <a:cs typeface="Courier New"/>
              </a:rPr>
              <a:t>i</a:t>
            </a:r>
            <a:r>
              <a:rPr sz="1700" b="1" spc="5" dirty="0">
                <a:latin typeface="Courier New"/>
                <a:cs typeface="Courier New"/>
              </a:rPr>
              <a:t>t</a:t>
            </a:r>
            <a:r>
              <a:rPr sz="1700" b="1" spc="-5" dirty="0">
                <a:latin typeface="Courier New"/>
                <a:cs typeface="Courier New"/>
              </a:rPr>
              <a:t>.</a:t>
            </a:r>
            <a:r>
              <a:rPr sz="1700" b="1" spc="5" dirty="0">
                <a:latin typeface="Courier New"/>
                <a:cs typeface="Courier New"/>
              </a:rPr>
              <a:t>ha</a:t>
            </a:r>
            <a:r>
              <a:rPr sz="1700" b="1" spc="-5" dirty="0">
                <a:latin typeface="Courier New"/>
                <a:cs typeface="Courier New"/>
              </a:rPr>
              <a:t>sN</a:t>
            </a:r>
            <a:r>
              <a:rPr sz="1700" b="1" spc="5" dirty="0">
                <a:latin typeface="Courier New"/>
                <a:cs typeface="Courier New"/>
              </a:rPr>
              <a:t>e</a:t>
            </a:r>
            <a:r>
              <a:rPr sz="1700" b="1" spc="-5" dirty="0">
                <a:latin typeface="Courier New"/>
                <a:cs typeface="Courier New"/>
              </a:rPr>
              <a:t>xt</a:t>
            </a:r>
            <a:r>
              <a:rPr sz="1700" b="1" spc="5" dirty="0">
                <a:latin typeface="Courier New"/>
                <a:cs typeface="Courier New"/>
              </a:rPr>
              <a:t>(</a:t>
            </a:r>
            <a:r>
              <a:rPr sz="1700" b="1" spc="-5" dirty="0">
                <a:latin typeface="Courier New"/>
                <a:cs typeface="Courier New"/>
              </a:rPr>
              <a:t>)</a:t>
            </a:r>
            <a:r>
              <a:rPr sz="1700" b="1" spc="5" dirty="0">
                <a:latin typeface="Courier New"/>
                <a:cs typeface="Courier New"/>
              </a:rPr>
              <a:t>){  </a:t>
            </a:r>
            <a:r>
              <a:rPr sz="1700" b="1" dirty="0">
                <a:latin typeface="Courier New"/>
                <a:cs typeface="Courier New"/>
              </a:rPr>
              <a:t>Fruit f=it.next();  f.affiche();</a:t>
            </a:r>
            <a:endParaRPr sz="1700">
              <a:latin typeface="Courier New"/>
              <a:cs typeface="Courier New"/>
            </a:endParaRPr>
          </a:p>
          <a:p>
            <a:pPr marL="683260">
              <a:lnSpc>
                <a:spcPts val="1970"/>
              </a:lnSpc>
            </a:pPr>
            <a:r>
              <a:rPr sz="1700" b="1" dirty="0">
                <a:latin typeface="Courier New"/>
                <a:cs typeface="Courier New"/>
              </a:rPr>
              <a:t>}</a:t>
            </a:r>
            <a:endParaRPr sz="1700">
              <a:latin typeface="Courier New"/>
              <a:cs typeface="Courier New"/>
            </a:endParaRPr>
          </a:p>
          <a:p>
            <a:pPr marL="12700">
              <a:lnSpc>
                <a:spcPct val="100000"/>
              </a:lnSpc>
              <a:spcBef>
                <a:spcPts val="45"/>
              </a:spcBef>
              <a:tabLst>
                <a:tab pos="354965" algn="l"/>
                <a:tab pos="8355965" algn="l"/>
              </a:tabLst>
            </a:pPr>
            <a:r>
              <a:rPr sz="1350" spc="-495" dirty="0">
                <a:solidFill>
                  <a:srgbClr val="CC9900"/>
                </a:solidFill>
                <a:latin typeface="Wingdings"/>
                <a:cs typeface="Wingdings"/>
              </a:rPr>
              <a:t></a:t>
            </a:r>
            <a:r>
              <a:rPr sz="2100" u="heavy" spc="-495" dirty="0">
                <a:latin typeface="Arial"/>
                <a:cs typeface="Arial"/>
              </a:rPr>
              <a:t> 	</a:t>
            </a:r>
            <a:r>
              <a:rPr sz="2100" u="heavy" spc="-5" dirty="0">
                <a:latin typeface="Arial"/>
                <a:cs typeface="Arial"/>
              </a:rPr>
              <a:t>Notez bien que, après avoir parcouru un iterator, </a:t>
            </a:r>
            <a:r>
              <a:rPr sz="2100" u="heavy" spc="10" dirty="0">
                <a:latin typeface="Arial"/>
                <a:cs typeface="Arial"/>
              </a:rPr>
              <a:t>il </a:t>
            </a:r>
            <a:r>
              <a:rPr sz="2100" u="heavy" spc="-5" dirty="0">
                <a:latin typeface="Arial"/>
                <a:cs typeface="Arial"/>
              </a:rPr>
              <a:t>devient</a:t>
            </a:r>
            <a:r>
              <a:rPr sz="2100" u="heavy" spc="-50" dirty="0">
                <a:latin typeface="Arial"/>
                <a:cs typeface="Arial"/>
              </a:rPr>
              <a:t> </a:t>
            </a:r>
            <a:r>
              <a:rPr sz="2100" u="heavy" spc="-5" dirty="0">
                <a:latin typeface="Arial"/>
                <a:cs typeface="Arial"/>
              </a:rPr>
              <a:t>vide	</a:t>
            </a:r>
            <a:endParaRPr sz="2100">
              <a:latin typeface="Arial"/>
              <a:cs typeface="Arial"/>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F69B72-A436-9637-D4D4-0432392ECC99}"/>
              </a:ext>
            </a:extLst>
          </p:cNvPr>
          <p:cNvSpPr>
            <a:spLocks noGrp="1"/>
          </p:cNvSpPr>
          <p:nvPr>
            <p:ph type="title"/>
          </p:nvPr>
        </p:nvSpPr>
        <p:spPr/>
        <p:txBody>
          <a:bodyPr>
            <a:normAutofit fontScale="90000"/>
          </a:bodyPr>
          <a:lstStyle/>
          <a:p>
            <a:r>
              <a:rPr lang="fr-FR" dirty="0"/>
              <a:t>Soit l’objet </a:t>
            </a:r>
            <a:r>
              <a:rPr lang="fr-FR" dirty="0" err="1"/>
              <a:t>Employee</a:t>
            </a:r>
            <a:r>
              <a:rPr lang="fr-FR" dirty="0"/>
              <a:t> ci-dessous</a:t>
            </a:r>
          </a:p>
        </p:txBody>
      </p:sp>
      <p:sp>
        <p:nvSpPr>
          <p:cNvPr id="3" name="Espace réservé du contenu 2">
            <a:extLst>
              <a:ext uri="{FF2B5EF4-FFF2-40B4-BE49-F238E27FC236}">
                <a16:creationId xmlns:a16="http://schemas.microsoft.com/office/drawing/2014/main" id="{308FD140-D13A-45FD-D74E-A3F7E96A9E6D}"/>
              </a:ext>
            </a:extLst>
          </p:cNvPr>
          <p:cNvSpPr>
            <a:spLocks noGrp="1"/>
          </p:cNvSpPr>
          <p:nvPr>
            <p:ph idx="1"/>
          </p:nvPr>
        </p:nvSpPr>
        <p:spPr>
          <a:xfrm>
            <a:off x="0" y="1380985"/>
            <a:ext cx="10693400" cy="4794530"/>
          </a:xfrm>
        </p:spPr>
        <p:txBody>
          <a:bodyPr/>
          <a:lstStyle/>
          <a:p>
            <a:pPr lvl="1">
              <a:buFont typeface="Wingdings" panose="05000000000000000000" pitchFamily="2" charset="2"/>
              <a:buChar char="Ø"/>
            </a:pPr>
            <a:endParaRPr lang="fr-FR" dirty="0"/>
          </a:p>
          <a:p>
            <a:pPr lvl="1">
              <a:buFont typeface="Wingdings" panose="05000000000000000000" pitchFamily="2" charset="2"/>
              <a:buChar char="Ø"/>
            </a:pPr>
            <a:endParaRPr lang="fr-FR" dirty="0"/>
          </a:p>
          <a:p>
            <a:pPr lvl="1">
              <a:buFont typeface="Wingdings" panose="05000000000000000000" pitchFamily="2" charset="2"/>
              <a:buChar char="Ø"/>
            </a:pPr>
            <a:endParaRPr lang="fr-FR" dirty="0"/>
          </a:p>
          <a:p>
            <a:pPr lvl="1">
              <a:buFont typeface="Wingdings" panose="05000000000000000000" pitchFamily="2" charset="2"/>
              <a:buChar char="Ø"/>
            </a:pPr>
            <a:endParaRPr lang="fr-FR" dirty="0"/>
          </a:p>
          <a:p>
            <a:pPr lvl="1">
              <a:buFont typeface="Wingdings" panose="05000000000000000000" pitchFamily="2" charset="2"/>
              <a:buChar char="Ø"/>
            </a:pPr>
            <a:endParaRPr lang="fr-FR" dirty="0"/>
          </a:p>
          <a:p>
            <a:pPr lvl="1">
              <a:buFont typeface="Wingdings" panose="05000000000000000000" pitchFamily="2" charset="2"/>
              <a:buChar char="Ø"/>
            </a:pPr>
            <a:r>
              <a:rPr lang="fr-FR" dirty="0"/>
              <a:t>Et considérons cette liste : </a:t>
            </a:r>
          </a:p>
          <a:p>
            <a:pPr lvl="1">
              <a:buFont typeface="Wingdings" panose="05000000000000000000" pitchFamily="2" charset="2"/>
              <a:buChar char="ü"/>
            </a:pPr>
            <a:r>
              <a:rPr lang="fr-FR" dirty="0"/>
              <a:t>List&lt;</a:t>
            </a:r>
            <a:r>
              <a:rPr lang="fr-FR" dirty="0" err="1"/>
              <a:t>Employee</a:t>
            </a:r>
            <a:r>
              <a:rPr lang="fr-FR" dirty="0"/>
              <a:t>&gt;  </a:t>
            </a:r>
            <a:r>
              <a:rPr lang="fr-FR" dirty="0" err="1"/>
              <a:t>list</a:t>
            </a:r>
            <a:r>
              <a:rPr lang="fr-FR" dirty="0"/>
              <a:t> = </a:t>
            </a:r>
            <a:r>
              <a:rPr lang="fr-FR" dirty="0" err="1"/>
              <a:t>Arrays.asList</a:t>
            </a:r>
            <a:r>
              <a:rPr lang="fr-FR" dirty="0"/>
              <a:t>(</a:t>
            </a:r>
            <a:r>
              <a:rPr lang="fr-FR" dirty="0">
                <a:solidFill>
                  <a:srgbClr val="00B050"/>
                </a:solidFill>
              </a:rPr>
              <a:t>emp1[49]</a:t>
            </a:r>
            <a:r>
              <a:rPr lang="fr-FR" dirty="0"/>
              <a:t>,</a:t>
            </a:r>
            <a:r>
              <a:rPr lang="fr-FR" dirty="0">
                <a:solidFill>
                  <a:srgbClr val="00B0F0"/>
                </a:solidFill>
              </a:rPr>
              <a:t>emp2[38]</a:t>
            </a:r>
            <a:r>
              <a:rPr lang="fr-FR" dirty="0"/>
              <a:t>,</a:t>
            </a:r>
            <a:r>
              <a:rPr lang="fr-FR" dirty="0">
                <a:solidFill>
                  <a:srgbClr val="7030A0"/>
                </a:solidFill>
              </a:rPr>
              <a:t>emp3[40]</a:t>
            </a:r>
            <a:r>
              <a:rPr lang="fr-FR" dirty="0"/>
              <a:t>,</a:t>
            </a:r>
            <a:r>
              <a:rPr lang="fr-FR" dirty="0" err="1"/>
              <a:t>e</a:t>
            </a:r>
            <a:r>
              <a:rPr lang="fr-FR" dirty="0" err="1">
                <a:solidFill>
                  <a:schemeClr val="bg2">
                    <a:lumMod val="10000"/>
                  </a:schemeClr>
                </a:solidFill>
              </a:rPr>
              <a:t>mpn</a:t>
            </a:r>
            <a:r>
              <a:rPr lang="fr-FR" dirty="0">
                <a:solidFill>
                  <a:schemeClr val="bg2">
                    <a:lumMod val="10000"/>
                  </a:schemeClr>
                </a:solidFill>
              </a:rPr>
              <a:t>[32]</a:t>
            </a:r>
            <a:r>
              <a:rPr lang="fr-FR" dirty="0"/>
              <a:t>);</a:t>
            </a:r>
          </a:p>
          <a:p>
            <a:pPr lvl="1">
              <a:buFont typeface="Wingdings" panose="05000000000000000000" pitchFamily="2" charset="2"/>
              <a:buChar char="ü"/>
            </a:pPr>
            <a:r>
              <a:rPr lang="fr-FR" dirty="0"/>
              <a:t>Et en sortie on souhaite : </a:t>
            </a:r>
          </a:p>
          <a:p>
            <a:pPr lvl="1">
              <a:buFont typeface="Wingdings" panose="05000000000000000000" pitchFamily="2" charset="2"/>
              <a:buChar char="ü"/>
            </a:pPr>
            <a:r>
              <a:rPr lang="fr-FR" dirty="0" err="1"/>
              <a:t>sortedList</a:t>
            </a:r>
            <a:r>
              <a:rPr lang="fr-FR" dirty="0"/>
              <a:t> = (</a:t>
            </a:r>
            <a:r>
              <a:rPr lang="fr-FR" dirty="0" err="1"/>
              <a:t>e</a:t>
            </a:r>
            <a:r>
              <a:rPr lang="fr-FR" dirty="0" err="1">
                <a:solidFill>
                  <a:schemeClr val="bg2">
                    <a:lumMod val="10000"/>
                  </a:schemeClr>
                </a:solidFill>
              </a:rPr>
              <a:t>mpn</a:t>
            </a:r>
            <a:r>
              <a:rPr lang="fr-FR" dirty="0">
                <a:solidFill>
                  <a:schemeClr val="bg2">
                    <a:lumMod val="10000"/>
                  </a:schemeClr>
                </a:solidFill>
              </a:rPr>
              <a:t>[32]</a:t>
            </a:r>
            <a:r>
              <a:rPr lang="fr-FR" dirty="0"/>
              <a:t>,</a:t>
            </a:r>
            <a:r>
              <a:rPr lang="fr-FR" dirty="0">
                <a:solidFill>
                  <a:srgbClr val="00B0F0"/>
                </a:solidFill>
              </a:rPr>
              <a:t>emp2[38]</a:t>
            </a:r>
            <a:r>
              <a:rPr lang="fr-FR" dirty="0">
                <a:solidFill>
                  <a:schemeClr val="bg2">
                    <a:lumMod val="10000"/>
                  </a:schemeClr>
                </a:solidFill>
              </a:rPr>
              <a:t>,</a:t>
            </a:r>
            <a:r>
              <a:rPr lang="fr-FR" dirty="0">
                <a:solidFill>
                  <a:srgbClr val="7030A0"/>
                </a:solidFill>
              </a:rPr>
              <a:t> emp3[40]</a:t>
            </a:r>
            <a:r>
              <a:rPr lang="fr-FR" dirty="0">
                <a:solidFill>
                  <a:schemeClr val="bg2">
                    <a:lumMod val="10000"/>
                  </a:schemeClr>
                </a:solidFill>
              </a:rPr>
              <a:t>,</a:t>
            </a:r>
            <a:r>
              <a:rPr lang="fr-FR" dirty="0">
                <a:solidFill>
                  <a:srgbClr val="00B050"/>
                </a:solidFill>
              </a:rPr>
              <a:t>emp1[49]</a:t>
            </a:r>
            <a:r>
              <a:rPr lang="fr-FR" dirty="0"/>
              <a:t>);</a:t>
            </a:r>
          </a:p>
        </p:txBody>
      </p:sp>
      <p:pic>
        <p:nvPicPr>
          <p:cNvPr id="5" name="Image 4">
            <a:extLst>
              <a:ext uri="{FF2B5EF4-FFF2-40B4-BE49-F238E27FC236}">
                <a16:creationId xmlns:a16="http://schemas.microsoft.com/office/drawing/2014/main" id="{6D203486-4794-838A-B808-506322A626AD}"/>
              </a:ext>
            </a:extLst>
          </p:cNvPr>
          <p:cNvPicPr>
            <a:picLocks noChangeAspect="1"/>
          </p:cNvPicPr>
          <p:nvPr/>
        </p:nvPicPr>
        <p:blipFill>
          <a:blip r:embed="rId2"/>
          <a:stretch>
            <a:fillRect/>
          </a:stretch>
        </p:blipFill>
        <p:spPr>
          <a:xfrm>
            <a:off x="546100" y="1354099"/>
            <a:ext cx="1914525" cy="1362075"/>
          </a:xfrm>
          <a:prstGeom prst="rect">
            <a:avLst/>
          </a:prstGeom>
        </p:spPr>
      </p:pic>
    </p:spTree>
    <p:extLst>
      <p:ext uri="{BB962C8B-B14F-4D97-AF65-F5344CB8AC3E}">
        <p14:creationId xmlns:p14="http://schemas.microsoft.com/office/powerpoint/2010/main" val="151377516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F69B72-A436-9637-D4D4-0432392ECC99}"/>
              </a:ext>
            </a:extLst>
          </p:cNvPr>
          <p:cNvSpPr>
            <a:spLocks noGrp="1"/>
          </p:cNvSpPr>
          <p:nvPr>
            <p:ph type="title"/>
          </p:nvPr>
        </p:nvSpPr>
        <p:spPr/>
        <p:txBody>
          <a:bodyPr>
            <a:normAutofit fontScale="90000"/>
          </a:bodyPr>
          <a:lstStyle/>
          <a:p>
            <a:r>
              <a:rPr lang="fr-FR" dirty="0"/>
              <a:t>Utilisation de l’interface Comparable</a:t>
            </a:r>
          </a:p>
        </p:txBody>
      </p:sp>
      <p:sp>
        <p:nvSpPr>
          <p:cNvPr id="3" name="Espace réservé du contenu 2">
            <a:extLst>
              <a:ext uri="{FF2B5EF4-FFF2-40B4-BE49-F238E27FC236}">
                <a16:creationId xmlns:a16="http://schemas.microsoft.com/office/drawing/2014/main" id="{308FD140-D13A-45FD-D74E-A3F7E96A9E6D}"/>
              </a:ext>
            </a:extLst>
          </p:cNvPr>
          <p:cNvSpPr>
            <a:spLocks noGrp="1"/>
          </p:cNvSpPr>
          <p:nvPr>
            <p:ph idx="1"/>
          </p:nvPr>
        </p:nvSpPr>
        <p:spPr/>
        <p:txBody>
          <a:bodyPr/>
          <a:lstStyle/>
          <a:p>
            <a:r>
              <a:rPr lang="fr-FR" dirty="0"/>
              <a:t>L’objectif est de pouvoir :</a:t>
            </a:r>
          </a:p>
          <a:p>
            <a:pPr lvl="1">
              <a:buFont typeface="Wingdings" panose="05000000000000000000" pitchFamily="2" charset="2"/>
              <a:buChar char="Ø"/>
            </a:pPr>
            <a:r>
              <a:rPr lang="fr-FR" dirty="0"/>
              <a:t>Effectuer un tri sur une collection d’objets sans effectuer d’algorithme</a:t>
            </a:r>
          </a:p>
          <a:p>
            <a:pPr lvl="1">
              <a:buFont typeface="Wingdings" panose="05000000000000000000" pitchFamily="2" charset="2"/>
              <a:buChar char="Ø"/>
            </a:pPr>
            <a:r>
              <a:rPr lang="fr-FR" dirty="0"/>
              <a:t>Ou de construire un objet </a:t>
            </a:r>
            <a:r>
              <a:rPr lang="fr-FR" dirty="0" err="1"/>
              <a:t>Comparator</a:t>
            </a:r>
            <a:r>
              <a:rPr lang="fr-FR" dirty="0"/>
              <a:t> devant être utilisé pour effectuer des tris</a:t>
            </a:r>
          </a:p>
          <a:p>
            <a:pPr marL="401010" lvl="1" indent="0">
              <a:buNone/>
            </a:pPr>
            <a:endParaRPr lang="fr-FR" dirty="0"/>
          </a:p>
        </p:txBody>
      </p:sp>
    </p:spTree>
    <p:extLst>
      <p:ext uri="{BB962C8B-B14F-4D97-AF65-F5344CB8AC3E}">
        <p14:creationId xmlns:p14="http://schemas.microsoft.com/office/powerpoint/2010/main" val="94793693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A710BE-1A05-C195-27ED-724816E21652}"/>
              </a:ext>
            </a:extLst>
          </p:cNvPr>
          <p:cNvSpPr>
            <a:spLocks noGrp="1"/>
          </p:cNvSpPr>
          <p:nvPr>
            <p:ph type="title"/>
          </p:nvPr>
        </p:nvSpPr>
        <p:spPr/>
        <p:txBody>
          <a:bodyPr>
            <a:normAutofit fontScale="90000"/>
          </a:bodyPr>
          <a:lstStyle/>
          <a:p>
            <a:r>
              <a:rPr lang="fr-FR" dirty="0"/>
              <a:t>Démarche à Observer pour Comparable (1)</a:t>
            </a:r>
          </a:p>
        </p:txBody>
      </p:sp>
      <p:sp>
        <p:nvSpPr>
          <p:cNvPr id="3" name="Espace réservé du contenu 2">
            <a:extLst>
              <a:ext uri="{FF2B5EF4-FFF2-40B4-BE49-F238E27FC236}">
                <a16:creationId xmlns:a16="http://schemas.microsoft.com/office/drawing/2014/main" id="{F2E0B8FE-2916-ECAD-8933-FA62187CD6EA}"/>
              </a:ext>
            </a:extLst>
          </p:cNvPr>
          <p:cNvSpPr>
            <a:spLocks noGrp="1"/>
          </p:cNvSpPr>
          <p:nvPr>
            <p:ph idx="1"/>
          </p:nvPr>
        </p:nvSpPr>
        <p:spPr>
          <a:xfrm>
            <a:off x="120650" y="1111250"/>
            <a:ext cx="10452100" cy="4794530"/>
          </a:xfrm>
        </p:spPr>
        <p:txBody>
          <a:bodyPr>
            <a:normAutofit lnSpcReduction="10000"/>
          </a:bodyPr>
          <a:lstStyle/>
          <a:p>
            <a:pPr marL="457200" indent="-457200">
              <a:buFont typeface="+mj-lt"/>
              <a:buAutoNum type="arabicPeriod"/>
            </a:pPr>
            <a:r>
              <a:rPr lang="fr-FR" dirty="0"/>
              <a:t>On commence par faire implémenter la classe « </a:t>
            </a:r>
            <a:r>
              <a:rPr lang="fr-FR" dirty="0" err="1"/>
              <a:t>Employee</a:t>
            </a:r>
            <a:r>
              <a:rPr lang="fr-FR" dirty="0"/>
              <a:t> »</a:t>
            </a:r>
          </a:p>
          <a:p>
            <a:pPr marL="457200" indent="-457200">
              <a:buFont typeface="+mj-lt"/>
              <a:buAutoNum type="arabicPeriod"/>
            </a:pPr>
            <a:endParaRPr lang="fr-FR" dirty="0"/>
          </a:p>
          <a:p>
            <a:pPr marL="457200" indent="-457200">
              <a:buFont typeface="+mj-lt"/>
              <a:buAutoNum type="arabicPeriod"/>
            </a:pPr>
            <a:endParaRPr lang="fr-FR" dirty="0"/>
          </a:p>
          <a:p>
            <a:pPr marL="457200" indent="-457200">
              <a:buFont typeface="+mj-lt"/>
              <a:buAutoNum type="arabicPeriod"/>
            </a:pPr>
            <a:endParaRPr lang="fr-FR" dirty="0"/>
          </a:p>
          <a:p>
            <a:pPr marL="457200" indent="-457200">
              <a:buFont typeface="+mj-lt"/>
              <a:buAutoNum type="arabicPeriod"/>
            </a:pPr>
            <a:r>
              <a:rPr lang="fr-FR" dirty="0"/>
              <a:t>Ensuite on définit la méthode « public </a:t>
            </a:r>
            <a:r>
              <a:rPr lang="fr-FR" dirty="0" err="1"/>
              <a:t>int</a:t>
            </a:r>
            <a:r>
              <a:rPr lang="fr-FR" dirty="0"/>
              <a:t> </a:t>
            </a:r>
            <a:r>
              <a:rPr lang="fr-FR" dirty="0" err="1"/>
              <a:t>compareTo</a:t>
            </a:r>
            <a:r>
              <a:rPr lang="fr-FR" dirty="0"/>
              <a:t>().. »</a:t>
            </a:r>
          </a:p>
          <a:p>
            <a:pPr marL="457200" indent="-457200">
              <a:buFont typeface="+mj-lt"/>
              <a:buAutoNum type="arabicPeriod"/>
            </a:pPr>
            <a:endParaRPr lang="fr-FR" dirty="0"/>
          </a:p>
          <a:p>
            <a:pPr marL="457200" indent="-457200">
              <a:buFont typeface="+mj-lt"/>
              <a:buAutoNum type="arabicPeriod"/>
            </a:pPr>
            <a:endParaRPr lang="fr-FR" dirty="0"/>
          </a:p>
          <a:p>
            <a:pPr marL="457200" indent="-457200">
              <a:buFont typeface="+mj-lt"/>
              <a:buAutoNum type="arabicPeriod"/>
            </a:pPr>
            <a:r>
              <a:rPr lang="fr-FR" dirty="0"/>
              <a:t>Et pour terminer on peut désormais effectuer notre tri sereinement</a:t>
            </a:r>
          </a:p>
          <a:p>
            <a:pPr marL="858210" lvl="1" indent="-457200">
              <a:buFont typeface="+mj-lt"/>
              <a:buAutoNum type="arabicPeriod"/>
            </a:pPr>
            <a:r>
              <a:rPr lang="fr-FR" dirty="0" err="1"/>
              <a:t>Arrays.</a:t>
            </a:r>
            <a:r>
              <a:rPr lang="fr-FR" dirty="0" err="1">
                <a:solidFill>
                  <a:srgbClr val="00B050"/>
                </a:solidFill>
              </a:rPr>
              <a:t>sort</a:t>
            </a:r>
            <a:r>
              <a:rPr lang="fr-FR" dirty="0"/>
              <a:t>(</a:t>
            </a:r>
            <a:r>
              <a:rPr lang="fr-FR" dirty="0" err="1"/>
              <a:t>list</a:t>
            </a:r>
            <a:r>
              <a:rPr lang="fr-FR" dirty="0"/>
              <a:t>) </a:t>
            </a:r>
          </a:p>
        </p:txBody>
      </p:sp>
      <p:pic>
        <p:nvPicPr>
          <p:cNvPr id="7" name="Image 6">
            <a:extLst>
              <a:ext uri="{FF2B5EF4-FFF2-40B4-BE49-F238E27FC236}">
                <a16:creationId xmlns:a16="http://schemas.microsoft.com/office/drawing/2014/main" id="{65E22046-3759-A341-82F6-AB58CEC6113A}"/>
              </a:ext>
            </a:extLst>
          </p:cNvPr>
          <p:cNvPicPr>
            <a:picLocks noChangeAspect="1"/>
          </p:cNvPicPr>
          <p:nvPr/>
        </p:nvPicPr>
        <p:blipFill>
          <a:blip r:embed="rId2"/>
          <a:stretch>
            <a:fillRect/>
          </a:stretch>
        </p:blipFill>
        <p:spPr>
          <a:xfrm>
            <a:off x="622300" y="3175140"/>
            <a:ext cx="3076575" cy="666750"/>
          </a:xfrm>
          <a:prstGeom prst="rect">
            <a:avLst/>
          </a:prstGeom>
        </p:spPr>
      </p:pic>
      <p:pic>
        <p:nvPicPr>
          <p:cNvPr id="10" name="Image 9">
            <a:extLst>
              <a:ext uri="{FF2B5EF4-FFF2-40B4-BE49-F238E27FC236}">
                <a16:creationId xmlns:a16="http://schemas.microsoft.com/office/drawing/2014/main" id="{33902D3A-DFCD-1C8B-9368-05EA3AB0FCCF}"/>
              </a:ext>
            </a:extLst>
          </p:cNvPr>
          <p:cNvPicPr>
            <a:picLocks noChangeAspect="1"/>
          </p:cNvPicPr>
          <p:nvPr/>
        </p:nvPicPr>
        <p:blipFill>
          <a:blip r:embed="rId3"/>
          <a:stretch>
            <a:fillRect/>
          </a:stretch>
        </p:blipFill>
        <p:spPr>
          <a:xfrm>
            <a:off x="622300" y="1797050"/>
            <a:ext cx="1733550" cy="800100"/>
          </a:xfrm>
          <a:prstGeom prst="rect">
            <a:avLst/>
          </a:prstGeom>
        </p:spPr>
      </p:pic>
    </p:spTree>
    <p:extLst>
      <p:ext uri="{BB962C8B-B14F-4D97-AF65-F5344CB8AC3E}">
        <p14:creationId xmlns:p14="http://schemas.microsoft.com/office/powerpoint/2010/main" val="1889825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8078" y="119237"/>
            <a:ext cx="9146199" cy="588932"/>
          </a:xfrm>
          <a:prstGeom prst="rect">
            <a:avLst/>
          </a:prstGeom>
        </p:spPr>
        <p:txBody>
          <a:bodyPr vert="horz" wrap="square" lIns="0" tIns="0" rIns="0" bIns="0" rtlCol="0" anchor="ctr">
            <a:spAutoFit/>
          </a:bodyPr>
          <a:lstStyle/>
          <a:p>
            <a:pPr marL="12595">
              <a:lnSpc>
                <a:spcPct val="100000"/>
              </a:lnSpc>
            </a:pPr>
            <a:r>
              <a:rPr spc="5" dirty="0"/>
              <a:t>Qu'est ce que JEE</a:t>
            </a:r>
            <a:r>
              <a:rPr spc="-84" dirty="0"/>
              <a:t> </a:t>
            </a:r>
            <a:r>
              <a:rPr spc="5" dirty="0"/>
              <a:t>?</a:t>
            </a:r>
          </a:p>
        </p:txBody>
      </p:sp>
      <p:sp>
        <p:nvSpPr>
          <p:cNvPr id="3" name="object 3"/>
          <p:cNvSpPr txBox="1"/>
          <p:nvPr/>
        </p:nvSpPr>
        <p:spPr>
          <a:xfrm>
            <a:off x="630185" y="2871470"/>
            <a:ext cx="9270566" cy="3962666"/>
          </a:xfrm>
          <a:prstGeom prst="rect">
            <a:avLst/>
          </a:prstGeom>
        </p:spPr>
        <p:txBody>
          <a:bodyPr vert="horz" wrap="square" lIns="0" tIns="0" rIns="0" bIns="0" rtlCol="0">
            <a:spAutoFit/>
          </a:bodyPr>
          <a:lstStyle/>
          <a:p>
            <a:pPr marL="12595" marR="5038">
              <a:lnSpc>
                <a:spcPts val="3045"/>
              </a:lnSpc>
            </a:pPr>
            <a:r>
              <a:rPr sz="2628" spc="5" dirty="0">
                <a:solidFill>
                  <a:srgbClr val="333333"/>
                </a:solidFill>
                <a:latin typeface="Arial"/>
                <a:cs typeface="Arial"/>
              </a:rPr>
              <a:t>La prise électrique correspond à ce qu'on appelle en Java une  interface.</a:t>
            </a:r>
            <a:endParaRPr sz="2628" dirty="0">
              <a:latin typeface="Arial"/>
              <a:cs typeface="Arial"/>
            </a:endParaRPr>
          </a:p>
          <a:p>
            <a:pPr>
              <a:spcBef>
                <a:spcPts val="10"/>
              </a:spcBef>
            </a:pPr>
            <a:endParaRPr sz="2628" dirty="0">
              <a:latin typeface="Times New Roman"/>
              <a:cs typeface="Times New Roman"/>
            </a:endParaRPr>
          </a:p>
          <a:p>
            <a:pPr marL="12595" marR="117759">
              <a:lnSpc>
                <a:spcPts val="3045"/>
              </a:lnSpc>
            </a:pPr>
            <a:r>
              <a:rPr sz="2628" spc="5" dirty="0">
                <a:solidFill>
                  <a:srgbClr val="333333"/>
                </a:solidFill>
                <a:latin typeface="Arial"/>
                <a:cs typeface="Arial"/>
              </a:rPr>
              <a:t>La prise permet à la cafetière et à la centrale nucléaire de  travailler ensemble sans se connaître l'un </a:t>
            </a:r>
            <a:r>
              <a:rPr lang="fr-FR" sz="2628" spc="5" dirty="0">
                <a:solidFill>
                  <a:srgbClr val="333333"/>
                </a:solidFill>
                <a:latin typeface="Arial"/>
                <a:cs typeface="Arial"/>
              </a:rPr>
              <a:t>et </a:t>
            </a:r>
            <a:r>
              <a:rPr sz="2628" spc="5" dirty="0">
                <a:solidFill>
                  <a:srgbClr val="333333"/>
                </a:solidFill>
                <a:latin typeface="Arial"/>
                <a:cs typeface="Arial"/>
              </a:rPr>
              <a:t>l'autre. Le  concepteur de la centrale nucléaire n'a pas à savoir comment  </a:t>
            </a:r>
            <a:r>
              <a:rPr sz="2628" spc="5" dirty="0" err="1">
                <a:solidFill>
                  <a:srgbClr val="333333"/>
                </a:solidFill>
                <a:latin typeface="Arial"/>
                <a:cs typeface="Arial"/>
              </a:rPr>
              <a:t>marche</a:t>
            </a:r>
            <a:r>
              <a:rPr sz="2628" spc="5" dirty="0">
                <a:solidFill>
                  <a:srgbClr val="333333"/>
                </a:solidFill>
                <a:latin typeface="Arial"/>
                <a:cs typeface="Arial"/>
              </a:rPr>
              <a:t> un</a:t>
            </a:r>
            <a:r>
              <a:rPr lang="fr-FR" sz="2628" spc="5" dirty="0">
                <a:solidFill>
                  <a:srgbClr val="333333"/>
                </a:solidFill>
                <a:latin typeface="Arial"/>
                <a:cs typeface="Arial"/>
              </a:rPr>
              <a:t>e</a:t>
            </a:r>
            <a:r>
              <a:rPr sz="2628" spc="5" dirty="0">
                <a:solidFill>
                  <a:srgbClr val="333333"/>
                </a:solidFill>
                <a:latin typeface="Arial"/>
                <a:cs typeface="Arial"/>
              </a:rPr>
              <a:t> cafetière et vice et</a:t>
            </a:r>
            <a:r>
              <a:rPr sz="2628" spc="-60" dirty="0">
                <a:solidFill>
                  <a:srgbClr val="333333"/>
                </a:solidFill>
                <a:latin typeface="Arial"/>
                <a:cs typeface="Arial"/>
              </a:rPr>
              <a:t> </a:t>
            </a:r>
            <a:r>
              <a:rPr sz="2628" spc="5" dirty="0">
                <a:solidFill>
                  <a:srgbClr val="333333"/>
                </a:solidFill>
                <a:latin typeface="Arial"/>
                <a:cs typeface="Arial"/>
              </a:rPr>
              <a:t>versa.</a:t>
            </a:r>
            <a:endParaRPr sz="2628" dirty="0">
              <a:latin typeface="Arial"/>
              <a:cs typeface="Arial"/>
            </a:endParaRPr>
          </a:p>
          <a:p>
            <a:pPr>
              <a:spcBef>
                <a:spcPts val="10"/>
              </a:spcBef>
            </a:pPr>
            <a:endParaRPr sz="2628" dirty="0">
              <a:latin typeface="Times New Roman"/>
              <a:cs typeface="Times New Roman"/>
            </a:endParaRPr>
          </a:p>
          <a:p>
            <a:pPr marL="12595" marR="1059835">
              <a:lnSpc>
                <a:spcPts val="3045"/>
              </a:lnSpc>
            </a:pPr>
            <a:r>
              <a:rPr sz="2628" spc="5" dirty="0">
                <a:solidFill>
                  <a:srgbClr val="333333"/>
                </a:solidFill>
                <a:latin typeface="Arial"/>
                <a:cs typeface="Arial"/>
              </a:rPr>
              <a:t>La cafetière peut être remplacée par un aspirateur et</a:t>
            </a:r>
            <a:r>
              <a:rPr sz="2628" spc="-40" dirty="0">
                <a:solidFill>
                  <a:srgbClr val="333333"/>
                </a:solidFill>
                <a:latin typeface="Arial"/>
                <a:cs typeface="Arial"/>
              </a:rPr>
              <a:t> </a:t>
            </a:r>
            <a:r>
              <a:rPr sz="2628" spc="5" dirty="0">
                <a:solidFill>
                  <a:srgbClr val="333333"/>
                </a:solidFill>
                <a:latin typeface="Arial"/>
                <a:cs typeface="Arial"/>
              </a:rPr>
              <a:t>la  centrale nucléaire par une</a:t>
            </a:r>
            <a:r>
              <a:rPr sz="2628" spc="-45" dirty="0">
                <a:solidFill>
                  <a:srgbClr val="333333"/>
                </a:solidFill>
                <a:latin typeface="Arial"/>
                <a:cs typeface="Arial"/>
              </a:rPr>
              <a:t> </a:t>
            </a:r>
            <a:r>
              <a:rPr sz="2628" spc="5" dirty="0">
                <a:solidFill>
                  <a:srgbClr val="333333"/>
                </a:solidFill>
                <a:latin typeface="Arial"/>
                <a:cs typeface="Arial"/>
              </a:rPr>
              <a:t>éolienne.</a:t>
            </a:r>
            <a:endParaRPr sz="2628" dirty="0">
              <a:latin typeface="Arial"/>
              <a:cs typeface="Arial"/>
            </a:endParaRPr>
          </a:p>
        </p:txBody>
      </p:sp>
    </p:spTree>
    <p:extLst>
      <p:ext uri="{BB962C8B-B14F-4D97-AF65-F5344CB8AC3E}">
        <p14:creationId xmlns:p14="http://schemas.microsoft.com/office/powerpoint/2010/main" val="123927407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A710BE-1A05-C195-27ED-724816E21652}"/>
              </a:ext>
            </a:extLst>
          </p:cNvPr>
          <p:cNvSpPr>
            <a:spLocks noGrp="1"/>
          </p:cNvSpPr>
          <p:nvPr>
            <p:ph type="title"/>
          </p:nvPr>
        </p:nvSpPr>
        <p:spPr/>
        <p:txBody>
          <a:bodyPr>
            <a:normAutofit fontScale="90000"/>
          </a:bodyPr>
          <a:lstStyle/>
          <a:p>
            <a:r>
              <a:rPr lang="fr-FR" dirty="0"/>
              <a:t>Démarche à Observer pour Comparable (2)</a:t>
            </a:r>
          </a:p>
        </p:txBody>
      </p:sp>
      <p:sp>
        <p:nvSpPr>
          <p:cNvPr id="3" name="Espace réservé du contenu 2">
            <a:extLst>
              <a:ext uri="{FF2B5EF4-FFF2-40B4-BE49-F238E27FC236}">
                <a16:creationId xmlns:a16="http://schemas.microsoft.com/office/drawing/2014/main" id="{F2E0B8FE-2916-ECAD-8933-FA62187CD6EA}"/>
              </a:ext>
            </a:extLst>
          </p:cNvPr>
          <p:cNvSpPr>
            <a:spLocks noGrp="1"/>
          </p:cNvSpPr>
          <p:nvPr>
            <p:ph idx="1"/>
          </p:nvPr>
        </p:nvSpPr>
        <p:spPr>
          <a:xfrm>
            <a:off x="120650" y="1111250"/>
            <a:ext cx="10452100" cy="4794530"/>
          </a:xfrm>
        </p:spPr>
        <p:txBody>
          <a:bodyPr/>
          <a:lstStyle/>
          <a:p>
            <a:pPr marL="457200" indent="-457200">
              <a:buFont typeface="+mj-lt"/>
              <a:buAutoNum type="arabicPeriod"/>
            </a:pPr>
            <a:r>
              <a:rPr lang="fr-FR" dirty="0"/>
              <a:t>Comme étant des </a:t>
            </a:r>
            <a:r>
              <a:rPr lang="fr-FR" dirty="0" err="1"/>
              <a:t>static</a:t>
            </a:r>
            <a:r>
              <a:rPr lang="fr-FR" dirty="0"/>
              <a:t> :</a:t>
            </a:r>
          </a:p>
        </p:txBody>
      </p:sp>
      <p:pic>
        <p:nvPicPr>
          <p:cNvPr id="5" name="Image 4">
            <a:extLst>
              <a:ext uri="{FF2B5EF4-FFF2-40B4-BE49-F238E27FC236}">
                <a16:creationId xmlns:a16="http://schemas.microsoft.com/office/drawing/2014/main" id="{A6955536-95AF-0F98-4A14-76212AF22573}"/>
              </a:ext>
            </a:extLst>
          </p:cNvPr>
          <p:cNvPicPr>
            <a:picLocks noChangeAspect="1"/>
          </p:cNvPicPr>
          <p:nvPr/>
        </p:nvPicPr>
        <p:blipFill>
          <a:blip r:embed="rId2"/>
          <a:stretch>
            <a:fillRect/>
          </a:stretch>
        </p:blipFill>
        <p:spPr>
          <a:xfrm>
            <a:off x="120650" y="1549400"/>
            <a:ext cx="5683249" cy="4457700"/>
          </a:xfrm>
          <a:prstGeom prst="rect">
            <a:avLst/>
          </a:prstGeom>
        </p:spPr>
      </p:pic>
    </p:spTree>
    <p:extLst>
      <p:ext uri="{BB962C8B-B14F-4D97-AF65-F5344CB8AC3E}">
        <p14:creationId xmlns:p14="http://schemas.microsoft.com/office/powerpoint/2010/main" val="81858430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QCM SUR LES TABLEAUX ET LES COLLECTIONS</a:t>
            </a:r>
            <a:endParaRPr lang="en-GB" dirty="0"/>
          </a:p>
        </p:txBody>
      </p:sp>
      <p:sp>
        <p:nvSpPr>
          <p:cNvPr id="3" name="Espace réservé du contenu 2"/>
          <p:cNvSpPr>
            <a:spLocks noGrp="1"/>
          </p:cNvSpPr>
          <p:nvPr>
            <p:ph idx="1"/>
          </p:nvPr>
        </p:nvSpPr>
        <p:spPr/>
        <p:txBody>
          <a:bodyPr/>
          <a:lstStyle/>
          <a:p>
            <a:endParaRPr lang="en-GB"/>
          </a:p>
        </p:txBody>
      </p:sp>
    </p:spTree>
    <p:extLst>
      <p:ext uri="{BB962C8B-B14F-4D97-AF65-F5344CB8AC3E}">
        <p14:creationId xmlns:p14="http://schemas.microsoft.com/office/powerpoint/2010/main" val="223063536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A710BE-1A05-C195-27ED-724816E21652}"/>
              </a:ext>
            </a:extLst>
          </p:cNvPr>
          <p:cNvSpPr>
            <a:spLocks noGrp="1"/>
          </p:cNvSpPr>
          <p:nvPr>
            <p:ph type="title"/>
          </p:nvPr>
        </p:nvSpPr>
        <p:spPr/>
        <p:txBody>
          <a:bodyPr>
            <a:normAutofit fontScale="90000"/>
          </a:bodyPr>
          <a:lstStyle/>
          <a:p>
            <a:r>
              <a:rPr lang="fr-FR" dirty="0"/>
              <a:t>Démarche à Observer pour Comparable (2)</a:t>
            </a:r>
          </a:p>
        </p:txBody>
      </p:sp>
      <p:sp>
        <p:nvSpPr>
          <p:cNvPr id="3" name="Espace réservé du contenu 2">
            <a:extLst>
              <a:ext uri="{FF2B5EF4-FFF2-40B4-BE49-F238E27FC236}">
                <a16:creationId xmlns:a16="http://schemas.microsoft.com/office/drawing/2014/main" id="{F2E0B8FE-2916-ECAD-8933-FA62187CD6EA}"/>
              </a:ext>
            </a:extLst>
          </p:cNvPr>
          <p:cNvSpPr>
            <a:spLocks noGrp="1"/>
          </p:cNvSpPr>
          <p:nvPr>
            <p:ph idx="1"/>
          </p:nvPr>
        </p:nvSpPr>
        <p:spPr>
          <a:xfrm>
            <a:off x="120650" y="1111250"/>
            <a:ext cx="10452100" cy="4794530"/>
          </a:xfrm>
        </p:spPr>
        <p:txBody>
          <a:bodyPr/>
          <a:lstStyle/>
          <a:p>
            <a:pPr marL="457200" indent="-457200">
              <a:buFont typeface="+mj-lt"/>
              <a:buAutoNum type="arabicPeriod"/>
            </a:pPr>
            <a:r>
              <a:rPr lang="fr-FR" dirty="0"/>
              <a:t>Et les utiliser comme ceci :</a:t>
            </a:r>
          </a:p>
          <a:p>
            <a:pPr marL="0" indent="0">
              <a:buNone/>
            </a:pPr>
            <a:endParaRPr lang="fr-FR" dirty="0"/>
          </a:p>
        </p:txBody>
      </p:sp>
      <p:pic>
        <p:nvPicPr>
          <p:cNvPr id="6" name="Image 5">
            <a:extLst>
              <a:ext uri="{FF2B5EF4-FFF2-40B4-BE49-F238E27FC236}">
                <a16:creationId xmlns:a16="http://schemas.microsoft.com/office/drawing/2014/main" id="{4A2D7BC7-B2A4-33A0-0024-46B3C26A589C}"/>
              </a:ext>
            </a:extLst>
          </p:cNvPr>
          <p:cNvPicPr>
            <a:picLocks noChangeAspect="1"/>
          </p:cNvPicPr>
          <p:nvPr/>
        </p:nvPicPr>
        <p:blipFill>
          <a:blip r:embed="rId2"/>
          <a:stretch>
            <a:fillRect/>
          </a:stretch>
        </p:blipFill>
        <p:spPr>
          <a:xfrm>
            <a:off x="546100" y="1797050"/>
            <a:ext cx="6162675" cy="2371725"/>
          </a:xfrm>
          <a:prstGeom prst="rect">
            <a:avLst/>
          </a:prstGeom>
        </p:spPr>
      </p:pic>
    </p:spTree>
    <p:extLst>
      <p:ext uri="{BB962C8B-B14F-4D97-AF65-F5344CB8AC3E}">
        <p14:creationId xmlns:p14="http://schemas.microsoft.com/office/powerpoint/2010/main" val="218172675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TP SUR LES TABLEAUX ET COLLECTIONS</a:t>
            </a:r>
            <a:endParaRPr lang="en-GB" dirty="0"/>
          </a:p>
        </p:txBody>
      </p:sp>
      <p:sp>
        <p:nvSpPr>
          <p:cNvPr id="3" name="Espace réservé du contenu 2"/>
          <p:cNvSpPr>
            <a:spLocks noGrp="1"/>
          </p:cNvSpPr>
          <p:nvPr>
            <p:ph idx="1"/>
          </p:nvPr>
        </p:nvSpPr>
        <p:spPr/>
        <p:txBody>
          <a:bodyPr/>
          <a:lstStyle/>
          <a:p>
            <a:endParaRPr lang="en-GB"/>
          </a:p>
        </p:txBody>
      </p:sp>
    </p:spTree>
    <p:extLst>
      <p:ext uri="{BB962C8B-B14F-4D97-AF65-F5344CB8AC3E}">
        <p14:creationId xmlns:p14="http://schemas.microsoft.com/office/powerpoint/2010/main" val="55464055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6463" rIns="0" bIns="0" rtlCol="0">
            <a:spAutoFit/>
          </a:bodyPr>
          <a:lstStyle/>
          <a:p>
            <a:pPr marL="146685">
              <a:lnSpc>
                <a:spcPct val="100000"/>
              </a:lnSpc>
            </a:pPr>
            <a:r>
              <a:rPr sz="4200" spc="-5" dirty="0"/>
              <a:t>Exceptions</a:t>
            </a:r>
            <a:endParaRPr sz="4200"/>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96520">
              <a:lnSpc>
                <a:spcPts val="1260"/>
              </a:lnSpc>
            </a:pPr>
            <a:fld id="{81D60167-4931-47E6-BA6A-407CBD079E47}" type="slidenum">
              <a:rPr dirty="0"/>
              <a:t>154</a:t>
            </a:fld>
            <a:endParaRPr dirty="0"/>
          </a:p>
        </p:txBody>
      </p:sp>
      <p:sp>
        <p:nvSpPr>
          <p:cNvPr id="3" name="object 3"/>
          <p:cNvSpPr/>
          <p:nvPr/>
        </p:nvSpPr>
        <p:spPr>
          <a:xfrm>
            <a:off x="1231273" y="6521957"/>
            <a:ext cx="8229600" cy="0"/>
          </a:xfrm>
          <a:custGeom>
            <a:avLst/>
            <a:gdLst/>
            <a:ahLst/>
            <a:cxnLst/>
            <a:rect l="l" t="t" r="r" b="b"/>
            <a:pathLst>
              <a:path w="8229600">
                <a:moveTo>
                  <a:pt x="0" y="0"/>
                </a:moveTo>
                <a:lnTo>
                  <a:pt x="8229599" y="0"/>
                </a:lnTo>
              </a:path>
            </a:pathLst>
          </a:custGeom>
          <a:ln w="19811">
            <a:solidFill>
              <a:srgbClr val="CC9800"/>
            </a:solidFill>
          </a:ln>
        </p:spPr>
        <p:txBody>
          <a:bodyPr wrap="square" lIns="0" tIns="0" rIns="0" bIns="0" rtlCol="0"/>
          <a:lstStyle/>
          <a:p>
            <a:endParaRPr/>
          </a:p>
        </p:txBody>
      </p:sp>
      <p:sp>
        <p:nvSpPr>
          <p:cNvPr id="4" name="object 4"/>
          <p:cNvSpPr txBox="1"/>
          <p:nvPr/>
        </p:nvSpPr>
        <p:spPr>
          <a:xfrm>
            <a:off x="1249052" y="1512315"/>
            <a:ext cx="8028305" cy="4474845"/>
          </a:xfrm>
          <a:prstGeom prst="rect">
            <a:avLst/>
          </a:prstGeom>
        </p:spPr>
        <p:txBody>
          <a:bodyPr vert="horz" wrap="square" lIns="0" tIns="0" rIns="0" bIns="0" rtlCol="0">
            <a:spAutoFit/>
          </a:bodyPr>
          <a:lstStyle/>
          <a:p>
            <a:pPr marL="355600" marR="300990" indent="-342900">
              <a:lnSpc>
                <a:spcPct val="100000"/>
              </a:lnSpc>
              <a:buClr>
                <a:srgbClr val="CC9900"/>
              </a:buClr>
              <a:buSzPct val="65000"/>
              <a:buFont typeface="Wingdings"/>
              <a:buChar char=""/>
              <a:tabLst>
                <a:tab pos="354965" algn="l"/>
                <a:tab pos="355600" algn="l"/>
              </a:tabLst>
            </a:pPr>
            <a:r>
              <a:rPr sz="2000" spc="-5" dirty="0">
                <a:latin typeface="Arial"/>
                <a:cs typeface="Arial"/>
              </a:rPr>
              <a:t>Souvent, </a:t>
            </a:r>
            <a:r>
              <a:rPr sz="2000" dirty="0">
                <a:latin typeface="Arial"/>
                <a:cs typeface="Arial"/>
              </a:rPr>
              <a:t>un programme doit </a:t>
            </a:r>
            <a:r>
              <a:rPr sz="2000" spc="-5" dirty="0">
                <a:latin typeface="Arial"/>
                <a:cs typeface="Arial"/>
              </a:rPr>
              <a:t>traiter </a:t>
            </a:r>
            <a:r>
              <a:rPr sz="2000" dirty="0">
                <a:latin typeface="Arial"/>
                <a:cs typeface="Arial"/>
              </a:rPr>
              <a:t>des </a:t>
            </a:r>
            <a:r>
              <a:rPr sz="2000" spc="-5" dirty="0">
                <a:latin typeface="Arial"/>
                <a:cs typeface="Arial"/>
              </a:rPr>
              <a:t>situations exceptionnelles  </a:t>
            </a:r>
            <a:r>
              <a:rPr sz="2000" dirty="0">
                <a:latin typeface="Arial"/>
                <a:cs typeface="Arial"/>
              </a:rPr>
              <a:t>qui n'ont pas un rapport direct </a:t>
            </a:r>
            <a:r>
              <a:rPr sz="2000" spc="-5" dirty="0">
                <a:latin typeface="Arial"/>
                <a:cs typeface="Arial"/>
              </a:rPr>
              <a:t>avec </a:t>
            </a:r>
            <a:r>
              <a:rPr sz="2000" dirty="0">
                <a:latin typeface="Arial"/>
                <a:cs typeface="Arial"/>
              </a:rPr>
              <a:t>sa tâche</a:t>
            </a:r>
            <a:r>
              <a:rPr sz="2000" spc="-229" dirty="0">
                <a:latin typeface="Arial"/>
                <a:cs typeface="Arial"/>
              </a:rPr>
              <a:t> </a:t>
            </a:r>
            <a:r>
              <a:rPr sz="2000" dirty="0">
                <a:latin typeface="Arial"/>
                <a:cs typeface="Arial"/>
              </a:rPr>
              <a:t>principale.</a:t>
            </a:r>
          </a:p>
          <a:p>
            <a:pPr marL="355600" marR="112395" indent="-342900">
              <a:lnSpc>
                <a:spcPct val="100000"/>
              </a:lnSpc>
              <a:spcBef>
                <a:spcPts val="480"/>
              </a:spcBef>
              <a:buClr>
                <a:srgbClr val="CC9900"/>
              </a:buClr>
              <a:buSzPct val="65000"/>
              <a:buFont typeface="Wingdings"/>
              <a:buChar char=""/>
              <a:tabLst>
                <a:tab pos="354965" algn="l"/>
                <a:tab pos="355600" algn="l"/>
              </a:tabLst>
            </a:pPr>
            <a:r>
              <a:rPr sz="2000" dirty="0">
                <a:latin typeface="Arial"/>
                <a:cs typeface="Arial"/>
              </a:rPr>
              <a:t>Ceci oblige </a:t>
            </a:r>
            <a:r>
              <a:rPr sz="2000" spc="-5" dirty="0">
                <a:latin typeface="Arial"/>
                <a:cs typeface="Arial"/>
              </a:rPr>
              <a:t>le </a:t>
            </a:r>
            <a:r>
              <a:rPr sz="2000" dirty="0">
                <a:latin typeface="Arial"/>
                <a:cs typeface="Arial"/>
              </a:rPr>
              <a:t>programmeur à réaliser de nombreux </a:t>
            </a:r>
            <a:r>
              <a:rPr sz="2000" spc="-5" dirty="0">
                <a:latin typeface="Arial"/>
                <a:cs typeface="Arial"/>
              </a:rPr>
              <a:t>tests </a:t>
            </a:r>
            <a:r>
              <a:rPr sz="2000" dirty="0">
                <a:latin typeface="Arial"/>
                <a:cs typeface="Arial"/>
              </a:rPr>
              <a:t>avant  d'écrire les instructions </a:t>
            </a:r>
            <a:r>
              <a:rPr sz="2000" spc="-5" dirty="0">
                <a:latin typeface="Arial"/>
                <a:cs typeface="Arial"/>
              </a:rPr>
              <a:t>utiles </a:t>
            </a:r>
            <a:r>
              <a:rPr sz="2000" dirty="0">
                <a:latin typeface="Arial"/>
                <a:cs typeface="Arial"/>
              </a:rPr>
              <a:t>du programme. </a:t>
            </a:r>
            <a:r>
              <a:rPr sz="2000" spc="-5" dirty="0">
                <a:latin typeface="Arial"/>
                <a:cs typeface="Arial"/>
              </a:rPr>
              <a:t>Cette situation </a:t>
            </a:r>
            <a:r>
              <a:rPr sz="2000" dirty="0">
                <a:latin typeface="Arial"/>
                <a:cs typeface="Arial"/>
              </a:rPr>
              <a:t>a</a:t>
            </a:r>
            <a:r>
              <a:rPr sz="2000" spc="-204" dirty="0">
                <a:latin typeface="Arial"/>
                <a:cs typeface="Arial"/>
              </a:rPr>
              <a:t> </a:t>
            </a:r>
            <a:r>
              <a:rPr sz="2000" dirty="0">
                <a:latin typeface="Arial"/>
                <a:cs typeface="Arial"/>
              </a:rPr>
              <a:t>deux  inconvénients majeurs</a:t>
            </a:r>
            <a:r>
              <a:rPr sz="2000" spc="-170" dirty="0">
                <a:latin typeface="Arial"/>
                <a:cs typeface="Arial"/>
              </a:rPr>
              <a:t> </a:t>
            </a:r>
            <a:r>
              <a:rPr sz="2000" dirty="0">
                <a:latin typeface="Arial"/>
                <a:cs typeface="Arial"/>
              </a:rPr>
              <a:t>:</a:t>
            </a:r>
          </a:p>
          <a:p>
            <a:pPr marL="356870">
              <a:lnSpc>
                <a:spcPct val="100000"/>
              </a:lnSpc>
              <a:spcBef>
                <a:spcPts val="400"/>
              </a:spcBef>
              <a:tabLst>
                <a:tab pos="682625" algn="l"/>
              </a:tabLst>
            </a:pPr>
            <a:r>
              <a:rPr sz="950" spc="10" dirty="0">
                <a:solidFill>
                  <a:srgbClr val="3A812E"/>
                </a:solidFill>
                <a:latin typeface="Wingdings"/>
                <a:cs typeface="Wingdings"/>
              </a:rPr>
              <a:t></a:t>
            </a:r>
            <a:r>
              <a:rPr sz="950" spc="10" dirty="0">
                <a:solidFill>
                  <a:srgbClr val="3A812E"/>
                </a:solidFill>
                <a:latin typeface="Times New Roman"/>
                <a:cs typeface="Times New Roman"/>
              </a:rPr>
              <a:t>	</a:t>
            </a:r>
            <a:r>
              <a:rPr sz="1600" spc="-5" dirty="0">
                <a:latin typeface="Arial"/>
                <a:cs typeface="Arial"/>
              </a:rPr>
              <a:t>Le programmeur peut omettre de tester une condition</a:t>
            </a:r>
            <a:r>
              <a:rPr sz="1600" spc="130" dirty="0">
                <a:latin typeface="Arial"/>
                <a:cs typeface="Arial"/>
              </a:rPr>
              <a:t> </a:t>
            </a:r>
            <a:r>
              <a:rPr sz="1600" spc="-5" dirty="0">
                <a:latin typeface="Arial"/>
                <a:cs typeface="Arial"/>
              </a:rPr>
              <a:t>;</a:t>
            </a:r>
            <a:endParaRPr sz="1600" dirty="0">
              <a:latin typeface="Arial"/>
              <a:cs typeface="Arial"/>
            </a:endParaRPr>
          </a:p>
          <a:p>
            <a:pPr marL="356870">
              <a:lnSpc>
                <a:spcPct val="100000"/>
              </a:lnSpc>
              <a:spcBef>
                <a:spcPts val="384"/>
              </a:spcBef>
              <a:tabLst>
                <a:tab pos="682625" algn="l"/>
              </a:tabLst>
            </a:pPr>
            <a:r>
              <a:rPr sz="950" spc="10" dirty="0">
                <a:solidFill>
                  <a:srgbClr val="3A812E"/>
                </a:solidFill>
                <a:latin typeface="Wingdings"/>
                <a:cs typeface="Wingdings"/>
              </a:rPr>
              <a:t></a:t>
            </a:r>
            <a:r>
              <a:rPr sz="950" spc="10" dirty="0">
                <a:solidFill>
                  <a:srgbClr val="3A812E"/>
                </a:solidFill>
                <a:latin typeface="Times New Roman"/>
                <a:cs typeface="Times New Roman"/>
              </a:rPr>
              <a:t>	</a:t>
            </a:r>
            <a:r>
              <a:rPr sz="1600" spc="-5" dirty="0">
                <a:latin typeface="Arial"/>
                <a:cs typeface="Arial"/>
              </a:rPr>
              <a:t>Le code devient </a:t>
            </a:r>
            <a:r>
              <a:rPr sz="1600" dirty="0">
                <a:latin typeface="Arial"/>
                <a:cs typeface="Arial"/>
              </a:rPr>
              <a:t>vite illisible </a:t>
            </a:r>
            <a:r>
              <a:rPr sz="1600" spc="-5" dirty="0">
                <a:latin typeface="Arial"/>
                <a:cs typeface="Arial"/>
              </a:rPr>
              <a:t>car </a:t>
            </a:r>
            <a:r>
              <a:rPr sz="1600" dirty="0">
                <a:latin typeface="Arial"/>
                <a:cs typeface="Arial"/>
              </a:rPr>
              <a:t>la </a:t>
            </a:r>
            <a:r>
              <a:rPr sz="1600" spc="-5" dirty="0">
                <a:latin typeface="Arial"/>
                <a:cs typeface="Arial"/>
              </a:rPr>
              <a:t>partie </a:t>
            </a:r>
            <a:r>
              <a:rPr sz="1600" dirty="0">
                <a:latin typeface="Arial"/>
                <a:cs typeface="Arial"/>
              </a:rPr>
              <a:t>utile </a:t>
            </a:r>
            <a:r>
              <a:rPr sz="1600" spc="-5" dirty="0">
                <a:latin typeface="Arial"/>
                <a:cs typeface="Arial"/>
              </a:rPr>
              <a:t>est masquée par </a:t>
            </a:r>
            <a:r>
              <a:rPr sz="1600" dirty="0">
                <a:latin typeface="Arial"/>
                <a:cs typeface="Arial"/>
              </a:rPr>
              <a:t>les tests.</a:t>
            </a:r>
          </a:p>
          <a:p>
            <a:pPr marL="355600" marR="215900" indent="-342900">
              <a:lnSpc>
                <a:spcPct val="100000"/>
              </a:lnSpc>
              <a:spcBef>
                <a:spcPts val="459"/>
              </a:spcBef>
              <a:buClr>
                <a:srgbClr val="CC9900"/>
              </a:buClr>
              <a:buSzPct val="65000"/>
              <a:buFont typeface="Wingdings"/>
              <a:buChar char=""/>
              <a:tabLst>
                <a:tab pos="354965" algn="l"/>
                <a:tab pos="355600" algn="l"/>
              </a:tabLst>
            </a:pPr>
            <a:r>
              <a:rPr sz="2000" dirty="0">
                <a:latin typeface="Arial"/>
                <a:cs typeface="Arial"/>
              </a:rPr>
              <a:t>Java remédie à cela en introduisant un </a:t>
            </a:r>
            <a:r>
              <a:rPr sz="2000" i="1" dirty="0">
                <a:latin typeface="Arial"/>
                <a:cs typeface="Arial"/>
              </a:rPr>
              <a:t>Mécanisme de gestion</a:t>
            </a:r>
            <a:r>
              <a:rPr sz="2000" i="1" spc="-275" dirty="0">
                <a:latin typeface="Arial"/>
                <a:cs typeface="Arial"/>
              </a:rPr>
              <a:t> </a:t>
            </a:r>
            <a:r>
              <a:rPr sz="2000" i="1" dirty="0">
                <a:latin typeface="Arial"/>
                <a:cs typeface="Arial"/>
              </a:rPr>
              <a:t>des  exceptions</a:t>
            </a:r>
            <a:r>
              <a:rPr sz="2000" i="1" spc="-135" dirty="0">
                <a:latin typeface="Arial"/>
                <a:cs typeface="Arial"/>
              </a:rPr>
              <a:t> </a:t>
            </a:r>
            <a:r>
              <a:rPr sz="2000" dirty="0">
                <a:latin typeface="Arial"/>
                <a:cs typeface="Arial"/>
              </a:rPr>
              <a:t>.</a:t>
            </a:r>
          </a:p>
          <a:p>
            <a:pPr marL="355600" marR="5080" indent="-342900">
              <a:lnSpc>
                <a:spcPct val="100000"/>
              </a:lnSpc>
              <a:spcBef>
                <a:spcPts val="480"/>
              </a:spcBef>
              <a:buClr>
                <a:srgbClr val="CC9900"/>
              </a:buClr>
              <a:buSzPct val="65000"/>
              <a:buFont typeface="Wingdings"/>
              <a:buChar char=""/>
              <a:tabLst>
                <a:tab pos="354965" algn="l"/>
                <a:tab pos="355600" algn="l"/>
              </a:tabLst>
            </a:pPr>
            <a:r>
              <a:rPr sz="2000" dirty="0">
                <a:latin typeface="Arial"/>
                <a:cs typeface="Arial"/>
              </a:rPr>
              <a:t>Grâce à ce mécanisme, on peut améliorer grandement </a:t>
            </a:r>
            <a:r>
              <a:rPr sz="2000" spc="-5" dirty="0">
                <a:latin typeface="Arial"/>
                <a:cs typeface="Arial"/>
              </a:rPr>
              <a:t>la lisibilité</a:t>
            </a:r>
            <a:r>
              <a:rPr sz="2000" spc="-235" dirty="0">
                <a:latin typeface="Arial"/>
                <a:cs typeface="Arial"/>
              </a:rPr>
              <a:t> </a:t>
            </a:r>
            <a:r>
              <a:rPr sz="2000" dirty="0">
                <a:latin typeface="Arial"/>
                <a:cs typeface="Arial"/>
              </a:rPr>
              <a:t>du  code</a:t>
            </a:r>
          </a:p>
          <a:p>
            <a:pPr marL="356870">
              <a:lnSpc>
                <a:spcPct val="100000"/>
              </a:lnSpc>
              <a:spcBef>
                <a:spcPts val="480"/>
              </a:spcBef>
              <a:tabLst>
                <a:tab pos="682625" algn="l"/>
              </a:tabLst>
            </a:pPr>
            <a:r>
              <a:rPr sz="1200" dirty="0">
                <a:solidFill>
                  <a:srgbClr val="3A812E"/>
                </a:solidFill>
                <a:latin typeface="Wingdings"/>
                <a:cs typeface="Wingdings"/>
              </a:rPr>
              <a:t></a:t>
            </a:r>
            <a:r>
              <a:rPr sz="1200" dirty="0">
                <a:solidFill>
                  <a:srgbClr val="3A812E"/>
                </a:solidFill>
                <a:latin typeface="Times New Roman"/>
                <a:cs typeface="Times New Roman"/>
              </a:rPr>
              <a:t>	</a:t>
            </a:r>
            <a:r>
              <a:rPr sz="2000" dirty="0">
                <a:latin typeface="Arial"/>
                <a:cs typeface="Arial"/>
              </a:rPr>
              <a:t>En</a:t>
            </a:r>
            <a:r>
              <a:rPr sz="2000" spc="-95" dirty="0">
                <a:latin typeface="Arial"/>
                <a:cs typeface="Arial"/>
              </a:rPr>
              <a:t> </a:t>
            </a:r>
            <a:r>
              <a:rPr sz="2000" dirty="0">
                <a:latin typeface="Arial"/>
                <a:cs typeface="Arial"/>
              </a:rPr>
              <a:t>séparant</a:t>
            </a:r>
          </a:p>
          <a:p>
            <a:pPr marL="1035050" lvl="1" indent="-351790">
              <a:lnSpc>
                <a:spcPct val="100000"/>
              </a:lnSpc>
              <a:spcBef>
                <a:spcPts val="400"/>
              </a:spcBef>
              <a:buClr>
                <a:srgbClr val="CC9900"/>
              </a:buClr>
              <a:buSzPct val="65625"/>
              <a:buFont typeface="Wingdings"/>
              <a:buChar char=""/>
              <a:tabLst>
                <a:tab pos="1035050" algn="l"/>
                <a:tab pos="1035685" algn="l"/>
              </a:tabLst>
            </a:pPr>
            <a:r>
              <a:rPr sz="1600" dirty="0">
                <a:latin typeface="Arial"/>
                <a:cs typeface="Arial"/>
              </a:rPr>
              <a:t>le </a:t>
            </a:r>
            <a:r>
              <a:rPr sz="1600" spc="-5" dirty="0">
                <a:latin typeface="Arial"/>
                <a:cs typeface="Arial"/>
              </a:rPr>
              <a:t>code </a:t>
            </a:r>
            <a:r>
              <a:rPr sz="1600" dirty="0">
                <a:latin typeface="Arial"/>
                <a:cs typeface="Arial"/>
              </a:rPr>
              <a:t>utile </a:t>
            </a:r>
            <a:r>
              <a:rPr sz="1600" spc="-5" dirty="0">
                <a:latin typeface="Arial"/>
                <a:cs typeface="Arial"/>
              </a:rPr>
              <a:t>(Code</a:t>
            </a:r>
            <a:r>
              <a:rPr sz="1600" spc="-75" dirty="0">
                <a:latin typeface="Arial"/>
                <a:cs typeface="Arial"/>
              </a:rPr>
              <a:t> </a:t>
            </a:r>
            <a:r>
              <a:rPr sz="1600" spc="-5" dirty="0">
                <a:latin typeface="Arial"/>
                <a:cs typeface="Arial"/>
              </a:rPr>
              <a:t>métier)</a:t>
            </a:r>
            <a:endParaRPr sz="1600" dirty="0">
              <a:latin typeface="Arial"/>
              <a:cs typeface="Arial"/>
            </a:endParaRPr>
          </a:p>
          <a:p>
            <a:pPr marL="1035050" lvl="1" indent="-351790">
              <a:lnSpc>
                <a:spcPct val="100000"/>
              </a:lnSpc>
              <a:spcBef>
                <a:spcPts val="380"/>
              </a:spcBef>
              <a:buClr>
                <a:srgbClr val="CC9900"/>
              </a:buClr>
              <a:buSzPct val="65625"/>
              <a:buFont typeface="Wingdings"/>
              <a:buChar char=""/>
              <a:tabLst>
                <a:tab pos="1035050" algn="l"/>
                <a:tab pos="1035685" algn="l"/>
              </a:tabLst>
            </a:pPr>
            <a:r>
              <a:rPr sz="1600" spc="-5" dirty="0">
                <a:latin typeface="Arial"/>
                <a:cs typeface="Arial"/>
              </a:rPr>
              <a:t>de </a:t>
            </a:r>
            <a:r>
              <a:rPr sz="1600" dirty="0">
                <a:latin typeface="Arial"/>
                <a:cs typeface="Arial"/>
              </a:rPr>
              <a:t>celui </a:t>
            </a:r>
            <a:r>
              <a:rPr sz="1600" spc="-5" dirty="0">
                <a:latin typeface="Arial"/>
                <a:cs typeface="Arial"/>
              </a:rPr>
              <a:t>qui traite des situations</a:t>
            </a:r>
            <a:r>
              <a:rPr sz="1600" spc="60" dirty="0">
                <a:latin typeface="Arial"/>
                <a:cs typeface="Arial"/>
              </a:rPr>
              <a:t> </a:t>
            </a:r>
            <a:r>
              <a:rPr sz="1600" spc="-5" dirty="0">
                <a:latin typeface="Arial"/>
                <a:cs typeface="Arial"/>
              </a:rPr>
              <a:t>exceptionnelles,</a:t>
            </a:r>
            <a:endParaRPr sz="1600" dirty="0">
              <a:latin typeface="Arial"/>
              <a:cs typeface="Arial"/>
            </a:endParaRPr>
          </a:p>
        </p:txBody>
      </p:sp>
    </p:spTree>
    <p:extLst>
      <p:ext uri="{BB962C8B-B14F-4D97-AF65-F5344CB8AC3E}">
        <p14:creationId xmlns:p14="http://schemas.microsoft.com/office/powerpoint/2010/main" val="338034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85725">
              <a:lnSpc>
                <a:spcPts val="4930"/>
              </a:lnSpc>
            </a:pPr>
            <a:r>
              <a:rPr sz="4200" spc="-5" dirty="0"/>
              <a:t>Hiérarchie </a:t>
            </a:r>
            <a:r>
              <a:rPr sz="4200" dirty="0"/>
              <a:t>des</a:t>
            </a:r>
            <a:r>
              <a:rPr sz="4200" spc="-50" dirty="0"/>
              <a:t> </a:t>
            </a:r>
            <a:r>
              <a:rPr sz="4200" spc="-5" dirty="0"/>
              <a:t>exceptions</a:t>
            </a:r>
            <a:endParaRPr sz="4200"/>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25400">
              <a:lnSpc>
                <a:spcPts val="1260"/>
              </a:lnSpc>
            </a:pPr>
            <a:fld id="{81D60167-4931-47E6-BA6A-407CBD079E47}" type="slidenum">
              <a:rPr dirty="0"/>
              <a:t>155</a:t>
            </a:fld>
            <a:endParaRPr dirty="0"/>
          </a:p>
        </p:txBody>
      </p:sp>
      <p:sp>
        <p:nvSpPr>
          <p:cNvPr id="3" name="object 3"/>
          <p:cNvSpPr txBox="1"/>
          <p:nvPr/>
        </p:nvSpPr>
        <p:spPr>
          <a:xfrm>
            <a:off x="1249052" y="1095755"/>
            <a:ext cx="7804784" cy="1822450"/>
          </a:xfrm>
          <a:prstGeom prst="rect">
            <a:avLst/>
          </a:prstGeom>
        </p:spPr>
        <p:txBody>
          <a:bodyPr vert="horz" wrap="square" lIns="0" tIns="0" rIns="0" bIns="0" rtlCol="0">
            <a:spAutoFit/>
          </a:bodyPr>
          <a:lstStyle/>
          <a:p>
            <a:pPr marL="355600" indent="-342900">
              <a:lnSpc>
                <a:spcPts val="2050"/>
              </a:lnSpc>
              <a:buClr>
                <a:srgbClr val="CC9900"/>
              </a:buClr>
              <a:buSzPct val="63888"/>
              <a:buFont typeface="Wingdings"/>
              <a:buChar char=""/>
              <a:tabLst>
                <a:tab pos="354965" algn="l"/>
                <a:tab pos="355600" algn="l"/>
              </a:tabLst>
            </a:pPr>
            <a:r>
              <a:rPr sz="1800" spc="-5" dirty="0">
                <a:latin typeface="Arial"/>
                <a:cs typeface="Arial"/>
              </a:rPr>
              <a:t>Java peut générer deux </a:t>
            </a:r>
            <a:r>
              <a:rPr sz="1800" spc="-10" dirty="0">
                <a:latin typeface="Arial"/>
                <a:cs typeface="Arial"/>
              </a:rPr>
              <a:t>types </a:t>
            </a:r>
            <a:r>
              <a:rPr sz="1800" spc="-5" dirty="0">
                <a:latin typeface="Arial"/>
                <a:cs typeface="Arial"/>
              </a:rPr>
              <a:t>d’erreurs au moment de</a:t>
            </a:r>
            <a:r>
              <a:rPr sz="1800" spc="170" dirty="0">
                <a:latin typeface="Arial"/>
                <a:cs typeface="Arial"/>
              </a:rPr>
              <a:t> </a:t>
            </a:r>
            <a:r>
              <a:rPr sz="1800" spc="-10" dirty="0">
                <a:latin typeface="Arial"/>
                <a:cs typeface="Arial"/>
              </a:rPr>
              <a:t>l’exécution:</a:t>
            </a:r>
            <a:endParaRPr sz="1800">
              <a:latin typeface="Arial"/>
              <a:cs typeface="Arial"/>
            </a:endParaRPr>
          </a:p>
          <a:p>
            <a:pPr marL="683260" marR="132080" indent="-326390">
              <a:lnSpc>
                <a:spcPct val="100000"/>
              </a:lnSpc>
              <a:spcBef>
                <a:spcPts val="390"/>
              </a:spcBef>
              <a:tabLst>
                <a:tab pos="682625" algn="l"/>
              </a:tabLst>
            </a:pPr>
            <a:r>
              <a:rPr sz="950" spc="10" dirty="0">
                <a:solidFill>
                  <a:srgbClr val="3A812E"/>
                </a:solidFill>
                <a:latin typeface="Wingdings"/>
                <a:cs typeface="Wingdings"/>
              </a:rPr>
              <a:t></a:t>
            </a:r>
            <a:r>
              <a:rPr sz="950" spc="10" dirty="0">
                <a:solidFill>
                  <a:srgbClr val="3A812E"/>
                </a:solidFill>
                <a:latin typeface="Times New Roman"/>
                <a:cs typeface="Times New Roman"/>
              </a:rPr>
              <a:t>	</a:t>
            </a:r>
            <a:r>
              <a:rPr sz="1600" spc="-5" dirty="0">
                <a:latin typeface="Arial"/>
                <a:cs typeface="Arial"/>
              </a:rPr>
              <a:t>Des erreurs produites par </a:t>
            </a:r>
            <a:r>
              <a:rPr sz="1600" dirty="0">
                <a:latin typeface="Arial"/>
                <a:cs typeface="Arial"/>
              </a:rPr>
              <a:t>l’application </a:t>
            </a:r>
            <a:r>
              <a:rPr sz="1600" spc="-5" dirty="0">
                <a:latin typeface="Arial"/>
                <a:cs typeface="Arial"/>
              </a:rPr>
              <a:t>dans des cas exceptionnels</a:t>
            </a:r>
            <a:r>
              <a:rPr sz="1600" spc="55" dirty="0">
                <a:latin typeface="Arial"/>
                <a:cs typeface="Arial"/>
              </a:rPr>
              <a:t> </a:t>
            </a:r>
            <a:r>
              <a:rPr sz="1600" spc="-5" dirty="0">
                <a:latin typeface="Arial"/>
                <a:cs typeface="Arial"/>
              </a:rPr>
              <a:t>que</a:t>
            </a:r>
            <a:r>
              <a:rPr sz="1600" spc="10" dirty="0">
                <a:latin typeface="Arial"/>
                <a:cs typeface="Arial"/>
              </a:rPr>
              <a:t> </a:t>
            </a:r>
            <a:r>
              <a:rPr sz="1600" dirty="0">
                <a:latin typeface="Arial"/>
                <a:cs typeface="Arial"/>
              </a:rPr>
              <a:t>le </a:t>
            </a:r>
            <a:r>
              <a:rPr sz="1600" spc="-5" dirty="0">
                <a:latin typeface="Arial"/>
                <a:cs typeface="Arial"/>
              </a:rPr>
              <a:t> programmeur devrait prévoir et traiter dans son application. Ce genre d’erreur  sont de </a:t>
            </a:r>
            <a:r>
              <a:rPr sz="1600" spc="-10" dirty="0">
                <a:latin typeface="Arial"/>
                <a:cs typeface="Arial"/>
              </a:rPr>
              <a:t>type</a:t>
            </a:r>
            <a:r>
              <a:rPr sz="1600" spc="-5" dirty="0">
                <a:latin typeface="Arial"/>
                <a:cs typeface="Arial"/>
              </a:rPr>
              <a:t> Exception</a:t>
            </a:r>
            <a:endParaRPr sz="1600">
              <a:latin typeface="Arial"/>
              <a:cs typeface="Arial"/>
            </a:endParaRPr>
          </a:p>
          <a:p>
            <a:pPr marL="683260" marR="5080" indent="-326390">
              <a:lnSpc>
                <a:spcPct val="100000"/>
              </a:lnSpc>
              <a:spcBef>
                <a:spcPts val="380"/>
              </a:spcBef>
              <a:tabLst>
                <a:tab pos="682625" algn="l"/>
              </a:tabLst>
            </a:pPr>
            <a:r>
              <a:rPr sz="950" spc="10" dirty="0">
                <a:solidFill>
                  <a:srgbClr val="3A812E"/>
                </a:solidFill>
                <a:latin typeface="Wingdings"/>
                <a:cs typeface="Wingdings"/>
              </a:rPr>
              <a:t></a:t>
            </a:r>
            <a:r>
              <a:rPr sz="950" spc="10" dirty="0">
                <a:solidFill>
                  <a:srgbClr val="3A812E"/>
                </a:solidFill>
                <a:latin typeface="Times New Roman"/>
                <a:cs typeface="Times New Roman"/>
              </a:rPr>
              <a:t>	</a:t>
            </a:r>
            <a:r>
              <a:rPr sz="1600" spc="-5" dirty="0">
                <a:latin typeface="Arial"/>
                <a:cs typeface="Arial"/>
              </a:rPr>
              <a:t>Des erreurs qui  peuvent être générée au niveau de </a:t>
            </a:r>
            <a:r>
              <a:rPr sz="1600" dirty="0">
                <a:latin typeface="Arial"/>
                <a:cs typeface="Arial"/>
              </a:rPr>
              <a:t>la </a:t>
            </a:r>
            <a:r>
              <a:rPr sz="1600" spc="-5" dirty="0">
                <a:latin typeface="Arial"/>
                <a:cs typeface="Arial"/>
              </a:rPr>
              <a:t>JVM et</a:t>
            </a:r>
            <a:r>
              <a:rPr sz="1600" spc="125" dirty="0">
                <a:latin typeface="Arial"/>
                <a:cs typeface="Arial"/>
              </a:rPr>
              <a:t> </a:t>
            </a:r>
            <a:r>
              <a:rPr sz="1600" spc="-5" dirty="0">
                <a:latin typeface="Arial"/>
                <a:cs typeface="Arial"/>
              </a:rPr>
              <a:t>que</a:t>
            </a:r>
            <a:r>
              <a:rPr sz="1600" spc="10" dirty="0">
                <a:latin typeface="Arial"/>
                <a:cs typeface="Arial"/>
              </a:rPr>
              <a:t> </a:t>
            </a:r>
            <a:r>
              <a:rPr sz="1600" dirty="0">
                <a:latin typeface="Arial"/>
                <a:cs typeface="Arial"/>
              </a:rPr>
              <a:t>le </a:t>
            </a:r>
            <a:r>
              <a:rPr sz="1600" spc="-5" dirty="0">
                <a:latin typeface="Arial"/>
                <a:cs typeface="Arial"/>
              </a:rPr>
              <a:t> programmeur ne peut prévoir dans sont </a:t>
            </a:r>
            <a:r>
              <a:rPr sz="1600" dirty="0">
                <a:latin typeface="Arial"/>
                <a:cs typeface="Arial"/>
              </a:rPr>
              <a:t>application. </a:t>
            </a:r>
            <a:r>
              <a:rPr sz="1600" spc="-5" dirty="0">
                <a:latin typeface="Arial"/>
                <a:cs typeface="Arial"/>
              </a:rPr>
              <a:t>Ce </a:t>
            </a:r>
            <a:r>
              <a:rPr sz="1600" spc="-10" dirty="0">
                <a:latin typeface="Arial"/>
                <a:cs typeface="Arial"/>
              </a:rPr>
              <a:t>type </a:t>
            </a:r>
            <a:r>
              <a:rPr sz="1600" spc="-5" dirty="0">
                <a:latin typeface="Arial"/>
                <a:cs typeface="Arial"/>
              </a:rPr>
              <a:t>d’erreurs sont de  </a:t>
            </a:r>
            <a:r>
              <a:rPr sz="1600" spc="-10" dirty="0">
                <a:latin typeface="Arial"/>
                <a:cs typeface="Arial"/>
              </a:rPr>
              <a:t>type</a:t>
            </a:r>
            <a:r>
              <a:rPr sz="1600" spc="-65" dirty="0">
                <a:latin typeface="Arial"/>
                <a:cs typeface="Arial"/>
              </a:rPr>
              <a:t> </a:t>
            </a:r>
            <a:r>
              <a:rPr sz="1600" spc="-5" dirty="0">
                <a:latin typeface="Arial"/>
                <a:cs typeface="Arial"/>
              </a:rPr>
              <a:t>Error.</a:t>
            </a:r>
            <a:endParaRPr sz="1600">
              <a:latin typeface="Arial"/>
              <a:cs typeface="Arial"/>
            </a:endParaRPr>
          </a:p>
        </p:txBody>
      </p:sp>
      <p:sp>
        <p:nvSpPr>
          <p:cNvPr id="4" name="object 4"/>
          <p:cNvSpPr/>
          <p:nvPr/>
        </p:nvSpPr>
        <p:spPr>
          <a:xfrm>
            <a:off x="1231273" y="6521957"/>
            <a:ext cx="8229600" cy="0"/>
          </a:xfrm>
          <a:custGeom>
            <a:avLst/>
            <a:gdLst/>
            <a:ahLst/>
            <a:cxnLst/>
            <a:rect l="l" t="t" r="r" b="b"/>
            <a:pathLst>
              <a:path w="8229600">
                <a:moveTo>
                  <a:pt x="0" y="0"/>
                </a:moveTo>
                <a:lnTo>
                  <a:pt x="8229599" y="0"/>
                </a:lnTo>
              </a:path>
            </a:pathLst>
          </a:custGeom>
          <a:ln w="19811">
            <a:solidFill>
              <a:srgbClr val="CC9800"/>
            </a:solidFill>
          </a:ln>
        </p:spPr>
        <p:txBody>
          <a:bodyPr wrap="square" lIns="0" tIns="0" rIns="0" bIns="0" rtlCol="0"/>
          <a:lstStyle/>
          <a:p>
            <a:endParaRPr/>
          </a:p>
        </p:txBody>
      </p:sp>
      <p:sp>
        <p:nvSpPr>
          <p:cNvPr id="5" name="object 5"/>
          <p:cNvSpPr/>
          <p:nvPr/>
        </p:nvSpPr>
        <p:spPr>
          <a:xfrm>
            <a:off x="1529974" y="2913888"/>
            <a:ext cx="7633716" cy="4293107"/>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2948163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6463" rIns="0" bIns="0" rtlCol="0">
            <a:spAutoFit/>
          </a:bodyPr>
          <a:lstStyle/>
          <a:p>
            <a:pPr marL="146685">
              <a:lnSpc>
                <a:spcPct val="100000"/>
              </a:lnSpc>
            </a:pPr>
            <a:r>
              <a:rPr sz="4200" spc="-5" dirty="0"/>
              <a:t>Les</a:t>
            </a:r>
            <a:r>
              <a:rPr sz="4200" spc="-70" dirty="0"/>
              <a:t> </a:t>
            </a:r>
            <a:r>
              <a:rPr sz="4200" spc="-5" dirty="0"/>
              <a:t>Exceptions</a:t>
            </a:r>
            <a:endParaRPr sz="4200"/>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25400">
              <a:lnSpc>
                <a:spcPts val="1260"/>
              </a:lnSpc>
            </a:pPr>
            <a:fld id="{81D60167-4931-47E6-BA6A-407CBD079E47}" type="slidenum">
              <a:rPr dirty="0"/>
              <a:t>156</a:t>
            </a:fld>
            <a:endParaRPr dirty="0"/>
          </a:p>
        </p:txBody>
      </p:sp>
      <p:sp>
        <p:nvSpPr>
          <p:cNvPr id="3" name="object 3"/>
          <p:cNvSpPr/>
          <p:nvPr/>
        </p:nvSpPr>
        <p:spPr>
          <a:xfrm>
            <a:off x="774073" y="3777996"/>
            <a:ext cx="9144000" cy="3429000"/>
          </a:xfrm>
          <a:custGeom>
            <a:avLst/>
            <a:gdLst/>
            <a:ahLst/>
            <a:cxnLst/>
            <a:rect l="l" t="t" r="r" b="b"/>
            <a:pathLst>
              <a:path w="9144000" h="3429000">
                <a:moveTo>
                  <a:pt x="9143996" y="3428999"/>
                </a:moveTo>
                <a:lnTo>
                  <a:pt x="9143996" y="0"/>
                </a:lnTo>
                <a:lnTo>
                  <a:pt x="0" y="0"/>
                </a:lnTo>
                <a:lnTo>
                  <a:pt x="0" y="3428999"/>
                </a:lnTo>
                <a:lnTo>
                  <a:pt x="9143996" y="3428999"/>
                </a:lnTo>
                <a:close/>
              </a:path>
            </a:pathLst>
          </a:custGeom>
          <a:solidFill>
            <a:srgbClr val="FFFFFF"/>
          </a:solidFill>
        </p:spPr>
        <p:txBody>
          <a:bodyPr wrap="square" lIns="0" tIns="0" rIns="0" bIns="0" rtlCol="0"/>
          <a:lstStyle/>
          <a:p>
            <a:endParaRPr/>
          </a:p>
        </p:txBody>
      </p:sp>
      <p:sp>
        <p:nvSpPr>
          <p:cNvPr id="4" name="object 4"/>
          <p:cNvSpPr/>
          <p:nvPr/>
        </p:nvSpPr>
        <p:spPr>
          <a:xfrm>
            <a:off x="1231273" y="6521957"/>
            <a:ext cx="8229600" cy="0"/>
          </a:xfrm>
          <a:custGeom>
            <a:avLst/>
            <a:gdLst/>
            <a:ahLst/>
            <a:cxnLst/>
            <a:rect l="l" t="t" r="r" b="b"/>
            <a:pathLst>
              <a:path w="8229600">
                <a:moveTo>
                  <a:pt x="0" y="0"/>
                </a:moveTo>
                <a:lnTo>
                  <a:pt x="8229599" y="0"/>
                </a:lnTo>
              </a:path>
            </a:pathLst>
          </a:custGeom>
          <a:ln w="19811">
            <a:solidFill>
              <a:srgbClr val="CC9800"/>
            </a:solidFill>
          </a:ln>
        </p:spPr>
        <p:txBody>
          <a:bodyPr wrap="square" lIns="0" tIns="0" rIns="0" bIns="0" rtlCol="0"/>
          <a:lstStyle/>
          <a:p>
            <a:endParaRPr/>
          </a:p>
        </p:txBody>
      </p:sp>
      <p:sp>
        <p:nvSpPr>
          <p:cNvPr id="5" name="object 5"/>
          <p:cNvSpPr txBox="1"/>
          <p:nvPr/>
        </p:nvSpPr>
        <p:spPr>
          <a:xfrm>
            <a:off x="1249052" y="1870455"/>
            <a:ext cx="7904480" cy="3350260"/>
          </a:xfrm>
          <a:prstGeom prst="rect">
            <a:avLst/>
          </a:prstGeom>
        </p:spPr>
        <p:txBody>
          <a:bodyPr vert="horz" wrap="square" lIns="0" tIns="0" rIns="0" bIns="0" rtlCol="0">
            <a:spAutoFit/>
          </a:bodyPr>
          <a:lstStyle/>
          <a:p>
            <a:pPr marL="355600" marR="803275" indent="-342900">
              <a:lnSpc>
                <a:spcPct val="100000"/>
              </a:lnSpc>
            </a:pPr>
            <a:r>
              <a:rPr sz="2600" dirty="0">
                <a:latin typeface="Arial"/>
                <a:cs typeface="Arial"/>
              </a:rPr>
              <a:t>En Java, on peut classer les exceptions en deux  catégories</a:t>
            </a:r>
            <a:r>
              <a:rPr sz="2600" spc="-130" dirty="0">
                <a:latin typeface="Arial"/>
                <a:cs typeface="Arial"/>
              </a:rPr>
              <a:t> </a:t>
            </a:r>
            <a:r>
              <a:rPr sz="2600" dirty="0">
                <a:latin typeface="Arial"/>
                <a:cs typeface="Arial"/>
              </a:rPr>
              <a:t>:</a:t>
            </a:r>
            <a:endParaRPr sz="2600">
              <a:latin typeface="Arial"/>
              <a:cs typeface="Arial"/>
            </a:endParaRPr>
          </a:p>
          <a:p>
            <a:pPr marL="356870">
              <a:lnSpc>
                <a:spcPct val="100000"/>
              </a:lnSpc>
              <a:spcBef>
                <a:spcPts val="530"/>
              </a:spcBef>
              <a:tabLst>
                <a:tab pos="682625" algn="l"/>
              </a:tabLst>
            </a:pPr>
            <a:r>
              <a:rPr sz="1300" spc="20" dirty="0">
                <a:solidFill>
                  <a:srgbClr val="3A812E"/>
                </a:solidFill>
                <a:latin typeface="Wingdings"/>
                <a:cs typeface="Wingdings"/>
              </a:rPr>
              <a:t></a:t>
            </a:r>
            <a:r>
              <a:rPr sz="1300" spc="20" dirty="0">
                <a:solidFill>
                  <a:srgbClr val="3A812E"/>
                </a:solidFill>
                <a:latin typeface="Times New Roman"/>
                <a:cs typeface="Times New Roman"/>
              </a:rPr>
              <a:t>	</a:t>
            </a:r>
            <a:r>
              <a:rPr sz="2200" spc="-5" dirty="0">
                <a:latin typeface="Arial"/>
                <a:cs typeface="Arial"/>
              </a:rPr>
              <a:t>Les exeptions</a:t>
            </a:r>
            <a:r>
              <a:rPr sz="2200" spc="-35" dirty="0">
                <a:latin typeface="Arial"/>
                <a:cs typeface="Arial"/>
              </a:rPr>
              <a:t> </a:t>
            </a:r>
            <a:r>
              <a:rPr sz="2200" spc="-5" dirty="0">
                <a:latin typeface="Arial"/>
                <a:cs typeface="Arial"/>
              </a:rPr>
              <a:t>surveillées,</a:t>
            </a:r>
            <a:endParaRPr sz="2200">
              <a:latin typeface="Arial"/>
              <a:cs typeface="Arial"/>
            </a:endParaRPr>
          </a:p>
          <a:p>
            <a:pPr marL="356870">
              <a:lnSpc>
                <a:spcPct val="100000"/>
              </a:lnSpc>
              <a:spcBef>
                <a:spcPts val="525"/>
              </a:spcBef>
              <a:tabLst>
                <a:tab pos="682625" algn="l"/>
              </a:tabLst>
            </a:pPr>
            <a:r>
              <a:rPr sz="1300" spc="20" dirty="0">
                <a:solidFill>
                  <a:srgbClr val="3A812E"/>
                </a:solidFill>
                <a:latin typeface="Wingdings"/>
                <a:cs typeface="Wingdings"/>
              </a:rPr>
              <a:t></a:t>
            </a:r>
            <a:r>
              <a:rPr sz="1300" spc="20" dirty="0">
                <a:solidFill>
                  <a:srgbClr val="3A812E"/>
                </a:solidFill>
                <a:latin typeface="Times New Roman"/>
                <a:cs typeface="Times New Roman"/>
              </a:rPr>
              <a:t>	</a:t>
            </a:r>
            <a:r>
              <a:rPr sz="2200" spc="-5" dirty="0">
                <a:latin typeface="Arial"/>
                <a:cs typeface="Arial"/>
              </a:rPr>
              <a:t>Les exeptions non</a:t>
            </a:r>
            <a:r>
              <a:rPr sz="2200" spc="-10" dirty="0">
                <a:latin typeface="Arial"/>
                <a:cs typeface="Arial"/>
              </a:rPr>
              <a:t> </a:t>
            </a:r>
            <a:r>
              <a:rPr sz="2200" spc="-5" dirty="0">
                <a:latin typeface="Arial"/>
                <a:cs typeface="Arial"/>
              </a:rPr>
              <a:t>surveillées.</a:t>
            </a:r>
            <a:endParaRPr sz="2200">
              <a:latin typeface="Arial"/>
              <a:cs typeface="Arial"/>
            </a:endParaRPr>
          </a:p>
          <a:p>
            <a:pPr marL="355600" marR="151765" indent="-342900">
              <a:lnSpc>
                <a:spcPct val="100000"/>
              </a:lnSpc>
              <a:spcBef>
                <a:spcPts val="620"/>
              </a:spcBef>
              <a:buClr>
                <a:srgbClr val="CC9900"/>
              </a:buClr>
              <a:buSzPct val="65384"/>
              <a:buFont typeface="Wingdings"/>
              <a:buChar char=""/>
              <a:tabLst>
                <a:tab pos="354965" algn="l"/>
                <a:tab pos="355600" algn="l"/>
              </a:tabLst>
            </a:pPr>
            <a:r>
              <a:rPr sz="2600" dirty="0">
                <a:latin typeface="Arial"/>
                <a:cs typeface="Arial"/>
              </a:rPr>
              <a:t>Java oblige </a:t>
            </a:r>
            <a:r>
              <a:rPr sz="2600" spc="-5" dirty="0">
                <a:latin typeface="Arial"/>
                <a:cs typeface="Arial"/>
              </a:rPr>
              <a:t>le </a:t>
            </a:r>
            <a:r>
              <a:rPr sz="2600" dirty="0">
                <a:latin typeface="Arial"/>
                <a:cs typeface="Arial"/>
              </a:rPr>
              <a:t>programmeur à </a:t>
            </a:r>
            <a:r>
              <a:rPr sz="2600" spc="-5" dirty="0">
                <a:latin typeface="Arial"/>
                <a:cs typeface="Arial"/>
              </a:rPr>
              <a:t>traiter </a:t>
            </a:r>
            <a:r>
              <a:rPr sz="2600" dirty="0">
                <a:latin typeface="Arial"/>
                <a:cs typeface="Arial"/>
              </a:rPr>
              <a:t>les </a:t>
            </a:r>
            <a:r>
              <a:rPr sz="2600" spc="-5" dirty="0">
                <a:latin typeface="Arial"/>
                <a:cs typeface="Arial"/>
              </a:rPr>
              <a:t>erreurs  </a:t>
            </a:r>
            <a:r>
              <a:rPr sz="2600" dirty="0">
                <a:latin typeface="Arial"/>
                <a:cs typeface="Arial"/>
              </a:rPr>
              <a:t>surveillées. </a:t>
            </a:r>
            <a:r>
              <a:rPr sz="2600" spc="-5" dirty="0">
                <a:latin typeface="Arial"/>
                <a:cs typeface="Arial"/>
              </a:rPr>
              <a:t>Elles </a:t>
            </a:r>
            <a:r>
              <a:rPr sz="2600" dirty="0">
                <a:latin typeface="Arial"/>
                <a:cs typeface="Arial"/>
              </a:rPr>
              <a:t>sont signalées par </a:t>
            </a:r>
            <a:r>
              <a:rPr sz="2600" spc="-5" dirty="0">
                <a:latin typeface="Arial"/>
                <a:cs typeface="Arial"/>
              </a:rPr>
              <a:t>le</a:t>
            </a:r>
            <a:r>
              <a:rPr sz="2600" spc="-114" dirty="0">
                <a:latin typeface="Arial"/>
                <a:cs typeface="Arial"/>
              </a:rPr>
              <a:t> </a:t>
            </a:r>
            <a:r>
              <a:rPr sz="2600" dirty="0">
                <a:latin typeface="Arial"/>
                <a:cs typeface="Arial"/>
              </a:rPr>
              <a:t>compilateur</a:t>
            </a:r>
            <a:endParaRPr sz="2600">
              <a:latin typeface="Arial"/>
              <a:cs typeface="Arial"/>
            </a:endParaRPr>
          </a:p>
          <a:p>
            <a:pPr marL="355600" marR="5080" indent="-342900">
              <a:lnSpc>
                <a:spcPct val="100000"/>
              </a:lnSpc>
              <a:spcBef>
                <a:spcPts val="620"/>
              </a:spcBef>
              <a:buClr>
                <a:srgbClr val="CC9900"/>
              </a:buClr>
              <a:buSzPct val="65384"/>
              <a:buFont typeface="Wingdings"/>
              <a:buChar char=""/>
              <a:tabLst>
                <a:tab pos="354965" algn="l"/>
                <a:tab pos="355600" algn="l"/>
              </a:tabLst>
            </a:pPr>
            <a:r>
              <a:rPr sz="2600" dirty="0">
                <a:latin typeface="Arial"/>
                <a:cs typeface="Arial"/>
              </a:rPr>
              <a:t>Les </a:t>
            </a:r>
            <a:r>
              <a:rPr sz="2600" spc="-5" dirty="0">
                <a:latin typeface="Arial"/>
                <a:cs typeface="Arial"/>
              </a:rPr>
              <a:t>erreurs </a:t>
            </a:r>
            <a:r>
              <a:rPr sz="2600" dirty="0">
                <a:latin typeface="Arial"/>
                <a:cs typeface="Arial"/>
              </a:rPr>
              <a:t>non surveillées peuvent </a:t>
            </a:r>
            <a:r>
              <a:rPr sz="2600" spc="-5" dirty="0">
                <a:latin typeface="Arial"/>
                <a:cs typeface="Arial"/>
              </a:rPr>
              <a:t>être traitées ou  </a:t>
            </a:r>
            <a:r>
              <a:rPr sz="2600" dirty="0">
                <a:latin typeface="Arial"/>
                <a:cs typeface="Arial"/>
              </a:rPr>
              <a:t>non. Et ne sont pas signalées par </a:t>
            </a:r>
            <a:r>
              <a:rPr sz="2600" spc="-5" dirty="0">
                <a:latin typeface="Arial"/>
                <a:cs typeface="Arial"/>
              </a:rPr>
              <a:t>le</a:t>
            </a:r>
            <a:r>
              <a:rPr sz="2600" spc="-90" dirty="0">
                <a:latin typeface="Arial"/>
                <a:cs typeface="Arial"/>
              </a:rPr>
              <a:t> </a:t>
            </a:r>
            <a:r>
              <a:rPr sz="2600" dirty="0">
                <a:latin typeface="Arial"/>
                <a:cs typeface="Arial"/>
              </a:rPr>
              <a:t>compilateur</a:t>
            </a:r>
            <a:endParaRPr sz="2600">
              <a:latin typeface="Arial"/>
              <a:cs typeface="Arial"/>
            </a:endParaRPr>
          </a:p>
        </p:txBody>
      </p:sp>
    </p:spTree>
    <p:extLst>
      <p:ext uri="{BB962C8B-B14F-4D97-AF65-F5344CB8AC3E}">
        <p14:creationId xmlns:p14="http://schemas.microsoft.com/office/powerpoint/2010/main" val="96648043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6463" rIns="0" bIns="0" rtlCol="0">
            <a:spAutoFit/>
          </a:bodyPr>
          <a:lstStyle/>
          <a:p>
            <a:pPr marL="146685">
              <a:lnSpc>
                <a:spcPct val="100000"/>
              </a:lnSpc>
            </a:pPr>
            <a:r>
              <a:rPr sz="4200" spc="-5" dirty="0"/>
              <a:t>Un premier</a:t>
            </a:r>
            <a:r>
              <a:rPr sz="4200" spc="-80" dirty="0"/>
              <a:t> </a:t>
            </a:r>
            <a:r>
              <a:rPr sz="4200" spc="-5" dirty="0"/>
              <a:t>exemple:</a:t>
            </a:r>
            <a:endParaRPr sz="4200"/>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25400">
              <a:lnSpc>
                <a:spcPts val="1260"/>
              </a:lnSpc>
            </a:pPr>
            <a:fld id="{81D60167-4931-47E6-BA6A-407CBD079E47}" type="slidenum">
              <a:rPr dirty="0"/>
              <a:t>157</a:t>
            </a:fld>
            <a:endParaRPr dirty="0"/>
          </a:p>
        </p:txBody>
      </p:sp>
      <p:sp>
        <p:nvSpPr>
          <p:cNvPr id="3" name="object 3"/>
          <p:cNvSpPr/>
          <p:nvPr/>
        </p:nvSpPr>
        <p:spPr>
          <a:xfrm>
            <a:off x="1281565" y="3189731"/>
            <a:ext cx="8254365" cy="588645"/>
          </a:xfrm>
          <a:custGeom>
            <a:avLst/>
            <a:gdLst/>
            <a:ahLst/>
            <a:cxnLst/>
            <a:rect l="l" t="t" r="r" b="b"/>
            <a:pathLst>
              <a:path w="8254365" h="588645">
                <a:moveTo>
                  <a:pt x="8253980" y="588264"/>
                </a:moveTo>
                <a:lnTo>
                  <a:pt x="8253980" y="6095"/>
                </a:lnTo>
                <a:lnTo>
                  <a:pt x="8249408" y="0"/>
                </a:lnTo>
                <a:lnTo>
                  <a:pt x="4571" y="0"/>
                </a:lnTo>
                <a:lnTo>
                  <a:pt x="0" y="6095"/>
                </a:lnTo>
                <a:lnTo>
                  <a:pt x="0" y="588264"/>
                </a:lnTo>
                <a:lnTo>
                  <a:pt x="12191" y="588264"/>
                </a:lnTo>
                <a:lnTo>
                  <a:pt x="12191" y="25907"/>
                </a:lnTo>
                <a:lnTo>
                  <a:pt x="24383" y="12191"/>
                </a:lnTo>
                <a:lnTo>
                  <a:pt x="24383" y="25907"/>
                </a:lnTo>
                <a:lnTo>
                  <a:pt x="8229596" y="25907"/>
                </a:lnTo>
                <a:lnTo>
                  <a:pt x="8229596" y="12191"/>
                </a:lnTo>
                <a:lnTo>
                  <a:pt x="8241788" y="25907"/>
                </a:lnTo>
                <a:lnTo>
                  <a:pt x="8241788" y="588264"/>
                </a:lnTo>
                <a:lnTo>
                  <a:pt x="8253980" y="588264"/>
                </a:lnTo>
                <a:close/>
              </a:path>
              <a:path w="8254365" h="588645">
                <a:moveTo>
                  <a:pt x="24383" y="25907"/>
                </a:moveTo>
                <a:lnTo>
                  <a:pt x="24383" y="12191"/>
                </a:lnTo>
                <a:lnTo>
                  <a:pt x="12191" y="25907"/>
                </a:lnTo>
                <a:lnTo>
                  <a:pt x="24383" y="25907"/>
                </a:lnTo>
                <a:close/>
              </a:path>
              <a:path w="8254365" h="588645">
                <a:moveTo>
                  <a:pt x="24383" y="588264"/>
                </a:moveTo>
                <a:lnTo>
                  <a:pt x="24383" y="25907"/>
                </a:lnTo>
                <a:lnTo>
                  <a:pt x="12191" y="25907"/>
                </a:lnTo>
                <a:lnTo>
                  <a:pt x="12191" y="588264"/>
                </a:lnTo>
                <a:lnTo>
                  <a:pt x="24383" y="588264"/>
                </a:lnTo>
                <a:close/>
              </a:path>
              <a:path w="8254365" h="588645">
                <a:moveTo>
                  <a:pt x="8241788" y="25907"/>
                </a:moveTo>
                <a:lnTo>
                  <a:pt x="8229596" y="12191"/>
                </a:lnTo>
                <a:lnTo>
                  <a:pt x="8229596" y="25907"/>
                </a:lnTo>
                <a:lnTo>
                  <a:pt x="8241788" y="25907"/>
                </a:lnTo>
                <a:close/>
              </a:path>
              <a:path w="8254365" h="588645">
                <a:moveTo>
                  <a:pt x="8241788" y="588264"/>
                </a:moveTo>
                <a:lnTo>
                  <a:pt x="8241788" y="25907"/>
                </a:lnTo>
                <a:lnTo>
                  <a:pt x="8229596" y="25907"/>
                </a:lnTo>
                <a:lnTo>
                  <a:pt x="8229596" y="588264"/>
                </a:lnTo>
                <a:lnTo>
                  <a:pt x="8241788" y="588264"/>
                </a:lnTo>
                <a:close/>
              </a:path>
            </a:pathLst>
          </a:custGeom>
          <a:solidFill>
            <a:srgbClr val="3A802F"/>
          </a:solidFill>
        </p:spPr>
        <p:txBody>
          <a:bodyPr wrap="square" lIns="0" tIns="0" rIns="0" bIns="0" rtlCol="0"/>
          <a:lstStyle/>
          <a:p>
            <a:endParaRPr/>
          </a:p>
        </p:txBody>
      </p:sp>
      <p:sp>
        <p:nvSpPr>
          <p:cNvPr id="4" name="object 4"/>
          <p:cNvSpPr/>
          <p:nvPr/>
        </p:nvSpPr>
        <p:spPr>
          <a:xfrm>
            <a:off x="1231273" y="6521957"/>
            <a:ext cx="62865" cy="0"/>
          </a:xfrm>
          <a:custGeom>
            <a:avLst/>
            <a:gdLst/>
            <a:ahLst/>
            <a:cxnLst/>
            <a:rect l="l" t="t" r="r" b="b"/>
            <a:pathLst>
              <a:path w="62865">
                <a:moveTo>
                  <a:pt x="0" y="0"/>
                </a:moveTo>
                <a:lnTo>
                  <a:pt x="62483" y="0"/>
                </a:lnTo>
              </a:path>
            </a:pathLst>
          </a:custGeom>
          <a:ln w="19811">
            <a:solidFill>
              <a:srgbClr val="CC9800"/>
            </a:solidFill>
          </a:ln>
        </p:spPr>
        <p:txBody>
          <a:bodyPr wrap="square" lIns="0" tIns="0" rIns="0" bIns="0" rtlCol="0"/>
          <a:lstStyle/>
          <a:p>
            <a:endParaRPr/>
          </a:p>
        </p:txBody>
      </p:sp>
      <p:sp>
        <p:nvSpPr>
          <p:cNvPr id="5" name="object 5"/>
          <p:cNvSpPr/>
          <p:nvPr/>
        </p:nvSpPr>
        <p:spPr>
          <a:xfrm>
            <a:off x="1281565" y="3777996"/>
            <a:ext cx="8254365" cy="2966085"/>
          </a:xfrm>
          <a:custGeom>
            <a:avLst/>
            <a:gdLst/>
            <a:ahLst/>
            <a:cxnLst/>
            <a:rect l="l" t="t" r="r" b="b"/>
            <a:pathLst>
              <a:path w="8254365" h="2966084">
                <a:moveTo>
                  <a:pt x="24383" y="2939795"/>
                </a:moveTo>
                <a:lnTo>
                  <a:pt x="24383" y="0"/>
                </a:lnTo>
                <a:lnTo>
                  <a:pt x="0" y="0"/>
                </a:lnTo>
                <a:lnTo>
                  <a:pt x="0" y="2959607"/>
                </a:lnTo>
                <a:lnTo>
                  <a:pt x="4571" y="2965703"/>
                </a:lnTo>
                <a:lnTo>
                  <a:pt x="12191" y="2965703"/>
                </a:lnTo>
                <a:lnTo>
                  <a:pt x="12191" y="2939795"/>
                </a:lnTo>
                <a:lnTo>
                  <a:pt x="24383" y="2939795"/>
                </a:lnTo>
                <a:close/>
              </a:path>
              <a:path w="8254365" h="2966084">
                <a:moveTo>
                  <a:pt x="8241788" y="2939795"/>
                </a:moveTo>
                <a:lnTo>
                  <a:pt x="12191" y="2939795"/>
                </a:lnTo>
                <a:lnTo>
                  <a:pt x="24383" y="2953511"/>
                </a:lnTo>
                <a:lnTo>
                  <a:pt x="24383" y="2965703"/>
                </a:lnTo>
                <a:lnTo>
                  <a:pt x="8229596" y="2965703"/>
                </a:lnTo>
                <a:lnTo>
                  <a:pt x="8229596" y="2953511"/>
                </a:lnTo>
                <a:lnTo>
                  <a:pt x="8241788" y="2939795"/>
                </a:lnTo>
                <a:close/>
              </a:path>
              <a:path w="8254365" h="2966084">
                <a:moveTo>
                  <a:pt x="24383" y="2965703"/>
                </a:moveTo>
                <a:lnTo>
                  <a:pt x="24383" y="2953511"/>
                </a:lnTo>
                <a:lnTo>
                  <a:pt x="12191" y="2939795"/>
                </a:lnTo>
                <a:lnTo>
                  <a:pt x="12191" y="2965703"/>
                </a:lnTo>
                <a:lnTo>
                  <a:pt x="24383" y="2965703"/>
                </a:lnTo>
                <a:close/>
              </a:path>
              <a:path w="8254365" h="2966084">
                <a:moveTo>
                  <a:pt x="8253980" y="2959607"/>
                </a:moveTo>
                <a:lnTo>
                  <a:pt x="8253980" y="0"/>
                </a:lnTo>
                <a:lnTo>
                  <a:pt x="8229596" y="0"/>
                </a:lnTo>
                <a:lnTo>
                  <a:pt x="8229596" y="2939795"/>
                </a:lnTo>
                <a:lnTo>
                  <a:pt x="8241788" y="2939795"/>
                </a:lnTo>
                <a:lnTo>
                  <a:pt x="8241788" y="2965703"/>
                </a:lnTo>
                <a:lnTo>
                  <a:pt x="8249408" y="2965703"/>
                </a:lnTo>
                <a:lnTo>
                  <a:pt x="8253980" y="2959607"/>
                </a:lnTo>
                <a:close/>
              </a:path>
              <a:path w="8254365" h="2966084">
                <a:moveTo>
                  <a:pt x="8241788" y="2965703"/>
                </a:moveTo>
                <a:lnTo>
                  <a:pt x="8241788" y="2939795"/>
                </a:lnTo>
                <a:lnTo>
                  <a:pt x="8229596" y="2953511"/>
                </a:lnTo>
                <a:lnTo>
                  <a:pt x="8229596" y="2965703"/>
                </a:lnTo>
                <a:lnTo>
                  <a:pt x="8241788" y="2965703"/>
                </a:lnTo>
                <a:close/>
              </a:path>
            </a:pathLst>
          </a:custGeom>
          <a:solidFill>
            <a:srgbClr val="3A802F"/>
          </a:solidFill>
        </p:spPr>
        <p:txBody>
          <a:bodyPr wrap="square" lIns="0" tIns="0" rIns="0" bIns="0" rtlCol="0"/>
          <a:lstStyle/>
          <a:p>
            <a:endParaRPr/>
          </a:p>
        </p:txBody>
      </p:sp>
      <p:sp>
        <p:nvSpPr>
          <p:cNvPr id="6" name="object 6"/>
          <p:cNvSpPr txBox="1"/>
          <p:nvPr/>
        </p:nvSpPr>
        <p:spPr>
          <a:xfrm>
            <a:off x="1249052" y="1295399"/>
            <a:ext cx="7934959" cy="5419432"/>
          </a:xfrm>
          <a:prstGeom prst="rect">
            <a:avLst/>
          </a:prstGeom>
        </p:spPr>
        <p:txBody>
          <a:bodyPr vert="horz" wrap="square" lIns="0" tIns="0" rIns="0" bIns="0" rtlCol="0">
            <a:spAutoFit/>
          </a:bodyPr>
          <a:lstStyle/>
          <a:p>
            <a:pPr marL="355600" indent="-342900">
              <a:lnSpc>
                <a:spcPct val="100000"/>
              </a:lnSpc>
              <a:buClr>
                <a:srgbClr val="CC9900"/>
              </a:buClr>
              <a:buSzPct val="64583"/>
              <a:buFont typeface="Wingdings"/>
              <a:buChar char=""/>
              <a:tabLst>
                <a:tab pos="354965" algn="l"/>
                <a:tab pos="355600" algn="l"/>
              </a:tabLst>
            </a:pPr>
            <a:r>
              <a:rPr sz="2400" spc="-5" dirty="0">
                <a:latin typeface="Arial"/>
                <a:cs typeface="Arial"/>
              </a:rPr>
              <a:t>Considérons une application qui permet de</a:t>
            </a:r>
            <a:r>
              <a:rPr sz="2400" spc="70" dirty="0">
                <a:latin typeface="Arial"/>
                <a:cs typeface="Arial"/>
              </a:rPr>
              <a:t> </a:t>
            </a:r>
            <a:r>
              <a:rPr sz="2400" dirty="0">
                <a:latin typeface="Arial"/>
                <a:cs typeface="Arial"/>
              </a:rPr>
              <a:t>:</a:t>
            </a:r>
          </a:p>
          <a:p>
            <a:pPr marL="356870">
              <a:lnSpc>
                <a:spcPct val="100000"/>
              </a:lnSpc>
              <a:spcBef>
                <a:spcPts val="480"/>
              </a:spcBef>
              <a:tabLst>
                <a:tab pos="682625" algn="l"/>
              </a:tabLst>
            </a:pPr>
            <a:r>
              <a:rPr sz="1200" dirty="0">
                <a:solidFill>
                  <a:srgbClr val="3A812E"/>
                </a:solidFill>
                <a:latin typeface="Wingdings"/>
                <a:cs typeface="Wingdings"/>
              </a:rPr>
              <a:t></a:t>
            </a:r>
            <a:r>
              <a:rPr sz="1200" dirty="0">
                <a:solidFill>
                  <a:srgbClr val="3A812E"/>
                </a:solidFill>
                <a:latin typeface="Times New Roman"/>
                <a:cs typeface="Times New Roman"/>
              </a:rPr>
              <a:t>	</a:t>
            </a:r>
            <a:r>
              <a:rPr sz="2000" dirty="0">
                <a:latin typeface="Arial"/>
                <a:cs typeface="Arial"/>
              </a:rPr>
              <a:t>Saisir au </a:t>
            </a:r>
            <a:r>
              <a:rPr sz="2000" spc="-5" dirty="0">
                <a:latin typeface="Arial"/>
                <a:cs typeface="Arial"/>
              </a:rPr>
              <a:t>clavier </a:t>
            </a:r>
            <a:r>
              <a:rPr sz="2000" dirty="0">
                <a:latin typeface="Arial"/>
                <a:cs typeface="Arial"/>
              </a:rPr>
              <a:t>deux </a:t>
            </a:r>
            <a:r>
              <a:rPr sz="2000" spc="-5" dirty="0">
                <a:latin typeface="Arial"/>
                <a:cs typeface="Arial"/>
              </a:rPr>
              <a:t>entiers </a:t>
            </a:r>
            <a:r>
              <a:rPr sz="2000" dirty="0">
                <a:latin typeface="Arial"/>
                <a:cs typeface="Arial"/>
              </a:rPr>
              <a:t>a et</a:t>
            </a:r>
            <a:r>
              <a:rPr sz="2000" spc="-135" dirty="0">
                <a:latin typeface="Arial"/>
                <a:cs typeface="Arial"/>
              </a:rPr>
              <a:t> </a:t>
            </a:r>
            <a:r>
              <a:rPr sz="2000" dirty="0">
                <a:latin typeface="Arial"/>
                <a:cs typeface="Arial"/>
              </a:rPr>
              <a:t>b</a:t>
            </a:r>
          </a:p>
          <a:p>
            <a:pPr marL="683260" marR="5080" indent="-326390">
              <a:lnSpc>
                <a:spcPct val="100000"/>
              </a:lnSpc>
              <a:spcBef>
                <a:spcPts val="480"/>
              </a:spcBef>
              <a:tabLst>
                <a:tab pos="682625" algn="l"/>
              </a:tabLst>
            </a:pPr>
            <a:r>
              <a:rPr sz="1200" dirty="0">
                <a:solidFill>
                  <a:srgbClr val="3A812E"/>
                </a:solidFill>
                <a:latin typeface="Wingdings"/>
                <a:cs typeface="Wingdings"/>
              </a:rPr>
              <a:t></a:t>
            </a:r>
            <a:r>
              <a:rPr sz="1200" dirty="0">
                <a:solidFill>
                  <a:srgbClr val="3A812E"/>
                </a:solidFill>
                <a:latin typeface="Times New Roman"/>
                <a:cs typeface="Times New Roman"/>
              </a:rPr>
              <a:t>	</a:t>
            </a:r>
            <a:r>
              <a:rPr sz="2000" spc="-5" dirty="0">
                <a:latin typeface="Arial"/>
                <a:cs typeface="Arial"/>
              </a:rPr>
              <a:t>Faire </a:t>
            </a:r>
            <a:r>
              <a:rPr sz="2000" dirty="0">
                <a:latin typeface="Arial"/>
                <a:cs typeface="Arial"/>
              </a:rPr>
              <a:t>appel à une </a:t>
            </a:r>
            <a:r>
              <a:rPr sz="2000" spc="-5" dirty="0">
                <a:latin typeface="Arial"/>
                <a:cs typeface="Arial"/>
              </a:rPr>
              <a:t>fonction </a:t>
            </a:r>
            <a:r>
              <a:rPr sz="2000" dirty="0">
                <a:latin typeface="Arial"/>
                <a:cs typeface="Arial"/>
              </a:rPr>
              <a:t>qui permet de calculer </a:t>
            </a:r>
            <a:r>
              <a:rPr sz="2000" spc="-5" dirty="0">
                <a:latin typeface="Arial"/>
                <a:cs typeface="Arial"/>
              </a:rPr>
              <a:t>et</a:t>
            </a:r>
            <a:r>
              <a:rPr sz="2000" spc="-175" dirty="0">
                <a:latin typeface="Arial"/>
                <a:cs typeface="Arial"/>
              </a:rPr>
              <a:t> </a:t>
            </a:r>
            <a:r>
              <a:rPr sz="2000" dirty="0">
                <a:latin typeface="Arial"/>
                <a:cs typeface="Arial"/>
              </a:rPr>
              <a:t>de</a:t>
            </a:r>
            <a:r>
              <a:rPr sz="2000" spc="-15" dirty="0">
                <a:latin typeface="Arial"/>
                <a:cs typeface="Arial"/>
              </a:rPr>
              <a:t> </a:t>
            </a:r>
            <a:r>
              <a:rPr sz="2000" dirty="0">
                <a:latin typeface="Arial"/>
                <a:cs typeface="Arial"/>
              </a:rPr>
              <a:t>retourner  a </a:t>
            </a:r>
            <a:r>
              <a:rPr sz="2000" spc="-5" dirty="0">
                <a:latin typeface="Arial"/>
                <a:cs typeface="Arial"/>
              </a:rPr>
              <a:t>divisé </a:t>
            </a:r>
            <a:r>
              <a:rPr sz="2000" dirty="0">
                <a:latin typeface="Arial"/>
                <a:cs typeface="Arial"/>
              </a:rPr>
              <a:t>par</a:t>
            </a:r>
            <a:r>
              <a:rPr sz="2000" spc="-105" dirty="0">
                <a:latin typeface="Arial"/>
                <a:cs typeface="Arial"/>
              </a:rPr>
              <a:t> </a:t>
            </a:r>
            <a:r>
              <a:rPr sz="2000" dirty="0">
                <a:latin typeface="Arial"/>
                <a:cs typeface="Arial"/>
              </a:rPr>
              <a:t>b.</a:t>
            </a:r>
          </a:p>
          <a:p>
            <a:pPr marL="134620" indent="222250">
              <a:lnSpc>
                <a:spcPct val="100000"/>
              </a:lnSpc>
              <a:spcBef>
                <a:spcPts val="480"/>
              </a:spcBef>
              <a:tabLst>
                <a:tab pos="682625" algn="l"/>
              </a:tabLst>
            </a:pPr>
            <a:r>
              <a:rPr sz="1200" dirty="0">
                <a:solidFill>
                  <a:srgbClr val="3A812E"/>
                </a:solidFill>
                <a:latin typeface="Wingdings"/>
                <a:cs typeface="Wingdings"/>
              </a:rPr>
              <a:t></a:t>
            </a:r>
            <a:r>
              <a:rPr sz="1200" dirty="0">
                <a:solidFill>
                  <a:srgbClr val="3A812E"/>
                </a:solidFill>
                <a:latin typeface="Times New Roman"/>
                <a:cs typeface="Times New Roman"/>
              </a:rPr>
              <a:t>	</a:t>
            </a:r>
            <a:r>
              <a:rPr sz="2000" spc="-5" dirty="0">
                <a:latin typeface="Arial"/>
                <a:cs typeface="Arial"/>
              </a:rPr>
              <a:t>Affiche le</a:t>
            </a:r>
            <a:r>
              <a:rPr sz="2000" spc="-100" dirty="0">
                <a:latin typeface="Arial"/>
                <a:cs typeface="Arial"/>
              </a:rPr>
              <a:t> </a:t>
            </a:r>
            <a:r>
              <a:rPr sz="2000" dirty="0">
                <a:latin typeface="Arial"/>
                <a:cs typeface="Arial"/>
              </a:rPr>
              <a:t>résultat</a:t>
            </a:r>
          </a:p>
          <a:p>
            <a:pPr marL="134620" marR="5011420">
              <a:lnSpc>
                <a:spcPct val="100000"/>
              </a:lnSpc>
              <a:spcBef>
                <a:spcPts val="1360"/>
              </a:spcBef>
            </a:pPr>
            <a:r>
              <a:rPr sz="1600" b="1" spc="-10" dirty="0">
                <a:solidFill>
                  <a:srgbClr val="7E0054"/>
                </a:solidFill>
                <a:latin typeface="Consolas"/>
                <a:cs typeface="Consolas"/>
              </a:rPr>
              <a:t>import </a:t>
            </a:r>
            <a:r>
              <a:rPr sz="1600" b="1" spc="-10" dirty="0">
                <a:latin typeface="Consolas"/>
                <a:cs typeface="Consolas"/>
              </a:rPr>
              <a:t>java.util.Scanner;  </a:t>
            </a:r>
            <a:r>
              <a:rPr sz="1600" b="1" spc="-10" dirty="0">
                <a:solidFill>
                  <a:srgbClr val="7E0054"/>
                </a:solidFill>
                <a:latin typeface="Consolas"/>
                <a:cs typeface="Consolas"/>
              </a:rPr>
              <a:t>public class </a:t>
            </a:r>
            <a:r>
              <a:rPr sz="1600" b="1" spc="-10" dirty="0">
                <a:latin typeface="Consolas"/>
                <a:cs typeface="Consolas"/>
              </a:rPr>
              <a:t>App1</a:t>
            </a:r>
            <a:r>
              <a:rPr sz="1600" b="1" spc="-50" dirty="0">
                <a:latin typeface="Consolas"/>
                <a:cs typeface="Consolas"/>
              </a:rPr>
              <a:t> </a:t>
            </a:r>
            <a:r>
              <a:rPr sz="1600" b="1" spc="-5" dirty="0">
                <a:latin typeface="Consolas"/>
                <a:cs typeface="Consolas"/>
              </a:rPr>
              <a:t>{</a:t>
            </a:r>
            <a:endParaRPr sz="1600" dirty="0">
              <a:latin typeface="Consolas"/>
              <a:cs typeface="Consolas"/>
            </a:endParaRPr>
          </a:p>
          <a:p>
            <a:pPr marL="690880" marR="3233420" indent="-222885">
              <a:lnSpc>
                <a:spcPct val="100000"/>
              </a:lnSpc>
            </a:pPr>
            <a:r>
              <a:rPr sz="1600" b="1" spc="-10" dirty="0">
                <a:solidFill>
                  <a:srgbClr val="7E0054"/>
                </a:solidFill>
                <a:latin typeface="Consolas"/>
                <a:cs typeface="Consolas"/>
              </a:rPr>
              <a:t>public static int </a:t>
            </a:r>
            <a:r>
              <a:rPr sz="1600" b="1" spc="-10" dirty="0">
                <a:solidFill>
                  <a:srgbClr val="00B050"/>
                </a:solidFill>
                <a:latin typeface="Consolas"/>
                <a:cs typeface="Consolas"/>
              </a:rPr>
              <a:t>calcul</a:t>
            </a:r>
            <a:r>
              <a:rPr sz="1600" b="1" spc="-10" dirty="0">
                <a:latin typeface="Consolas"/>
                <a:cs typeface="Consolas"/>
              </a:rPr>
              <a:t>(</a:t>
            </a:r>
            <a:r>
              <a:rPr sz="1600" b="1" spc="-10" dirty="0">
                <a:solidFill>
                  <a:srgbClr val="7E0054"/>
                </a:solidFill>
                <a:latin typeface="Consolas"/>
                <a:cs typeface="Consolas"/>
              </a:rPr>
              <a:t>int </a:t>
            </a:r>
            <a:r>
              <a:rPr sz="1600" b="1" spc="-10" dirty="0">
                <a:latin typeface="Consolas"/>
                <a:cs typeface="Consolas"/>
              </a:rPr>
              <a:t>a,</a:t>
            </a:r>
            <a:r>
              <a:rPr sz="1600" b="1" spc="-10" dirty="0">
                <a:solidFill>
                  <a:srgbClr val="7E0054"/>
                </a:solidFill>
                <a:latin typeface="Consolas"/>
                <a:cs typeface="Consolas"/>
              </a:rPr>
              <a:t>int </a:t>
            </a:r>
            <a:r>
              <a:rPr sz="1600" b="1" spc="-10" dirty="0">
                <a:latin typeface="Consolas"/>
                <a:cs typeface="Consolas"/>
              </a:rPr>
              <a:t>b){  </a:t>
            </a:r>
            <a:r>
              <a:rPr sz="1600" b="1" spc="-10" dirty="0">
                <a:solidFill>
                  <a:srgbClr val="7E0054"/>
                </a:solidFill>
                <a:latin typeface="Consolas"/>
                <a:cs typeface="Consolas"/>
              </a:rPr>
              <a:t>int</a:t>
            </a:r>
            <a:r>
              <a:rPr sz="1600" b="1" spc="-85" dirty="0">
                <a:solidFill>
                  <a:srgbClr val="7E0054"/>
                </a:solidFill>
                <a:latin typeface="Consolas"/>
                <a:cs typeface="Consolas"/>
              </a:rPr>
              <a:t> </a:t>
            </a:r>
            <a:r>
              <a:rPr sz="1600" b="1" spc="-10" dirty="0">
                <a:latin typeface="Consolas"/>
                <a:cs typeface="Consolas"/>
              </a:rPr>
              <a:t>c=a/b;</a:t>
            </a:r>
            <a:endParaRPr sz="1600" dirty="0">
              <a:latin typeface="Consolas"/>
              <a:cs typeface="Consolas"/>
            </a:endParaRPr>
          </a:p>
          <a:p>
            <a:pPr marL="690880">
              <a:lnSpc>
                <a:spcPct val="100000"/>
              </a:lnSpc>
            </a:pPr>
            <a:r>
              <a:rPr sz="1600" b="1" spc="-10" dirty="0">
                <a:solidFill>
                  <a:srgbClr val="7E0054"/>
                </a:solidFill>
                <a:latin typeface="Consolas"/>
                <a:cs typeface="Consolas"/>
              </a:rPr>
              <a:t>return</a:t>
            </a:r>
            <a:r>
              <a:rPr sz="1600" b="1" spc="-90" dirty="0">
                <a:solidFill>
                  <a:srgbClr val="7E0054"/>
                </a:solidFill>
                <a:latin typeface="Consolas"/>
                <a:cs typeface="Consolas"/>
              </a:rPr>
              <a:t> </a:t>
            </a:r>
            <a:r>
              <a:rPr sz="1600" b="1" spc="-5" dirty="0">
                <a:latin typeface="Consolas"/>
                <a:cs typeface="Consolas"/>
              </a:rPr>
              <a:t>c;</a:t>
            </a:r>
            <a:endParaRPr sz="1600" dirty="0">
              <a:latin typeface="Consolas"/>
              <a:cs typeface="Consolas"/>
            </a:endParaRPr>
          </a:p>
          <a:p>
            <a:pPr marL="467995">
              <a:lnSpc>
                <a:spcPct val="100000"/>
              </a:lnSpc>
            </a:pPr>
            <a:r>
              <a:rPr sz="1600" b="1" spc="-5" dirty="0">
                <a:latin typeface="Consolas"/>
                <a:cs typeface="Consolas"/>
              </a:rPr>
              <a:t>}</a:t>
            </a:r>
            <a:endParaRPr sz="1600" dirty="0">
              <a:latin typeface="Consolas"/>
              <a:cs typeface="Consolas"/>
            </a:endParaRPr>
          </a:p>
          <a:p>
            <a:pPr marL="579120" marR="3011805" indent="-111760">
              <a:lnSpc>
                <a:spcPct val="100000"/>
              </a:lnSpc>
            </a:pPr>
            <a:r>
              <a:rPr sz="1600" b="1" spc="-10" dirty="0">
                <a:solidFill>
                  <a:srgbClr val="7E0054"/>
                </a:solidFill>
                <a:latin typeface="Consolas"/>
                <a:cs typeface="Consolas"/>
              </a:rPr>
              <a:t>public static void </a:t>
            </a:r>
            <a:r>
              <a:rPr sz="1600" b="1" spc="-10" dirty="0">
                <a:latin typeface="Consolas"/>
                <a:cs typeface="Consolas"/>
              </a:rPr>
              <a:t>main(String[] args) </a:t>
            </a:r>
            <a:r>
              <a:rPr sz="1600" b="1" spc="-5" dirty="0">
                <a:latin typeface="Consolas"/>
                <a:cs typeface="Consolas"/>
              </a:rPr>
              <a:t>{  </a:t>
            </a:r>
            <a:r>
              <a:rPr sz="1600" b="1" spc="-10" dirty="0">
                <a:latin typeface="Consolas"/>
                <a:cs typeface="Consolas"/>
              </a:rPr>
              <a:t>Scanner clavier=</a:t>
            </a:r>
            <a:r>
              <a:rPr sz="1600" b="1" spc="-10" dirty="0">
                <a:solidFill>
                  <a:srgbClr val="7E0054"/>
                </a:solidFill>
                <a:latin typeface="Consolas"/>
                <a:cs typeface="Consolas"/>
              </a:rPr>
              <a:t>new</a:t>
            </a:r>
            <a:r>
              <a:rPr sz="1600" b="1" spc="-30" dirty="0">
                <a:solidFill>
                  <a:srgbClr val="7E0054"/>
                </a:solidFill>
                <a:latin typeface="Consolas"/>
                <a:cs typeface="Consolas"/>
              </a:rPr>
              <a:t> </a:t>
            </a:r>
            <a:r>
              <a:rPr sz="1600" b="1" spc="-10" dirty="0">
                <a:latin typeface="Consolas"/>
                <a:cs typeface="Consolas"/>
              </a:rPr>
              <a:t>Scanner(System.</a:t>
            </a:r>
            <a:r>
              <a:rPr sz="1600" b="1" i="1" spc="-10" dirty="0">
                <a:solidFill>
                  <a:srgbClr val="0000C0"/>
                </a:solidFill>
                <a:latin typeface="Consolas"/>
                <a:cs typeface="Consolas"/>
              </a:rPr>
              <a:t>in</a:t>
            </a:r>
            <a:r>
              <a:rPr sz="1600" b="1" i="1" spc="-10" dirty="0">
                <a:latin typeface="Consolas"/>
                <a:cs typeface="Consolas"/>
              </a:rPr>
              <a:t>);</a:t>
            </a:r>
            <a:endParaRPr sz="1600" dirty="0">
              <a:latin typeface="Consolas"/>
              <a:cs typeface="Consolas"/>
            </a:endParaRPr>
          </a:p>
          <a:p>
            <a:pPr marL="579120" marR="1344295">
              <a:lnSpc>
                <a:spcPct val="100000"/>
              </a:lnSpc>
            </a:pPr>
            <a:r>
              <a:rPr sz="1600" b="1" spc="-10" dirty="0">
                <a:latin typeface="Consolas"/>
                <a:cs typeface="Consolas"/>
              </a:rPr>
              <a:t>System.</a:t>
            </a:r>
            <a:r>
              <a:rPr sz="1600" b="1" i="1" spc="-10" dirty="0">
                <a:solidFill>
                  <a:srgbClr val="0000C0"/>
                </a:solidFill>
                <a:latin typeface="Consolas"/>
                <a:cs typeface="Consolas"/>
              </a:rPr>
              <a:t>out</a:t>
            </a:r>
            <a:r>
              <a:rPr sz="1600" b="1" i="1" spc="-10" dirty="0">
                <a:latin typeface="Consolas"/>
                <a:cs typeface="Consolas"/>
              </a:rPr>
              <a:t>.print(</a:t>
            </a:r>
            <a:r>
              <a:rPr sz="1600" b="1" i="1" spc="-10" dirty="0">
                <a:solidFill>
                  <a:srgbClr val="2900FF"/>
                </a:solidFill>
                <a:latin typeface="Consolas"/>
                <a:cs typeface="Consolas"/>
              </a:rPr>
              <a:t>"Donner a:"</a:t>
            </a:r>
            <a:r>
              <a:rPr sz="1600" b="1" i="1" spc="-10" dirty="0">
                <a:latin typeface="Consolas"/>
                <a:cs typeface="Consolas"/>
              </a:rPr>
              <a:t>);</a:t>
            </a:r>
            <a:r>
              <a:rPr sz="1600" b="1" i="1" spc="-10" dirty="0">
                <a:solidFill>
                  <a:srgbClr val="7E0054"/>
                </a:solidFill>
                <a:latin typeface="Consolas"/>
                <a:cs typeface="Consolas"/>
              </a:rPr>
              <a:t>int </a:t>
            </a:r>
            <a:r>
              <a:rPr sz="1600" b="1" i="1" spc="-10" dirty="0">
                <a:latin typeface="Consolas"/>
                <a:cs typeface="Consolas"/>
              </a:rPr>
              <a:t>a=clavier.nextInt();  </a:t>
            </a:r>
            <a:r>
              <a:rPr sz="1600" b="1" spc="-10" dirty="0">
                <a:latin typeface="Consolas"/>
                <a:cs typeface="Consolas"/>
              </a:rPr>
              <a:t>System.</a:t>
            </a:r>
            <a:r>
              <a:rPr sz="1600" b="1" i="1" spc="-10" dirty="0">
                <a:solidFill>
                  <a:srgbClr val="0000C0"/>
                </a:solidFill>
                <a:latin typeface="Consolas"/>
                <a:cs typeface="Consolas"/>
              </a:rPr>
              <a:t>out</a:t>
            </a:r>
            <a:r>
              <a:rPr sz="1600" b="1" i="1" spc="-10" dirty="0">
                <a:latin typeface="Consolas"/>
                <a:cs typeface="Consolas"/>
              </a:rPr>
              <a:t>.print(</a:t>
            </a:r>
            <a:r>
              <a:rPr sz="1600" b="1" i="1" spc="-10" dirty="0">
                <a:solidFill>
                  <a:srgbClr val="2900FF"/>
                </a:solidFill>
                <a:latin typeface="Consolas"/>
                <a:cs typeface="Consolas"/>
              </a:rPr>
              <a:t>"Donner b:"</a:t>
            </a:r>
            <a:r>
              <a:rPr sz="1600" b="1" i="1" spc="-10" dirty="0">
                <a:latin typeface="Consolas"/>
                <a:cs typeface="Consolas"/>
              </a:rPr>
              <a:t>);</a:t>
            </a:r>
            <a:r>
              <a:rPr sz="1600" b="1" i="1" spc="-10" dirty="0">
                <a:solidFill>
                  <a:srgbClr val="7E0054"/>
                </a:solidFill>
                <a:latin typeface="Consolas"/>
                <a:cs typeface="Consolas"/>
              </a:rPr>
              <a:t>int </a:t>
            </a:r>
            <a:r>
              <a:rPr sz="1600" b="1" i="1" spc="-10" dirty="0">
                <a:latin typeface="Consolas"/>
                <a:cs typeface="Consolas"/>
              </a:rPr>
              <a:t>b=clavier.nextInt();  </a:t>
            </a:r>
            <a:r>
              <a:rPr sz="1600" b="1" spc="-10" dirty="0">
                <a:solidFill>
                  <a:srgbClr val="7E0054"/>
                </a:solidFill>
                <a:latin typeface="Consolas"/>
                <a:cs typeface="Consolas"/>
              </a:rPr>
              <a:t>int </a:t>
            </a:r>
            <a:r>
              <a:rPr sz="1600" b="1" spc="-10" dirty="0">
                <a:latin typeface="Consolas"/>
                <a:cs typeface="Consolas"/>
              </a:rPr>
              <a:t>resultat=</a:t>
            </a:r>
            <a:r>
              <a:rPr sz="1600" b="1" i="1" spc="-10" dirty="0">
                <a:latin typeface="Consolas"/>
                <a:cs typeface="Consolas"/>
              </a:rPr>
              <a:t>calcul(a, b);  </a:t>
            </a:r>
            <a:r>
              <a:rPr sz="1600" b="1" spc="-10" dirty="0">
                <a:latin typeface="Consolas"/>
                <a:cs typeface="Consolas"/>
              </a:rPr>
              <a:t>System.</a:t>
            </a:r>
            <a:r>
              <a:rPr sz="1600" b="1" i="1" spc="-10" dirty="0">
                <a:solidFill>
                  <a:srgbClr val="0000C0"/>
                </a:solidFill>
                <a:latin typeface="Consolas"/>
                <a:cs typeface="Consolas"/>
              </a:rPr>
              <a:t>out</a:t>
            </a:r>
            <a:r>
              <a:rPr sz="1600" b="1" i="1" spc="-10" dirty="0">
                <a:latin typeface="Consolas"/>
                <a:cs typeface="Consolas"/>
              </a:rPr>
              <a:t>.println(</a:t>
            </a:r>
            <a:r>
              <a:rPr sz="1600" b="1" i="1" spc="-10" dirty="0">
                <a:solidFill>
                  <a:srgbClr val="2900FF"/>
                </a:solidFill>
                <a:latin typeface="Consolas"/>
                <a:cs typeface="Consolas"/>
              </a:rPr>
              <a:t>"Resultat="</a:t>
            </a:r>
            <a:r>
              <a:rPr sz="1600" b="1" i="1" spc="-10" dirty="0">
                <a:latin typeface="Consolas"/>
                <a:cs typeface="Consolas"/>
              </a:rPr>
              <a:t>+resultat);</a:t>
            </a:r>
            <a:endParaRPr sz="1600" dirty="0">
              <a:latin typeface="Consolas"/>
              <a:cs typeface="Consolas"/>
            </a:endParaRPr>
          </a:p>
          <a:p>
            <a:pPr marL="134620">
              <a:lnSpc>
                <a:spcPct val="100000"/>
              </a:lnSpc>
            </a:pPr>
            <a:r>
              <a:rPr sz="1600" b="1" spc="-5" dirty="0">
                <a:latin typeface="Consolas"/>
                <a:cs typeface="Consolas"/>
              </a:rPr>
              <a:t>}</a:t>
            </a:r>
            <a:endParaRPr sz="1600" dirty="0">
              <a:latin typeface="Consolas"/>
              <a:cs typeface="Consolas"/>
            </a:endParaRPr>
          </a:p>
          <a:p>
            <a:pPr marL="134620">
              <a:lnSpc>
                <a:spcPct val="100000"/>
              </a:lnSpc>
            </a:pPr>
            <a:r>
              <a:rPr sz="1600" b="1" spc="-5" dirty="0">
                <a:latin typeface="Consolas"/>
                <a:cs typeface="Consolas"/>
              </a:rPr>
              <a:t>}</a:t>
            </a:r>
            <a:endParaRPr sz="1600" dirty="0">
              <a:latin typeface="Consolas"/>
              <a:cs typeface="Consolas"/>
            </a:endParaRPr>
          </a:p>
        </p:txBody>
      </p:sp>
    </p:spTree>
    <p:extLst>
      <p:ext uri="{BB962C8B-B14F-4D97-AF65-F5344CB8AC3E}">
        <p14:creationId xmlns:p14="http://schemas.microsoft.com/office/powerpoint/2010/main" val="421124059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6463" rIns="0" bIns="0" rtlCol="0">
            <a:spAutoFit/>
          </a:bodyPr>
          <a:lstStyle/>
          <a:p>
            <a:pPr marL="146685">
              <a:lnSpc>
                <a:spcPct val="100000"/>
              </a:lnSpc>
            </a:pPr>
            <a:r>
              <a:rPr sz="4200" spc="-5" dirty="0"/>
              <a:t>Exécution</a:t>
            </a:r>
            <a:endParaRPr sz="4200"/>
          </a:p>
        </p:txBody>
      </p:sp>
      <p:sp>
        <p:nvSpPr>
          <p:cNvPr id="14" name="object 14"/>
          <p:cNvSpPr txBox="1">
            <a:spLocks noGrp="1"/>
          </p:cNvSpPr>
          <p:nvPr>
            <p:ph type="sldNum" sz="quarter" idx="12"/>
          </p:nvPr>
        </p:nvSpPr>
        <p:spPr>
          <a:prstGeom prst="rect">
            <a:avLst/>
          </a:prstGeom>
        </p:spPr>
        <p:txBody>
          <a:bodyPr vert="horz" wrap="square" lIns="0" tIns="0" rIns="0" bIns="0" rtlCol="0">
            <a:spAutoFit/>
          </a:bodyPr>
          <a:lstStyle/>
          <a:p>
            <a:pPr marL="25400">
              <a:lnSpc>
                <a:spcPts val="1260"/>
              </a:lnSpc>
            </a:pPr>
            <a:fld id="{81D60167-4931-47E6-BA6A-407CBD079E47}" type="slidenum">
              <a:rPr dirty="0"/>
              <a:t>158</a:t>
            </a:fld>
            <a:endParaRPr dirty="0"/>
          </a:p>
        </p:txBody>
      </p:sp>
      <p:sp>
        <p:nvSpPr>
          <p:cNvPr id="3" name="object 3"/>
          <p:cNvSpPr/>
          <p:nvPr/>
        </p:nvSpPr>
        <p:spPr>
          <a:xfrm>
            <a:off x="1529974" y="3201923"/>
            <a:ext cx="2016760" cy="576580"/>
          </a:xfrm>
          <a:custGeom>
            <a:avLst/>
            <a:gdLst/>
            <a:ahLst/>
            <a:cxnLst/>
            <a:rect l="l" t="t" r="r" b="b"/>
            <a:pathLst>
              <a:path w="2016760" h="576579">
                <a:moveTo>
                  <a:pt x="0" y="0"/>
                </a:moveTo>
                <a:lnTo>
                  <a:pt x="0" y="576072"/>
                </a:lnTo>
                <a:lnTo>
                  <a:pt x="2016251" y="576072"/>
                </a:lnTo>
                <a:lnTo>
                  <a:pt x="2016251" y="0"/>
                </a:lnTo>
                <a:lnTo>
                  <a:pt x="0" y="0"/>
                </a:lnTo>
                <a:close/>
              </a:path>
            </a:pathLst>
          </a:custGeom>
          <a:solidFill>
            <a:srgbClr val="000000"/>
          </a:solidFill>
        </p:spPr>
        <p:txBody>
          <a:bodyPr wrap="square" lIns="0" tIns="0" rIns="0" bIns="0" rtlCol="0"/>
          <a:lstStyle/>
          <a:p>
            <a:endParaRPr/>
          </a:p>
        </p:txBody>
      </p:sp>
      <p:sp>
        <p:nvSpPr>
          <p:cNvPr id="4" name="object 4"/>
          <p:cNvSpPr/>
          <p:nvPr/>
        </p:nvSpPr>
        <p:spPr>
          <a:xfrm>
            <a:off x="1517785" y="3189731"/>
            <a:ext cx="2042160" cy="588645"/>
          </a:xfrm>
          <a:custGeom>
            <a:avLst/>
            <a:gdLst/>
            <a:ahLst/>
            <a:cxnLst/>
            <a:rect l="l" t="t" r="r" b="b"/>
            <a:pathLst>
              <a:path w="2042160" h="588645">
                <a:moveTo>
                  <a:pt x="2042156" y="588264"/>
                </a:moveTo>
                <a:lnTo>
                  <a:pt x="2042156" y="6095"/>
                </a:lnTo>
                <a:lnTo>
                  <a:pt x="2036060" y="0"/>
                </a:lnTo>
                <a:lnTo>
                  <a:pt x="6095" y="0"/>
                </a:lnTo>
                <a:lnTo>
                  <a:pt x="0" y="6095"/>
                </a:lnTo>
                <a:lnTo>
                  <a:pt x="0" y="588264"/>
                </a:lnTo>
                <a:lnTo>
                  <a:pt x="12188" y="588264"/>
                </a:lnTo>
                <a:lnTo>
                  <a:pt x="12188" y="25907"/>
                </a:lnTo>
                <a:lnTo>
                  <a:pt x="25904" y="12191"/>
                </a:lnTo>
                <a:lnTo>
                  <a:pt x="25904" y="25907"/>
                </a:lnTo>
                <a:lnTo>
                  <a:pt x="2016248" y="25907"/>
                </a:lnTo>
                <a:lnTo>
                  <a:pt x="2016248" y="12191"/>
                </a:lnTo>
                <a:lnTo>
                  <a:pt x="2028440" y="25907"/>
                </a:lnTo>
                <a:lnTo>
                  <a:pt x="2028440" y="588264"/>
                </a:lnTo>
                <a:lnTo>
                  <a:pt x="2042156" y="588264"/>
                </a:lnTo>
                <a:close/>
              </a:path>
              <a:path w="2042160" h="588645">
                <a:moveTo>
                  <a:pt x="25904" y="25907"/>
                </a:moveTo>
                <a:lnTo>
                  <a:pt x="25904" y="12191"/>
                </a:lnTo>
                <a:lnTo>
                  <a:pt x="12188" y="25907"/>
                </a:lnTo>
                <a:lnTo>
                  <a:pt x="25904" y="25907"/>
                </a:lnTo>
                <a:close/>
              </a:path>
              <a:path w="2042160" h="588645">
                <a:moveTo>
                  <a:pt x="25904" y="588264"/>
                </a:moveTo>
                <a:lnTo>
                  <a:pt x="25904" y="25907"/>
                </a:lnTo>
                <a:lnTo>
                  <a:pt x="12188" y="25907"/>
                </a:lnTo>
                <a:lnTo>
                  <a:pt x="12188" y="588264"/>
                </a:lnTo>
                <a:lnTo>
                  <a:pt x="25904" y="588264"/>
                </a:lnTo>
                <a:close/>
              </a:path>
              <a:path w="2042160" h="588645">
                <a:moveTo>
                  <a:pt x="2028440" y="25907"/>
                </a:moveTo>
                <a:lnTo>
                  <a:pt x="2016248" y="12191"/>
                </a:lnTo>
                <a:lnTo>
                  <a:pt x="2016248" y="25907"/>
                </a:lnTo>
                <a:lnTo>
                  <a:pt x="2028440" y="25907"/>
                </a:lnTo>
                <a:close/>
              </a:path>
              <a:path w="2042160" h="588645">
                <a:moveTo>
                  <a:pt x="2028440" y="588264"/>
                </a:moveTo>
                <a:lnTo>
                  <a:pt x="2028440" y="25907"/>
                </a:lnTo>
                <a:lnTo>
                  <a:pt x="2016248" y="25907"/>
                </a:lnTo>
                <a:lnTo>
                  <a:pt x="2016248" y="588264"/>
                </a:lnTo>
                <a:lnTo>
                  <a:pt x="2028440" y="588264"/>
                </a:lnTo>
                <a:close/>
              </a:path>
            </a:pathLst>
          </a:custGeom>
          <a:solidFill>
            <a:srgbClr val="000000"/>
          </a:solidFill>
        </p:spPr>
        <p:txBody>
          <a:bodyPr wrap="square" lIns="0" tIns="0" rIns="0" bIns="0" rtlCol="0"/>
          <a:lstStyle/>
          <a:p>
            <a:endParaRPr/>
          </a:p>
        </p:txBody>
      </p:sp>
      <p:sp>
        <p:nvSpPr>
          <p:cNvPr id="5" name="object 5"/>
          <p:cNvSpPr txBox="1"/>
          <p:nvPr/>
        </p:nvSpPr>
        <p:spPr>
          <a:xfrm>
            <a:off x="1249052" y="1369059"/>
            <a:ext cx="7879715" cy="1744980"/>
          </a:xfrm>
          <a:prstGeom prst="rect">
            <a:avLst/>
          </a:prstGeom>
        </p:spPr>
        <p:txBody>
          <a:bodyPr vert="horz" wrap="square" lIns="0" tIns="0" rIns="0" bIns="0" rtlCol="0">
            <a:spAutoFit/>
          </a:bodyPr>
          <a:lstStyle/>
          <a:p>
            <a:pPr marL="416559" marR="5080" indent="-342900">
              <a:lnSpc>
                <a:spcPct val="100000"/>
              </a:lnSpc>
              <a:buClr>
                <a:srgbClr val="CC9900"/>
              </a:buClr>
              <a:buSzPct val="65000"/>
              <a:buFont typeface="Wingdings"/>
              <a:buChar char=""/>
              <a:tabLst>
                <a:tab pos="415925" algn="l"/>
                <a:tab pos="416559" algn="l"/>
              </a:tabLst>
            </a:pPr>
            <a:r>
              <a:rPr sz="2000" dirty="0">
                <a:latin typeface="Arial"/>
                <a:cs typeface="Arial"/>
              </a:rPr>
              <a:t>Nous constatons que </a:t>
            </a:r>
            <a:r>
              <a:rPr sz="2000" spc="-5" dirty="0">
                <a:latin typeface="Arial"/>
                <a:cs typeface="Arial"/>
              </a:rPr>
              <a:t>le </a:t>
            </a:r>
            <a:r>
              <a:rPr sz="2000" dirty="0">
                <a:latin typeface="Arial"/>
                <a:cs typeface="Arial"/>
              </a:rPr>
              <a:t>compilateur ne signale pas </a:t>
            </a:r>
            <a:r>
              <a:rPr sz="2000" spc="-5" dirty="0">
                <a:latin typeface="Arial"/>
                <a:cs typeface="Arial"/>
              </a:rPr>
              <a:t>le </a:t>
            </a:r>
            <a:r>
              <a:rPr sz="2000" dirty="0">
                <a:latin typeface="Arial"/>
                <a:cs typeface="Arial"/>
              </a:rPr>
              <a:t>cas ou b</a:t>
            </a:r>
            <a:r>
              <a:rPr sz="2000" spc="-225" dirty="0">
                <a:latin typeface="Arial"/>
                <a:cs typeface="Arial"/>
              </a:rPr>
              <a:t> </a:t>
            </a:r>
            <a:r>
              <a:rPr sz="2000" dirty="0">
                <a:latin typeface="Arial"/>
                <a:cs typeface="Arial"/>
              </a:rPr>
              <a:t>est  égal à</a:t>
            </a:r>
            <a:r>
              <a:rPr sz="2000" spc="-114" dirty="0">
                <a:latin typeface="Arial"/>
                <a:cs typeface="Arial"/>
              </a:rPr>
              <a:t> </a:t>
            </a:r>
            <a:r>
              <a:rPr sz="2000" dirty="0">
                <a:latin typeface="Arial"/>
                <a:cs typeface="Arial"/>
              </a:rPr>
              <a:t>zero.</a:t>
            </a:r>
            <a:endParaRPr sz="2000">
              <a:latin typeface="Arial"/>
              <a:cs typeface="Arial"/>
            </a:endParaRPr>
          </a:p>
          <a:p>
            <a:pPr marL="416559" indent="-342900">
              <a:lnSpc>
                <a:spcPct val="100000"/>
              </a:lnSpc>
              <a:spcBef>
                <a:spcPts val="480"/>
              </a:spcBef>
              <a:buClr>
                <a:srgbClr val="CC9900"/>
              </a:buClr>
              <a:buSzPct val="65000"/>
              <a:buFont typeface="Wingdings"/>
              <a:buChar char=""/>
              <a:tabLst>
                <a:tab pos="415925" algn="l"/>
                <a:tab pos="416559" algn="l"/>
              </a:tabLst>
            </a:pPr>
            <a:r>
              <a:rPr sz="2000" spc="5" dirty="0">
                <a:latin typeface="Arial"/>
                <a:cs typeface="Arial"/>
              </a:rPr>
              <a:t>Ce </a:t>
            </a:r>
            <a:r>
              <a:rPr sz="2000" dirty="0">
                <a:latin typeface="Arial"/>
                <a:cs typeface="Arial"/>
              </a:rPr>
              <a:t>qui constitue un cas </a:t>
            </a:r>
            <a:r>
              <a:rPr sz="2000" spc="-5" dirty="0">
                <a:latin typeface="Arial"/>
                <a:cs typeface="Arial"/>
              </a:rPr>
              <a:t>fatal </a:t>
            </a:r>
            <a:r>
              <a:rPr sz="2000" dirty="0">
                <a:latin typeface="Arial"/>
                <a:cs typeface="Arial"/>
              </a:rPr>
              <a:t>pour</a:t>
            </a:r>
            <a:r>
              <a:rPr sz="2000" spc="-130" dirty="0">
                <a:latin typeface="Arial"/>
                <a:cs typeface="Arial"/>
              </a:rPr>
              <a:t> </a:t>
            </a:r>
            <a:r>
              <a:rPr sz="2000" spc="-5" dirty="0">
                <a:latin typeface="Arial"/>
                <a:cs typeface="Arial"/>
              </a:rPr>
              <a:t>l’application.</a:t>
            </a:r>
            <a:endParaRPr sz="2000">
              <a:latin typeface="Arial"/>
              <a:cs typeface="Arial"/>
            </a:endParaRPr>
          </a:p>
          <a:p>
            <a:pPr marL="416559" indent="-342900">
              <a:lnSpc>
                <a:spcPct val="100000"/>
              </a:lnSpc>
              <a:spcBef>
                <a:spcPts val="480"/>
              </a:spcBef>
              <a:buClr>
                <a:srgbClr val="CC9900"/>
              </a:buClr>
              <a:buSzPct val="65000"/>
              <a:buFont typeface="Wingdings"/>
              <a:buChar char=""/>
              <a:tabLst>
                <a:tab pos="415925" algn="l"/>
                <a:tab pos="416559" algn="l"/>
              </a:tabLst>
            </a:pPr>
            <a:r>
              <a:rPr sz="2000" spc="-5" dirty="0">
                <a:latin typeface="Arial"/>
                <a:cs typeface="Arial"/>
              </a:rPr>
              <a:t>Voyons </a:t>
            </a:r>
            <a:r>
              <a:rPr sz="2000" dirty="0">
                <a:latin typeface="Arial"/>
                <a:cs typeface="Arial"/>
              </a:rPr>
              <a:t>ce qui se passe au moment de</a:t>
            </a:r>
            <a:r>
              <a:rPr sz="2000" spc="-114" dirty="0">
                <a:latin typeface="Arial"/>
                <a:cs typeface="Arial"/>
              </a:rPr>
              <a:t> </a:t>
            </a:r>
            <a:r>
              <a:rPr sz="2000" spc="-5" dirty="0">
                <a:latin typeface="Arial"/>
                <a:cs typeface="Arial"/>
              </a:rPr>
              <a:t>l’exécution</a:t>
            </a:r>
            <a:endParaRPr sz="2000">
              <a:latin typeface="Arial"/>
              <a:cs typeface="Arial"/>
            </a:endParaRPr>
          </a:p>
          <a:p>
            <a:pPr marL="12700">
              <a:lnSpc>
                <a:spcPct val="100000"/>
              </a:lnSpc>
              <a:spcBef>
                <a:spcPts val="780"/>
              </a:spcBef>
            </a:pPr>
            <a:r>
              <a:rPr sz="2000" dirty="0">
                <a:solidFill>
                  <a:srgbClr val="C00000"/>
                </a:solidFill>
                <a:latin typeface="Arial"/>
                <a:cs typeface="Arial"/>
              </a:rPr>
              <a:t>Scénario 1 : Le cas</a:t>
            </a:r>
            <a:r>
              <a:rPr sz="2000" spc="-165" dirty="0">
                <a:solidFill>
                  <a:srgbClr val="C00000"/>
                </a:solidFill>
                <a:latin typeface="Arial"/>
                <a:cs typeface="Arial"/>
              </a:rPr>
              <a:t> </a:t>
            </a:r>
            <a:r>
              <a:rPr sz="2000" dirty="0">
                <a:solidFill>
                  <a:srgbClr val="C00000"/>
                </a:solidFill>
                <a:latin typeface="Arial"/>
                <a:cs typeface="Arial"/>
              </a:rPr>
              <a:t>normal</a:t>
            </a:r>
            <a:endParaRPr sz="2000">
              <a:latin typeface="Arial"/>
              <a:cs typeface="Arial"/>
            </a:endParaRPr>
          </a:p>
        </p:txBody>
      </p:sp>
      <p:sp>
        <p:nvSpPr>
          <p:cNvPr id="6" name="object 6"/>
          <p:cNvSpPr/>
          <p:nvPr/>
        </p:nvSpPr>
        <p:spPr>
          <a:xfrm>
            <a:off x="774073" y="3777996"/>
            <a:ext cx="9144000" cy="3429000"/>
          </a:xfrm>
          <a:custGeom>
            <a:avLst/>
            <a:gdLst/>
            <a:ahLst/>
            <a:cxnLst/>
            <a:rect l="l" t="t" r="r" b="b"/>
            <a:pathLst>
              <a:path w="9144000" h="3429000">
                <a:moveTo>
                  <a:pt x="9143996" y="3428999"/>
                </a:moveTo>
                <a:lnTo>
                  <a:pt x="9143996" y="0"/>
                </a:lnTo>
                <a:lnTo>
                  <a:pt x="0" y="0"/>
                </a:lnTo>
                <a:lnTo>
                  <a:pt x="0" y="3428999"/>
                </a:lnTo>
                <a:lnTo>
                  <a:pt x="9143996" y="3428999"/>
                </a:lnTo>
                <a:close/>
              </a:path>
            </a:pathLst>
          </a:custGeom>
          <a:solidFill>
            <a:srgbClr val="FFFFFF"/>
          </a:solidFill>
        </p:spPr>
        <p:txBody>
          <a:bodyPr wrap="square" lIns="0" tIns="0" rIns="0" bIns="0" rtlCol="0"/>
          <a:lstStyle/>
          <a:p>
            <a:endParaRPr/>
          </a:p>
        </p:txBody>
      </p:sp>
      <p:sp>
        <p:nvSpPr>
          <p:cNvPr id="7" name="object 7"/>
          <p:cNvSpPr/>
          <p:nvPr/>
        </p:nvSpPr>
        <p:spPr>
          <a:xfrm>
            <a:off x="1231273" y="6521957"/>
            <a:ext cx="8229600" cy="0"/>
          </a:xfrm>
          <a:custGeom>
            <a:avLst/>
            <a:gdLst/>
            <a:ahLst/>
            <a:cxnLst/>
            <a:rect l="l" t="t" r="r" b="b"/>
            <a:pathLst>
              <a:path w="8229600">
                <a:moveTo>
                  <a:pt x="0" y="0"/>
                </a:moveTo>
                <a:lnTo>
                  <a:pt x="8229599" y="0"/>
                </a:lnTo>
              </a:path>
            </a:pathLst>
          </a:custGeom>
          <a:ln w="19811">
            <a:solidFill>
              <a:srgbClr val="CC9800"/>
            </a:solidFill>
          </a:ln>
        </p:spPr>
        <p:txBody>
          <a:bodyPr wrap="square" lIns="0" tIns="0" rIns="0" bIns="0" rtlCol="0"/>
          <a:lstStyle/>
          <a:p>
            <a:endParaRPr/>
          </a:p>
        </p:txBody>
      </p:sp>
      <p:sp>
        <p:nvSpPr>
          <p:cNvPr id="8" name="object 8"/>
          <p:cNvSpPr/>
          <p:nvPr/>
        </p:nvSpPr>
        <p:spPr>
          <a:xfrm>
            <a:off x="1529974" y="3777996"/>
            <a:ext cx="2016760" cy="433070"/>
          </a:xfrm>
          <a:custGeom>
            <a:avLst/>
            <a:gdLst/>
            <a:ahLst/>
            <a:cxnLst/>
            <a:rect l="l" t="t" r="r" b="b"/>
            <a:pathLst>
              <a:path w="2016760" h="433070">
                <a:moveTo>
                  <a:pt x="2016251" y="0"/>
                </a:moveTo>
                <a:lnTo>
                  <a:pt x="0" y="0"/>
                </a:lnTo>
                <a:lnTo>
                  <a:pt x="0" y="432815"/>
                </a:lnTo>
                <a:lnTo>
                  <a:pt x="2016251" y="432815"/>
                </a:lnTo>
                <a:lnTo>
                  <a:pt x="2016251" y="0"/>
                </a:lnTo>
                <a:close/>
              </a:path>
            </a:pathLst>
          </a:custGeom>
          <a:solidFill>
            <a:srgbClr val="000000"/>
          </a:solidFill>
        </p:spPr>
        <p:txBody>
          <a:bodyPr wrap="square" lIns="0" tIns="0" rIns="0" bIns="0" rtlCol="0"/>
          <a:lstStyle/>
          <a:p>
            <a:endParaRPr/>
          </a:p>
        </p:txBody>
      </p:sp>
      <p:sp>
        <p:nvSpPr>
          <p:cNvPr id="9" name="object 9"/>
          <p:cNvSpPr/>
          <p:nvPr/>
        </p:nvSpPr>
        <p:spPr>
          <a:xfrm>
            <a:off x="1517785" y="3777996"/>
            <a:ext cx="2042160" cy="445134"/>
          </a:xfrm>
          <a:custGeom>
            <a:avLst/>
            <a:gdLst/>
            <a:ahLst/>
            <a:cxnLst/>
            <a:rect l="l" t="t" r="r" b="b"/>
            <a:pathLst>
              <a:path w="2042160" h="445135">
                <a:moveTo>
                  <a:pt x="25904" y="420623"/>
                </a:moveTo>
                <a:lnTo>
                  <a:pt x="25904" y="0"/>
                </a:lnTo>
                <a:lnTo>
                  <a:pt x="0" y="0"/>
                </a:lnTo>
                <a:lnTo>
                  <a:pt x="0" y="440435"/>
                </a:lnTo>
                <a:lnTo>
                  <a:pt x="6095" y="445007"/>
                </a:lnTo>
                <a:lnTo>
                  <a:pt x="12188" y="445007"/>
                </a:lnTo>
                <a:lnTo>
                  <a:pt x="12188" y="420623"/>
                </a:lnTo>
                <a:lnTo>
                  <a:pt x="25904" y="420623"/>
                </a:lnTo>
                <a:close/>
              </a:path>
              <a:path w="2042160" h="445135">
                <a:moveTo>
                  <a:pt x="2028440" y="420623"/>
                </a:moveTo>
                <a:lnTo>
                  <a:pt x="12188" y="420623"/>
                </a:lnTo>
                <a:lnTo>
                  <a:pt x="25904" y="432815"/>
                </a:lnTo>
                <a:lnTo>
                  <a:pt x="25904" y="445007"/>
                </a:lnTo>
                <a:lnTo>
                  <a:pt x="2016248" y="445007"/>
                </a:lnTo>
                <a:lnTo>
                  <a:pt x="2016248" y="432815"/>
                </a:lnTo>
                <a:lnTo>
                  <a:pt x="2028440" y="420623"/>
                </a:lnTo>
                <a:close/>
              </a:path>
              <a:path w="2042160" h="445135">
                <a:moveTo>
                  <a:pt x="25904" y="445007"/>
                </a:moveTo>
                <a:lnTo>
                  <a:pt x="25904" y="432815"/>
                </a:lnTo>
                <a:lnTo>
                  <a:pt x="12188" y="420623"/>
                </a:lnTo>
                <a:lnTo>
                  <a:pt x="12188" y="445007"/>
                </a:lnTo>
                <a:lnTo>
                  <a:pt x="25904" y="445007"/>
                </a:lnTo>
                <a:close/>
              </a:path>
              <a:path w="2042160" h="445135">
                <a:moveTo>
                  <a:pt x="2042156" y="440435"/>
                </a:moveTo>
                <a:lnTo>
                  <a:pt x="2042156" y="0"/>
                </a:lnTo>
                <a:lnTo>
                  <a:pt x="2016248" y="0"/>
                </a:lnTo>
                <a:lnTo>
                  <a:pt x="2016248" y="420623"/>
                </a:lnTo>
                <a:lnTo>
                  <a:pt x="2028440" y="420623"/>
                </a:lnTo>
                <a:lnTo>
                  <a:pt x="2028440" y="445007"/>
                </a:lnTo>
                <a:lnTo>
                  <a:pt x="2036060" y="445007"/>
                </a:lnTo>
                <a:lnTo>
                  <a:pt x="2042156" y="440435"/>
                </a:lnTo>
                <a:close/>
              </a:path>
              <a:path w="2042160" h="445135">
                <a:moveTo>
                  <a:pt x="2028440" y="445007"/>
                </a:moveTo>
                <a:lnTo>
                  <a:pt x="2028440" y="420623"/>
                </a:lnTo>
                <a:lnTo>
                  <a:pt x="2016248" y="432815"/>
                </a:lnTo>
                <a:lnTo>
                  <a:pt x="2016248" y="445007"/>
                </a:lnTo>
                <a:lnTo>
                  <a:pt x="2028440" y="445007"/>
                </a:lnTo>
                <a:close/>
              </a:path>
            </a:pathLst>
          </a:custGeom>
          <a:solidFill>
            <a:srgbClr val="000000"/>
          </a:solidFill>
        </p:spPr>
        <p:txBody>
          <a:bodyPr wrap="square" lIns="0" tIns="0" rIns="0" bIns="0" rtlCol="0"/>
          <a:lstStyle/>
          <a:p>
            <a:endParaRPr/>
          </a:p>
        </p:txBody>
      </p:sp>
      <p:sp>
        <p:nvSpPr>
          <p:cNvPr id="10" name="object 10"/>
          <p:cNvSpPr txBox="1"/>
          <p:nvPr/>
        </p:nvSpPr>
        <p:spPr>
          <a:xfrm>
            <a:off x="1316113" y="3317238"/>
            <a:ext cx="2628900" cy="1278255"/>
          </a:xfrm>
          <a:prstGeom prst="rect">
            <a:avLst/>
          </a:prstGeom>
        </p:spPr>
        <p:txBody>
          <a:bodyPr vert="horz" wrap="square" lIns="0" tIns="0" rIns="0" bIns="0" rtlCol="0">
            <a:spAutoFit/>
          </a:bodyPr>
          <a:lstStyle/>
          <a:p>
            <a:pPr marL="304800" marR="972819">
              <a:lnSpc>
                <a:spcPct val="100000"/>
              </a:lnSpc>
            </a:pPr>
            <a:r>
              <a:rPr sz="1600" b="1" spc="-5" dirty="0">
                <a:solidFill>
                  <a:srgbClr val="FFFFFF"/>
                </a:solidFill>
                <a:latin typeface="Courier New"/>
                <a:cs typeface="Courier New"/>
              </a:rPr>
              <a:t>Donner</a:t>
            </a:r>
            <a:r>
              <a:rPr sz="1600" b="1" spc="-65" dirty="0">
                <a:solidFill>
                  <a:srgbClr val="FFFFFF"/>
                </a:solidFill>
                <a:latin typeface="Courier New"/>
                <a:cs typeface="Courier New"/>
              </a:rPr>
              <a:t> </a:t>
            </a:r>
            <a:r>
              <a:rPr sz="1600" b="1" spc="-5" dirty="0">
                <a:solidFill>
                  <a:srgbClr val="FFFFFF"/>
                </a:solidFill>
                <a:latin typeface="Courier New"/>
                <a:cs typeface="Courier New"/>
              </a:rPr>
              <a:t>a:12  Donner b:6  Resultat=2</a:t>
            </a:r>
            <a:endParaRPr sz="1600">
              <a:latin typeface="Courier New"/>
              <a:cs typeface="Courier New"/>
            </a:endParaRPr>
          </a:p>
          <a:p>
            <a:pPr>
              <a:lnSpc>
                <a:spcPct val="100000"/>
              </a:lnSpc>
              <a:spcBef>
                <a:spcPts val="35"/>
              </a:spcBef>
            </a:pPr>
            <a:endParaRPr sz="1550">
              <a:latin typeface="Times New Roman"/>
              <a:cs typeface="Times New Roman"/>
            </a:endParaRPr>
          </a:p>
          <a:p>
            <a:pPr marL="12700">
              <a:lnSpc>
                <a:spcPct val="100000"/>
              </a:lnSpc>
            </a:pPr>
            <a:r>
              <a:rPr sz="2000" dirty="0">
                <a:solidFill>
                  <a:srgbClr val="C00000"/>
                </a:solidFill>
                <a:latin typeface="Arial"/>
                <a:cs typeface="Arial"/>
              </a:rPr>
              <a:t>Scénario 2: cas ou</a:t>
            </a:r>
            <a:r>
              <a:rPr sz="2000" spc="-150" dirty="0">
                <a:solidFill>
                  <a:srgbClr val="C00000"/>
                </a:solidFill>
                <a:latin typeface="Arial"/>
                <a:cs typeface="Arial"/>
              </a:rPr>
              <a:t> </a:t>
            </a:r>
            <a:r>
              <a:rPr sz="2000" dirty="0">
                <a:solidFill>
                  <a:srgbClr val="C00000"/>
                </a:solidFill>
                <a:latin typeface="Arial"/>
                <a:cs typeface="Arial"/>
              </a:rPr>
              <a:t>b=0</a:t>
            </a:r>
            <a:endParaRPr sz="2000">
              <a:latin typeface="Arial"/>
              <a:cs typeface="Arial"/>
            </a:endParaRPr>
          </a:p>
        </p:txBody>
      </p:sp>
      <p:sp>
        <p:nvSpPr>
          <p:cNvPr id="11" name="object 11"/>
          <p:cNvSpPr/>
          <p:nvPr/>
        </p:nvSpPr>
        <p:spPr>
          <a:xfrm>
            <a:off x="1013341" y="4629911"/>
            <a:ext cx="8773795" cy="1682750"/>
          </a:xfrm>
          <a:custGeom>
            <a:avLst/>
            <a:gdLst/>
            <a:ahLst/>
            <a:cxnLst/>
            <a:rect l="l" t="t" r="r" b="b"/>
            <a:pathLst>
              <a:path w="8773795" h="1682750">
                <a:moveTo>
                  <a:pt x="8773664" y="1676399"/>
                </a:moveTo>
                <a:lnTo>
                  <a:pt x="8773664" y="6095"/>
                </a:lnTo>
                <a:lnTo>
                  <a:pt x="8769092" y="0"/>
                </a:lnTo>
                <a:lnTo>
                  <a:pt x="6095" y="0"/>
                </a:lnTo>
                <a:lnTo>
                  <a:pt x="0" y="6095"/>
                </a:lnTo>
                <a:lnTo>
                  <a:pt x="0" y="1676399"/>
                </a:lnTo>
                <a:lnTo>
                  <a:pt x="6095" y="1682495"/>
                </a:lnTo>
                <a:lnTo>
                  <a:pt x="13715" y="1682495"/>
                </a:lnTo>
                <a:lnTo>
                  <a:pt x="13715" y="25907"/>
                </a:lnTo>
                <a:lnTo>
                  <a:pt x="25907" y="12191"/>
                </a:lnTo>
                <a:lnTo>
                  <a:pt x="25907" y="25907"/>
                </a:lnTo>
                <a:lnTo>
                  <a:pt x="8749280" y="25907"/>
                </a:lnTo>
                <a:lnTo>
                  <a:pt x="8749280" y="12191"/>
                </a:lnTo>
                <a:lnTo>
                  <a:pt x="8761472" y="25907"/>
                </a:lnTo>
                <a:lnTo>
                  <a:pt x="8761472" y="1682495"/>
                </a:lnTo>
                <a:lnTo>
                  <a:pt x="8769092" y="1682495"/>
                </a:lnTo>
                <a:lnTo>
                  <a:pt x="8773664" y="1676399"/>
                </a:lnTo>
                <a:close/>
              </a:path>
              <a:path w="8773795" h="1682750">
                <a:moveTo>
                  <a:pt x="25907" y="25907"/>
                </a:moveTo>
                <a:lnTo>
                  <a:pt x="25907" y="12191"/>
                </a:lnTo>
                <a:lnTo>
                  <a:pt x="13715" y="25907"/>
                </a:lnTo>
                <a:lnTo>
                  <a:pt x="25907" y="25907"/>
                </a:lnTo>
                <a:close/>
              </a:path>
              <a:path w="8773795" h="1682750">
                <a:moveTo>
                  <a:pt x="25907" y="1656587"/>
                </a:moveTo>
                <a:lnTo>
                  <a:pt x="25907" y="25907"/>
                </a:lnTo>
                <a:lnTo>
                  <a:pt x="13715" y="25907"/>
                </a:lnTo>
                <a:lnTo>
                  <a:pt x="13715" y="1656587"/>
                </a:lnTo>
                <a:lnTo>
                  <a:pt x="25907" y="1656587"/>
                </a:lnTo>
                <a:close/>
              </a:path>
              <a:path w="8773795" h="1682750">
                <a:moveTo>
                  <a:pt x="8761472" y="1656587"/>
                </a:moveTo>
                <a:lnTo>
                  <a:pt x="13715" y="1656587"/>
                </a:lnTo>
                <a:lnTo>
                  <a:pt x="25907" y="1668779"/>
                </a:lnTo>
                <a:lnTo>
                  <a:pt x="25907" y="1682495"/>
                </a:lnTo>
                <a:lnTo>
                  <a:pt x="8749280" y="1682495"/>
                </a:lnTo>
                <a:lnTo>
                  <a:pt x="8749280" y="1668779"/>
                </a:lnTo>
                <a:lnTo>
                  <a:pt x="8761472" y="1656587"/>
                </a:lnTo>
                <a:close/>
              </a:path>
              <a:path w="8773795" h="1682750">
                <a:moveTo>
                  <a:pt x="25907" y="1682495"/>
                </a:moveTo>
                <a:lnTo>
                  <a:pt x="25907" y="1668779"/>
                </a:lnTo>
                <a:lnTo>
                  <a:pt x="13715" y="1656587"/>
                </a:lnTo>
                <a:lnTo>
                  <a:pt x="13715" y="1682495"/>
                </a:lnTo>
                <a:lnTo>
                  <a:pt x="25907" y="1682495"/>
                </a:lnTo>
                <a:close/>
              </a:path>
              <a:path w="8773795" h="1682750">
                <a:moveTo>
                  <a:pt x="8761472" y="25907"/>
                </a:moveTo>
                <a:lnTo>
                  <a:pt x="8749280" y="12191"/>
                </a:lnTo>
                <a:lnTo>
                  <a:pt x="8749280" y="25907"/>
                </a:lnTo>
                <a:lnTo>
                  <a:pt x="8761472" y="25907"/>
                </a:lnTo>
                <a:close/>
              </a:path>
              <a:path w="8773795" h="1682750">
                <a:moveTo>
                  <a:pt x="8761472" y="1656587"/>
                </a:moveTo>
                <a:lnTo>
                  <a:pt x="8761472" y="25907"/>
                </a:lnTo>
                <a:lnTo>
                  <a:pt x="8749280" y="25907"/>
                </a:lnTo>
                <a:lnTo>
                  <a:pt x="8749280" y="1656587"/>
                </a:lnTo>
                <a:lnTo>
                  <a:pt x="8761472" y="1656587"/>
                </a:lnTo>
                <a:close/>
              </a:path>
              <a:path w="8773795" h="1682750">
                <a:moveTo>
                  <a:pt x="8761472" y="1682495"/>
                </a:moveTo>
                <a:lnTo>
                  <a:pt x="8761472" y="1656587"/>
                </a:lnTo>
                <a:lnTo>
                  <a:pt x="8749280" y="1668779"/>
                </a:lnTo>
                <a:lnTo>
                  <a:pt x="8749280" y="1682495"/>
                </a:lnTo>
                <a:lnTo>
                  <a:pt x="8761472" y="1682495"/>
                </a:lnTo>
                <a:close/>
              </a:path>
            </a:pathLst>
          </a:custGeom>
          <a:solidFill>
            <a:srgbClr val="000000"/>
          </a:solidFill>
        </p:spPr>
        <p:txBody>
          <a:bodyPr wrap="square" lIns="0" tIns="0" rIns="0" bIns="0" rtlCol="0"/>
          <a:lstStyle/>
          <a:p>
            <a:endParaRPr/>
          </a:p>
        </p:txBody>
      </p:sp>
      <p:sp>
        <p:nvSpPr>
          <p:cNvPr id="12" name="object 12"/>
          <p:cNvSpPr txBox="1"/>
          <p:nvPr/>
        </p:nvSpPr>
        <p:spPr>
          <a:xfrm>
            <a:off x="1027057" y="4642103"/>
            <a:ext cx="8747760" cy="1656714"/>
          </a:xfrm>
          <a:prstGeom prst="rect">
            <a:avLst/>
          </a:prstGeom>
          <a:solidFill>
            <a:srgbClr val="000000"/>
          </a:solidFill>
        </p:spPr>
        <p:txBody>
          <a:bodyPr vert="horz" wrap="square" lIns="0" tIns="4445" rIns="0" bIns="0" rtlCol="0">
            <a:spAutoFit/>
          </a:bodyPr>
          <a:lstStyle/>
          <a:p>
            <a:pPr>
              <a:lnSpc>
                <a:spcPct val="100000"/>
              </a:lnSpc>
              <a:spcBef>
                <a:spcPts val="35"/>
              </a:spcBef>
            </a:pPr>
            <a:endParaRPr sz="1300">
              <a:latin typeface="Times New Roman"/>
              <a:cs typeface="Times New Roman"/>
            </a:endParaRPr>
          </a:p>
          <a:p>
            <a:pPr marL="89535" marR="7307580">
              <a:lnSpc>
                <a:spcPct val="100000"/>
              </a:lnSpc>
            </a:pPr>
            <a:r>
              <a:rPr sz="1600" b="1" spc="-5" dirty="0">
                <a:solidFill>
                  <a:srgbClr val="FFFFFF"/>
                </a:solidFill>
                <a:latin typeface="Courier New"/>
                <a:cs typeface="Courier New"/>
              </a:rPr>
              <a:t>Donner</a:t>
            </a:r>
            <a:r>
              <a:rPr sz="1600" b="1" spc="-65" dirty="0">
                <a:solidFill>
                  <a:srgbClr val="FFFFFF"/>
                </a:solidFill>
                <a:latin typeface="Courier New"/>
                <a:cs typeface="Courier New"/>
              </a:rPr>
              <a:t> </a:t>
            </a:r>
            <a:r>
              <a:rPr sz="1600" b="1" spc="-5" dirty="0">
                <a:solidFill>
                  <a:srgbClr val="FFFFFF"/>
                </a:solidFill>
                <a:latin typeface="Courier New"/>
                <a:cs typeface="Courier New"/>
              </a:rPr>
              <a:t>a:12  Donner</a:t>
            </a:r>
            <a:r>
              <a:rPr sz="1600" b="1" spc="-70" dirty="0">
                <a:solidFill>
                  <a:srgbClr val="FFFFFF"/>
                </a:solidFill>
                <a:latin typeface="Courier New"/>
                <a:cs typeface="Courier New"/>
              </a:rPr>
              <a:t> </a:t>
            </a:r>
            <a:r>
              <a:rPr sz="1600" b="1" spc="-5" dirty="0">
                <a:solidFill>
                  <a:srgbClr val="FFFFFF"/>
                </a:solidFill>
                <a:latin typeface="Courier New"/>
                <a:cs typeface="Courier New"/>
              </a:rPr>
              <a:t>b:0</a:t>
            </a:r>
            <a:endParaRPr sz="1600">
              <a:latin typeface="Courier New"/>
              <a:cs typeface="Courier New"/>
            </a:endParaRPr>
          </a:p>
          <a:p>
            <a:pPr marL="89535" marR="466090">
              <a:lnSpc>
                <a:spcPct val="100000"/>
              </a:lnSpc>
            </a:pPr>
            <a:r>
              <a:rPr sz="1600" b="1" spc="-5" dirty="0">
                <a:solidFill>
                  <a:srgbClr val="FF0000"/>
                </a:solidFill>
                <a:latin typeface="Courier New"/>
                <a:cs typeface="Courier New"/>
              </a:rPr>
              <a:t>Exception in thread "main" </a:t>
            </a:r>
            <a:r>
              <a:rPr sz="1600" b="1" u="heavy" spc="-5" dirty="0">
                <a:solidFill>
                  <a:srgbClr val="FF0000"/>
                </a:solidFill>
                <a:latin typeface="Courier New"/>
                <a:cs typeface="Courier New"/>
              </a:rPr>
              <a:t>java.lang.ArithmeticException: / by zero  </a:t>
            </a:r>
            <a:r>
              <a:rPr sz="1600" b="1" spc="-5" dirty="0">
                <a:solidFill>
                  <a:srgbClr val="FF0000"/>
                </a:solidFill>
                <a:latin typeface="Courier New"/>
                <a:cs typeface="Courier New"/>
              </a:rPr>
              <a:t>at</a:t>
            </a:r>
            <a:r>
              <a:rPr sz="1600" b="1" spc="5" dirty="0">
                <a:solidFill>
                  <a:srgbClr val="FF0000"/>
                </a:solidFill>
                <a:latin typeface="Courier New"/>
                <a:cs typeface="Courier New"/>
              </a:rPr>
              <a:t> </a:t>
            </a:r>
            <a:r>
              <a:rPr sz="1600" b="1" spc="-5" dirty="0">
                <a:solidFill>
                  <a:srgbClr val="FF0000"/>
                </a:solidFill>
                <a:latin typeface="Courier New"/>
                <a:cs typeface="Courier New"/>
              </a:rPr>
              <a:t>App1.calcul(</a:t>
            </a:r>
            <a:r>
              <a:rPr sz="1600" b="1" u="heavy" spc="-5" dirty="0">
                <a:solidFill>
                  <a:srgbClr val="FF0000"/>
                </a:solidFill>
                <a:latin typeface="Courier New"/>
                <a:cs typeface="Courier New"/>
              </a:rPr>
              <a:t>App1.java:4)</a:t>
            </a:r>
            <a:endParaRPr sz="1600">
              <a:latin typeface="Courier New"/>
              <a:cs typeface="Courier New"/>
            </a:endParaRPr>
          </a:p>
          <a:p>
            <a:pPr marL="89535">
              <a:lnSpc>
                <a:spcPct val="100000"/>
              </a:lnSpc>
            </a:pPr>
            <a:r>
              <a:rPr sz="1600" b="1" spc="-5" dirty="0">
                <a:solidFill>
                  <a:srgbClr val="FF0000"/>
                </a:solidFill>
                <a:latin typeface="Courier New"/>
                <a:cs typeface="Courier New"/>
              </a:rPr>
              <a:t>at</a:t>
            </a:r>
            <a:r>
              <a:rPr sz="1600" b="1" dirty="0">
                <a:solidFill>
                  <a:srgbClr val="FF0000"/>
                </a:solidFill>
                <a:latin typeface="Courier New"/>
                <a:cs typeface="Courier New"/>
              </a:rPr>
              <a:t> </a:t>
            </a:r>
            <a:r>
              <a:rPr sz="1600" b="1" spc="-5" dirty="0">
                <a:solidFill>
                  <a:srgbClr val="FF0000"/>
                </a:solidFill>
                <a:latin typeface="Courier New"/>
                <a:cs typeface="Courier New"/>
              </a:rPr>
              <a:t>App1.main(</a:t>
            </a:r>
            <a:r>
              <a:rPr sz="1600" b="1" u="heavy" spc="-5" dirty="0">
                <a:solidFill>
                  <a:srgbClr val="FF0000"/>
                </a:solidFill>
                <a:latin typeface="Courier New"/>
                <a:cs typeface="Courier New"/>
              </a:rPr>
              <a:t>App1.java:11)</a:t>
            </a:r>
            <a:endParaRPr sz="1600">
              <a:latin typeface="Courier New"/>
              <a:cs typeface="Courier New"/>
            </a:endParaRPr>
          </a:p>
        </p:txBody>
      </p:sp>
    </p:spTree>
    <p:extLst>
      <p:ext uri="{BB962C8B-B14F-4D97-AF65-F5344CB8AC3E}">
        <p14:creationId xmlns:p14="http://schemas.microsoft.com/office/powerpoint/2010/main" val="302458522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6463" rIns="0" bIns="0" rtlCol="0">
            <a:spAutoFit/>
          </a:bodyPr>
          <a:lstStyle/>
          <a:p>
            <a:pPr marL="146685">
              <a:lnSpc>
                <a:spcPct val="100000"/>
              </a:lnSpc>
            </a:pPr>
            <a:r>
              <a:rPr sz="4200" spc="-5" dirty="0"/>
              <a:t>Un bug dans</a:t>
            </a:r>
            <a:r>
              <a:rPr sz="4200" spc="-40" dirty="0"/>
              <a:t> </a:t>
            </a:r>
            <a:r>
              <a:rPr sz="4200" spc="-5" dirty="0"/>
              <a:t>l’application</a:t>
            </a:r>
            <a:endParaRPr sz="4200"/>
          </a:p>
        </p:txBody>
      </p:sp>
      <p:sp>
        <p:nvSpPr>
          <p:cNvPr id="19" name="object 19"/>
          <p:cNvSpPr txBox="1">
            <a:spLocks noGrp="1"/>
          </p:cNvSpPr>
          <p:nvPr>
            <p:ph type="sldNum" sz="quarter" idx="12"/>
          </p:nvPr>
        </p:nvSpPr>
        <p:spPr>
          <a:prstGeom prst="rect">
            <a:avLst/>
          </a:prstGeom>
        </p:spPr>
        <p:txBody>
          <a:bodyPr vert="horz" wrap="square" lIns="0" tIns="0" rIns="0" bIns="0" rtlCol="0">
            <a:spAutoFit/>
          </a:bodyPr>
          <a:lstStyle/>
          <a:p>
            <a:pPr marL="25400">
              <a:lnSpc>
                <a:spcPts val="1260"/>
              </a:lnSpc>
            </a:pPr>
            <a:fld id="{81D60167-4931-47E6-BA6A-407CBD079E47}" type="slidenum">
              <a:rPr dirty="0"/>
              <a:t>159</a:t>
            </a:fld>
            <a:endParaRPr dirty="0"/>
          </a:p>
        </p:txBody>
      </p:sp>
      <p:sp>
        <p:nvSpPr>
          <p:cNvPr id="3" name="object 3"/>
          <p:cNvSpPr/>
          <p:nvPr/>
        </p:nvSpPr>
        <p:spPr>
          <a:xfrm>
            <a:off x="8042026" y="2404872"/>
            <a:ext cx="1522730" cy="416559"/>
          </a:xfrm>
          <a:custGeom>
            <a:avLst/>
            <a:gdLst/>
            <a:ahLst/>
            <a:cxnLst/>
            <a:rect l="l" t="t" r="r" b="b"/>
            <a:pathLst>
              <a:path w="1522729" h="416560">
                <a:moveTo>
                  <a:pt x="1522475" y="416051"/>
                </a:moveTo>
                <a:lnTo>
                  <a:pt x="1522475" y="0"/>
                </a:lnTo>
                <a:lnTo>
                  <a:pt x="0" y="0"/>
                </a:lnTo>
                <a:lnTo>
                  <a:pt x="0" y="416051"/>
                </a:lnTo>
                <a:lnTo>
                  <a:pt x="4571" y="416051"/>
                </a:lnTo>
                <a:lnTo>
                  <a:pt x="4571" y="10667"/>
                </a:lnTo>
                <a:lnTo>
                  <a:pt x="9143" y="6095"/>
                </a:lnTo>
                <a:lnTo>
                  <a:pt x="9143" y="10667"/>
                </a:lnTo>
                <a:lnTo>
                  <a:pt x="1513331" y="10667"/>
                </a:lnTo>
                <a:lnTo>
                  <a:pt x="1513331" y="6095"/>
                </a:lnTo>
                <a:lnTo>
                  <a:pt x="1517903" y="10667"/>
                </a:lnTo>
                <a:lnTo>
                  <a:pt x="1517903" y="416051"/>
                </a:lnTo>
                <a:lnTo>
                  <a:pt x="1522475" y="416051"/>
                </a:lnTo>
                <a:close/>
              </a:path>
              <a:path w="1522729" h="416560">
                <a:moveTo>
                  <a:pt x="9143" y="10667"/>
                </a:moveTo>
                <a:lnTo>
                  <a:pt x="9143" y="6095"/>
                </a:lnTo>
                <a:lnTo>
                  <a:pt x="4571" y="10667"/>
                </a:lnTo>
                <a:lnTo>
                  <a:pt x="9143" y="10667"/>
                </a:lnTo>
                <a:close/>
              </a:path>
              <a:path w="1522729" h="416560">
                <a:moveTo>
                  <a:pt x="9143" y="406907"/>
                </a:moveTo>
                <a:lnTo>
                  <a:pt x="9143" y="10667"/>
                </a:lnTo>
                <a:lnTo>
                  <a:pt x="4571" y="10667"/>
                </a:lnTo>
                <a:lnTo>
                  <a:pt x="4571" y="406907"/>
                </a:lnTo>
                <a:lnTo>
                  <a:pt x="9143" y="406907"/>
                </a:lnTo>
                <a:close/>
              </a:path>
              <a:path w="1522729" h="416560">
                <a:moveTo>
                  <a:pt x="1517903" y="406907"/>
                </a:moveTo>
                <a:lnTo>
                  <a:pt x="4571" y="406907"/>
                </a:lnTo>
                <a:lnTo>
                  <a:pt x="9143" y="411479"/>
                </a:lnTo>
                <a:lnTo>
                  <a:pt x="9143" y="416051"/>
                </a:lnTo>
                <a:lnTo>
                  <a:pt x="1513331" y="416051"/>
                </a:lnTo>
                <a:lnTo>
                  <a:pt x="1513331" y="411479"/>
                </a:lnTo>
                <a:lnTo>
                  <a:pt x="1517903" y="406907"/>
                </a:lnTo>
                <a:close/>
              </a:path>
              <a:path w="1522729" h="416560">
                <a:moveTo>
                  <a:pt x="9143" y="416051"/>
                </a:moveTo>
                <a:lnTo>
                  <a:pt x="9143" y="411479"/>
                </a:lnTo>
                <a:lnTo>
                  <a:pt x="4571" y="406907"/>
                </a:lnTo>
                <a:lnTo>
                  <a:pt x="4571" y="416051"/>
                </a:lnTo>
                <a:lnTo>
                  <a:pt x="9143" y="416051"/>
                </a:lnTo>
                <a:close/>
              </a:path>
              <a:path w="1522729" h="416560">
                <a:moveTo>
                  <a:pt x="1517903" y="10667"/>
                </a:moveTo>
                <a:lnTo>
                  <a:pt x="1513331" y="6095"/>
                </a:lnTo>
                <a:lnTo>
                  <a:pt x="1513331" y="10667"/>
                </a:lnTo>
                <a:lnTo>
                  <a:pt x="1517903" y="10667"/>
                </a:lnTo>
                <a:close/>
              </a:path>
              <a:path w="1522729" h="416560">
                <a:moveTo>
                  <a:pt x="1517903" y="406907"/>
                </a:moveTo>
                <a:lnTo>
                  <a:pt x="1517903" y="10667"/>
                </a:lnTo>
                <a:lnTo>
                  <a:pt x="1513331" y="10667"/>
                </a:lnTo>
                <a:lnTo>
                  <a:pt x="1513331" y="406907"/>
                </a:lnTo>
                <a:lnTo>
                  <a:pt x="1517903" y="406907"/>
                </a:lnTo>
                <a:close/>
              </a:path>
              <a:path w="1522729" h="416560">
                <a:moveTo>
                  <a:pt x="1517903" y="416051"/>
                </a:moveTo>
                <a:lnTo>
                  <a:pt x="1517903" y="406907"/>
                </a:lnTo>
                <a:lnTo>
                  <a:pt x="1513331" y="411479"/>
                </a:lnTo>
                <a:lnTo>
                  <a:pt x="1513331" y="416051"/>
                </a:lnTo>
                <a:lnTo>
                  <a:pt x="1517903" y="416051"/>
                </a:lnTo>
                <a:close/>
              </a:path>
            </a:pathLst>
          </a:custGeom>
          <a:solidFill>
            <a:srgbClr val="000000"/>
          </a:solidFill>
        </p:spPr>
        <p:txBody>
          <a:bodyPr wrap="square" lIns="0" tIns="0" rIns="0" bIns="0" rtlCol="0"/>
          <a:lstStyle/>
          <a:p>
            <a:endParaRPr/>
          </a:p>
        </p:txBody>
      </p:sp>
      <p:sp>
        <p:nvSpPr>
          <p:cNvPr id="4" name="object 4"/>
          <p:cNvSpPr/>
          <p:nvPr/>
        </p:nvSpPr>
        <p:spPr>
          <a:xfrm>
            <a:off x="8042026" y="3197351"/>
            <a:ext cx="1522730" cy="416559"/>
          </a:xfrm>
          <a:custGeom>
            <a:avLst/>
            <a:gdLst/>
            <a:ahLst/>
            <a:cxnLst/>
            <a:rect l="l" t="t" r="r" b="b"/>
            <a:pathLst>
              <a:path w="1522729" h="416560">
                <a:moveTo>
                  <a:pt x="1522475" y="416051"/>
                </a:moveTo>
                <a:lnTo>
                  <a:pt x="1522475" y="0"/>
                </a:lnTo>
                <a:lnTo>
                  <a:pt x="0" y="0"/>
                </a:lnTo>
                <a:lnTo>
                  <a:pt x="0" y="416051"/>
                </a:lnTo>
                <a:lnTo>
                  <a:pt x="4571" y="416051"/>
                </a:lnTo>
                <a:lnTo>
                  <a:pt x="4571" y="9143"/>
                </a:lnTo>
                <a:lnTo>
                  <a:pt x="9143" y="4571"/>
                </a:lnTo>
                <a:lnTo>
                  <a:pt x="9143" y="9143"/>
                </a:lnTo>
                <a:lnTo>
                  <a:pt x="1513331" y="9143"/>
                </a:lnTo>
                <a:lnTo>
                  <a:pt x="1513331" y="4571"/>
                </a:lnTo>
                <a:lnTo>
                  <a:pt x="1517903" y="9143"/>
                </a:lnTo>
                <a:lnTo>
                  <a:pt x="1517903" y="416051"/>
                </a:lnTo>
                <a:lnTo>
                  <a:pt x="1522475" y="416051"/>
                </a:lnTo>
                <a:close/>
              </a:path>
              <a:path w="1522729" h="416560">
                <a:moveTo>
                  <a:pt x="9143" y="9143"/>
                </a:moveTo>
                <a:lnTo>
                  <a:pt x="9143" y="4571"/>
                </a:lnTo>
                <a:lnTo>
                  <a:pt x="4571" y="9143"/>
                </a:lnTo>
                <a:lnTo>
                  <a:pt x="9143" y="9143"/>
                </a:lnTo>
                <a:close/>
              </a:path>
              <a:path w="1522729" h="416560">
                <a:moveTo>
                  <a:pt x="9143" y="406907"/>
                </a:moveTo>
                <a:lnTo>
                  <a:pt x="9143" y="9143"/>
                </a:lnTo>
                <a:lnTo>
                  <a:pt x="4571" y="9143"/>
                </a:lnTo>
                <a:lnTo>
                  <a:pt x="4571" y="406907"/>
                </a:lnTo>
                <a:lnTo>
                  <a:pt x="9143" y="406907"/>
                </a:lnTo>
                <a:close/>
              </a:path>
              <a:path w="1522729" h="416560">
                <a:moveTo>
                  <a:pt x="1517903" y="406907"/>
                </a:moveTo>
                <a:lnTo>
                  <a:pt x="4571" y="406907"/>
                </a:lnTo>
                <a:lnTo>
                  <a:pt x="9143" y="411479"/>
                </a:lnTo>
                <a:lnTo>
                  <a:pt x="9143" y="416051"/>
                </a:lnTo>
                <a:lnTo>
                  <a:pt x="1513331" y="416051"/>
                </a:lnTo>
                <a:lnTo>
                  <a:pt x="1513331" y="411479"/>
                </a:lnTo>
                <a:lnTo>
                  <a:pt x="1517903" y="406907"/>
                </a:lnTo>
                <a:close/>
              </a:path>
              <a:path w="1522729" h="416560">
                <a:moveTo>
                  <a:pt x="9143" y="416051"/>
                </a:moveTo>
                <a:lnTo>
                  <a:pt x="9143" y="411479"/>
                </a:lnTo>
                <a:lnTo>
                  <a:pt x="4571" y="406907"/>
                </a:lnTo>
                <a:lnTo>
                  <a:pt x="4571" y="416051"/>
                </a:lnTo>
                <a:lnTo>
                  <a:pt x="9143" y="416051"/>
                </a:lnTo>
                <a:close/>
              </a:path>
              <a:path w="1522729" h="416560">
                <a:moveTo>
                  <a:pt x="1517903" y="9143"/>
                </a:moveTo>
                <a:lnTo>
                  <a:pt x="1513331" y="4571"/>
                </a:lnTo>
                <a:lnTo>
                  <a:pt x="1513331" y="9143"/>
                </a:lnTo>
                <a:lnTo>
                  <a:pt x="1517903" y="9143"/>
                </a:lnTo>
                <a:close/>
              </a:path>
              <a:path w="1522729" h="416560">
                <a:moveTo>
                  <a:pt x="1517903" y="406907"/>
                </a:moveTo>
                <a:lnTo>
                  <a:pt x="1517903" y="9143"/>
                </a:lnTo>
                <a:lnTo>
                  <a:pt x="1513331" y="9143"/>
                </a:lnTo>
                <a:lnTo>
                  <a:pt x="1513331" y="406907"/>
                </a:lnTo>
                <a:lnTo>
                  <a:pt x="1517903" y="406907"/>
                </a:lnTo>
                <a:close/>
              </a:path>
              <a:path w="1522729" h="416560">
                <a:moveTo>
                  <a:pt x="1517903" y="416051"/>
                </a:moveTo>
                <a:lnTo>
                  <a:pt x="1517903" y="406907"/>
                </a:lnTo>
                <a:lnTo>
                  <a:pt x="1513331" y="411479"/>
                </a:lnTo>
                <a:lnTo>
                  <a:pt x="1513331" y="416051"/>
                </a:lnTo>
                <a:lnTo>
                  <a:pt x="1517903" y="416051"/>
                </a:lnTo>
                <a:close/>
              </a:path>
            </a:pathLst>
          </a:custGeom>
          <a:solidFill>
            <a:srgbClr val="000000"/>
          </a:solidFill>
        </p:spPr>
        <p:txBody>
          <a:bodyPr wrap="square" lIns="0" tIns="0" rIns="0" bIns="0" rtlCol="0"/>
          <a:lstStyle/>
          <a:p>
            <a:endParaRPr/>
          </a:p>
        </p:txBody>
      </p:sp>
      <p:sp>
        <p:nvSpPr>
          <p:cNvPr id="5" name="object 5"/>
          <p:cNvSpPr/>
          <p:nvPr/>
        </p:nvSpPr>
        <p:spPr>
          <a:xfrm>
            <a:off x="8703441" y="2842259"/>
            <a:ext cx="128270" cy="360045"/>
          </a:xfrm>
          <a:custGeom>
            <a:avLst/>
            <a:gdLst/>
            <a:ahLst/>
            <a:cxnLst/>
            <a:rect l="l" t="t" r="r" b="b"/>
            <a:pathLst>
              <a:path w="128270" h="360044">
                <a:moveTo>
                  <a:pt x="64007" y="283463"/>
                </a:moveTo>
                <a:lnTo>
                  <a:pt x="0" y="233171"/>
                </a:lnTo>
                <a:lnTo>
                  <a:pt x="59435" y="350628"/>
                </a:lnTo>
                <a:lnTo>
                  <a:pt x="59435" y="283463"/>
                </a:lnTo>
                <a:lnTo>
                  <a:pt x="64007" y="283463"/>
                </a:lnTo>
                <a:close/>
              </a:path>
              <a:path w="128270" h="360044">
                <a:moveTo>
                  <a:pt x="68579" y="279871"/>
                </a:moveTo>
                <a:lnTo>
                  <a:pt x="68579" y="0"/>
                </a:lnTo>
                <a:lnTo>
                  <a:pt x="59435" y="0"/>
                </a:lnTo>
                <a:lnTo>
                  <a:pt x="59435" y="279871"/>
                </a:lnTo>
                <a:lnTo>
                  <a:pt x="64007" y="283463"/>
                </a:lnTo>
                <a:lnTo>
                  <a:pt x="68579" y="279871"/>
                </a:lnTo>
                <a:close/>
              </a:path>
              <a:path w="128270" h="360044">
                <a:moveTo>
                  <a:pt x="68579" y="350628"/>
                </a:moveTo>
                <a:lnTo>
                  <a:pt x="68579" y="283463"/>
                </a:lnTo>
                <a:lnTo>
                  <a:pt x="59435" y="283463"/>
                </a:lnTo>
                <a:lnTo>
                  <a:pt x="59435" y="350628"/>
                </a:lnTo>
                <a:lnTo>
                  <a:pt x="64007" y="359663"/>
                </a:lnTo>
                <a:lnTo>
                  <a:pt x="68579" y="350628"/>
                </a:lnTo>
                <a:close/>
              </a:path>
              <a:path w="128270" h="360044">
                <a:moveTo>
                  <a:pt x="128015" y="233171"/>
                </a:moveTo>
                <a:lnTo>
                  <a:pt x="64007" y="283463"/>
                </a:lnTo>
                <a:lnTo>
                  <a:pt x="68579" y="283463"/>
                </a:lnTo>
                <a:lnTo>
                  <a:pt x="68579" y="350628"/>
                </a:lnTo>
                <a:lnTo>
                  <a:pt x="128015" y="233171"/>
                </a:lnTo>
                <a:close/>
              </a:path>
            </a:pathLst>
          </a:custGeom>
          <a:solidFill>
            <a:srgbClr val="000000"/>
          </a:solidFill>
        </p:spPr>
        <p:txBody>
          <a:bodyPr wrap="square" lIns="0" tIns="0" rIns="0" bIns="0" rtlCol="0"/>
          <a:lstStyle/>
          <a:p>
            <a:endParaRPr/>
          </a:p>
        </p:txBody>
      </p:sp>
      <p:sp>
        <p:nvSpPr>
          <p:cNvPr id="6" name="object 6"/>
          <p:cNvSpPr/>
          <p:nvPr/>
        </p:nvSpPr>
        <p:spPr>
          <a:xfrm>
            <a:off x="8767450" y="3634739"/>
            <a:ext cx="0" cy="143510"/>
          </a:xfrm>
          <a:custGeom>
            <a:avLst/>
            <a:gdLst/>
            <a:ahLst/>
            <a:cxnLst/>
            <a:rect l="l" t="t" r="r" b="b"/>
            <a:pathLst>
              <a:path h="143510">
                <a:moveTo>
                  <a:pt x="0" y="0"/>
                </a:moveTo>
                <a:lnTo>
                  <a:pt x="0" y="143256"/>
                </a:lnTo>
              </a:path>
            </a:pathLst>
          </a:custGeom>
          <a:ln w="9143">
            <a:solidFill>
              <a:srgbClr val="000000"/>
            </a:solidFill>
          </a:ln>
        </p:spPr>
        <p:txBody>
          <a:bodyPr wrap="square" lIns="0" tIns="0" rIns="0" bIns="0" rtlCol="0"/>
          <a:lstStyle/>
          <a:p>
            <a:endParaRPr/>
          </a:p>
        </p:txBody>
      </p:sp>
      <p:sp>
        <p:nvSpPr>
          <p:cNvPr id="7" name="object 7"/>
          <p:cNvSpPr/>
          <p:nvPr/>
        </p:nvSpPr>
        <p:spPr>
          <a:xfrm>
            <a:off x="7534533" y="3368039"/>
            <a:ext cx="368935" cy="410209"/>
          </a:xfrm>
          <a:custGeom>
            <a:avLst/>
            <a:gdLst/>
            <a:ahLst/>
            <a:cxnLst/>
            <a:rect l="l" t="t" r="r" b="b"/>
            <a:pathLst>
              <a:path w="368934" h="410210">
                <a:moveTo>
                  <a:pt x="1523" y="377951"/>
                </a:moveTo>
                <a:lnTo>
                  <a:pt x="1523" y="266699"/>
                </a:lnTo>
                <a:lnTo>
                  <a:pt x="0" y="303275"/>
                </a:lnTo>
                <a:lnTo>
                  <a:pt x="0" y="341375"/>
                </a:lnTo>
                <a:lnTo>
                  <a:pt x="1523" y="377951"/>
                </a:lnTo>
                <a:close/>
              </a:path>
              <a:path w="368934" h="410210">
                <a:moveTo>
                  <a:pt x="293526" y="58851"/>
                </a:moveTo>
                <a:lnTo>
                  <a:pt x="293217" y="56997"/>
                </a:lnTo>
                <a:lnTo>
                  <a:pt x="289559" y="53339"/>
                </a:lnTo>
                <a:lnTo>
                  <a:pt x="286511" y="53339"/>
                </a:lnTo>
                <a:lnTo>
                  <a:pt x="263651" y="56387"/>
                </a:lnTo>
                <a:lnTo>
                  <a:pt x="240791" y="57911"/>
                </a:lnTo>
                <a:lnTo>
                  <a:pt x="192023" y="64007"/>
                </a:lnTo>
                <a:lnTo>
                  <a:pt x="144779" y="73151"/>
                </a:lnTo>
                <a:lnTo>
                  <a:pt x="102107" y="85343"/>
                </a:lnTo>
                <a:lnTo>
                  <a:pt x="67055" y="102107"/>
                </a:lnTo>
                <a:lnTo>
                  <a:pt x="33527" y="135635"/>
                </a:lnTo>
                <a:lnTo>
                  <a:pt x="9143" y="195071"/>
                </a:lnTo>
                <a:lnTo>
                  <a:pt x="6095" y="213359"/>
                </a:lnTo>
                <a:lnTo>
                  <a:pt x="3047" y="230123"/>
                </a:lnTo>
                <a:lnTo>
                  <a:pt x="1523" y="248411"/>
                </a:lnTo>
                <a:lnTo>
                  <a:pt x="1523" y="409956"/>
                </a:lnTo>
                <a:lnTo>
                  <a:pt x="9143" y="409956"/>
                </a:lnTo>
                <a:lnTo>
                  <a:pt x="9143" y="303275"/>
                </a:lnTo>
                <a:lnTo>
                  <a:pt x="10667" y="266699"/>
                </a:lnTo>
                <a:lnTo>
                  <a:pt x="15239" y="213359"/>
                </a:lnTo>
                <a:lnTo>
                  <a:pt x="27431" y="167639"/>
                </a:lnTo>
                <a:lnTo>
                  <a:pt x="50291" y="129539"/>
                </a:lnTo>
                <a:lnTo>
                  <a:pt x="80771" y="105155"/>
                </a:lnTo>
                <a:lnTo>
                  <a:pt x="88391" y="102107"/>
                </a:lnTo>
                <a:lnTo>
                  <a:pt x="96011" y="97535"/>
                </a:lnTo>
                <a:lnTo>
                  <a:pt x="105155" y="94487"/>
                </a:lnTo>
                <a:lnTo>
                  <a:pt x="147827" y="82295"/>
                </a:lnTo>
                <a:lnTo>
                  <a:pt x="170687" y="77723"/>
                </a:lnTo>
                <a:lnTo>
                  <a:pt x="193547" y="74675"/>
                </a:lnTo>
                <a:lnTo>
                  <a:pt x="217931" y="70103"/>
                </a:lnTo>
                <a:lnTo>
                  <a:pt x="240791" y="68579"/>
                </a:lnTo>
                <a:lnTo>
                  <a:pt x="265175" y="65531"/>
                </a:lnTo>
                <a:lnTo>
                  <a:pt x="286511" y="64007"/>
                </a:lnTo>
                <a:lnTo>
                  <a:pt x="290749" y="63160"/>
                </a:lnTo>
                <a:lnTo>
                  <a:pt x="293526" y="58851"/>
                </a:lnTo>
                <a:close/>
              </a:path>
              <a:path w="368934" h="410210">
                <a:moveTo>
                  <a:pt x="10667" y="409956"/>
                </a:moveTo>
                <a:lnTo>
                  <a:pt x="10667" y="341375"/>
                </a:lnTo>
                <a:lnTo>
                  <a:pt x="9143" y="303275"/>
                </a:lnTo>
                <a:lnTo>
                  <a:pt x="9143" y="409956"/>
                </a:lnTo>
                <a:lnTo>
                  <a:pt x="10667" y="409956"/>
                </a:lnTo>
                <a:close/>
              </a:path>
              <a:path w="368934" h="410210">
                <a:moveTo>
                  <a:pt x="368807" y="50291"/>
                </a:moveTo>
                <a:lnTo>
                  <a:pt x="236219" y="0"/>
                </a:lnTo>
                <a:lnTo>
                  <a:pt x="289559" y="53339"/>
                </a:lnTo>
                <a:lnTo>
                  <a:pt x="292607" y="53339"/>
                </a:lnTo>
                <a:lnTo>
                  <a:pt x="293217" y="56997"/>
                </a:lnTo>
                <a:lnTo>
                  <a:pt x="294131" y="57911"/>
                </a:lnTo>
                <a:lnTo>
                  <a:pt x="294131" y="98161"/>
                </a:lnTo>
                <a:lnTo>
                  <a:pt x="368807" y="50291"/>
                </a:lnTo>
                <a:close/>
              </a:path>
              <a:path w="368934" h="410210">
                <a:moveTo>
                  <a:pt x="294131" y="98161"/>
                </a:moveTo>
                <a:lnTo>
                  <a:pt x="294131" y="62483"/>
                </a:lnTo>
                <a:lnTo>
                  <a:pt x="290749" y="63160"/>
                </a:lnTo>
                <a:lnTo>
                  <a:pt x="249935" y="126491"/>
                </a:lnTo>
                <a:lnTo>
                  <a:pt x="294131" y="98161"/>
                </a:lnTo>
                <a:close/>
              </a:path>
              <a:path w="368934" h="410210">
                <a:moveTo>
                  <a:pt x="293217" y="56997"/>
                </a:moveTo>
                <a:lnTo>
                  <a:pt x="292607" y="53339"/>
                </a:lnTo>
                <a:lnTo>
                  <a:pt x="289559" y="53339"/>
                </a:lnTo>
                <a:lnTo>
                  <a:pt x="293217" y="56997"/>
                </a:lnTo>
                <a:close/>
              </a:path>
              <a:path w="368934" h="410210">
                <a:moveTo>
                  <a:pt x="294131" y="62483"/>
                </a:moveTo>
                <a:lnTo>
                  <a:pt x="293526" y="58851"/>
                </a:lnTo>
                <a:lnTo>
                  <a:pt x="290749" y="63160"/>
                </a:lnTo>
                <a:lnTo>
                  <a:pt x="294131" y="62483"/>
                </a:lnTo>
                <a:close/>
              </a:path>
              <a:path w="368934" h="410210">
                <a:moveTo>
                  <a:pt x="294131" y="62483"/>
                </a:moveTo>
                <a:lnTo>
                  <a:pt x="294131" y="57911"/>
                </a:lnTo>
                <a:lnTo>
                  <a:pt x="293526" y="58851"/>
                </a:lnTo>
                <a:lnTo>
                  <a:pt x="294131" y="62483"/>
                </a:lnTo>
                <a:close/>
              </a:path>
            </a:pathLst>
          </a:custGeom>
          <a:solidFill>
            <a:srgbClr val="000000"/>
          </a:solidFill>
        </p:spPr>
        <p:txBody>
          <a:bodyPr wrap="square" lIns="0" tIns="0" rIns="0" bIns="0" rtlCol="0"/>
          <a:lstStyle/>
          <a:p>
            <a:endParaRPr/>
          </a:p>
        </p:txBody>
      </p:sp>
      <p:sp>
        <p:nvSpPr>
          <p:cNvPr id="8" name="object 8"/>
          <p:cNvSpPr/>
          <p:nvPr/>
        </p:nvSpPr>
        <p:spPr>
          <a:xfrm>
            <a:off x="7548250" y="2575560"/>
            <a:ext cx="368935" cy="775970"/>
          </a:xfrm>
          <a:custGeom>
            <a:avLst/>
            <a:gdLst/>
            <a:ahLst/>
            <a:cxnLst/>
            <a:rect l="l" t="t" r="r" b="b"/>
            <a:pathLst>
              <a:path w="368934" h="775970">
                <a:moveTo>
                  <a:pt x="292607" y="57911"/>
                </a:moveTo>
                <a:lnTo>
                  <a:pt x="288797" y="54101"/>
                </a:lnTo>
                <a:lnTo>
                  <a:pt x="284987" y="54863"/>
                </a:lnTo>
                <a:lnTo>
                  <a:pt x="262127" y="56387"/>
                </a:lnTo>
                <a:lnTo>
                  <a:pt x="239267" y="59435"/>
                </a:lnTo>
                <a:lnTo>
                  <a:pt x="214883" y="60959"/>
                </a:lnTo>
                <a:lnTo>
                  <a:pt x="190499" y="65531"/>
                </a:lnTo>
                <a:lnTo>
                  <a:pt x="143255" y="73151"/>
                </a:lnTo>
                <a:lnTo>
                  <a:pt x="102107" y="85343"/>
                </a:lnTo>
                <a:lnTo>
                  <a:pt x="91439" y="89915"/>
                </a:lnTo>
                <a:lnTo>
                  <a:pt x="82295" y="92963"/>
                </a:lnTo>
                <a:lnTo>
                  <a:pt x="59435" y="106679"/>
                </a:lnTo>
                <a:lnTo>
                  <a:pt x="53339" y="112775"/>
                </a:lnTo>
                <a:lnTo>
                  <a:pt x="41147" y="123443"/>
                </a:lnTo>
                <a:lnTo>
                  <a:pt x="32003" y="135635"/>
                </a:lnTo>
                <a:lnTo>
                  <a:pt x="24383" y="149351"/>
                </a:lnTo>
                <a:lnTo>
                  <a:pt x="12191" y="179831"/>
                </a:lnTo>
                <a:lnTo>
                  <a:pt x="9143" y="196595"/>
                </a:lnTo>
                <a:lnTo>
                  <a:pt x="4571" y="213359"/>
                </a:lnTo>
                <a:lnTo>
                  <a:pt x="0" y="266699"/>
                </a:lnTo>
                <a:lnTo>
                  <a:pt x="0" y="461771"/>
                </a:lnTo>
                <a:lnTo>
                  <a:pt x="6095" y="554735"/>
                </a:lnTo>
                <a:lnTo>
                  <a:pt x="9143" y="577595"/>
                </a:lnTo>
                <a:lnTo>
                  <a:pt x="9143" y="266699"/>
                </a:lnTo>
                <a:lnTo>
                  <a:pt x="12191" y="231647"/>
                </a:lnTo>
                <a:lnTo>
                  <a:pt x="21335" y="182879"/>
                </a:lnTo>
                <a:lnTo>
                  <a:pt x="48767" y="129539"/>
                </a:lnTo>
                <a:lnTo>
                  <a:pt x="79247" y="105155"/>
                </a:lnTo>
                <a:lnTo>
                  <a:pt x="86867" y="102107"/>
                </a:lnTo>
                <a:lnTo>
                  <a:pt x="96011" y="97535"/>
                </a:lnTo>
                <a:lnTo>
                  <a:pt x="146303" y="82295"/>
                </a:lnTo>
                <a:lnTo>
                  <a:pt x="192023" y="74675"/>
                </a:lnTo>
                <a:lnTo>
                  <a:pt x="240791" y="68579"/>
                </a:lnTo>
                <a:lnTo>
                  <a:pt x="263651" y="65531"/>
                </a:lnTo>
                <a:lnTo>
                  <a:pt x="284987" y="64007"/>
                </a:lnTo>
                <a:lnTo>
                  <a:pt x="288679" y="64007"/>
                </a:lnTo>
                <a:lnTo>
                  <a:pt x="292607" y="57911"/>
                </a:lnTo>
                <a:close/>
              </a:path>
              <a:path w="368934" h="775970">
                <a:moveTo>
                  <a:pt x="316991" y="775715"/>
                </a:moveTo>
                <a:lnTo>
                  <a:pt x="316991" y="766571"/>
                </a:lnTo>
                <a:lnTo>
                  <a:pt x="277367" y="766571"/>
                </a:lnTo>
                <a:lnTo>
                  <a:pt x="239267" y="765047"/>
                </a:lnTo>
                <a:lnTo>
                  <a:pt x="184403" y="760475"/>
                </a:lnTo>
                <a:lnTo>
                  <a:pt x="135635" y="749807"/>
                </a:lnTo>
                <a:lnTo>
                  <a:pt x="92963" y="731519"/>
                </a:lnTo>
                <a:lnTo>
                  <a:pt x="59435" y="702563"/>
                </a:lnTo>
                <a:lnTo>
                  <a:pt x="51815" y="688847"/>
                </a:lnTo>
                <a:lnTo>
                  <a:pt x="42671" y="673607"/>
                </a:lnTo>
                <a:lnTo>
                  <a:pt x="25907" y="618743"/>
                </a:lnTo>
                <a:lnTo>
                  <a:pt x="15239" y="553211"/>
                </a:lnTo>
                <a:lnTo>
                  <a:pt x="12191" y="507491"/>
                </a:lnTo>
                <a:lnTo>
                  <a:pt x="10667" y="461771"/>
                </a:lnTo>
                <a:lnTo>
                  <a:pt x="9143" y="438911"/>
                </a:lnTo>
                <a:lnTo>
                  <a:pt x="9143" y="577595"/>
                </a:lnTo>
                <a:lnTo>
                  <a:pt x="12191" y="600455"/>
                </a:lnTo>
                <a:lnTo>
                  <a:pt x="21335" y="641603"/>
                </a:lnTo>
                <a:lnTo>
                  <a:pt x="42671" y="694943"/>
                </a:lnTo>
                <a:lnTo>
                  <a:pt x="74675" y="729995"/>
                </a:lnTo>
                <a:lnTo>
                  <a:pt x="132587" y="758951"/>
                </a:lnTo>
                <a:lnTo>
                  <a:pt x="182879" y="769619"/>
                </a:lnTo>
                <a:lnTo>
                  <a:pt x="239267" y="774191"/>
                </a:lnTo>
                <a:lnTo>
                  <a:pt x="277367" y="775715"/>
                </a:lnTo>
                <a:lnTo>
                  <a:pt x="316991" y="775715"/>
                </a:lnTo>
                <a:close/>
              </a:path>
              <a:path w="368934" h="775970">
                <a:moveTo>
                  <a:pt x="368807" y="50291"/>
                </a:moveTo>
                <a:lnTo>
                  <a:pt x="234695" y="0"/>
                </a:lnTo>
                <a:lnTo>
                  <a:pt x="288797" y="54101"/>
                </a:lnTo>
                <a:lnTo>
                  <a:pt x="292607" y="53339"/>
                </a:lnTo>
                <a:lnTo>
                  <a:pt x="292607" y="98519"/>
                </a:lnTo>
                <a:lnTo>
                  <a:pt x="368807" y="50291"/>
                </a:lnTo>
                <a:close/>
              </a:path>
              <a:path w="368934" h="775970">
                <a:moveTo>
                  <a:pt x="292607" y="98519"/>
                </a:moveTo>
                <a:lnTo>
                  <a:pt x="292607" y="64007"/>
                </a:lnTo>
                <a:lnTo>
                  <a:pt x="288679" y="64007"/>
                </a:lnTo>
                <a:lnTo>
                  <a:pt x="248411" y="126491"/>
                </a:lnTo>
                <a:lnTo>
                  <a:pt x="292607" y="98519"/>
                </a:lnTo>
                <a:close/>
              </a:path>
              <a:path w="368934" h="775970">
                <a:moveTo>
                  <a:pt x="292607" y="64007"/>
                </a:moveTo>
                <a:lnTo>
                  <a:pt x="292607" y="57911"/>
                </a:lnTo>
                <a:lnTo>
                  <a:pt x="288679" y="64007"/>
                </a:lnTo>
                <a:lnTo>
                  <a:pt x="292607" y="64007"/>
                </a:lnTo>
                <a:close/>
              </a:path>
              <a:path w="368934" h="775970">
                <a:moveTo>
                  <a:pt x="292607" y="57911"/>
                </a:moveTo>
                <a:lnTo>
                  <a:pt x="292607" y="53339"/>
                </a:lnTo>
                <a:lnTo>
                  <a:pt x="288797" y="54101"/>
                </a:lnTo>
                <a:lnTo>
                  <a:pt x="292607" y="57911"/>
                </a:lnTo>
                <a:close/>
              </a:path>
            </a:pathLst>
          </a:custGeom>
          <a:solidFill>
            <a:srgbClr val="000000"/>
          </a:solidFill>
        </p:spPr>
        <p:txBody>
          <a:bodyPr wrap="square" lIns="0" tIns="0" rIns="0" bIns="0" rtlCol="0"/>
          <a:lstStyle/>
          <a:p>
            <a:endParaRPr/>
          </a:p>
        </p:txBody>
      </p:sp>
      <p:sp>
        <p:nvSpPr>
          <p:cNvPr id="9" name="object 9"/>
          <p:cNvSpPr/>
          <p:nvPr/>
        </p:nvSpPr>
        <p:spPr>
          <a:xfrm>
            <a:off x="774073" y="3777996"/>
            <a:ext cx="9144000" cy="3429000"/>
          </a:xfrm>
          <a:custGeom>
            <a:avLst/>
            <a:gdLst/>
            <a:ahLst/>
            <a:cxnLst/>
            <a:rect l="l" t="t" r="r" b="b"/>
            <a:pathLst>
              <a:path w="9144000" h="3429000">
                <a:moveTo>
                  <a:pt x="9143996" y="3428999"/>
                </a:moveTo>
                <a:lnTo>
                  <a:pt x="9143996" y="0"/>
                </a:lnTo>
                <a:lnTo>
                  <a:pt x="0" y="0"/>
                </a:lnTo>
                <a:lnTo>
                  <a:pt x="0" y="3428999"/>
                </a:lnTo>
                <a:lnTo>
                  <a:pt x="9143996" y="3428999"/>
                </a:lnTo>
                <a:close/>
              </a:path>
            </a:pathLst>
          </a:custGeom>
          <a:solidFill>
            <a:srgbClr val="FFFFFF"/>
          </a:solidFill>
        </p:spPr>
        <p:txBody>
          <a:bodyPr wrap="square" lIns="0" tIns="0" rIns="0" bIns="0" rtlCol="0"/>
          <a:lstStyle/>
          <a:p>
            <a:endParaRPr/>
          </a:p>
        </p:txBody>
      </p:sp>
      <p:sp>
        <p:nvSpPr>
          <p:cNvPr id="10" name="object 10"/>
          <p:cNvSpPr/>
          <p:nvPr/>
        </p:nvSpPr>
        <p:spPr>
          <a:xfrm>
            <a:off x="1231273" y="6521957"/>
            <a:ext cx="8229600" cy="0"/>
          </a:xfrm>
          <a:custGeom>
            <a:avLst/>
            <a:gdLst/>
            <a:ahLst/>
            <a:cxnLst/>
            <a:rect l="l" t="t" r="r" b="b"/>
            <a:pathLst>
              <a:path w="8229600">
                <a:moveTo>
                  <a:pt x="0" y="0"/>
                </a:moveTo>
                <a:lnTo>
                  <a:pt x="8229599" y="0"/>
                </a:lnTo>
              </a:path>
            </a:pathLst>
          </a:custGeom>
          <a:ln w="19811">
            <a:solidFill>
              <a:srgbClr val="CC9800"/>
            </a:solidFill>
          </a:ln>
        </p:spPr>
        <p:txBody>
          <a:bodyPr wrap="square" lIns="0" tIns="0" rIns="0" bIns="0" rtlCol="0"/>
          <a:lstStyle/>
          <a:p>
            <a:endParaRPr/>
          </a:p>
        </p:txBody>
      </p:sp>
      <p:sp>
        <p:nvSpPr>
          <p:cNvPr id="11" name="object 11"/>
          <p:cNvSpPr txBox="1"/>
          <p:nvPr/>
        </p:nvSpPr>
        <p:spPr>
          <a:xfrm>
            <a:off x="961016" y="1475231"/>
            <a:ext cx="6361430" cy="2414270"/>
          </a:xfrm>
          <a:prstGeom prst="rect">
            <a:avLst/>
          </a:prstGeom>
        </p:spPr>
        <p:txBody>
          <a:bodyPr vert="horz" wrap="square" lIns="0" tIns="0" rIns="0" bIns="0" rtlCol="0">
            <a:spAutoFit/>
          </a:bodyPr>
          <a:lstStyle/>
          <a:p>
            <a:pPr marL="355600" marR="5715" indent="-342900">
              <a:lnSpc>
                <a:spcPct val="100000"/>
              </a:lnSpc>
              <a:buClr>
                <a:srgbClr val="CC9900"/>
              </a:buClr>
              <a:buSzPct val="63888"/>
              <a:buFont typeface="Wingdings"/>
              <a:buChar char=""/>
              <a:tabLst>
                <a:tab pos="354965" algn="l"/>
                <a:tab pos="355600" algn="l"/>
                <a:tab pos="2589530" algn="l"/>
              </a:tabLst>
            </a:pPr>
            <a:r>
              <a:rPr sz="1800" spc="-5" dirty="0">
                <a:latin typeface="Arial"/>
                <a:cs typeface="Arial"/>
              </a:rPr>
              <a:t>Le cas du</a:t>
            </a:r>
            <a:r>
              <a:rPr sz="1800" spc="25" dirty="0">
                <a:latin typeface="Arial"/>
                <a:cs typeface="Arial"/>
              </a:rPr>
              <a:t> </a:t>
            </a:r>
            <a:r>
              <a:rPr sz="1800" spc="-5" dirty="0">
                <a:latin typeface="Arial"/>
                <a:cs typeface="Arial"/>
              </a:rPr>
              <a:t>scénario</a:t>
            </a:r>
            <a:r>
              <a:rPr sz="1800" spc="15" dirty="0">
                <a:latin typeface="Arial"/>
                <a:cs typeface="Arial"/>
              </a:rPr>
              <a:t> </a:t>
            </a:r>
            <a:r>
              <a:rPr sz="1800" dirty="0">
                <a:latin typeface="Arial"/>
                <a:cs typeface="Arial"/>
              </a:rPr>
              <a:t>2	</a:t>
            </a:r>
            <a:r>
              <a:rPr sz="1800" spc="-5" dirty="0">
                <a:latin typeface="Arial"/>
                <a:cs typeface="Arial"/>
              </a:rPr>
              <a:t>indique que qu’une erreur</a:t>
            </a:r>
            <a:r>
              <a:rPr sz="1800" spc="30" dirty="0">
                <a:latin typeface="Arial"/>
                <a:cs typeface="Arial"/>
              </a:rPr>
              <a:t> </a:t>
            </a:r>
            <a:r>
              <a:rPr sz="1800" spc="-5" dirty="0">
                <a:solidFill>
                  <a:srgbClr val="FF0000"/>
                </a:solidFill>
                <a:latin typeface="Arial"/>
                <a:cs typeface="Arial"/>
              </a:rPr>
              <a:t>fatale</a:t>
            </a:r>
            <a:r>
              <a:rPr sz="1800" spc="-20" dirty="0">
                <a:latin typeface="Arial"/>
                <a:cs typeface="Arial"/>
              </a:rPr>
              <a:t> </a:t>
            </a:r>
            <a:r>
              <a:rPr sz="1800" spc="-5" dirty="0">
                <a:latin typeface="Arial"/>
                <a:cs typeface="Arial"/>
              </a:rPr>
              <a:t>s’est </a:t>
            </a:r>
            <a:r>
              <a:rPr sz="1800" dirty="0">
                <a:latin typeface="Arial"/>
                <a:cs typeface="Arial"/>
              </a:rPr>
              <a:t> </a:t>
            </a:r>
            <a:r>
              <a:rPr sz="1800" spc="-5" dirty="0">
                <a:latin typeface="Arial"/>
                <a:cs typeface="Arial"/>
              </a:rPr>
              <a:t>produite dans l’application au moment de</a:t>
            </a:r>
            <a:r>
              <a:rPr sz="1800" spc="35" dirty="0">
                <a:latin typeface="Arial"/>
                <a:cs typeface="Arial"/>
              </a:rPr>
              <a:t> </a:t>
            </a:r>
            <a:r>
              <a:rPr sz="1800" spc="-5" dirty="0">
                <a:latin typeface="Arial"/>
                <a:cs typeface="Arial"/>
              </a:rPr>
              <a:t>l’exécution.</a:t>
            </a:r>
            <a:endParaRPr sz="1800" dirty="0">
              <a:latin typeface="Arial"/>
              <a:cs typeface="Arial"/>
            </a:endParaRPr>
          </a:p>
          <a:p>
            <a:pPr marL="355600" marR="640080" indent="-342900">
              <a:lnSpc>
                <a:spcPct val="100000"/>
              </a:lnSpc>
              <a:spcBef>
                <a:spcPts val="430"/>
              </a:spcBef>
              <a:buClr>
                <a:srgbClr val="CC9900"/>
              </a:buClr>
              <a:buSzPct val="63888"/>
              <a:buFont typeface="Wingdings"/>
              <a:buChar char=""/>
              <a:tabLst>
                <a:tab pos="354965" algn="l"/>
                <a:tab pos="355600" algn="l"/>
              </a:tabLst>
            </a:pPr>
            <a:r>
              <a:rPr sz="1800" spc="-5" dirty="0">
                <a:latin typeface="Arial"/>
                <a:cs typeface="Arial"/>
              </a:rPr>
              <a:t>Cette exception est de </a:t>
            </a:r>
            <a:r>
              <a:rPr sz="1800" spc="-10" dirty="0">
                <a:latin typeface="Arial"/>
                <a:cs typeface="Arial"/>
              </a:rPr>
              <a:t>type </a:t>
            </a:r>
            <a:r>
              <a:rPr sz="1800" spc="-5" dirty="0">
                <a:latin typeface="Arial"/>
                <a:cs typeface="Arial"/>
              </a:rPr>
              <a:t>ArithmeticException. Elle  concerne une division par</a:t>
            </a:r>
            <a:r>
              <a:rPr sz="1800" dirty="0">
                <a:latin typeface="Arial"/>
                <a:cs typeface="Arial"/>
              </a:rPr>
              <a:t> </a:t>
            </a:r>
            <a:r>
              <a:rPr sz="1800" spc="-5" dirty="0">
                <a:latin typeface="Arial"/>
                <a:cs typeface="Arial"/>
              </a:rPr>
              <a:t>zero</a:t>
            </a:r>
            <a:endParaRPr sz="1800" dirty="0">
              <a:latin typeface="Arial"/>
              <a:cs typeface="Arial"/>
            </a:endParaRPr>
          </a:p>
          <a:p>
            <a:pPr marL="355600" marR="5080" indent="-342900">
              <a:lnSpc>
                <a:spcPct val="100000"/>
              </a:lnSpc>
              <a:spcBef>
                <a:spcPts val="430"/>
              </a:spcBef>
              <a:buClr>
                <a:srgbClr val="CC9900"/>
              </a:buClr>
              <a:buSzPct val="63888"/>
              <a:buFont typeface="Wingdings"/>
              <a:buChar char=""/>
              <a:tabLst>
                <a:tab pos="354965" algn="l"/>
                <a:tab pos="355600" algn="l"/>
                <a:tab pos="963294" algn="l"/>
              </a:tabLst>
            </a:pPr>
            <a:r>
              <a:rPr sz="1800" spc="-5" dirty="0">
                <a:latin typeface="Arial"/>
                <a:cs typeface="Arial"/>
              </a:rPr>
              <a:t>L’origine de cette exception étant la méthode </a:t>
            </a:r>
            <a:r>
              <a:rPr sz="1800" spc="-5" dirty="0">
                <a:solidFill>
                  <a:srgbClr val="00B050"/>
                </a:solidFill>
                <a:latin typeface="Arial"/>
                <a:cs typeface="Arial"/>
              </a:rPr>
              <a:t>calcul</a:t>
            </a:r>
            <a:r>
              <a:rPr sz="1800" spc="-5" dirty="0">
                <a:latin typeface="Arial"/>
                <a:cs typeface="Arial"/>
              </a:rPr>
              <a:t> </a:t>
            </a:r>
            <a:r>
              <a:rPr sz="1800" spc="-10" dirty="0">
                <a:latin typeface="Arial"/>
                <a:cs typeface="Arial"/>
              </a:rPr>
              <a:t>dans </a:t>
            </a:r>
            <a:r>
              <a:rPr sz="1800" spc="-5" dirty="0">
                <a:latin typeface="Arial"/>
                <a:cs typeface="Arial"/>
              </a:rPr>
              <a:t>la  ligne	numéro</a:t>
            </a:r>
            <a:r>
              <a:rPr sz="1800" spc="-70" dirty="0">
                <a:latin typeface="Arial"/>
                <a:cs typeface="Arial"/>
              </a:rPr>
              <a:t> </a:t>
            </a:r>
            <a:r>
              <a:rPr sz="1800" spc="-5" dirty="0">
                <a:latin typeface="Arial"/>
                <a:cs typeface="Arial"/>
              </a:rPr>
              <a:t>4.</a:t>
            </a:r>
            <a:endParaRPr sz="1800" dirty="0">
              <a:latin typeface="Arial"/>
              <a:cs typeface="Arial"/>
            </a:endParaRPr>
          </a:p>
          <a:p>
            <a:pPr marL="355600" indent="-342900">
              <a:lnSpc>
                <a:spcPct val="100000"/>
              </a:lnSpc>
              <a:spcBef>
                <a:spcPts val="430"/>
              </a:spcBef>
              <a:buClr>
                <a:srgbClr val="CC9900"/>
              </a:buClr>
              <a:buSzPct val="63888"/>
              <a:buFont typeface="Wingdings"/>
              <a:buChar char=""/>
              <a:tabLst>
                <a:tab pos="354965" algn="l"/>
                <a:tab pos="355600" algn="l"/>
              </a:tabLst>
            </a:pPr>
            <a:r>
              <a:rPr sz="1800" spc="-5" dirty="0">
                <a:latin typeface="Arial"/>
                <a:cs typeface="Arial"/>
              </a:rPr>
              <a:t>Cette exception n’a pas </a:t>
            </a:r>
            <a:r>
              <a:rPr sz="1800" spc="-5" dirty="0" err="1">
                <a:latin typeface="Arial"/>
                <a:cs typeface="Arial"/>
              </a:rPr>
              <a:t>été</a:t>
            </a:r>
            <a:r>
              <a:rPr sz="1800" spc="-5" dirty="0">
                <a:latin typeface="Arial"/>
                <a:cs typeface="Arial"/>
              </a:rPr>
              <a:t> </a:t>
            </a:r>
            <a:r>
              <a:rPr sz="1800" spc="-5" dirty="0" err="1">
                <a:latin typeface="Arial"/>
                <a:cs typeface="Arial"/>
              </a:rPr>
              <a:t>traité</a:t>
            </a:r>
            <a:r>
              <a:rPr lang="fr-FR" sz="1800" spc="-5" dirty="0">
                <a:latin typeface="Arial"/>
                <a:cs typeface="Arial"/>
              </a:rPr>
              <a:t>e</a:t>
            </a:r>
            <a:r>
              <a:rPr sz="1800" spc="-5" dirty="0">
                <a:latin typeface="Arial"/>
                <a:cs typeface="Arial"/>
              </a:rPr>
              <a:t> dans</a:t>
            </a:r>
            <a:r>
              <a:rPr sz="1800" spc="30" dirty="0">
                <a:latin typeface="Arial"/>
                <a:cs typeface="Arial"/>
              </a:rPr>
              <a:t> </a:t>
            </a:r>
            <a:r>
              <a:rPr sz="1800" spc="-5" dirty="0">
                <a:latin typeface="Arial"/>
                <a:cs typeface="Arial"/>
              </a:rPr>
              <a:t>calcul.</a:t>
            </a:r>
            <a:endParaRPr sz="1800" dirty="0">
              <a:latin typeface="Arial"/>
              <a:cs typeface="Arial"/>
            </a:endParaRPr>
          </a:p>
          <a:p>
            <a:pPr marL="355600" indent="-342900">
              <a:lnSpc>
                <a:spcPct val="100000"/>
              </a:lnSpc>
              <a:spcBef>
                <a:spcPts val="430"/>
              </a:spcBef>
              <a:buClr>
                <a:srgbClr val="CC9900"/>
              </a:buClr>
              <a:buSzPct val="63888"/>
              <a:buFont typeface="Wingdings"/>
              <a:buChar char=""/>
              <a:tabLst>
                <a:tab pos="354965" algn="l"/>
                <a:tab pos="355600" algn="l"/>
              </a:tabLst>
            </a:pPr>
            <a:r>
              <a:rPr sz="1800" spc="-5" dirty="0">
                <a:latin typeface="Arial"/>
                <a:cs typeface="Arial"/>
              </a:rPr>
              <a:t>Elle remonte ensuite vers main </a:t>
            </a:r>
            <a:r>
              <a:rPr sz="1800" dirty="0">
                <a:latin typeface="Arial"/>
                <a:cs typeface="Arial"/>
              </a:rPr>
              <a:t>à </a:t>
            </a:r>
            <a:r>
              <a:rPr sz="1800" spc="-5" dirty="0">
                <a:latin typeface="Arial"/>
                <a:cs typeface="Arial"/>
              </a:rPr>
              <a:t>la ligne numéro 11</a:t>
            </a:r>
            <a:r>
              <a:rPr sz="1800" spc="75" dirty="0">
                <a:latin typeface="Arial"/>
                <a:cs typeface="Arial"/>
              </a:rPr>
              <a:t> </a:t>
            </a:r>
            <a:r>
              <a:rPr sz="1800" spc="-10" dirty="0">
                <a:latin typeface="Arial"/>
                <a:cs typeface="Arial"/>
              </a:rPr>
              <a:t>dont</a:t>
            </a:r>
            <a:endParaRPr sz="1800" dirty="0">
              <a:latin typeface="Arial"/>
              <a:cs typeface="Arial"/>
            </a:endParaRPr>
          </a:p>
        </p:txBody>
      </p:sp>
      <p:sp>
        <p:nvSpPr>
          <p:cNvPr id="12" name="object 12"/>
          <p:cNvSpPr txBox="1"/>
          <p:nvPr/>
        </p:nvSpPr>
        <p:spPr>
          <a:xfrm>
            <a:off x="961016" y="3889246"/>
            <a:ext cx="6309995" cy="2095500"/>
          </a:xfrm>
          <a:prstGeom prst="rect">
            <a:avLst/>
          </a:prstGeom>
        </p:spPr>
        <p:txBody>
          <a:bodyPr vert="horz" wrap="square" lIns="0" tIns="0" rIns="0" bIns="0" rtlCol="0">
            <a:spAutoFit/>
          </a:bodyPr>
          <a:lstStyle/>
          <a:p>
            <a:pPr marL="355600">
              <a:lnSpc>
                <a:spcPct val="100000"/>
              </a:lnSpc>
            </a:pPr>
            <a:r>
              <a:rPr sz="1800" spc="-5" dirty="0">
                <a:latin typeface="Arial"/>
                <a:cs typeface="Arial"/>
              </a:rPr>
              <a:t>elle n’a pas été</a:t>
            </a:r>
            <a:r>
              <a:rPr sz="1800" spc="-40" dirty="0">
                <a:latin typeface="Arial"/>
                <a:cs typeface="Arial"/>
              </a:rPr>
              <a:t> </a:t>
            </a:r>
            <a:r>
              <a:rPr sz="1800" spc="-5" dirty="0">
                <a:latin typeface="Arial"/>
                <a:cs typeface="Arial"/>
              </a:rPr>
              <a:t>traitée.</a:t>
            </a:r>
            <a:endParaRPr sz="1800" dirty="0">
              <a:latin typeface="Arial"/>
              <a:cs typeface="Arial"/>
            </a:endParaRPr>
          </a:p>
          <a:p>
            <a:pPr marL="355600" indent="-342900">
              <a:lnSpc>
                <a:spcPct val="100000"/>
              </a:lnSpc>
              <a:spcBef>
                <a:spcPts val="430"/>
              </a:spcBef>
              <a:buClr>
                <a:srgbClr val="CC9900"/>
              </a:buClr>
              <a:buSzPct val="63888"/>
              <a:buFont typeface="Wingdings"/>
              <a:buChar char=""/>
              <a:tabLst>
                <a:tab pos="354965" algn="l"/>
                <a:tab pos="355600" algn="l"/>
              </a:tabLst>
            </a:pPr>
            <a:r>
              <a:rPr sz="1800" spc="-5" dirty="0">
                <a:latin typeface="Arial"/>
                <a:cs typeface="Arial"/>
              </a:rPr>
              <a:t>Après l’exception est signalée </a:t>
            </a:r>
            <a:r>
              <a:rPr sz="1800" dirty="0">
                <a:latin typeface="Arial"/>
                <a:cs typeface="Arial"/>
              </a:rPr>
              <a:t>à </a:t>
            </a:r>
            <a:r>
              <a:rPr sz="1800" spc="-5" dirty="0">
                <a:latin typeface="Arial"/>
                <a:cs typeface="Arial"/>
              </a:rPr>
              <a:t>la</a:t>
            </a:r>
            <a:r>
              <a:rPr sz="1800" spc="10" dirty="0">
                <a:latin typeface="Arial"/>
                <a:cs typeface="Arial"/>
              </a:rPr>
              <a:t> </a:t>
            </a:r>
            <a:r>
              <a:rPr sz="1800" spc="-5" dirty="0">
                <a:latin typeface="Arial"/>
                <a:cs typeface="Arial"/>
              </a:rPr>
              <a:t>JVM.</a:t>
            </a:r>
            <a:endParaRPr sz="1800" dirty="0">
              <a:latin typeface="Arial"/>
              <a:cs typeface="Arial"/>
            </a:endParaRPr>
          </a:p>
          <a:p>
            <a:pPr marL="355600" marR="5080" indent="-342900">
              <a:lnSpc>
                <a:spcPct val="100000"/>
              </a:lnSpc>
              <a:spcBef>
                <a:spcPts val="430"/>
              </a:spcBef>
              <a:buClr>
                <a:srgbClr val="CC9900"/>
              </a:buClr>
              <a:buSzPct val="63888"/>
              <a:buFont typeface="Wingdings"/>
              <a:buChar char=""/>
              <a:tabLst>
                <a:tab pos="354965" algn="l"/>
                <a:tab pos="355600" algn="l"/>
              </a:tabLst>
            </a:pPr>
            <a:r>
              <a:rPr sz="1800" spc="-5" dirty="0">
                <a:latin typeface="Arial"/>
                <a:cs typeface="Arial"/>
              </a:rPr>
              <a:t>Quand une exception arrive </a:t>
            </a:r>
            <a:r>
              <a:rPr sz="1800" dirty="0">
                <a:latin typeface="Arial"/>
                <a:cs typeface="Arial"/>
              </a:rPr>
              <a:t>à </a:t>
            </a:r>
            <a:r>
              <a:rPr sz="1800" spc="-5" dirty="0">
                <a:latin typeface="Arial"/>
                <a:cs typeface="Arial"/>
              </a:rPr>
              <a:t>la JVM, cette dernière arrête  l’exécution de l’application, </a:t>
            </a:r>
            <a:r>
              <a:rPr sz="1800" dirty="0">
                <a:latin typeface="Arial"/>
                <a:cs typeface="Arial"/>
              </a:rPr>
              <a:t>ce </a:t>
            </a:r>
            <a:r>
              <a:rPr sz="1800" spc="-5" dirty="0">
                <a:latin typeface="Arial"/>
                <a:cs typeface="Arial"/>
              </a:rPr>
              <a:t>qui constitue un bug</a:t>
            </a:r>
            <a:r>
              <a:rPr sz="1800" spc="60" dirty="0">
                <a:latin typeface="Arial"/>
                <a:cs typeface="Arial"/>
              </a:rPr>
              <a:t> </a:t>
            </a:r>
            <a:r>
              <a:rPr sz="1800" spc="-5" dirty="0">
                <a:latin typeface="Arial"/>
                <a:cs typeface="Arial"/>
              </a:rPr>
              <a:t>fatal.</a:t>
            </a:r>
            <a:endParaRPr sz="1800" dirty="0">
              <a:latin typeface="Arial"/>
              <a:cs typeface="Arial"/>
            </a:endParaRPr>
          </a:p>
          <a:p>
            <a:pPr marL="355600" marR="252095" indent="-342900">
              <a:lnSpc>
                <a:spcPct val="100000"/>
              </a:lnSpc>
              <a:spcBef>
                <a:spcPts val="430"/>
              </a:spcBef>
              <a:buClr>
                <a:srgbClr val="CC9900"/>
              </a:buClr>
              <a:buSzPct val="63888"/>
              <a:buFont typeface="Wingdings"/>
              <a:buChar char=""/>
              <a:tabLst>
                <a:tab pos="354965" algn="l"/>
                <a:tab pos="355600" algn="l"/>
              </a:tabLst>
            </a:pPr>
            <a:r>
              <a:rPr sz="1800" spc="-5" dirty="0">
                <a:latin typeface="Arial"/>
                <a:cs typeface="Arial"/>
              </a:rPr>
              <a:t>Le fait que le message </a:t>
            </a:r>
            <a:r>
              <a:rPr sz="1800" dirty="0">
                <a:latin typeface="Arial"/>
                <a:cs typeface="Arial"/>
              </a:rPr>
              <a:t>« </a:t>
            </a:r>
            <a:r>
              <a:rPr sz="1800" spc="-5" dirty="0">
                <a:latin typeface="Arial"/>
                <a:cs typeface="Arial"/>
              </a:rPr>
              <a:t>Resultat= </a:t>
            </a:r>
            <a:r>
              <a:rPr sz="1800" dirty="0">
                <a:latin typeface="Arial"/>
                <a:cs typeface="Arial"/>
              </a:rPr>
              <a:t>» </a:t>
            </a:r>
            <a:r>
              <a:rPr sz="1800" spc="-5" dirty="0">
                <a:latin typeface="Arial"/>
                <a:cs typeface="Arial"/>
              </a:rPr>
              <a:t>n’a pas été affiché,  montre que l’application ne continue pas son exécution  normal après la division par</a:t>
            </a:r>
            <a:r>
              <a:rPr sz="1800" spc="15" dirty="0">
                <a:latin typeface="Arial"/>
                <a:cs typeface="Arial"/>
              </a:rPr>
              <a:t> </a:t>
            </a:r>
            <a:r>
              <a:rPr sz="1800" spc="-5" dirty="0">
                <a:latin typeface="Arial"/>
                <a:cs typeface="Arial"/>
              </a:rPr>
              <a:t>zero</a:t>
            </a:r>
            <a:endParaRPr sz="1800" dirty="0">
              <a:latin typeface="Arial"/>
              <a:cs typeface="Arial"/>
            </a:endParaRPr>
          </a:p>
        </p:txBody>
      </p:sp>
      <p:sp>
        <p:nvSpPr>
          <p:cNvPr id="13" name="object 13"/>
          <p:cNvSpPr/>
          <p:nvPr/>
        </p:nvSpPr>
        <p:spPr>
          <a:xfrm>
            <a:off x="8042026" y="3989832"/>
            <a:ext cx="1522730" cy="416559"/>
          </a:xfrm>
          <a:custGeom>
            <a:avLst/>
            <a:gdLst/>
            <a:ahLst/>
            <a:cxnLst/>
            <a:rect l="l" t="t" r="r" b="b"/>
            <a:pathLst>
              <a:path w="1522729" h="416560">
                <a:moveTo>
                  <a:pt x="1522475" y="416051"/>
                </a:moveTo>
                <a:lnTo>
                  <a:pt x="1522475" y="0"/>
                </a:lnTo>
                <a:lnTo>
                  <a:pt x="0" y="0"/>
                </a:lnTo>
                <a:lnTo>
                  <a:pt x="0" y="416051"/>
                </a:lnTo>
                <a:lnTo>
                  <a:pt x="4571" y="416051"/>
                </a:lnTo>
                <a:lnTo>
                  <a:pt x="4571" y="9143"/>
                </a:lnTo>
                <a:lnTo>
                  <a:pt x="9143" y="4571"/>
                </a:lnTo>
                <a:lnTo>
                  <a:pt x="9143" y="9143"/>
                </a:lnTo>
                <a:lnTo>
                  <a:pt x="1513331" y="9143"/>
                </a:lnTo>
                <a:lnTo>
                  <a:pt x="1513331" y="4571"/>
                </a:lnTo>
                <a:lnTo>
                  <a:pt x="1517903" y="9143"/>
                </a:lnTo>
                <a:lnTo>
                  <a:pt x="1517903" y="416051"/>
                </a:lnTo>
                <a:lnTo>
                  <a:pt x="1522475" y="416051"/>
                </a:lnTo>
                <a:close/>
              </a:path>
              <a:path w="1522729" h="416560">
                <a:moveTo>
                  <a:pt x="9143" y="9143"/>
                </a:moveTo>
                <a:lnTo>
                  <a:pt x="9143" y="4571"/>
                </a:lnTo>
                <a:lnTo>
                  <a:pt x="4571" y="9143"/>
                </a:lnTo>
                <a:lnTo>
                  <a:pt x="9143" y="9143"/>
                </a:lnTo>
                <a:close/>
              </a:path>
              <a:path w="1522729" h="416560">
                <a:moveTo>
                  <a:pt x="9143" y="406907"/>
                </a:moveTo>
                <a:lnTo>
                  <a:pt x="9143" y="9143"/>
                </a:lnTo>
                <a:lnTo>
                  <a:pt x="4571" y="9143"/>
                </a:lnTo>
                <a:lnTo>
                  <a:pt x="4571" y="406907"/>
                </a:lnTo>
                <a:lnTo>
                  <a:pt x="9143" y="406907"/>
                </a:lnTo>
                <a:close/>
              </a:path>
              <a:path w="1522729" h="416560">
                <a:moveTo>
                  <a:pt x="1517903" y="406907"/>
                </a:moveTo>
                <a:lnTo>
                  <a:pt x="4571" y="406907"/>
                </a:lnTo>
                <a:lnTo>
                  <a:pt x="9143" y="411479"/>
                </a:lnTo>
                <a:lnTo>
                  <a:pt x="9143" y="416051"/>
                </a:lnTo>
                <a:lnTo>
                  <a:pt x="1513331" y="416051"/>
                </a:lnTo>
                <a:lnTo>
                  <a:pt x="1513331" y="411479"/>
                </a:lnTo>
                <a:lnTo>
                  <a:pt x="1517903" y="406907"/>
                </a:lnTo>
                <a:close/>
              </a:path>
              <a:path w="1522729" h="416560">
                <a:moveTo>
                  <a:pt x="9143" y="416051"/>
                </a:moveTo>
                <a:lnTo>
                  <a:pt x="9143" y="411479"/>
                </a:lnTo>
                <a:lnTo>
                  <a:pt x="4571" y="406907"/>
                </a:lnTo>
                <a:lnTo>
                  <a:pt x="4571" y="416051"/>
                </a:lnTo>
                <a:lnTo>
                  <a:pt x="9143" y="416051"/>
                </a:lnTo>
                <a:close/>
              </a:path>
              <a:path w="1522729" h="416560">
                <a:moveTo>
                  <a:pt x="1517903" y="9143"/>
                </a:moveTo>
                <a:lnTo>
                  <a:pt x="1513331" y="4571"/>
                </a:lnTo>
                <a:lnTo>
                  <a:pt x="1513331" y="9143"/>
                </a:lnTo>
                <a:lnTo>
                  <a:pt x="1517903" y="9143"/>
                </a:lnTo>
                <a:close/>
              </a:path>
              <a:path w="1522729" h="416560">
                <a:moveTo>
                  <a:pt x="1517903" y="406907"/>
                </a:moveTo>
                <a:lnTo>
                  <a:pt x="1517903" y="9143"/>
                </a:lnTo>
                <a:lnTo>
                  <a:pt x="1513331" y="9143"/>
                </a:lnTo>
                <a:lnTo>
                  <a:pt x="1513331" y="406907"/>
                </a:lnTo>
                <a:lnTo>
                  <a:pt x="1517903" y="406907"/>
                </a:lnTo>
                <a:close/>
              </a:path>
              <a:path w="1522729" h="416560">
                <a:moveTo>
                  <a:pt x="1517903" y="416051"/>
                </a:moveTo>
                <a:lnTo>
                  <a:pt x="1517903" y="406907"/>
                </a:lnTo>
                <a:lnTo>
                  <a:pt x="1513331" y="411479"/>
                </a:lnTo>
                <a:lnTo>
                  <a:pt x="1513331" y="416051"/>
                </a:lnTo>
                <a:lnTo>
                  <a:pt x="1517903" y="416051"/>
                </a:lnTo>
                <a:close/>
              </a:path>
            </a:pathLst>
          </a:custGeom>
          <a:solidFill>
            <a:srgbClr val="000000"/>
          </a:solidFill>
        </p:spPr>
        <p:txBody>
          <a:bodyPr wrap="square" lIns="0" tIns="0" rIns="0" bIns="0" rtlCol="0"/>
          <a:lstStyle/>
          <a:p>
            <a:endParaRPr/>
          </a:p>
        </p:txBody>
      </p:sp>
      <p:sp>
        <p:nvSpPr>
          <p:cNvPr id="14" name="object 14"/>
          <p:cNvSpPr txBox="1"/>
          <p:nvPr/>
        </p:nvSpPr>
        <p:spPr>
          <a:xfrm>
            <a:off x="8475862" y="4039106"/>
            <a:ext cx="652145" cy="310515"/>
          </a:xfrm>
          <a:prstGeom prst="rect">
            <a:avLst/>
          </a:prstGeom>
        </p:spPr>
        <p:txBody>
          <a:bodyPr vert="horz" wrap="square" lIns="0" tIns="0" rIns="0" bIns="0" rtlCol="0">
            <a:spAutoFit/>
          </a:bodyPr>
          <a:lstStyle/>
          <a:p>
            <a:pPr marL="12700">
              <a:lnSpc>
                <a:spcPct val="100000"/>
              </a:lnSpc>
            </a:pPr>
            <a:r>
              <a:rPr sz="2000" spc="-5" dirty="0">
                <a:latin typeface="Tahoma"/>
                <a:cs typeface="Tahoma"/>
              </a:rPr>
              <a:t>calcul</a:t>
            </a:r>
            <a:endParaRPr sz="2000">
              <a:latin typeface="Tahoma"/>
              <a:cs typeface="Tahoma"/>
            </a:endParaRPr>
          </a:p>
        </p:txBody>
      </p:sp>
      <p:sp>
        <p:nvSpPr>
          <p:cNvPr id="15" name="object 15"/>
          <p:cNvSpPr/>
          <p:nvPr/>
        </p:nvSpPr>
        <p:spPr>
          <a:xfrm>
            <a:off x="8703441" y="3777996"/>
            <a:ext cx="128270" cy="216535"/>
          </a:xfrm>
          <a:custGeom>
            <a:avLst/>
            <a:gdLst/>
            <a:ahLst/>
            <a:cxnLst/>
            <a:rect l="l" t="t" r="r" b="b"/>
            <a:pathLst>
              <a:path w="128270" h="216535">
                <a:moveTo>
                  <a:pt x="64007" y="140207"/>
                </a:moveTo>
                <a:lnTo>
                  <a:pt x="0" y="89915"/>
                </a:lnTo>
                <a:lnTo>
                  <a:pt x="59435" y="207372"/>
                </a:lnTo>
                <a:lnTo>
                  <a:pt x="59435" y="140207"/>
                </a:lnTo>
                <a:lnTo>
                  <a:pt x="64007" y="140207"/>
                </a:lnTo>
                <a:close/>
              </a:path>
              <a:path w="128270" h="216535">
                <a:moveTo>
                  <a:pt x="68579" y="136615"/>
                </a:moveTo>
                <a:lnTo>
                  <a:pt x="68579" y="0"/>
                </a:lnTo>
                <a:lnTo>
                  <a:pt x="59435" y="0"/>
                </a:lnTo>
                <a:lnTo>
                  <a:pt x="59435" y="136615"/>
                </a:lnTo>
                <a:lnTo>
                  <a:pt x="64007" y="140207"/>
                </a:lnTo>
                <a:lnTo>
                  <a:pt x="68579" y="136615"/>
                </a:lnTo>
                <a:close/>
              </a:path>
              <a:path w="128270" h="216535">
                <a:moveTo>
                  <a:pt x="68579" y="207372"/>
                </a:moveTo>
                <a:lnTo>
                  <a:pt x="68579" y="140207"/>
                </a:lnTo>
                <a:lnTo>
                  <a:pt x="59435" y="140207"/>
                </a:lnTo>
                <a:lnTo>
                  <a:pt x="59435" y="207372"/>
                </a:lnTo>
                <a:lnTo>
                  <a:pt x="64007" y="216407"/>
                </a:lnTo>
                <a:lnTo>
                  <a:pt x="68579" y="207372"/>
                </a:lnTo>
                <a:close/>
              </a:path>
              <a:path w="128270" h="216535">
                <a:moveTo>
                  <a:pt x="128015" y="89915"/>
                </a:moveTo>
                <a:lnTo>
                  <a:pt x="64007" y="140207"/>
                </a:lnTo>
                <a:lnTo>
                  <a:pt x="68579" y="140207"/>
                </a:lnTo>
                <a:lnTo>
                  <a:pt x="68579" y="207372"/>
                </a:lnTo>
                <a:lnTo>
                  <a:pt x="128015" y="89915"/>
                </a:lnTo>
                <a:close/>
              </a:path>
            </a:pathLst>
          </a:custGeom>
          <a:solidFill>
            <a:srgbClr val="000000"/>
          </a:solidFill>
        </p:spPr>
        <p:txBody>
          <a:bodyPr wrap="square" lIns="0" tIns="0" rIns="0" bIns="0" rtlCol="0"/>
          <a:lstStyle/>
          <a:p>
            <a:endParaRPr/>
          </a:p>
        </p:txBody>
      </p:sp>
      <p:sp>
        <p:nvSpPr>
          <p:cNvPr id="16" name="object 16"/>
          <p:cNvSpPr/>
          <p:nvPr/>
        </p:nvSpPr>
        <p:spPr>
          <a:xfrm>
            <a:off x="7536057" y="3777996"/>
            <a:ext cx="317500" cy="365760"/>
          </a:xfrm>
          <a:custGeom>
            <a:avLst/>
            <a:gdLst/>
            <a:ahLst/>
            <a:cxnLst/>
            <a:rect l="l" t="t" r="r" b="b"/>
            <a:pathLst>
              <a:path w="317500" h="365760">
                <a:moveTo>
                  <a:pt x="316991" y="356615"/>
                </a:moveTo>
                <a:lnTo>
                  <a:pt x="277367" y="355091"/>
                </a:lnTo>
                <a:lnTo>
                  <a:pt x="239267" y="355091"/>
                </a:lnTo>
                <a:lnTo>
                  <a:pt x="201167" y="352043"/>
                </a:lnTo>
                <a:lnTo>
                  <a:pt x="184403" y="348995"/>
                </a:lnTo>
                <a:lnTo>
                  <a:pt x="167639" y="347471"/>
                </a:lnTo>
                <a:lnTo>
                  <a:pt x="150875" y="342899"/>
                </a:lnTo>
                <a:lnTo>
                  <a:pt x="105155" y="327659"/>
                </a:lnTo>
                <a:lnTo>
                  <a:pt x="68579" y="301751"/>
                </a:lnTo>
                <a:lnTo>
                  <a:pt x="42671" y="263651"/>
                </a:lnTo>
                <a:lnTo>
                  <a:pt x="25907" y="208787"/>
                </a:lnTo>
                <a:lnTo>
                  <a:pt x="15239" y="143255"/>
                </a:lnTo>
                <a:lnTo>
                  <a:pt x="9143" y="51815"/>
                </a:lnTo>
                <a:lnTo>
                  <a:pt x="9143" y="0"/>
                </a:lnTo>
                <a:lnTo>
                  <a:pt x="0" y="0"/>
                </a:lnTo>
                <a:lnTo>
                  <a:pt x="0" y="51815"/>
                </a:lnTo>
                <a:lnTo>
                  <a:pt x="1523" y="97535"/>
                </a:lnTo>
                <a:lnTo>
                  <a:pt x="12191" y="188975"/>
                </a:lnTo>
                <a:lnTo>
                  <a:pt x="21335" y="231647"/>
                </a:lnTo>
                <a:lnTo>
                  <a:pt x="35051" y="268223"/>
                </a:lnTo>
                <a:lnTo>
                  <a:pt x="62483" y="309371"/>
                </a:lnTo>
                <a:lnTo>
                  <a:pt x="102107" y="336803"/>
                </a:lnTo>
                <a:lnTo>
                  <a:pt x="147827" y="353567"/>
                </a:lnTo>
                <a:lnTo>
                  <a:pt x="166115" y="356615"/>
                </a:lnTo>
                <a:lnTo>
                  <a:pt x="182879" y="359663"/>
                </a:lnTo>
                <a:lnTo>
                  <a:pt x="201167" y="361187"/>
                </a:lnTo>
                <a:lnTo>
                  <a:pt x="239267" y="364235"/>
                </a:lnTo>
                <a:lnTo>
                  <a:pt x="277367" y="365759"/>
                </a:lnTo>
                <a:lnTo>
                  <a:pt x="315467" y="365759"/>
                </a:lnTo>
                <a:lnTo>
                  <a:pt x="316991" y="356615"/>
                </a:lnTo>
                <a:close/>
              </a:path>
            </a:pathLst>
          </a:custGeom>
          <a:solidFill>
            <a:srgbClr val="000000"/>
          </a:solidFill>
        </p:spPr>
        <p:txBody>
          <a:bodyPr wrap="square" lIns="0" tIns="0" rIns="0" bIns="0" rtlCol="0"/>
          <a:lstStyle/>
          <a:p>
            <a:endParaRPr/>
          </a:p>
        </p:txBody>
      </p:sp>
      <p:sp>
        <p:nvSpPr>
          <p:cNvPr id="17" name="object 17"/>
          <p:cNvSpPr txBox="1"/>
          <p:nvPr/>
        </p:nvSpPr>
        <p:spPr>
          <a:xfrm>
            <a:off x="7585847" y="2454147"/>
            <a:ext cx="1503045" cy="1451610"/>
          </a:xfrm>
          <a:prstGeom prst="rect">
            <a:avLst/>
          </a:prstGeom>
        </p:spPr>
        <p:txBody>
          <a:bodyPr vert="horz" wrap="square" lIns="0" tIns="0" rIns="0" bIns="0" rtlCol="0">
            <a:spAutoFit/>
          </a:bodyPr>
          <a:lstStyle/>
          <a:p>
            <a:pPr marL="987425">
              <a:lnSpc>
                <a:spcPct val="100000"/>
              </a:lnSpc>
            </a:pPr>
            <a:r>
              <a:rPr sz="2000" spc="5" dirty="0">
                <a:latin typeface="Tahoma"/>
                <a:cs typeface="Tahoma"/>
              </a:rPr>
              <a:t>JVM</a:t>
            </a:r>
            <a:endParaRPr sz="2000">
              <a:latin typeface="Tahoma"/>
              <a:cs typeface="Tahoma"/>
            </a:endParaRPr>
          </a:p>
          <a:p>
            <a:pPr marL="47625">
              <a:lnSpc>
                <a:spcPct val="100000"/>
              </a:lnSpc>
              <a:spcBef>
                <a:spcPts val="400"/>
              </a:spcBef>
            </a:pPr>
            <a:r>
              <a:rPr sz="1800" spc="-5" dirty="0">
                <a:latin typeface="Arial"/>
                <a:cs typeface="Arial"/>
              </a:rPr>
              <a:t>Exception</a:t>
            </a:r>
            <a:endParaRPr sz="1800">
              <a:latin typeface="Arial"/>
              <a:cs typeface="Arial"/>
            </a:endParaRPr>
          </a:p>
          <a:p>
            <a:pPr marL="941705">
              <a:lnSpc>
                <a:spcPct val="100000"/>
              </a:lnSpc>
              <a:spcBef>
                <a:spcPts val="1275"/>
              </a:spcBef>
            </a:pPr>
            <a:r>
              <a:rPr sz="2000" spc="-5" dirty="0">
                <a:latin typeface="Tahoma"/>
                <a:cs typeface="Tahoma"/>
              </a:rPr>
              <a:t>m</a:t>
            </a:r>
            <a:r>
              <a:rPr sz="2000" dirty="0">
                <a:latin typeface="Tahoma"/>
                <a:cs typeface="Tahoma"/>
              </a:rPr>
              <a:t>a</a:t>
            </a:r>
            <a:r>
              <a:rPr sz="2000" spc="-5" dirty="0">
                <a:latin typeface="Tahoma"/>
                <a:cs typeface="Tahoma"/>
              </a:rPr>
              <a:t>i</a:t>
            </a:r>
            <a:r>
              <a:rPr sz="2000" dirty="0">
                <a:latin typeface="Tahoma"/>
                <a:cs typeface="Tahoma"/>
              </a:rPr>
              <a:t>n</a:t>
            </a:r>
            <a:endParaRPr sz="2000">
              <a:latin typeface="Tahoma"/>
              <a:cs typeface="Tahoma"/>
            </a:endParaRPr>
          </a:p>
          <a:p>
            <a:pPr marL="12700">
              <a:lnSpc>
                <a:spcPct val="100000"/>
              </a:lnSpc>
              <a:spcBef>
                <a:spcPts val="545"/>
              </a:spcBef>
            </a:pPr>
            <a:r>
              <a:rPr sz="1800" spc="-5" dirty="0">
                <a:latin typeface="Arial"/>
                <a:cs typeface="Arial"/>
              </a:rPr>
              <a:t>Exception</a:t>
            </a:r>
            <a:endParaRPr sz="1800">
              <a:latin typeface="Arial"/>
              <a:cs typeface="Arial"/>
            </a:endParaRPr>
          </a:p>
        </p:txBody>
      </p:sp>
    </p:spTree>
    <p:extLst>
      <p:ext uri="{BB962C8B-B14F-4D97-AF65-F5344CB8AC3E}">
        <p14:creationId xmlns:p14="http://schemas.microsoft.com/office/powerpoint/2010/main" val="2378987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Les IDEs pour le Développement Java</a:t>
            </a:r>
          </a:p>
        </p:txBody>
      </p:sp>
    </p:spTree>
    <p:extLst>
      <p:ext uri="{BB962C8B-B14F-4D97-AF65-F5344CB8AC3E}">
        <p14:creationId xmlns:p14="http://schemas.microsoft.com/office/powerpoint/2010/main" val="3012313037"/>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6463" rIns="0" bIns="0" rtlCol="0">
            <a:spAutoFit/>
          </a:bodyPr>
          <a:lstStyle/>
          <a:p>
            <a:pPr marL="146685">
              <a:lnSpc>
                <a:spcPct val="100000"/>
              </a:lnSpc>
            </a:pPr>
            <a:r>
              <a:rPr sz="4200" spc="-5" dirty="0"/>
              <a:t>Traiter</a:t>
            </a:r>
            <a:r>
              <a:rPr sz="4200" spc="-40" dirty="0"/>
              <a:t> </a:t>
            </a:r>
            <a:r>
              <a:rPr sz="4200" spc="-5" dirty="0"/>
              <a:t>l’exception</a:t>
            </a:r>
            <a:endParaRPr sz="4200"/>
          </a:p>
        </p:txBody>
      </p:sp>
      <p:sp>
        <p:nvSpPr>
          <p:cNvPr id="27" name="object 27"/>
          <p:cNvSpPr txBox="1">
            <a:spLocks noGrp="1"/>
          </p:cNvSpPr>
          <p:nvPr>
            <p:ph type="sldNum" sz="quarter" idx="12"/>
          </p:nvPr>
        </p:nvSpPr>
        <p:spPr>
          <a:prstGeom prst="rect">
            <a:avLst/>
          </a:prstGeom>
        </p:spPr>
        <p:txBody>
          <a:bodyPr vert="horz" wrap="square" lIns="0" tIns="0" rIns="0" bIns="0" rtlCol="0">
            <a:spAutoFit/>
          </a:bodyPr>
          <a:lstStyle/>
          <a:p>
            <a:pPr marL="25400">
              <a:lnSpc>
                <a:spcPts val="1260"/>
              </a:lnSpc>
            </a:pPr>
            <a:fld id="{81D60167-4931-47E6-BA6A-407CBD079E47}" type="slidenum">
              <a:rPr dirty="0"/>
              <a:t>160</a:t>
            </a:fld>
            <a:endParaRPr dirty="0"/>
          </a:p>
        </p:txBody>
      </p:sp>
      <p:sp>
        <p:nvSpPr>
          <p:cNvPr id="3" name="object 3"/>
          <p:cNvSpPr txBox="1"/>
          <p:nvPr/>
        </p:nvSpPr>
        <p:spPr>
          <a:xfrm>
            <a:off x="1310017" y="1295399"/>
            <a:ext cx="7757159" cy="731520"/>
          </a:xfrm>
          <a:prstGeom prst="rect">
            <a:avLst/>
          </a:prstGeom>
        </p:spPr>
        <p:txBody>
          <a:bodyPr vert="horz" wrap="square" lIns="0" tIns="0" rIns="0" bIns="0" rtlCol="0">
            <a:spAutoFit/>
          </a:bodyPr>
          <a:lstStyle/>
          <a:p>
            <a:pPr marL="355600" marR="5080" indent="-342900">
              <a:lnSpc>
                <a:spcPct val="100000"/>
              </a:lnSpc>
              <a:buClr>
                <a:srgbClr val="CC9900"/>
              </a:buClr>
              <a:buSzPct val="64583"/>
              <a:buFont typeface="Wingdings"/>
              <a:buChar char=""/>
              <a:tabLst>
                <a:tab pos="354965" algn="l"/>
                <a:tab pos="355600" algn="l"/>
              </a:tabLst>
            </a:pPr>
            <a:r>
              <a:rPr sz="2400" spc="-5" dirty="0">
                <a:latin typeface="Arial"/>
                <a:cs typeface="Arial"/>
              </a:rPr>
              <a:t>Dans java, pour traiter les exceptions, on doit utiliser le  bloc </a:t>
            </a:r>
            <a:r>
              <a:rPr sz="2400" dirty="0">
                <a:latin typeface="Arial"/>
                <a:cs typeface="Arial"/>
              </a:rPr>
              <a:t>try </a:t>
            </a:r>
            <a:r>
              <a:rPr sz="2400" spc="-5" dirty="0">
                <a:latin typeface="Arial"/>
                <a:cs typeface="Arial"/>
              </a:rPr>
              <a:t>catch de la manière</a:t>
            </a:r>
            <a:r>
              <a:rPr sz="2400" spc="-20" dirty="0">
                <a:latin typeface="Arial"/>
                <a:cs typeface="Arial"/>
              </a:rPr>
              <a:t> </a:t>
            </a:r>
            <a:r>
              <a:rPr sz="2400" spc="-5" dirty="0">
                <a:latin typeface="Arial"/>
                <a:cs typeface="Arial"/>
              </a:rPr>
              <a:t>suivante:</a:t>
            </a:r>
            <a:endParaRPr sz="2400">
              <a:latin typeface="Arial"/>
              <a:cs typeface="Arial"/>
            </a:endParaRPr>
          </a:p>
        </p:txBody>
      </p:sp>
      <p:sp>
        <p:nvSpPr>
          <p:cNvPr id="4" name="object 4"/>
          <p:cNvSpPr/>
          <p:nvPr/>
        </p:nvSpPr>
        <p:spPr>
          <a:xfrm>
            <a:off x="906661" y="2037588"/>
            <a:ext cx="6685915" cy="1740535"/>
          </a:xfrm>
          <a:custGeom>
            <a:avLst/>
            <a:gdLst/>
            <a:ahLst/>
            <a:cxnLst/>
            <a:rect l="l" t="t" r="r" b="b"/>
            <a:pathLst>
              <a:path w="6685915" h="1740535">
                <a:moveTo>
                  <a:pt x="6685784" y="1740408"/>
                </a:moveTo>
                <a:lnTo>
                  <a:pt x="6685784" y="6095"/>
                </a:lnTo>
                <a:lnTo>
                  <a:pt x="6679688" y="0"/>
                </a:lnTo>
                <a:lnTo>
                  <a:pt x="4571" y="0"/>
                </a:lnTo>
                <a:lnTo>
                  <a:pt x="0" y="6095"/>
                </a:lnTo>
                <a:lnTo>
                  <a:pt x="0" y="1740408"/>
                </a:lnTo>
                <a:lnTo>
                  <a:pt x="12191" y="1740408"/>
                </a:lnTo>
                <a:lnTo>
                  <a:pt x="12191" y="25907"/>
                </a:lnTo>
                <a:lnTo>
                  <a:pt x="24383" y="12191"/>
                </a:lnTo>
                <a:lnTo>
                  <a:pt x="24383" y="25907"/>
                </a:lnTo>
                <a:lnTo>
                  <a:pt x="6659876" y="25907"/>
                </a:lnTo>
                <a:lnTo>
                  <a:pt x="6659876" y="12191"/>
                </a:lnTo>
                <a:lnTo>
                  <a:pt x="6672068" y="25907"/>
                </a:lnTo>
                <a:lnTo>
                  <a:pt x="6672068" y="1740408"/>
                </a:lnTo>
                <a:lnTo>
                  <a:pt x="6685784" y="1740408"/>
                </a:lnTo>
                <a:close/>
              </a:path>
              <a:path w="6685915" h="1740535">
                <a:moveTo>
                  <a:pt x="24383" y="25907"/>
                </a:moveTo>
                <a:lnTo>
                  <a:pt x="24383" y="12191"/>
                </a:lnTo>
                <a:lnTo>
                  <a:pt x="12191" y="25907"/>
                </a:lnTo>
                <a:lnTo>
                  <a:pt x="24383" y="25907"/>
                </a:lnTo>
                <a:close/>
              </a:path>
              <a:path w="6685915" h="1740535">
                <a:moveTo>
                  <a:pt x="24383" y="1740408"/>
                </a:moveTo>
                <a:lnTo>
                  <a:pt x="24383" y="25907"/>
                </a:lnTo>
                <a:lnTo>
                  <a:pt x="12191" y="25907"/>
                </a:lnTo>
                <a:lnTo>
                  <a:pt x="12191" y="1740408"/>
                </a:lnTo>
                <a:lnTo>
                  <a:pt x="24383" y="1740408"/>
                </a:lnTo>
                <a:close/>
              </a:path>
              <a:path w="6685915" h="1740535">
                <a:moveTo>
                  <a:pt x="6672068" y="25907"/>
                </a:moveTo>
                <a:lnTo>
                  <a:pt x="6659876" y="12191"/>
                </a:lnTo>
                <a:lnTo>
                  <a:pt x="6659876" y="25907"/>
                </a:lnTo>
                <a:lnTo>
                  <a:pt x="6672068" y="25907"/>
                </a:lnTo>
                <a:close/>
              </a:path>
              <a:path w="6685915" h="1740535">
                <a:moveTo>
                  <a:pt x="6672068" y="1740408"/>
                </a:moveTo>
                <a:lnTo>
                  <a:pt x="6672068" y="25907"/>
                </a:lnTo>
                <a:lnTo>
                  <a:pt x="6659876" y="25907"/>
                </a:lnTo>
                <a:lnTo>
                  <a:pt x="6659876" y="1740408"/>
                </a:lnTo>
                <a:lnTo>
                  <a:pt x="6672068" y="1740408"/>
                </a:lnTo>
                <a:close/>
              </a:path>
            </a:pathLst>
          </a:custGeom>
          <a:solidFill>
            <a:srgbClr val="000000"/>
          </a:solidFill>
        </p:spPr>
        <p:txBody>
          <a:bodyPr wrap="square" lIns="0" tIns="0" rIns="0" bIns="0" rtlCol="0"/>
          <a:lstStyle/>
          <a:p>
            <a:endParaRPr/>
          </a:p>
        </p:txBody>
      </p:sp>
      <p:sp>
        <p:nvSpPr>
          <p:cNvPr id="5" name="object 5"/>
          <p:cNvSpPr txBox="1"/>
          <p:nvPr/>
        </p:nvSpPr>
        <p:spPr>
          <a:xfrm>
            <a:off x="997592" y="2084323"/>
            <a:ext cx="4695825" cy="1731645"/>
          </a:xfrm>
          <a:prstGeom prst="rect">
            <a:avLst/>
          </a:prstGeom>
        </p:spPr>
        <p:txBody>
          <a:bodyPr vert="horz" wrap="square" lIns="0" tIns="0" rIns="0" bIns="0" rtlCol="0">
            <a:spAutoFit/>
          </a:bodyPr>
          <a:lstStyle/>
          <a:p>
            <a:pPr marL="12700" marR="1894205">
              <a:lnSpc>
                <a:spcPct val="100000"/>
              </a:lnSpc>
            </a:pPr>
            <a:r>
              <a:rPr sz="1600" b="1" spc="-10" dirty="0">
                <a:solidFill>
                  <a:srgbClr val="7E0054"/>
                </a:solidFill>
                <a:latin typeface="Consolas"/>
                <a:cs typeface="Consolas"/>
              </a:rPr>
              <a:t>import </a:t>
            </a:r>
            <a:r>
              <a:rPr sz="1600" b="1" spc="-10" dirty="0">
                <a:latin typeface="Consolas"/>
                <a:cs typeface="Consolas"/>
              </a:rPr>
              <a:t>java.util.Scanner;  </a:t>
            </a:r>
            <a:r>
              <a:rPr sz="1600" b="1" spc="-10" dirty="0">
                <a:solidFill>
                  <a:srgbClr val="7E0054"/>
                </a:solidFill>
                <a:latin typeface="Consolas"/>
                <a:cs typeface="Consolas"/>
              </a:rPr>
              <a:t>public class </a:t>
            </a:r>
            <a:r>
              <a:rPr sz="1600" b="1" spc="-10" dirty="0">
                <a:latin typeface="Consolas"/>
                <a:cs typeface="Consolas"/>
              </a:rPr>
              <a:t>App1</a:t>
            </a:r>
            <a:r>
              <a:rPr sz="1600" b="1" spc="-50" dirty="0">
                <a:latin typeface="Consolas"/>
                <a:cs typeface="Consolas"/>
              </a:rPr>
              <a:t> </a:t>
            </a:r>
            <a:r>
              <a:rPr sz="1600" b="1" spc="-5" dirty="0">
                <a:latin typeface="Consolas"/>
                <a:cs typeface="Consolas"/>
              </a:rPr>
              <a:t>{</a:t>
            </a:r>
            <a:endParaRPr sz="1600" dirty="0">
              <a:latin typeface="Consolas"/>
              <a:cs typeface="Consolas"/>
            </a:endParaRPr>
          </a:p>
          <a:p>
            <a:pPr marL="568960" marR="116205" indent="-222885">
              <a:lnSpc>
                <a:spcPct val="100000"/>
              </a:lnSpc>
            </a:pPr>
            <a:r>
              <a:rPr sz="1600" b="1" spc="-10" dirty="0">
                <a:solidFill>
                  <a:srgbClr val="7E0054"/>
                </a:solidFill>
                <a:latin typeface="Consolas"/>
                <a:cs typeface="Consolas"/>
              </a:rPr>
              <a:t>public static int </a:t>
            </a:r>
            <a:r>
              <a:rPr sz="1600" b="1" spc="-10" dirty="0">
                <a:latin typeface="Consolas"/>
                <a:cs typeface="Consolas"/>
              </a:rPr>
              <a:t>calcul(</a:t>
            </a:r>
            <a:r>
              <a:rPr sz="1600" b="1" spc="-10" dirty="0">
                <a:solidFill>
                  <a:srgbClr val="7E0054"/>
                </a:solidFill>
                <a:latin typeface="Consolas"/>
                <a:cs typeface="Consolas"/>
              </a:rPr>
              <a:t>int </a:t>
            </a:r>
            <a:r>
              <a:rPr sz="1600" b="1" spc="-10" dirty="0">
                <a:latin typeface="Consolas"/>
                <a:cs typeface="Consolas"/>
              </a:rPr>
              <a:t>a,</a:t>
            </a:r>
            <a:r>
              <a:rPr sz="1600" b="1" spc="-10" dirty="0">
                <a:solidFill>
                  <a:srgbClr val="7E0054"/>
                </a:solidFill>
                <a:latin typeface="Consolas"/>
                <a:cs typeface="Consolas"/>
              </a:rPr>
              <a:t>int </a:t>
            </a:r>
            <a:r>
              <a:rPr sz="1600" b="1" spc="-10" dirty="0">
                <a:latin typeface="Consolas"/>
                <a:cs typeface="Consolas"/>
              </a:rPr>
              <a:t>b){  </a:t>
            </a:r>
            <a:r>
              <a:rPr sz="1600" b="1" spc="-10" dirty="0">
                <a:solidFill>
                  <a:srgbClr val="7E0054"/>
                </a:solidFill>
                <a:latin typeface="Consolas"/>
                <a:cs typeface="Consolas"/>
              </a:rPr>
              <a:t>int</a:t>
            </a:r>
            <a:r>
              <a:rPr sz="1600" b="1" spc="-85" dirty="0">
                <a:solidFill>
                  <a:srgbClr val="7E0054"/>
                </a:solidFill>
                <a:latin typeface="Consolas"/>
                <a:cs typeface="Consolas"/>
              </a:rPr>
              <a:t> </a:t>
            </a:r>
            <a:r>
              <a:rPr sz="1600" b="1" spc="-10" dirty="0">
                <a:latin typeface="Consolas"/>
                <a:cs typeface="Consolas"/>
              </a:rPr>
              <a:t>c=a/b;</a:t>
            </a:r>
            <a:endParaRPr sz="1600" dirty="0">
              <a:latin typeface="Consolas"/>
              <a:cs typeface="Consolas"/>
            </a:endParaRPr>
          </a:p>
          <a:p>
            <a:pPr marL="568960">
              <a:lnSpc>
                <a:spcPct val="100000"/>
              </a:lnSpc>
            </a:pPr>
            <a:r>
              <a:rPr sz="1600" b="1" spc="-10" dirty="0">
                <a:solidFill>
                  <a:srgbClr val="7E0054"/>
                </a:solidFill>
                <a:latin typeface="Consolas"/>
                <a:cs typeface="Consolas"/>
              </a:rPr>
              <a:t>return</a:t>
            </a:r>
            <a:r>
              <a:rPr sz="1600" b="1" spc="-90" dirty="0">
                <a:solidFill>
                  <a:srgbClr val="7E0054"/>
                </a:solidFill>
                <a:latin typeface="Consolas"/>
                <a:cs typeface="Consolas"/>
              </a:rPr>
              <a:t> </a:t>
            </a:r>
            <a:r>
              <a:rPr sz="1600" b="1" spc="-5" dirty="0">
                <a:latin typeface="Consolas"/>
                <a:cs typeface="Consolas"/>
              </a:rPr>
              <a:t>c;</a:t>
            </a:r>
            <a:endParaRPr sz="1600" dirty="0">
              <a:latin typeface="Consolas"/>
              <a:cs typeface="Consolas"/>
            </a:endParaRPr>
          </a:p>
          <a:p>
            <a:pPr marL="346075">
              <a:lnSpc>
                <a:spcPct val="100000"/>
              </a:lnSpc>
            </a:pPr>
            <a:r>
              <a:rPr sz="1600" b="1" spc="-5" dirty="0">
                <a:latin typeface="Consolas"/>
                <a:cs typeface="Consolas"/>
              </a:rPr>
              <a:t>}</a:t>
            </a:r>
            <a:endParaRPr sz="1600" dirty="0">
              <a:latin typeface="Consolas"/>
              <a:cs typeface="Consolas"/>
            </a:endParaRPr>
          </a:p>
          <a:p>
            <a:pPr marL="234950">
              <a:lnSpc>
                <a:spcPct val="100000"/>
              </a:lnSpc>
            </a:pPr>
            <a:r>
              <a:rPr sz="1600" b="1" spc="-10" dirty="0">
                <a:solidFill>
                  <a:srgbClr val="7E0054"/>
                </a:solidFill>
                <a:latin typeface="Consolas"/>
                <a:cs typeface="Consolas"/>
              </a:rPr>
              <a:t>public static void </a:t>
            </a:r>
            <a:r>
              <a:rPr sz="1600" b="1" spc="-10" dirty="0">
                <a:latin typeface="Consolas"/>
                <a:cs typeface="Consolas"/>
              </a:rPr>
              <a:t>main(String[] args)</a:t>
            </a:r>
            <a:r>
              <a:rPr sz="1600" b="1" spc="-5" dirty="0">
                <a:latin typeface="Consolas"/>
                <a:cs typeface="Consolas"/>
              </a:rPr>
              <a:t> {</a:t>
            </a:r>
            <a:endParaRPr sz="1600" dirty="0">
              <a:latin typeface="Consolas"/>
              <a:cs typeface="Consolas"/>
            </a:endParaRPr>
          </a:p>
        </p:txBody>
      </p:sp>
      <p:sp>
        <p:nvSpPr>
          <p:cNvPr id="6" name="object 6"/>
          <p:cNvSpPr/>
          <p:nvPr/>
        </p:nvSpPr>
        <p:spPr>
          <a:xfrm>
            <a:off x="7709793" y="2325623"/>
            <a:ext cx="2042160" cy="1033780"/>
          </a:xfrm>
          <a:custGeom>
            <a:avLst/>
            <a:gdLst/>
            <a:ahLst/>
            <a:cxnLst/>
            <a:rect l="l" t="t" r="r" b="b"/>
            <a:pathLst>
              <a:path w="2042159" h="1033779">
                <a:moveTo>
                  <a:pt x="2042159" y="1028699"/>
                </a:moveTo>
                <a:lnTo>
                  <a:pt x="2042159" y="6095"/>
                </a:lnTo>
                <a:lnTo>
                  <a:pt x="2036063" y="0"/>
                </a:lnTo>
                <a:lnTo>
                  <a:pt x="6095" y="0"/>
                </a:lnTo>
                <a:lnTo>
                  <a:pt x="0" y="6095"/>
                </a:lnTo>
                <a:lnTo>
                  <a:pt x="0" y="1028699"/>
                </a:lnTo>
                <a:lnTo>
                  <a:pt x="6095" y="1033271"/>
                </a:lnTo>
                <a:lnTo>
                  <a:pt x="13715" y="1033271"/>
                </a:lnTo>
                <a:lnTo>
                  <a:pt x="13715" y="25907"/>
                </a:lnTo>
                <a:lnTo>
                  <a:pt x="25907" y="12191"/>
                </a:lnTo>
                <a:lnTo>
                  <a:pt x="25907" y="25907"/>
                </a:lnTo>
                <a:lnTo>
                  <a:pt x="2016251" y="25907"/>
                </a:lnTo>
                <a:lnTo>
                  <a:pt x="2016251" y="12191"/>
                </a:lnTo>
                <a:lnTo>
                  <a:pt x="2029967" y="25907"/>
                </a:lnTo>
                <a:lnTo>
                  <a:pt x="2029967" y="1033271"/>
                </a:lnTo>
                <a:lnTo>
                  <a:pt x="2036063" y="1033271"/>
                </a:lnTo>
                <a:lnTo>
                  <a:pt x="2042159" y="1028699"/>
                </a:lnTo>
                <a:close/>
              </a:path>
              <a:path w="2042159" h="1033779">
                <a:moveTo>
                  <a:pt x="25907" y="25907"/>
                </a:moveTo>
                <a:lnTo>
                  <a:pt x="25907" y="12191"/>
                </a:lnTo>
                <a:lnTo>
                  <a:pt x="13715" y="25907"/>
                </a:lnTo>
                <a:lnTo>
                  <a:pt x="25907" y="25907"/>
                </a:lnTo>
                <a:close/>
              </a:path>
              <a:path w="2042159" h="1033779">
                <a:moveTo>
                  <a:pt x="25907" y="1008887"/>
                </a:moveTo>
                <a:lnTo>
                  <a:pt x="25907" y="25907"/>
                </a:lnTo>
                <a:lnTo>
                  <a:pt x="13715" y="25907"/>
                </a:lnTo>
                <a:lnTo>
                  <a:pt x="13715" y="1008887"/>
                </a:lnTo>
                <a:lnTo>
                  <a:pt x="25907" y="1008887"/>
                </a:lnTo>
                <a:close/>
              </a:path>
              <a:path w="2042159" h="1033779">
                <a:moveTo>
                  <a:pt x="2029967" y="1008887"/>
                </a:moveTo>
                <a:lnTo>
                  <a:pt x="13715" y="1008887"/>
                </a:lnTo>
                <a:lnTo>
                  <a:pt x="25907" y="1021079"/>
                </a:lnTo>
                <a:lnTo>
                  <a:pt x="25907" y="1033271"/>
                </a:lnTo>
                <a:lnTo>
                  <a:pt x="2016251" y="1033271"/>
                </a:lnTo>
                <a:lnTo>
                  <a:pt x="2016251" y="1021079"/>
                </a:lnTo>
                <a:lnTo>
                  <a:pt x="2029967" y="1008887"/>
                </a:lnTo>
                <a:close/>
              </a:path>
              <a:path w="2042159" h="1033779">
                <a:moveTo>
                  <a:pt x="25907" y="1033271"/>
                </a:moveTo>
                <a:lnTo>
                  <a:pt x="25907" y="1021079"/>
                </a:lnTo>
                <a:lnTo>
                  <a:pt x="13715" y="1008887"/>
                </a:lnTo>
                <a:lnTo>
                  <a:pt x="13715" y="1033271"/>
                </a:lnTo>
                <a:lnTo>
                  <a:pt x="25907" y="1033271"/>
                </a:lnTo>
                <a:close/>
              </a:path>
              <a:path w="2042159" h="1033779">
                <a:moveTo>
                  <a:pt x="2029967" y="25907"/>
                </a:moveTo>
                <a:lnTo>
                  <a:pt x="2016251" y="12191"/>
                </a:lnTo>
                <a:lnTo>
                  <a:pt x="2016251" y="25907"/>
                </a:lnTo>
                <a:lnTo>
                  <a:pt x="2029967" y="25907"/>
                </a:lnTo>
                <a:close/>
              </a:path>
              <a:path w="2042159" h="1033779">
                <a:moveTo>
                  <a:pt x="2029967" y="1008887"/>
                </a:moveTo>
                <a:lnTo>
                  <a:pt x="2029967" y="25907"/>
                </a:lnTo>
                <a:lnTo>
                  <a:pt x="2016251" y="25907"/>
                </a:lnTo>
                <a:lnTo>
                  <a:pt x="2016251" y="1008887"/>
                </a:lnTo>
                <a:lnTo>
                  <a:pt x="2029967" y="1008887"/>
                </a:lnTo>
                <a:close/>
              </a:path>
              <a:path w="2042159" h="1033779">
                <a:moveTo>
                  <a:pt x="2029967" y="1033271"/>
                </a:moveTo>
                <a:lnTo>
                  <a:pt x="2029967" y="1008887"/>
                </a:lnTo>
                <a:lnTo>
                  <a:pt x="2016251" y="1021079"/>
                </a:lnTo>
                <a:lnTo>
                  <a:pt x="2016251" y="1033271"/>
                </a:lnTo>
                <a:lnTo>
                  <a:pt x="2029967" y="1033271"/>
                </a:lnTo>
                <a:close/>
              </a:path>
            </a:pathLst>
          </a:custGeom>
          <a:solidFill>
            <a:srgbClr val="000000"/>
          </a:solidFill>
        </p:spPr>
        <p:txBody>
          <a:bodyPr wrap="square" lIns="0" tIns="0" rIns="0" bIns="0" rtlCol="0"/>
          <a:lstStyle/>
          <a:p>
            <a:endParaRPr/>
          </a:p>
        </p:txBody>
      </p:sp>
      <p:sp>
        <p:nvSpPr>
          <p:cNvPr id="7" name="object 7"/>
          <p:cNvSpPr txBox="1"/>
          <p:nvPr/>
        </p:nvSpPr>
        <p:spPr>
          <a:xfrm>
            <a:off x="7723509" y="2337816"/>
            <a:ext cx="2016760" cy="1009015"/>
          </a:xfrm>
          <a:prstGeom prst="rect">
            <a:avLst/>
          </a:prstGeom>
          <a:solidFill>
            <a:srgbClr val="000000"/>
          </a:solidFill>
        </p:spPr>
        <p:txBody>
          <a:bodyPr vert="horz" wrap="square" lIns="0" tIns="114935" rIns="0" bIns="0" rtlCol="0">
            <a:spAutoFit/>
          </a:bodyPr>
          <a:lstStyle/>
          <a:p>
            <a:pPr marL="89535" marR="575945">
              <a:lnSpc>
                <a:spcPct val="100000"/>
              </a:lnSpc>
              <a:spcBef>
                <a:spcPts val="905"/>
              </a:spcBef>
            </a:pPr>
            <a:r>
              <a:rPr sz="1600" b="1" spc="-5" dirty="0">
                <a:solidFill>
                  <a:srgbClr val="FFFFFF"/>
                </a:solidFill>
                <a:latin typeface="Courier New"/>
                <a:cs typeface="Courier New"/>
              </a:rPr>
              <a:t>Donner</a:t>
            </a:r>
            <a:r>
              <a:rPr sz="1600" b="1" spc="-65" dirty="0">
                <a:solidFill>
                  <a:srgbClr val="FFFFFF"/>
                </a:solidFill>
                <a:latin typeface="Courier New"/>
                <a:cs typeface="Courier New"/>
              </a:rPr>
              <a:t> </a:t>
            </a:r>
            <a:r>
              <a:rPr sz="1600" b="1" spc="-5" dirty="0">
                <a:solidFill>
                  <a:srgbClr val="FFFFFF"/>
                </a:solidFill>
                <a:latin typeface="Courier New"/>
                <a:cs typeface="Courier New"/>
              </a:rPr>
              <a:t>a:12  Donner b:6  Resultat=2</a:t>
            </a:r>
            <a:endParaRPr sz="1600">
              <a:latin typeface="Courier New"/>
              <a:cs typeface="Courier New"/>
            </a:endParaRPr>
          </a:p>
        </p:txBody>
      </p:sp>
      <p:sp>
        <p:nvSpPr>
          <p:cNvPr id="8" name="object 8"/>
          <p:cNvSpPr txBox="1"/>
          <p:nvPr/>
        </p:nvSpPr>
        <p:spPr>
          <a:xfrm>
            <a:off x="7902838" y="2016759"/>
            <a:ext cx="1238885" cy="315595"/>
          </a:xfrm>
          <a:prstGeom prst="rect">
            <a:avLst/>
          </a:prstGeom>
        </p:spPr>
        <p:txBody>
          <a:bodyPr vert="horz" wrap="square" lIns="0" tIns="0" rIns="0" bIns="0" rtlCol="0">
            <a:spAutoFit/>
          </a:bodyPr>
          <a:lstStyle/>
          <a:p>
            <a:pPr marL="12700">
              <a:lnSpc>
                <a:spcPct val="100000"/>
              </a:lnSpc>
            </a:pPr>
            <a:r>
              <a:rPr sz="2000" dirty="0">
                <a:solidFill>
                  <a:srgbClr val="C00000"/>
                </a:solidFill>
                <a:latin typeface="Arial"/>
                <a:cs typeface="Arial"/>
              </a:rPr>
              <a:t>Scénario</a:t>
            </a:r>
            <a:r>
              <a:rPr sz="2000" spc="-130" dirty="0">
                <a:solidFill>
                  <a:srgbClr val="C00000"/>
                </a:solidFill>
                <a:latin typeface="Arial"/>
                <a:cs typeface="Arial"/>
              </a:rPr>
              <a:t> </a:t>
            </a:r>
            <a:r>
              <a:rPr sz="2000" dirty="0">
                <a:solidFill>
                  <a:srgbClr val="C00000"/>
                </a:solidFill>
                <a:latin typeface="Arial"/>
                <a:cs typeface="Arial"/>
              </a:rPr>
              <a:t>1</a:t>
            </a:r>
            <a:endParaRPr sz="2000">
              <a:latin typeface="Arial"/>
              <a:cs typeface="Arial"/>
            </a:endParaRPr>
          </a:p>
        </p:txBody>
      </p:sp>
      <p:sp>
        <p:nvSpPr>
          <p:cNvPr id="9" name="object 9"/>
          <p:cNvSpPr txBox="1"/>
          <p:nvPr/>
        </p:nvSpPr>
        <p:spPr>
          <a:xfrm>
            <a:off x="7902838" y="3488942"/>
            <a:ext cx="1238885" cy="315595"/>
          </a:xfrm>
          <a:prstGeom prst="rect">
            <a:avLst/>
          </a:prstGeom>
        </p:spPr>
        <p:txBody>
          <a:bodyPr vert="horz" wrap="square" lIns="0" tIns="0" rIns="0" bIns="0" rtlCol="0">
            <a:spAutoFit/>
          </a:bodyPr>
          <a:lstStyle/>
          <a:p>
            <a:pPr marL="12700">
              <a:lnSpc>
                <a:spcPct val="100000"/>
              </a:lnSpc>
            </a:pPr>
            <a:r>
              <a:rPr sz="2000" dirty="0">
                <a:solidFill>
                  <a:srgbClr val="C00000"/>
                </a:solidFill>
                <a:latin typeface="Arial"/>
                <a:cs typeface="Arial"/>
              </a:rPr>
              <a:t>Scénario</a:t>
            </a:r>
            <a:r>
              <a:rPr sz="2000" spc="-130" dirty="0">
                <a:solidFill>
                  <a:srgbClr val="C00000"/>
                </a:solidFill>
                <a:latin typeface="Arial"/>
                <a:cs typeface="Arial"/>
              </a:rPr>
              <a:t> </a:t>
            </a:r>
            <a:r>
              <a:rPr sz="2000" dirty="0">
                <a:solidFill>
                  <a:srgbClr val="C00000"/>
                </a:solidFill>
                <a:latin typeface="Arial"/>
                <a:cs typeface="Arial"/>
              </a:rPr>
              <a:t>2</a:t>
            </a:r>
            <a:endParaRPr sz="2000">
              <a:latin typeface="Arial"/>
              <a:cs typeface="Arial"/>
            </a:endParaRPr>
          </a:p>
        </p:txBody>
      </p:sp>
      <p:sp>
        <p:nvSpPr>
          <p:cNvPr id="10" name="object 10"/>
          <p:cNvSpPr/>
          <p:nvPr/>
        </p:nvSpPr>
        <p:spPr>
          <a:xfrm>
            <a:off x="774073" y="3777996"/>
            <a:ext cx="9144000" cy="3429000"/>
          </a:xfrm>
          <a:custGeom>
            <a:avLst/>
            <a:gdLst/>
            <a:ahLst/>
            <a:cxnLst/>
            <a:rect l="l" t="t" r="r" b="b"/>
            <a:pathLst>
              <a:path w="9144000" h="3429000">
                <a:moveTo>
                  <a:pt x="9143996" y="3428999"/>
                </a:moveTo>
                <a:lnTo>
                  <a:pt x="9143996" y="0"/>
                </a:lnTo>
                <a:lnTo>
                  <a:pt x="0" y="0"/>
                </a:lnTo>
                <a:lnTo>
                  <a:pt x="0" y="3428999"/>
                </a:lnTo>
                <a:lnTo>
                  <a:pt x="9143996" y="3428999"/>
                </a:lnTo>
                <a:close/>
              </a:path>
            </a:pathLst>
          </a:custGeom>
          <a:solidFill>
            <a:srgbClr val="FFFFFF"/>
          </a:solidFill>
        </p:spPr>
        <p:txBody>
          <a:bodyPr wrap="square" lIns="0" tIns="0" rIns="0" bIns="0" rtlCol="0"/>
          <a:lstStyle/>
          <a:p>
            <a:endParaRPr/>
          </a:p>
        </p:txBody>
      </p:sp>
      <p:sp>
        <p:nvSpPr>
          <p:cNvPr id="11" name="object 11"/>
          <p:cNvSpPr/>
          <p:nvPr/>
        </p:nvSpPr>
        <p:spPr>
          <a:xfrm>
            <a:off x="7578732" y="6521957"/>
            <a:ext cx="1882139" cy="0"/>
          </a:xfrm>
          <a:custGeom>
            <a:avLst/>
            <a:gdLst/>
            <a:ahLst/>
            <a:cxnLst/>
            <a:rect l="l" t="t" r="r" b="b"/>
            <a:pathLst>
              <a:path w="1882140">
                <a:moveTo>
                  <a:pt x="0" y="0"/>
                </a:moveTo>
                <a:lnTo>
                  <a:pt x="1882139" y="0"/>
                </a:lnTo>
              </a:path>
            </a:pathLst>
          </a:custGeom>
          <a:ln w="19811">
            <a:solidFill>
              <a:srgbClr val="CC9800"/>
            </a:solidFill>
          </a:ln>
        </p:spPr>
        <p:txBody>
          <a:bodyPr wrap="square" lIns="0" tIns="0" rIns="0" bIns="0" rtlCol="0"/>
          <a:lstStyle/>
          <a:p>
            <a:endParaRPr/>
          </a:p>
        </p:txBody>
      </p:sp>
      <p:sp>
        <p:nvSpPr>
          <p:cNvPr id="12" name="object 12"/>
          <p:cNvSpPr/>
          <p:nvPr/>
        </p:nvSpPr>
        <p:spPr>
          <a:xfrm>
            <a:off x="918853" y="3777996"/>
            <a:ext cx="6659880" cy="3241675"/>
          </a:xfrm>
          <a:custGeom>
            <a:avLst/>
            <a:gdLst/>
            <a:ahLst/>
            <a:cxnLst/>
            <a:rect l="l" t="t" r="r" b="b"/>
            <a:pathLst>
              <a:path w="6659880" h="3241675">
                <a:moveTo>
                  <a:pt x="6659879" y="0"/>
                </a:moveTo>
                <a:lnTo>
                  <a:pt x="0" y="0"/>
                </a:lnTo>
                <a:lnTo>
                  <a:pt x="0" y="3241547"/>
                </a:lnTo>
                <a:lnTo>
                  <a:pt x="6659879" y="3241547"/>
                </a:lnTo>
                <a:lnTo>
                  <a:pt x="6659879" y="0"/>
                </a:lnTo>
                <a:close/>
              </a:path>
            </a:pathLst>
          </a:custGeom>
          <a:solidFill>
            <a:srgbClr val="FFFFFF"/>
          </a:solidFill>
        </p:spPr>
        <p:txBody>
          <a:bodyPr wrap="square" lIns="0" tIns="0" rIns="0" bIns="0" rtlCol="0"/>
          <a:lstStyle/>
          <a:p>
            <a:endParaRPr/>
          </a:p>
        </p:txBody>
      </p:sp>
      <p:sp>
        <p:nvSpPr>
          <p:cNvPr id="13" name="object 13"/>
          <p:cNvSpPr/>
          <p:nvPr/>
        </p:nvSpPr>
        <p:spPr>
          <a:xfrm>
            <a:off x="906661" y="3777996"/>
            <a:ext cx="6685915" cy="3253740"/>
          </a:xfrm>
          <a:custGeom>
            <a:avLst/>
            <a:gdLst/>
            <a:ahLst/>
            <a:cxnLst/>
            <a:rect l="l" t="t" r="r" b="b"/>
            <a:pathLst>
              <a:path w="6685915" h="3253740">
                <a:moveTo>
                  <a:pt x="24383" y="3227831"/>
                </a:moveTo>
                <a:lnTo>
                  <a:pt x="24383" y="0"/>
                </a:lnTo>
                <a:lnTo>
                  <a:pt x="0" y="0"/>
                </a:lnTo>
                <a:lnTo>
                  <a:pt x="0" y="3247643"/>
                </a:lnTo>
                <a:lnTo>
                  <a:pt x="4571" y="3253739"/>
                </a:lnTo>
                <a:lnTo>
                  <a:pt x="12191" y="3253739"/>
                </a:lnTo>
                <a:lnTo>
                  <a:pt x="12191" y="3227831"/>
                </a:lnTo>
                <a:lnTo>
                  <a:pt x="24383" y="3227831"/>
                </a:lnTo>
                <a:close/>
              </a:path>
              <a:path w="6685915" h="3253740">
                <a:moveTo>
                  <a:pt x="24383" y="3241547"/>
                </a:moveTo>
                <a:lnTo>
                  <a:pt x="24383" y="3227831"/>
                </a:lnTo>
                <a:lnTo>
                  <a:pt x="12191" y="3227831"/>
                </a:lnTo>
                <a:lnTo>
                  <a:pt x="24383" y="3241547"/>
                </a:lnTo>
                <a:close/>
              </a:path>
              <a:path w="6685915" h="3253740">
                <a:moveTo>
                  <a:pt x="6685784" y="3247643"/>
                </a:moveTo>
                <a:lnTo>
                  <a:pt x="6685784" y="0"/>
                </a:lnTo>
                <a:lnTo>
                  <a:pt x="6659876" y="0"/>
                </a:lnTo>
                <a:lnTo>
                  <a:pt x="6659876" y="3227831"/>
                </a:lnTo>
                <a:lnTo>
                  <a:pt x="6672068" y="3227831"/>
                </a:lnTo>
                <a:lnTo>
                  <a:pt x="6672068" y="3253739"/>
                </a:lnTo>
                <a:lnTo>
                  <a:pt x="6679688" y="3253739"/>
                </a:lnTo>
                <a:lnTo>
                  <a:pt x="6685784" y="3247643"/>
                </a:lnTo>
                <a:close/>
              </a:path>
              <a:path w="6685915" h="3253740">
                <a:moveTo>
                  <a:pt x="6672068" y="3227831"/>
                </a:moveTo>
                <a:lnTo>
                  <a:pt x="6659876" y="3227831"/>
                </a:lnTo>
                <a:lnTo>
                  <a:pt x="6659876" y="3241547"/>
                </a:lnTo>
                <a:lnTo>
                  <a:pt x="6672068" y="3227831"/>
                </a:lnTo>
                <a:close/>
              </a:path>
              <a:path w="6685915" h="3253740">
                <a:moveTo>
                  <a:pt x="6672068" y="3253739"/>
                </a:moveTo>
                <a:lnTo>
                  <a:pt x="6672068" y="3227831"/>
                </a:lnTo>
                <a:lnTo>
                  <a:pt x="6659876" y="3241547"/>
                </a:lnTo>
                <a:lnTo>
                  <a:pt x="6659876" y="3253739"/>
                </a:lnTo>
                <a:lnTo>
                  <a:pt x="6672068" y="3253739"/>
                </a:lnTo>
                <a:close/>
              </a:path>
            </a:pathLst>
          </a:custGeom>
          <a:solidFill>
            <a:srgbClr val="000000"/>
          </a:solidFill>
        </p:spPr>
        <p:txBody>
          <a:bodyPr wrap="square" lIns="0" tIns="0" rIns="0" bIns="0" rtlCol="0"/>
          <a:lstStyle/>
          <a:p>
            <a:endParaRPr/>
          </a:p>
        </p:txBody>
      </p:sp>
      <p:sp>
        <p:nvSpPr>
          <p:cNvPr id="14" name="object 14"/>
          <p:cNvSpPr txBox="1"/>
          <p:nvPr/>
        </p:nvSpPr>
        <p:spPr>
          <a:xfrm>
            <a:off x="1331353" y="3791202"/>
            <a:ext cx="6028055" cy="756285"/>
          </a:xfrm>
          <a:prstGeom prst="rect">
            <a:avLst/>
          </a:prstGeom>
        </p:spPr>
        <p:txBody>
          <a:bodyPr vert="horz" wrap="square" lIns="0" tIns="0" rIns="0" bIns="0" rtlCol="0">
            <a:spAutoFit/>
          </a:bodyPr>
          <a:lstStyle/>
          <a:p>
            <a:pPr marL="12700" marR="5080">
              <a:lnSpc>
                <a:spcPct val="100000"/>
              </a:lnSpc>
            </a:pPr>
            <a:r>
              <a:rPr sz="1600" b="1" spc="-10" dirty="0">
                <a:latin typeface="Consolas"/>
                <a:cs typeface="Consolas"/>
              </a:rPr>
              <a:t>Scanner clavier=</a:t>
            </a:r>
            <a:r>
              <a:rPr sz="1600" b="1" spc="-10" dirty="0">
                <a:solidFill>
                  <a:srgbClr val="7E0054"/>
                </a:solidFill>
                <a:latin typeface="Consolas"/>
                <a:cs typeface="Consolas"/>
              </a:rPr>
              <a:t>new </a:t>
            </a:r>
            <a:r>
              <a:rPr sz="1600" b="1" spc="-10" dirty="0">
                <a:latin typeface="Consolas"/>
                <a:cs typeface="Consolas"/>
              </a:rPr>
              <a:t>Scanner(System.</a:t>
            </a:r>
            <a:r>
              <a:rPr sz="1600" b="1" i="1" spc="-10" dirty="0">
                <a:solidFill>
                  <a:srgbClr val="0000C0"/>
                </a:solidFill>
                <a:latin typeface="Consolas"/>
                <a:cs typeface="Consolas"/>
              </a:rPr>
              <a:t>in</a:t>
            </a:r>
            <a:r>
              <a:rPr sz="1600" b="1" i="1" spc="-10" dirty="0">
                <a:latin typeface="Consolas"/>
                <a:cs typeface="Consolas"/>
              </a:rPr>
              <a:t>);  </a:t>
            </a:r>
            <a:r>
              <a:rPr sz="1600" b="1" spc="-10" dirty="0">
                <a:latin typeface="Consolas"/>
                <a:cs typeface="Consolas"/>
              </a:rPr>
              <a:t>System.</a:t>
            </a:r>
            <a:r>
              <a:rPr sz="1600" b="1" i="1" spc="-10" dirty="0">
                <a:solidFill>
                  <a:srgbClr val="0000C0"/>
                </a:solidFill>
                <a:latin typeface="Consolas"/>
                <a:cs typeface="Consolas"/>
              </a:rPr>
              <a:t>out</a:t>
            </a:r>
            <a:r>
              <a:rPr sz="1600" b="1" i="1" spc="-10" dirty="0">
                <a:latin typeface="Consolas"/>
                <a:cs typeface="Consolas"/>
              </a:rPr>
              <a:t>.print(</a:t>
            </a:r>
            <a:r>
              <a:rPr sz="1600" b="1" i="1" spc="-10" dirty="0">
                <a:solidFill>
                  <a:srgbClr val="2900FF"/>
                </a:solidFill>
                <a:latin typeface="Consolas"/>
                <a:cs typeface="Consolas"/>
              </a:rPr>
              <a:t>"Donner a:"</a:t>
            </a:r>
            <a:r>
              <a:rPr sz="1600" b="1" i="1" spc="-10" dirty="0">
                <a:latin typeface="Consolas"/>
                <a:cs typeface="Consolas"/>
              </a:rPr>
              <a:t>);</a:t>
            </a:r>
            <a:r>
              <a:rPr sz="1600" b="1" i="1" spc="-10" dirty="0">
                <a:solidFill>
                  <a:srgbClr val="7E0054"/>
                </a:solidFill>
                <a:latin typeface="Consolas"/>
                <a:cs typeface="Consolas"/>
              </a:rPr>
              <a:t>int </a:t>
            </a:r>
            <a:r>
              <a:rPr sz="1600" b="1" i="1" spc="-10" dirty="0">
                <a:latin typeface="Consolas"/>
                <a:cs typeface="Consolas"/>
              </a:rPr>
              <a:t>a=clavier.nextInt();  </a:t>
            </a:r>
            <a:r>
              <a:rPr sz="1600" b="1" spc="-10" dirty="0">
                <a:latin typeface="Consolas"/>
                <a:cs typeface="Consolas"/>
              </a:rPr>
              <a:t>System.</a:t>
            </a:r>
            <a:r>
              <a:rPr sz="1600" b="1" i="1" spc="-10" dirty="0">
                <a:solidFill>
                  <a:srgbClr val="0000C0"/>
                </a:solidFill>
                <a:latin typeface="Consolas"/>
                <a:cs typeface="Consolas"/>
              </a:rPr>
              <a:t>out</a:t>
            </a:r>
            <a:r>
              <a:rPr sz="1600" b="1" i="1" spc="-10" dirty="0">
                <a:latin typeface="Consolas"/>
                <a:cs typeface="Consolas"/>
              </a:rPr>
              <a:t>.print(</a:t>
            </a:r>
            <a:r>
              <a:rPr sz="1600" b="1" i="1" spc="-10" dirty="0">
                <a:solidFill>
                  <a:srgbClr val="2900FF"/>
                </a:solidFill>
                <a:latin typeface="Consolas"/>
                <a:cs typeface="Consolas"/>
              </a:rPr>
              <a:t>"Donner b:"</a:t>
            </a:r>
            <a:r>
              <a:rPr sz="1600" b="1" i="1" spc="-10" dirty="0">
                <a:latin typeface="Consolas"/>
                <a:cs typeface="Consolas"/>
              </a:rPr>
              <a:t>);</a:t>
            </a:r>
            <a:r>
              <a:rPr sz="1600" b="1" i="1" spc="-10" dirty="0">
                <a:solidFill>
                  <a:srgbClr val="7E0054"/>
                </a:solidFill>
                <a:latin typeface="Consolas"/>
                <a:cs typeface="Consolas"/>
              </a:rPr>
              <a:t>int</a:t>
            </a:r>
            <a:r>
              <a:rPr sz="1600" b="1" i="1" spc="10" dirty="0">
                <a:solidFill>
                  <a:srgbClr val="7E0054"/>
                </a:solidFill>
                <a:latin typeface="Consolas"/>
                <a:cs typeface="Consolas"/>
              </a:rPr>
              <a:t> </a:t>
            </a:r>
            <a:r>
              <a:rPr sz="1600" b="1" i="1" spc="-10" dirty="0">
                <a:latin typeface="Consolas"/>
                <a:cs typeface="Consolas"/>
              </a:rPr>
              <a:t>b=clavier.nextInt();</a:t>
            </a:r>
            <a:endParaRPr sz="1600">
              <a:latin typeface="Consolas"/>
              <a:cs typeface="Consolas"/>
            </a:endParaRPr>
          </a:p>
        </p:txBody>
      </p:sp>
      <p:sp>
        <p:nvSpPr>
          <p:cNvPr id="15" name="object 15"/>
          <p:cNvSpPr/>
          <p:nvPr/>
        </p:nvSpPr>
        <p:spPr>
          <a:xfrm>
            <a:off x="1789053" y="4539995"/>
            <a:ext cx="889000" cy="236220"/>
          </a:xfrm>
          <a:custGeom>
            <a:avLst/>
            <a:gdLst/>
            <a:ahLst/>
            <a:cxnLst/>
            <a:rect l="l" t="t" r="r" b="b"/>
            <a:pathLst>
              <a:path w="889000" h="236220">
                <a:moveTo>
                  <a:pt x="0" y="0"/>
                </a:moveTo>
                <a:lnTo>
                  <a:pt x="0" y="236219"/>
                </a:lnTo>
                <a:lnTo>
                  <a:pt x="888491" y="236219"/>
                </a:lnTo>
                <a:lnTo>
                  <a:pt x="888491" y="0"/>
                </a:lnTo>
                <a:lnTo>
                  <a:pt x="0" y="0"/>
                </a:lnTo>
                <a:close/>
              </a:path>
            </a:pathLst>
          </a:custGeom>
          <a:solidFill>
            <a:srgbClr val="F0D8A7"/>
          </a:solidFill>
        </p:spPr>
        <p:txBody>
          <a:bodyPr wrap="square" lIns="0" tIns="0" rIns="0" bIns="0" rtlCol="0"/>
          <a:lstStyle/>
          <a:p>
            <a:endParaRPr/>
          </a:p>
        </p:txBody>
      </p:sp>
      <p:sp>
        <p:nvSpPr>
          <p:cNvPr id="16" name="object 16"/>
          <p:cNvSpPr/>
          <p:nvPr/>
        </p:nvSpPr>
        <p:spPr>
          <a:xfrm>
            <a:off x="2677546" y="4539995"/>
            <a:ext cx="334010" cy="236220"/>
          </a:xfrm>
          <a:custGeom>
            <a:avLst/>
            <a:gdLst/>
            <a:ahLst/>
            <a:cxnLst/>
            <a:rect l="l" t="t" r="r" b="b"/>
            <a:pathLst>
              <a:path w="334010" h="236220">
                <a:moveTo>
                  <a:pt x="0" y="0"/>
                </a:moveTo>
                <a:lnTo>
                  <a:pt x="0" y="236219"/>
                </a:lnTo>
                <a:lnTo>
                  <a:pt x="333755" y="236219"/>
                </a:lnTo>
                <a:lnTo>
                  <a:pt x="333755" y="0"/>
                </a:lnTo>
                <a:lnTo>
                  <a:pt x="0" y="0"/>
                </a:lnTo>
                <a:close/>
              </a:path>
            </a:pathLst>
          </a:custGeom>
          <a:solidFill>
            <a:srgbClr val="F0D8A7"/>
          </a:solidFill>
        </p:spPr>
        <p:txBody>
          <a:bodyPr wrap="square" lIns="0" tIns="0" rIns="0" bIns="0" rtlCol="0"/>
          <a:lstStyle/>
          <a:p>
            <a:endParaRPr/>
          </a:p>
        </p:txBody>
      </p:sp>
      <p:sp>
        <p:nvSpPr>
          <p:cNvPr id="17" name="object 17"/>
          <p:cNvSpPr txBox="1"/>
          <p:nvPr/>
        </p:nvSpPr>
        <p:spPr>
          <a:xfrm>
            <a:off x="1331353" y="4522722"/>
            <a:ext cx="1693545" cy="268605"/>
          </a:xfrm>
          <a:prstGeom prst="rect">
            <a:avLst/>
          </a:prstGeom>
        </p:spPr>
        <p:txBody>
          <a:bodyPr vert="horz" wrap="square" lIns="0" tIns="0" rIns="0" bIns="0" rtlCol="0">
            <a:spAutoFit/>
          </a:bodyPr>
          <a:lstStyle/>
          <a:p>
            <a:pPr marL="12700">
              <a:lnSpc>
                <a:spcPct val="100000"/>
              </a:lnSpc>
            </a:pPr>
            <a:r>
              <a:rPr sz="1600" b="1" spc="-10" dirty="0">
                <a:solidFill>
                  <a:srgbClr val="7E0054"/>
                </a:solidFill>
                <a:latin typeface="Consolas"/>
                <a:cs typeface="Consolas"/>
              </a:rPr>
              <a:t>int</a:t>
            </a:r>
            <a:r>
              <a:rPr sz="1600" b="1" spc="-75" dirty="0">
                <a:solidFill>
                  <a:srgbClr val="7E0054"/>
                </a:solidFill>
                <a:latin typeface="Consolas"/>
                <a:cs typeface="Consolas"/>
              </a:rPr>
              <a:t> </a:t>
            </a:r>
            <a:r>
              <a:rPr sz="1600" b="1" spc="-10" dirty="0">
                <a:latin typeface="Consolas"/>
                <a:cs typeface="Consolas"/>
              </a:rPr>
              <a:t>resultat=0;</a:t>
            </a:r>
            <a:endParaRPr sz="1600">
              <a:latin typeface="Consolas"/>
              <a:cs typeface="Consolas"/>
            </a:endParaRPr>
          </a:p>
        </p:txBody>
      </p:sp>
      <p:sp>
        <p:nvSpPr>
          <p:cNvPr id="18" name="object 18"/>
          <p:cNvSpPr txBox="1"/>
          <p:nvPr/>
        </p:nvSpPr>
        <p:spPr>
          <a:xfrm>
            <a:off x="1331353" y="4766561"/>
            <a:ext cx="471170" cy="268605"/>
          </a:xfrm>
          <a:prstGeom prst="rect">
            <a:avLst/>
          </a:prstGeom>
        </p:spPr>
        <p:txBody>
          <a:bodyPr vert="horz" wrap="square" lIns="0" tIns="0" rIns="0" bIns="0" rtlCol="0">
            <a:spAutoFit/>
          </a:bodyPr>
          <a:lstStyle/>
          <a:p>
            <a:pPr marL="12700">
              <a:lnSpc>
                <a:spcPct val="100000"/>
              </a:lnSpc>
            </a:pPr>
            <a:r>
              <a:rPr sz="1600" b="1" spc="-10" dirty="0">
                <a:solidFill>
                  <a:srgbClr val="7E0054"/>
                </a:solidFill>
                <a:latin typeface="Consolas"/>
                <a:cs typeface="Consolas"/>
              </a:rPr>
              <a:t>try</a:t>
            </a:r>
            <a:r>
              <a:rPr sz="1600" b="1" spc="-5" dirty="0">
                <a:latin typeface="Consolas"/>
                <a:cs typeface="Consolas"/>
              </a:rPr>
              <a:t>{</a:t>
            </a:r>
            <a:endParaRPr sz="1600">
              <a:latin typeface="Consolas"/>
              <a:cs typeface="Consolas"/>
            </a:endParaRPr>
          </a:p>
        </p:txBody>
      </p:sp>
      <p:sp>
        <p:nvSpPr>
          <p:cNvPr id="19" name="object 19"/>
          <p:cNvSpPr txBox="1"/>
          <p:nvPr/>
        </p:nvSpPr>
        <p:spPr>
          <a:xfrm>
            <a:off x="1566550" y="5027676"/>
            <a:ext cx="2457450" cy="236220"/>
          </a:xfrm>
          <a:prstGeom prst="rect">
            <a:avLst/>
          </a:prstGeom>
          <a:solidFill>
            <a:srgbClr val="F0D8A7"/>
          </a:solidFill>
        </p:spPr>
        <p:txBody>
          <a:bodyPr vert="horz" wrap="square" lIns="0" tIns="0" rIns="0" bIns="0" rtlCol="0">
            <a:spAutoFit/>
          </a:bodyPr>
          <a:lstStyle/>
          <a:p>
            <a:pPr>
              <a:lnSpc>
                <a:spcPts val="1785"/>
              </a:lnSpc>
            </a:pPr>
            <a:r>
              <a:rPr sz="1600" b="1" spc="-10" dirty="0">
                <a:latin typeface="Consolas"/>
                <a:cs typeface="Consolas"/>
              </a:rPr>
              <a:t>resultat=</a:t>
            </a:r>
            <a:r>
              <a:rPr sz="1600" b="1" i="1" spc="-10" dirty="0">
                <a:latin typeface="Consolas"/>
                <a:cs typeface="Consolas"/>
              </a:rPr>
              <a:t>calcul(a,</a:t>
            </a:r>
            <a:r>
              <a:rPr sz="1600" b="1" i="1" spc="-50" dirty="0">
                <a:latin typeface="Consolas"/>
                <a:cs typeface="Consolas"/>
              </a:rPr>
              <a:t> </a:t>
            </a:r>
            <a:r>
              <a:rPr sz="1600" b="1" i="1" spc="-10" dirty="0">
                <a:latin typeface="Consolas"/>
                <a:cs typeface="Consolas"/>
              </a:rPr>
              <a:t>b);</a:t>
            </a:r>
            <a:endParaRPr sz="1600">
              <a:latin typeface="Consolas"/>
              <a:cs typeface="Consolas"/>
            </a:endParaRPr>
          </a:p>
        </p:txBody>
      </p:sp>
      <p:sp>
        <p:nvSpPr>
          <p:cNvPr id="20" name="object 20"/>
          <p:cNvSpPr/>
          <p:nvPr/>
        </p:nvSpPr>
        <p:spPr>
          <a:xfrm>
            <a:off x="4678557" y="6246875"/>
            <a:ext cx="890269" cy="236220"/>
          </a:xfrm>
          <a:custGeom>
            <a:avLst/>
            <a:gdLst/>
            <a:ahLst/>
            <a:cxnLst/>
            <a:rect l="l" t="t" r="r" b="b"/>
            <a:pathLst>
              <a:path w="890270" h="236220">
                <a:moveTo>
                  <a:pt x="0" y="0"/>
                </a:moveTo>
                <a:lnTo>
                  <a:pt x="0" y="236219"/>
                </a:lnTo>
                <a:lnTo>
                  <a:pt x="890015" y="236219"/>
                </a:lnTo>
                <a:lnTo>
                  <a:pt x="890015" y="0"/>
                </a:lnTo>
                <a:lnTo>
                  <a:pt x="0" y="0"/>
                </a:lnTo>
                <a:close/>
              </a:path>
            </a:pathLst>
          </a:custGeom>
          <a:solidFill>
            <a:srgbClr val="D4D4D4"/>
          </a:solidFill>
        </p:spPr>
        <p:txBody>
          <a:bodyPr wrap="square" lIns="0" tIns="0" rIns="0" bIns="0" rtlCol="0"/>
          <a:lstStyle/>
          <a:p>
            <a:endParaRPr/>
          </a:p>
        </p:txBody>
      </p:sp>
      <p:sp>
        <p:nvSpPr>
          <p:cNvPr id="21" name="object 21"/>
          <p:cNvSpPr/>
          <p:nvPr/>
        </p:nvSpPr>
        <p:spPr>
          <a:xfrm>
            <a:off x="5568574" y="6246875"/>
            <a:ext cx="220979" cy="236220"/>
          </a:xfrm>
          <a:custGeom>
            <a:avLst/>
            <a:gdLst/>
            <a:ahLst/>
            <a:cxnLst/>
            <a:rect l="l" t="t" r="r" b="b"/>
            <a:pathLst>
              <a:path w="220979" h="236220">
                <a:moveTo>
                  <a:pt x="0" y="0"/>
                </a:moveTo>
                <a:lnTo>
                  <a:pt x="0" y="236219"/>
                </a:lnTo>
                <a:lnTo>
                  <a:pt x="220979" y="236219"/>
                </a:lnTo>
                <a:lnTo>
                  <a:pt x="220979" y="0"/>
                </a:lnTo>
                <a:lnTo>
                  <a:pt x="0" y="0"/>
                </a:lnTo>
                <a:close/>
              </a:path>
            </a:pathLst>
          </a:custGeom>
          <a:solidFill>
            <a:srgbClr val="D4D4D4"/>
          </a:solidFill>
        </p:spPr>
        <p:txBody>
          <a:bodyPr wrap="square" lIns="0" tIns="0" rIns="0" bIns="0" rtlCol="0"/>
          <a:lstStyle/>
          <a:p>
            <a:endParaRPr/>
          </a:p>
        </p:txBody>
      </p:sp>
      <p:sp>
        <p:nvSpPr>
          <p:cNvPr id="22" name="object 22"/>
          <p:cNvSpPr txBox="1"/>
          <p:nvPr/>
        </p:nvSpPr>
        <p:spPr>
          <a:xfrm>
            <a:off x="1108849" y="5254242"/>
            <a:ext cx="4805045" cy="1487805"/>
          </a:xfrm>
          <a:prstGeom prst="rect">
            <a:avLst/>
          </a:prstGeom>
        </p:spPr>
        <p:txBody>
          <a:bodyPr vert="horz" wrap="square" lIns="0" tIns="0" rIns="0" bIns="0" rtlCol="0">
            <a:spAutoFit/>
          </a:bodyPr>
          <a:lstStyle/>
          <a:p>
            <a:pPr marL="346075">
              <a:lnSpc>
                <a:spcPct val="100000"/>
              </a:lnSpc>
            </a:pPr>
            <a:r>
              <a:rPr sz="1600" b="1" spc="-5" dirty="0">
                <a:latin typeface="Consolas"/>
                <a:cs typeface="Consolas"/>
              </a:rPr>
              <a:t>}</a:t>
            </a:r>
            <a:endParaRPr sz="1600">
              <a:latin typeface="Consolas"/>
              <a:cs typeface="Consolas"/>
            </a:endParaRPr>
          </a:p>
          <a:p>
            <a:pPr marL="457200" marR="5080" indent="-222885">
              <a:lnSpc>
                <a:spcPct val="100000"/>
              </a:lnSpc>
            </a:pPr>
            <a:r>
              <a:rPr sz="1600" b="1" spc="-10" dirty="0">
                <a:solidFill>
                  <a:srgbClr val="7E0054"/>
                </a:solidFill>
                <a:latin typeface="Consolas"/>
                <a:cs typeface="Consolas"/>
              </a:rPr>
              <a:t>catch </a:t>
            </a:r>
            <a:r>
              <a:rPr sz="1600" b="1" spc="-10" dirty="0">
                <a:latin typeface="Consolas"/>
                <a:cs typeface="Consolas"/>
              </a:rPr>
              <a:t>(ArithmeticException </a:t>
            </a:r>
            <a:r>
              <a:rPr sz="1600" b="1" spc="-5" dirty="0">
                <a:latin typeface="Consolas"/>
                <a:cs typeface="Consolas"/>
              </a:rPr>
              <a:t>e) {  </a:t>
            </a:r>
            <a:r>
              <a:rPr sz="1600" b="1" spc="-10" dirty="0">
                <a:latin typeface="Consolas"/>
                <a:cs typeface="Consolas"/>
              </a:rPr>
              <a:t>System.</a:t>
            </a:r>
            <a:r>
              <a:rPr sz="1600" b="1" i="1" spc="-10" dirty="0">
                <a:solidFill>
                  <a:srgbClr val="0000C0"/>
                </a:solidFill>
                <a:latin typeface="Consolas"/>
                <a:cs typeface="Consolas"/>
              </a:rPr>
              <a:t>out</a:t>
            </a:r>
            <a:r>
              <a:rPr sz="1600" b="1" i="1" spc="-10" dirty="0">
                <a:latin typeface="Consolas"/>
                <a:cs typeface="Consolas"/>
              </a:rPr>
              <a:t>.println(</a:t>
            </a:r>
            <a:r>
              <a:rPr sz="1600" b="1" i="1" spc="-10" dirty="0">
                <a:solidFill>
                  <a:srgbClr val="2900FF"/>
                </a:solidFill>
                <a:latin typeface="Consolas"/>
                <a:cs typeface="Consolas"/>
              </a:rPr>
              <a:t>"Divisio par</a:t>
            </a:r>
            <a:r>
              <a:rPr sz="1600" b="1" i="1" spc="-25" dirty="0">
                <a:solidFill>
                  <a:srgbClr val="2900FF"/>
                </a:solidFill>
                <a:latin typeface="Consolas"/>
                <a:cs typeface="Consolas"/>
              </a:rPr>
              <a:t> </a:t>
            </a:r>
            <a:r>
              <a:rPr sz="1600" b="1" i="1" spc="-10" dirty="0">
                <a:solidFill>
                  <a:srgbClr val="2900FF"/>
                </a:solidFill>
                <a:latin typeface="Consolas"/>
                <a:cs typeface="Consolas"/>
              </a:rPr>
              <a:t>zero"</a:t>
            </a:r>
            <a:r>
              <a:rPr sz="1600" b="1" i="1" spc="-10" dirty="0">
                <a:latin typeface="Consolas"/>
                <a:cs typeface="Consolas"/>
              </a:rPr>
              <a:t>);</a:t>
            </a:r>
            <a:endParaRPr sz="1600">
              <a:latin typeface="Consolas"/>
              <a:cs typeface="Consolas"/>
            </a:endParaRPr>
          </a:p>
          <a:p>
            <a:pPr marL="123825">
              <a:lnSpc>
                <a:spcPct val="100000"/>
              </a:lnSpc>
            </a:pPr>
            <a:r>
              <a:rPr sz="1600" b="1" spc="-5" dirty="0">
                <a:latin typeface="Consolas"/>
                <a:cs typeface="Consolas"/>
              </a:rPr>
              <a:t>}</a:t>
            </a:r>
            <a:endParaRPr sz="1600">
              <a:latin typeface="Consolas"/>
              <a:cs typeface="Consolas"/>
            </a:endParaRPr>
          </a:p>
          <a:p>
            <a:pPr marL="123825">
              <a:lnSpc>
                <a:spcPct val="100000"/>
              </a:lnSpc>
            </a:pPr>
            <a:r>
              <a:rPr sz="1600" b="1" spc="-10" dirty="0">
                <a:latin typeface="Consolas"/>
                <a:cs typeface="Consolas"/>
              </a:rPr>
              <a:t>System.</a:t>
            </a:r>
            <a:r>
              <a:rPr sz="1600" b="1" i="1" spc="-10" dirty="0">
                <a:solidFill>
                  <a:srgbClr val="0000C0"/>
                </a:solidFill>
                <a:latin typeface="Consolas"/>
                <a:cs typeface="Consolas"/>
              </a:rPr>
              <a:t>out</a:t>
            </a:r>
            <a:r>
              <a:rPr sz="1600" b="1" i="1" spc="-10" dirty="0">
                <a:latin typeface="Consolas"/>
                <a:cs typeface="Consolas"/>
              </a:rPr>
              <a:t>.println(</a:t>
            </a:r>
            <a:r>
              <a:rPr sz="1600" b="1" i="1" spc="-10" dirty="0">
                <a:solidFill>
                  <a:srgbClr val="2900FF"/>
                </a:solidFill>
                <a:latin typeface="Consolas"/>
                <a:cs typeface="Consolas"/>
              </a:rPr>
              <a:t>"Resultat="</a:t>
            </a:r>
            <a:r>
              <a:rPr sz="1600" b="1" i="1" spc="-10" dirty="0">
                <a:latin typeface="Consolas"/>
                <a:cs typeface="Consolas"/>
              </a:rPr>
              <a:t>+resultat);</a:t>
            </a:r>
            <a:endParaRPr sz="1600">
              <a:latin typeface="Consolas"/>
              <a:cs typeface="Consolas"/>
            </a:endParaRPr>
          </a:p>
          <a:p>
            <a:pPr marL="12700">
              <a:lnSpc>
                <a:spcPct val="100000"/>
              </a:lnSpc>
            </a:pPr>
            <a:r>
              <a:rPr sz="1600" b="1" spc="-5" dirty="0">
                <a:latin typeface="Consolas"/>
                <a:cs typeface="Consolas"/>
              </a:rPr>
              <a:t>}</a:t>
            </a:r>
            <a:endParaRPr sz="1600">
              <a:latin typeface="Consolas"/>
              <a:cs typeface="Consolas"/>
            </a:endParaRPr>
          </a:p>
        </p:txBody>
      </p:sp>
      <p:sp>
        <p:nvSpPr>
          <p:cNvPr id="23" name="object 23"/>
          <p:cNvSpPr/>
          <p:nvPr/>
        </p:nvSpPr>
        <p:spPr>
          <a:xfrm>
            <a:off x="7638165" y="3837432"/>
            <a:ext cx="2222500" cy="1394460"/>
          </a:xfrm>
          <a:custGeom>
            <a:avLst/>
            <a:gdLst/>
            <a:ahLst/>
            <a:cxnLst/>
            <a:rect l="l" t="t" r="r" b="b"/>
            <a:pathLst>
              <a:path w="2222500" h="1394460">
                <a:moveTo>
                  <a:pt x="2221991" y="1388363"/>
                </a:moveTo>
                <a:lnTo>
                  <a:pt x="2221991" y="6095"/>
                </a:lnTo>
                <a:lnTo>
                  <a:pt x="2215895" y="0"/>
                </a:lnTo>
                <a:lnTo>
                  <a:pt x="6095" y="0"/>
                </a:lnTo>
                <a:lnTo>
                  <a:pt x="0" y="6095"/>
                </a:lnTo>
                <a:lnTo>
                  <a:pt x="0" y="1388363"/>
                </a:lnTo>
                <a:lnTo>
                  <a:pt x="6095" y="1394459"/>
                </a:lnTo>
                <a:lnTo>
                  <a:pt x="12191" y="1394459"/>
                </a:lnTo>
                <a:lnTo>
                  <a:pt x="12191" y="25907"/>
                </a:lnTo>
                <a:lnTo>
                  <a:pt x="25907" y="13715"/>
                </a:lnTo>
                <a:lnTo>
                  <a:pt x="25907" y="25907"/>
                </a:lnTo>
                <a:lnTo>
                  <a:pt x="2196083" y="25907"/>
                </a:lnTo>
                <a:lnTo>
                  <a:pt x="2196083" y="13715"/>
                </a:lnTo>
                <a:lnTo>
                  <a:pt x="2208275" y="25907"/>
                </a:lnTo>
                <a:lnTo>
                  <a:pt x="2208275" y="1394459"/>
                </a:lnTo>
                <a:lnTo>
                  <a:pt x="2215895" y="1394459"/>
                </a:lnTo>
                <a:lnTo>
                  <a:pt x="2221991" y="1388363"/>
                </a:lnTo>
                <a:close/>
              </a:path>
              <a:path w="2222500" h="1394460">
                <a:moveTo>
                  <a:pt x="25907" y="25907"/>
                </a:moveTo>
                <a:lnTo>
                  <a:pt x="25907" y="13715"/>
                </a:lnTo>
                <a:lnTo>
                  <a:pt x="12191" y="25907"/>
                </a:lnTo>
                <a:lnTo>
                  <a:pt x="25907" y="25907"/>
                </a:lnTo>
                <a:close/>
              </a:path>
              <a:path w="2222500" h="1394460">
                <a:moveTo>
                  <a:pt x="25907" y="1368551"/>
                </a:moveTo>
                <a:lnTo>
                  <a:pt x="25907" y="25907"/>
                </a:lnTo>
                <a:lnTo>
                  <a:pt x="12191" y="25907"/>
                </a:lnTo>
                <a:lnTo>
                  <a:pt x="12191" y="1368551"/>
                </a:lnTo>
                <a:lnTo>
                  <a:pt x="25907" y="1368551"/>
                </a:lnTo>
                <a:close/>
              </a:path>
              <a:path w="2222500" h="1394460">
                <a:moveTo>
                  <a:pt x="2208275" y="1368551"/>
                </a:moveTo>
                <a:lnTo>
                  <a:pt x="12191" y="1368551"/>
                </a:lnTo>
                <a:lnTo>
                  <a:pt x="25907" y="1380743"/>
                </a:lnTo>
                <a:lnTo>
                  <a:pt x="25907" y="1394459"/>
                </a:lnTo>
                <a:lnTo>
                  <a:pt x="2196083" y="1394459"/>
                </a:lnTo>
                <a:lnTo>
                  <a:pt x="2196083" y="1380743"/>
                </a:lnTo>
                <a:lnTo>
                  <a:pt x="2208275" y="1368551"/>
                </a:lnTo>
                <a:close/>
              </a:path>
              <a:path w="2222500" h="1394460">
                <a:moveTo>
                  <a:pt x="25907" y="1394459"/>
                </a:moveTo>
                <a:lnTo>
                  <a:pt x="25907" y="1380743"/>
                </a:lnTo>
                <a:lnTo>
                  <a:pt x="12191" y="1368551"/>
                </a:lnTo>
                <a:lnTo>
                  <a:pt x="12191" y="1394459"/>
                </a:lnTo>
                <a:lnTo>
                  <a:pt x="25907" y="1394459"/>
                </a:lnTo>
                <a:close/>
              </a:path>
              <a:path w="2222500" h="1394460">
                <a:moveTo>
                  <a:pt x="2208275" y="25907"/>
                </a:moveTo>
                <a:lnTo>
                  <a:pt x="2196083" y="13715"/>
                </a:lnTo>
                <a:lnTo>
                  <a:pt x="2196083" y="25907"/>
                </a:lnTo>
                <a:lnTo>
                  <a:pt x="2208275" y="25907"/>
                </a:lnTo>
                <a:close/>
              </a:path>
              <a:path w="2222500" h="1394460">
                <a:moveTo>
                  <a:pt x="2208275" y="1368551"/>
                </a:moveTo>
                <a:lnTo>
                  <a:pt x="2208275" y="25907"/>
                </a:lnTo>
                <a:lnTo>
                  <a:pt x="2196083" y="25907"/>
                </a:lnTo>
                <a:lnTo>
                  <a:pt x="2196083" y="1368551"/>
                </a:lnTo>
                <a:lnTo>
                  <a:pt x="2208275" y="1368551"/>
                </a:lnTo>
                <a:close/>
              </a:path>
              <a:path w="2222500" h="1394460">
                <a:moveTo>
                  <a:pt x="2208275" y="1394459"/>
                </a:moveTo>
                <a:lnTo>
                  <a:pt x="2208275" y="1368551"/>
                </a:lnTo>
                <a:lnTo>
                  <a:pt x="2196083" y="1380743"/>
                </a:lnTo>
                <a:lnTo>
                  <a:pt x="2196083" y="1394459"/>
                </a:lnTo>
                <a:lnTo>
                  <a:pt x="2208275" y="1394459"/>
                </a:lnTo>
                <a:close/>
              </a:path>
            </a:pathLst>
          </a:custGeom>
          <a:solidFill>
            <a:srgbClr val="000000"/>
          </a:solidFill>
        </p:spPr>
        <p:txBody>
          <a:bodyPr wrap="square" lIns="0" tIns="0" rIns="0" bIns="0" rtlCol="0"/>
          <a:lstStyle/>
          <a:p>
            <a:endParaRPr/>
          </a:p>
        </p:txBody>
      </p:sp>
      <p:sp>
        <p:nvSpPr>
          <p:cNvPr id="24" name="object 24"/>
          <p:cNvSpPr txBox="1"/>
          <p:nvPr/>
        </p:nvSpPr>
        <p:spPr>
          <a:xfrm>
            <a:off x="7650357" y="3851147"/>
            <a:ext cx="2196465" cy="1367155"/>
          </a:xfrm>
          <a:prstGeom prst="rect">
            <a:avLst/>
          </a:prstGeom>
          <a:solidFill>
            <a:srgbClr val="000000"/>
          </a:solidFill>
        </p:spPr>
        <p:txBody>
          <a:bodyPr vert="horz" wrap="square" lIns="0" tIns="171450" rIns="0" bIns="0" rtlCol="0">
            <a:spAutoFit/>
          </a:bodyPr>
          <a:lstStyle/>
          <a:p>
            <a:pPr marL="91440" marR="142875">
              <a:lnSpc>
                <a:spcPct val="100000"/>
              </a:lnSpc>
              <a:spcBef>
                <a:spcPts val="1350"/>
              </a:spcBef>
            </a:pPr>
            <a:r>
              <a:rPr sz="1600" b="1" spc="-5" dirty="0">
                <a:solidFill>
                  <a:srgbClr val="FFFFFF"/>
                </a:solidFill>
                <a:latin typeface="Courier New"/>
                <a:cs typeface="Courier New"/>
              </a:rPr>
              <a:t>Donner a:12  Donner b:0  Divisio par zero  Resultat=0</a:t>
            </a:r>
            <a:endParaRPr sz="1600">
              <a:latin typeface="Courier New"/>
              <a:cs typeface="Courier New"/>
            </a:endParaRPr>
          </a:p>
        </p:txBody>
      </p:sp>
      <p:sp>
        <p:nvSpPr>
          <p:cNvPr id="26" name="object 26"/>
          <p:cNvSpPr txBox="1"/>
          <p:nvPr/>
        </p:nvSpPr>
        <p:spPr>
          <a:xfrm>
            <a:off x="997597" y="6757247"/>
            <a:ext cx="137160" cy="228600"/>
          </a:xfrm>
          <a:prstGeom prst="rect">
            <a:avLst/>
          </a:prstGeom>
        </p:spPr>
        <p:txBody>
          <a:bodyPr vert="horz" wrap="square" lIns="0" tIns="0" rIns="0" bIns="0" rtlCol="0">
            <a:spAutoFit/>
          </a:bodyPr>
          <a:lstStyle/>
          <a:p>
            <a:pPr marL="12700">
              <a:lnSpc>
                <a:spcPts val="1605"/>
              </a:lnSpc>
            </a:pPr>
            <a:r>
              <a:rPr sz="1600" b="1" spc="-5" dirty="0">
                <a:latin typeface="Consolas"/>
                <a:cs typeface="Consolas"/>
              </a:rPr>
              <a:t>}</a:t>
            </a:r>
            <a:endParaRPr sz="1600">
              <a:latin typeface="Consolas"/>
              <a:cs typeface="Consolas"/>
            </a:endParaRPr>
          </a:p>
        </p:txBody>
      </p:sp>
    </p:spTree>
    <p:extLst>
      <p:ext uri="{BB962C8B-B14F-4D97-AF65-F5344CB8AC3E}">
        <p14:creationId xmlns:p14="http://schemas.microsoft.com/office/powerpoint/2010/main" val="257458027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6463" rIns="0" bIns="0" rtlCol="0">
            <a:spAutoFit/>
          </a:bodyPr>
          <a:lstStyle/>
          <a:p>
            <a:pPr marL="146685">
              <a:lnSpc>
                <a:spcPct val="100000"/>
              </a:lnSpc>
            </a:pPr>
            <a:r>
              <a:rPr sz="4200" spc="-5" dirty="0"/>
              <a:t>Principale </a:t>
            </a:r>
            <a:r>
              <a:rPr sz="4200" dirty="0"/>
              <a:t>Méthodes d’une</a:t>
            </a:r>
            <a:r>
              <a:rPr sz="4200" spc="-85" dirty="0"/>
              <a:t> </a:t>
            </a:r>
            <a:r>
              <a:rPr sz="4200" spc="-5" dirty="0"/>
              <a:t>Exception</a:t>
            </a:r>
            <a:endParaRPr sz="4200"/>
          </a:p>
        </p:txBody>
      </p:sp>
      <p:sp>
        <p:nvSpPr>
          <p:cNvPr id="27" name="object 27"/>
          <p:cNvSpPr txBox="1">
            <a:spLocks noGrp="1"/>
          </p:cNvSpPr>
          <p:nvPr>
            <p:ph type="sldNum" sz="quarter" idx="12"/>
          </p:nvPr>
        </p:nvSpPr>
        <p:spPr>
          <a:prstGeom prst="rect">
            <a:avLst/>
          </a:prstGeom>
        </p:spPr>
        <p:txBody>
          <a:bodyPr vert="horz" wrap="square" lIns="0" tIns="0" rIns="0" bIns="0" rtlCol="0">
            <a:spAutoFit/>
          </a:bodyPr>
          <a:lstStyle/>
          <a:p>
            <a:pPr marL="25400">
              <a:lnSpc>
                <a:spcPts val="1260"/>
              </a:lnSpc>
            </a:pPr>
            <a:fld id="{81D60167-4931-47E6-BA6A-407CBD079E47}" type="slidenum">
              <a:rPr dirty="0"/>
              <a:t>161</a:t>
            </a:fld>
            <a:endParaRPr dirty="0"/>
          </a:p>
        </p:txBody>
      </p:sp>
      <p:sp>
        <p:nvSpPr>
          <p:cNvPr id="3" name="object 3"/>
          <p:cNvSpPr txBox="1"/>
          <p:nvPr/>
        </p:nvSpPr>
        <p:spPr>
          <a:xfrm>
            <a:off x="1310017" y="1295399"/>
            <a:ext cx="7503159" cy="1108075"/>
          </a:xfrm>
          <a:prstGeom prst="rect">
            <a:avLst/>
          </a:prstGeom>
        </p:spPr>
        <p:txBody>
          <a:bodyPr vert="horz" wrap="square" lIns="0" tIns="0" rIns="0" bIns="0" rtlCol="0">
            <a:spAutoFit/>
          </a:bodyPr>
          <a:lstStyle/>
          <a:p>
            <a:pPr marL="355600" marR="5080" indent="-342900">
              <a:lnSpc>
                <a:spcPct val="100000"/>
              </a:lnSpc>
              <a:buClr>
                <a:srgbClr val="CC9900"/>
              </a:buClr>
              <a:buSzPct val="64583"/>
              <a:buFont typeface="Wingdings"/>
              <a:buChar char=""/>
              <a:tabLst>
                <a:tab pos="354965" algn="l"/>
                <a:tab pos="355600" algn="l"/>
              </a:tabLst>
            </a:pPr>
            <a:r>
              <a:rPr sz="2400" spc="-5" dirty="0">
                <a:latin typeface="Arial"/>
                <a:cs typeface="Arial"/>
              </a:rPr>
              <a:t>Tous les types d’exceptions possèdent les méthodes  suivantes</a:t>
            </a:r>
            <a:r>
              <a:rPr sz="2400" spc="-80" dirty="0">
                <a:latin typeface="Arial"/>
                <a:cs typeface="Arial"/>
              </a:rPr>
              <a:t> </a:t>
            </a:r>
            <a:r>
              <a:rPr sz="2400" dirty="0">
                <a:latin typeface="Arial"/>
                <a:cs typeface="Arial"/>
              </a:rPr>
              <a:t>:</a:t>
            </a:r>
            <a:endParaRPr sz="2400">
              <a:latin typeface="Arial"/>
              <a:cs typeface="Arial"/>
            </a:endParaRPr>
          </a:p>
          <a:p>
            <a:pPr marL="356870">
              <a:lnSpc>
                <a:spcPct val="100000"/>
              </a:lnSpc>
              <a:spcBef>
                <a:spcPts val="484"/>
              </a:spcBef>
              <a:tabLst>
                <a:tab pos="682625" algn="l"/>
              </a:tabLst>
            </a:pPr>
            <a:r>
              <a:rPr sz="1200" dirty="0">
                <a:solidFill>
                  <a:srgbClr val="3A812E"/>
                </a:solidFill>
                <a:latin typeface="Wingdings"/>
                <a:cs typeface="Wingdings"/>
              </a:rPr>
              <a:t></a:t>
            </a:r>
            <a:r>
              <a:rPr sz="1200" dirty="0">
                <a:solidFill>
                  <a:srgbClr val="3A812E"/>
                </a:solidFill>
                <a:latin typeface="Times New Roman"/>
                <a:cs typeface="Times New Roman"/>
              </a:rPr>
              <a:t>	</a:t>
            </a:r>
            <a:r>
              <a:rPr sz="2000" spc="-5" dirty="0">
                <a:latin typeface="Arial"/>
                <a:cs typeface="Arial"/>
              </a:rPr>
              <a:t>getMessage() </a:t>
            </a:r>
            <a:r>
              <a:rPr sz="2000" dirty="0">
                <a:latin typeface="Arial"/>
                <a:cs typeface="Arial"/>
              </a:rPr>
              <a:t>: retourne </a:t>
            </a:r>
            <a:r>
              <a:rPr sz="2000" spc="-5" dirty="0">
                <a:latin typeface="Arial"/>
                <a:cs typeface="Arial"/>
              </a:rPr>
              <a:t>le </a:t>
            </a:r>
            <a:r>
              <a:rPr sz="2000" dirty="0">
                <a:latin typeface="Arial"/>
                <a:cs typeface="Arial"/>
              </a:rPr>
              <a:t>message de</a:t>
            </a:r>
            <a:r>
              <a:rPr sz="2000" spc="-125" dirty="0">
                <a:latin typeface="Arial"/>
                <a:cs typeface="Arial"/>
              </a:rPr>
              <a:t> </a:t>
            </a:r>
            <a:r>
              <a:rPr sz="2000" spc="-5" dirty="0">
                <a:latin typeface="Arial"/>
                <a:cs typeface="Arial"/>
              </a:rPr>
              <a:t>l’exception</a:t>
            </a:r>
            <a:endParaRPr sz="2000">
              <a:latin typeface="Arial"/>
              <a:cs typeface="Arial"/>
            </a:endParaRPr>
          </a:p>
        </p:txBody>
      </p:sp>
      <p:sp>
        <p:nvSpPr>
          <p:cNvPr id="4" name="object 4"/>
          <p:cNvSpPr txBox="1"/>
          <p:nvPr/>
        </p:nvSpPr>
        <p:spPr>
          <a:xfrm>
            <a:off x="1980576" y="2535427"/>
            <a:ext cx="148590" cy="209550"/>
          </a:xfrm>
          <a:prstGeom prst="rect">
            <a:avLst/>
          </a:prstGeom>
        </p:spPr>
        <p:txBody>
          <a:bodyPr vert="horz" wrap="square" lIns="0" tIns="0" rIns="0" bIns="0" rtlCol="0">
            <a:spAutoFit/>
          </a:bodyPr>
          <a:lstStyle/>
          <a:p>
            <a:pPr marL="12700">
              <a:lnSpc>
                <a:spcPct val="100000"/>
              </a:lnSpc>
            </a:pPr>
            <a:r>
              <a:rPr sz="1300" spc="-5" dirty="0">
                <a:solidFill>
                  <a:srgbClr val="CC9900"/>
                </a:solidFill>
                <a:latin typeface="Wingdings"/>
                <a:cs typeface="Wingdings"/>
              </a:rPr>
              <a:t></a:t>
            </a:r>
            <a:endParaRPr sz="1300">
              <a:latin typeface="Wingdings"/>
              <a:cs typeface="Wingdings"/>
            </a:endParaRPr>
          </a:p>
        </p:txBody>
      </p:sp>
      <p:sp>
        <p:nvSpPr>
          <p:cNvPr id="5" name="object 5"/>
          <p:cNvSpPr txBox="1"/>
          <p:nvPr/>
        </p:nvSpPr>
        <p:spPr>
          <a:xfrm>
            <a:off x="2345314" y="2467355"/>
            <a:ext cx="4900295" cy="299085"/>
          </a:xfrm>
          <a:prstGeom prst="rect">
            <a:avLst/>
          </a:prstGeom>
          <a:solidFill>
            <a:srgbClr val="E8F2FE"/>
          </a:solidFill>
        </p:spPr>
        <p:txBody>
          <a:bodyPr vert="horz" wrap="square" lIns="0" tIns="0" rIns="0" bIns="0" rtlCol="0">
            <a:spAutoFit/>
          </a:bodyPr>
          <a:lstStyle/>
          <a:p>
            <a:pPr>
              <a:lnSpc>
                <a:spcPts val="2235"/>
              </a:lnSpc>
            </a:pPr>
            <a:r>
              <a:rPr sz="2000" spc="-5" dirty="0">
                <a:latin typeface="Consolas"/>
                <a:cs typeface="Consolas"/>
              </a:rPr>
              <a:t>System.</a:t>
            </a:r>
            <a:r>
              <a:rPr sz="2000" i="1" spc="-5" dirty="0">
                <a:solidFill>
                  <a:srgbClr val="0000C0"/>
                </a:solidFill>
                <a:latin typeface="Consolas"/>
                <a:cs typeface="Consolas"/>
              </a:rPr>
              <a:t>out</a:t>
            </a:r>
            <a:r>
              <a:rPr sz="2000" i="1" spc="-5" dirty="0">
                <a:latin typeface="Consolas"/>
                <a:cs typeface="Consolas"/>
              </a:rPr>
              <a:t>.println(e.getMessage());</a:t>
            </a:r>
            <a:endParaRPr sz="2000">
              <a:latin typeface="Consolas"/>
              <a:cs typeface="Consolas"/>
            </a:endParaRPr>
          </a:p>
        </p:txBody>
      </p:sp>
      <p:sp>
        <p:nvSpPr>
          <p:cNvPr id="6" name="object 6"/>
          <p:cNvSpPr txBox="1"/>
          <p:nvPr/>
        </p:nvSpPr>
        <p:spPr>
          <a:xfrm>
            <a:off x="1980576" y="2902710"/>
            <a:ext cx="148590" cy="209550"/>
          </a:xfrm>
          <a:prstGeom prst="rect">
            <a:avLst/>
          </a:prstGeom>
        </p:spPr>
        <p:txBody>
          <a:bodyPr vert="horz" wrap="square" lIns="0" tIns="0" rIns="0" bIns="0" rtlCol="0">
            <a:spAutoFit/>
          </a:bodyPr>
          <a:lstStyle/>
          <a:p>
            <a:pPr marL="12700">
              <a:lnSpc>
                <a:spcPct val="100000"/>
              </a:lnSpc>
            </a:pPr>
            <a:r>
              <a:rPr sz="1300" spc="-5" dirty="0">
                <a:solidFill>
                  <a:srgbClr val="CC9900"/>
                </a:solidFill>
                <a:latin typeface="Wingdings"/>
                <a:cs typeface="Wingdings"/>
              </a:rPr>
              <a:t></a:t>
            </a:r>
            <a:endParaRPr sz="1300">
              <a:latin typeface="Wingdings"/>
              <a:cs typeface="Wingdings"/>
            </a:endParaRPr>
          </a:p>
        </p:txBody>
      </p:sp>
      <p:sp>
        <p:nvSpPr>
          <p:cNvPr id="7" name="object 7"/>
          <p:cNvSpPr txBox="1"/>
          <p:nvPr/>
        </p:nvSpPr>
        <p:spPr>
          <a:xfrm>
            <a:off x="2129166" y="2834639"/>
            <a:ext cx="1193031" cy="282129"/>
          </a:xfrm>
          <a:prstGeom prst="rect">
            <a:avLst/>
          </a:prstGeom>
          <a:solidFill>
            <a:srgbClr val="E8F2FE"/>
          </a:solidFill>
        </p:spPr>
        <p:txBody>
          <a:bodyPr vert="horz" wrap="square" lIns="0" tIns="0" rIns="0" bIns="0" rtlCol="0">
            <a:spAutoFit/>
          </a:bodyPr>
          <a:lstStyle/>
          <a:p>
            <a:pPr>
              <a:lnSpc>
                <a:spcPts val="2235"/>
              </a:lnSpc>
            </a:pPr>
            <a:r>
              <a:rPr sz="2000" i="1" dirty="0" err="1">
                <a:latin typeface="Consolas"/>
                <a:cs typeface="Consolas"/>
              </a:rPr>
              <a:t>Rés</a:t>
            </a:r>
            <a:r>
              <a:rPr lang="fr-FR" sz="2000" i="1" dirty="0" err="1">
                <a:latin typeface="Consolas"/>
                <a:cs typeface="Consolas"/>
              </a:rPr>
              <a:t>ul</a:t>
            </a:r>
            <a:r>
              <a:rPr sz="2000" i="1" dirty="0">
                <a:latin typeface="Consolas"/>
                <a:cs typeface="Consolas"/>
              </a:rPr>
              <a:t>tat</a:t>
            </a:r>
            <a:endParaRPr sz="2000" dirty="0">
              <a:latin typeface="Consolas"/>
              <a:cs typeface="Consolas"/>
            </a:endParaRPr>
          </a:p>
        </p:txBody>
      </p:sp>
      <p:sp>
        <p:nvSpPr>
          <p:cNvPr id="8" name="object 8"/>
          <p:cNvSpPr txBox="1"/>
          <p:nvPr/>
        </p:nvSpPr>
        <p:spPr>
          <a:xfrm>
            <a:off x="3322197" y="2834639"/>
            <a:ext cx="2384425" cy="299085"/>
          </a:xfrm>
          <a:prstGeom prst="rect">
            <a:avLst/>
          </a:prstGeom>
          <a:solidFill>
            <a:srgbClr val="E8F2FE"/>
          </a:solidFill>
        </p:spPr>
        <p:txBody>
          <a:bodyPr vert="horz" wrap="square" lIns="0" tIns="0" rIns="0" bIns="0" rtlCol="0">
            <a:spAutoFit/>
          </a:bodyPr>
          <a:lstStyle/>
          <a:p>
            <a:pPr>
              <a:lnSpc>
                <a:spcPts val="2235"/>
              </a:lnSpc>
            </a:pPr>
            <a:r>
              <a:rPr sz="2000" i="1" dirty="0">
                <a:latin typeface="Consolas"/>
                <a:cs typeface="Consolas"/>
              </a:rPr>
              <a:t>affiché : </a:t>
            </a:r>
            <a:r>
              <a:rPr sz="2000" dirty="0">
                <a:solidFill>
                  <a:srgbClr val="FF0000"/>
                </a:solidFill>
                <a:latin typeface="Arial"/>
                <a:cs typeface="Arial"/>
              </a:rPr>
              <a:t>/ by</a:t>
            </a:r>
            <a:r>
              <a:rPr sz="2000" spc="-125" dirty="0">
                <a:solidFill>
                  <a:srgbClr val="FF0000"/>
                </a:solidFill>
                <a:latin typeface="Arial"/>
                <a:cs typeface="Arial"/>
              </a:rPr>
              <a:t> </a:t>
            </a:r>
            <a:r>
              <a:rPr sz="2000" dirty="0">
                <a:solidFill>
                  <a:srgbClr val="FF0000"/>
                </a:solidFill>
                <a:latin typeface="Arial"/>
                <a:cs typeface="Arial"/>
              </a:rPr>
              <a:t>zero</a:t>
            </a:r>
            <a:endParaRPr sz="2000">
              <a:latin typeface="Arial"/>
              <a:cs typeface="Arial"/>
            </a:endParaRPr>
          </a:p>
        </p:txBody>
      </p:sp>
      <p:sp>
        <p:nvSpPr>
          <p:cNvPr id="9" name="object 9"/>
          <p:cNvSpPr txBox="1"/>
          <p:nvPr/>
        </p:nvSpPr>
        <p:spPr>
          <a:xfrm>
            <a:off x="1654441" y="3185666"/>
            <a:ext cx="7672070" cy="620395"/>
          </a:xfrm>
          <a:prstGeom prst="rect">
            <a:avLst/>
          </a:prstGeom>
        </p:spPr>
        <p:txBody>
          <a:bodyPr vert="horz" wrap="square" lIns="0" tIns="0" rIns="0" bIns="0" rtlCol="0">
            <a:spAutoFit/>
          </a:bodyPr>
          <a:lstStyle/>
          <a:p>
            <a:pPr marL="338455" marR="5080" indent="-326390">
              <a:lnSpc>
                <a:spcPct val="100000"/>
              </a:lnSpc>
              <a:tabLst>
                <a:tab pos="338455" algn="l"/>
              </a:tabLst>
            </a:pPr>
            <a:r>
              <a:rPr sz="1200" dirty="0">
                <a:solidFill>
                  <a:srgbClr val="3A812E"/>
                </a:solidFill>
                <a:latin typeface="Wingdings"/>
                <a:cs typeface="Wingdings"/>
              </a:rPr>
              <a:t></a:t>
            </a:r>
            <a:r>
              <a:rPr sz="1200" dirty="0">
                <a:solidFill>
                  <a:srgbClr val="3A812E"/>
                </a:solidFill>
                <a:latin typeface="Times New Roman"/>
                <a:cs typeface="Times New Roman"/>
              </a:rPr>
              <a:t>	</a:t>
            </a:r>
            <a:r>
              <a:rPr sz="2000" spc="-5" dirty="0">
                <a:latin typeface="Arial"/>
                <a:cs typeface="Arial"/>
              </a:rPr>
              <a:t>toString() </a:t>
            </a:r>
            <a:r>
              <a:rPr sz="2000" dirty="0">
                <a:latin typeface="Arial"/>
                <a:cs typeface="Arial"/>
              </a:rPr>
              <a:t>: retourne une chaine qui contient </a:t>
            </a:r>
            <a:r>
              <a:rPr sz="2000" spc="-5" dirty="0">
                <a:latin typeface="Arial"/>
                <a:cs typeface="Arial"/>
              </a:rPr>
              <a:t>le type</a:t>
            </a:r>
            <a:r>
              <a:rPr sz="2000" spc="-160" dirty="0">
                <a:latin typeface="Arial"/>
                <a:cs typeface="Arial"/>
              </a:rPr>
              <a:t> </a:t>
            </a:r>
            <a:r>
              <a:rPr sz="2000" dirty="0">
                <a:latin typeface="Arial"/>
                <a:cs typeface="Arial"/>
              </a:rPr>
              <a:t>de</a:t>
            </a:r>
            <a:r>
              <a:rPr sz="2000" spc="-5" dirty="0">
                <a:latin typeface="Arial"/>
                <a:cs typeface="Arial"/>
              </a:rPr>
              <a:t> l’exception </a:t>
            </a:r>
            <a:r>
              <a:rPr sz="2000" dirty="0">
                <a:latin typeface="Arial"/>
                <a:cs typeface="Arial"/>
              </a:rPr>
              <a:t> et </a:t>
            </a:r>
            <a:r>
              <a:rPr sz="2000" spc="-5" dirty="0">
                <a:latin typeface="Arial"/>
                <a:cs typeface="Arial"/>
              </a:rPr>
              <a:t>le </a:t>
            </a:r>
            <a:r>
              <a:rPr sz="2000" dirty="0">
                <a:latin typeface="Arial"/>
                <a:cs typeface="Arial"/>
              </a:rPr>
              <a:t>message de</a:t>
            </a:r>
            <a:r>
              <a:rPr sz="2000" spc="-90" dirty="0">
                <a:latin typeface="Arial"/>
                <a:cs typeface="Arial"/>
              </a:rPr>
              <a:t> </a:t>
            </a:r>
            <a:r>
              <a:rPr sz="2000" spc="-5" dirty="0">
                <a:latin typeface="Arial"/>
                <a:cs typeface="Arial"/>
              </a:rPr>
              <a:t>l’exception.</a:t>
            </a:r>
            <a:endParaRPr sz="2000" dirty="0">
              <a:latin typeface="Arial"/>
              <a:cs typeface="Arial"/>
            </a:endParaRPr>
          </a:p>
        </p:txBody>
      </p:sp>
      <p:sp>
        <p:nvSpPr>
          <p:cNvPr id="10" name="object 10"/>
          <p:cNvSpPr/>
          <p:nvPr/>
        </p:nvSpPr>
        <p:spPr>
          <a:xfrm>
            <a:off x="774073" y="3777996"/>
            <a:ext cx="9144000" cy="3429000"/>
          </a:xfrm>
          <a:custGeom>
            <a:avLst/>
            <a:gdLst/>
            <a:ahLst/>
            <a:cxnLst/>
            <a:rect l="l" t="t" r="r" b="b"/>
            <a:pathLst>
              <a:path w="9144000" h="3429000">
                <a:moveTo>
                  <a:pt x="9143996" y="3428999"/>
                </a:moveTo>
                <a:lnTo>
                  <a:pt x="9143996" y="0"/>
                </a:lnTo>
                <a:lnTo>
                  <a:pt x="0" y="0"/>
                </a:lnTo>
                <a:lnTo>
                  <a:pt x="0" y="3428999"/>
                </a:lnTo>
                <a:lnTo>
                  <a:pt x="9143996" y="3428999"/>
                </a:lnTo>
                <a:close/>
              </a:path>
            </a:pathLst>
          </a:custGeom>
          <a:solidFill>
            <a:srgbClr val="FFFFFF"/>
          </a:solidFill>
        </p:spPr>
        <p:txBody>
          <a:bodyPr wrap="square" lIns="0" tIns="0" rIns="0" bIns="0" rtlCol="0"/>
          <a:lstStyle/>
          <a:p>
            <a:endParaRPr/>
          </a:p>
        </p:txBody>
      </p:sp>
      <p:sp>
        <p:nvSpPr>
          <p:cNvPr id="11" name="object 11"/>
          <p:cNvSpPr/>
          <p:nvPr/>
        </p:nvSpPr>
        <p:spPr>
          <a:xfrm>
            <a:off x="1231273" y="6521957"/>
            <a:ext cx="8229600" cy="0"/>
          </a:xfrm>
          <a:custGeom>
            <a:avLst/>
            <a:gdLst/>
            <a:ahLst/>
            <a:cxnLst/>
            <a:rect l="l" t="t" r="r" b="b"/>
            <a:pathLst>
              <a:path w="8229600">
                <a:moveTo>
                  <a:pt x="0" y="0"/>
                </a:moveTo>
                <a:lnTo>
                  <a:pt x="8229599" y="0"/>
                </a:lnTo>
              </a:path>
            </a:pathLst>
          </a:custGeom>
          <a:ln w="19811">
            <a:solidFill>
              <a:srgbClr val="CC9800"/>
            </a:solidFill>
          </a:ln>
        </p:spPr>
        <p:txBody>
          <a:bodyPr wrap="square" lIns="0" tIns="0" rIns="0" bIns="0" rtlCol="0"/>
          <a:lstStyle/>
          <a:p>
            <a:endParaRPr/>
          </a:p>
        </p:txBody>
      </p:sp>
      <p:sp>
        <p:nvSpPr>
          <p:cNvPr id="12" name="object 12"/>
          <p:cNvSpPr txBox="1"/>
          <p:nvPr/>
        </p:nvSpPr>
        <p:spPr>
          <a:xfrm>
            <a:off x="1980576" y="3909820"/>
            <a:ext cx="124460" cy="171450"/>
          </a:xfrm>
          <a:prstGeom prst="rect">
            <a:avLst/>
          </a:prstGeom>
        </p:spPr>
        <p:txBody>
          <a:bodyPr vert="horz" wrap="square" lIns="0" tIns="0" rIns="0" bIns="0" rtlCol="0">
            <a:spAutoFit/>
          </a:bodyPr>
          <a:lstStyle/>
          <a:p>
            <a:pPr marL="12700">
              <a:lnSpc>
                <a:spcPct val="100000"/>
              </a:lnSpc>
            </a:pPr>
            <a:r>
              <a:rPr sz="1050" spc="-5" dirty="0">
                <a:solidFill>
                  <a:srgbClr val="CC9900"/>
                </a:solidFill>
                <a:latin typeface="Wingdings"/>
                <a:cs typeface="Wingdings"/>
              </a:rPr>
              <a:t></a:t>
            </a:r>
            <a:endParaRPr sz="1050">
              <a:latin typeface="Wingdings"/>
              <a:cs typeface="Wingdings"/>
            </a:endParaRPr>
          </a:p>
        </p:txBody>
      </p:sp>
      <p:sp>
        <p:nvSpPr>
          <p:cNvPr id="13" name="object 13"/>
          <p:cNvSpPr txBox="1"/>
          <p:nvPr/>
        </p:nvSpPr>
        <p:spPr>
          <a:xfrm>
            <a:off x="2345314" y="3858767"/>
            <a:ext cx="3681095" cy="236220"/>
          </a:xfrm>
          <a:prstGeom prst="rect">
            <a:avLst/>
          </a:prstGeom>
          <a:solidFill>
            <a:srgbClr val="E8F2FE"/>
          </a:solidFill>
        </p:spPr>
        <p:txBody>
          <a:bodyPr vert="horz" wrap="square" lIns="0" tIns="0" rIns="0" bIns="0" rtlCol="0">
            <a:spAutoFit/>
          </a:bodyPr>
          <a:lstStyle/>
          <a:p>
            <a:pPr>
              <a:lnSpc>
                <a:spcPts val="1770"/>
              </a:lnSpc>
            </a:pPr>
            <a:r>
              <a:rPr sz="1600" spc="-10" dirty="0">
                <a:latin typeface="Consolas"/>
                <a:cs typeface="Consolas"/>
              </a:rPr>
              <a:t>System.</a:t>
            </a:r>
            <a:r>
              <a:rPr sz="1600" i="1" spc="-10" dirty="0">
                <a:solidFill>
                  <a:srgbClr val="0000C0"/>
                </a:solidFill>
                <a:latin typeface="Consolas"/>
                <a:cs typeface="Consolas"/>
              </a:rPr>
              <a:t>out</a:t>
            </a:r>
            <a:r>
              <a:rPr sz="1600" i="1" spc="-10" dirty="0">
                <a:latin typeface="Consolas"/>
                <a:cs typeface="Consolas"/>
              </a:rPr>
              <a:t>.println(e.toString());</a:t>
            </a:r>
            <a:endParaRPr sz="1600" dirty="0">
              <a:latin typeface="Consolas"/>
              <a:cs typeface="Consolas"/>
            </a:endParaRPr>
          </a:p>
        </p:txBody>
      </p:sp>
      <p:sp>
        <p:nvSpPr>
          <p:cNvPr id="14" name="object 14"/>
          <p:cNvSpPr txBox="1"/>
          <p:nvPr/>
        </p:nvSpPr>
        <p:spPr>
          <a:xfrm>
            <a:off x="1980576" y="4203952"/>
            <a:ext cx="124460" cy="171450"/>
          </a:xfrm>
          <a:prstGeom prst="rect">
            <a:avLst/>
          </a:prstGeom>
        </p:spPr>
        <p:txBody>
          <a:bodyPr vert="horz" wrap="square" lIns="0" tIns="0" rIns="0" bIns="0" rtlCol="0">
            <a:spAutoFit/>
          </a:bodyPr>
          <a:lstStyle/>
          <a:p>
            <a:pPr marL="12700">
              <a:lnSpc>
                <a:spcPct val="100000"/>
              </a:lnSpc>
            </a:pPr>
            <a:r>
              <a:rPr sz="1050" spc="-5" dirty="0">
                <a:solidFill>
                  <a:srgbClr val="CC9900"/>
                </a:solidFill>
                <a:latin typeface="Wingdings"/>
                <a:cs typeface="Wingdings"/>
              </a:rPr>
              <a:t></a:t>
            </a:r>
            <a:endParaRPr sz="1050">
              <a:latin typeface="Wingdings"/>
              <a:cs typeface="Wingdings"/>
            </a:endParaRPr>
          </a:p>
        </p:txBody>
      </p:sp>
      <p:sp>
        <p:nvSpPr>
          <p:cNvPr id="15" name="object 15"/>
          <p:cNvSpPr txBox="1"/>
          <p:nvPr/>
        </p:nvSpPr>
        <p:spPr>
          <a:xfrm>
            <a:off x="2345314" y="4152900"/>
            <a:ext cx="680720" cy="236220"/>
          </a:xfrm>
          <a:prstGeom prst="rect">
            <a:avLst/>
          </a:prstGeom>
          <a:solidFill>
            <a:srgbClr val="E8F2FE"/>
          </a:solidFill>
        </p:spPr>
        <p:txBody>
          <a:bodyPr vert="horz" wrap="square" lIns="0" tIns="0" rIns="0" bIns="0" rtlCol="0">
            <a:spAutoFit/>
          </a:bodyPr>
          <a:lstStyle/>
          <a:p>
            <a:pPr>
              <a:lnSpc>
                <a:spcPts val="1770"/>
              </a:lnSpc>
            </a:pPr>
            <a:r>
              <a:rPr sz="1600" i="1" spc="-10" dirty="0">
                <a:latin typeface="Consolas"/>
                <a:cs typeface="Consolas"/>
              </a:rPr>
              <a:t>Résta</a:t>
            </a:r>
            <a:r>
              <a:rPr sz="1600" i="1" spc="-5" dirty="0">
                <a:latin typeface="Consolas"/>
                <a:cs typeface="Consolas"/>
              </a:rPr>
              <a:t>t</a:t>
            </a:r>
            <a:endParaRPr sz="1600">
              <a:latin typeface="Consolas"/>
              <a:cs typeface="Consolas"/>
            </a:endParaRPr>
          </a:p>
        </p:txBody>
      </p:sp>
      <p:sp>
        <p:nvSpPr>
          <p:cNvPr id="16" name="object 16"/>
          <p:cNvSpPr/>
          <p:nvPr/>
        </p:nvSpPr>
        <p:spPr>
          <a:xfrm>
            <a:off x="3121030" y="4152900"/>
            <a:ext cx="1112520" cy="236220"/>
          </a:xfrm>
          <a:custGeom>
            <a:avLst/>
            <a:gdLst/>
            <a:ahLst/>
            <a:cxnLst/>
            <a:rect l="l" t="t" r="r" b="b"/>
            <a:pathLst>
              <a:path w="1112520" h="236220">
                <a:moveTo>
                  <a:pt x="0" y="0"/>
                </a:moveTo>
                <a:lnTo>
                  <a:pt x="0" y="236219"/>
                </a:lnTo>
                <a:lnTo>
                  <a:pt x="1112519" y="236219"/>
                </a:lnTo>
                <a:lnTo>
                  <a:pt x="1112519" y="0"/>
                </a:lnTo>
                <a:lnTo>
                  <a:pt x="0" y="0"/>
                </a:lnTo>
                <a:close/>
              </a:path>
            </a:pathLst>
          </a:custGeom>
          <a:solidFill>
            <a:srgbClr val="E8F2FE"/>
          </a:solidFill>
        </p:spPr>
        <p:txBody>
          <a:bodyPr wrap="square" lIns="0" tIns="0" rIns="0" bIns="0" rtlCol="0"/>
          <a:lstStyle/>
          <a:p>
            <a:endParaRPr/>
          </a:p>
        </p:txBody>
      </p:sp>
      <p:sp>
        <p:nvSpPr>
          <p:cNvPr id="17" name="object 17"/>
          <p:cNvSpPr/>
          <p:nvPr/>
        </p:nvSpPr>
        <p:spPr>
          <a:xfrm>
            <a:off x="4233550" y="4370832"/>
            <a:ext cx="2966085" cy="0"/>
          </a:xfrm>
          <a:custGeom>
            <a:avLst/>
            <a:gdLst/>
            <a:ahLst/>
            <a:cxnLst/>
            <a:rect l="l" t="t" r="r" b="b"/>
            <a:pathLst>
              <a:path w="2966084">
                <a:moveTo>
                  <a:pt x="0" y="0"/>
                </a:moveTo>
                <a:lnTo>
                  <a:pt x="2965703" y="0"/>
                </a:lnTo>
              </a:path>
            </a:pathLst>
          </a:custGeom>
          <a:ln w="21335">
            <a:solidFill>
              <a:srgbClr val="FF0000"/>
            </a:solidFill>
          </a:ln>
        </p:spPr>
        <p:txBody>
          <a:bodyPr wrap="square" lIns="0" tIns="0" rIns="0" bIns="0" rtlCol="0"/>
          <a:lstStyle/>
          <a:p>
            <a:endParaRPr/>
          </a:p>
        </p:txBody>
      </p:sp>
      <p:sp>
        <p:nvSpPr>
          <p:cNvPr id="18" name="object 18"/>
          <p:cNvSpPr txBox="1"/>
          <p:nvPr/>
        </p:nvSpPr>
        <p:spPr>
          <a:xfrm>
            <a:off x="3108336" y="4134102"/>
            <a:ext cx="4993005" cy="268605"/>
          </a:xfrm>
          <a:prstGeom prst="rect">
            <a:avLst/>
          </a:prstGeom>
        </p:spPr>
        <p:txBody>
          <a:bodyPr vert="horz" wrap="square" lIns="0" tIns="0" rIns="0" bIns="0" rtlCol="0">
            <a:spAutoFit/>
          </a:bodyPr>
          <a:lstStyle/>
          <a:p>
            <a:pPr marL="12700">
              <a:lnSpc>
                <a:spcPct val="100000"/>
              </a:lnSpc>
            </a:pPr>
            <a:r>
              <a:rPr sz="1600" i="1" spc="-10" dirty="0">
                <a:latin typeface="Consolas"/>
                <a:cs typeface="Consolas"/>
              </a:rPr>
              <a:t>affiché </a:t>
            </a:r>
            <a:r>
              <a:rPr sz="1600" i="1" spc="-5" dirty="0">
                <a:latin typeface="Consolas"/>
                <a:cs typeface="Consolas"/>
              </a:rPr>
              <a:t>: </a:t>
            </a:r>
            <a:r>
              <a:rPr sz="1600" b="1" spc="-5" dirty="0">
                <a:solidFill>
                  <a:srgbClr val="FF0000"/>
                </a:solidFill>
                <a:latin typeface="Arial"/>
                <a:cs typeface="Arial"/>
              </a:rPr>
              <a:t>java.lang.ArithmeticException: / by</a:t>
            </a:r>
            <a:r>
              <a:rPr sz="1600" b="1" spc="80" dirty="0">
                <a:solidFill>
                  <a:srgbClr val="FF0000"/>
                </a:solidFill>
                <a:latin typeface="Arial"/>
                <a:cs typeface="Arial"/>
              </a:rPr>
              <a:t> </a:t>
            </a:r>
            <a:r>
              <a:rPr sz="1600" b="1" spc="-5" dirty="0">
                <a:solidFill>
                  <a:srgbClr val="FF0000"/>
                </a:solidFill>
                <a:latin typeface="Arial"/>
                <a:cs typeface="Arial"/>
              </a:rPr>
              <a:t>zero</a:t>
            </a:r>
            <a:endParaRPr sz="1600">
              <a:latin typeface="Arial"/>
              <a:cs typeface="Arial"/>
            </a:endParaRPr>
          </a:p>
        </p:txBody>
      </p:sp>
      <p:sp>
        <p:nvSpPr>
          <p:cNvPr id="19" name="object 19"/>
          <p:cNvSpPr txBox="1"/>
          <p:nvPr/>
        </p:nvSpPr>
        <p:spPr>
          <a:xfrm>
            <a:off x="1654441" y="4441442"/>
            <a:ext cx="5542915" cy="315595"/>
          </a:xfrm>
          <a:prstGeom prst="rect">
            <a:avLst/>
          </a:prstGeom>
        </p:spPr>
        <p:txBody>
          <a:bodyPr vert="horz" wrap="square" lIns="0" tIns="0" rIns="0" bIns="0" rtlCol="0">
            <a:spAutoFit/>
          </a:bodyPr>
          <a:lstStyle/>
          <a:p>
            <a:pPr marL="12700">
              <a:lnSpc>
                <a:spcPct val="100000"/>
              </a:lnSpc>
              <a:tabLst>
                <a:tab pos="338455" algn="l"/>
              </a:tabLst>
            </a:pPr>
            <a:r>
              <a:rPr sz="1200" dirty="0">
                <a:solidFill>
                  <a:srgbClr val="3A812E"/>
                </a:solidFill>
                <a:latin typeface="Wingdings"/>
                <a:cs typeface="Wingdings"/>
              </a:rPr>
              <a:t></a:t>
            </a:r>
            <a:r>
              <a:rPr sz="1200" dirty="0">
                <a:solidFill>
                  <a:srgbClr val="3A812E"/>
                </a:solidFill>
                <a:latin typeface="Times New Roman"/>
                <a:cs typeface="Times New Roman"/>
              </a:rPr>
              <a:t>	</a:t>
            </a:r>
            <a:r>
              <a:rPr sz="2000" spc="-5" dirty="0">
                <a:latin typeface="Arial"/>
                <a:cs typeface="Arial"/>
              </a:rPr>
              <a:t>printStackTrace: affiche la </a:t>
            </a:r>
            <a:r>
              <a:rPr sz="2000" dirty="0">
                <a:latin typeface="Arial"/>
                <a:cs typeface="Arial"/>
              </a:rPr>
              <a:t>trace de</a:t>
            </a:r>
            <a:r>
              <a:rPr sz="2000" spc="-55" dirty="0">
                <a:latin typeface="Arial"/>
                <a:cs typeface="Arial"/>
              </a:rPr>
              <a:t> </a:t>
            </a:r>
            <a:r>
              <a:rPr sz="2000" spc="-5" dirty="0">
                <a:latin typeface="Arial"/>
                <a:cs typeface="Arial"/>
              </a:rPr>
              <a:t>l’exception</a:t>
            </a:r>
            <a:endParaRPr sz="2000">
              <a:latin typeface="Arial"/>
              <a:cs typeface="Arial"/>
            </a:endParaRPr>
          </a:p>
        </p:txBody>
      </p:sp>
      <p:sp>
        <p:nvSpPr>
          <p:cNvPr id="20" name="object 20"/>
          <p:cNvSpPr txBox="1"/>
          <p:nvPr/>
        </p:nvSpPr>
        <p:spPr>
          <a:xfrm>
            <a:off x="1980576" y="4860795"/>
            <a:ext cx="124460" cy="171450"/>
          </a:xfrm>
          <a:prstGeom prst="rect">
            <a:avLst/>
          </a:prstGeom>
        </p:spPr>
        <p:txBody>
          <a:bodyPr vert="horz" wrap="square" lIns="0" tIns="0" rIns="0" bIns="0" rtlCol="0">
            <a:spAutoFit/>
          </a:bodyPr>
          <a:lstStyle/>
          <a:p>
            <a:pPr marL="12700">
              <a:lnSpc>
                <a:spcPct val="100000"/>
              </a:lnSpc>
            </a:pPr>
            <a:r>
              <a:rPr sz="1050" spc="-5" dirty="0">
                <a:solidFill>
                  <a:srgbClr val="CC9900"/>
                </a:solidFill>
                <a:latin typeface="Wingdings"/>
                <a:cs typeface="Wingdings"/>
              </a:rPr>
              <a:t></a:t>
            </a:r>
            <a:endParaRPr sz="1050">
              <a:latin typeface="Wingdings"/>
              <a:cs typeface="Wingdings"/>
            </a:endParaRPr>
          </a:p>
        </p:txBody>
      </p:sp>
      <p:sp>
        <p:nvSpPr>
          <p:cNvPr id="21" name="object 21"/>
          <p:cNvSpPr txBox="1"/>
          <p:nvPr/>
        </p:nvSpPr>
        <p:spPr>
          <a:xfrm>
            <a:off x="2345314" y="4809744"/>
            <a:ext cx="2235200" cy="236220"/>
          </a:xfrm>
          <a:prstGeom prst="rect">
            <a:avLst/>
          </a:prstGeom>
          <a:solidFill>
            <a:srgbClr val="E8F2FE"/>
          </a:solidFill>
        </p:spPr>
        <p:txBody>
          <a:bodyPr vert="horz" wrap="square" lIns="0" tIns="0" rIns="0" bIns="0" rtlCol="0">
            <a:spAutoFit/>
          </a:bodyPr>
          <a:lstStyle/>
          <a:p>
            <a:pPr>
              <a:lnSpc>
                <a:spcPts val="1770"/>
              </a:lnSpc>
            </a:pPr>
            <a:r>
              <a:rPr sz="1600" spc="-10" dirty="0">
                <a:latin typeface="Consolas"/>
                <a:cs typeface="Consolas"/>
              </a:rPr>
              <a:t>e.printStackT</a:t>
            </a:r>
            <a:r>
              <a:rPr sz="1600" spc="-20" dirty="0">
                <a:latin typeface="Consolas"/>
                <a:cs typeface="Consolas"/>
              </a:rPr>
              <a:t>r</a:t>
            </a:r>
            <a:r>
              <a:rPr sz="1600" spc="-10" dirty="0">
                <a:latin typeface="Consolas"/>
                <a:cs typeface="Consolas"/>
              </a:rPr>
              <a:t>ac</a:t>
            </a:r>
            <a:r>
              <a:rPr sz="1600" spc="-15" dirty="0">
                <a:latin typeface="Consolas"/>
                <a:cs typeface="Consolas"/>
              </a:rPr>
              <a:t>e</a:t>
            </a:r>
            <a:r>
              <a:rPr sz="1600" spc="-10" dirty="0">
                <a:latin typeface="Consolas"/>
                <a:cs typeface="Consolas"/>
              </a:rPr>
              <a:t>()</a:t>
            </a:r>
            <a:r>
              <a:rPr sz="1600" spc="-5" dirty="0">
                <a:latin typeface="Consolas"/>
                <a:cs typeface="Consolas"/>
              </a:rPr>
              <a:t>;</a:t>
            </a:r>
            <a:endParaRPr sz="1600">
              <a:latin typeface="Consolas"/>
              <a:cs typeface="Consolas"/>
            </a:endParaRPr>
          </a:p>
        </p:txBody>
      </p:sp>
      <p:sp>
        <p:nvSpPr>
          <p:cNvPr id="22" name="object 22"/>
          <p:cNvSpPr txBox="1"/>
          <p:nvPr/>
        </p:nvSpPr>
        <p:spPr>
          <a:xfrm>
            <a:off x="1980576" y="5169659"/>
            <a:ext cx="135890" cy="187325"/>
          </a:xfrm>
          <a:prstGeom prst="rect">
            <a:avLst/>
          </a:prstGeom>
        </p:spPr>
        <p:txBody>
          <a:bodyPr vert="horz" wrap="square" lIns="0" tIns="0" rIns="0" bIns="0" rtlCol="0">
            <a:spAutoFit/>
          </a:bodyPr>
          <a:lstStyle/>
          <a:p>
            <a:pPr marL="12700">
              <a:lnSpc>
                <a:spcPct val="100000"/>
              </a:lnSpc>
            </a:pPr>
            <a:r>
              <a:rPr sz="1150" spc="10" dirty="0">
                <a:solidFill>
                  <a:srgbClr val="CC9900"/>
                </a:solidFill>
                <a:latin typeface="Wingdings"/>
                <a:cs typeface="Wingdings"/>
              </a:rPr>
              <a:t></a:t>
            </a:r>
            <a:endParaRPr sz="1150">
              <a:latin typeface="Wingdings"/>
              <a:cs typeface="Wingdings"/>
            </a:endParaRPr>
          </a:p>
        </p:txBody>
      </p:sp>
      <p:sp>
        <p:nvSpPr>
          <p:cNvPr id="23" name="object 23"/>
          <p:cNvSpPr txBox="1"/>
          <p:nvPr/>
        </p:nvSpPr>
        <p:spPr>
          <a:xfrm>
            <a:off x="2345314" y="5106923"/>
            <a:ext cx="764540" cy="268605"/>
          </a:xfrm>
          <a:prstGeom prst="rect">
            <a:avLst/>
          </a:prstGeom>
          <a:solidFill>
            <a:srgbClr val="E8F2FE"/>
          </a:solidFill>
        </p:spPr>
        <p:txBody>
          <a:bodyPr vert="horz" wrap="square" lIns="0" tIns="0" rIns="0" bIns="0" rtlCol="0">
            <a:spAutoFit/>
          </a:bodyPr>
          <a:lstStyle/>
          <a:p>
            <a:pPr>
              <a:lnSpc>
                <a:spcPts val="2005"/>
              </a:lnSpc>
            </a:pPr>
            <a:r>
              <a:rPr sz="1800" i="1" spc="-10" dirty="0">
                <a:latin typeface="Consolas"/>
                <a:cs typeface="Consolas"/>
              </a:rPr>
              <a:t>Rést</a:t>
            </a:r>
            <a:r>
              <a:rPr sz="1800" i="1" spc="5" dirty="0">
                <a:latin typeface="Consolas"/>
                <a:cs typeface="Consolas"/>
              </a:rPr>
              <a:t>a</a:t>
            </a:r>
            <a:r>
              <a:rPr sz="1800" i="1" dirty="0">
                <a:latin typeface="Consolas"/>
                <a:cs typeface="Consolas"/>
              </a:rPr>
              <a:t>t</a:t>
            </a:r>
            <a:endParaRPr sz="1800">
              <a:latin typeface="Consolas"/>
              <a:cs typeface="Consolas"/>
            </a:endParaRPr>
          </a:p>
        </p:txBody>
      </p:sp>
      <p:sp>
        <p:nvSpPr>
          <p:cNvPr id="24" name="object 24"/>
          <p:cNvSpPr txBox="1"/>
          <p:nvPr/>
        </p:nvSpPr>
        <p:spPr>
          <a:xfrm>
            <a:off x="3221614" y="5106923"/>
            <a:ext cx="1254760" cy="268605"/>
          </a:xfrm>
          <a:prstGeom prst="rect">
            <a:avLst/>
          </a:prstGeom>
          <a:solidFill>
            <a:srgbClr val="E8F2FE"/>
          </a:solidFill>
        </p:spPr>
        <p:txBody>
          <a:bodyPr vert="horz" wrap="square" lIns="0" tIns="0" rIns="0" bIns="0" rtlCol="0">
            <a:spAutoFit/>
          </a:bodyPr>
          <a:lstStyle/>
          <a:p>
            <a:pPr>
              <a:lnSpc>
                <a:spcPts val="2005"/>
              </a:lnSpc>
            </a:pPr>
            <a:r>
              <a:rPr sz="1800" i="1" spc="-5" dirty="0">
                <a:latin typeface="Consolas"/>
                <a:cs typeface="Consolas"/>
              </a:rPr>
              <a:t>affiché</a:t>
            </a:r>
            <a:r>
              <a:rPr sz="1800" i="1" spc="-105" dirty="0">
                <a:latin typeface="Consolas"/>
                <a:cs typeface="Consolas"/>
              </a:rPr>
              <a:t> </a:t>
            </a:r>
            <a:r>
              <a:rPr sz="1800" i="1" dirty="0">
                <a:latin typeface="Consolas"/>
                <a:cs typeface="Consolas"/>
              </a:rPr>
              <a:t>:</a:t>
            </a:r>
            <a:endParaRPr sz="1800">
              <a:latin typeface="Consolas"/>
              <a:cs typeface="Consolas"/>
            </a:endParaRPr>
          </a:p>
        </p:txBody>
      </p:sp>
      <p:sp>
        <p:nvSpPr>
          <p:cNvPr id="25" name="object 25"/>
          <p:cNvSpPr txBox="1"/>
          <p:nvPr/>
        </p:nvSpPr>
        <p:spPr>
          <a:xfrm>
            <a:off x="2334144" y="5360413"/>
            <a:ext cx="5614670" cy="1126490"/>
          </a:xfrm>
          <a:prstGeom prst="rect">
            <a:avLst/>
          </a:prstGeom>
        </p:spPr>
        <p:txBody>
          <a:bodyPr vert="horz" wrap="square" lIns="0" tIns="0" rIns="0" bIns="0" rtlCol="0">
            <a:spAutoFit/>
          </a:bodyPr>
          <a:lstStyle/>
          <a:p>
            <a:pPr marL="12700" marR="5080">
              <a:lnSpc>
                <a:spcPct val="120000"/>
              </a:lnSpc>
            </a:pPr>
            <a:r>
              <a:rPr sz="2000" u="heavy" spc="-5" dirty="0">
                <a:solidFill>
                  <a:srgbClr val="00007F"/>
                </a:solidFill>
                <a:latin typeface="Consolas"/>
                <a:cs typeface="Consolas"/>
              </a:rPr>
              <a:t>java.lang.ArithmeticException</a:t>
            </a:r>
            <a:r>
              <a:rPr sz="2000" u="heavy" spc="-5" dirty="0">
                <a:solidFill>
                  <a:srgbClr val="FF0000"/>
                </a:solidFill>
                <a:latin typeface="Consolas"/>
                <a:cs typeface="Consolas"/>
              </a:rPr>
              <a:t>: </a:t>
            </a:r>
            <a:r>
              <a:rPr sz="2000" u="heavy" dirty="0">
                <a:solidFill>
                  <a:srgbClr val="FF0000"/>
                </a:solidFill>
                <a:latin typeface="Consolas"/>
                <a:cs typeface="Consolas"/>
              </a:rPr>
              <a:t>/ by </a:t>
            </a:r>
            <a:r>
              <a:rPr sz="2000" u="heavy" spc="-5" dirty="0">
                <a:solidFill>
                  <a:srgbClr val="FF0000"/>
                </a:solidFill>
                <a:latin typeface="Consolas"/>
                <a:cs typeface="Consolas"/>
              </a:rPr>
              <a:t>zero  </a:t>
            </a:r>
            <a:r>
              <a:rPr sz="2000" dirty="0">
                <a:solidFill>
                  <a:srgbClr val="FF0000"/>
                </a:solidFill>
                <a:latin typeface="Consolas"/>
                <a:cs typeface="Consolas"/>
              </a:rPr>
              <a:t>at</a:t>
            </a:r>
            <a:r>
              <a:rPr sz="2000" spc="-20" dirty="0">
                <a:solidFill>
                  <a:srgbClr val="FF0000"/>
                </a:solidFill>
                <a:latin typeface="Consolas"/>
                <a:cs typeface="Consolas"/>
              </a:rPr>
              <a:t> </a:t>
            </a:r>
            <a:r>
              <a:rPr sz="2000" spc="-5" dirty="0">
                <a:solidFill>
                  <a:srgbClr val="FF0000"/>
                </a:solidFill>
                <a:latin typeface="Consolas"/>
                <a:cs typeface="Consolas"/>
              </a:rPr>
              <a:t>App1.calcul(</a:t>
            </a:r>
            <a:r>
              <a:rPr sz="2000" u="heavy" spc="-5" dirty="0">
                <a:solidFill>
                  <a:srgbClr val="00007F"/>
                </a:solidFill>
                <a:latin typeface="Consolas"/>
                <a:cs typeface="Consolas"/>
              </a:rPr>
              <a:t>App1.java:4</a:t>
            </a:r>
            <a:r>
              <a:rPr sz="2000" u="heavy" spc="-5" dirty="0">
                <a:solidFill>
                  <a:srgbClr val="FF0000"/>
                </a:solidFill>
                <a:latin typeface="Consolas"/>
                <a:cs typeface="Consolas"/>
              </a:rPr>
              <a:t>)</a:t>
            </a:r>
            <a:endParaRPr sz="2000">
              <a:latin typeface="Consolas"/>
              <a:cs typeface="Consolas"/>
            </a:endParaRPr>
          </a:p>
          <a:p>
            <a:pPr marL="12700">
              <a:lnSpc>
                <a:spcPct val="100000"/>
              </a:lnSpc>
              <a:spcBef>
                <a:spcPts val="490"/>
              </a:spcBef>
            </a:pPr>
            <a:r>
              <a:rPr sz="2000" dirty="0">
                <a:solidFill>
                  <a:srgbClr val="FF0000"/>
                </a:solidFill>
                <a:latin typeface="Consolas"/>
                <a:cs typeface="Consolas"/>
              </a:rPr>
              <a:t>at</a:t>
            </a:r>
            <a:r>
              <a:rPr sz="2000" spc="-15" dirty="0">
                <a:solidFill>
                  <a:srgbClr val="FF0000"/>
                </a:solidFill>
                <a:latin typeface="Consolas"/>
                <a:cs typeface="Consolas"/>
              </a:rPr>
              <a:t> </a:t>
            </a:r>
            <a:r>
              <a:rPr sz="2000" spc="-5" dirty="0">
                <a:solidFill>
                  <a:srgbClr val="FF0000"/>
                </a:solidFill>
                <a:latin typeface="Consolas"/>
                <a:cs typeface="Consolas"/>
              </a:rPr>
              <a:t>App1.main(</a:t>
            </a:r>
            <a:r>
              <a:rPr sz="2000" u="heavy" spc="-5" dirty="0">
                <a:solidFill>
                  <a:srgbClr val="00007F"/>
                </a:solidFill>
                <a:latin typeface="Consolas"/>
                <a:cs typeface="Consolas"/>
              </a:rPr>
              <a:t>App1.java:13</a:t>
            </a:r>
            <a:r>
              <a:rPr sz="2000" u="heavy" spc="-5" dirty="0">
                <a:solidFill>
                  <a:srgbClr val="FF0000"/>
                </a:solidFill>
                <a:latin typeface="Consolas"/>
                <a:cs typeface="Consolas"/>
              </a:rPr>
              <a:t>)</a:t>
            </a:r>
            <a:endParaRPr sz="2000">
              <a:latin typeface="Consolas"/>
              <a:cs typeface="Consolas"/>
            </a:endParaRPr>
          </a:p>
        </p:txBody>
      </p:sp>
    </p:spTree>
    <p:extLst>
      <p:ext uri="{BB962C8B-B14F-4D97-AF65-F5344CB8AC3E}">
        <p14:creationId xmlns:p14="http://schemas.microsoft.com/office/powerpoint/2010/main" val="30959296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0198" y="70104"/>
            <a:ext cx="8559893" cy="731520"/>
          </a:xfrm>
          <a:prstGeom prst="rect">
            <a:avLst/>
          </a:prstGeom>
        </p:spPr>
        <p:txBody>
          <a:bodyPr vert="horz" wrap="square" lIns="0" tIns="0" rIns="0" bIns="0" rtlCol="0">
            <a:spAutoFit/>
          </a:bodyPr>
          <a:lstStyle/>
          <a:p>
            <a:pPr marL="12700" marR="5080">
              <a:lnSpc>
                <a:spcPct val="100000"/>
              </a:lnSpc>
            </a:pPr>
            <a:r>
              <a:rPr sz="2400" b="1" spc="-5" dirty="0">
                <a:latin typeface="Garamond"/>
                <a:cs typeface="Garamond"/>
              </a:rPr>
              <a:t>Exemple </a:t>
            </a:r>
            <a:r>
              <a:rPr sz="2400" b="1" dirty="0">
                <a:latin typeface="Garamond"/>
                <a:cs typeface="Garamond"/>
              </a:rPr>
              <a:t>: </a:t>
            </a:r>
            <a:r>
              <a:rPr sz="2400" b="1" spc="-5" dirty="0">
                <a:latin typeface="Garamond"/>
                <a:cs typeface="Garamond"/>
              </a:rPr>
              <a:t>Générer, Relancer ou </a:t>
            </a:r>
            <a:r>
              <a:rPr sz="2400" b="1" dirty="0">
                <a:latin typeface="Garamond"/>
                <a:cs typeface="Garamond"/>
              </a:rPr>
              <a:t>Jeter </a:t>
            </a:r>
            <a:r>
              <a:rPr sz="2400" b="1" spc="-10" dirty="0">
                <a:latin typeface="Garamond"/>
                <a:cs typeface="Garamond"/>
              </a:rPr>
              <a:t>une </a:t>
            </a:r>
            <a:r>
              <a:rPr sz="2400" b="1" spc="-5" dirty="0">
                <a:latin typeface="Garamond"/>
                <a:cs typeface="Garamond"/>
              </a:rPr>
              <a:t>exception  surveillée de </a:t>
            </a:r>
            <a:r>
              <a:rPr sz="2400" b="1" dirty="0">
                <a:latin typeface="Garamond"/>
                <a:cs typeface="Garamond"/>
              </a:rPr>
              <a:t>type</a:t>
            </a:r>
            <a:r>
              <a:rPr sz="2400" b="1" spc="-55" dirty="0">
                <a:latin typeface="Garamond"/>
                <a:cs typeface="Garamond"/>
              </a:rPr>
              <a:t> </a:t>
            </a:r>
            <a:r>
              <a:rPr sz="2400" b="1" spc="-5" dirty="0">
                <a:latin typeface="Garamond"/>
                <a:cs typeface="Garamond"/>
              </a:rPr>
              <a:t>Exception</a:t>
            </a:r>
            <a:endParaRPr sz="2400" dirty="0">
              <a:latin typeface="Garamond"/>
              <a:cs typeface="Garamond"/>
            </a:endParaRPr>
          </a:p>
        </p:txBody>
      </p:sp>
      <p:sp>
        <p:nvSpPr>
          <p:cNvPr id="11" name="object 11"/>
          <p:cNvSpPr txBox="1">
            <a:spLocks noGrp="1"/>
          </p:cNvSpPr>
          <p:nvPr>
            <p:ph type="sldNum" sz="quarter" idx="12"/>
          </p:nvPr>
        </p:nvSpPr>
        <p:spPr>
          <a:prstGeom prst="rect">
            <a:avLst/>
          </a:prstGeom>
        </p:spPr>
        <p:txBody>
          <a:bodyPr vert="horz" wrap="square" lIns="0" tIns="0" rIns="0" bIns="0" rtlCol="0">
            <a:spAutoFit/>
          </a:bodyPr>
          <a:lstStyle/>
          <a:p>
            <a:pPr marL="25400">
              <a:lnSpc>
                <a:spcPts val="1260"/>
              </a:lnSpc>
            </a:pPr>
            <a:fld id="{81D60167-4931-47E6-BA6A-407CBD079E47}" type="slidenum">
              <a:rPr dirty="0"/>
              <a:t>162</a:t>
            </a:fld>
            <a:endParaRPr dirty="0"/>
          </a:p>
        </p:txBody>
      </p:sp>
      <p:sp>
        <p:nvSpPr>
          <p:cNvPr id="3" name="object 3"/>
          <p:cNvSpPr/>
          <p:nvPr/>
        </p:nvSpPr>
        <p:spPr>
          <a:xfrm>
            <a:off x="1517785" y="2037588"/>
            <a:ext cx="7798434" cy="1740535"/>
          </a:xfrm>
          <a:custGeom>
            <a:avLst/>
            <a:gdLst/>
            <a:ahLst/>
            <a:cxnLst/>
            <a:rect l="l" t="t" r="r" b="b"/>
            <a:pathLst>
              <a:path w="7798434" h="1740535">
                <a:moveTo>
                  <a:pt x="7798304" y="1740408"/>
                </a:moveTo>
                <a:lnTo>
                  <a:pt x="7798304" y="6095"/>
                </a:lnTo>
                <a:lnTo>
                  <a:pt x="7792208" y="0"/>
                </a:lnTo>
                <a:lnTo>
                  <a:pt x="6095" y="0"/>
                </a:lnTo>
                <a:lnTo>
                  <a:pt x="0" y="6095"/>
                </a:lnTo>
                <a:lnTo>
                  <a:pt x="0" y="1740408"/>
                </a:lnTo>
                <a:lnTo>
                  <a:pt x="12188" y="1740408"/>
                </a:lnTo>
                <a:lnTo>
                  <a:pt x="12188" y="25907"/>
                </a:lnTo>
                <a:lnTo>
                  <a:pt x="25904" y="12191"/>
                </a:lnTo>
                <a:lnTo>
                  <a:pt x="25904" y="25907"/>
                </a:lnTo>
                <a:lnTo>
                  <a:pt x="7772396" y="25907"/>
                </a:lnTo>
                <a:lnTo>
                  <a:pt x="7772396" y="12191"/>
                </a:lnTo>
                <a:lnTo>
                  <a:pt x="7784588" y="25907"/>
                </a:lnTo>
                <a:lnTo>
                  <a:pt x="7784588" y="1740408"/>
                </a:lnTo>
                <a:lnTo>
                  <a:pt x="7798304" y="1740408"/>
                </a:lnTo>
                <a:close/>
              </a:path>
              <a:path w="7798434" h="1740535">
                <a:moveTo>
                  <a:pt x="25904" y="25907"/>
                </a:moveTo>
                <a:lnTo>
                  <a:pt x="25904" y="12191"/>
                </a:lnTo>
                <a:lnTo>
                  <a:pt x="12188" y="25907"/>
                </a:lnTo>
                <a:lnTo>
                  <a:pt x="25904" y="25907"/>
                </a:lnTo>
                <a:close/>
              </a:path>
              <a:path w="7798434" h="1740535">
                <a:moveTo>
                  <a:pt x="25904" y="1740408"/>
                </a:moveTo>
                <a:lnTo>
                  <a:pt x="25904" y="25907"/>
                </a:lnTo>
                <a:lnTo>
                  <a:pt x="12188" y="25907"/>
                </a:lnTo>
                <a:lnTo>
                  <a:pt x="12188" y="1740408"/>
                </a:lnTo>
                <a:lnTo>
                  <a:pt x="25904" y="1740408"/>
                </a:lnTo>
                <a:close/>
              </a:path>
              <a:path w="7798434" h="1740535">
                <a:moveTo>
                  <a:pt x="7784588" y="25907"/>
                </a:moveTo>
                <a:lnTo>
                  <a:pt x="7772396" y="12191"/>
                </a:lnTo>
                <a:lnTo>
                  <a:pt x="7772396" y="25907"/>
                </a:lnTo>
                <a:lnTo>
                  <a:pt x="7784588" y="25907"/>
                </a:lnTo>
                <a:close/>
              </a:path>
              <a:path w="7798434" h="1740535">
                <a:moveTo>
                  <a:pt x="7784588" y="1740408"/>
                </a:moveTo>
                <a:lnTo>
                  <a:pt x="7784588" y="25907"/>
                </a:lnTo>
                <a:lnTo>
                  <a:pt x="7772396" y="25907"/>
                </a:lnTo>
                <a:lnTo>
                  <a:pt x="7772396" y="1740408"/>
                </a:lnTo>
                <a:lnTo>
                  <a:pt x="7784588" y="1740408"/>
                </a:lnTo>
                <a:close/>
              </a:path>
            </a:pathLst>
          </a:custGeom>
          <a:solidFill>
            <a:srgbClr val="000000"/>
          </a:solidFill>
        </p:spPr>
        <p:txBody>
          <a:bodyPr wrap="square" lIns="0" tIns="0" rIns="0" bIns="0" rtlCol="0"/>
          <a:lstStyle/>
          <a:p>
            <a:endParaRPr/>
          </a:p>
        </p:txBody>
      </p:sp>
      <p:sp>
        <p:nvSpPr>
          <p:cNvPr id="4" name="object 4"/>
          <p:cNvSpPr/>
          <p:nvPr/>
        </p:nvSpPr>
        <p:spPr>
          <a:xfrm>
            <a:off x="3622426" y="2903981"/>
            <a:ext cx="111760" cy="0"/>
          </a:xfrm>
          <a:custGeom>
            <a:avLst/>
            <a:gdLst/>
            <a:ahLst/>
            <a:cxnLst/>
            <a:rect l="l" t="t" r="r" b="b"/>
            <a:pathLst>
              <a:path w="111760">
                <a:moveTo>
                  <a:pt x="0" y="0"/>
                </a:moveTo>
                <a:lnTo>
                  <a:pt x="111251" y="0"/>
                </a:lnTo>
              </a:path>
            </a:pathLst>
          </a:custGeom>
          <a:ln w="19811">
            <a:solidFill>
              <a:srgbClr val="000000"/>
            </a:solidFill>
          </a:ln>
        </p:spPr>
        <p:txBody>
          <a:bodyPr wrap="square" lIns="0" tIns="0" rIns="0" bIns="0" rtlCol="0"/>
          <a:lstStyle/>
          <a:p>
            <a:endParaRPr/>
          </a:p>
        </p:txBody>
      </p:sp>
      <p:sp>
        <p:nvSpPr>
          <p:cNvPr id="5" name="object 5"/>
          <p:cNvSpPr/>
          <p:nvPr/>
        </p:nvSpPr>
        <p:spPr>
          <a:xfrm>
            <a:off x="774073" y="3777996"/>
            <a:ext cx="9144000" cy="3429000"/>
          </a:xfrm>
          <a:custGeom>
            <a:avLst/>
            <a:gdLst/>
            <a:ahLst/>
            <a:cxnLst/>
            <a:rect l="l" t="t" r="r" b="b"/>
            <a:pathLst>
              <a:path w="9144000" h="3429000">
                <a:moveTo>
                  <a:pt x="9143996" y="3428999"/>
                </a:moveTo>
                <a:lnTo>
                  <a:pt x="9143996" y="0"/>
                </a:lnTo>
                <a:lnTo>
                  <a:pt x="0" y="0"/>
                </a:lnTo>
                <a:lnTo>
                  <a:pt x="0" y="3428999"/>
                </a:lnTo>
                <a:lnTo>
                  <a:pt x="9143996" y="3428999"/>
                </a:lnTo>
                <a:close/>
              </a:path>
            </a:pathLst>
          </a:custGeom>
          <a:solidFill>
            <a:srgbClr val="FFFFFF"/>
          </a:solidFill>
        </p:spPr>
        <p:txBody>
          <a:bodyPr wrap="square" lIns="0" tIns="0" rIns="0" bIns="0" rtlCol="0"/>
          <a:lstStyle/>
          <a:p>
            <a:endParaRPr/>
          </a:p>
        </p:txBody>
      </p:sp>
      <p:sp>
        <p:nvSpPr>
          <p:cNvPr id="6" name="object 6"/>
          <p:cNvSpPr/>
          <p:nvPr/>
        </p:nvSpPr>
        <p:spPr>
          <a:xfrm>
            <a:off x="1231273" y="6521957"/>
            <a:ext cx="8229600" cy="0"/>
          </a:xfrm>
          <a:custGeom>
            <a:avLst/>
            <a:gdLst/>
            <a:ahLst/>
            <a:cxnLst/>
            <a:rect l="l" t="t" r="r" b="b"/>
            <a:pathLst>
              <a:path w="8229600">
                <a:moveTo>
                  <a:pt x="0" y="0"/>
                </a:moveTo>
                <a:lnTo>
                  <a:pt x="8229599" y="0"/>
                </a:lnTo>
              </a:path>
            </a:pathLst>
          </a:custGeom>
          <a:ln w="19811">
            <a:solidFill>
              <a:srgbClr val="CC9800"/>
            </a:solidFill>
          </a:ln>
        </p:spPr>
        <p:txBody>
          <a:bodyPr wrap="square" lIns="0" tIns="0" rIns="0" bIns="0" rtlCol="0"/>
          <a:lstStyle/>
          <a:p>
            <a:endParaRPr/>
          </a:p>
        </p:txBody>
      </p:sp>
      <p:sp>
        <p:nvSpPr>
          <p:cNvPr id="7" name="object 7"/>
          <p:cNvSpPr/>
          <p:nvPr/>
        </p:nvSpPr>
        <p:spPr>
          <a:xfrm>
            <a:off x="1529974" y="3777996"/>
            <a:ext cx="7772400" cy="2737485"/>
          </a:xfrm>
          <a:custGeom>
            <a:avLst/>
            <a:gdLst/>
            <a:ahLst/>
            <a:cxnLst/>
            <a:rect l="l" t="t" r="r" b="b"/>
            <a:pathLst>
              <a:path w="7772400" h="2737484">
                <a:moveTo>
                  <a:pt x="7772399" y="0"/>
                </a:moveTo>
                <a:lnTo>
                  <a:pt x="0" y="0"/>
                </a:lnTo>
                <a:lnTo>
                  <a:pt x="0" y="2737103"/>
                </a:lnTo>
                <a:lnTo>
                  <a:pt x="7772399" y="2737103"/>
                </a:lnTo>
                <a:lnTo>
                  <a:pt x="7772399" y="0"/>
                </a:lnTo>
                <a:close/>
              </a:path>
            </a:pathLst>
          </a:custGeom>
          <a:solidFill>
            <a:srgbClr val="FFFFFF"/>
          </a:solidFill>
        </p:spPr>
        <p:txBody>
          <a:bodyPr wrap="square" lIns="0" tIns="0" rIns="0" bIns="0" rtlCol="0"/>
          <a:lstStyle/>
          <a:p>
            <a:endParaRPr/>
          </a:p>
        </p:txBody>
      </p:sp>
      <p:sp>
        <p:nvSpPr>
          <p:cNvPr id="8" name="object 8"/>
          <p:cNvSpPr/>
          <p:nvPr/>
        </p:nvSpPr>
        <p:spPr>
          <a:xfrm>
            <a:off x="1517785" y="3777996"/>
            <a:ext cx="7798434" cy="2749550"/>
          </a:xfrm>
          <a:custGeom>
            <a:avLst/>
            <a:gdLst/>
            <a:ahLst/>
            <a:cxnLst/>
            <a:rect l="l" t="t" r="r" b="b"/>
            <a:pathLst>
              <a:path w="7798434" h="2749550">
                <a:moveTo>
                  <a:pt x="25904" y="2724911"/>
                </a:moveTo>
                <a:lnTo>
                  <a:pt x="25904" y="0"/>
                </a:lnTo>
                <a:lnTo>
                  <a:pt x="0" y="0"/>
                </a:lnTo>
                <a:lnTo>
                  <a:pt x="0" y="2744723"/>
                </a:lnTo>
                <a:lnTo>
                  <a:pt x="6095" y="2749295"/>
                </a:lnTo>
                <a:lnTo>
                  <a:pt x="12188" y="2749295"/>
                </a:lnTo>
                <a:lnTo>
                  <a:pt x="12188" y="2724911"/>
                </a:lnTo>
                <a:lnTo>
                  <a:pt x="25904" y="2724911"/>
                </a:lnTo>
                <a:close/>
              </a:path>
              <a:path w="7798434" h="2749550">
                <a:moveTo>
                  <a:pt x="7784588" y="2724911"/>
                </a:moveTo>
                <a:lnTo>
                  <a:pt x="12188" y="2724911"/>
                </a:lnTo>
                <a:lnTo>
                  <a:pt x="25904" y="2737103"/>
                </a:lnTo>
                <a:lnTo>
                  <a:pt x="25904" y="2749295"/>
                </a:lnTo>
                <a:lnTo>
                  <a:pt x="7772396" y="2749295"/>
                </a:lnTo>
                <a:lnTo>
                  <a:pt x="7772396" y="2737103"/>
                </a:lnTo>
                <a:lnTo>
                  <a:pt x="7784588" y="2724911"/>
                </a:lnTo>
                <a:close/>
              </a:path>
              <a:path w="7798434" h="2749550">
                <a:moveTo>
                  <a:pt x="25904" y="2749295"/>
                </a:moveTo>
                <a:lnTo>
                  <a:pt x="25904" y="2737103"/>
                </a:lnTo>
                <a:lnTo>
                  <a:pt x="12188" y="2724911"/>
                </a:lnTo>
                <a:lnTo>
                  <a:pt x="12188" y="2749295"/>
                </a:lnTo>
                <a:lnTo>
                  <a:pt x="25904" y="2749295"/>
                </a:lnTo>
                <a:close/>
              </a:path>
              <a:path w="7798434" h="2749550">
                <a:moveTo>
                  <a:pt x="7798304" y="2744723"/>
                </a:moveTo>
                <a:lnTo>
                  <a:pt x="7798304" y="0"/>
                </a:lnTo>
                <a:lnTo>
                  <a:pt x="7772396" y="0"/>
                </a:lnTo>
                <a:lnTo>
                  <a:pt x="7772396" y="2724911"/>
                </a:lnTo>
                <a:lnTo>
                  <a:pt x="7784588" y="2724911"/>
                </a:lnTo>
                <a:lnTo>
                  <a:pt x="7784588" y="2749295"/>
                </a:lnTo>
                <a:lnTo>
                  <a:pt x="7792208" y="2749295"/>
                </a:lnTo>
                <a:lnTo>
                  <a:pt x="7798304" y="2744723"/>
                </a:lnTo>
                <a:close/>
              </a:path>
              <a:path w="7798434" h="2749550">
                <a:moveTo>
                  <a:pt x="7784588" y="2749295"/>
                </a:moveTo>
                <a:lnTo>
                  <a:pt x="7784588" y="2724911"/>
                </a:lnTo>
                <a:lnTo>
                  <a:pt x="7772396" y="2737103"/>
                </a:lnTo>
                <a:lnTo>
                  <a:pt x="7772396" y="2749295"/>
                </a:lnTo>
                <a:lnTo>
                  <a:pt x="7784588" y="2749295"/>
                </a:lnTo>
                <a:close/>
              </a:path>
            </a:pathLst>
          </a:custGeom>
          <a:solidFill>
            <a:srgbClr val="000000"/>
          </a:solidFill>
        </p:spPr>
        <p:txBody>
          <a:bodyPr wrap="square" lIns="0" tIns="0" rIns="0" bIns="0" rtlCol="0"/>
          <a:lstStyle/>
          <a:p>
            <a:endParaRPr/>
          </a:p>
        </p:txBody>
      </p:sp>
      <p:sp>
        <p:nvSpPr>
          <p:cNvPr id="9" name="object 9"/>
          <p:cNvSpPr txBox="1"/>
          <p:nvPr/>
        </p:nvSpPr>
        <p:spPr>
          <a:xfrm>
            <a:off x="1310017" y="1441703"/>
            <a:ext cx="8049259" cy="5007610"/>
          </a:xfrm>
          <a:prstGeom prst="rect">
            <a:avLst/>
          </a:prstGeom>
        </p:spPr>
        <p:txBody>
          <a:bodyPr vert="horz" wrap="square" lIns="0" tIns="0" rIns="0" bIns="0" rtlCol="0">
            <a:spAutoFit/>
          </a:bodyPr>
          <a:lstStyle/>
          <a:p>
            <a:pPr marL="311150" marR="5080" indent="-298450">
              <a:lnSpc>
                <a:spcPct val="100000"/>
              </a:lnSpc>
              <a:buClr>
                <a:srgbClr val="CC9900"/>
              </a:buClr>
              <a:buSzPct val="63888"/>
              <a:buFont typeface="Wingdings"/>
              <a:buChar char=""/>
              <a:tabLst>
                <a:tab pos="354965" algn="l"/>
                <a:tab pos="355600" algn="l"/>
              </a:tabLst>
            </a:pPr>
            <a:r>
              <a:rPr sz="1800" spc="-5" dirty="0">
                <a:latin typeface="Arial"/>
                <a:cs typeface="Arial"/>
              </a:rPr>
              <a:t>Considérons le cas d’un compte qui est défini par un code et un solde et sur  lequel, on peut verser un montant, retirer un montant et consulter le</a:t>
            </a:r>
            <a:r>
              <a:rPr sz="1800" spc="160" dirty="0">
                <a:latin typeface="Arial"/>
                <a:cs typeface="Arial"/>
              </a:rPr>
              <a:t> </a:t>
            </a:r>
            <a:r>
              <a:rPr sz="1800" spc="-5" dirty="0">
                <a:latin typeface="Arial"/>
                <a:cs typeface="Arial"/>
              </a:rPr>
              <a:t>solde.</a:t>
            </a:r>
            <a:endParaRPr sz="1800">
              <a:latin typeface="Arial"/>
              <a:cs typeface="Arial"/>
            </a:endParaRPr>
          </a:p>
          <a:p>
            <a:pPr marL="311150" marR="5394960">
              <a:lnSpc>
                <a:spcPct val="120000"/>
              </a:lnSpc>
              <a:spcBef>
                <a:spcPts val="355"/>
              </a:spcBef>
            </a:pPr>
            <a:r>
              <a:rPr sz="1600" b="1" spc="-10" dirty="0">
                <a:solidFill>
                  <a:srgbClr val="7E0054"/>
                </a:solidFill>
                <a:latin typeface="Consolas"/>
                <a:cs typeface="Consolas"/>
              </a:rPr>
              <a:t>package </a:t>
            </a:r>
            <a:r>
              <a:rPr sz="1600" b="1" spc="-10" dirty="0">
                <a:latin typeface="Consolas"/>
                <a:cs typeface="Consolas"/>
              </a:rPr>
              <a:t>metier;  </a:t>
            </a:r>
            <a:r>
              <a:rPr sz="1600" b="1" spc="-10" dirty="0">
                <a:solidFill>
                  <a:srgbClr val="7E0054"/>
                </a:solidFill>
                <a:latin typeface="Consolas"/>
                <a:cs typeface="Consolas"/>
              </a:rPr>
              <a:t>public class </a:t>
            </a:r>
            <a:r>
              <a:rPr sz="1600" b="1" spc="-10" dirty="0">
                <a:latin typeface="Consolas"/>
                <a:cs typeface="Consolas"/>
              </a:rPr>
              <a:t>Compte</a:t>
            </a:r>
            <a:r>
              <a:rPr sz="1600" b="1" spc="-45" dirty="0">
                <a:latin typeface="Consolas"/>
                <a:cs typeface="Consolas"/>
              </a:rPr>
              <a:t> </a:t>
            </a:r>
            <a:r>
              <a:rPr sz="1600" b="1" spc="-5" dirty="0">
                <a:latin typeface="Consolas"/>
                <a:cs typeface="Consolas"/>
              </a:rPr>
              <a:t>{</a:t>
            </a:r>
            <a:endParaRPr sz="1600">
              <a:latin typeface="Consolas"/>
              <a:cs typeface="Consolas"/>
            </a:endParaRPr>
          </a:p>
          <a:p>
            <a:pPr marL="533400" marR="5283835">
              <a:lnSpc>
                <a:spcPct val="120000"/>
              </a:lnSpc>
            </a:pPr>
            <a:r>
              <a:rPr sz="1600" b="1" spc="-10" dirty="0">
                <a:solidFill>
                  <a:srgbClr val="7E0054"/>
                </a:solidFill>
                <a:latin typeface="Consolas"/>
                <a:cs typeface="Consolas"/>
              </a:rPr>
              <a:t>private int </a:t>
            </a:r>
            <a:r>
              <a:rPr sz="1600" b="1" u="heavy" spc="-10" dirty="0">
                <a:solidFill>
                  <a:srgbClr val="0000C0"/>
                </a:solidFill>
                <a:latin typeface="Consolas"/>
                <a:cs typeface="Consolas"/>
              </a:rPr>
              <a:t>code</a:t>
            </a:r>
            <a:r>
              <a:rPr sz="1600" b="1" spc="-10" dirty="0">
                <a:latin typeface="Consolas"/>
                <a:cs typeface="Consolas"/>
              </a:rPr>
              <a:t>;  </a:t>
            </a:r>
            <a:r>
              <a:rPr sz="1600" b="1" spc="-10" dirty="0">
                <a:solidFill>
                  <a:srgbClr val="7E0054"/>
                </a:solidFill>
                <a:latin typeface="Consolas"/>
                <a:cs typeface="Consolas"/>
              </a:rPr>
              <a:t>private float</a:t>
            </a:r>
            <a:r>
              <a:rPr sz="1600" b="1" spc="-50" dirty="0">
                <a:solidFill>
                  <a:srgbClr val="7E0054"/>
                </a:solidFill>
                <a:latin typeface="Consolas"/>
                <a:cs typeface="Consolas"/>
              </a:rPr>
              <a:t> </a:t>
            </a:r>
            <a:r>
              <a:rPr sz="1600" b="1" spc="-10" dirty="0">
                <a:solidFill>
                  <a:srgbClr val="0000C0"/>
                </a:solidFill>
                <a:latin typeface="Consolas"/>
                <a:cs typeface="Consolas"/>
              </a:rPr>
              <a:t>solde</a:t>
            </a:r>
            <a:r>
              <a:rPr sz="1600" b="1" spc="-10" dirty="0">
                <a:latin typeface="Consolas"/>
                <a:cs typeface="Consolas"/>
              </a:rPr>
              <a:t>;</a:t>
            </a:r>
            <a:endParaRPr sz="1600">
              <a:latin typeface="Consolas"/>
              <a:cs typeface="Consolas"/>
            </a:endParaRPr>
          </a:p>
          <a:p>
            <a:pPr marL="533400">
              <a:lnSpc>
                <a:spcPct val="100000"/>
              </a:lnSpc>
              <a:spcBef>
                <a:spcPts val="380"/>
              </a:spcBef>
            </a:pPr>
            <a:r>
              <a:rPr sz="1600" b="1" spc="-10" dirty="0">
                <a:solidFill>
                  <a:srgbClr val="7E0054"/>
                </a:solidFill>
                <a:latin typeface="Consolas"/>
                <a:cs typeface="Consolas"/>
              </a:rPr>
              <a:t>public void </a:t>
            </a:r>
            <a:r>
              <a:rPr sz="1600" b="1" spc="-10" dirty="0">
                <a:latin typeface="Consolas"/>
                <a:cs typeface="Consolas"/>
              </a:rPr>
              <a:t>verser(</a:t>
            </a:r>
            <a:r>
              <a:rPr sz="1600" b="1" spc="-10" dirty="0">
                <a:solidFill>
                  <a:srgbClr val="7E0054"/>
                </a:solidFill>
                <a:latin typeface="Consolas"/>
                <a:cs typeface="Consolas"/>
              </a:rPr>
              <a:t>float</a:t>
            </a:r>
            <a:r>
              <a:rPr sz="1600" b="1" spc="-35" dirty="0">
                <a:solidFill>
                  <a:srgbClr val="7E0054"/>
                </a:solidFill>
                <a:latin typeface="Consolas"/>
                <a:cs typeface="Consolas"/>
              </a:rPr>
              <a:t> </a:t>
            </a:r>
            <a:r>
              <a:rPr sz="1600" b="1" spc="-10" dirty="0">
                <a:latin typeface="Consolas"/>
                <a:cs typeface="Consolas"/>
              </a:rPr>
              <a:t>mt){</a:t>
            </a:r>
            <a:endParaRPr sz="1600">
              <a:latin typeface="Consolas"/>
              <a:cs typeface="Consolas"/>
            </a:endParaRPr>
          </a:p>
          <a:p>
            <a:pPr marL="533400">
              <a:lnSpc>
                <a:spcPct val="100000"/>
              </a:lnSpc>
              <a:spcBef>
                <a:spcPts val="384"/>
              </a:spcBef>
            </a:pPr>
            <a:r>
              <a:rPr sz="1600" spc="-10" dirty="0">
                <a:solidFill>
                  <a:srgbClr val="0000C0"/>
                </a:solidFill>
                <a:latin typeface="Consolas"/>
                <a:cs typeface="Consolas"/>
              </a:rPr>
              <a:t>solde</a:t>
            </a:r>
            <a:r>
              <a:rPr sz="1600" spc="-10" dirty="0">
                <a:latin typeface="Consolas"/>
                <a:cs typeface="Consolas"/>
              </a:rPr>
              <a:t>=</a:t>
            </a:r>
            <a:r>
              <a:rPr sz="1600" spc="-10" dirty="0">
                <a:solidFill>
                  <a:srgbClr val="0000C0"/>
                </a:solidFill>
                <a:latin typeface="Consolas"/>
                <a:cs typeface="Consolas"/>
              </a:rPr>
              <a:t>solde</a:t>
            </a:r>
            <a:r>
              <a:rPr sz="1600" spc="-10" dirty="0">
                <a:latin typeface="Consolas"/>
                <a:cs typeface="Consolas"/>
              </a:rPr>
              <a:t>+mt;</a:t>
            </a:r>
            <a:endParaRPr sz="1600">
              <a:latin typeface="Consolas"/>
              <a:cs typeface="Consolas"/>
            </a:endParaRPr>
          </a:p>
          <a:p>
            <a:pPr marL="533400">
              <a:lnSpc>
                <a:spcPct val="100000"/>
              </a:lnSpc>
              <a:spcBef>
                <a:spcPts val="380"/>
              </a:spcBef>
            </a:pPr>
            <a:r>
              <a:rPr sz="1600" spc="-5" dirty="0">
                <a:latin typeface="Consolas"/>
                <a:cs typeface="Consolas"/>
              </a:rPr>
              <a:t>}</a:t>
            </a:r>
            <a:endParaRPr sz="1600">
              <a:latin typeface="Consolas"/>
              <a:cs typeface="Consolas"/>
            </a:endParaRPr>
          </a:p>
          <a:p>
            <a:pPr marL="644525" marR="1394460" indent="-111760">
              <a:lnSpc>
                <a:spcPct val="120000"/>
              </a:lnSpc>
            </a:pPr>
            <a:r>
              <a:rPr sz="1600" b="1" spc="-10" dirty="0">
                <a:solidFill>
                  <a:srgbClr val="7E0054"/>
                </a:solidFill>
                <a:latin typeface="Consolas"/>
                <a:cs typeface="Consolas"/>
              </a:rPr>
              <a:t>public void </a:t>
            </a:r>
            <a:r>
              <a:rPr sz="1600" b="1" spc="-10" dirty="0">
                <a:latin typeface="Consolas"/>
                <a:cs typeface="Consolas"/>
              </a:rPr>
              <a:t>retirer(</a:t>
            </a:r>
            <a:r>
              <a:rPr sz="1600" b="1" spc="-10" dirty="0">
                <a:solidFill>
                  <a:srgbClr val="7E0054"/>
                </a:solidFill>
                <a:latin typeface="Consolas"/>
                <a:cs typeface="Consolas"/>
              </a:rPr>
              <a:t>float </a:t>
            </a:r>
            <a:r>
              <a:rPr sz="1600" b="1" spc="-10" dirty="0">
                <a:latin typeface="Consolas"/>
                <a:cs typeface="Consolas"/>
              </a:rPr>
              <a:t>mt)</a:t>
            </a:r>
            <a:r>
              <a:rPr sz="1600" b="1" spc="-10" dirty="0">
                <a:solidFill>
                  <a:srgbClr val="7E0054"/>
                </a:solidFill>
                <a:latin typeface="Consolas"/>
                <a:cs typeface="Consolas"/>
              </a:rPr>
              <a:t>throws </a:t>
            </a:r>
            <a:r>
              <a:rPr sz="1600" b="1" spc="-10" dirty="0">
                <a:latin typeface="Consolas"/>
                <a:cs typeface="Consolas"/>
              </a:rPr>
              <a:t>Exception{  </a:t>
            </a:r>
            <a:r>
              <a:rPr sz="1600" b="1" spc="-10" dirty="0">
                <a:solidFill>
                  <a:srgbClr val="7E0054"/>
                </a:solidFill>
                <a:latin typeface="Consolas"/>
                <a:cs typeface="Consolas"/>
              </a:rPr>
              <a:t>if</a:t>
            </a:r>
            <a:r>
              <a:rPr sz="1600" b="1" spc="-10" dirty="0">
                <a:latin typeface="Consolas"/>
                <a:cs typeface="Consolas"/>
              </a:rPr>
              <a:t>(mt&gt;</a:t>
            </a:r>
            <a:r>
              <a:rPr sz="1600" b="1" spc="-10" dirty="0">
                <a:solidFill>
                  <a:srgbClr val="0000C0"/>
                </a:solidFill>
                <a:latin typeface="Consolas"/>
                <a:cs typeface="Consolas"/>
              </a:rPr>
              <a:t>solde</a:t>
            </a:r>
            <a:r>
              <a:rPr sz="1600" b="1" spc="-10" dirty="0">
                <a:latin typeface="Consolas"/>
                <a:cs typeface="Consolas"/>
              </a:rPr>
              <a:t>) </a:t>
            </a:r>
            <a:r>
              <a:rPr sz="1600" b="1" spc="-10" dirty="0">
                <a:solidFill>
                  <a:srgbClr val="7E0054"/>
                </a:solidFill>
                <a:latin typeface="Consolas"/>
                <a:cs typeface="Consolas"/>
              </a:rPr>
              <a:t>throw new </a:t>
            </a:r>
            <a:r>
              <a:rPr sz="1600" b="1" spc="-10" dirty="0">
                <a:latin typeface="Consolas"/>
                <a:cs typeface="Consolas"/>
              </a:rPr>
              <a:t>Exception(</a:t>
            </a:r>
            <a:r>
              <a:rPr sz="1600" b="1" spc="-10" dirty="0">
                <a:solidFill>
                  <a:srgbClr val="2900FF"/>
                </a:solidFill>
                <a:latin typeface="Consolas"/>
                <a:cs typeface="Consolas"/>
              </a:rPr>
              <a:t>"Solde Insuffisant"</a:t>
            </a:r>
            <a:r>
              <a:rPr sz="1600" b="1" spc="-10" dirty="0">
                <a:latin typeface="Consolas"/>
                <a:cs typeface="Consolas"/>
              </a:rPr>
              <a:t>);  </a:t>
            </a:r>
            <a:r>
              <a:rPr sz="1600" spc="-10" dirty="0">
                <a:solidFill>
                  <a:srgbClr val="0000C0"/>
                </a:solidFill>
                <a:latin typeface="Consolas"/>
                <a:cs typeface="Consolas"/>
              </a:rPr>
              <a:t>solde</a:t>
            </a:r>
            <a:r>
              <a:rPr sz="1600" spc="-10" dirty="0">
                <a:latin typeface="Consolas"/>
                <a:cs typeface="Consolas"/>
              </a:rPr>
              <a:t>=</a:t>
            </a:r>
            <a:r>
              <a:rPr sz="1600" spc="-10" dirty="0">
                <a:solidFill>
                  <a:srgbClr val="0000C0"/>
                </a:solidFill>
                <a:latin typeface="Consolas"/>
                <a:cs typeface="Consolas"/>
              </a:rPr>
              <a:t>solde</a:t>
            </a:r>
            <a:r>
              <a:rPr sz="1600" spc="-10" dirty="0">
                <a:latin typeface="Consolas"/>
                <a:cs typeface="Consolas"/>
              </a:rPr>
              <a:t>-mt;</a:t>
            </a:r>
            <a:endParaRPr sz="1600">
              <a:latin typeface="Consolas"/>
              <a:cs typeface="Consolas"/>
            </a:endParaRPr>
          </a:p>
          <a:p>
            <a:pPr marL="533400">
              <a:lnSpc>
                <a:spcPct val="100000"/>
              </a:lnSpc>
              <a:spcBef>
                <a:spcPts val="380"/>
              </a:spcBef>
            </a:pPr>
            <a:r>
              <a:rPr sz="1600" spc="-5" dirty="0">
                <a:latin typeface="Consolas"/>
                <a:cs typeface="Consolas"/>
              </a:rPr>
              <a:t>}</a:t>
            </a:r>
            <a:endParaRPr sz="1600">
              <a:latin typeface="Consolas"/>
              <a:cs typeface="Consolas"/>
            </a:endParaRPr>
          </a:p>
          <a:p>
            <a:pPr marL="533400" marR="4838065">
              <a:lnSpc>
                <a:spcPct val="120000"/>
              </a:lnSpc>
            </a:pPr>
            <a:r>
              <a:rPr sz="1600" b="1" spc="-10" dirty="0">
                <a:solidFill>
                  <a:srgbClr val="7E0054"/>
                </a:solidFill>
                <a:latin typeface="Consolas"/>
                <a:cs typeface="Consolas"/>
              </a:rPr>
              <a:t>public float </a:t>
            </a:r>
            <a:r>
              <a:rPr sz="1600" b="1" spc="-10" dirty="0">
                <a:latin typeface="Consolas"/>
                <a:cs typeface="Consolas"/>
              </a:rPr>
              <a:t>getSolde(){  </a:t>
            </a:r>
            <a:r>
              <a:rPr sz="1600" b="1" spc="-10" dirty="0">
                <a:solidFill>
                  <a:srgbClr val="7E0054"/>
                </a:solidFill>
                <a:latin typeface="Consolas"/>
                <a:cs typeface="Consolas"/>
              </a:rPr>
              <a:t>return</a:t>
            </a:r>
            <a:r>
              <a:rPr sz="1600" b="1" spc="-80" dirty="0">
                <a:solidFill>
                  <a:srgbClr val="7E0054"/>
                </a:solidFill>
                <a:latin typeface="Consolas"/>
                <a:cs typeface="Consolas"/>
              </a:rPr>
              <a:t> </a:t>
            </a:r>
            <a:r>
              <a:rPr sz="1600" b="1" spc="-10" dirty="0">
                <a:solidFill>
                  <a:srgbClr val="0000C0"/>
                </a:solidFill>
                <a:latin typeface="Consolas"/>
                <a:cs typeface="Consolas"/>
              </a:rPr>
              <a:t>solde</a:t>
            </a:r>
            <a:r>
              <a:rPr sz="1600" b="1" spc="-10" dirty="0">
                <a:latin typeface="Consolas"/>
                <a:cs typeface="Consolas"/>
              </a:rPr>
              <a:t>;</a:t>
            </a:r>
            <a:endParaRPr sz="1600">
              <a:latin typeface="Consolas"/>
              <a:cs typeface="Consolas"/>
            </a:endParaRPr>
          </a:p>
          <a:p>
            <a:pPr marL="533400">
              <a:lnSpc>
                <a:spcPct val="100000"/>
              </a:lnSpc>
              <a:spcBef>
                <a:spcPts val="380"/>
              </a:spcBef>
            </a:pPr>
            <a:r>
              <a:rPr sz="1600" spc="-5" dirty="0">
                <a:latin typeface="Consolas"/>
                <a:cs typeface="Consolas"/>
              </a:rPr>
              <a:t>}</a:t>
            </a:r>
            <a:endParaRPr sz="1600">
              <a:latin typeface="Consolas"/>
              <a:cs typeface="Consolas"/>
            </a:endParaRPr>
          </a:p>
          <a:p>
            <a:pPr marL="311150">
              <a:lnSpc>
                <a:spcPct val="100000"/>
              </a:lnSpc>
              <a:spcBef>
                <a:spcPts val="380"/>
              </a:spcBef>
            </a:pPr>
            <a:r>
              <a:rPr sz="1600" spc="-5" dirty="0">
                <a:latin typeface="Consolas"/>
                <a:cs typeface="Consolas"/>
              </a:rPr>
              <a:t>}</a:t>
            </a:r>
            <a:endParaRPr sz="1600">
              <a:latin typeface="Consolas"/>
              <a:cs typeface="Consolas"/>
            </a:endParaRPr>
          </a:p>
        </p:txBody>
      </p:sp>
    </p:spTree>
    <p:extLst>
      <p:ext uri="{BB962C8B-B14F-4D97-AF65-F5344CB8AC3E}">
        <p14:creationId xmlns:p14="http://schemas.microsoft.com/office/powerpoint/2010/main" val="23313986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6463" rIns="0" bIns="0" rtlCol="0">
            <a:spAutoFit/>
          </a:bodyPr>
          <a:lstStyle/>
          <a:p>
            <a:pPr marL="146685">
              <a:lnSpc>
                <a:spcPct val="100000"/>
              </a:lnSpc>
            </a:pPr>
            <a:r>
              <a:rPr sz="4200" spc="-5" dirty="0"/>
              <a:t>Utilisation </a:t>
            </a:r>
            <a:r>
              <a:rPr sz="4200" dirty="0"/>
              <a:t>de </a:t>
            </a:r>
            <a:r>
              <a:rPr sz="4200" spc="-5" dirty="0"/>
              <a:t>la </a:t>
            </a:r>
            <a:r>
              <a:rPr sz="4200" dirty="0"/>
              <a:t>classe</a:t>
            </a:r>
            <a:r>
              <a:rPr sz="4200" spc="-25" dirty="0"/>
              <a:t> </a:t>
            </a:r>
            <a:r>
              <a:rPr sz="4200" spc="-5" dirty="0"/>
              <a:t>Compte</a:t>
            </a:r>
            <a:endParaRPr sz="4200"/>
          </a:p>
        </p:txBody>
      </p:sp>
      <p:sp>
        <p:nvSpPr>
          <p:cNvPr id="12" name="object 12"/>
          <p:cNvSpPr txBox="1">
            <a:spLocks noGrp="1"/>
          </p:cNvSpPr>
          <p:nvPr>
            <p:ph type="sldNum" sz="quarter" idx="12"/>
          </p:nvPr>
        </p:nvSpPr>
        <p:spPr>
          <a:prstGeom prst="rect">
            <a:avLst/>
          </a:prstGeom>
        </p:spPr>
        <p:txBody>
          <a:bodyPr vert="horz" wrap="square" lIns="0" tIns="0" rIns="0" bIns="0" rtlCol="0">
            <a:spAutoFit/>
          </a:bodyPr>
          <a:lstStyle/>
          <a:p>
            <a:pPr marL="25400">
              <a:lnSpc>
                <a:spcPts val="1260"/>
              </a:lnSpc>
            </a:pPr>
            <a:fld id="{81D60167-4931-47E6-BA6A-407CBD079E47}" type="slidenum">
              <a:rPr dirty="0"/>
              <a:t>163</a:t>
            </a:fld>
            <a:endParaRPr dirty="0"/>
          </a:p>
        </p:txBody>
      </p:sp>
      <p:sp>
        <p:nvSpPr>
          <p:cNvPr id="3" name="object 3"/>
          <p:cNvSpPr/>
          <p:nvPr/>
        </p:nvSpPr>
        <p:spPr>
          <a:xfrm>
            <a:off x="1231273" y="6521957"/>
            <a:ext cx="8229600" cy="0"/>
          </a:xfrm>
          <a:custGeom>
            <a:avLst/>
            <a:gdLst/>
            <a:ahLst/>
            <a:cxnLst/>
            <a:rect l="l" t="t" r="r" b="b"/>
            <a:pathLst>
              <a:path w="8229600">
                <a:moveTo>
                  <a:pt x="0" y="0"/>
                </a:moveTo>
                <a:lnTo>
                  <a:pt x="8229599" y="0"/>
                </a:lnTo>
              </a:path>
            </a:pathLst>
          </a:custGeom>
          <a:ln w="19811">
            <a:solidFill>
              <a:srgbClr val="CC9800"/>
            </a:solidFill>
          </a:ln>
        </p:spPr>
        <p:txBody>
          <a:bodyPr wrap="square" lIns="0" tIns="0" rIns="0" bIns="0" rtlCol="0"/>
          <a:lstStyle/>
          <a:p>
            <a:endParaRPr/>
          </a:p>
        </p:txBody>
      </p:sp>
      <p:sp>
        <p:nvSpPr>
          <p:cNvPr id="4" name="object 4"/>
          <p:cNvSpPr/>
          <p:nvPr/>
        </p:nvSpPr>
        <p:spPr>
          <a:xfrm>
            <a:off x="2765937" y="4236720"/>
            <a:ext cx="751840" cy="268605"/>
          </a:xfrm>
          <a:custGeom>
            <a:avLst/>
            <a:gdLst/>
            <a:ahLst/>
            <a:cxnLst/>
            <a:rect l="l" t="t" r="r" b="b"/>
            <a:pathLst>
              <a:path w="751839" h="268604">
                <a:moveTo>
                  <a:pt x="0" y="0"/>
                </a:moveTo>
                <a:lnTo>
                  <a:pt x="0" y="268223"/>
                </a:lnTo>
                <a:lnTo>
                  <a:pt x="751331" y="268223"/>
                </a:lnTo>
                <a:lnTo>
                  <a:pt x="751331" y="0"/>
                </a:lnTo>
                <a:lnTo>
                  <a:pt x="0" y="0"/>
                </a:lnTo>
                <a:close/>
              </a:path>
            </a:pathLst>
          </a:custGeom>
          <a:solidFill>
            <a:srgbClr val="D4D4D4"/>
          </a:solidFill>
        </p:spPr>
        <p:txBody>
          <a:bodyPr wrap="square" lIns="0" tIns="0" rIns="0" bIns="0" rtlCol="0"/>
          <a:lstStyle/>
          <a:p>
            <a:endParaRPr/>
          </a:p>
        </p:txBody>
      </p:sp>
      <p:sp>
        <p:nvSpPr>
          <p:cNvPr id="5" name="object 5"/>
          <p:cNvSpPr/>
          <p:nvPr/>
        </p:nvSpPr>
        <p:spPr>
          <a:xfrm>
            <a:off x="3517270" y="4236720"/>
            <a:ext cx="2382520" cy="268605"/>
          </a:xfrm>
          <a:custGeom>
            <a:avLst/>
            <a:gdLst/>
            <a:ahLst/>
            <a:cxnLst/>
            <a:rect l="l" t="t" r="r" b="b"/>
            <a:pathLst>
              <a:path w="2382520" h="268604">
                <a:moveTo>
                  <a:pt x="0" y="0"/>
                </a:moveTo>
                <a:lnTo>
                  <a:pt x="0" y="268223"/>
                </a:lnTo>
                <a:lnTo>
                  <a:pt x="2382011" y="268223"/>
                </a:lnTo>
                <a:lnTo>
                  <a:pt x="2382011" y="0"/>
                </a:lnTo>
                <a:lnTo>
                  <a:pt x="0" y="0"/>
                </a:lnTo>
                <a:close/>
              </a:path>
            </a:pathLst>
          </a:custGeom>
          <a:solidFill>
            <a:srgbClr val="D4D4D4"/>
          </a:solidFill>
        </p:spPr>
        <p:txBody>
          <a:bodyPr wrap="square" lIns="0" tIns="0" rIns="0" bIns="0" rtlCol="0"/>
          <a:lstStyle/>
          <a:p>
            <a:endParaRPr/>
          </a:p>
        </p:txBody>
      </p:sp>
      <p:sp>
        <p:nvSpPr>
          <p:cNvPr id="6" name="object 6"/>
          <p:cNvSpPr/>
          <p:nvPr/>
        </p:nvSpPr>
        <p:spPr>
          <a:xfrm>
            <a:off x="5899281" y="4236720"/>
            <a:ext cx="251460" cy="268605"/>
          </a:xfrm>
          <a:custGeom>
            <a:avLst/>
            <a:gdLst/>
            <a:ahLst/>
            <a:cxnLst/>
            <a:rect l="l" t="t" r="r" b="b"/>
            <a:pathLst>
              <a:path w="251460" h="268604">
                <a:moveTo>
                  <a:pt x="0" y="0"/>
                </a:moveTo>
                <a:lnTo>
                  <a:pt x="0" y="268223"/>
                </a:lnTo>
                <a:lnTo>
                  <a:pt x="251459" y="268223"/>
                </a:lnTo>
                <a:lnTo>
                  <a:pt x="251459" y="0"/>
                </a:lnTo>
                <a:lnTo>
                  <a:pt x="0" y="0"/>
                </a:lnTo>
                <a:close/>
              </a:path>
            </a:pathLst>
          </a:custGeom>
          <a:solidFill>
            <a:srgbClr val="D4D4D4"/>
          </a:solidFill>
        </p:spPr>
        <p:txBody>
          <a:bodyPr wrap="square" lIns="0" tIns="0" rIns="0" bIns="0" rtlCol="0"/>
          <a:lstStyle/>
          <a:p>
            <a:endParaRPr/>
          </a:p>
        </p:txBody>
      </p:sp>
      <p:sp>
        <p:nvSpPr>
          <p:cNvPr id="7" name="object 7"/>
          <p:cNvSpPr/>
          <p:nvPr/>
        </p:nvSpPr>
        <p:spPr>
          <a:xfrm>
            <a:off x="2765937" y="5334000"/>
            <a:ext cx="751840" cy="268605"/>
          </a:xfrm>
          <a:custGeom>
            <a:avLst/>
            <a:gdLst/>
            <a:ahLst/>
            <a:cxnLst/>
            <a:rect l="l" t="t" r="r" b="b"/>
            <a:pathLst>
              <a:path w="751839" h="268604">
                <a:moveTo>
                  <a:pt x="0" y="0"/>
                </a:moveTo>
                <a:lnTo>
                  <a:pt x="0" y="268223"/>
                </a:lnTo>
                <a:lnTo>
                  <a:pt x="751331" y="268223"/>
                </a:lnTo>
                <a:lnTo>
                  <a:pt x="751331" y="0"/>
                </a:lnTo>
                <a:lnTo>
                  <a:pt x="0" y="0"/>
                </a:lnTo>
                <a:close/>
              </a:path>
            </a:pathLst>
          </a:custGeom>
          <a:solidFill>
            <a:srgbClr val="D4D4D4"/>
          </a:solidFill>
        </p:spPr>
        <p:txBody>
          <a:bodyPr wrap="square" lIns="0" tIns="0" rIns="0" bIns="0" rtlCol="0"/>
          <a:lstStyle/>
          <a:p>
            <a:endParaRPr/>
          </a:p>
        </p:txBody>
      </p:sp>
      <p:sp>
        <p:nvSpPr>
          <p:cNvPr id="8" name="object 8"/>
          <p:cNvSpPr/>
          <p:nvPr/>
        </p:nvSpPr>
        <p:spPr>
          <a:xfrm>
            <a:off x="3517270" y="5334000"/>
            <a:ext cx="2506980" cy="268605"/>
          </a:xfrm>
          <a:custGeom>
            <a:avLst/>
            <a:gdLst/>
            <a:ahLst/>
            <a:cxnLst/>
            <a:rect l="l" t="t" r="r" b="b"/>
            <a:pathLst>
              <a:path w="2506979" h="268604">
                <a:moveTo>
                  <a:pt x="0" y="0"/>
                </a:moveTo>
                <a:lnTo>
                  <a:pt x="0" y="268223"/>
                </a:lnTo>
                <a:lnTo>
                  <a:pt x="2506979" y="268223"/>
                </a:lnTo>
                <a:lnTo>
                  <a:pt x="2506979" y="0"/>
                </a:lnTo>
                <a:lnTo>
                  <a:pt x="0" y="0"/>
                </a:lnTo>
                <a:close/>
              </a:path>
            </a:pathLst>
          </a:custGeom>
          <a:solidFill>
            <a:srgbClr val="D4D4D4"/>
          </a:solidFill>
        </p:spPr>
        <p:txBody>
          <a:bodyPr wrap="square" lIns="0" tIns="0" rIns="0" bIns="0" rtlCol="0"/>
          <a:lstStyle/>
          <a:p>
            <a:endParaRPr/>
          </a:p>
        </p:txBody>
      </p:sp>
      <p:sp>
        <p:nvSpPr>
          <p:cNvPr id="9" name="object 9"/>
          <p:cNvSpPr/>
          <p:nvPr/>
        </p:nvSpPr>
        <p:spPr>
          <a:xfrm>
            <a:off x="6024250" y="5334000"/>
            <a:ext cx="251460" cy="268605"/>
          </a:xfrm>
          <a:custGeom>
            <a:avLst/>
            <a:gdLst/>
            <a:ahLst/>
            <a:cxnLst/>
            <a:rect l="l" t="t" r="r" b="b"/>
            <a:pathLst>
              <a:path w="251460" h="268604">
                <a:moveTo>
                  <a:pt x="0" y="0"/>
                </a:moveTo>
                <a:lnTo>
                  <a:pt x="0" y="268223"/>
                </a:lnTo>
                <a:lnTo>
                  <a:pt x="251459" y="268223"/>
                </a:lnTo>
                <a:lnTo>
                  <a:pt x="251459" y="0"/>
                </a:lnTo>
                <a:lnTo>
                  <a:pt x="0" y="0"/>
                </a:lnTo>
                <a:close/>
              </a:path>
            </a:pathLst>
          </a:custGeom>
          <a:solidFill>
            <a:srgbClr val="D4D4D4"/>
          </a:solidFill>
        </p:spPr>
        <p:txBody>
          <a:bodyPr wrap="square" lIns="0" tIns="0" rIns="0" bIns="0" rtlCol="0"/>
          <a:lstStyle/>
          <a:p>
            <a:endParaRPr/>
          </a:p>
        </p:txBody>
      </p:sp>
      <p:sp>
        <p:nvSpPr>
          <p:cNvPr id="10" name="object 10"/>
          <p:cNvSpPr txBox="1"/>
          <p:nvPr/>
        </p:nvSpPr>
        <p:spPr>
          <a:xfrm>
            <a:off x="1175900" y="1296923"/>
            <a:ext cx="7590790" cy="5416550"/>
          </a:xfrm>
          <a:prstGeom prst="rect">
            <a:avLst/>
          </a:prstGeom>
        </p:spPr>
        <p:txBody>
          <a:bodyPr vert="horz" wrap="square" lIns="0" tIns="0" rIns="0" bIns="0" rtlCol="0">
            <a:spAutoFit/>
          </a:bodyPr>
          <a:lstStyle/>
          <a:p>
            <a:pPr marL="355600" marR="205104" indent="-342900">
              <a:lnSpc>
                <a:spcPct val="100000"/>
              </a:lnSpc>
              <a:buClr>
                <a:srgbClr val="CC9900"/>
              </a:buClr>
              <a:buSzPct val="63888"/>
              <a:buFont typeface="Wingdings"/>
              <a:buChar char=""/>
              <a:tabLst>
                <a:tab pos="354965" algn="l"/>
                <a:tab pos="355600" algn="l"/>
              </a:tabLst>
            </a:pPr>
            <a:r>
              <a:rPr sz="1800" spc="-5" dirty="0">
                <a:latin typeface="Arial"/>
                <a:cs typeface="Arial"/>
              </a:rPr>
              <a:t>En faisant appel </a:t>
            </a:r>
            <a:r>
              <a:rPr sz="1800" dirty="0">
                <a:latin typeface="Arial"/>
                <a:cs typeface="Arial"/>
              </a:rPr>
              <a:t>à </a:t>
            </a:r>
            <a:r>
              <a:rPr sz="1800" spc="-5" dirty="0">
                <a:latin typeface="Arial"/>
                <a:cs typeface="Arial"/>
              </a:rPr>
              <a:t>la méthode retirer, le compilateur signale que cette  dernière peut générer une exception de </a:t>
            </a:r>
            <a:r>
              <a:rPr sz="1800" spc="-10" dirty="0">
                <a:latin typeface="Arial"/>
                <a:cs typeface="Arial"/>
              </a:rPr>
              <a:t>type</a:t>
            </a:r>
            <a:r>
              <a:rPr sz="1800" spc="80" dirty="0">
                <a:latin typeface="Arial"/>
                <a:cs typeface="Arial"/>
              </a:rPr>
              <a:t> </a:t>
            </a:r>
            <a:r>
              <a:rPr sz="1800" spc="-5" dirty="0">
                <a:latin typeface="Arial"/>
                <a:cs typeface="Arial"/>
              </a:rPr>
              <a:t>Exception</a:t>
            </a:r>
            <a:endParaRPr sz="1800" dirty="0">
              <a:latin typeface="Arial"/>
              <a:cs typeface="Arial"/>
            </a:endParaRPr>
          </a:p>
          <a:p>
            <a:pPr marL="355600" indent="-342900">
              <a:lnSpc>
                <a:spcPct val="100000"/>
              </a:lnSpc>
              <a:spcBef>
                <a:spcPts val="430"/>
              </a:spcBef>
              <a:buClr>
                <a:srgbClr val="CC9900"/>
              </a:buClr>
              <a:buSzPct val="63888"/>
              <a:buFont typeface="Wingdings"/>
              <a:buChar char=""/>
              <a:tabLst>
                <a:tab pos="354965" algn="l"/>
                <a:tab pos="355600" algn="l"/>
              </a:tabLst>
            </a:pPr>
            <a:r>
              <a:rPr sz="1800" spc="-5" dirty="0">
                <a:latin typeface="Arial"/>
                <a:cs typeface="Arial"/>
              </a:rPr>
              <a:t>C’est une Exception surveillée. Elle doit être traitée par le</a:t>
            </a:r>
            <a:r>
              <a:rPr sz="1800" spc="125" dirty="0">
                <a:latin typeface="Arial"/>
                <a:cs typeface="Arial"/>
              </a:rPr>
              <a:t> </a:t>
            </a:r>
            <a:r>
              <a:rPr sz="1800" spc="-5" dirty="0">
                <a:latin typeface="Arial"/>
                <a:cs typeface="Arial"/>
              </a:rPr>
              <a:t>programmeur</a:t>
            </a:r>
            <a:endParaRPr sz="1800" dirty="0">
              <a:latin typeface="Arial"/>
              <a:cs typeface="Arial"/>
            </a:endParaRPr>
          </a:p>
          <a:p>
            <a:pPr marL="85725">
              <a:lnSpc>
                <a:spcPct val="100000"/>
              </a:lnSpc>
              <a:spcBef>
                <a:spcPts val="969"/>
              </a:spcBef>
            </a:pPr>
            <a:r>
              <a:rPr sz="1800" b="1" spc="-10" dirty="0">
                <a:solidFill>
                  <a:srgbClr val="7E0054"/>
                </a:solidFill>
                <a:latin typeface="Consolas"/>
                <a:cs typeface="Consolas"/>
              </a:rPr>
              <a:t>package</a:t>
            </a:r>
            <a:r>
              <a:rPr sz="1800" b="1" spc="-80" dirty="0">
                <a:solidFill>
                  <a:srgbClr val="7E0054"/>
                </a:solidFill>
                <a:latin typeface="Consolas"/>
                <a:cs typeface="Consolas"/>
              </a:rPr>
              <a:t> </a:t>
            </a:r>
            <a:r>
              <a:rPr sz="1800" b="1" spc="-5" dirty="0">
                <a:latin typeface="Consolas"/>
                <a:cs typeface="Consolas"/>
              </a:rPr>
              <a:t>pres;</a:t>
            </a:r>
            <a:endParaRPr sz="1800" dirty="0">
              <a:latin typeface="Consolas"/>
              <a:cs typeface="Consolas"/>
            </a:endParaRPr>
          </a:p>
          <a:p>
            <a:pPr marL="85725" marR="4237355">
              <a:lnSpc>
                <a:spcPct val="100000"/>
              </a:lnSpc>
            </a:pPr>
            <a:r>
              <a:rPr sz="1800" b="1" spc="-10" dirty="0">
                <a:solidFill>
                  <a:srgbClr val="7E0054"/>
                </a:solidFill>
                <a:latin typeface="Consolas"/>
                <a:cs typeface="Consolas"/>
              </a:rPr>
              <a:t>import </a:t>
            </a:r>
            <a:r>
              <a:rPr sz="1800" b="1" spc="-10" dirty="0">
                <a:latin typeface="Consolas"/>
                <a:cs typeface="Consolas"/>
              </a:rPr>
              <a:t>java.util.Scanner;  </a:t>
            </a:r>
            <a:r>
              <a:rPr sz="1800" b="1" spc="-10" dirty="0">
                <a:solidFill>
                  <a:srgbClr val="7E0054"/>
                </a:solidFill>
                <a:latin typeface="Consolas"/>
                <a:cs typeface="Consolas"/>
              </a:rPr>
              <a:t>import </a:t>
            </a:r>
            <a:r>
              <a:rPr sz="1800" b="1" spc="-5" dirty="0">
                <a:latin typeface="Consolas"/>
                <a:cs typeface="Consolas"/>
              </a:rPr>
              <a:t>metier.Compte;  </a:t>
            </a:r>
            <a:r>
              <a:rPr sz="1800" b="1" spc="-10" dirty="0">
                <a:solidFill>
                  <a:srgbClr val="7E0054"/>
                </a:solidFill>
                <a:latin typeface="Consolas"/>
                <a:cs typeface="Consolas"/>
              </a:rPr>
              <a:t>public </a:t>
            </a:r>
            <a:r>
              <a:rPr sz="1800" b="1" spc="-5" dirty="0">
                <a:solidFill>
                  <a:srgbClr val="7E0054"/>
                </a:solidFill>
                <a:latin typeface="Consolas"/>
                <a:cs typeface="Consolas"/>
              </a:rPr>
              <a:t>class </a:t>
            </a:r>
            <a:r>
              <a:rPr sz="1800" b="1" spc="-10" dirty="0">
                <a:latin typeface="Consolas"/>
                <a:cs typeface="Consolas"/>
              </a:rPr>
              <a:t>Application</a:t>
            </a:r>
            <a:r>
              <a:rPr sz="1800" b="1" spc="-40" dirty="0">
                <a:latin typeface="Consolas"/>
                <a:cs typeface="Consolas"/>
              </a:rPr>
              <a:t> </a:t>
            </a:r>
            <a:r>
              <a:rPr sz="1800" b="1" dirty="0">
                <a:latin typeface="Consolas"/>
                <a:cs typeface="Consolas"/>
              </a:rPr>
              <a:t>{</a:t>
            </a:r>
            <a:endParaRPr sz="1800" dirty="0">
              <a:latin typeface="Consolas"/>
              <a:cs typeface="Consolas"/>
            </a:endParaRPr>
          </a:p>
          <a:p>
            <a:pPr marL="85725">
              <a:lnSpc>
                <a:spcPct val="100000"/>
              </a:lnSpc>
            </a:pPr>
            <a:r>
              <a:rPr sz="1800" b="1" spc="-10" dirty="0">
                <a:solidFill>
                  <a:srgbClr val="7E0054"/>
                </a:solidFill>
                <a:latin typeface="Consolas"/>
                <a:cs typeface="Consolas"/>
              </a:rPr>
              <a:t>public </a:t>
            </a:r>
            <a:r>
              <a:rPr sz="1800" b="1" spc="-5" dirty="0">
                <a:solidFill>
                  <a:srgbClr val="7E0054"/>
                </a:solidFill>
                <a:latin typeface="Consolas"/>
                <a:cs typeface="Consolas"/>
              </a:rPr>
              <a:t>static void </a:t>
            </a:r>
            <a:r>
              <a:rPr sz="1800" b="1" spc="-10" dirty="0">
                <a:latin typeface="Consolas"/>
                <a:cs typeface="Consolas"/>
              </a:rPr>
              <a:t>main(String[] </a:t>
            </a:r>
            <a:r>
              <a:rPr sz="1800" b="1" spc="-5" dirty="0">
                <a:latin typeface="Consolas"/>
                <a:cs typeface="Consolas"/>
              </a:rPr>
              <a:t>args)</a:t>
            </a:r>
            <a:r>
              <a:rPr sz="1800" b="1" spc="-40" dirty="0">
                <a:latin typeface="Consolas"/>
                <a:cs typeface="Consolas"/>
              </a:rPr>
              <a:t> </a:t>
            </a:r>
            <a:r>
              <a:rPr sz="1800" b="1" dirty="0">
                <a:latin typeface="Consolas"/>
                <a:cs typeface="Consolas"/>
              </a:rPr>
              <a:t>{</a:t>
            </a:r>
            <a:endParaRPr sz="1800" dirty="0">
              <a:latin typeface="Consolas"/>
              <a:cs typeface="Consolas"/>
            </a:endParaRPr>
          </a:p>
          <a:p>
            <a:pPr marL="210820">
              <a:lnSpc>
                <a:spcPct val="100000"/>
              </a:lnSpc>
            </a:pPr>
            <a:r>
              <a:rPr sz="1800" spc="-10" dirty="0">
                <a:latin typeface="Consolas"/>
                <a:cs typeface="Consolas"/>
              </a:rPr>
              <a:t>Compte cp=</a:t>
            </a:r>
            <a:r>
              <a:rPr sz="1800" b="1" spc="-10" dirty="0">
                <a:solidFill>
                  <a:srgbClr val="7E0054"/>
                </a:solidFill>
                <a:latin typeface="Consolas"/>
                <a:cs typeface="Consolas"/>
              </a:rPr>
              <a:t>new</a:t>
            </a:r>
            <a:r>
              <a:rPr sz="1800" b="1" spc="-20" dirty="0">
                <a:solidFill>
                  <a:srgbClr val="7E0054"/>
                </a:solidFill>
                <a:latin typeface="Consolas"/>
                <a:cs typeface="Consolas"/>
              </a:rPr>
              <a:t> </a:t>
            </a:r>
            <a:r>
              <a:rPr sz="1800" b="1" spc="-10" dirty="0">
                <a:latin typeface="Consolas"/>
                <a:cs typeface="Consolas"/>
              </a:rPr>
              <a:t>Compte();</a:t>
            </a:r>
            <a:endParaRPr sz="1800" dirty="0">
              <a:latin typeface="Consolas"/>
              <a:cs typeface="Consolas"/>
            </a:endParaRPr>
          </a:p>
          <a:p>
            <a:pPr marL="210820" marR="2483485">
              <a:lnSpc>
                <a:spcPct val="100000"/>
              </a:lnSpc>
            </a:pPr>
            <a:r>
              <a:rPr sz="1800" spc="-10" dirty="0">
                <a:latin typeface="Consolas"/>
                <a:cs typeface="Consolas"/>
              </a:rPr>
              <a:t>Scanner clavier=</a:t>
            </a:r>
            <a:r>
              <a:rPr sz="1800" b="1" spc="-10" dirty="0">
                <a:solidFill>
                  <a:srgbClr val="7E0054"/>
                </a:solidFill>
                <a:latin typeface="Consolas"/>
                <a:cs typeface="Consolas"/>
              </a:rPr>
              <a:t>new </a:t>
            </a:r>
            <a:r>
              <a:rPr sz="1800" b="1" spc="-10" dirty="0">
                <a:latin typeface="Consolas"/>
                <a:cs typeface="Consolas"/>
              </a:rPr>
              <a:t>Scanner(System.</a:t>
            </a:r>
            <a:r>
              <a:rPr sz="1800" b="1" i="1" spc="-10" dirty="0">
                <a:solidFill>
                  <a:srgbClr val="0000C0"/>
                </a:solidFill>
                <a:latin typeface="Consolas"/>
                <a:cs typeface="Consolas"/>
              </a:rPr>
              <a:t>in</a:t>
            </a:r>
            <a:r>
              <a:rPr sz="1800" b="1" i="1" spc="-10" dirty="0">
                <a:latin typeface="Consolas"/>
                <a:cs typeface="Consolas"/>
              </a:rPr>
              <a:t>);  </a:t>
            </a:r>
            <a:r>
              <a:rPr sz="1800" spc="-10" dirty="0">
                <a:latin typeface="Consolas"/>
                <a:cs typeface="Consolas"/>
              </a:rPr>
              <a:t>System.</a:t>
            </a:r>
            <a:r>
              <a:rPr sz="1800" i="1" spc="-10" dirty="0">
                <a:solidFill>
                  <a:srgbClr val="0000C0"/>
                </a:solidFill>
                <a:latin typeface="Consolas"/>
                <a:cs typeface="Consolas"/>
              </a:rPr>
              <a:t>out</a:t>
            </a:r>
            <a:r>
              <a:rPr sz="1800" i="1" spc="-10" dirty="0">
                <a:latin typeface="Consolas"/>
                <a:cs typeface="Consolas"/>
              </a:rPr>
              <a:t>.print(</a:t>
            </a:r>
            <a:r>
              <a:rPr sz="1800" i="1" spc="-10" dirty="0">
                <a:solidFill>
                  <a:srgbClr val="2900FF"/>
                </a:solidFill>
                <a:latin typeface="Consolas"/>
                <a:cs typeface="Consolas"/>
              </a:rPr>
              <a:t>"Montant </a:t>
            </a:r>
            <a:r>
              <a:rPr sz="1800" i="1" dirty="0">
                <a:solidFill>
                  <a:srgbClr val="2900FF"/>
                </a:solidFill>
                <a:latin typeface="Consolas"/>
                <a:cs typeface="Consolas"/>
              </a:rPr>
              <a:t>à </a:t>
            </a:r>
            <a:r>
              <a:rPr sz="1800" i="1" spc="-10" dirty="0">
                <a:solidFill>
                  <a:srgbClr val="2900FF"/>
                </a:solidFill>
                <a:latin typeface="Consolas"/>
                <a:cs typeface="Consolas"/>
              </a:rPr>
              <a:t>verser:"</a:t>
            </a:r>
            <a:r>
              <a:rPr sz="1800" i="1" spc="-10" dirty="0">
                <a:latin typeface="Consolas"/>
                <a:cs typeface="Consolas"/>
              </a:rPr>
              <a:t>);  </a:t>
            </a:r>
            <a:r>
              <a:rPr sz="1800" b="1" spc="-5" dirty="0">
                <a:solidFill>
                  <a:srgbClr val="7E0054"/>
                </a:solidFill>
                <a:latin typeface="Consolas"/>
                <a:cs typeface="Consolas"/>
              </a:rPr>
              <a:t>float </a:t>
            </a:r>
            <a:r>
              <a:rPr sz="1800" b="1" spc="-10" dirty="0">
                <a:latin typeface="Consolas"/>
                <a:cs typeface="Consolas"/>
              </a:rPr>
              <a:t>mt1=clavier.nextFloat();  </a:t>
            </a:r>
            <a:r>
              <a:rPr sz="1800" spc="-10" dirty="0">
                <a:latin typeface="Consolas"/>
                <a:cs typeface="Consolas"/>
              </a:rPr>
              <a:t>cp.verser(mt1);</a:t>
            </a:r>
            <a:endParaRPr sz="1800" dirty="0">
              <a:latin typeface="Consolas"/>
              <a:cs typeface="Consolas"/>
            </a:endParaRPr>
          </a:p>
          <a:p>
            <a:pPr marL="210820">
              <a:lnSpc>
                <a:spcPct val="100000"/>
              </a:lnSpc>
            </a:pPr>
            <a:r>
              <a:rPr sz="1800" spc="-10" dirty="0">
                <a:latin typeface="Consolas"/>
                <a:cs typeface="Consolas"/>
              </a:rPr>
              <a:t>System.</a:t>
            </a:r>
            <a:r>
              <a:rPr sz="1800" i="1" spc="-10" dirty="0">
                <a:solidFill>
                  <a:srgbClr val="0000C0"/>
                </a:solidFill>
                <a:latin typeface="Consolas"/>
                <a:cs typeface="Consolas"/>
              </a:rPr>
              <a:t>out</a:t>
            </a:r>
            <a:r>
              <a:rPr sz="1800" i="1" spc="-10" dirty="0">
                <a:latin typeface="Consolas"/>
                <a:cs typeface="Consolas"/>
              </a:rPr>
              <a:t>.println(</a:t>
            </a:r>
            <a:r>
              <a:rPr sz="1800" i="1" spc="-10" dirty="0">
                <a:solidFill>
                  <a:srgbClr val="2900FF"/>
                </a:solidFill>
                <a:latin typeface="Consolas"/>
                <a:cs typeface="Consolas"/>
              </a:rPr>
              <a:t>"Solde</a:t>
            </a:r>
            <a:r>
              <a:rPr sz="1800" i="1" spc="85" dirty="0">
                <a:solidFill>
                  <a:srgbClr val="2900FF"/>
                </a:solidFill>
                <a:latin typeface="Consolas"/>
                <a:cs typeface="Consolas"/>
              </a:rPr>
              <a:t> </a:t>
            </a:r>
            <a:r>
              <a:rPr sz="1800" i="1" spc="-10" dirty="0">
                <a:solidFill>
                  <a:srgbClr val="2900FF"/>
                </a:solidFill>
                <a:latin typeface="Consolas"/>
                <a:cs typeface="Consolas"/>
              </a:rPr>
              <a:t>Actuel:"</a:t>
            </a:r>
            <a:r>
              <a:rPr sz="1800" i="1" spc="-10" dirty="0">
                <a:latin typeface="Consolas"/>
                <a:cs typeface="Consolas"/>
              </a:rPr>
              <a:t>+cp.getSolde());</a:t>
            </a:r>
            <a:endParaRPr sz="1800" dirty="0">
              <a:latin typeface="Consolas"/>
              <a:cs typeface="Consolas"/>
            </a:endParaRPr>
          </a:p>
          <a:p>
            <a:pPr marL="210820">
              <a:lnSpc>
                <a:spcPct val="100000"/>
              </a:lnSpc>
            </a:pPr>
            <a:r>
              <a:rPr sz="1800" spc="-10" dirty="0">
                <a:latin typeface="Consolas"/>
                <a:cs typeface="Consolas"/>
              </a:rPr>
              <a:t>System.</a:t>
            </a:r>
            <a:r>
              <a:rPr sz="1800" i="1" spc="-10" dirty="0">
                <a:solidFill>
                  <a:srgbClr val="0000C0"/>
                </a:solidFill>
                <a:latin typeface="Consolas"/>
                <a:cs typeface="Consolas"/>
              </a:rPr>
              <a:t>out</a:t>
            </a:r>
            <a:r>
              <a:rPr sz="1800" i="1" spc="-10" dirty="0">
                <a:latin typeface="Consolas"/>
                <a:cs typeface="Consolas"/>
              </a:rPr>
              <a:t>.print(</a:t>
            </a:r>
            <a:r>
              <a:rPr sz="1800" i="1" spc="-10" dirty="0">
                <a:solidFill>
                  <a:srgbClr val="2900FF"/>
                </a:solidFill>
                <a:latin typeface="Consolas"/>
                <a:cs typeface="Consolas"/>
              </a:rPr>
              <a:t>"Montant </a:t>
            </a:r>
            <a:r>
              <a:rPr sz="1800" i="1" dirty="0">
                <a:solidFill>
                  <a:srgbClr val="2900FF"/>
                </a:solidFill>
                <a:latin typeface="Consolas"/>
                <a:cs typeface="Consolas"/>
              </a:rPr>
              <a:t>à</a:t>
            </a:r>
            <a:r>
              <a:rPr sz="1800" i="1" spc="30" dirty="0">
                <a:solidFill>
                  <a:srgbClr val="2900FF"/>
                </a:solidFill>
                <a:latin typeface="Consolas"/>
                <a:cs typeface="Consolas"/>
              </a:rPr>
              <a:t> </a:t>
            </a:r>
            <a:r>
              <a:rPr sz="1800" i="1" spc="-10" dirty="0">
                <a:solidFill>
                  <a:srgbClr val="2900FF"/>
                </a:solidFill>
                <a:latin typeface="Consolas"/>
                <a:cs typeface="Consolas"/>
              </a:rPr>
              <a:t>retirer:"</a:t>
            </a:r>
            <a:r>
              <a:rPr sz="1800" i="1" spc="-10" dirty="0">
                <a:latin typeface="Consolas"/>
                <a:cs typeface="Consolas"/>
              </a:rPr>
              <a:t>);</a:t>
            </a:r>
            <a:endParaRPr sz="1800" dirty="0">
              <a:latin typeface="Consolas"/>
              <a:cs typeface="Consolas"/>
            </a:endParaRPr>
          </a:p>
          <a:p>
            <a:pPr marL="210820">
              <a:lnSpc>
                <a:spcPct val="100000"/>
              </a:lnSpc>
            </a:pPr>
            <a:r>
              <a:rPr sz="1800" b="1" spc="-5" dirty="0">
                <a:solidFill>
                  <a:srgbClr val="7E0054"/>
                </a:solidFill>
                <a:latin typeface="Consolas"/>
                <a:cs typeface="Consolas"/>
              </a:rPr>
              <a:t>float</a:t>
            </a:r>
            <a:r>
              <a:rPr sz="1800" b="1" spc="-15" dirty="0">
                <a:solidFill>
                  <a:srgbClr val="7E0054"/>
                </a:solidFill>
                <a:latin typeface="Consolas"/>
                <a:cs typeface="Consolas"/>
              </a:rPr>
              <a:t> </a:t>
            </a:r>
            <a:r>
              <a:rPr sz="1800" b="1" spc="-10" dirty="0">
                <a:latin typeface="Consolas"/>
                <a:cs typeface="Consolas"/>
              </a:rPr>
              <a:t>mt2</a:t>
            </a:r>
            <a:r>
              <a:rPr lang="fr-FR" sz="1800" b="1" spc="-10" dirty="0">
                <a:latin typeface="Consolas"/>
                <a:cs typeface="Consolas"/>
              </a:rPr>
              <a:t> </a:t>
            </a:r>
            <a:r>
              <a:rPr sz="1800" b="1" spc="-10" dirty="0">
                <a:latin typeface="Consolas"/>
                <a:cs typeface="Consolas"/>
              </a:rPr>
              <a:t>=</a:t>
            </a:r>
            <a:r>
              <a:rPr lang="fr-FR" sz="1800" b="1" spc="-10" dirty="0">
                <a:latin typeface="Consolas"/>
                <a:cs typeface="Consolas"/>
              </a:rPr>
              <a:t> </a:t>
            </a:r>
            <a:r>
              <a:rPr sz="1800" b="1" spc="-10" dirty="0" err="1">
                <a:latin typeface="Consolas"/>
                <a:cs typeface="Consolas"/>
              </a:rPr>
              <a:t>clavier.nextFloat</a:t>
            </a:r>
            <a:r>
              <a:rPr sz="1800" b="1" spc="-10" dirty="0">
                <a:latin typeface="Consolas"/>
                <a:cs typeface="Consolas"/>
              </a:rPr>
              <a:t>();</a:t>
            </a:r>
            <a:endParaRPr sz="1800" dirty="0">
              <a:latin typeface="Consolas"/>
              <a:cs typeface="Consolas"/>
            </a:endParaRPr>
          </a:p>
          <a:p>
            <a:pPr marL="210820">
              <a:lnSpc>
                <a:spcPct val="100000"/>
              </a:lnSpc>
            </a:pPr>
            <a:r>
              <a:rPr sz="1800" u="heavy" spc="-10" dirty="0">
                <a:solidFill>
                  <a:srgbClr val="FF0000"/>
                </a:solidFill>
                <a:latin typeface="Consolas"/>
                <a:cs typeface="Consolas"/>
              </a:rPr>
              <a:t>cp.retirer(mt2); </a:t>
            </a:r>
            <a:r>
              <a:rPr sz="1800" spc="-5" dirty="0">
                <a:solidFill>
                  <a:srgbClr val="FF0000"/>
                </a:solidFill>
                <a:latin typeface="Consolas"/>
                <a:cs typeface="Consolas"/>
              </a:rPr>
              <a:t>// Le </a:t>
            </a:r>
            <a:r>
              <a:rPr sz="1800" spc="-10" dirty="0">
                <a:solidFill>
                  <a:srgbClr val="FF0000"/>
                </a:solidFill>
                <a:latin typeface="Consolas"/>
                <a:cs typeface="Consolas"/>
              </a:rPr>
              <a:t>com</a:t>
            </a:r>
            <a:r>
              <a:rPr lang="fr-FR" sz="1800" spc="-10" dirty="0">
                <a:solidFill>
                  <a:srgbClr val="FF0000"/>
                </a:solidFill>
                <a:latin typeface="Consolas"/>
                <a:cs typeface="Consolas"/>
              </a:rPr>
              <a:t>p</a:t>
            </a:r>
            <a:r>
              <a:rPr sz="1800" spc="-10" dirty="0" err="1">
                <a:solidFill>
                  <a:srgbClr val="FF0000"/>
                </a:solidFill>
                <a:latin typeface="Consolas"/>
                <a:cs typeface="Consolas"/>
              </a:rPr>
              <a:t>ilateur</a:t>
            </a:r>
            <a:r>
              <a:rPr sz="1800" spc="-10" dirty="0">
                <a:solidFill>
                  <a:srgbClr val="FF0000"/>
                </a:solidFill>
                <a:latin typeface="Consolas"/>
                <a:cs typeface="Consolas"/>
              </a:rPr>
              <a:t> </a:t>
            </a:r>
            <a:r>
              <a:rPr sz="1800" spc="-5" dirty="0">
                <a:solidFill>
                  <a:srgbClr val="FF0000"/>
                </a:solidFill>
                <a:latin typeface="Consolas"/>
                <a:cs typeface="Consolas"/>
              </a:rPr>
              <a:t>signe</a:t>
            </a:r>
            <a:r>
              <a:rPr sz="1800" spc="45" dirty="0">
                <a:solidFill>
                  <a:srgbClr val="FF0000"/>
                </a:solidFill>
                <a:latin typeface="Consolas"/>
                <a:cs typeface="Consolas"/>
              </a:rPr>
              <a:t> </a:t>
            </a:r>
            <a:r>
              <a:rPr sz="1800" spc="-10" dirty="0">
                <a:solidFill>
                  <a:srgbClr val="FF0000"/>
                </a:solidFill>
                <a:latin typeface="Consolas"/>
                <a:cs typeface="Consolas"/>
              </a:rPr>
              <a:t>l’Exception</a:t>
            </a:r>
            <a:endParaRPr sz="1800" dirty="0">
              <a:latin typeface="Consolas"/>
              <a:cs typeface="Consolas"/>
            </a:endParaRPr>
          </a:p>
          <a:p>
            <a:pPr marL="85725">
              <a:lnSpc>
                <a:spcPct val="100000"/>
              </a:lnSpc>
            </a:pPr>
            <a:r>
              <a:rPr sz="1800" dirty="0">
                <a:latin typeface="Consolas"/>
                <a:cs typeface="Consolas"/>
              </a:rPr>
              <a:t>}</a:t>
            </a:r>
          </a:p>
          <a:p>
            <a:pPr marL="85725">
              <a:lnSpc>
                <a:spcPct val="100000"/>
              </a:lnSpc>
            </a:pPr>
            <a:r>
              <a:rPr sz="1800" dirty="0">
                <a:latin typeface="Consolas"/>
                <a:cs typeface="Consolas"/>
              </a:rPr>
              <a:t>}</a:t>
            </a:r>
          </a:p>
        </p:txBody>
      </p:sp>
    </p:spTree>
    <p:extLst>
      <p:ext uri="{BB962C8B-B14F-4D97-AF65-F5344CB8AC3E}">
        <p14:creationId xmlns:p14="http://schemas.microsoft.com/office/powerpoint/2010/main" val="404991551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6463" rIns="0" bIns="0" rtlCol="0">
            <a:spAutoFit/>
          </a:bodyPr>
          <a:lstStyle/>
          <a:p>
            <a:pPr marL="146685">
              <a:lnSpc>
                <a:spcPct val="100000"/>
              </a:lnSpc>
            </a:pPr>
            <a:r>
              <a:rPr sz="4200" spc="-5" dirty="0"/>
              <a:t>Traiter</a:t>
            </a:r>
            <a:r>
              <a:rPr sz="4200" spc="-40" dirty="0"/>
              <a:t> </a:t>
            </a:r>
            <a:r>
              <a:rPr sz="4200" spc="-5" dirty="0"/>
              <a:t>l’exception</a:t>
            </a:r>
            <a:endParaRPr sz="4200"/>
          </a:p>
        </p:txBody>
      </p:sp>
      <p:sp>
        <p:nvSpPr>
          <p:cNvPr id="17" name="object 17"/>
          <p:cNvSpPr txBox="1">
            <a:spLocks noGrp="1"/>
          </p:cNvSpPr>
          <p:nvPr>
            <p:ph type="sldNum" sz="quarter" idx="12"/>
          </p:nvPr>
        </p:nvSpPr>
        <p:spPr>
          <a:prstGeom prst="rect">
            <a:avLst/>
          </a:prstGeom>
        </p:spPr>
        <p:txBody>
          <a:bodyPr vert="horz" wrap="square" lIns="0" tIns="0" rIns="0" bIns="0" rtlCol="0">
            <a:spAutoFit/>
          </a:bodyPr>
          <a:lstStyle/>
          <a:p>
            <a:pPr marL="25400">
              <a:lnSpc>
                <a:spcPts val="1260"/>
              </a:lnSpc>
            </a:pPr>
            <a:fld id="{81D60167-4931-47E6-BA6A-407CBD079E47}" type="slidenum">
              <a:rPr dirty="0"/>
              <a:t>164</a:t>
            </a:fld>
            <a:endParaRPr dirty="0"/>
          </a:p>
        </p:txBody>
      </p:sp>
      <p:sp>
        <p:nvSpPr>
          <p:cNvPr id="3" name="object 3"/>
          <p:cNvSpPr/>
          <p:nvPr/>
        </p:nvSpPr>
        <p:spPr>
          <a:xfrm>
            <a:off x="1231273" y="6521957"/>
            <a:ext cx="8229600" cy="0"/>
          </a:xfrm>
          <a:custGeom>
            <a:avLst/>
            <a:gdLst/>
            <a:ahLst/>
            <a:cxnLst/>
            <a:rect l="l" t="t" r="r" b="b"/>
            <a:pathLst>
              <a:path w="8229600">
                <a:moveTo>
                  <a:pt x="0" y="0"/>
                </a:moveTo>
                <a:lnTo>
                  <a:pt x="8229599" y="0"/>
                </a:lnTo>
              </a:path>
            </a:pathLst>
          </a:custGeom>
          <a:ln w="19811">
            <a:solidFill>
              <a:srgbClr val="CC9800"/>
            </a:solidFill>
          </a:ln>
        </p:spPr>
        <p:txBody>
          <a:bodyPr wrap="square" lIns="0" tIns="0" rIns="0" bIns="0" rtlCol="0"/>
          <a:lstStyle/>
          <a:p>
            <a:endParaRPr/>
          </a:p>
        </p:txBody>
      </p:sp>
      <p:sp>
        <p:nvSpPr>
          <p:cNvPr id="4" name="object 4"/>
          <p:cNvSpPr txBox="1"/>
          <p:nvPr/>
        </p:nvSpPr>
        <p:spPr>
          <a:xfrm>
            <a:off x="1310017" y="1987803"/>
            <a:ext cx="7933055" cy="3169285"/>
          </a:xfrm>
          <a:prstGeom prst="rect">
            <a:avLst/>
          </a:prstGeom>
        </p:spPr>
        <p:txBody>
          <a:bodyPr vert="horz" wrap="square" lIns="0" tIns="0" rIns="0" bIns="0" rtlCol="0">
            <a:spAutoFit/>
          </a:bodyPr>
          <a:lstStyle/>
          <a:p>
            <a:pPr marL="355600" indent="-342900">
              <a:lnSpc>
                <a:spcPct val="100000"/>
              </a:lnSpc>
              <a:buClr>
                <a:srgbClr val="CC9900"/>
              </a:buClr>
              <a:buSzPct val="65000"/>
              <a:buFont typeface="Wingdings"/>
              <a:buChar char=""/>
              <a:tabLst>
                <a:tab pos="354965" algn="l"/>
                <a:tab pos="355600" algn="l"/>
              </a:tabLst>
            </a:pPr>
            <a:r>
              <a:rPr sz="2000" dirty="0">
                <a:latin typeface="Arial"/>
                <a:cs typeface="Arial"/>
              </a:rPr>
              <a:t>Deux solutions</a:t>
            </a:r>
            <a:r>
              <a:rPr sz="2000" spc="-130" dirty="0">
                <a:latin typeface="Arial"/>
                <a:cs typeface="Arial"/>
              </a:rPr>
              <a:t> </a:t>
            </a:r>
            <a:r>
              <a:rPr sz="2000" dirty="0">
                <a:latin typeface="Arial"/>
                <a:cs typeface="Arial"/>
              </a:rPr>
              <a:t>:</a:t>
            </a:r>
          </a:p>
          <a:p>
            <a:pPr marL="356870">
              <a:lnSpc>
                <a:spcPct val="100000"/>
              </a:lnSpc>
              <a:spcBef>
                <a:spcPts val="439"/>
              </a:spcBef>
              <a:tabLst>
                <a:tab pos="682625" algn="l"/>
              </a:tabLst>
            </a:pPr>
            <a:r>
              <a:rPr sz="1050" spc="25" dirty="0">
                <a:solidFill>
                  <a:srgbClr val="3A812E"/>
                </a:solidFill>
                <a:latin typeface="Wingdings"/>
                <a:cs typeface="Wingdings"/>
              </a:rPr>
              <a:t></a:t>
            </a:r>
            <a:r>
              <a:rPr sz="1050" spc="25" dirty="0">
                <a:solidFill>
                  <a:srgbClr val="3A812E"/>
                </a:solidFill>
                <a:latin typeface="Times New Roman"/>
                <a:cs typeface="Times New Roman"/>
              </a:rPr>
              <a:t>	</a:t>
            </a:r>
            <a:r>
              <a:rPr sz="1800" spc="-5" dirty="0">
                <a:latin typeface="Arial"/>
                <a:cs typeface="Arial"/>
              </a:rPr>
              <a:t>Soit utiliser le bloc </a:t>
            </a:r>
            <a:r>
              <a:rPr sz="1800" dirty="0">
                <a:latin typeface="Arial"/>
                <a:cs typeface="Arial"/>
              </a:rPr>
              <a:t>try</a:t>
            </a:r>
            <a:r>
              <a:rPr sz="1800" spc="-20" dirty="0">
                <a:latin typeface="Arial"/>
                <a:cs typeface="Arial"/>
              </a:rPr>
              <a:t> </a:t>
            </a:r>
            <a:r>
              <a:rPr sz="1800" spc="-5" dirty="0">
                <a:latin typeface="Arial"/>
                <a:cs typeface="Arial"/>
              </a:rPr>
              <a:t>catch</a:t>
            </a:r>
            <a:endParaRPr sz="1800" dirty="0">
              <a:latin typeface="Arial"/>
              <a:cs typeface="Arial"/>
            </a:endParaRPr>
          </a:p>
          <a:p>
            <a:pPr marL="682625">
              <a:lnSpc>
                <a:spcPct val="100000"/>
              </a:lnSpc>
              <a:spcBef>
                <a:spcPts val="370"/>
              </a:spcBef>
            </a:pPr>
            <a:r>
              <a:rPr sz="1800" b="1" spc="-10" dirty="0">
                <a:solidFill>
                  <a:srgbClr val="7E0054"/>
                </a:solidFill>
                <a:latin typeface="Consolas"/>
                <a:cs typeface="Consolas"/>
              </a:rPr>
              <a:t>try</a:t>
            </a:r>
            <a:r>
              <a:rPr sz="1800" b="1" spc="-105" dirty="0">
                <a:solidFill>
                  <a:srgbClr val="7E0054"/>
                </a:solidFill>
                <a:latin typeface="Consolas"/>
                <a:cs typeface="Consolas"/>
              </a:rPr>
              <a:t> </a:t>
            </a:r>
            <a:r>
              <a:rPr sz="1800" b="1" dirty="0">
                <a:latin typeface="Consolas"/>
                <a:cs typeface="Consolas"/>
              </a:rPr>
              <a:t>{</a:t>
            </a:r>
            <a:endParaRPr sz="1800" dirty="0">
              <a:latin typeface="Consolas"/>
              <a:cs typeface="Consolas"/>
            </a:endParaRPr>
          </a:p>
          <a:p>
            <a:pPr marL="1057910">
              <a:lnSpc>
                <a:spcPct val="100000"/>
              </a:lnSpc>
              <a:spcBef>
                <a:spcPts val="430"/>
              </a:spcBef>
            </a:pPr>
            <a:r>
              <a:rPr sz="1800" b="1" spc="-10" dirty="0">
                <a:latin typeface="Consolas"/>
                <a:cs typeface="Consolas"/>
              </a:rPr>
              <a:t>cp.retirer(mt2);</a:t>
            </a:r>
            <a:endParaRPr sz="1800" dirty="0">
              <a:latin typeface="Consolas"/>
              <a:cs typeface="Consolas"/>
            </a:endParaRPr>
          </a:p>
          <a:p>
            <a:pPr marL="1057910" marR="2477770" indent="-375285">
              <a:lnSpc>
                <a:spcPct val="120000"/>
              </a:lnSpc>
            </a:pPr>
            <a:r>
              <a:rPr sz="1800" b="1" dirty="0">
                <a:latin typeface="Consolas"/>
                <a:cs typeface="Consolas"/>
              </a:rPr>
              <a:t>} </a:t>
            </a:r>
            <a:r>
              <a:rPr sz="1800" b="1" spc="-5" dirty="0">
                <a:solidFill>
                  <a:srgbClr val="7E0054"/>
                </a:solidFill>
                <a:latin typeface="Consolas"/>
                <a:cs typeface="Consolas"/>
              </a:rPr>
              <a:t>catch </a:t>
            </a:r>
            <a:r>
              <a:rPr sz="1800" b="1" spc="-10" dirty="0">
                <a:latin typeface="Consolas"/>
                <a:cs typeface="Consolas"/>
              </a:rPr>
              <a:t>(Exception </a:t>
            </a:r>
            <a:r>
              <a:rPr sz="1800" b="1" dirty="0">
                <a:latin typeface="Consolas"/>
                <a:cs typeface="Consolas"/>
              </a:rPr>
              <a:t>e) {  </a:t>
            </a:r>
            <a:r>
              <a:rPr sz="1800" b="1" spc="-10" dirty="0">
                <a:latin typeface="Consolas"/>
                <a:cs typeface="Consolas"/>
              </a:rPr>
              <a:t>System.</a:t>
            </a:r>
            <a:r>
              <a:rPr sz="1800" b="1" i="1" spc="-10" dirty="0">
                <a:solidFill>
                  <a:srgbClr val="0000C0"/>
                </a:solidFill>
                <a:latin typeface="Consolas"/>
                <a:cs typeface="Consolas"/>
              </a:rPr>
              <a:t>out</a:t>
            </a:r>
            <a:r>
              <a:rPr sz="1800" b="1" i="1" spc="-10" dirty="0">
                <a:latin typeface="Consolas"/>
                <a:cs typeface="Consolas"/>
              </a:rPr>
              <a:t>.println(e.getMessage());</a:t>
            </a:r>
            <a:endParaRPr sz="1800" dirty="0">
              <a:latin typeface="Consolas"/>
              <a:cs typeface="Consolas"/>
            </a:endParaRPr>
          </a:p>
          <a:p>
            <a:pPr marL="682625">
              <a:lnSpc>
                <a:spcPct val="100000"/>
              </a:lnSpc>
              <a:spcBef>
                <a:spcPts val="440"/>
              </a:spcBef>
            </a:pPr>
            <a:r>
              <a:rPr sz="1800" b="1" dirty="0">
                <a:latin typeface="Consolas"/>
                <a:cs typeface="Consolas"/>
              </a:rPr>
              <a:t>}</a:t>
            </a:r>
            <a:endParaRPr sz="1800" dirty="0">
              <a:latin typeface="Consolas"/>
              <a:cs typeface="Consolas"/>
            </a:endParaRPr>
          </a:p>
          <a:p>
            <a:pPr marL="682625" marR="5080" indent="-326390">
              <a:lnSpc>
                <a:spcPct val="100000"/>
              </a:lnSpc>
              <a:spcBef>
                <a:spcPts val="480"/>
              </a:spcBef>
              <a:tabLst>
                <a:tab pos="682625" algn="l"/>
              </a:tabLst>
            </a:pPr>
            <a:r>
              <a:rPr sz="1050" spc="25" dirty="0">
                <a:solidFill>
                  <a:srgbClr val="3A812E"/>
                </a:solidFill>
                <a:latin typeface="Wingdings"/>
                <a:cs typeface="Wingdings"/>
              </a:rPr>
              <a:t></a:t>
            </a:r>
            <a:r>
              <a:rPr sz="1050" spc="25" dirty="0">
                <a:solidFill>
                  <a:srgbClr val="3A812E"/>
                </a:solidFill>
                <a:latin typeface="Times New Roman"/>
                <a:cs typeface="Times New Roman"/>
              </a:rPr>
              <a:t>	</a:t>
            </a:r>
            <a:r>
              <a:rPr sz="1800" dirty="0">
                <a:latin typeface="Arial"/>
                <a:cs typeface="Arial"/>
              </a:rPr>
              <a:t>Ou </a:t>
            </a:r>
            <a:r>
              <a:rPr sz="1800" spc="-5" dirty="0">
                <a:latin typeface="Arial"/>
                <a:cs typeface="Arial"/>
              </a:rPr>
              <a:t>déclarer que cette exception est ignorée dans la méthode</a:t>
            </a:r>
            <a:r>
              <a:rPr sz="1800" spc="100" dirty="0">
                <a:latin typeface="Arial"/>
                <a:cs typeface="Arial"/>
              </a:rPr>
              <a:t> </a:t>
            </a:r>
            <a:r>
              <a:rPr sz="1800" spc="-5" dirty="0">
                <a:latin typeface="Arial"/>
                <a:cs typeface="Arial"/>
              </a:rPr>
              <a:t>main</a:t>
            </a:r>
            <a:r>
              <a:rPr sz="1800" spc="10" dirty="0">
                <a:latin typeface="Arial"/>
                <a:cs typeface="Arial"/>
              </a:rPr>
              <a:t> </a:t>
            </a:r>
            <a:r>
              <a:rPr sz="1800" spc="-5" dirty="0">
                <a:latin typeface="Arial"/>
                <a:cs typeface="Arial"/>
              </a:rPr>
              <a:t>et </a:t>
            </a:r>
            <a:r>
              <a:rPr sz="1800" dirty="0">
                <a:latin typeface="Arial"/>
                <a:cs typeface="Arial"/>
              </a:rPr>
              <a:t> </a:t>
            </a:r>
            <a:r>
              <a:rPr sz="1800" spc="-5" dirty="0">
                <a:latin typeface="Arial"/>
                <a:cs typeface="Arial"/>
              </a:rPr>
              <a:t>dans </a:t>
            </a:r>
            <a:r>
              <a:rPr sz="1800" dirty="0">
                <a:latin typeface="Arial"/>
                <a:cs typeface="Arial"/>
              </a:rPr>
              <a:t>ce </a:t>
            </a:r>
            <a:r>
              <a:rPr sz="1800" spc="-5" dirty="0">
                <a:latin typeface="Arial"/>
                <a:cs typeface="Arial"/>
              </a:rPr>
              <a:t>cas là, elle remonte vers le niveau supérieur. Dans notre cas la  JVM.</a:t>
            </a:r>
            <a:endParaRPr sz="1800" dirty="0">
              <a:latin typeface="Arial"/>
              <a:cs typeface="Arial"/>
            </a:endParaRPr>
          </a:p>
        </p:txBody>
      </p:sp>
      <p:sp>
        <p:nvSpPr>
          <p:cNvPr id="5" name="object 5"/>
          <p:cNvSpPr txBox="1"/>
          <p:nvPr/>
        </p:nvSpPr>
        <p:spPr>
          <a:xfrm>
            <a:off x="1667134" y="5213603"/>
            <a:ext cx="764540" cy="268605"/>
          </a:xfrm>
          <a:prstGeom prst="rect">
            <a:avLst/>
          </a:prstGeom>
          <a:solidFill>
            <a:srgbClr val="E8F2FE"/>
          </a:solidFill>
        </p:spPr>
        <p:txBody>
          <a:bodyPr vert="horz" wrap="square" lIns="0" tIns="0" rIns="0" bIns="0" rtlCol="0">
            <a:spAutoFit/>
          </a:bodyPr>
          <a:lstStyle/>
          <a:p>
            <a:pPr>
              <a:lnSpc>
                <a:spcPts val="2014"/>
              </a:lnSpc>
            </a:pPr>
            <a:r>
              <a:rPr sz="1800" b="1" spc="-10" dirty="0">
                <a:solidFill>
                  <a:srgbClr val="7E0054"/>
                </a:solidFill>
                <a:latin typeface="Consolas"/>
                <a:cs typeface="Consolas"/>
              </a:rPr>
              <a:t>publ</a:t>
            </a:r>
            <a:r>
              <a:rPr sz="1800" b="1" spc="5" dirty="0">
                <a:solidFill>
                  <a:srgbClr val="7E0054"/>
                </a:solidFill>
                <a:latin typeface="Consolas"/>
                <a:cs typeface="Consolas"/>
              </a:rPr>
              <a:t>i</a:t>
            </a:r>
            <a:r>
              <a:rPr sz="1800" b="1" dirty="0">
                <a:solidFill>
                  <a:srgbClr val="7E0054"/>
                </a:solidFill>
                <a:latin typeface="Consolas"/>
                <a:cs typeface="Consolas"/>
              </a:rPr>
              <a:t>c</a:t>
            </a:r>
            <a:endParaRPr sz="1800">
              <a:latin typeface="Consolas"/>
              <a:cs typeface="Consolas"/>
            </a:endParaRPr>
          </a:p>
        </p:txBody>
      </p:sp>
      <p:sp>
        <p:nvSpPr>
          <p:cNvPr id="6" name="object 6"/>
          <p:cNvSpPr txBox="1"/>
          <p:nvPr/>
        </p:nvSpPr>
        <p:spPr>
          <a:xfrm>
            <a:off x="2543434" y="5213603"/>
            <a:ext cx="765810" cy="268605"/>
          </a:xfrm>
          <a:prstGeom prst="rect">
            <a:avLst/>
          </a:prstGeom>
          <a:solidFill>
            <a:srgbClr val="E8F2FE"/>
          </a:solidFill>
        </p:spPr>
        <p:txBody>
          <a:bodyPr vert="horz" wrap="square" lIns="0" tIns="0" rIns="0" bIns="0" rtlCol="0">
            <a:spAutoFit/>
          </a:bodyPr>
          <a:lstStyle/>
          <a:p>
            <a:pPr>
              <a:lnSpc>
                <a:spcPts val="2014"/>
              </a:lnSpc>
            </a:pPr>
            <a:r>
              <a:rPr sz="1800" b="1" spc="5" dirty="0">
                <a:solidFill>
                  <a:srgbClr val="7E0054"/>
                </a:solidFill>
                <a:latin typeface="Consolas"/>
                <a:cs typeface="Consolas"/>
              </a:rPr>
              <a:t>s</a:t>
            </a:r>
            <a:r>
              <a:rPr sz="1800" b="1" spc="-10" dirty="0">
                <a:solidFill>
                  <a:srgbClr val="7E0054"/>
                </a:solidFill>
                <a:latin typeface="Consolas"/>
                <a:cs typeface="Consolas"/>
              </a:rPr>
              <a:t>tat</a:t>
            </a:r>
            <a:r>
              <a:rPr sz="1800" b="1" spc="5" dirty="0">
                <a:solidFill>
                  <a:srgbClr val="7E0054"/>
                </a:solidFill>
                <a:latin typeface="Consolas"/>
                <a:cs typeface="Consolas"/>
              </a:rPr>
              <a:t>i</a:t>
            </a:r>
            <a:r>
              <a:rPr sz="1800" b="1" dirty="0">
                <a:solidFill>
                  <a:srgbClr val="7E0054"/>
                </a:solidFill>
                <a:latin typeface="Consolas"/>
                <a:cs typeface="Consolas"/>
              </a:rPr>
              <a:t>c</a:t>
            </a:r>
            <a:endParaRPr sz="1800">
              <a:latin typeface="Consolas"/>
              <a:cs typeface="Consolas"/>
            </a:endParaRPr>
          </a:p>
        </p:txBody>
      </p:sp>
      <p:sp>
        <p:nvSpPr>
          <p:cNvPr id="7" name="object 7"/>
          <p:cNvSpPr txBox="1"/>
          <p:nvPr/>
        </p:nvSpPr>
        <p:spPr>
          <a:xfrm>
            <a:off x="3421257" y="5213603"/>
            <a:ext cx="514350" cy="268605"/>
          </a:xfrm>
          <a:prstGeom prst="rect">
            <a:avLst/>
          </a:prstGeom>
          <a:solidFill>
            <a:srgbClr val="E8F2FE"/>
          </a:solidFill>
        </p:spPr>
        <p:txBody>
          <a:bodyPr vert="horz" wrap="square" lIns="0" tIns="0" rIns="0" bIns="0" rtlCol="0">
            <a:spAutoFit/>
          </a:bodyPr>
          <a:lstStyle/>
          <a:p>
            <a:pPr>
              <a:lnSpc>
                <a:spcPts val="2014"/>
              </a:lnSpc>
            </a:pPr>
            <a:r>
              <a:rPr sz="1800" b="1" spc="-10" dirty="0">
                <a:solidFill>
                  <a:srgbClr val="7E0054"/>
                </a:solidFill>
                <a:latin typeface="Consolas"/>
                <a:cs typeface="Consolas"/>
              </a:rPr>
              <a:t>vo</a:t>
            </a:r>
            <a:r>
              <a:rPr sz="1800" b="1" spc="5" dirty="0">
                <a:solidFill>
                  <a:srgbClr val="7E0054"/>
                </a:solidFill>
                <a:latin typeface="Consolas"/>
                <a:cs typeface="Consolas"/>
              </a:rPr>
              <a:t>i</a:t>
            </a:r>
            <a:r>
              <a:rPr sz="1800" b="1" dirty="0">
                <a:solidFill>
                  <a:srgbClr val="7E0054"/>
                </a:solidFill>
                <a:latin typeface="Consolas"/>
                <a:cs typeface="Consolas"/>
              </a:rPr>
              <a:t>d</a:t>
            </a:r>
            <a:endParaRPr sz="1800">
              <a:latin typeface="Consolas"/>
              <a:cs typeface="Consolas"/>
            </a:endParaRPr>
          </a:p>
        </p:txBody>
      </p:sp>
      <p:sp>
        <p:nvSpPr>
          <p:cNvPr id="8" name="object 8"/>
          <p:cNvSpPr/>
          <p:nvPr/>
        </p:nvSpPr>
        <p:spPr>
          <a:xfrm>
            <a:off x="4047621" y="5213603"/>
            <a:ext cx="1755775" cy="268605"/>
          </a:xfrm>
          <a:custGeom>
            <a:avLst/>
            <a:gdLst/>
            <a:ahLst/>
            <a:cxnLst/>
            <a:rect l="l" t="t" r="r" b="b"/>
            <a:pathLst>
              <a:path w="1755775" h="268604">
                <a:moveTo>
                  <a:pt x="0" y="0"/>
                </a:moveTo>
                <a:lnTo>
                  <a:pt x="0" y="268223"/>
                </a:lnTo>
                <a:lnTo>
                  <a:pt x="1755647" y="268223"/>
                </a:lnTo>
                <a:lnTo>
                  <a:pt x="1755647" y="0"/>
                </a:lnTo>
                <a:lnTo>
                  <a:pt x="0" y="0"/>
                </a:lnTo>
                <a:close/>
              </a:path>
            </a:pathLst>
          </a:custGeom>
          <a:solidFill>
            <a:srgbClr val="E8F2FE"/>
          </a:solidFill>
        </p:spPr>
        <p:txBody>
          <a:bodyPr wrap="square" lIns="0" tIns="0" rIns="0" bIns="0" rtlCol="0"/>
          <a:lstStyle/>
          <a:p>
            <a:endParaRPr/>
          </a:p>
        </p:txBody>
      </p:sp>
      <p:sp>
        <p:nvSpPr>
          <p:cNvPr id="9" name="object 9"/>
          <p:cNvSpPr/>
          <p:nvPr/>
        </p:nvSpPr>
        <p:spPr>
          <a:xfrm>
            <a:off x="5803269" y="5213603"/>
            <a:ext cx="501650" cy="268605"/>
          </a:xfrm>
          <a:custGeom>
            <a:avLst/>
            <a:gdLst/>
            <a:ahLst/>
            <a:cxnLst/>
            <a:rect l="l" t="t" r="r" b="b"/>
            <a:pathLst>
              <a:path w="501650" h="268604">
                <a:moveTo>
                  <a:pt x="0" y="0"/>
                </a:moveTo>
                <a:lnTo>
                  <a:pt x="0" y="268223"/>
                </a:lnTo>
                <a:lnTo>
                  <a:pt x="501395" y="268223"/>
                </a:lnTo>
                <a:lnTo>
                  <a:pt x="501395" y="0"/>
                </a:lnTo>
                <a:lnTo>
                  <a:pt x="0" y="0"/>
                </a:lnTo>
                <a:close/>
              </a:path>
            </a:pathLst>
          </a:custGeom>
          <a:solidFill>
            <a:srgbClr val="E8F2FE"/>
          </a:solidFill>
        </p:spPr>
        <p:txBody>
          <a:bodyPr wrap="square" lIns="0" tIns="0" rIns="0" bIns="0" rtlCol="0"/>
          <a:lstStyle/>
          <a:p>
            <a:endParaRPr/>
          </a:p>
        </p:txBody>
      </p:sp>
      <p:sp>
        <p:nvSpPr>
          <p:cNvPr id="10" name="object 10"/>
          <p:cNvSpPr/>
          <p:nvPr/>
        </p:nvSpPr>
        <p:spPr>
          <a:xfrm>
            <a:off x="6304665" y="5213603"/>
            <a:ext cx="250190" cy="268605"/>
          </a:xfrm>
          <a:custGeom>
            <a:avLst/>
            <a:gdLst/>
            <a:ahLst/>
            <a:cxnLst/>
            <a:rect l="l" t="t" r="r" b="b"/>
            <a:pathLst>
              <a:path w="250190" h="268604">
                <a:moveTo>
                  <a:pt x="0" y="0"/>
                </a:moveTo>
                <a:lnTo>
                  <a:pt x="0" y="268223"/>
                </a:lnTo>
                <a:lnTo>
                  <a:pt x="249935" y="268223"/>
                </a:lnTo>
                <a:lnTo>
                  <a:pt x="249935" y="0"/>
                </a:lnTo>
                <a:lnTo>
                  <a:pt x="0" y="0"/>
                </a:lnTo>
                <a:close/>
              </a:path>
            </a:pathLst>
          </a:custGeom>
          <a:solidFill>
            <a:srgbClr val="E8F2FE"/>
          </a:solidFill>
        </p:spPr>
        <p:txBody>
          <a:bodyPr wrap="square" lIns="0" tIns="0" rIns="0" bIns="0" rtlCol="0"/>
          <a:lstStyle/>
          <a:p>
            <a:endParaRPr/>
          </a:p>
        </p:txBody>
      </p:sp>
      <p:sp>
        <p:nvSpPr>
          <p:cNvPr id="11" name="object 11"/>
          <p:cNvSpPr/>
          <p:nvPr/>
        </p:nvSpPr>
        <p:spPr>
          <a:xfrm>
            <a:off x="6554602" y="5213603"/>
            <a:ext cx="753110" cy="268605"/>
          </a:xfrm>
          <a:custGeom>
            <a:avLst/>
            <a:gdLst/>
            <a:ahLst/>
            <a:cxnLst/>
            <a:rect l="l" t="t" r="r" b="b"/>
            <a:pathLst>
              <a:path w="753109" h="268604">
                <a:moveTo>
                  <a:pt x="0" y="0"/>
                </a:moveTo>
                <a:lnTo>
                  <a:pt x="0" y="268223"/>
                </a:lnTo>
                <a:lnTo>
                  <a:pt x="752855" y="268223"/>
                </a:lnTo>
                <a:lnTo>
                  <a:pt x="752855" y="0"/>
                </a:lnTo>
                <a:lnTo>
                  <a:pt x="0" y="0"/>
                </a:lnTo>
                <a:close/>
              </a:path>
            </a:pathLst>
          </a:custGeom>
          <a:solidFill>
            <a:srgbClr val="E8F2FE"/>
          </a:solidFill>
        </p:spPr>
        <p:txBody>
          <a:bodyPr wrap="square" lIns="0" tIns="0" rIns="0" bIns="0" rtlCol="0"/>
          <a:lstStyle/>
          <a:p>
            <a:endParaRPr/>
          </a:p>
        </p:txBody>
      </p:sp>
      <p:sp>
        <p:nvSpPr>
          <p:cNvPr id="12" name="object 12"/>
          <p:cNvSpPr txBox="1"/>
          <p:nvPr/>
        </p:nvSpPr>
        <p:spPr>
          <a:xfrm>
            <a:off x="4047621" y="5213603"/>
            <a:ext cx="3272790" cy="268605"/>
          </a:xfrm>
          <a:prstGeom prst="rect">
            <a:avLst/>
          </a:prstGeom>
        </p:spPr>
        <p:txBody>
          <a:bodyPr vert="horz" wrap="square" lIns="0" tIns="0" rIns="0" bIns="0" rtlCol="0">
            <a:spAutoFit/>
          </a:bodyPr>
          <a:lstStyle/>
          <a:p>
            <a:pPr>
              <a:lnSpc>
                <a:spcPts val="2014"/>
              </a:lnSpc>
            </a:pPr>
            <a:r>
              <a:rPr sz="1800" b="1" spc="-10" dirty="0">
                <a:latin typeface="Consolas"/>
                <a:cs typeface="Consolas"/>
              </a:rPr>
              <a:t>main(String[] </a:t>
            </a:r>
            <a:r>
              <a:rPr sz="1800" b="1" spc="-5" dirty="0">
                <a:latin typeface="Consolas"/>
                <a:cs typeface="Consolas"/>
              </a:rPr>
              <a:t>args)</a:t>
            </a:r>
            <a:r>
              <a:rPr sz="1800" b="1" spc="-45" dirty="0">
                <a:latin typeface="Consolas"/>
                <a:cs typeface="Consolas"/>
              </a:rPr>
              <a:t> </a:t>
            </a:r>
            <a:r>
              <a:rPr sz="1800" b="1" spc="-5" dirty="0">
                <a:solidFill>
                  <a:srgbClr val="7E0054"/>
                </a:solidFill>
                <a:latin typeface="Consolas"/>
                <a:cs typeface="Consolas"/>
              </a:rPr>
              <a:t>throws</a:t>
            </a:r>
            <a:endParaRPr sz="1800" dirty="0">
              <a:latin typeface="Consolas"/>
              <a:cs typeface="Consolas"/>
            </a:endParaRPr>
          </a:p>
        </p:txBody>
      </p:sp>
      <p:sp>
        <p:nvSpPr>
          <p:cNvPr id="13" name="object 13"/>
          <p:cNvSpPr/>
          <p:nvPr/>
        </p:nvSpPr>
        <p:spPr>
          <a:xfrm>
            <a:off x="7432426" y="5213603"/>
            <a:ext cx="1381125" cy="268605"/>
          </a:xfrm>
          <a:custGeom>
            <a:avLst/>
            <a:gdLst/>
            <a:ahLst/>
            <a:cxnLst/>
            <a:rect l="l" t="t" r="r" b="b"/>
            <a:pathLst>
              <a:path w="1381125" h="268604">
                <a:moveTo>
                  <a:pt x="0" y="0"/>
                </a:moveTo>
                <a:lnTo>
                  <a:pt x="0" y="268223"/>
                </a:lnTo>
                <a:lnTo>
                  <a:pt x="1380743" y="268223"/>
                </a:lnTo>
                <a:lnTo>
                  <a:pt x="1380743" y="0"/>
                </a:lnTo>
                <a:lnTo>
                  <a:pt x="0" y="0"/>
                </a:lnTo>
                <a:close/>
              </a:path>
            </a:pathLst>
          </a:custGeom>
          <a:solidFill>
            <a:srgbClr val="E8F2FE"/>
          </a:solidFill>
        </p:spPr>
        <p:txBody>
          <a:bodyPr wrap="square" lIns="0" tIns="0" rIns="0" bIns="0" rtlCol="0"/>
          <a:lstStyle/>
          <a:p>
            <a:endParaRPr/>
          </a:p>
        </p:txBody>
      </p:sp>
      <p:sp>
        <p:nvSpPr>
          <p:cNvPr id="14" name="object 14"/>
          <p:cNvSpPr txBox="1"/>
          <p:nvPr/>
        </p:nvSpPr>
        <p:spPr>
          <a:xfrm>
            <a:off x="7432426" y="5213603"/>
            <a:ext cx="1381125" cy="268605"/>
          </a:xfrm>
          <a:prstGeom prst="rect">
            <a:avLst/>
          </a:prstGeom>
        </p:spPr>
        <p:txBody>
          <a:bodyPr vert="horz" wrap="square" lIns="0" tIns="0" rIns="0" bIns="0" rtlCol="0">
            <a:spAutoFit/>
          </a:bodyPr>
          <a:lstStyle/>
          <a:p>
            <a:pPr>
              <a:lnSpc>
                <a:spcPts val="2014"/>
              </a:lnSpc>
            </a:pPr>
            <a:r>
              <a:rPr sz="1800" b="1" spc="-10" dirty="0">
                <a:latin typeface="Consolas"/>
                <a:cs typeface="Consolas"/>
              </a:rPr>
              <a:t>Exception</a:t>
            </a:r>
            <a:r>
              <a:rPr sz="1800" b="1" spc="-60" dirty="0">
                <a:latin typeface="Consolas"/>
                <a:cs typeface="Consolas"/>
              </a:rPr>
              <a:t> </a:t>
            </a:r>
            <a:r>
              <a:rPr sz="1800" b="1" dirty="0">
                <a:latin typeface="Consolas"/>
                <a:cs typeface="Consolas"/>
              </a:rPr>
              <a:t>{</a:t>
            </a:r>
            <a:endParaRPr sz="1800">
              <a:latin typeface="Consolas"/>
              <a:cs typeface="Consolas"/>
            </a:endParaRPr>
          </a:p>
        </p:txBody>
      </p:sp>
      <p:sp>
        <p:nvSpPr>
          <p:cNvPr id="15" name="object 15"/>
          <p:cNvSpPr/>
          <p:nvPr/>
        </p:nvSpPr>
        <p:spPr>
          <a:xfrm>
            <a:off x="6484497" y="5132832"/>
            <a:ext cx="2188845" cy="460375"/>
          </a:xfrm>
          <a:custGeom>
            <a:avLst/>
            <a:gdLst/>
            <a:ahLst/>
            <a:cxnLst/>
            <a:rect l="l" t="t" r="r" b="b"/>
            <a:pathLst>
              <a:path w="2188845" h="460375">
                <a:moveTo>
                  <a:pt x="2188463" y="454151"/>
                </a:moveTo>
                <a:lnTo>
                  <a:pt x="2188463" y="6095"/>
                </a:lnTo>
                <a:lnTo>
                  <a:pt x="2182367" y="0"/>
                </a:lnTo>
                <a:lnTo>
                  <a:pt x="6095" y="0"/>
                </a:lnTo>
                <a:lnTo>
                  <a:pt x="0" y="6095"/>
                </a:lnTo>
                <a:lnTo>
                  <a:pt x="0" y="454151"/>
                </a:lnTo>
                <a:lnTo>
                  <a:pt x="6095" y="460247"/>
                </a:lnTo>
                <a:lnTo>
                  <a:pt x="13715" y="460247"/>
                </a:lnTo>
                <a:lnTo>
                  <a:pt x="13715" y="28955"/>
                </a:lnTo>
                <a:lnTo>
                  <a:pt x="28955" y="13715"/>
                </a:lnTo>
                <a:lnTo>
                  <a:pt x="28955" y="28955"/>
                </a:lnTo>
                <a:lnTo>
                  <a:pt x="2161031" y="28955"/>
                </a:lnTo>
                <a:lnTo>
                  <a:pt x="2161031" y="13715"/>
                </a:lnTo>
                <a:lnTo>
                  <a:pt x="2174747" y="28955"/>
                </a:lnTo>
                <a:lnTo>
                  <a:pt x="2174747" y="460247"/>
                </a:lnTo>
                <a:lnTo>
                  <a:pt x="2182367" y="460247"/>
                </a:lnTo>
                <a:lnTo>
                  <a:pt x="2188463" y="454151"/>
                </a:lnTo>
                <a:close/>
              </a:path>
              <a:path w="2188845" h="460375">
                <a:moveTo>
                  <a:pt x="28955" y="28955"/>
                </a:moveTo>
                <a:lnTo>
                  <a:pt x="28955" y="13715"/>
                </a:lnTo>
                <a:lnTo>
                  <a:pt x="13715" y="28955"/>
                </a:lnTo>
                <a:lnTo>
                  <a:pt x="28955" y="28955"/>
                </a:lnTo>
                <a:close/>
              </a:path>
              <a:path w="2188845" h="460375">
                <a:moveTo>
                  <a:pt x="28955" y="431291"/>
                </a:moveTo>
                <a:lnTo>
                  <a:pt x="28955" y="28955"/>
                </a:lnTo>
                <a:lnTo>
                  <a:pt x="13715" y="28955"/>
                </a:lnTo>
                <a:lnTo>
                  <a:pt x="13715" y="431291"/>
                </a:lnTo>
                <a:lnTo>
                  <a:pt x="28955" y="431291"/>
                </a:lnTo>
                <a:close/>
              </a:path>
              <a:path w="2188845" h="460375">
                <a:moveTo>
                  <a:pt x="2174747" y="431291"/>
                </a:moveTo>
                <a:lnTo>
                  <a:pt x="13715" y="431291"/>
                </a:lnTo>
                <a:lnTo>
                  <a:pt x="28955" y="446531"/>
                </a:lnTo>
                <a:lnTo>
                  <a:pt x="28955" y="460247"/>
                </a:lnTo>
                <a:lnTo>
                  <a:pt x="2161031" y="460247"/>
                </a:lnTo>
                <a:lnTo>
                  <a:pt x="2161031" y="446531"/>
                </a:lnTo>
                <a:lnTo>
                  <a:pt x="2174747" y="431291"/>
                </a:lnTo>
                <a:close/>
              </a:path>
              <a:path w="2188845" h="460375">
                <a:moveTo>
                  <a:pt x="28955" y="460247"/>
                </a:moveTo>
                <a:lnTo>
                  <a:pt x="28955" y="446531"/>
                </a:lnTo>
                <a:lnTo>
                  <a:pt x="13715" y="431291"/>
                </a:lnTo>
                <a:lnTo>
                  <a:pt x="13715" y="460247"/>
                </a:lnTo>
                <a:lnTo>
                  <a:pt x="28955" y="460247"/>
                </a:lnTo>
                <a:close/>
              </a:path>
              <a:path w="2188845" h="460375">
                <a:moveTo>
                  <a:pt x="2174747" y="28955"/>
                </a:moveTo>
                <a:lnTo>
                  <a:pt x="2161031" y="13715"/>
                </a:lnTo>
                <a:lnTo>
                  <a:pt x="2161031" y="28955"/>
                </a:lnTo>
                <a:lnTo>
                  <a:pt x="2174747" y="28955"/>
                </a:lnTo>
                <a:close/>
              </a:path>
              <a:path w="2188845" h="460375">
                <a:moveTo>
                  <a:pt x="2174747" y="431291"/>
                </a:moveTo>
                <a:lnTo>
                  <a:pt x="2174747" y="28955"/>
                </a:lnTo>
                <a:lnTo>
                  <a:pt x="2161031" y="28955"/>
                </a:lnTo>
                <a:lnTo>
                  <a:pt x="2161031" y="431291"/>
                </a:lnTo>
                <a:lnTo>
                  <a:pt x="2174747" y="431291"/>
                </a:lnTo>
                <a:close/>
              </a:path>
              <a:path w="2188845" h="460375">
                <a:moveTo>
                  <a:pt x="2174747" y="460247"/>
                </a:moveTo>
                <a:lnTo>
                  <a:pt x="2174747" y="431291"/>
                </a:lnTo>
                <a:lnTo>
                  <a:pt x="2161031" y="446531"/>
                </a:lnTo>
                <a:lnTo>
                  <a:pt x="2161031" y="460247"/>
                </a:lnTo>
                <a:lnTo>
                  <a:pt x="2174747" y="460247"/>
                </a:lnTo>
                <a:close/>
              </a:path>
            </a:pathLst>
          </a:custGeom>
          <a:solidFill>
            <a:srgbClr val="FF0000"/>
          </a:solidFill>
        </p:spPr>
        <p:txBody>
          <a:bodyPr wrap="square" lIns="0" tIns="0" rIns="0" bIns="0" rtlCol="0"/>
          <a:lstStyle/>
          <a:p>
            <a:endParaRPr/>
          </a:p>
        </p:txBody>
      </p:sp>
    </p:spTree>
    <p:extLst>
      <p:ext uri="{BB962C8B-B14F-4D97-AF65-F5344CB8AC3E}">
        <p14:creationId xmlns:p14="http://schemas.microsoft.com/office/powerpoint/2010/main" val="158811828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6463" rIns="0" bIns="0" rtlCol="0">
            <a:spAutoFit/>
          </a:bodyPr>
          <a:lstStyle/>
          <a:p>
            <a:pPr marL="146685">
              <a:lnSpc>
                <a:spcPct val="100000"/>
              </a:lnSpc>
            </a:pPr>
            <a:r>
              <a:rPr sz="4200" spc="-5" dirty="0"/>
              <a:t>Exécution </a:t>
            </a:r>
            <a:r>
              <a:rPr sz="4200" dirty="0"/>
              <a:t>de</a:t>
            </a:r>
            <a:r>
              <a:rPr sz="4200" spc="-45" dirty="0"/>
              <a:t> </a:t>
            </a:r>
            <a:r>
              <a:rPr sz="4200" spc="-5" dirty="0"/>
              <a:t>l’exemple</a:t>
            </a:r>
            <a:endParaRPr sz="4200"/>
          </a:p>
        </p:txBody>
      </p:sp>
      <p:sp>
        <p:nvSpPr>
          <p:cNvPr id="22" name="object 22"/>
          <p:cNvSpPr txBox="1">
            <a:spLocks noGrp="1"/>
          </p:cNvSpPr>
          <p:nvPr>
            <p:ph type="sldNum" sz="quarter" idx="12"/>
          </p:nvPr>
        </p:nvSpPr>
        <p:spPr>
          <a:prstGeom prst="rect">
            <a:avLst/>
          </a:prstGeom>
        </p:spPr>
        <p:txBody>
          <a:bodyPr vert="horz" wrap="square" lIns="0" tIns="0" rIns="0" bIns="0" rtlCol="0">
            <a:spAutoFit/>
          </a:bodyPr>
          <a:lstStyle/>
          <a:p>
            <a:pPr marL="25400">
              <a:lnSpc>
                <a:spcPts val="1260"/>
              </a:lnSpc>
            </a:pPr>
            <a:fld id="{81D60167-4931-47E6-BA6A-407CBD079E47}" type="slidenum">
              <a:rPr dirty="0"/>
              <a:t>165</a:t>
            </a:fld>
            <a:endParaRPr dirty="0"/>
          </a:p>
        </p:txBody>
      </p:sp>
      <p:sp>
        <p:nvSpPr>
          <p:cNvPr id="3" name="object 3"/>
          <p:cNvSpPr/>
          <p:nvPr/>
        </p:nvSpPr>
        <p:spPr>
          <a:xfrm>
            <a:off x="1098685" y="1258823"/>
            <a:ext cx="5256530" cy="2519680"/>
          </a:xfrm>
          <a:custGeom>
            <a:avLst/>
            <a:gdLst/>
            <a:ahLst/>
            <a:cxnLst/>
            <a:rect l="l" t="t" r="r" b="b"/>
            <a:pathLst>
              <a:path w="5256530" h="2519679">
                <a:moveTo>
                  <a:pt x="0" y="0"/>
                </a:moveTo>
                <a:lnTo>
                  <a:pt x="0" y="2519172"/>
                </a:lnTo>
                <a:lnTo>
                  <a:pt x="5256275" y="2519172"/>
                </a:lnTo>
                <a:lnTo>
                  <a:pt x="5256275" y="0"/>
                </a:lnTo>
                <a:lnTo>
                  <a:pt x="0" y="0"/>
                </a:lnTo>
                <a:close/>
              </a:path>
            </a:pathLst>
          </a:custGeom>
          <a:solidFill>
            <a:srgbClr val="FFFFFF"/>
          </a:solidFill>
        </p:spPr>
        <p:txBody>
          <a:bodyPr wrap="square" lIns="0" tIns="0" rIns="0" bIns="0" rtlCol="0"/>
          <a:lstStyle/>
          <a:p>
            <a:endParaRPr/>
          </a:p>
        </p:txBody>
      </p:sp>
      <p:sp>
        <p:nvSpPr>
          <p:cNvPr id="4" name="object 4"/>
          <p:cNvSpPr/>
          <p:nvPr/>
        </p:nvSpPr>
        <p:spPr>
          <a:xfrm>
            <a:off x="1094113" y="1254251"/>
            <a:ext cx="5265420" cy="2524125"/>
          </a:xfrm>
          <a:custGeom>
            <a:avLst/>
            <a:gdLst/>
            <a:ahLst/>
            <a:cxnLst/>
            <a:rect l="l" t="t" r="r" b="b"/>
            <a:pathLst>
              <a:path w="5265420" h="2524125">
                <a:moveTo>
                  <a:pt x="5265416" y="2523744"/>
                </a:moveTo>
                <a:lnTo>
                  <a:pt x="5265416" y="0"/>
                </a:lnTo>
                <a:lnTo>
                  <a:pt x="0" y="0"/>
                </a:lnTo>
                <a:lnTo>
                  <a:pt x="0" y="2523744"/>
                </a:lnTo>
                <a:lnTo>
                  <a:pt x="4571" y="2523744"/>
                </a:lnTo>
                <a:lnTo>
                  <a:pt x="4571" y="9143"/>
                </a:lnTo>
                <a:lnTo>
                  <a:pt x="9143" y="4571"/>
                </a:lnTo>
                <a:lnTo>
                  <a:pt x="9143" y="9143"/>
                </a:lnTo>
                <a:lnTo>
                  <a:pt x="5256272" y="9143"/>
                </a:lnTo>
                <a:lnTo>
                  <a:pt x="5256272" y="4571"/>
                </a:lnTo>
                <a:lnTo>
                  <a:pt x="5260844" y="9143"/>
                </a:lnTo>
                <a:lnTo>
                  <a:pt x="5260844" y="2523744"/>
                </a:lnTo>
                <a:lnTo>
                  <a:pt x="5265416" y="2523744"/>
                </a:lnTo>
                <a:close/>
              </a:path>
              <a:path w="5265420" h="2524125">
                <a:moveTo>
                  <a:pt x="9143" y="9143"/>
                </a:moveTo>
                <a:lnTo>
                  <a:pt x="9143" y="4571"/>
                </a:lnTo>
                <a:lnTo>
                  <a:pt x="4571" y="9143"/>
                </a:lnTo>
                <a:lnTo>
                  <a:pt x="9143" y="9143"/>
                </a:lnTo>
                <a:close/>
              </a:path>
              <a:path w="5265420" h="2524125">
                <a:moveTo>
                  <a:pt x="9143" y="2523744"/>
                </a:moveTo>
                <a:lnTo>
                  <a:pt x="9143" y="9143"/>
                </a:lnTo>
                <a:lnTo>
                  <a:pt x="4571" y="9143"/>
                </a:lnTo>
                <a:lnTo>
                  <a:pt x="4571" y="2523744"/>
                </a:lnTo>
                <a:lnTo>
                  <a:pt x="9143" y="2523744"/>
                </a:lnTo>
                <a:close/>
              </a:path>
              <a:path w="5265420" h="2524125">
                <a:moveTo>
                  <a:pt x="5260844" y="9143"/>
                </a:moveTo>
                <a:lnTo>
                  <a:pt x="5256272" y="4571"/>
                </a:lnTo>
                <a:lnTo>
                  <a:pt x="5256272" y="9143"/>
                </a:lnTo>
                <a:lnTo>
                  <a:pt x="5260844" y="9143"/>
                </a:lnTo>
                <a:close/>
              </a:path>
              <a:path w="5265420" h="2524125">
                <a:moveTo>
                  <a:pt x="5260844" y="2523744"/>
                </a:moveTo>
                <a:lnTo>
                  <a:pt x="5260844" y="9143"/>
                </a:lnTo>
                <a:lnTo>
                  <a:pt x="5256272" y="9143"/>
                </a:lnTo>
                <a:lnTo>
                  <a:pt x="5256272" y="2523744"/>
                </a:lnTo>
                <a:lnTo>
                  <a:pt x="5260844" y="2523744"/>
                </a:lnTo>
                <a:close/>
              </a:path>
            </a:pathLst>
          </a:custGeom>
          <a:solidFill>
            <a:srgbClr val="000000"/>
          </a:solidFill>
        </p:spPr>
        <p:txBody>
          <a:bodyPr wrap="square" lIns="0" tIns="0" rIns="0" bIns="0" rtlCol="0"/>
          <a:lstStyle/>
          <a:p>
            <a:endParaRPr/>
          </a:p>
        </p:txBody>
      </p:sp>
      <p:sp>
        <p:nvSpPr>
          <p:cNvPr id="5" name="object 5"/>
          <p:cNvSpPr txBox="1"/>
          <p:nvPr/>
        </p:nvSpPr>
        <p:spPr>
          <a:xfrm>
            <a:off x="1175900" y="1292859"/>
            <a:ext cx="3963670" cy="2541270"/>
          </a:xfrm>
          <a:prstGeom prst="rect">
            <a:avLst/>
          </a:prstGeom>
        </p:spPr>
        <p:txBody>
          <a:bodyPr vert="horz" wrap="square" lIns="0" tIns="0" rIns="0" bIns="0" rtlCol="0">
            <a:spAutoFit/>
          </a:bodyPr>
          <a:lstStyle/>
          <a:p>
            <a:pPr marL="12700">
              <a:lnSpc>
                <a:spcPct val="100000"/>
              </a:lnSpc>
            </a:pPr>
            <a:r>
              <a:rPr sz="1400" b="1" dirty="0">
                <a:solidFill>
                  <a:srgbClr val="7E0054"/>
                </a:solidFill>
                <a:latin typeface="Consolas"/>
                <a:cs typeface="Consolas"/>
              </a:rPr>
              <a:t>package</a:t>
            </a:r>
            <a:r>
              <a:rPr sz="1400" b="1" spc="-65" dirty="0">
                <a:solidFill>
                  <a:srgbClr val="7E0054"/>
                </a:solidFill>
                <a:latin typeface="Consolas"/>
                <a:cs typeface="Consolas"/>
              </a:rPr>
              <a:t> </a:t>
            </a:r>
            <a:r>
              <a:rPr sz="1400" b="1" dirty="0">
                <a:latin typeface="Consolas"/>
                <a:cs typeface="Consolas"/>
              </a:rPr>
              <a:t>pres;</a:t>
            </a:r>
            <a:endParaRPr sz="1400" dirty="0">
              <a:latin typeface="Consolas"/>
              <a:cs typeface="Consolas"/>
            </a:endParaRPr>
          </a:p>
          <a:p>
            <a:pPr marL="12700" marR="1384300">
              <a:lnSpc>
                <a:spcPct val="120000"/>
              </a:lnSpc>
            </a:pPr>
            <a:r>
              <a:rPr sz="1400" b="1" dirty="0">
                <a:solidFill>
                  <a:srgbClr val="7E0054"/>
                </a:solidFill>
                <a:latin typeface="Consolas"/>
                <a:cs typeface="Consolas"/>
              </a:rPr>
              <a:t>import </a:t>
            </a:r>
            <a:r>
              <a:rPr sz="1400" b="1" dirty="0">
                <a:latin typeface="Consolas"/>
                <a:cs typeface="Consolas"/>
              </a:rPr>
              <a:t>java.util.Scanner;  </a:t>
            </a:r>
            <a:r>
              <a:rPr sz="1400" b="1" dirty="0">
                <a:solidFill>
                  <a:srgbClr val="7E0054"/>
                </a:solidFill>
                <a:latin typeface="Consolas"/>
                <a:cs typeface="Consolas"/>
              </a:rPr>
              <a:t>import </a:t>
            </a:r>
            <a:r>
              <a:rPr sz="1400" b="1" dirty="0">
                <a:latin typeface="Consolas"/>
                <a:cs typeface="Consolas"/>
              </a:rPr>
              <a:t>metier.Compte;  </a:t>
            </a:r>
            <a:r>
              <a:rPr sz="1400" b="1" dirty="0">
                <a:solidFill>
                  <a:srgbClr val="7E0054"/>
                </a:solidFill>
                <a:latin typeface="Consolas"/>
                <a:cs typeface="Consolas"/>
              </a:rPr>
              <a:t>public class </a:t>
            </a:r>
            <a:r>
              <a:rPr sz="1400" b="1" dirty="0">
                <a:latin typeface="Consolas"/>
                <a:cs typeface="Consolas"/>
              </a:rPr>
              <a:t>Application</a:t>
            </a:r>
            <a:r>
              <a:rPr sz="1400" b="1" spc="-25" dirty="0">
                <a:latin typeface="Consolas"/>
                <a:cs typeface="Consolas"/>
              </a:rPr>
              <a:t> </a:t>
            </a:r>
            <a:r>
              <a:rPr sz="1400" b="1" dirty="0">
                <a:latin typeface="Consolas"/>
                <a:cs typeface="Consolas"/>
              </a:rPr>
              <a:t>{</a:t>
            </a:r>
            <a:endParaRPr sz="1400" dirty="0">
              <a:latin typeface="Consolas"/>
              <a:cs typeface="Consolas"/>
            </a:endParaRPr>
          </a:p>
          <a:p>
            <a:pPr marL="109855" marR="5080" indent="-97790">
              <a:lnSpc>
                <a:spcPct val="120000"/>
              </a:lnSpc>
            </a:pPr>
            <a:r>
              <a:rPr sz="1400" b="1" dirty="0">
                <a:solidFill>
                  <a:srgbClr val="7E0054"/>
                </a:solidFill>
                <a:latin typeface="Consolas"/>
                <a:cs typeface="Consolas"/>
              </a:rPr>
              <a:t>public static void </a:t>
            </a:r>
            <a:r>
              <a:rPr sz="1400" b="1" dirty="0">
                <a:latin typeface="Consolas"/>
                <a:cs typeface="Consolas"/>
              </a:rPr>
              <a:t>main(String[] args) {  Compte cp=</a:t>
            </a:r>
            <a:r>
              <a:rPr sz="1400" b="1" dirty="0">
                <a:solidFill>
                  <a:srgbClr val="7E0054"/>
                </a:solidFill>
                <a:latin typeface="Consolas"/>
                <a:cs typeface="Consolas"/>
              </a:rPr>
              <a:t>new</a:t>
            </a:r>
            <a:r>
              <a:rPr sz="1400" b="1" spc="-25" dirty="0">
                <a:solidFill>
                  <a:srgbClr val="7E0054"/>
                </a:solidFill>
                <a:latin typeface="Consolas"/>
                <a:cs typeface="Consolas"/>
              </a:rPr>
              <a:t> </a:t>
            </a:r>
            <a:r>
              <a:rPr sz="1400" b="1" dirty="0">
                <a:latin typeface="Consolas"/>
                <a:cs typeface="Consolas"/>
              </a:rPr>
              <a:t>Compte();</a:t>
            </a:r>
            <a:endParaRPr sz="1400" dirty="0">
              <a:latin typeface="Consolas"/>
              <a:cs typeface="Consolas"/>
            </a:endParaRPr>
          </a:p>
          <a:p>
            <a:pPr marL="109855" marR="5715">
              <a:lnSpc>
                <a:spcPct val="120000"/>
              </a:lnSpc>
            </a:pPr>
            <a:r>
              <a:rPr sz="1400" b="1" dirty="0">
                <a:latin typeface="Consolas"/>
                <a:cs typeface="Consolas"/>
              </a:rPr>
              <a:t>Scanner clavier=</a:t>
            </a:r>
            <a:r>
              <a:rPr sz="1400" b="1" dirty="0">
                <a:solidFill>
                  <a:srgbClr val="7E0054"/>
                </a:solidFill>
                <a:latin typeface="Consolas"/>
                <a:cs typeface="Consolas"/>
              </a:rPr>
              <a:t>new </a:t>
            </a:r>
            <a:r>
              <a:rPr sz="1400" b="1" dirty="0">
                <a:latin typeface="Consolas"/>
                <a:cs typeface="Consolas"/>
              </a:rPr>
              <a:t>Scanner(System.</a:t>
            </a:r>
            <a:r>
              <a:rPr sz="1400" b="1" i="1" dirty="0">
                <a:solidFill>
                  <a:srgbClr val="0000C0"/>
                </a:solidFill>
                <a:latin typeface="Consolas"/>
                <a:cs typeface="Consolas"/>
              </a:rPr>
              <a:t>in</a:t>
            </a:r>
            <a:r>
              <a:rPr sz="1400" b="1" i="1" dirty="0">
                <a:latin typeface="Consolas"/>
                <a:cs typeface="Consolas"/>
              </a:rPr>
              <a:t>);  </a:t>
            </a:r>
            <a:r>
              <a:rPr sz="1400" b="1" dirty="0">
                <a:latin typeface="Consolas"/>
                <a:cs typeface="Consolas"/>
              </a:rPr>
              <a:t>System.</a:t>
            </a:r>
            <a:r>
              <a:rPr sz="1400" b="1" i="1" dirty="0">
                <a:solidFill>
                  <a:srgbClr val="0000C0"/>
                </a:solidFill>
                <a:latin typeface="Consolas"/>
                <a:cs typeface="Consolas"/>
              </a:rPr>
              <a:t>out</a:t>
            </a:r>
            <a:r>
              <a:rPr sz="1400" b="1" i="1" dirty="0">
                <a:latin typeface="Consolas"/>
                <a:cs typeface="Consolas"/>
              </a:rPr>
              <a:t>.print(</a:t>
            </a:r>
            <a:r>
              <a:rPr sz="1400" b="1" i="1" dirty="0">
                <a:solidFill>
                  <a:srgbClr val="2900FF"/>
                </a:solidFill>
                <a:latin typeface="Consolas"/>
                <a:cs typeface="Consolas"/>
              </a:rPr>
              <a:t>"Montant à verser:"</a:t>
            </a:r>
            <a:r>
              <a:rPr sz="1400" b="1" i="1" dirty="0">
                <a:latin typeface="Consolas"/>
                <a:cs typeface="Consolas"/>
              </a:rPr>
              <a:t>);  </a:t>
            </a:r>
            <a:r>
              <a:rPr sz="1400" b="1" dirty="0">
                <a:solidFill>
                  <a:srgbClr val="7E0054"/>
                </a:solidFill>
                <a:latin typeface="Consolas"/>
                <a:cs typeface="Consolas"/>
              </a:rPr>
              <a:t>float </a:t>
            </a:r>
            <a:r>
              <a:rPr sz="1400" b="1" dirty="0">
                <a:latin typeface="Consolas"/>
                <a:cs typeface="Consolas"/>
              </a:rPr>
              <a:t>mt1=clavier.nextFloat();  cp.verser(mt1);</a:t>
            </a:r>
            <a:endParaRPr sz="1400" dirty="0">
              <a:latin typeface="Consolas"/>
              <a:cs typeface="Consolas"/>
            </a:endParaRPr>
          </a:p>
        </p:txBody>
      </p:sp>
      <p:sp>
        <p:nvSpPr>
          <p:cNvPr id="6" name="object 6"/>
          <p:cNvSpPr/>
          <p:nvPr/>
        </p:nvSpPr>
        <p:spPr>
          <a:xfrm>
            <a:off x="6486021" y="1245108"/>
            <a:ext cx="3194685" cy="1249680"/>
          </a:xfrm>
          <a:custGeom>
            <a:avLst/>
            <a:gdLst/>
            <a:ahLst/>
            <a:cxnLst/>
            <a:rect l="l" t="t" r="r" b="b"/>
            <a:pathLst>
              <a:path w="3194684" h="1249680">
                <a:moveTo>
                  <a:pt x="3194303" y="1245107"/>
                </a:moveTo>
                <a:lnTo>
                  <a:pt x="3194303" y="6095"/>
                </a:lnTo>
                <a:lnTo>
                  <a:pt x="3188207" y="0"/>
                </a:lnTo>
                <a:lnTo>
                  <a:pt x="6095" y="0"/>
                </a:lnTo>
                <a:lnTo>
                  <a:pt x="0" y="6095"/>
                </a:lnTo>
                <a:lnTo>
                  <a:pt x="0" y="1245107"/>
                </a:lnTo>
                <a:lnTo>
                  <a:pt x="6095" y="1249679"/>
                </a:lnTo>
                <a:lnTo>
                  <a:pt x="12191" y="1249679"/>
                </a:lnTo>
                <a:lnTo>
                  <a:pt x="12191" y="25907"/>
                </a:lnTo>
                <a:lnTo>
                  <a:pt x="25907" y="13715"/>
                </a:lnTo>
                <a:lnTo>
                  <a:pt x="25907" y="25907"/>
                </a:lnTo>
                <a:lnTo>
                  <a:pt x="3168395" y="25907"/>
                </a:lnTo>
                <a:lnTo>
                  <a:pt x="3168395" y="13715"/>
                </a:lnTo>
                <a:lnTo>
                  <a:pt x="3180587" y="25907"/>
                </a:lnTo>
                <a:lnTo>
                  <a:pt x="3180587" y="1249679"/>
                </a:lnTo>
                <a:lnTo>
                  <a:pt x="3188207" y="1249679"/>
                </a:lnTo>
                <a:lnTo>
                  <a:pt x="3194303" y="1245107"/>
                </a:lnTo>
                <a:close/>
              </a:path>
              <a:path w="3194684" h="1249680">
                <a:moveTo>
                  <a:pt x="25907" y="25907"/>
                </a:moveTo>
                <a:lnTo>
                  <a:pt x="25907" y="13715"/>
                </a:lnTo>
                <a:lnTo>
                  <a:pt x="12191" y="25907"/>
                </a:lnTo>
                <a:lnTo>
                  <a:pt x="25907" y="25907"/>
                </a:lnTo>
                <a:close/>
              </a:path>
              <a:path w="3194684" h="1249680">
                <a:moveTo>
                  <a:pt x="25907" y="1225295"/>
                </a:moveTo>
                <a:lnTo>
                  <a:pt x="25907" y="25907"/>
                </a:lnTo>
                <a:lnTo>
                  <a:pt x="12191" y="25907"/>
                </a:lnTo>
                <a:lnTo>
                  <a:pt x="12191" y="1225295"/>
                </a:lnTo>
                <a:lnTo>
                  <a:pt x="25907" y="1225295"/>
                </a:lnTo>
                <a:close/>
              </a:path>
              <a:path w="3194684" h="1249680">
                <a:moveTo>
                  <a:pt x="3180587" y="1225295"/>
                </a:moveTo>
                <a:lnTo>
                  <a:pt x="12191" y="1225295"/>
                </a:lnTo>
                <a:lnTo>
                  <a:pt x="25907" y="1237487"/>
                </a:lnTo>
                <a:lnTo>
                  <a:pt x="25907" y="1249679"/>
                </a:lnTo>
                <a:lnTo>
                  <a:pt x="3168395" y="1249679"/>
                </a:lnTo>
                <a:lnTo>
                  <a:pt x="3168395" y="1237487"/>
                </a:lnTo>
                <a:lnTo>
                  <a:pt x="3180587" y="1225295"/>
                </a:lnTo>
                <a:close/>
              </a:path>
              <a:path w="3194684" h="1249680">
                <a:moveTo>
                  <a:pt x="25907" y="1249679"/>
                </a:moveTo>
                <a:lnTo>
                  <a:pt x="25907" y="1237487"/>
                </a:lnTo>
                <a:lnTo>
                  <a:pt x="12191" y="1225295"/>
                </a:lnTo>
                <a:lnTo>
                  <a:pt x="12191" y="1249679"/>
                </a:lnTo>
                <a:lnTo>
                  <a:pt x="25907" y="1249679"/>
                </a:lnTo>
                <a:close/>
              </a:path>
              <a:path w="3194684" h="1249680">
                <a:moveTo>
                  <a:pt x="3180587" y="25907"/>
                </a:moveTo>
                <a:lnTo>
                  <a:pt x="3168395" y="13715"/>
                </a:lnTo>
                <a:lnTo>
                  <a:pt x="3168395" y="25907"/>
                </a:lnTo>
                <a:lnTo>
                  <a:pt x="3180587" y="25907"/>
                </a:lnTo>
                <a:close/>
              </a:path>
              <a:path w="3194684" h="1249680">
                <a:moveTo>
                  <a:pt x="3180587" y="1225295"/>
                </a:moveTo>
                <a:lnTo>
                  <a:pt x="3180587" y="25907"/>
                </a:lnTo>
                <a:lnTo>
                  <a:pt x="3168395" y="25907"/>
                </a:lnTo>
                <a:lnTo>
                  <a:pt x="3168395" y="1225295"/>
                </a:lnTo>
                <a:lnTo>
                  <a:pt x="3180587" y="1225295"/>
                </a:lnTo>
                <a:close/>
              </a:path>
              <a:path w="3194684" h="1249680">
                <a:moveTo>
                  <a:pt x="3180587" y="1249679"/>
                </a:moveTo>
                <a:lnTo>
                  <a:pt x="3180587" y="1225295"/>
                </a:lnTo>
                <a:lnTo>
                  <a:pt x="3168395" y="1237487"/>
                </a:lnTo>
                <a:lnTo>
                  <a:pt x="3168395" y="1249679"/>
                </a:lnTo>
                <a:lnTo>
                  <a:pt x="3180587" y="1249679"/>
                </a:lnTo>
                <a:close/>
              </a:path>
            </a:pathLst>
          </a:custGeom>
          <a:solidFill>
            <a:srgbClr val="000000"/>
          </a:solidFill>
        </p:spPr>
        <p:txBody>
          <a:bodyPr wrap="square" lIns="0" tIns="0" rIns="0" bIns="0" rtlCol="0"/>
          <a:lstStyle/>
          <a:p>
            <a:endParaRPr/>
          </a:p>
        </p:txBody>
      </p:sp>
      <p:sp>
        <p:nvSpPr>
          <p:cNvPr id="7" name="object 7"/>
          <p:cNvSpPr txBox="1"/>
          <p:nvPr/>
        </p:nvSpPr>
        <p:spPr>
          <a:xfrm>
            <a:off x="6498213" y="1258823"/>
            <a:ext cx="3168650" cy="1224280"/>
          </a:xfrm>
          <a:prstGeom prst="rect">
            <a:avLst/>
          </a:prstGeom>
          <a:solidFill>
            <a:srgbClr val="000000"/>
          </a:solidFill>
        </p:spPr>
        <p:txBody>
          <a:bodyPr vert="horz" wrap="square" lIns="0" tIns="3175" rIns="0" bIns="0" rtlCol="0">
            <a:spAutoFit/>
          </a:bodyPr>
          <a:lstStyle/>
          <a:p>
            <a:pPr>
              <a:lnSpc>
                <a:spcPct val="100000"/>
              </a:lnSpc>
              <a:spcBef>
                <a:spcPts val="25"/>
              </a:spcBef>
            </a:pPr>
            <a:endParaRPr sz="1200">
              <a:latin typeface="Times New Roman"/>
              <a:cs typeface="Times New Roman"/>
            </a:endParaRPr>
          </a:p>
          <a:p>
            <a:pPr marL="91440" marR="1196975">
              <a:lnSpc>
                <a:spcPct val="100000"/>
              </a:lnSpc>
            </a:pPr>
            <a:r>
              <a:rPr sz="1400" b="1" spc="-5" dirty="0">
                <a:solidFill>
                  <a:srgbClr val="FFFFFF"/>
                </a:solidFill>
                <a:latin typeface="Arial"/>
                <a:cs typeface="Arial"/>
              </a:rPr>
              <a:t>Montant </a:t>
            </a:r>
            <a:r>
              <a:rPr sz="1400" b="1" dirty="0">
                <a:solidFill>
                  <a:srgbClr val="FFFFFF"/>
                </a:solidFill>
                <a:latin typeface="Arial"/>
                <a:cs typeface="Arial"/>
              </a:rPr>
              <a:t>à</a:t>
            </a:r>
            <a:r>
              <a:rPr sz="1400" b="1" spc="-105" dirty="0">
                <a:solidFill>
                  <a:srgbClr val="FFFFFF"/>
                </a:solidFill>
                <a:latin typeface="Arial"/>
                <a:cs typeface="Arial"/>
              </a:rPr>
              <a:t> </a:t>
            </a:r>
            <a:r>
              <a:rPr sz="1400" b="1" spc="-5" dirty="0">
                <a:solidFill>
                  <a:srgbClr val="FFFFFF"/>
                </a:solidFill>
                <a:latin typeface="Arial"/>
                <a:cs typeface="Arial"/>
              </a:rPr>
              <a:t>verser:5000  Solde Actuel:5000.0  Montant </a:t>
            </a:r>
            <a:r>
              <a:rPr sz="1400" b="1" dirty="0">
                <a:solidFill>
                  <a:srgbClr val="FFFFFF"/>
                </a:solidFill>
                <a:latin typeface="Arial"/>
                <a:cs typeface="Arial"/>
              </a:rPr>
              <a:t>à retirer:2000  </a:t>
            </a:r>
            <a:r>
              <a:rPr sz="1400" b="1" spc="-5" dirty="0">
                <a:solidFill>
                  <a:srgbClr val="FFFFFF"/>
                </a:solidFill>
                <a:latin typeface="Arial"/>
                <a:cs typeface="Arial"/>
              </a:rPr>
              <a:t>Solde</a:t>
            </a:r>
            <a:r>
              <a:rPr sz="1400" b="1" spc="-80" dirty="0">
                <a:solidFill>
                  <a:srgbClr val="FFFFFF"/>
                </a:solidFill>
                <a:latin typeface="Arial"/>
                <a:cs typeface="Arial"/>
              </a:rPr>
              <a:t> </a:t>
            </a:r>
            <a:r>
              <a:rPr sz="1400" b="1" spc="-5" dirty="0">
                <a:solidFill>
                  <a:srgbClr val="FFFFFF"/>
                </a:solidFill>
                <a:latin typeface="Arial"/>
                <a:cs typeface="Arial"/>
              </a:rPr>
              <a:t>Final=3000.0</a:t>
            </a:r>
            <a:endParaRPr sz="1400">
              <a:latin typeface="Arial"/>
              <a:cs typeface="Arial"/>
            </a:endParaRPr>
          </a:p>
        </p:txBody>
      </p:sp>
      <p:sp>
        <p:nvSpPr>
          <p:cNvPr id="8" name="object 8"/>
          <p:cNvSpPr/>
          <p:nvPr/>
        </p:nvSpPr>
        <p:spPr>
          <a:xfrm>
            <a:off x="6498213" y="2913888"/>
            <a:ext cx="3168650" cy="864235"/>
          </a:xfrm>
          <a:custGeom>
            <a:avLst/>
            <a:gdLst/>
            <a:ahLst/>
            <a:cxnLst/>
            <a:rect l="l" t="t" r="r" b="b"/>
            <a:pathLst>
              <a:path w="3168650" h="864235">
                <a:moveTo>
                  <a:pt x="0" y="0"/>
                </a:moveTo>
                <a:lnTo>
                  <a:pt x="0" y="864108"/>
                </a:lnTo>
                <a:lnTo>
                  <a:pt x="3168395" y="864108"/>
                </a:lnTo>
                <a:lnTo>
                  <a:pt x="3168395" y="0"/>
                </a:lnTo>
                <a:lnTo>
                  <a:pt x="0" y="0"/>
                </a:lnTo>
                <a:close/>
              </a:path>
            </a:pathLst>
          </a:custGeom>
          <a:solidFill>
            <a:srgbClr val="000000"/>
          </a:solidFill>
        </p:spPr>
        <p:txBody>
          <a:bodyPr wrap="square" lIns="0" tIns="0" rIns="0" bIns="0" rtlCol="0"/>
          <a:lstStyle/>
          <a:p>
            <a:endParaRPr/>
          </a:p>
        </p:txBody>
      </p:sp>
      <p:sp>
        <p:nvSpPr>
          <p:cNvPr id="9" name="object 9"/>
          <p:cNvSpPr/>
          <p:nvPr/>
        </p:nvSpPr>
        <p:spPr>
          <a:xfrm>
            <a:off x="6486021" y="2901695"/>
            <a:ext cx="3194685" cy="876300"/>
          </a:xfrm>
          <a:custGeom>
            <a:avLst/>
            <a:gdLst/>
            <a:ahLst/>
            <a:cxnLst/>
            <a:rect l="l" t="t" r="r" b="b"/>
            <a:pathLst>
              <a:path w="3194684" h="876300">
                <a:moveTo>
                  <a:pt x="3194303" y="876300"/>
                </a:moveTo>
                <a:lnTo>
                  <a:pt x="3194303" y="6095"/>
                </a:lnTo>
                <a:lnTo>
                  <a:pt x="3188207" y="0"/>
                </a:lnTo>
                <a:lnTo>
                  <a:pt x="6095" y="0"/>
                </a:lnTo>
                <a:lnTo>
                  <a:pt x="0" y="6095"/>
                </a:lnTo>
                <a:lnTo>
                  <a:pt x="0" y="876300"/>
                </a:lnTo>
                <a:lnTo>
                  <a:pt x="12191" y="876300"/>
                </a:lnTo>
                <a:lnTo>
                  <a:pt x="12191" y="25907"/>
                </a:lnTo>
                <a:lnTo>
                  <a:pt x="25907" y="12191"/>
                </a:lnTo>
                <a:lnTo>
                  <a:pt x="25907" y="25907"/>
                </a:lnTo>
                <a:lnTo>
                  <a:pt x="3168395" y="25907"/>
                </a:lnTo>
                <a:lnTo>
                  <a:pt x="3168395" y="12191"/>
                </a:lnTo>
                <a:lnTo>
                  <a:pt x="3180587" y="25907"/>
                </a:lnTo>
                <a:lnTo>
                  <a:pt x="3180587" y="876300"/>
                </a:lnTo>
                <a:lnTo>
                  <a:pt x="3194303" y="876300"/>
                </a:lnTo>
                <a:close/>
              </a:path>
              <a:path w="3194684" h="876300">
                <a:moveTo>
                  <a:pt x="25907" y="25907"/>
                </a:moveTo>
                <a:lnTo>
                  <a:pt x="25907" y="12191"/>
                </a:lnTo>
                <a:lnTo>
                  <a:pt x="12191" y="25907"/>
                </a:lnTo>
                <a:lnTo>
                  <a:pt x="25907" y="25907"/>
                </a:lnTo>
                <a:close/>
              </a:path>
              <a:path w="3194684" h="876300">
                <a:moveTo>
                  <a:pt x="25907" y="876300"/>
                </a:moveTo>
                <a:lnTo>
                  <a:pt x="25907" y="25907"/>
                </a:lnTo>
                <a:lnTo>
                  <a:pt x="12191" y="25907"/>
                </a:lnTo>
                <a:lnTo>
                  <a:pt x="12191" y="876300"/>
                </a:lnTo>
                <a:lnTo>
                  <a:pt x="25907" y="876300"/>
                </a:lnTo>
                <a:close/>
              </a:path>
              <a:path w="3194684" h="876300">
                <a:moveTo>
                  <a:pt x="3180587" y="25907"/>
                </a:moveTo>
                <a:lnTo>
                  <a:pt x="3168395" y="12191"/>
                </a:lnTo>
                <a:lnTo>
                  <a:pt x="3168395" y="25907"/>
                </a:lnTo>
                <a:lnTo>
                  <a:pt x="3180587" y="25907"/>
                </a:lnTo>
                <a:close/>
              </a:path>
              <a:path w="3194684" h="876300">
                <a:moveTo>
                  <a:pt x="3180587" y="876300"/>
                </a:moveTo>
                <a:lnTo>
                  <a:pt x="3180587" y="25907"/>
                </a:lnTo>
                <a:lnTo>
                  <a:pt x="3168395" y="25907"/>
                </a:lnTo>
                <a:lnTo>
                  <a:pt x="3168395" y="876300"/>
                </a:lnTo>
                <a:lnTo>
                  <a:pt x="3180587" y="876300"/>
                </a:lnTo>
                <a:close/>
              </a:path>
            </a:pathLst>
          </a:custGeom>
          <a:solidFill>
            <a:srgbClr val="000000"/>
          </a:solidFill>
        </p:spPr>
        <p:txBody>
          <a:bodyPr wrap="square" lIns="0" tIns="0" rIns="0" bIns="0" rtlCol="0"/>
          <a:lstStyle/>
          <a:p>
            <a:endParaRPr/>
          </a:p>
        </p:txBody>
      </p:sp>
      <p:sp>
        <p:nvSpPr>
          <p:cNvPr id="10" name="object 10"/>
          <p:cNvSpPr txBox="1"/>
          <p:nvPr/>
        </p:nvSpPr>
        <p:spPr>
          <a:xfrm>
            <a:off x="6576959" y="2987546"/>
            <a:ext cx="1897380" cy="864869"/>
          </a:xfrm>
          <a:prstGeom prst="rect">
            <a:avLst/>
          </a:prstGeom>
        </p:spPr>
        <p:txBody>
          <a:bodyPr vert="horz" wrap="square" lIns="0" tIns="0" rIns="0" bIns="0" rtlCol="0">
            <a:spAutoFit/>
          </a:bodyPr>
          <a:lstStyle/>
          <a:p>
            <a:pPr marL="12700" marR="5080">
              <a:lnSpc>
                <a:spcPct val="100000"/>
              </a:lnSpc>
            </a:pPr>
            <a:r>
              <a:rPr sz="1400" b="1" spc="-5" dirty="0">
                <a:solidFill>
                  <a:srgbClr val="FFFFFF"/>
                </a:solidFill>
                <a:latin typeface="Arial"/>
                <a:cs typeface="Arial"/>
              </a:rPr>
              <a:t>Montant </a:t>
            </a:r>
            <a:r>
              <a:rPr sz="1400" b="1" dirty="0">
                <a:solidFill>
                  <a:srgbClr val="FFFFFF"/>
                </a:solidFill>
                <a:latin typeface="Arial"/>
                <a:cs typeface="Arial"/>
              </a:rPr>
              <a:t>à</a:t>
            </a:r>
            <a:r>
              <a:rPr sz="1400" b="1" spc="-110" dirty="0">
                <a:solidFill>
                  <a:srgbClr val="FFFFFF"/>
                </a:solidFill>
                <a:latin typeface="Arial"/>
                <a:cs typeface="Arial"/>
              </a:rPr>
              <a:t> </a:t>
            </a:r>
            <a:r>
              <a:rPr sz="1400" b="1" spc="-5" dirty="0">
                <a:solidFill>
                  <a:srgbClr val="FFFFFF"/>
                </a:solidFill>
                <a:latin typeface="Arial"/>
                <a:cs typeface="Arial"/>
              </a:rPr>
              <a:t>verser:5000  Solde Actuel:5000.0  Montant </a:t>
            </a:r>
            <a:r>
              <a:rPr sz="1400" b="1" dirty="0">
                <a:solidFill>
                  <a:srgbClr val="FFFFFF"/>
                </a:solidFill>
                <a:latin typeface="Arial"/>
                <a:cs typeface="Arial"/>
              </a:rPr>
              <a:t>à retirer:7000  </a:t>
            </a:r>
            <a:r>
              <a:rPr sz="1400" b="1" spc="-5" dirty="0">
                <a:solidFill>
                  <a:srgbClr val="FFFFFF"/>
                </a:solidFill>
                <a:latin typeface="Arial"/>
                <a:cs typeface="Arial"/>
              </a:rPr>
              <a:t>Solde</a:t>
            </a:r>
            <a:r>
              <a:rPr sz="1400" b="1" spc="-75" dirty="0">
                <a:solidFill>
                  <a:srgbClr val="FFFFFF"/>
                </a:solidFill>
                <a:latin typeface="Arial"/>
                <a:cs typeface="Arial"/>
              </a:rPr>
              <a:t> </a:t>
            </a:r>
            <a:r>
              <a:rPr sz="1400" b="1" spc="-5" dirty="0">
                <a:solidFill>
                  <a:srgbClr val="FFFFFF"/>
                </a:solidFill>
                <a:latin typeface="Arial"/>
                <a:cs typeface="Arial"/>
              </a:rPr>
              <a:t>Insuffisant</a:t>
            </a:r>
            <a:endParaRPr sz="1400">
              <a:latin typeface="Arial"/>
              <a:cs typeface="Arial"/>
            </a:endParaRPr>
          </a:p>
        </p:txBody>
      </p:sp>
      <p:sp>
        <p:nvSpPr>
          <p:cNvPr id="11" name="object 11"/>
          <p:cNvSpPr txBox="1"/>
          <p:nvPr/>
        </p:nvSpPr>
        <p:spPr>
          <a:xfrm>
            <a:off x="6721739" y="864107"/>
            <a:ext cx="1483360" cy="375920"/>
          </a:xfrm>
          <a:prstGeom prst="rect">
            <a:avLst/>
          </a:prstGeom>
        </p:spPr>
        <p:txBody>
          <a:bodyPr vert="horz" wrap="square" lIns="0" tIns="0" rIns="0" bIns="0" rtlCol="0">
            <a:spAutoFit/>
          </a:bodyPr>
          <a:lstStyle/>
          <a:p>
            <a:pPr marL="12700">
              <a:lnSpc>
                <a:spcPct val="100000"/>
              </a:lnSpc>
            </a:pPr>
            <a:r>
              <a:rPr sz="2400" spc="-5" dirty="0">
                <a:solidFill>
                  <a:srgbClr val="000099"/>
                </a:solidFill>
                <a:latin typeface="Arial"/>
                <a:cs typeface="Arial"/>
              </a:rPr>
              <a:t>Scénario</a:t>
            </a:r>
            <a:r>
              <a:rPr sz="2400" spc="-75" dirty="0">
                <a:solidFill>
                  <a:srgbClr val="000099"/>
                </a:solidFill>
                <a:latin typeface="Arial"/>
                <a:cs typeface="Arial"/>
              </a:rPr>
              <a:t> </a:t>
            </a:r>
            <a:r>
              <a:rPr sz="2400" dirty="0">
                <a:solidFill>
                  <a:srgbClr val="000099"/>
                </a:solidFill>
                <a:latin typeface="Arial"/>
                <a:cs typeface="Arial"/>
              </a:rPr>
              <a:t>1</a:t>
            </a:r>
            <a:endParaRPr sz="2400">
              <a:latin typeface="Arial"/>
              <a:cs typeface="Arial"/>
            </a:endParaRPr>
          </a:p>
        </p:txBody>
      </p:sp>
      <p:sp>
        <p:nvSpPr>
          <p:cNvPr id="12" name="object 12"/>
          <p:cNvSpPr txBox="1"/>
          <p:nvPr/>
        </p:nvSpPr>
        <p:spPr>
          <a:xfrm>
            <a:off x="6721739" y="2520694"/>
            <a:ext cx="1483360" cy="375920"/>
          </a:xfrm>
          <a:prstGeom prst="rect">
            <a:avLst/>
          </a:prstGeom>
        </p:spPr>
        <p:txBody>
          <a:bodyPr vert="horz" wrap="square" lIns="0" tIns="0" rIns="0" bIns="0" rtlCol="0">
            <a:spAutoFit/>
          </a:bodyPr>
          <a:lstStyle/>
          <a:p>
            <a:pPr marL="12700">
              <a:lnSpc>
                <a:spcPct val="100000"/>
              </a:lnSpc>
            </a:pPr>
            <a:r>
              <a:rPr sz="2400" spc="-5" dirty="0">
                <a:solidFill>
                  <a:srgbClr val="000099"/>
                </a:solidFill>
                <a:latin typeface="Arial"/>
                <a:cs typeface="Arial"/>
              </a:rPr>
              <a:t>Scénario</a:t>
            </a:r>
            <a:r>
              <a:rPr sz="2400" spc="-75" dirty="0">
                <a:solidFill>
                  <a:srgbClr val="000099"/>
                </a:solidFill>
                <a:latin typeface="Arial"/>
                <a:cs typeface="Arial"/>
              </a:rPr>
              <a:t> </a:t>
            </a:r>
            <a:r>
              <a:rPr sz="2400" dirty="0">
                <a:solidFill>
                  <a:srgbClr val="000099"/>
                </a:solidFill>
                <a:latin typeface="Arial"/>
                <a:cs typeface="Arial"/>
              </a:rPr>
              <a:t>2</a:t>
            </a:r>
            <a:endParaRPr sz="2400">
              <a:latin typeface="Arial"/>
              <a:cs typeface="Arial"/>
            </a:endParaRPr>
          </a:p>
        </p:txBody>
      </p:sp>
      <p:sp>
        <p:nvSpPr>
          <p:cNvPr id="13" name="object 13"/>
          <p:cNvSpPr/>
          <p:nvPr/>
        </p:nvSpPr>
        <p:spPr>
          <a:xfrm>
            <a:off x="774073" y="3777996"/>
            <a:ext cx="9144000" cy="3429000"/>
          </a:xfrm>
          <a:custGeom>
            <a:avLst/>
            <a:gdLst/>
            <a:ahLst/>
            <a:cxnLst/>
            <a:rect l="l" t="t" r="r" b="b"/>
            <a:pathLst>
              <a:path w="9144000" h="3429000">
                <a:moveTo>
                  <a:pt x="9143996" y="3428999"/>
                </a:moveTo>
                <a:lnTo>
                  <a:pt x="9143996" y="0"/>
                </a:lnTo>
                <a:lnTo>
                  <a:pt x="0" y="0"/>
                </a:lnTo>
                <a:lnTo>
                  <a:pt x="0" y="3428999"/>
                </a:lnTo>
                <a:lnTo>
                  <a:pt x="9143996" y="3428999"/>
                </a:lnTo>
                <a:close/>
              </a:path>
            </a:pathLst>
          </a:custGeom>
          <a:solidFill>
            <a:srgbClr val="FFFFFF"/>
          </a:solidFill>
        </p:spPr>
        <p:txBody>
          <a:bodyPr wrap="square" lIns="0" tIns="0" rIns="0" bIns="0" rtlCol="0"/>
          <a:lstStyle/>
          <a:p>
            <a:endParaRPr/>
          </a:p>
        </p:txBody>
      </p:sp>
      <p:sp>
        <p:nvSpPr>
          <p:cNvPr id="14" name="object 14"/>
          <p:cNvSpPr/>
          <p:nvPr/>
        </p:nvSpPr>
        <p:spPr>
          <a:xfrm>
            <a:off x="6354960" y="6521957"/>
            <a:ext cx="3106420" cy="0"/>
          </a:xfrm>
          <a:custGeom>
            <a:avLst/>
            <a:gdLst/>
            <a:ahLst/>
            <a:cxnLst/>
            <a:rect l="l" t="t" r="r" b="b"/>
            <a:pathLst>
              <a:path w="3106420">
                <a:moveTo>
                  <a:pt x="0" y="0"/>
                </a:moveTo>
                <a:lnTo>
                  <a:pt x="3105911" y="0"/>
                </a:lnTo>
              </a:path>
            </a:pathLst>
          </a:custGeom>
          <a:ln w="19811">
            <a:solidFill>
              <a:srgbClr val="CC9800"/>
            </a:solidFill>
          </a:ln>
        </p:spPr>
        <p:txBody>
          <a:bodyPr wrap="square" lIns="0" tIns="0" rIns="0" bIns="0" rtlCol="0"/>
          <a:lstStyle/>
          <a:p>
            <a:endParaRPr/>
          </a:p>
        </p:txBody>
      </p:sp>
      <p:sp>
        <p:nvSpPr>
          <p:cNvPr id="15" name="object 15"/>
          <p:cNvSpPr/>
          <p:nvPr/>
        </p:nvSpPr>
        <p:spPr>
          <a:xfrm>
            <a:off x="1098685" y="3777996"/>
            <a:ext cx="5256530" cy="3025140"/>
          </a:xfrm>
          <a:custGeom>
            <a:avLst/>
            <a:gdLst/>
            <a:ahLst/>
            <a:cxnLst/>
            <a:rect l="l" t="t" r="r" b="b"/>
            <a:pathLst>
              <a:path w="5256530" h="3025140">
                <a:moveTo>
                  <a:pt x="5256275" y="0"/>
                </a:moveTo>
                <a:lnTo>
                  <a:pt x="0" y="0"/>
                </a:lnTo>
                <a:lnTo>
                  <a:pt x="0" y="3025139"/>
                </a:lnTo>
                <a:lnTo>
                  <a:pt x="5256275" y="3025139"/>
                </a:lnTo>
                <a:lnTo>
                  <a:pt x="5256275" y="0"/>
                </a:lnTo>
                <a:close/>
              </a:path>
            </a:pathLst>
          </a:custGeom>
          <a:solidFill>
            <a:srgbClr val="FFFFFF"/>
          </a:solidFill>
        </p:spPr>
        <p:txBody>
          <a:bodyPr wrap="square" lIns="0" tIns="0" rIns="0" bIns="0" rtlCol="0"/>
          <a:lstStyle/>
          <a:p>
            <a:endParaRPr/>
          </a:p>
        </p:txBody>
      </p:sp>
      <p:sp>
        <p:nvSpPr>
          <p:cNvPr id="16" name="object 16"/>
          <p:cNvSpPr/>
          <p:nvPr/>
        </p:nvSpPr>
        <p:spPr>
          <a:xfrm>
            <a:off x="1094113" y="3777996"/>
            <a:ext cx="5265420" cy="3030220"/>
          </a:xfrm>
          <a:custGeom>
            <a:avLst/>
            <a:gdLst/>
            <a:ahLst/>
            <a:cxnLst/>
            <a:rect l="l" t="t" r="r" b="b"/>
            <a:pathLst>
              <a:path w="5265420" h="3030220">
                <a:moveTo>
                  <a:pt x="9143" y="3020567"/>
                </a:moveTo>
                <a:lnTo>
                  <a:pt x="9143" y="0"/>
                </a:lnTo>
                <a:lnTo>
                  <a:pt x="0" y="0"/>
                </a:lnTo>
                <a:lnTo>
                  <a:pt x="0" y="3029711"/>
                </a:lnTo>
                <a:lnTo>
                  <a:pt x="4571" y="3029711"/>
                </a:lnTo>
                <a:lnTo>
                  <a:pt x="4571" y="3020567"/>
                </a:lnTo>
                <a:lnTo>
                  <a:pt x="9143" y="3020567"/>
                </a:lnTo>
                <a:close/>
              </a:path>
              <a:path w="5265420" h="3030220">
                <a:moveTo>
                  <a:pt x="5260844" y="3020567"/>
                </a:moveTo>
                <a:lnTo>
                  <a:pt x="4571" y="3020567"/>
                </a:lnTo>
                <a:lnTo>
                  <a:pt x="9143" y="3025139"/>
                </a:lnTo>
                <a:lnTo>
                  <a:pt x="9143" y="3029711"/>
                </a:lnTo>
                <a:lnTo>
                  <a:pt x="5256272" y="3029711"/>
                </a:lnTo>
                <a:lnTo>
                  <a:pt x="5256272" y="3025139"/>
                </a:lnTo>
                <a:lnTo>
                  <a:pt x="5260844" y="3020567"/>
                </a:lnTo>
                <a:close/>
              </a:path>
              <a:path w="5265420" h="3030220">
                <a:moveTo>
                  <a:pt x="9143" y="3029711"/>
                </a:moveTo>
                <a:lnTo>
                  <a:pt x="9143" y="3025139"/>
                </a:lnTo>
                <a:lnTo>
                  <a:pt x="4571" y="3020567"/>
                </a:lnTo>
                <a:lnTo>
                  <a:pt x="4571" y="3029711"/>
                </a:lnTo>
                <a:lnTo>
                  <a:pt x="9143" y="3029711"/>
                </a:lnTo>
                <a:close/>
              </a:path>
              <a:path w="5265420" h="3030220">
                <a:moveTo>
                  <a:pt x="5265416" y="3029711"/>
                </a:moveTo>
                <a:lnTo>
                  <a:pt x="5265416" y="0"/>
                </a:lnTo>
                <a:lnTo>
                  <a:pt x="5256272" y="0"/>
                </a:lnTo>
                <a:lnTo>
                  <a:pt x="5256272" y="3020567"/>
                </a:lnTo>
                <a:lnTo>
                  <a:pt x="5260844" y="3020567"/>
                </a:lnTo>
                <a:lnTo>
                  <a:pt x="5260844" y="3029711"/>
                </a:lnTo>
                <a:lnTo>
                  <a:pt x="5265416" y="3029711"/>
                </a:lnTo>
                <a:close/>
              </a:path>
              <a:path w="5265420" h="3030220">
                <a:moveTo>
                  <a:pt x="5260844" y="3029711"/>
                </a:moveTo>
                <a:lnTo>
                  <a:pt x="5260844" y="3020567"/>
                </a:lnTo>
                <a:lnTo>
                  <a:pt x="5256272" y="3025139"/>
                </a:lnTo>
                <a:lnTo>
                  <a:pt x="5256272" y="3029711"/>
                </a:lnTo>
                <a:lnTo>
                  <a:pt x="5260844" y="3029711"/>
                </a:lnTo>
                <a:close/>
              </a:path>
            </a:pathLst>
          </a:custGeom>
          <a:solidFill>
            <a:srgbClr val="000000"/>
          </a:solidFill>
        </p:spPr>
        <p:txBody>
          <a:bodyPr wrap="square" lIns="0" tIns="0" rIns="0" bIns="0" rtlCol="0"/>
          <a:lstStyle/>
          <a:p>
            <a:endParaRPr/>
          </a:p>
        </p:txBody>
      </p:sp>
      <p:sp>
        <p:nvSpPr>
          <p:cNvPr id="17" name="object 17"/>
          <p:cNvSpPr txBox="1"/>
          <p:nvPr/>
        </p:nvSpPr>
        <p:spPr>
          <a:xfrm>
            <a:off x="1175905" y="3853178"/>
            <a:ext cx="5045075" cy="2797175"/>
          </a:xfrm>
          <a:prstGeom prst="rect">
            <a:avLst/>
          </a:prstGeom>
        </p:spPr>
        <p:txBody>
          <a:bodyPr vert="horz" wrap="square" lIns="0" tIns="0" rIns="0" bIns="0" rtlCol="0">
            <a:spAutoFit/>
          </a:bodyPr>
          <a:lstStyle/>
          <a:p>
            <a:pPr marL="109855">
              <a:lnSpc>
                <a:spcPct val="100000"/>
              </a:lnSpc>
            </a:pPr>
            <a:r>
              <a:rPr sz="1400" b="1" dirty="0">
                <a:latin typeface="Consolas"/>
                <a:cs typeface="Consolas"/>
              </a:rPr>
              <a:t>System.</a:t>
            </a:r>
            <a:r>
              <a:rPr sz="1400" b="1" i="1" dirty="0">
                <a:solidFill>
                  <a:srgbClr val="0000C0"/>
                </a:solidFill>
                <a:latin typeface="Consolas"/>
                <a:cs typeface="Consolas"/>
              </a:rPr>
              <a:t>out</a:t>
            </a:r>
            <a:r>
              <a:rPr sz="1400" b="1" i="1" dirty="0">
                <a:latin typeface="Consolas"/>
                <a:cs typeface="Consolas"/>
              </a:rPr>
              <a:t>.println(</a:t>
            </a:r>
            <a:r>
              <a:rPr sz="1400" b="1" i="1" dirty="0">
                <a:solidFill>
                  <a:srgbClr val="2900FF"/>
                </a:solidFill>
                <a:latin typeface="Consolas"/>
                <a:cs typeface="Consolas"/>
              </a:rPr>
              <a:t>"Solde</a:t>
            </a:r>
            <a:r>
              <a:rPr sz="1400" b="1" i="1" spc="40" dirty="0">
                <a:solidFill>
                  <a:srgbClr val="2900FF"/>
                </a:solidFill>
                <a:latin typeface="Consolas"/>
                <a:cs typeface="Consolas"/>
              </a:rPr>
              <a:t> </a:t>
            </a:r>
            <a:r>
              <a:rPr sz="1400" b="1" i="1" dirty="0">
                <a:solidFill>
                  <a:srgbClr val="2900FF"/>
                </a:solidFill>
                <a:latin typeface="Consolas"/>
                <a:cs typeface="Consolas"/>
              </a:rPr>
              <a:t>Actuel:"</a:t>
            </a:r>
            <a:r>
              <a:rPr sz="1400" b="1" i="1" dirty="0">
                <a:latin typeface="Consolas"/>
                <a:cs typeface="Consolas"/>
              </a:rPr>
              <a:t>+cp.getSolde());</a:t>
            </a:r>
            <a:endParaRPr sz="1400">
              <a:latin typeface="Consolas"/>
              <a:cs typeface="Consolas"/>
            </a:endParaRPr>
          </a:p>
          <a:p>
            <a:pPr marL="109855">
              <a:lnSpc>
                <a:spcPct val="100000"/>
              </a:lnSpc>
              <a:spcBef>
                <a:spcPts val="335"/>
              </a:spcBef>
            </a:pPr>
            <a:r>
              <a:rPr sz="1400" b="1" dirty="0">
                <a:latin typeface="Consolas"/>
                <a:cs typeface="Consolas"/>
              </a:rPr>
              <a:t>System.</a:t>
            </a:r>
            <a:r>
              <a:rPr sz="1400" b="1" i="1" dirty="0">
                <a:solidFill>
                  <a:srgbClr val="0000C0"/>
                </a:solidFill>
                <a:latin typeface="Consolas"/>
                <a:cs typeface="Consolas"/>
              </a:rPr>
              <a:t>out</a:t>
            </a:r>
            <a:r>
              <a:rPr sz="1400" b="1" i="1" dirty="0">
                <a:latin typeface="Consolas"/>
                <a:cs typeface="Consolas"/>
              </a:rPr>
              <a:t>.print(</a:t>
            </a:r>
            <a:r>
              <a:rPr sz="1400" b="1" i="1" dirty="0">
                <a:solidFill>
                  <a:srgbClr val="2900FF"/>
                </a:solidFill>
                <a:latin typeface="Consolas"/>
                <a:cs typeface="Consolas"/>
              </a:rPr>
              <a:t>"Montant à</a:t>
            </a:r>
            <a:r>
              <a:rPr sz="1400" b="1" i="1" spc="15" dirty="0">
                <a:solidFill>
                  <a:srgbClr val="2900FF"/>
                </a:solidFill>
                <a:latin typeface="Consolas"/>
                <a:cs typeface="Consolas"/>
              </a:rPr>
              <a:t> </a:t>
            </a:r>
            <a:r>
              <a:rPr sz="1400" b="1" i="1" dirty="0">
                <a:solidFill>
                  <a:srgbClr val="2900FF"/>
                </a:solidFill>
                <a:latin typeface="Consolas"/>
                <a:cs typeface="Consolas"/>
              </a:rPr>
              <a:t>retirer:"</a:t>
            </a:r>
            <a:r>
              <a:rPr sz="1400" b="1" i="1" dirty="0">
                <a:latin typeface="Consolas"/>
                <a:cs typeface="Consolas"/>
              </a:rPr>
              <a:t>);</a:t>
            </a:r>
            <a:endParaRPr sz="1400">
              <a:latin typeface="Consolas"/>
              <a:cs typeface="Consolas"/>
            </a:endParaRPr>
          </a:p>
          <a:p>
            <a:pPr marL="109855" marR="1971675">
              <a:lnSpc>
                <a:spcPct val="120000"/>
              </a:lnSpc>
            </a:pPr>
            <a:r>
              <a:rPr sz="1400" b="1" dirty="0">
                <a:solidFill>
                  <a:srgbClr val="7E0054"/>
                </a:solidFill>
                <a:latin typeface="Consolas"/>
                <a:cs typeface="Consolas"/>
              </a:rPr>
              <a:t>float </a:t>
            </a:r>
            <a:r>
              <a:rPr sz="1400" b="1" dirty="0">
                <a:latin typeface="Consolas"/>
                <a:cs typeface="Consolas"/>
              </a:rPr>
              <a:t>mt2=clavier.nextFloat();  </a:t>
            </a:r>
            <a:r>
              <a:rPr sz="1400" b="1" dirty="0">
                <a:solidFill>
                  <a:srgbClr val="7E0054"/>
                </a:solidFill>
                <a:latin typeface="Consolas"/>
                <a:cs typeface="Consolas"/>
              </a:rPr>
              <a:t>try</a:t>
            </a:r>
            <a:r>
              <a:rPr sz="1400" b="1" spc="-90" dirty="0">
                <a:solidFill>
                  <a:srgbClr val="7E0054"/>
                </a:solidFill>
                <a:latin typeface="Consolas"/>
                <a:cs typeface="Consolas"/>
              </a:rPr>
              <a:t> </a:t>
            </a:r>
            <a:r>
              <a:rPr sz="1400" b="1" dirty="0">
                <a:latin typeface="Consolas"/>
                <a:cs typeface="Consolas"/>
              </a:rPr>
              <a:t>{</a:t>
            </a:r>
            <a:endParaRPr sz="1400">
              <a:latin typeface="Consolas"/>
              <a:cs typeface="Consolas"/>
            </a:endParaRPr>
          </a:p>
          <a:p>
            <a:pPr marL="208915">
              <a:lnSpc>
                <a:spcPct val="100000"/>
              </a:lnSpc>
              <a:spcBef>
                <a:spcPts val="335"/>
              </a:spcBef>
            </a:pPr>
            <a:r>
              <a:rPr sz="1400" b="1" dirty="0">
                <a:latin typeface="Consolas"/>
                <a:cs typeface="Consolas"/>
              </a:rPr>
              <a:t>cp.retirer(mt2);</a:t>
            </a:r>
            <a:endParaRPr sz="1400">
              <a:latin typeface="Consolas"/>
              <a:cs typeface="Consolas"/>
            </a:endParaRPr>
          </a:p>
          <a:p>
            <a:pPr marL="208915" marR="1382395" indent="-99060">
              <a:lnSpc>
                <a:spcPct val="120000"/>
              </a:lnSpc>
            </a:pPr>
            <a:r>
              <a:rPr sz="1400" b="1" dirty="0">
                <a:latin typeface="Consolas"/>
                <a:cs typeface="Consolas"/>
              </a:rPr>
              <a:t>} </a:t>
            </a:r>
            <a:r>
              <a:rPr sz="1400" b="1" dirty="0">
                <a:solidFill>
                  <a:srgbClr val="7E0054"/>
                </a:solidFill>
                <a:latin typeface="Consolas"/>
                <a:cs typeface="Consolas"/>
              </a:rPr>
              <a:t>catch </a:t>
            </a:r>
            <a:r>
              <a:rPr sz="1400" b="1" dirty="0">
                <a:latin typeface="Consolas"/>
                <a:cs typeface="Consolas"/>
              </a:rPr>
              <a:t>(Exception e) {  System.</a:t>
            </a:r>
            <a:r>
              <a:rPr sz="1400" b="1" i="1" dirty="0">
                <a:solidFill>
                  <a:srgbClr val="0000C0"/>
                </a:solidFill>
                <a:latin typeface="Consolas"/>
                <a:cs typeface="Consolas"/>
              </a:rPr>
              <a:t>out</a:t>
            </a:r>
            <a:r>
              <a:rPr sz="1400" b="1" i="1" dirty="0">
                <a:latin typeface="Consolas"/>
                <a:cs typeface="Consolas"/>
              </a:rPr>
              <a:t>.println(e.getMessage());</a:t>
            </a:r>
            <a:endParaRPr sz="1400">
              <a:latin typeface="Consolas"/>
              <a:cs typeface="Consolas"/>
            </a:endParaRPr>
          </a:p>
          <a:p>
            <a:pPr marL="109855">
              <a:lnSpc>
                <a:spcPct val="100000"/>
              </a:lnSpc>
              <a:spcBef>
                <a:spcPts val="335"/>
              </a:spcBef>
            </a:pPr>
            <a:r>
              <a:rPr sz="1400" b="1" dirty="0">
                <a:latin typeface="Consolas"/>
                <a:cs typeface="Consolas"/>
              </a:rPr>
              <a:t>}</a:t>
            </a:r>
            <a:endParaRPr sz="1400">
              <a:latin typeface="Consolas"/>
              <a:cs typeface="Consolas"/>
            </a:endParaRPr>
          </a:p>
          <a:p>
            <a:pPr marL="109855">
              <a:lnSpc>
                <a:spcPct val="100000"/>
              </a:lnSpc>
              <a:spcBef>
                <a:spcPts val="335"/>
              </a:spcBef>
            </a:pPr>
            <a:r>
              <a:rPr sz="1400" b="1" dirty="0">
                <a:latin typeface="Consolas"/>
                <a:cs typeface="Consolas"/>
              </a:rPr>
              <a:t>System.</a:t>
            </a:r>
            <a:r>
              <a:rPr sz="1400" b="1" i="1" dirty="0">
                <a:solidFill>
                  <a:srgbClr val="0000C0"/>
                </a:solidFill>
                <a:latin typeface="Consolas"/>
                <a:cs typeface="Consolas"/>
              </a:rPr>
              <a:t>out</a:t>
            </a:r>
            <a:r>
              <a:rPr sz="1400" b="1" i="1" dirty="0">
                <a:latin typeface="Consolas"/>
                <a:cs typeface="Consolas"/>
              </a:rPr>
              <a:t>.println(</a:t>
            </a:r>
            <a:r>
              <a:rPr sz="1400" b="1" i="1" dirty="0">
                <a:solidFill>
                  <a:srgbClr val="2900FF"/>
                </a:solidFill>
                <a:latin typeface="Consolas"/>
                <a:cs typeface="Consolas"/>
              </a:rPr>
              <a:t>"Solde</a:t>
            </a:r>
            <a:r>
              <a:rPr sz="1400" b="1" i="1" spc="45" dirty="0">
                <a:solidFill>
                  <a:srgbClr val="2900FF"/>
                </a:solidFill>
                <a:latin typeface="Consolas"/>
                <a:cs typeface="Consolas"/>
              </a:rPr>
              <a:t> </a:t>
            </a:r>
            <a:r>
              <a:rPr sz="1400" b="1" i="1" dirty="0">
                <a:solidFill>
                  <a:srgbClr val="2900FF"/>
                </a:solidFill>
                <a:latin typeface="Consolas"/>
                <a:cs typeface="Consolas"/>
              </a:rPr>
              <a:t>Final="</a:t>
            </a:r>
            <a:r>
              <a:rPr sz="1400" b="1" i="1" dirty="0">
                <a:latin typeface="Consolas"/>
                <a:cs typeface="Consolas"/>
              </a:rPr>
              <a:t>+cp.getSolde());</a:t>
            </a:r>
            <a:endParaRPr sz="1400">
              <a:latin typeface="Consolas"/>
              <a:cs typeface="Consolas"/>
            </a:endParaRPr>
          </a:p>
          <a:p>
            <a:pPr marL="12700">
              <a:lnSpc>
                <a:spcPct val="100000"/>
              </a:lnSpc>
              <a:spcBef>
                <a:spcPts val="335"/>
              </a:spcBef>
            </a:pPr>
            <a:r>
              <a:rPr sz="1400" b="1" dirty="0">
                <a:latin typeface="Consolas"/>
                <a:cs typeface="Consolas"/>
              </a:rPr>
              <a:t>}</a:t>
            </a:r>
            <a:endParaRPr sz="1400">
              <a:latin typeface="Consolas"/>
              <a:cs typeface="Consolas"/>
            </a:endParaRPr>
          </a:p>
          <a:p>
            <a:pPr marL="12700">
              <a:lnSpc>
                <a:spcPct val="100000"/>
              </a:lnSpc>
              <a:spcBef>
                <a:spcPts val="335"/>
              </a:spcBef>
            </a:pPr>
            <a:r>
              <a:rPr sz="1400" b="1" dirty="0">
                <a:latin typeface="Consolas"/>
                <a:cs typeface="Consolas"/>
              </a:rPr>
              <a:t>}</a:t>
            </a:r>
            <a:endParaRPr sz="1400">
              <a:latin typeface="Consolas"/>
              <a:cs typeface="Consolas"/>
            </a:endParaRPr>
          </a:p>
        </p:txBody>
      </p:sp>
      <p:sp>
        <p:nvSpPr>
          <p:cNvPr id="18" name="object 18"/>
          <p:cNvSpPr/>
          <p:nvPr/>
        </p:nvSpPr>
        <p:spPr>
          <a:xfrm>
            <a:off x="6498213" y="3777996"/>
            <a:ext cx="3168650" cy="361315"/>
          </a:xfrm>
          <a:custGeom>
            <a:avLst/>
            <a:gdLst/>
            <a:ahLst/>
            <a:cxnLst/>
            <a:rect l="l" t="t" r="r" b="b"/>
            <a:pathLst>
              <a:path w="3168650" h="361314">
                <a:moveTo>
                  <a:pt x="3168395" y="0"/>
                </a:moveTo>
                <a:lnTo>
                  <a:pt x="0" y="0"/>
                </a:lnTo>
                <a:lnTo>
                  <a:pt x="0" y="361187"/>
                </a:lnTo>
                <a:lnTo>
                  <a:pt x="3168395" y="361187"/>
                </a:lnTo>
                <a:lnTo>
                  <a:pt x="3168395" y="0"/>
                </a:lnTo>
                <a:close/>
              </a:path>
            </a:pathLst>
          </a:custGeom>
          <a:solidFill>
            <a:srgbClr val="000000"/>
          </a:solidFill>
        </p:spPr>
        <p:txBody>
          <a:bodyPr wrap="square" lIns="0" tIns="0" rIns="0" bIns="0" rtlCol="0"/>
          <a:lstStyle/>
          <a:p>
            <a:endParaRPr/>
          </a:p>
        </p:txBody>
      </p:sp>
      <p:sp>
        <p:nvSpPr>
          <p:cNvPr id="19" name="object 19"/>
          <p:cNvSpPr/>
          <p:nvPr/>
        </p:nvSpPr>
        <p:spPr>
          <a:xfrm>
            <a:off x="6486021" y="3777996"/>
            <a:ext cx="3194685" cy="373380"/>
          </a:xfrm>
          <a:custGeom>
            <a:avLst/>
            <a:gdLst/>
            <a:ahLst/>
            <a:cxnLst/>
            <a:rect l="l" t="t" r="r" b="b"/>
            <a:pathLst>
              <a:path w="3194684" h="373379">
                <a:moveTo>
                  <a:pt x="25907" y="347471"/>
                </a:moveTo>
                <a:lnTo>
                  <a:pt x="25907" y="0"/>
                </a:lnTo>
                <a:lnTo>
                  <a:pt x="0" y="0"/>
                </a:lnTo>
                <a:lnTo>
                  <a:pt x="0" y="367283"/>
                </a:lnTo>
                <a:lnTo>
                  <a:pt x="6095" y="373379"/>
                </a:lnTo>
                <a:lnTo>
                  <a:pt x="12191" y="373379"/>
                </a:lnTo>
                <a:lnTo>
                  <a:pt x="12191" y="347471"/>
                </a:lnTo>
                <a:lnTo>
                  <a:pt x="25907" y="347471"/>
                </a:lnTo>
                <a:close/>
              </a:path>
              <a:path w="3194684" h="373379">
                <a:moveTo>
                  <a:pt x="3180587" y="347471"/>
                </a:moveTo>
                <a:lnTo>
                  <a:pt x="12191" y="347471"/>
                </a:lnTo>
                <a:lnTo>
                  <a:pt x="25907" y="361187"/>
                </a:lnTo>
                <a:lnTo>
                  <a:pt x="25907" y="373379"/>
                </a:lnTo>
                <a:lnTo>
                  <a:pt x="3168395" y="373379"/>
                </a:lnTo>
                <a:lnTo>
                  <a:pt x="3168395" y="361187"/>
                </a:lnTo>
                <a:lnTo>
                  <a:pt x="3180587" y="347471"/>
                </a:lnTo>
                <a:close/>
              </a:path>
              <a:path w="3194684" h="373379">
                <a:moveTo>
                  <a:pt x="25907" y="373379"/>
                </a:moveTo>
                <a:lnTo>
                  <a:pt x="25907" y="361187"/>
                </a:lnTo>
                <a:lnTo>
                  <a:pt x="12191" y="347471"/>
                </a:lnTo>
                <a:lnTo>
                  <a:pt x="12191" y="373379"/>
                </a:lnTo>
                <a:lnTo>
                  <a:pt x="25907" y="373379"/>
                </a:lnTo>
                <a:close/>
              </a:path>
              <a:path w="3194684" h="373379">
                <a:moveTo>
                  <a:pt x="3194303" y="367283"/>
                </a:moveTo>
                <a:lnTo>
                  <a:pt x="3194303" y="0"/>
                </a:lnTo>
                <a:lnTo>
                  <a:pt x="3168395" y="0"/>
                </a:lnTo>
                <a:lnTo>
                  <a:pt x="3168395" y="347471"/>
                </a:lnTo>
                <a:lnTo>
                  <a:pt x="3180587" y="347471"/>
                </a:lnTo>
                <a:lnTo>
                  <a:pt x="3180587" y="373379"/>
                </a:lnTo>
                <a:lnTo>
                  <a:pt x="3188207" y="373379"/>
                </a:lnTo>
                <a:lnTo>
                  <a:pt x="3194303" y="367283"/>
                </a:lnTo>
                <a:close/>
              </a:path>
              <a:path w="3194684" h="373379">
                <a:moveTo>
                  <a:pt x="3180587" y="373379"/>
                </a:moveTo>
                <a:lnTo>
                  <a:pt x="3180587" y="347471"/>
                </a:lnTo>
                <a:lnTo>
                  <a:pt x="3168395" y="361187"/>
                </a:lnTo>
                <a:lnTo>
                  <a:pt x="3168395" y="373379"/>
                </a:lnTo>
                <a:lnTo>
                  <a:pt x="3180587" y="373379"/>
                </a:lnTo>
                <a:close/>
              </a:path>
            </a:pathLst>
          </a:custGeom>
          <a:solidFill>
            <a:srgbClr val="000000"/>
          </a:solidFill>
        </p:spPr>
        <p:txBody>
          <a:bodyPr wrap="square" lIns="0" tIns="0" rIns="0" bIns="0" rtlCol="0"/>
          <a:lstStyle/>
          <a:p>
            <a:endParaRPr/>
          </a:p>
        </p:txBody>
      </p:sp>
      <p:sp>
        <p:nvSpPr>
          <p:cNvPr id="20" name="object 20"/>
          <p:cNvSpPr txBox="1"/>
          <p:nvPr/>
        </p:nvSpPr>
        <p:spPr>
          <a:xfrm>
            <a:off x="6576959" y="3840986"/>
            <a:ext cx="1619885" cy="224790"/>
          </a:xfrm>
          <a:prstGeom prst="rect">
            <a:avLst/>
          </a:prstGeom>
        </p:spPr>
        <p:txBody>
          <a:bodyPr vert="horz" wrap="square" lIns="0" tIns="0" rIns="0" bIns="0" rtlCol="0">
            <a:spAutoFit/>
          </a:bodyPr>
          <a:lstStyle/>
          <a:p>
            <a:pPr marL="12700">
              <a:lnSpc>
                <a:spcPct val="100000"/>
              </a:lnSpc>
            </a:pPr>
            <a:r>
              <a:rPr sz="1400" b="1" spc="-5" dirty="0">
                <a:solidFill>
                  <a:srgbClr val="FFFFFF"/>
                </a:solidFill>
                <a:latin typeface="Arial"/>
                <a:cs typeface="Arial"/>
              </a:rPr>
              <a:t>Solde</a:t>
            </a:r>
            <a:r>
              <a:rPr sz="1400" b="1" spc="-80" dirty="0">
                <a:solidFill>
                  <a:srgbClr val="FFFFFF"/>
                </a:solidFill>
                <a:latin typeface="Arial"/>
                <a:cs typeface="Arial"/>
              </a:rPr>
              <a:t> </a:t>
            </a:r>
            <a:r>
              <a:rPr sz="1400" b="1" spc="-5" dirty="0">
                <a:solidFill>
                  <a:srgbClr val="FFFFFF"/>
                </a:solidFill>
                <a:latin typeface="Arial"/>
                <a:cs typeface="Arial"/>
              </a:rPr>
              <a:t>Final=5000.0</a:t>
            </a:r>
            <a:endParaRPr sz="1400">
              <a:latin typeface="Arial"/>
              <a:cs typeface="Arial"/>
            </a:endParaRPr>
          </a:p>
        </p:txBody>
      </p:sp>
    </p:spTree>
    <p:extLst>
      <p:ext uri="{BB962C8B-B14F-4D97-AF65-F5344CB8AC3E}">
        <p14:creationId xmlns:p14="http://schemas.microsoft.com/office/powerpoint/2010/main" val="154013478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5170" y="150430"/>
            <a:ext cx="9958229" cy="533497"/>
          </a:xfrm>
          <a:prstGeom prst="rect">
            <a:avLst/>
          </a:prstGeom>
        </p:spPr>
        <p:txBody>
          <a:bodyPr vert="horz" wrap="square" lIns="0" tIns="157988" rIns="0" bIns="0" rtlCol="0">
            <a:spAutoFit/>
          </a:bodyPr>
          <a:lstStyle/>
          <a:p>
            <a:pPr marL="85725" marR="5080">
              <a:lnSpc>
                <a:spcPct val="100000"/>
              </a:lnSpc>
            </a:pPr>
            <a:r>
              <a:rPr sz="2400" b="1" spc="-5" dirty="0">
                <a:latin typeface="Garamond"/>
                <a:cs typeface="Garamond"/>
              </a:rPr>
              <a:t>Exemple </a:t>
            </a:r>
            <a:r>
              <a:rPr sz="2400" b="1" dirty="0">
                <a:latin typeface="Garamond"/>
                <a:cs typeface="Garamond"/>
              </a:rPr>
              <a:t>: </a:t>
            </a:r>
            <a:r>
              <a:rPr sz="2400" b="1" spc="-5" dirty="0">
                <a:latin typeface="Garamond"/>
                <a:cs typeface="Garamond"/>
              </a:rPr>
              <a:t>Générer </a:t>
            </a:r>
            <a:r>
              <a:rPr sz="2400" b="1" spc="-10" dirty="0">
                <a:latin typeface="Garamond"/>
                <a:cs typeface="Garamond"/>
              </a:rPr>
              <a:t>une </a:t>
            </a:r>
            <a:r>
              <a:rPr sz="2400" b="1" spc="-5" dirty="0">
                <a:latin typeface="Garamond"/>
                <a:cs typeface="Garamond"/>
              </a:rPr>
              <a:t>exception non surveillée de </a:t>
            </a:r>
            <a:r>
              <a:rPr sz="2400" b="1" dirty="0">
                <a:latin typeface="Garamond"/>
                <a:cs typeface="Garamond"/>
              </a:rPr>
              <a:t>type  </a:t>
            </a:r>
            <a:r>
              <a:rPr sz="2400" b="1" spc="-5" dirty="0">
                <a:latin typeface="Garamond"/>
                <a:cs typeface="Garamond"/>
              </a:rPr>
              <a:t>RuntimeException</a:t>
            </a:r>
            <a:endParaRPr sz="2400" dirty="0">
              <a:latin typeface="Garamond"/>
              <a:cs typeface="Garamond"/>
            </a:endParaRPr>
          </a:p>
        </p:txBody>
      </p:sp>
      <p:sp>
        <p:nvSpPr>
          <p:cNvPr id="12" name="object 12"/>
          <p:cNvSpPr txBox="1">
            <a:spLocks noGrp="1"/>
          </p:cNvSpPr>
          <p:nvPr>
            <p:ph type="sldNum" sz="quarter" idx="12"/>
          </p:nvPr>
        </p:nvSpPr>
        <p:spPr>
          <a:prstGeom prst="rect">
            <a:avLst/>
          </a:prstGeom>
        </p:spPr>
        <p:txBody>
          <a:bodyPr vert="horz" wrap="square" lIns="0" tIns="0" rIns="0" bIns="0" rtlCol="0">
            <a:spAutoFit/>
          </a:bodyPr>
          <a:lstStyle/>
          <a:p>
            <a:pPr marL="25400">
              <a:lnSpc>
                <a:spcPts val="1260"/>
              </a:lnSpc>
            </a:pPr>
            <a:fld id="{81D60167-4931-47E6-BA6A-407CBD079E47}" type="slidenum">
              <a:rPr dirty="0"/>
              <a:t>166</a:t>
            </a:fld>
            <a:endParaRPr dirty="0"/>
          </a:p>
        </p:txBody>
      </p:sp>
      <p:sp>
        <p:nvSpPr>
          <p:cNvPr id="3" name="object 3"/>
          <p:cNvSpPr/>
          <p:nvPr/>
        </p:nvSpPr>
        <p:spPr>
          <a:xfrm>
            <a:off x="1517785" y="2037588"/>
            <a:ext cx="7798434" cy="1740535"/>
          </a:xfrm>
          <a:custGeom>
            <a:avLst/>
            <a:gdLst/>
            <a:ahLst/>
            <a:cxnLst/>
            <a:rect l="l" t="t" r="r" b="b"/>
            <a:pathLst>
              <a:path w="7798434" h="1740535">
                <a:moveTo>
                  <a:pt x="7798304" y="1740408"/>
                </a:moveTo>
                <a:lnTo>
                  <a:pt x="7798304" y="6095"/>
                </a:lnTo>
                <a:lnTo>
                  <a:pt x="7792208" y="0"/>
                </a:lnTo>
                <a:lnTo>
                  <a:pt x="6095" y="0"/>
                </a:lnTo>
                <a:lnTo>
                  <a:pt x="0" y="6095"/>
                </a:lnTo>
                <a:lnTo>
                  <a:pt x="0" y="1740408"/>
                </a:lnTo>
                <a:lnTo>
                  <a:pt x="12188" y="1740408"/>
                </a:lnTo>
                <a:lnTo>
                  <a:pt x="12188" y="25907"/>
                </a:lnTo>
                <a:lnTo>
                  <a:pt x="25904" y="12191"/>
                </a:lnTo>
                <a:lnTo>
                  <a:pt x="25904" y="25907"/>
                </a:lnTo>
                <a:lnTo>
                  <a:pt x="7772396" y="25907"/>
                </a:lnTo>
                <a:lnTo>
                  <a:pt x="7772396" y="12191"/>
                </a:lnTo>
                <a:lnTo>
                  <a:pt x="7784588" y="25907"/>
                </a:lnTo>
                <a:lnTo>
                  <a:pt x="7784588" y="1740408"/>
                </a:lnTo>
                <a:lnTo>
                  <a:pt x="7798304" y="1740408"/>
                </a:lnTo>
                <a:close/>
              </a:path>
              <a:path w="7798434" h="1740535">
                <a:moveTo>
                  <a:pt x="25904" y="25907"/>
                </a:moveTo>
                <a:lnTo>
                  <a:pt x="25904" y="12191"/>
                </a:lnTo>
                <a:lnTo>
                  <a:pt x="12188" y="25907"/>
                </a:lnTo>
                <a:lnTo>
                  <a:pt x="25904" y="25907"/>
                </a:lnTo>
                <a:close/>
              </a:path>
              <a:path w="7798434" h="1740535">
                <a:moveTo>
                  <a:pt x="25904" y="1740408"/>
                </a:moveTo>
                <a:lnTo>
                  <a:pt x="25904" y="25907"/>
                </a:lnTo>
                <a:lnTo>
                  <a:pt x="12188" y="25907"/>
                </a:lnTo>
                <a:lnTo>
                  <a:pt x="12188" y="1740408"/>
                </a:lnTo>
                <a:lnTo>
                  <a:pt x="25904" y="1740408"/>
                </a:lnTo>
                <a:close/>
              </a:path>
              <a:path w="7798434" h="1740535">
                <a:moveTo>
                  <a:pt x="7784588" y="25907"/>
                </a:moveTo>
                <a:lnTo>
                  <a:pt x="7772396" y="12191"/>
                </a:lnTo>
                <a:lnTo>
                  <a:pt x="7772396" y="25907"/>
                </a:lnTo>
                <a:lnTo>
                  <a:pt x="7784588" y="25907"/>
                </a:lnTo>
                <a:close/>
              </a:path>
              <a:path w="7798434" h="1740535">
                <a:moveTo>
                  <a:pt x="7784588" y="1740408"/>
                </a:moveTo>
                <a:lnTo>
                  <a:pt x="7784588" y="25907"/>
                </a:lnTo>
                <a:lnTo>
                  <a:pt x="7772396" y="25907"/>
                </a:lnTo>
                <a:lnTo>
                  <a:pt x="7772396" y="1740408"/>
                </a:lnTo>
                <a:lnTo>
                  <a:pt x="7784588" y="1740408"/>
                </a:lnTo>
                <a:close/>
              </a:path>
            </a:pathLst>
          </a:custGeom>
          <a:solidFill>
            <a:srgbClr val="000000"/>
          </a:solidFill>
        </p:spPr>
        <p:txBody>
          <a:bodyPr wrap="square" lIns="0" tIns="0" rIns="0" bIns="0" rtlCol="0"/>
          <a:lstStyle/>
          <a:p>
            <a:endParaRPr/>
          </a:p>
        </p:txBody>
      </p:sp>
      <p:sp>
        <p:nvSpPr>
          <p:cNvPr id="4" name="object 4"/>
          <p:cNvSpPr/>
          <p:nvPr/>
        </p:nvSpPr>
        <p:spPr>
          <a:xfrm>
            <a:off x="3622426" y="2903981"/>
            <a:ext cx="111760" cy="0"/>
          </a:xfrm>
          <a:custGeom>
            <a:avLst/>
            <a:gdLst/>
            <a:ahLst/>
            <a:cxnLst/>
            <a:rect l="l" t="t" r="r" b="b"/>
            <a:pathLst>
              <a:path w="111760">
                <a:moveTo>
                  <a:pt x="0" y="0"/>
                </a:moveTo>
                <a:lnTo>
                  <a:pt x="111251" y="0"/>
                </a:lnTo>
              </a:path>
            </a:pathLst>
          </a:custGeom>
          <a:ln w="19811">
            <a:solidFill>
              <a:srgbClr val="000000"/>
            </a:solidFill>
          </a:ln>
        </p:spPr>
        <p:txBody>
          <a:bodyPr wrap="square" lIns="0" tIns="0" rIns="0" bIns="0" rtlCol="0"/>
          <a:lstStyle/>
          <a:p>
            <a:endParaRPr/>
          </a:p>
        </p:txBody>
      </p:sp>
      <p:sp>
        <p:nvSpPr>
          <p:cNvPr id="5" name="object 5"/>
          <p:cNvSpPr/>
          <p:nvPr/>
        </p:nvSpPr>
        <p:spPr>
          <a:xfrm>
            <a:off x="774073" y="3777996"/>
            <a:ext cx="9144000" cy="3429000"/>
          </a:xfrm>
          <a:custGeom>
            <a:avLst/>
            <a:gdLst/>
            <a:ahLst/>
            <a:cxnLst/>
            <a:rect l="l" t="t" r="r" b="b"/>
            <a:pathLst>
              <a:path w="9144000" h="3429000">
                <a:moveTo>
                  <a:pt x="9143996" y="3428999"/>
                </a:moveTo>
                <a:lnTo>
                  <a:pt x="9143996" y="0"/>
                </a:lnTo>
                <a:lnTo>
                  <a:pt x="0" y="0"/>
                </a:lnTo>
                <a:lnTo>
                  <a:pt x="0" y="3428999"/>
                </a:lnTo>
                <a:lnTo>
                  <a:pt x="9143996" y="3428999"/>
                </a:lnTo>
                <a:close/>
              </a:path>
            </a:pathLst>
          </a:custGeom>
          <a:solidFill>
            <a:srgbClr val="FFFFFF"/>
          </a:solidFill>
        </p:spPr>
        <p:txBody>
          <a:bodyPr wrap="square" lIns="0" tIns="0" rIns="0" bIns="0" rtlCol="0"/>
          <a:lstStyle/>
          <a:p>
            <a:endParaRPr/>
          </a:p>
        </p:txBody>
      </p:sp>
      <p:sp>
        <p:nvSpPr>
          <p:cNvPr id="6" name="object 6"/>
          <p:cNvSpPr/>
          <p:nvPr/>
        </p:nvSpPr>
        <p:spPr>
          <a:xfrm>
            <a:off x="1231273" y="6521957"/>
            <a:ext cx="8229600" cy="0"/>
          </a:xfrm>
          <a:custGeom>
            <a:avLst/>
            <a:gdLst/>
            <a:ahLst/>
            <a:cxnLst/>
            <a:rect l="l" t="t" r="r" b="b"/>
            <a:pathLst>
              <a:path w="8229600">
                <a:moveTo>
                  <a:pt x="0" y="0"/>
                </a:moveTo>
                <a:lnTo>
                  <a:pt x="8229599" y="0"/>
                </a:lnTo>
              </a:path>
            </a:pathLst>
          </a:custGeom>
          <a:ln w="19811">
            <a:solidFill>
              <a:srgbClr val="CC9800"/>
            </a:solidFill>
          </a:ln>
        </p:spPr>
        <p:txBody>
          <a:bodyPr wrap="square" lIns="0" tIns="0" rIns="0" bIns="0" rtlCol="0"/>
          <a:lstStyle/>
          <a:p>
            <a:endParaRPr/>
          </a:p>
        </p:txBody>
      </p:sp>
      <p:sp>
        <p:nvSpPr>
          <p:cNvPr id="7" name="object 7"/>
          <p:cNvSpPr/>
          <p:nvPr/>
        </p:nvSpPr>
        <p:spPr>
          <a:xfrm>
            <a:off x="1529974" y="3777996"/>
            <a:ext cx="7772400" cy="2737485"/>
          </a:xfrm>
          <a:custGeom>
            <a:avLst/>
            <a:gdLst/>
            <a:ahLst/>
            <a:cxnLst/>
            <a:rect l="l" t="t" r="r" b="b"/>
            <a:pathLst>
              <a:path w="7772400" h="2737484">
                <a:moveTo>
                  <a:pt x="7772399" y="0"/>
                </a:moveTo>
                <a:lnTo>
                  <a:pt x="0" y="0"/>
                </a:lnTo>
                <a:lnTo>
                  <a:pt x="0" y="2737103"/>
                </a:lnTo>
                <a:lnTo>
                  <a:pt x="7772399" y="2737103"/>
                </a:lnTo>
                <a:lnTo>
                  <a:pt x="7772399" y="0"/>
                </a:lnTo>
                <a:close/>
              </a:path>
            </a:pathLst>
          </a:custGeom>
          <a:solidFill>
            <a:srgbClr val="FFFFFF"/>
          </a:solidFill>
        </p:spPr>
        <p:txBody>
          <a:bodyPr wrap="square" lIns="0" tIns="0" rIns="0" bIns="0" rtlCol="0"/>
          <a:lstStyle/>
          <a:p>
            <a:endParaRPr/>
          </a:p>
        </p:txBody>
      </p:sp>
      <p:sp>
        <p:nvSpPr>
          <p:cNvPr id="8" name="object 8"/>
          <p:cNvSpPr/>
          <p:nvPr/>
        </p:nvSpPr>
        <p:spPr>
          <a:xfrm>
            <a:off x="1517785" y="3777996"/>
            <a:ext cx="7798434" cy="2749550"/>
          </a:xfrm>
          <a:custGeom>
            <a:avLst/>
            <a:gdLst/>
            <a:ahLst/>
            <a:cxnLst/>
            <a:rect l="l" t="t" r="r" b="b"/>
            <a:pathLst>
              <a:path w="7798434" h="2749550">
                <a:moveTo>
                  <a:pt x="25904" y="2724911"/>
                </a:moveTo>
                <a:lnTo>
                  <a:pt x="25904" y="0"/>
                </a:lnTo>
                <a:lnTo>
                  <a:pt x="0" y="0"/>
                </a:lnTo>
                <a:lnTo>
                  <a:pt x="0" y="2744723"/>
                </a:lnTo>
                <a:lnTo>
                  <a:pt x="6095" y="2749295"/>
                </a:lnTo>
                <a:lnTo>
                  <a:pt x="12188" y="2749295"/>
                </a:lnTo>
                <a:lnTo>
                  <a:pt x="12188" y="2724911"/>
                </a:lnTo>
                <a:lnTo>
                  <a:pt x="25904" y="2724911"/>
                </a:lnTo>
                <a:close/>
              </a:path>
              <a:path w="7798434" h="2749550">
                <a:moveTo>
                  <a:pt x="7784588" y="2724911"/>
                </a:moveTo>
                <a:lnTo>
                  <a:pt x="12188" y="2724911"/>
                </a:lnTo>
                <a:lnTo>
                  <a:pt x="25904" y="2737103"/>
                </a:lnTo>
                <a:lnTo>
                  <a:pt x="25904" y="2749295"/>
                </a:lnTo>
                <a:lnTo>
                  <a:pt x="7772396" y="2749295"/>
                </a:lnTo>
                <a:lnTo>
                  <a:pt x="7772396" y="2737103"/>
                </a:lnTo>
                <a:lnTo>
                  <a:pt x="7784588" y="2724911"/>
                </a:lnTo>
                <a:close/>
              </a:path>
              <a:path w="7798434" h="2749550">
                <a:moveTo>
                  <a:pt x="25904" y="2749295"/>
                </a:moveTo>
                <a:lnTo>
                  <a:pt x="25904" y="2737103"/>
                </a:lnTo>
                <a:lnTo>
                  <a:pt x="12188" y="2724911"/>
                </a:lnTo>
                <a:lnTo>
                  <a:pt x="12188" y="2749295"/>
                </a:lnTo>
                <a:lnTo>
                  <a:pt x="25904" y="2749295"/>
                </a:lnTo>
                <a:close/>
              </a:path>
              <a:path w="7798434" h="2749550">
                <a:moveTo>
                  <a:pt x="7798304" y="2744723"/>
                </a:moveTo>
                <a:lnTo>
                  <a:pt x="7798304" y="0"/>
                </a:lnTo>
                <a:lnTo>
                  <a:pt x="7772396" y="0"/>
                </a:lnTo>
                <a:lnTo>
                  <a:pt x="7772396" y="2724911"/>
                </a:lnTo>
                <a:lnTo>
                  <a:pt x="7784588" y="2724911"/>
                </a:lnTo>
                <a:lnTo>
                  <a:pt x="7784588" y="2749295"/>
                </a:lnTo>
                <a:lnTo>
                  <a:pt x="7792208" y="2749295"/>
                </a:lnTo>
                <a:lnTo>
                  <a:pt x="7798304" y="2744723"/>
                </a:lnTo>
                <a:close/>
              </a:path>
              <a:path w="7798434" h="2749550">
                <a:moveTo>
                  <a:pt x="7784588" y="2749295"/>
                </a:moveTo>
                <a:lnTo>
                  <a:pt x="7784588" y="2724911"/>
                </a:lnTo>
                <a:lnTo>
                  <a:pt x="7772396" y="2737103"/>
                </a:lnTo>
                <a:lnTo>
                  <a:pt x="7772396" y="2749295"/>
                </a:lnTo>
                <a:lnTo>
                  <a:pt x="7784588" y="2749295"/>
                </a:lnTo>
                <a:close/>
              </a:path>
            </a:pathLst>
          </a:custGeom>
          <a:solidFill>
            <a:srgbClr val="000000"/>
          </a:solidFill>
        </p:spPr>
        <p:txBody>
          <a:bodyPr wrap="square" lIns="0" tIns="0" rIns="0" bIns="0" rtlCol="0"/>
          <a:lstStyle/>
          <a:p>
            <a:endParaRPr/>
          </a:p>
        </p:txBody>
      </p:sp>
      <p:sp>
        <p:nvSpPr>
          <p:cNvPr id="9" name="object 9"/>
          <p:cNvSpPr txBox="1"/>
          <p:nvPr/>
        </p:nvSpPr>
        <p:spPr>
          <a:xfrm>
            <a:off x="1608721" y="2035555"/>
            <a:ext cx="7139940" cy="4413885"/>
          </a:xfrm>
          <a:prstGeom prst="rect">
            <a:avLst/>
          </a:prstGeom>
        </p:spPr>
        <p:txBody>
          <a:bodyPr vert="horz" wrap="square" lIns="0" tIns="0" rIns="0" bIns="0" rtlCol="0">
            <a:spAutoFit/>
          </a:bodyPr>
          <a:lstStyle/>
          <a:p>
            <a:pPr marL="12700" marR="4784090">
              <a:lnSpc>
                <a:spcPct val="120000"/>
              </a:lnSpc>
            </a:pPr>
            <a:r>
              <a:rPr sz="1600" b="1" spc="-10" dirty="0">
                <a:solidFill>
                  <a:srgbClr val="7E0054"/>
                </a:solidFill>
                <a:latin typeface="Consolas"/>
                <a:cs typeface="Consolas"/>
              </a:rPr>
              <a:t>package </a:t>
            </a:r>
            <a:r>
              <a:rPr sz="1600" b="1" spc="-10" dirty="0">
                <a:latin typeface="Consolas"/>
                <a:cs typeface="Consolas"/>
              </a:rPr>
              <a:t>metier;  </a:t>
            </a:r>
            <a:r>
              <a:rPr sz="1600" b="1" spc="-10" dirty="0">
                <a:solidFill>
                  <a:srgbClr val="7E0054"/>
                </a:solidFill>
                <a:latin typeface="Consolas"/>
                <a:cs typeface="Consolas"/>
              </a:rPr>
              <a:t>public class </a:t>
            </a:r>
            <a:r>
              <a:rPr sz="1600" b="1" spc="-10" dirty="0">
                <a:latin typeface="Consolas"/>
                <a:cs typeface="Consolas"/>
              </a:rPr>
              <a:t>Compte</a:t>
            </a:r>
            <a:r>
              <a:rPr sz="1600" b="1" spc="-45" dirty="0">
                <a:latin typeface="Consolas"/>
                <a:cs typeface="Consolas"/>
              </a:rPr>
              <a:t> </a:t>
            </a:r>
            <a:r>
              <a:rPr sz="1600" b="1" spc="-5" dirty="0">
                <a:latin typeface="Consolas"/>
                <a:cs typeface="Consolas"/>
              </a:rPr>
              <a:t>{</a:t>
            </a:r>
            <a:endParaRPr sz="1600">
              <a:latin typeface="Consolas"/>
              <a:cs typeface="Consolas"/>
            </a:endParaRPr>
          </a:p>
          <a:p>
            <a:pPr marL="234950" marR="4672965">
              <a:lnSpc>
                <a:spcPct val="120000"/>
              </a:lnSpc>
            </a:pPr>
            <a:r>
              <a:rPr sz="1600" b="1" spc="-10" dirty="0">
                <a:solidFill>
                  <a:srgbClr val="7E0054"/>
                </a:solidFill>
                <a:latin typeface="Consolas"/>
                <a:cs typeface="Consolas"/>
              </a:rPr>
              <a:t>private int </a:t>
            </a:r>
            <a:r>
              <a:rPr sz="1600" b="1" u="heavy" spc="-10" dirty="0">
                <a:solidFill>
                  <a:srgbClr val="0000C0"/>
                </a:solidFill>
                <a:latin typeface="Consolas"/>
                <a:cs typeface="Consolas"/>
              </a:rPr>
              <a:t>code</a:t>
            </a:r>
            <a:r>
              <a:rPr sz="1600" b="1" spc="-10" dirty="0">
                <a:latin typeface="Consolas"/>
                <a:cs typeface="Consolas"/>
              </a:rPr>
              <a:t>;  </a:t>
            </a:r>
            <a:r>
              <a:rPr sz="1600" b="1" spc="-10" dirty="0">
                <a:solidFill>
                  <a:srgbClr val="7E0054"/>
                </a:solidFill>
                <a:latin typeface="Consolas"/>
                <a:cs typeface="Consolas"/>
              </a:rPr>
              <a:t>private float</a:t>
            </a:r>
            <a:r>
              <a:rPr sz="1600" b="1" spc="-50" dirty="0">
                <a:solidFill>
                  <a:srgbClr val="7E0054"/>
                </a:solidFill>
                <a:latin typeface="Consolas"/>
                <a:cs typeface="Consolas"/>
              </a:rPr>
              <a:t> </a:t>
            </a:r>
            <a:r>
              <a:rPr sz="1600" b="1" spc="-10" dirty="0">
                <a:solidFill>
                  <a:srgbClr val="0000C0"/>
                </a:solidFill>
                <a:latin typeface="Consolas"/>
                <a:cs typeface="Consolas"/>
              </a:rPr>
              <a:t>solde</a:t>
            </a:r>
            <a:r>
              <a:rPr sz="1600" b="1" spc="-10" dirty="0">
                <a:latin typeface="Consolas"/>
                <a:cs typeface="Consolas"/>
              </a:rPr>
              <a:t>;</a:t>
            </a:r>
            <a:endParaRPr sz="1600">
              <a:latin typeface="Consolas"/>
              <a:cs typeface="Consolas"/>
            </a:endParaRPr>
          </a:p>
          <a:p>
            <a:pPr marL="234950">
              <a:lnSpc>
                <a:spcPct val="100000"/>
              </a:lnSpc>
              <a:spcBef>
                <a:spcPts val="380"/>
              </a:spcBef>
            </a:pPr>
            <a:r>
              <a:rPr sz="1600" b="1" spc="-10" dirty="0">
                <a:solidFill>
                  <a:srgbClr val="7E0054"/>
                </a:solidFill>
                <a:latin typeface="Consolas"/>
                <a:cs typeface="Consolas"/>
              </a:rPr>
              <a:t>public void </a:t>
            </a:r>
            <a:r>
              <a:rPr sz="1600" b="1" spc="-10" dirty="0">
                <a:latin typeface="Consolas"/>
                <a:cs typeface="Consolas"/>
              </a:rPr>
              <a:t>verser(</a:t>
            </a:r>
            <a:r>
              <a:rPr sz="1600" b="1" spc="-10" dirty="0">
                <a:solidFill>
                  <a:srgbClr val="7E0054"/>
                </a:solidFill>
                <a:latin typeface="Consolas"/>
                <a:cs typeface="Consolas"/>
              </a:rPr>
              <a:t>float</a:t>
            </a:r>
            <a:r>
              <a:rPr sz="1600" b="1" spc="-35" dirty="0">
                <a:solidFill>
                  <a:srgbClr val="7E0054"/>
                </a:solidFill>
                <a:latin typeface="Consolas"/>
                <a:cs typeface="Consolas"/>
              </a:rPr>
              <a:t> </a:t>
            </a:r>
            <a:r>
              <a:rPr sz="1600" b="1" spc="-10" dirty="0">
                <a:latin typeface="Consolas"/>
                <a:cs typeface="Consolas"/>
              </a:rPr>
              <a:t>mt){</a:t>
            </a:r>
            <a:endParaRPr sz="1600">
              <a:latin typeface="Consolas"/>
              <a:cs typeface="Consolas"/>
            </a:endParaRPr>
          </a:p>
          <a:p>
            <a:pPr marL="234950">
              <a:lnSpc>
                <a:spcPct val="100000"/>
              </a:lnSpc>
              <a:spcBef>
                <a:spcPts val="384"/>
              </a:spcBef>
            </a:pPr>
            <a:r>
              <a:rPr sz="1600" spc="-10" dirty="0">
                <a:solidFill>
                  <a:srgbClr val="0000C0"/>
                </a:solidFill>
                <a:latin typeface="Consolas"/>
                <a:cs typeface="Consolas"/>
              </a:rPr>
              <a:t>solde</a:t>
            </a:r>
            <a:r>
              <a:rPr sz="1600" spc="-10" dirty="0">
                <a:latin typeface="Consolas"/>
                <a:cs typeface="Consolas"/>
              </a:rPr>
              <a:t>=</a:t>
            </a:r>
            <a:r>
              <a:rPr sz="1600" spc="-10" dirty="0">
                <a:solidFill>
                  <a:srgbClr val="0000C0"/>
                </a:solidFill>
                <a:latin typeface="Consolas"/>
                <a:cs typeface="Consolas"/>
              </a:rPr>
              <a:t>solde</a:t>
            </a:r>
            <a:r>
              <a:rPr sz="1600" spc="-10" dirty="0">
                <a:latin typeface="Consolas"/>
                <a:cs typeface="Consolas"/>
              </a:rPr>
              <a:t>+mt;</a:t>
            </a:r>
            <a:endParaRPr sz="1600">
              <a:latin typeface="Consolas"/>
              <a:cs typeface="Consolas"/>
            </a:endParaRPr>
          </a:p>
          <a:p>
            <a:pPr marL="234950">
              <a:lnSpc>
                <a:spcPct val="100000"/>
              </a:lnSpc>
              <a:spcBef>
                <a:spcPts val="380"/>
              </a:spcBef>
            </a:pPr>
            <a:r>
              <a:rPr sz="1600" spc="-5" dirty="0">
                <a:latin typeface="Consolas"/>
                <a:cs typeface="Consolas"/>
              </a:rPr>
              <a:t>}</a:t>
            </a:r>
            <a:endParaRPr sz="1600">
              <a:latin typeface="Consolas"/>
              <a:cs typeface="Consolas"/>
            </a:endParaRPr>
          </a:p>
          <a:p>
            <a:pPr marL="234950">
              <a:lnSpc>
                <a:spcPct val="100000"/>
              </a:lnSpc>
              <a:spcBef>
                <a:spcPts val="380"/>
              </a:spcBef>
            </a:pPr>
            <a:r>
              <a:rPr sz="1600" b="1" spc="-10" dirty="0">
                <a:solidFill>
                  <a:srgbClr val="7E0054"/>
                </a:solidFill>
                <a:latin typeface="Consolas"/>
                <a:cs typeface="Consolas"/>
              </a:rPr>
              <a:t>public void </a:t>
            </a:r>
            <a:r>
              <a:rPr sz="1600" b="1" spc="-10" dirty="0">
                <a:latin typeface="Consolas"/>
                <a:cs typeface="Consolas"/>
              </a:rPr>
              <a:t>retirer(</a:t>
            </a:r>
            <a:r>
              <a:rPr sz="1600" b="1" spc="-10" dirty="0">
                <a:solidFill>
                  <a:srgbClr val="7E0054"/>
                </a:solidFill>
                <a:latin typeface="Consolas"/>
                <a:cs typeface="Consolas"/>
              </a:rPr>
              <a:t>float</a:t>
            </a:r>
            <a:r>
              <a:rPr sz="1600" b="1" spc="-30" dirty="0">
                <a:solidFill>
                  <a:srgbClr val="7E0054"/>
                </a:solidFill>
                <a:latin typeface="Consolas"/>
                <a:cs typeface="Consolas"/>
              </a:rPr>
              <a:t> </a:t>
            </a:r>
            <a:r>
              <a:rPr sz="1600" b="1" spc="-10" dirty="0">
                <a:latin typeface="Consolas"/>
                <a:cs typeface="Consolas"/>
              </a:rPr>
              <a:t>mt){</a:t>
            </a:r>
            <a:endParaRPr sz="1600">
              <a:latin typeface="Consolas"/>
              <a:cs typeface="Consolas"/>
            </a:endParaRPr>
          </a:p>
          <a:p>
            <a:pPr marL="346075">
              <a:lnSpc>
                <a:spcPct val="100000"/>
              </a:lnSpc>
              <a:spcBef>
                <a:spcPts val="380"/>
              </a:spcBef>
            </a:pPr>
            <a:r>
              <a:rPr sz="1600" b="1" spc="-10" dirty="0">
                <a:solidFill>
                  <a:srgbClr val="7E0054"/>
                </a:solidFill>
                <a:latin typeface="Consolas"/>
                <a:cs typeface="Consolas"/>
              </a:rPr>
              <a:t>if</a:t>
            </a:r>
            <a:r>
              <a:rPr sz="1600" b="1" spc="-10" dirty="0">
                <a:latin typeface="Consolas"/>
                <a:cs typeface="Consolas"/>
              </a:rPr>
              <a:t>(mt&gt;</a:t>
            </a:r>
            <a:r>
              <a:rPr sz="1600" b="1" spc="-10" dirty="0">
                <a:solidFill>
                  <a:srgbClr val="0000C0"/>
                </a:solidFill>
                <a:latin typeface="Consolas"/>
                <a:cs typeface="Consolas"/>
              </a:rPr>
              <a:t>solde</a:t>
            </a:r>
            <a:r>
              <a:rPr sz="1600" b="1" spc="-10" dirty="0">
                <a:latin typeface="Consolas"/>
                <a:cs typeface="Consolas"/>
              </a:rPr>
              <a:t>) </a:t>
            </a:r>
            <a:r>
              <a:rPr sz="1600" b="1" spc="-10" dirty="0">
                <a:solidFill>
                  <a:srgbClr val="7E0054"/>
                </a:solidFill>
                <a:latin typeface="Consolas"/>
                <a:cs typeface="Consolas"/>
              </a:rPr>
              <a:t>throw new </a:t>
            </a:r>
            <a:r>
              <a:rPr sz="1600" b="1" spc="-10" dirty="0">
                <a:latin typeface="Consolas"/>
                <a:cs typeface="Consolas"/>
              </a:rPr>
              <a:t>RuntimeException(</a:t>
            </a:r>
            <a:r>
              <a:rPr sz="1600" b="1" spc="-10" dirty="0">
                <a:solidFill>
                  <a:srgbClr val="2900FF"/>
                </a:solidFill>
                <a:latin typeface="Consolas"/>
                <a:cs typeface="Consolas"/>
              </a:rPr>
              <a:t>"Solde</a:t>
            </a:r>
            <a:r>
              <a:rPr sz="1600" b="1" spc="35" dirty="0">
                <a:solidFill>
                  <a:srgbClr val="2900FF"/>
                </a:solidFill>
                <a:latin typeface="Consolas"/>
                <a:cs typeface="Consolas"/>
              </a:rPr>
              <a:t> </a:t>
            </a:r>
            <a:r>
              <a:rPr sz="1600" b="1" spc="-10" dirty="0">
                <a:solidFill>
                  <a:srgbClr val="2900FF"/>
                </a:solidFill>
                <a:latin typeface="Consolas"/>
                <a:cs typeface="Consolas"/>
              </a:rPr>
              <a:t>Insuffisant"</a:t>
            </a:r>
            <a:r>
              <a:rPr sz="1600" b="1" spc="-10" dirty="0">
                <a:latin typeface="Consolas"/>
                <a:cs typeface="Consolas"/>
              </a:rPr>
              <a:t>);</a:t>
            </a:r>
            <a:endParaRPr sz="1600">
              <a:latin typeface="Consolas"/>
              <a:cs typeface="Consolas"/>
            </a:endParaRPr>
          </a:p>
          <a:p>
            <a:pPr marL="346075">
              <a:lnSpc>
                <a:spcPct val="100000"/>
              </a:lnSpc>
              <a:spcBef>
                <a:spcPts val="380"/>
              </a:spcBef>
            </a:pPr>
            <a:r>
              <a:rPr sz="1600" spc="-10" dirty="0">
                <a:solidFill>
                  <a:srgbClr val="0000C0"/>
                </a:solidFill>
                <a:latin typeface="Consolas"/>
                <a:cs typeface="Consolas"/>
              </a:rPr>
              <a:t>solde</a:t>
            </a:r>
            <a:r>
              <a:rPr sz="1600" spc="-10" dirty="0">
                <a:latin typeface="Consolas"/>
                <a:cs typeface="Consolas"/>
              </a:rPr>
              <a:t>=</a:t>
            </a:r>
            <a:r>
              <a:rPr sz="1600" spc="-10" dirty="0">
                <a:solidFill>
                  <a:srgbClr val="0000C0"/>
                </a:solidFill>
                <a:latin typeface="Consolas"/>
                <a:cs typeface="Consolas"/>
              </a:rPr>
              <a:t>solde</a:t>
            </a:r>
            <a:r>
              <a:rPr sz="1600" spc="-10" dirty="0">
                <a:latin typeface="Consolas"/>
                <a:cs typeface="Consolas"/>
              </a:rPr>
              <a:t>-mt;</a:t>
            </a:r>
            <a:endParaRPr sz="1600">
              <a:latin typeface="Consolas"/>
              <a:cs typeface="Consolas"/>
            </a:endParaRPr>
          </a:p>
          <a:p>
            <a:pPr marL="234950">
              <a:lnSpc>
                <a:spcPct val="100000"/>
              </a:lnSpc>
              <a:spcBef>
                <a:spcPts val="380"/>
              </a:spcBef>
            </a:pPr>
            <a:r>
              <a:rPr sz="1600" spc="-5" dirty="0">
                <a:latin typeface="Consolas"/>
                <a:cs typeface="Consolas"/>
              </a:rPr>
              <a:t>}</a:t>
            </a:r>
            <a:endParaRPr sz="1600">
              <a:latin typeface="Consolas"/>
              <a:cs typeface="Consolas"/>
            </a:endParaRPr>
          </a:p>
          <a:p>
            <a:pPr marL="346075" marR="4227195" indent="-111760">
              <a:lnSpc>
                <a:spcPct val="120000"/>
              </a:lnSpc>
            </a:pPr>
            <a:r>
              <a:rPr sz="1600" b="1" spc="-10" dirty="0">
                <a:solidFill>
                  <a:srgbClr val="7E0054"/>
                </a:solidFill>
                <a:latin typeface="Consolas"/>
                <a:cs typeface="Consolas"/>
              </a:rPr>
              <a:t>public float </a:t>
            </a:r>
            <a:r>
              <a:rPr sz="1600" b="1" spc="-10" dirty="0">
                <a:latin typeface="Consolas"/>
                <a:cs typeface="Consolas"/>
              </a:rPr>
              <a:t>getSolde(){  </a:t>
            </a:r>
            <a:r>
              <a:rPr sz="1600" b="1" spc="-10" dirty="0">
                <a:solidFill>
                  <a:srgbClr val="7E0054"/>
                </a:solidFill>
                <a:latin typeface="Consolas"/>
                <a:cs typeface="Consolas"/>
              </a:rPr>
              <a:t>return</a:t>
            </a:r>
            <a:r>
              <a:rPr sz="1600" b="1" spc="-80" dirty="0">
                <a:solidFill>
                  <a:srgbClr val="7E0054"/>
                </a:solidFill>
                <a:latin typeface="Consolas"/>
                <a:cs typeface="Consolas"/>
              </a:rPr>
              <a:t> </a:t>
            </a:r>
            <a:r>
              <a:rPr sz="1600" b="1" spc="-10" dirty="0">
                <a:solidFill>
                  <a:srgbClr val="0000C0"/>
                </a:solidFill>
                <a:latin typeface="Consolas"/>
                <a:cs typeface="Consolas"/>
              </a:rPr>
              <a:t>solde</a:t>
            </a:r>
            <a:r>
              <a:rPr sz="1600" b="1" spc="-10" dirty="0">
                <a:latin typeface="Consolas"/>
                <a:cs typeface="Consolas"/>
              </a:rPr>
              <a:t>;</a:t>
            </a:r>
            <a:endParaRPr sz="1600">
              <a:latin typeface="Consolas"/>
              <a:cs typeface="Consolas"/>
            </a:endParaRPr>
          </a:p>
          <a:p>
            <a:pPr marL="234950">
              <a:lnSpc>
                <a:spcPct val="100000"/>
              </a:lnSpc>
              <a:spcBef>
                <a:spcPts val="380"/>
              </a:spcBef>
            </a:pPr>
            <a:r>
              <a:rPr sz="1600" spc="-5" dirty="0">
                <a:latin typeface="Consolas"/>
                <a:cs typeface="Consolas"/>
              </a:rPr>
              <a:t>}</a:t>
            </a:r>
            <a:endParaRPr sz="1600">
              <a:latin typeface="Consolas"/>
              <a:cs typeface="Consolas"/>
            </a:endParaRPr>
          </a:p>
          <a:p>
            <a:pPr marL="12700">
              <a:lnSpc>
                <a:spcPct val="100000"/>
              </a:lnSpc>
              <a:spcBef>
                <a:spcPts val="380"/>
              </a:spcBef>
            </a:pPr>
            <a:r>
              <a:rPr sz="1600" spc="-5" dirty="0">
                <a:latin typeface="Consolas"/>
                <a:cs typeface="Consolas"/>
              </a:rPr>
              <a:t>}</a:t>
            </a:r>
            <a:endParaRPr sz="1600">
              <a:latin typeface="Consolas"/>
              <a:cs typeface="Consolas"/>
            </a:endParaRPr>
          </a:p>
        </p:txBody>
      </p:sp>
      <p:sp>
        <p:nvSpPr>
          <p:cNvPr id="10" name="object 10"/>
          <p:cNvSpPr/>
          <p:nvPr/>
        </p:nvSpPr>
        <p:spPr>
          <a:xfrm>
            <a:off x="3316101" y="4369307"/>
            <a:ext cx="5573395" cy="388620"/>
          </a:xfrm>
          <a:custGeom>
            <a:avLst/>
            <a:gdLst/>
            <a:ahLst/>
            <a:cxnLst/>
            <a:rect l="l" t="t" r="r" b="b"/>
            <a:pathLst>
              <a:path w="5573395" h="388620">
                <a:moveTo>
                  <a:pt x="5573267" y="382523"/>
                </a:moveTo>
                <a:lnTo>
                  <a:pt x="5573267" y="6095"/>
                </a:lnTo>
                <a:lnTo>
                  <a:pt x="5567171" y="0"/>
                </a:lnTo>
                <a:lnTo>
                  <a:pt x="6095" y="0"/>
                </a:lnTo>
                <a:lnTo>
                  <a:pt x="0" y="6095"/>
                </a:lnTo>
                <a:lnTo>
                  <a:pt x="0" y="382523"/>
                </a:lnTo>
                <a:lnTo>
                  <a:pt x="6095" y="388619"/>
                </a:lnTo>
                <a:lnTo>
                  <a:pt x="13715" y="388619"/>
                </a:lnTo>
                <a:lnTo>
                  <a:pt x="13715" y="28955"/>
                </a:lnTo>
                <a:lnTo>
                  <a:pt x="28955" y="15239"/>
                </a:lnTo>
                <a:lnTo>
                  <a:pt x="28955" y="28955"/>
                </a:lnTo>
                <a:lnTo>
                  <a:pt x="5544311" y="28955"/>
                </a:lnTo>
                <a:lnTo>
                  <a:pt x="5544311" y="15239"/>
                </a:lnTo>
                <a:lnTo>
                  <a:pt x="5559551" y="28955"/>
                </a:lnTo>
                <a:lnTo>
                  <a:pt x="5559551" y="388619"/>
                </a:lnTo>
                <a:lnTo>
                  <a:pt x="5567171" y="388619"/>
                </a:lnTo>
                <a:lnTo>
                  <a:pt x="5573267" y="382523"/>
                </a:lnTo>
                <a:close/>
              </a:path>
              <a:path w="5573395" h="388620">
                <a:moveTo>
                  <a:pt x="28955" y="28955"/>
                </a:moveTo>
                <a:lnTo>
                  <a:pt x="28955" y="15239"/>
                </a:lnTo>
                <a:lnTo>
                  <a:pt x="13715" y="28955"/>
                </a:lnTo>
                <a:lnTo>
                  <a:pt x="28955" y="28955"/>
                </a:lnTo>
                <a:close/>
              </a:path>
              <a:path w="5573395" h="388620">
                <a:moveTo>
                  <a:pt x="28955" y="359663"/>
                </a:moveTo>
                <a:lnTo>
                  <a:pt x="28955" y="28955"/>
                </a:lnTo>
                <a:lnTo>
                  <a:pt x="13715" y="28955"/>
                </a:lnTo>
                <a:lnTo>
                  <a:pt x="13715" y="359663"/>
                </a:lnTo>
                <a:lnTo>
                  <a:pt x="28955" y="359663"/>
                </a:lnTo>
                <a:close/>
              </a:path>
              <a:path w="5573395" h="388620">
                <a:moveTo>
                  <a:pt x="5559551" y="359663"/>
                </a:moveTo>
                <a:lnTo>
                  <a:pt x="13715" y="359663"/>
                </a:lnTo>
                <a:lnTo>
                  <a:pt x="28955" y="374903"/>
                </a:lnTo>
                <a:lnTo>
                  <a:pt x="28955" y="388619"/>
                </a:lnTo>
                <a:lnTo>
                  <a:pt x="5544311" y="388619"/>
                </a:lnTo>
                <a:lnTo>
                  <a:pt x="5544311" y="374903"/>
                </a:lnTo>
                <a:lnTo>
                  <a:pt x="5559551" y="359663"/>
                </a:lnTo>
                <a:close/>
              </a:path>
              <a:path w="5573395" h="388620">
                <a:moveTo>
                  <a:pt x="28955" y="388619"/>
                </a:moveTo>
                <a:lnTo>
                  <a:pt x="28955" y="374903"/>
                </a:lnTo>
                <a:lnTo>
                  <a:pt x="13715" y="359663"/>
                </a:lnTo>
                <a:lnTo>
                  <a:pt x="13715" y="388619"/>
                </a:lnTo>
                <a:lnTo>
                  <a:pt x="28955" y="388619"/>
                </a:lnTo>
                <a:close/>
              </a:path>
              <a:path w="5573395" h="388620">
                <a:moveTo>
                  <a:pt x="5559551" y="28955"/>
                </a:moveTo>
                <a:lnTo>
                  <a:pt x="5544311" y="15239"/>
                </a:lnTo>
                <a:lnTo>
                  <a:pt x="5544311" y="28955"/>
                </a:lnTo>
                <a:lnTo>
                  <a:pt x="5559551" y="28955"/>
                </a:lnTo>
                <a:close/>
              </a:path>
              <a:path w="5573395" h="388620">
                <a:moveTo>
                  <a:pt x="5559551" y="359663"/>
                </a:moveTo>
                <a:lnTo>
                  <a:pt x="5559551" y="28955"/>
                </a:lnTo>
                <a:lnTo>
                  <a:pt x="5544311" y="28955"/>
                </a:lnTo>
                <a:lnTo>
                  <a:pt x="5544311" y="359663"/>
                </a:lnTo>
                <a:lnTo>
                  <a:pt x="5559551" y="359663"/>
                </a:lnTo>
                <a:close/>
              </a:path>
              <a:path w="5573395" h="388620">
                <a:moveTo>
                  <a:pt x="5559551" y="388619"/>
                </a:moveTo>
                <a:lnTo>
                  <a:pt x="5559551" y="359663"/>
                </a:lnTo>
                <a:lnTo>
                  <a:pt x="5544311" y="374903"/>
                </a:lnTo>
                <a:lnTo>
                  <a:pt x="5544311" y="388619"/>
                </a:lnTo>
                <a:lnTo>
                  <a:pt x="5559551" y="388619"/>
                </a:lnTo>
                <a:close/>
              </a:path>
            </a:pathLst>
          </a:custGeom>
          <a:solidFill>
            <a:srgbClr val="FF0000"/>
          </a:solidFill>
        </p:spPr>
        <p:txBody>
          <a:bodyPr wrap="square" lIns="0" tIns="0" rIns="0" bIns="0" rtlCol="0"/>
          <a:lstStyle/>
          <a:p>
            <a:endParaRPr/>
          </a:p>
        </p:txBody>
      </p:sp>
    </p:spTree>
    <p:extLst>
      <p:ext uri="{BB962C8B-B14F-4D97-AF65-F5344CB8AC3E}">
        <p14:creationId xmlns:p14="http://schemas.microsoft.com/office/powerpoint/2010/main" val="273766736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6463" rIns="0" bIns="0" rtlCol="0">
            <a:spAutoFit/>
          </a:bodyPr>
          <a:lstStyle/>
          <a:p>
            <a:pPr marL="146685">
              <a:lnSpc>
                <a:spcPct val="100000"/>
              </a:lnSpc>
            </a:pPr>
            <a:r>
              <a:rPr sz="4200" spc="-5" dirty="0"/>
              <a:t>Utilisation </a:t>
            </a:r>
            <a:r>
              <a:rPr sz="4200" dirty="0"/>
              <a:t>de </a:t>
            </a:r>
            <a:r>
              <a:rPr sz="4200" spc="-5" dirty="0"/>
              <a:t>la </a:t>
            </a:r>
            <a:r>
              <a:rPr sz="4200" dirty="0"/>
              <a:t>classe</a:t>
            </a:r>
            <a:r>
              <a:rPr sz="4200" spc="-25" dirty="0"/>
              <a:t> </a:t>
            </a:r>
            <a:r>
              <a:rPr sz="4200" spc="-5" dirty="0"/>
              <a:t>Compte</a:t>
            </a:r>
            <a:endParaRPr sz="4200"/>
          </a:p>
        </p:txBody>
      </p:sp>
      <p:sp>
        <p:nvSpPr>
          <p:cNvPr id="12" name="object 12"/>
          <p:cNvSpPr txBox="1">
            <a:spLocks noGrp="1"/>
          </p:cNvSpPr>
          <p:nvPr>
            <p:ph type="sldNum" sz="quarter" idx="12"/>
          </p:nvPr>
        </p:nvSpPr>
        <p:spPr>
          <a:prstGeom prst="rect">
            <a:avLst/>
          </a:prstGeom>
        </p:spPr>
        <p:txBody>
          <a:bodyPr vert="horz" wrap="square" lIns="0" tIns="0" rIns="0" bIns="0" rtlCol="0">
            <a:spAutoFit/>
          </a:bodyPr>
          <a:lstStyle/>
          <a:p>
            <a:pPr marL="25400">
              <a:lnSpc>
                <a:spcPts val="1260"/>
              </a:lnSpc>
            </a:pPr>
            <a:fld id="{81D60167-4931-47E6-BA6A-407CBD079E47}" type="slidenum">
              <a:rPr dirty="0"/>
              <a:t>167</a:t>
            </a:fld>
            <a:endParaRPr dirty="0"/>
          </a:p>
        </p:txBody>
      </p:sp>
      <p:sp>
        <p:nvSpPr>
          <p:cNvPr id="3" name="object 3"/>
          <p:cNvSpPr/>
          <p:nvPr/>
        </p:nvSpPr>
        <p:spPr>
          <a:xfrm>
            <a:off x="1231273" y="6521957"/>
            <a:ext cx="8229600" cy="0"/>
          </a:xfrm>
          <a:custGeom>
            <a:avLst/>
            <a:gdLst/>
            <a:ahLst/>
            <a:cxnLst/>
            <a:rect l="l" t="t" r="r" b="b"/>
            <a:pathLst>
              <a:path w="8229600">
                <a:moveTo>
                  <a:pt x="0" y="0"/>
                </a:moveTo>
                <a:lnTo>
                  <a:pt x="8229599" y="0"/>
                </a:lnTo>
              </a:path>
            </a:pathLst>
          </a:custGeom>
          <a:ln w="19811">
            <a:solidFill>
              <a:srgbClr val="CC9800"/>
            </a:solidFill>
          </a:ln>
        </p:spPr>
        <p:txBody>
          <a:bodyPr wrap="square" lIns="0" tIns="0" rIns="0" bIns="0" rtlCol="0"/>
          <a:lstStyle/>
          <a:p>
            <a:endParaRPr/>
          </a:p>
        </p:txBody>
      </p:sp>
      <p:sp>
        <p:nvSpPr>
          <p:cNvPr id="4" name="object 4"/>
          <p:cNvSpPr/>
          <p:nvPr/>
        </p:nvSpPr>
        <p:spPr>
          <a:xfrm>
            <a:off x="2765937" y="4236720"/>
            <a:ext cx="751840" cy="268605"/>
          </a:xfrm>
          <a:custGeom>
            <a:avLst/>
            <a:gdLst/>
            <a:ahLst/>
            <a:cxnLst/>
            <a:rect l="l" t="t" r="r" b="b"/>
            <a:pathLst>
              <a:path w="751839" h="268604">
                <a:moveTo>
                  <a:pt x="0" y="0"/>
                </a:moveTo>
                <a:lnTo>
                  <a:pt x="0" y="268223"/>
                </a:lnTo>
                <a:lnTo>
                  <a:pt x="751331" y="268223"/>
                </a:lnTo>
                <a:lnTo>
                  <a:pt x="751331" y="0"/>
                </a:lnTo>
                <a:lnTo>
                  <a:pt x="0" y="0"/>
                </a:lnTo>
                <a:close/>
              </a:path>
            </a:pathLst>
          </a:custGeom>
          <a:solidFill>
            <a:srgbClr val="D4D4D4"/>
          </a:solidFill>
        </p:spPr>
        <p:txBody>
          <a:bodyPr wrap="square" lIns="0" tIns="0" rIns="0" bIns="0" rtlCol="0"/>
          <a:lstStyle/>
          <a:p>
            <a:endParaRPr/>
          </a:p>
        </p:txBody>
      </p:sp>
      <p:sp>
        <p:nvSpPr>
          <p:cNvPr id="5" name="object 5"/>
          <p:cNvSpPr/>
          <p:nvPr/>
        </p:nvSpPr>
        <p:spPr>
          <a:xfrm>
            <a:off x="3517270" y="4236720"/>
            <a:ext cx="2382520" cy="268605"/>
          </a:xfrm>
          <a:custGeom>
            <a:avLst/>
            <a:gdLst/>
            <a:ahLst/>
            <a:cxnLst/>
            <a:rect l="l" t="t" r="r" b="b"/>
            <a:pathLst>
              <a:path w="2382520" h="268604">
                <a:moveTo>
                  <a:pt x="0" y="0"/>
                </a:moveTo>
                <a:lnTo>
                  <a:pt x="0" y="268223"/>
                </a:lnTo>
                <a:lnTo>
                  <a:pt x="2382011" y="268223"/>
                </a:lnTo>
                <a:lnTo>
                  <a:pt x="2382011" y="0"/>
                </a:lnTo>
                <a:lnTo>
                  <a:pt x="0" y="0"/>
                </a:lnTo>
                <a:close/>
              </a:path>
            </a:pathLst>
          </a:custGeom>
          <a:solidFill>
            <a:srgbClr val="D4D4D4"/>
          </a:solidFill>
        </p:spPr>
        <p:txBody>
          <a:bodyPr wrap="square" lIns="0" tIns="0" rIns="0" bIns="0" rtlCol="0"/>
          <a:lstStyle/>
          <a:p>
            <a:endParaRPr/>
          </a:p>
        </p:txBody>
      </p:sp>
      <p:sp>
        <p:nvSpPr>
          <p:cNvPr id="6" name="object 6"/>
          <p:cNvSpPr/>
          <p:nvPr/>
        </p:nvSpPr>
        <p:spPr>
          <a:xfrm>
            <a:off x="5899281" y="4236720"/>
            <a:ext cx="251460" cy="268605"/>
          </a:xfrm>
          <a:custGeom>
            <a:avLst/>
            <a:gdLst/>
            <a:ahLst/>
            <a:cxnLst/>
            <a:rect l="l" t="t" r="r" b="b"/>
            <a:pathLst>
              <a:path w="251460" h="268604">
                <a:moveTo>
                  <a:pt x="0" y="0"/>
                </a:moveTo>
                <a:lnTo>
                  <a:pt x="0" y="268223"/>
                </a:lnTo>
                <a:lnTo>
                  <a:pt x="251459" y="268223"/>
                </a:lnTo>
                <a:lnTo>
                  <a:pt x="251459" y="0"/>
                </a:lnTo>
                <a:lnTo>
                  <a:pt x="0" y="0"/>
                </a:lnTo>
                <a:close/>
              </a:path>
            </a:pathLst>
          </a:custGeom>
          <a:solidFill>
            <a:srgbClr val="D4D4D4"/>
          </a:solidFill>
        </p:spPr>
        <p:txBody>
          <a:bodyPr wrap="square" lIns="0" tIns="0" rIns="0" bIns="0" rtlCol="0"/>
          <a:lstStyle/>
          <a:p>
            <a:endParaRPr/>
          </a:p>
        </p:txBody>
      </p:sp>
      <p:sp>
        <p:nvSpPr>
          <p:cNvPr id="7" name="object 7"/>
          <p:cNvSpPr/>
          <p:nvPr/>
        </p:nvSpPr>
        <p:spPr>
          <a:xfrm>
            <a:off x="2765937" y="5334000"/>
            <a:ext cx="751840" cy="268605"/>
          </a:xfrm>
          <a:custGeom>
            <a:avLst/>
            <a:gdLst/>
            <a:ahLst/>
            <a:cxnLst/>
            <a:rect l="l" t="t" r="r" b="b"/>
            <a:pathLst>
              <a:path w="751839" h="268604">
                <a:moveTo>
                  <a:pt x="0" y="0"/>
                </a:moveTo>
                <a:lnTo>
                  <a:pt x="0" y="268223"/>
                </a:lnTo>
                <a:lnTo>
                  <a:pt x="751331" y="268223"/>
                </a:lnTo>
                <a:lnTo>
                  <a:pt x="751331" y="0"/>
                </a:lnTo>
                <a:lnTo>
                  <a:pt x="0" y="0"/>
                </a:lnTo>
                <a:close/>
              </a:path>
            </a:pathLst>
          </a:custGeom>
          <a:solidFill>
            <a:srgbClr val="D4D4D4"/>
          </a:solidFill>
        </p:spPr>
        <p:txBody>
          <a:bodyPr wrap="square" lIns="0" tIns="0" rIns="0" bIns="0" rtlCol="0"/>
          <a:lstStyle/>
          <a:p>
            <a:endParaRPr/>
          </a:p>
        </p:txBody>
      </p:sp>
      <p:sp>
        <p:nvSpPr>
          <p:cNvPr id="8" name="object 8"/>
          <p:cNvSpPr/>
          <p:nvPr/>
        </p:nvSpPr>
        <p:spPr>
          <a:xfrm>
            <a:off x="3517270" y="5334000"/>
            <a:ext cx="2506980" cy="268605"/>
          </a:xfrm>
          <a:custGeom>
            <a:avLst/>
            <a:gdLst/>
            <a:ahLst/>
            <a:cxnLst/>
            <a:rect l="l" t="t" r="r" b="b"/>
            <a:pathLst>
              <a:path w="2506979" h="268604">
                <a:moveTo>
                  <a:pt x="0" y="0"/>
                </a:moveTo>
                <a:lnTo>
                  <a:pt x="0" y="268223"/>
                </a:lnTo>
                <a:lnTo>
                  <a:pt x="2506979" y="268223"/>
                </a:lnTo>
                <a:lnTo>
                  <a:pt x="2506979" y="0"/>
                </a:lnTo>
                <a:lnTo>
                  <a:pt x="0" y="0"/>
                </a:lnTo>
                <a:close/>
              </a:path>
            </a:pathLst>
          </a:custGeom>
          <a:solidFill>
            <a:srgbClr val="D4D4D4"/>
          </a:solidFill>
        </p:spPr>
        <p:txBody>
          <a:bodyPr wrap="square" lIns="0" tIns="0" rIns="0" bIns="0" rtlCol="0"/>
          <a:lstStyle/>
          <a:p>
            <a:endParaRPr/>
          </a:p>
        </p:txBody>
      </p:sp>
      <p:sp>
        <p:nvSpPr>
          <p:cNvPr id="9" name="object 9"/>
          <p:cNvSpPr/>
          <p:nvPr/>
        </p:nvSpPr>
        <p:spPr>
          <a:xfrm>
            <a:off x="6024250" y="5334000"/>
            <a:ext cx="251460" cy="268605"/>
          </a:xfrm>
          <a:custGeom>
            <a:avLst/>
            <a:gdLst/>
            <a:ahLst/>
            <a:cxnLst/>
            <a:rect l="l" t="t" r="r" b="b"/>
            <a:pathLst>
              <a:path w="251460" h="268604">
                <a:moveTo>
                  <a:pt x="0" y="0"/>
                </a:moveTo>
                <a:lnTo>
                  <a:pt x="0" y="268223"/>
                </a:lnTo>
                <a:lnTo>
                  <a:pt x="251459" y="268223"/>
                </a:lnTo>
                <a:lnTo>
                  <a:pt x="251459" y="0"/>
                </a:lnTo>
                <a:lnTo>
                  <a:pt x="0" y="0"/>
                </a:lnTo>
                <a:close/>
              </a:path>
            </a:pathLst>
          </a:custGeom>
          <a:solidFill>
            <a:srgbClr val="D4D4D4"/>
          </a:solidFill>
        </p:spPr>
        <p:txBody>
          <a:bodyPr wrap="square" lIns="0" tIns="0" rIns="0" bIns="0" rtlCol="0"/>
          <a:lstStyle/>
          <a:p>
            <a:endParaRPr/>
          </a:p>
        </p:txBody>
      </p:sp>
      <p:sp>
        <p:nvSpPr>
          <p:cNvPr id="10" name="object 10"/>
          <p:cNvSpPr txBox="1"/>
          <p:nvPr/>
        </p:nvSpPr>
        <p:spPr>
          <a:xfrm>
            <a:off x="1175900" y="1296923"/>
            <a:ext cx="8012430" cy="5416550"/>
          </a:xfrm>
          <a:prstGeom prst="rect">
            <a:avLst/>
          </a:prstGeom>
        </p:spPr>
        <p:txBody>
          <a:bodyPr vert="horz" wrap="square" lIns="0" tIns="0" rIns="0" bIns="0" rtlCol="0">
            <a:spAutoFit/>
          </a:bodyPr>
          <a:lstStyle/>
          <a:p>
            <a:pPr marL="355600" indent="-342900">
              <a:lnSpc>
                <a:spcPct val="100000"/>
              </a:lnSpc>
              <a:buClr>
                <a:srgbClr val="CC9900"/>
              </a:buClr>
              <a:buSzPct val="63888"/>
              <a:buFont typeface="Wingdings"/>
              <a:buChar char=""/>
              <a:tabLst>
                <a:tab pos="354965" algn="l"/>
                <a:tab pos="355600" algn="l"/>
              </a:tabLst>
            </a:pPr>
            <a:r>
              <a:rPr sz="1800" spc="-5" dirty="0">
                <a:latin typeface="Arial"/>
                <a:cs typeface="Arial"/>
              </a:rPr>
              <a:t>En faisant appel </a:t>
            </a:r>
            <a:r>
              <a:rPr sz="1800" dirty="0">
                <a:latin typeface="Arial"/>
                <a:cs typeface="Arial"/>
              </a:rPr>
              <a:t>à </a:t>
            </a:r>
            <a:r>
              <a:rPr sz="1800" spc="-5" dirty="0">
                <a:latin typeface="Arial"/>
                <a:cs typeface="Arial"/>
              </a:rPr>
              <a:t>la méthode retirer, le compilateur ne signale</a:t>
            </a:r>
            <a:r>
              <a:rPr sz="1800" spc="110" dirty="0">
                <a:latin typeface="Arial"/>
                <a:cs typeface="Arial"/>
              </a:rPr>
              <a:t> </a:t>
            </a:r>
            <a:r>
              <a:rPr sz="1800" spc="-5" dirty="0">
                <a:latin typeface="Arial"/>
                <a:cs typeface="Arial"/>
              </a:rPr>
              <a:t>rien</a:t>
            </a:r>
            <a:endParaRPr sz="1800" dirty="0">
              <a:latin typeface="Arial"/>
              <a:cs typeface="Arial"/>
            </a:endParaRPr>
          </a:p>
          <a:p>
            <a:pPr marL="355600" marR="5080" indent="-342900">
              <a:lnSpc>
                <a:spcPct val="100000"/>
              </a:lnSpc>
              <a:spcBef>
                <a:spcPts val="430"/>
              </a:spcBef>
              <a:buClr>
                <a:srgbClr val="CC9900"/>
              </a:buClr>
              <a:buSzPct val="63888"/>
              <a:buFont typeface="Wingdings"/>
              <a:buChar char=""/>
              <a:tabLst>
                <a:tab pos="354965" algn="l"/>
                <a:tab pos="355600" algn="l"/>
                <a:tab pos="1889760" algn="l"/>
                <a:tab pos="2513330" algn="l"/>
              </a:tabLst>
            </a:pPr>
            <a:r>
              <a:rPr sz="1800" spc="-5" dirty="0">
                <a:latin typeface="Arial"/>
                <a:cs typeface="Arial"/>
              </a:rPr>
              <a:t>C’est</a:t>
            </a:r>
            <a:r>
              <a:rPr sz="1800" dirty="0">
                <a:latin typeface="Arial"/>
                <a:cs typeface="Arial"/>
              </a:rPr>
              <a:t> </a:t>
            </a:r>
            <a:r>
              <a:rPr sz="1800" spc="-5" dirty="0">
                <a:latin typeface="Arial"/>
                <a:cs typeface="Arial"/>
              </a:rPr>
              <a:t>une</a:t>
            </a:r>
            <a:r>
              <a:rPr sz="1800" spc="15" dirty="0">
                <a:latin typeface="Arial"/>
                <a:cs typeface="Arial"/>
              </a:rPr>
              <a:t> </a:t>
            </a:r>
            <a:r>
              <a:rPr sz="1800" spc="-5" dirty="0">
                <a:latin typeface="Arial"/>
                <a:cs typeface="Arial"/>
              </a:rPr>
              <a:t>Exception	non surveillée. </a:t>
            </a:r>
            <a:r>
              <a:rPr sz="1800" dirty="0">
                <a:latin typeface="Arial"/>
                <a:cs typeface="Arial"/>
              </a:rPr>
              <a:t>On </a:t>
            </a:r>
            <a:r>
              <a:rPr sz="1800" spc="-5" dirty="0">
                <a:latin typeface="Arial"/>
                <a:cs typeface="Arial"/>
              </a:rPr>
              <a:t>est pas obligé de la traiter</a:t>
            </a:r>
            <a:r>
              <a:rPr sz="1800" spc="55" dirty="0">
                <a:latin typeface="Arial"/>
                <a:cs typeface="Arial"/>
              </a:rPr>
              <a:t> </a:t>
            </a:r>
            <a:r>
              <a:rPr sz="1800" spc="-5" dirty="0">
                <a:latin typeface="Arial"/>
                <a:cs typeface="Arial"/>
              </a:rPr>
              <a:t>pour</a:t>
            </a:r>
            <a:r>
              <a:rPr sz="1800" spc="10" dirty="0">
                <a:latin typeface="Arial"/>
                <a:cs typeface="Arial"/>
              </a:rPr>
              <a:t> </a:t>
            </a:r>
            <a:r>
              <a:rPr sz="1800" spc="-5" dirty="0">
                <a:latin typeface="Arial"/>
                <a:cs typeface="Arial"/>
              </a:rPr>
              <a:t>que </a:t>
            </a:r>
            <a:r>
              <a:rPr sz="1800" dirty="0">
                <a:latin typeface="Arial"/>
                <a:cs typeface="Arial"/>
              </a:rPr>
              <a:t> </a:t>
            </a:r>
            <a:r>
              <a:rPr sz="1800" spc="-5" dirty="0">
                <a:latin typeface="Arial"/>
                <a:cs typeface="Arial"/>
              </a:rPr>
              <a:t>le</a:t>
            </a:r>
            <a:r>
              <a:rPr sz="1800" spc="-10" dirty="0">
                <a:latin typeface="Arial"/>
                <a:cs typeface="Arial"/>
              </a:rPr>
              <a:t> </a:t>
            </a:r>
            <a:r>
              <a:rPr sz="1800" spc="-5" dirty="0">
                <a:latin typeface="Arial"/>
                <a:cs typeface="Arial"/>
              </a:rPr>
              <a:t>programme	soit</a:t>
            </a:r>
            <a:r>
              <a:rPr sz="1800" spc="-70" dirty="0">
                <a:latin typeface="Arial"/>
                <a:cs typeface="Arial"/>
              </a:rPr>
              <a:t> </a:t>
            </a:r>
            <a:r>
              <a:rPr sz="1800" spc="-5" dirty="0">
                <a:latin typeface="Arial"/>
                <a:cs typeface="Arial"/>
              </a:rPr>
              <a:t>compilé</a:t>
            </a:r>
            <a:endParaRPr sz="1800" dirty="0">
              <a:latin typeface="Arial"/>
              <a:cs typeface="Arial"/>
            </a:endParaRPr>
          </a:p>
          <a:p>
            <a:pPr marL="85725">
              <a:lnSpc>
                <a:spcPct val="100000"/>
              </a:lnSpc>
              <a:spcBef>
                <a:spcPts val="969"/>
              </a:spcBef>
            </a:pPr>
            <a:r>
              <a:rPr sz="1800" b="1" spc="-10" dirty="0">
                <a:solidFill>
                  <a:srgbClr val="7E0054"/>
                </a:solidFill>
                <a:latin typeface="Consolas"/>
                <a:cs typeface="Consolas"/>
              </a:rPr>
              <a:t>package</a:t>
            </a:r>
            <a:r>
              <a:rPr sz="1800" b="1" spc="-80" dirty="0">
                <a:solidFill>
                  <a:srgbClr val="7E0054"/>
                </a:solidFill>
                <a:latin typeface="Consolas"/>
                <a:cs typeface="Consolas"/>
              </a:rPr>
              <a:t> </a:t>
            </a:r>
            <a:r>
              <a:rPr sz="1800" b="1" spc="-5" dirty="0">
                <a:latin typeface="Consolas"/>
                <a:cs typeface="Consolas"/>
              </a:rPr>
              <a:t>pres;</a:t>
            </a:r>
            <a:endParaRPr sz="1800" dirty="0">
              <a:latin typeface="Consolas"/>
              <a:cs typeface="Consolas"/>
            </a:endParaRPr>
          </a:p>
          <a:p>
            <a:pPr marL="85725" marR="4658360">
              <a:lnSpc>
                <a:spcPct val="100000"/>
              </a:lnSpc>
            </a:pPr>
            <a:r>
              <a:rPr sz="1800" b="1" spc="-10" dirty="0">
                <a:solidFill>
                  <a:srgbClr val="7E0054"/>
                </a:solidFill>
                <a:latin typeface="Consolas"/>
                <a:cs typeface="Consolas"/>
              </a:rPr>
              <a:t>import </a:t>
            </a:r>
            <a:r>
              <a:rPr sz="1800" b="1" spc="-10" dirty="0">
                <a:latin typeface="Consolas"/>
                <a:cs typeface="Consolas"/>
              </a:rPr>
              <a:t>java.util.Scanner;  </a:t>
            </a:r>
            <a:r>
              <a:rPr sz="1800" b="1" spc="-10" dirty="0">
                <a:solidFill>
                  <a:srgbClr val="7E0054"/>
                </a:solidFill>
                <a:latin typeface="Consolas"/>
                <a:cs typeface="Consolas"/>
              </a:rPr>
              <a:t>import </a:t>
            </a:r>
            <a:r>
              <a:rPr sz="1800" b="1" spc="-5" dirty="0">
                <a:latin typeface="Consolas"/>
                <a:cs typeface="Consolas"/>
              </a:rPr>
              <a:t>metier.Compte;  </a:t>
            </a:r>
            <a:r>
              <a:rPr sz="1800" b="1" spc="-10" dirty="0">
                <a:solidFill>
                  <a:srgbClr val="7E0054"/>
                </a:solidFill>
                <a:latin typeface="Consolas"/>
                <a:cs typeface="Consolas"/>
              </a:rPr>
              <a:t>public </a:t>
            </a:r>
            <a:r>
              <a:rPr sz="1800" b="1" spc="-5" dirty="0">
                <a:solidFill>
                  <a:srgbClr val="7E0054"/>
                </a:solidFill>
                <a:latin typeface="Consolas"/>
                <a:cs typeface="Consolas"/>
              </a:rPr>
              <a:t>class </a:t>
            </a:r>
            <a:r>
              <a:rPr sz="1800" b="1" spc="-10" dirty="0">
                <a:latin typeface="Consolas"/>
                <a:cs typeface="Consolas"/>
              </a:rPr>
              <a:t>Application</a:t>
            </a:r>
            <a:r>
              <a:rPr sz="1800" b="1" spc="-40" dirty="0">
                <a:latin typeface="Consolas"/>
                <a:cs typeface="Consolas"/>
              </a:rPr>
              <a:t> </a:t>
            </a:r>
            <a:r>
              <a:rPr sz="1800" b="1" dirty="0">
                <a:latin typeface="Consolas"/>
                <a:cs typeface="Consolas"/>
              </a:rPr>
              <a:t>{</a:t>
            </a:r>
            <a:endParaRPr sz="1800" dirty="0">
              <a:latin typeface="Consolas"/>
              <a:cs typeface="Consolas"/>
            </a:endParaRPr>
          </a:p>
          <a:p>
            <a:pPr marL="85725">
              <a:lnSpc>
                <a:spcPct val="100000"/>
              </a:lnSpc>
            </a:pPr>
            <a:r>
              <a:rPr sz="1800" b="1" spc="-10" dirty="0">
                <a:solidFill>
                  <a:srgbClr val="7E0054"/>
                </a:solidFill>
                <a:latin typeface="Consolas"/>
                <a:cs typeface="Consolas"/>
              </a:rPr>
              <a:t>public </a:t>
            </a:r>
            <a:r>
              <a:rPr sz="1800" b="1" spc="-5" dirty="0">
                <a:solidFill>
                  <a:srgbClr val="7E0054"/>
                </a:solidFill>
                <a:latin typeface="Consolas"/>
                <a:cs typeface="Consolas"/>
              </a:rPr>
              <a:t>static void </a:t>
            </a:r>
            <a:r>
              <a:rPr sz="1800" b="1" spc="-10" dirty="0">
                <a:latin typeface="Consolas"/>
                <a:cs typeface="Consolas"/>
              </a:rPr>
              <a:t>main(String[] </a:t>
            </a:r>
            <a:r>
              <a:rPr sz="1800" b="1" spc="-5" dirty="0">
                <a:latin typeface="Consolas"/>
                <a:cs typeface="Consolas"/>
              </a:rPr>
              <a:t>args)</a:t>
            </a:r>
            <a:r>
              <a:rPr sz="1800" b="1" spc="-40" dirty="0">
                <a:latin typeface="Consolas"/>
                <a:cs typeface="Consolas"/>
              </a:rPr>
              <a:t> </a:t>
            </a:r>
            <a:r>
              <a:rPr sz="1800" b="1" dirty="0">
                <a:latin typeface="Consolas"/>
                <a:cs typeface="Consolas"/>
              </a:rPr>
              <a:t>{</a:t>
            </a:r>
            <a:endParaRPr sz="1800" dirty="0">
              <a:latin typeface="Consolas"/>
              <a:cs typeface="Consolas"/>
            </a:endParaRPr>
          </a:p>
          <a:p>
            <a:pPr marL="210820">
              <a:lnSpc>
                <a:spcPct val="100000"/>
              </a:lnSpc>
            </a:pPr>
            <a:r>
              <a:rPr sz="1800" spc="-10" dirty="0">
                <a:latin typeface="Consolas"/>
                <a:cs typeface="Consolas"/>
              </a:rPr>
              <a:t>Compte cp=</a:t>
            </a:r>
            <a:r>
              <a:rPr sz="1800" b="1" spc="-10" dirty="0">
                <a:solidFill>
                  <a:srgbClr val="7E0054"/>
                </a:solidFill>
                <a:latin typeface="Consolas"/>
                <a:cs typeface="Consolas"/>
              </a:rPr>
              <a:t>new</a:t>
            </a:r>
            <a:r>
              <a:rPr sz="1800" b="1" spc="-20" dirty="0">
                <a:solidFill>
                  <a:srgbClr val="7E0054"/>
                </a:solidFill>
                <a:latin typeface="Consolas"/>
                <a:cs typeface="Consolas"/>
              </a:rPr>
              <a:t> </a:t>
            </a:r>
            <a:r>
              <a:rPr sz="1800" b="1" spc="-10" dirty="0">
                <a:latin typeface="Consolas"/>
                <a:cs typeface="Consolas"/>
              </a:rPr>
              <a:t>Compte();</a:t>
            </a:r>
            <a:endParaRPr sz="1800" dirty="0">
              <a:latin typeface="Consolas"/>
              <a:cs typeface="Consolas"/>
            </a:endParaRPr>
          </a:p>
          <a:p>
            <a:pPr marL="210820" marR="2905125">
              <a:lnSpc>
                <a:spcPct val="100000"/>
              </a:lnSpc>
            </a:pPr>
            <a:r>
              <a:rPr sz="1800" spc="-10" dirty="0">
                <a:latin typeface="Consolas"/>
                <a:cs typeface="Consolas"/>
              </a:rPr>
              <a:t>Scanner clavier=</a:t>
            </a:r>
            <a:r>
              <a:rPr sz="1800" b="1" spc="-10" dirty="0">
                <a:solidFill>
                  <a:srgbClr val="7E0054"/>
                </a:solidFill>
                <a:latin typeface="Consolas"/>
                <a:cs typeface="Consolas"/>
              </a:rPr>
              <a:t>new </a:t>
            </a:r>
            <a:r>
              <a:rPr sz="1800" b="1" spc="-10" dirty="0">
                <a:latin typeface="Consolas"/>
                <a:cs typeface="Consolas"/>
              </a:rPr>
              <a:t>Scanner(System.</a:t>
            </a:r>
            <a:r>
              <a:rPr sz="1800" b="1" i="1" spc="-10" dirty="0">
                <a:solidFill>
                  <a:srgbClr val="0000C0"/>
                </a:solidFill>
                <a:latin typeface="Consolas"/>
                <a:cs typeface="Consolas"/>
              </a:rPr>
              <a:t>in</a:t>
            </a:r>
            <a:r>
              <a:rPr sz="1800" b="1" i="1" spc="-10" dirty="0">
                <a:latin typeface="Consolas"/>
                <a:cs typeface="Consolas"/>
              </a:rPr>
              <a:t>);  </a:t>
            </a:r>
            <a:r>
              <a:rPr sz="1800" spc="-10" dirty="0">
                <a:latin typeface="Consolas"/>
                <a:cs typeface="Consolas"/>
              </a:rPr>
              <a:t>System.</a:t>
            </a:r>
            <a:r>
              <a:rPr sz="1800" i="1" spc="-10" dirty="0">
                <a:solidFill>
                  <a:srgbClr val="0000C0"/>
                </a:solidFill>
                <a:latin typeface="Consolas"/>
                <a:cs typeface="Consolas"/>
              </a:rPr>
              <a:t>out</a:t>
            </a:r>
            <a:r>
              <a:rPr sz="1800" i="1" spc="-10" dirty="0">
                <a:latin typeface="Consolas"/>
                <a:cs typeface="Consolas"/>
              </a:rPr>
              <a:t>.print(</a:t>
            </a:r>
            <a:r>
              <a:rPr sz="1800" i="1" spc="-10" dirty="0">
                <a:solidFill>
                  <a:srgbClr val="2900FF"/>
                </a:solidFill>
                <a:latin typeface="Consolas"/>
                <a:cs typeface="Consolas"/>
              </a:rPr>
              <a:t>"Montant </a:t>
            </a:r>
            <a:r>
              <a:rPr sz="1800" i="1" dirty="0">
                <a:solidFill>
                  <a:srgbClr val="2900FF"/>
                </a:solidFill>
                <a:latin typeface="Consolas"/>
                <a:cs typeface="Consolas"/>
              </a:rPr>
              <a:t>à </a:t>
            </a:r>
            <a:r>
              <a:rPr sz="1800" i="1" spc="-10" dirty="0">
                <a:solidFill>
                  <a:srgbClr val="2900FF"/>
                </a:solidFill>
                <a:latin typeface="Consolas"/>
                <a:cs typeface="Consolas"/>
              </a:rPr>
              <a:t>verser:"</a:t>
            </a:r>
            <a:r>
              <a:rPr sz="1800" i="1" spc="-10" dirty="0">
                <a:latin typeface="Consolas"/>
                <a:cs typeface="Consolas"/>
              </a:rPr>
              <a:t>);  </a:t>
            </a:r>
            <a:r>
              <a:rPr sz="1800" b="1" spc="-5" dirty="0">
                <a:solidFill>
                  <a:srgbClr val="7E0054"/>
                </a:solidFill>
                <a:latin typeface="Consolas"/>
                <a:cs typeface="Consolas"/>
              </a:rPr>
              <a:t>float </a:t>
            </a:r>
            <a:r>
              <a:rPr sz="1800" b="1" spc="-10" dirty="0">
                <a:latin typeface="Consolas"/>
                <a:cs typeface="Consolas"/>
              </a:rPr>
              <a:t>mt1=clavier.nextFloat();  </a:t>
            </a:r>
            <a:r>
              <a:rPr sz="1800" spc="-10" dirty="0">
                <a:latin typeface="Consolas"/>
                <a:cs typeface="Consolas"/>
              </a:rPr>
              <a:t>cp.verser(mt1);</a:t>
            </a:r>
            <a:endParaRPr sz="1800" dirty="0">
              <a:latin typeface="Consolas"/>
              <a:cs typeface="Consolas"/>
            </a:endParaRPr>
          </a:p>
          <a:p>
            <a:pPr marL="210820">
              <a:lnSpc>
                <a:spcPct val="100000"/>
              </a:lnSpc>
            </a:pPr>
            <a:r>
              <a:rPr sz="1800" spc="-10" dirty="0">
                <a:latin typeface="Consolas"/>
                <a:cs typeface="Consolas"/>
              </a:rPr>
              <a:t>System.</a:t>
            </a:r>
            <a:r>
              <a:rPr sz="1800" i="1" spc="-10" dirty="0">
                <a:solidFill>
                  <a:srgbClr val="0000C0"/>
                </a:solidFill>
                <a:latin typeface="Consolas"/>
                <a:cs typeface="Consolas"/>
              </a:rPr>
              <a:t>out</a:t>
            </a:r>
            <a:r>
              <a:rPr sz="1800" i="1" spc="-10" dirty="0">
                <a:latin typeface="Consolas"/>
                <a:cs typeface="Consolas"/>
              </a:rPr>
              <a:t>.println(</a:t>
            </a:r>
            <a:r>
              <a:rPr sz="1800" i="1" spc="-10" dirty="0">
                <a:solidFill>
                  <a:srgbClr val="2900FF"/>
                </a:solidFill>
                <a:latin typeface="Consolas"/>
                <a:cs typeface="Consolas"/>
              </a:rPr>
              <a:t>"Solde</a:t>
            </a:r>
            <a:r>
              <a:rPr sz="1800" i="1" spc="85" dirty="0">
                <a:solidFill>
                  <a:srgbClr val="2900FF"/>
                </a:solidFill>
                <a:latin typeface="Consolas"/>
                <a:cs typeface="Consolas"/>
              </a:rPr>
              <a:t> </a:t>
            </a:r>
            <a:r>
              <a:rPr sz="1800" i="1" spc="-10" dirty="0">
                <a:solidFill>
                  <a:srgbClr val="2900FF"/>
                </a:solidFill>
                <a:latin typeface="Consolas"/>
                <a:cs typeface="Consolas"/>
              </a:rPr>
              <a:t>Actuel:"</a:t>
            </a:r>
            <a:r>
              <a:rPr sz="1800" i="1" spc="-10" dirty="0">
                <a:latin typeface="Consolas"/>
                <a:cs typeface="Consolas"/>
              </a:rPr>
              <a:t>+cp.getSolde());</a:t>
            </a:r>
            <a:endParaRPr sz="1800" dirty="0">
              <a:latin typeface="Consolas"/>
              <a:cs typeface="Consolas"/>
            </a:endParaRPr>
          </a:p>
          <a:p>
            <a:pPr marL="210820">
              <a:lnSpc>
                <a:spcPct val="100000"/>
              </a:lnSpc>
            </a:pPr>
            <a:r>
              <a:rPr sz="1800" spc="-10" dirty="0">
                <a:latin typeface="Consolas"/>
                <a:cs typeface="Consolas"/>
              </a:rPr>
              <a:t>System.</a:t>
            </a:r>
            <a:r>
              <a:rPr sz="1800" i="1" spc="-10" dirty="0">
                <a:solidFill>
                  <a:srgbClr val="0000C0"/>
                </a:solidFill>
                <a:latin typeface="Consolas"/>
                <a:cs typeface="Consolas"/>
              </a:rPr>
              <a:t>out</a:t>
            </a:r>
            <a:r>
              <a:rPr sz="1800" i="1" spc="-10" dirty="0">
                <a:latin typeface="Consolas"/>
                <a:cs typeface="Consolas"/>
              </a:rPr>
              <a:t>.print(</a:t>
            </a:r>
            <a:r>
              <a:rPr sz="1800" i="1" spc="-10" dirty="0">
                <a:solidFill>
                  <a:srgbClr val="2900FF"/>
                </a:solidFill>
                <a:latin typeface="Consolas"/>
                <a:cs typeface="Consolas"/>
              </a:rPr>
              <a:t>"Montant </a:t>
            </a:r>
            <a:r>
              <a:rPr sz="1800" i="1" dirty="0">
                <a:solidFill>
                  <a:srgbClr val="2900FF"/>
                </a:solidFill>
                <a:latin typeface="Consolas"/>
                <a:cs typeface="Consolas"/>
              </a:rPr>
              <a:t>à</a:t>
            </a:r>
            <a:r>
              <a:rPr sz="1800" i="1" spc="30" dirty="0">
                <a:solidFill>
                  <a:srgbClr val="2900FF"/>
                </a:solidFill>
                <a:latin typeface="Consolas"/>
                <a:cs typeface="Consolas"/>
              </a:rPr>
              <a:t> </a:t>
            </a:r>
            <a:r>
              <a:rPr sz="1800" i="1" spc="-10" dirty="0">
                <a:solidFill>
                  <a:srgbClr val="2900FF"/>
                </a:solidFill>
                <a:latin typeface="Consolas"/>
                <a:cs typeface="Consolas"/>
              </a:rPr>
              <a:t>retirer:"</a:t>
            </a:r>
            <a:r>
              <a:rPr sz="1800" i="1" spc="-10" dirty="0">
                <a:latin typeface="Consolas"/>
                <a:cs typeface="Consolas"/>
              </a:rPr>
              <a:t>);</a:t>
            </a:r>
            <a:endParaRPr sz="1800" dirty="0">
              <a:latin typeface="Consolas"/>
              <a:cs typeface="Consolas"/>
            </a:endParaRPr>
          </a:p>
          <a:p>
            <a:pPr marL="210820">
              <a:lnSpc>
                <a:spcPct val="100000"/>
              </a:lnSpc>
            </a:pPr>
            <a:r>
              <a:rPr sz="1800" b="1" spc="-5" dirty="0">
                <a:solidFill>
                  <a:srgbClr val="7E0054"/>
                </a:solidFill>
                <a:latin typeface="Consolas"/>
                <a:cs typeface="Consolas"/>
              </a:rPr>
              <a:t>float</a:t>
            </a:r>
            <a:r>
              <a:rPr sz="1800" b="1" spc="-15" dirty="0">
                <a:solidFill>
                  <a:srgbClr val="7E0054"/>
                </a:solidFill>
                <a:latin typeface="Consolas"/>
                <a:cs typeface="Consolas"/>
              </a:rPr>
              <a:t> </a:t>
            </a:r>
            <a:r>
              <a:rPr sz="1800" b="1" spc="-10" dirty="0">
                <a:latin typeface="Consolas"/>
                <a:cs typeface="Consolas"/>
              </a:rPr>
              <a:t>mt2=clavier.nextFloat();</a:t>
            </a:r>
            <a:endParaRPr sz="1800" dirty="0">
              <a:latin typeface="Consolas"/>
              <a:cs typeface="Consolas"/>
            </a:endParaRPr>
          </a:p>
          <a:p>
            <a:pPr marL="210820">
              <a:lnSpc>
                <a:spcPct val="100000"/>
              </a:lnSpc>
            </a:pPr>
            <a:r>
              <a:rPr sz="1800" spc="-10" dirty="0">
                <a:latin typeface="Consolas"/>
                <a:cs typeface="Consolas"/>
              </a:rPr>
              <a:t>cp.retirer(mt2); </a:t>
            </a:r>
            <a:r>
              <a:rPr sz="1800" spc="-5" dirty="0">
                <a:latin typeface="Consolas"/>
                <a:cs typeface="Consolas"/>
              </a:rPr>
              <a:t>// Le </a:t>
            </a:r>
            <a:r>
              <a:rPr sz="1800" spc="-10" dirty="0">
                <a:latin typeface="Consolas"/>
                <a:cs typeface="Consolas"/>
              </a:rPr>
              <a:t>comilateur </a:t>
            </a:r>
            <a:r>
              <a:rPr sz="1800" dirty="0">
                <a:latin typeface="Consolas"/>
                <a:cs typeface="Consolas"/>
              </a:rPr>
              <a:t>ne </a:t>
            </a:r>
            <a:r>
              <a:rPr sz="1800" spc="-5" dirty="0">
                <a:latin typeface="Consolas"/>
                <a:cs typeface="Consolas"/>
              </a:rPr>
              <a:t>signale rien</a:t>
            </a:r>
            <a:endParaRPr sz="1800" dirty="0">
              <a:latin typeface="Consolas"/>
              <a:cs typeface="Consolas"/>
            </a:endParaRPr>
          </a:p>
          <a:p>
            <a:pPr marL="85725">
              <a:lnSpc>
                <a:spcPct val="100000"/>
              </a:lnSpc>
            </a:pPr>
            <a:r>
              <a:rPr sz="1800" dirty="0">
                <a:latin typeface="Consolas"/>
                <a:cs typeface="Consolas"/>
              </a:rPr>
              <a:t>}</a:t>
            </a:r>
          </a:p>
          <a:p>
            <a:pPr marL="85725">
              <a:lnSpc>
                <a:spcPct val="100000"/>
              </a:lnSpc>
            </a:pPr>
            <a:r>
              <a:rPr sz="1800" dirty="0">
                <a:latin typeface="Consolas"/>
                <a:cs typeface="Consolas"/>
              </a:rPr>
              <a:t>}</a:t>
            </a:r>
          </a:p>
        </p:txBody>
      </p:sp>
    </p:spTree>
    <p:extLst>
      <p:ext uri="{BB962C8B-B14F-4D97-AF65-F5344CB8AC3E}">
        <p14:creationId xmlns:p14="http://schemas.microsoft.com/office/powerpoint/2010/main" val="316226334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5171" y="15018"/>
            <a:ext cx="9223058" cy="804322"/>
          </a:xfrm>
          <a:prstGeom prst="rect">
            <a:avLst/>
          </a:prstGeom>
        </p:spPr>
        <p:txBody>
          <a:bodyPr vert="horz" wrap="square" lIns="0" tIns="156463" rIns="0" bIns="0" rtlCol="0">
            <a:spAutoFit/>
          </a:bodyPr>
          <a:lstStyle/>
          <a:p>
            <a:pPr marL="146685">
              <a:lnSpc>
                <a:spcPct val="100000"/>
              </a:lnSpc>
            </a:pPr>
            <a:r>
              <a:rPr sz="4200" spc="-5" dirty="0"/>
              <a:t>Personnaliser les exception</a:t>
            </a:r>
            <a:r>
              <a:rPr lang="fr-FR" sz="4200" spc="-5" dirty="0"/>
              <a:t>s</a:t>
            </a:r>
            <a:r>
              <a:rPr sz="4200" spc="-25" dirty="0"/>
              <a:t> </a:t>
            </a:r>
            <a:r>
              <a:rPr sz="4200" spc="-5" dirty="0"/>
              <a:t>métier.</a:t>
            </a:r>
            <a:endParaRPr sz="4200" dirty="0"/>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25400">
              <a:lnSpc>
                <a:spcPts val="1260"/>
              </a:lnSpc>
            </a:pPr>
            <a:fld id="{81D60167-4931-47E6-BA6A-407CBD079E47}" type="slidenum">
              <a:rPr dirty="0"/>
              <a:t>168</a:t>
            </a:fld>
            <a:endParaRPr dirty="0"/>
          </a:p>
        </p:txBody>
      </p:sp>
      <p:sp>
        <p:nvSpPr>
          <p:cNvPr id="3" name="object 3"/>
          <p:cNvSpPr/>
          <p:nvPr/>
        </p:nvSpPr>
        <p:spPr>
          <a:xfrm>
            <a:off x="1084969" y="2758439"/>
            <a:ext cx="8543925" cy="1019810"/>
          </a:xfrm>
          <a:custGeom>
            <a:avLst/>
            <a:gdLst/>
            <a:ahLst/>
            <a:cxnLst/>
            <a:rect l="l" t="t" r="r" b="b"/>
            <a:pathLst>
              <a:path w="8543925" h="1019810">
                <a:moveTo>
                  <a:pt x="8543540" y="1019556"/>
                </a:moveTo>
                <a:lnTo>
                  <a:pt x="8543540" y="4571"/>
                </a:lnTo>
                <a:lnTo>
                  <a:pt x="8537444" y="0"/>
                </a:lnTo>
                <a:lnTo>
                  <a:pt x="6095" y="0"/>
                </a:lnTo>
                <a:lnTo>
                  <a:pt x="0" y="4571"/>
                </a:lnTo>
                <a:lnTo>
                  <a:pt x="0" y="1019556"/>
                </a:lnTo>
                <a:lnTo>
                  <a:pt x="13715" y="1019556"/>
                </a:lnTo>
                <a:lnTo>
                  <a:pt x="13715" y="24383"/>
                </a:lnTo>
                <a:lnTo>
                  <a:pt x="25907" y="12191"/>
                </a:lnTo>
                <a:lnTo>
                  <a:pt x="25907" y="1019556"/>
                </a:lnTo>
                <a:lnTo>
                  <a:pt x="8517632" y="1019556"/>
                </a:lnTo>
                <a:lnTo>
                  <a:pt x="8517632" y="12191"/>
                </a:lnTo>
                <a:lnTo>
                  <a:pt x="8531348" y="24383"/>
                </a:lnTo>
                <a:lnTo>
                  <a:pt x="8531348" y="1019556"/>
                </a:lnTo>
                <a:lnTo>
                  <a:pt x="8543540" y="1019556"/>
                </a:lnTo>
                <a:close/>
              </a:path>
              <a:path w="8543925" h="1019810">
                <a:moveTo>
                  <a:pt x="25907" y="24383"/>
                </a:moveTo>
                <a:lnTo>
                  <a:pt x="25907" y="12191"/>
                </a:lnTo>
                <a:lnTo>
                  <a:pt x="13715" y="24383"/>
                </a:lnTo>
                <a:lnTo>
                  <a:pt x="25907" y="24383"/>
                </a:lnTo>
                <a:close/>
              </a:path>
              <a:path w="8543925" h="1019810">
                <a:moveTo>
                  <a:pt x="25907" y="1019556"/>
                </a:moveTo>
                <a:lnTo>
                  <a:pt x="25907" y="24383"/>
                </a:lnTo>
                <a:lnTo>
                  <a:pt x="13715" y="24383"/>
                </a:lnTo>
                <a:lnTo>
                  <a:pt x="13715" y="1019556"/>
                </a:lnTo>
                <a:lnTo>
                  <a:pt x="25907" y="1019556"/>
                </a:lnTo>
                <a:close/>
              </a:path>
              <a:path w="8543925" h="1019810">
                <a:moveTo>
                  <a:pt x="8531348" y="24383"/>
                </a:moveTo>
                <a:lnTo>
                  <a:pt x="8517632" y="12191"/>
                </a:lnTo>
                <a:lnTo>
                  <a:pt x="8517632" y="24383"/>
                </a:lnTo>
                <a:lnTo>
                  <a:pt x="8531348" y="24383"/>
                </a:lnTo>
                <a:close/>
              </a:path>
              <a:path w="8543925" h="1019810">
                <a:moveTo>
                  <a:pt x="8531348" y="1019556"/>
                </a:moveTo>
                <a:lnTo>
                  <a:pt x="8531348" y="24383"/>
                </a:lnTo>
                <a:lnTo>
                  <a:pt x="8517632" y="24383"/>
                </a:lnTo>
                <a:lnTo>
                  <a:pt x="8517632" y="1019556"/>
                </a:lnTo>
                <a:lnTo>
                  <a:pt x="8531348" y="1019556"/>
                </a:lnTo>
                <a:close/>
              </a:path>
            </a:pathLst>
          </a:custGeom>
          <a:noFill/>
        </p:spPr>
        <p:txBody>
          <a:bodyPr wrap="square" lIns="0" tIns="0" rIns="0" bIns="0" rtlCol="0"/>
          <a:lstStyle/>
          <a:p>
            <a:endParaRPr/>
          </a:p>
        </p:txBody>
      </p:sp>
      <p:sp>
        <p:nvSpPr>
          <p:cNvPr id="4" name="object 4"/>
          <p:cNvSpPr/>
          <p:nvPr/>
        </p:nvSpPr>
        <p:spPr>
          <a:xfrm>
            <a:off x="1231273" y="6521957"/>
            <a:ext cx="8229600" cy="0"/>
          </a:xfrm>
          <a:custGeom>
            <a:avLst/>
            <a:gdLst/>
            <a:ahLst/>
            <a:cxnLst/>
            <a:rect l="l" t="t" r="r" b="b"/>
            <a:pathLst>
              <a:path w="8229600">
                <a:moveTo>
                  <a:pt x="0" y="0"/>
                </a:moveTo>
                <a:lnTo>
                  <a:pt x="8229599" y="0"/>
                </a:lnTo>
              </a:path>
            </a:pathLst>
          </a:custGeom>
          <a:ln w="19811">
            <a:solidFill>
              <a:srgbClr val="CC9800"/>
            </a:solidFill>
          </a:ln>
        </p:spPr>
        <p:txBody>
          <a:bodyPr wrap="square" lIns="0" tIns="0" rIns="0" bIns="0" rtlCol="0"/>
          <a:lstStyle/>
          <a:p>
            <a:endParaRPr/>
          </a:p>
        </p:txBody>
      </p:sp>
      <p:sp>
        <p:nvSpPr>
          <p:cNvPr id="5" name="object 5"/>
          <p:cNvSpPr/>
          <p:nvPr/>
        </p:nvSpPr>
        <p:spPr>
          <a:xfrm>
            <a:off x="1084969" y="3777996"/>
            <a:ext cx="8543925" cy="1094740"/>
          </a:xfrm>
          <a:custGeom>
            <a:avLst/>
            <a:gdLst/>
            <a:ahLst/>
            <a:cxnLst/>
            <a:rect l="l" t="t" r="r" b="b"/>
            <a:pathLst>
              <a:path w="8543925" h="1094739">
                <a:moveTo>
                  <a:pt x="25907" y="1068323"/>
                </a:moveTo>
                <a:lnTo>
                  <a:pt x="25907" y="0"/>
                </a:lnTo>
                <a:lnTo>
                  <a:pt x="0" y="0"/>
                </a:lnTo>
                <a:lnTo>
                  <a:pt x="0" y="1088135"/>
                </a:lnTo>
                <a:lnTo>
                  <a:pt x="6095" y="1094231"/>
                </a:lnTo>
                <a:lnTo>
                  <a:pt x="13715" y="1094231"/>
                </a:lnTo>
                <a:lnTo>
                  <a:pt x="13715" y="1068323"/>
                </a:lnTo>
                <a:lnTo>
                  <a:pt x="25907" y="1068323"/>
                </a:lnTo>
                <a:close/>
              </a:path>
              <a:path w="8543925" h="1094739">
                <a:moveTo>
                  <a:pt x="8531348" y="1068323"/>
                </a:moveTo>
                <a:lnTo>
                  <a:pt x="13715" y="1068323"/>
                </a:lnTo>
                <a:lnTo>
                  <a:pt x="25907" y="1080515"/>
                </a:lnTo>
                <a:lnTo>
                  <a:pt x="25907" y="1094231"/>
                </a:lnTo>
                <a:lnTo>
                  <a:pt x="8517632" y="1094231"/>
                </a:lnTo>
                <a:lnTo>
                  <a:pt x="8517632" y="1080515"/>
                </a:lnTo>
                <a:lnTo>
                  <a:pt x="8531348" y="1068323"/>
                </a:lnTo>
                <a:close/>
              </a:path>
              <a:path w="8543925" h="1094739">
                <a:moveTo>
                  <a:pt x="25907" y="1094231"/>
                </a:moveTo>
                <a:lnTo>
                  <a:pt x="25907" y="1080515"/>
                </a:lnTo>
                <a:lnTo>
                  <a:pt x="13715" y="1068323"/>
                </a:lnTo>
                <a:lnTo>
                  <a:pt x="13715" y="1094231"/>
                </a:lnTo>
                <a:lnTo>
                  <a:pt x="25907" y="1094231"/>
                </a:lnTo>
                <a:close/>
              </a:path>
              <a:path w="8543925" h="1094739">
                <a:moveTo>
                  <a:pt x="8543540" y="1088135"/>
                </a:moveTo>
                <a:lnTo>
                  <a:pt x="8543540" y="0"/>
                </a:lnTo>
                <a:lnTo>
                  <a:pt x="8517632" y="0"/>
                </a:lnTo>
                <a:lnTo>
                  <a:pt x="8517632" y="1068323"/>
                </a:lnTo>
                <a:lnTo>
                  <a:pt x="8531348" y="1068323"/>
                </a:lnTo>
                <a:lnTo>
                  <a:pt x="8531348" y="1094231"/>
                </a:lnTo>
                <a:lnTo>
                  <a:pt x="8537444" y="1094231"/>
                </a:lnTo>
                <a:lnTo>
                  <a:pt x="8543540" y="1088135"/>
                </a:lnTo>
                <a:close/>
              </a:path>
              <a:path w="8543925" h="1094739">
                <a:moveTo>
                  <a:pt x="8531348" y="1094231"/>
                </a:moveTo>
                <a:lnTo>
                  <a:pt x="8531348" y="1068323"/>
                </a:lnTo>
                <a:lnTo>
                  <a:pt x="8517632" y="1080515"/>
                </a:lnTo>
                <a:lnTo>
                  <a:pt x="8517632" y="1094231"/>
                </a:lnTo>
                <a:lnTo>
                  <a:pt x="8531348" y="1094231"/>
                </a:lnTo>
                <a:close/>
              </a:path>
            </a:pathLst>
          </a:custGeom>
          <a:solidFill>
            <a:srgbClr val="000000"/>
          </a:solidFill>
        </p:spPr>
        <p:txBody>
          <a:bodyPr wrap="square" lIns="0" tIns="0" rIns="0" bIns="0" rtlCol="0"/>
          <a:lstStyle/>
          <a:p>
            <a:endParaRPr/>
          </a:p>
        </p:txBody>
      </p:sp>
      <p:sp>
        <p:nvSpPr>
          <p:cNvPr id="6" name="object 6"/>
          <p:cNvSpPr txBox="1"/>
          <p:nvPr/>
        </p:nvSpPr>
        <p:spPr>
          <a:xfrm>
            <a:off x="1175900" y="1295907"/>
            <a:ext cx="8191500" cy="5108575"/>
          </a:xfrm>
          <a:prstGeom prst="rect">
            <a:avLst/>
          </a:prstGeom>
        </p:spPr>
        <p:txBody>
          <a:bodyPr vert="horz" wrap="square" lIns="0" tIns="0" rIns="0" bIns="0" rtlCol="0">
            <a:spAutoFit/>
          </a:bodyPr>
          <a:lstStyle/>
          <a:p>
            <a:pPr marL="489584" marR="5080" indent="-342900">
              <a:lnSpc>
                <a:spcPct val="100000"/>
              </a:lnSpc>
              <a:buClr>
                <a:srgbClr val="CC9900"/>
              </a:buClr>
              <a:buSzPct val="65000"/>
              <a:buFont typeface="Wingdings"/>
              <a:buChar char=""/>
              <a:tabLst>
                <a:tab pos="489584" algn="l"/>
                <a:tab pos="490220" algn="l"/>
              </a:tabLst>
            </a:pPr>
            <a:r>
              <a:rPr sz="2000" dirty="0">
                <a:latin typeface="Arial"/>
                <a:cs typeface="Arial"/>
              </a:rPr>
              <a:t>L’exception générée dans </a:t>
            </a:r>
            <a:r>
              <a:rPr sz="2000" spc="-5" dirty="0">
                <a:latin typeface="Arial"/>
                <a:cs typeface="Arial"/>
              </a:rPr>
              <a:t>la </a:t>
            </a:r>
            <a:r>
              <a:rPr sz="2000" dirty="0">
                <a:latin typeface="Arial"/>
                <a:cs typeface="Arial"/>
              </a:rPr>
              <a:t>méthode </a:t>
            </a:r>
            <a:r>
              <a:rPr sz="2000" spc="-5" dirty="0">
                <a:latin typeface="Arial"/>
                <a:cs typeface="Arial"/>
              </a:rPr>
              <a:t>retirer, </a:t>
            </a:r>
            <a:r>
              <a:rPr sz="2000" dirty="0">
                <a:latin typeface="Arial"/>
                <a:cs typeface="Arial"/>
              </a:rPr>
              <a:t>dans </a:t>
            </a:r>
            <a:r>
              <a:rPr sz="2000" spc="-5" dirty="0">
                <a:latin typeface="Arial"/>
                <a:cs typeface="Arial"/>
              </a:rPr>
              <a:t>le </a:t>
            </a:r>
            <a:r>
              <a:rPr sz="2000" dirty="0">
                <a:latin typeface="Arial"/>
                <a:cs typeface="Arial"/>
              </a:rPr>
              <a:t>cas ou </a:t>
            </a:r>
            <a:r>
              <a:rPr sz="2000" spc="-5" dirty="0">
                <a:latin typeface="Arial"/>
                <a:cs typeface="Arial"/>
              </a:rPr>
              <a:t>le</a:t>
            </a:r>
            <a:r>
              <a:rPr sz="2000" spc="-215" dirty="0">
                <a:latin typeface="Arial"/>
                <a:cs typeface="Arial"/>
              </a:rPr>
              <a:t> </a:t>
            </a:r>
            <a:r>
              <a:rPr sz="2000" dirty="0">
                <a:latin typeface="Arial"/>
                <a:cs typeface="Arial"/>
              </a:rPr>
              <a:t>solde  est </a:t>
            </a:r>
            <a:r>
              <a:rPr sz="2000" spc="-5" dirty="0">
                <a:latin typeface="Arial"/>
                <a:cs typeface="Arial"/>
              </a:rPr>
              <a:t>insuffisant </a:t>
            </a:r>
            <a:r>
              <a:rPr sz="2000" dirty="0">
                <a:latin typeface="Arial"/>
                <a:cs typeface="Arial"/>
              </a:rPr>
              <a:t>est une </a:t>
            </a:r>
            <a:r>
              <a:rPr sz="2000" spc="-5" dirty="0">
                <a:latin typeface="Arial"/>
                <a:cs typeface="Arial"/>
              </a:rPr>
              <a:t>exception</a:t>
            </a:r>
            <a:r>
              <a:rPr sz="2000" spc="-85" dirty="0">
                <a:latin typeface="Arial"/>
                <a:cs typeface="Arial"/>
              </a:rPr>
              <a:t> </a:t>
            </a:r>
            <a:r>
              <a:rPr sz="2000" spc="-5" dirty="0">
                <a:latin typeface="Arial"/>
                <a:cs typeface="Arial"/>
              </a:rPr>
              <a:t>métier.</a:t>
            </a:r>
            <a:endParaRPr sz="2000" dirty="0">
              <a:latin typeface="Arial"/>
              <a:cs typeface="Arial"/>
            </a:endParaRPr>
          </a:p>
          <a:p>
            <a:pPr marL="489584" marR="692150" indent="-342900">
              <a:lnSpc>
                <a:spcPct val="100000"/>
              </a:lnSpc>
              <a:spcBef>
                <a:spcPts val="480"/>
              </a:spcBef>
              <a:buClr>
                <a:srgbClr val="CC9900"/>
              </a:buClr>
              <a:buSzPct val="65000"/>
              <a:buFont typeface="Wingdings"/>
              <a:buChar char=""/>
              <a:tabLst>
                <a:tab pos="489584" algn="l"/>
                <a:tab pos="490220" algn="l"/>
              </a:tabLst>
            </a:pPr>
            <a:r>
              <a:rPr sz="2000" spc="-5" dirty="0">
                <a:latin typeface="Arial"/>
                <a:cs typeface="Arial"/>
              </a:rPr>
              <a:t>Il </a:t>
            </a:r>
            <a:r>
              <a:rPr sz="2000" dirty="0">
                <a:latin typeface="Arial"/>
                <a:cs typeface="Arial"/>
              </a:rPr>
              <a:t>plus professionnel de créer une </a:t>
            </a:r>
            <a:r>
              <a:rPr sz="2000" spc="-5" dirty="0">
                <a:latin typeface="Arial"/>
                <a:cs typeface="Arial"/>
              </a:rPr>
              <a:t>nouvelle Exception </a:t>
            </a:r>
            <a:r>
              <a:rPr sz="2000" dirty="0">
                <a:latin typeface="Arial"/>
                <a:cs typeface="Arial"/>
              </a:rPr>
              <a:t>nommée  </a:t>
            </a:r>
            <a:r>
              <a:rPr sz="2000" spc="-5" dirty="0">
                <a:latin typeface="Arial"/>
                <a:cs typeface="Arial"/>
              </a:rPr>
              <a:t>SoldeInsuffisantException </a:t>
            </a:r>
            <a:r>
              <a:rPr sz="2000" dirty="0">
                <a:latin typeface="Arial"/>
                <a:cs typeface="Arial"/>
              </a:rPr>
              <a:t>de </a:t>
            </a:r>
            <a:r>
              <a:rPr sz="2000" spc="-5" dirty="0">
                <a:latin typeface="Arial"/>
                <a:cs typeface="Arial"/>
              </a:rPr>
              <a:t>la </a:t>
            </a:r>
            <a:r>
              <a:rPr sz="2000" dirty="0">
                <a:latin typeface="Arial"/>
                <a:cs typeface="Arial"/>
              </a:rPr>
              <a:t>manière </a:t>
            </a:r>
            <a:r>
              <a:rPr sz="2000" spc="-5" dirty="0">
                <a:latin typeface="Arial"/>
                <a:cs typeface="Arial"/>
              </a:rPr>
              <a:t>suivante</a:t>
            </a:r>
            <a:r>
              <a:rPr sz="2000" spc="-70" dirty="0">
                <a:latin typeface="Arial"/>
                <a:cs typeface="Arial"/>
              </a:rPr>
              <a:t> </a:t>
            </a:r>
            <a:r>
              <a:rPr sz="2000" dirty="0">
                <a:latin typeface="Arial"/>
                <a:cs typeface="Arial"/>
              </a:rPr>
              <a:t>:</a:t>
            </a:r>
          </a:p>
          <a:p>
            <a:pPr marL="12700">
              <a:lnSpc>
                <a:spcPct val="100000"/>
              </a:lnSpc>
              <a:spcBef>
                <a:spcPts val="1775"/>
              </a:spcBef>
            </a:pPr>
            <a:r>
              <a:rPr sz="2000" b="1" dirty="0">
                <a:solidFill>
                  <a:srgbClr val="7E0054"/>
                </a:solidFill>
                <a:latin typeface="Consolas"/>
                <a:cs typeface="Consolas"/>
              </a:rPr>
              <a:t>package</a:t>
            </a:r>
            <a:r>
              <a:rPr sz="2000" b="1" spc="-75" dirty="0">
                <a:solidFill>
                  <a:srgbClr val="7E0054"/>
                </a:solidFill>
                <a:latin typeface="Consolas"/>
                <a:cs typeface="Consolas"/>
              </a:rPr>
              <a:t> </a:t>
            </a:r>
            <a:r>
              <a:rPr sz="2000" b="1" spc="-5" dirty="0">
                <a:latin typeface="Consolas"/>
                <a:cs typeface="Consolas"/>
              </a:rPr>
              <a:t>metier;</a:t>
            </a:r>
            <a:endParaRPr sz="2000" dirty="0">
              <a:latin typeface="Consolas"/>
              <a:cs typeface="Consolas"/>
            </a:endParaRPr>
          </a:p>
          <a:p>
            <a:pPr marL="292735" marR="68580" indent="-280670">
              <a:lnSpc>
                <a:spcPct val="100000"/>
              </a:lnSpc>
            </a:pPr>
            <a:r>
              <a:rPr sz="2000" b="1" dirty="0">
                <a:solidFill>
                  <a:srgbClr val="7E0054"/>
                </a:solidFill>
                <a:latin typeface="Consolas"/>
                <a:cs typeface="Consolas"/>
              </a:rPr>
              <a:t>public </a:t>
            </a:r>
            <a:r>
              <a:rPr sz="2000" b="1" spc="-5" dirty="0">
                <a:solidFill>
                  <a:srgbClr val="7E0054"/>
                </a:solidFill>
                <a:latin typeface="Consolas"/>
                <a:cs typeface="Consolas"/>
              </a:rPr>
              <a:t>class </a:t>
            </a:r>
            <a:r>
              <a:rPr sz="2000" b="1" spc="-5" dirty="0">
                <a:latin typeface="Consolas"/>
                <a:cs typeface="Consolas"/>
              </a:rPr>
              <a:t>SoldeInsuffisantException </a:t>
            </a:r>
            <a:r>
              <a:rPr sz="2000" b="1" spc="-5" dirty="0">
                <a:solidFill>
                  <a:srgbClr val="7E0054"/>
                </a:solidFill>
                <a:latin typeface="Consolas"/>
                <a:cs typeface="Consolas"/>
              </a:rPr>
              <a:t>extends </a:t>
            </a:r>
            <a:r>
              <a:rPr sz="2000" b="1" spc="-5" dirty="0">
                <a:latin typeface="Consolas"/>
                <a:cs typeface="Consolas"/>
              </a:rPr>
              <a:t>Exception </a:t>
            </a:r>
            <a:r>
              <a:rPr sz="2000" b="1" dirty="0">
                <a:latin typeface="Consolas"/>
                <a:cs typeface="Consolas"/>
              </a:rPr>
              <a:t>{  </a:t>
            </a:r>
            <a:r>
              <a:rPr sz="2000" b="1" spc="-5" dirty="0">
                <a:solidFill>
                  <a:srgbClr val="7E0054"/>
                </a:solidFill>
                <a:latin typeface="Consolas"/>
                <a:cs typeface="Consolas"/>
              </a:rPr>
              <a:t>public </a:t>
            </a:r>
            <a:r>
              <a:rPr sz="2000" b="1" spc="-5" dirty="0">
                <a:latin typeface="Consolas"/>
                <a:cs typeface="Consolas"/>
              </a:rPr>
              <a:t>SoldeInsuffisantException(String message) </a:t>
            </a:r>
            <a:r>
              <a:rPr sz="2000" b="1" dirty="0">
                <a:latin typeface="Consolas"/>
                <a:cs typeface="Consolas"/>
              </a:rPr>
              <a:t>{  </a:t>
            </a:r>
            <a:r>
              <a:rPr sz="2000" b="1" spc="-5" dirty="0">
                <a:solidFill>
                  <a:srgbClr val="7E0054"/>
                </a:solidFill>
                <a:latin typeface="Consolas"/>
                <a:cs typeface="Consolas"/>
              </a:rPr>
              <a:t>super</a:t>
            </a:r>
            <a:r>
              <a:rPr sz="2000" b="1" spc="-5" dirty="0">
                <a:latin typeface="Consolas"/>
                <a:cs typeface="Consolas"/>
              </a:rPr>
              <a:t>(message);</a:t>
            </a:r>
            <a:endParaRPr sz="2000" dirty="0">
              <a:latin typeface="Consolas"/>
              <a:cs typeface="Consolas"/>
            </a:endParaRPr>
          </a:p>
          <a:p>
            <a:pPr marL="292735">
              <a:lnSpc>
                <a:spcPct val="100000"/>
              </a:lnSpc>
            </a:pPr>
            <a:r>
              <a:rPr sz="2000" dirty="0">
                <a:latin typeface="Consolas"/>
                <a:cs typeface="Consolas"/>
              </a:rPr>
              <a:t>}</a:t>
            </a:r>
          </a:p>
          <a:p>
            <a:pPr marL="12700">
              <a:lnSpc>
                <a:spcPct val="100000"/>
              </a:lnSpc>
            </a:pPr>
            <a:r>
              <a:rPr sz="2000" dirty="0">
                <a:latin typeface="Consolas"/>
                <a:cs typeface="Consolas"/>
              </a:rPr>
              <a:t>}</a:t>
            </a:r>
          </a:p>
          <a:p>
            <a:pPr>
              <a:lnSpc>
                <a:spcPct val="100000"/>
              </a:lnSpc>
            </a:pPr>
            <a:endParaRPr sz="2000" dirty="0">
              <a:latin typeface="Times New Roman"/>
              <a:cs typeface="Times New Roman"/>
            </a:endParaRPr>
          </a:p>
          <a:p>
            <a:pPr marL="428625" marR="756285" indent="-342900">
              <a:lnSpc>
                <a:spcPct val="100000"/>
              </a:lnSpc>
              <a:spcBef>
                <a:spcPts val="1505"/>
              </a:spcBef>
              <a:buClr>
                <a:srgbClr val="CC9900"/>
              </a:buClr>
              <a:buSzPct val="65000"/>
              <a:buFont typeface="Wingdings"/>
              <a:buChar char=""/>
              <a:tabLst>
                <a:tab pos="428625" algn="l"/>
                <a:tab pos="429259" algn="l"/>
              </a:tabLst>
            </a:pPr>
            <a:r>
              <a:rPr sz="2000" dirty="0">
                <a:latin typeface="Arial"/>
                <a:cs typeface="Arial"/>
              </a:rPr>
              <a:t>En </a:t>
            </a:r>
            <a:r>
              <a:rPr sz="2000" spc="-5" dirty="0">
                <a:latin typeface="Arial"/>
                <a:cs typeface="Arial"/>
              </a:rPr>
              <a:t>héritant </a:t>
            </a:r>
            <a:r>
              <a:rPr sz="2000" dirty="0">
                <a:latin typeface="Arial"/>
                <a:cs typeface="Arial"/>
              </a:rPr>
              <a:t>de </a:t>
            </a:r>
            <a:r>
              <a:rPr sz="2000" spc="-5" dirty="0">
                <a:latin typeface="Arial"/>
                <a:cs typeface="Arial"/>
              </a:rPr>
              <a:t>la </a:t>
            </a:r>
            <a:r>
              <a:rPr sz="2000" dirty="0">
                <a:latin typeface="Arial"/>
                <a:cs typeface="Arial"/>
              </a:rPr>
              <a:t>classe </a:t>
            </a:r>
            <a:r>
              <a:rPr sz="2000" spc="-5" dirty="0">
                <a:latin typeface="Arial"/>
                <a:cs typeface="Arial"/>
              </a:rPr>
              <a:t>Exception, </a:t>
            </a:r>
            <a:r>
              <a:rPr sz="2000" dirty="0">
                <a:latin typeface="Arial"/>
                <a:cs typeface="Arial"/>
              </a:rPr>
              <a:t>nous créons une </a:t>
            </a:r>
            <a:r>
              <a:rPr sz="2000" spc="-5" dirty="0">
                <a:latin typeface="Arial"/>
                <a:cs typeface="Arial"/>
              </a:rPr>
              <a:t>exception  surveillée.</a:t>
            </a:r>
            <a:endParaRPr sz="2000" dirty="0">
              <a:latin typeface="Arial"/>
              <a:cs typeface="Arial"/>
            </a:endParaRPr>
          </a:p>
          <a:p>
            <a:pPr marL="428625" marR="307975" indent="-342900">
              <a:lnSpc>
                <a:spcPct val="100000"/>
              </a:lnSpc>
              <a:spcBef>
                <a:spcPts val="480"/>
              </a:spcBef>
              <a:buClr>
                <a:srgbClr val="CC9900"/>
              </a:buClr>
              <a:buSzPct val="65000"/>
              <a:buFont typeface="Wingdings"/>
              <a:buChar char=""/>
              <a:tabLst>
                <a:tab pos="428625" algn="l"/>
                <a:tab pos="429259" algn="l"/>
              </a:tabLst>
            </a:pPr>
            <a:r>
              <a:rPr sz="2000" dirty="0">
                <a:latin typeface="Arial"/>
                <a:cs typeface="Arial"/>
              </a:rPr>
              <a:t>Pour créer une </a:t>
            </a:r>
            <a:r>
              <a:rPr sz="2000" spc="-5" dirty="0">
                <a:latin typeface="Arial"/>
                <a:cs typeface="Arial"/>
              </a:rPr>
              <a:t>exception </a:t>
            </a:r>
            <a:r>
              <a:rPr sz="2000" dirty="0">
                <a:latin typeface="Arial"/>
                <a:cs typeface="Arial"/>
              </a:rPr>
              <a:t>non </a:t>
            </a:r>
            <a:r>
              <a:rPr sz="2000" spc="-5" dirty="0">
                <a:latin typeface="Arial"/>
                <a:cs typeface="Arial"/>
              </a:rPr>
              <a:t>surveillée, vous </a:t>
            </a:r>
            <a:r>
              <a:rPr sz="2000" dirty="0">
                <a:latin typeface="Arial"/>
                <a:cs typeface="Arial"/>
              </a:rPr>
              <a:t>pouvez </a:t>
            </a:r>
            <a:r>
              <a:rPr sz="2000" spc="-5" dirty="0">
                <a:latin typeface="Arial"/>
                <a:cs typeface="Arial"/>
              </a:rPr>
              <a:t>hériter </a:t>
            </a:r>
            <a:r>
              <a:rPr sz="2000" dirty="0">
                <a:latin typeface="Arial"/>
                <a:cs typeface="Arial"/>
              </a:rPr>
              <a:t>de </a:t>
            </a:r>
            <a:r>
              <a:rPr sz="2000" spc="-5" dirty="0">
                <a:latin typeface="Arial"/>
                <a:cs typeface="Arial"/>
              </a:rPr>
              <a:t>la  </a:t>
            </a:r>
            <a:r>
              <a:rPr sz="2000" dirty="0">
                <a:latin typeface="Arial"/>
                <a:cs typeface="Arial"/>
              </a:rPr>
              <a:t>classe</a:t>
            </a:r>
            <a:r>
              <a:rPr sz="2000" spc="-50" dirty="0">
                <a:latin typeface="Arial"/>
                <a:cs typeface="Arial"/>
              </a:rPr>
              <a:t> </a:t>
            </a:r>
            <a:r>
              <a:rPr sz="2000" spc="-5" dirty="0">
                <a:latin typeface="Arial"/>
                <a:cs typeface="Arial"/>
              </a:rPr>
              <a:t>RuntimeException</a:t>
            </a:r>
            <a:endParaRPr sz="2000" dirty="0">
              <a:latin typeface="Arial"/>
              <a:cs typeface="Arial"/>
            </a:endParaRPr>
          </a:p>
        </p:txBody>
      </p:sp>
    </p:spTree>
    <p:extLst>
      <p:ext uri="{BB962C8B-B14F-4D97-AF65-F5344CB8AC3E}">
        <p14:creationId xmlns:p14="http://schemas.microsoft.com/office/powerpoint/2010/main" val="395272579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2559" rIns="0" bIns="0" rtlCol="0">
            <a:spAutoFit/>
          </a:bodyPr>
          <a:lstStyle/>
          <a:p>
            <a:pPr marL="85725">
              <a:lnSpc>
                <a:spcPct val="100000"/>
              </a:lnSpc>
            </a:pPr>
            <a:r>
              <a:rPr sz="3600" b="1" spc="-5" dirty="0">
                <a:latin typeface="Garamond"/>
                <a:cs typeface="Garamond"/>
              </a:rPr>
              <a:t>Utiliser </a:t>
            </a:r>
            <a:r>
              <a:rPr sz="3600" b="1" dirty="0">
                <a:latin typeface="Garamond"/>
                <a:cs typeface="Garamond"/>
              </a:rPr>
              <a:t>cette </a:t>
            </a:r>
            <a:r>
              <a:rPr sz="3600" b="1" spc="-5" dirty="0">
                <a:latin typeface="Garamond"/>
                <a:cs typeface="Garamond"/>
              </a:rPr>
              <a:t>nouvelle exception</a:t>
            </a:r>
            <a:r>
              <a:rPr sz="3600" b="1" spc="-20" dirty="0">
                <a:latin typeface="Garamond"/>
                <a:cs typeface="Garamond"/>
              </a:rPr>
              <a:t> </a:t>
            </a:r>
            <a:r>
              <a:rPr sz="3600" b="1" spc="-5" dirty="0">
                <a:latin typeface="Garamond"/>
                <a:cs typeface="Garamond"/>
              </a:rPr>
              <a:t>métier</a:t>
            </a:r>
            <a:endParaRPr sz="3600">
              <a:latin typeface="Garamond"/>
              <a:cs typeface="Garamond"/>
            </a:endParaRPr>
          </a:p>
        </p:txBody>
      </p:sp>
      <p:sp>
        <p:nvSpPr>
          <p:cNvPr id="12" name="object 12"/>
          <p:cNvSpPr txBox="1">
            <a:spLocks noGrp="1"/>
          </p:cNvSpPr>
          <p:nvPr>
            <p:ph type="sldNum" sz="quarter" idx="12"/>
          </p:nvPr>
        </p:nvSpPr>
        <p:spPr>
          <a:prstGeom prst="rect">
            <a:avLst/>
          </a:prstGeom>
        </p:spPr>
        <p:txBody>
          <a:bodyPr vert="horz" wrap="square" lIns="0" tIns="0" rIns="0" bIns="0" rtlCol="0">
            <a:spAutoFit/>
          </a:bodyPr>
          <a:lstStyle/>
          <a:p>
            <a:pPr marL="25400">
              <a:lnSpc>
                <a:spcPts val="1260"/>
              </a:lnSpc>
            </a:pPr>
            <a:fld id="{81D60167-4931-47E6-BA6A-407CBD079E47}" type="slidenum">
              <a:rPr dirty="0"/>
              <a:t>169</a:t>
            </a:fld>
            <a:endParaRPr dirty="0"/>
          </a:p>
        </p:txBody>
      </p:sp>
      <p:sp>
        <p:nvSpPr>
          <p:cNvPr id="3" name="object 3"/>
          <p:cNvSpPr/>
          <p:nvPr/>
        </p:nvSpPr>
        <p:spPr>
          <a:xfrm>
            <a:off x="1226701" y="1613915"/>
            <a:ext cx="8240395" cy="2164080"/>
          </a:xfrm>
          <a:custGeom>
            <a:avLst/>
            <a:gdLst/>
            <a:ahLst/>
            <a:cxnLst/>
            <a:rect l="l" t="t" r="r" b="b"/>
            <a:pathLst>
              <a:path w="8240395" h="2164079">
                <a:moveTo>
                  <a:pt x="8240264" y="2164080"/>
                </a:moveTo>
                <a:lnTo>
                  <a:pt x="8240264" y="0"/>
                </a:lnTo>
                <a:lnTo>
                  <a:pt x="0" y="0"/>
                </a:lnTo>
                <a:lnTo>
                  <a:pt x="0" y="2164080"/>
                </a:lnTo>
                <a:lnTo>
                  <a:pt x="4571" y="2164080"/>
                </a:lnTo>
                <a:lnTo>
                  <a:pt x="4571" y="9143"/>
                </a:lnTo>
                <a:lnTo>
                  <a:pt x="10667" y="4571"/>
                </a:lnTo>
                <a:lnTo>
                  <a:pt x="10667" y="9143"/>
                </a:lnTo>
                <a:lnTo>
                  <a:pt x="8229596" y="9143"/>
                </a:lnTo>
                <a:lnTo>
                  <a:pt x="8229596" y="4571"/>
                </a:lnTo>
                <a:lnTo>
                  <a:pt x="8234168" y="9143"/>
                </a:lnTo>
                <a:lnTo>
                  <a:pt x="8234168" y="2164080"/>
                </a:lnTo>
                <a:lnTo>
                  <a:pt x="8240264" y="2164080"/>
                </a:lnTo>
                <a:close/>
              </a:path>
              <a:path w="8240395" h="2164079">
                <a:moveTo>
                  <a:pt x="10667" y="9143"/>
                </a:moveTo>
                <a:lnTo>
                  <a:pt x="10667" y="4571"/>
                </a:lnTo>
                <a:lnTo>
                  <a:pt x="4571" y="9143"/>
                </a:lnTo>
                <a:lnTo>
                  <a:pt x="10667" y="9143"/>
                </a:lnTo>
                <a:close/>
              </a:path>
              <a:path w="8240395" h="2164079">
                <a:moveTo>
                  <a:pt x="10667" y="2164080"/>
                </a:moveTo>
                <a:lnTo>
                  <a:pt x="10667" y="9143"/>
                </a:lnTo>
                <a:lnTo>
                  <a:pt x="4571" y="9143"/>
                </a:lnTo>
                <a:lnTo>
                  <a:pt x="4571" y="2164080"/>
                </a:lnTo>
                <a:lnTo>
                  <a:pt x="10667" y="2164080"/>
                </a:lnTo>
                <a:close/>
              </a:path>
              <a:path w="8240395" h="2164079">
                <a:moveTo>
                  <a:pt x="8234168" y="9143"/>
                </a:moveTo>
                <a:lnTo>
                  <a:pt x="8229596" y="4571"/>
                </a:lnTo>
                <a:lnTo>
                  <a:pt x="8229596" y="9143"/>
                </a:lnTo>
                <a:lnTo>
                  <a:pt x="8234168" y="9143"/>
                </a:lnTo>
                <a:close/>
              </a:path>
              <a:path w="8240395" h="2164079">
                <a:moveTo>
                  <a:pt x="8234168" y="2164080"/>
                </a:moveTo>
                <a:lnTo>
                  <a:pt x="8234168" y="9143"/>
                </a:lnTo>
                <a:lnTo>
                  <a:pt x="8229596" y="9143"/>
                </a:lnTo>
                <a:lnTo>
                  <a:pt x="8229596" y="2164080"/>
                </a:lnTo>
                <a:lnTo>
                  <a:pt x="8234168" y="2164080"/>
                </a:lnTo>
                <a:close/>
              </a:path>
            </a:pathLst>
          </a:custGeom>
          <a:solidFill>
            <a:srgbClr val="000000"/>
          </a:solidFill>
        </p:spPr>
        <p:txBody>
          <a:bodyPr wrap="square" lIns="0" tIns="0" rIns="0" bIns="0" rtlCol="0"/>
          <a:lstStyle/>
          <a:p>
            <a:endParaRPr/>
          </a:p>
        </p:txBody>
      </p:sp>
      <p:sp>
        <p:nvSpPr>
          <p:cNvPr id="4" name="object 4"/>
          <p:cNvSpPr/>
          <p:nvPr/>
        </p:nvSpPr>
        <p:spPr>
          <a:xfrm>
            <a:off x="3323721" y="2472689"/>
            <a:ext cx="111760" cy="0"/>
          </a:xfrm>
          <a:custGeom>
            <a:avLst/>
            <a:gdLst/>
            <a:ahLst/>
            <a:cxnLst/>
            <a:rect l="l" t="t" r="r" b="b"/>
            <a:pathLst>
              <a:path w="111760">
                <a:moveTo>
                  <a:pt x="0" y="0"/>
                </a:moveTo>
                <a:lnTo>
                  <a:pt x="111251" y="0"/>
                </a:lnTo>
              </a:path>
            </a:pathLst>
          </a:custGeom>
          <a:ln w="19811">
            <a:solidFill>
              <a:srgbClr val="000000"/>
            </a:solidFill>
          </a:ln>
        </p:spPr>
        <p:txBody>
          <a:bodyPr wrap="square" lIns="0" tIns="0" rIns="0" bIns="0" rtlCol="0"/>
          <a:lstStyle/>
          <a:p>
            <a:endParaRPr/>
          </a:p>
        </p:txBody>
      </p:sp>
      <p:sp>
        <p:nvSpPr>
          <p:cNvPr id="5" name="object 5"/>
          <p:cNvSpPr/>
          <p:nvPr/>
        </p:nvSpPr>
        <p:spPr>
          <a:xfrm>
            <a:off x="4756282" y="3621023"/>
            <a:ext cx="4638040" cy="157480"/>
          </a:xfrm>
          <a:custGeom>
            <a:avLst/>
            <a:gdLst/>
            <a:ahLst/>
            <a:cxnLst/>
            <a:rect l="l" t="t" r="r" b="b"/>
            <a:pathLst>
              <a:path w="4638040" h="157479">
                <a:moveTo>
                  <a:pt x="4637531" y="156972"/>
                </a:moveTo>
                <a:lnTo>
                  <a:pt x="4637531" y="6095"/>
                </a:lnTo>
                <a:lnTo>
                  <a:pt x="4631435" y="0"/>
                </a:lnTo>
                <a:lnTo>
                  <a:pt x="6095" y="0"/>
                </a:lnTo>
                <a:lnTo>
                  <a:pt x="0" y="6095"/>
                </a:lnTo>
                <a:lnTo>
                  <a:pt x="0" y="156972"/>
                </a:lnTo>
                <a:lnTo>
                  <a:pt x="13715" y="156972"/>
                </a:lnTo>
                <a:lnTo>
                  <a:pt x="13715" y="27431"/>
                </a:lnTo>
                <a:lnTo>
                  <a:pt x="28955" y="13715"/>
                </a:lnTo>
                <a:lnTo>
                  <a:pt x="28955" y="27431"/>
                </a:lnTo>
                <a:lnTo>
                  <a:pt x="4608575" y="27431"/>
                </a:lnTo>
                <a:lnTo>
                  <a:pt x="4608575" y="13715"/>
                </a:lnTo>
                <a:lnTo>
                  <a:pt x="4622291" y="27431"/>
                </a:lnTo>
                <a:lnTo>
                  <a:pt x="4622291" y="156972"/>
                </a:lnTo>
                <a:lnTo>
                  <a:pt x="4637531" y="156972"/>
                </a:lnTo>
                <a:close/>
              </a:path>
              <a:path w="4638040" h="157479">
                <a:moveTo>
                  <a:pt x="28955" y="27431"/>
                </a:moveTo>
                <a:lnTo>
                  <a:pt x="28955" y="13715"/>
                </a:lnTo>
                <a:lnTo>
                  <a:pt x="13715" y="27431"/>
                </a:lnTo>
                <a:lnTo>
                  <a:pt x="28955" y="27431"/>
                </a:lnTo>
                <a:close/>
              </a:path>
              <a:path w="4638040" h="157479">
                <a:moveTo>
                  <a:pt x="28955" y="156972"/>
                </a:moveTo>
                <a:lnTo>
                  <a:pt x="28955" y="27431"/>
                </a:lnTo>
                <a:lnTo>
                  <a:pt x="13715" y="27431"/>
                </a:lnTo>
                <a:lnTo>
                  <a:pt x="13715" y="156972"/>
                </a:lnTo>
                <a:lnTo>
                  <a:pt x="28955" y="156972"/>
                </a:lnTo>
                <a:close/>
              </a:path>
              <a:path w="4638040" h="157479">
                <a:moveTo>
                  <a:pt x="4622291" y="27431"/>
                </a:moveTo>
                <a:lnTo>
                  <a:pt x="4608575" y="13715"/>
                </a:lnTo>
                <a:lnTo>
                  <a:pt x="4608575" y="27431"/>
                </a:lnTo>
                <a:lnTo>
                  <a:pt x="4622291" y="27431"/>
                </a:lnTo>
                <a:close/>
              </a:path>
              <a:path w="4638040" h="157479">
                <a:moveTo>
                  <a:pt x="4622291" y="156972"/>
                </a:moveTo>
                <a:lnTo>
                  <a:pt x="4622291" y="27431"/>
                </a:lnTo>
                <a:lnTo>
                  <a:pt x="4608575" y="27431"/>
                </a:lnTo>
                <a:lnTo>
                  <a:pt x="4608575" y="156972"/>
                </a:lnTo>
                <a:lnTo>
                  <a:pt x="4622291" y="156972"/>
                </a:lnTo>
                <a:close/>
              </a:path>
            </a:pathLst>
          </a:custGeom>
          <a:solidFill>
            <a:srgbClr val="FF0000"/>
          </a:solidFill>
        </p:spPr>
        <p:txBody>
          <a:bodyPr wrap="square" lIns="0" tIns="0" rIns="0" bIns="0" rtlCol="0"/>
          <a:lstStyle/>
          <a:p>
            <a:endParaRPr/>
          </a:p>
        </p:txBody>
      </p:sp>
      <p:sp>
        <p:nvSpPr>
          <p:cNvPr id="6" name="object 6"/>
          <p:cNvSpPr/>
          <p:nvPr/>
        </p:nvSpPr>
        <p:spPr>
          <a:xfrm>
            <a:off x="1231273" y="6521957"/>
            <a:ext cx="8229600" cy="0"/>
          </a:xfrm>
          <a:custGeom>
            <a:avLst/>
            <a:gdLst/>
            <a:ahLst/>
            <a:cxnLst/>
            <a:rect l="l" t="t" r="r" b="b"/>
            <a:pathLst>
              <a:path w="8229600">
                <a:moveTo>
                  <a:pt x="0" y="0"/>
                </a:moveTo>
                <a:lnTo>
                  <a:pt x="8229599" y="0"/>
                </a:lnTo>
              </a:path>
            </a:pathLst>
          </a:custGeom>
          <a:ln w="19811">
            <a:solidFill>
              <a:srgbClr val="CC9800"/>
            </a:solidFill>
          </a:ln>
        </p:spPr>
        <p:txBody>
          <a:bodyPr wrap="square" lIns="0" tIns="0" rIns="0" bIns="0" rtlCol="0"/>
          <a:lstStyle/>
          <a:p>
            <a:endParaRPr/>
          </a:p>
        </p:txBody>
      </p:sp>
      <p:sp>
        <p:nvSpPr>
          <p:cNvPr id="7" name="object 7"/>
          <p:cNvSpPr/>
          <p:nvPr/>
        </p:nvSpPr>
        <p:spPr>
          <a:xfrm>
            <a:off x="1226701" y="3777996"/>
            <a:ext cx="8240395" cy="2376170"/>
          </a:xfrm>
          <a:custGeom>
            <a:avLst/>
            <a:gdLst/>
            <a:ahLst/>
            <a:cxnLst/>
            <a:rect l="l" t="t" r="r" b="b"/>
            <a:pathLst>
              <a:path w="8240395" h="2376170">
                <a:moveTo>
                  <a:pt x="10667" y="2366771"/>
                </a:moveTo>
                <a:lnTo>
                  <a:pt x="10667" y="0"/>
                </a:lnTo>
                <a:lnTo>
                  <a:pt x="0" y="0"/>
                </a:lnTo>
                <a:lnTo>
                  <a:pt x="0" y="2375915"/>
                </a:lnTo>
                <a:lnTo>
                  <a:pt x="4571" y="2375915"/>
                </a:lnTo>
                <a:lnTo>
                  <a:pt x="4571" y="2366771"/>
                </a:lnTo>
                <a:lnTo>
                  <a:pt x="10667" y="2366771"/>
                </a:lnTo>
                <a:close/>
              </a:path>
              <a:path w="8240395" h="2376170">
                <a:moveTo>
                  <a:pt x="8234168" y="2366771"/>
                </a:moveTo>
                <a:lnTo>
                  <a:pt x="4571" y="2366771"/>
                </a:lnTo>
                <a:lnTo>
                  <a:pt x="10667" y="2371343"/>
                </a:lnTo>
                <a:lnTo>
                  <a:pt x="10667" y="2375915"/>
                </a:lnTo>
                <a:lnTo>
                  <a:pt x="8229596" y="2375915"/>
                </a:lnTo>
                <a:lnTo>
                  <a:pt x="8229596" y="2371343"/>
                </a:lnTo>
                <a:lnTo>
                  <a:pt x="8234168" y="2366771"/>
                </a:lnTo>
                <a:close/>
              </a:path>
              <a:path w="8240395" h="2376170">
                <a:moveTo>
                  <a:pt x="10667" y="2375915"/>
                </a:moveTo>
                <a:lnTo>
                  <a:pt x="10667" y="2371343"/>
                </a:lnTo>
                <a:lnTo>
                  <a:pt x="4571" y="2366771"/>
                </a:lnTo>
                <a:lnTo>
                  <a:pt x="4571" y="2375915"/>
                </a:lnTo>
                <a:lnTo>
                  <a:pt x="10667" y="2375915"/>
                </a:lnTo>
                <a:close/>
              </a:path>
              <a:path w="8240395" h="2376170">
                <a:moveTo>
                  <a:pt x="8240264" y="2375915"/>
                </a:moveTo>
                <a:lnTo>
                  <a:pt x="8240264" y="0"/>
                </a:lnTo>
                <a:lnTo>
                  <a:pt x="8229596" y="0"/>
                </a:lnTo>
                <a:lnTo>
                  <a:pt x="8229596" y="2366771"/>
                </a:lnTo>
                <a:lnTo>
                  <a:pt x="8234168" y="2366771"/>
                </a:lnTo>
                <a:lnTo>
                  <a:pt x="8234168" y="2375915"/>
                </a:lnTo>
                <a:lnTo>
                  <a:pt x="8240264" y="2375915"/>
                </a:lnTo>
                <a:close/>
              </a:path>
              <a:path w="8240395" h="2376170">
                <a:moveTo>
                  <a:pt x="8234168" y="2375915"/>
                </a:moveTo>
                <a:lnTo>
                  <a:pt x="8234168" y="2366771"/>
                </a:lnTo>
                <a:lnTo>
                  <a:pt x="8229596" y="2371343"/>
                </a:lnTo>
                <a:lnTo>
                  <a:pt x="8229596" y="2375915"/>
                </a:lnTo>
                <a:lnTo>
                  <a:pt x="8234168" y="2375915"/>
                </a:lnTo>
                <a:close/>
              </a:path>
            </a:pathLst>
          </a:custGeom>
          <a:solidFill>
            <a:srgbClr val="000000"/>
          </a:solidFill>
        </p:spPr>
        <p:txBody>
          <a:bodyPr wrap="square" lIns="0" tIns="0" rIns="0" bIns="0" rtlCol="0"/>
          <a:lstStyle/>
          <a:p>
            <a:endParaRPr/>
          </a:p>
        </p:txBody>
      </p:sp>
      <p:sp>
        <p:nvSpPr>
          <p:cNvPr id="8" name="object 8"/>
          <p:cNvSpPr txBox="1"/>
          <p:nvPr/>
        </p:nvSpPr>
        <p:spPr>
          <a:xfrm>
            <a:off x="1310017" y="1604263"/>
            <a:ext cx="8028305" cy="4413885"/>
          </a:xfrm>
          <a:prstGeom prst="rect">
            <a:avLst/>
          </a:prstGeom>
        </p:spPr>
        <p:txBody>
          <a:bodyPr vert="horz" wrap="square" lIns="0" tIns="0" rIns="0" bIns="0" rtlCol="0">
            <a:spAutoFit/>
          </a:bodyPr>
          <a:lstStyle/>
          <a:p>
            <a:pPr marL="12700" marR="5672455">
              <a:lnSpc>
                <a:spcPct val="120000"/>
              </a:lnSpc>
            </a:pPr>
            <a:r>
              <a:rPr sz="1600" b="1" spc="-10" dirty="0">
                <a:solidFill>
                  <a:srgbClr val="7E0054"/>
                </a:solidFill>
                <a:latin typeface="Consolas"/>
                <a:cs typeface="Consolas"/>
              </a:rPr>
              <a:t>package </a:t>
            </a:r>
            <a:r>
              <a:rPr sz="1600" b="1" spc="-10" dirty="0">
                <a:latin typeface="Consolas"/>
                <a:cs typeface="Consolas"/>
              </a:rPr>
              <a:t>metier;  </a:t>
            </a:r>
            <a:r>
              <a:rPr sz="1600" b="1" spc="-10" dirty="0">
                <a:solidFill>
                  <a:srgbClr val="7E0054"/>
                </a:solidFill>
                <a:latin typeface="Consolas"/>
                <a:cs typeface="Consolas"/>
              </a:rPr>
              <a:t>public class </a:t>
            </a:r>
            <a:r>
              <a:rPr sz="1600" b="1" spc="-10" dirty="0">
                <a:latin typeface="Consolas"/>
                <a:cs typeface="Consolas"/>
              </a:rPr>
              <a:t>Compte</a:t>
            </a:r>
            <a:r>
              <a:rPr sz="1600" b="1" spc="-45" dirty="0">
                <a:latin typeface="Consolas"/>
                <a:cs typeface="Consolas"/>
              </a:rPr>
              <a:t> </a:t>
            </a:r>
            <a:r>
              <a:rPr sz="1600" b="1" spc="-5" dirty="0">
                <a:latin typeface="Consolas"/>
                <a:cs typeface="Consolas"/>
              </a:rPr>
              <a:t>{</a:t>
            </a:r>
            <a:endParaRPr sz="1600">
              <a:latin typeface="Consolas"/>
              <a:cs typeface="Consolas"/>
            </a:endParaRPr>
          </a:p>
          <a:p>
            <a:pPr marL="234950" marR="5561330">
              <a:lnSpc>
                <a:spcPct val="120000"/>
              </a:lnSpc>
            </a:pPr>
            <a:r>
              <a:rPr sz="1600" b="1" spc="-10" dirty="0">
                <a:solidFill>
                  <a:srgbClr val="7E0054"/>
                </a:solidFill>
                <a:latin typeface="Consolas"/>
                <a:cs typeface="Consolas"/>
              </a:rPr>
              <a:t>private int </a:t>
            </a:r>
            <a:r>
              <a:rPr sz="1600" b="1" u="heavy" spc="-10" dirty="0">
                <a:solidFill>
                  <a:srgbClr val="0000C0"/>
                </a:solidFill>
                <a:latin typeface="Consolas"/>
                <a:cs typeface="Consolas"/>
              </a:rPr>
              <a:t>code</a:t>
            </a:r>
            <a:r>
              <a:rPr sz="1600" b="1" spc="-10" dirty="0">
                <a:latin typeface="Consolas"/>
                <a:cs typeface="Consolas"/>
              </a:rPr>
              <a:t>;  </a:t>
            </a:r>
            <a:r>
              <a:rPr sz="1600" b="1" spc="-10" dirty="0">
                <a:solidFill>
                  <a:srgbClr val="7E0054"/>
                </a:solidFill>
                <a:latin typeface="Consolas"/>
                <a:cs typeface="Consolas"/>
              </a:rPr>
              <a:t>private float</a:t>
            </a:r>
            <a:r>
              <a:rPr sz="1600" b="1" spc="-50" dirty="0">
                <a:solidFill>
                  <a:srgbClr val="7E0054"/>
                </a:solidFill>
                <a:latin typeface="Consolas"/>
                <a:cs typeface="Consolas"/>
              </a:rPr>
              <a:t> </a:t>
            </a:r>
            <a:r>
              <a:rPr sz="1600" b="1" spc="-10" dirty="0">
                <a:solidFill>
                  <a:srgbClr val="0000C0"/>
                </a:solidFill>
                <a:latin typeface="Consolas"/>
                <a:cs typeface="Consolas"/>
              </a:rPr>
              <a:t>solde</a:t>
            </a:r>
            <a:r>
              <a:rPr sz="1600" b="1" spc="-10" dirty="0">
                <a:latin typeface="Consolas"/>
                <a:cs typeface="Consolas"/>
              </a:rPr>
              <a:t>;</a:t>
            </a:r>
            <a:endParaRPr sz="1600">
              <a:latin typeface="Consolas"/>
              <a:cs typeface="Consolas"/>
            </a:endParaRPr>
          </a:p>
          <a:p>
            <a:pPr marL="234950" marR="4561205">
              <a:lnSpc>
                <a:spcPct val="120000"/>
              </a:lnSpc>
            </a:pPr>
            <a:r>
              <a:rPr sz="1600" b="1" spc="-10" dirty="0">
                <a:solidFill>
                  <a:srgbClr val="7E0054"/>
                </a:solidFill>
                <a:latin typeface="Consolas"/>
                <a:cs typeface="Consolas"/>
              </a:rPr>
              <a:t>public void </a:t>
            </a:r>
            <a:r>
              <a:rPr sz="1600" b="1" spc="-10" dirty="0">
                <a:latin typeface="Consolas"/>
                <a:cs typeface="Consolas"/>
              </a:rPr>
              <a:t>verser(</a:t>
            </a:r>
            <a:r>
              <a:rPr sz="1600" b="1" spc="-10" dirty="0">
                <a:solidFill>
                  <a:srgbClr val="7E0054"/>
                </a:solidFill>
                <a:latin typeface="Consolas"/>
                <a:cs typeface="Consolas"/>
              </a:rPr>
              <a:t>float </a:t>
            </a:r>
            <a:r>
              <a:rPr sz="1600" b="1" spc="-10" dirty="0">
                <a:latin typeface="Consolas"/>
                <a:cs typeface="Consolas"/>
              </a:rPr>
              <a:t>mt){  </a:t>
            </a:r>
            <a:r>
              <a:rPr sz="1600" b="1" spc="-10" dirty="0">
                <a:solidFill>
                  <a:srgbClr val="0000C0"/>
                </a:solidFill>
                <a:latin typeface="Consolas"/>
                <a:cs typeface="Consolas"/>
              </a:rPr>
              <a:t>solde</a:t>
            </a:r>
            <a:r>
              <a:rPr sz="1600" b="1" spc="-10" dirty="0">
                <a:latin typeface="Consolas"/>
                <a:cs typeface="Consolas"/>
              </a:rPr>
              <a:t>=</a:t>
            </a:r>
            <a:r>
              <a:rPr sz="1600" b="1" spc="-10" dirty="0">
                <a:solidFill>
                  <a:srgbClr val="0000C0"/>
                </a:solidFill>
                <a:latin typeface="Consolas"/>
                <a:cs typeface="Consolas"/>
              </a:rPr>
              <a:t>solde</a:t>
            </a:r>
            <a:r>
              <a:rPr sz="1600" b="1" spc="-10" dirty="0">
                <a:latin typeface="Consolas"/>
                <a:cs typeface="Consolas"/>
              </a:rPr>
              <a:t>+mt;</a:t>
            </a:r>
            <a:endParaRPr sz="1600">
              <a:latin typeface="Consolas"/>
              <a:cs typeface="Consolas"/>
            </a:endParaRPr>
          </a:p>
          <a:p>
            <a:pPr marL="234950">
              <a:lnSpc>
                <a:spcPct val="100000"/>
              </a:lnSpc>
              <a:spcBef>
                <a:spcPts val="380"/>
              </a:spcBef>
            </a:pPr>
            <a:r>
              <a:rPr sz="1600" b="1" spc="-5" dirty="0">
                <a:latin typeface="Consolas"/>
                <a:cs typeface="Consolas"/>
              </a:rPr>
              <a:t>}</a:t>
            </a:r>
            <a:endParaRPr sz="1600">
              <a:latin typeface="Consolas"/>
              <a:cs typeface="Consolas"/>
            </a:endParaRPr>
          </a:p>
          <a:p>
            <a:pPr marL="234950" marR="5080">
              <a:lnSpc>
                <a:spcPct val="120000"/>
              </a:lnSpc>
            </a:pPr>
            <a:r>
              <a:rPr sz="1600" b="1" spc="-10" dirty="0">
                <a:solidFill>
                  <a:srgbClr val="7E0054"/>
                </a:solidFill>
                <a:latin typeface="Consolas"/>
                <a:cs typeface="Consolas"/>
              </a:rPr>
              <a:t>public void </a:t>
            </a:r>
            <a:r>
              <a:rPr sz="1600" b="1" spc="-10" dirty="0">
                <a:latin typeface="Consolas"/>
                <a:cs typeface="Consolas"/>
              </a:rPr>
              <a:t>retirer(</a:t>
            </a:r>
            <a:r>
              <a:rPr sz="1600" b="1" spc="-10" dirty="0">
                <a:solidFill>
                  <a:srgbClr val="7E0054"/>
                </a:solidFill>
                <a:latin typeface="Consolas"/>
                <a:cs typeface="Consolas"/>
              </a:rPr>
              <a:t>float </a:t>
            </a:r>
            <a:r>
              <a:rPr sz="1600" b="1" spc="-10" dirty="0">
                <a:latin typeface="Consolas"/>
                <a:cs typeface="Consolas"/>
              </a:rPr>
              <a:t>mt)</a:t>
            </a:r>
            <a:r>
              <a:rPr sz="1600" b="1" spc="-10" dirty="0">
                <a:solidFill>
                  <a:srgbClr val="7E0054"/>
                </a:solidFill>
                <a:latin typeface="Consolas"/>
                <a:cs typeface="Consolas"/>
              </a:rPr>
              <a:t>throws </a:t>
            </a:r>
            <a:r>
              <a:rPr sz="1600" b="1" spc="-10" dirty="0">
                <a:latin typeface="Consolas"/>
                <a:cs typeface="Consolas"/>
              </a:rPr>
              <a:t>SoldeInsuffisantException{  </a:t>
            </a:r>
            <a:r>
              <a:rPr sz="1600" b="1" spc="-10" dirty="0">
                <a:solidFill>
                  <a:srgbClr val="7E0054"/>
                </a:solidFill>
                <a:latin typeface="Consolas"/>
                <a:cs typeface="Consolas"/>
              </a:rPr>
              <a:t>if</a:t>
            </a:r>
            <a:r>
              <a:rPr sz="1600" b="1" spc="-10" dirty="0">
                <a:latin typeface="Consolas"/>
                <a:cs typeface="Consolas"/>
              </a:rPr>
              <a:t>(mt&gt;</a:t>
            </a:r>
            <a:r>
              <a:rPr sz="1600" b="1" spc="-10" dirty="0">
                <a:solidFill>
                  <a:srgbClr val="0000C0"/>
                </a:solidFill>
                <a:latin typeface="Consolas"/>
                <a:cs typeface="Consolas"/>
              </a:rPr>
              <a:t>solde</a:t>
            </a:r>
            <a:r>
              <a:rPr sz="1600" b="1" spc="-10" dirty="0">
                <a:latin typeface="Consolas"/>
                <a:cs typeface="Consolas"/>
              </a:rPr>
              <a:t>) </a:t>
            </a:r>
            <a:r>
              <a:rPr sz="1600" b="1" spc="-10" dirty="0">
                <a:solidFill>
                  <a:srgbClr val="7E0054"/>
                </a:solidFill>
                <a:latin typeface="Consolas"/>
                <a:cs typeface="Consolas"/>
              </a:rPr>
              <a:t>throw new </a:t>
            </a:r>
            <a:r>
              <a:rPr sz="1600" b="1" spc="-10" dirty="0">
                <a:latin typeface="Consolas"/>
                <a:cs typeface="Consolas"/>
              </a:rPr>
              <a:t>SoldeInsuffisantException(</a:t>
            </a:r>
            <a:r>
              <a:rPr sz="1600" b="1" spc="-10" dirty="0">
                <a:solidFill>
                  <a:srgbClr val="2900FF"/>
                </a:solidFill>
                <a:latin typeface="Consolas"/>
                <a:cs typeface="Consolas"/>
              </a:rPr>
              <a:t>"Solde Insuffisant"</a:t>
            </a:r>
            <a:r>
              <a:rPr sz="1600" b="1" spc="-10" dirty="0">
                <a:latin typeface="Consolas"/>
                <a:cs typeface="Consolas"/>
              </a:rPr>
              <a:t>);  </a:t>
            </a:r>
            <a:r>
              <a:rPr sz="1600" b="1" spc="-10" dirty="0">
                <a:solidFill>
                  <a:srgbClr val="0000C0"/>
                </a:solidFill>
                <a:latin typeface="Consolas"/>
                <a:cs typeface="Consolas"/>
              </a:rPr>
              <a:t>solde</a:t>
            </a:r>
            <a:r>
              <a:rPr sz="1600" b="1" spc="-10" dirty="0">
                <a:latin typeface="Consolas"/>
                <a:cs typeface="Consolas"/>
              </a:rPr>
              <a:t>=</a:t>
            </a:r>
            <a:r>
              <a:rPr sz="1600" b="1" spc="-10" dirty="0">
                <a:solidFill>
                  <a:srgbClr val="0000C0"/>
                </a:solidFill>
                <a:latin typeface="Consolas"/>
                <a:cs typeface="Consolas"/>
              </a:rPr>
              <a:t>solde</a:t>
            </a:r>
            <a:r>
              <a:rPr sz="1600" b="1" spc="-10" dirty="0">
                <a:latin typeface="Consolas"/>
                <a:cs typeface="Consolas"/>
              </a:rPr>
              <a:t>-mt;</a:t>
            </a:r>
            <a:endParaRPr sz="1600">
              <a:latin typeface="Consolas"/>
              <a:cs typeface="Consolas"/>
            </a:endParaRPr>
          </a:p>
          <a:p>
            <a:pPr marL="234950">
              <a:lnSpc>
                <a:spcPct val="100000"/>
              </a:lnSpc>
              <a:spcBef>
                <a:spcPts val="380"/>
              </a:spcBef>
            </a:pPr>
            <a:r>
              <a:rPr sz="1600" b="1" spc="-5" dirty="0">
                <a:latin typeface="Consolas"/>
                <a:cs typeface="Consolas"/>
              </a:rPr>
              <a:t>}</a:t>
            </a:r>
            <a:endParaRPr sz="1600">
              <a:latin typeface="Consolas"/>
              <a:cs typeface="Consolas"/>
            </a:endParaRPr>
          </a:p>
          <a:p>
            <a:pPr marL="234950" marR="5116195">
              <a:lnSpc>
                <a:spcPct val="120000"/>
              </a:lnSpc>
            </a:pPr>
            <a:r>
              <a:rPr sz="1600" b="1" spc="-10" dirty="0">
                <a:solidFill>
                  <a:srgbClr val="7E0054"/>
                </a:solidFill>
                <a:latin typeface="Consolas"/>
                <a:cs typeface="Consolas"/>
              </a:rPr>
              <a:t>public float </a:t>
            </a:r>
            <a:r>
              <a:rPr sz="1600" b="1" spc="-10" dirty="0">
                <a:latin typeface="Consolas"/>
                <a:cs typeface="Consolas"/>
              </a:rPr>
              <a:t>getSolde(){  </a:t>
            </a:r>
            <a:r>
              <a:rPr sz="1600" b="1" spc="-10" dirty="0">
                <a:solidFill>
                  <a:srgbClr val="7E0054"/>
                </a:solidFill>
                <a:latin typeface="Consolas"/>
                <a:cs typeface="Consolas"/>
              </a:rPr>
              <a:t>return</a:t>
            </a:r>
            <a:r>
              <a:rPr sz="1600" b="1" spc="-80" dirty="0">
                <a:solidFill>
                  <a:srgbClr val="7E0054"/>
                </a:solidFill>
                <a:latin typeface="Consolas"/>
                <a:cs typeface="Consolas"/>
              </a:rPr>
              <a:t> </a:t>
            </a:r>
            <a:r>
              <a:rPr sz="1600" b="1" spc="-10" dirty="0">
                <a:solidFill>
                  <a:srgbClr val="0000C0"/>
                </a:solidFill>
                <a:latin typeface="Consolas"/>
                <a:cs typeface="Consolas"/>
              </a:rPr>
              <a:t>solde</a:t>
            </a:r>
            <a:r>
              <a:rPr sz="1600" b="1" spc="-10" dirty="0">
                <a:latin typeface="Consolas"/>
                <a:cs typeface="Consolas"/>
              </a:rPr>
              <a:t>;</a:t>
            </a:r>
            <a:endParaRPr sz="1600">
              <a:latin typeface="Consolas"/>
              <a:cs typeface="Consolas"/>
            </a:endParaRPr>
          </a:p>
          <a:p>
            <a:pPr marL="234950">
              <a:lnSpc>
                <a:spcPct val="100000"/>
              </a:lnSpc>
              <a:spcBef>
                <a:spcPts val="380"/>
              </a:spcBef>
            </a:pPr>
            <a:r>
              <a:rPr sz="1600" b="1" spc="-5" dirty="0">
                <a:latin typeface="Consolas"/>
                <a:cs typeface="Consolas"/>
              </a:rPr>
              <a:t>}</a:t>
            </a:r>
            <a:endParaRPr sz="1600">
              <a:latin typeface="Consolas"/>
              <a:cs typeface="Consolas"/>
            </a:endParaRPr>
          </a:p>
          <a:p>
            <a:pPr marL="12700">
              <a:lnSpc>
                <a:spcPct val="100000"/>
              </a:lnSpc>
              <a:spcBef>
                <a:spcPts val="380"/>
              </a:spcBef>
            </a:pPr>
            <a:r>
              <a:rPr sz="1600" b="1" spc="-5" dirty="0">
                <a:latin typeface="Consolas"/>
                <a:cs typeface="Consolas"/>
              </a:rPr>
              <a:t>}</a:t>
            </a:r>
            <a:endParaRPr sz="1600">
              <a:latin typeface="Consolas"/>
              <a:cs typeface="Consolas"/>
            </a:endParaRPr>
          </a:p>
        </p:txBody>
      </p:sp>
      <p:sp>
        <p:nvSpPr>
          <p:cNvPr id="9" name="object 9"/>
          <p:cNvSpPr/>
          <p:nvPr/>
        </p:nvSpPr>
        <p:spPr>
          <a:xfrm>
            <a:off x="2956437" y="3995927"/>
            <a:ext cx="6437630" cy="388620"/>
          </a:xfrm>
          <a:custGeom>
            <a:avLst/>
            <a:gdLst/>
            <a:ahLst/>
            <a:cxnLst/>
            <a:rect l="l" t="t" r="r" b="b"/>
            <a:pathLst>
              <a:path w="6437630" h="388620">
                <a:moveTo>
                  <a:pt x="6437375" y="382523"/>
                </a:moveTo>
                <a:lnTo>
                  <a:pt x="6437375" y="6095"/>
                </a:lnTo>
                <a:lnTo>
                  <a:pt x="6431279" y="0"/>
                </a:lnTo>
                <a:lnTo>
                  <a:pt x="6095" y="0"/>
                </a:lnTo>
                <a:lnTo>
                  <a:pt x="0" y="6095"/>
                </a:lnTo>
                <a:lnTo>
                  <a:pt x="0" y="382523"/>
                </a:lnTo>
                <a:lnTo>
                  <a:pt x="6095" y="388619"/>
                </a:lnTo>
                <a:lnTo>
                  <a:pt x="13715" y="388619"/>
                </a:lnTo>
                <a:lnTo>
                  <a:pt x="13715" y="27431"/>
                </a:lnTo>
                <a:lnTo>
                  <a:pt x="28955" y="13715"/>
                </a:lnTo>
                <a:lnTo>
                  <a:pt x="28955" y="27431"/>
                </a:lnTo>
                <a:lnTo>
                  <a:pt x="6408419" y="27431"/>
                </a:lnTo>
                <a:lnTo>
                  <a:pt x="6408419" y="13715"/>
                </a:lnTo>
                <a:lnTo>
                  <a:pt x="6422135" y="27431"/>
                </a:lnTo>
                <a:lnTo>
                  <a:pt x="6422135" y="388619"/>
                </a:lnTo>
                <a:lnTo>
                  <a:pt x="6431279" y="388619"/>
                </a:lnTo>
                <a:lnTo>
                  <a:pt x="6437375" y="382523"/>
                </a:lnTo>
                <a:close/>
              </a:path>
              <a:path w="6437630" h="388620">
                <a:moveTo>
                  <a:pt x="28955" y="27431"/>
                </a:moveTo>
                <a:lnTo>
                  <a:pt x="28955" y="13715"/>
                </a:lnTo>
                <a:lnTo>
                  <a:pt x="13715" y="27431"/>
                </a:lnTo>
                <a:lnTo>
                  <a:pt x="28955" y="27431"/>
                </a:lnTo>
                <a:close/>
              </a:path>
              <a:path w="6437630" h="388620">
                <a:moveTo>
                  <a:pt x="28955" y="359663"/>
                </a:moveTo>
                <a:lnTo>
                  <a:pt x="28955" y="27431"/>
                </a:lnTo>
                <a:lnTo>
                  <a:pt x="13715" y="27431"/>
                </a:lnTo>
                <a:lnTo>
                  <a:pt x="13715" y="359663"/>
                </a:lnTo>
                <a:lnTo>
                  <a:pt x="28955" y="359663"/>
                </a:lnTo>
                <a:close/>
              </a:path>
              <a:path w="6437630" h="388620">
                <a:moveTo>
                  <a:pt x="6422135" y="359663"/>
                </a:moveTo>
                <a:lnTo>
                  <a:pt x="13715" y="359663"/>
                </a:lnTo>
                <a:lnTo>
                  <a:pt x="28955" y="373379"/>
                </a:lnTo>
                <a:lnTo>
                  <a:pt x="28955" y="388619"/>
                </a:lnTo>
                <a:lnTo>
                  <a:pt x="6408419" y="388619"/>
                </a:lnTo>
                <a:lnTo>
                  <a:pt x="6408419" y="373379"/>
                </a:lnTo>
                <a:lnTo>
                  <a:pt x="6422135" y="359663"/>
                </a:lnTo>
                <a:close/>
              </a:path>
              <a:path w="6437630" h="388620">
                <a:moveTo>
                  <a:pt x="28955" y="388619"/>
                </a:moveTo>
                <a:lnTo>
                  <a:pt x="28955" y="373379"/>
                </a:lnTo>
                <a:lnTo>
                  <a:pt x="13715" y="359663"/>
                </a:lnTo>
                <a:lnTo>
                  <a:pt x="13715" y="388619"/>
                </a:lnTo>
                <a:lnTo>
                  <a:pt x="28955" y="388619"/>
                </a:lnTo>
                <a:close/>
              </a:path>
              <a:path w="6437630" h="388620">
                <a:moveTo>
                  <a:pt x="6422135" y="27431"/>
                </a:moveTo>
                <a:lnTo>
                  <a:pt x="6408419" y="13715"/>
                </a:lnTo>
                <a:lnTo>
                  <a:pt x="6408419" y="27431"/>
                </a:lnTo>
                <a:lnTo>
                  <a:pt x="6422135" y="27431"/>
                </a:lnTo>
                <a:close/>
              </a:path>
              <a:path w="6437630" h="388620">
                <a:moveTo>
                  <a:pt x="6422135" y="359663"/>
                </a:moveTo>
                <a:lnTo>
                  <a:pt x="6422135" y="27431"/>
                </a:lnTo>
                <a:lnTo>
                  <a:pt x="6408419" y="27431"/>
                </a:lnTo>
                <a:lnTo>
                  <a:pt x="6408419" y="359663"/>
                </a:lnTo>
                <a:lnTo>
                  <a:pt x="6422135" y="359663"/>
                </a:lnTo>
                <a:close/>
              </a:path>
              <a:path w="6437630" h="388620">
                <a:moveTo>
                  <a:pt x="6422135" y="388619"/>
                </a:moveTo>
                <a:lnTo>
                  <a:pt x="6422135" y="359663"/>
                </a:lnTo>
                <a:lnTo>
                  <a:pt x="6408419" y="373379"/>
                </a:lnTo>
                <a:lnTo>
                  <a:pt x="6408419" y="388619"/>
                </a:lnTo>
                <a:lnTo>
                  <a:pt x="6422135" y="388619"/>
                </a:lnTo>
                <a:close/>
              </a:path>
            </a:pathLst>
          </a:custGeom>
          <a:solidFill>
            <a:srgbClr val="FF0000"/>
          </a:solidFill>
        </p:spPr>
        <p:txBody>
          <a:bodyPr wrap="square" lIns="0" tIns="0" rIns="0" bIns="0" rtlCol="0"/>
          <a:lstStyle/>
          <a:p>
            <a:endParaRPr/>
          </a:p>
        </p:txBody>
      </p:sp>
      <p:sp>
        <p:nvSpPr>
          <p:cNvPr id="10" name="object 10"/>
          <p:cNvSpPr/>
          <p:nvPr/>
        </p:nvSpPr>
        <p:spPr>
          <a:xfrm>
            <a:off x="4756282" y="3777996"/>
            <a:ext cx="4638040" cy="231775"/>
          </a:xfrm>
          <a:custGeom>
            <a:avLst/>
            <a:gdLst/>
            <a:ahLst/>
            <a:cxnLst/>
            <a:rect l="l" t="t" r="r" b="b"/>
            <a:pathLst>
              <a:path w="4638040" h="231775">
                <a:moveTo>
                  <a:pt x="28955" y="202691"/>
                </a:moveTo>
                <a:lnTo>
                  <a:pt x="28955" y="0"/>
                </a:lnTo>
                <a:lnTo>
                  <a:pt x="0" y="0"/>
                </a:lnTo>
                <a:lnTo>
                  <a:pt x="0" y="224027"/>
                </a:lnTo>
                <a:lnTo>
                  <a:pt x="6095" y="231647"/>
                </a:lnTo>
                <a:lnTo>
                  <a:pt x="13715" y="231647"/>
                </a:lnTo>
                <a:lnTo>
                  <a:pt x="13715" y="202691"/>
                </a:lnTo>
                <a:lnTo>
                  <a:pt x="28955" y="202691"/>
                </a:lnTo>
                <a:close/>
              </a:path>
              <a:path w="4638040" h="231775">
                <a:moveTo>
                  <a:pt x="4622291" y="202691"/>
                </a:moveTo>
                <a:lnTo>
                  <a:pt x="13715" y="202691"/>
                </a:lnTo>
                <a:lnTo>
                  <a:pt x="28955" y="216407"/>
                </a:lnTo>
                <a:lnTo>
                  <a:pt x="28955" y="231647"/>
                </a:lnTo>
                <a:lnTo>
                  <a:pt x="4608575" y="231647"/>
                </a:lnTo>
                <a:lnTo>
                  <a:pt x="4608575" y="216407"/>
                </a:lnTo>
                <a:lnTo>
                  <a:pt x="4622291" y="202691"/>
                </a:lnTo>
                <a:close/>
              </a:path>
              <a:path w="4638040" h="231775">
                <a:moveTo>
                  <a:pt x="28955" y="231647"/>
                </a:moveTo>
                <a:lnTo>
                  <a:pt x="28955" y="216407"/>
                </a:lnTo>
                <a:lnTo>
                  <a:pt x="13715" y="202691"/>
                </a:lnTo>
                <a:lnTo>
                  <a:pt x="13715" y="231647"/>
                </a:lnTo>
                <a:lnTo>
                  <a:pt x="28955" y="231647"/>
                </a:lnTo>
                <a:close/>
              </a:path>
              <a:path w="4638040" h="231775">
                <a:moveTo>
                  <a:pt x="4637531" y="224027"/>
                </a:moveTo>
                <a:lnTo>
                  <a:pt x="4637531" y="0"/>
                </a:lnTo>
                <a:lnTo>
                  <a:pt x="4608575" y="0"/>
                </a:lnTo>
                <a:lnTo>
                  <a:pt x="4608575" y="202691"/>
                </a:lnTo>
                <a:lnTo>
                  <a:pt x="4622291" y="202691"/>
                </a:lnTo>
                <a:lnTo>
                  <a:pt x="4622291" y="231647"/>
                </a:lnTo>
                <a:lnTo>
                  <a:pt x="4631435" y="231647"/>
                </a:lnTo>
                <a:lnTo>
                  <a:pt x="4637531" y="224027"/>
                </a:lnTo>
                <a:close/>
              </a:path>
              <a:path w="4638040" h="231775">
                <a:moveTo>
                  <a:pt x="4622291" y="231647"/>
                </a:moveTo>
                <a:lnTo>
                  <a:pt x="4622291" y="202691"/>
                </a:lnTo>
                <a:lnTo>
                  <a:pt x="4608575" y="216407"/>
                </a:lnTo>
                <a:lnTo>
                  <a:pt x="4608575" y="231647"/>
                </a:lnTo>
                <a:lnTo>
                  <a:pt x="4622291" y="231647"/>
                </a:lnTo>
                <a:close/>
              </a:path>
            </a:pathLst>
          </a:custGeom>
          <a:solidFill>
            <a:srgbClr val="FF0000"/>
          </a:solidFill>
        </p:spPr>
        <p:txBody>
          <a:bodyPr wrap="square" lIns="0" tIns="0" rIns="0" bIns="0" rtlCol="0"/>
          <a:lstStyle/>
          <a:p>
            <a:endParaRPr/>
          </a:p>
        </p:txBody>
      </p:sp>
    </p:spTree>
    <p:extLst>
      <p:ext uri="{BB962C8B-B14F-4D97-AF65-F5344CB8AC3E}">
        <p14:creationId xmlns:p14="http://schemas.microsoft.com/office/powerpoint/2010/main" val="1351596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Introduction</a:t>
            </a:r>
          </a:p>
        </p:txBody>
      </p:sp>
      <p:sp>
        <p:nvSpPr>
          <p:cNvPr id="3" name="Content Placeholder 2"/>
          <p:cNvSpPr>
            <a:spLocks noGrp="1"/>
          </p:cNvSpPr>
          <p:nvPr>
            <p:ph idx="1"/>
          </p:nvPr>
        </p:nvSpPr>
        <p:spPr/>
        <p:txBody>
          <a:bodyPr/>
          <a:lstStyle/>
          <a:p>
            <a:r>
              <a:t>Les environnements de développement intégrés (IDE) jouent un rôle crucial dans le développement Java, offrant des outils puissants pour la rédaction, le débogage et le déploiement de code.</a:t>
            </a:r>
          </a:p>
        </p:txBody>
      </p:sp>
    </p:spTree>
    <p:extLst>
      <p:ext uri="{BB962C8B-B14F-4D97-AF65-F5344CB8AC3E}">
        <p14:creationId xmlns:p14="http://schemas.microsoft.com/office/powerpoint/2010/main" val="994493040"/>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9437" y="26362"/>
            <a:ext cx="9223058" cy="1460574"/>
          </a:xfrm>
          <a:prstGeom prst="rect">
            <a:avLst/>
          </a:prstGeom>
        </p:spPr>
        <p:txBody>
          <a:bodyPr vert="horz" wrap="square" lIns="0" tIns="156463" rIns="0" bIns="0" rtlCol="0">
            <a:spAutoFit/>
          </a:bodyPr>
          <a:lstStyle/>
          <a:p>
            <a:pPr marL="146685">
              <a:lnSpc>
                <a:spcPct val="100000"/>
              </a:lnSpc>
            </a:pPr>
            <a:r>
              <a:rPr sz="4200" spc="-5" dirty="0"/>
              <a:t>Application</a:t>
            </a:r>
            <a:endParaRPr sz="4200" dirty="0"/>
          </a:p>
        </p:txBody>
      </p:sp>
      <p:sp>
        <p:nvSpPr>
          <p:cNvPr id="46" name="object 46"/>
          <p:cNvSpPr txBox="1">
            <a:spLocks noGrp="1"/>
          </p:cNvSpPr>
          <p:nvPr>
            <p:ph type="sldNum" sz="quarter" idx="7"/>
          </p:nvPr>
        </p:nvSpPr>
        <p:spPr>
          <a:prstGeom prst="rect">
            <a:avLst/>
          </a:prstGeom>
        </p:spPr>
        <p:txBody>
          <a:bodyPr vert="horz" wrap="square" lIns="0" tIns="0" rIns="0" bIns="0" rtlCol="0">
            <a:spAutoFit/>
          </a:bodyPr>
          <a:lstStyle/>
          <a:p>
            <a:pPr marL="25400">
              <a:lnSpc>
                <a:spcPts val="1260"/>
              </a:lnSpc>
            </a:pPr>
            <a:fld id="{81D60167-4931-47E6-BA6A-407CBD079E47}" type="slidenum">
              <a:rPr dirty="0"/>
              <a:t>170</a:t>
            </a:fld>
            <a:endParaRPr dirty="0"/>
          </a:p>
        </p:txBody>
      </p:sp>
      <p:sp>
        <p:nvSpPr>
          <p:cNvPr id="3" name="object 3"/>
          <p:cNvSpPr/>
          <p:nvPr/>
        </p:nvSpPr>
        <p:spPr>
          <a:xfrm>
            <a:off x="810649" y="1258823"/>
            <a:ext cx="5400040" cy="2519680"/>
          </a:xfrm>
          <a:custGeom>
            <a:avLst/>
            <a:gdLst/>
            <a:ahLst/>
            <a:cxnLst/>
            <a:rect l="l" t="t" r="r" b="b"/>
            <a:pathLst>
              <a:path w="5400040" h="2519679">
                <a:moveTo>
                  <a:pt x="0" y="0"/>
                </a:moveTo>
                <a:lnTo>
                  <a:pt x="0" y="2519172"/>
                </a:lnTo>
                <a:lnTo>
                  <a:pt x="5399531" y="2519172"/>
                </a:lnTo>
                <a:lnTo>
                  <a:pt x="5399531" y="0"/>
                </a:lnTo>
                <a:lnTo>
                  <a:pt x="0" y="0"/>
                </a:lnTo>
                <a:close/>
              </a:path>
            </a:pathLst>
          </a:custGeom>
          <a:solidFill>
            <a:srgbClr val="FFFFFF"/>
          </a:solidFill>
        </p:spPr>
        <p:txBody>
          <a:bodyPr wrap="square" lIns="0" tIns="0" rIns="0" bIns="0" rtlCol="0"/>
          <a:lstStyle/>
          <a:p>
            <a:endParaRPr/>
          </a:p>
        </p:txBody>
      </p:sp>
      <p:sp>
        <p:nvSpPr>
          <p:cNvPr id="4" name="object 4"/>
          <p:cNvSpPr/>
          <p:nvPr/>
        </p:nvSpPr>
        <p:spPr>
          <a:xfrm>
            <a:off x="806077" y="1254251"/>
            <a:ext cx="5410200" cy="2524125"/>
          </a:xfrm>
          <a:custGeom>
            <a:avLst/>
            <a:gdLst/>
            <a:ahLst/>
            <a:cxnLst/>
            <a:rect l="l" t="t" r="r" b="b"/>
            <a:pathLst>
              <a:path w="5410200" h="2524125">
                <a:moveTo>
                  <a:pt x="5410196" y="2523744"/>
                </a:moveTo>
                <a:lnTo>
                  <a:pt x="5410196" y="0"/>
                </a:lnTo>
                <a:lnTo>
                  <a:pt x="0" y="0"/>
                </a:lnTo>
                <a:lnTo>
                  <a:pt x="0" y="2523744"/>
                </a:lnTo>
                <a:lnTo>
                  <a:pt x="4571" y="2523744"/>
                </a:lnTo>
                <a:lnTo>
                  <a:pt x="4571" y="9143"/>
                </a:lnTo>
                <a:lnTo>
                  <a:pt x="9143" y="4571"/>
                </a:lnTo>
                <a:lnTo>
                  <a:pt x="9143" y="9143"/>
                </a:lnTo>
                <a:lnTo>
                  <a:pt x="5399528" y="9143"/>
                </a:lnTo>
                <a:lnTo>
                  <a:pt x="5399528" y="4571"/>
                </a:lnTo>
                <a:lnTo>
                  <a:pt x="5404100" y="9143"/>
                </a:lnTo>
                <a:lnTo>
                  <a:pt x="5404100" y="2523744"/>
                </a:lnTo>
                <a:lnTo>
                  <a:pt x="5410196" y="2523744"/>
                </a:lnTo>
                <a:close/>
              </a:path>
              <a:path w="5410200" h="2524125">
                <a:moveTo>
                  <a:pt x="9143" y="9143"/>
                </a:moveTo>
                <a:lnTo>
                  <a:pt x="9143" y="4571"/>
                </a:lnTo>
                <a:lnTo>
                  <a:pt x="4571" y="9143"/>
                </a:lnTo>
                <a:lnTo>
                  <a:pt x="9143" y="9143"/>
                </a:lnTo>
                <a:close/>
              </a:path>
              <a:path w="5410200" h="2524125">
                <a:moveTo>
                  <a:pt x="9143" y="2523744"/>
                </a:moveTo>
                <a:lnTo>
                  <a:pt x="9143" y="9143"/>
                </a:lnTo>
                <a:lnTo>
                  <a:pt x="4571" y="9143"/>
                </a:lnTo>
                <a:lnTo>
                  <a:pt x="4571" y="2523744"/>
                </a:lnTo>
                <a:lnTo>
                  <a:pt x="9143" y="2523744"/>
                </a:lnTo>
                <a:close/>
              </a:path>
              <a:path w="5410200" h="2524125">
                <a:moveTo>
                  <a:pt x="5404100" y="9143"/>
                </a:moveTo>
                <a:lnTo>
                  <a:pt x="5399528" y="4571"/>
                </a:lnTo>
                <a:lnTo>
                  <a:pt x="5399528" y="9143"/>
                </a:lnTo>
                <a:lnTo>
                  <a:pt x="5404100" y="9143"/>
                </a:lnTo>
                <a:close/>
              </a:path>
              <a:path w="5410200" h="2524125">
                <a:moveTo>
                  <a:pt x="5404100" y="2523744"/>
                </a:moveTo>
                <a:lnTo>
                  <a:pt x="5404100" y="9143"/>
                </a:lnTo>
                <a:lnTo>
                  <a:pt x="5399528" y="9143"/>
                </a:lnTo>
                <a:lnTo>
                  <a:pt x="5399528" y="2523744"/>
                </a:lnTo>
                <a:lnTo>
                  <a:pt x="5404100" y="2523744"/>
                </a:lnTo>
                <a:close/>
              </a:path>
            </a:pathLst>
          </a:custGeom>
          <a:solidFill>
            <a:srgbClr val="000000"/>
          </a:solidFill>
        </p:spPr>
        <p:txBody>
          <a:bodyPr wrap="square" lIns="0" tIns="0" rIns="0" bIns="0" rtlCol="0"/>
          <a:lstStyle/>
          <a:p>
            <a:endParaRPr/>
          </a:p>
        </p:txBody>
      </p:sp>
      <p:sp>
        <p:nvSpPr>
          <p:cNvPr id="5" name="object 5"/>
          <p:cNvSpPr/>
          <p:nvPr/>
        </p:nvSpPr>
        <p:spPr>
          <a:xfrm>
            <a:off x="3756538" y="3099816"/>
            <a:ext cx="688975" cy="208915"/>
          </a:xfrm>
          <a:custGeom>
            <a:avLst/>
            <a:gdLst/>
            <a:ahLst/>
            <a:cxnLst/>
            <a:rect l="l" t="t" r="r" b="b"/>
            <a:pathLst>
              <a:path w="688975" h="208914">
                <a:moveTo>
                  <a:pt x="0" y="0"/>
                </a:moveTo>
                <a:lnTo>
                  <a:pt x="0" y="208787"/>
                </a:lnTo>
                <a:lnTo>
                  <a:pt x="688847" y="208787"/>
                </a:lnTo>
                <a:lnTo>
                  <a:pt x="688847" y="0"/>
                </a:lnTo>
                <a:lnTo>
                  <a:pt x="0" y="0"/>
                </a:lnTo>
                <a:close/>
              </a:path>
            </a:pathLst>
          </a:custGeom>
          <a:solidFill>
            <a:srgbClr val="D4D4D4"/>
          </a:solidFill>
        </p:spPr>
        <p:txBody>
          <a:bodyPr wrap="square" lIns="0" tIns="0" rIns="0" bIns="0" rtlCol="0"/>
          <a:lstStyle/>
          <a:p>
            <a:endParaRPr/>
          </a:p>
        </p:txBody>
      </p:sp>
      <p:sp>
        <p:nvSpPr>
          <p:cNvPr id="6" name="object 6"/>
          <p:cNvSpPr/>
          <p:nvPr/>
        </p:nvSpPr>
        <p:spPr>
          <a:xfrm>
            <a:off x="4445386" y="3099816"/>
            <a:ext cx="196850" cy="208915"/>
          </a:xfrm>
          <a:custGeom>
            <a:avLst/>
            <a:gdLst/>
            <a:ahLst/>
            <a:cxnLst/>
            <a:rect l="l" t="t" r="r" b="b"/>
            <a:pathLst>
              <a:path w="196850" h="208914">
                <a:moveTo>
                  <a:pt x="0" y="0"/>
                </a:moveTo>
                <a:lnTo>
                  <a:pt x="0" y="208787"/>
                </a:lnTo>
                <a:lnTo>
                  <a:pt x="196595" y="208787"/>
                </a:lnTo>
                <a:lnTo>
                  <a:pt x="196595" y="0"/>
                </a:lnTo>
                <a:lnTo>
                  <a:pt x="0" y="0"/>
                </a:lnTo>
                <a:close/>
              </a:path>
            </a:pathLst>
          </a:custGeom>
          <a:solidFill>
            <a:srgbClr val="D4D4D4"/>
          </a:solidFill>
        </p:spPr>
        <p:txBody>
          <a:bodyPr wrap="square" lIns="0" tIns="0" rIns="0" bIns="0" rtlCol="0"/>
          <a:lstStyle/>
          <a:p>
            <a:endParaRPr/>
          </a:p>
        </p:txBody>
      </p:sp>
      <p:sp>
        <p:nvSpPr>
          <p:cNvPr id="7" name="object 7"/>
          <p:cNvSpPr/>
          <p:nvPr/>
        </p:nvSpPr>
        <p:spPr>
          <a:xfrm>
            <a:off x="4641982" y="3099816"/>
            <a:ext cx="198120" cy="208915"/>
          </a:xfrm>
          <a:custGeom>
            <a:avLst/>
            <a:gdLst/>
            <a:ahLst/>
            <a:cxnLst/>
            <a:rect l="l" t="t" r="r" b="b"/>
            <a:pathLst>
              <a:path w="198120" h="208914">
                <a:moveTo>
                  <a:pt x="0" y="0"/>
                </a:moveTo>
                <a:lnTo>
                  <a:pt x="0" y="208787"/>
                </a:lnTo>
                <a:lnTo>
                  <a:pt x="198119" y="208787"/>
                </a:lnTo>
                <a:lnTo>
                  <a:pt x="198119" y="0"/>
                </a:lnTo>
                <a:lnTo>
                  <a:pt x="0" y="0"/>
                </a:lnTo>
                <a:close/>
              </a:path>
            </a:pathLst>
          </a:custGeom>
          <a:solidFill>
            <a:srgbClr val="D4D4D4"/>
          </a:solidFill>
        </p:spPr>
        <p:txBody>
          <a:bodyPr wrap="square" lIns="0" tIns="0" rIns="0" bIns="0" rtlCol="0"/>
          <a:lstStyle/>
          <a:p>
            <a:endParaRPr/>
          </a:p>
        </p:txBody>
      </p:sp>
      <p:sp>
        <p:nvSpPr>
          <p:cNvPr id="8" name="object 8"/>
          <p:cNvSpPr/>
          <p:nvPr/>
        </p:nvSpPr>
        <p:spPr>
          <a:xfrm>
            <a:off x="999625" y="3355847"/>
            <a:ext cx="688975" cy="208915"/>
          </a:xfrm>
          <a:custGeom>
            <a:avLst/>
            <a:gdLst/>
            <a:ahLst/>
            <a:cxnLst/>
            <a:rect l="l" t="t" r="r" b="b"/>
            <a:pathLst>
              <a:path w="688975" h="208914">
                <a:moveTo>
                  <a:pt x="0" y="0"/>
                </a:moveTo>
                <a:lnTo>
                  <a:pt x="0" y="208787"/>
                </a:lnTo>
                <a:lnTo>
                  <a:pt x="688847" y="208787"/>
                </a:lnTo>
                <a:lnTo>
                  <a:pt x="688847" y="0"/>
                </a:lnTo>
                <a:lnTo>
                  <a:pt x="0" y="0"/>
                </a:lnTo>
                <a:close/>
              </a:path>
            </a:pathLst>
          </a:custGeom>
          <a:solidFill>
            <a:srgbClr val="D4D4D4"/>
          </a:solidFill>
        </p:spPr>
        <p:txBody>
          <a:bodyPr wrap="square" lIns="0" tIns="0" rIns="0" bIns="0" rtlCol="0"/>
          <a:lstStyle/>
          <a:p>
            <a:endParaRPr/>
          </a:p>
        </p:txBody>
      </p:sp>
      <p:sp>
        <p:nvSpPr>
          <p:cNvPr id="9" name="object 9"/>
          <p:cNvSpPr/>
          <p:nvPr/>
        </p:nvSpPr>
        <p:spPr>
          <a:xfrm>
            <a:off x="1688469" y="3355847"/>
            <a:ext cx="295910" cy="208915"/>
          </a:xfrm>
          <a:custGeom>
            <a:avLst/>
            <a:gdLst/>
            <a:ahLst/>
            <a:cxnLst/>
            <a:rect l="l" t="t" r="r" b="b"/>
            <a:pathLst>
              <a:path w="295910" h="208914">
                <a:moveTo>
                  <a:pt x="0" y="0"/>
                </a:moveTo>
                <a:lnTo>
                  <a:pt x="0" y="208787"/>
                </a:lnTo>
                <a:lnTo>
                  <a:pt x="295655" y="208787"/>
                </a:lnTo>
                <a:lnTo>
                  <a:pt x="295655" y="0"/>
                </a:lnTo>
                <a:lnTo>
                  <a:pt x="0" y="0"/>
                </a:lnTo>
                <a:close/>
              </a:path>
            </a:pathLst>
          </a:custGeom>
          <a:solidFill>
            <a:srgbClr val="D4D4D4"/>
          </a:solidFill>
        </p:spPr>
        <p:txBody>
          <a:bodyPr wrap="square" lIns="0" tIns="0" rIns="0" bIns="0" rtlCol="0"/>
          <a:lstStyle/>
          <a:p>
            <a:endParaRPr/>
          </a:p>
        </p:txBody>
      </p:sp>
      <p:sp>
        <p:nvSpPr>
          <p:cNvPr id="10" name="object 10"/>
          <p:cNvSpPr/>
          <p:nvPr/>
        </p:nvSpPr>
        <p:spPr>
          <a:xfrm>
            <a:off x="1984125" y="3355847"/>
            <a:ext cx="688975" cy="208915"/>
          </a:xfrm>
          <a:custGeom>
            <a:avLst/>
            <a:gdLst/>
            <a:ahLst/>
            <a:cxnLst/>
            <a:rect l="l" t="t" r="r" b="b"/>
            <a:pathLst>
              <a:path w="688975" h="208914">
                <a:moveTo>
                  <a:pt x="0" y="0"/>
                </a:moveTo>
                <a:lnTo>
                  <a:pt x="0" y="208787"/>
                </a:lnTo>
                <a:lnTo>
                  <a:pt x="688847" y="208787"/>
                </a:lnTo>
                <a:lnTo>
                  <a:pt x="688847" y="0"/>
                </a:lnTo>
                <a:lnTo>
                  <a:pt x="0" y="0"/>
                </a:lnTo>
                <a:close/>
              </a:path>
            </a:pathLst>
          </a:custGeom>
          <a:solidFill>
            <a:srgbClr val="D4D4D4"/>
          </a:solidFill>
        </p:spPr>
        <p:txBody>
          <a:bodyPr wrap="square" lIns="0" tIns="0" rIns="0" bIns="0" rtlCol="0"/>
          <a:lstStyle/>
          <a:p>
            <a:endParaRPr/>
          </a:p>
        </p:txBody>
      </p:sp>
      <p:sp>
        <p:nvSpPr>
          <p:cNvPr id="11" name="object 11"/>
          <p:cNvSpPr/>
          <p:nvPr/>
        </p:nvSpPr>
        <p:spPr>
          <a:xfrm>
            <a:off x="2672974" y="3355847"/>
            <a:ext cx="1871980" cy="208915"/>
          </a:xfrm>
          <a:custGeom>
            <a:avLst/>
            <a:gdLst/>
            <a:ahLst/>
            <a:cxnLst/>
            <a:rect l="l" t="t" r="r" b="b"/>
            <a:pathLst>
              <a:path w="1871979" h="208914">
                <a:moveTo>
                  <a:pt x="0" y="0"/>
                </a:moveTo>
                <a:lnTo>
                  <a:pt x="0" y="208787"/>
                </a:lnTo>
                <a:lnTo>
                  <a:pt x="1871471" y="208787"/>
                </a:lnTo>
                <a:lnTo>
                  <a:pt x="1871471" y="0"/>
                </a:lnTo>
                <a:lnTo>
                  <a:pt x="0" y="0"/>
                </a:lnTo>
                <a:close/>
              </a:path>
            </a:pathLst>
          </a:custGeom>
          <a:solidFill>
            <a:srgbClr val="D4D4D4"/>
          </a:solidFill>
        </p:spPr>
        <p:txBody>
          <a:bodyPr wrap="square" lIns="0" tIns="0" rIns="0" bIns="0" rtlCol="0"/>
          <a:lstStyle/>
          <a:p>
            <a:endParaRPr/>
          </a:p>
        </p:txBody>
      </p:sp>
      <p:sp>
        <p:nvSpPr>
          <p:cNvPr id="12" name="object 12"/>
          <p:cNvSpPr/>
          <p:nvPr/>
        </p:nvSpPr>
        <p:spPr>
          <a:xfrm>
            <a:off x="4544445" y="3355847"/>
            <a:ext cx="196850" cy="208915"/>
          </a:xfrm>
          <a:custGeom>
            <a:avLst/>
            <a:gdLst/>
            <a:ahLst/>
            <a:cxnLst/>
            <a:rect l="l" t="t" r="r" b="b"/>
            <a:pathLst>
              <a:path w="196850" h="208914">
                <a:moveTo>
                  <a:pt x="0" y="0"/>
                </a:moveTo>
                <a:lnTo>
                  <a:pt x="0" y="208787"/>
                </a:lnTo>
                <a:lnTo>
                  <a:pt x="196595" y="208787"/>
                </a:lnTo>
                <a:lnTo>
                  <a:pt x="196595" y="0"/>
                </a:lnTo>
                <a:lnTo>
                  <a:pt x="0" y="0"/>
                </a:lnTo>
                <a:close/>
              </a:path>
            </a:pathLst>
          </a:custGeom>
          <a:solidFill>
            <a:srgbClr val="D4D4D4"/>
          </a:solidFill>
        </p:spPr>
        <p:txBody>
          <a:bodyPr wrap="square" lIns="0" tIns="0" rIns="0" bIns="0" rtlCol="0"/>
          <a:lstStyle/>
          <a:p>
            <a:endParaRPr/>
          </a:p>
        </p:txBody>
      </p:sp>
      <p:sp>
        <p:nvSpPr>
          <p:cNvPr id="13" name="object 13"/>
          <p:cNvSpPr/>
          <p:nvPr/>
        </p:nvSpPr>
        <p:spPr>
          <a:xfrm>
            <a:off x="6557650" y="1245108"/>
            <a:ext cx="3194685" cy="1249680"/>
          </a:xfrm>
          <a:custGeom>
            <a:avLst/>
            <a:gdLst/>
            <a:ahLst/>
            <a:cxnLst/>
            <a:rect l="l" t="t" r="r" b="b"/>
            <a:pathLst>
              <a:path w="3194684" h="1249680">
                <a:moveTo>
                  <a:pt x="3194303" y="1245107"/>
                </a:moveTo>
                <a:lnTo>
                  <a:pt x="3194303" y="6095"/>
                </a:lnTo>
                <a:lnTo>
                  <a:pt x="3188207" y="0"/>
                </a:lnTo>
                <a:lnTo>
                  <a:pt x="6095" y="0"/>
                </a:lnTo>
                <a:lnTo>
                  <a:pt x="0" y="6095"/>
                </a:lnTo>
                <a:lnTo>
                  <a:pt x="0" y="1245107"/>
                </a:lnTo>
                <a:lnTo>
                  <a:pt x="6095" y="1249679"/>
                </a:lnTo>
                <a:lnTo>
                  <a:pt x="13715" y="1249679"/>
                </a:lnTo>
                <a:lnTo>
                  <a:pt x="13715" y="25907"/>
                </a:lnTo>
                <a:lnTo>
                  <a:pt x="25907" y="13715"/>
                </a:lnTo>
                <a:lnTo>
                  <a:pt x="25907" y="25907"/>
                </a:lnTo>
                <a:lnTo>
                  <a:pt x="3168395" y="25907"/>
                </a:lnTo>
                <a:lnTo>
                  <a:pt x="3168395" y="13715"/>
                </a:lnTo>
                <a:lnTo>
                  <a:pt x="3182111" y="25907"/>
                </a:lnTo>
                <a:lnTo>
                  <a:pt x="3182111" y="1249679"/>
                </a:lnTo>
                <a:lnTo>
                  <a:pt x="3188207" y="1249679"/>
                </a:lnTo>
                <a:lnTo>
                  <a:pt x="3194303" y="1245107"/>
                </a:lnTo>
                <a:close/>
              </a:path>
              <a:path w="3194684" h="1249680">
                <a:moveTo>
                  <a:pt x="25907" y="25907"/>
                </a:moveTo>
                <a:lnTo>
                  <a:pt x="25907" y="13715"/>
                </a:lnTo>
                <a:lnTo>
                  <a:pt x="13715" y="25907"/>
                </a:lnTo>
                <a:lnTo>
                  <a:pt x="25907" y="25907"/>
                </a:lnTo>
                <a:close/>
              </a:path>
              <a:path w="3194684" h="1249680">
                <a:moveTo>
                  <a:pt x="25907" y="1225295"/>
                </a:moveTo>
                <a:lnTo>
                  <a:pt x="25907" y="25907"/>
                </a:lnTo>
                <a:lnTo>
                  <a:pt x="13715" y="25907"/>
                </a:lnTo>
                <a:lnTo>
                  <a:pt x="13715" y="1225295"/>
                </a:lnTo>
                <a:lnTo>
                  <a:pt x="25907" y="1225295"/>
                </a:lnTo>
                <a:close/>
              </a:path>
              <a:path w="3194684" h="1249680">
                <a:moveTo>
                  <a:pt x="3182111" y="1225295"/>
                </a:moveTo>
                <a:lnTo>
                  <a:pt x="13715" y="1225295"/>
                </a:lnTo>
                <a:lnTo>
                  <a:pt x="25907" y="1237487"/>
                </a:lnTo>
                <a:lnTo>
                  <a:pt x="25907" y="1249679"/>
                </a:lnTo>
                <a:lnTo>
                  <a:pt x="3168395" y="1249679"/>
                </a:lnTo>
                <a:lnTo>
                  <a:pt x="3168395" y="1237487"/>
                </a:lnTo>
                <a:lnTo>
                  <a:pt x="3182111" y="1225295"/>
                </a:lnTo>
                <a:close/>
              </a:path>
              <a:path w="3194684" h="1249680">
                <a:moveTo>
                  <a:pt x="25907" y="1249679"/>
                </a:moveTo>
                <a:lnTo>
                  <a:pt x="25907" y="1237487"/>
                </a:lnTo>
                <a:lnTo>
                  <a:pt x="13715" y="1225295"/>
                </a:lnTo>
                <a:lnTo>
                  <a:pt x="13715" y="1249679"/>
                </a:lnTo>
                <a:lnTo>
                  <a:pt x="25907" y="1249679"/>
                </a:lnTo>
                <a:close/>
              </a:path>
              <a:path w="3194684" h="1249680">
                <a:moveTo>
                  <a:pt x="3182111" y="25907"/>
                </a:moveTo>
                <a:lnTo>
                  <a:pt x="3168395" y="13715"/>
                </a:lnTo>
                <a:lnTo>
                  <a:pt x="3168395" y="25907"/>
                </a:lnTo>
                <a:lnTo>
                  <a:pt x="3182111" y="25907"/>
                </a:lnTo>
                <a:close/>
              </a:path>
              <a:path w="3194684" h="1249680">
                <a:moveTo>
                  <a:pt x="3182111" y="1225295"/>
                </a:moveTo>
                <a:lnTo>
                  <a:pt x="3182111" y="25907"/>
                </a:lnTo>
                <a:lnTo>
                  <a:pt x="3168395" y="25907"/>
                </a:lnTo>
                <a:lnTo>
                  <a:pt x="3168395" y="1225295"/>
                </a:lnTo>
                <a:lnTo>
                  <a:pt x="3182111" y="1225295"/>
                </a:lnTo>
                <a:close/>
              </a:path>
              <a:path w="3194684" h="1249680">
                <a:moveTo>
                  <a:pt x="3182111" y="1249679"/>
                </a:moveTo>
                <a:lnTo>
                  <a:pt x="3182111" y="1225295"/>
                </a:lnTo>
                <a:lnTo>
                  <a:pt x="3168395" y="1237487"/>
                </a:lnTo>
                <a:lnTo>
                  <a:pt x="3168395" y="1249679"/>
                </a:lnTo>
                <a:lnTo>
                  <a:pt x="3182111" y="1249679"/>
                </a:lnTo>
                <a:close/>
              </a:path>
            </a:pathLst>
          </a:custGeom>
          <a:solidFill>
            <a:srgbClr val="000000"/>
          </a:solidFill>
        </p:spPr>
        <p:txBody>
          <a:bodyPr wrap="square" lIns="0" tIns="0" rIns="0" bIns="0" rtlCol="0"/>
          <a:lstStyle/>
          <a:p>
            <a:endParaRPr/>
          </a:p>
        </p:txBody>
      </p:sp>
      <p:sp>
        <p:nvSpPr>
          <p:cNvPr id="14" name="object 14"/>
          <p:cNvSpPr txBox="1"/>
          <p:nvPr/>
        </p:nvSpPr>
        <p:spPr>
          <a:xfrm>
            <a:off x="6571365" y="1258823"/>
            <a:ext cx="3168650" cy="1224280"/>
          </a:xfrm>
          <a:prstGeom prst="rect">
            <a:avLst/>
          </a:prstGeom>
          <a:solidFill>
            <a:srgbClr val="000000"/>
          </a:solidFill>
        </p:spPr>
        <p:txBody>
          <a:bodyPr vert="horz" wrap="square" lIns="0" tIns="2540" rIns="0" bIns="0" rtlCol="0">
            <a:spAutoFit/>
          </a:bodyPr>
          <a:lstStyle/>
          <a:p>
            <a:pPr>
              <a:lnSpc>
                <a:spcPct val="100000"/>
              </a:lnSpc>
              <a:spcBef>
                <a:spcPts val="20"/>
              </a:spcBef>
            </a:pPr>
            <a:endParaRPr sz="1100">
              <a:latin typeface="Times New Roman"/>
              <a:cs typeface="Times New Roman"/>
            </a:endParaRPr>
          </a:p>
          <a:p>
            <a:pPr marL="89535" marR="728980">
              <a:lnSpc>
                <a:spcPct val="100000"/>
              </a:lnSpc>
            </a:pPr>
            <a:r>
              <a:rPr sz="1400" b="1" spc="-5" dirty="0">
                <a:solidFill>
                  <a:srgbClr val="FFFFFF"/>
                </a:solidFill>
                <a:latin typeface="Courier New"/>
                <a:cs typeface="Courier New"/>
              </a:rPr>
              <a:t>Montant </a:t>
            </a:r>
            <a:r>
              <a:rPr sz="1400" b="1" dirty="0">
                <a:solidFill>
                  <a:srgbClr val="FFFFFF"/>
                </a:solidFill>
                <a:latin typeface="Courier New"/>
                <a:cs typeface="Courier New"/>
              </a:rPr>
              <a:t>à </a:t>
            </a:r>
            <a:r>
              <a:rPr sz="1400" b="1" spc="-5" dirty="0">
                <a:solidFill>
                  <a:srgbClr val="FFFFFF"/>
                </a:solidFill>
                <a:latin typeface="Courier New"/>
                <a:cs typeface="Courier New"/>
              </a:rPr>
              <a:t>verser:5000  Solde Actuel:5000.0  Montant </a:t>
            </a:r>
            <a:r>
              <a:rPr sz="1400" b="1" dirty="0">
                <a:solidFill>
                  <a:srgbClr val="FFFFFF"/>
                </a:solidFill>
                <a:latin typeface="Courier New"/>
                <a:cs typeface="Courier New"/>
              </a:rPr>
              <a:t>à</a:t>
            </a:r>
            <a:r>
              <a:rPr sz="1400" b="1" spc="-85" dirty="0">
                <a:solidFill>
                  <a:srgbClr val="FFFFFF"/>
                </a:solidFill>
                <a:latin typeface="Courier New"/>
                <a:cs typeface="Courier New"/>
              </a:rPr>
              <a:t> </a:t>
            </a:r>
            <a:r>
              <a:rPr sz="1400" b="1" spc="-5" dirty="0">
                <a:solidFill>
                  <a:srgbClr val="FFFFFF"/>
                </a:solidFill>
                <a:latin typeface="Courier New"/>
                <a:cs typeface="Courier New"/>
              </a:rPr>
              <a:t>retirer:2000  Solde</a:t>
            </a:r>
            <a:r>
              <a:rPr sz="1400" b="1" spc="-85" dirty="0">
                <a:solidFill>
                  <a:srgbClr val="FFFFFF"/>
                </a:solidFill>
                <a:latin typeface="Courier New"/>
                <a:cs typeface="Courier New"/>
              </a:rPr>
              <a:t> </a:t>
            </a:r>
            <a:r>
              <a:rPr sz="1400" b="1" spc="-5" dirty="0">
                <a:solidFill>
                  <a:srgbClr val="FFFFFF"/>
                </a:solidFill>
                <a:latin typeface="Courier New"/>
                <a:cs typeface="Courier New"/>
              </a:rPr>
              <a:t>Final=3000.0</a:t>
            </a:r>
            <a:endParaRPr sz="1400">
              <a:latin typeface="Courier New"/>
              <a:cs typeface="Courier New"/>
            </a:endParaRPr>
          </a:p>
        </p:txBody>
      </p:sp>
      <p:sp>
        <p:nvSpPr>
          <p:cNvPr id="15" name="object 15"/>
          <p:cNvSpPr/>
          <p:nvPr/>
        </p:nvSpPr>
        <p:spPr>
          <a:xfrm>
            <a:off x="6571365" y="2913888"/>
            <a:ext cx="3168650" cy="864235"/>
          </a:xfrm>
          <a:custGeom>
            <a:avLst/>
            <a:gdLst/>
            <a:ahLst/>
            <a:cxnLst/>
            <a:rect l="l" t="t" r="r" b="b"/>
            <a:pathLst>
              <a:path w="3168650" h="864235">
                <a:moveTo>
                  <a:pt x="0" y="0"/>
                </a:moveTo>
                <a:lnTo>
                  <a:pt x="0" y="864108"/>
                </a:lnTo>
                <a:lnTo>
                  <a:pt x="3168395" y="864108"/>
                </a:lnTo>
                <a:lnTo>
                  <a:pt x="3168395" y="0"/>
                </a:lnTo>
                <a:lnTo>
                  <a:pt x="0" y="0"/>
                </a:lnTo>
                <a:close/>
              </a:path>
            </a:pathLst>
          </a:custGeom>
          <a:solidFill>
            <a:srgbClr val="000000"/>
          </a:solidFill>
        </p:spPr>
        <p:txBody>
          <a:bodyPr wrap="square" lIns="0" tIns="0" rIns="0" bIns="0" rtlCol="0"/>
          <a:lstStyle/>
          <a:p>
            <a:endParaRPr/>
          </a:p>
        </p:txBody>
      </p:sp>
      <p:sp>
        <p:nvSpPr>
          <p:cNvPr id="16" name="object 16"/>
          <p:cNvSpPr/>
          <p:nvPr/>
        </p:nvSpPr>
        <p:spPr>
          <a:xfrm>
            <a:off x="6557650" y="2901695"/>
            <a:ext cx="3194685" cy="876300"/>
          </a:xfrm>
          <a:custGeom>
            <a:avLst/>
            <a:gdLst/>
            <a:ahLst/>
            <a:cxnLst/>
            <a:rect l="l" t="t" r="r" b="b"/>
            <a:pathLst>
              <a:path w="3194684" h="876300">
                <a:moveTo>
                  <a:pt x="3194303" y="876300"/>
                </a:moveTo>
                <a:lnTo>
                  <a:pt x="3194303" y="6095"/>
                </a:lnTo>
                <a:lnTo>
                  <a:pt x="3188207" y="0"/>
                </a:lnTo>
                <a:lnTo>
                  <a:pt x="6095" y="0"/>
                </a:lnTo>
                <a:lnTo>
                  <a:pt x="0" y="6095"/>
                </a:lnTo>
                <a:lnTo>
                  <a:pt x="0" y="876300"/>
                </a:lnTo>
                <a:lnTo>
                  <a:pt x="13715" y="876300"/>
                </a:lnTo>
                <a:lnTo>
                  <a:pt x="13715" y="25907"/>
                </a:lnTo>
                <a:lnTo>
                  <a:pt x="25907" y="12191"/>
                </a:lnTo>
                <a:lnTo>
                  <a:pt x="25907" y="25907"/>
                </a:lnTo>
                <a:lnTo>
                  <a:pt x="3168395" y="25907"/>
                </a:lnTo>
                <a:lnTo>
                  <a:pt x="3168395" y="12191"/>
                </a:lnTo>
                <a:lnTo>
                  <a:pt x="3182111" y="25907"/>
                </a:lnTo>
                <a:lnTo>
                  <a:pt x="3182111" y="876300"/>
                </a:lnTo>
                <a:lnTo>
                  <a:pt x="3194303" y="876300"/>
                </a:lnTo>
                <a:close/>
              </a:path>
              <a:path w="3194684" h="876300">
                <a:moveTo>
                  <a:pt x="25907" y="25907"/>
                </a:moveTo>
                <a:lnTo>
                  <a:pt x="25907" y="12191"/>
                </a:lnTo>
                <a:lnTo>
                  <a:pt x="13715" y="25907"/>
                </a:lnTo>
                <a:lnTo>
                  <a:pt x="25907" y="25907"/>
                </a:lnTo>
                <a:close/>
              </a:path>
              <a:path w="3194684" h="876300">
                <a:moveTo>
                  <a:pt x="25907" y="876300"/>
                </a:moveTo>
                <a:lnTo>
                  <a:pt x="25907" y="25907"/>
                </a:lnTo>
                <a:lnTo>
                  <a:pt x="13715" y="25907"/>
                </a:lnTo>
                <a:lnTo>
                  <a:pt x="13715" y="876300"/>
                </a:lnTo>
                <a:lnTo>
                  <a:pt x="25907" y="876300"/>
                </a:lnTo>
                <a:close/>
              </a:path>
              <a:path w="3194684" h="876300">
                <a:moveTo>
                  <a:pt x="3182111" y="25907"/>
                </a:moveTo>
                <a:lnTo>
                  <a:pt x="3168395" y="12191"/>
                </a:lnTo>
                <a:lnTo>
                  <a:pt x="3168395" y="25907"/>
                </a:lnTo>
                <a:lnTo>
                  <a:pt x="3182111" y="25907"/>
                </a:lnTo>
                <a:close/>
              </a:path>
              <a:path w="3194684" h="876300">
                <a:moveTo>
                  <a:pt x="3182111" y="876300"/>
                </a:moveTo>
                <a:lnTo>
                  <a:pt x="3182111" y="25907"/>
                </a:lnTo>
                <a:lnTo>
                  <a:pt x="3168395" y="25907"/>
                </a:lnTo>
                <a:lnTo>
                  <a:pt x="3168395" y="876300"/>
                </a:lnTo>
                <a:lnTo>
                  <a:pt x="3182111" y="876300"/>
                </a:lnTo>
                <a:close/>
              </a:path>
            </a:pathLst>
          </a:custGeom>
          <a:solidFill>
            <a:srgbClr val="000000"/>
          </a:solidFill>
        </p:spPr>
        <p:txBody>
          <a:bodyPr wrap="square" lIns="0" tIns="0" rIns="0" bIns="0" rtlCol="0"/>
          <a:lstStyle/>
          <a:p>
            <a:endParaRPr/>
          </a:p>
        </p:txBody>
      </p:sp>
      <p:sp>
        <p:nvSpPr>
          <p:cNvPr id="17" name="object 17"/>
          <p:cNvSpPr txBox="1"/>
          <p:nvPr/>
        </p:nvSpPr>
        <p:spPr>
          <a:xfrm>
            <a:off x="6793366" y="864107"/>
            <a:ext cx="1483360" cy="375920"/>
          </a:xfrm>
          <a:prstGeom prst="rect">
            <a:avLst/>
          </a:prstGeom>
        </p:spPr>
        <p:txBody>
          <a:bodyPr vert="horz" wrap="square" lIns="0" tIns="0" rIns="0" bIns="0" rtlCol="0">
            <a:spAutoFit/>
          </a:bodyPr>
          <a:lstStyle/>
          <a:p>
            <a:pPr marL="12700">
              <a:lnSpc>
                <a:spcPct val="100000"/>
              </a:lnSpc>
            </a:pPr>
            <a:r>
              <a:rPr sz="2400" spc="-5" dirty="0">
                <a:solidFill>
                  <a:srgbClr val="000099"/>
                </a:solidFill>
                <a:latin typeface="Arial"/>
                <a:cs typeface="Arial"/>
              </a:rPr>
              <a:t>Scénario</a:t>
            </a:r>
            <a:r>
              <a:rPr sz="2400" spc="-75" dirty="0">
                <a:solidFill>
                  <a:srgbClr val="000099"/>
                </a:solidFill>
                <a:latin typeface="Arial"/>
                <a:cs typeface="Arial"/>
              </a:rPr>
              <a:t> </a:t>
            </a:r>
            <a:r>
              <a:rPr sz="2400" dirty="0">
                <a:solidFill>
                  <a:srgbClr val="000099"/>
                </a:solidFill>
                <a:latin typeface="Arial"/>
                <a:cs typeface="Arial"/>
              </a:rPr>
              <a:t>1</a:t>
            </a:r>
            <a:endParaRPr sz="2400">
              <a:latin typeface="Arial"/>
              <a:cs typeface="Arial"/>
            </a:endParaRPr>
          </a:p>
        </p:txBody>
      </p:sp>
      <p:sp>
        <p:nvSpPr>
          <p:cNvPr id="18" name="object 18"/>
          <p:cNvSpPr txBox="1"/>
          <p:nvPr/>
        </p:nvSpPr>
        <p:spPr>
          <a:xfrm>
            <a:off x="6793366" y="2520694"/>
            <a:ext cx="1483360" cy="375920"/>
          </a:xfrm>
          <a:prstGeom prst="rect">
            <a:avLst/>
          </a:prstGeom>
        </p:spPr>
        <p:txBody>
          <a:bodyPr vert="horz" wrap="square" lIns="0" tIns="0" rIns="0" bIns="0" rtlCol="0">
            <a:spAutoFit/>
          </a:bodyPr>
          <a:lstStyle/>
          <a:p>
            <a:pPr marL="12700">
              <a:lnSpc>
                <a:spcPct val="100000"/>
              </a:lnSpc>
            </a:pPr>
            <a:r>
              <a:rPr sz="2400" spc="-5" dirty="0">
                <a:solidFill>
                  <a:srgbClr val="000099"/>
                </a:solidFill>
                <a:latin typeface="Arial"/>
                <a:cs typeface="Arial"/>
              </a:rPr>
              <a:t>Scénario</a:t>
            </a:r>
            <a:r>
              <a:rPr sz="2400" spc="-75" dirty="0">
                <a:solidFill>
                  <a:srgbClr val="000099"/>
                </a:solidFill>
                <a:latin typeface="Arial"/>
                <a:cs typeface="Arial"/>
              </a:rPr>
              <a:t> </a:t>
            </a:r>
            <a:r>
              <a:rPr sz="2400" dirty="0">
                <a:solidFill>
                  <a:srgbClr val="000099"/>
                </a:solidFill>
                <a:latin typeface="Arial"/>
                <a:cs typeface="Arial"/>
              </a:rPr>
              <a:t>2</a:t>
            </a:r>
            <a:endParaRPr sz="2400">
              <a:latin typeface="Arial"/>
              <a:cs typeface="Arial"/>
            </a:endParaRPr>
          </a:p>
        </p:txBody>
      </p:sp>
      <p:sp>
        <p:nvSpPr>
          <p:cNvPr id="19" name="object 19"/>
          <p:cNvSpPr/>
          <p:nvPr/>
        </p:nvSpPr>
        <p:spPr>
          <a:xfrm>
            <a:off x="774073" y="3777996"/>
            <a:ext cx="9144000" cy="3429000"/>
          </a:xfrm>
          <a:custGeom>
            <a:avLst/>
            <a:gdLst/>
            <a:ahLst/>
            <a:cxnLst/>
            <a:rect l="l" t="t" r="r" b="b"/>
            <a:pathLst>
              <a:path w="9144000" h="3429000">
                <a:moveTo>
                  <a:pt x="9143996" y="3428999"/>
                </a:moveTo>
                <a:lnTo>
                  <a:pt x="9143996" y="0"/>
                </a:lnTo>
                <a:lnTo>
                  <a:pt x="0" y="0"/>
                </a:lnTo>
                <a:lnTo>
                  <a:pt x="0" y="3428999"/>
                </a:lnTo>
                <a:lnTo>
                  <a:pt x="9143996" y="3428999"/>
                </a:lnTo>
                <a:close/>
              </a:path>
            </a:pathLst>
          </a:custGeom>
          <a:solidFill>
            <a:srgbClr val="FFFFFF"/>
          </a:solidFill>
        </p:spPr>
        <p:txBody>
          <a:bodyPr wrap="square" lIns="0" tIns="0" rIns="0" bIns="0" rtlCol="0"/>
          <a:lstStyle/>
          <a:p>
            <a:endParaRPr/>
          </a:p>
        </p:txBody>
      </p:sp>
      <p:sp>
        <p:nvSpPr>
          <p:cNvPr id="20" name="object 20"/>
          <p:cNvSpPr/>
          <p:nvPr/>
        </p:nvSpPr>
        <p:spPr>
          <a:xfrm>
            <a:off x="810649" y="3777996"/>
            <a:ext cx="5400040" cy="3357879"/>
          </a:xfrm>
          <a:custGeom>
            <a:avLst/>
            <a:gdLst/>
            <a:ahLst/>
            <a:cxnLst/>
            <a:rect l="l" t="t" r="r" b="b"/>
            <a:pathLst>
              <a:path w="5400040" h="3357879">
                <a:moveTo>
                  <a:pt x="5399531" y="0"/>
                </a:moveTo>
                <a:lnTo>
                  <a:pt x="0" y="0"/>
                </a:lnTo>
                <a:lnTo>
                  <a:pt x="0" y="3357371"/>
                </a:lnTo>
                <a:lnTo>
                  <a:pt x="5399531" y="3357371"/>
                </a:lnTo>
                <a:lnTo>
                  <a:pt x="5399531" y="0"/>
                </a:lnTo>
                <a:close/>
              </a:path>
            </a:pathLst>
          </a:custGeom>
          <a:solidFill>
            <a:srgbClr val="FFFFFF"/>
          </a:solidFill>
        </p:spPr>
        <p:txBody>
          <a:bodyPr wrap="square" lIns="0" tIns="0" rIns="0" bIns="0" rtlCol="0"/>
          <a:lstStyle/>
          <a:p>
            <a:endParaRPr/>
          </a:p>
        </p:txBody>
      </p:sp>
      <p:sp>
        <p:nvSpPr>
          <p:cNvPr id="21" name="object 21"/>
          <p:cNvSpPr/>
          <p:nvPr/>
        </p:nvSpPr>
        <p:spPr>
          <a:xfrm>
            <a:off x="805569" y="4088630"/>
            <a:ext cx="5410200" cy="3362325"/>
          </a:xfrm>
          <a:custGeom>
            <a:avLst/>
            <a:gdLst/>
            <a:ahLst/>
            <a:cxnLst/>
            <a:rect l="l" t="t" r="r" b="b"/>
            <a:pathLst>
              <a:path w="5410200" h="3362325">
                <a:moveTo>
                  <a:pt x="9143" y="3352799"/>
                </a:moveTo>
                <a:lnTo>
                  <a:pt x="9143" y="0"/>
                </a:lnTo>
                <a:lnTo>
                  <a:pt x="0" y="0"/>
                </a:lnTo>
                <a:lnTo>
                  <a:pt x="0" y="3361943"/>
                </a:lnTo>
                <a:lnTo>
                  <a:pt x="4571" y="3361943"/>
                </a:lnTo>
                <a:lnTo>
                  <a:pt x="4571" y="3352799"/>
                </a:lnTo>
                <a:lnTo>
                  <a:pt x="9143" y="3352799"/>
                </a:lnTo>
                <a:close/>
              </a:path>
              <a:path w="5410200" h="3362325">
                <a:moveTo>
                  <a:pt x="5404100" y="3352799"/>
                </a:moveTo>
                <a:lnTo>
                  <a:pt x="4571" y="3352799"/>
                </a:lnTo>
                <a:lnTo>
                  <a:pt x="9143" y="3357371"/>
                </a:lnTo>
                <a:lnTo>
                  <a:pt x="9143" y="3361943"/>
                </a:lnTo>
                <a:lnTo>
                  <a:pt x="5399528" y="3361943"/>
                </a:lnTo>
                <a:lnTo>
                  <a:pt x="5399528" y="3357371"/>
                </a:lnTo>
                <a:lnTo>
                  <a:pt x="5404100" y="3352799"/>
                </a:lnTo>
                <a:close/>
              </a:path>
              <a:path w="5410200" h="3362325">
                <a:moveTo>
                  <a:pt x="9143" y="3361943"/>
                </a:moveTo>
                <a:lnTo>
                  <a:pt x="9143" y="3357371"/>
                </a:lnTo>
                <a:lnTo>
                  <a:pt x="4571" y="3352799"/>
                </a:lnTo>
                <a:lnTo>
                  <a:pt x="4571" y="3361943"/>
                </a:lnTo>
                <a:lnTo>
                  <a:pt x="9143" y="3361943"/>
                </a:lnTo>
                <a:close/>
              </a:path>
              <a:path w="5410200" h="3362325">
                <a:moveTo>
                  <a:pt x="5410196" y="3361943"/>
                </a:moveTo>
                <a:lnTo>
                  <a:pt x="5410196" y="0"/>
                </a:lnTo>
                <a:lnTo>
                  <a:pt x="5399528" y="0"/>
                </a:lnTo>
                <a:lnTo>
                  <a:pt x="5399528" y="3352799"/>
                </a:lnTo>
                <a:lnTo>
                  <a:pt x="5404100" y="3352799"/>
                </a:lnTo>
                <a:lnTo>
                  <a:pt x="5404100" y="3361943"/>
                </a:lnTo>
                <a:lnTo>
                  <a:pt x="5410196" y="3361943"/>
                </a:lnTo>
                <a:close/>
              </a:path>
              <a:path w="5410200" h="3362325">
                <a:moveTo>
                  <a:pt x="5404100" y="3361943"/>
                </a:moveTo>
                <a:lnTo>
                  <a:pt x="5404100" y="3352799"/>
                </a:lnTo>
                <a:lnTo>
                  <a:pt x="5399528" y="3357371"/>
                </a:lnTo>
                <a:lnTo>
                  <a:pt x="5399528" y="3361943"/>
                </a:lnTo>
                <a:lnTo>
                  <a:pt x="5404100" y="3361943"/>
                </a:lnTo>
                <a:close/>
              </a:path>
            </a:pathLst>
          </a:custGeom>
          <a:solidFill>
            <a:srgbClr val="000000"/>
          </a:solidFill>
        </p:spPr>
        <p:txBody>
          <a:bodyPr wrap="square" lIns="0" tIns="0" rIns="0" bIns="0" rtlCol="0"/>
          <a:lstStyle/>
          <a:p>
            <a:endParaRPr/>
          </a:p>
        </p:txBody>
      </p:sp>
      <p:sp>
        <p:nvSpPr>
          <p:cNvPr id="22" name="object 22"/>
          <p:cNvSpPr/>
          <p:nvPr/>
        </p:nvSpPr>
        <p:spPr>
          <a:xfrm>
            <a:off x="999625" y="4123944"/>
            <a:ext cx="688975" cy="208915"/>
          </a:xfrm>
          <a:custGeom>
            <a:avLst/>
            <a:gdLst/>
            <a:ahLst/>
            <a:cxnLst/>
            <a:rect l="l" t="t" r="r" b="b"/>
            <a:pathLst>
              <a:path w="688975" h="208914">
                <a:moveTo>
                  <a:pt x="0" y="0"/>
                </a:moveTo>
                <a:lnTo>
                  <a:pt x="0" y="208787"/>
                </a:lnTo>
                <a:lnTo>
                  <a:pt x="688847" y="208787"/>
                </a:lnTo>
                <a:lnTo>
                  <a:pt x="688847" y="0"/>
                </a:lnTo>
                <a:lnTo>
                  <a:pt x="0" y="0"/>
                </a:lnTo>
                <a:close/>
              </a:path>
            </a:pathLst>
          </a:custGeom>
          <a:solidFill>
            <a:srgbClr val="D4D4D4"/>
          </a:solidFill>
        </p:spPr>
        <p:txBody>
          <a:bodyPr wrap="square" lIns="0" tIns="0" rIns="0" bIns="0" rtlCol="0"/>
          <a:lstStyle/>
          <a:p>
            <a:endParaRPr/>
          </a:p>
        </p:txBody>
      </p:sp>
      <p:sp>
        <p:nvSpPr>
          <p:cNvPr id="23" name="object 23"/>
          <p:cNvSpPr/>
          <p:nvPr/>
        </p:nvSpPr>
        <p:spPr>
          <a:xfrm>
            <a:off x="1688469" y="4123944"/>
            <a:ext cx="295910" cy="208915"/>
          </a:xfrm>
          <a:custGeom>
            <a:avLst/>
            <a:gdLst/>
            <a:ahLst/>
            <a:cxnLst/>
            <a:rect l="l" t="t" r="r" b="b"/>
            <a:pathLst>
              <a:path w="295910" h="208914">
                <a:moveTo>
                  <a:pt x="0" y="0"/>
                </a:moveTo>
                <a:lnTo>
                  <a:pt x="0" y="208787"/>
                </a:lnTo>
                <a:lnTo>
                  <a:pt x="295655" y="208787"/>
                </a:lnTo>
                <a:lnTo>
                  <a:pt x="295655" y="0"/>
                </a:lnTo>
                <a:lnTo>
                  <a:pt x="0" y="0"/>
                </a:lnTo>
                <a:close/>
              </a:path>
            </a:pathLst>
          </a:custGeom>
          <a:solidFill>
            <a:srgbClr val="D4D4D4"/>
          </a:solidFill>
        </p:spPr>
        <p:txBody>
          <a:bodyPr wrap="square" lIns="0" tIns="0" rIns="0" bIns="0" rtlCol="0"/>
          <a:lstStyle/>
          <a:p>
            <a:endParaRPr/>
          </a:p>
        </p:txBody>
      </p:sp>
      <p:sp>
        <p:nvSpPr>
          <p:cNvPr id="24" name="object 24"/>
          <p:cNvSpPr/>
          <p:nvPr/>
        </p:nvSpPr>
        <p:spPr>
          <a:xfrm>
            <a:off x="1984125" y="4123944"/>
            <a:ext cx="885825" cy="208915"/>
          </a:xfrm>
          <a:custGeom>
            <a:avLst/>
            <a:gdLst/>
            <a:ahLst/>
            <a:cxnLst/>
            <a:rect l="l" t="t" r="r" b="b"/>
            <a:pathLst>
              <a:path w="885825" h="208914">
                <a:moveTo>
                  <a:pt x="0" y="0"/>
                </a:moveTo>
                <a:lnTo>
                  <a:pt x="0" y="208787"/>
                </a:lnTo>
                <a:lnTo>
                  <a:pt x="885443" y="208787"/>
                </a:lnTo>
                <a:lnTo>
                  <a:pt x="885443" y="0"/>
                </a:lnTo>
                <a:lnTo>
                  <a:pt x="0" y="0"/>
                </a:lnTo>
                <a:close/>
              </a:path>
            </a:pathLst>
          </a:custGeom>
          <a:solidFill>
            <a:srgbClr val="D4D4D4"/>
          </a:solidFill>
        </p:spPr>
        <p:txBody>
          <a:bodyPr wrap="square" lIns="0" tIns="0" rIns="0" bIns="0" rtlCol="0"/>
          <a:lstStyle/>
          <a:p>
            <a:endParaRPr/>
          </a:p>
        </p:txBody>
      </p:sp>
      <p:sp>
        <p:nvSpPr>
          <p:cNvPr id="25" name="object 25"/>
          <p:cNvSpPr/>
          <p:nvPr/>
        </p:nvSpPr>
        <p:spPr>
          <a:xfrm>
            <a:off x="2869569" y="4123944"/>
            <a:ext cx="1477010" cy="208915"/>
          </a:xfrm>
          <a:custGeom>
            <a:avLst/>
            <a:gdLst/>
            <a:ahLst/>
            <a:cxnLst/>
            <a:rect l="l" t="t" r="r" b="b"/>
            <a:pathLst>
              <a:path w="1477010" h="208914">
                <a:moveTo>
                  <a:pt x="0" y="0"/>
                </a:moveTo>
                <a:lnTo>
                  <a:pt x="0" y="208787"/>
                </a:lnTo>
                <a:lnTo>
                  <a:pt x="1476755" y="208787"/>
                </a:lnTo>
                <a:lnTo>
                  <a:pt x="1476755" y="0"/>
                </a:lnTo>
                <a:lnTo>
                  <a:pt x="0" y="0"/>
                </a:lnTo>
                <a:close/>
              </a:path>
            </a:pathLst>
          </a:custGeom>
          <a:solidFill>
            <a:srgbClr val="D4D4D4"/>
          </a:solidFill>
        </p:spPr>
        <p:txBody>
          <a:bodyPr wrap="square" lIns="0" tIns="0" rIns="0" bIns="0" rtlCol="0"/>
          <a:lstStyle/>
          <a:p>
            <a:endParaRPr/>
          </a:p>
        </p:txBody>
      </p:sp>
      <p:sp>
        <p:nvSpPr>
          <p:cNvPr id="26" name="object 26"/>
          <p:cNvSpPr/>
          <p:nvPr/>
        </p:nvSpPr>
        <p:spPr>
          <a:xfrm>
            <a:off x="4346325" y="4123944"/>
            <a:ext cx="99060" cy="208915"/>
          </a:xfrm>
          <a:custGeom>
            <a:avLst/>
            <a:gdLst/>
            <a:ahLst/>
            <a:cxnLst/>
            <a:rect l="l" t="t" r="r" b="b"/>
            <a:pathLst>
              <a:path w="99060" h="208914">
                <a:moveTo>
                  <a:pt x="0" y="0"/>
                </a:moveTo>
                <a:lnTo>
                  <a:pt x="0" y="208787"/>
                </a:lnTo>
                <a:lnTo>
                  <a:pt x="99059" y="208787"/>
                </a:lnTo>
                <a:lnTo>
                  <a:pt x="99059" y="0"/>
                </a:lnTo>
                <a:lnTo>
                  <a:pt x="0" y="0"/>
                </a:lnTo>
                <a:close/>
              </a:path>
            </a:pathLst>
          </a:custGeom>
          <a:solidFill>
            <a:srgbClr val="D4D4D4"/>
          </a:solidFill>
        </p:spPr>
        <p:txBody>
          <a:bodyPr wrap="square" lIns="0" tIns="0" rIns="0" bIns="0" rtlCol="0"/>
          <a:lstStyle/>
          <a:p>
            <a:endParaRPr/>
          </a:p>
        </p:txBody>
      </p:sp>
      <p:sp>
        <p:nvSpPr>
          <p:cNvPr id="27" name="object 27"/>
          <p:cNvSpPr/>
          <p:nvPr/>
        </p:nvSpPr>
        <p:spPr>
          <a:xfrm>
            <a:off x="4445386" y="4123944"/>
            <a:ext cx="1083945" cy="208915"/>
          </a:xfrm>
          <a:custGeom>
            <a:avLst/>
            <a:gdLst/>
            <a:ahLst/>
            <a:cxnLst/>
            <a:rect l="l" t="t" r="r" b="b"/>
            <a:pathLst>
              <a:path w="1083945" h="208914">
                <a:moveTo>
                  <a:pt x="0" y="0"/>
                </a:moveTo>
                <a:lnTo>
                  <a:pt x="0" y="208787"/>
                </a:lnTo>
                <a:lnTo>
                  <a:pt x="1083563" y="208787"/>
                </a:lnTo>
                <a:lnTo>
                  <a:pt x="1083563" y="0"/>
                </a:lnTo>
                <a:lnTo>
                  <a:pt x="0" y="0"/>
                </a:lnTo>
                <a:close/>
              </a:path>
            </a:pathLst>
          </a:custGeom>
          <a:solidFill>
            <a:srgbClr val="D4D4D4"/>
          </a:solidFill>
        </p:spPr>
        <p:txBody>
          <a:bodyPr wrap="square" lIns="0" tIns="0" rIns="0" bIns="0" rtlCol="0"/>
          <a:lstStyle/>
          <a:p>
            <a:endParaRPr/>
          </a:p>
        </p:txBody>
      </p:sp>
      <p:sp>
        <p:nvSpPr>
          <p:cNvPr id="28" name="object 28"/>
          <p:cNvSpPr/>
          <p:nvPr/>
        </p:nvSpPr>
        <p:spPr>
          <a:xfrm>
            <a:off x="5528950" y="4123944"/>
            <a:ext cx="393700" cy="208915"/>
          </a:xfrm>
          <a:custGeom>
            <a:avLst/>
            <a:gdLst/>
            <a:ahLst/>
            <a:cxnLst/>
            <a:rect l="l" t="t" r="r" b="b"/>
            <a:pathLst>
              <a:path w="393700" h="208914">
                <a:moveTo>
                  <a:pt x="0" y="0"/>
                </a:moveTo>
                <a:lnTo>
                  <a:pt x="0" y="208787"/>
                </a:lnTo>
                <a:lnTo>
                  <a:pt x="393191" y="208787"/>
                </a:lnTo>
                <a:lnTo>
                  <a:pt x="393191" y="0"/>
                </a:lnTo>
                <a:lnTo>
                  <a:pt x="0" y="0"/>
                </a:lnTo>
                <a:close/>
              </a:path>
            </a:pathLst>
          </a:custGeom>
          <a:solidFill>
            <a:srgbClr val="D4D4D4"/>
          </a:solidFill>
        </p:spPr>
        <p:txBody>
          <a:bodyPr wrap="square" lIns="0" tIns="0" rIns="0" bIns="0" rtlCol="0"/>
          <a:lstStyle/>
          <a:p>
            <a:endParaRPr/>
          </a:p>
        </p:txBody>
      </p:sp>
      <p:sp>
        <p:nvSpPr>
          <p:cNvPr id="29" name="object 29"/>
          <p:cNvSpPr/>
          <p:nvPr/>
        </p:nvSpPr>
        <p:spPr>
          <a:xfrm>
            <a:off x="999625" y="4379976"/>
            <a:ext cx="688975" cy="208915"/>
          </a:xfrm>
          <a:custGeom>
            <a:avLst/>
            <a:gdLst/>
            <a:ahLst/>
            <a:cxnLst/>
            <a:rect l="l" t="t" r="r" b="b"/>
            <a:pathLst>
              <a:path w="688975" h="208914">
                <a:moveTo>
                  <a:pt x="0" y="0"/>
                </a:moveTo>
                <a:lnTo>
                  <a:pt x="0" y="208787"/>
                </a:lnTo>
                <a:lnTo>
                  <a:pt x="688847" y="208787"/>
                </a:lnTo>
                <a:lnTo>
                  <a:pt x="688847" y="0"/>
                </a:lnTo>
                <a:lnTo>
                  <a:pt x="0" y="0"/>
                </a:lnTo>
                <a:close/>
              </a:path>
            </a:pathLst>
          </a:custGeom>
          <a:solidFill>
            <a:srgbClr val="D4D4D4"/>
          </a:solidFill>
        </p:spPr>
        <p:txBody>
          <a:bodyPr wrap="square" lIns="0" tIns="0" rIns="0" bIns="0" rtlCol="0"/>
          <a:lstStyle/>
          <a:p>
            <a:endParaRPr/>
          </a:p>
        </p:txBody>
      </p:sp>
      <p:sp>
        <p:nvSpPr>
          <p:cNvPr id="30" name="object 30"/>
          <p:cNvSpPr/>
          <p:nvPr/>
        </p:nvSpPr>
        <p:spPr>
          <a:xfrm>
            <a:off x="1688469" y="4379976"/>
            <a:ext cx="295910" cy="208915"/>
          </a:xfrm>
          <a:custGeom>
            <a:avLst/>
            <a:gdLst/>
            <a:ahLst/>
            <a:cxnLst/>
            <a:rect l="l" t="t" r="r" b="b"/>
            <a:pathLst>
              <a:path w="295910" h="208914">
                <a:moveTo>
                  <a:pt x="0" y="0"/>
                </a:moveTo>
                <a:lnTo>
                  <a:pt x="0" y="208787"/>
                </a:lnTo>
                <a:lnTo>
                  <a:pt x="295655" y="208787"/>
                </a:lnTo>
                <a:lnTo>
                  <a:pt x="295655" y="0"/>
                </a:lnTo>
                <a:lnTo>
                  <a:pt x="0" y="0"/>
                </a:lnTo>
                <a:close/>
              </a:path>
            </a:pathLst>
          </a:custGeom>
          <a:solidFill>
            <a:srgbClr val="D4D4D4"/>
          </a:solidFill>
        </p:spPr>
        <p:txBody>
          <a:bodyPr wrap="square" lIns="0" tIns="0" rIns="0" bIns="0" rtlCol="0"/>
          <a:lstStyle/>
          <a:p>
            <a:endParaRPr/>
          </a:p>
        </p:txBody>
      </p:sp>
      <p:sp>
        <p:nvSpPr>
          <p:cNvPr id="31" name="object 31"/>
          <p:cNvSpPr/>
          <p:nvPr/>
        </p:nvSpPr>
        <p:spPr>
          <a:xfrm>
            <a:off x="1984125" y="4379976"/>
            <a:ext cx="688975" cy="208915"/>
          </a:xfrm>
          <a:custGeom>
            <a:avLst/>
            <a:gdLst/>
            <a:ahLst/>
            <a:cxnLst/>
            <a:rect l="l" t="t" r="r" b="b"/>
            <a:pathLst>
              <a:path w="688975" h="208914">
                <a:moveTo>
                  <a:pt x="0" y="0"/>
                </a:moveTo>
                <a:lnTo>
                  <a:pt x="0" y="208787"/>
                </a:lnTo>
                <a:lnTo>
                  <a:pt x="688847" y="208787"/>
                </a:lnTo>
                <a:lnTo>
                  <a:pt x="688847" y="0"/>
                </a:lnTo>
                <a:lnTo>
                  <a:pt x="0" y="0"/>
                </a:lnTo>
                <a:close/>
              </a:path>
            </a:pathLst>
          </a:custGeom>
          <a:solidFill>
            <a:srgbClr val="D4D4D4"/>
          </a:solidFill>
        </p:spPr>
        <p:txBody>
          <a:bodyPr wrap="square" lIns="0" tIns="0" rIns="0" bIns="0" rtlCol="0"/>
          <a:lstStyle/>
          <a:p>
            <a:endParaRPr/>
          </a:p>
        </p:txBody>
      </p:sp>
      <p:sp>
        <p:nvSpPr>
          <p:cNvPr id="32" name="object 32"/>
          <p:cNvSpPr/>
          <p:nvPr/>
        </p:nvSpPr>
        <p:spPr>
          <a:xfrm>
            <a:off x="2672974" y="4379976"/>
            <a:ext cx="1969135" cy="208915"/>
          </a:xfrm>
          <a:custGeom>
            <a:avLst/>
            <a:gdLst/>
            <a:ahLst/>
            <a:cxnLst/>
            <a:rect l="l" t="t" r="r" b="b"/>
            <a:pathLst>
              <a:path w="1969135" h="208914">
                <a:moveTo>
                  <a:pt x="0" y="0"/>
                </a:moveTo>
                <a:lnTo>
                  <a:pt x="0" y="208787"/>
                </a:lnTo>
                <a:lnTo>
                  <a:pt x="1969007" y="208787"/>
                </a:lnTo>
                <a:lnTo>
                  <a:pt x="1969007" y="0"/>
                </a:lnTo>
                <a:lnTo>
                  <a:pt x="0" y="0"/>
                </a:lnTo>
                <a:close/>
              </a:path>
            </a:pathLst>
          </a:custGeom>
          <a:solidFill>
            <a:srgbClr val="D4D4D4"/>
          </a:solidFill>
        </p:spPr>
        <p:txBody>
          <a:bodyPr wrap="square" lIns="0" tIns="0" rIns="0" bIns="0" rtlCol="0"/>
          <a:lstStyle/>
          <a:p>
            <a:endParaRPr/>
          </a:p>
        </p:txBody>
      </p:sp>
      <p:sp>
        <p:nvSpPr>
          <p:cNvPr id="33" name="object 33"/>
          <p:cNvSpPr/>
          <p:nvPr/>
        </p:nvSpPr>
        <p:spPr>
          <a:xfrm>
            <a:off x="4641982" y="4379976"/>
            <a:ext cx="198120" cy="208915"/>
          </a:xfrm>
          <a:custGeom>
            <a:avLst/>
            <a:gdLst/>
            <a:ahLst/>
            <a:cxnLst/>
            <a:rect l="l" t="t" r="r" b="b"/>
            <a:pathLst>
              <a:path w="198120" h="208914">
                <a:moveTo>
                  <a:pt x="0" y="0"/>
                </a:moveTo>
                <a:lnTo>
                  <a:pt x="0" y="208787"/>
                </a:lnTo>
                <a:lnTo>
                  <a:pt x="198119" y="208787"/>
                </a:lnTo>
                <a:lnTo>
                  <a:pt x="198119" y="0"/>
                </a:lnTo>
                <a:lnTo>
                  <a:pt x="0" y="0"/>
                </a:lnTo>
                <a:close/>
              </a:path>
            </a:pathLst>
          </a:custGeom>
          <a:solidFill>
            <a:srgbClr val="D4D4D4"/>
          </a:solidFill>
        </p:spPr>
        <p:txBody>
          <a:bodyPr wrap="square" lIns="0" tIns="0" rIns="0" bIns="0" rtlCol="0"/>
          <a:lstStyle/>
          <a:p>
            <a:endParaRPr/>
          </a:p>
        </p:txBody>
      </p:sp>
      <p:sp>
        <p:nvSpPr>
          <p:cNvPr id="34" name="object 34"/>
          <p:cNvSpPr txBox="1"/>
          <p:nvPr/>
        </p:nvSpPr>
        <p:spPr>
          <a:xfrm>
            <a:off x="887864" y="1292859"/>
            <a:ext cx="5045075" cy="4333240"/>
          </a:xfrm>
          <a:prstGeom prst="rect">
            <a:avLst/>
          </a:prstGeom>
        </p:spPr>
        <p:txBody>
          <a:bodyPr vert="horz" wrap="square" lIns="0" tIns="0" rIns="0" bIns="0" rtlCol="0">
            <a:spAutoFit/>
          </a:bodyPr>
          <a:lstStyle/>
          <a:p>
            <a:pPr marL="12700">
              <a:lnSpc>
                <a:spcPct val="100000"/>
              </a:lnSpc>
            </a:pPr>
            <a:r>
              <a:rPr sz="1400" b="1" dirty="0">
                <a:solidFill>
                  <a:srgbClr val="7E0054"/>
                </a:solidFill>
                <a:latin typeface="Consolas"/>
                <a:cs typeface="Consolas"/>
              </a:rPr>
              <a:t>package</a:t>
            </a:r>
            <a:r>
              <a:rPr sz="1400" b="1" spc="-65" dirty="0">
                <a:solidFill>
                  <a:srgbClr val="7E0054"/>
                </a:solidFill>
                <a:latin typeface="Consolas"/>
                <a:cs typeface="Consolas"/>
              </a:rPr>
              <a:t> </a:t>
            </a:r>
            <a:r>
              <a:rPr sz="1400" b="1" dirty="0">
                <a:latin typeface="Consolas"/>
                <a:cs typeface="Consolas"/>
              </a:rPr>
              <a:t>pres;</a:t>
            </a:r>
            <a:endParaRPr sz="1400" dirty="0">
              <a:latin typeface="Consolas"/>
              <a:cs typeface="Consolas"/>
            </a:endParaRPr>
          </a:p>
          <a:p>
            <a:pPr marL="12700" marR="2562860">
              <a:lnSpc>
                <a:spcPct val="120000"/>
              </a:lnSpc>
            </a:pPr>
            <a:r>
              <a:rPr sz="1400" b="1" dirty="0">
                <a:solidFill>
                  <a:srgbClr val="7E0054"/>
                </a:solidFill>
                <a:latin typeface="Consolas"/>
                <a:cs typeface="Consolas"/>
              </a:rPr>
              <a:t>import </a:t>
            </a:r>
            <a:r>
              <a:rPr sz="1400" b="1" dirty="0">
                <a:latin typeface="Consolas"/>
                <a:cs typeface="Consolas"/>
              </a:rPr>
              <a:t>java.util.Scanner;  </a:t>
            </a:r>
            <a:r>
              <a:rPr sz="1400" b="1" dirty="0">
                <a:solidFill>
                  <a:srgbClr val="7E0054"/>
                </a:solidFill>
                <a:latin typeface="Consolas"/>
                <a:cs typeface="Consolas"/>
              </a:rPr>
              <a:t>import</a:t>
            </a:r>
            <a:r>
              <a:rPr sz="1400" b="1" spc="-45" dirty="0">
                <a:solidFill>
                  <a:srgbClr val="7E0054"/>
                </a:solidFill>
                <a:latin typeface="Consolas"/>
                <a:cs typeface="Consolas"/>
              </a:rPr>
              <a:t> </a:t>
            </a:r>
            <a:r>
              <a:rPr sz="1400" b="1" dirty="0">
                <a:latin typeface="Consolas"/>
                <a:cs typeface="Consolas"/>
              </a:rPr>
              <a:t>metier.Compte;</a:t>
            </a:r>
            <a:endParaRPr sz="1400" dirty="0">
              <a:latin typeface="Consolas"/>
              <a:cs typeface="Consolas"/>
            </a:endParaRPr>
          </a:p>
          <a:p>
            <a:pPr marL="12700" marR="1085850">
              <a:lnSpc>
                <a:spcPct val="120000"/>
              </a:lnSpc>
            </a:pPr>
            <a:r>
              <a:rPr sz="1400" b="1" dirty="0">
                <a:solidFill>
                  <a:srgbClr val="7E0054"/>
                </a:solidFill>
                <a:latin typeface="Consolas"/>
                <a:cs typeface="Consolas"/>
              </a:rPr>
              <a:t>import </a:t>
            </a:r>
            <a:r>
              <a:rPr sz="1400" b="1" dirty="0">
                <a:latin typeface="Consolas"/>
                <a:cs typeface="Consolas"/>
              </a:rPr>
              <a:t>metier.SoldeInsuffisantException;  </a:t>
            </a:r>
            <a:r>
              <a:rPr sz="1400" b="1" dirty="0">
                <a:solidFill>
                  <a:srgbClr val="7E0054"/>
                </a:solidFill>
                <a:latin typeface="Consolas"/>
                <a:cs typeface="Consolas"/>
              </a:rPr>
              <a:t>public class </a:t>
            </a:r>
            <a:r>
              <a:rPr sz="1400" b="1" dirty="0">
                <a:latin typeface="Consolas"/>
                <a:cs typeface="Consolas"/>
              </a:rPr>
              <a:t>Application</a:t>
            </a:r>
            <a:r>
              <a:rPr sz="1400" b="1" spc="-25" dirty="0">
                <a:latin typeface="Consolas"/>
                <a:cs typeface="Consolas"/>
              </a:rPr>
              <a:t> </a:t>
            </a:r>
            <a:r>
              <a:rPr sz="1400" b="1" dirty="0">
                <a:latin typeface="Consolas"/>
                <a:cs typeface="Consolas"/>
              </a:rPr>
              <a:t>{</a:t>
            </a:r>
            <a:endParaRPr sz="1400" dirty="0">
              <a:latin typeface="Consolas"/>
              <a:cs typeface="Consolas"/>
            </a:endParaRPr>
          </a:p>
          <a:p>
            <a:pPr marL="109855" marR="1086485" indent="-97790">
              <a:lnSpc>
                <a:spcPct val="120000"/>
              </a:lnSpc>
            </a:pPr>
            <a:r>
              <a:rPr sz="1400" b="1" dirty="0">
                <a:solidFill>
                  <a:srgbClr val="7E0054"/>
                </a:solidFill>
                <a:latin typeface="Consolas"/>
                <a:cs typeface="Consolas"/>
              </a:rPr>
              <a:t>public static void </a:t>
            </a:r>
            <a:r>
              <a:rPr sz="1400" b="1" dirty="0">
                <a:latin typeface="Consolas"/>
                <a:cs typeface="Consolas"/>
              </a:rPr>
              <a:t>main(String[] args) {  Compte cp=</a:t>
            </a:r>
            <a:r>
              <a:rPr sz="1400" b="1" dirty="0">
                <a:solidFill>
                  <a:srgbClr val="7E0054"/>
                </a:solidFill>
                <a:latin typeface="Consolas"/>
                <a:cs typeface="Consolas"/>
              </a:rPr>
              <a:t>new</a:t>
            </a:r>
            <a:r>
              <a:rPr sz="1400" b="1" spc="-25" dirty="0">
                <a:solidFill>
                  <a:srgbClr val="7E0054"/>
                </a:solidFill>
                <a:latin typeface="Consolas"/>
                <a:cs typeface="Consolas"/>
              </a:rPr>
              <a:t> </a:t>
            </a:r>
            <a:r>
              <a:rPr sz="1400" b="1" dirty="0">
                <a:latin typeface="Consolas"/>
                <a:cs typeface="Consolas"/>
              </a:rPr>
              <a:t>Compte();</a:t>
            </a:r>
            <a:endParaRPr sz="1400" dirty="0">
              <a:latin typeface="Consolas"/>
              <a:cs typeface="Consolas"/>
            </a:endParaRPr>
          </a:p>
          <a:p>
            <a:pPr marL="109855" marR="1087120">
              <a:lnSpc>
                <a:spcPct val="120000"/>
              </a:lnSpc>
            </a:pPr>
            <a:r>
              <a:rPr sz="1400" b="1" dirty="0">
                <a:latin typeface="Consolas"/>
                <a:cs typeface="Consolas"/>
              </a:rPr>
              <a:t>Scanner clavier=</a:t>
            </a:r>
            <a:r>
              <a:rPr sz="1400" b="1" dirty="0">
                <a:solidFill>
                  <a:srgbClr val="7E0054"/>
                </a:solidFill>
                <a:latin typeface="Consolas"/>
                <a:cs typeface="Consolas"/>
              </a:rPr>
              <a:t>new </a:t>
            </a:r>
            <a:r>
              <a:rPr sz="1400" b="1" dirty="0">
                <a:latin typeface="Consolas"/>
                <a:cs typeface="Consolas"/>
              </a:rPr>
              <a:t>Scanner(System.</a:t>
            </a:r>
            <a:r>
              <a:rPr sz="1400" b="1" i="1" dirty="0">
                <a:solidFill>
                  <a:srgbClr val="0000C0"/>
                </a:solidFill>
                <a:latin typeface="Consolas"/>
                <a:cs typeface="Consolas"/>
              </a:rPr>
              <a:t>in</a:t>
            </a:r>
            <a:r>
              <a:rPr sz="1400" b="1" i="1" dirty="0">
                <a:latin typeface="Consolas"/>
                <a:cs typeface="Consolas"/>
              </a:rPr>
              <a:t>);  </a:t>
            </a:r>
            <a:r>
              <a:rPr sz="1400" b="1" dirty="0">
                <a:latin typeface="Consolas"/>
                <a:cs typeface="Consolas"/>
              </a:rPr>
              <a:t>System.</a:t>
            </a:r>
            <a:r>
              <a:rPr sz="1400" b="1" i="1" dirty="0">
                <a:solidFill>
                  <a:srgbClr val="0000C0"/>
                </a:solidFill>
                <a:latin typeface="Consolas"/>
                <a:cs typeface="Consolas"/>
              </a:rPr>
              <a:t>out</a:t>
            </a:r>
            <a:r>
              <a:rPr sz="1400" b="1" i="1" dirty="0">
                <a:latin typeface="Consolas"/>
                <a:cs typeface="Consolas"/>
              </a:rPr>
              <a:t>.print(</a:t>
            </a:r>
            <a:r>
              <a:rPr sz="1400" b="1" i="1" dirty="0">
                <a:solidFill>
                  <a:srgbClr val="2900FF"/>
                </a:solidFill>
                <a:latin typeface="Consolas"/>
                <a:cs typeface="Consolas"/>
              </a:rPr>
              <a:t>"Montant à verser:"</a:t>
            </a:r>
            <a:r>
              <a:rPr sz="1400" b="1" i="1" dirty="0">
                <a:latin typeface="Consolas"/>
                <a:cs typeface="Consolas"/>
              </a:rPr>
              <a:t>);  </a:t>
            </a:r>
            <a:r>
              <a:rPr sz="1400" b="1" dirty="0">
                <a:solidFill>
                  <a:srgbClr val="7E0054"/>
                </a:solidFill>
                <a:latin typeface="Consolas"/>
                <a:cs typeface="Consolas"/>
              </a:rPr>
              <a:t>float </a:t>
            </a:r>
            <a:r>
              <a:rPr sz="1400" b="1" dirty="0">
                <a:latin typeface="Consolas"/>
                <a:cs typeface="Consolas"/>
              </a:rPr>
              <a:t>mt1=clavier.nextFloat();  cp.verser(mt1);</a:t>
            </a:r>
            <a:endParaRPr sz="1400" dirty="0">
              <a:latin typeface="Consolas"/>
              <a:cs typeface="Consolas"/>
            </a:endParaRPr>
          </a:p>
          <a:p>
            <a:pPr marL="109855">
              <a:lnSpc>
                <a:spcPct val="100000"/>
              </a:lnSpc>
              <a:spcBef>
                <a:spcPts val="335"/>
              </a:spcBef>
            </a:pPr>
            <a:r>
              <a:rPr sz="1400" b="1" dirty="0">
                <a:latin typeface="Consolas"/>
                <a:cs typeface="Consolas"/>
              </a:rPr>
              <a:t>System.</a:t>
            </a:r>
            <a:r>
              <a:rPr sz="1400" b="1" i="1" dirty="0">
                <a:solidFill>
                  <a:srgbClr val="0000C0"/>
                </a:solidFill>
                <a:latin typeface="Consolas"/>
                <a:cs typeface="Consolas"/>
              </a:rPr>
              <a:t>out</a:t>
            </a:r>
            <a:r>
              <a:rPr sz="1400" b="1" i="1" dirty="0">
                <a:latin typeface="Consolas"/>
                <a:cs typeface="Consolas"/>
              </a:rPr>
              <a:t>.println(</a:t>
            </a:r>
            <a:r>
              <a:rPr sz="1400" b="1" i="1" dirty="0">
                <a:solidFill>
                  <a:srgbClr val="2900FF"/>
                </a:solidFill>
                <a:latin typeface="Consolas"/>
                <a:cs typeface="Consolas"/>
              </a:rPr>
              <a:t>"Solde</a:t>
            </a:r>
            <a:r>
              <a:rPr sz="1400" b="1" i="1" spc="40" dirty="0">
                <a:solidFill>
                  <a:srgbClr val="2900FF"/>
                </a:solidFill>
                <a:latin typeface="Consolas"/>
                <a:cs typeface="Consolas"/>
              </a:rPr>
              <a:t> </a:t>
            </a:r>
            <a:r>
              <a:rPr sz="1400" b="1" i="1" dirty="0">
                <a:solidFill>
                  <a:srgbClr val="2900FF"/>
                </a:solidFill>
                <a:latin typeface="Consolas"/>
                <a:cs typeface="Consolas"/>
              </a:rPr>
              <a:t>Actuel:"</a:t>
            </a:r>
            <a:r>
              <a:rPr sz="1400" b="1" i="1" dirty="0">
                <a:latin typeface="Consolas"/>
                <a:cs typeface="Consolas"/>
              </a:rPr>
              <a:t>+cp.getSolde());</a:t>
            </a:r>
            <a:endParaRPr sz="1400" dirty="0">
              <a:latin typeface="Consolas"/>
              <a:cs typeface="Consolas"/>
            </a:endParaRPr>
          </a:p>
          <a:p>
            <a:pPr marL="109855">
              <a:lnSpc>
                <a:spcPct val="100000"/>
              </a:lnSpc>
              <a:spcBef>
                <a:spcPts val="335"/>
              </a:spcBef>
            </a:pPr>
            <a:r>
              <a:rPr sz="1400" b="1" dirty="0">
                <a:latin typeface="Consolas"/>
                <a:cs typeface="Consolas"/>
              </a:rPr>
              <a:t>System.</a:t>
            </a:r>
            <a:r>
              <a:rPr sz="1400" b="1" i="1" dirty="0">
                <a:solidFill>
                  <a:srgbClr val="0000C0"/>
                </a:solidFill>
                <a:latin typeface="Consolas"/>
                <a:cs typeface="Consolas"/>
              </a:rPr>
              <a:t>out</a:t>
            </a:r>
            <a:r>
              <a:rPr sz="1400" b="1" i="1" dirty="0">
                <a:latin typeface="Consolas"/>
                <a:cs typeface="Consolas"/>
              </a:rPr>
              <a:t>.print(</a:t>
            </a:r>
            <a:r>
              <a:rPr sz="1400" b="1" i="1" dirty="0">
                <a:solidFill>
                  <a:srgbClr val="2900FF"/>
                </a:solidFill>
                <a:latin typeface="Consolas"/>
                <a:cs typeface="Consolas"/>
              </a:rPr>
              <a:t>"Montant à</a:t>
            </a:r>
            <a:r>
              <a:rPr sz="1400" b="1" i="1" spc="15" dirty="0">
                <a:solidFill>
                  <a:srgbClr val="2900FF"/>
                </a:solidFill>
                <a:latin typeface="Consolas"/>
                <a:cs typeface="Consolas"/>
              </a:rPr>
              <a:t> </a:t>
            </a:r>
            <a:r>
              <a:rPr sz="1400" b="1" i="1" dirty="0">
                <a:solidFill>
                  <a:srgbClr val="2900FF"/>
                </a:solidFill>
                <a:latin typeface="Consolas"/>
                <a:cs typeface="Consolas"/>
              </a:rPr>
              <a:t>retirer:"</a:t>
            </a:r>
            <a:r>
              <a:rPr sz="1400" b="1" i="1" dirty="0">
                <a:latin typeface="Consolas"/>
                <a:cs typeface="Consolas"/>
              </a:rPr>
              <a:t>);</a:t>
            </a:r>
            <a:endParaRPr sz="1400" dirty="0">
              <a:latin typeface="Consolas"/>
              <a:cs typeface="Consolas"/>
            </a:endParaRPr>
          </a:p>
          <a:p>
            <a:pPr marL="109855" marR="1971675">
              <a:lnSpc>
                <a:spcPct val="120000"/>
              </a:lnSpc>
            </a:pPr>
            <a:r>
              <a:rPr sz="1400" b="1" dirty="0">
                <a:solidFill>
                  <a:srgbClr val="7E0054"/>
                </a:solidFill>
                <a:latin typeface="Consolas"/>
                <a:cs typeface="Consolas"/>
              </a:rPr>
              <a:t>float </a:t>
            </a:r>
            <a:r>
              <a:rPr sz="1400" b="1" dirty="0">
                <a:latin typeface="Consolas"/>
                <a:cs typeface="Consolas"/>
              </a:rPr>
              <a:t>mt2=clavier.nextFloat();  </a:t>
            </a:r>
            <a:r>
              <a:rPr sz="1400" b="1" dirty="0">
                <a:solidFill>
                  <a:srgbClr val="7E0054"/>
                </a:solidFill>
                <a:latin typeface="Consolas"/>
                <a:cs typeface="Consolas"/>
              </a:rPr>
              <a:t>try</a:t>
            </a:r>
            <a:r>
              <a:rPr sz="1400" b="1" spc="-90" dirty="0">
                <a:solidFill>
                  <a:srgbClr val="7E0054"/>
                </a:solidFill>
                <a:latin typeface="Consolas"/>
                <a:cs typeface="Consolas"/>
              </a:rPr>
              <a:t> </a:t>
            </a:r>
            <a:r>
              <a:rPr sz="1400" b="1" dirty="0">
                <a:latin typeface="Consolas"/>
                <a:cs typeface="Consolas"/>
              </a:rPr>
              <a:t>{</a:t>
            </a:r>
            <a:endParaRPr sz="1400" dirty="0">
              <a:latin typeface="Consolas"/>
              <a:cs typeface="Consolas"/>
            </a:endParaRPr>
          </a:p>
          <a:p>
            <a:pPr marL="12700">
              <a:lnSpc>
                <a:spcPct val="100000"/>
              </a:lnSpc>
              <a:spcBef>
                <a:spcPts val="335"/>
              </a:spcBef>
            </a:pPr>
            <a:r>
              <a:rPr sz="1400" b="1" dirty="0">
                <a:latin typeface="Consolas"/>
                <a:cs typeface="Consolas"/>
              </a:rPr>
              <a:t>cp.retirer(mt2);</a:t>
            </a:r>
            <a:endParaRPr sz="1400" dirty="0">
              <a:latin typeface="Consolas"/>
              <a:cs typeface="Consolas"/>
            </a:endParaRPr>
          </a:p>
          <a:p>
            <a:pPr marL="12700">
              <a:lnSpc>
                <a:spcPct val="100000"/>
              </a:lnSpc>
              <a:spcBef>
                <a:spcPts val="335"/>
              </a:spcBef>
            </a:pPr>
            <a:r>
              <a:rPr sz="1400" b="1" dirty="0">
                <a:latin typeface="Consolas"/>
                <a:cs typeface="Consolas"/>
              </a:rPr>
              <a:t>} </a:t>
            </a:r>
            <a:r>
              <a:rPr sz="1400" b="1" dirty="0">
                <a:solidFill>
                  <a:srgbClr val="7E0054"/>
                </a:solidFill>
                <a:latin typeface="Consolas"/>
                <a:cs typeface="Consolas"/>
              </a:rPr>
              <a:t>catch </a:t>
            </a:r>
            <a:r>
              <a:rPr sz="1400" b="1" dirty="0">
                <a:latin typeface="Consolas"/>
                <a:cs typeface="Consolas"/>
              </a:rPr>
              <a:t>(SoldeInsuffisantException e)</a:t>
            </a:r>
            <a:r>
              <a:rPr sz="1400" b="1" spc="25" dirty="0">
                <a:latin typeface="Consolas"/>
                <a:cs typeface="Consolas"/>
              </a:rPr>
              <a:t> </a:t>
            </a:r>
            <a:r>
              <a:rPr sz="1400" b="1" dirty="0">
                <a:latin typeface="Consolas"/>
                <a:cs typeface="Consolas"/>
              </a:rPr>
              <a:t>{</a:t>
            </a:r>
            <a:endParaRPr sz="1400" dirty="0">
              <a:latin typeface="Consolas"/>
              <a:cs typeface="Consolas"/>
            </a:endParaRPr>
          </a:p>
        </p:txBody>
      </p:sp>
      <p:sp>
        <p:nvSpPr>
          <p:cNvPr id="35" name="object 35"/>
          <p:cNvSpPr txBox="1"/>
          <p:nvPr/>
        </p:nvSpPr>
        <p:spPr>
          <a:xfrm>
            <a:off x="902089" y="5660135"/>
            <a:ext cx="3446145" cy="208915"/>
          </a:xfrm>
          <a:prstGeom prst="rect">
            <a:avLst/>
          </a:prstGeom>
          <a:solidFill>
            <a:srgbClr val="D4D4D4"/>
          </a:solidFill>
        </p:spPr>
        <p:txBody>
          <a:bodyPr vert="horz" wrap="square" lIns="0" tIns="0" rIns="0" bIns="0" rtlCol="0">
            <a:spAutoFit/>
          </a:bodyPr>
          <a:lstStyle/>
          <a:p>
            <a:pPr>
              <a:lnSpc>
                <a:spcPts val="1565"/>
              </a:lnSpc>
            </a:pPr>
            <a:r>
              <a:rPr sz="1400" b="1" dirty="0">
                <a:latin typeface="Consolas"/>
                <a:cs typeface="Consolas"/>
              </a:rPr>
              <a:t>System.</a:t>
            </a:r>
            <a:r>
              <a:rPr sz="1400" b="1" i="1" dirty="0">
                <a:solidFill>
                  <a:srgbClr val="0000C0"/>
                </a:solidFill>
                <a:latin typeface="Consolas"/>
                <a:cs typeface="Consolas"/>
              </a:rPr>
              <a:t>out</a:t>
            </a:r>
            <a:r>
              <a:rPr sz="1400" b="1" i="1" dirty="0">
                <a:latin typeface="Consolas"/>
                <a:cs typeface="Consolas"/>
              </a:rPr>
              <a:t>.println(e.getMessage());</a:t>
            </a:r>
            <a:endParaRPr sz="1400">
              <a:latin typeface="Consolas"/>
              <a:cs typeface="Consolas"/>
            </a:endParaRPr>
          </a:p>
        </p:txBody>
      </p:sp>
      <p:sp>
        <p:nvSpPr>
          <p:cNvPr id="36" name="object 36"/>
          <p:cNvSpPr txBox="1"/>
          <p:nvPr/>
        </p:nvSpPr>
        <p:spPr>
          <a:xfrm>
            <a:off x="887869" y="5901433"/>
            <a:ext cx="123825" cy="236854"/>
          </a:xfrm>
          <a:prstGeom prst="rect">
            <a:avLst/>
          </a:prstGeom>
        </p:spPr>
        <p:txBody>
          <a:bodyPr vert="horz" wrap="square" lIns="0" tIns="0" rIns="0" bIns="0" rtlCol="0">
            <a:spAutoFit/>
          </a:bodyPr>
          <a:lstStyle/>
          <a:p>
            <a:pPr marL="12700">
              <a:lnSpc>
                <a:spcPct val="100000"/>
              </a:lnSpc>
            </a:pPr>
            <a:r>
              <a:rPr sz="1400" b="1" dirty="0">
                <a:latin typeface="Consolas"/>
                <a:cs typeface="Consolas"/>
              </a:rPr>
              <a:t>}</a:t>
            </a:r>
            <a:endParaRPr sz="1400">
              <a:latin typeface="Consolas"/>
              <a:cs typeface="Consolas"/>
            </a:endParaRPr>
          </a:p>
        </p:txBody>
      </p:sp>
      <p:sp>
        <p:nvSpPr>
          <p:cNvPr id="37" name="object 37"/>
          <p:cNvSpPr txBox="1"/>
          <p:nvPr/>
        </p:nvSpPr>
        <p:spPr>
          <a:xfrm>
            <a:off x="999625" y="6172200"/>
            <a:ext cx="4825365" cy="208915"/>
          </a:xfrm>
          <a:prstGeom prst="rect">
            <a:avLst/>
          </a:prstGeom>
          <a:solidFill>
            <a:srgbClr val="D4D4D4"/>
          </a:solidFill>
        </p:spPr>
        <p:txBody>
          <a:bodyPr vert="horz" wrap="square" lIns="0" tIns="0" rIns="0" bIns="0" rtlCol="0">
            <a:spAutoFit/>
          </a:bodyPr>
          <a:lstStyle/>
          <a:p>
            <a:pPr>
              <a:lnSpc>
                <a:spcPts val="1565"/>
              </a:lnSpc>
            </a:pPr>
            <a:r>
              <a:rPr sz="1400" b="1" dirty="0">
                <a:latin typeface="Consolas"/>
                <a:cs typeface="Consolas"/>
              </a:rPr>
              <a:t>System.</a:t>
            </a:r>
            <a:r>
              <a:rPr sz="1400" b="1" i="1" dirty="0">
                <a:solidFill>
                  <a:srgbClr val="0000C0"/>
                </a:solidFill>
                <a:latin typeface="Consolas"/>
                <a:cs typeface="Consolas"/>
              </a:rPr>
              <a:t>out</a:t>
            </a:r>
            <a:r>
              <a:rPr sz="1400" b="1" i="1" dirty="0">
                <a:latin typeface="Consolas"/>
                <a:cs typeface="Consolas"/>
              </a:rPr>
              <a:t>.println(</a:t>
            </a:r>
            <a:r>
              <a:rPr sz="1400" b="1" i="1" dirty="0">
                <a:solidFill>
                  <a:srgbClr val="2900FF"/>
                </a:solidFill>
                <a:latin typeface="Consolas"/>
                <a:cs typeface="Consolas"/>
              </a:rPr>
              <a:t>"Solde</a:t>
            </a:r>
            <a:r>
              <a:rPr sz="1400" b="1" i="1" spc="40" dirty="0">
                <a:solidFill>
                  <a:srgbClr val="2900FF"/>
                </a:solidFill>
                <a:latin typeface="Consolas"/>
                <a:cs typeface="Consolas"/>
              </a:rPr>
              <a:t> </a:t>
            </a:r>
            <a:r>
              <a:rPr sz="1400" b="1" i="1" dirty="0">
                <a:solidFill>
                  <a:srgbClr val="2900FF"/>
                </a:solidFill>
                <a:latin typeface="Consolas"/>
                <a:cs typeface="Consolas"/>
              </a:rPr>
              <a:t>Final="</a:t>
            </a:r>
            <a:r>
              <a:rPr sz="1400" b="1" i="1" dirty="0">
                <a:latin typeface="Consolas"/>
                <a:cs typeface="Consolas"/>
              </a:rPr>
              <a:t>+cp.getSolde());</a:t>
            </a:r>
            <a:endParaRPr sz="1400">
              <a:latin typeface="Consolas"/>
              <a:cs typeface="Consolas"/>
            </a:endParaRPr>
          </a:p>
        </p:txBody>
      </p:sp>
      <p:sp>
        <p:nvSpPr>
          <p:cNvPr id="38" name="object 38"/>
          <p:cNvSpPr txBox="1"/>
          <p:nvPr/>
        </p:nvSpPr>
        <p:spPr>
          <a:xfrm>
            <a:off x="887869" y="6413497"/>
            <a:ext cx="123825" cy="236854"/>
          </a:xfrm>
          <a:prstGeom prst="rect">
            <a:avLst/>
          </a:prstGeom>
        </p:spPr>
        <p:txBody>
          <a:bodyPr vert="horz" wrap="square" lIns="0" tIns="0" rIns="0" bIns="0" rtlCol="0">
            <a:spAutoFit/>
          </a:bodyPr>
          <a:lstStyle/>
          <a:p>
            <a:pPr marL="12700">
              <a:lnSpc>
                <a:spcPct val="100000"/>
              </a:lnSpc>
            </a:pPr>
            <a:r>
              <a:rPr sz="1400" b="1" dirty="0">
                <a:latin typeface="Consolas"/>
                <a:cs typeface="Consolas"/>
              </a:rPr>
              <a:t>}</a:t>
            </a:r>
            <a:endParaRPr sz="1400">
              <a:latin typeface="Consolas"/>
              <a:cs typeface="Consolas"/>
            </a:endParaRPr>
          </a:p>
        </p:txBody>
      </p:sp>
      <p:sp>
        <p:nvSpPr>
          <p:cNvPr id="39" name="object 39"/>
          <p:cNvSpPr/>
          <p:nvPr/>
        </p:nvSpPr>
        <p:spPr>
          <a:xfrm>
            <a:off x="6571365" y="3777996"/>
            <a:ext cx="3168650" cy="361315"/>
          </a:xfrm>
          <a:custGeom>
            <a:avLst/>
            <a:gdLst/>
            <a:ahLst/>
            <a:cxnLst/>
            <a:rect l="l" t="t" r="r" b="b"/>
            <a:pathLst>
              <a:path w="3168650" h="361314">
                <a:moveTo>
                  <a:pt x="3168395" y="0"/>
                </a:moveTo>
                <a:lnTo>
                  <a:pt x="0" y="0"/>
                </a:lnTo>
                <a:lnTo>
                  <a:pt x="0" y="361187"/>
                </a:lnTo>
                <a:lnTo>
                  <a:pt x="3168395" y="361187"/>
                </a:lnTo>
                <a:lnTo>
                  <a:pt x="3168395" y="0"/>
                </a:lnTo>
                <a:close/>
              </a:path>
            </a:pathLst>
          </a:custGeom>
          <a:solidFill>
            <a:srgbClr val="000000"/>
          </a:solidFill>
        </p:spPr>
        <p:txBody>
          <a:bodyPr wrap="square" lIns="0" tIns="0" rIns="0" bIns="0" rtlCol="0"/>
          <a:lstStyle/>
          <a:p>
            <a:endParaRPr/>
          </a:p>
        </p:txBody>
      </p:sp>
      <p:sp>
        <p:nvSpPr>
          <p:cNvPr id="40" name="object 40"/>
          <p:cNvSpPr/>
          <p:nvPr/>
        </p:nvSpPr>
        <p:spPr>
          <a:xfrm>
            <a:off x="6557650" y="3777996"/>
            <a:ext cx="3194685" cy="373380"/>
          </a:xfrm>
          <a:custGeom>
            <a:avLst/>
            <a:gdLst/>
            <a:ahLst/>
            <a:cxnLst/>
            <a:rect l="l" t="t" r="r" b="b"/>
            <a:pathLst>
              <a:path w="3194684" h="373379">
                <a:moveTo>
                  <a:pt x="25907" y="347471"/>
                </a:moveTo>
                <a:lnTo>
                  <a:pt x="25907" y="0"/>
                </a:lnTo>
                <a:lnTo>
                  <a:pt x="0" y="0"/>
                </a:lnTo>
                <a:lnTo>
                  <a:pt x="0" y="367283"/>
                </a:lnTo>
                <a:lnTo>
                  <a:pt x="6095" y="373379"/>
                </a:lnTo>
                <a:lnTo>
                  <a:pt x="13715" y="373379"/>
                </a:lnTo>
                <a:lnTo>
                  <a:pt x="13715" y="347471"/>
                </a:lnTo>
                <a:lnTo>
                  <a:pt x="25907" y="347471"/>
                </a:lnTo>
                <a:close/>
              </a:path>
              <a:path w="3194684" h="373379">
                <a:moveTo>
                  <a:pt x="3182111" y="347471"/>
                </a:moveTo>
                <a:lnTo>
                  <a:pt x="13715" y="347471"/>
                </a:lnTo>
                <a:lnTo>
                  <a:pt x="25907" y="361187"/>
                </a:lnTo>
                <a:lnTo>
                  <a:pt x="25907" y="373379"/>
                </a:lnTo>
                <a:lnTo>
                  <a:pt x="3168395" y="373379"/>
                </a:lnTo>
                <a:lnTo>
                  <a:pt x="3168395" y="361187"/>
                </a:lnTo>
                <a:lnTo>
                  <a:pt x="3182111" y="347471"/>
                </a:lnTo>
                <a:close/>
              </a:path>
              <a:path w="3194684" h="373379">
                <a:moveTo>
                  <a:pt x="25907" y="373379"/>
                </a:moveTo>
                <a:lnTo>
                  <a:pt x="25907" y="361187"/>
                </a:lnTo>
                <a:lnTo>
                  <a:pt x="13715" y="347471"/>
                </a:lnTo>
                <a:lnTo>
                  <a:pt x="13715" y="373379"/>
                </a:lnTo>
                <a:lnTo>
                  <a:pt x="25907" y="373379"/>
                </a:lnTo>
                <a:close/>
              </a:path>
              <a:path w="3194684" h="373379">
                <a:moveTo>
                  <a:pt x="3194303" y="367283"/>
                </a:moveTo>
                <a:lnTo>
                  <a:pt x="3194303" y="0"/>
                </a:lnTo>
                <a:lnTo>
                  <a:pt x="3168395" y="0"/>
                </a:lnTo>
                <a:lnTo>
                  <a:pt x="3168395" y="347471"/>
                </a:lnTo>
                <a:lnTo>
                  <a:pt x="3182111" y="347471"/>
                </a:lnTo>
                <a:lnTo>
                  <a:pt x="3182111" y="373379"/>
                </a:lnTo>
                <a:lnTo>
                  <a:pt x="3188207" y="373379"/>
                </a:lnTo>
                <a:lnTo>
                  <a:pt x="3194303" y="367283"/>
                </a:lnTo>
                <a:close/>
              </a:path>
              <a:path w="3194684" h="373379">
                <a:moveTo>
                  <a:pt x="3182111" y="373379"/>
                </a:moveTo>
                <a:lnTo>
                  <a:pt x="3182111" y="347471"/>
                </a:lnTo>
                <a:lnTo>
                  <a:pt x="3168395" y="361187"/>
                </a:lnTo>
                <a:lnTo>
                  <a:pt x="3168395" y="373379"/>
                </a:lnTo>
                <a:lnTo>
                  <a:pt x="3182111" y="373379"/>
                </a:lnTo>
                <a:close/>
              </a:path>
            </a:pathLst>
          </a:custGeom>
          <a:solidFill>
            <a:srgbClr val="000000"/>
          </a:solidFill>
        </p:spPr>
        <p:txBody>
          <a:bodyPr wrap="square" lIns="0" tIns="0" rIns="0" bIns="0" rtlCol="0"/>
          <a:lstStyle/>
          <a:p>
            <a:endParaRPr/>
          </a:p>
        </p:txBody>
      </p:sp>
      <p:sp>
        <p:nvSpPr>
          <p:cNvPr id="41" name="object 41"/>
          <p:cNvSpPr/>
          <p:nvPr/>
        </p:nvSpPr>
        <p:spPr>
          <a:xfrm>
            <a:off x="6630802" y="4701539"/>
            <a:ext cx="3192780" cy="2042160"/>
          </a:xfrm>
          <a:custGeom>
            <a:avLst/>
            <a:gdLst/>
            <a:ahLst/>
            <a:cxnLst/>
            <a:rect l="l" t="t" r="r" b="b"/>
            <a:pathLst>
              <a:path w="3192779" h="2042159">
                <a:moveTo>
                  <a:pt x="3192779" y="2036063"/>
                </a:moveTo>
                <a:lnTo>
                  <a:pt x="3192779" y="6095"/>
                </a:lnTo>
                <a:lnTo>
                  <a:pt x="3188207" y="0"/>
                </a:lnTo>
                <a:lnTo>
                  <a:pt x="4571" y="0"/>
                </a:lnTo>
                <a:lnTo>
                  <a:pt x="0" y="6095"/>
                </a:lnTo>
                <a:lnTo>
                  <a:pt x="0" y="2036063"/>
                </a:lnTo>
                <a:lnTo>
                  <a:pt x="4571" y="2042159"/>
                </a:lnTo>
                <a:lnTo>
                  <a:pt x="12191" y="2042159"/>
                </a:lnTo>
                <a:lnTo>
                  <a:pt x="12191" y="25907"/>
                </a:lnTo>
                <a:lnTo>
                  <a:pt x="24383" y="13715"/>
                </a:lnTo>
                <a:lnTo>
                  <a:pt x="24383" y="25907"/>
                </a:lnTo>
                <a:lnTo>
                  <a:pt x="3168395" y="25907"/>
                </a:lnTo>
                <a:lnTo>
                  <a:pt x="3168395" y="13715"/>
                </a:lnTo>
                <a:lnTo>
                  <a:pt x="3180587" y="25907"/>
                </a:lnTo>
                <a:lnTo>
                  <a:pt x="3180587" y="2042159"/>
                </a:lnTo>
                <a:lnTo>
                  <a:pt x="3188207" y="2042159"/>
                </a:lnTo>
                <a:lnTo>
                  <a:pt x="3192779" y="2036063"/>
                </a:lnTo>
                <a:close/>
              </a:path>
              <a:path w="3192779" h="2042159">
                <a:moveTo>
                  <a:pt x="24383" y="25907"/>
                </a:moveTo>
                <a:lnTo>
                  <a:pt x="24383" y="13715"/>
                </a:lnTo>
                <a:lnTo>
                  <a:pt x="12191" y="25907"/>
                </a:lnTo>
                <a:lnTo>
                  <a:pt x="24383" y="25907"/>
                </a:lnTo>
                <a:close/>
              </a:path>
              <a:path w="3192779" h="2042159">
                <a:moveTo>
                  <a:pt x="24383" y="2016251"/>
                </a:moveTo>
                <a:lnTo>
                  <a:pt x="24383" y="25907"/>
                </a:lnTo>
                <a:lnTo>
                  <a:pt x="12191" y="25907"/>
                </a:lnTo>
                <a:lnTo>
                  <a:pt x="12191" y="2016251"/>
                </a:lnTo>
                <a:lnTo>
                  <a:pt x="24383" y="2016251"/>
                </a:lnTo>
                <a:close/>
              </a:path>
              <a:path w="3192779" h="2042159">
                <a:moveTo>
                  <a:pt x="3180587" y="2016251"/>
                </a:moveTo>
                <a:lnTo>
                  <a:pt x="12191" y="2016251"/>
                </a:lnTo>
                <a:lnTo>
                  <a:pt x="24383" y="2029967"/>
                </a:lnTo>
                <a:lnTo>
                  <a:pt x="24383" y="2042159"/>
                </a:lnTo>
                <a:lnTo>
                  <a:pt x="3168395" y="2042159"/>
                </a:lnTo>
                <a:lnTo>
                  <a:pt x="3168395" y="2029967"/>
                </a:lnTo>
                <a:lnTo>
                  <a:pt x="3180587" y="2016251"/>
                </a:lnTo>
                <a:close/>
              </a:path>
              <a:path w="3192779" h="2042159">
                <a:moveTo>
                  <a:pt x="24383" y="2042159"/>
                </a:moveTo>
                <a:lnTo>
                  <a:pt x="24383" y="2029967"/>
                </a:lnTo>
                <a:lnTo>
                  <a:pt x="12191" y="2016251"/>
                </a:lnTo>
                <a:lnTo>
                  <a:pt x="12191" y="2042159"/>
                </a:lnTo>
                <a:lnTo>
                  <a:pt x="24383" y="2042159"/>
                </a:lnTo>
                <a:close/>
              </a:path>
              <a:path w="3192779" h="2042159">
                <a:moveTo>
                  <a:pt x="3180587" y="25907"/>
                </a:moveTo>
                <a:lnTo>
                  <a:pt x="3168395" y="13715"/>
                </a:lnTo>
                <a:lnTo>
                  <a:pt x="3168395" y="25907"/>
                </a:lnTo>
                <a:lnTo>
                  <a:pt x="3180587" y="25907"/>
                </a:lnTo>
                <a:close/>
              </a:path>
              <a:path w="3192779" h="2042159">
                <a:moveTo>
                  <a:pt x="3180587" y="2016251"/>
                </a:moveTo>
                <a:lnTo>
                  <a:pt x="3180587" y="25907"/>
                </a:lnTo>
                <a:lnTo>
                  <a:pt x="3168395" y="25907"/>
                </a:lnTo>
                <a:lnTo>
                  <a:pt x="3168395" y="2016251"/>
                </a:lnTo>
                <a:lnTo>
                  <a:pt x="3180587" y="2016251"/>
                </a:lnTo>
                <a:close/>
              </a:path>
              <a:path w="3192779" h="2042159">
                <a:moveTo>
                  <a:pt x="3180587" y="2042159"/>
                </a:moveTo>
                <a:lnTo>
                  <a:pt x="3180587" y="2016251"/>
                </a:lnTo>
                <a:lnTo>
                  <a:pt x="3168395" y="2029967"/>
                </a:lnTo>
                <a:lnTo>
                  <a:pt x="3168395" y="2042159"/>
                </a:lnTo>
                <a:lnTo>
                  <a:pt x="3180587" y="2042159"/>
                </a:lnTo>
                <a:close/>
              </a:path>
            </a:pathLst>
          </a:custGeom>
          <a:solidFill>
            <a:srgbClr val="000000"/>
          </a:solidFill>
        </p:spPr>
        <p:txBody>
          <a:bodyPr wrap="square" lIns="0" tIns="0" rIns="0" bIns="0" rtlCol="0"/>
          <a:lstStyle/>
          <a:p>
            <a:endParaRPr/>
          </a:p>
        </p:txBody>
      </p:sp>
      <p:graphicFrame>
        <p:nvGraphicFramePr>
          <p:cNvPr id="42" name="object 42"/>
          <p:cNvGraphicFramePr>
            <a:graphicFrameLocks noGrp="1"/>
          </p:cNvGraphicFramePr>
          <p:nvPr/>
        </p:nvGraphicFramePr>
        <p:xfrm>
          <a:off x="6210181" y="4715255"/>
          <a:ext cx="3601207" cy="2016244"/>
        </p:xfrm>
        <a:graphic>
          <a:graphicData uri="http://schemas.openxmlformats.org/drawingml/2006/table">
            <a:tbl>
              <a:tblPr firstRow="1" bandRow="1">
                <a:tableStyleId>{2D5ABB26-0587-4C30-8999-92F81FD0307C}</a:tableStyleId>
              </a:tblPr>
              <a:tblGrid>
                <a:gridCol w="432812">
                  <a:extLst>
                    <a:ext uri="{9D8B030D-6E8A-4147-A177-3AD203B41FA5}">
                      <a16:colId xmlns:a16="http://schemas.microsoft.com/office/drawing/2014/main" val="20000"/>
                    </a:ext>
                  </a:extLst>
                </a:gridCol>
                <a:gridCol w="3168395">
                  <a:extLst>
                    <a:ext uri="{9D8B030D-6E8A-4147-A177-3AD203B41FA5}">
                      <a16:colId xmlns:a16="http://schemas.microsoft.com/office/drawing/2014/main" val="20001"/>
                    </a:ext>
                  </a:extLst>
                </a:gridCol>
              </a:tblGrid>
              <a:tr h="534650">
                <a:tc rowSpan="8">
                  <a:txBody>
                    <a:bodyPr/>
                    <a:lstStyle/>
                    <a:p>
                      <a:endParaRPr sz="1400">
                        <a:latin typeface="Consolas"/>
                        <a:cs typeface="Consolas"/>
                      </a:endParaRPr>
                    </a:p>
                  </a:txBody>
                  <a:tcPr marL="0" marR="0" marT="0" marB="0">
                    <a:lnB w="19811">
                      <a:solidFill>
                        <a:srgbClr val="CC9800"/>
                      </a:solidFill>
                      <a:prstDash val="solid"/>
                    </a:lnB>
                  </a:tcPr>
                </a:tc>
                <a:tc>
                  <a:txBody>
                    <a:bodyPr/>
                    <a:lstStyle/>
                    <a:p>
                      <a:pPr>
                        <a:lnSpc>
                          <a:spcPct val="100000"/>
                        </a:lnSpc>
                      </a:pPr>
                      <a:endParaRPr sz="1400">
                        <a:latin typeface="Times New Roman"/>
                        <a:cs typeface="Times New Roman"/>
                      </a:endParaRPr>
                    </a:p>
                    <a:p>
                      <a:pPr marL="91440">
                        <a:lnSpc>
                          <a:spcPct val="100000"/>
                        </a:lnSpc>
                        <a:spcBef>
                          <a:spcPts val="815"/>
                        </a:spcBef>
                      </a:pPr>
                      <a:r>
                        <a:rPr sz="1400" spc="-5" dirty="0">
                          <a:solidFill>
                            <a:srgbClr val="FFFFFF"/>
                          </a:solidFill>
                          <a:latin typeface="Arial"/>
                          <a:cs typeface="Arial"/>
                        </a:rPr>
                        <a:t>Montant </a:t>
                      </a:r>
                      <a:r>
                        <a:rPr sz="1400" dirty="0">
                          <a:solidFill>
                            <a:srgbClr val="FFFFFF"/>
                          </a:solidFill>
                          <a:latin typeface="Arial"/>
                          <a:cs typeface="Arial"/>
                        </a:rPr>
                        <a:t>à</a:t>
                      </a:r>
                      <a:r>
                        <a:rPr sz="1400" spc="-125" dirty="0">
                          <a:solidFill>
                            <a:srgbClr val="FFFFFF"/>
                          </a:solidFill>
                          <a:latin typeface="Arial"/>
                          <a:cs typeface="Arial"/>
                        </a:rPr>
                        <a:t> </a:t>
                      </a:r>
                      <a:r>
                        <a:rPr sz="1400" dirty="0">
                          <a:solidFill>
                            <a:srgbClr val="FFFFFF"/>
                          </a:solidFill>
                          <a:latin typeface="Arial"/>
                          <a:cs typeface="Arial"/>
                        </a:rPr>
                        <a:t>verser:azerty</a:t>
                      </a:r>
                      <a:endParaRPr sz="1400">
                        <a:latin typeface="Arial"/>
                        <a:cs typeface="Arial"/>
                      </a:endParaRPr>
                    </a:p>
                  </a:txBody>
                  <a:tcPr marL="0" marR="0" marT="0" marB="0">
                    <a:solidFill>
                      <a:srgbClr val="000000"/>
                    </a:solidFill>
                  </a:tcPr>
                </a:tc>
                <a:extLst>
                  <a:ext uri="{0D108BD9-81ED-4DB2-BD59-A6C34878D82A}">
                    <a16:rowId xmlns:a16="http://schemas.microsoft.com/office/drawing/2014/main" val="10000"/>
                  </a:ext>
                </a:extLst>
              </a:tr>
              <a:tr h="168598">
                <a:tc vMerge="1">
                  <a:txBody>
                    <a:bodyPr/>
                    <a:lstStyle/>
                    <a:p>
                      <a:endParaRPr/>
                    </a:p>
                  </a:txBody>
                  <a:tcPr marL="0" marR="0" marT="0" marB="0">
                    <a:lnB w="19811">
                      <a:solidFill>
                        <a:srgbClr val="CC9800"/>
                      </a:solidFill>
                      <a:prstDash val="solid"/>
                    </a:lnB>
                  </a:tcPr>
                </a:tc>
                <a:tc>
                  <a:txBody>
                    <a:bodyPr/>
                    <a:lstStyle/>
                    <a:p>
                      <a:pPr marL="91440">
                        <a:lnSpc>
                          <a:spcPts val="1230"/>
                        </a:lnSpc>
                      </a:pPr>
                      <a:r>
                        <a:rPr sz="1100" spc="-5" dirty="0">
                          <a:solidFill>
                            <a:srgbClr val="FF0000"/>
                          </a:solidFill>
                          <a:latin typeface="Arial"/>
                          <a:cs typeface="Arial"/>
                        </a:rPr>
                        <a:t>Exception in </a:t>
                      </a:r>
                      <a:r>
                        <a:rPr sz="1100" dirty="0">
                          <a:solidFill>
                            <a:srgbClr val="FF0000"/>
                          </a:solidFill>
                          <a:latin typeface="Arial"/>
                          <a:cs typeface="Arial"/>
                        </a:rPr>
                        <a:t>thread</a:t>
                      </a:r>
                      <a:r>
                        <a:rPr sz="1100" spc="-75" dirty="0">
                          <a:solidFill>
                            <a:srgbClr val="FF0000"/>
                          </a:solidFill>
                          <a:latin typeface="Arial"/>
                          <a:cs typeface="Arial"/>
                        </a:rPr>
                        <a:t> </a:t>
                      </a:r>
                      <a:r>
                        <a:rPr sz="1100" spc="-5" dirty="0">
                          <a:solidFill>
                            <a:srgbClr val="FF0000"/>
                          </a:solidFill>
                          <a:latin typeface="Arial"/>
                          <a:cs typeface="Arial"/>
                        </a:rPr>
                        <a:t>"main"</a:t>
                      </a:r>
                      <a:endParaRPr sz="1100">
                        <a:latin typeface="Arial"/>
                        <a:cs typeface="Arial"/>
                      </a:endParaRPr>
                    </a:p>
                  </a:txBody>
                  <a:tcPr marL="0" marR="0" marT="0" marB="0">
                    <a:solidFill>
                      <a:srgbClr val="000000"/>
                    </a:solidFill>
                  </a:tcPr>
                </a:tc>
                <a:extLst>
                  <a:ext uri="{0D108BD9-81ED-4DB2-BD59-A6C34878D82A}">
                    <a16:rowId xmlns:a16="http://schemas.microsoft.com/office/drawing/2014/main" val="10001"/>
                  </a:ext>
                </a:extLst>
              </a:tr>
              <a:tr h="167639">
                <a:tc vMerge="1">
                  <a:txBody>
                    <a:bodyPr/>
                    <a:lstStyle/>
                    <a:p>
                      <a:endParaRPr/>
                    </a:p>
                  </a:txBody>
                  <a:tcPr marL="0" marR="0" marT="0" marB="0">
                    <a:lnB w="19811">
                      <a:solidFill>
                        <a:srgbClr val="CC9800"/>
                      </a:solidFill>
                      <a:prstDash val="solid"/>
                    </a:lnB>
                  </a:tcPr>
                </a:tc>
                <a:tc>
                  <a:txBody>
                    <a:bodyPr/>
                    <a:lstStyle/>
                    <a:p>
                      <a:pPr marL="91440">
                        <a:lnSpc>
                          <a:spcPts val="1225"/>
                        </a:lnSpc>
                      </a:pPr>
                      <a:r>
                        <a:rPr sz="1100" u="sng" spc="-5" dirty="0">
                          <a:solidFill>
                            <a:srgbClr val="FF0000"/>
                          </a:solidFill>
                          <a:latin typeface="Arial"/>
                          <a:cs typeface="Arial"/>
                        </a:rPr>
                        <a:t>java.util.InputMismatchException</a:t>
                      </a:r>
                      <a:endParaRPr sz="1100">
                        <a:latin typeface="Arial"/>
                        <a:cs typeface="Arial"/>
                      </a:endParaRPr>
                    </a:p>
                  </a:txBody>
                  <a:tcPr marL="0" marR="0" marT="0" marB="0">
                    <a:solidFill>
                      <a:srgbClr val="000000"/>
                    </a:solidFill>
                  </a:tcPr>
                </a:tc>
                <a:extLst>
                  <a:ext uri="{0D108BD9-81ED-4DB2-BD59-A6C34878D82A}">
                    <a16:rowId xmlns:a16="http://schemas.microsoft.com/office/drawing/2014/main" val="10002"/>
                  </a:ext>
                </a:extLst>
              </a:tr>
              <a:tr h="167639">
                <a:tc vMerge="1">
                  <a:txBody>
                    <a:bodyPr/>
                    <a:lstStyle/>
                    <a:p>
                      <a:endParaRPr/>
                    </a:p>
                  </a:txBody>
                  <a:tcPr marL="0" marR="0" marT="0" marB="0">
                    <a:lnB w="19811">
                      <a:solidFill>
                        <a:srgbClr val="CC9800"/>
                      </a:solidFill>
                      <a:prstDash val="solid"/>
                    </a:lnB>
                  </a:tcPr>
                </a:tc>
                <a:tc>
                  <a:txBody>
                    <a:bodyPr/>
                    <a:lstStyle/>
                    <a:p>
                      <a:pPr marL="91440">
                        <a:lnSpc>
                          <a:spcPts val="1225"/>
                        </a:lnSpc>
                      </a:pPr>
                      <a:r>
                        <a:rPr sz="1100" spc="-5" dirty="0">
                          <a:solidFill>
                            <a:srgbClr val="FF0000"/>
                          </a:solidFill>
                          <a:latin typeface="Arial"/>
                          <a:cs typeface="Arial"/>
                        </a:rPr>
                        <a:t>at</a:t>
                      </a:r>
                      <a:r>
                        <a:rPr sz="1100" spc="45" dirty="0">
                          <a:solidFill>
                            <a:srgbClr val="FF0000"/>
                          </a:solidFill>
                          <a:latin typeface="Arial"/>
                          <a:cs typeface="Arial"/>
                        </a:rPr>
                        <a:t> </a:t>
                      </a:r>
                      <a:r>
                        <a:rPr sz="1100" spc="-5" dirty="0">
                          <a:solidFill>
                            <a:srgbClr val="FF0000"/>
                          </a:solidFill>
                          <a:latin typeface="Arial"/>
                          <a:cs typeface="Arial"/>
                        </a:rPr>
                        <a:t>java.util.Scanner.throwFor(</a:t>
                      </a:r>
                      <a:r>
                        <a:rPr sz="1100" u="sng" spc="-5" dirty="0">
                          <a:solidFill>
                            <a:srgbClr val="FF0000"/>
                          </a:solidFill>
                          <a:latin typeface="Arial"/>
                          <a:cs typeface="Arial"/>
                        </a:rPr>
                        <a:t>Scanner.java:840)</a:t>
                      </a:r>
                      <a:endParaRPr sz="1100">
                        <a:latin typeface="Arial"/>
                        <a:cs typeface="Arial"/>
                      </a:endParaRPr>
                    </a:p>
                  </a:txBody>
                  <a:tcPr marL="0" marR="0" marT="0" marB="0">
                    <a:solidFill>
                      <a:srgbClr val="000000"/>
                    </a:solidFill>
                  </a:tcPr>
                </a:tc>
                <a:extLst>
                  <a:ext uri="{0D108BD9-81ED-4DB2-BD59-A6C34878D82A}">
                    <a16:rowId xmlns:a16="http://schemas.microsoft.com/office/drawing/2014/main" val="10003"/>
                  </a:ext>
                </a:extLst>
              </a:tr>
              <a:tr h="167639">
                <a:tc vMerge="1">
                  <a:txBody>
                    <a:bodyPr/>
                    <a:lstStyle/>
                    <a:p>
                      <a:endParaRPr/>
                    </a:p>
                  </a:txBody>
                  <a:tcPr marL="0" marR="0" marT="0" marB="0">
                    <a:lnB w="19811">
                      <a:solidFill>
                        <a:srgbClr val="CC9800"/>
                      </a:solidFill>
                      <a:prstDash val="solid"/>
                    </a:lnB>
                  </a:tcPr>
                </a:tc>
                <a:tc>
                  <a:txBody>
                    <a:bodyPr/>
                    <a:lstStyle/>
                    <a:p>
                      <a:pPr marL="91440">
                        <a:lnSpc>
                          <a:spcPts val="1225"/>
                        </a:lnSpc>
                      </a:pPr>
                      <a:r>
                        <a:rPr sz="1100" spc="-5" dirty="0">
                          <a:solidFill>
                            <a:srgbClr val="FF0000"/>
                          </a:solidFill>
                          <a:latin typeface="Arial"/>
                          <a:cs typeface="Arial"/>
                        </a:rPr>
                        <a:t>at</a:t>
                      </a:r>
                      <a:r>
                        <a:rPr sz="1100" spc="45" dirty="0">
                          <a:solidFill>
                            <a:srgbClr val="FF0000"/>
                          </a:solidFill>
                          <a:latin typeface="Arial"/>
                          <a:cs typeface="Arial"/>
                        </a:rPr>
                        <a:t> </a:t>
                      </a:r>
                      <a:r>
                        <a:rPr sz="1100" spc="-5" dirty="0">
                          <a:solidFill>
                            <a:srgbClr val="FF0000"/>
                          </a:solidFill>
                          <a:latin typeface="Arial"/>
                          <a:cs typeface="Arial"/>
                        </a:rPr>
                        <a:t>java.util.Scanner.next(</a:t>
                      </a:r>
                      <a:r>
                        <a:rPr sz="1100" u="sng" spc="-5" dirty="0">
                          <a:solidFill>
                            <a:srgbClr val="FF0000"/>
                          </a:solidFill>
                          <a:latin typeface="Arial"/>
                          <a:cs typeface="Arial"/>
                        </a:rPr>
                        <a:t>Scanner.java:1461)</a:t>
                      </a:r>
                      <a:endParaRPr sz="1100">
                        <a:latin typeface="Arial"/>
                        <a:cs typeface="Arial"/>
                      </a:endParaRPr>
                    </a:p>
                  </a:txBody>
                  <a:tcPr marL="0" marR="0" marT="0" marB="0">
                    <a:solidFill>
                      <a:srgbClr val="000000"/>
                    </a:solidFill>
                  </a:tcPr>
                </a:tc>
                <a:extLst>
                  <a:ext uri="{0D108BD9-81ED-4DB2-BD59-A6C34878D82A}">
                    <a16:rowId xmlns:a16="http://schemas.microsoft.com/office/drawing/2014/main" val="10004"/>
                  </a:ext>
                </a:extLst>
              </a:tr>
              <a:tr h="167639">
                <a:tc vMerge="1">
                  <a:txBody>
                    <a:bodyPr/>
                    <a:lstStyle/>
                    <a:p>
                      <a:endParaRPr/>
                    </a:p>
                  </a:txBody>
                  <a:tcPr marL="0" marR="0" marT="0" marB="0">
                    <a:lnB w="19811">
                      <a:solidFill>
                        <a:srgbClr val="CC9800"/>
                      </a:solidFill>
                      <a:prstDash val="solid"/>
                    </a:lnB>
                  </a:tcPr>
                </a:tc>
                <a:tc>
                  <a:txBody>
                    <a:bodyPr/>
                    <a:lstStyle/>
                    <a:p>
                      <a:pPr marL="91440">
                        <a:lnSpc>
                          <a:spcPts val="1225"/>
                        </a:lnSpc>
                      </a:pPr>
                      <a:r>
                        <a:rPr sz="1100" spc="-5" dirty="0">
                          <a:solidFill>
                            <a:srgbClr val="FF0000"/>
                          </a:solidFill>
                          <a:latin typeface="Arial"/>
                          <a:cs typeface="Arial"/>
                        </a:rPr>
                        <a:t>at</a:t>
                      </a:r>
                      <a:endParaRPr sz="1100">
                        <a:latin typeface="Arial"/>
                        <a:cs typeface="Arial"/>
                      </a:endParaRPr>
                    </a:p>
                  </a:txBody>
                  <a:tcPr marL="0" marR="0" marT="0" marB="0">
                    <a:solidFill>
                      <a:srgbClr val="000000"/>
                    </a:solidFill>
                  </a:tcPr>
                </a:tc>
                <a:extLst>
                  <a:ext uri="{0D108BD9-81ED-4DB2-BD59-A6C34878D82A}">
                    <a16:rowId xmlns:a16="http://schemas.microsoft.com/office/drawing/2014/main" val="10005"/>
                  </a:ext>
                </a:extLst>
              </a:tr>
              <a:tr h="167639">
                <a:tc vMerge="1">
                  <a:txBody>
                    <a:bodyPr/>
                    <a:lstStyle/>
                    <a:p>
                      <a:endParaRPr/>
                    </a:p>
                  </a:txBody>
                  <a:tcPr marL="0" marR="0" marT="0" marB="0">
                    <a:lnB w="19811">
                      <a:solidFill>
                        <a:srgbClr val="CC9800"/>
                      </a:solidFill>
                      <a:prstDash val="solid"/>
                    </a:lnB>
                  </a:tcPr>
                </a:tc>
                <a:tc>
                  <a:txBody>
                    <a:bodyPr/>
                    <a:lstStyle/>
                    <a:p>
                      <a:pPr marL="91440">
                        <a:lnSpc>
                          <a:spcPts val="1225"/>
                        </a:lnSpc>
                      </a:pPr>
                      <a:r>
                        <a:rPr sz="1100" spc="-5" dirty="0">
                          <a:solidFill>
                            <a:srgbClr val="FF0000"/>
                          </a:solidFill>
                          <a:latin typeface="Arial"/>
                          <a:cs typeface="Arial"/>
                        </a:rPr>
                        <a:t>java.util.Scanner.nextFloat(</a:t>
                      </a:r>
                      <a:r>
                        <a:rPr sz="1100" u="sng" spc="-5" dirty="0">
                          <a:solidFill>
                            <a:srgbClr val="FF0000"/>
                          </a:solidFill>
                          <a:latin typeface="Arial"/>
                          <a:cs typeface="Arial"/>
                        </a:rPr>
                        <a:t>Scanner.java:2319)</a:t>
                      </a:r>
                      <a:endParaRPr sz="1100">
                        <a:latin typeface="Arial"/>
                        <a:cs typeface="Arial"/>
                      </a:endParaRPr>
                    </a:p>
                  </a:txBody>
                  <a:tcPr marL="0" marR="0" marT="0" marB="0">
                    <a:solidFill>
                      <a:srgbClr val="000000"/>
                    </a:solidFill>
                  </a:tcPr>
                </a:tc>
                <a:extLst>
                  <a:ext uri="{0D108BD9-81ED-4DB2-BD59-A6C34878D82A}">
                    <a16:rowId xmlns:a16="http://schemas.microsoft.com/office/drawing/2014/main" val="10006"/>
                  </a:ext>
                </a:extLst>
              </a:tr>
              <a:tr h="265252">
                <a:tc vMerge="1">
                  <a:txBody>
                    <a:bodyPr/>
                    <a:lstStyle/>
                    <a:p>
                      <a:endParaRPr/>
                    </a:p>
                  </a:txBody>
                  <a:tcPr marL="0" marR="0" marT="0" marB="0">
                    <a:lnB w="19811">
                      <a:solidFill>
                        <a:srgbClr val="CC9800"/>
                      </a:solidFill>
                      <a:prstDash val="solid"/>
                    </a:lnB>
                  </a:tcPr>
                </a:tc>
                <a:tc>
                  <a:txBody>
                    <a:bodyPr/>
                    <a:lstStyle/>
                    <a:p>
                      <a:pPr marL="91440">
                        <a:lnSpc>
                          <a:spcPts val="1225"/>
                        </a:lnSpc>
                      </a:pPr>
                      <a:r>
                        <a:rPr sz="1100" spc="-5" dirty="0">
                          <a:solidFill>
                            <a:srgbClr val="FF0000"/>
                          </a:solidFill>
                          <a:latin typeface="Arial"/>
                          <a:cs typeface="Arial"/>
                        </a:rPr>
                        <a:t>at</a:t>
                      </a:r>
                      <a:r>
                        <a:rPr sz="1100" spc="50" dirty="0">
                          <a:solidFill>
                            <a:srgbClr val="FF0000"/>
                          </a:solidFill>
                          <a:latin typeface="Arial"/>
                          <a:cs typeface="Arial"/>
                        </a:rPr>
                        <a:t> </a:t>
                      </a:r>
                      <a:r>
                        <a:rPr sz="1100" spc="-5" dirty="0">
                          <a:solidFill>
                            <a:srgbClr val="FF0000"/>
                          </a:solidFill>
                          <a:latin typeface="Arial"/>
                          <a:cs typeface="Arial"/>
                        </a:rPr>
                        <a:t>pres.Application.main(</a:t>
                      </a:r>
                      <a:r>
                        <a:rPr sz="1100" u="sng" spc="-5" dirty="0">
                          <a:solidFill>
                            <a:srgbClr val="FF0000"/>
                          </a:solidFill>
                          <a:latin typeface="Arial"/>
                          <a:cs typeface="Arial"/>
                        </a:rPr>
                        <a:t>Application.java:9)</a:t>
                      </a:r>
                      <a:endParaRPr sz="1100">
                        <a:latin typeface="Arial"/>
                        <a:cs typeface="Arial"/>
                      </a:endParaRPr>
                    </a:p>
                  </a:txBody>
                  <a:tcPr marL="0" marR="0" marT="0" marB="0">
                    <a:solidFill>
                      <a:srgbClr val="000000"/>
                    </a:solidFill>
                  </a:tcPr>
                </a:tc>
                <a:extLst>
                  <a:ext uri="{0D108BD9-81ED-4DB2-BD59-A6C34878D82A}">
                    <a16:rowId xmlns:a16="http://schemas.microsoft.com/office/drawing/2014/main" val="10007"/>
                  </a:ext>
                </a:extLst>
              </a:tr>
              <a:tr h="209549">
                <a:tc>
                  <a:txBody>
                    <a:bodyPr/>
                    <a:lstStyle/>
                    <a:p>
                      <a:endParaRPr sz="1100">
                        <a:latin typeface="Arial"/>
                        <a:cs typeface="Arial"/>
                      </a:endParaRPr>
                    </a:p>
                  </a:txBody>
                  <a:tcPr marL="0" marR="0" marT="0" marB="0">
                    <a:lnT w="19811">
                      <a:solidFill>
                        <a:srgbClr val="CC9800"/>
                      </a:solidFill>
                      <a:prstDash val="solid"/>
                    </a:lnT>
                  </a:tcPr>
                </a:tc>
                <a:tc>
                  <a:txBody>
                    <a:bodyPr/>
                    <a:lstStyle/>
                    <a:p>
                      <a:endParaRPr sz="1100">
                        <a:latin typeface="Arial"/>
                        <a:cs typeface="Arial"/>
                      </a:endParaRPr>
                    </a:p>
                  </a:txBody>
                  <a:tcPr marL="0" marR="0" marT="0" marB="0">
                    <a:solidFill>
                      <a:srgbClr val="000000"/>
                    </a:solidFill>
                  </a:tcPr>
                </a:tc>
                <a:extLst>
                  <a:ext uri="{0D108BD9-81ED-4DB2-BD59-A6C34878D82A}">
                    <a16:rowId xmlns:a16="http://schemas.microsoft.com/office/drawing/2014/main" val="10008"/>
                  </a:ext>
                </a:extLst>
              </a:tr>
            </a:tbl>
          </a:graphicData>
        </a:graphic>
      </p:graphicFrame>
      <p:sp>
        <p:nvSpPr>
          <p:cNvPr id="45" name="object 45"/>
          <p:cNvSpPr txBox="1"/>
          <p:nvPr/>
        </p:nvSpPr>
        <p:spPr>
          <a:xfrm>
            <a:off x="887869" y="6702204"/>
            <a:ext cx="123825" cy="203835"/>
          </a:xfrm>
          <a:prstGeom prst="rect">
            <a:avLst/>
          </a:prstGeom>
        </p:spPr>
        <p:txBody>
          <a:bodyPr vert="horz" wrap="square" lIns="0" tIns="0" rIns="0" bIns="0" rtlCol="0">
            <a:spAutoFit/>
          </a:bodyPr>
          <a:lstStyle/>
          <a:p>
            <a:pPr marL="12700">
              <a:lnSpc>
                <a:spcPts val="1425"/>
              </a:lnSpc>
            </a:pPr>
            <a:r>
              <a:rPr sz="1400" b="1" dirty="0">
                <a:latin typeface="Consolas"/>
                <a:cs typeface="Consolas"/>
              </a:rPr>
              <a:t>}</a:t>
            </a:r>
            <a:endParaRPr sz="1400">
              <a:latin typeface="Consolas"/>
              <a:cs typeface="Consolas"/>
            </a:endParaRPr>
          </a:p>
        </p:txBody>
      </p:sp>
      <p:sp>
        <p:nvSpPr>
          <p:cNvPr id="43" name="object 43"/>
          <p:cNvSpPr txBox="1"/>
          <p:nvPr/>
        </p:nvSpPr>
        <p:spPr>
          <a:xfrm>
            <a:off x="6648587" y="2972306"/>
            <a:ext cx="2367280" cy="1724025"/>
          </a:xfrm>
          <a:prstGeom prst="rect">
            <a:avLst/>
          </a:prstGeom>
        </p:spPr>
        <p:txBody>
          <a:bodyPr vert="horz" wrap="square" lIns="0" tIns="0" rIns="0" bIns="0" rtlCol="0">
            <a:spAutoFit/>
          </a:bodyPr>
          <a:lstStyle/>
          <a:p>
            <a:pPr marL="12700" marR="5080">
              <a:lnSpc>
                <a:spcPct val="100000"/>
              </a:lnSpc>
            </a:pPr>
            <a:r>
              <a:rPr sz="1400" b="1" spc="-5" dirty="0">
                <a:solidFill>
                  <a:srgbClr val="FFFFFF"/>
                </a:solidFill>
                <a:latin typeface="Courier New"/>
                <a:cs typeface="Courier New"/>
              </a:rPr>
              <a:t>Montant </a:t>
            </a:r>
            <a:r>
              <a:rPr sz="1400" b="1" dirty="0">
                <a:solidFill>
                  <a:srgbClr val="FFFFFF"/>
                </a:solidFill>
                <a:latin typeface="Courier New"/>
                <a:cs typeface="Courier New"/>
              </a:rPr>
              <a:t>à </a:t>
            </a:r>
            <a:r>
              <a:rPr sz="1400" b="1" spc="-5" dirty="0">
                <a:solidFill>
                  <a:srgbClr val="FFFFFF"/>
                </a:solidFill>
                <a:latin typeface="Courier New"/>
                <a:cs typeface="Courier New"/>
              </a:rPr>
              <a:t>verser:5000  Solde Actuel:5000.0  Montant </a:t>
            </a:r>
            <a:r>
              <a:rPr sz="1400" b="1" dirty="0">
                <a:solidFill>
                  <a:srgbClr val="FFFFFF"/>
                </a:solidFill>
                <a:latin typeface="Courier New"/>
                <a:cs typeface="Courier New"/>
              </a:rPr>
              <a:t>à</a:t>
            </a:r>
            <a:r>
              <a:rPr sz="1400" b="1" spc="-85" dirty="0">
                <a:solidFill>
                  <a:srgbClr val="FFFFFF"/>
                </a:solidFill>
                <a:latin typeface="Courier New"/>
                <a:cs typeface="Courier New"/>
              </a:rPr>
              <a:t> </a:t>
            </a:r>
            <a:r>
              <a:rPr sz="1400" b="1" spc="-5" dirty="0">
                <a:solidFill>
                  <a:srgbClr val="FFFFFF"/>
                </a:solidFill>
                <a:latin typeface="Courier New"/>
                <a:cs typeface="Courier New"/>
              </a:rPr>
              <a:t>retirer:7000  Solde Insuffisant  Solde</a:t>
            </a:r>
            <a:r>
              <a:rPr sz="1400" b="1" spc="-85" dirty="0">
                <a:solidFill>
                  <a:srgbClr val="FFFFFF"/>
                </a:solidFill>
                <a:latin typeface="Courier New"/>
                <a:cs typeface="Courier New"/>
              </a:rPr>
              <a:t> </a:t>
            </a:r>
            <a:r>
              <a:rPr sz="1400" b="1" spc="-5" dirty="0">
                <a:solidFill>
                  <a:srgbClr val="FFFFFF"/>
                </a:solidFill>
                <a:latin typeface="Courier New"/>
                <a:cs typeface="Courier New"/>
              </a:rPr>
              <a:t>Final=5000.0</a:t>
            </a:r>
            <a:endParaRPr sz="1400">
              <a:latin typeface="Courier New"/>
              <a:cs typeface="Courier New"/>
            </a:endParaRPr>
          </a:p>
          <a:p>
            <a:pPr>
              <a:lnSpc>
                <a:spcPct val="100000"/>
              </a:lnSpc>
              <a:spcBef>
                <a:spcPts val="30"/>
              </a:spcBef>
            </a:pPr>
            <a:endParaRPr sz="1900">
              <a:latin typeface="Times New Roman"/>
              <a:cs typeface="Times New Roman"/>
            </a:endParaRPr>
          </a:p>
          <a:p>
            <a:pPr marL="228600">
              <a:lnSpc>
                <a:spcPct val="100000"/>
              </a:lnSpc>
            </a:pPr>
            <a:r>
              <a:rPr sz="2400" spc="-5" dirty="0">
                <a:solidFill>
                  <a:srgbClr val="000099"/>
                </a:solidFill>
                <a:latin typeface="Arial"/>
                <a:cs typeface="Arial"/>
              </a:rPr>
              <a:t>Scénario</a:t>
            </a:r>
            <a:r>
              <a:rPr sz="2400" spc="-75" dirty="0">
                <a:solidFill>
                  <a:srgbClr val="000099"/>
                </a:solidFill>
                <a:latin typeface="Arial"/>
                <a:cs typeface="Arial"/>
              </a:rPr>
              <a:t> </a:t>
            </a:r>
            <a:r>
              <a:rPr sz="2400" dirty="0">
                <a:solidFill>
                  <a:srgbClr val="000099"/>
                </a:solidFill>
                <a:latin typeface="Arial"/>
                <a:cs typeface="Arial"/>
              </a:rPr>
              <a:t>3</a:t>
            </a:r>
            <a:endParaRPr sz="2400">
              <a:latin typeface="Arial"/>
              <a:cs typeface="Arial"/>
            </a:endParaRPr>
          </a:p>
        </p:txBody>
      </p:sp>
    </p:spTree>
    <p:extLst>
      <p:ext uri="{BB962C8B-B14F-4D97-AF65-F5344CB8AC3E}">
        <p14:creationId xmlns:p14="http://schemas.microsoft.com/office/powerpoint/2010/main" val="320616065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9500" y="92660"/>
            <a:ext cx="7253605" cy="1219200"/>
          </a:xfrm>
          <a:prstGeom prst="rect">
            <a:avLst/>
          </a:prstGeom>
        </p:spPr>
        <p:txBody>
          <a:bodyPr vert="horz" wrap="square" lIns="0" tIns="0" rIns="0" bIns="0" rtlCol="0">
            <a:spAutoFit/>
          </a:bodyPr>
          <a:lstStyle/>
          <a:p>
            <a:pPr marL="12700" marR="5080">
              <a:lnSpc>
                <a:spcPct val="100000"/>
              </a:lnSpc>
            </a:pPr>
            <a:r>
              <a:rPr sz="4000" b="1" spc="-10" dirty="0">
                <a:latin typeface="Garamond"/>
                <a:cs typeface="Garamond"/>
              </a:rPr>
              <a:t>Un </a:t>
            </a:r>
            <a:r>
              <a:rPr sz="4000" b="1" spc="-5" dirty="0">
                <a:latin typeface="Garamond"/>
                <a:cs typeface="Garamond"/>
              </a:rPr>
              <a:t>autre cas exceptionnel dans la  méthode</a:t>
            </a:r>
            <a:r>
              <a:rPr sz="4000" b="1" spc="-80" dirty="0">
                <a:latin typeface="Garamond"/>
                <a:cs typeface="Garamond"/>
              </a:rPr>
              <a:t> </a:t>
            </a:r>
            <a:r>
              <a:rPr sz="4000" b="1" spc="-5" dirty="0">
                <a:latin typeface="Garamond"/>
                <a:cs typeface="Garamond"/>
              </a:rPr>
              <a:t>retirer</a:t>
            </a:r>
            <a:endParaRPr sz="4000" dirty="0">
              <a:latin typeface="Garamond"/>
              <a:cs typeface="Garamond"/>
            </a:endParaRP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25400">
              <a:lnSpc>
                <a:spcPts val="1260"/>
              </a:lnSpc>
            </a:pPr>
            <a:fld id="{81D60167-4931-47E6-BA6A-407CBD079E47}" type="slidenum">
              <a:rPr dirty="0"/>
              <a:t>171</a:t>
            </a:fld>
            <a:endParaRPr dirty="0"/>
          </a:p>
        </p:txBody>
      </p:sp>
      <p:sp>
        <p:nvSpPr>
          <p:cNvPr id="3" name="object 3"/>
          <p:cNvSpPr/>
          <p:nvPr/>
        </p:nvSpPr>
        <p:spPr>
          <a:xfrm>
            <a:off x="774073" y="3777996"/>
            <a:ext cx="9144000" cy="3429000"/>
          </a:xfrm>
          <a:custGeom>
            <a:avLst/>
            <a:gdLst/>
            <a:ahLst/>
            <a:cxnLst/>
            <a:rect l="l" t="t" r="r" b="b"/>
            <a:pathLst>
              <a:path w="9144000" h="3429000">
                <a:moveTo>
                  <a:pt x="9143996" y="3428999"/>
                </a:moveTo>
                <a:lnTo>
                  <a:pt x="9143996" y="0"/>
                </a:lnTo>
                <a:lnTo>
                  <a:pt x="0" y="0"/>
                </a:lnTo>
                <a:lnTo>
                  <a:pt x="0" y="3428999"/>
                </a:lnTo>
                <a:lnTo>
                  <a:pt x="9143996" y="3428999"/>
                </a:lnTo>
                <a:close/>
              </a:path>
            </a:pathLst>
          </a:custGeom>
          <a:solidFill>
            <a:srgbClr val="FFFFFF"/>
          </a:solidFill>
        </p:spPr>
        <p:txBody>
          <a:bodyPr wrap="square" lIns="0" tIns="0" rIns="0" bIns="0" rtlCol="0"/>
          <a:lstStyle/>
          <a:p>
            <a:endParaRPr/>
          </a:p>
        </p:txBody>
      </p:sp>
      <p:sp>
        <p:nvSpPr>
          <p:cNvPr id="4" name="object 4"/>
          <p:cNvSpPr/>
          <p:nvPr/>
        </p:nvSpPr>
        <p:spPr>
          <a:xfrm>
            <a:off x="1231273" y="6521957"/>
            <a:ext cx="8229600" cy="0"/>
          </a:xfrm>
          <a:custGeom>
            <a:avLst/>
            <a:gdLst/>
            <a:ahLst/>
            <a:cxnLst/>
            <a:rect l="l" t="t" r="r" b="b"/>
            <a:pathLst>
              <a:path w="8229600">
                <a:moveTo>
                  <a:pt x="0" y="0"/>
                </a:moveTo>
                <a:lnTo>
                  <a:pt x="8229599" y="0"/>
                </a:lnTo>
              </a:path>
            </a:pathLst>
          </a:custGeom>
          <a:ln w="19811">
            <a:solidFill>
              <a:srgbClr val="CC9800"/>
            </a:solidFill>
          </a:ln>
        </p:spPr>
        <p:txBody>
          <a:bodyPr wrap="square" lIns="0" tIns="0" rIns="0" bIns="0" rtlCol="0"/>
          <a:lstStyle/>
          <a:p>
            <a:endParaRPr/>
          </a:p>
        </p:txBody>
      </p:sp>
      <p:sp>
        <p:nvSpPr>
          <p:cNvPr id="5" name="object 5"/>
          <p:cNvSpPr txBox="1"/>
          <p:nvPr/>
        </p:nvSpPr>
        <p:spPr>
          <a:xfrm>
            <a:off x="1310017" y="1984247"/>
            <a:ext cx="7835900" cy="2934970"/>
          </a:xfrm>
          <a:prstGeom prst="rect">
            <a:avLst/>
          </a:prstGeom>
        </p:spPr>
        <p:txBody>
          <a:bodyPr vert="horz" wrap="square" lIns="0" tIns="0" rIns="0" bIns="0" rtlCol="0">
            <a:spAutoFit/>
          </a:bodyPr>
          <a:lstStyle/>
          <a:p>
            <a:pPr marL="355600" marR="71755" indent="-342900">
              <a:lnSpc>
                <a:spcPct val="100000"/>
              </a:lnSpc>
              <a:buClr>
                <a:srgbClr val="CC9900"/>
              </a:buClr>
              <a:buSzPct val="65000"/>
              <a:buFont typeface="Wingdings"/>
              <a:buChar char=""/>
              <a:tabLst>
                <a:tab pos="354965" algn="l"/>
                <a:tab pos="355600" algn="l"/>
              </a:tabLst>
            </a:pPr>
            <a:r>
              <a:rPr sz="3000" dirty="0">
                <a:latin typeface="Arial"/>
                <a:cs typeface="Arial"/>
              </a:rPr>
              <a:t>Supposons que l’on ne doit pas </a:t>
            </a:r>
            <a:r>
              <a:rPr sz="3000" spc="-5" dirty="0">
                <a:latin typeface="Arial"/>
                <a:cs typeface="Arial"/>
              </a:rPr>
              <a:t>accepter</a:t>
            </a:r>
            <a:r>
              <a:rPr sz="3000" spc="-195" dirty="0">
                <a:latin typeface="Arial"/>
                <a:cs typeface="Arial"/>
              </a:rPr>
              <a:t> </a:t>
            </a:r>
            <a:r>
              <a:rPr sz="3000" dirty="0">
                <a:latin typeface="Arial"/>
                <a:cs typeface="Arial"/>
              </a:rPr>
              <a:t>un  </a:t>
            </a:r>
            <a:r>
              <a:rPr sz="3000" spc="-5" dirty="0">
                <a:latin typeface="Arial"/>
                <a:cs typeface="Arial"/>
              </a:rPr>
              <a:t>montant négatif </a:t>
            </a:r>
            <a:r>
              <a:rPr sz="3000" dirty="0">
                <a:latin typeface="Arial"/>
                <a:cs typeface="Arial"/>
              </a:rPr>
              <a:t>dans la </a:t>
            </a:r>
            <a:r>
              <a:rPr sz="3000" spc="-5" dirty="0">
                <a:latin typeface="Arial"/>
                <a:cs typeface="Arial"/>
              </a:rPr>
              <a:t>méthode</a:t>
            </a:r>
            <a:r>
              <a:rPr sz="3000" spc="-75" dirty="0">
                <a:latin typeface="Arial"/>
                <a:cs typeface="Arial"/>
              </a:rPr>
              <a:t> </a:t>
            </a:r>
            <a:r>
              <a:rPr sz="3000" spc="-5" dirty="0">
                <a:latin typeface="Arial"/>
                <a:cs typeface="Arial"/>
              </a:rPr>
              <a:t>retirer.</a:t>
            </a:r>
            <a:endParaRPr sz="3000">
              <a:latin typeface="Arial"/>
              <a:cs typeface="Arial"/>
            </a:endParaRPr>
          </a:p>
          <a:p>
            <a:pPr marL="355600" marR="473075" indent="-342900">
              <a:lnSpc>
                <a:spcPct val="100000"/>
              </a:lnSpc>
              <a:spcBef>
                <a:spcPts val="720"/>
              </a:spcBef>
              <a:buClr>
                <a:srgbClr val="CC9900"/>
              </a:buClr>
              <a:buSzPct val="65000"/>
              <a:buFont typeface="Wingdings"/>
              <a:buChar char=""/>
              <a:tabLst>
                <a:tab pos="354965" algn="l"/>
                <a:tab pos="355600" algn="l"/>
              </a:tabLst>
            </a:pPr>
            <a:r>
              <a:rPr sz="3000" spc="-5" dirty="0">
                <a:latin typeface="Arial"/>
                <a:cs typeface="Arial"/>
              </a:rPr>
              <a:t>On </a:t>
            </a:r>
            <a:r>
              <a:rPr sz="3000" dirty="0">
                <a:latin typeface="Arial"/>
                <a:cs typeface="Arial"/>
              </a:rPr>
              <a:t>devrait </a:t>
            </a:r>
            <a:r>
              <a:rPr sz="3000" spc="-5" dirty="0">
                <a:latin typeface="Arial"/>
                <a:cs typeface="Arial"/>
              </a:rPr>
              <a:t>générer </a:t>
            </a:r>
            <a:r>
              <a:rPr sz="3000" dirty="0">
                <a:latin typeface="Arial"/>
                <a:cs typeface="Arial"/>
              </a:rPr>
              <a:t>une </a:t>
            </a:r>
            <a:r>
              <a:rPr sz="3000" spc="-5" dirty="0">
                <a:latin typeface="Arial"/>
                <a:cs typeface="Arial"/>
              </a:rPr>
              <a:t>exception </a:t>
            </a:r>
            <a:r>
              <a:rPr sz="3000" dirty="0">
                <a:latin typeface="Arial"/>
                <a:cs typeface="Arial"/>
              </a:rPr>
              <a:t>de</a:t>
            </a:r>
            <a:r>
              <a:rPr sz="3000" spc="-105" dirty="0">
                <a:latin typeface="Arial"/>
                <a:cs typeface="Arial"/>
              </a:rPr>
              <a:t> </a:t>
            </a:r>
            <a:r>
              <a:rPr sz="3000" spc="-5" dirty="0">
                <a:latin typeface="Arial"/>
                <a:cs typeface="Arial"/>
              </a:rPr>
              <a:t>type  MontantNegatifException.</a:t>
            </a:r>
            <a:endParaRPr sz="3000">
              <a:latin typeface="Arial"/>
              <a:cs typeface="Arial"/>
            </a:endParaRPr>
          </a:p>
          <a:p>
            <a:pPr marL="355600" marR="5080" indent="-342900">
              <a:lnSpc>
                <a:spcPct val="100000"/>
              </a:lnSpc>
              <a:spcBef>
                <a:spcPts val="720"/>
              </a:spcBef>
              <a:buClr>
                <a:srgbClr val="CC9900"/>
              </a:buClr>
              <a:buSzPct val="65000"/>
              <a:buFont typeface="Wingdings"/>
              <a:buChar char=""/>
              <a:tabLst>
                <a:tab pos="354965" algn="l"/>
                <a:tab pos="355600" algn="l"/>
              </a:tabLst>
            </a:pPr>
            <a:r>
              <a:rPr sz="3000" spc="-5" dirty="0">
                <a:latin typeface="Arial"/>
                <a:cs typeface="Arial"/>
              </a:rPr>
              <a:t>Il faut </a:t>
            </a:r>
            <a:r>
              <a:rPr sz="3000" dirty="0">
                <a:latin typeface="Arial"/>
                <a:cs typeface="Arial"/>
              </a:rPr>
              <a:t>d’abord </a:t>
            </a:r>
            <a:r>
              <a:rPr sz="3000" spc="-5" dirty="0">
                <a:latin typeface="Arial"/>
                <a:cs typeface="Arial"/>
              </a:rPr>
              <a:t>créer cette </a:t>
            </a:r>
            <a:r>
              <a:rPr sz="3000" dirty="0">
                <a:latin typeface="Arial"/>
                <a:cs typeface="Arial"/>
              </a:rPr>
              <a:t>nouvelle</a:t>
            </a:r>
            <a:r>
              <a:rPr sz="3000" spc="-65" dirty="0">
                <a:latin typeface="Arial"/>
                <a:cs typeface="Arial"/>
              </a:rPr>
              <a:t> </a:t>
            </a:r>
            <a:r>
              <a:rPr sz="3000" spc="-5" dirty="0">
                <a:latin typeface="Arial"/>
                <a:cs typeface="Arial"/>
              </a:rPr>
              <a:t>exception  métier.</a:t>
            </a:r>
            <a:endParaRPr sz="3000">
              <a:latin typeface="Arial"/>
              <a:cs typeface="Arial"/>
            </a:endParaRPr>
          </a:p>
        </p:txBody>
      </p:sp>
    </p:spTree>
    <p:extLst>
      <p:ext uri="{BB962C8B-B14F-4D97-AF65-F5344CB8AC3E}">
        <p14:creationId xmlns:p14="http://schemas.microsoft.com/office/powerpoint/2010/main" val="309716952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6463" rIns="0" bIns="0" rtlCol="0">
            <a:spAutoFit/>
          </a:bodyPr>
          <a:lstStyle/>
          <a:p>
            <a:pPr marL="146685">
              <a:lnSpc>
                <a:spcPct val="100000"/>
              </a:lnSpc>
            </a:pPr>
            <a:r>
              <a:rPr sz="4200" spc="-5" dirty="0"/>
              <a:t>Le cas</a:t>
            </a:r>
            <a:r>
              <a:rPr sz="4200" spc="5" dirty="0"/>
              <a:t> </a:t>
            </a:r>
            <a:r>
              <a:rPr sz="4200" spc="-5" dirty="0"/>
              <a:t>MontantNegatifEception</a:t>
            </a:r>
            <a:endParaRPr sz="4200"/>
          </a:p>
        </p:txBody>
      </p:sp>
      <p:sp>
        <p:nvSpPr>
          <p:cNvPr id="20" name="object 20"/>
          <p:cNvSpPr txBox="1">
            <a:spLocks noGrp="1"/>
          </p:cNvSpPr>
          <p:nvPr>
            <p:ph type="sldNum" sz="quarter" idx="12"/>
          </p:nvPr>
        </p:nvSpPr>
        <p:spPr>
          <a:prstGeom prst="rect">
            <a:avLst/>
          </a:prstGeom>
        </p:spPr>
        <p:txBody>
          <a:bodyPr vert="horz" wrap="square" lIns="0" tIns="0" rIns="0" bIns="0" rtlCol="0">
            <a:spAutoFit/>
          </a:bodyPr>
          <a:lstStyle/>
          <a:p>
            <a:pPr marL="25400">
              <a:lnSpc>
                <a:spcPts val="1260"/>
              </a:lnSpc>
            </a:pPr>
            <a:fld id="{81D60167-4931-47E6-BA6A-407CBD079E47}" type="slidenum">
              <a:rPr dirty="0"/>
              <a:t>172</a:t>
            </a:fld>
            <a:endParaRPr dirty="0"/>
          </a:p>
        </p:txBody>
      </p:sp>
      <p:sp>
        <p:nvSpPr>
          <p:cNvPr id="3" name="object 3"/>
          <p:cNvSpPr/>
          <p:nvPr/>
        </p:nvSpPr>
        <p:spPr>
          <a:xfrm>
            <a:off x="1020961" y="1729739"/>
            <a:ext cx="8240395" cy="2048510"/>
          </a:xfrm>
          <a:custGeom>
            <a:avLst/>
            <a:gdLst/>
            <a:ahLst/>
            <a:cxnLst/>
            <a:rect l="l" t="t" r="r" b="b"/>
            <a:pathLst>
              <a:path w="8240395" h="2048510">
                <a:moveTo>
                  <a:pt x="10667" y="4571"/>
                </a:moveTo>
                <a:lnTo>
                  <a:pt x="10667" y="0"/>
                </a:lnTo>
                <a:lnTo>
                  <a:pt x="0" y="0"/>
                </a:lnTo>
                <a:lnTo>
                  <a:pt x="0" y="2048256"/>
                </a:lnTo>
                <a:lnTo>
                  <a:pt x="6095" y="2048256"/>
                </a:lnTo>
                <a:lnTo>
                  <a:pt x="6095" y="9143"/>
                </a:lnTo>
                <a:lnTo>
                  <a:pt x="10667" y="4571"/>
                </a:lnTo>
                <a:close/>
              </a:path>
              <a:path w="8240395" h="2048510">
                <a:moveTo>
                  <a:pt x="10667" y="9143"/>
                </a:moveTo>
                <a:lnTo>
                  <a:pt x="10667" y="4571"/>
                </a:lnTo>
                <a:lnTo>
                  <a:pt x="6095" y="9143"/>
                </a:lnTo>
                <a:lnTo>
                  <a:pt x="10667" y="9143"/>
                </a:lnTo>
                <a:close/>
              </a:path>
              <a:path w="8240395" h="2048510">
                <a:moveTo>
                  <a:pt x="8229596" y="2048256"/>
                </a:moveTo>
                <a:lnTo>
                  <a:pt x="8229596" y="9143"/>
                </a:lnTo>
                <a:lnTo>
                  <a:pt x="6095" y="9143"/>
                </a:lnTo>
                <a:lnTo>
                  <a:pt x="6095" y="2048256"/>
                </a:lnTo>
                <a:lnTo>
                  <a:pt x="8229596" y="2048256"/>
                </a:lnTo>
                <a:close/>
              </a:path>
              <a:path w="8240395" h="2048510">
                <a:moveTo>
                  <a:pt x="8235692" y="9143"/>
                </a:moveTo>
                <a:lnTo>
                  <a:pt x="8229596" y="4571"/>
                </a:lnTo>
                <a:lnTo>
                  <a:pt x="8229596" y="9143"/>
                </a:lnTo>
                <a:lnTo>
                  <a:pt x="8235692" y="9143"/>
                </a:lnTo>
                <a:close/>
              </a:path>
              <a:path w="8240395" h="2048510">
                <a:moveTo>
                  <a:pt x="8240264" y="2048256"/>
                </a:moveTo>
                <a:lnTo>
                  <a:pt x="8240264" y="0"/>
                </a:lnTo>
                <a:lnTo>
                  <a:pt x="8235692" y="0"/>
                </a:lnTo>
                <a:lnTo>
                  <a:pt x="8235692" y="2048256"/>
                </a:lnTo>
                <a:lnTo>
                  <a:pt x="8240264" y="2048256"/>
                </a:lnTo>
                <a:close/>
              </a:path>
            </a:pathLst>
          </a:custGeom>
          <a:noFill/>
        </p:spPr>
        <p:txBody>
          <a:bodyPr wrap="square" lIns="0" tIns="0" rIns="0" bIns="0" rtlCol="0"/>
          <a:lstStyle/>
          <a:p>
            <a:endParaRPr/>
          </a:p>
        </p:txBody>
      </p:sp>
      <p:sp>
        <p:nvSpPr>
          <p:cNvPr id="4" name="object 4"/>
          <p:cNvSpPr/>
          <p:nvPr/>
        </p:nvSpPr>
        <p:spPr>
          <a:xfrm>
            <a:off x="1020961" y="3777996"/>
            <a:ext cx="8240395" cy="149860"/>
          </a:xfrm>
          <a:custGeom>
            <a:avLst/>
            <a:gdLst/>
            <a:ahLst/>
            <a:cxnLst/>
            <a:rect l="l" t="t" r="r" b="b"/>
            <a:pathLst>
              <a:path w="8240395" h="149860">
                <a:moveTo>
                  <a:pt x="10667" y="140207"/>
                </a:moveTo>
                <a:lnTo>
                  <a:pt x="10667" y="0"/>
                </a:lnTo>
                <a:lnTo>
                  <a:pt x="0" y="0"/>
                </a:lnTo>
                <a:lnTo>
                  <a:pt x="0" y="149351"/>
                </a:lnTo>
                <a:lnTo>
                  <a:pt x="6095" y="149351"/>
                </a:lnTo>
                <a:lnTo>
                  <a:pt x="6095" y="140207"/>
                </a:lnTo>
                <a:lnTo>
                  <a:pt x="10667" y="140207"/>
                </a:lnTo>
                <a:close/>
              </a:path>
              <a:path w="8240395" h="149860">
                <a:moveTo>
                  <a:pt x="8235692" y="140207"/>
                </a:moveTo>
                <a:lnTo>
                  <a:pt x="6095" y="140207"/>
                </a:lnTo>
                <a:lnTo>
                  <a:pt x="10667" y="144779"/>
                </a:lnTo>
                <a:lnTo>
                  <a:pt x="10667" y="149351"/>
                </a:lnTo>
                <a:lnTo>
                  <a:pt x="8229596" y="149351"/>
                </a:lnTo>
                <a:lnTo>
                  <a:pt x="8229596" y="144779"/>
                </a:lnTo>
                <a:lnTo>
                  <a:pt x="8235692" y="140207"/>
                </a:lnTo>
                <a:close/>
              </a:path>
              <a:path w="8240395" h="149860">
                <a:moveTo>
                  <a:pt x="10667" y="149351"/>
                </a:moveTo>
                <a:lnTo>
                  <a:pt x="10667" y="144779"/>
                </a:lnTo>
                <a:lnTo>
                  <a:pt x="6095" y="140207"/>
                </a:lnTo>
                <a:lnTo>
                  <a:pt x="6095" y="149351"/>
                </a:lnTo>
                <a:lnTo>
                  <a:pt x="10667" y="149351"/>
                </a:lnTo>
                <a:close/>
              </a:path>
              <a:path w="8240395" h="149860">
                <a:moveTo>
                  <a:pt x="8240264" y="149351"/>
                </a:moveTo>
                <a:lnTo>
                  <a:pt x="8240264" y="0"/>
                </a:lnTo>
                <a:lnTo>
                  <a:pt x="8229596" y="0"/>
                </a:lnTo>
                <a:lnTo>
                  <a:pt x="8229596" y="140207"/>
                </a:lnTo>
                <a:lnTo>
                  <a:pt x="8235692" y="140207"/>
                </a:lnTo>
                <a:lnTo>
                  <a:pt x="8235692" y="149351"/>
                </a:lnTo>
                <a:lnTo>
                  <a:pt x="8240264" y="149351"/>
                </a:lnTo>
                <a:close/>
              </a:path>
              <a:path w="8240395" h="149860">
                <a:moveTo>
                  <a:pt x="8235692" y="149351"/>
                </a:moveTo>
                <a:lnTo>
                  <a:pt x="8235692" y="140207"/>
                </a:lnTo>
                <a:lnTo>
                  <a:pt x="8229596" y="144779"/>
                </a:lnTo>
                <a:lnTo>
                  <a:pt x="8229596" y="149351"/>
                </a:lnTo>
                <a:lnTo>
                  <a:pt x="8235692" y="149351"/>
                </a:lnTo>
                <a:close/>
              </a:path>
            </a:pathLst>
          </a:custGeom>
          <a:solidFill>
            <a:srgbClr val="000000"/>
          </a:solidFill>
        </p:spPr>
        <p:txBody>
          <a:bodyPr wrap="square" lIns="0" tIns="0" rIns="0" bIns="0" rtlCol="0"/>
          <a:lstStyle/>
          <a:p>
            <a:endParaRPr/>
          </a:p>
        </p:txBody>
      </p:sp>
      <p:sp>
        <p:nvSpPr>
          <p:cNvPr id="5" name="object 5"/>
          <p:cNvSpPr/>
          <p:nvPr/>
        </p:nvSpPr>
        <p:spPr>
          <a:xfrm>
            <a:off x="1013341" y="4529327"/>
            <a:ext cx="8905240" cy="2214880"/>
          </a:xfrm>
          <a:custGeom>
            <a:avLst/>
            <a:gdLst/>
            <a:ahLst/>
            <a:cxnLst/>
            <a:rect l="l" t="t" r="r" b="b"/>
            <a:pathLst>
              <a:path w="8905240" h="2214879">
                <a:moveTo>
                  <a:pt x="8904728" y="25907"/>
                </a:moveTo>
                <a:lnTo>
                  <a:pt x="8904728" y="0"/>
                </a:lnTo>
                <a:lnTo>
                  <a:pt x="6095" y="0"/>
                </a:lnTo>
                <a:lnTo>
                  <a:pt x="0" y="6095"/>
                </a:lnTo>
                <a:lnTo>
                  <a:pt x="0" y="2208275"/>
                </a:lnTo>
                <a:lnTo>
                  <a:pt x="6095" y="2214371"/>
                </a:lnTo>
                <a:lnTo>
                  <a:pt x="13715" y="2214371"/>
                </a:lnTo>
                <a:lnTo>
                  <a:pt x="13715" y="25907"/>
                </a:lnTo>
                <a:lnTo>
                  <a:pt x="25907" y="12191"/>
                </a:lnTo>
                <a:lnTo>
                  <a:pt x="25907" y="25907"/>
                </a:lnTo>
                <a:lnTo>
                  <a:pt x="8892536" y="25907"/>
                </a:lnTo>
                <a:lnTo>
                  <a:pt x="8892536" y="12191"/>
                </a:lnTo>
                <a:lnTo>
                  <a:pt x="8904728" y="25907"/>
                </a:lnTo>
                <a:close/>
              </a:path>
              <a:path w="8905240" h="2214879">
                <a:moveTo>
                  <a:pt x="25907" y="25907"/>
                </a:moveTo>
                <a:lnTo>
                  <a:pt x="25907" y="12191"/>
                </a:lnTo>
                <a:lnTo>
                  <a:pt x="13715" y="25907"/>
                </a:lnTo>
                <a:lnTo>
                  <a:pt x="25907" y="25907"/>
                </a:lnTo>
                <a:close/>
              </a:path>
              <a:path w="8905240" h="2214879">
                <a:moveTo>
                  <a:pt x="25907" y="2188463"/>
                </a:moveTo>
                <a:lnTo>
                  <a:pt x="25907" y="25907"/>
                </a:lnTo>
                <a:lnTo>
                  <a:pt x="13715" y="25907"/>
                </a:lnTo>
                <a:lnTo>
                  <a:pt x="13715" y="2188463"/>
                </a:lnTo>
                <a:lnTo>
                  <a:pt x="25907" y="2188463"/>
                </a:lnTo>
                <a:close/>
              </a:path>
              <a:path w="8905240" h="2214879">
                <a:moveTo>
                  <a:pt x="8892536" y="2214371"/>
                </a:moveTo>
                <a:lnTo>
                  <a:pt x="8892536" y="2188464"/>
                </a:lnTo>
                <a:lnTo>
                  <a:pt x="13715" y="2188463"/>
                </a:lnTo>
                <a:lnTo>
                  <a:pt x="25907" y="2202179"/>
                </a:lnTo>
                <a:lnTo>
                  <a:pt x="25907" y="2214371"/>
                </a:lnTo>
                <a:lnTo>
                  <a:pt x="8892536" y="2214371"/>
                </a:lnTo>
                <a:close/>
              </a:path>
              <a:path w="8905240" h="2214879">
                <a:moveTo>
                  <a:pt x="25907" y="2214371"/>
                </a:moveTo>
                <a:lnTo>
                  <a:pt x="25907" y="2202179"/>
                </a:lnTo>
                <a:lnTo>
                  <a:pt x="13715" y="2188463"/>
                </a:lnTo>
                <a:lnTo>
                  <a:pt x="13715" y="2214371"/>
                </a:lnTo>
                <a:lnTo>
                  <a:pt x="25907" y="2214371"/>
                </a:lnTo>
                <a:close/>
              </a:path>
              <a:path w="8905240" h="2214879">
                <a:moveTo>
                  <a:pt x="8904728" y="25907"/>
                </a:moveTo>
                <a:lnTo>
                  <a:pt x="8892536" y="12191"/>
                </a:lnTo>
                <a:lnTo>
                  <a:pt x="8892536" y="25907"/>
                </a:lnTo>
                <a:lnTo>
                  <a:pt x="8904728" y="25907"/>
                </a:lnTo>
                <a:close/>
              </a:path>
            </a:pathLst>
          </a:custGeom>
          <a:solidFill>
            <a:srgbClr val="CC9800"/>
          </a:solidFill>
        </p:spPr>
        <p:txBody>
          <a:bodyPr wrap="square" lIns="0" tIns="0" rIns="0" bIns="0" rtlCol="0"/>
          <a:lstStyle/>
          <a:p>
            <a:endParaRPr/>
          </a:p>
        </p:txBody>
      </p:sp>
      <p:sp>
        <p:nvSpPr>
          <p:cNvPr id="6" name="object 6"/>
          <p:cNvSpPr/>
          <p:nvPr/>
        </p:nvSpPr>
        <p:spPr>
          <a:xfrm>
            <a:off x="2121286" y="5689091"/>
            <a:ext cx="626745" cy="268605"/>
          </a:xfrm>
          <a:custGeom>
            <a:avLst/>
            <a:gdLst/>
            <a:ahLst/>
            <a:cxnLst/>
            <a:rect l="l" t="t" r="r" b="b"/>
            <a:pathLst>
              <a:path w="626744" h="268604">
                <a:moveTo>
                  <a:pt x="0" y="0"/>
                </a:moveTo>
                <a:lnTo>
                  <a:pt x="0" y="268223"/>
                </a:lnTo>
                <a:lnTo>
                  <a:pt x="626363" y="268223"/>
                </a:lnTo>
                <a:lnTo>
                  <a:pt x="626363" y="0"/>
                </a:lnTo>
                <a:lnTo>
                  <a:pt x="0" y="0"/>
                </a:lnTo>
                <a:close/>
              </a:path>
            </a:pathLst>
          </a:custGeom>
          <a:solidFill>
            <a:srgbClr val="D4D4D4"/>
          </a:solidFill>
        </p:spPr>
        <p:txBody>
          <a:bodyPr wrap="square" lIns="0" tIns="0" rIns="0" bIns="0" rtlCol="0"/>
          <a:lstStyle/>
          <a:p>
            <a:endParaRPr/>
          </a:p>
        </p:txBody>
      </p:sp>
      <p:sp>
        <p:nvSpPr>
          <p:cNvPr id="7" name="object 7"/>
          <p:cNvSpPr/>
          <p:nvPr/>
        </p:nvSpPr>
        <p:spPr>
          <a:xfrm>
            <a:off x="2747649" y="5689091"/>
            <a:ext cx="250190" cy="268605"/>
          </a:xfrm>
          <a:custGeom>
            <a:avLst/>
            <a:gdLst/>
            <a:ahLst/>
            <a:cxnLst/>
            <a:rect l="l" t="t" r="r" b="b"/>
            <a:pathLst>
              <a:path w="250189" h="268604">
                <a:moveTo>
                  <a:pt x="0" y="0"/>
                </a:moveTo>
                <a:lnTo>
                  <a:pt x="0" y="268223"/>
                </a:lnTo>
                <a:lnTo>
                  <a:pt x="249935" y="268223"/>
                </a:lnTo>
                <a:lnTo>
                  <a:pt x="249935" y="0"/>
                </a:lnTo>
                <a:lnTo>
                  <a:pt x="0" y="0"/>
                </a:lnTo>
                <a:close/>
              </a:path>
            </a:pathLst>
          </a:custGeom>
          <a:solidFill>
            <a:srgbClr val="D4D4D4"/>
          </a:solidFill>
        </p:spPr>
        <p:txBody>
          <a:bodyPr wrap="square" lIns="0" tIns="0" rIns="0" bIns="0" rtlCol="0"/>
          <a:lstStyle/>
          <a:p>
            <a:endParaRPr/>
          </a:p>
        </p:txBody>
      </p:sp>
      <p:sp>
        <p:nvSpPr>
          <p:cNvPr id="8" name="object 8"/>
          <p:cNvSpPr/>
          <p:nvPr/>
        </p:nvSpPr>
        <p:spPr>
          <a:xfrm>
            <a:off x="2997586" y="5689091"/>
            <a:ext cx="628015" cy="268605"/>
          </a:xfrm>
          <a:custGeom>
            <a:avLst/>
            <a:gdLst/>
            <a:ahLst/>
            <a:cxnLst/>
            <a:rect l="l" t="t" r="r" b="b"/>
            <a:pathLst>
              <a:path w="628014" h="268604">
                <a:moveTo>
                  <a:pt x="0" y="0"/>
                </a:moveTo>
                <a:lnTo>
                  <a:pt x="0" y="268223"/>
                </a:lnTo>
                <a:lnTo>
                  <a:pt x="627887" y="268223"/>
                </a:lnTo>
                <a:lnTo>
                  <a:pt x="627887" y="0"/>
                </a:lnTo>
                <a:lnTo>
                  <a:pt x="0" y="0"/>
                </a:lnTo>
                <a:close/>
              </a:path>
            </a:pathLst>
          </a:custGeom>
          <a:solidFill>
            <a:srgbClr val="D4D4D4"/>
          </a:solidFill>
        </p:spPr>
        <p:txBody>
          <a:bodyPr wrap="square" lIns="0" tIns="0" rIns="0" bIns="0" rtlCol="0"/>
          <a:lstStyle/>
          <a:p>
            <a:endParaRPr/>
          </a:p>
        </p:txBody>
      </p:sp>
      <p:sp>
        <p:nvSpPr>
          <p:cNvPr id="9" name="object 9"/>
          <p:cNvSpPr/>
          <p:nvPr/>
        </p:nvSpPr>
        <p:spPr>
          <a:xfrm>
            <a:off x="1118497" y="5963411"/>
            <a:ext cx="1504315" cy="268605"/>
          </a:xfrm>
          <a:custGeom>
            <a:avLst/>
            <a:gdLst/>
            <a:ahLst/>
            <a:cxnLst/>
            <a:rect l="l" t="t" r="r" b="b"/>
            <a:pathLst>
              <a:path w="1504314" h="268604">
                <a:moveTo>
                  <a:pt x="0" y="0"/>
                </a:moveTo>
                <a:lnTo>
                  <a:pt x="0" y="268223"/>
                </a:lnTo>
                <a:lnTo>
                  <a:pt x="1504187" y="268223"/>
                </a:lnTo>
                <a:lnTo>
                  <a:pt x="1504187" y="0"/>
                </a:lnTo>
                <a:lnTo>
                  <a:pt x="0" y="0"/>
                </a:lnTo>
                <a:close/>
              </a:path>
            </a:pathLst>
          </a:custGeom>
          <a:solidFill>
            <a:srgbClr val="D4D4D4"/>
          </a:solidFill>
        </p:spPr>
        <p:txBody>
          <a:bodyPr wrap="square" lIns="0" tIns="0" rIns="0" bIns="0" rtlCol="0"/>
          <a:lstStyle/>
          <a:p>
            <a:endParaRPr/>
          </a:p>
        </p:txBody>
      </p:sp>
      <p:sp>
        <p:nvSpPr>
          <p:cNvPr id="10" name="object 10"/>
          <p:cNvSpPr/>
          <p:nvPr/>
        </p:nvSpPr>
        <p:spPr>
          <a:xfrm>
            <a:off x="2622681" y="5963411"/>
            <a:ext cx="251460" cy="268605"/>
          </a:xfrm>
          <a:custGeom>
            <a:avLst/>
            <a:gdLst/>
            <a:ahLst/>
            <a:cxnLst/>
            <a:rect l="l" t="t" r="r" b="b"/>
            <a:pathLst>
              <a:path w="251460" h="268604">
                <a:moveTo>
                  <a:pt x="0" y="0"/>
                </a:moveTo>
                <a:lnTo>
                  <a:pt x="0" y="268223"/>
                </a:lnTo>
                <a:lnTo>
                  <a:pt x="251459" y="268223"/>
                </a:lnTo>
                <a:lnTo>
                  <a:pt x="251459" y="0"/>
                </a:lnTo>
                <a:lnTo>
                  <a:pt x="0" y="0"/>
                </a:lnTo>
                <a:close/>
              </a:path>
            </a:pathLst>
          </a:custGeom>
          <a:solidFill>
            <a:srgbClr val="D4D4D4"/>
          </a:solidFill>
        </p:spPr>
        <p:txBody>
          <a:bodyPr wrap="square" lIns="0" tIns="0" rIns="0" bIns="0" rtlCol="0"/>
          <a:lstStyle/>
          <a:p>
            <a:endParaRPr/>
          </a:p>
        </p:txBody>
      </p:sp>
      <p:sp>
        <p:nvSpPr>
          <p:cNvPr id="11" name="object 11"/>
          <p:cNvSpPr/>
          <p:nvPr/>
        </p:nvSpPr>
        <p:spPr>
          <a:xfrm>
            <a:off x="1368433" y="6237732"/>
            <a:ext cx="626745" cy="268605"/>
          </a:xfrm>
          <a:custGeom>
            <a:avLst/>
            <a:gdLst/>
            <a:ahLst/>
            <a:cxnLst/>
            <a:rect l="l" t="t" r="r" b="b"/>
            <a:pathLst>
              <a:path w="626744" h="268604">
                <a:moveTo>
                  <a:pt x="0" y="0"/>
                </a:moveTo>
                <a:lnTo>
                  <a:pt x="0" y="268223"/>
                </a:lnTo>
                <a:lnTo>
                  <a:pt x="626363" y="268223"/>
                </a:lnTo>
                <a:lnTo>
                  <a:pt x="626363" y="0"/>
                </a:lnTo>
                <a:lnTo>
                  <a:pt x="0" y="0"/>
                </a:lnTo>
                <a:close/>
              </a:path>
            </a:pathLst>
          </a:custGeom>
          <a:solidFill>
            <a:srgbClr val="F0D8A7"/>
          </a:solidFill>
        </p:spPr>
        <p:txBody>
          <a:bodyPr wrap="square" lIns="0" tIns="0" rIns="0" bIns="0" rtlCol="0"/>
          <a:lstStyle/>
          <a:p>
            <a:endParaRPr/>
          </a:p>
        </p:txBody>
      </p:sp>
      <p:sp>
        <p:nvSpPr>
          <p:cNvPr id="12" name="object 12"/>
          <p:cNvSpPr/>
          <p:nvPr/>
        </p:nvSpPr>
        <p:spPr>
          <a:xfrm>
            <a:off x="1994794" y="6237732"/>
            <a:ext cx="127000" cy="268605"/>
          </a:xfrm>
          <a:custGeom>
            <a:avLst/>
            <a:gdLst/>
            <a:ahLst/>
            <a:cxnLst/>
            <a:rect l="l" t="t" r="r" b="b"/>
            <a:pathLst>
              <a:path w="127000" h="268604">
                <a:moveTo>
                  <a:pt x="0" y="0"/>
                </a:moveTo>
                <a:lnTo>
                  <a:pt x="0" y="268223"/>
                </a:lnTo>
                <a:lnTo>
                  <a:pt x="126491" y="268223"/>
                </a:lnTo>
                <a:lnTo>
                  <a:pt x="126491" y="0"/>
                </a:lnTo>
                <a:lnTo>
                  <a:pt x="0" y="0"/>
                </a:lnTo>
                <a:close/>
              </a:path>
            </a:pathLst>
          </a:custGeom>
          <a:solidFill>
            <a:srgbClr val="F0D8A7"/>
          </a:solidFill>
        </p:spPr>
        <p:txBody>
          <a:bodyPr wrap="square" lIns="0" tIns="0" rIns="0" bIns="0" rtlCol="0"/>
          <a:lstStyle/>
          <a:p>
            <a:endParaRPr/>
          </a:p>
        </p:txBody>
      </p:sp>
      <p:sp>
        <p:nvSpPr>
          <p:cNvPr id="13" name="object 13"/>
          <p:cNvSpPr/>
          <p:nvPr/>
        </p:nvSpPr>
        <p:spPr>
          <a:xfrm>
            <a:off x="2121286" y="6237732"/>
            <a:ext cx="626745" cy="268605"/>
          </a:xfrm>
          <a:custGeom>
            <a:avLst/>
            <a:gdLst/>
            <a:ahLst/>
            <a:cxnLst/>
            <a:rect l="l" t="t" r="r" b="b"/>
            <a:pathLst>
              <a:path w="626744" h="268604">
                <a:moveTo>
                  <a:pt x="0" y="0"/>
                </a:moveTo>
                <a:lnTo>
                  <a:pt x="0" y="268223"/>
                </a:lnTo>
                <a:lnTo>
                  <a:pt x="626363" y="268223"/>
                </a:lnTo>
                <a:lnTo>
                  <a:pt x="626363" y="0"/>
                </a:lnTo>
                <a:lnTo>
                  <a:pt x="0" y="0"/>
                </a:lnTo>
                <a:close/>
              </a:path>
            </a:pathLst>
          </a:custGeom>
          <a:solidFill>
            <a:srgbClr val="D4D4D4"/>
          </a:solidFill>
        </p:spPr>
        <p:txBody>
          <a:bodyPr wrap="square" lIns="0" tIns="0" rIns="0" bIns="0" rtlCol="0"/>
          <a:lstStyle/>
          <a:p>
            <a:endParaRPr/>
          </a:p>
        </p:txBody>
      </p:sp>
      <p:sp>
        <p:nvSpPr>
          <p:cNvPr id="14" name="object 14"/>
          <p:cNvSpPr/>
          <p:nvPr/>
        </p:nvSpPr>
        <p:spPr>
          <a:xfrm>
            <a:off x="2747649" y="6237732"/>
            <a:ext cx="125095" cy="268605"/>
          </a:xfrm>
          <a:custGeom>
            <a:avLst/>
            <a:gdLst/>
            <a:ahLst/>
            <a:cxnLst/>
            <a:rect l="l" t="t" r="r" b="b"/>
            <a:pathLst>
              <a:path w="125094" h="268604">
                <a:moveTo>
                  <a:pt x="0" y="0"/>
                </a:moveTo>
                <a:lnTo>
                  <a:pt x="0" y="268223"/>
                </a:lnTo>
                <a:lnTo>
                  <a:pt x="124967" y="268223"/>
                </a:lnTo>
                <a:lnTo>
                  <a:pt x="124967" y="0"/>
                </a:lnTo>
                <a:lnTo>
                  <a:pt x="0" y="0"/>
                </a:lnTo>
                <a:close/>
              </a:path>
            </a:pathLst>
          </a:custGeom>
          <a:solidFill>
            <a:srgbClr val="D4D4D4"/>
          </a:solidFill>
        </p:spPr>
        <p:txBody>
          <a:bodyPr wrap="square" lIns="0" tIns="0" rIns="0" bIns="0" rtlCol="0"/>
          <a:lstStyle/>
          <a:p>
            <a:endParaRPr/>
          </a:p>
        </p:txBody>
      </p:sp>
      <p:sp>
        <p:nvSpPr>
          <p:cNvPr id="15" name="object 15"/>
          <p:cNvSpPr/>
          <p:nvPr/>
        </p:nvSpPr>
        <p:spPr>
          <a:xfrm>
            <a:off x="2872618" y="6237732"/>
            <a:ext cx="376555" cy="268605"/>
          </a:xfrm>
          <a:custGeom>
            <a:avLst/>
            <a:gdLst/>
            <a:ahLst/>
            <a:cxnLst/>
            <a:rect l="l" t="t" r="r" b="b"/>
            <a:pathLst>
              <a:path w="376555" h="268604">
                <a:moveTo>
                  <a:pt x="0" y="0"/>
                </a:moveTo>
                <a:lnTo>
                  <a:pt x="0" y="268223"/>
                </a:lnTo>
                <a:lnTo>
                  <a:pt x="376427" y="268223"/>
                </a:lnTo>
                <a:lnTo>
                  <a:pt x="376427" y="0"/>
                </a:lnTo>
                <a:lnTo>
                  <a:pt x="0" y="0"/>
                </a:lnTo>
                <a:close/>
              </a:path>
            </a:pathLst>
          </a:custGeom>
          <a:solidFill>
            <a:srgbClr val="D4D4D4"/>
          </a:solidFill>
        </p:spPr>
        <p:txBody>
          <a:bodyPr wrap="square" lIns="0" tIns="0" rIns="0" bIns="0" rtlCol="0"/>
          <a:lstStyle/>
          <a:p>
            <a:endParaRPr/>
          </a:p>
        </p:txBody>
      </p:sp>
      <p:sp>
        <p:nvSpPr>
          <p:cNvPr id="16" name="object 16"/>
          <p:cNvSpPr txBox="1"/>
          <p:nvPr/>
        </p:nvSpPr>
        <p:spPr>
          <a:xfrm>
            <a:off x="1354213" y="6495285"/>
            <a:ext cx="151130" cy="300355"/>
          </a:xfrm>
          <a:prstGeom prst="rect">
            <a:avLst/>
          </a:prstGeom>
        </p:spPr>
        <p:txBody>
          <a:bodyPr vert="horz" wrap="square" lIns="0" tIns="0" rIns="0" bIns="0" rtlCol="0">
            <a:spAutoFit/>
          </a:bodyPr>
          <a:lstStyle/>
          <a:p>
            <a:pPr marL="12700">
              <a:lnSpc>
                <a:spcPct val="100000"/>
              </a:lnSpc>
            </a:pPr>
            <a:r>
              <a:rPr sz="1800" dirty="0">
                <a:latin typeface="Consolas"/>
                <a:cs typeface="Consolas"/>
              </a:rPr>
              <a:t>}</a:t>
            </a:r>
            <a:endParaRPr sz="1800">
              <a:latin typeface="Consolas"/>
              <a:cs typeface="Consolas"/>
            </a:endParaRPr>
          </a:p>
        </p:txBody>
      </p:sp>
      <p:sp>
        <p:nvSpPr>
          <p:cNvPr id="17" name="object 17"/>
          <p:cNvSpPr txBox="1"/>
          <p:nvPr/>
        </p:nvSpPr>
        <p:spPr>
          <a:xfrm>
            <a:off x="1104272" y="1293367"/>
            <a:ext cx="7545705" cy="5226685"/>
          </a:xfrm>
          <a:prstGeom prst="rect">
            <a:avLst/>
          </a:prstGeom>
        </p:spPr>
        <p:txBody>
          <a:bodyPr vert="horz" wrap="square" lIns="0" tIns="0" rIns="0" bIns="0" rtlCol="0">
            <a:spAutoFit/>
          </a:bodyPr>
          <a:lstStyle/>
          <a:p>
            <a:pPr marL="83820">
              <a:lnSpc>
                <a:spcPct val="100000"/>
              </a:lnSpc>
            </a:pPr>
            <a:r>
              <a:rPr sz="2800" spc="-15" dirty="0">
                <a:latin typeface="Arial"/>
                <a:cs typeface="Arial"/>
              </a:rPr>
              <a:t>•L’exception </a:t>
            </a:r>
            <a:r>
              <a:rPr sz="2800" spc="-5" dirty="0">
                <a:latin typeface="Arial"/>
                <a:cs typeface="Arial"/>
              </a:rPr>
              <a:t>métier</a:t>
            </a:r>
            <a:r>
              <a:rPr sz="2800" spc="-25" dirty="0">
                <a:latin typeface="Arial"/>
                <a:cs typeface="Arial"/>
              </a:rPr>
              <a:t> </a:t>
            </a:r>
            <a:r>
              <a:rPr sz="2800" dirty="0">
                <a:latin typeface="Arial"/>
                <a:cs typeface="Arial"/>
              </a:rPr>
              <a:t>MontantNegatifException</a:t>
            </a:r>
          </a:p>
          <a:p>
            <a:pPr marL="12700">
              <a:lnSpc>
                <a:spcPct val="100000"/>
              </a:lnSpc>
              <a:spcBef>
                <a:spcPts val="350"/>
              </a:spcBef>
            </a:pPr>
            <a:r>
              <a:rPr sz="1800" b="1" spc="-10" dirty="0">
                <a:solidFill>
                  <a:srgbClr val="7E0054"/>
                </a:solidFill>
                <a:latin typeface="Consolas"/>
                <a:cs typeface="Consolas"/>
              </a:rPr>
              <a:t>package</a:t>
            </a:r>
            <a:r>
              <a:rPr sz="1800" b="1" spc="-55" dirty="0">
                <a:solidFill>
                  <a:srgbClr val="7E0054"/>
                </a:solidFill>
                <a:latin typeface="Consolas"/>
                <a:cs typeface="Consolas"/>
              </a:rPr>
              <a:t> </a:t>
            </a:r>
            <a:r>
              <a:rPr sz="1800" b="1" spc="-10" dirty="0">
                <a:latin typeface="Consolas"/>
                <a:cs typeface="Consolas"/>
              </a:rPr>
              <a:t>metier;</a:t>
            </a:r>
            <a:endParaRPr sz="1800" dirty="0">
              <a:latin typeface="Consolas"/>
              <a:cs typeface="Consolas"/>
            </a:endParaRPr>
          </a:p>
          <a:p>
            <a:pPr marL="262255" marR="505459" indent="-250190">
              <a:lnSpc>
                <a:spcPct val="120000"/>
              </a:lnSpc>
            </a:pPr>
            <a:r>
              <a:rPr sz="1800" b="1" spc="-10" dirty="0">
                <a:solidFill>
                  <a:srgbClr val="7E0054"/>
                </a:solidFill>
                <a:latin typeface="Consolas"/>
                <a:cs typeface="Consolas"/>
              </a:rPr>
              <a:t>public </a:t>
            </a:r>
            <a:r>
              <a:rPr sz="1800" b="1" spc="-5" dirty="0">
                <a:solidFill>
                  <a:srgbClr val="7E0054"/>
                </a:solidFill>
                <a:latin typeface="Consolas"/>
                <a:cs typeface="Consolas"/>
              </a:rPr>
              <a:t>class </a:t>
            </a:r>
            <a:r>
              <a:rPr sz="1800" b="1" spc="-10" dirty="0">
                <a:latin typeface="Consolas"/>
                <a:cs typeface="Consolas"/>
              </a:rPr>
              <a:t>MontantNegatifException </a:t>
            </a:r>
            <a:r>
              <a:rPr sz="1800" b="1" spc="-10" dirty="0">
                <a:solidFill>
                  <a:srgbClr val="7E0054"/>
                </a:solidFill>
                <a:latin typeface="Consolas"/>
                <a:cs typeface="Consolas"/>
              </a:rPr>
              <a:t>extends </a:t>
            </a:r>
            <a:r>
              <a:rPr sz="1800" b="1" spc="-10" dirty="0">
                <a:latin typeface="Consolas"/>
                <a:cs typeface="Consolas"/>
              </a:rPr>
              <a:t>Exception </a:t>
            </a:r>
            <a:r>
              <a:rPr sz="1800" b="1" dirty="0">
                <a:latin typeface="Consolas"/>
                <a:cs typeface="Consolas"/>
              </a:rPr>
              <a:t>{  </a:t>
            </a:r>
            <a:r>
              <a:rPr sz="1800" b="1" spc="-10" dirty="0">
                <a:solidFill>
                  <a:srgbClr val="7E0054"/>
                </a:solidFill>
                <a:latin typeface="Consolas"/>
                <a:cs typeface="Consolas"/>
              </a:rPr>
              <a:t>public </a:t>
            </a:r>
            <a:r>
              <a:rPr sz="1800" b="1" spc="-10" dirty="0">
                <a:latin typeface="Consolas"/>
                <a:cs typeface="Consolas"/>
              </a:rPr>
              <a:t>MontantNegatifException(String </a:t>
            </a:r>
            <a:r>
              <a:rPr sz="1800" b="1" spc="-5" dirty="0">
                <a:latin typeface="Consolas"/>
                <a:cs typeface="Consolas"/>
              </a:rPr>
              <a:t>message) </a:t>
            </a:r>
            <a:r>
              <a:rPr sz="1800" b="1" dirty="0">
                <a:latin typeface="Consolas"/>
                <a:cs typeface="Consolas"/>
              </a:rPr>
              <a:t>{  </a:t>
            </a:r>
            <a:r>
              <a:rPr sz="1800" b="1" spc="-10" dirty="0">
                <a:solidFill>
                  <a:srgbClr val="7E0054"/>
                </a:solidFill>
                <a:latin typeface="Consolas"/>
                <a:cs typeface="Consolas"/>
              </a:rPr>
              <a:t>super</a:t>
            </a:r>
            <a:r>
              <a:rPr sz="1800" b="1" spc="-10" dirty="0">
                <a:latin typeface="Consolas"/>
                <a:cs typeface="Consolas"/>
              </a:rPr>
              <a:t>(message);</a:t>
            </a:r>
            <a:endParaRPr sz="1800" dirty="0">
              <a:latin typeface="Consolas"/>
              <a:cs typeface="Consolas"/>
            </a:endParaRPr>
          </a:p>
          <a:p>
            <a:pPr marL="262255">
              <a:lnSpc>
                <a:spcPct val="100000"/>
              </a:lnSpc>
              <a:spcBef>
                <a:spcPts val="430"/>
              </a:spcBef>
            </a:pPr>
            <a:r>
              <a:rPr sz="1800" dirty="0">
                <a:latin typeface="Consolas"/>
                <a:cs typeface="Consolas"/>
              </a:rPr>
              <a:t>}</a:t>
            </a:r>
          </a:p>
          <a:p>
            <a:pPr marL="12700">
              <a:lnSpc>
                <a:spcPct val="100000"/>
              </a:lnSpc>
              <a:spcBef>
                <a:spcPts val="430"/>
              </a:spcBef>
            </a:pPr>
            <a:r>
              <a:rPr sz="1800" dirty="0">
                <a:latin typeface="Consolas"/>
                <a:cs typeface="Consolas"/>
              </a:rPr>
              <a:t>}</a:t>
            </a:r>
          </a:p>
          <a:p>
            <a:pPr>
              <a:lnSpc>
                <a:spcPct val="100000"/>
              </a:lnSpc>
              <a:spcBef>
                <a:spcPts val="30"/>
              </a:spcBef>
            </a:pPr>
            <a:endParaRPr sz="2200" dirty="0">
              <a:latin typeface="Times New Roman"/>
              <a:cs typeface="Times New Roman"/>
            </a:endParaRPr>
          </a:p>
          <a:p>
            <a:pPr marL="83820">
              <a:lnSpc>
                <a:spcPct val="100000"/>
              </a:lnSpc>
              <a:spcBef>
                <a:spcPts val="5"/>
              </a:spcBef>
            </a:pPr>
            <a:r>
              <a:rPr sz="2800" spc="-5" dirty="0">
                <a:latin typeface="Arial"/>
                <a:cs typeface="Arial"/>
              </a:rPr>
              <a:t>•Le </a:t>
            </a:r>
            <a:r>
              <a:rPr sz="2800" dirty="0">
                <a:latin typeface="Arial"/>
                <a:cs typeface="Arial"/>
              </a:rPr>
              <a:t>mathode retirer de </a:t>
            </a:r>
            <a:r>
              <a:rPr sz="2800" spc="-5" dirty="0">
                <a:latin typeface="Arial"/>
                <a:cs typeface="Arial"/>
              </a:rPr>
              <a:t>la </a:t>
            </a:r>
            <a:r>
              <a:rPr sz="2800" dirty="0">
                <a:latin typeface="Arial"/>
                <a:cs typeface="Arial"/>
              </a:rPr>
              <a:t>classe</a:t>
            </a:r>
            <a:r>
              <a:rPr sz="2800" spc="-30" dirty="0">
                <a:latin typeface="Arial"/>
                <a:cs typeface="Arial"/>
              </a:rPr>
              <a:t> </a:t>
            </a:r>
            <a:r>
              <a:rPr sz="2800" spc="-5" dirty="0">
                <a:latin typeface="Arial"/>
                <a:cs typeface="Arial"/>
              </a:rPr>
              <a:t>Compte</a:t>
            </a:r>
            <a:endParaRPr sz="2800" dirty="0">
              <a:latin typeface="Arial"/>
              <a:cs typeface="Arial"/>
            </a:endParaRPr>
          </a:p>
          <a:p>
            <a:pPr marL="12700" marR="1255395">
              <a:lnSpc>
                <a:spcPct val="100000"/>
              </a:lnSpc>
              <a:spcBef>
                <a:spcPts val="1070"/>
              </a:spcBef>
            </a:pPr>
            <a:r>
              <a:rPr sz="1800" b="1" spc="-10" dirty="0">
                <a:solidFill>
                  <a:srgbClr val="7E0054"/>
                </a:solidFill>
                <a:latin typeface="Consolas"/>
                <a:cs typeface="Consolas"/>
              </a:rPr>
              <a:t>public </a:t>
            </a:r>
            <a:r>
              <a:rPr sz="1800" b="1" spc="-5" dirty="0">
                <a:solidFill>
                  <a:srgbClr val="7E0054"/>
                </a:solidFill>
                <a:latin typeface="Consolas"/>
                <a:cs typeface="Consolas"/>
              </a:rPr>
              <a:t>void </a:t>
            </a:r>
            <a:r>
              <a:rPr sz="1800" b="1" spc="-10" dirty="0">
                <a:latin typeface="Consolas"/>
                <a:cs typeface="Consolas"/>
              </a:rPr>
              <a:t>retirer(</a:t>
            </a:r>
            <a:r>
              <a:rPr sz="1800" b="1" spc="-10" dirty="0">
                <a:solidFill>
                  <a:srgbClr val="7E0054"/>
                </a:solidFill>
                <a:latin typeface="Consolas"/>
                <a:cs typeface="Consolas"/>
              </a:rPr>
              <a:t>float </a:t>
            </a:r>
            <a:r>
              <a:rPr sz="1800" b="1" spc="-10" dirty="0">
                <a:latin typeface="Consolas"/>
                <a:cs typeface="Consolas"/>
              </a:rPr>
              <a:t>mt)</a:t>
            </a:r>
            <a:r>
              <a:rPr sz="1800" b="1" spc="-10" dirty="0">
                <a:solidFill>
                  <a:srgbClr val="7E0054"/>
                </a:solidFill>
                <a:latin typeface="Consolas"/>
                <a:cs typeface="Consolas"/>
              </a:rPr>
              <a:t>throws  </a:t>
            </a:r>
            <a:r>
              <a:rPr sz="1800" b="1" spc="-10" dirty="0">
                <a:latin typeface="Consolas"/>
                <a:cs typeface="Consolas"/>
              </a:rPr>
              <a:t>SoldeInsuffisantException,MontantNegatifException{</a:t>
            </a:r>
            <a:endParaRPr sz="1800" dirty="0">
              <a:latin typeface="Consolas"/>
              <a:cs typeface="Consolas"/>
            </a:endParaRPr>
          </a:p>
          <a:p>
            <a:pPr marL="12700" marR="5080" indent="249554">
              <a:lnSpc>
                <a:spcPct val="100000"/>
              </a:lnSpc>
            </a:pPr>
            <a:r>
              <a:rPr sz="1800" b="1" spc="-5" dirty="0">
                <a:solidFill>
                  <a:srgbClr val="7E0054"/>
                </a:solidFill>
                <a:latin typeface="Consolas"/>
                <a:cs typeface="Consolas"/>
              </a:rPr>
              <a:t>if</a:t>
            </a:r>
            <a:r>
              <a:rPr sz="1800" b="1" spc="-5" dirty="0">
                <a:latin typeface="Consolas"/>
                <a:cs typeface="Consolas"/>
              </a:rPr>
              <a:t>(mt&lt;0) </a:t>
            </a:r>
            <a:r>
              <a:rPr sz="1800" b="1" spc="-5" dirty="0">
                <a:solidFill>
                  <a:srgbClr val="7E0054"/>
                </a:solidFill>
                <a:latin typeface="Consolas"/>
                <a:cs typeface="Consolas"/>
              </a:rPr>
              <a:t>throw </a:t>
            </a:r>
            <a:r>
              <a:rPr sz="1800" b="1" spc="-10" dirty="0">
                <a:solidFill>
                  <a:srgbClr val="7E0054"/>
                </a:solidFill>
                <a:latin typeface="Consolas"/>
                <a:cs typeface="Consolas"/>
              </a:rPr>
              <a:t>new </a:t>
            </a:r>
            <a:r>
              <a:rPr sz="1800" b="1" spc="-10" dirty="0">
                <a:latin typeface="Consolas"/>
                <a:cs typeface="Consolas"/>
              </a:rPr>
              <a:t>MontantNegatifException(</a:t>
            </a:r>
            <a:r>
              <a:rPr sz="1800" b="1" spc="-10" dirty="0">
                <a:solidFill>
                  <a:srgbClr val="2900FF"/>
                </a:solidFill>
                <a:latin typeface="Consolas"/>
                <a:cs typeface="Consolas"/>
              </a:rPr>
              <a:t>"Montant "</a:t>
            </a:r>
            <a:r>
              <a:rPr sz="1800" b="1" spc="-10" dirty="0">
                <a:latin typeface="Consolas"/>
                <a:cs typeface="Consolas"/>
              </a:rPr>
              <a:t>+mt+</a:t>
            </a:r>
            <a:r>
              <a:rPr sz="1800" b="1" spc="-10" dirty="0">
                <a:solidFill>
                  <a:srgbClr val="2900FF"/>
                </a:solidFill>
                <a:latin typeface="Consolas"/>
                <a:cs typeface="Consolas"/>
              </a:rPr>
              <a:t>"  négatif"</a:t>
            </a:r>
            <a:r>
              <a:rPr sz="1800" b="1" spc="-10" dirty="0">
                <a:latin typeface="Consolas"/>
                <a:cs typeface="Consolas"/>
              </a:rPr>
              <a:t>);</a:t>
            </a:r>
            <a:endParaRPr sz="1800" dirty="0">
              <a:latin typeface="Consolas"/>
              <a:cs typeface="Consolas"/>
            </a:endParaRPr>
          </a:p>
          <a:p>
            <a:pPr marL="12700" marR="379730" indent="249554">
              <a:lnSpc>
                <a:spcPct val="100000"/>
              </a:lnSpc>
            </a:pPr>
            <a:r>
              <a:rPr sz="1800" b="1" spc="-10" dirty="0">
                <a:solidFill>
                  <a:srgbClr val="7E0054"/>
                </a:solidFill>
                <a:latin typeface="Consolas"/>
                <a:cs typeface="Consolas"/>
              </a:rPr>
              <a:t>if</a:t>
            </a:r>
            <a:r>
              <a:rPr sz="1800" b="1" spc="-10" dirty="0">
                <a:latin typeface="Consolas"/>
                <a:cs typeface="Consolas"/>
              </a:rPr>
              <a:t>(mt&gt;</a:t>
            </a:r>
            <a:r>
              <a:rPr sz="1800" b="1" spc="-10" dirty="0">
                <a:solidFill>
                  <a:srgbClr val="0000C0"/>
                </a:solidFill>
                <a:latin typeface="Consolas"/>
                <a:cs typeface="Consolas"/>
              </a:rPr>
              <a:t>solde</a:t>
            </a:r>
            <a:r>
              <a:rPr sz="1800" b="1" spc="-10" dirty="0">
                <a:latin typeface="Consolas"/>
                <a:cs typeface="Consolas"/>
              </a:rPr>
              <a:t>) </a:t>
            </a:r>
            <a:r>
              <a:rPr sz="1800" b="1" spc="-5" dirty="0">
                <a:solidFill>
                  <a:srgbClr val="7E0054"/>
                </a:solidFill>
                <a:latin typeface="Consolas"/>
                <a:cs typeface="Consolas"/>
              </a:rPr>
              <a:t>throw </a:t>
            </a:r>
            <a:r>
              <a:rPr sz="1800" b="1" spc="-10" dirty="0">
                <a:solidFill>
                  <a:srgbClr val="7E0054"/>
                </a:solidFill>
                <a:latin typeface="Consolas"/>
                <a:cs typeface="Consolas"/>
              </a:rPr>
              <a:t>new </a:t>
            </a:r>
            <a:r>
              <a:rPr sz="1800" b="1" spc="-10" dirty="0">
                <a:latin typeface="Consolas"/>
                <a:cs typeface="Consolas"/>
              </a:rPr>
              <a:t>SoldeInsuffisantException(</a:t>
            </a:r>
            <a:r>
              <a:rPr sz="1800" b="1" spc="-10" dirty="0">
                <a:solidFill>
                  <a:srgbClr val="2900FF"/>
                </a:solidFill>
                <a:latin typeface="Consolas"/>
                <a:cs typeface="Consolas"/>
              </a:rPr>
              <a:t>"Solde  Insuffisant"</a:t>
            </a:r>
            <a:r>
              <a:rPr sz="1800" b="1" spc="-10" dirty="0">
                <a:latin typeface="Consolas"/>
                <a:cs typeface="Consolas"/>
              </a:rPr>
              <a:t>);</a:t>
            </a:r>
            <a:endParaRPr sz="1800" dirty="0">
              <a:latin typeface="Consolas"/>
              <a:cs typeface="Consolas"/>
            </a:endParaRPr>
          </a:p>
          <a:p>
            <a:pPr marL="262255">
              <a:lnSpc>
                <a:spcPct val="100000"/>
              </a:lnSpc>
            </a:pPr>
            <a:r>
              <a:rPr sz="1800" spc="-10" dirty="0">
                <a:solidFill>
                  <a:srgbClr val="0000C0"/>
                </a:solidFill>
                <a:latin typeface="Consolas"/>
                <a:cs typeface="Consolas"/>
              </a:rPr>
              <a:t>solde</a:t>
            </a:r>
            <a:r>
              <a:rPr sz="1800" spc="-10" dirty="0">
                <a:latin typeface="Consolas"/>
                <a:cs typeface="Consolas"/>
              </a:rPr>
              <a:t>=</a:t>
            </a:r>
            <a:r>
              <a:rPr sz="1800" spc="-10" dirty="0">
                <a:solidFill>
                  <a:srgbClr val="0000C0"/>
                </a:solidFill>
                <a:latin typeface="Consolas"/>
                <a:cs typeface="Consolas"/>
              </a:rPr>
              <a:t>solde</a:t>
            </a:r>
            <a:r>
              <a:rPr sz="1800" spc="-10" dirty="0">
                <a:latin typeface="Consolas"/>
                <a:cs typeface="Consolas"/>
              </a:rPr>
              <a:t>-mt;</a:t>
            </a:r>
            <a:endParaRPr sz="1800" dirty="0">
              <a:latin typeface="Consolas"/>
              <a:cs typeface="Consolas"/>
            </a:endParaRPr>
          </a:p>
        </p:txBody>
      </p:sp>
    </p:spTree>
    <p:extLst>
      <p:ext uri="{BB962C8B-B14F-4D97-AF65-F5344CB8AC3E}">
        <p14:creationId xmlns:p14="http://schemas.microsoft.com/office/powerpoint/2010/main" val="297054574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9788" y="635507"/>
            <a:ext cx="8230234" cy="577215"/>
          </a:xfrm>
          <a:prstGeom prst="rect">
            <a:avLst/>
          </a:prstGeom>
        </p:spPr>
        <p:txBody>
          <a:bodyPr vert="horz" wrap="square" lIns="0" tIns="0" rIns="0" bIns="0" rtlCol="0">
            <a:spAutoFit/>
          </a:bodyPr>
          <a:lstStyle/>
          <a:p>
            <a:pPr marL="12700">
              <a:lnSpc>
                <a:spcPct val="100000"/>
              </a:lnSpc>
            </a:pPr>
            <a:r>
              <a:rPr sz="3600" b="1" spc="-5" dirty="0">
                <a:latin typeface="Garamond"/>
                <a:cs typeface="Garamond"/>
              </a:rPr>
              <a:t>Application </a:t>
            </a:r>
            <a:r>
              <a:rPr sz="3600" b="1" dirty="0">
                <a:latin typeface="Garamond"/>
                <a:cs typeface="Garamond"/>
              </a:rPr>
              <a:t>: </a:t>
            </a:r>
            <a:r>
              <a:rPr sz="3600" b="1" spc="-5" dirty="0">
                <a:latin typeface="Garamond"/>
                <a:cs typeface="Garamond"/>
              </a:rPr>
              <a:t>Contenu </a:t>
            </a:r>
            <a:r>
              <a:rPr sz="3600" b="1" dirty="0">
                <a:latin typeface="Garamond"/>
                <a:cs typeface="Garamond"/>
              </a:rPr>
              <a:t>de </a:t>
            </a:r>
            <a:r>
              <a:rPr sz="3600" b="1" spc="-5" dirty="0">
                <a:latin typeface="Garamond"/>
                <a:cs typeface="Garamond"/>
              </a:rPr>
              <a:t>la méthode</a:t>
            </a:r>
            <a:r>
              <a:rPr sz="3600" b="1" spc="-45" dirty="0">
                <a:latin typeface="Garamond"/>
                <a:cs typeface="Garamond"/>
              </a:rPr>
              <a:t> </a:t>
            </a:r>
            <a:r>
              <a:rPr sz="3600" b="1" spc="-5" dirty="0">
                <a:latin typeface="Garamond"/>
                <a:cs typeface="Garamond"/>
              </a:rPr>
              <a:t>main</a:t>
            </a:r>
            <a:endParaRPr sz="3600">
              <a:latin typeface="Garamond"/>
              <a:cs typeface="Garamond"/>
            </a:endParaRPr>
          </a:p>
        </p:txBody>
      </p:sp>
      <p:sp>
        <p:nvSpPr>
          <p:cNvPr id="26" name="object 26"/>
          <p:cNvSpPr txBox="1">
            <a:spLocks noGrp="1"/>
          </p:cNvSpPr>
          <p:nvPr>
            <p:ph type="sldNum" sz="quarter" idx="12"/>
          </p:nvPr>
        </p:nvSpPr>
        <p:spPr>
          <a:prstGeom prst="rect">
            <a:avLst/>
          </a:prstGeom>
        </p:spPr>
        <p:txBody>
          <a:bodyPr vert="horz" wrap="square" lIns="0" tIns="0" rIns="0" bIns="0" rtlCol="0">
            <a:spAutoFit/>
          </a:bodyPr>
          <a:lstStyle/>
          <a:p>
            <a:pPr marL="25400">
              <a:lnSpc>
                <a:spcPts val="1260"/>
              </a:lnSpc>
            </a:pPr>
            <a:fld id="{81D60167-4931-47E6-BA6A-407CBD079E47}" type="slidenum">
              <a:rPr dirty="0"/>
              <a:t>173</a:t>
            </a:fld>
            <a:endParaRPr dirty="0"/>
          </a:p>
        </p:txBody>
      </p:sp>
      <p:sp>
        <p:nvSpPr>
          <p:cNvPr id="3" name="object 3"/>
          <p:cNvSpPr/>
          <p:nvPr/>
        </p:nvSpPr>
        <p:spPr>
          <a:xfrm>
            <a:off x="877705" y="1469136"/>
            <a:ext cx="5770245" cy="2308860"/>
          </a:xfrm>
          <a:custGeom>
            <a:avLst/>
            <a:gdLst/>
            <a:ahLst/>
            <a:cxnLst/>
            <a:rect l="l" t="t" r="r" b="b"/>
            <a:pathLst>
              <a:path w="5770245" h="2308860">
                <a:moveTo>
                  <a:pt x="5769860" y="2308860"/>
                </a:moveTo>
                <a:lnTo>
                  <a:pt x="5769860" y="0"/>
                </a:lnTo>
                <a:lnTo>
                  <a:pt x="0" y="0"/>
                </a:lnTo>
                <a:lnTo>
                  <a:pt x="0" y="2308860"/>
                </a:lnTo>
                <a:lnTo>
                  <a:pt x="4571" y="2308860"/>
                </a:lnTo>
                <a:lnTo>
                  <a:pt x="4571" y="10667"/>
                </a:lnTo>
                <a:lnTo>
                  <a:pt x="9143" y="4571"/>
                </a:lnTo>
                <a:lnTo>
                  <a:pt x="9143" y="10667"/>
                </a:lnTo>
                <a:lnTo>
                  <a:pt x="5760716" y="10667"/>
                </a:lnTo>
                <a:lnTo>
                  <a:pt x="5760716" y="4571"/>
                </a:lnTo>
                <a:lnTo>
                  <a:pt x="5765288" y="10667"/>
                </a:lnTo>
                <a:lnTo>
                  <a:pt x="5765288" y="2308860"/>
                </a:lnTo>
                <a:lnTo>
                  <a:pt x="5769860" y="2308860"/>
                </a:lnTo>
                <a:close/>
              </a:path>
              <a:path w="5770245" h="2308860">
                <a:moveTo>
                  <a:pt x="9143" y="10667"/>
                </a:moveTo>
                <a:lnTo>
                  <a:pt x="9143" y="4571"/>
                </a:lnTo>
                <a:lnTo>
                  <a:pt x="4571" y="10667"/>
                </a:lnTo>
                <a:lnTo>
                  <a:pt x="9143" y="10667"/>
                </a:lnTo>
                <a:close/>
              </a:path>
              <a:path w="5770245" h="2308860">
                <a:moveTo>
                  <a:pt x="9143" y="2308860"/>
                </a:moveTo>
                <a:lnTo>
                  <a:pt x="9143" y="10667"/>
                </a:lnTo>
                <a:lnTo>
                  <a:pt x="4571" y="10667"/>
                </a:lnTo>
                <a:lnTo>
                  <a:pt x="4571" y="2308860"/>
                </a:lnTo>
                <a:lnTo>
                  <a:pt x="9143" y="2308860"/>
                </a:lnTo>
                <a:close/>
              </a:path>
              <a:path w="5770245" h="2308860">
                <a:moveTo>
                  <a:pt x="5765288" y="10667"/>
                </a:moveTo>
                <a:lnTo>
                  <a:pt x="5760716" y="4571"/>
                </a:lnTo>
                <a:lnTo>
                  <a:pt x="5760716" y="10667"/>
                </a:lnTo>
                <a:lnTo>
                  <a:pt x="5765288" y="10667"/>
                </a:lnTo>
                <a:close/>
              </a:path>
              <a:path w="5770245" h="2308860">
                <a:moveTo>
                  <a:pt x="5765288" y="2308860"/>
                </a:moveTo>
                <a:lnTo>
                  <a:pt x="5765288" y="10667"/>
                </a:lnTo>
                <a:lnTo>
                  <a:pt x="5760716" y="10667"/>
                </a:lnTo>
                <a:lnTo>
                  <a:pt x="5760716" y="2308860"/>
                </a:lnTo>
                <a:lnTo>
                  <a:pt x="5765288" y="2308860"/>
                </a:lnTo>
                <a:close/>
              </a:path>
            </a:pathLst>
          </a:custGeom>
          <a:solidFill>
            <a:srgbClr val="000000"/>
          </a:solidFill>
        </p:spPr>
        <p:txBody>
          <a:bodyPr wrap="square" lIns="0" tIns="0" rIns="0" bIns="0" rtlCol="0"/>
          <a:lstStyle/>
          <a:p>
            <a:endParaRPr/>
          </a:p>
        </p:txBody>
      </p:sp>
      <p:sp>
        <p:nvSpPr>
          <p:cNvPr id="4" name="object 4"/>
          <p:cNvSpPr txBox="1"/>
          <p:nvPr/>
        </p:nvSpPr>
        <p:spPr>
          <a:xfrm>
            <a:off x="1058552" y="1466595"/>
            <a:ext cx="5193030" cy="2327910"/>
          </a:xfrm>
          <a:prstGeom prst="rect">
            <a:avLst/>
          </a:prstGeom>
        </p:spPr>
        <p:txBody>
          <a:bodyPr vert="horz" wrap="square" lIns="0" tIns="0" rIns="0" bIns="0" rtlCol="0">
            <a:spAutoFit/>
          </a:bodyPr>
          <a:lstStyle/>
          <a:p>
            <a:pPr marL="12700" marR="2908300">
              <a:lnSpc>
                <a:spcPct val="120000"/>
              </a:lnSpc>
            </a:pPr>
            <a:r>
              <a:rPr sz="1400" b="1" dirty="0">
                <a:latin typeface="Consolas"/>
                <a:cs typeface="Consolas"/>
              </a:rPr>
              <a:t>Compte cp=</a:t>
            </a:r>
            <a:r>
              <a:rPr sz="1400" b="1" dirty="0">
                <a:solidFill>
                  <a:srgbClr val="7E0054"/>
                </a:solidFill>
                <a:latin typeface="Consolas"/>
                <a:cs typeface="Consolas"/>
              </a:rPr>
              <a:t>new </a:t>
            </a:r>
            <a:r>
              <a:rPr sz="1400" b="1" dirty="0">
                <a:latin typeface="Consolas"/>
                <a:cs typeface="Consolas"/>
              </a:rPr>
              <a:t>Compte();  </a:t>
            </a:r>
            <a:r>
              <a:rPr sz="1400" b="1" dirty="0">
                <a:solidFill>
                  <a:srgbClr val="7E0054"/>
                </a:solidFill>
                <a:latin typeface="Consolas"/>
                <a:cs typeface="Consolas"/>
              </a:rPr>
              <a:t>try</a:t>
            </a:r>
            <a:r>
              <a:rPr sz="1400" b="1" spc="-90" dirty="0">
                <a:solidFill>
                  <a:srgbClr val="7E0054"/>
                </a:solidFill>
                <a:latin typeface="Consolas"/>
                <a:cs typeface="Consolas"/>
              </a:rPr>
              <a:t> </a:t>
            </a:r>
            <a:r>
              <a:rPr sz="1400" b="1" dirty="0">
                <a:latin typeface="Consolas"/>
                <a:cs typeface="Consolas"/>
              </a:rPr>
              <a:t>{</a:t>
            </a:r>
            <a:endParaRPr sz="1400">
              <a:latin typeface="Consolas"/>
              <a:cs typeface="Consolas"/>
            </a:endParaRPr>
          </a:p>
          <a:p>
            <a:pPr marL="257810" marR="1089025">
              <a:lnSpc>
                <a:spcPct val="120000"/>
              </a:lnSpc>
            </a:pPr>
            <a:r>
              <a:rPr sz="1400" b="1" dirty="0">
                <a:latin typeface="Consolas"/>
                <a:cs typeface="Consolas"/>
              </a:rPr>
              <a:t>Scanner clavier=</a:t>
            </a:r>
            <a:r>
              <a:rPr sz="1400" b="1" dirty="0">
                <a:solidFill>
                  <a:srgbClr val="7E0054"/>
                </a:solidFill>
                <a:latin typeface="Consolas"/>
                <a:cs typeface="Consolas"/>
              </a:rPr>
              <a:t>new </a:t>
            </a:r>
            <a:r>
              <a:rPr sz="1400" b="1" dirty="0">
                <a:latin typeface="Consolas"/>
                <a:cs typeface="Consolas"/>
              </a:rPr>
              <a:t>Scanner(System.</a:t>
            </a:r>
            <a:r>
              <a:rPr sz="1400" b="1" i="1" dirty="0">
                <a:solidFill>
                  <a:srgbClr val="0000C0"/>
                </a:solidFill>
                <a:latin typeface="Consolas"/>
                <a:cs typeface="Consolas"/>
              </a:rPr>
              <a:t>in</a:t>
            </a:r>
            <a:r>
              <a:rPr sz="1400" b="1" i="1" dirty="0">
                <a:latin typeface="Consolas"/>
                <a:cs typeface="Consolas"/>
              </a:rPr>
              <a:t>);  </a:t>
            </a:r>
            <a:r>
              <a:rPr sz="1400" b="1" dirty="0">
                <a:latin typeface="Consolas"/>
                <a:cs typeface="Consolas"/>
              </a:rPr>
              <a:t>System.</a:t>
            </a:r>
            <a:r>
              <a:rPr sz="1400" b="1" i="1" dirty="0">
                <a:solidFill>
                  <a:srgbClr val="0000C0"/>
                </a:solidFill>
                <a:latin typeface="Consolas"/>
                <a:cs typeface="Consolas"/>
              </a:rPr>
              <a:t>out</a:t>
            </a:r>
            <a:r>
              <a:rPr sz="1400" b="1" i="1" dirty="0">
                <a:latin typeface="Consolas"/>
                <a:cs typeface="Consolas"/>
              </a:rPr>
              <a:t>.print(</a:t>
            </a:r>
            <a:r>
              <a:rPr sz="1400" b="1" i="1" dirty="0">
                <a:solidFill>
                  <a:srgbClr val="2900FF"/>
                </a:solidFill>
                <a:latin typeface="Consolas"/>
                <a:cs typeface="Consolas"/>
              </a:rPr>
              <a:t>"Montant à verser:"</a:t>
            </a:r>
            <a:r>
              <a:rPr sz="1400" b="1" i="1" dirty="0">
                <a:latin typeface="Consolas"/>
                <a:cs typeface="Consolas"/>
              </a:rPr>
              <a:t>);  </a:t>
            </a:r>
            <a:r>
              <a:rPr sz="1400" b="1" dirty="0">
                <a:solidFill>
                  <a:srgbClr val="7E0054"/>
                </a:solidFill>
                <a:latin typeface="Consolas"/>
                <a:cs typeface="Consolas"/>
              </a:rPr>
              <a:t>float </a:t>
            </a:r>
            <a:r>
              <a:rPr sz="1400" b="1" dirty="0">
                <a:latin typeface="Consolas"/>
                <a:cs typeface="Consolas"/>
              </a:rPr>
              <a:t>mt1=clavier.nextFloat();  cp.verser(mt1);</a:t>
            </a:r>
            <a:endParaRPr sz="1400">
              <a:latin typeface="Consolas"/>
              <a:cs typeface="Consolas"/>
            </a:endParaRPr>
          </a:p>
          <a:p>
            <a:pPr marL="257810">
              <a:lnSpc>
                <a:spcPct val="100000"/>
              </a:lnSpc>
              <a:spcBef>
                <a:spcPts val="335"/>
              </a:spcBef>
            </a:pPr>
            <a:r>
              <a:rPr sz="1400" b="1" dirty="0">
                <a:latin typeface="Consolas"/>
                <a:cs typeface="Consolas"/>
              </a:rPr>
              <a:t>System.</a:t>
            </a:r>
            <a:r>
              <a:rPr sz="1400" b="1" i="1" dirty="0">
                <a:solidFill>
                  <a:srgbClr val="0000C0"/>
                </a:solidFill>
                <a:latin typeface="Consolas"/>
                <a:cs typeface="Consolas"/>
              </a:rPr>
              <a:t>out</a:t>
            </a:r>
            <a:r>
              <a:rPr sz="1400" b="1" i="1" dirty="0">
                <a:latin typeface="Consolas"/>
                <a:cs typeface="Consolas"/>
              </a:rPr>
              <a:t>.println(</a:t>
            </a:r>
            <a:r>
              <a:rPr sz="1400" b="1" i="1" dirty="0">
                <a:solidFill>
                  <a:srgbClr val="2900FF"/>
                </a:solidFill>
                <a:latin typeface="Consolas"/>
                <a:cs typeface="Consolas"/>
              </a:rPr>
              <a:t>"Solde</a:t>
            </a:r>
            <a:r>
              <a:rPr sz="1400" b="1" i="1" spc="50" dirty="0">
                <a:solidFill>
                  <a:srgbClr val="2900FF"/>
                </a:solidFill>
                <a:latin typeface="Consolas"/>
                <a:cs typeface="Consolas"/>
              </a:rPr>
              <a:t> </a:t>
            </a:r>
            <a:r>
              <a:rPr sz="1400" b="1" i="1" dirty="0">
                <a:solidFill>
                  <a:srgbClr val="2900FF"/>
                </a:solidFill>
                <a:latin typeface="Consolas"/>
                <a:cs typeface="Consolas"/>
              </a:rPr>
              <a:t>Actuel:"</a:t>
            </a:r>
            <a:r>
              <a:rPr sz="1400" b="1" i="1" dirty="0">
                <a:latin typeface="Consolas"/>
                <a:cs typeface="Consolas"/>
              </a:rPr>
              <a:t>+cp.getSolde());</a:t>
            </a:r>
            <a:endParaRPr sz="1400">
              <a:latin typeface="Consolas"/>
              <a:cs typeface="Consolas"/>
            </a:endParaRPr>
          </a:p>
          <a:p>
            <a:pPr marL="257810">
              <a:lnSpc>
                <a:spcPct val="100000"/>
              </a:lnSpc>
              <a:spcBef>
                <a:spcPts val="335"/>
              </a:spcBef>
            </a:pPr>
            <a:r>
              <a:rPr sz="1400" b="1" dirty="0">
                <a:latin typeface="Consolas"/>
                <a:cs typeface="Consolas"/>
              </a:rPr>
              <a:t>System.</a:t>
            </a:r>
            <a:r>
              <a:rPr sz="1400" b="1" i="1" dirty="0">
                <a:solidFill>
                  <a:srgbClr val="0000C0"/>
                </a:solidFill>
                <a:latin typeface="Consolas"/>
                <a:cs typeface="Consolas"/>
              </a:rPr>
              <a:t>out</a:t>
            </a:r>
            <a:r>
              <a:rPr sz="1400" b="1" i="1" dirty="0">
                <a:latin typeface="Consolas"/>
                <a:cs typeface="Consolas"/>
              </a:rPr>
              <a:t>.print(</a:t>
            </a:r>
            <a:r>
              <a:rPr sz="1400" b="1" i="1" dirty="0">
                <a:solidFill>
                  <a:srgbClr val="2900FF"/>
                </a:solidFill>
                <a:latin typeface="Consolas"/>
                <a:cs typeface="Consolas"/>
              </a:rPr>
              <a:t>"Montant à</a:t>
            </a:r>
            <a:r>
              <a:rPr sz="1400" b="1" i="1" spc="15" dirty="0">
                <a:solidFill>
                  <a:srgbClr val="2900FF"/>
                </a:solidFill>
                <a:latin typeface="Consolas"/>
                <a:cs typeface="Consolas"/>
              </a:rPr>
              <a:t> </a:t>
            </a:r>
            <a:r>
              <a:rPr sz="1400" b="1" i="1" dirty="0">
                <a:solidFill>
                  <a:srgbClr val="2900FF"/>
                </a:solidFill>
                <a:latin typeface="Consolas"/>
                <a:cs typeface="Consolas"/>
              </a:rPr>
              <a:t>retirer:"</a:t>
            </a:r>
            <a:r>
              <a:rPr sz="1400" b="1" i="1" dirty="0">
                <a:latin typeface="Consolas"/>
                <a:cs typeface="Consolas"/>
              </a:rPr>
              <a:t>);</a:t>
            </a:r>
            <a:endParaRPr sz="1400">
              <a:latin typeface="Consolas"/>
              <a:cs typeface="Consolas"/>
            </a:endParaRPr>
          </a:p>
          <a:p>
            <a:pPr marL="257810">
              <a:lnSpc>
                <a:spcPct val="100000"/>
              </a:lnSpc>
              <a:spcBef>
                <a:spcPts val="335"/>
              </a:spcBef>
            </a:pPr>
            <a:r>
              <a:rPr sz="1400" b="1" dirty="0">
                <a:solidFill>
                  <a:srgbClr val="7E0054"/>
                </a:solidFill>
                <a:latin typeface="Consolas"/>
                <a:cs typeface="Consolas"/>
              </a:rPr>
              <a:t>float</a:t>
            </a:r>
            <a:r>
              <a:rPr sz="1400" b="1" spc="-15" dirty="0">
                <a:solidFill>
                  <a:srgbClr val="7E0054"/>
                </a:solidFill>
                <a:latin typeface="Consolas"/>
                <a:cs typeface="Consolas"/>
              </a:rPr>
              <a:t> </a:t>
            </a:r>
            <a:r>
              <a:rPr sz="1400" b="1" dirty="0">
                <a:latin typeface="Consolas"/>
                <a:cs typeface="Consolas"/>
              </a:rPr>
              <a:t>mt2=clavier.nextFloat();</a:t>
            </a:r>
            <a:endParaRPr sz="1400">
              <a:latin typeface="Consolas"/>
              <a:cs typeface="Consolas"/>
            </a:endParaRPr>
          </a:p>
        </p:txBody>
      </p:sp>
      <p:sp>
        <p:nvSpPr>
          <p:cNvPr id="5" name="object 5"/>
          <p:cNvSpPr/>
          <p:nvPr/>
        </p:nvSpPr>
        <p:spPr>
          <a:xfrm>
            <a:off x="6630802" y="1389887"/>
            <a:ext cx="3192780" cy="962025"/>
          </a:xfrm>
          <a:custGeom>
            <a:avLst/>
            <a:gdLst/>
            <a:ahLst/>
            <a:cxnLst/>
            <a:rect l="l" t="t" r="r" b="b"/>
            <a:pathLst>
              <a:path w="3192779" h="962025">
                <a:moveTo>
                  <a:pt x="3192779" y="955547"/>
                </a:moveTo>
                <a:lnTo>
                  <a:pt x="3192779" y="6095"/>
                </a:lnTo>
                <a:lnTo>
                  <a:pt x="3188207" y="0"/>
                </a:lnTo>
                <a:lnTo>
                  <a:pt x="4571" y="0"/>
                </a:lnTo>
                <a:lnTo>
                  <a:pt x="0" y="6095"/>
                </a:lnTo>
                <a:lnTo>
                  <a:pt x="0" y="955547"/>
                </a:lnTo>
                <a:lnTo>
                  <a:pt x="4571" y="961643"/>
                </a:lnTo>
                <a:lnTo>
                  <a:pt x="12191" y="961643"/>
                </a:lnTo>
                <a:lnTo>
                  <a:pt x="12191" y="25907"/>
                </a:lnTo>
                <a:lnTo>
                  <a:pt x="24383" y="12191"/>
                </a:lnTo>
                <a:lnTo>
                  <a:pt x="24383" y="25907"/>
                </a:lnTo>
                <a:lnTo>
                  <a:pt x="3168395" y="25907"/>
                </a:lnTo>
                <a:lnTo>
                  <a:pt x="3168395" y="12191"/>
                </a:lnTo>
                <a:lnTo>
                  <a:pt x="3180587" y="25907"/>
                </a:lnTo>
                <a:lnTo>
                  <a:pt x="3180587" y="961643"/>
                </a:lnTo>
                <a:lnTo>
                  <a:pt x="3188207" y="961643"/>
                </a:lnTo>
                <a:lnTo>
                  <a:pt x="3192779" y="955547"/>
                </a:lnTo>
                <a:close/>
              </a:path>
              <a:path w="3192779" h="962025">
                <a:moveTo>
                  <a:pt x="24383" y="25907"/>
                </a:moveTo>
                <a:lnTo>
                  <a:pt x="24383" y="12191"/>
                </a:lnTo>
                <a:lnTo>
                  <a:pt x="12191" y="25907"/>
                </a:lnTo>
                <a:lnTo>
                  <a:pt x="24383" y="25907"/>
                </a:lnTo>
                <a:close/>
              </a:path>
              <a:path w="3192779" h="962025">
                <a:moveTo>
                  <a:pt x="24383" y="935735"/>
                </a:moveTo>
                <a:lnTo>
                  <a:pt x="24383" y="25907"/>
                </a:lnTo>
                <a:lnTo>
                  <a:pt x="12191" y="25907"/>
                </a:lnTo>
                <a:lnTo>
                  <a:pt x="12191" y="935735"/>
                </a:lnTo>
                <a:lnTo>
                  <a:pt x="24383" y="935735"/>
                </a:lnTo>
                <a:close/>
              </a:path>
              <a:path w="3192779" h="962025">
                <a:moveTo>
                  <a:pt x="3180587" y="935735"/>
                </a:moveTo>
                <a:lnTo>
                  <a:pt x="12191" y="935735"/>
                </a:lnTo>
                <a:lnTo>
                  <a:pt x="24383" y="947927"/>
                </a:lnTo>
                <a:lnTo>
                  <a:pt x="24383" y="961643"/>
                </a:lnTo>
                <a:lnTo>
                  <a:pt x="3168395" y="961643"/>
                </a:lnTo>
                <a:lnTo>
                  <a:pt x="3168395" y="947927"/>
                </a:lnTo>
                <a:lnTo>
                  <a:pt x="3180587" y="935735"/>
                </a:lnTo>
                <a:close/>
              </a:path>
              <a:path w="3192779" h="962025">
                <a:moveTo>
                  <a:pt x="24383" y="961643"/>
                </a:moveTo>
                <a:lnTo>
                  <a:pt x="24383" y="947927"/>
                </a:lnTo>
                <a:lnTo>
                  <a:pt x="12191" y="935735"/>
                </a:lnTo>
                <a:lnTo>
                  <a:pt x="12191" y="961643"/>
                </a:lnTo>
                <a:lnTo>
                  <a:pt x="24383" y="961643"/>
                </a:lnTo>
                <a:close/>
              </a:path>
              <a:path w="3192779" h="962025">
                <a:moveTo>
                  <a:pt x="3180587" y="25907"/>
                </a:moveTo>
                <a:lnTo>
                  <a:pt x="3168395" y="12191"/>
                </a:lnTo>
                <a:lnTo>
                  <a:pt x="3168395" y="25907"/>
                </a:lnTo>
                <a:lnTo>
                  <a:pt x="3180587" y="25907"/>
                </a:lnTo>
                <a:close/>
              </a:path>
              <a:path w="3192779" h="962025">
                <a:moveTo>
                  <a:pt x="3180587" y="935735"/>
                </a:moveTo>
                <a:lnTo>
                  <a:pt x="3180587" y="25907"/>
                </a:lnTo>
                <a:lnTo>
                  <a:pt x="3168395" y="25907"/>
                </a:lnTo>
                <a:lnTo>
                  <a:pt x="3168395" y="935735"/>
                </a:lnTo>
                <a:lnTo>
                  <a:pt x="3180587" y="935735"/>
                </a:lnTo>
                <a:close/>
              </a:path>
              <a:path w="3192779" h="962025">
                <a:moveTo>
                  <a:pt x="3180587" y="961643"/>
                </a:moveTo>
                <a:lnTo>
                  <a:pt x="3180587" y="935735"/>
                </a:lnTo>
                <a:lnTo>
                  <a:pt x="3168395" y="947927"/>
                </a:lnTo>
                <a:lnTo>
                  <a:pt x="3168395" y="961643"/>
                </a:lnTo>
                <a:lnTo>
                  <a:pt x="3180587" y="961643"/>
                </a:lnTo>
                <a:close/>
              </a:path>
            </a:pathLst>
          </a:custGeom>
          <a:solidFill>
            <a:srgbClr val="000000"/>
          </a:solidFill>
        </p:spPr>
        <p:txBody>
          <a:bodyPr wrap="square" lIns="0" tIns="0" rIns="0" bIns="0" rtlCol="0"/>
          <a:lstStyle/>
          <a:p>
            <a:endParaRPr/>
          </a:p>
        </p:txBody>
      </p:sp>
      <p:sp>
        <p:nvSpPr>
          <p:cNvPr id="6" name="object 6"/>
          <p:cNvSpPr txBox="1"/>
          <p:nvPr/>
        </p:nvSpPr>
        <p:spPr>
          <a:xfrm>
            <a:off x="6642993" y="1402079"/>
            <a:ext cx="3168650" cy="935990"/>
          </a:xfrm>
          <a:prstGeom prst="rect">
            <a:avLst/>
          </a:prstGeom>
          <a:solidFill>
            <a:srgbClr val="000000"/>
          </a:solidFill>
        </p:spPr>
        <p:txBody>
          <a:bodyPr vert="horz" wrap="square" lIns="0" tIns="35560" rIns="0" bIns="0" rtlCol="0">
            <a:spAutoFit/>
          </a:bodyPr>
          <a:lstStyle/>
          <a:p>
            <a:pPr marL="91440" marR="1196975">
              <a:lnSpc>
                <a:spcPct val="100000"/>
              </a:lnSpc>
              <a:spcBef>
                <a:spcPts val="280"/>
              </a:spcBef>
            </a:pPr>
            <a:r>
              <a:rPr sz="1400" b="1" spc="-5" dirty="0">
                <a:solidFill>
                  <a:srgbClr val="FFFFFF"/>
                </a:solidFill>
                <a:latin typeface="Arial"/>
                <a:cs typeface="Arial"/>
              </a:rPr>
              <a:t>Montant </a:t>
            </a:r>
            <a:r>
              <a:rPr sz="1400" b="1" dirty="0">
                <a:solidFill>
                  <a:srgbClr val="FFFFFF"/>
                </a:solidFill>
                <a:latin typeface="Arial"/>
                <a:cs typeface="Arial"/>
              </a:rPr>
              <a:t>à</a:t>
            </a:r>
            <a:r>
              <a:rPr sz="1400" b="1" spc="-105" dirty="0">
                <a:solidFill>
                  <a:srgbClr val="FFFFFF"/>
                </a:solidFill>
                <a:latin typeface="Arial"/>
                <a:cs typeface="Arial"/>
              </a:rPr>
              <a:t> </a:t>
            </a:r>
            <a:r>
              <a:rPr sz="1400" b="1" spc="-5" dirty="0">
                <a:solidFill>
                  <a:srgbClr val="FFFFFF"/>
                </a:solidFill>
                <a:latin typeface="Arial"/>
                <a:cs typeface="Arial"/>
              </a:rPr>
              <a:t>verser:5000  Solde Actuel:5000.0  Montant </a:t>
            </a:r>
            <a:r>
              <a:rPr sz="1400" b="1" dirty="0">
                <a:solidFill>
                  <a:srgbClr val="FFFFFF"/>
                </a:solidFill>
                <a:latin typeface="Arial"/>
                <a:cs typeface="Arial"/>
              </a:rPr>
              <a:t>à retirer:2000  </a:t>
            </a:r>
            <a:r>
              <a:rPr sz="1400" b="1" spc="-5" dirty="0">
                <a:solidFill>
                  <a:srgbClr val="FFFFFF"/>
                </a:solidFill>
                <a:latin typeface="Arial"/>
                <a:cs typeface="Arial"/>
              </a:rPr>
              <a:t>Solde</a:t>
            </a:r>
            <a:r>
              <a:rPr sz="1400" b="1" spc="-80" dirty="0">
                <a:solidFill>
                  <a:srgbClr val="FFFFFF"/>
                </a:solidFill>
                <a:latin typeface="Arial"/>
                <a:cs typeface="Arial"/>
              </a:rPr>
              <a:t> </a:t>
            </a:r>
            <a:r>
              <a:rPr sz="1400" b="1" spc="-5" dirty="0">
                <a:solidFill>
                  <a:srgbClr val="FFFFFF"/>
                </a:solidFill>
                <a:latin typeface="Arial"/>
                <a:cs typeface="Arial"/>
              </a:rPr>
              <a:t>Final=3000.0</a:t>
            </a:r>
            <a:endParaRPr sz="1400">
              <a:latin typeface="Arial"/>
              <a:cs typeface="Arial"/>
            </a:endParaRPr>
          </a:p>
        </p:txBody>
      </p:sp>
      <p:sp>
        <p:nvSpPr>
          <p:cNvPr id="7" name="object 7"/>
          <p:cNvSpPr/>
          <p:nvPr/>
        </p:nvSpPr>
        <p:spPr>
          <a:xfrm>
            <a:off x="6642993" y="2699003"/>
            <a:ext cx="3168650" cy="1079500"/>
          </a:xfrm>
          <a:custGeom>
            <a:avLst/>
            <a:gdLst/>
            <a:ahLst/>
            <a:cxnLst/>
            <a:rect l="l" t="t" r="r" b="b"/>
            <a:pathLst>
              <a:path w="3168650" h="1079500">
                <a:moveTo>
                  <a:pt x="0" y="0"/>
                </a:moveTo>
                <a:lnTo>
                  <a:pt x="0" y="1078992"/>
                </a:lnTo>
                <a:lnTo>
                  <a:pt x="3168395" y="1078992"/>
                </a:lnTo>
                <a:lnTo>
                  <a:pt x="3168395" y="0"/>
                </a:lnTo>
                <a:lnTo>
                  <a:pt x="0" y="0"/>
                </a:lnTo>
                <a:close/>
              </a:path>
            </a:pathLst>
          </a:custGeom>
          <a:solidFill>
            <a:srgbClr val="000000"/>
          </a:solidFill>
        </p:spPr>
        <p:txBody>
          <a:bodyPr wrap="square" lIns="0" tIns="0" rIns="0" bIns="0" rtlCol="0"/>
          <a:lstStyle/>
          <a:p>
            <a:endParaRPr/>
          </a:p>
        </p:txBody>
      </p:sp>
      <p:sp>
        <p:nvSpPr>
          <p:cNvPr id="8" name="object 8"/>
          <p:cNvSpPr/>
          <p:nvPr/>
        </p:nvSpPr>
        <p:spPr>
          <a:xfrm>
            <a:off x="6630802" y="2685288"/>
            <a:ext cx="3192780" cy="1092835"/>
          </a:xfrm>
          <a:custGeom>
            <a:avLst/>
            <a:gdLst/>
            <a:ahLst/>
            <a:cxnLst/>
            <a:rect l="l" t="t" r="r" b="b"/>
            <a:pathLst>
              <a:path w="3192779" h="1092835">
                <a:moveTo>
                  <a:pt x="3192779" y="1092708"/>
                </a:moveTo>
                <a:lnTo>
                  <a:pt x="3192779" y="6095"/>
                </a:lnTo>
                <a:lnTo>
                  <a:pt x="3188207" y="0"/>
                </a:lnTo>
                <a:lnTo>
                  <a:pt x="4571" y="0"/>
                </a:lnTo>
                <a:lnTo>
                  <a:pt x="0" y="6095"/>
                </a:lnTo>
                <a:lnTo>
                  <a:pt x="0" y="1092708"/>
                </a:lnTo>
                <a:lnTo>
                  <a:pt x="12191" y="1092708"/>
                </a:lnTo>
                <a:lnTo>
                  <a:pt x="12191" y="25907"/>
                </a:lnTo>
                <a:lnTo>
                  <a:pt x="24383" y="13715"/>
                </a:lnTo>
                <a:lnTo>
                  <a:pt x="24383" y="25907"/>
                </a:lnTo>
                <a:lnTo>
                  <a:pt x="3168395" y="25907"/>
                </a:lnTo>
                <a:lnTo>
                  <a:pt x="3168395" y="13715"/>
                </a:lnTo>
                <a:lnTo>
                  <a:pt x="3180587" y="25907"/>
                </a:lnTo>
                <a:lnTo>
                  <a:pt x="3180587" y="1092708"/>
                </a:lnTo>
                <a:lnTo>
                  <a:pt x="3192779" y="1092708"/>
                </a:lnTo>
                <a:close/>
              </a:path>
              <a:path w="3192779" h="1092835">
                <a:moveTo>
                  <a:pt x="24383" y="25907"/>
                </a:moveTo>
                <a:lnTo>
                  <a:pt x="24383" y="13715"/>
                </a:lnTo>
                <a:lnTo>
                  <a:pt x="12191" y="25907"/>
                </a:lnTo>
                <a:lnTo>
                  <a:pt x="24383" y="25907"/>
                </a:lnTo>
                <a:close/>
              </a:path>
              <a:path w="3192779" h="1092835">
                <a:moveTo>
                  <a:pt x="24383" y="1092708"/>
                </a:moveTo>
                <a:lnTo>
                  <a:pt x="24383" y="25907"/>
                </a:lnTo>
                <a:lnTo>
                  <a:pt x="12191" y="25907"/>
                </a:lnTo>
                <a:lnTo>
                  <a:pt x="12191" y="1092708"/>
                </a:lnTo>
                <a:lnTo>
                  <a:pt x="24383" y="1092708"/>
                </a:lnTo>
                <a:close/>
              </a:path>
              <a:path w="3192779" h="1092835">
                <a:moveTo>
                  <a:pt x="3180587" y="25907"/>
                </a:moveTo>
                <a:lnTo>
                  <a:pt x="3168395" y="13715"/>
                </a:lnTo>
                <a:lnTo>
                  <a:pt x="3168395" y="25907"/>
                </a:lnTo>
                <a:lnTo>
                  <a:pt x="3180587" y="25907"/>
                </a:lnTo>
                <a:close/>
              </a:path>
              <a:path w="3192779" h="1092835">
                <a:moveTo>
                  <a:pt x="3180587" y="1092708"/>
                </a:moveTo>
                <a:lnTo>
                  <a:pt x="3180587" y="25907"/>
                </a:lnTo>
                <a:lnTo>
                  <a:pt x="3168395" y="25907"/>
                </a:lnTo>
                <a:lnTo>
                  <a:pt x="3168395" y="1092708"/>
                </a:lnTo>
                <a:lnTo>
                  <a:pt x="3180587" y="1092708"/>
                </a:lnTo>
                <a:close/>
              </a:path>
            </a:pathLst>
          </a:custGeom>
          <a:solidFill>
            <a:srgbClr val="000000"/>
          </a:solidFill>
        </p:spPr>
        <p:txBody>
          <a:bodyPr wrap="square" lIns="0" tIns="0" rIns="0" bIns="0" rtlCol="0"/>
          <a:lstStyle/>
          <a:p>
            <a:endParaRPr/>
          </a:p>
        </p:txBody>
      </p:sp>
      <p:sp>
        <p:nvSpPr>
          <p:cNvPr id="9" name="object 9"/>
          <p:cNvSpPr txBox="1"/>
          <p:nvPr/>
        </p:nvSpPr>
        <p:spPr>
          <a:xfrm>
            <a:off x="6721739" y="2771138"/>
            <a:ext cx="1897380" cy="1078230"/>
          </a:xfrm>
          <a:prstGeom prst="rect">
            <a:avLst/>
          </a:prstGeom>
        </p:spPr>
        <p:txBody>
          <a:bodyPr vert="horz" wrap="square" lIns="0" tIns="0" rIns="0" bIns="0" rtlCol="0">
            <a:spAutoFit/>
          </a:bodyPr>
          <a:lstStyle/>
          <a:p>
            <a:pPr marL="12700" marR="5080">
              <a:lnSpc>
                <a:spcPct val="100000"/>
              </a:lnSpc>
            </a:pPr>
            <a:r>
              <a:rPr sz="1400" b="1" spc="-5" dirty="0">
                <a:solidFill>
                  <a:srgbClr val="FFFFFF"/>
                </a:solidFill>
                <a:latin typeface="Arial"/>
                <a:cs typeface="Arial"/>
              </a:rPr>
              <a:t>Montant </a:t>
            </a:r>
            <a:r>
              <a:rPr sz="1400" b="1" dirty="0">
                <a:solidFill>
                  <a:srgbClr val="FFFFFF"/>
                </a:solidFill>
                <a:latin typeface="Arial"/>
                <a:cs typeface="Arial"/>
              </a:rPr>
              <a:t>à</a:t>
            </a:r>
            <a:r>
              <a:rPr sz="1400" b="1" spc="-110" dirty="0">
                <a:solidFill>
                  <a:srgbClr val="FFFFFF"/>
                </a:solidFill>
                <a:latin typeface="Arial"/>
                <a:cs typeface="Arial"/>
              </a:rPr>
              <a:t> </a:t>
            </a:r>
            <a:r>
              <a:rPr sz="1400" b="1" spc="-5" dirty="0">
                <a:solidFill>
                  <a:srgbClr val="FFFFFF"/>
                </a:solidFill>
                <a:latin typeface="Arial"/>
                <a:cs typeface="Arial"/>
              </a:rPr>
              <a:t>verser:5000  Solde Actuel:5000.0  Montant </a:t>
            </a:r>
            <a:r>
              <a:rPr sz="1400" b="1" dirty="0">
                <a:solidFill>
                  <a:srgbClr val="FFFFFF"/>
                </a:solidFill>
                <a:latin typeface="Arial"/>
                <a:cs typeface="Arial"/>
              </a:rPr>
              <a:t>à retirer:7000  </a:t>
            </a:r>
            <a:r>
              <a:rPr sz="1400" b="1" spc="-5" dirty="0">
                <a:solidFill>
                  <a:srgbClr val="FFFFFF"/>
                </a:solidFill>
                <a:latin typeface="Arial"/>
                <a:cs typeface="Arial"/>
              </a:rPr>
              <a:t>Solde Insuffisant  Solde</a:t>
            </a:r>
            <a:r>
              <a:rPr sz="1400" b="1" spc="-80" dirty="0">
                <a:solidFill>
                  <a:srgbClr val="FFFFFF"/>
                </a:solidFill>
                <a:latin typeface="Arial"/>
                <a:cs typeface="Arial"/>
              </a:rPr>
              <a:t> </a:t>
            </a:r>
            <a:r>
              <a:rPr sz="1400" b="1" spc="-5" dirty="0">
                <a:solidFill>
                  <a:srgbClr val="FFFFFF"/>
                </a:solidFill>
                <a:latin typeface="Arial"/>
                <a:cs typeface="Arial"/>
              </a:rPr>
              <a:t>Final=5000.0</a:t>
            </a:r>
            <a:endParaRPr sz="1400">
              <a:latin typeface="Arial"/>
              <a:cs typeface="Arial"/>
            </a:endParaRPr>
          </a:p>
        </p:txBody>
      </p:sp>
      <p:sp>
        <p:nvSpPr>
          <p:cNvPr id="10" name="object 10"/>
          <p:cNvSpPr txBox="1"/>
          <p:nvPr/>
        </p:nvSpPr>
        <p:spPr>
          <a:xfrm>
            <a:off x="6864994" y="1144523"/>
            <a:ext cx="1179830" cy="285115"/>
          </a:xfrm>
          <a:prstGeom prst="rect">
            <a:avLst/>
          </a:prstGeom>
        </p:spPr>
        <p:txBody>
          <a:bodyPr vert="horz" wrap="square" lIns="0" tIns="0" rIns="0" bIns="0" rtlCol="0">
            <a:spAutoFit/>
          </a:bodyPr>
          <a:lstStyle/>
          <a:p>
            <a:pPr marL="12700">
              <a:lnSpc>
                <a:spcPct val="100000"/>
              </a:lnSpc>
            </a:pPr>
            <a:r>
              <a:rPr sz="1800" b="1" spc="-5" dirty="0">
                <a:solidFill>
                  <a:srgbClr val="000099"/>
                </a:solidFill>
                <a:latin typeface="Arial"/>
                <a:cs typeface="Arial"/>
              </a:rPr>
              <a:t>Scénario</a:t>
            </a:r>
            <a:r>
              <a:rPr sz="1800" b="1" spc="-90" dirty="0">
                <a:solidFill>
                  <a:srgbClr val="000099"/>
                </a:solidFill>
                <a:latin typeface="Arial"/>
                <a:cs typeface="Arial"/>
              </a:rPr>
              <a:t> </a:t>
            </a:r>
            <a:r>
              <a:rPr sz="1800" b="1" dirty="0">
                <a:solidFill>
                  <a:srgbClr val="000099"/>
                </a:solidFill>
                <a:latin typeface="Arial"/>
                <a:cs typeface="Arial"/>
              </a:rPr>
              <a:t>1</a:t>
            </a:r>
            <a:endParaRPr sz="1800">
              <a:latin typeface="Arial"/>
              <a:cs typeface="Arial"/>
            </a:endParaRPr>
          </a:p>
        </p:txBody>
      </p:sp>
      <p:sp>
        <p:nvSpPr>
          <p:cNvPr id="11" name="object 11"/>
          <p:cNvSpPr txBox="1"/>
          <p:nvPr/>
        </p:nvSpPr>
        <p:spPr>
          <a:xfrm>
            <a:off x="6864994" y="2449066"/>
            <a:ext cx="1179830" cy="285115"/>
          </a:xfrm>
          <a:prstGeom prst="rect">
            <a:avLst/>
          </a:prstGeom>
        </p:spPr>
        <p:txBody>
          <a:bodyPr vert="horz" wrap="square" lIns="0" tIns="0" rIns="0" bIns="0" rtlCol="0">
            <a:spAutoFit/>
          </a:bodyPr>
          <a:lstStyle/>
          <a:p>
            <a:pPr marL="12700">
              <a:lnSpc>
                <a:spcPct val="100000"/>
              </a:lnSpc>
            </a:pPr>
            <a:r>
              <a:rPr sz="1800" b="1" spc="-5" dirty="0">
                <a:solidFill>
                  <a:srgbClr val="000099"/>
                </a:solidFill>
                <a:latin typeface="Arial"/>
                <a:cs typeface="Arial"/>
              </a:rPr>
              <a:t>Scénario</a:t>
            </a:r>
            <a:r>
              <a:rPr sz="1800" b="1" spc="-90" dirty="0">
                <a:solidFill>
                  <a:srgbClr val="000099"/>
                </a:solidFill>
                <a:latin typeface="Arial"/>
                <a:cs typeface="Arial"/>
              </a:rPr>
              <a:t> </a:t>
            </a:r>
            <a:r>
              <a:rPr sz="1800" b="1" dirty="0">
                <a:solidFill>
                  <a:srgbClr val="000099"/>
                </a:solidFill>
                <a:latin typeface="Arial"/>
                <a:cs typeface="Arial"/>
              </a:rPr>
              <a:t>2</a:t>
            </a:r>
            <a:endParaRPr sz="1800">
              <a:latin typeface="Arial"/>
              <a:cs typeface="Arial"/>
            </a:endParaRPr>
          </a:p>
        </p:txBody>
      </p:sp>
      <p:sp>
        <p:nvSpPr>
          <p:cNvPr id="12" name="object 12"/>
          <p:cNvSpPr/>
          <p:nvPr/>
        </p:nvSpPr>
        <p:spPr>
          <a:xfrm>
            <a:off x="774073" y="3777996"/>
            <a:ext cx="9144000" cy="3429000"/>
          </a:xfrm>
          <a:custGeom>
            <a:avLst/>
            <a:gdLst/>
            <a:ahLst/>
            <a:cxnLst/>
            <a:rect l="l" t="t" r="r" b="b"/>
            <a:pathLst>
              <a:path w="9144000" h="3429000">
                <a:moveTo>
                  <a:pt x="9143996" y="3428999"/>
                </a:moveTo>
                <a:lnTo>
                  <a:pt x="9143996" y="0"/>
                </a:lnTo>
                <a:lnTo>
                  <a:pt x="0" y="0"/>
                </a:lnTo>
                <a:lnTo>
                  <a:pt x="0" y="3428999"/>
                </a:lnTo>
                <a:lnTo>
                  <a:pt x="9143996" y="3428999"/>
                </a:lnTo>
                <a:close/>
              </a:path>
            </a:pathLst>
          </a:custGeom>
          <a:solidFill>
            <a:srgbClr val="FFFFFF"/>
          </a:solidFill>
        </p:spPr>
        <p:txBody>
          <a:bodyPr wrap="square" lIns="0" tIns="0" rIns="0" bIns="0" rtlCol="0"/>
          <a:lstStyle/>
          <a:p>
            <a:endParaRPr/>
          </a:p>
        </p:txBody>
      </p:sp>
      <p:sp>
        <p:nvSpPr>
          <p:cNvPr id="13" name="object 13"/>
          <p:cNvSpPr/>
          <p:nvPr/>
        </p:nvSpPr>
        <p:spPr>
          <a:xfrm>
            <a:off x="882277" y="3777996"/>
            <a:ext cx="5760720" cy="3168650"/>
          </a:xfrm>
          <a:custGeom>
            <a:avLst/>
            <a:gdLst/>
            <a:ahLst/>
            <a:cxnLst/>
            <a:rect l="l" t="t" r="r" b="b"/>
            <a:pathLst>
              <a:path w="5760720" h="3168650">
                <a:moveTo>
                  <a:pt x="5760719" y="0"/>
                </a:moveTo>
                <a:lnTo>
                  <a:pt x="0" y="0"/>
                </a:lnTo>
                <a:lnTo>
                  <a:pt x="0" y="3168395"/>
                </a:lnTo>
                <a:lnTo>
                  <a:pt x="5760719" y="3168395"/>
                </a:lnTo>
                <a:lnTo>
                  <a:pt x="5760719" y="0"/>
                </a:lnTo>
                <a:close/>
              </a:path>
            </a:pathLst>
          </a:custGeom>
          <a:solidFill>
            <a:srgbClr val="FFFFFF"/>
          </a:solidFill>
        </p:spPr>
        <p:txBody>
          <a:bodyPr wrap="square" lIns="0" tIns="0" rIns="0" bIns="0" rtlCol="0"/>
          <a:lstStyle/>
          <a:p>
            <a:endParaRPr/>
          </a:p>
        </p:txBody>
      </p:sp>
      <p:sp>
        <p:nvSpPr>
          <p:cNvPr id="14" name="object 14"/>
          <p:cNvSpPr/>
          <p:nvPr/>
        </p:nvSpPr>
        <p:spPr>
          <a:xfrm>
            <a:off x="877705" y="3777996"/>
            <a:ext cx="5770245" cy="3175000"/>
          </a:xfrm>
          <a:custGeom>
            <a:avLst/>
            <a:gdLst/>
            <a:ahLst/>
            <a:cxnLst/>
            <a:rect l="l" t="t" r="r" b="b"/>
            <a:pathLst>
              <a:path w="5770245" h="3175000">
                <a:moveTo>
                  <a:pt x="9143" y="3163823"/>
                </a:moveTo>
                <a:lnTo>
                  <a:pt x="9143" y="0"/>
                </a:lnTo>
                <a:lnTo>
                  <a:pt x="0" y="0"/>
                </a:lnTo>
                <a:lnTo>
                  <a:pt x="0" y="3174491"/>
                </a:lnTo>
                <a:lnTo>
                  <a:pt x="4571" y="3174491"/>
                </a:lnTo>
                <a:lnTo>
                  <a:pt x="4571" y="3163823"/>
                </a:lnTo>
                <a:lnTo>
                  <a:pt x="9143" y="3163823"/>
                </a:lnTo>
                <a:close/>
              </a:path>
              <a:path w="5770245" h="3175000">
                <a:moveTo>
                  <a:pt x="5765288" y="3163823"/>
                </a:moveTo>
                <a:lnTo>
                  <a:pt x="4571" y="3163823"/>
                </a:lnTo>
                <a:lnTo>
                  <a:pt x="9143" y="3168395"/>
                </a:lnTo>
                <a:lnTo>
                  <a:pt x="9143" y="3174491"/>
                </a:lnTo>
                <a:lnTo>
                  <a:pt x="5760716" y="3174491"/>
                </a:lnTo>
                <a:lnTo>
                  <a:pt x="5760716" y="3168395"/>
                </a:lnTo>
                <a:lnTo>
                  <a:pt x="5765288" y="3163823"/>
                </a:lnTo>
                <a:close/>
              </a:path>
              <a:path w="5770245" h="3175000">
                <a:moveTo>
                  <a:pt x="9143" y="3174491"/>
                </a:moveTo>
                <a:lnTo>
                  <a:pt x="9143" y="3168395"/>
                </a:lnTo>
                <a:lnTo>
                  <a:pt x="4571" y="3163823"/>
                </a:lnTo>
                <a:lnTo>
                  <a:pt x="4571" y="3174491"/>
                </a:lnTo>
                <a:lnTo>
                  <a:pt x="9143" y="3174491"/>
                </a:lnTo>
                <a:close/>
              </a:path>
              <a:path w="5770245" h="3175000">
                <a:moveTo>
                  <a:pt x="5769860" y="3174491"/>
                </a:moveTo>
                <a:lnTo>
                  <a:pt x="5769860" y="0"/>
                </a:lnTo>
                <a:lnTo>
                  <a:pt x="5760716" y="0"/>
                </a:lnTo>
                <a:lnTo>
                  <a:pt x="5760716" y="3163823"/>
                </a:lnTo>
                <a:lnTo>
                  <a:pt x="5765288" y="3163823"/>
                </a:lnTo>
                <a:lnTo>
                  <a:pt x="5765288" y="3174491"/>
                </a:lnTo>
                <a:lnTo>
                  <a:pt x="5769860" y="3174491"/>
                </a:lnTo>
                <a:close/>
              </a:path>
              <a:path w="5770245" h="3175000">
                <a:moveTo>
                  <a:pt x="5765288" y="3174491"/>
                </a:moveTo>
                <a:lnTo>
                  <a:pt x="5765288" y="3163823"/>
                </a:lnTo>
                <a:lnTo>
                  <a:pt x="5760716" y="3168395"/>
                </a:lnTo>
                <a:lnTo>
                  <a:pt x="5760716" y="3174491"/>
                </a:lnTo>
                <a:lnTo>
                  <a:pt x="5765288" y="3174491"/>
                </a:lnTo>
                <a:close/>
              </a:path>
            </a:pathLst>
          </a:custGeom>
          <a:solidFill>
            <a:srgbClr val="000000"/>
          </a:solidFill>
        </p:spPr>
        <p:txBody>
          <a:bodyPr wrap="square" lIns="0" tIns="0" rIns="0" bIns="0" rtlCol="0"/>
          <a:lstStyle/>
          <a:p>
            <a:endParaRPr/>
          </a:p>
        </p:txBody>
      </p:sp>
      <p:sp>
        <p:nvSpPr>
          <p:cNvPr id="15" name="object 15"/>
          <p:cNvSpPr txBox="1"/>
          <p:nvPr/>
        </p:nvSpPr>
        <p:spPr>
          <a:xfrm>
            <a:off x="1303921" y="3813554"/>
            <a:ext cx="1600835" cy="236854"/>
          </a:xfrm>
          <a:prstGeom prst="rect">
            <a:avLst/>
          </a:prstGeom>
        </p:spPr>
        <p:txBody>
          <a:bodyPr vert="horz" wrap="square" lIns="0" tIns="0" rIns="0" bIns="0" rtlCol="0">
            <a:spAutoFit/>
          </a:bodyPr>
          <a:lstStyle/>
          <a:p>
            <a:pPr marL="12700">
              <a:lnSpc>
                <a:spcPct val="100000"/>
              </a:lnSpc>
            </a:pPr>
            <a:r>
              <a:rPr sz="1400" b="1" dirty="0">
                <a:latin typeface="Consolas"/>
                <a:cs typeface="Consolas"/>
              </a:rPr>
              <a:t>cp.retirer(mt2);</a:t>
            </a:r>
            <a:endParaRPr sz="1400">
              <a:latin typeface="Consolas"/>
              <a:cs typeface="Consolas"/>
            </a:endParaRPr>
          </a:p>
        </p:txBody>
      </p:sp>
      <p:sp>
        <p:nvSpPr>
          <p:cNvPr id="16" name="object 16"/>
          <p:cNvSpPr/>
          <p:nvPr/>
        </p:nvSpPr>
        <p:spPr>
          <a:xfrm>
            <a:off x="6642993" y="3777996"/>
            <a:ext cx="3168650" cy="144780"/>
          </a:xfrm>
          <a:custGeom>
            <a:avLst/>
            <a:gdLst/>
            <a:ahLst/>
            <a:cxnLst/>
            <a:rect l="l" t="t" r="r" b="b"/>
            <a:pathLst>
              <a:path w="3168650" h="144779">
                <a:moveTo>
                  <a:pt x="3168395" y="0"/>
                </a:moveTo>
                <a:lnTo>
                  <a:pt x="0" y="0"/>
                </a:lnTo>
                <a:lnTo>
                  <a:pt x="0" y="144779"/>
                </a:lnTo>
                <a:lnTo>
                  <a:pt x="3168395" y="144779"/>
                </a:lnTo>
                <a:lnTo>
                  <a:pt x="3168395" y="0"/>
                </a:lnTo>
                <a:close/>
              </a:path>
            </a:pathLst>
          </a:custGeom>
          <a:solidFill>
            <a:srgbClr val="000000"/>
          </a:solidFill>
        </p:spPr>
        <p:txBody>
          <a:bodyPr wrap="square" lIns="0" tIns="0" rIns="0" bIns="0" rtlCol="0"/>
          <a:lstStyle/>
          <a:p>
            <a:endParaRPr/>
          </a:p>
        </p:txBody>
      </p:sp>
      <p:sp>
        <p:nvSpPr>
          <p:cNvPr id="17" name="object 17"/>
          <p:cNvSpPr/>
          <p:nvPr/>
        </p:nvSpPr>
        <p:spPr>
          <a:xfrm>
            <a:off x="6630802" y="3777996"/>
            <a:ext cx="3192780" cy="157480"/>
          </a:xfrm>
          <a:custGeom>
            <a:avLst/>
            <a:gdLst/>
            <a:ahLst/>
            <a:cxnLst/>
            <a:rect l="l" t="t" r="r" b="b"/>
            <a:pathLst>
              <a:path w="3192779" h="157479">
                <a:moveTo>
                  <a:pt x="24383" y="132587"/>
                </a:moveTo>
                <a:lnTo>
                  <a:pt x="24383" y="0"/>
                </a:lnTo>
                <a:lnTo>
                  <a:pt x="0" y="0"/>
                </a:lnTo>
                <a:lnTo>
                  <a:pt x="0" y="152399"/>
                </a:lnTo>
                <a:lnTo>
                  <a:pt x="4571" y="156971"/>
                </a:lnTo>
                <a:lnTo>
                  <a:pt x="12191" y="156971"/>
                </a:lnTo>
                <a:lnTo>
                  <a:pt x="12191" y="132587"/>
                </a:lnTo>
                <a:lnTo>
                  <a:pt x="24383" y="132587"/>
                </a:lnTo>
                <a:close/>
              </a:path>
              <a:path w="3192779" h="157479">
                <a:moveTo>
                  <a:pt x="3180587" y="132587"/>
                </a:moveTo>
                <a:lnTo>
                  <a:pt x="12191" y="132587"/>
                </a:lnTo>
                <a:lnTo>
                  <a:pt x="24383" y="144779"/>
                </a:lnTo>
                <a:lnTo>
                  <a:pt x="24383" y="156971"/>
                </a:lnTo>
                <a:lnTo>
                  <a:pt x="3168395" y="156971"/>
                </a:lnTo>
                <a:lnTo>
                  <a:pt x="3168395" y="144779"/>
                </a:lnTo>
                <a:lnTo>
                  <a:pt x="3180587" y="132587"/>
                </a:lnTo>
                <a:close/>
              </a:path>
              <a:path w="3192779" h="157479">
                <a:moveTo>
                  <a:pt x="24383" y="156971"/>
                </a:moveTo>
                <a:lnTo>
                  <a:pt x="24383" y="144779"/>
                </a:lnTo>
                <a:lnTo>
                  <a:pt x="12191" y="132587"/>
                </a:lnTo>
                <a:lnTo>
                  <a:pt x="12191" y="156971"/>
                </a:lnTo>
                <a:lnTo>
                  <a:pt x="24383" y="156971"/>
                </a:lnTo>
                <a:close/>
              </a:path>
              <a:path w="3192779" h="157479">
                <a:moveTo>
                  <a:pt x="3192779" y="152399"/>
                </a:moveTo>
                <a:lnTo>
                  <a:pt x="3192779" y="0"/>
                </a:lnTo>
                <a:lnTo>
                  <a:pt x="3168395" y="0"/>
                </a:lnTo>
                <a:lnTo>
                  <a:pt x="3168395" y="132587"/>
                </a:lnTo>
                <a:lnTo>
                  <a:pt x="3180587" y="132587"/>
                </a:lnTo>
                <a:lnTo>
                  <a:pt x="3180587" y="156971"/>
                </a:lnTo>
                <a:lnTo>
                  <a:pt x="3188207" y="156971"/>
                </a:lnTo>
                <a:lnTo>
                  <a:pt x="3192779" y="152399"/>
                </a:lnTo>
                <a:close/>
              </a:path>
              <a:path w="3192779" h="157479">
                <a:moveTo>
                  <a:pt x="3180587" y="156971"/>
                </a:moveTo>
                <a:lnTo>
                  <a:pt x="3180587" y="132587"/>
                </a:lnTo>
                <a:lnTo>
                  <a:pt x="3168395" y="144779"/>
                </a:lnTo>
                <a:lnTo>
                  <a:pt x="3168395" y="156971"/>
                </a:lnTo>
                <a:lnTo>
                  <a:pt x="3180587" y="156971"/>
                </a:lnTo>
                <a:close/>
              </a:path>
            </a:pathLst>
          </a:custGeom>
          <a:solidFill>
            <a:srgbClr val="000000"/>
          </a:solidFill>
        </p:spPr>
        <p:txBody>
          <a:bodyPr wrap="square" lIns="0" tIns="0" rIns="0" bIns="0" rtlCol="0"/>
          <a:lstStyle/>
          <a:p>
            <a:endParaRPr/>
          </a:p>
        </p:txBody>
      </p:sp>
      <p:sp>
        <p:nvSpPr>
          <p:cNvPr id="18" name="object 18"/>
          <p:cNvSpPr/>
          <p:nvPr/>
        </p:nvSpPr>
        <p:spPr>
          <a:xfrm>
            <a:off x="6630802" y="4270247"/>
            <a:ext cx="3192780" cy="1249680"/>
          </a:xfrm>
          <a:custGeom>
            <a:avLst/>
            <a:gdLst/>
            <a:ahLst/>
            <a:cxnLst/>
            <a:rect l="l" t="t" r="r" b="b"/>
            <a:pathLst>
              <a:path w="3192779" h="1249679">
                <a:moveTo>
                  <a:pt x="3192779" y="1243583"/>
                </a:moveTo>
                <a:lnTo>
                  <a:pt x="3192779" y="6095"/>
                </a:lnTo>
                <a:lnTo>
                  <a:pt x="3188207" y="0"/>
                </a:lnTo>
                <a:lnTo>
                  <a:pt x="4571" y="0"/>
                </a:lnTo>
                <a:lnTo>
                  <a:pt x="0" y="6095"/>
                </a:lnTo>
                <a:lnTo>
                  <a:pt x="0" y="1243583"/>
                </a:lnTo>
                <a:lnTo>
                  <a:pt x="4571" y="1249679"/>
                </a:lnTo>
                <a:lnTo>
                  <a:pt x="12191" y="1249679"/>
                </a:lnTo>
                <a:lnTo>
                  <a:pt x="12191" y="25907"/>
                </a:lnTo>
                <a:lnTo>
                  <a:pt x="24383" y="12191"/>
                </a:lnTo>
                <a:lnTo>
                  <a:pt x="24383" y="25907"/>
                </a:lnTo>
                <a:lnTo>
                  <a:pt x="3168395" y="25907"/>
                </a:lnTo>
                <a:lnTo>
                  <a:pt x="3168395" y="12191"/>
                </a:lnTo>
                <a:lnTo>
                  <a:pt x="3180587" y="25907"/>
                </a:lnTo>
                <a:lnTo>
                  <a:pt x="3180587" y="1249679"/>
                </a:lnTo>
                <a:lnTo>
                  <a:pt x="3188207" y="1249679"/>
                </a:lnTo>
                <a:lnTo>
                  <a:pt x="3192779" y="1243583"/>
                </a:lnTo>
                <a:close/>
              </a:path>
              <a:path w="3192779" h="1249679">
                <a:moveTo>
                  <a:pt x="24383" y="25907"/>
                </a:moveTo>
                <a:lnTo>
                  <a:pt x="24383" y="12191"/>
                </a:lnTo>
                <a:lnTo>
                  <a:pt x="12191" y="25907"/>
                </a:lnTo>
                <a:lnTo>
                  <a:pt x="24383" y="25907"/>
                </a:lnTo>
                <a:close/>
              </a:path>
              <a:path w="3192779" h="1249679">
                <a:moveTo>
                  <a:pt x="24383" y="1223771"/>
                </a:moveTo>
                <a:lnTo>
                  <a:pt x="24383" y="25907"/>
                </a:lnTo>
                <a:lnTo>
                  <a:pt x="12191" y="25907"/>
                </a:lnTo>
                <a:lnTo>
                  <a:pt x="12191" y="1223771"/>
                </a:lnTo>
                <a:lnTo>
                  <a:pt x="24383" y="1223771"/>
                </a:lnTo>
                <a:close/>
              </a:path>
              <a:path w="3192779" h="1249679">
                <a:moveTo>
                  <a:pt x="3180587" y="1223771"/>
                </a:moveTo>
                <a:lnTo>
                  <a:pt x="12191" y="1223771"/>
                </a:lnTo>
                <a:lnTo>
                  <a:pt x="24383" y="1235963"/>
                </a:lnTo>
                <a:lnTo>
                  <a:pt x="24383" y="1249679"/>
                </a:lnTo>
                <a:lnTo>
                  <a:pt x="3168395" y="1249679"/>
                </a:lnTo>
                <a:lnTo>
                  <a:pt x="3168395" y="1235963"/>
                </a:lnTo>
                <a:lnTo>
                  <a:pt x="3180587" y="1223771"/>
                </a:lnTo>
                <a:close/>
              </a:path>
              <a:path w="3192779" h="1249679">
                <a:moveTo>
                  <a:pt x="24383" y="1249679"/>
                </a:moveTo>
                <a:lnTo>
                  <a:pt x="24383" y="1235963"/>
                </a:lnTo>
                <a:lnTo>
                  <a:pt x="12191" y="1223771"/>
                </a:lnTo>
                <a:lnTo>
                  <a:pt x="12191" y="1249679"/>
                </a:lnTo>
                <a:lnTo>
                  <a:pt x="24383" y="1249679"/>
                </a:lnTo>
                <a:close/>
              </a:path>
              <a:path w="3192779" h="1249679">
                <a:moveTo>
                  <a:pt x="3180587" y="25907"/>
                </a:moveTo>
                <a:lnTo>
                  <a:pt x="3168395" y="12191"/>
                </a:lnTo>
                <a:lnTo>
                  <a:pt x="3168395" y="25907"/>
                </a:lnTo>
                <a:lnTo>
                  <a:pt x="3180587" y="25907"/>
                </a:lnTo>
                <a:close/>
              </a:path>
              <a:path w="3192779" h="1249679">
                <a:moveTo>
                  <a:pt x="3180587" y="1223771"/>
                </a:moveTo>
                <a:lnTo>
                  <a:pt x="3180587" y="25907"/>
                </a:lnTo>
                <a:lnTo>
                  <a:pt x="3168395" y="25907"/>
                </a:lnTo>
                <a:lnTo>
                  <a:pt x="3168395" y="1223771"/>
                </a:lnTo>
                <a:lnTo>
                  <a:pt x="3180587" y="1223771"/>
                </a:lnTo>
                <a:close/>
              </a:path>
              <a:path w="3192779" h="1249679">
                <a:moveTo>
                  <a:pt x="3180587" y="1249679"/>
                </a:moveTo>
                <a:lnTo>
                  <a:pt x="3180587" y="1223771"/>
                </a:lnTo>
                <a:lnTo>
                  <a:pt x="3168395" y="1235963"/>
                </a:lnTo>
                <a:lnTo>
                  <a:pt x="3168395" y="1249679"/>
                </a:lnTo>
                <a:lnTo>
                  <a:pt x="3180587" y="1249679"/>
                </a:lnTo>
                <a:close/>
              </a:path>
            </a:pathLst>
          </a:custGeom>
          <a:solidFill>
            <a:srgbClr val="000000"/>
          </a:solidFill>
        </p:spPr>
        <p:txBody>
          <a:bodyPr wrap="square" lIns="0" tIns="0" rIns="0" bIns="0" rtlCol="0"/>
          <a:lstStyle/>
          <a:p>
            <a:endParaRPr/>
          </a:p>
        </p:txBody>
      </p:sp>
      <p:sp>
        <p:nvSpPr>
          <p:cNvPr id="19" name="object 19"/>
          <p:cNvSpPr txBox="1"/>
          <p:nvPr/>
        </p:nvSpPr>
        <p:spPr>
          <a:xfrm>
            <a:off x="6642993" y="4282439"/>
            <a:ext cx="3168650" cy="1224280"/>
          </a:xfrm>
          <a:prstGeom prst="rect">
            <a:avLst/>
          </a:prstGeom>
          <a:solidFill>
            <a:srgbClr val="000000"/>
          </a:solidFill>
        </p:spPr>
        <p:txBody>
          <a:bodyPr vert="horz" wrap="square" lIns="0" tIns="71755" rIns="0" bIns="0" rtlCol="0">
            <a:spAutoFit/>
          </a:bodyPr>
          <a:lstStyle/>
          <a:p>
            <a:pPr marL="91440" marR="1101725">
              <a:lnSpc>
                <a:spcPct val="100000"/>
              </a:lnSpc>
              <a:spcBef>
                <a:spcPts val="565"/>
              </a:spcBef>
            </a:pPr>
            <a:r>
              <a:rPr sz="1400" b="1" spc="-5" dirty="0">
                <a:solidFill>
                  <a:srgbClr val="FFFFFF"/>
                </a:solidFill>
                <a:latin typeface="Arial"/>
                <a:cs typeface="Arial"/>
              </a:rPr>
              <a:t>Montant </a:t>
            </a:r>
            <a:r>
              <a:rPr sz="1400" b="1" dirty="0">
                <a:solidFill>
                  <a:srgbClr val="FFFFFF"/>
                </a:solidFill>
                <a:latin typeface="Arial"/>
                <a:cs typeface="Arial"/>
              </a:rPr>
              <a:t>à </a:t>
            </a:r>
            <a:r>
              <a:rPr sz="1400" b="1" spc="-5" dirty="0">
                <a:solidFill>
                  <a:srgbClr val="FFFFFF"/>
                </a:solidFill>
                <a:latin typeface="Arial"/>
                <a:cs typeface="Arial"/>
              </a:rPr>
              <a:t>verser:5000  Solde Actuel:5000.0  Montant </a:t>
            </a:r>
            <a:r>
              <a:rPr sz="1400" b="1" dirty="0">
                <a:solidFill>
                  <a:srgbClr val="FFFFFF"/>
                </a:solidFill>
                <a:latin typeface="Arial"/>
                <a:cs typeface="Arial"/>
              </a:rPr>
              <a:t>à retirer:-2000  </a:t>
            </a:r>
            <a:r>
              <a:rPr sz="1400" b="1" spc="-5" dirty="0">
                <a:solidFill>
                  <a:srgbClr val="FFFFFF"/>
                </a:solidFill>
                <a:latin typeface="Arial"/>
                <a:cs typeface="Arial"/>
              </a:rPr>
              <a:t>Montant -2000.0</a:t>
            </a:r>
            <a:r>
              <a:rPr sz="1400" b="1" spc="-120" dirty="0">
                <a:solidFill>
                  <a:srgbClr val="FFFFFF"/>
                </a:solidFill>
                <a:latin typeface="Arial"/>
                <a:cs typeface="Arial"/>
              </a:rPr>
              <a:t> </a:t>
            </a:r>
            <a:r>
              <a:rPr sz="1400" b="1" spc="-5" dirty="0">
                <a:solidFill>
                  <a:srgbClr val="FFFFFF"/>
                </a:solidFill>
                <a:latin typeface="Arial"/>
                <a:cs typeface="Arial"/>
              </a:rPr>
              <a:t>négatif  Solde</a:t>
            </a:r>
            <a:r>
              <a:rPr sz="1400" b="1" spc="-80" dirty="0">
                <a:solidFill>
                  <a:srgbClr val="FFFFFF"/>
                </a:solidFill>
                <a:latin typeface="Arial"/>
                <a:cs typeface="Arial"/>
              </a:rPr>
              <a:t> </a:t>
            </a:r>
            <a:r>
              <a:rPr sz="1400" b="1" spc="-5" dirty="0">
                <a:solidFill>
                  <a:srgbClr val="FFFFFF"/>
                </a:solidFill>
                <a:latin typeface="Arial"/>
                <a:cs typeface="Arial"/>
              </a:rPr>
              <a:t>Final=5000.0</a:t>
            </a:r>
            <a:endParaRPr sz="1400">
              <a:latin typeface="Arial"/>
              <a:cs typeface="Arial"/>
            </a:endParaRPr>
          </a:p>
        </p:txBody>
      </p:sp>
      <p:sp>
        <p:nvSpPr>
          <p:cNvPr id="20" name="object 20"/>
          <p:cNvSpPr txBox="1"/>
          <p:nvPr/>
        </p:nvSpPr>
        <p:spPr>
          <a:xfrm>
            <a:off x="6864994" y="4034026"/>
            <a:ext cx="1179830" cy="285115"/>
          </a:xfrm>
          <a:prstGeom prst="rect">
            <a:avLst/>
          </a:prstGeom>
        </p:spPr>
        <p:txBody>
          <a:bodyPr vert="horz" wrap="square" lIns="0" tIns="0" rIns="0" bIns="0" rtlCol="0">
            <a:spAutoFit/>
          </a:bodyPr>
          <a:lstStyle/>
          <a:p>
            <a:pPr marL="12700">
              <a:lnSpc>
                <a:spcPct val="100000"/>
              </a:lnSpc>
            </a:pPr>
            <a:r>
              <a:rPr sz="1800" b="1" spc="-5" dirty="0">
                <a:solidFill>
                  <a:srgbClr val="000099"/>
                </a:solidFill>
                <a:latin typeface="Arial"/>
                <a:cs typeface="Arial"/>
              </a:rPr>
              <a:t>Scénario</a:t>
            </a:r>
            <a:r>
              <a:rPr sz="1800" b="1" spc="-90" dirty="0">
                <a:solidFill>
                  <a:srgbClr val="000099"/>
                </a:solidFill>
                <a:latin typeface="Arial"/>
                <a:cs typeface="Arial"/>
              </a:rPr>
              <a:t> </a:t>
            </a:r>
            <a:r>
              <a:rPr sz="1800" b="1" dirty="0">
                <a:solidFill>
                  <a:srgbClr val="000099"/>
                </a:solidFill>
                <a:latin typeface="Arial"/>
                <a:cs typeface="Arial"/>
              </a:rPr>
              <a:t>3</a:t>
            </a:r>
            <a:endParaRPr sz="1800">
              <a:latin typeface="Arial"/>
              <a:cs typeface="Arial"/>
            </a:endParaRPr>
          </a:p>
        </p:txBody>
      </p:sp>
      <p:sp>
        <p:nvSpPr>
          <p:cNvPr id="21" name="object 21"/>
          <p:cNvSpPr/>
          <p:nvPr/>
        </p:nvSpPr>
        <p:spPr>
          <a:xfrm>
            <a:off x="6630802" y="5998463"/>
            <a:ext cx="3192780" cy="890269"/>
          </a:xfrm>
          <a:custGeom>
            <a:avLst/>
            <a:gdLst/>
            <a:ahLst/>
            <a:cxnLst/>
            <a:rect l="l" t="t" r="r" b="b"/>
            <a:pathLst>
              <a:path w="3192779" h="890270">
                <a:moveTo>
                  <a:pt x="3192779" y="883919"/>
                </a:moveTo>
                <a:lnTo>
                  <a:pt x="3192779" y="6095"/>
                </a:lnTo>
                <a:lnTo>
                  <a:pt x="3188207" y="0"/>
                </a:lnTo>
                <a:lnTo>
                  <a:pt x="4571" y="0"/>
                </a:lnTo>
                <a:lnTo>
                  <a:pt x="0" y="6095"/>
                </a:lnTo>
                <a:lnTo>
                  <a:pt x="0" y="883919"/>
                </a:lnTo>
                <a:lnTo>
                  <a:pt x="4571" y="890015"/>
                </a:lnTo>
                <a:lnTo>
                  <a:pt x="12191" y="890015"/>
                </a:lnTo>
                <a:lnTo>
                  <a:pt x="12191" y="25907"/>
                </a:lnTo>
                <a:lnTo>
                  <a:pt x="24383" y="12191"/>
                </a:lnTo>
                <a:lnTo>
                  <a:pt x="24383" y="25907"/>
                </a:lnTo>
                <a:lnTo>
                  <a:pt x="3168395" y="25907"/>
                </a:lnTo>
                <a:lnTo>
                  <a:pt x="3168395" y="12191"/>
                </a:lnTo>
                <a:lnTo>
                  <a:pt x="3180587" y="25907"/>
                </a:lnTo>
                <a:lnTo>
                  <a:pt x="3180587" y="890015"/>
                </a:lnTo>
                <a:lnTo>
                  <a:pt x="3188207" y="890015"/>
                </a:lnTo>
                <a:lnTo>
                  <a:pt x="3192779" y="883919"/>
                </a:lnTo>
                <a:close/>
              </a:path>
              <a:path w="3192779" h="890270">
                <a:moveTo>
                  <a:pt x="24383" y="25907"/>
                </a:moveTo>
                <a:lnTo>
                  <a:pt x="24383" y="12191"/>
                </a:lnTo>
                <a:lnTo>
                  <a:pt x="12191" y="25907"/>
                </a:lnTo>
                <a:lnTo>
                  <a:pt x="24383" y="25907"/>
                </a:lnTo>
                <a:close/>
              </a:path>
              <a:path w="3192779" h="890270">
                <a:moveTo>
                  <a:pt x="24383" y="864107"/>
                </a:moveTo>
                <a:lnTo>
                  <a:pt x="24383" y="25907"/>
                </a:lnTo>
                <a:lnTo>
                  <a:pt x="12191" y="25907"/>
                </a:lnTo>
                <a:lnTo>
                  <a:pt x="12191" y="864107"/>
                </a:lnTo>
                <a:lnTo>
                  <a:pt x="24383" y="864107"/>
                </a:lnTo>
                <a:close/>
              </a:path>
              <a:path w="3192779" h="890270">
                <a:moveTo>
                  <a:pt x="3180587" y="864107"/>
                </a:moveTo>
                <a:lnTo>
                  <a:pt x="12191" y="864107"/>
                </a:lnTo>
                <a:lnTo>
                  <a:pt x="24383" y="876299"/>
                </a:lnTo>
                <a:lnTo>
                  <a:pt x="24383" y="890015"/>
                </a:lnTo>
                <a:lnTo>
                  <a:pt x="3168395" y="890015"/>
                </a:lnTo>
                <a:lnTo>
                  <a:pt x="3168395" y="876299"/>
                </a:lnTo>
                <a:lnTo>
                  <a:pt x="3180587" y="864107"/>
                </a:lnTo>
                <a:close/>
              </a:path>
              <a:path w="3192779" h="890270">
                <a:moveTo>
                  <a:pt x="24383" y="890015"/>
                </a:moveTo>
                <a:lnTo>
                  <a:pt x="24383" y="876299"/>
                </a:lnTo>
                <a:lnTo>
                  <a:pt x="12191" y="864107"/>
                </a:lnTo>
                <a:lnTo>
                  <a:pt x="12191" y="890015"/>
                </a:lnTo>
                <a:lnTo>
                  <a:pt x="24383" y="890015"/>
                </a:lnTo>
                <a:close/>
              </a:path>
              <a:path w="3192779" h="890270">
                <a:moveTo>
                  <a:pt x="3180587" y="25907"/>
                </a:moveTo>
                <a:lnTo>
                  <a:pt x="3168395" y="12191"/>
                </a:lnTo>
                <a:lnTo>
                  <a:pt x="3168395" y="25907"/>
                </a:lnTo>
                <a:lnTo>
                  <a:pt x="3180587" y="25907"/>
                </a:lnTo>
                <a:close/>
              </a:path>
              <a:path w="3192779" h="890270">
                <a:moveTo>
                  <a:pt x="3180587" y="864107"/>
                </a:moveTo>
                <a:lnTo>
                  <a:pt x="3180587" y="25907"/>
                </a:lnTo>
                <a:lnTo>
                  <a:pt x="3168395" y="25907"/>
                </a:lnTo>
                <a:lnTo>
                  <a:pt x="3168395" y="864107"/>
                </a:lnTo>
                <a:lnTo>
                  <a:pt x="3180587" y="864107"/>
                </a:lnTo>
                <a:close/>
              </a:path>
              <a:path w="3192779" h="890270">
                <a:moveTo>
                  <a:pt x="3180587" y="890015"/>
                </a:moveTo>
                <a:lnTo>
                  <a:pt x="3180587" y="864107"/>
                </a:lnTo>
                <a:lnTo>
                  <a:pt x="3168395" y="876299"/>
                </a:lnTo>
                <a:lnTo>
                  <a:pt x="3168395" y="890015"/>
                </a:lnTo>
                <a:lnTo>
                  <a:pt x="3180587" y="890015"/>
                </a:lnTo>
                <a:close/>
              </a:path>
            </a:pathLst>
          </a:custGeom>
          <a:solidFill>
            <a:srgbClr val="000000"/>
          </a:solidFill>
        </p:spPr>
        <p:txBody>
          <a:bodyPr wrap="square" lIns="0" tIns="0" rIns="0" bIns="0" rtlCol="0"/>
          <a:lstStyle/>
          <a:p>
            <a:endParaRPr/>
          </a:p>
        </p:txBody>
      </p:sp>
      <p:sp>
        <p:nvSpPr>
          <p:cNvPr id="22" name="object 22"/>
          <p:cNvSpPr txBox="1"/>
          <p:nvPr/>
        </p:nvSpPr>
        <p:spPr>
          <a:xfrm>
            <a:off x="6642993" y="6010655"/>
            <a:ext cx="3168650" cy="864235"/>
          </a:xfrm>
          <a:prstGeom prst="rect">
            <a:avLst/>
          </a:prstGeom>
          <a:solidFill>
            <a:srgbClr val="000000"/>
          </a:solidFill>
        </p:spPr>
        <p:txBody>
          <a:bodyPr vert="horz" wrap="square" lIns="0" tIns="105410" rIns="0" bIns="0" rtlCol="0">
            <a:spAutoFit/>
          </a:bodyPr>
          <a:lstStyle/>
          <a:p>
            <a:pPr marL="91440" marR="1202690">
              <a:lnSpc>
                <a:spcPct val="100000"/>
              </a:lnSpc>
              <a:spcBef>
                <a:spcPts val="830"/>
              </a:spcBef>
            </a:pPr>
            <a:r>
              <a:rPr sz="1400" spc="-5" dirty="0">
                <a:solidFill>
                  <a:srgbClr val="FFFFFF"/>
                </a:solidFill>
                <a:latin typeface="Arial"/>
                <a:cs typeface="Arial"/>
              </a:rPr>
              <a:t>Montant </a:t>
            </a:r>
            <a:r>
              <a:rPr sz="1400" dirty="0">
                <a:solidFill>
                  <a:srgbClr val="FFFFFF"/>
                </a:solidFill>
                <a:latin typeface="Arial"/>
                <a:cs typeface="Arial"/>
              </a:rPr>
              <a:t>à</a:t>
            </a:r>
            <a:r>
              <a:rPr sz="1400" spc="-120" dirty="0">
                <a:solidFill>
                  <a:srgbClr val="FFFFFF"/>
                </a:solidFill>
                <a:latin typeface="Arial"/>
                <a:cs typeface="Arial"/>
              </a:rPr>
              <a:t> </a:t>
            </a:r>
            <a:r>
              <a:rPr sz="1400" dirty="0">
                <a:solidFill>
                  <a:srgbClr val="FFFFFF"/>
                </a:solidFill>
                <a:latin typeface="Arial"/>
                <a:cs typeface="Arial"/>
              </a:rPr>
              <a:t>verser:azerty  </a:t>
            </a:r>
            <a:r>
              <a:rPr sz="1400" spc="-5" dirty="0">
                <a:solidFill>
                  <a:srgbClr val="FFFFFF"/>
                </a:solidFill>
                <a:latin typeface="Arial"/>
                <a:cs typeface="Arial"/>
              </a:rPr>
              <a:t>Problème de </a:t>
            </a:r>
            <a:r>
              <a:rPr sz="1400" dirty="0">
                <a:solidFill>
                  <a:srgbClr val="FFFFFF"/>
                </a:solidFill>
                <a:latin typeface="Arial"/>
                <a:cs typeface="Arial"/>
              </a:rPr>
              <a:t>saisie  </a:t>
            </a:r>
            <a:r>
              <a:rPr sz="1400" spc="-5" dirty="0">
                <a:solidFill>
                  <a:srgbClr val="FFFFFF"/>
                </a:solidFill>
                <a:latin typeface="Arial"/>
                <a:cs typeface="Arial"/>
              </a:rPr>
              <a:t>Solde</a:t>
            </a:r>
            <a:r>
              <a:rPr sz="1400" spc="-75" dirty="0">
                <a:solidFill>
                  <a:srgbClr val="FFFFFF"/>
                </a:solidFill>
                <a:latin typeface="Arial"/>
                <a:cs typeface="Arial"/>
              </a:rPr>
              <a:t> </a:t>
            </a:r>
            <a:r>
              <a:rPr sz="1400" spc="-5" dirty="0">
                <a:solidFill>
                  <a:srgbClr val="FFFFFF"/>
                </a:solidFill>
                <a:latin typeface="Arial"/>
                <a:cs typeface="Arial"/>
              </a:rPr>
              <a:t>Final=0.0</a:t>
            </a:r>
            <a:endParaRPr sz="1400">
              <a:latin typeface="Arial"/>
              <a:cs typeface="Arial"/>
            </a:endParaRPr>
          </a:p>
        </p:txBody>
      </p:sp>
      <p:sp>
        <p:nvSpPr>
          <p:cNvPr id="23" name="object 23"/>
          <p:cNvSpPr txBox="1"/>
          <p:nvPr/>
        </p:nvSpPr>
        <p:spPr>
          <a:xfrm>
            <a:off x="6810130" y="5617461"/>
            <a:ext cx="1179830" cy="285115"/>
          </a:xfrm>
          <a:prstGeom prst="rect">
            <a:avLst/>
          </a:prstGeom>
        </p:spPr>
        <p:txBody>
          <a:bodyPr vert="horz" wrap="square" lIns="0" tIns="0" rIns="0" bIns="0" rtlCol="0">
            <a:spAutoFit/>
          </a:bodyPr>
          <a:lstStyle/>
          <a:p>
            <a:pPr marL="12700">
              <a:lnSpc>
                <a:spcPct val="100000"/>
              </a:lnSpc>
            </a:pPr>
            <a:r>
              <a:rPr sz="1800" b="1" spc="-5" dirty="0">
                <a:solidFill>
                  <a:srgbClr val="000099"/>
                </a:solidFill>
                <a:latin typeface="Arial"/>
                <a:cs typeface="Arial"/>
              </a:rPr>
              <a:t>Scénario</a:t>
            </a:r>
            <a:r>
              <a:rPr sz="1800" b="1" spc="-90" dirty="0">
                <a:solidFill>
                  <a:srgbClr val="000099"/>
                </a:solidFill>
                <a:latin typeface="Arial"/>
                <a:cs typeface="Arial"/>
              </a:rPr>
              <a:t> </a:t>
            </a:r>
            <a:r>
              <a:rPr sz="1800" b="1" dirty="0">
                <a:solidFill>
                  <a:srgbClr val="000099"/>
                </a:solidFill>
                <a:latin typeface="Arial"/>
                <a:cs typeface="Arial"/>
              </a:rPr>
              <a:t>4</a:t>
            </a:r>
            <a:endParaRPr sz="1800">
              <a:latin typeface="Arial"/>
              <a:cs typeface="Arial"/>
            </a:endParaRPr>
          </a:p>
        </p:txBody>
      </p:sp>
      <p:sp>
        <p:nvSpPr>
          <p:cNvPr id="24" name="object 24"/>
          <p:cNvSpPr txBox="1"/>
          <p:nvPr/>
        </p:nvSpPr>
        <p:spPr>
          <a:xfrm>
            <a:off x="1071028" y="4034026"/>
            <a:ext cx="5545455" cy="2798445"/>
          </a:xfrm>
          <a:prstGeom prst="rect">
            <a:avLst/>
          </a:prstGeom>
        </p:spPr>
        <p:txBody>
          <a:bodyPr vert="horz" wrap="square" lIns="0" tIns="0" rIns="0" bIns="0" rtlCol="0">
            <a:spAutoFit/>
          </a:bodyPr>
          <a:lstStyle/>
          <a:p>
            <a:pPr marL="109855">
              <a:lnSpc>
                <a:spcPct val="100000"/>
              </a:lnSpc>
            </a:pPr>
            <a:r>
              <a:rPr sz="1400" b="1" dirty="0">
                <a:latin typeface="Consolas"/>
                <a:cs typeface="Consolas"/>
              </a:rPr>
              <a:t>}</a:t>
            </a:r>
            <a:endParaRPr sz="1400" dirty="0">
              <a:latin typeface="Consolas"/>
              <a:cs typeface="Consolas"/>
            </a:endParaRPr>
          </a:p>
          <a:p>
            <a:pPr marL="355600" marR="1736089" indent="-342900">
              <a:lnSpc>
                <a:spcPct val="120000"/>
              </a:lnSpc>
            </a:pPr>
            <a:r>
              <a:rPr sz="1400" b="1" dirty="0">
                <a:solidFill>
                  <a:srgbClr val="7E0054"/>
                </a:solidFill>
                <a:latin typeface="Consolas"/>
                <a:cs typeface="Consolas"/>
              </a:rPr>
              <a:t>catch </a:t>
            </a:r>
            <a:r>
              <a:rPr sz="1400" b="1" dirty="0">
                <a:latin typeface="Consolas"/>
                <a:cs typeface="Consolas"/>
              </a:rPr>
              <a:t>(SoldeInsuffisantException e) {  System.</a:t>
            </a:r>
            <a:r>
              <a:rPr sz="1400" b="1" i="1" dirty="0">
                <a:solidFill>
                  <a:srgbClr val="0000C0"/>
                </a:solidFill>
                <a:latin typeface="Consolas"/>
                <a:cs typeface="Consolas"/>
              </a:rPr>
              <a:t>out</a:t>
            </a:r>
            <a:r>
              <a:rPr sz="1400" b="1" i="1" dirty="0">
                <a:latin typeface="Consolas"/>
                <a:cs typeface="Consolas"/>
              </a:rPr>
              <a:t>.println(e.getMessage());</a:t>
            </a:r>
            <a:endParaRPr sz="1400" dirty="0">
              <a:latin typeface="Consolas"/>
              <a:cs typeface="Consolas"/>
            </a:endParaRPr>
          </a:p>
          <a:p>
            <a:pPr marL="109855">
              <a:lnSpc>
                <a:spcPct val="100000"/>
              </a:lnSpc>
              <a:spcBef>
                <a:spcPts val="335"/>
              </a:spcBef>
            </a:pPr>
            <a:r>
              <a:rPr sz="1400" b="1" dirty="0">
                <a:latin typeface="Consolas"/>
                <a:cs typeface="Consolas"/>
              </a:rPr>
              <a:t>}</a:t>
            </a:r>
            <a:endParaRPr sz="1400" dirty="0">
              <a:latin typeface="Consolas"/>
              <a:cs typeface="Consolas"/>
            </a:endParaRPr>
          </a:p>
          <a:p>
            <a:pPr marL="306705" marR="1194435" indent="-294640">
              <a:lnSpc>
                <a:spcPct val="120000"/>
              </a:lnSpc>
            </a:pPr>
            <a:r>
              <a:rPr sz="1400" b="1" dirty="0">
                <a:solidFill>
                  <a:srgbClr val="7E0054"/>
                </a:solidFill>
                <a:latin typeface="Consolas"/>
                <a:cs typeface="Consolas"/>
              </a:rPr>
              <a:t>catch </a:t>
            </a:r>
            <a:r>
              <a:rPr sz="1400" b="1" dirty="0">
                <a:latin typeface="Consolas"/>
                <a:cs typeface="Consolas"/>
              </a:rPr>
              <a:t>(InputMismatchException </a:t>
            </a:r>
            <a:r>
              <a:rPr sz="1400" b="1" spc="-5" dirty="0">
                <a:latin typeface="Consolas"/>
                <a:cs typeface="Consolas"/>
              </a:rPr>
              <a:t>e) </a:t>
            </a:r>
            <a:r>
              <a:rPr sz="1400" b="1" dirty="0">
                <a:latin typeface="Consolas"/>
                <a:cs typeface="Consolas"/>
              </a:rPr>
              <a:t>{  System.</a:t>
            </a:r>
            <a:r>
              <a:rPr sz="1400" b="1" i="1" dirty="0">
                <a:solidFill>
                  <a:srgbClr val="0000C0"/>
                </a:solidFill>
                <a:latin typeface="Consolas"/>
                <a:cs typeface="Consolas"/>
              </a:rPr>
              <a:t>out</a:t>
            </a:r>
            <a:r>
              <a:rPr sz="1400" b="1" i="1" dirty="0">
                <a:latin typeface="Consolas"/>
                <a:cs typeface="Consolas"/>
              </a:rPr>
              <a:t>.println(</a:t>
            </a:r>
            <a:r>
              <a:rPr sz="1400" b="1" i="1" dirty="0">
                <a:solidFill>
                  <a:srgbClr val="2900FF"/>
                </a:solidFill>
                <a:latin typeface="Consolas"/>
                <a:cs typeface="Consolas"/>
              </a:rPr>
              <a:t>"Problème </a:t>
            </a:r>
            <a:r>
              <a:rPr sz="1400" b="1" i="1" spc="-5" dirty="0">
                <a:solidFill>
                  <a:srgbClr val="2900FF"/>
                </a:solidFill>
                <a:latin typeface="Consolas"/>
                <a:cs typeface="Consolas"/>
              </a:rPr>
              <a:t>de</a:t>
            </a:r>
            <a:r>
              <a:rPr sz="1400" b="1" i="1" spc="35" dirty="0">
                <a:solidFill>
                  <a:srgbClr val="2900FF"/>
                </a:solidFill>
                <a:latin typeface="Consolas"/>
                <a:cs typeface="Consolas"/>
              </a:rPr>
              <a:t> </a:t>
            </a:r>
            <a:r>
              <a:rPr sz="1400" b="1" i="1" dirty="0">
                <a:solidFill>
                  <a:srgbClr val="2900FF"/>
                </a:solidFill>
                <a:latin typeface="Consolas"/>
                <a:cs typeface="Consolas"/>
              </a:rPr>
              <a:t>saisie"</a:t>
            </a:r>
            <a:r>
              <a:rPr sz="1400" b="1" i="1" dirty="0">
                <a:latin typeface="Consolas"/>
                <a:cs typeface="Consolas"/>
              </a:rPr>
              <a:t>);</a:t>
            </a:r>
            <a:endParaRPr sz="1400" dirty="0">
              <a:latin typeface="Consolas"/>
              <a:cs typeface="Consolas"/>
            </a:endParaRPr>
          </a:p>
          <a:p>
            <a:pPr marL="109855">
              <a:lnSpc>
                <a:spcPct val="100000"/>
              </a:lnSpc>
              <a:spcBef>
                <a:spcPts val="335"/>
              </a:spcBef>
            </a:pPr>
            <a:r>
              <a:rPr sz="1400" b="1" dirty="0">
                <a:latin typeface="Consolas"/>
                <a:cs typeface="Consolas"/>
              </a:rPr>
              <a:t>}</a:t>
            </a:r>
            <a:endParaRPr sz="1400" dirty="0">
              <a:latin typeface="Consolas"/>
              <a:cs typeface="Consolas"/>
            </a:endParaRPr>
          </a:p>
          <a:p>
            <a:pPr marL="355600" marR="1736089" indent="-342900">
              <a:lnSpc>
                <a:spcPct val="120000"/>
              </a:lnSpc>
            </a:pPr>
            <a:r>
              <a:rPr sz="1400" b="1" dirty="0">
                <a:solidFill>
                  <a:srgbClr val="7E0054"/>
                </a:solidFill>
                <a:latin typeface="Consolas"/>
                <a:cs typeface="Consolas"/>
              </a:rPr>
              <a:t>catch </a:t>
            </a:r>
            <a:r>
              <a:rPr sz="1400" b="1" dirty="0">
                <a:latin typeface="Consolas"/>
                <a:cs typeface="Consolas"/>
              </a:rPr>
              <a:t>(MontantNegatifException e) {  System.</a:t>
            </a:r>
            <a:r>
              <a:rPr sz="1400" b="1" i="1" dirty="0">
                <a:solidFill>
                  <a:srgbClr val="0000C0"/>
                </a:solidFill>
                <a:latin typeface="Consolas"/>
                <a:cs typeface="Consolas"/>
              </a:rPr>
              <a:t>out</a:t>
            </a:r>
            <a:r>
              <a:rPr sz="1400" b="1" i="1" dirty="0">
                <a:latin typeface="Consolas"/>
                <a:cs typeface="Consolas"/>
              </a:rPr>
              <a:t>.println(e.getMessage());</a:t>
            </a:r>
            <a:endParaRPr sz="1400" dirty="0">
              <a:latin typeface="Consolas"/>
              <a:cs typeface="Consolas"/>
            </a:endParaRPr>
          </a:p>
          <a:p>
            <a:pPr marL="12700">
              <a:lnSpc>
                <a:spcPct val="100000"/>
              </a:lnSpc>
              <a:spcBef>
                <a:spcPts val="335"/>
              </a:spcBef>
            </a:pPr>
            <a:r>
              <a:rPr sz="1400" b="1" dirty="0">
                <a:latin typeface="Consolas"/>
                <a:cs typeface="Consolas"/>
              </a:rPr>
              <a:t>}</a:t>
            </a:r>
            <a:endParaRPr sz="1400" dirty="0">
              <a:latin typeface="Consolas"/>
              <a:cs typeface="Consolas"/>
            </a:endParaRPr>
          </a:p>
          <a:p>
            <a:pPr marL="12700">
              <a:lnSpc>
                <a:spcPct val="100000"/>
              </a:lnSpc>
              <a:spcBef>
                <a:spcPts val="345"/>
              </a:spcBef>
            </a:pPr>
            <a:r>
              <a:rPr sz="1400" b="1" dirty="0">
                <a:latin typeface="Consolas"/>
                <a:cs typeface="Consolas"/>
              </a:rPr>
              <a:t>System.</a:t>
            </a:r>
            <a:r>
              <a:rPr sz="1400" b="1" i="1" dirty="0">
                <a:solidFill>
                  <a:srgbClr val="0000C0"/>
                </a:solidFill>
                <a:latin typeface="Consolas"/>
                <a:cs typeface="Consolas"/>
              </a:rPr>
              <a:t>out</a:t>
            </a:r>
            <a:r>
              <a:rPr sz="1400" b="1" i="1" dirty="0">
                <a:latin typeface="Consolas"/>
                <a:cs typeface="Consolas"/>
              </a:rPr>
              <a:t>.println(</a:t>
            </a:r>
            <a:r>
              <a:rPr sz="1400" b="1" i="1" dirty="0">
                <a:solidFill>
                  <a:srgbClr val="2900FF"/>
                </a:solidFill>
                <a:latin typeface="Consolas"/>
                <a:cs typeface="Consolas"/>
              </a:rPr>
              <a:t>"Solde </a:t>
            </a:r>
            <a:r>
              <a:rPr sz="1400" b="1" i="1" spc="-275" dirty="0">
                <a:solidFill>
                  <a:srgbClr val="2900FF"/>
                </a:solidFill>
                <a:latin typeface="Consolas"/>
                <a:cs typeface="Consolas"/>
              </a:rPr>
              <a:t>Final="</a:t>
            </a:r>
            <a:r>
              <a:rPr sz="1800" spc="-412" baseline="9259" dirty="0">
                <a:latin typeface="Garamond"/>
                <a:cs typeface="Garamond"/>
              </a:rPr>
              <a:t>m</a:t>
            </a:r>
            <a:r>
              <a:rPr sz="1400" b="1" i="1" spc="-275" dirty="0">
                <a:latin typeface="Consolas"/>
                <a:cs typeface="Consolas"/>
              </a:rPr>
              <a:t>+</a:t>
            </a:r>
            <a:r>
              <a:rPr sz="1800" spc="-412" baseline="9259" dirty="0">
                <a:latin typeface="Garamond"/>
                <a:cs typeface="Garamond"/>
              </a:rPr>
              <a:t>e</a:t>
            </a:r>
            <a:r>
              <a:rPr sz="1400" b="1" i="1" spc="-275" dirty="0">
                <a:latin typeface="Consolas"/>
                <a:cs typeface="Consolas"/>
              </a:rPr>
              <a:t>c</a:t>
            </a:r>
            <a:r>
              <a:rPr sz="1800" spc="-412" baseline="9259" dirty="0">
                <a:latin typeface="Garamond"/>
                <a:cs typeface="Garamond"/>
              </a:rPr>
              <a:t>d</a:t>
            </a:r>
            <a:r>
              <a:rPr sz="1400" b="1" i="1" spc="-275" dirty="0">
                <a:latin typeface="Consolas"/>
                <a:cs typeface="Consolas"/>
              </a:rPr>
              <a:t>p</a:t>
            </a:r>
            <a:r>
              <a:rPr sz="1800" spc="-412" baseline="9259" dirty="0">
                <a:latin typeface="Garamond"/>
                <a:cs typeface="Garamond"/>
              </a:rPr>
              <a:t>@</a:t>
            </a:r>
            <a:r>
              <a:rPr sz="1400" b="1" i="1" spc="-275" dirty="0">
                <a:latin typeface="Consolas"/>
                <a:cs typeface="Consolas"/>
              </a:rPr>
              <a:t>.</a:t>
            </a:r>
            <a:r>
              <a:rPr sz="1800" spc="-412" baseline="9259" dirty="0">
                <a:latin typeface="Garamond"/>
                <a:cs typeface="Garamond"/>
              </a:rPr>
              <a:t>y</a:t>
            </a:r>
            <a:r>
              <a:rPr sz="1400" b="1" i="1" spc="-275" dirty="0">
                <a:latin typeface="Consolas"/>
                <a:cs typeface="Consolas"/>
              </a:rPr>
              <a:t>g</a:t>
            </a:r>
            <a:r>
              <a:rPr sz="1800" spc="-412" baseline="9259" dirty="0">
                <a:latin typeface="Garamond"/>
                <a:cs typeface="Garamond"/>
              </a:rPr>
              <a:t>o</a:t>
            </a:r>
            <a:r>
              <a:rPr sz="1400" b="1" i="1" spc="-275" dirty="0">
                <a:latin typeface="Consolas"/>
                <a:cs typeface="Consolas"/>
              </a:rPr>
              <a:t>e</a:t>
            </a:r>
            <a:r>
              <a:rPr sz="1800" spc="-412" baseline="9259" dirty="0">
                <a:latin typeface="Garamond"/>
                <a:cs typeface="Garamond"/>
              </a:rPr>
              <a:t>us</a:t>
            </a:r>
            <a:r>
              <a:rPr sz="1400" b="1" i="1" spc="-275" dirty="0">
                <a:latin typeface="Consolas"/>
                <a:cs typeface="Consolas"/>
              </a:rPr>
              <a:t>t</a:t>
            </a:r>
            <a:r>
              <a:rPr sz="1800" spc="-412" baseline="9259" dirty="0">
                <a:latin typeface="Garamond"/>
                <a:cs typeface="Garamond"/>
              </a:rPr>
              <a:t>s</a:t>
            </a:r>
            <a:r>
              <a:rPr sz="1400" b="1" i="1" spc="-275" dirty="0">
                <a:latin typeface="Consolas"/>
                <a:cs typeface="Consolas"/>
              </a:rPr>
              <a:t>S</a:t>
            </a:r>
            <a:r>
              <a:rPr sz="1800" spc="-412" baseline="9259" dirty="0">
                <a:latin typeface="Garamond"/>
                <a:cs typeface="Garamond"/>
              </a:rPr>
              <a:t>fi.</a:t>
            </a:r>
            <a:r>
              <a:rPr sz="1400" b="1" i="1" spc="-275" dirty="0">
                <a:latin typeface="Consolas"/>
                <a:cs typeface="Consolas"/>
              </a:rPr>
              <a:t>o</a:t>
            </a:r>
            <a:r>
              <a:rPr sz="1800" spc="-412" baseline="9259" dirty="0">
                <a:latin typeface="Garamond"/>
                <a:cs typeface="Garamond"/>
              </a:rPr>
              <a:t>n</a:t>
            </a:r>
            <a:r>
              <a:rPr sz="1400" b="1" i="1" spc="-275" dirty="0">
                <a:latin typeface="Consolas"/>
                <a:cs typeface="Consolas"/>
              </a:rPr>
              <a:t>l</a:t>
            </a:r>
            <a:r>
              <a:rPr sz="1800" spc="-412" baseline="9259" dirty="0">
                <a:latin typeface="Garamond"/>
                <a:cs typeface="Garamond"/>
              </a:rPr>
              <a:t>et</a:t>
            </a:r>
            <a:r>
              <a:rPr sz="1400" b="1" i="1" spc="-275" dirty="0">
                <a:latin typeface="Consolas"/>
                <a:cs typeface="Consolas"/>
              </a:rPr>
              <a:t>d</a:t>
            </a:r>
            <a:r>
              <a:rPr sz="1800" spc="-412" baseline="9259" dirty="0">
                <a:latin typeface="Garamond"/>
                <a:cs typeface="Garamond"/>
              </a:rPr>
              <a:t>|</a:t>
            </a:r>
            <a:r>
              <a:rPr sz="1400" b="1" i="1" spc="-275" dirty="0">
                <a:latin typeface="Consolas"/>
                <a:cs typeface="Consolas"/>
              </a:rPr>
              <a:t>e</a:t>
            </a:r>
            <a:r>
              <a:rPr sz="1800" spc="-412" baseline="9259" dirty="0">
                <a:latin typeface="Garamond"/>
                <a:cs typeface="Garamond"/>
              </a:rPr>
              <a:t>E</a:t>
            </a:r>
            <a:r>
              <a:rPr sz="1400" b="1" i="1" spc="-275" dirty="0">
                <a:latin typeface="Consolas"/>
                <a:cs typeface="Consolas"/>
              </a:rPr>
              <a:t>(</a:t>
            </a:r>
            <a:r>
              <a:rPr sz="1800" spc="-412" baseline="9259" dirty="0">
                <a:latin typeface="Garamond"/>
                <a:cs typeface="Garamond"/>
              </a:rPr>
              <a:t>N</a:t>
            </a:r>
            <a:r>
              <a:rPr sz="1400" b="1" i="1" spc="-275" dirty="0">
                <a:latin typeface="Consolas"/>
                <a:cs typeface="Consolas"/>
              </a:rPr>
              <a:t>)</a:t>
            </a:r>
            <a:r>
              <a:rPr sz="1800" spc="-412" baseline="9259" dirty="0">
                <a:latin typeface="Garamond"/>
                <a:cs typeface="Garamond"/>
              </a:rPr>
              <a:t>S</a:t>
            </a:r>
            <a:r>
              <a:rPr sz="1400" b="1" i="1" spc="-275" dirty="0">
                <a:latin typeface="Consolas"/>
                <a:cs typeface="Consolas"/>
              </a:rPr>
              <a:t>)</a:t>
            </a:r>
            <a:r>
              <a:rPr sz="1800" spc="-412" baseline="9259" dirty="0">
                <a:latin typeface="Garamond"/>
                <a:cs typeface="Garamond"/>
              </a:rPr>
              <a:t>E</a:t>
            </a:r>
            <a:r>
              <a:rPr sz="1400" b="1" i="1" spc="-275" dirty="0">
                <a:latin typeface="Consolas"/>
                <a:cs typeface="Consolas"/>
              </a:rPr>
              <a:t>;</a:t>
            </a:r>
            <a:r>
              <a:rPr sz="1800" spc="-412" baseline="9259" dirty="0">
                <a:latin typeface="Garamond"/>
                <a:cs typeface="Garamond"/>
              </a:rPr>
              <a:t>T             </a:t>
            </a:r>
            <a:r>
              <a:rPr sz="1800" spc="-382" baseline="9259" dirty="0">
                <a:latin typeface="Garamond"/>
                <a:cs typeface="Garamond"/>
              </a:rPr>
              <a:t> </a:t>
            </a:r>
            <a:r>
              <a:rPr sz="1800" spc="-15" baseline="9259" dirty="0">
                <a:latin typeface="Garamond"/>
                <a:cs typeface="Garamond"/>
              </a:rPr>
              <a:t>Université</a:t>
            </a:r>
            <a:endParaRPr sz="1800" baseline="9259" dirty="0">
              <a:latin typeface="Garamond"/>
              <a:cs typeface="Garamond"/>
            </a:endParaRPr>
          </a:p>
        </p:txBody>
      </p:sp>
    </p:spTree>
    <p:extLst>
      <p:ext uri="{BB962C8B-B14F-4D97-AF65-F5344CB8AC3E}">
        <p14:creationId xmlns:p14="http://schemas.microsoft.com/office/powerpoint/2010/main" val="5274406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6463" rIns="0" bIns="0" rtlCol="0">
            <a:spAutoFit/>
          </a:bodyPr>
          <a:lstStyle/>
          <a:p>
            <a:pPr marL="146685">
              <a:lnSpc>
                <a:spcPct val="100000"/>
              </a:lnSpc>
            </a:pPr>
            <a:r>
              <a:rPr sz="4200" spc="-5" dirty="0"/>
              <a:t>Le bloc</a:t>
            </a:r>
            <a:r>
              <a:rPr sz="4200" spc="-90" dirty="0"/>
              <a:t> </a:t>
            </a:r>
            <a:r>
              <a:rPr sz="4200" spc="-5" dirty="0"/>
              <a:t>finaly</a:t>
            </a:r>
            <a:endParaRPr sz="4200"/>
          </a:p>
        </p:txBody>
      </p:sp>
      <p:sp>
        <p:nvSpPr>
          <p:cNvPr id="10" name="object 10"/>
          <p:cNvSpPr txBox="1">
            <a:spLocks noGrp="1"/>
          </p:cNvSpPr>
          <p:nvPr>
            <p:ph type="sldNum" sz="quarter" idx="12"/>
          </p:nvPr>
        </p:nvSpPr>
        <p:spPr>
          <a:prstGeom prst="rect">
            <a:avLst/>
          </a:prstGeom>
        </p:spPr>
        <p:txBody>
          <a:bodyPr vert="horz" wrap="square" lIns="0" tIns="0" rIns="0" bIns="0" rtlCol="0">
            <a:spAutoFit/>
          </a:bodyPr>
          <a:lstStyle/>
          <a:p>
            <a:pPr marL="25400">
              <a:lnSpc>
                <a:spcPts val="1260"/>
              </a:lnSpc>
            </a:pPr>
            <a:fld id="{81D60167-4931-47E6-BA6A-407CBD079E47}" type="slidenum">
              <a:rPr dirty="0"/>
              <a:t>174</a:t>
            </a:fld>
            <a:endParaRPr dirty="0"/>
          </a:p>
        </p:txBody>
      </p:sp>
      <p:sp>
        <p:nvSpPr>
          <p:cNvPr id="3" name="object 3"/>
          <p:cNvSpPr/>
          <p:nvPr/>
        </p:nvSpPr>
        <p:spPr>
          <a:xfrm>
            <a:off x="2165481" y="1821179"/>
            <a:ext cx="6867525" cy="1957070"/>
          </a:xfrm>
          <a:custGeom>
            <a:avLst/>
            <a:gdLst/>
            <a:ahLst/>
            <a:cxnLst/>
            <a:rect l="l" t="t" r="r" b="b"/>
            <a:pathLst>
              <a:path w="6867525" h="1957070">
                <a:moveTo>
                  <a:pt x="6867143" y="1956816"/>
                </a:moveTo>
                <a:lnTo>
                  <a:pt x="6867143" y="6095"/>
                </a:lnTo>
                <a:lnTo>
                  <a:pt x="6861047" y="0"/>
                </a:lnTo>
                <a:lnTo>
                  <a:pt x="6095" y="0"/>
                </a:lnTo>
                <a:lnTo>
                  <a:pt x="0" y="6095"/>
                </a:lnTo>
                <a:lnTo>
                  <a:pt x="0" y="1956816"/>
                </a:lnTo>
                <a:lnTo>
                  <a:pt x="12191" y="1956816"/>
                </a:lnTo>
                <a:lnTo>
                  <a:pt x="12191" y="25907"/>
                </a:lnTo>
                <a:lnTo>
                  <a:pt x="25907" y="13715"/>
                </a:lnTo>
                <a:lnTo>
                  <a:pt x="25907" y="25907"/>
                </a:lnTo>
                <a:lnTo>
                  <a:pt x="6841235" y="25907"/>
                </a:lnTo>
                <a:lnTo>
                  <a:pt x="6841235" y="13715"/>
                </a:lnTo>
                <a:lnTo>
                  <a:pt x="6853427" y="25907"/>
                </a:lnTo>
                <a:lnTo>
                  <a:pt x="6853427" y="1956816"/>
                </a:lnTo>
                <a:lnTo>
                  <a:pt x="6867143" y="1956816"/>
                </a:lnTo>
                <a:close/>
              </a:path>
              <a:path w="6867525" h="1957070">
                <a:moveTo>
                  <a:pt x="25907" y="25907"/>
                </a:moveTo>
                <a:lnTo>
                  <a:pt x="25907" y="13715"/>
                </a:lnTo>
                <a:lnTo>
                  <a:pt x="12191" y="25907"/>
                </a:lnTo>
                <a:lnTo>
                  <a:pt x="25907" y="25907"/>
                </a:lnTo>
                <a:close/>
              </a:path>
              <a:path w="6867525" h="1957070">
                <a:moveTo>
                  <a:pt x="25907" y="1956816"/>
                </a:moveTo>
                <a:lnTo>
                  <a:pt x="25907" y="25907"/>
                </a:lnTo>
                <a:lnTo>
                  <a:pt x="12191" y="25907"/>
                </a:lnTo>
                <a:lnTo>
                  <a:pt x="12191" y="1956816"/>
                </a:lnTo>
                <a:lnTo>
                  <a:pt x="25907" y="1956816"/>
                </a:lnTo>
                <a:close/>
              </a:path>
              <a:path w="6867525" h="1957070">
                <a:moveTo>
                  <a:pt x="6853427" y="25907"/>
                </a:moveTo>
                <a:lnTo>
                  <a:pt x="6841235" y="13715"/>
                </a:lnTo>
                <a:lnTo>
                  <a:pt x="6841235" y="25907"/>
                </a:lnTo>
                <a:lnTo>
                  <a:pt x="6853427" y="25907"/>
                </a:lnTo>
                <a:close/>
              </a:path>
              <a:path w="6867525" h="1957070">
                <a:moveTo>
                  <a:pt x="6853427" y="1956816"/>
                </a:moveTo>
                <a:lnTo>
                  <a:pt x="6853427" y="25907"/>
                </a:lnTo>
                <a:lnTo>
                  <a:pt x="6841235" y="25907"/>
                </a:lnTo>
                <a:lnTo>
                  <a:pt x="6841235" y="1956816"/>
                </a:lnTo>
                <a:lnTo>
                  <a:pt x="6853427" y="1956816"/>
                </a:lnTo>
                <a:close/>
              </a:path>
            </a:pathLst>
          </a:custGeom>
          <a:solidFill>
            <a:srgbClr val="3A802F"/>
          </a:solidFill>
        </p:spPr>
        <p:txBody>
          <a:bodyPr wrap="square" lIns="0" tIns="0" rIns="0" bIns="0" rtlCol="0"/>
          <a:lstStyle/>
          <a:p>
            <a:endParaRPr/>
          </a:p>
        </p:txBody>
      </p:sp>
      <p:sp>
        <p:nvSpPr>
          <p:cNvPr id="4" name="object 4"/>
          <p:cNvSpPr/>
          <p:nvPr/>
        </p:nvSpPr>
        <p:spPr>
          <a:xfrm>
            <a:off x="774073" y="3777996"/>
            <a:ext cx="9144000" cy="3429000"/>
          </a:xfrm>
          <a:custGeom>
            <a:avLst/>
            <a:gdLst/>
            <a:ahLst/>
            <a:cxnLst/>
            <a:rect l="l" t="t" r="r" b="b"/>
            <a:pathLst>
              <a:path w="9144000" h="3429000">
                <a:moveTo>
                  <a:pt x="9143996" y="3428999"/>
                </a:moveTo>
                <a:lnTo>
                  <a:pt x="9143996" y="0"/>
                </a:lnTo>
                <a:lnTo>
                  <a:pt x="0" y="0"/>
                </a:lnTo>
                <a:lnTo>
                  <a:pt x="0" y="3428999"/>
                </a:lnTo>
                <a:lnTo>
                  <a:pt x="9143996" y="3428999"/>
                </a:lnTo>
                <a:close/>
              </a:path>
            </a:pathLst>
          </a:custGeom>
          <a:solidFill>
            <a:srgbClr val="FFFFFF"/>
          </a:solidFill>
        </p:spPr>
        <p:txBody>
          <a:bodyPr wrap="square" lIns="0" tIns="0" rIns="0" bIns="0" rtlCol="0"/>
          <a:lstStyle/>
          <a:p>
            <a:endParaRPr/>
          </a:p>
        </p:txBody>
      </p:sp>
      <p:sp>
        <p:nvSpPr>
          <p:cNvPr id="5" name="object 5"/>
          <p:cNvSpPr/>
          <p:nvPr/>
        </p:nvSpPr>
        <p:spPr>
          <a:xfrm>
            <a:off x="1231273" y="6521957"/>
            <a:ext cx="8229600" cy="0"/>
          </a:xfrm>
          <a:custGeom>
            <a:avLst/>
            <a:gdLst/>
            <a:ahLst/>
            <a:cxnLst/>
            <a:rect l="l" t="t" r="r" b="b"/>
            <a:pathLst>
              <a:path w="8229600">
                <a:moveTo>
                  <a:pt x="0" y="0"/>
                </a:moveTo>
                <a:lnTo>
                  <a:pt x="8229599" y="0"/>
                </a:lnTo>
              </a:path>
            </a:pathLst>
          </a:custGeom>
          <a:ln w="19811">
            <a:solidFill>
              <a:srgbClr val="CC9800"/>
            </a:solidFill>
          </a:ln>
        </p:spPr>
        <p:txBody>
          <a:bodyPr wrap="square" lIns="0" tIns="0" rIns="0" bIns="0" rtlCol="0"/>
          <a:lstStyle/>
          <a:p>
            <a:endParaRPr/>
          </a:p>
        </p:txBody>
      </p:sp>
      <p:sp>
        <p:nvSpPr>
          <p:cNvPr id="6" name="object 6"/>
          <p:cNvSpPr/>
          <p:nvPr/>
        </p:nvSpPr>
        <p:spPr>
          <a:xfrm>
            <a:off x="2177674" y="3777996"/>
            <a:ext cx="6841490" cy="1801495"/>
          </a:xfrm>
          <a:custGeom>
            <a:avLst/>
            <a:gdLst/>
            <a:ahLst/>
            <a:cxnLst/>
            <a:rect l="l" t="t" r="r" b="b"/>
            <a:pathLst>
              <a:path w="6841490" h="1801495">
                <a:moveTo>
                  <a:pt x="6841235" y="0"/>
                </a:moveTo>
                <a:lnTo>
                  <a:pt x="0" y="0"/>
                </a:lnTo>
                <a:lnTo>
                  <a:pt x="0" y="1801367"/>
                </a:lnTo>
                <a:lnTo>
                  <a:pt x="6841235" y="1801367"/>
                </a:lnTo>
                <a:lnTo>
                  <a:pt x="6841235" y="0"/>
                </a:lnTo>
                <a:close/>
              </a:path>
            </a:pathLst>
          </a:custGeom>
          <a:solidFill>
            <a:srgbClr val="FFFFFF"/>
          </a:solidFill>
        </p:spPr>
        <p:txBody>
          <a:bodyPr wrap="square" lIns="0" tIns="0" rIns="0" bIns="0" rtlCol="0"/>
          <a:lstStyle/>
          <a:p>
            <a:endParaRPr/>
          </a:p>
        </p:txBody>
      </p:sp>
      <p:sp>
        <p:nvSpPr>
          <p:cNvPr id="7" name="object 7"/>
          <p:cNvSpPr/>
          <p:nvPr/>
        </p:nvSpPr>
        <p:spPr>
          <a:xfrm>
            <a:off x="2165481" y="3777996"/>
            <a:ext cx="6867525" cy="1813560"/>
          </a:xfrm>
          <a:custGeom>
            <a:avLst/>
            <a:gdLst/>
            <a:ahLst/>
            <a:cxnLst/>
            <a:rect l="l" t="t" r="r" b="b"/>
            <a:pathLst>
              <a:path w="6867525" h="1813560">
                <a:moveTo>
                  <a:pt x="25907" y="1787651"/>
                </a:moveTo>
                <a:lnTo>
                  <a:pt x="25907" y="0"/>
                </a:lnTo>
                <a:lnTo>
                  <a:pt x="0" y="0"/>
                </a:lnTo>
                <a:lnTo>
                  <a:pt x="0" y="1807463"/>
                </a:lnTo>
                <a:lnTo>
                  <a:pt x="6095" y="1813559"/>
                </a:lnTo>
                <a:lnTo>
                  <a:pt x="12191" y="1813559"/>
                </a:lnTo>
                <a:lnTo>
                  <a:pt x="12191" y="1787651"/>
                </a:lnTo>
                <a:lnTo>
                  <a:pt x="25907" y="1787651"/>
                </a:lnTo>
                <a:close/>
              </a:path>
              <a:path w="6867525" h="1813560">
                <a:moveTo>
                  <a:pt x="6853427" y="1787651"/>
                </a:moveTo>
                <a:lnTo>
                  <a:pt x="12191" y="1787651"/>
                </a:lnTo>
                <a:lnTo>
                  <a:pt x="25907" y="1801367"/>
                </a:lnTo>
                <a:lnTo>
                  <a:pt x="25907" y="1813559"/>
                </a:lnTo>
                <a:lnTo>
                  <a:pt x="6841235" y="1813559"/>
                </a:lnTo>
                <a:lnTo>
                  <a:pt x="6841235" y="1801367"/>
                </a:lnTo>
                <a:lnTo>
                  <a:pt x="6853427" y="1787651"/>
                </a:lnTo>
                <a:close/>
              </a:path>
              <a:path w="6867525" h="1813560">
                <a:moveTo>
                  <a:pt x="25907" y="1813559"/>
                </a:moveTo>
                <a:lnTo>
                  <a:pt x="25907" y="1801367"/>
                </a:lnTo>
                <a:lnTo>
                  <a:pt x="12191" y="1787651"/>
                </a:lnTo>
                <a:lnTo>
                  <a:pt x="12191" y="1813559"/>
                </a:lnTo>
                <a:lnTo>
                  <a:pt x="25907" y="1813559"/>
                </a:lnTo>
                <a:close/>
              </a:path>
              <a:path w="6867525" h="1813560">
                <a:moveTo>
                  <a:pt x="6867143" y="1807463"/>
                </a:moveTo>
                <a:lnTo>
                  <a:pt x="6867143" y="0"/>
                </a:lnTo>
                <a:lnTo>
                  <a:pt x="6841235" y="0"/>
                </a:lnTo>
                <a:lnTo>
                  <a:pt x="6841235" y="1787651"/>
                </a:lnTo>
                <a:lnTo>
                  <a:pt x="6853427" y="1787651"/>
                </a:lnTo>
                <a:lnTo>
                  <a:pt x="6853427" y="1813559"/>
                </a:lnTo>
                <a:lnTo>
                  <a:pt x="6861047" y="1813559"/>
                </a:lnTo>
                <a:lnTo>
                  <a:pt x="6867143" y="1807463"/>
                </a:lnTo>
                <a:close/>
              </a:path>
              <a:path w="6867525" h="1813560">
                <a:moveTo>
                  <a:pt x="6853427" y="1813559"/>
                </a:moveTo>
                <a:lnTo>
                  <a:pt x="6853427" y="1787651"/>
                </a:lnTo>
                <a:lnTo>
                  <a:pt x="6841235" y="1801367"/>
                </a:lnTo>
                <a:lnTo>
                  <a:pt x="6841235" y="1813559"/>
                </a:lnTo>
                <a:lnTo>
                  <a:pt x="6853427" y="1813559"/>
                </a:lnTo>
                <a:close/>
              </a:path>
            </a:pathLst>
          </a:custGeom>
          <a:solidFill>
            <a:srgbClr val="3A802F"/>
          </a:solidFill>
        </p:spPr>
        <p:txBody>
          <a:bodyPr wrap="square" lIns="0" tIns="0" rIns="0" bIns="0" rtlCol="0"/>
          <a:lstStyle/>
          <a:p>
            <a:endParaRPr/>
          </a:p>
        </p:txBody>
      </p:sp>
      <p:sp>
        <p:nvSpPr>
          <p:cNvPr id="8" name="object 8"/>
          <p:cNvSpPr txBox="1"/>
          <p:nvPr/>
        </p:nvSpPr>
        <p:spPr>
          <a:xfrm>
            <a:off x="1249052" y="1440179"/>
            <a:ext cx="9223058" cy="4673074"/>
          </a:xfrm>
          <a:prstGeom prst="rect">
            <a:avLst/>
          </a:prstGeom>
        </p:spPr>
        <p:txBody>
          <a:bodyPr vert="horz" wrap="square" lIns="0" tIns="0" rIns="0" bIns="0" rtlCol="0">
            <a:spAutoFit/>
          </a:bodyPr>
          <a:lstStyle/>
          <a:p>
            <a:pPr marL="416559" indent="-342900">
              <a:lnSpc>
                <a:spcPct val="100000"/>
              </a:lnSpc>
              <a:buClr>
                <a:srgbClr val="CC9900"/>
              </a:buClr>
              <a:buSzPct val="64583"/>
              <a:buFont typeface="Wingdings"/>
              <a:buChar char=""/>
              <a:tabLst>
                <a:tab pos="415925" algn="l"/>
                <a:tab pos="416559" algn="l"/>
              </a:tabLst>
            </a:pPr>
            <a:r>
              <a:rPr sz="2400" spc="-5" dirty="0">
                <a:latin typeface="Arial"/>
                <a:cs typeface="Arial"/>
              </a:rPr>
              <a:t>La syntaxe complète du bloc </a:t>
            </a:r>
            <a:r>
              <a:rPr sz="2400" dirty="0">
                <a:latin typeface="Arial"/>
                <a:cs typeface="Arial"/>
              </a:rPr>
              <a:t>try </a:t>
            </a:r>
            <a:r>
              <a:rPr sz="2400" spc="-5" dirty="0">
                <a:latin typeface="Arial"/>
                <a:cs typeface="Arial"/>
              </a:rPr>
              <a:t>est la suivante</a:t>
            </a:r>
            <a:r>
              <a:rPr sz="2400" spc="25" dirty="0">
                <a:latin typeface="Arial"/>
                <a:cs typeface="Arial"/>
              </a:rPr>
              <a:t> </a:t>
            </a:r>
            <a:r>
              <a:rPr sz="2400" dirty="0">
                <a:latin typeface="Arial"/>
                <a:cs typeface="Arial"/>
              </a:rPr>
              <a:t>:</a:t>
            </a:r>
          </a:p>
          <a:p>
            <a:pPr marL="1019810">
              <a:lnSpc>
                <a:spcPct val="100000"/>
              </a:lnSpc>
              <a:spcBef>
                <a:spcPts val="465"/>
              </a:spcBef>
            </a:pPr>
            <a:r>
              <a:rPr sz="1800" b="1" spc="-10" dirty="0">
                <a:solidFill>
                  <a:srgbClr val="7E0054"/>
                </a:solidFill>
                <a:latin typeface="Consolas"/>
                <a:cs typeface="Consolas"/>
              </a:rPr>
              <a:t>try</a:t>
            </a:r>
            <a:r>
              <a:rPr sz="1800" b="1" spc="-105" dirty="0">
                <a:solidFill>
                  <a:srgbClr val="7E0054"/>
                </a:solidFill>
                <a:latin typeface="Consolas"/>
                <a:cs typeface="Consolas"/>
              </a:rPr>
              <a:t> </a:t>
            </a:r>
            <a:r>
              <a:rPr sz="1800" b="1" dirty="0">
                <a:latin typeface="Consolas"/>
                <a:cs typeface="Consolas"/>
              </a:rPr>
              <a:t>{</a:t>
            </a:r>
            <a:endParaRPr sz="1800" dirty="0">
              <a:latin typeface="Consolas"/>
              <a:cs typeface="Consolas"/>
            </a:endParaRPr>
          </a:p>
          <a:p>
            <a:pPr marL="1394460">
              <a:lnSpc>
                <a:spcPct val="100000"/>
              </a:lnSpc>
            </a:pPr>
            <a:r>
              <a:rPr sz="1800" spc="-10" dirty="0">
                <a:latin typeface="Consolas"/>
                <a:cs typeface="Consolas"/>
              </a:rPr>
              <a:t>System.</a:t>
            </a:r>
            <a:r>
              <a:rPr sz="1800" i="1" spc="-10" dirty="0">
                <a:solidFill>
                  <a:srgbClr val="0000C0"/>
                </a:solidFill>
                <a:latin typeface="Consolas"/>
                <a:cs typeface="Consolas"/>
              </a:rPr>
              <a:t>out</a:t>
            </a:r>
            <a:r>
              <a:rPr sz="1800" i="1" spc="-10" dirty="0">
                <a:latin typeface="Consolas"/>
                <a:cs typeface="Consolas"/>
              </a:rPr>
              <a:t>.println(</a:t>
            </a:r>
            <a:r>
              <a:rPr sz="1800" i="1" spc="-10" dirty="0">
                <a:solidFill>
                  <a:srgbClr val="2900FF"/>
                </a:solidFill>
                <a:latin typeface="Consolas"/>
                <a:cs typeface="Consolas"/>
              </a:rPr>
              <a:t>"Traitement</a:t>
            </a:r>
            <a:r>
              <a:rPr sz="1800" i="1" spc="65" dirty="0">
                <a:solidFill>
                  <a:srgbClr val="2900FF"/>
                </a:solidFill>
                <a:latin typeface="Consolas"/>
                <a:cs typeface="Consolas"/>
              </a:rPr>
              <a:t> </a:t>
            </a:r>
            <a:r>
              <a:rPr sz="1800" i="1" spc="-10" dirty="0">
                <a:solidFill>
                  <a:srgbClr val="2900FF"/>
                </a:solidFill>
                <a:latin typeface="Consolas"/>
                <a:cs typeface="Consolas"/>
              </a:rPr>
              <a:t>Normale"</a:t>
            </a:r>
            <a:r>
              <a:rPr sz="1800" i="1" spc="-10" dirty="0">
                <a:latin typeface="Consolas"/>
                <a:cs typeface="Consolas"/>
              </a:rPr>
              <a:t>);</a:t>
            </a:r>
            <a:endParaRPr sz="1800" dirty="0">
              <a:latin typeface="Consolas"/>
              <a:cs typeface="Consolas"/>
            </a:endParaRPr>
          </a:p>
          <a:p>
            <a:pPr marL="1144905">
              <a:lnSpc>
                <a:spcPct val="100000"/>
              </a:lnSpc>
            </a:pPr>
            <a:r>
              <a:rPr sz="1800" dirty="0">
                <a:latin typeface="Consolas"/>
                <a:cs typeface="Consolas"/>
              </a:rPr>
              <a:t>}</a:t>
            </a:r>
          </a:p>
          <a:p>
            <a:pPr marL="1019810">
              <a:lnSpc>
                <a:spcPct val="100000"/>
              </a:lnSpc>
            </a:pPr>
            <a:r>
              <a:rPr sz="1800" b="1" spc="-10" dirty="0">
                <a:solidFill>
                  <a:srgbClr val="7E0054"/>
                </a:solidFill>
                <a:latin typeface="Consolas"/>
                <a:cs typeface="Consolas"/>
              </a:rPr>
              <a:t>catch </a:t>
            </a:r>
            <a:r>
              <a:rPr sz="1800" b="1" spc="-10" dirty="0">
                <a:latin typeface="Consolas"/>
                <a:cs typeface="Consolas"/>
              </a:rPr>
              <a:t>(SoldeInsuffisantException </a:t>
            </a:r>
            <a:r>
              <a:rPr sz="1800" b="1" spc="-5" dirty="0">
                <a:latin typeface="Consolas"/>
                <a:cs typeface="Consolas"/>
              </a:rPr>
              <a:t>e)</a:t>
            </a:r>
            <a:r>
              <a:rPr sz="1800" b="1" spc="25" dirty="0">
                <a:latin typeface="Consolas"/>
                <a:cs typeface="Consolas"/>
              </a:rPr>
              <a:t> </a:t>
            </a:r>
            <a:r>
              <a:rPr sz="1800" b="1" dirty="0">
                <a:latin typeface="Consolas"/>
                <a:cs typeface="Consolas"/>
              </a:rPr>
              <a:t>{</a:t>
            </a:r>
            <a:endParaRPr sz="1800" dirty="0">
              <a:latin typeface="Consolas"/>
              <a:cs typeface="Consolas"/>
            </a:endParaRPr>
          </a:p>
          <a:p>
            <a:pPr marL="1132205" algn="ctr">
              <a:lnSpc>
                <a:spcPct val="100000"/>
              </a:lnSpc>
            </a:pPr>
            <a:r>
              <a:rPr sz="1800" spc="-10" dirty="0">
                <a:latin typeface="Consolas"/>
                <a:cs typeface="Consolas"/>
              </a:rPr>
              <a:t>System.</a:t>
            </a:r>
            <a:r>
              <a:rPr sz="1800" i="1" spc="-10" dirty="0">
                <a:solidFill>
                  <a:srgbClr val="0000C0"/>
                </a:solidFill>
                <a:latin typeface="Consolas"/>
                <a:cs typeface="Consolas"/>
              </a:rPr>
              <a:t>out</a:t>
            </a:r>
            <a:r>
              <a:rPr sz="1800" i="1" spc="-10" dirty="0">
                <a:latin typeface="Consolas"/>
                <a:cs typeface="Consolas"/>
              </a:rPr>
              <a:t>.println(</a:t>
            </a:r>
            <a:r>
              <a:rPr sz="1800" i="1" spc="-10" dirty="0">
                <a:solidFill>
                  <a:srgbClr val="2900FF"/>
                </a:solidFill>
                <a:latin typeface="Consolas"/>
                <a:cs typeface="Consolas"/>
              </a:rPr>
              <a:t>"Premier </a:t>
            </a:r>
            <a:r>
              <a:rPr sz="1800" i="1" spc="-5" dirty="0">
                <a:solidFill>
                  <a:srgbClr val="2900FF"/>
                </a:solidFill>
                <a:latin typeface="Consolas"/>
                <a:cs typeface="Consolas"/>
              </a:rPr>
              <a:t>cas</a:t>
            </a:r>
            <a:r>
              <a:rPr sz="1800" i="1" spc="85" dirty="0">
                <a:solidFill>
                  <a:srgbClr val="2900FF"/>
                </a:solidFill>
                <a:latin typeface="Consolas"/>
                <a:cs typeface="Consolas"/>
              </a:rPr>
              <a:t> </a:t>
            </a:r>
            <a:r>
              <a:rPr sz="1800" i="1" spc="-10" dirty="0">
                <a:solidFill>
                  <a:srgbClr val="2900FF"/>
                </a:solidFill>
                <a:latin typeface="Consolas"/>
                <a:cs typeface="Consolas"/>
              </a:rPr>
              <a:t>Exceptionnel"</a:t>
            </a:r>
            <a:r>
              <a:rPr sz="1800" i="1" spc="-10" dirty="0">
                <a:latin typeface="Consolas"/>
                <a:cs typeface="Consolas"/>
              </a:rPr>
              <a:t>);</a:t>
            </a:r>
            <a:endParaRPr sz="1800" dirty="0">
              <a:latin typeface="Consolas"/>
              <a:cs typeface="Consolas"/>
            </a:endParaRPr>
          </a:p>
          <a:p>
            <a:pPr marL="1019810">
              <a:lnSpc>
                <a:spcPct val="100000"/>
              </a:lnSpc>
            </a:pPr>
            <a:r>
              <a:rPr sz="1800" dirty="0">
                <a:latin typeface="Consolas"/>
                <a:cs typeface="Consolas"/>
              </a:rPr>
              <a:t>}</a:t>
            </a:r>
          </a:p>
          <a:p>
            <a:pPr marL="1019810">
              <a:lnSpc>
                <a:spcPct val="100000"/>
              </a:lnSpc>
            </a:pPr>
            <a:r>
              <a:rPr sz="1800" b="1" spc="-10" dirty="0">
                <a:solidFill>
                  <a:srgbClr val="7E0054"/>
                </a:solidFill>
                <a:latin typeface="Consolas"/>
                <a:cs typeface="Consolas"/>
              </a:rPr>
              <a:t>catch </a:t>
            </a:r>
            <a:r>
              <a:rPr sz="1800" b="1" spc="-10" dirty="0">
                <a:latin typeface="Consolas"/>
                <a:cs typeface="Consolas"/>
              </a:rPr>
              <a:t>(NegativeArraySizeException </a:t>
            </a:r>
            <a:r>
              <a:rPr sz="1800" b="1" spc="-5" dirty="0">
                <a:latin typeface="Consolas"/>
                <a:cs typeface="Consolas"/>
              </a:rPr>
              <a:t>e)</a:t>
            </a:r>
            <a:r>
              <a:rPr sz="1800" b="1" spc="20" dirty="0">
                <a:latin typeface="Consolas"/>
                <a:cs typeface="Consolas"/>
              </a:rPr>
              <a:t> </a:t>
            </a:r>
            <a:r>
              <a:rPr sz="1800" b="1" dirty="0">
                <a:latin typeface="Consolas"/>
                <a:cs typeface="Consolas"/>
              </a:rPr>
              <a:t>{</a:t>
            </a:r>
            <a:endParaRPr sz="1800" dirty="0">
              <a:latin typeface="Consolas"/>
              <a:cs typeface="Consolas"/>
            </a:endParaRPr>
          </a:p>
          <a:p>
            <a:pPr marL="1257300" algn="ctr">
              <a:lnSpc>
                <a:spcPct val="100000"/>
              </a:lnSpc>
            </a:pPr>
            <a:r>
              <a:rPr sz="1800" spc="-10" dirty="0">
                <a:latin typeface="Consolas"/>
                <a:cs typeface="Consolas"/>
              </a:rPr>
              <a:t>System.</a:t>
            </a:r>
            <a:r>
              <a:rPr sz="1800" i="1" spc="-10" dirty="0">
                <a:solidFill>
                  <a:srgbClr val="0000C0"/>
                </a:solidFill>
                <a:latin typeface="Consolas"/>
                <a:cs typeface="Consolas"/>
              </a:rPr>
              <a:t>out</a:t>
            </a:r>
            <a:r>
              <a:rPr sz="1800" i="1" spc="-10" dirty="0">
                <a:latin typeface="Consolas"/>
                <a:cs typeface="Consolas"/>
              </a:rPr>
              <a:t>.println(</a:t>
            </a:r>
            <a:r>
              <a:rPr sz="1800" i="1" spc="-10" dirty="0">
                <a:solidFill>
                  <a:srgbClr val="2900FF"/>
                </a:solidFill>
                <a:latin typeface="Consolas"/>
                <a:cs typeface="Consolas"/>
              </a:rPr>
              <a:t>"dexuième </a:t>
            </a:r>
            <a:r>
              <a:rPr sz="1800" i="1" spc="-5" dirty="0">
                <a:solidFill>
                  <a:srgbClr val="2900FF"/>
                </a:solidFill>
                <a:latin typeface="Consolas"/>
                <a:cs typeface="Consolas"/>
              </a:rPr>
              <a:t>cas</a:t>
            </a:r>
            <a:r>
              <a:rPr sz="1800" i="1" spc="85" dirty="0">
                <a:solidFill>
                  <a:srgbClr val="2900FF"/>
                </a:solidFill>
                <a:latin typeface="Consolas"/>
                <a:cs typeface="Consolas"/>
              </a:rPr>
              <a:t> </a:t>
            </a:r>
            <a:r>
              <a:rPr sz="1800" i="1" spc="-10" dirty="0">
                <a:solidFill>
                  <a:srgbClr val="2900FF"/>
                </a:solidFill>
                <a:latin typeface="Consolas"/>
                <a:cs typeface="Consolas"/>
              </a:rPr>
              <a:t>Exceptionnel"</a:t>
            </a:r>
            <a:r>
              <a:rPr sz="1800" i="1" spc="-10" dirty="0">
                <a:latin typeface="Consolas"/>
                <a:cs typeface="Consolas"/>
              </a:rPr>
              <a:t>);</a:t>
            </a:r>
            <a:endParaRPr sz="1800" dirty="0">
              <a:latin typeface="Consolas"/>
              <a:cs typeface="Consolas"/>
            </a:endParaRPr>
          </a:p>
          <a:p>
            <a:pPr marL="1019810">
              <a:lnSpc>
                <a:spcPct val="100000"/>
              </a:lnSpc>
            </a:pPr>
            <a:r>
              <a:rPr sz="1800" dirty="0">
                <a:latin typeface="Consolas"/>
                <a:cs typeface="Consolas"/>
              </a:rPr>
              <a:t>}</a:t>
            </a:r>
          </a:p>
          <a:p>
            <a:pPr marL="1019810">
              <a:lnSpc>
                <a:spcPct val="100000"/>
              </a:lnSpc>
            </a:pPr>
            <a:r>
              <a:rPr sz="1800" b="1" spc="-10" dirty="0">
                <a:solidFill>
                  <a:srgbClr val="7E0054"/>
                </a:solidFill>
                <a:latin typeface="Consolas"/>
                <a:cs typeface="Consolas"/>
              </a:rPr>
              <a:t>finally</a:t>
            </a:r>
            <a:r>
              <a:rPr sz="1800" b="1" spc="-10" dirty="0">
                <a:latin typeface="Consolas"/>
                <a:cs typeface="Consolas"/>
              </a:rPr>
              <a:t>{</a:t>
            </a:r>
            <a:endParaRPr sz="1800" dirty="0">
              <a:latin typeface="Consolas"/>
              <a:cs typeface="Consolas"/>
            </a:endParaRPr>
          </a:p>
          <a:p>
            <a:pPr marL="1130300" algn="ctr">
              <a:lnSpc>
                <a:spcPct val="100000"/>
              </a:lnSpc>
            </a:pPr>
            <a:r>
              <a:rPr sz="1800" spc="-10" dirty="0">
                <a:latin typeface="Consolas"/>
                <a:cs typeface="Consolas"/>
              </a:rPr>
              <a:t>System.</a:t>
            </a:r>
            <a:r>
              <a:rPr sz="1800" i="1" spc="-10" dirty="0">
                <a:solidFill>
                  <a:srgbClr val="0000C0"/>
                </a:solidFill>
                <a:latin typeface="Consolas"/>
                <a:cs typeface="Consolas"/>
              </a:rPr>
              <a:t>out</a:t>
            </a:r>
            <a:r>
              <a:rPr sz="1800" i="1" spc="-10" dirty="0">
                <a:latin typeface="Consolas"/>
                <a:cs typeface="Consolas"/>
              </a:rPr>
              <a:t>.println(</a:t>
            </a:r>
            <a:r>
              <a:rPr sz="1800" i="1" spc="-10" dirty="0">
                <a:solidFill>
                  <a:srgbClr val="2900FF"/>
                </a:solidFill>
                <a:latin typeface="Consolas"/>
                <a:cs typeface="Consolas"/>
              </a:rPr>
              <a:t>"Traitement </a:t>
            </a:r>
            <a:r>
              <a:rPr sz="1800" i="1" dirty="0">
                <a:solidFill>
                  <a:srgbClr val="2900FF"/>
                </a:solidFill>
                <a:latin typeface="Consolas"/>
                <a:cs typeface="Consolas"/>
              </a:rPr>
              <a:t>par</a:t>
            </a:r>
            <a:r>
              <a:rPr sz="1800" i="1" spc="55" dirty="0">
                <a:solidFill>
                  <a:srgbClr val="2900FF"/>
                </a:solidFill>
                <a:latin typeface="Consolas"/>
                <a:cs typeface="Consolas"/>
              </a:rPr>
              <a:t> </a:t>
            </a:r>
            <a:r>
              <a:rPr sz="1800" i="1" spc="-10" dirty="0">
                <a:solidFill>
                  <a:srgbClr val="2900FF"/>
                </a:solidFill>
                <a:latin typeface="Consolas"/>
                <a:cs typeface="Consolas"/>
              </a:rPr>
              <a:t>défaut!"</a:t>
            </a:r>
            <a:r>
              <a:rPr sz="1800" i="1" spc="-10" dirty="0">
                <a:latin typeface="Consolas"/>
                <a:cs typeface="Consolas"/>
              </a:rPr>
              <a:t>);</a:t>
            </a:r>
            <a:endParaRPr sz="1800" dirty="0">
              <a:latin typeface="Consolas"/>
              <a:cs typeface="Consolas"/>
            </a:endParaRPr>
          </a:p>
          <a:p>
            <a:pPr marL="1144905">
              <a:lnSpc>
                <a:spcPct val="100000"/>
              </a:lnSpc>
            </a:pPr>
            <a:r>
              <a:rPr sz="1800" dirty="0">
                <a:latin typeface="Consolas"/>
                <a:cs typeface="Consolas"/>
              </a:rPr>
              <a:t>}</a:t>
            </a:r>
          </a:p>
          <a:p>
            <a:pPr marL="1019810">
              <a:lnSpc>
                <a:spcPct val="100000"/>
              </a:lnSpc>
              <a:spcBef>
                <a:spcPts val="10"/>
              </a:spcBef>
            </a:pPr>
            <a:r>
              <a:rPr sz="1800" spc="-10" dirty="0">
                <a:latin typeface="Consolas"/>
                <a:cs typeface="Consolas"/>
              </a:rPr>
              <a:t>System.</a:t>
            </a:r>
            <a:r>
              <a:rPr sz="1800" i="1" spc="-10" dirty="0">
                <a:solidFill>
                  <a:srgbClr val="0000C0"/>
                </a:solidFill>
                <a:latin typeface="Consolas"/>
                <a:cs typeface="Consolas"/>
              </a:rPr>
              <a:t>out</a:t>
            </a:r>
            <a:r>
              <a:rPr sz="1800" i="1" spc="-10" dirty="0">
                <a:latin typeface="Consolas"/>
                <a:cs typeface="Consolas"/>
              </a:rPr>
              <a:t>.println(</a:t>
            </a:r>
            <a:r>
              <a:rPr sz="1800" i="1" spc="-10" dirty="0">
                <a:solidFill>
                  <a:srgbClr val="2900FF"/>
                </a:solidFill>
                <a:latin typeface="Consolas"/>
                <a:cs typeface="Consolas"/>
              </a:rPr>
              <a:t>"Suite </a:t>
            </a:r>
            <a:r>
              <a:rPr sz="1800" i="1" spc="-5" dirty="0">
                <a:solidFill>
                  <a:srgbClr val="2900FF"/>
                </a:solidFill>
                <a:latin typeface="Consolas"/>
                <a:cs typeface="Consolas"/>
              </a:rPr>
              <a:t>du</a:t>
            </a:r>
            <a:r>
              <a:rPr sz="1800" i="1" spc="55" dirty="0">
                <a:solidFill>
                  <a:srgbClr val="2900FF"/>
                </a:solidFill>
                <a:latin typeface="Consolas"/>
                <a:cs typeface="Consolas"/>
              </a:rPr>
              <a:t> </a:t>
            </a:r>
            <a:r>
              <a:rPr sz="1800" i="1" spc="-10" dirty="0">
                <a:solidFill>
                  <a:srgbClr val="2900FF"/>
                </a:solidFill>
                <a:latin typeface="Consolas"/>
                <a:cs typeface="Consolas"/>
              </a:rPr>
              <a:t>programme!"</a:t>
            </a:r>
            <a:r>
              <a:rPr sz="1800" i="1" spc="-10" dirty="0">
                <a:latin typeface="Consolas"/>
                <a:cs typeface="Consolas"/>
              </a:rPr>
              <a:t>);</a:t>
            </a:r>
            <a:endParaRPr sz="1800" dirty="0">
              <a:latin typeface="Consolas"/>
              <a:cs typeface="Consolas"/>
            </a:endParaRPr>
          </a:p>
          <a:p>
            <a:pPr>
              <a:lnSpc>
                <a:spcPct val="100000"/>
              </a:lnSpc>
            </a:pPr>
            <a:endParaRPr sz="1750" dirty="0">
              <a:latin typeface="Times New Roman"/>
              <a:cs typeface="Times New Roman"/>
            </a:endParaRPr>
          </a:p>
          <a:p>
            <a:pPr marL="355600" marR="239395" indent="-342900">
              <a:lnSpc>
                <a:spcPct val="100000"/>
              </a:lnSpc>
              <a:buClr>
                <a:srgbClr val="CC9900"/>
              </a:buClr>
              <a:buSzPct val="64583"/>
              <a:buFont typeface="Wingdings"/>
              <a:buChar char=""/>
              <a:tabLst>
                <a:tab pos="354965" algn="l"/>
                <a:tab pos="355600" algn="l"/>
              </a:tabLst>
            </a:pPr>
            <a:r>
              <a:rPr sz="2400" spc="-5" dirty="0">
                <a:latin typeface="Arial"/>
                <a:cs typeface="Arial"/>
              </a:rPr>
              <a:t>Le bloc </a:t>
            </a:r>
            <a:r>
              <a:rPr sz="2400" spc="-5" dirty="0">
                <a:solidFill>
                  <a:srgbClr val="C00000"/>
                </a:solidFill>
                <a:latin typeface="Arial"/>
                <a:cs typeface="Arial"/>
              </a:rPr>
              <a:t>finaly </a:t>
            </a:r>
            <a:r>
              <a:rPr sz="2400" spc="-5" dirty="0">
                <a:latin typeface="Arial"/>
                <a:cs typeface="Arial"/>
              </a:rPr>
              <a:t>s’exécute </a:t>
            </a:r>
            <a:r>
              <a:rPr sz="2400" spc="-5" dirty="0" err="1">
                <a:latin typeface="Arial"/>
                <a:cs typeface="Arial"/>
              </a:rPr>
              <a:t>quelque</a:t>
            </a:r>
            <a:r>
              <a:rPr sz="2400" spc="-5" dirty="0">
                <a:latin typeface="Arial"/>
                <a:cs typeface="Arial"/>
              </a:rPr>
              <a:t> soi</a:t>
            </a:r>
            <a:r>
              <a:rPr lang="fr-FR" sz="2400" spc="-5" dirty="0">
                <a:latin typeface="Arial"/>
                <a:cs typeface="Arial"/>
              </a:rPr>
              <a:t>en</a:t>
            </a:r>
            <a:r>
              <a:rPr sz="2400" spc="-5" dirty="0">
                <a:latin typeface="Arial"/>
                <a:cs typeface="Arial"/>
              </a:rPr>
              <a:t>t les différents  scénarios.</a:t>
            </a:r>
            <a:endParaRPr sz="2400" dirty="0">
              <a:latin typeface="Arial"/>
              <a:cs typeface="Arial"/>
            </a:endParaRPr>
          </a:p>
        </p:txBody>
      </p:sp>
    </p:spTree>
    <p:extLst>
      <p:ext uri="{BB962C8B-B14F-4D97-AF65-F5344CB8AC3E}">
        <p14:creationId xmlns:p14="http://schemas.microsoft.com/office/powerpoint/2010/main" val="77442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487B43-1DC1-4CA8-6F75-BA1B594C3374}"/>
              </a:ext>
            </a:extLst>
          </p:cNvPr>
          <p:cNvSpPr>
            <a:spLocks noGrp="1"/>
          </p:cNvSpPr>
          <p:nvPr>
            <p:ph type="title"/>
          </p:nvPr>
        </p:nvSpPr>
        <p:spPr/>
        <p:txBody>
          <a:bodyPr>
            <a:normAutofit fontScale="90000"/>
          </a:bodyPr>
          <a:lstStyle/>
          <a:p>
            <a:r>
              <a:rPr lang="fr-FR" dirty="0"/>
              <a:t>TP sur les Exceptions / Interfaces</a:t>
            </a:r>
          </a:p>
        </p:txBody>
      </p:sp>
      <p:sp>
        <p:nvSpPr>
          <p:cNvPr id="3" name="Espace réservé du contenu 2">
            <a:extLst>
              <a:ext uri="{FF2B5EF4-FFF2-40B4-BE49-F238E27FC236}">
                <a16:creationId xmlns:a16="http://schemas.microsoft.com/office/drawing/2014/main" id="{46DC57F8-1A9F-2898-E42A-C90FE9E42FD5}"/>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215062839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0" rIns="0" bIns="0" rtlCol="0">
            <a:spAutoFit/>
          </a:bodyPr>
          <a:lstStyle/>
          <a:p>
            <a:pPr marL="344805">
              <a:lnSpc>
                <a:spcPct val="100000"/>
              </a:lnSpc>
            </a:pPr>
            <a:r>
              <a:rPr dirty="0"/>
              <a:t>Entrés</a:t>
            </a:r>
            <a:r>
              <a:rPr spc="-110" dirty="0"/>
              <a:t> </a:t>
            </a:r>
            <a:r>
              <a:rPr dirty="0"/>
              <a:t>Sorties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60"/>
              </a:lnSpc>
            </a:pPr>
            <a:fld id="{81D60167-4931-47E6-BA6A-407CBD079E47}" type="slidenum">
              <a:rPr dirty="0"/>
              <a:t>176</a:t>
            </a:fld>
            <a:endParaRPr dirty="0"/>
          </a:p>
        </p:txBody>
      </p:sp>
      <p:sp>
        <p:nvSpPr>
          <p:cNvPr id="3" name="object 3"/>
          <p:cNvSpPr/>
          <p:nvPr/>
        </p:nvSpPr>
        <p:spPr>
          <a:xfrm>
            <a:off x="2755269" y="4312157"/>
            <a:ext cx="6512559" cy="0"/>
          </a:xfrm>
          <a:custGeom>
            <a:avLst/>
            <a:gdLst/>
            <a:ahLst/>
            <a:cxnLst/>
            <a:rect l="l" t="t" r="r" b="b"/>
            <a:pathLst>
              <a:path w="6512559">
                <a:moveTo>
                  <a:pt x="0" y="0"/>
                </a:moveTo>
                <a:lnTo>
                  <a:pt x="6512051" y="0"/>
                </a:lnTo>
              </a:path>
            </a:pathLst>
          </a:custGeom>
          <a:ln w="19811">
            <a:solidFill>
              <a:srgbClr val="CC9800"/>
            </a:solidFill>
          </a:ln>
        </p:spPr>
        <p:txBody>
          <a:bodyPr wrap="square" lIns="0" tIns="0" rIns="0" bIns="0" rtlCol="0"/>
          <a:lstStyle/>
          <a:p>
            <a:endParaRPr/>
          </a:p>
        </p:txBody>
      </p:sp>
      <p:sp>
        <p:nvSpPr>
          <p:cNvPr id="4" name="object 4"/>
          <p:cNvSpPr txBox="1"/>
          <p:nvPr/>
        </p:nvSpPr>
        <p:spPr>
          <a:xfrm>
            <a:off x="2834016" y="4347462"/>
            <a:ext cx="2512684" cy="430887"/>
          </a:xfrm>
          <a:prstGeom prst="rect">
            <a:avLst/>
          </a:prstGeom>
        </p:spPr>
        <p:txBody>
          <a:bodyPr vert="horz" wrap="square" lIns="0" tIns="0" rIns="0" bIns="0" rtlCol="0">
            <a:spAutoFit/>
          </a:bodyPr>
          <a:lstStyle/>
          <a:p>
            <a:pPr marL="12700">
              <a:lnSpc>
                <a:spcPct val="100000"/>
              </a:lnSpc>
            </a:pPr>
            <a:r>
              <a:rPr sz="2800" spc="-5" dirty="0">
                <a:latin typeface="Arial"/>
                <a:cs typeface="Arial"/>
              </a:rPr>
              <a:t>M.</a:t>
            </a:r>
            <a:r>
              <a:rPr lang="fr-FR" sz="2800" spc="-5" dirty="0">
                <a:latin typeface="Arial"/>
                <a:cs typeface="Arial"/>
              </a:rPr>
              <a:t> KAMDOUM</a:t>
            </a:r>
            <a:endParaRPr sz="2800" dirty="0">
              <a:latin typeface="Arial"/>
              <a:cs typeface="Arial"/>
            </a:endParaRPr>
          </a:p>
        </p:txBody>
      </p:sp>
    </p:spTree>
    <p:extLst>
      <p:ext uri="{BB962C8B-B14F-4D97-AF65-F5344CB8AC3E}">
        <p14:creationId xmlns:p14="http://schemas.microsoft.com/office/powerpoint/2010/main" val="35600125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5171" y="730440"/>
            <a:ext cx="9223058" cy="804322"/>
          </a:xfrm>
          <a:prstGeom prst="rect">
            <a:avLst/>
          </a:prstGeom>
        </p:spPr>
        <p:txBody>
          <a:bodyPr vert="horz" wrap="square" lIns="0" tIns="156463" rIns="0" bIns="0" rtlCol="0">
            <a:spAutoFit/>
          </a:bodyPr>
          <a:lstStyle/>
          <a:p>
            <a:pPr marL="146685">
              <a:lnSpc>
                <a:spcPct val="100000"/>
              </a:lnSpc>
            </a:pPr>
            <a:r>
              <a:rPr sz="4200" dirty="0"/>
              <a:t>Entrées</a:t>
            </a:r>
            <a:r>
              <a:rPr sz="4200" spc="-95" dirty="0"/>
              <a:t> </a:t>
            </a:r>
            <a:r>
              <a:rPr lang="fr-FR" sz="4200" spc="-95" dirty="0"/>
              <a:t>/ </a:t>
            </a:r>
            <a:r>
              <a:rPr sz="4200" spc="-5" dirty="0"/>
              <a:t>Sorties</a:t>
            </a:r>
            <a:endParaRPr sz="4200" dirty="0"/>
          </a:p>
        </p:txBody>
      </p:sp>
      <p:sp>
        <p:nvSpPr>
          <p:cNvPr id="53" name="object 53"/>
          <p:cNvSpPr txBox="1">
            <a:spLocks noGrp="1"/>
          </p:cNvSpPr>
          <p:nvPr>
            <p:ph type="sldNum" sz="quarter" idx="7"/>
          </p:nvPr>
        </p:nvSpPr>
        <p:spPr>
          <a:prstGeom prst="rect">
            <a:avLst/>
          </a:prstGeom>
        </p:spPr>
        <p:txBody>
          <a:bodyPr vert="horz" wrap="square" lIns="0" tIns="0" rIns="0" bIns="0" rtlCol="0">
            <a:spAutoFit/>
          </a:bodyPr>
          <a:lstStyle/>
          <a:p>
            <a:pPr marL="25400">
              <a:lnSpc>
                <a:spcPts val="1260"/>
              </a:lnSpc>
            </a:pPr>
            <a:fld id="{81D60167-4931-47E6-BA6A-407CBD079E47}" type="slidenum">
              <a:rPr dirty="0"/>
              <a:t>177</a:t>
            </a:fld>
            <a:endParaRPr dirty="0"/>
          </a:p>
        </p:txBody>
      </p:sp>
      <p:sp>
        <p:nvSpPr>
          <p:cNvPr id="3" name="object 3"/>
          <p:cNvSpPr/>
          <p:nvPr/>
        </p:nvSpPr>
        <p:spPr>
          <a:xfrm>
            <a:off x="4180209" y="2540507"/>
            <a:ext cx="2208530" cy="1237615"/>
          </a:xfrm>
          <a:custGeom>
            <a:avLst/>
            <a:gdLst/>
            <a:ahLst/>
            <a:cxnLst/>
            <a:rect l="l" t="t" r="r" b="b"/>
            <a:pathLst>
              <a:path w="2208529" h="1237614">
                <a:moveTo>
                  <a:pt x="2208275" y="1237488"/>
                </a:moveTo>
                <a:lnTo>
                  <a:pt x="2208275" y="0"/>
                </a:lnTo>
                <a:lnTo>
                  <a:pt x="0" y="0"/>
                </a:lnTo>
                <a:lnTo>
                  <a:pt x="0" y="1237488"/>
                </a:lnTo>
                <a:lnTo>
                  <a:pt x="13715" y="1237488"/>
                </a:lnTo>
                <a:lnTo>
                  <a:pt x="13715" y="28955"/>
                </a:lnTo>
                <a:lnTo>
                  <a:pt x="28955" y="13715"/>
                </a:lnTo>
                <a:lnTo>
                  <a:pt x="28955" y="28955"/>
                </a:lnTo>
                <a:lnTo>
                  <a:pt x="2179319" y="28955"/>
                </a:lnTo>
                <a:lnTo>
                  <a:pt x="2179319" y="13715"/>
                </a:lnTo>
                <a:lnTo>
                  <a:pt x="2193035" y="28955"/>
                </a:lnTo>
                <a:lnTo>
                  <a:pt x="2193035" y="1237488"/>
                </a:lnTo>
                <a:lnTo>
                  <a:pt x="2208275" y="1237488"/>
                </a:lnTo>
                <a:close/>
              </a:path>
              <a:path w="2208529" h="1237614">
                <a:moveTo>
                  <a:pt x="28955" y="28955"/>
                </a:moveTo>
                <a:lnTo>
                  <a:pt x="28955" y="13715"/>
                </a:lnTo>
                <a:lnTo>
                  <a:pt x="13715" y="28955"/>
                </a:lnTo>
                <a:lnTo>
                  <a:pt x="28955" y="28955"/>
                </a:lnTo>
                <a:close/>
              </a:path>
              <a:path w="2208529" h="1237614">
                <a:moveTo>
                  <a:pt x="28955" y="1237488"/>
                </a:moveTo>
                <a:lnTo>
                  <a:pt x="28955" y="28955"/>
                </a:lnTo>
                <a:lnTo>
                  <a:pt x="13715" y="28955"/>
                </a:lnTo>
                <a:lnTo>
                  <a:pt x="13715" y="1237488"/>
                </a:lnTo>
                <a:lnTo>
                  <a:pt x="28955" y="1237488"/>
                </a:lnTo>
                <a:close/>
              </a:path>
              <a:path w="2208529" h="1237614">
                <a:moveTo>
                  <a:pt x="2193035" y="28955"/>
                </a:moveTo>
                <a:lnTo>
                  <a:pt x="2179319" y="13715"/>
                </a:lnTo>
                <a:lnTo>
                  <a:pt x="2179319" y="28955"/>
                </a:lnTo>
                <a:lnTo>
                  <a:pt x="2193035" y="28955"/>
                </a:lnTo>
                <a:close/>
              </a:path>
              <a:path w="2208529" h="1237614">
                <a:moveTo>
                  <a:pt x="2193035" y="1237488"/>
                </a:moveTo>
                <a:lnTo>
                  <a:pt x="2193035" y="28955"/>
                </a:lnTo>
                <a:lnTo>
                  <a:pt x="2179319" y="28955"/>
                </a:lnTo>
                <a:lnTo>
                  <a:pt x="2179319" y="1237488"/>
                </a:lnTo>
                <a:lnTo>
                  <a:pt x="2193035" y="1237488"/>
                </a:lnTo>
                <a:close/>
              </a:path>
            </a:pathLst>
          </a:custGeom>
          <a:solidFill>
            <a:srgbClr val="006532"/>
          </a:solidFill>
        </p:spPr>
        <p:txBody>
          <a:bodyPr wrap="square" lIns="0" tIns="0" rIns="0" bIns="0" rtlCol="0"/>
          <a:lstStyle/>
          <a:p>
            <a:endParaRPr/>
          </a:p>
        </p:txBody>
      </p:sp>
      <p:sp>
        <p:nvSpPr>
          <p:cNvPr id="4" name="object 4"/>
          <p:cNvSpPr txBox="1"/>
          <p:nvPr/>
        </p:nvSpPr>
        <p:spPr>
          <a:xfrm>
            <a:off x="4678055" y="2591306"/>
            <a:ext cx="1209675" cy="316865"/>
          </a:xfrm>
          <a:prstGeom prst="rect">
            <a:avLst/>
          </a:prstGeom>
        </p:spPr>
        <p:txBody>
          <a:bodyPr vert="horz" wrap="square" lIns="0" tIns="0" rIns="0" bIns="0" rtlCol="0">
            <a:spAutoFit/>
          </a:bodyPr>
          <a:lstStyle/>
          <a:p>
            <a:pPr marL="12700">
              <a:lnSpc>
                <a:spcPct val="100000"/>
              </a:lnSpc>
            </a:pPr>
            <a:r>
              <a:rPr sz="2000" dirty="0">
                <a:latin typeface="Times New Roman"/>
                <a:cs typeface="Times New Roman"/>
              </a:rPr>
              <a:t>Pr</a:t>
            </a:r>
            <a:r>
              <a:rPr sz="2000" spc="5" dirty="0">
                <a:latin typeface="Times New Roman"/>
                <a:cs typeface="Times New Roman"/>
              </a:rPr>
              <a:t>og</a:t>
            </a:r>
            <a:r>
              <a:rPr sz="2000" dirty="0">
                <a:latin typeface="Times New Roman"/>
                <a:cs typeface="Times New Roman"/>
              </a:rPr>
              <a:t>r</a:t>
            </a:r>
            <a:r>
              <a:rPr sz="2000" spc="-5" dirty="0">
                <a:latin typeface="Times New Roman"/>
                <a:cs typeface="Times New Roman"/>
              </a:rPr>
              <a:t>a</a:t>
            </a:r>
            <a:r>
              <a:rPr sz="2000" spc="-25" dirty="0">
                <a:latin typeface="Times New Roman"/>
                <a:cs typeface="Times New Roman"/>
              </a:rPr>
              <a:t>mm</a:t>
            </a:r>
            <a:r>
              <a:rPr sz="2000" dirty="0">
                <a:latin typeface="Times New Roman"/>
                <a:cs typeface="Times New Roman"/>
              </a:rPr>
              <a:t>e</a:t>
            </a:r>
            <a:endParaRPr sz="2000">
              <a:latin typeface="Times New Roman"/>
              <a:cs typeface="Times New Roman"/>
            </a:endParaRPr>
          </a:p>
        </p:txBody>
      </p:sp>
      <p:sp>
        <p:nvSpPr>
          <p:cNvPr id="5" name="object 5"/>
          <p:cNvSpPr/>
          <p:nvPr/>
        </p:nvSpPr>
        <p:spPr>
          <a:xfrm>
            <a:off x="4405762" y="3125723"/>
            <a:ext cx="1809114" cy="652780"/>
          </a:xfrm>
          <a:custGeom>
            <a:avLst/>
            <a:gdLst/>
            <a:ahLst/>
            <a:cxnLst/>
            <a:rect l="l" t="t" r="r" b="b"/>
            <a:pathLst>
              <a:path w="1809114" h="652779">
                <a:moveTo>
                  <a:pt x="906779" y="10667"/>
                </a:moveTo>
                <a:lnTo>
                  <a:pt x="906779" y="1523"/>
                </a:lnTo>
                <a:lnTo>
                  <a:pt x="905255" y="0"/>
                </a:lnTo>
                <a:lnTo>
                  <a:pt x="903731" y="0"/>
                </a:lnTo>
                <a:lnTo>
                  <a:pt x="858011" y="1523"/>
                </a:lnTo>
                <a:lnTo>
                  <a:pt x="812291" y="1523"/>
                </a:lnTo>
                <a:lnTo>
                  <a:pt x="766571" y="4571"/>
                </a:lnTo>
                <a:lnTo>
                  <a:pt x="722375" y="7619"/>
                </a:lnTo>
                <a:lnTo>
                  <a:pt x="678179" y="12191"/>
                </a:lnTo>
                <a:lnTo>
                  <a:pt x="635507" y="16763"/>
                </a:lnTo>
                <a:lnTo>
                  <a:pt x="553211" y="28955"/>
                </a:lnTo>
                <a:lnTo>
                  <a:pt x="473963" y="44195"/>
                </a:lnTo>
                <a:lnTo>
                  <a:pt x="435863" y="53339"/>
                </a:lnTo>
                <a:lnTo>
                  <a:pt x="364235" y="71627"/>
                </a:lnTo>
                <a:lnTo>
                  <a:pt x="297179" y="94487"/>
                </a:lnTo>
                <a:lnTo>
                  <a:pt x="236219" y="118871"/>
                </a:lnTo>
                <a:lnTo>
                  <a:pt x="155447" y="160019"/>
                </a:lnTo>
                <a:lnTo>
                  <a:pt x="109727" y="190499"/>
                </a:lnTo>
                <a:lnTo>
                  <a:pt x="71627" y="220979"/>
                </a:lnTo>
                <a:lnTo>
                  <a:pt x="41147" y="254507"/>
                </a:lnTo>
                <a:lnTo>
                  <a:pt x="18287" y="291083"/>
                </a:lnTo>
                <a:lnTo>
                  <a:pt x="4571" y="327659"/>
                </a:lnTo>
                <a:lnTo>
                  <a:pt x="0" y="355091"/>
                </a:lnTo>
                <a:lnTo>
                  <a:pt x="0" y="374903"/>
                </a:lnTo>
                <a:lnTo>
                  <a:pt x="3047" y="393191"/>
                </a:lnTo>
                <a:lnTo>
                  <a:pt x="4571" y="403859"/>
                </a:lnTo>
                <a:lnTo>
                  <a:pt x="9143" y="417575"/>
                </a:lnTo>
                <a:lnTo>
                  <a:pt x="9143" y="355091"/>
                </a:lnTo>
                <a:lnTo>
                  <a:pt x="10667" y="347471"/>
                </a:lnTo>
                <a:lnTo>
                  <a:pt x="27431" y="294131"/>
                </a:lnTo>
                <a:lnTo>
                  <a:pt x="48767" y="260603"/>
                </a:lnTo>
                <a:lnTo>
                  <a:pt x="96011" y="213359"/>
                </a:lnTo>
                <a:lnTo>
                  <a:pt x="137159" y="182879"/>
                </a:lnTo>
                <a:lnTo>
                  <a:pt x="160019" y="167639"/>
                </a:lnTo>
                <a:lnTo>
                  <a:pt x="211835" y="140207"/>
                </a:lnTo>
                <a:lnTo>
                  <a:pt x="240791" y="128015"/>
                </a:lnTo>
                <a:lnTo>
                  <a:pt x="269747" y="114299"/>
                </a:lnTo>
                <a:lnTo>
                  <a:pt x="300227" y="103631"/>
                </a:lnTo>
                <a:lnTo>
                  <a:pt x="333755" y="91439"/>
                </a:lnTo>
                <a:lnTo>
                  <a:pt x="367283" y="80771"/>
                </a:lnTo>
                <a:lnTo>
                  <a:pt x="438911" y="62483"/>
                </a:lnTo>
                <a:lnTo>
                  <a:pt x="477011" y="53339"/>
                </a:lnTo>
                <a:lnTo>
                  <a:pt x="515111" y="45719"/>
                </a:lnTo>
                <a:lnTo>
                  <a:pt x="554735" y="38099"/>
                </a:lnTo>
                <a:lnTo>
                  <a:pt x="637031" y="25907"/>
                </a:lnTo>
                <a:lnTo>
                  <a:pt x="679703" y="21335"/>
                </a:lnTo>
                <a:lnTo>
                  <a:pt x="723899" y="16763"/>
                </a:lnTo>
                <a:lnTo>
                  <a:pt x="768095" y="13715"/>
                </a:lnTo>
                <a:lnTo>
                  <a:pt x="812291" y="12191"/>
                </a:lnTo>
                <a:lnTo>
                  <a:pt x="902207" y="9194"/>
                </a:lnTo>
                <a:lnTo>
                  <a:pt x="903731" y="9143"/>
                </a:lnTo>
                <a:lnTo>
                  <a:pt x="903731" y="9905"/>
                </a:lnTo>
                <a:lnTo>
                  <a:pt x="905255" y="10667"/>
                </a:lnTo>
                <a:lnTo>
                  <a:pt x="906779" y="10667"/>
                </a:lnTo>
                <a:close/>
              </a:path>
              <a:path w="1809114" h="652779">
                <a:moveTo>
                  <a:pt x="378969" y="652272"/>
                </a:moveTo>
                <a:lnTo>
                  <a:pt x="333755" y="638555"/>
                </a:lnTo>
                <a:lnTo>
                  <a:pt x="269747" y="614171"/>
                </a:lnTo>
                <a:lnTo>
                  <a:pt x="211835" y="589787"/>
                </a:lnTo>
                <a:lnTo>
                  <a:pt x="160019" y="562355"/>
                </a:lnTo>
                <a:lnTo>
                  <a:pt x="115823" y="531875"/>
                </a:lnTo>
                <a:lnTo>
                  <a:pt x="77723" y="501395"/>
                </a:lnTo>
                <a:lnTo>
                  <a:pt x="48767" y="469391"/>
                </a:lnTo>
                <a:lnTo>
                  <a:pt x="27431" y="434339"/>
                </a:lnTo>
                <a:lnTo>
                  <a:pt x="9143" y="373379"/>
                </a:lnTo>
                <a:lnTo>
                  <a:pt x="9143" y="417575"/>
                </a:lnTo>
                <a:lnTo>
                  <a:pt x="28955" y="457199"/>
                </a:lnTo>
                <a:lnTo>
                  <a:pt x="71627" y="509015"/>
                </a:lnTo>
                <a:lnTo>
                  <a:pt x="109727" y="539495"/>
                </a:lnTo>
                <a:lnTo>
                  <a:pt x="155447" y="569975"/>
                </a:lnTo>
                <a:lnTo>
                  <a:pt x="207263" y="597407"/>
                </a:lnTo>
                <a:lnTo>
                  <a:pt x="297179" y="635507"/>
                </a:lnTo>
                <a:lnTo>
                  <a:pt x="345078" y="652272"/>
                </a:lnTo>
                <a:lnTo>
                  <a:pt x="378969" y="652272"/>
                </a:lnTo>
                <a:close/>
              </a:path>
              <a:path w="1809114" h="652779">
                <a:moveTo>
                  <a:pt x="903731" y="9143"/>
                </a:moveTo>
                <a:lnTo>
                  <a:pt x="902207" y="9143"/>
                </a:lnTo>
                <a:lnTo>
                  <a:pt x="903731" y="9143"/>
                </a:lnTo>
                <a:close/>
              </a:path>
              <a:path w="1809114" h="652779">
                <a:moveTo>
                  <a:pt x="902303" y="9191"/>
                </a:moveTo>
                <a:close/>
              </a:path>
              <a:path w="1809114" h="652779">
                <a:moveTo>
                  <a:pt x="903731" y="9905"/>
                </a:moveTo>
                <a:lnTo>
                  <a:pt x="903731" y="9143"/>
                </a:lnTo>
                <a:lnTo>
                  <a:pt x="902303" y="9191"/>
                </a:lnTo>
                <a:lnTo>
                  <a:pt x="903731" y="9905"/>
                </a:lnTo>
                <a:close/>
              </a:path>
              <a:path w="1809114" h="652779">
                <a:moveTo>
                  <a:pt x="1808987" y="384047"/>
                </a:moveTo>
                <a:lnTo>
                  <a:pt x="1808987" y="355091"/>
                </a:lnTo>
                <a:lnTo>
                  <a:pt x="1805939" y="336803"/>
                </a:lnTo>
                <a:lnTo>
                  <a:pt x="1804415" y="326135"/>
                </a:lnTo>
                <a:lnTo>
                  <a:pt x="1790699" y="289559"/>
                </a:lnTo>
                <a:lnTo>
                  <a:pt x="1767839" y="254507"/>
                </a:lnTo>
                <a:lnTo>
                  <a:pt x="1737359" y="220979"/>
                </a:lnTo>
                <a:lnTo>
                  <a:pt x="1719071" y="205739"/>
                </a:lnTo>
                <a:lnTo>
                  <a:pt x="1699259" y="188975"/>
                </a:lnTo>
                <a:lnTo>
                  <a:pt x="1653539" y="160019"/>
                </a:lnTo>
                <a:lnTo>
                  <a:pt x="1601723" y="132587"/>
                </a:lnTo>
                <a:lnTo>
                  <a:pt x="1511807" y="94487"/>
                </a:lnTo>
                <a:lnTo>
                  <a:pt x="1444751" y="71627"/>
                </a:lnTo>
                <a:lnTo>
                  <a:pt x="1373123" y="53339"/>
                </a:lnTo>
                <a:lnTo>
                  <a:pt x="1335023" y="44195"/>
                </a:lnTo>
                <a:lnTo>
                  <a:pt x="1255775" y="28955"/>
                </a:lnTo>
                <a:lnTo>
                  <a:pt x="1173479" y="16763"/>
                </a:lnTo>
                <a:lnTo>
                  <a:pt x="1129283" y="12191"/>
                </a:lnTo>
                <a:lnTo>
                  <a:pt x="1086611" y="7619"/>
                </a:lnTo>
                <a:lnTo>
                  <a:pt x="1042415" y="4571"/>
                </a:lnTo>
                <a:lnTo>
                  <a:pt x="905255" y="0"/>
                </a:lnTo>
                <a:lnTo>
                  <a:pt x="906779" y="1523"/>
                </a:lnTo>
                <a:lnTo>
                  <a:pt x="906779" y="10667"/>
                </a:lnTo>
                <a:lnTo>
                  <a:pt x="950975" y="10667"/>
                </a:lnTo>
                <a:lnTo>
                  <a:pt x="996695" y="12191"/>
                </a:lnTo>
                <a:lnTo>
                  <a:pt x="1040891" y="13715"/>
                </a:lnTo>
                <a:lnTo>
                  <a:pt x="1085087" y="16763"/>
                </a:lnTo>
                <a:lnTo>
                  <a:pt x="1129283" y="21335"/>
                </a:lnTo>
                <a:lnTo>
                  <a:pt x="1171955" y="25907"/>
                </a:lnTo>
                <a:lnTo>
                  <a:pt x="1254251" y="38099"/>
                </a:lnTo>
                <a:lnTo>
                  <a:pt x="1293875" y="45719"/>
                </a:lnTo>
                <a:lnTo>
                  <a:pt x="1331975" y="53339"/>
                </a:lnTo>
                <a:lnTo>
                  <a:pt x="1370075" y="62483"/>
                </a:lnTo>
                <a:lnTo>
                  <a:pt x="1441703" y="80771"/>
                </a:lnTo>
                <a:lnTo>
                  <a:pt x="1508759" y="103631"/>
                </a:lnTo>
                <a:lnTo>
                  <a:pt x="1569719" y="128015"/>
                </a:lnTo>
                <a:lnTo>
                  <a:pt x="1648967" y="167639"/>
                </a:lnTo>
                <a:lnTo>
                  <a:pt x="1693163" y="198119"/>
                </a:lnTo>
                <a:lnTo>
                  <a:pt x="1731263" y="228599"/>
                </a:lnTo>
                <a:lnTo>
                  <a:pt x="1760219" y="260603"/>
                </a:lnTo>
                <a:lnTo>
                  <a:pt x="1781555" y="294131"/>
                </a:lnTo>
                <a:lnTo>
                  <a:pt x="1799843" y="356615"/>
                </a:lnTo>
                <a:lnTo>
                  <a:pt x="1799843" y="416051"/>
                </a:lnTo>
                <a:lnTo>
                  <a:pt x="1807463" y="393191"/>
                </a:lnTo>
                <a:lnTo>
                  <a:pt x="1808987" y="384047"/>
                </a:lnTo>
                <a:close/>
              </a:path>
              <a:path w="1809114" h="652779">
                <a:moveTo>
                  <a:pt x="1799843" y="416051"/>
                </a:moveTo>
                <a:lnTo>
                  <a:pt x="1799843" y="373379"/>
                </a:lnTo>
                <a:lnTo>
                  <a:pt x="1795271" y="400811"/>
                </a:lnTo>
                <a:lnTo>
                  <a:pt x="1789175" y="417575"/>
                </a:lnTo>
                <a:lnTo>
                  <a:pt x="1772411" y="452627"/>
                </a:lnTo>
                <a:lnTo>
                  <a:pt x="1746503" y="486155"/>
                </a:lnTo>
                <a:lnTo>
                  <a:pt x="1712975" y="516635"/>
                </a:lnTo>
                <a:lnTo>
                  <a:pt x="1671827" y="547115"/>
                </a:lnTo>
                <a:lnTo>
                  <a:pt x="1597151" y="589787"/>
                </a:lnTo>
                <a:lnTo>
                  <a:pt x="1539239" y="614171"/>
                </a:lnTo>
                <a:lnTo>
                  <a:pt x="1475231" y="638555"/>
                </a:lnTo>
                <a:lnTo>
                  <a:pt x="1430018" y="652272"/>
                </a:lnTo>
                <a:lnTo>
                  <a:pt x="1459120" y="652272"/>
                </a:lnTo>
                <a:lnTo>
                  <a:pt x="1511807" y="635507"/>
                </a:lnTo>
                <a:lnTo>
                  <a:pt x="1572767" y="611123"/>
                </a:lnTo>
                <a:lnTo>
                  <a:pt x="1653539" y="569975"/>
                </a:lnTo>
                <a:lnTo>
                  <a:pt x="1699259" y="539495"/>
                </a:lnTo>
                <a:lnTo>
                  <a:pt x="1737359" y="509015"/>
                </a:lnTo>
                <a:lnTo>
                  <a:pt x="1767839" y="473963"/>
                </a:lnTo>
                <a:lnTo>
                  <a:pt x="1790699" y="438911"/>
                </a:lnTo>
                <a:lnTo>
                  <a:pt x="1798319" y="420623"/>
                </a:lnTo>
                <a:lnTo>
                  <a:pt x="1799843" y="416051"/>
                </a:lnTo>
                <a:close/>
              </a:path>
            </a:pathLst>
          </a:custGeom>
          <a:solidFill>
            <a:srgbClr val="000000"/>
          </a:solidFill>
        </p:spPr>
        <p:txBody>
          <a:bodyPr wrap="square" lIns="0" tIns="0" rIns="0" bIns="0" rtlCol="0"/>
          <a:lstStyle/>
          <a:p>
            <a:endParaRPr/>
          </a:p>
        </p:txBody>
      </p:sp>
      <p:sp>
        <p:nvSpPr>
          <p:cNvPr id="6" name="object 6"/>
          <p:cNvSpPr/>
          <p:nvPr/>
        </p:nvSpPr>
        <p:spPr>
          <a:xfrm>
            <a:off x="4193926" y="2986277"/>
            <a:ext cx="2161540" cy="0"/>
          </a:xfrm>
          <a:custGeom>
            <a:avLst/>
            <a:gdLst/>
            <a:ahLst/>
            <a:cxnLst/>
            <a:rect l="l" t="t" r="r" b="b"/>
            <a:pathLst>
              <a:path w="2161540">
                <a:moveTo>
                  <a:pt x="0" y="0"/>
                </a:moveTo>
                <a:lnTo>
                  <a:pt x="2161031" y="0"/>
                </a:lnTo>
              </a:path>
            </a:pathLst>
          </a:custGeom>
          <a:ln w="28955">
            <a:solidFill>
              <a:srgbClr val="006532"/>
            </a:solidFill>
          </a:ln>
        </p:spPr>
        <p:txBody>
          <a:bodyPr wrap="square" lIns="0" tIns="0" rIns="0" bIns="0" rtlCol="0"/>
          <a:lstStyle/>
          <a:p>
            <a:endParaRPr/>
          </a:p>
        </p:txBody>
      </p:sp>
      <p:sp>
        <p:nvSpPr>
          <p:cNvPr id="7" name="object 7"/>
          <p:cNvSpPr/>
          <p:nvPr/>
        </p:nvSpPr>
        <p:spPr>
          <a:xfrm>
            <a:off x="1886590" y="2621279"/>
            <a:ext cx="1088390" cy="299085"/>
          </a:xfrm>
          <a:custGeom>
            <a:avLst/>
            <a:gdLst/>
            <a:ahLst/>
            <a:cxnLst/>
            <a:rect l="l" t="t" r="r" b="b"/>
            <a:pathLst>
              <a:path w="1088389" h="299085">
                <a:moveTo>
                  <a:pt x="1088135" y="158495"/>
                </a:moveTo>
                <a:lnTo>
                  <a:pt x="1088135" y="140207"/>
                </a:lnTo>
                <a:lnTo>
                  <a:pt x="1085087" y="134111"/>
                </a:lnTo>
                <a:lnTo>
                  <a:pt x="1085087" y="132587"/>
                </a:lnTo>
                <a:lnTo>
                  <a:pt x="1082039" y="124967"/>
                </a:lnTo>
                <a:lnTo>
                  <a:pt x="1069847" y="109727"/>
                </a:lnTo>
                <a:lnTo>
                  <a:pt x="1062227" y="102107"/>
                </a:lnTo>
                <a:lnTo>
                  <a:pt x="1053083" y="96011"/>
                </a:lnTo>
                <a:lnTo>
                  <a:pt x="1043939" y="88391"/>
                </a:lnTo>
                <a:lnTo>
                  <a:pt x="993647" y="64007"/>
                </a:lnTo>
                <a:lnTo>
                  <a:pt x="961643" y="53339"/>
                </a:lnTo>
                <a:lnTo>
                  <a:pt x="944879" y="47243"/>
                </a:lnTo>
                <a:lnTo>
                  <a:pt x="908303" y="38099"/>
                </a:lnTo>
                <a:lnTo>
                  <a:pt x="888491" y="33527"/>
                </a:lnTo>
                <a:lnTo>
                  <a:pt x="867155" y="28955"/>
                </a:lnTo>
                <a:lnTo>
                  <a:pt x="847343" y="24383"/>
                </a:lnTo>
                <a:lnTo>
                  <a:pt x="778763" y="15239"/>
                </a:lnTo>
                <a:lnTo>
                  <a:pt x="705611" y="6095"/>
                </a:lnTo>
                <a:lnTo>
                  <a:pt x="652271" y="3047"/>
                </a:lnTo>
                <a:lnTo>
                  <a:pt x="598931" y="1523"/>
                </a:lnTo>
                <a:lnTo>
                  <a:pt x="544067" y="0"/>
                </a:lnTo>
                <a:lnTo>
                  <a:pt x="434339" y="3047"/>
                </a:lnTo>
                <a:lnTo>
                  <a:pt x="382523" y="6095"/>
                </a:lnTo>
                <a:lnTo>
                  <a:pt x="309371" y="15239"/>
                </a:lnTo>
                <a:lnTo>
                  <a:pt x="240791" y="24383"/>
                </a:lnTo>
                <a:lnTo>
                  <a:pt x="179831" y="38099"/>
                </a:lnTo>
                <a:lnTo>
                  <a:pt x="126491" y="53339"/>
                </a:lnTo>
                <a:lnTo>
                  <a:pt x="109727" y="57911"/>
                </a:lnTo>
                <a:lnTo>
                  <a:pt x="94487" y="64007"/>
                </a:lnTo>
                <a:lnTo>
                  <a:pt x="67055" y="76199"/>
                </a:lnTo>
                <a:lnTo>
                  <a:pt x="54863" y="82295"/>
                </a:lnTo>
                <a:lnTo>
                  <a:pt x="44195" y="89915"/>
                </a:lnTo>
                <a:lnTo>
                  <a:pt x="33527" y="96011"/>
                </a:lnTo>
                <a:lnTo>
                  <a:pt x="25907" y="103631"/>
                </a:lnTo>
                <a:lnTo>
                  <a:pt x="18287" y="109727"/>
                </a:lnTo>
                <a:lnTo>
                  <a:pt x="10667" y="117347"/>
                </a:lnTo>
                <a:lnTo>
                  <a:pt x="6095" y="124967"/>
                </a:lnTo>
                <a:lnTo>
                  <a:pt x="3047" y="132587"/>
                </a:lnTo>
                <a:lnTo>
                  <a:pt x="3047" y="134111"/>
                </a:lnTo>
                <a:lnTo>
                  <a:pt x="0" y="140207"/>
                </a:lnTo>
                <a:lnTo>
                  <a:pt x="0" y="158495"/>
                </a:lnTo>
                <a:lnTo>
                  <a:pt x="6095" y="173735"/>
                </a:lnTo>
                <a:lnTo>
                  <a:pt x="9143" y="177545"/>
                </a:lnTo>
                <a:lnTo>
                  <a:pt x="9143" y="143255"/>
                </a:lnTo>
                <a:lnTo>
                  <a:pt x="10667" y="139445"/>
                </a:lnTo>
                <a:lnTo>
                  <a:pt x="10667" y="137159"/>
                </a:lnTo>
                <a:lnTo>
                  <a:pt x="13715" y="132079"/>
                </a:lnTo>
                <a:lnTo>
                  <a:pt x="13715" y="129539"/>
                </a:lnTo>
                <a:lnTo>
                  <a:pt x="19811" y="123443"/>
                </a:lnTo>
                <a:lnTo>
                  <a:pt x="24383" y="115823"/>
                </a:lnTo>
                <a:lnTo>
                  <a:pt x="39623" y="103631"/>
                </a:lnTo>
                <a:lnTo>
                  <a:pt x="48767" y="97535"/>
                </a:lnTo>
                <a:lnTo>
                  <a:pt x="59435" y="91439"/>
                </a:lnTo>
                <a:lnTo>
                  <a:pt x="83819" y="79247"/>
                </a:lnTo>
                <a:lnTo>
                  <a:pt x="99059" y="73151"/>
                </a:lnTo>
                <a:lnTo>
                  <a:pt x="112775" y="67055"/>
                </a:lnTo>
                <a:lnTo>
                  <a:pt x="129539" y="62483"/>
                </a:lnTo>
                <a:lnTo>
                  <a:pt x="146303" y="56387"/>
                </a:lnTo>
                <a:lnTo>
                  <a:pt x="163067" y="51815"/>
                </a:lnTo>
                <a:lnTo>
                  <a:pt x="182879" y="47243"/>
                </a:lnTo>
                <a:lnTo>
                  <a:pt x="201167" y="42671"/>
                </a:lnTo>
                <a:lnTo>
                  <a:pt x="243839" y="33527"/>
                </a:lnTo>
                <a:lnTo>
                  <a:pt x="265175" y="30479"/>
                </a:lnTo>
                <a:lnTo>
                  <a:pt x="310895" y="24383"/>
                </a:lnTo>
                <a:lnTo>
                  <a:pt x="359663" y="18287"/>
                </a:lnTo>
                <a:lnTo>
                  <a:pt x="384047" y="16763"/>
                </a:lnTo>
                <a:lnTo>
                  <a:pt x="435863" y="12191"/>
                </a:lnTo>
                <a:lnTo>
                  <a:pt x="489203" y="10667"/>
                </a:lnTo>
                <a:lnTo>
                  <a:pt x="544067" y="9143"/>
                </a:lnTo>
                <a:lnTo>
                  <a:pt x="598931" y="10667"/>
                </a:lnTo>
                <a:lnTo>
                  <a:pt x="652271" y="12191"/>
                </a:lnTo>
                <a:lnTo>
                  <a:pt x="704087" y="16763"/>
                </a:lnTo>
                <a:lnTo>
                  <a:pt x="728471" y="18287"/>
                </a:lnTo>
                <a:lnTo>
                  <a:pt x="777239" y="24383"/>
                </a:lnTo>
                <a:lnTo>
                  <a:pt x="822959" y="30479"/>
                </a:lnTo>
                <a:lnTo>
                  <a:pt x="844295" y="35051"/>
                </a:lnTo>
                <a:lnTo>
                  <a:pt x="865631" y="38099"/>
                </a:lnTo>
                <a:lnTo>
                  <a:pt x="886967" y="42671"/>
                </a:lnTo>
                <a:lnTo>
                  <a:pt x="905255" y="47243"/>
                </a:lnTo>
                <a:lnTo>
                  <a:pt x="925067" y="51815"/>
                </a:lnTo>
                <a:lnTo>
                  <a:pt x="941831" y="56387"/>
                </a:lnTo>
                <a:lnTo>
                  <a:pt x="958595" y="62483"/>
                </a:lnTo>
                <a:lnTo>
                  <a:pt x="975359" y="67055"/>
                </a:lnTo>
                <a:lnTo>
                  <a:pt x="1028699" y="91439"/>
                </a:lnTo>
                <a:lnTo>
                  <a:pt x="1069847" y="123443"/>
                </a:lnTo>
                <a:lnTo>
                  <a:pt x="1075943" y="137159"/>
                </a:lnTo>
                <a:lnTo>
                  <a:pt x="1075943" y="135635"/>
                </a:lnTo>
                <a:lnTo>
                  <a:pt x="1078991" y="143255"/>
                </a:lnTo>
                <a:lnTo>
                  <a:pt x="1078991" y="178815"/>
                </a:lnTo>
                <a:lnTo>
                  <a:pt x="1082039" y="173735"/>
                </a:lnTo>
                <a:lnTo>
                  <a:pt x="1088135" y="158495"/>
                </a:lnTo>
                <a:close/>
              </a:path>
              <a:path w="1088389" h="299085">
                <a:moveTo>
                  <a:pt x="12191" y="163067"/>
                </a:moveTo>
                <a:lnTo>
                  <a:pt x="9143" y="155447"/>
                </a:lnTo>
                <a:lnTo>
                  <a:pt x="9143" y="177545"/>
                </a:lnTo>
                <a:lnTo>
                  <a:pt x="10667" y="179450"/>
                </a:lnTo>
                <a:lnTo>
                  <a:pt x="10667" y="161543"/>
                </a:lnTo>
                <a:lnTo>
                  <a:pt x="12191" y="163067"/>
                </a:lnTo>
                <a:close/>
              </a:path>
              <a:path w="1088389" h="299085">
                <a:moveTo>
                  <a:pt x="12191" y="135635"/>
                </a:moveTo>
                <a:lnTo>
                  <a:pt x="10667" y="137159"/>
                </a:lnTo>
                <a:lnTo>
                  <a:pt x="10667" y="139445"/>
                </a:lnTo>
                <a:lnTo>
                  <a:pt x="12191" y="135635"/>
                </a:lnTo>
                <a:close/>
              </a:path>
              <a:path w="1088389" h="299085">
                <a:moveTo>
                  <a:pt x="15239" y="169163"/>
                </a:moveTo>
                <a:lnTo>
                  <a:pt x="10667" y="161543"/>
                </a:lnTo>
                <a:lnTo>
                  <a:pt x="10667" y="179450"/>
                </a:lnTo>
                <a:lnTo>
                  <a:pt x="13715" y="183260"/>
                </a:lnTo>
                <a:lnTo>
                  <a:pt x="13715" y="169163"/>
                </a:lnTo>
                <a:lnTo>
                  <a:pt x="15239" y="169163"/>
                </a:lnTo>
                <a:close/>
              </a:path>
              <a:path w="1088389" h="299085">
                <a:moveTo>
                  <a:pt x="15239" y="129539"/>
                </a:moveTo>
                <a:lnTo>
                  <a:pt x="13715" y="129539"/>
                </a:lnTo>
                <a:lnTo>
                  <a:pt x="13715" y="132079"/>
                </a:lnTo>
                <a:lnTo>
                  <a:pt x="15239" y="129539"/>
                </a:lnTo>
                <a:close/>
              </a:path>
              <a:path w="1088389" h="299085">
                <a:moveTo>
                  <a:pt x="1078991" y="178815"/>
                </a:moveTo>
                <a:lnTo>
                  <a:pt x="1078991" y="155447"/>
                </a:lnTo>
                <a:lnTo>
                  <a:pt x="1075943" y="163067"/>
                </a:lnTo>
                <a:lnTo>
                  <a:pt x="1075943" y="161543"/>
                </a:lnTo>
                <a:lnTo>
                  <a:pt x="1072895" y="169163"/>
                </a:lnTo>
                <a:lnTo>
                  <a:pt x="1068323" y="175259"/>
                </a:lnTo>
                <a:lnTo>
                  <a:pt x="1063751" y="182879"/>
                </a:lnTo>
                <a:lnTo>
                  <a:pt x="1028699" y="207263"/>
                </a:lnTo>
                <a:lnTo>
                  <a:pt x="989075" y="225551"/>
                </a:lnTo>
                <a:lnTo>
                  <a:pt x="975359" y="231647"/>
                </a:lnTo>
                <a:lnTo>
                  <a:pt x="958595" y="236219"/>
                </a:lnTo>
                <a:lnTo>
                  <a:pt x="941831" y="242315"/>
                </a:lnTo>
                <a:lnTo>
                  <a:pt x="925067" y="246887"/>
                </a:lnTo>
                <a:lnTo>
                  <a:pt x="905255" y="251459"/>
                </a:lnTo>
                <a:lnTo>
                  <a:pt x="886967" y="256031"/>
                </a:lnTo>
                <a:lnTo>
                  <a:pt x="844295" y="265175"/>
                </a:lnTo>
                <a:lnTo>
                  <a:pt x="777239" y="274319"/>
                </a:lnTo>
                <a:lnTo>
                  <a:pt x="704087" y="283463"/>
                </a:lnTo>
                <a:lnTo>
                  <a:pt x="652271" y="286511"/>
                </a:lnTo>
                <a:lnTo>
                  <a:pt x="598931" y="288035"/>
                </a:lnTo>
                <a:lnTo>
                  <a:pt x="544067" y="289559"/>
                </a:lnTo>
                <a:lnTo>
                  <a:pt x="489203" y="288035"/>
                </a:lnTo>
                <a:lnTo>
                  <a:pt x="435863" y="286511"/>
                </a:lnTo>
                <a:lnTo>
                  <a:pt x="384047" y="281939"/>
                </a:lnTo>
                <a:lnTo>
                  <a:pt x="358139" y="280415"/>
                </a:lnTo>
                <a:lnTo>
                  <a:pt x="333755" y="277367"/>
                </a:lnTo>
                <a:lnTo>
                  <a:pt x="242315" y="265175"/>
                </a:lnTo>
                <a:lnTo>
                  <a:pt x="222503" y="260603"/>
                </a:lnTo>
                <a:lnTo>
                  <a:pt x="201167" y="256031"/>
                </a:lnTo>
                <a:lnTo>
                  <a:pt x="182879" y="251459"/>
                </a:lnTo>
                <a:lnTo>
                  <a:pt x="163067" y="246887"/>
                </a:lnTo>
                <a:lnTo>
                  <a:pt x="146303" y="242315"/>
                </a:lnTo>
                <a:lnTo>
                  <a:pt x="129539" y="236219"/>
                </a:lnTo>
                <a:lnTo>
                  <a:pt x="112775" y="231647"/>
                </a:lnTo>
                <a:lnTo>
                  <a:pt x="97535" y="225551"/>
                </a:lnTo>
                <a:lnTo>
                  <a:pt x="59435" y="207263"/>
                </a:lnTo>
                <a:lnTo>
                  <a:pt x="18287" y="175259"/>
                </a:lnTo>
                <a:lnTo>
                  <a:pt x="13715" y="169163"/>
                </a:lnTo>
                <a:lnTo>
                  <a:pt x="13715" y="183260"/>
                </a:lnTo>
                <a:lnTo>
                  <a:pt x="18287" y="188975"/>
                </a:lnTo>
                <a:lnTo>
                  <a:pt x="25907" y="196595"/>
                </a:lnTo>
                <a:lnTo>
                  <a:pt x="35051" y="202691"/>
                </a:lnTo>
                <a:lnTo>
                  <a:pt x="44195" y="210311"/>
                </a:lnTo>
                <a:lnTo>
                  <a:pt x="94487" y="234695"/>
                </a:lnTo>
                <a:lnTo>
                  <a:pt x="126491" y="245363"/>
                </a:lnTo>
                <a:lnTo>
                  <a:pt x="143255" y="251459"/>
                </a:lnTo>
                <a:lnTo>
                  <a:pt x="179831" y="260603"/>
                </a:lnTo>
                <a:lnTo>
                  <a:pt x="219455" y="269747"/>
                </a:lnTo>
                <a:lnTo>
                  <a:pt x="240791" y="274319"/>
                </a:lnTo>
                <a:lnTo>
                  <a:pt x="263651" y="277367"/>
                </a:lnTo>
                <a:lnTo>
                  <a:pt x="286511" y="281939"/>
                </a:lnTo>
                <a:lnTo>
                  <a:pt x="309371" y="284987"/>
                </a:lnTo>
                <a:lnTo>
                  <a:pt x="333755" y="288035"/>
                </a:lnTo>
                <a:lnTo>
                  <a:pt x="358139" y="289559"/>
                </a:lnTo>
                <a:lnTo>
                  <a:pt x="382523" y="292607"/>
                </a:lnTo>
                <a:lnTo>
                  <a:pt x="434339" y="295655"/>
                </a:lnTo>
                <a:lnTo>
                  <a:pt x="544067" y="298703"/>
                </a:lnTo>
                <a:lnTo>
                  <a:pt x="653795" y="295655"/>
                </a:lnTo>
                <a:lnTo>
                  <a:pt x="705611" y="292607"/>
                </a:lnTo>
                <a:lnTo>
                  <a:pt x="729995" y="289559"/>
                </a:lnTo>
                <a:lnTo>
                  <a:pt x="754379" y="288035"/>
                </a:lnTo>
                <a:lnTo>
                  <a:pt x="778763" y="284987"/>
                </a:lnTo>
                <a:lnTo>
                  <a:pt x="801623" y="281939"/>
                </a:lnTo>
                <a:lnTo>
                  <a:pt x="824483" y="277367"/>
                </a:lnTo>
                <a:lnTo>
                  <a:pt x="847343" y="274319"/>
                </a:lnTo>
                <a:lnTo>
                  <a:pt x="868679" y="269747"/>
                </a:lnTo>
                <a:lnTo>
                  <a:pt x="908303" y="260603"/>
                </a:lnTo>
                <a:lnTo>
                  <a:pt x="944879" y="251459"/>
                </a:lnTo>
                <a:lnTo>
                  <a:pt x="961643" y="245363"/>
                </a:lnTo>
                <a:lnTo>
                  <a:pt x="978407" y="240791"/>
                </a:lnTo>
                <a:lnTo>
                  <a:pt x="1021079" y="222503"/>
                </a:lnTo>
                <a:lnTo>
                  <a:pt x="1054607" y="202691"/>
                </a:lnTo>
                <a:lnTo>
                  <a:pt x="1077467" y="181355"/>
                </a:lnTo>
                <a:lnTo>
                  <a:pt x="1078991" y="178815"/>
                </a:lnTo>
                <a:close/>
              </a:path>
            </a:pathLst>
          </a:custGeom>
          <a:solidFill>
            <a:srgbClr val="000000"/>
          </a:solidFill>
        </p:spPr>
        <p:txBody>
          <a:bodyPr wrap="square" lIns="0" tIns="0" rIns="0" bIns="0" rtlCol="0"/>
          <a:lstStyle/>
          <a:p>
            <a:endParaRPr/>
          </a:p>
        </p:txBody>
      </p:sp>
      <p:sp>
        <p:nvSpPr>
          <p:cNvPr id="8" name="object 8"/>
          <p:cNvSpPr/>
          <p:nvPr/>
        </p:nvSpPr>
        <p:spPr>
          <a:xfrm>
            <a:off x="1886590" y="3630167"/>
            <a:ext cx="1088390" cy="147955"/>
          </a:xfrm>
          <a:custGeom>
            <a:avLst/>
            <a:gdLst/>
            <a:ahLst/>
            <a:cxnLst/>
            <a:rect l="l" t="t" r="r" b="b"/>
            <a:pathLst>
              <a:path w="1088389" h="147954">
                <a:moveTo>
                  <a:pt x="1088135" y="147828"/>
                </a:moveTo>
                <a:lnTo>
                  <a:pt x="1088135" y="140207"/>
                </a:lnTo>
                <a:lnTo>
                  <a:pt x="1085087" y="132587"/>
                </a:lnTo>
                <a:lnTo>
                  <a:pt x="1085087" y="131063"/>
                </a:lnTo>
                <a:lnTo>
                  <a:pt x="1082039" y="124967"/>
                </a:lnTo>
                <a:lnTo>
                  <a:pt x="1082039" y="123443"/>
                </a:lnTo>
                <a:lnTo>
                  <a:pt x="1075943" y="115823"/>
                </a:lnTo>
                <a:lnTo>
                  <a:pt x="1062227" y="102107"/>
                </a:lnTo>
                <a:lnTo>
                  <a:pt x="1053083" y="94487"/>
                </a:lnTo>
                <a:lnTo>
                  <a:pt x="1043939" y="88391"/>
                </a:lnTo>
                <a:lnTo>
                  <a:pt x="1033271" y="82295"/>
                </a:lnTo>
                <a:lnTo>
                  <a:pt x="1021079" y="74675"/>
                </a:lnTo>
                <a:lnTo>
                  <a:pt x="1007363" y="68579"/>
                </a:lnTo>
                <a:lnTo>
                  <a:pt x="993647" y="64007"/>
                </a:lnTo>
                <a:lnTo>
                  <a:pt x="978407" y="57911"/>
                </a:lnTo>
                <a:lnTo>
                  <a:pt x="961643" y="51815"/>
                </a:lnTo>
                <a:lnTo>
                  <a:pt x="944879" y="47243"/>
                </a:lnTo>
                <a:lnTo>
                  <a:pt x="926591" y="41147"/>
                </a:lnTo>
                <a:lnTo>
                  <a:pt x="908303" y="36575"/>
                </a:lnTo>
                <a:lnTo>
                  <a:pt x="888491" y="32003"/>
                </a:lnTo>
                <a:lnTo>
                  <a:pt x="867155" y="27431"/>
                </a:lnTo>
                <a:lnTo>
                  <a:pt x="847343" y="24383"/>
                </a:lnTo>
                <a:lnTo>
                  <a:pt x="824483" y="19811"/>
                </a:lnTo>
                <a:lnTo>
                  <a:pt x="778763" y="13715"/>
                </a:lnTo>
                <a:lnTo>
                  <a:pt x="729995" y="7619"/>
                </a:lnTo>
                <a:lnTo>
                  <a:pt x="705611" y="6095"/>
                </a:lnTo>
                <a:lnTo>
                  <a:pt x="598931" y="0"/>
                </a:lnTo>
                <a:lnTo>
                  <a:pt x="489203" y="0"/>
                </a:lnTo>
                <a:lnTo>
                  <a:pt x="434339" y="3047"/>
                </a:lnTo>
                <a:lnTo>
                  <a:pt x="382523" y="6095"/>
                </a:lnTo>
                <a:lnTo>
                  <a:pt x="309371" y="13715"/>
                </a:lnTo>
                <a:lnTo>
                  <a:pt x="263651" y="19811"/>
                </a:lnTo>
                <a:lnTo>
                  <a:pt x="240791" y="24383"/>
                </a:lnTo>
                <a:lnTo>
                  <a:pt x="219455" y="27431"/>
                </a:lnTo>
                <a:lnTo>
                  <a:pt x="179831" y="36575"/>
                </a:lnTo>
                <a:lnTo>
                  <a:pt x="161543" y="41147"/>
                </a:lnTo>
                <a:lnTo>
                  <a:pt x="143255" y="47243"/>
                </a:lnTo>
                <a:lnTo>
                  <a:pt x="126491" y="51815"/>
                </a:lnTo>
                <a:lnTo>
                  <a:pt x="67055" y="76199"/>
                </a:lnTo>
                <a:lnTo>
                  <a:pt x="33527" y="94487"/>
                </a:lnTo>
                <a:lnTo>
                  <a:pt x="6095" y="123443"/>
                </a:lnTo>
                <a:lnTo>
                  <a:pt x="6095" y="124967"/>
                </a:lnTo>
                <a:lnTo>
                  <a:pt x="3047" y="131063"/>
                </a:lnTo>
                <a:lnTo>
                  <a:pt x="3047" y="132587"/>
                </a:lnTo>
                <a:lnTo>
                  <a:pt x="0" y="140207"/>
                </a:lnTo>
                <a:lnTo>
                  <a:pt x="0" y="147828"/>
                </a:lnTo>
                <a:lnTo>
                  <a:pt x="9143" y="147828"/>
                </a:lnTo>
                <a:lnTo>
                  <a:pt x="9143" y="141731"/>
                </a:lnTo>
                <a:lnTo>
                  <a:pt x="10667" y="138683"/>
                </a:lnTo>
                <a:lnTo>
                  <a:pt x="10667" y="135635"/>
                </a:lnTo>
                <a:lnTo>
                  <a:pt x="13715" y="130555"/>
                </a:lnTo>
                <a:lnTo>
                  <a:pt x="13715" y="129539"/>
                </a:lnTo>
                <a:lnTo>
                  <a:pt x="19811" y="121919"/>
                </a:lnTo>
                <a:lnTo>
                  <a:pt x="24383" y="115823"/>
                </a:lnTo>
                <a:lnTo>
                  <a:pt x="32003" y="109727"/>
                </a:lnTo>
                <a:lnTo>
                  <a:pt x="83819" y="77723"/>
                </a:lnTo>
                <a:lnTo>
                  <a:pt x="112775" y="67055"/>
                </a:lnTo>
                <a:lnTo>
                  <a:pt x="129539" y="60959"/>
                </a:lnTo>
                <a:lnTo>
                  <a:pt x="146303" y="56387"/>
                </a:lnTo>
                <a:lnTo>
                  <a:pt x="163067" y="50291"/>
                </a:lnTo>
                <a:lnTo>
                  <a:pt x="182879" y="45719"/>
                </a:lnTo>
                <a:lnTo>
                  <a:pt x="201167" y="41147"/>
                </a:lnTo>
                <a:lnTo>
                  <a:pt x="222503" y="38099"/>
                </a:lnTo>
                <a:lnTo>
                  <a:pt x="243839" y="33527"/>
                </a:lnTo>
                <a:lnTo>
                  <a:pt x="265175" y="30479"/>
                </a:lnTo>
                <a:lnTo>
                  <a:pt x="288035" y="25907"/>
                </a:lnTo>
                <a:lnTo>
                  <a:pt x="333755" y="19811"/>
                </a:lnTo>
                <a:lnTo>
                  <a:pt x="359663" y="18287"/>
                </a:lnTo>
                <a:lnTo>
                  <a:pt x="384047" y="15239"/>
                </a:lnTo>
                <a:lnTo>
                  <a:pt x="435863" y="12191"/>
                </a:lnTo>
                <a:lnTo>
                  <a:pt x="489203" y="9143"/>
                </a:lnTo>
                <a:lnTo>
                  <a:pt x="598931" y="9143"/>
                </a:lnTo>
                <a:lnTo>
                  <a:pt x="652271" y="12191"/>
                </a:lnTo>
                <a:lnTo>
                  <a:pt x="704087" y="15239"/>
                </a:lnTo>
                <a:lnTo>
                  <a:pt x="728471" y="18287"/>
                </a:lnTo>
                <a:lnTo>
                  <a:pt x="752855" y="19811"/>
                </a:lnTo>
                <a:lnTo>
                  <a:pt x="777239" y="22859"/>
                </a:lnTo>
                <a:lnTo>
                  <a:pt x="800099" y="25907"/>
                </a:lnTo>
                <a:lnTo>
                  <a:pt x="822959" y="30479"/>
                </a:lnTo>
                <a:lnTo>
                  <a:pt x="844295" y="33527"/>
                </a:lnTo>
                <a:lnTo>
                  <a:pt x="865631" y="38099"/>
                </a:lnTo>
                <a:lnTo>
                  <a:pt x="886967" y="41147"/>
                </a:lnTo>
                <a:lnTo>
                  <a:pt x="905255" y="45719"/>
                </a:lnTo>
                <a:lnTo>
                  <a:pt x="925067" y="51815"/>
                </a:lnTo>
                <a:lnTo>
                  <a:pt x="958595" y="60959"/>
                </a:lnTo>
                <a:lnTo>
                  <a:pt x="975359" y="67055"/>
                </a:lnTo>
                <a:lnTo>
                  <a:pt x="1028699" y="89915"/>
                </a:lnTo>
                <a:lnTo>
                  <a:pt x="1048511" y="103631"/>
                </a:lnTo>
                <a:lnTo>
                  <a:pt x="1063751" y="115823"/>
                </a:lnTo>
                <a:lnTo>
                  <a:pt x="1069847" y="121919"/>
                </a:lnTo>
                <a:lnTo>
                  <a:pt x="1072895" y="129539"/>
                </a:lnTo>
                <a:lnTo>
                  <a:pt x="1072895" y="128015"/>
                </a:lnTo>
                <a:lnTo>
                  <a:pt x="1075943" y="135635"/>
                </a:lnTo>
                <a:lnTo>
                  <a:pt x="1078991" y="141731"/>
                </a:lnTo>
                <a:lnTo>
                  <a:pt x="1078991" y="147828"/>
                </a:lnTo>
                <a:lnTo>
                  <a:pt x="1088135" y="147828"/>
                </a:lnTo>
                <a:close/>
              </a:path>
              <a:path w="1088389" h="147954">
                <a:moveTo>
                  <a:pt x="12191" y="135635"/>
                </a:moveTo>
                <a:lnTo>
                  <a:pt x="10667" y="135635"/>
                </a:lnTo>
                <a:lnTo>
                  <a:pt x="10667" y="138683"/>
                </a:lnTo>
                <a:lnTo>
                  <a:pt x="12191" y="135635"/>
                </a:lnTo>
                <a:close/>
              </a:path>
              <a:path w="1088389" h="147954">
                <a:moveTo>
                  <a:pt x="15239" y="128015"/>
                </a:moveTo>
                <a:lnTo>
                  <a:pt x="13715" y="129539"/>
                </a:lnTo>
                <a:lnTo>
                  <a:pt x="13715" y="130555"/>
                </a:lnTo>
                <a:lnTo>
                  <a:pt x="15239" y="128015"/>
                </a:lnTo>
                <a:close/>
              </a:path>
            </a:pathLst>
          </a:custGeom>
          <a:solidFill>
            <a:srgbClr val="000000"/>
          </a:solidFill>
        </p:spPr>
        <p:txBody>
          <a:bodyPr wrap="square" lIns="0" tIns="0" rIns="0" bIns="0" rtlCol="0"/>
          <a:lstStyle/>
          <a:p>
            <a:endParaRPr/>
          </a:p>
        </p:txBody>
      </p:sp>
      <p:sp>
        <p:nvSpPr>
          <p:cNvPr id="9" name="object 9"/>
          <p:cNvSpPr/>
          <p:nvPr/>
        </p:nvSpPr>
        <p:spPr>
          <a:xfrm>
            <a:off x="2970153" y="2770631"/>
            <a:ext cx="0" cy="1007744"/>
          </a:xfrm>
          <a:custGeom>
            <a:avLst/>
            <a:gdLst/>
            <a:ahLst/>
            <a:cxnLst/>
            <a:rect l="l" t="t" r="r" b="b"/>
            <a:pathLst>
              <a:path h="1007745">
                <a:moveTo>
                  <a:pt x="0" y="0"/>
                </a:moveTo>
                <a:lnTo>
                  <a:pt x="0" y="1007363"/>
                </a:lnTo>
              </a:path>
            </a:pathLst>
          </a:custGeom>
          <a:ln w="9143">
            <a:solidFill>
              <a:srgbClr val="000000"/>
            </a:solidFill>
          </a:ln>
        </p:spPr>
        <p:txBody>
          <a:bodyPr wrap="square" lIns="0" tIns="0" rIns="0" bIns="0" rtlCol="0"/>
          <a:lstStyle/>
          <a:p>
            <a:endParaRPr/>
          </a:p>
        </p:txBody>
      </p:sp>
      <p:sp>
        <p:nvSpPr>
          <p:cNvPr id="10" name="object 10"/>
          <p:cNvSpPr/>
          <p:nvPr/>
        </p:nvSpPr>
        <p:spPr>
          <a:xfrm>
            <a:off x="1891162" y="2770631"/>
            <a:ext cx="0" cy="1007744"/>
          </a:xfrm>
          <a:custGeom>
            <a:avLst/>
            <a:gdLst/>
            <a:ahLst/>
            <a:cxnLst/>
            <a:rect l="l" t="t" r="r" b="b"/>
            <a:pathLst>
              <a:path h="1007745">
                <a:moveTo>
                  <a:pt x="0" y="0"/>
                </a:moveTo>
                <a:lnTo>
                  <a:pt x="0" y="1007363"/>
                </a:lnTo>
              </a:path>
            </a:pathLst>
          </a:custGeom>
          <a:ln w="9143">
            <a:solidFill>
              <a:srgbClr val="000000"/>
            </a:solidFill>
          </a:ln>
        </p:spPr>
        <p:txBody>
          <a:bodyPr wrap="square" lIns="0" tIns="0" rIns="0" bIns="0" rtlCol="0"/>
          <a:lstStyle/>
          <a:p>
            <a:endParaRPr/>
          </a:p>
        </p:txBody>
      </p:sp>
      <p:sp>
        <p:nvSpPr>
          <p:cNvPr id="11" name="object 11"/>
          <p:cNvSpPr txBox="1"/>
          <p:nvPr/>
        </p:nvSpPr>
        <p:spPr>
          <a:xfrm>
            <a:off x="2081160" y="3141978"/>
            <a:ext cx="600710" cy="255904"/>
          </a:xfrm>
          <a:prstGeom prst="rect">
            <a:avLst/>
          </a:prstGeom>
        </p:spPr>
        <p:txBody>
          <a:bodyPr vert="horz" wrap="square" lIns="0" tIns="0" rIns="0" bIns="0" rtlCol="0">
            <a:spAutoFit/>
          </a:bodyPr>
          <a:lstStyle/>
          <a:p>
            <a:pPr marL="12700">
              <a:lnSpc>
                <a:spcPct val="100000"/>
              </a:lnSpc>
            </a:pPr>
            <a:r>
              <a:rPr sz="1600" spc="-5" dirty="0">
                <a:latin typeface="Times New Roman"/>
                <a:cs typeface="Times New Roman"/>
              </a:rPr>
              <a:t>Fi</a:t>
            </a:r>
            <a:r>
              <a:rPr sz="1600" spc="-10" dirty="0">
                <a:latin typeface="Times New Roman"/>
                <a:cs typeface="Times New Roman"/>
              </a:rPr>
              <a:t>c</a:t>
            </a:r>
            <a:r>
              <a:rPr sz="1600" dirty="0">
                <a:latin typeface="Times New Roman"/>
                <a:cs typeface="Times New Roman"/>
              </a:rPr>
              <a:t>h</a:t>
            </a:r>
            <a:r>
              <a:rPr sz="1600" spc="-5" dirty="0">
                <a:latin typeface="Times New Roman"/>
                <a:cs typeface="Times New Roman"/>
              </a:rPr>
              <a:t>i</a:t>
            </a:r>
            <a:r>
              <a:rPr sz="1600" spc="-10" dirty="0">
                <a:latin typeface="Times New Roman"/>
                <a:cs typeface="Times New Roman"/>
              </a:rPr>
              <a:t>e</a:t>
            </a:r>
            <a:r>
              <a:rPr sz="1600" spc="-5" dirty="0">
                <a:latin typeface="Times New Roman"/>
                <a:cs typeface="Times New Roman"/>
              </a:rPr>
              <a:t>r</a:t>
            </a:r>
            <a:endParaRPr sz="1600">
              <a:latin typeface="Times New Roman"/>
              <a:cs typeface="Times New Roman"/>
            </a:endParaRPr>
          </a:p>
        </p:txBody>
      </p:sp>
      <p:sp>
        <p:nvSpPr>
          <p:cNvPr id="12" name="object 12"/>
          <p:cNvSpPr/>
          <p:nvPr/>
        </p:nvSpPr>
        <p:spPr>
          <a:xfrm>
            <a:off x="7534533" y="2144267"/>
            <a:ext cx="1088390" cy="297180"/>
          </a:xfrm>
          <a:custGeom>
            <a:avLst/>
            <a:gdLst/>
            <a:ahLst/>
            <a:cxnLst/>
            <a:rect l="l" t="t" r="r" b="b"/>
            <a:pathLst>
              <a:path w="1088390" h="297180">
                <a:moveTo>
                  <a:pt x="3047" y="164591"/>
                </a:moveTo>
                <a:lnTo>
                  <a:pt x="3047" y="132587"/>
                </a:lnTo>
                <a:lnTo>
                  <a:pt x="0" y="140207"/>
                </a:lnTo>
                <a:lnTo>
                  <a:pt x="0" y="156971"/>
                </a:lnTo>
                <a:lnTo>
                  <a:pt x="3047" y="164591"/>
                </a:lnTo>
                <a:close/>
              </a:path>
              <a:path w="1088390" h="297180">
                <a:moveTo>
                  <a:pt x="1082039" y="173735"/>
                </a:moveTo>
                <a:lnTo>
                  <a:pt x="1082039" y="123443"/>
                </a:lnTo>
                <a:lnTo>
                  <a:pt x="1077467" y="115823"/>
                </a:lnTo>
                <a:lnTo>
                  <a:pt x="1069847" y="109727"/>
                </a:lnTo>
                <a:lnTo>
                  <a:pt x="1054607" y="94487"/>
                </a:lnTo>
                <a:lnTo>
                  <a:pt x="1033271" y="82295"/>
                </a:lnTo>
                <a:lnTo>
                  <a:pt x="1021079" y="74675"/>
                </a:lnTo>
                <a:lnTo>
                  <a:pt x="1007363" y="68579"/>
                </a:lnTo>
                <a:lnTo>
                  <a:pt x="993647" y="64007"/>
                </a:lnTo>
                <a:lnTo>
                  <a:pt x="978407" y="57911"/>
                </a:lnTo>
                <a:lnTo>
                  <a:pt x="961643" y="51815"/>
                </a:lnTo>
                <a:lnTo>
                  <a:pt x="944879" y="47243"/>
                </a:lnTo>
                <a:lnTo>
                  <a:pt x="926591" y="41147"/>
                </a:lnTo>
                <a:lnTo>
                  <a:pt x="908303" y="36575"/>
                </a:lnTo>
                <a:lnTo>
                  <a:pt x="868679" y="27431"/>
                </a:lnTo>
                <a:lnTo>
                  <a:pt x="847343" y="24383"/>
                </a:lnTo>
                <a:lnTo>
                  <a:pt x="824483" y="19811"/>
                </a:lnTo>
                <a:lnTo>
                  <a:pt x="778763" y="13715"/>
                </a:lnTo>
                <a:lnTo>
                  <a:pt x="729995" y="7619"/>
                </a:lnTo>
                <a:lnTo>
                  <a:pt x="653795" y="3047"/>
                </a:lnTo>
                <a:lnTo>
                  <a:pt x="598931" y="0"/>
                </a:lnTo>
                <a:lnTo>
                  <a:pt x="489203" y="0"/>
                </a:lnTo>
                <a:lnTo>
                  <a:pt x="435863" y="3047"/>
                </a:lnTo>
                <a:lnTo>
                  <a:pt x="358139" y="7619"/>
                </a:lnTo>
                <a:lnTo>
                  <a:pt x="309371" y="13715"/>
                </a:lnTo>
                <a:lnTo>
                  <a:pt x="263651" y="19811"/>
                </a:lnTo>
                <a:lnTo>
                  <a:pt x="242315" y="24383"/>
                </a:lnTo>
                <a:lnTo>
                  <a:pt x="220979" y="27431"/>
                </a:lnTo>
                <a:lnTo>
                  <a:pt x="199643" y="32003"/>
                </a:lnTo>
                <a:lnTo>
                  <a:pt x="179831" y="36575"/>
                </a:lnTo>
                <a:lnTo>
                  <a:pt x="161543" y="41147"/>
                </a:lnTo>
                <a:lnTo>
                  <a:pt x="143255" y="47243"/>
                </a:lnTo>
                <a:lnTo>
                  <a:pt x="126491" y="51815"/>
                </a:lnTo>
                <a:lnTo>
                  <a:pt x="67055" y="76199"/>
                </a:lnTo>
                <a:lnTo>
                  <a:pt x="25907" y="102107"/>
                </a:lnTo>
                <a:lnTo>
                  <a:pt x="7619" y="123443"/>
                </a:lnTo>
                <a:lnTo>
                  <a:pt x="6095" y="124967"/>
                </a:lnTo>
                <a:lnTo>
                  <a:pt x="3047" y="131063"/>
                </a:lnTo>
                <a:lnTo>
                  <a:pt x="3047" y="166115"/>
                </a:lnTo>
                <a:lnTo>
                  <a:pt x="6095" y="172211"/>
                </a:lnTo>
                <a:lnTo>
                  <a:pt x="7619" y="173735"/>
                </a:lnTo>
                <a:lnTo>
                  <a:pt x="9143" y="176275"/>
                </a:lnTo>
                <a:lnTo>
                  <a:pt x="9143" y="141731"/>
                </a:lnTo>
                <a:lnTo>
                  <a:pt x="12191" y="135635"/>
                </a:lnTo>
                <a:lnTo>
                  <a:pt x="15239" y="128015"/>
                </a:lnTo>
                <a:lnTo>
                  <a:pt x="15239" y="129539"/>
                </a:lnTo>
                <a:lnTo>
                  <a:pt x="19811" y="121919"/>
                </a:lnTo>
                <a:lnTo>
                  <a:pt x="39623" y="102107"/>
                </a:lnTo>
                <a:lnTo>
                  <a:pt x="71627" y="83819"/>
                </a:lnTo>
                <a:lnTo>
                  <a:pt x="99059" y="71627"/>
                </a:lnTo>
                <a:lnTo>
                  <a:pt x="114299" y="67055"/>
                </a:lnTo>
                <a:lnTo>
                  <a:pt x="129539" y="60959"/>
                </a:lnTo>
                <a:lnTo>
                  <a:pt x="146303" y="56387"/>
                </a:lnTo>
                <a:lnTo>
                  <a:pt x="164591" y="50291"/>
                </a:lnTo>
                <a:lnTo>
                  <a:pt x="182879" y="45719"/>
                </a:lnTo>
                <a:lnTo>
                  <a:pt x="202691" y="41147"/>
                </a:lnTo>
                <a:lnTo>
                  <a:pt x="222503" y="38099"/>
                </a:lnTo>
                <a:lnTo>
                  <a:pt x="243839" y="33527"/>
                </a:lnTo>
                <a:lnTo>
                  <a:pt x="265175" y="30479"/>
                </a:lnTo>
                <a:lnTo>
                  <a:pt x="288035" y="25907"/>
                </a:lnTo>
                <a:lnTo>
                  <a:pt x="310895" y="22859"/>
                </a:lnTo>
                <a:lnTo>
                  <a:pt x="335279" y="19811"/>
                </a:lnTo>
                <a:lnTo>
                  <a:pt x="359663" y="18287"/>
                </a:lnTo>
                <a:lnTo>
                  <a:pt x="384047" y="15239"/>
                </a:lnTo>
                <a:lnTo>
                  <a:pt x="435863" y="12191"/>
                </a:lnTo>
                <a:lnTo>
                  <a:pt x="489203" y="9143"/>
                </a:lnTo>
                <a:lnTo>
                  <a:pt x="598931" y="9143"/>
                </a:lnTo>
                <a:lnTo>
                  <a:pt x="652271" y="12191"/>
                </a:lnTo>
                <a:lnTo>
                  <a:pt x="704087" y="15239"/>
                </a:lnTo>
                <a:lnTo>
                  <a:pt x="729995" y="18287"/>
                </a:lnTo>
                <a:lnTo>
                  <a:pt x="754379" y="19811"/>
                </a:lnTo>
                <a:lnTo>
                  <a:pt x="777239" y="22859"/>
                </a:lnTo>
                <a:lnTo>
                  <a:pt x="801623" y="25907"/>
                </a:lnTo>
                <a:lnTo>
                  <a:pt x="822959" y="30479"/>
                </a:lnTo>
                <a:lnTo>
                  <a:pt x="845819" y="33527"/>
                </a:lnTo>
                <a:lnTo>
                  <a:pt x="867155" y="38099"/>
                </a:lnTo>
                <a:lnTo>
                  <a:pt x="886967" y="41147"/>
                </a:lnTo>
                <a:lnTo>
                  <a:pt x="906779" y="45719"/>
                </a:lnTo>
                <a:lnTo>
                  <a:pt x="925067" y="51815"/>
                </a:lnTo>
                <a:lnTo>
                  <a:pt x="943355" y="56387"/>
                </a:lnTo>
                <a:lnTo>
                  <a:pt x="960119" y="60959"/>
                </a:lnTo>
                <a:lnTo>
                  <a:pt x="975359" y="67055"/>
                </a:lnTo>
                <a:lnTo>
                  <a:pt x="990599" y="71627"/>
                </a:lnTo>
                <a:lnTo>
                  <a:pt x="1004315" y="77723"/>
                </a:lnTo>
                <a:lnTo>
                  <a:pt x="1028699" y="89915"/>
                </a:lnTo>
                <a:lnTo>
                  <a:pt x="1039367" y="96011"/>
                </a:lnTo>
                <a:lnTo>
                  <a:pt x="1048511" y="103631"/>
                </a:lnTo>
                <a:lnTo>
                  <a:pt x="1063751" y="115823"/>
                </a:lnTo>
                <a:lnTo>
                  <a:pt x="1069847" y="121919"/>
                </a:lnTo>
                <a:lnTo>
                  <a:pt x="1074419" y="129539"/>
                </a:lnTo>
                <a:lnTo>
                  <a:pt x="1074419" y="130555"/>
                </a:lnTo>
                <a:lnTo>
                  <a:pt x="1077467" y="135635"/>
                </a:lnTo>
                <a:lnTo>
                  <a:pt x="1078991" y="141731"/>
                </a:lnTo>
                <a:lnTo>
                  <a:pt x="1078991" y="177799"/>
                </a:lnTo>
                <a:lnTo>
                  <a:pt x="1082039" y="173735"/>
                </a:lnTo>
                <a:close/>
              </a:path>
              <a:path w="1088390" h="297180">
                <a:moveTo>
                  <a:pt x="10667" y="141731"/>
                </a:moveTo>
                <a:lnTo>
                  <a:pt x="9143" y="141731"/>
                </a:lnTo>
                <a:lnTo>
                  <a:pt x="9143" y="147827"/>
                </a:lnTo>
                <a:lnTo>
                  <a:pt x="9296" y="148589"/>
                </a:lnTo>
                <a:lnTo>
                  <a:pt x="10667" y="141731"/>
                </a:lnTo>
                <a:close/>
              </a:path>
              <a:path w="1088390" h="297180">
                <a:moveTo>
                  <a:pt x="9296" y="148589"/>
                </a:moveTo>
                <a:lnTo>
                  <a:pt x="9143" y="147827"/>
                </a:lnTo>
                <a:lnTo>
                  <a:pt x="9143" y="149351"/>
                </a:lnTo>
                <a:lnTo>
                  <a:pt x="9296" y="148589"/>
                </a:lnTo>
                <a:close/>
              </a:path>
              <a:path w="1088390" h="297180">
                <a:moveTo>
                  <a:pt x="10667" y="155447"/>
                </a:moveTo>
                <a:lnTo>
                  <a:pt x="9296" y="148589"/>
                </a:lnTo>
                <a:lnTo>
                  <a:pt x="9143" y="149351"/>
                </a:lnTo>
                <a:lnTo>
                  <a:pt x="9143" y="155447"/>
                </a:lnTo>
                <a:lnTo>
                  <a:pt x="10667" y="155447"/>
                </a:lnTo>
                <a:close/>
              </a:path>
              <a:path w="1088390" h="297180">
                <a:moveTo>
                  <a:pt x="1074419" y="183641"/>
                </a:moveTo>
                <a:lnTo>
                  <a:pt x="1074419" y="167639"/>
                </a:lnTo>
                <a:lnTo>
                  <a:pt x="1069847" y="175259"/>
                </a:lnTo>
                <a:lnTo>
                  <a:pt x="1063751" y="181355"/>
                </a:lnTo>
                <a:lnTo>
                  <a:pt x="1056131" y="187451"/>
                </a:lnTo>
                <a:lnTo>
                  <a:pt x="1048511" y="195071"/>
                </a:lnTo>
                <a:lnTo>
                  <a:pt x="1039367" y="201167"/>
                </a:lnTo>
                <a:lnTo>
                  <a:pt x="1028699" y="207263"/>
                </a:lnTo>
                <a:lnTo>
                  <a:pt x="1004315" y="219455"/>
                </a:lnTo>
                <a:lnTo>
                  <a:pt x="990599" y="225551"/>
                </a:lnTo>
                <a:lnTo>
                  <a:pt x="975359" y="230123"/>
                </a:lnTo>
                <a:lnTo>
                  <a:pt x="958595" y="236219"/>
                </a:lnTo>
                <a:lnTo>
                  <a:pt x="941831" y="240791"/>
                </a:lnTo>
                <a:lnTo>
                  <a:pt x="925067" y="246887"/>
                </a:lnTo>
                <a:lnTo>
                  <a:pt x="906779" y="251459"/>
                </a:lnTo>
                <a:lnTo>
                  <a:pt x="886967" y="256031"/>
                </a:lnTo>
                <a:lnTo>
                  <a:pt x="865631" y="259079"/>
                </a:lnTo>
                <a:lnTo>
                  <a:pt x="845819" y="263651"/>
                </a:lnTo>
                <a:lnTo>
                  <a:pt x="822959" y="266699"/>
                </a:lnTo>
                <a:lnTo>
                  <a:pt x="801623" y="271271"/>
                </a:lnTo>
                <a:lnTo>
                  <a:pt x="777239" y="274319"/>
                </a:lnTo>
                <a:lnTo>
                  <a:pt x="754379" y="277367"/>
                </a:lnTo>
                <a:lnTo>
                  <a:pt x="729995" y="278891"/>
                </a:lnTo>
                <a:lnTo>
                  <a:pt x="704087" y="281939"/>
                </a:lnTo>
                <a:lnTo>
                  <a:pt x="652271" y="284987"/>
                </a:lnTo>
                <a:lnTo>
                  <a:pt x="598931" y="288035"/>
                </a:lnTo>
                <a:lnTo>
                  <a:pt x="489203" y="288035"/>
                </a:lnTo>
                <a:lnTo>
                  <a:pt x="435863" y="284987"/>
                </a:lnTo>
                <a:lnTo>
                  <a:pt x="384047" y="281939"/>
                </a:lnTo>
                <a:lnTo>
                  <a:pt x="359663" y="278891"/>
                </a:lnTo>
                <a:lnTo>
                  <a:pt x="335279" y="277367"/>
                </a:lnTo>
                <a:lnTo>
                  <a:pt x="310895" y="274319"/>
                </a:lnTo>
                <a:lnTo>
                  <a:pt x="288035" y="271271"/>
                </a:lnTo>
                <a:lnTo>
                  <a:pt x="265175" y="266699"/>
                </a:lnTo>
                <a:lnTo>
                  <a:pt x="243839" y="263651"/>
                </a:lnTo>
                <a:lnTo>
                  <a:pt x="222503" y="259079"/>
                </a:lnTo>
                <a:lnTo>
                  <a:pt x="202691" y="256031"/>
                </a:lnTo>
                <a:lnTo>
                  <a:pt x="182879" y="251459"/>
                </a:lnTo>
                <a:lnTo>
                  <a:pt x="164591" y="246887"/>
                </a:lnTo>
                <a:lnTo>
                  <a:pt x="146303" y="240791"/>
                </a:lnTo>
                <a:lnTo>
                  <a:pt x="129539" y="236219"/>
                </a:lnTo>
                <a:lnTo>
                  <a:pt x="112775" y="230123"/>
                </a:lnTo>
                <a:lnTo>
                  <a:pt x="99059" y="225551"/>
                </a:lnTo>
                <a:lnTo>
                  <a:pt x="83819" y="219455"/>
                </a:lnTo>
                <a:lnTo>
                  <a:pt x="59435" y="207263"/>
                </a:lnTo>
                <a:lnTo>
                  <a:pt x="48767" y="201167"/>
                </a:lnTo>
                <a:lnTo>
                  <a:pt x="39623" y="195071"/>
                </a:lnTo>
                <a:lnTo>
                  <a:pt x="32003" y="187451"/>
                </a:lnTo>
                <a:lnTo>
                  <a:pt x="24383" y="181355"/>
                </a:lnTo>
                <a:lnTo>
                  <a:pt x="19811" y="175259"/>
                </a:lnTo>
                <a:lnTo>
                  <a:pt x="15239" y="167639"/>
                </a:lnTo>
                <a:lnTo>
                  <a:pt x="15239" y="169163"/>
                </a:lnTo>
                <a:lnTo>
                  <a:pt x="12191" y="161543"/>
                </a:lnTo>
                <a:lnTo>
                  <a:pt x="9143" y="155447"/>
                </a:lnTo>
                <a:lnTo>
                  <a:pt x="9143" y="176275"/>
                </a:lnTo>
                <a:lnTo>
                  <a:pt x="44195" y="208787"/>
                </a:lnTo>
                <a:lnTo>
                  <a:pt x="56387" y="214883"/>
                </a:lnTo>
                <a:lnTo>
                  <a:pt x="67055" y="222503"/>
                </a:lnTo>
                <a:lnTo>
                  <a:pt x="80771" y="228599"/>
                </a:lnTo>
                <a:lnTo>
                  <a:pt x="94487" y="233171"/>
                </a:lnTo>
                <a:lnTo>
                  <a:pt x="109727" y="239267"/>
                </a:lnTo>
                <a:lnTo>
                  <a:pt x="126491" y="245363"/>
                </a:lnTo>
                <a:lnTo>
                  <a:pt x="143255" y="249935"/>
                </a:lnTo>
                <a:lnTo>
                  <a:pt x="161543" y="256031"/>
                </a:lnTo>
                <a:lnTo>
                  <a:pt x="179831" y="260603"/>
                </a:lnTo>
                <a:lnTo>
                  <a:pt x="199643" y="265175"/>
                </a:lnTo>
                <a:lnTo>
                  <a:pt x="220979" y="269747"/>
                </a:lnTo>
                <a:lnTo>
                  <a:pt x="242315" y="272795"/>
                </a:lnTo>
                <a:lnTo>
                  <a:pt x="263651" y="277367"/>
                </a:lnTo>
                <a:lnTo>
                  <a:pt x="309371" y="283463"/>
                </a:lnTo>
                <a:lnTo>
                  <a:pt x="358139" y="289559"/>
                </a:lnTo>
                <a:lnTo>
                  <a:pt x="435863" y="294131"/>
                </a:lnTo>
                <a:lnTo>
                  <a:pt x="489203" y="297179"/>
                </a:lnTo>
                <a:lnTo>
                  <a:pt x="600455" y="297179"/>
                </a:lnTo>
                <a:lnTo>
                  <a:pt x="653795" y="294131"/>
                </a:lnTo>
                <a:lnTo>
                  <a:pt x="705611" y="291083"/>
                </a:lnTo>
                <a:lnTo>
                  <a:pt x="803147" y="280415"/>
                </a:lnTo>
                <a:lnTo>
                  <a:pt x="847343" y="272795"/>
                </a:lnTo>
                <a:lnTo>
                  <a:pt x="868679" y="269747"/>
                </a:lnTo>
                <a:lnTo>
                  <a:pt x="908303" y="260603"/>
                </a:lnTo>
                <a:lnTo>
                  <a:pt x="926591" y="256031"/>
                </a:lnTo>
                <a:lnTo>
                  <a:pt x="944879" y="249935"/>
                </a:lnTo>
                <a:lnTo>
                  <a:pt x="961643" y="245363"/>
                </a:lnTo>
                <a:lnTo>
                  <a:pt x="978407" y="239267"/>
                </a:lnTo>
                <a:lnTo>
                  <a:pt x="993647" y="233171"/>
                </a:lnTo>
                <a:lnTo>
                  <a:pt x="1007363" y="228599"/>
                </a:lnTo>
                <a:lnTo>
                  <a:pt x="1021079" y="220979"/>
                </a:lnTo>
                <a:lnTo>
                  <a:pt x="1033271" y="214883"/>
                </a:lnTo>
                <a:lnTo>
                  <a:pt x="1054607" y="202691"/>
                </a:lnTo>
                <a:lnTo>
                  <a:pt x="1063751" y="195071"/>
                </a:lnTo>
                <a:lnTo>
                  <a:pt x="1071371" y="187451"/>
                </a:lnTo>
                <a:lnTo>
                  <a:pt x="1074419" y="183641"/>
                </a:lnTo>
                <a:close/>
              </a:path>
              <a:path w="1088390" h="297180">
                <a:moveTo>
                  <a:pt x="1074419" y="130555"/>
                </a:moveTo>
                <a:lnTo>
                  <a:pt x="1074419" y="129539"/>
                </a:lnTo>
                <a:lnTo>
                  <a:pt x="1072895" y="128015"/>
                </a:lnTo>
                <a:lnTo>
                  <a:pt x="1074419" y="130555"/>
                </a:lnTo>
                <a:close/>
              </a:path>
              <a:path w="1088390" h="297180">
                <a:moveTo>
                  <a:pt x="1078991" y="177799"/>
                </a:moveTo>
                <a:lnTo>
                  <a:pt x="1078991" y="155447"/>
                </a:lnTo>
                <a:lnTo>
                  <a:pt x="1077467" y="161543"/>
                </a:lnTo>
                <a:lnTo>
                  <a:pt x="1072895" y="169163"/>
                </a:lnTo>
                <a:lnTo>
                  <a:pt x="1074419" y="167639"/>
                </a:lnTo>
                <a:lnTo>
                  <a:pt x="1074419" y="183641"/>
                </a:lnTo>
                <a:lnTo>
                  <a:pt x="1077467" y="179831"/>
                </a:lnTo>
                <a:lnTo>
                  <a:pt x="1078991" y="177799"/>
                </a:lnTo>
                <a:close/>
              </a:path>
              <a:path w="1088390" h="297180">
                <a:moveTo>
                  <a:pt x="1088135" y="156971"/>
                </a:moveTo>
                <a:lnTo>
                  <a:pt x="1088135" y="140207"/>
                </a:lnTo>
                <a:lnTo>
                  <a:pt x="1086611" y="132587"/>
                </a:lnTo>
                <a:lnTo>
                  <a:pt x="1085087" y="131063"/>
                </a:lnTo>
                <a:lnTo>
                  <a:pt x="1082039" y="124967"/>
                </a:lnTo>
                <a:lnTo>
                  <a:pt x="1082039" y="172211"/>
                </a:lnTo>
                <a:lnTo>
                  <a:pt x="1085087" y="166115"/>
                </a:lnTo>
                <a:lnTo>
                  <a:pt x="1086611" y="164591"/>
                </a:lnTo>
                <a:lnTo>
                  <a:pt x="1088135" y="156971"/>
                </a:lnTo>
                <a:close/>
              </a:path>
            </a:pathLst>
          </a:custGeom>
          <a:solidFill>
            <a:srgbClr val="000000"/>
          </a:solidFill>
        </p:spPr>
        <p:txBody>
          <a:bodyPr wrap="square" lIns="0" tIns="0" rIns="0" bIns="0" rtlCol="0"/>
          <a:lstStyle/>
          <a:p>
            <a:endParaRPr/>
          </a:p>
        </p:txBody>
      </p:sp>
      <p:sp>
        <p:nvSpPr>
          <p:cNvPr id="13" name="object 13"/>
          <p:cNvSpPr/>
          <p:nvPr/>
        </p:nvSpPr>
        <p:spPr>
          <a:xfrm>
            <a:off x="7534533" y="3151631"/>
            <a:ext cx="1088390" cy="299085"/>
          </a:xfrm>
          <a:custGeom>
            <a:avLst/>
            <a:gdLst/>
            <a:ahLst/>
            <a:cxnLst/>
            <a:rect l="l" t="t" r="r" b="b"/>
            <a:pathLst>
              <a:path w="1088390" h="299085">
                <a:moveTo>
                  <a:pt x="1088135" y="158495"/>
                </a:moveTo>
                <a:lnTo>
                  <a:pt x="1088135" y="140207"/>
                </a:lnTo>
                <a:lnTo>
                  <a:pt x="1086611" y="132587"/>
                </a:lnTo>
                <a:lnTo>
                  <a:pt x="1085087" y="132587"/>
                </a:lnTo>
                <a:lnTo>
                  <a:pt x="1082039" y="124967"/>
                </a:lnTo>
                <a:lnTo>
                  <a:pt x="1054607" y="96011"/>
                </a:lnTo>
                <a:lnTo>
                  <a:pt x="1021079" y="76199"/>
                </a:lnTo>
                <a:lnTo>
                  <a:pt x="978407" y="57911"/>
                </a:lnTo>
                <a:lnTo>
                  <a:pt x="961643" y="53339"/>
                </a:lnTo>
                <a:lnTo>
                  <a:pt x="944879" y="47243"/>
                </a:lnTo>
                <a:lnTo>
                  <a:pt x="908303" y="38099"/>
                </a:lnTo>
                <a:lnTo>
                  <a:pt x="868679" y="28955"/>
                </a:lnTo>
                <a:lnTo>
                  <a:pt x="847343" y="24383"/>
                </a:lnTo>
                <a:lnTo>
                  <a:pt x="801623" y="18287"/>
                </a:lnTo>
                <a:lnTo>
                  <a:pt x="778763" y="13715"/>
                </a:lnTo>
                <a:lnTo>
                  <a:pt x="754379" y="12191"/>
                </a:lnTo>
                <a:lnTo>
                  <a:pt x="705611" y="6095"/>
                </a:lnTo>
                <a:lnTo>
                  <a:pt x="653795" y="3047"/>
                </a:lnTo>
                <a:lnTo>
                  <a:pt x="544067" y="0"/>
                </a:lnTo>
                <a:lnTo>
                  <a:pt x="489203" y="1523"/>
                </a:lnTo>
                <a:lnTo>
                  <a:pt x="435863" y="3047"/>
                </a:lnTo>
                <a:lnTo>
                  <a:pt x="384047" y="6095"/>
                </a:lnTo>
                <a:lnTo>
                  <a:pt x="358139" y="9143"/>
                </a:lnTo>
                <a:lnTo>
                  <a:pt x="333755" y="12191"/>
                </a:lnTo>
                <a:lnTo>
                  <a:pt x="309371" y="13715"/>
                </a:lnTo>
                <a:lnTo>
                  <a:pt x="286511" y="18287"/>
                </a:lnTo>
                <a:lnTo>
                  <a:pt x="263651" y="21335"/>
                </a:lnTo>
                <a:lnTo>
                  <a:pt x="242315" y="24383"/>
                </a:lnTo>
                <a:lnTo>
                  <a:pt x="199643" y="33527"/>
                </a:lnTo>
                <a:lnTo>
                  <a:pt x="179831" y="38099"/>
                </a:lnTo>
                <a:lnTo>
                  <a:pt x="143255" y="47243"/>
                </a:lnTo>
                <a:lnTo>
                  <a:pt x="126491" y="53339"/>
                </a:lnTo>
                <a:lnTo>
                  <a:pt x="109727" y="57911"/>
                </a:lnTo>
                <a:lnTo>
                  <a:pt x="67055" y="76199"/>
                </a:lnTo>
                <a:lnTo>
                  <a:pt x="25907" y="103631"/>
                </a:lnTo>
                <a:lnTo>
                  <a:pt x="18287" y="109727"/>
                </a:lnTo>
                <a:lnTo>
                  <a:pt x="12191" y="117347"/>
                </a:lnTo>
                <a:lnTo>
                  <a:pt x="7619" y="124967"/>
                </a:lnTo>
                <a:lnTo>
                  <a:pt x="6095" y="124967"/>
                </a:lnTo>
                <a:lnTo>
                  <a:pt x="0" y="140207"/>
                </a:lnTo>
                <a:lnTo>
                  <a:pt x="0" y="158495"/>
                </a:lnTo>
                <a:lnTo>
                  <a:pt x="6095" y="173735"/>
                </a:lnTo>
                <a:lnTo>
                  <a:pt x="7619" y="173735"/>
                </a:lnTo>
                <a:lnTo>
                  <a:pt x="9143" y="176275"/>
                </a:lnTo>
                <a:lnTo>
                  <a:pt x="9143" y="143255"/>
                </a:lnTo>
                <a:lnTo>
                  <a:pt x="12191" y="135635"/>
                </a:lnTo>
                <a:lnTo>
                  <a:pt x="12191" y="137159"/>
                </a:lnTo>
                <a:lnTo>
                  <a:pt x="15239" y="129539"/>
                </a:lnTo>
                <a:lnTo>
                  <a:pt x="50291" y="97535"/>
                </a:lnTo>
                <a:lnTo>
                  <a:pt x="99059" y="73151"/>
                </a:lnTo>
                <a:lnTo>
                  <a:pt x="129539" y="62483"/>
                </a:lnTo>
                <a:lnTo>
                  <a:pt x="146303" y="56387"/>
                </a:lnTo>
                <a:lnTo>
                  <a:pt x="222503" y="38099"/>
                </a:lnTo>
                <a:lnTo>
                  <a:pt x="265175" y="30479"/>
                </a:lnTo>
                <a:lnTo>
                  <a:pt x="310895" y="24383"/>
                </a:lnTo>
                <a:lnTo>
                  <a:pt x="359663" y="18287"/>
                </a:lnTo>
                <a:lnTo>
                  <a:pt x="384047" y="16763"/>
                </a:lnTo>
                <a:lnTo>
                  <a:pt x="435863" y="12191"/>
                </a:lnTo>
                <a:lnTo>
                  <a:pt x="489203" y="10667"/>
                </a:lnTo>
                <a:lnTo>
                  <a:pt x="544067" y="9143"/>
                </a:lnTo>
                <a:lnTo>
                  <a:pt x="598931" y="10667"/>
                </a:lnTo>
                <a:lnTo>
                  <a:pt x="652271" y="12191"/>
                </a:lnTo>
                <a:lnTo>
                  <a:pt x="704087" y="16763"/>
                </a:lnTo>
                <a:lnTo>
                  <a:pt x="729995" y="18287"/>
                </a:lnTo>
                <a:lnTo>
                  <a:pt x="754379" y="21335"/>
                </a:lnTo>
                <a:lnTo>
                  <a:pt x="777239" y="24383"/>
                </a:lnTo>
                <a:lnTo>
                  <a:pt x="801623" y="27431"/>
                </a:lnTo>
                <a:lnTo>
                  <a:pt x="822959" y="30479"/>
                </a:lnTo>
                <a:lnTo>
                  <a:pt x="845819" y="33527"/>
                </a:lnTo>
                <a:lnTo>
                  <a:pt x="867155" y="38099"/>
                </a:lnTo>
                <a:lnTo>
                  <a:pt x="906779" y="47243"/>
                </a:lnTo>
                <a:lnTo>
                  <a:pt x="943355" y="56387"/>
                </a:lnTo>
                <a:lnTo>
                  <a:pt x="960119" y="62483"/>
                </a:lnTo>
                <a:lnTo>
                  <a:pt x="975359" y="67055"/>
                </a:lnTo>
                <a:lnTo>
                  <a:pt x="1028699" y="91439"/>
                </a:lnTo>
                <a:lnTo>
                  <a:pt x="1069847" y="123443"/>
                </a:lnTo>
                <a:lnTo>
                  <a:pt x="1074419" y="129539"/>
                </a:lnTo>
                <a:lnTo>
                  <a:pt x="1074419" y="132079"/>
                </a:lnTo>
                <a:lnTo>
                  <a:pt x="1077467" y="137159"/>
                </a:lnTo>
                <a:lnTo>
                  <a:pt x="1077467" y="135635"/>
                </a:lnTo>
                <a:lnTo>
                  <a:pt x="1078991" y="143255"/>
                </a:lnTo>
                <a:lnTo>
                  <a:pt x="1078991" y="178815"/>
                </a:lnTo>
                <a:lnTo>
                  <a:pt x="1082039" y="173735"/>
                </a:lnTo>
                <a:lnTo>
                  <a:pt x="1085087" y="166115"/>
                </a:lnTo>
                <a:lnTo>
                  <a:pt x="1086611" y="166115"/>
                </a:lnTo>
                <a:lnTo>
                  <a:pt x="1088135" y="158495"/>
                </a:lnTo>
                <a:close/>
              </a:path>
              <a:path w="1088390" h="299085">
                <a:moveTo>
                  <a:pt x="10667" y="141731"/>
                </a:moveTo>
                <a:lnTo>
                  <a:pt x="9143" y="143255"/>
                </a:lnTo>
                <a:lnTo>
                  <a:pt x="9143" y="149351"/>
                </a:lnTo>
                <a:lnTo>
                  <a:pt x="10667" y="141731"/>
                </a:lnTo>
                <a:close/>
              </a:path>
              <a:path w="1088390" h="299085">
                <a:moveTo>
                  <a:pt x="10667" y="156971"/>
                </a:moveTo>
                <a:lnTo>
                  <a:pt x="9143" y="149351"/>
                </a:lnTo>
                <a:lnTo>
                  <a:pt x="9143" y="155447"/>
                </a:lnTo>
                <a:lnTo>
                  <a:pt x="10667" y="156971"/>
                </a:lnTo>
                <a:close/>
              </a:path>
              <a:path w="1088390" h="299085">
                <a:moveTo>
                  <a:pt x="1074419" y="185165"/>
                </a:moveTo>
                <a:lnTo>
                  <a:pt x="1074419" y="169163"/>
                </a:lnTo>
                <a:lnTo>
                  <a:pt x="1069847" y="175259"/>
                </a:lnTo>
                <a:lnTo>
                  <a:pt x="1063751" y="182879"/>
                </a:lnTo>
                <a:lnTo>
                  <a:pt x="1028699" y="207263"/>
                </a:lnTo>
                <a:lnTo>
                  <a:pt x="990599" y="225551"/>
                </a:lnTo>
                <a:lnTo>
                  <a:pt x="958595" y="236219"/>
                </a:lnTo>
                <a:lnTo>
                  <a:pt x="941831" y="242315"/>
                </a:lnTo>
                <a:lnTo>
                  <a:pt x="886967" y="256031"/>
                </a:lnTo>
                <a:lnTo>
                  <a:pt x="845819" y="263651"/>
                </a:lnTo>
                <a:lnTo>
                  <a:pt x="822959" y="268223"/>
                </a:lnTo>
                <a:lnTo>
                  <a:pt x="801623" y="271271"/>
                </a:lnTo>
                <a:lnTo>
                  <a:pt x="777239" y="274319"/>
                </a:lnTo>
                <a:lnTo>
                  <a:pt x="754379" y="277367"/>
                </a:lnTo>
                <a:lnTo>
                  <a:pt x="729995" y="280415"/>
                </a:lnTo>
                <a:lnTo>
                  <a:pt x="704087" y="281939"/>
                </a:lnTo>
                <a:lnTo>
                  <a:pt x="652271" y="286511"/>
                </a:lnTo>
                <a:lnTo>
                  <a:pt x="598931" y="288035"/>
                </a:lnTo>
                <a:lnTo>
                  <a:pt x="544067" y="289559"/>
                </a:lnTo>
                <a:lnTo>
                  <a:pt x="489203" y="288035"/>
                </a:lnTo>
                <a:lnTo>
                  <a:pt x="435863" y="286511"/>
                </a:lnTo>
                <a:lnTo>
                  <a:pt x="384047" y="281939"/>
                </a:lnTo>
                <a:lnTo>
                  <a:pt x="359663" y="280415"/>
                </a:lnTo>
                <a:lnTo>
                  <a:pt x="310895" y="274319"/>
                </a:lnTo>
                <a:lnTo>
                  <a:pt x="265175" y="268223"/>
                </a:lnTo>
                <a:lnTo>
                  <a:pt x="243839" y="263651"/>
                </a:lnTo>
                <a:lnTo>
                  <a:pt x="222503" y="260603"/>
                </a:lnTo>
                <a:lnTo>
                  <a:pt x="182879" y="251459"/>
                </a:lnTo>
                <a:lnTo>
                  <a:pt x="146303" y="242315"/>
                </a:lnTo>
                <a:lnTo>
                  <a:pt x="129539" y="236219"/>
                </a:lnTo>
                <a:lnTo>
                  <a:pt x="112775" y="231647"/>
                </a:lnTo>
                <a:lnTo>
                  <a:pt x="99059" y="225551"/>
                </a:lnTo>
                <a:lnTo>
                  <a:pt x="83819" y="219455"/>
                </a:lnTo>
                <a:lnTo>
                  <a:pt x="59435" y="207263"/>
                </a:lnTo>
                <a:lnTo>
                  <a:pt x="24383" y="181355"/>
                </a:lnTo>
                <a:lnTo>
                  <a:pt x="12191" y="161543"/>
                </a:lnTo>
                <a:lnTo>
                  <a:pt x="12191" y="163067"/>
                </a:lnTo>
                <a:lnTo>
                  <a:pt x="9143" y="155447"/>
                </a:lnTo>
                <a:lnTo>
                  <a:pt x="9143" y="176275"/>
                </a:lnTo>
                <a:lnTo>
                  <a:pt x="12191" y="181355"/>
                </a:lnTo>
                <a:lnTo>
                  <a:pt x="18287" y="188975"/>
                </a:lnTo>
                <a:lnTo>
                  <a:pt x="25907" y="196595"/>
                </a:lnTo>
                <a:lnTo>
                  <a:pt x="35051" y="202691"/>
                </a:lnTo>
                <a:lnTo>
                  <a:pt x="44195" y="210311"/>
                </a:lnTo>
                <a:lnTo>
                  <a:pt x="56387" y="216407"/>
                </a:lnTo>
                <a:lnTo>
                  <a:pt x="67055" y="222503"/>
                </a:lnTo>
                <a:lnTo>
                  <a:pt x="94487" y="234695"/>
                </a:lnTo>
                <a:lnTo>
                  <a:pt x="109727" y="240791"/>
                </a:lnTo>
                <a:lnTo>
                  <a:pt x="126491" y="245363"/>
                </a:lnTo>
                <a:lnTo>
                  <a:pt x="143255" y="251459"/>
                </a:lnTo>
                <a:lnTo>
                  <a:pt x="199643" y="265175"/>
                </a:lnTo>
                <a:lnTo>
                  <a:pt x="242315" y="274319"/>
                </a:lnTo>
                <a:lnTo>
                  <a:pt x="309371" y="283463"/>
                </a:lnTo>
                <a:lnTo>
                  <a:pt x="358139" y="289559"/>
                </a:lnTo>
                <a:lnTo>
                  <a:pt x="435863" y="295655"/>
                </a:lnTo>
                <a:lnTo>
                  <a:pt x="489203" y="297179"/>
                </a:lnTo>
                <a:lnTo>
                  <a:pt x="544067" y="298703"/>
                </a:lnTo>
                <a:lnTo>
                  <a:pt x="600455" y="297179"/>
                </a:lnTo>
                <a:lnTo>
                  <a:pt x="653795" y="295655"/>
                </a:lnTo>
                <a:lnTo>
                  <a:pt x="705611" y="292607"/>
                </a:lnTo>
                <a:lnTo>
                  <a:pt x="803147" y="280415"/>
                </a:lnTo>
                <a:lnTo>
                  <a:pt x="824483" y="277367"/>
                </a:lnTo>
                <a:lnTo>
                  <a:pt x="847343" y="274319"/>
                </a:lnTo>
                <a:lnTo>
                  <a:pt x="868679" y="269747"/>
                </a:lnTo>
                <a:lnTo>
                  <a:pt x="908303" y="260603"/>
                </a:lnTo>
                <a:lnTo>
                  <a:pt x="944879" y="251459"/>
                </a:lnTo>
                <a:lnTo>
                  <a:pt x="961643" y="245363"/>
                </a:lnTo>
                <a:lnTo>
                  <a:pt x="978407" y="240791"/>
                </a:lnTo>
                <a:lnTo>
                  <a:pt x="993647" y="234695"/>
                </a:lnTo>
                <a:lnTo>
                  <a:pt x="1021079" y="222503"/>
                </a:lnTo>
                <a:lnTo>
                  <a:pt x="1033271" y="216407"/>
                </a:lnTo>
                <a:lnTo>
                  <a:pt x="1043939" y="208787"/>
                </a:lnTo>
                <a:lnTo>
                  <a:pt x="1054607" y="202691"/>
                </a:lnTo>
                <a:lnTo>
                  <a:pt x="1063751" y="195071"/>
                </a:lnTo>
                <a:lnTo>
                  <a:pt x="1071371" y="188975"/>
                </a:lnTo>
                <a:lnTo>
                  <a:pt x="1074419" y="185165"/>
                </a:lnTo>
                <a:close/>
              </a:path>
              <a:path w="1088390" h="299085">
                <a:moveTo>
                  <a:pt x="1074419" y="132079"/>
                </a:moveTo>
                <a:lnTo>
                  <a:pt x="1074419" y="129539"/>
                </a:lnTo>
                <a:lnTo>
                  <a:pt x="1072895" y="129539"/>
                </a:lnTo>
                <a:lnTo>
                  <a:pt x="1074419" y="132079"/>
                </a:lnTo>
                <a:close/>
              </a:path>
              <a:path w="1088390" h="299085">
                <a:moveTo>
                  <a:pt x="1078991" y="178815"/>
                </a:moveTo>
                <a:lnTo>
                  <a:pt x="1078991" y="155447"/>
                </a:lnTo>
                <a:lnTo>
                  <a:pt x="1077467" y="163067"/>
                </a:lnTo>
                <a:lnTo>
                  <a:pt x="1077467" y="161543"/>
                </a:lnTo>
                <a:lnTo>
                  <a:pt x="1072895" y="169163"/>
                </a:lnTo>
                <a:lnTo>
                  <a:pt x="1074419" y="169163"/>
                </a:lnTo>
                <a:lnTo>
                  <a:pt x="1074419" y="185165"/>
                </a:lnTo>
                <a:lnTo>
                  <a:pt x="1077467" y="181355"/>
                </a:lnTo>
                <a:lnTo>
                  <a:pt x="1078991" y="178815"/>
                </a:lnTo>
                <a:close/>
              </a:path>
            </a:pathLst>
          </a:custGeom>
          <a:solidFill>
            <a:srgbClr val="000000"/>
          </a:solidFill>
        </p:spPr>
        <p:txBody>
          <a:bodyPr wrap="square" lIns="0" tIns="0" rIns="0" bIns="0" rtlCol="0"/>
          <a:lstStyle/>
          <a:p>
            <a:endParaRPr/>
          </a:p>
        </p:txBody>
      </p:sp>
      <p:sp>
        <p:nvSpPr>
          <p:cNvPr id="14" name="object 14"/>
          <p:cNvSpPr/>
          <p:nvPr/>
        </p:nvSpPr>
        <p:spPr>
          <a:xfrm>
            <a:off x="8618097" y="2292095"/>
            <a:ext cx="0" cy="1009015"/>
          </a:xfrm>
          <a:custGeom>
            <a:avLst/>
            <a:gdLst/>
            <a:ahLst/>
            <a:cxnLst/>
            <a:rect l="l" t="t" r="r" b="b"/>
            <a:pathLst>
              <a:path h="1009014">
                <a:moveTo>
                  <a:pt x="0" y="0"/>
                </a:moveTo>
                <a:lnTo>
                  <a:pt x="0" y="1008887"/>
                </a:lnTo>
              </a:path>
            </a:pathLst>
          </a:custGeom>
          <a:ln w="9143">
            <a:solidFill>
              <a:srgbClr val="000000"/>
            </a:solidFill>
          </a:ln>
        </p:spPr>
        <p:txBody>
          <a:bodyPr wrap="square" lIns="0" tIns="0" rIns="0" bIns="0" rtlCol="0"/>
          <a:lstStyle/>
          <a:p>
            <a:endParaRPr/>
          </a:p>
        </p:txBody>
      </p:sp>
      <p:sp>
        <p:nvSpPr>
          <p:cNvPr id="15" name="object 15"/>
          <p:cNvSpPr/>
          <p:nvPr/>
        </p:nvSpPr>
        <p:spPr>
          <a:xfrm>
            <a:off x="7539105" y="2292095"/>
            <a:ext cx="0" cy="1009015"/>
          </a:xfrm>
          <a:custGeom>
            <a:avLst/>
            <a:gdLst/>
            <a:ahLst/>
            <a:cxnLst/>
            <a:rect l="l" t="t" r="r" b="b"/>
            <a:pathLst>
              <a:path h="1009014">
                <a:moveTo>
                  <a:pt x="0" y="0"/>
                </a:moveTo>
                <a:lnTo>
                  <a:pt x="0" y="1008887"/>
                </a:lnTo>
              </a:path>
            </a:pathLst>
          </a:custGeom>
          <a:ln w="9143">
            <a:solidFill>
              <a:srgbClr val="000000"/>
            </a:solidFill>
          </a:ln>
        </p:spPr>
        <p:txBody>
          <a:bodyPr wrap="square" lIns="0" tIns="0" rIns="0" bIns="0" rtlCol="0"/>
          <a:lstStyle/>
          <a:p>
            <a:endParaRPr/>
          </a:p>
        </p:txBody>
      </p:sp>
      <p:sp>
        <p:nvSpPr>
          <p:cNvPr id="16" name="object 16"/>
          <p:cNvSpPr txBox="1"/>
          <p:nvPr/>
        </p:nvSpPr>
        <p:spPr>
          <a:xfrm>
            <a:off x="7730626" y="2664966"/>
            <a:ext cx="544195" cy="255904"/>
          </a:xfrm>
          <a:prstGeom prst="rect">
            <a:avLst/>
          </a:prstGeom>
        </p:spPr>
        <p:txBody>
          <a:bodyPr vert="horz" wrap="square" lIns="0" tIns="0" rIns="0" bIns="0" rtlCol="0">
            <a:spAutoFit/>
          </a:bodyPr>
          <a:lstStyle/>
          <a:p>
            <a:pPr marL="12700">
              <a:lnSpc>
                <a:spcPct val="100000"/>
              </a:lnSpc>
            </a:pPr>
            <a:r>
              <a:rPr sz="1600" spc="-5" dirty="0">
                <a:latin typeface="Times New Roman"/>
                <a:cs typeface="Times New Roman"/>
              </a:rPr>
              <a:t>Fi</a:t>
            </a:r>
            <a:r>
              <a:rPr sz="1600" spc="-10" dirty="0">
                <a:latin typeface="Times New Roman"/>
                <a:cs typeface="Times New Roman"/>
              </a:rPr>
              <a:t>c</a:t>
            </a:r>
            <a:r>
              <a:rPr sz="1600" dirty="0">
                <a:latin typeface="Times New Roman"/>
                <a:cs typeface="Times New Roman"/>
              </a:rPr>
              <a:t>h</a:t>
            </a:r>
            <a:r>
              <a:rPr sz="1600" spc="-10" dirty="0">
                <a:latin typeface="Times New Roman"/>
                <a:cs typeface="Times New Roman"/>
              </a:rPr>
              <a:t>e</a:t>
            </a:r>
            <a:r>
              <a:rPr sz="1600" spc="-5" dirty="0">
                <a:latin typeface="Times New Roman"/>
                <a:cs typeface="Times New Roman"/>
              </a:rPr>
              <a:t>r</a:t>
            </a:r>
            <a:endParaRPr sz="1600">
              <a:latin typeface="Times New Roman"/>
              <a:cs typeface="Times New Roman"/>
            </a:endParaRPr>
          </a:p>
        </p:txBody>
      </p:sp>
      <p:sp>
        <p:nvSpPr>
          <p:cNvPr id="17" name="object 17"/>
          <p:cNvSpPr/>
          <p:nvPr/>
        </p:nvSpPr>
        <p:spPr>
          <a:xfrm>
            <a:off x="4145385" y="3628644"/>
            <a:ext cx="337185" cy="149860"/>
          </a:xfrm>
          <a:custGeom>
            <a:avLst/>
            <a:gdLst/>
            <a:ahLst/>
            <a:cxnLst/>
            <a:rect l="l" t="t" r="r" b="b"/>
            <a:pathLst>
              <a:path w="337185" h="149860">
                <a:moveTo>
                  <a:pt x="267729" y="37566"/>
                </a:moveTo>
                <a:lnTo>
                  <a:pt x="266980" y="36067"/>
                </a:lnTo>
                <a:lnTo>
                  <a:pt x="261716" y="33435"/>
                </a:lnTo>
                <a:lnTo>
                  <a:pt x="0" y="149352"/>
                </a:lnTo>
                <a:lnTo>
                  <a:pt x="25217" y="149352"/>
                </a:lnTo>
                <a:lnTo>
                  <a:pt x="266392" y="42533"/>
                </a:lnTo>
                <a:lnTo>
                  <a:pt x="267729" y="37566"/>
                </a:lnTo>
                <a:close/>
              </a:path>
              <a:path w="337185" h="149860">
                <a:moveTo>
                  <a:pt x="336576" y="6095"/>
                </a:moveTo>
                <a:lnTo>
                  <a:pt x="194844" y="0"/>
                </a:lnTo>
                <a:lnTo>
                  <a:pt x="261716" y="33435"/>
                </a:lnTo>
                <a:lnTo>
                  <a:pt x="264948" y="32003"/>
                </a:lnTo>
                <a:lnTo>
                  <a:pt x="266980" y="36067"/>
                </a:lnTo>
                <a:lnTo>
                  <a:pt x="267996" y="36575"/>
                </a:lnTo>
                <a:lnTo>
                  <a:pt x="267996" y="38099"/>
                </a:lnTo>
                <a:lnTo>
                  <a:pt x="269520" y="41147"/>
                </a:lnTo>
                <a:lnTo>
                  <a:pt x="269520" y="87927"/>
                </a:lnTo>
                <a:lnTo>
                  <a:pt x="336576" y="6095"/>
                </a:lnTo>
                <a:close/>
              </a:path>
              <a:path w="337185" h="149860">
                <a:moveTo>
                  <a:pt x="269520" y="87927"/>
                </a:moveTo>
                <a:lnTo>
                  <a:pt x="269520" y="41147"/>
                </a:lnTo>
                <a:lnTo>
                  <a:pt x="266392" y="42533"/>
                </a:lnTo>
                <a:lnTo>
                  <a:pt x="246660" y="115823"/>
                </a:lnTo>
                <a:lnTo>
                  <a:pt x="269520" y="87927"/>
                </a:lnTo>
                <a:close/>
              </a:path>
              <a:path w="337185" h="149860">
                <a:moveTo>
                  <a:pt x="266980" y="36067"/>
                </a:moveTo>
                <a:lnTo>
                  <a:pt x="264948" y="32003"/>
                </a:lnTo>
                <a:lnTo>
                  <a:pt x="261716" y="33435"/>
                </a:lnTo>
                <a:lnTo>
                  <a:pt x="266980" y="36067"/>
                </a:lnTo>
                <a:close/>
              </a:path>
              <a:path w="337185" h="149860">
                <a:moveTo>
                  <a:pt x="269520" y="41147"/>
                </a:moveTo>
                <a:lnTo>
                  <a:pt x="267729" y="37566"/>
                </a:lnTo>
                <a:lnTo>
                  <a:pt x="266392" y="42533"/>
                </a:lnTo>
                <a:lnTo>
                  <a:pt x="269520" y="41147"/>
                </a:lnTo>
                <a:close/>
              </a:path>
              <a:path w="337185" h="149860">
                <a:moveTo>
                  <a:pt x="267996" y="38099"/>
                </a:moveTo>
                <a:lnTo>
                  <a:pt x="267996" y="36575"/>
                </a:lnTo>
                <a:lnTo>
                  <a:pt x="267729" y="37566"/>
                </a:lnTo>
                <a:lnTo>
                  <a:pt x="267996" y="38099"/>
                </a:lnTo>
                <a:close/>
              </a:path>
            </a:pathLst>
          </a:custGeom>
          <a:solidFill>
            <a:srgbClr val="000000"/>
          </a:solidFill>
        </p:spPr>
        <p:txBody>
          <a:bodyPr wrap="square" lIns="0" tIns="0" rIns="0" bIns="0" rtlCol="0"/>
          <a:lstStyle/>
          <a:p>
            <a:endParaRPr/>
          </a:p>
        </p:txBody>
      </p:sp>
      <p:sp>
        <p:nvSpPr>
          <p:cNvPr id="18" name="object 18"/>
          <p:cNvSpPr/>
          <p:nvPr/>
        </p:nvSpPr>
        <p:spPr>
          <a:xfrm>
            <a:off x="2968630" y="3054095"/>
            <a:ext cx="1442085" cy="460375"/>
          </a:xfrm>
          <a:custGeom>
            <a:avLst/>
            <a:gdLst/>
            <a:ahLst/>
            <a:cxnLst/>
            <a:rect l="l" t="t" r="r" b="b"/>
            <a:pathLst>
              <a:path w="1442085" h="460375">
                <a:moveTo>
                  <a:pt x="1368551" y="414527"/>
                </a:moveTo>
                <a:lnTo>
                  <a:pt x="1366213" y="408797"/>
                </a:lnTo>
                <a:lnTo>
                  <a:pt x="3047" y="0"/>
                </a:lnTo>
                <a:lnTo>
                  <a:pt x="0" y="9143"/>
                </a:lnTo>
                <a:lnTo>
                  <a:pt x="1363429" y="418020"/>
                </a:lnTo>
                <a:lnTo>
                  <a:pt x="1368551" y="414527"/>
                </a:lnTo>
                <a:close/>
              </a:path>
              <a:path w="1442085" h="460375">
                <a:moveTo>
                  <a:pt x="1370075" y="448321"/>
                </a:moveTo>
                <a:lnTo>
                  <a:pt x="1370075" y="409955"/>
                </a:lnTo>
                <a:lnTo>
                  <a:pt x="1367027" y="419099"/>
                </a:lnTo>
                <a:lnTo>
                  <a:pt x="1363429" y="418020"/>
                </a:lnTo>
                <a:lnTo>
                  <a:pt x="1301495" y="460247"/>
                </a:lnTo>
                <a:lnTo>
                  <a:pt x="1370075" y="448321"/>
                </a:lnTo>
                <a:close/>
              </a:path>
              <a:path w="1442085" h="460375">
                <a:moveTo>
                  <a:pt x="1441703" y="435863"/>
                </a:moveTo>
                <a:lnTo>
                  <a:pt x="1338071" y="339851"/>
                </a:lnTo>
                <a:lnTo>
                  <a:pt x="1366213" y="408797"/>
                </a:lnTo>
                <a:lnTo>
                  <a:pt x="1370075" y="409955"/>
                </a:lnTo>
                <a:lnTo>
                  <a:pt x="1370075" y="448321"/>
                </a:lnTo>
                <a:lnTo>
                  <a:pt x="1441703" y="435863"/>
                </a:lnTo>
                <a:close/>
              </a:path>
              <a:path w="1442085" h="460375">
                <a:moveTo>
                  <a:pt x="1368551" y="414527"/>
                </a:moveTo>
                <a:lnTo>
                  <a:pt x="1363429" y="418020"/>
                </a:lnTo>
                <a:lnTo>
                  <a:pt x="1367027" y="419099"/>
                </a:lnTo>
                <a:lnTo>
                  <a:pt x="1368551" y="414527"/>
                </a:lnTo>
                <a:close/>
              </a:path>
              <a:path w="1442085" h="460375">
                <a:moveTo>
                  <a:pt x="1370075" y="409955"/>
                </a:moveTo>
                <a:lnTo>
                  <a:pt x="1366213" y="408797"/>
                </a:lnTo>
                <a:lnTo>
                  <a:pt x="1368551" y="414527"/>
                </a:lnTo>
                <a:lnTo>
                  <a:pt x="1370075" y="409955"/>
                </a:lnTo>
                <a:close/>
              </a:path>
            </a:pathLst>
          </a:custGeom>
          <a:solidFill>
            <a:srgbClr val="000000"/>
          </a:solidFill>
        </p:spPr>
        <p:txBody>
          <a:bodyPr wrap="square" lIns="0" tIns="0" rIns="0" bIns="0" rtlCol="0"/>
          <a:lstStyle/>
          <a:p>
            <a:endParaRPr/>
          </a:p>
        </p:txBody>
      </p:sp>
      <p:sp>
        <p:nvSpPr>
          <p:cNvPr id="19" name="object 19"/>
          <p:cNvSpPr/>
          <p:nvPr/>
        </p:nvSpPr>
        <p:spPr>
          <a:xfrm>
            <a:off x="6482541" y="3296411"/>
            <a:ext cx="1056640" cy="481965"/>
          </a:xfrm>
          <a:custGeom>
            <a:avLst/>
            <a:gdLst/>
            <a:ahLst/>
            <a:cxnLst/>
            <a:rect l="l" t="t" r="r" b="b"/>
            <a:pathLst>
              <a:path w="1056640" h="481964">
                <a:moveTo>
                  <a:pt x="987726" y="37585"/>
                </a:moveTo>
                <a:lnTo>
                  <a:pt x="986967" y="36067"/>
                </a:lnTo>
                <a:lnTo>
                  <a:pt x="981749" y="33458"/>
                </a:lnTo>
                <a:lnTo>
                  <a:pt x="0" y="481584"/>
                </a:lnTo>
                <a:lnTo>
                  <a:pt x="24604" y="481584"/>
                </a:lnTo>
                <a:lnTo>
                  <a:pt x="986464" y="42537"/>
                </a:lnTo>
                <a:lnTo>
                  <a:pt x="987726" y="37585"/>
                </a:lnTo>
                <a:close/>
              </a:path>
              <a:path w="1056640" h="481964">
                <a:moveTo>
                  <a:pt x="1056563" y="4571"/>
                </a:moveTo>
                <a:lnTo>
                  <a:pt x="914831" y="0"/>
                </a:lnTo>
                <a:lnTo>
                  <a:pt x="981749" y="33458"/>
                </a:lnTo>
                <a:lnTo>
                  <a:pt x="984935" y="32003"/>
                </a:lnTo>
                <a:lnTo>
                  <a:pt x="986967" y="36067"/>
                </a:lnTo>
                <a:lnTo>
                  <a:pt x="987983" y="36575"/>
                </a:lnTo>
                <a:lnTo>
                  <a:pt x="987983" y="38099"/>
                </a:lnTo>
                <a:lnTo>
                  <a:pt x="989507" y="41147"/>
                </a:lnTo>
                <a:lnTo>
                  <a:pt x="989507" y="87813"/>
                </a:lnTo>
                <a:lnTo>
                  <a:pt x="1056563" y="4571"/>
                </a:lnTo>
                <a:close/>
              </a:path>
              <a:path w="1056640" h="481964">
                <a:moveTo>
                  <a:pt x="989507" y="87813"/>
                </a:moveTo>
                <a:lnTo>
                  <a:pt x="989507" y="41147"/>
                </a:lnTo>
                <a:lnTo>
                  <a:pt x="986464" y="42537"/>
                </a:lnTo>
                <a:lnTo>
                  <a:pt x="968171" y="114299"/>
                </a:lnTo>
                <a:lnTo>
                  <a:pt x="989507" y="87813"/>
                </a:lnTo>
                <a:close/>
              </a:path>
              <a:path w="1056640" h="481964">
                <a:moveTo>
                  <a:pt x="986967" y="36067"/>
                </a:moveTo>
                <a:lnTo>
                  <a:pt x="984935" y="32003"/>
                </a:lnTo>
                <a:lnTo>
                  <a:pt x="981749" y="33458"/>
                </a:lnTo>
                <a:lnTo>
                  <a:pt x="986967" y="36067"/>
                </a:lnTo>
                <a:close/>
              </a:path>
              <a:path w="1056640" h="481964">
                <a:moveTo>
                  <a:pt x="989507" y="41147"/>
                </a:moveTo>
                <a:lnTo>
                  <a:pt x="987726" y="37585"/>
                </a:lnTo>
                <a:lnTo>
                  <a:pt x="986464" y="42537"/>
                </a:lnTo>
                <a:lnTo>
                  <a:pt x="989507" y="41147"/>
                </a:lnTo>
                <a:close/>
              </a:path>
              <a:path w="1056640" h="481964">
                <a:moveTo>
                  <a:pt x="987983" y="38099"/>
                </a:moveTo>
                <a:lnTo>
                  <a:pt x="987983" y="36575"/>
                </a:lnTo>
                <a:lnTo>
                  <a:pt x="987726" y="37585"/>
                </a:lnTo>
                <a:lnTo>
                  <a:pt x="987983" y="38099"/>
                </a:lnTo>
                <a:close/>
              </a:path>
            </a:pathLst>
          </a:custGeom>
          <a:solidFill>
            <a:srgbClr val="000000"/>
          </a:solidFill>
        </p:spPr>
        <p:txBody>
          <a:bodyPr wrap="square" lIns="0" tIns="0" rIns="0" bIns="0" rtlCol="0"/>
          <a:lstStyle/>
          <a:p>
            <a:endParaRPr/>
          </a:p>
        </p:txBody>
      </p:sp>
      <p:sp>
        <p:nvSpPr>
          <p:cNvPr id="20" name="object 20"/>
          <p:cNvSpPr txBox="1"/>
          <p:nvPr/>
        </p:nvSpPr>
        <p:spPr>
          <a:xfrm>
            <a:off x="4920371" y="3174490"/>
            <a:ext cx="847090" cy="554990"/>
          </a:xfrm>
          <a:prstGeom prst="rect">
            <a:avLst/>
          </a:prstGeom>
        </p:spPr>
        <p:txBody>
          <a:bodyPr vert="horz" wrap="square" lIns="0" tIns="0" rIns="0" bIns="0" rtlCol="0">
            <a:spAutoFit/>
          </a:bodyPr>
          <a:lstStyle/>
          <a:p>
            <a:pPr marL="12700" marR="5080">
              <a:lnSpc>
                <a:spcPct val="100000"/>
              </a:lnSpc>
            </a:pPr>
            <a:r>
              <a:rPr sz="1800" spc="5" dirty="0">
                <a:solidFill>
                  <a:srgbClr val="006532"/>
                </a:solidFill>
                <a:latin typeface="Tahoma"/>
                <a:cs typeface="Tahoma"/>
              </a:rPr>
              <a:t>S</a:t>
            </a:r>
            <a:r>
              <a:rPr sz="1800" spc="-5" dirty="0">
                <a:solidFill>
                  <a:srgbClr val="006532"/>
                </a:solidFill>
                <a:latin typeface="Tahoma"/>
                <a:cs typeface="Tahoma"/>
              </a:rPr>
              <a:t>t</a:t>
            </a:r>
            <a:r>
              <a:rPr sz="1800" spc="-15" dirty="0">
                <a:solidFill>
                  <a:srgbClr val="006532"/>
                </a:solidFill>
                <a:latin typeface="Tahoma"/>
                <a:cs typeface="Tahoma"/>
              </a:rPr>
              <a:t>r</a:t>
            </a:r>
            <a:r>
              <a:rPr sz="1800" spc="-5" dirty="0">
                <a:solidFill>
                  <a:srgbClr val="006532"/>
                </a:solidFill>
                <a:latin typeface="Tahoma"/>
                <a:cs typeface="Tahoma"/>
              </a:rPr>
              <a:t>e</a:t>
            </a:r>
            <a:r>
              <a:rPr sz="1800" dirty="0">
                <a:solidFill>
                  <a:srgbClr val="006532"/>
                </a:solidFill>
                <a:latin typeface="Tahoma"/>
                <a:cs typeface="Tahoma"/>
              </a:rPr>
              <a:t>ams  d’</a:t>
            </a:r>
            <a:r>
              <a:rPr sz="1800" spc="-5" dirty="0">
                <a:solidFill>
                  <a:srgbClr val="006532"/>
                </a:solidFill>
                <a:latin typeface="Tahoma"/>
                <a:cs typeface="Tahoma"/>
              </a:rPr>
              <a:t>e</a:t>
            </a:r>
            <a:r>
              <a:rPr sz="1800" spc="5" dirty="0">
                <a:solidFill>
                  <a:srgbClr val="006532"/>
                </a:solidFill>
                <a:latin typeface="Tahoma"/>
                <a:cs typeface="Tahoma"/>
              </a:rPr>
              <a:t>n</a:t>
            </a:r>
            <a:r>
              <a:rPr sz="1800" spc="-5" dirty="0">
                <a:solidFill>
                  <a:srgbClr val="006532"/>
                </a:solidFill>
                <a:latin typeface="Tahoma"/>
                <a:cs typeface="Tahoma"/>
              </a:rPr>
              <a:t>t</a:t>
            </a:r>
            <a:r>
              <a:rPr sz="1800" spc="-15" dirty="0">
                <a:solidFill>
                  <a:srgbClr val="006532"/>
                </a:solidFill>
                <a:latin typeface="Tahoma"/>
                <a:cs typeface="Tahoma"/>
              </a:rPr>
              <a:t>r</a:t>
            </a:r>
            <a:r>
              <a:rPr sz="1800" spc="-5" dirty="0">
                <a:solidFill>
                  <a:srgbClr val="006532"/>
                </a:solidFill>
                <a:latin typeface="Tahoma"/>
                <a:cs typeface="Tahoma"/>
              </a:rPr>
              <a:t>é</a:t>
            </a:r>
            <a:r>
              <a:rPr sz="1800" dirty="0">
                <a:solidFill>
                  <a:srgbClr val="006532"/>
                </a:solidFill>
                <a:latin typeface="Tahoma"/>
                <a:cs typeface="Tahoma"/>
              </a:rPr>
              <a:t>e</a:t>
            </a:r>
            <a:endParaRPr sz="1800">
              <a:latin typeface="Tahoma"/>
              <a:cs typeface="Tahoma"/>
            </a:endParaRPr>
          </a:p>
        </p:txBody>
      </p:sp>
      <p:sp>
        <p:nvSpPr>
          <p:cNvPr id="21" name="object 21"/>
          <p:cNvSpPr/>
          <p:nvPr/>
        </p:nvSpPr>
        <p:spPr>
          <a:xfrm>
            <a:off x="1883542" y="1973579"/>
            <a:ext cx="1193800" cy="379730"/>
          </a:xfrm>
          <a:custGeom>
            <a:avLst/>
            <a:gdLst/>
            <a:ahLst/>
            <a:cxnLst/>
            <a:rect l="l" t="t" r="r" b="b"/>
            <a:pathLst>
              <a:path w="1193800" h="379730">
                <a:moveTo>
                  <a:pt x="1193291" y="379475"/>
                </a:moveTo>
                <a:lnTo>
                  <a:pt x="1193291" y="0"/>
                </a:lnTo>
                <a:lnTo>
                  <a:pt x="0" y="0"/>
                </a:lnTo>
                <a:lnTo>
                  <a:pt x="0" y="379475"/>
                </a:lnTo>
                <a:lnTo>
                  <a:pt x="4571" y="379475"/>
                </a:lnTo>
                <a:lnTo>
                  <a:pt x="4571" y="9143"/>
                </a:lnTo>
                <a:lnTo>
                  <a:pt x="9143" y="4571"/>
                </a:lnTo>
                <a:lnTo>
                  <a:pt x="9143" y="9143"/>
                </a:lnTo>
                <a:lnTo>
                  <a:pt x="1184147" y="9143"/>
                </a:lnTo>
                <a:lnTo>
                  <a:pt x="1184147" y="4571"/>
                </a:lnTo>
                <a:lnTo>
                  <a:pt x="1188719" y="9143"/>
                </a:lnTo>
                <a:lnTo>
                  <a:pt x="1188719" y="379475"/>
                </a:lnTo>
                <a:lnTo>
                  <a:pt x="1193291" y="379475"/>
                </a:lnTo>
                <a:close/>
              </a:path>
              <a:path w="1193800" h="379730">
                <a:moveTo>
                  <a:pt x="9143" y="9143"/>
                </a:moveTo>
                <a:lnTo>
                  <a:pt x="9143" y="4571"/>
                </a:lnTo>
                <a:lnTo>
                  <a:pt x="4571" y="9143"/>
                </a:lnTo>
                <a:lnTo>
                  <a:pt x="9143" y="9143"/>
                </a:lnTo>
                <a:close/>
              </a:path>
              <a:path w="1193800" h="379730">
                <a:moveTo>
                  <a:pt x="9143" y="368807"/>
                </a:moveTo>
                <a:lnTo>
                  <a:pt x="9143" y="9143"/>
                </a:lnTo>
                <a:lnTo>
                  <a:pt x="4571" y="9143"/>
                </a:lnTo>
                <a:lnTo>
                  <a:pt x="4571" y="368807"/>
                </a:lnTo>
                <a:lnTo>
                  <a:pt x="9143" y="368807"/>
                </a:lnTo>
                <a:close/>
              </a:path>
              <a:path w="1193800" h="379730">
                <a:moveTo>
                  <a:pt x="1188719" y="368807"/>
                </a:moveTo>
                <a:lnTo>
                  <a:pt x="4571" y="368807"/>
                </a:lnTo>
                <a:lnTo>
                  <a:pt x="9143" y="374903"/>
                </a:lnTo>
                <a:lnTo>
                  <a:pt x="9143" y="379475"/>
                </a:lnTo>
                <a:lnTo>
                  <a:pt x="1184147" y="379475"/>
                </a:lnTo>
                <a:lnTo>
                  <a:pt x="1184147" y="374903"/>
                </a:lnTo>
                <a:lnTo>
                  <a:pt x="1188719" y="368807"/>
                </a:lnTo>
                <a:close/>
              </a:path>
              <a:path w="1193800" h="379730">
                <a:moveTo>
                  <a:pt x="9143" y="379475"/>
                </a:moveTo>
                <a:lnTo>
                  <a:pt x="9143" y="374903"/>
                </a:lnTo>
                <a:lnTo>
                  <a:pt x="4571" y="368807"/>
                </a:lnTo>
                <a:lnTo>
                  <a:pt x="4571" y="379475"/>
                </a:lnTo>
                <a:lnTo>
                  <a:pt x="9143" y="379475"/>
                </a:lnTo>
                <a:close/>
              </a:path>
              <a:path w="1193800" h="379730">
                <a:moveTo>
                  <a:pt x="1188719" y="9143"/>
                </a:moveTo>
                <a:lnTo>
                  <a:pt x="1184147" y="4571"/>
                </a:lnTo>
                <a:lnTo>
                  <a:pt x="1184147" y="9143"/>
                </a:lnTo>
                <a:lnTo>
                  <a:pt x="1188719" y="9143"/>
                </a:lnTo>
                <a:close/>
              </a:path>
              <a:path w="1193800" h="379730">
                <a:moveTo>
                  <a:pt x="1188719" y="368807"/>
                </a:moveTo>
                <a:lnTo>
                  <a:pt x="1188719" y="9143"/>
                </a:lnTo>
                <a:lnTo>
                  <a:pt x="1184147" y="9143"/>
                </a:lnTo>
                <a:lnTo>
                  <a:pt x="1184147" y="368807"/>
                </a:lnTo>
                <a:lnTo>
                  <a:pt x="1188719" y="368807"/>
                </a:lnTo>
                <a:close/>
              </a:path>
              <a:path w="1193800" h="379730">
                <a:moveTo>
                  <a:pt x="1188719" y="379475"/>
                </a:moveTo>
                <a:lnTo>
                  <a:pt x="1188719" y="368807"/>
                </a:lnTo>
                <a:lnTo>
                  <a:pt x="1184147" y="374903"/>
                </a:lnTo>
                <a:lnTo>
                  <a:pt x="1184147" y="379475"/>
                </a:lnTo>
                <a:lnTo>
                  <a:pt x="1188719" y="379475"/>
                </a:lnTo>
                <a:close/>
              </a:path>
            </a:pathLst>
          </a:custGeom>
          <a:solidFill>
            <a:srgbClr val="000000"/>
          </a:solidFill>
        </p:spPr>
        <p:txBody>
          <a:bodyPr wrap="square" lIns="0" tIns="0" rIns="0" bIns="0" rtlCol="0"/>
          <a:lstStyle/>
          <a:p>
            <a:endParaRPr/>
          </a:p>
        </p:txBody>
      </p:sp>
      <p:sp>
        <p:nvSpPr>
          <p:cNvPr id="22" name="object 22"/>
          <p:cNvSpPr txBox="1"/>
          <p:nvPr/>
        </p:nvSpPr>
        <p:spPr>
          <a:xfrm>
            <a:off x="1965336" y="2016250"/>
            <a:ext cx="1015365" cy="286385"/>
          </a:xfrm>
          <a:prstGeom prst="rect">
            <a:avLst/>
          </a:prstGeom>
        </p:spPr>
        <p:txBody>
          <a:bodyPr vert="horz" wrap="square" lIns="0" tIns="0" rIns="0" bIns="0" rtlCol="0">
            <a:spAutoFit/>
          </a:bodyPr>
          <a:lstStyle/>
          <a:p>
            <a:pPr marL="12700">
              <a:lnSpc>
                <a:spcPct val="100000"/>
              </a:lnSpc>
            </a:pPr>
            <a:r>
              <a:rPr sz="1800" spc="-5" dirty="0">
                <a:latin typeface="Times New Roman"/>
                <a:cs typeface="Times New Roman"/>
              </a:rPr>
              <a:t>M</a:t>
            </a:r>
            <a:r>
              <a:rPr sz="1800" dirty="0">
                <a:latin typeface="Times New Roman"/>
                <a:cs typeface="Times New Roman"/>
              </a:rPr>
              <a:t>ode</a:t>
            </a:r>
            <a:r>
              <a:rPr sz="1800" spc="-10" dirty="0">
                <a:latin typeface="Times New Roman"/>
                <a:cs typeface="Times New Roman"/>
              </a:rPr>
              <a:t>m</a:t>
            </a:r>
            <a:r>
              <a:rPr sz="1800" dirty="0">
                <a:latin typeface="Times New Roman"/>
                <a:cs typeface="Times New Roman"/>
              </a:rPr>
              <a:t>3G</a:t>
            </a:r>
            <a:endParaRPr sz="1800">
              <a:latin typeface="Times New Roman"/>
              <a:cs typeface="Times New Roman"/>
            </a:endParaRPr>
          </a:p>
        </p:txBody>
      </p:sp>
      <p:sp>
        <p:nvSpPr>
          <p:cNvPr id="23" name="object 23"/>
          <p:cNvSpPr/>
          <p:nvPr/>
        </p:nvSpPr>
        <p:spPr>
          <a:xfrm>
            <a:off x="2823849" y="2334767"/>
            <a:ext cx="1731645" cy="1012190"/>
          </a:xfrm>
          <a:custGeom>
            <a:avLst/>
            <a:gdLst/>
            <a:ahLst/>
            <a:cxnLst/>
            <a:rect l="l" t="t" r="r" b="b"/>
            <a:pathLst>
              <a:path w="1731645" h="1012189">
                <a:moveTo>
                  <a:pt x="1665486" y="972212"/>
                </a:moveTo>
                <a:lnTo>
                  <a:pt x="1664828" y="967848"/>
                </a:lnTo>
                <a:lnTo>
                  <a:pt x="4571" y="0"/>
                </a:lnTo>
                <a:lnTo>
                  <a:pt x="0" y="7619"/>
                </a:lnTo>
                <a:lnTo>
                  <a:pt x="1660721" y="975739"/>
                </a:lnTo>
                <a:lnTo>
                  <a:pt x="1664152" y="974436"/>
                </a:lnTo>
                <a:lnTo>
                  <a:pt x="1665486" y="972212"/>
                </a:lnTo>
                <a:close/>
              </a:path>
              <a:path w="1731645" h="1012189">
                <a:moveTo>
                  <a:pt x="1665731" y="1007708"/>
                </a:moveTo>
                <a:lnTo>
                  <a:pt x="1665731" y="973835"/>
                </a:lnTo>
                <a:lnTo>
                  <a:pt x="1664152" y="974436"/>
                </a:lnTo>
                <a:lnTo>
                  <a:pt x="1662683" y="976883"/>
                </a:lnTo>
                <a:lnTo>
                  <a:pt x="1660721" y="975739"/>
                </a:lnTo>
                <a:lnTo>
                  <a:pt x="1589531" y="1002791"/>
                </a:lnTo>
                <a:lnTo>
                  <a:pt x="1665731" y="1007708"/>
                </a:lnTo>
                <a:close/>
              </a:path>
              <a:path w="1731645" h="1012189">
                <a:moveTo>
                  <a:pt x="1731263" y="1011935"/>
                </a:moveTo>
                <a:lnTo>
                  <a:pt x="1653539" y="893063"/>
                </a:lnTo>
                <a:lnTo>
                  <a:pt x="1664828" y="967848"/>
                </a:lnTo>
                <a:lnTo>
                  <a:pt x="1667255" y="969263"/>
                </a:lnTo>
                <a:lnTo>
                  <a:pt x="1667255" y="1007806"/>
                </a:lnTo>
                <a:lnTo>
                  <a:pt x="1731263" y="1011935"/>
                </a:lnTo>
                <a:close/>
              </a:path>
              <a:path w="1731645" h="1012189">
                <a:moveTo>
                  <a:pt x="1664152" y="974436"/>
                </a:moveTo>
                <a:lnTo>
                  <a:pt x="1660721" y="975739"/>
                </a:lnTo>
                <a:lnTo>
                  <a:pt x="1662683" y="976883"/>
                </a:lnTo>
                <a:lnTo>
                  <a:pt x="1664152" y="974436"/>
                </a:lnTo>
                <a:close/>
              </a:path>
              <a:path w="1731645" h="1012189">
                <a:moveTo>
                  <a:pt x="1667255" y="969263"/>
                </a:moveTo>
                <a:lnTo>
                  <a:pt x="1664828" y="967848"/>
                </a:lnTo>
                <a:lnTo>
                  <a:pt x="1665486" y="972212"/>
                </a:lnTo>
                <a:lnTo>
                  <a:pt x="1667255" y="969263"/>
                </a:lnTo>
                <a:close/>
              </a:path>
              <a:path w="1731645" h="1012189">
                <a:moveTo>
                  <a:pt x="1667255" y="1007806"/>
                </a:moveTo>
                <a:lnTo>
                  <a:pt x="1667255" y="969263"/>
                </a:lnTo>
                <a:lnTo>
                  <a:pt x="1665486" y="972212"/>
                </a:lnTo>
                <a:lnTo>
                  <a:pt x="1665731" y="973835"/>
                </a:lnTo>
                <a:lnTo>
                  <a:pt x="1665731" y="1007708"/>
                </a:lnTo>
                <a:lnTo>
                  <a:pt x="1667255" y="1007806"/>
                </a:lnTo>
                <a:close/>
              </a:path>
            </a:pathLst>
          </a:custGeom>
          <a:solidFill>
            <a:srgbClr val="000000"/>
          </a:solidFill>
        </p:spPr>
        <p:txBody>
          <a:bodyPr wrap="square" lIns="0" tIns="0" rIns="0" bIns="0" rtlCol="0"/>
          <a:lstStyle/>
          <a:p>
            <a:endParaRPr/>
          </a:p>
        </p:txBody>
      </p:sp>
      <p:sp>
        <p:nvSpPr>
          <p:cNvPr id="24" name="object 24"/>
          <p:cNvSpPr/>
          <p:nvPr/>
        </p:nvSpPr>
        <p:spPr>
          <a:xfrm>
            <a:off x="7502529" y="1542287"/>
            <a:ext cx="1195070" cy="378460"/>
          </a:xfrm>
          <a:custGeom>
            <a:avLst/>
            <a:gdLst/>
            <a:ahLst/>
            <a:cxnLst/>
            <a:rect l="l" t="t" r="r" b="b"/>
            <a:pathLst>
              <a:path w="1195070" h="378460">
                <a:moveTo>
                  <a:pt x="1194815" y="377951"/>
                </a:moveTo>
                <a:lnTo>
                  <a:pt x="1194815" y="0"/>
                </a:lnTo>
                <a:lnTo>
                  <a:pt x="0" y="0"/>
                </a:lnTo>
                <a:lnTo>
                  <a:pt x="0" y="377951"/>
                </a:lnTo>
                <a:lnTo>
                  <a:pt x="4571" y="377951"/>
                </a:lnTo>
                <a:lnTo>
                  <a:pt x="4571" y="9143"/>
                </a:lnTo>
                <a:lnTo>
                  <a:pt x="9143" y="4571"/>
                </a:lnTo>
                <a:lnTo>
                  <a:pt x="9143" y="9143"/>
                </a:lnTo>
                <a:lnTo>
                  <a:pt x="1184147" y="9143"/>
                </a:lnTo>
                <a:lnTo>
                  <a:pt x="1184147" y="4571"/>
                </a:lnTo>
                <a:lnTo>
                  <a:pt x="1188719" y="9143"/>
                </a:lnTo>
                <a:lnTo>
                  <a:pt x="1188719" y="377951"/>
                </a:lnTo>
                <a:lnTo>
                  <a:pt x="1194815" y="377951"/>
                </a:lnTo>
                <a:close/>
              </a:path>
              <a:path w="1195070" h="378460">
                <a:moveTo>
                  <a:pt x="9143" y="9143"/>
                </a:moveTo>
                <a:lnTo>
                  <a:pt x="9143" y="4571"/>
                </a:lnTo>
                <a:lnTo>
                  <a:pt x="4571" y="9143"/>
                </a:lnTo>
                <a:lnTo>
                  <a:pt x="9143" y="9143"/>
                </a:lnTo>
                <a:close/>
              </a:path>
              <a:path w="1195070" h="378460">
                <a:moveTo>
                  <a:pt x="9143" y="368807"/>
                </a:moveTo>
                <a:lnTo>
                  <a:pt x="9143" y="9143"/>
                </a:lnTo>
                <a:lnTo>
                  <a:pt x="4571" y="9143"/>
                </a:lnTo>
                <a:lnTo>
                  <a:pt x="4571" y="368807"/>
                </a:lnTo>
                <a:lnTo>
                  <a:pt x="9143" y="368807"/>
                </a:lnTo>
                <a:close/>
              </a:path>
              <a:path w="1195070" h="378460">
                <a:moveTo>
                  <a:pt x="1188719" y="368807"/>
                </a:moveTo>
                <a:lnTo>
                  <a:pt x="4571" y="368807"/>
                </a:lnTo>
                <a:lnTo>
                  <a:pt x="9143" y="373379"/>
                </a:lnTo>
                <a:lnTo>
                  <a:pt x="9143" y="377951"/>
                </a:lnTo>
                <a:lnTo>
                  <a:pt x="1184147" y="377951"/>
                </a:lnTo>
                <a:lnTo>
                  <a:pt x="1184147" y="373379"/>
                </a:lnTo>
                <a:lnTo>
                  <a:pt x="1188719" y="368807"/>
                </a:lnTo>
                <a:close/>
              </a:path>
              <a:path w="1195070" h="378460">
                <a:moveTo>
                  <a:pt x="9143" y="377951"/>
                </a:moveTo>
                <a:lnTo>
                  <a:pt x="9143" y="373379"/>
                </a:lnTo>
                <a:lnTo>
                  <a:pt x="4571" y="368807"/>
                </a:lnTo>
                <a:lnTo>
                  <a:pt x="4571" y="377951"/>
                </a:lnTo>
                <a:lnTo>
                  <a:pt x="9143" y="377951"/>
                </a:lnTo>
                <a:close/>
              </a:path>
              <a:path w="1195070" h="378460">
                <a:moveTo>
                  <a:pt x="1188719" y="9143"/>
                </a:moveTo>
                <a:lnTo>
                  <a:pt x="1184147" y="4571"/>
                </a:lnTo>
                <a:lnTo>
                  <a:pt x="1184147" y="9143"/>
                </a:lnTo>
                <a:lnTo>
                  <a:pt x="1188719" y="9143"/>
                </a:lnTo>
                <a:close/>
              </a:path>
              <a:path w="1195070" h="378460">
                <a:moveTo>
                  <a:pt x="1188719" y="368807"/>
                </a:moveTo>
                <a:lnTo>
                  <a:pt x="1188719" y="9143"/>
                </a:lnTo>
                <a:lnTo>
                  <a:pt x="1184147" y="9143"/>
                </a:lnTo>
                <a:lnTo>
                  <a:pt x="1184147" y="368807"/>
                </a:lnTo>
                <a:lnTo>
                  <a:pt x="1188719" y="368807"/>
                </a:lnTo>
                <a:close/>
              </a:path>
              <a:path w="1195070" h="378460">
                <a:moveTo>
                  <a:pt x="1188719" y="377951"/>
                </a:moveTo>
                <a:lnTo>
                  <a:pt x="1188719" y="368807"/>
                </a:lnTo>
                <a:lnTo>
                  <a:pt x="1184147" y="373379"/>
                </a:lnTo>
                <a:lnTo>
                  <a:pt x="1184147" y="377951"/>
                </a:lnTo>
                <a:lnTo>
                  <a:pt x="1188719" y="377951"/>
                </a:lnTo>
                <a:close/>
              </a:path>
            </a:pathLst>
          </a:custGeom>
          <a:solidFill>
            <a:srgbClr val="000000"/>
          </a:solidFill>
        </p:spPr>
        <p:txBody>
          <a:bodyPr wrap="square" lIns="0" tIns="0" rIns="0" bIns="0" rtlCol="0"/>
          <a:lstStyle/>
          <a:p>
            <a:endParaRPr/>
          </a:p>
        </p:txBody>
      </p:sp>
      <p:sp>
        <p:nvSpPr>
          <p:cNvPr id="25" name="object 25"/>
          <p:cNvSpPr txBox="1"/>
          <p:nvPr/>
        </p:nvSpPr>
        <p:spPr>
          <a:xfrm>
            <a:off x="7585847" y="1583435"/>
            <a:ext cx="1015365" cy="286385"/>
          </a:xfrm>
          <a:prstGeom prst="rect">
            <a:avLst/>
          </a:prstGeom>
        </p:spPr>
        <p:txBody>
          <a:bodyPr vert="horz" wrap="square" lIns="0" tIns="0" rIns="0" bIns="0" rtlCol="0">
            <a:spAutoFit/>
          </a:bodyPr>
          <a:lstStyle/>
          <a:p>
            <a:pPr marL="12700">
              <a:lnSpc>
                <a:spcPct val="100000"/>
              </a:lnSpc>
            </a:pPr>
            <a:r>
              <a:rPr sz="1800" spc="-5" dirty="0">
                <a:latin typeface="Times New Roman"/>
                <a:cs typeface="Times New Roman"/>
              </a:rPr>
              <a:t>M</a:t>
            </a:r>
            <a:r>
              <a:rPr sz="1800" dirty="0">
                <a:latin typeface="Times New Roman"/>
                <a:cs typeface="Times New Roman"/>
              </a:rPr>
              <a:t>ode</a:t>
            </a:r>
            <a:r>
              <a:rPr sz="1800" spc="-10" dirty="0">
                <a:latin typeface="Times New Roman"/>
                <a:cs typeface="Times New Roman"/>
              </a:rPr>
              <a:t>m</a:t>
            </a:r>
            <a:r>
              <a:rPr sz="1800" dirty="0">
                <a:latin typeface="Times New Roman"/>
                <a:cs typeface="Times New Roman"/>
              </a:rPr>
              <a:t>3G</a:t>
            </a:r>
            <a:endParaRPr sz="1800">
              <a:latin typeface="Times New Roman"/>
              <a:cs typeface="Times New Roman"/>
            </a:endParaRPr>
          </a:p>
        </p:txBody>
      </p:sp>
      <p:sp>
        <p:nvSpPr>
          <p:cNvPr id="26" name="object 26"/>
          <p:cNvSpPr/>
          <p:nvPr/>
        </p:nvSpPr>
        <p:spPr>
          <a:xfrm>
            <a:off x="5992245" y="1906523"/>
            <a:ext cx="1586865" cy="1379220"/>
          </a:xfrm>
          <a:custGeom>
            <a:avLst/>
            <a:gdLst/>
            <a:ahLst/>
            <a:cxnLst/>
            <a:rect l="l" t="t" r="r" b="b"/>
            <a:pathLst>
              <a:path w="1586865" h="1379220">
                <a:moveTo>
                  <a:pt x="1528879" y="55721"/>
                </a:moveTo>
                <a:lnTo>
                  <a:pt x="1528571" y="50291"/>
                </a:lnTo>
                <a:lnTo>
                  <a:pt x="1521768" y="48983"/>
                </a:lnTo>
                <a:lnTo>
                  <a:pt x="0" y="1371599"/>
                </a:lnTo>
                <a:lnTo>
                  <a:pt x="6095" y="1379219"/>
                </a:lnTo>
                <a:lnTo>
                  <a:pt x="1528879" y="55721"/>
                </a:lnTo>
                <a:close/>
              </a:path>
              <a:path w="1586865" h="1379220">
                <a:moveTo>
                  <a:pt x="1586483" y="0"/>
                </a:moveTo>
                <a:lnTo>
                  <a:pt x="1449323" y="35051"/>
                </a:lnTo>
                <a:lnTo>
                  <a:pt x="1521768" y="48983"/>
                </a:lnTo>
                <a:lnTo>
                  <a:pt x="1525523" y="45719"/>
                </a:lnTo>
                <a:lnTo>
                  <a:pt x="1531619" y="53339"/>
                </a:lnTo>
                <a:lnTo>
                  <a:pt x="1531619" y="104139"/>
                </a:lnTo>
                <a:lnTo>
                  <a:pt x="1533143" y="131063"/>
                </a:lnTo>
                <a:lnTo>
                  <a:pt x="1586483" y="0"/>
                </a:lnTo>
                <a:close/>
              </a:path>
              <a:path w="1586865" h="1379220">
                <a:moveTo>
                  <a:pt x="1531619" y="53339"/>
                </a:moveTo>
                <a:lnTo>
                  <a:pt x="1525523" y="45719"/>
                </a:lnTo>
                <a:lnTo>
                  <a:pt x="1521768" y="48983"/>
                </a:lnTo>
                <a:lnTo>
                  <a:pt x="1528571" y="50291"/>
                </a:lnTo>
                <a:lnTo>
                  <a:pt x="1528879" y="55721"/>
                </a:lnTo>
                <a:lnTo>
                  <a:pt x="1531619" y="53339"/>
                </a:lnTo>
                <a:close/>
              </a:path>
              <a:path w="1586865" h="1379220">
                <a:moveTo>
                  <a:pt x="1531619" y="104139"/>
                </a:moveTo>
                <a:lnTo>
                  <a:pt x="1531619" y="53339"/>
                </a:lnTo>
                <a:lnTo>
                  <a:pt x="1528879" y="55721"/>
                </a:lnTo>
                <a:lnTo>
                  <a:pt x="1531619" y="104139"/>
                </a:lnTo>
                <a:close/>
              </a:path>
            </a:pathLst>
          </a:custGeom>
          <a:solidFill>
            <a:srgbClr val="000000"/>
          </a:solidFill>
        </p:spPr>
        <p:txBody>
          <a:bodyPr wrap="square" lIns="0" tIns="0" rIns="0" bIns="0" rtlCol="0"/>
          <a:lstStyle/>
          <a:p>
            <a:endParaRPr/>
          </a:p>
        </p:txBody>
      </p:sp>
      <p:sp>
        <p:nvSpPr>
          <p:cNvPr id="27" name="object 27"/>
          <p:cNvSpPr/>
          <p:nvPr/>
        </p:nvSpPr>
        <p:spPr>
          <a:xfrm>
            <a:off x="1231273" y="6521957"/>
            <a:ext cx="8229600" cy="0"/>
          </a:xfrm>
          <a:custGeom>
            <a:avLst/>
            <a:gdLst/>
            <a:ahLst/>
            <a:cxnLst/>
            <a:rect l="l" t="t" r="r" b="b"/>
            <a:pathLst>
              <a:path w="8229600">
                <a:moveTo>
                  <a:pt x="0" y="0"/>
                </a:moveTo>
                <a:lnTo>
                  <a:pt x="8229599" y="0"/>
                </a:lnTo>
              </a:path>
            </a:pathLst>
          </a:custGeom>
          <a:ln w="19811">
            <a:solidFill>
              <a:srgbClr val="CC9800"/>
            </a:solidFill>
          </a:ln>
        </p:spPr>
        <p:txBody>
          <a:bodyPr wrap="square" lIns="0" tIns="0" rIns="0" bIns="0" rtlCol="0"/>
          <a:lstStyle/>
          <a:p>
            <a:endParaRPr/>
          </a:p>
        </p:txBody>
      </p:sp>
      <p:sp>
        <p:nvSpPr>
          <p:cNvPr id="28" name="object 28"/>
          <p:cNvSpPr/>
          <p:nvPr/>
        </p:nvSpPr>
        <p:spPr>
          <a:xfrm>
            <a:off x="4180209" y="3777996"/>
            <a:ext cx="2208530" cy="1042669"/>
          </a:xfrm>
          <a:custGeom>
            <a:avLst/>
            <a:gdLst/>
            <a:ahLst/>
            <a:cxnLst/>
            <a:rect l="l" t="t" r="r" b="b"/>
            <a:pathLst>
              <a:path w="2208529" h="1042670">
                <a:moveTo>
                  <a:pt x="28955" y="1013459"/>
                </a:moveTo>
                <a:lnTo>
                  <a:pt x="28955" y="0"/>
                </a:lnTo>
                <a:lnTo>
                  <a:pt x="0" y="0"/>
                </a:lnTo>
                <a:lnTo>
                  <a:pt x="0" y="1042415"/>
                </a:lnTo>
                <a:lnTo>
                  <a:pt x="13715" y="1042415"/>
                </a:lnTo>
                <a:lnTo>
                  <a:pt x="13715" y="1013459"/>
                </a:lnTo>
                <a:lnTo>
                  <a:pt x="28955" y="1013459"/>
                </a:lnTo>
                <a:close/>
              </a:path>
              <a:path w="2208529" h="1042670">
                <a:moveTo>
                  <a:pt x="2193035" y="1013459"/>
                </a:moveTo>
                <a:lnTo>
                  <a:pt x="13715" y="1013459"/>
                </a:lnTo>
                <a:lnTo>
                  <a:pt x="28955" y="1027175"/>
                </a:lnTo>
                <a:lnTo>
                  <a:pt x="28955" y="1042415"/>
                </a:lnTo>
                <a:lnTo>
                  <a:pt x="2179319" y="1042415"/>
                </a:lnTo>
                <a:lnTo>
                  <a:pt x="2179319" y="1027175"/>
                </a:lnTo>
                <a:lnTo>
                  <a:pt x="2193035" y="1013459"/>
                </a:lnTo>
                <a:close/>
              </a:path>
              <a:path w="2208529" h="1042670">
                <a:moveTo>
                  <a:pt x="28955" y="1042415"/>
                </a:moveTo>
                <a:lnTo>
                  <a:pt x="28955" y="1027175"/>
                </a:lnTo>
                <a:lnTo>
                  <a:pt x="13715" y="1013459"/>
                </a:lnTo>
                <a:lnTo>
                  <a:pt x="13715" y="1042415"/>
                </a:lnTo>
                <a:lnTo>
                  <a:pt x="28955" y="1042415"/>
                </a:lnTo>
                <a:close/>
              </a:path>
              <a:path w="2208529" h="1042670">
                <a:moveTo>
                  <a:pt x="2208275" y="1042415"/>
                </a:moveTo>
                <a:lnTo>
                  <a:pt x="2208275" y="0"/>
                </a:lnTo>
                <a:lnTo>
                  <a:pt x="2179319" y="0"/>
                </a:lnTo>
                <a:lnTo>
                  <a:pt x="2179319" y="1013459"/>
                </a:lnTo>
                <a:lnTo>
                  <a:pt x="2193035" y="1013459"/>
                </a:lnTo>
                <a:lnTo>
                  <a:pt x="2193035" y="1042415"/>
                </a:lnTo>
                <a:lnTo>
                  <a:pt x="2208275" y="1042415"/>
                </a:lnTo>
                <a:close/>
              </a:path>
              <a:path w="2208529" h="1042670">
                <a:moveTo>
                  <a:pt x="2193035" y="1042415"/>
                </a:moveTo>
                <a:lnTo>
                  <a:pt x="2193035" y="1013459"/>
                </a:lnTo>
                <a:lnTo>
                  <a:pt x="2179319" y="1027175"/>
                </a:lnTo>
                <a:lnTo>
                  <a:pt x="2179319" y="1042415"/>
                </a:lnTo>
                <a:lnTo>
                  <a:pt x="2193035" y="1042415"/>
                </a:lnTo>
                <a:close/>
              </a:path>
            </a:pathLst>
          </a:custGeom>
          <a:solidFill>
            <a:srgbClr val="006532"/>
          </a:solidFill>
        </p:spPr>
        <p:txBody>
          <a:bodyPr wrap="square" lIns="0" tIns="0" rIns="0" bIns="0" rtlCol="0"/>
          <a:lstStyle/>
          <a:p>
            <a:endParaRPr/>
          </a:p>
        </p:txBody>
      </p:sp>
      <p:sp>
        <p:nvSpPr>
          <p:cNvPr id="29" name="object 29"/>
          <p:cNvSpPr/>
          <p:nvPr/>
        </p:nvSpPr>
        <p:spPr>
          <a:xfrm>
            <a:off x="4750840" y="3777996"/>
            <a:ext cx="1114425" cy="78105"/>
          </a:xfrm>
          <a:custGeom>
            <a:avLst/>
            <a:gdLst/>
            <a:ahLst/>
            <a:cxnLst/>
            <a:rect l="l" t="t" r="r" b="b"/>
            <a:pathLst>
              <a:path w="1114425" h="78104">
                <a:moveTo>
                  <a:pt x="560177" y="67055"/>
                </a:moveTo>
                <a:lnTo>
                  <a:pt x="512933" y="67055"/>
                </a:lnTo>
                <a:lnTo>
                  <a:pt x="467213" y="65531"/>
                </a:lnTo>
                <a:lnTo>
                  <a:pt x="423017" y="64007"/>
                </a:lnTo>
                <a:lnTo>
                  <a:pt x="378821" y="59435"/>
                </a:lnTo>
                <a:lnTo>
                  <a:pt x="334625" y="56387"/>
                </a:lnTo>
                <a:lnTo>
                  <a:pt x="291953" y="51815"/>
                </a:lnTo>
                <a:lnTo>
                  <a:pt x="209657" y="39623"/>
                </a:lnTo>
                <a:lnTo>
                  <a:pt x="170033" y="32003"/>
                </a:lnTo>
                <a:lnTo>
                  <a:pt x="131933" y="24383"/>
                </a:lnTo>
                <a:lnTo>
                  <a:pt x="93833" y="15239"/>
                </a:lnTo>
                <a:lnTo>
                  <a:pt x="33891" y="0"/>
                </a:lnTo>
                <a:lnTo>
                  <a:pt x="0" y="0"/>
                </a:lnTo>
                <a:lnTo>
                  <a:pt x="128885" y="33527"/>
                </a:lnTo>
                <a:lnTo>
                  <a:pt x="208133" y="48767"/>
                </a:lnTo>
                <a:lnTo>
                  <a:pt x="249281" y="54863"/>
                </a:lnTo>
                <a:lnTo>
                  <a:pt x="291953" y="60959"/>
                </a:lnTo>
                <a:lnTo>
                  <a:pt x="377297" y="70103"/>
                </a:lnTo>
                <a:lnTo>
                  <a:pt x="421493" y="73151"/>
                </a:lnTo>
                <a:lnTo>
                  <a:pt x="512933" y="76199"/>
                </a:lnTo>
                <a:lnTo>
                  <a:pt x="554081" y="77527"/>
                </a:lnTo>
                <a:lnTo>
                  <a:pt x="554081" y="71627"/>
                </a:lnTo>
                <a:lnTo>
                  <a:pt x="555605" y="68579"/>
                </a:lnTo>
                <a:lnTo>
                  <a:pt x="560177" y="67055"/>
                </a:lnTo>
                <a:close/>
              </a:path>
              <a:path w="1114425" h="78104">
                <a:moveTo>
                  <a:pt x="560177" y="67055"/>
                </a:moveTo>
                <a:lnTo>
                  <a:pt x="555605" y="68579"/>
                </a:lnTo>
                <a:lnTo>
                  <a:pt x="554081" y="71627"/>
                </a:lnTo>
                <a:lnTo>
                  <a:pt x="560177" y="67055"/>
                </a:lnTo>
                <a:close/>
              </a:path>
              <a:path w="1114425" h="78104">
                <a:moveTo>
                  <a:pt x="1114041" y="0"/>
                </a:moveTo>
                <a:lnTo>
                  <a:pt x="1084940" y="0"/>
                </a:lnTo>
                <a:lnTo>
                  <a:pt x="1061573" y="6095"/>
                </a:lnTo>
                <a:lnTo>
                  <a:pt x="1024997" y="15239"/>
                </a:lnTo>
                <a:lnTo>
                  <a:pt x="986897" y="24383"/>
                </a:lnTo>
                <a:lnTo>
                  <a:pt x="948797" y="32003"/>
                </a:lnTo>
                <a:lnTo>
                  <a:pt x="909173" y="39623"/>
                </a:lnTo>
                <a:lnTo>
                  <a:pt x="826877" y="51815"/>
                </a:lnTo>
                <a:lnTo>
                  <a:pt x="784205" y="56387"/>
                </a:lnTo>
                <a:lnTo>
                  <a:pt x="651617" y="65531"/>
                </a:lnTo>
                <a:lnTo>
                  <a:pt x="605897" y="67055"/>
                </a:lnTo>
                <a:lnTo>
                  <a:pt x="560177" y="67055"/>
                </a:lnTo>
                <a:lnTo>
                  <a:pt x="554081" y="71627"/>
                </a:lnTo>
                <a:lnTo>
                  <a:pt x="554081" y="77527"/>
                </a:lnTo>
                <a:lnTo>
                  <a:pt x="560177" y="77723"/>
                </a:lnTo>
                <a:lnTo>
                  <a:pt x="560177" y="76199"/>
                </a:lnTo>
                <a:lnTo>
                  <a:pt x="564749" y="71627"/>
                </a:lnTo>
                <a:lnTo>
                  <a:pt x="564749" y="76199"/>
                </a:lnTo>
                <a:lnTo>
                  <a:pt x="605897" y="76199"/>
                </a:lnTo>
                <a:lnTo>
                  <a:pt x="697337" y="73151"/>
                </a:lnTo>
                <a:lnTo>
                  <a:pt x="741533" y="70103"/>
                </a:lnTo>
                <a:lnTo>
                  <a:pt x="784205" y="65531"/>
                </a:lnTo>
                <a:lnTo>
                  <a:pt x="828401" y="60959"/>
                </a:lnTo>
                <a:lnTo>
                  <a:pt x="910697" y="48767"/>
                </a:lnTo>
                <a:lnTo>
                  <a:pt x="989945" y="33527"/>
                </a:lnTo>
                <a:lnTo>
                  <a:pt x="1028045" y="24383"/>
                </a:lnTo>
                <a:lnTo>
                  <a:pt x="1099673" y="4571"/>
                </a:lnTo>
                <a:lnTo>
                  <a:pt x="1114041" y="0"/>
                </a:lnTo>
                <a:close/>
              </a:path>
              <a:path w="1114425" h="78104">
                <a:moveTo>
                  <a:pt x="564749" y="71627"/>
                </a:moveTo>
                <a:lnTo>
                  <a:pt x="560177" y="76199"/>
                </a:lnTo>
                <a:lnTo>
                  <a:pt x="563225" y="76199"/>
                </a:lnTo>
                <a:lnTo>
                  <a:pt x="564749" y="71627"/>
                </a:lnTo>
                <a:close/>
              </a:path>
              <a:path w="1114425" h="78104">
                <a:moveTo>
                  <a:pt x="563225" y="76199"/>
                </a:moveTo>
                <a:lnTo>
                  <a:pt x="560177" y="76199"/>
                </a:lnTo>
                <a:lnTo>
                  <a:pt x="560177" y="77723"/>
                </a:lnTo>
                <a:lnTo>
                  <a:pt x="563225" y="76199"/>
                </a:lnTo>
                <a:close/>
              </a:path>
              <a:path w="1114425" h="78104">
                <a:moveTo>
                  <a:pt x="564749" y="76199"/>
                </a:moveTo>
                <a:lnTo>
                  <a:pt x="564749" y="71627"/>
                </a:lnTo>
                <a:lnTo>
                  <a:pt x="563225" y="76199"/>
                </a:lnTo>
                <a:lnTo>
                  <a:pt x="564749" y="76199"/>
                </a:lnTo>
                <a:close/>
              </a:path>
            </a:pathLst>
          </a:custGeom>
          <a:solidFill>
            <a:srgbClr val="000000"/>
          </a:solidFill>
        </p:spPr>
        <p:txBody>
          <a:bodyPr wrap="square" lIns="0" tIns="0" rIns="0" bIns="0" rtlCol="0"/>
          <a:lstStyle/>
          <a:p>
            <a:endParaRPr/>
          </a:p>
        </p:txBody>
      </p:sp>
      <p:sp>
        <p:nvSpPr>
          <p:cNvPr id="30" name="object 30"/>
          <p:cNvSpPr/>
          <p:nvPr/>
        </p:nvSpPr>
        <p:spPr>
          <a:xfrm>
            <a:off x="4405762" y="3918203"/>
            <a:ext cx="1809114" cy="728980"/>
          </a:xfrm>
          <a:custGeom>
            <a:avLst/>
            <a:gdLst/>
            <a:ahLst/>
            <a:cxnLst/>
            <a:rect l="l" t="t" r="r" b="b"/>
            <a:pathLst>
              <a:path w="1809114" h="728979">
                <a:moveTo>
                  <a:pt x="908303" y="9245"/>
                </a:moveTo>
                <a:lnTo>
                  <a:pt x="908303" y="1523"/>
                </a:lnTo>
                <a:lnTo>
                  <a:pt x="906779" y="1523"/>
                </a:lnTo>
                <a:lnTo>
                  <a:pt x="903731" y="0"/>
                </a:lnTo>
                <a:lnTo>
                  <a:pt x="858011" y="0"/>
                </a:lnTo>
                <a:lnTo>
                  <a:pt x="812291" y="1523"/>
                </a:lnTo>
                <a:lnTo>
                  <a:pt x="766571" y="4571"/>
                </a:lnTo>
                <a:lnTo>
                  <a:pt x="678179" y="10667"/>
                </a:lnTo>
                <a:lnTo>
                  <a:pt x="635507" y="16763"/>
                </a:lnTo>
                <a:lnTo>
                  <a:pt x="594359" y="21335"/>
                </a:lnTo>
                <a:lnTo>
                  <a:pt x="553211" y="28955"/>
                </a:lnTo>
                <a:lnTo>
                  <a:pt x="513587" y="35051"/>
                </a:lnTo>
                <a:lnTo>
                  <a:pt x="473963" y="44195"/>
                </a:lnTo>
                <a:lnTo>
                  <a:pt x="435863" y="51815"/>
                </a:lnTo>
                <a:lnTo>
                  <a:pt x="399287" y="62483"/>
                </a:lnTo>
                <a:lnTo>
                  <a:pt x="364235" y="71627"/>
                </a:lnTo>
                <a:lnTo>
                  <a:pt x="330707" y="82295"/>
                </a:lnTo>
                <a:lnTo>
                  <a:pt x="297179" y="94487"/>
                </a:lnTo>
                <a:lnTo>
                  <a:pt x="266699" y="105155"/>
                </a:lnTo>
                <a:lnTo>
                  <a:pt x="236219" y="118871"/>
                </a:lnTo>
                <a:lnTo>
                  <a:pt x="207263" y="131063"/>
                </a:lnTo>
                <a:lnTo>
                  <a:pt x="181355" y="144779"/>
                </a:lnTo>
                <a:lnTo>
                  <a:pt x="155447" y="160019"/>
                </a:lnTo>
                <a:lnTo>
                  <a:pt x="132587" y="173735"/>
                </a:lnTo>
                <a:lnTo>
                  <a:pt x="109727" y="188975"/>
                </a:lnTo>
                <a:lnTo>
                  <a:pt x="89915" y="205739"/>
                </a:lnTo>
                <a:lnTo>
                  <a:pt x="71627" y="220979"/>
                </a:lnTo>
                <a:lnTo>
                  <a:pt x="41147" y="254507"/>
                </a:lnTo>
                <a:lnTo>
                  <a:pt x="18287" y="289559"/>
                </a:lnTo>
                <a:lnTo>
                  <a:pt x="4571" y="326135"/>
                </a:lnTo>
                <a:lnTo>
                  <a:pt x="3047" y="336803"/>
                </a:lnTo>
                <a:lnTo>
                  <a:pt x="0" y="355091"/>
                </a:lnTo>
                <a:lnTo>
                  <a:pt x="0" y="374903"/>
                </a:lnTo>
                <a:lnTo>
                  <a:pt x="4571" y="402335"/>
                </a:lnTo>
                <a:lnTo>
                  <a:pt x="9143" y="416051"/>
                </a:lnTo>
                <a:lnTo>
                  <a:pt x="9143" y="355091"/>
                </a:lnTo>
                <a:lnTo>
                  <a:pt x="10667" y="345947"/>
                </a:lnTo>
                <a:lnTo>
                  <a:pt x="12191" y="338327"/>
                </a:lnTo>
                <a:lnTo>
                  <a:pt x="13715" y="329183"/>
                </a:lnTo>
                <a:lnTo>
                  <a:pt x="19811" y="310895"/>
                </a:lnTo>
                <a:lnTo>
                  <a:pt x="48767" y="260603"/>
                </a:lnTo>
                <a:lnTo>
                  <a:pt x="79247" y="228599"/>
                </a:lnTo>
                <a:lnTo>
                  <a:pt x="96011" y="211835"/>
                </a:lnTo>
                <a:lnTo>
                  <a:pt x="137159" y="181355"/>
                </a:lnTo>
                <a:lnTo>
                  <a:pt x="211835" y="140207"/>
                </a:lnTo>
                <a:lnTo>
                  <a:pt x="269747" y="114299"/>
                </a:lnTo>
                <a:lnTo>
                  <a:pt x="367283" y="80771"/>
                </a:lnTo>
                <a:lnTo>
                  <a:pt x="402335" y="71627"/>
                </a:lnTo>
                <a:lnTo>
                  <a:pt x="438911" y="60959"/>
                </a:lnTo>
                <a:lnTo>
                  <a:pt x="515111" y="45719"/>
                </a:lnTo>
                <a:lnTo>
                  <a:pt x="554735" y="38099"/>
                </a:lnTo>
                <a:lnTo>
                  <a:pt x="637031" y="25907"/>
                </a:lnTo>
                <a:lnTo>
                  <a:pt x="679703" y="21335"/>
                </a:lnTo>
                <a:lnTo>
                  <a:pt x="723899" y="16763"/>
                </a:lnTo>
                <a:lnTo>
                  <a:pt x="812291" y="10667"/>
                </a:lnTo>
                <a:lnTo>
                  <a:pt x="858011" y="9143"/>
                </a:lnTo>
                <a:lnTo>
                  <a:pt x="900683" y="9143"/>
                </a:lnTo>
                <a:lnTo>
                  <a:pt x="900683" y="7619"/>
                </a:lnTo>
                <a:lnTo>
                  <a:pt x="903731" y="9143"/>
                </a:lnTo>
                <a:lnTo>
                  <a:pt x="905255" y="9143"/>
                </a:lnTo>
                <a:lnTo>
                  <a:pt x="908303" y="9245"/>
                </a:lnTo>
                <a:close/>
              </a:path>
              <a:path w="1809114" h="728979">
                <a:moveTo>
                  <a:pt x="905255" y="719327"/>
                </a:moveTo>
                <a:lnTo>
                  <a:pt x="858011" y="719327"/>
                </a:lnTo>
                <a:lnTo>
                  <a:pt x="812291" y="717803"/>
                </a:lnTo>
                <a:lnTo>
                  <a:pt x="679703" y="708659"/>
                </a:lnTo>
                <a:lnTo>
                  <a:pt x="637031" y="702563"/>
                </a:lnTo>
                <a:lnTo>
                  <a:pt x="595883" y="697991"/>
                </a:lnTo>
                <a:lnTo>
                  <a:pt x="554735" y="691895"/>
                </a:lnTo>
                <a:lnTo>
                  <a:pt x="515111" y="684275"/>
                </a:lnTo>
                <a:lnTo>
                  <a:pt x="477011" y="676655"/>
                </a:lnTo>
                <a:lnTo>
                  <a:pt x="438911" y="667511"/>
                </a:lnTo>
                <a:lnTo>
                  <a:pt x="367283" y="647699"/>
                </a:lnTo>
                <a:lnTo>
                  <a:pt x="300227" y="626363"/>
                </a:lnTo>
                <a:lnTo>
                  <a:pt x="240791" y="601979"/>
                </a:lnTo>
                <a:lnTo>
                  <a:pt x="211835" y="588263"/>
                </a:lnTo>
                <a:lnTo>
                  <a:pt x="185927" y="576071"/>
                </a:lnTo>
                <a:lnTo>
                  <a:pt x="137159" y="547115"/>
                </a:lnTo>
                <a:lnTo>
                  <a:pt x="96011" y="516635"/>
                </a:lnTo>
                <a:lnTo>
                  <a:pt x="62483" y="484631"/>
                </a:lnTo>
                <a:lnTo>
                  <a:pt x="36575" y="451103"/>
                </a:lnTo>
                <a:lnTo>
                  <a:pt x="13715" y="399287"/>
                </a:lnTo>
                <a:lnTo>
                  <a:pt x="9143" y="373379"/>
                </a:lnTo>
                <a:lnTo>
                  <a:pt x="9143" y="416051"/>
                </a:lnTo>
                <a:lnTo>
                  <a:pt x="28955" y="457199"/>
                </a:lnTo>
                <a:lnTo>
                  <a:pt x="56387" y="492251"/>
                </a:lnTo>
                <a:lnTo>
                  <a:pt x="89915" y="524255"/>
                </a:lnTo>
                <a:lnTo>
                  <a:pt x="155447" y="569975"/>
                </a:lnTo>
                <a:lnTo>
                  <a:pt x="207263" y="597407"/>
                </a:lnTo>
                <a:lnTo>
                  <a:pt x="297179" y="635507"/>
                </a:lnTo>
                <a:lnTo>
                  <a:pt x="364235" y="656843"/>
                </a:lnTo>
                <a:lnTo>
                  <a:pt x="473963" y="685799"/>
                </a:lnTo>
                <a:lnTo>
                  <a:pt x="553211" y="701039"/>
                </a:lnTo>
                <a:lnTo>
                  <a:pt x="594359" y="707135"/>
                </a:lnTo>
                <a:lnTo>
                  <a:pt x="637031" y="713231"/>
                </a:lnTo>
                <a:lnTo>
                  <a:pt x="679703" y="717803"/>
                </a:lnTo>
                <a:lnTo>
                  <a:pt x="722375" y="720851"/>
                </a:lnTo>
                <a:lnTo>
                  <a:pt x="766571" y="725423"/>
                </a:lnTo>
                <a:lnTo>
                  <a:pt x="858011" y="728471"/>
                </a:lnTo>
                <a:lnTo>
                  <a:pt x="899159" y="728471"/>
                </a:lnTo>
                <a:lnTo>
                  <a:pt x="899159" y="723899"/>
                </a:lnTo>
                <a:lnTo>
                  <a:pt x="900683" y="720851"/>
                </a:lnTo>
                <a:lnTo>
                  <a:pt x="905255" y="719327"/>
                </a:lnTo>
                <a:close/>
              </a:path>
              <a:path w="1809114" h="728979">
                <a:moveTo>
                  <a:pt x="905255" y="719327"/>
                </a:moveTo>
                <a:lnTo>
                  <a:pt x="900683" y="720851"/>
                </a:lnTo>
                <a:lnTo>
                  <a:pt x="899159" y="723899"/>
                </a:lnTo>
                <a:lnTo>
                  <a:pt x="905255" y="719327"/>
                </a:lnTo>
                <a:close/>
              </a:path>
              <a:path w="1809114" h="728979">
                <a:moveTo>
                  <a:pt x="1799843" y="416051"/>
                </a:moveTo>
                <a:lnTo>
                  <a:pt x="1799843" y="373379"/>
                </a:lnTo>
                <a:lnTo>
                  <a:pt x="1795271" y="400811"/>
                </a:lnTo>
                <a:lnTo>
                  <a:pt x="1789175" y="417575"/>
                </a:lnTo>
                <a:lnTo>
                  <a:pt x="1772411" y="452627"/>
                </a:lnTo>
                <a:lnTo>
                  <a:pt x="1731263" y="501395"/>
                </a:lnTo>
                <a:lnTo>
                  <a:pt x="1693163" y="531875"/>
                </a:lnTo>
                <a:lnTo>
                  <a:pt x="1648967" y="562355"/>
                </a:lnTo>
                <a:lnTo>
                  <a:pt x="1597151" y="589787"/>
                </a:lnTo>
                <a:lnTo>
                  <a:pt x="1539239" y="614171"/>
                </a:lnTo>
                <a:lnTo>
                  <a:pt x="1441703" y="647699"/>
                </a:lnTo>
                <a:lnTo>
                  <a:pt x="1370075" y="667511"/>
                </a:lnTo>
                <a:lnTo>
                  <a:pt x="1331975" y="676655"/>
                </a:lnTo>
                <a:lnTo>
                  <a:pt x="1293875" y="684275"/>
                </a:lnTo>
                <a:lnTo>
                  <a:pt x="1254251" y="691895"/>
                </a:lnTo>
                <a:lnTo>
                  <a:pt x="1213103" y="697991"/>
                </a:lnTo>
                <a:lnTo>
                  <a:pt x="1171955" y="702563"/>
                </a:lnTo>
                <a:lnTo>
                  <a:pt x="1129283" y="708659"/>
                </a:lnTo>
                <a:lnTo>
                  <a:pt x="996695" y="717803"/>
                </a:lnTo>
                <a:lnTo>
                  <a:pt x="950975" y="719327"/>
                </a:lnTo>
                <a:lnTo>
                  <a:pt x="905255" y="719327"/>
                </a:lnTo>
                <a:lnTo>
                  <a:pt x="899159" y="723899"/>
                </a:lnTo>
                <a:lnTo>
                  <a:pt x="899159" y="728471"/>
                </a:lnTo>
                <a:lnTo>
                  <a:pt x="905255" y="728471"/>
                </a:lnTo>
                <a:lnTo>
                  <a:pt x="909827" y="723899"/>
                </a:lnTo>
                <a:lnTo>
                  <a:pt x="909827" y="728471"/>
                </a:lnTo>
                <a:lnTo>
                  <a:pt x="950975" y="728471"/>
                </a:lnTo>
                <a:lnTo>
                  <a:pt x="1042415" y="725423"/>
                </a:lnTo>
                <a:lnTo>
                  <a:pt x="1086611" y="720851"/>
                </a:lnTo>
                <a:lnTo>
                  <a:pt x="1129283" y="717803"/>
                </a:lnTo>
                <a:lnTo>
                  <a:pt x="1173479" y="713231"/>
                </a:lnTo>
                <a:lnTo>
                  <a:pt x="1255775" y="701039"/>
                </a:lnTo>
                <a:lnTo>
                  <a:pt x="1335023" y="685799"/>
                </a:lnTo>
                <a:lnTo>
                  <a:pt x="1373123" y="676655"/>
                </a:lnTo>
                <a:lnTo>
                  <a:pt x="1444751" y="656843"/>
                </a:lnTo>
                <a:lnTo>
                  <a:pt x="1511807" y="635507"/>
                </a:lnTo>
                <a:lnTo>
                  <a:pt x="1572767" y="611123"/>
                </a:lnTo>
                <a:lnTo>
                  <a:pt x="1653539" y="569975"/>
                </a:lnTo>
                <a:lnTo>
                  <a:pt x="1699259" y="539495"/>
                </a:lnTo>
                <a:lnTo>
                  <a:pt x="1737359" y="507491"/>
                </a:lnTo>
                <a:lnTo>
                  <a:pt x="1767839" y="473963"/>
                </a:lnTo>
                <a:lnTo>
                  <a:pt x="1790699" y="438911"/>
                </a:lnTo>
                <a:lnTo>
                  <a:pt x="1798319" y="420623"/>
                </a:lnTo>
                <a:lnTo>
                  <a:pt x="1799843" y="416051"/>
                </a:lnTo>
                <a:close/>
              </a:path>
              <a:path w="1809114" h="728979">
                <a:moveTo>
                  <a:pt x="903731" y="9143"/>
                </a:moveTo>
                <a:lnTo>
                  <a:pt x="900683" y="7619"/>
                </a:lnTo>
                <a:lnTo>
                  <a:pt x="902207" y="9143"/>
                </a:lnTo>
                <a:lnTo>
                  <a:pt x="903731" y="9143"/>
                </a:lnTo>
                <a:close/>
              </a:path>
              <a:path w="1809114" h="728979">
                <a:moveTo>
                  <a:pt x="902207" y="9143"/>
                </a:moveTo>
                <a:lnTo>
                  <a:pt x="900683" y="7619"/>
                </a:lnTo>
                <a:lnTo>
                  <a:pt x="900683" y="9143"/>
                </a:lnTo>
                <a:lnTo>
                  <a:pt x="902207" y="9143"/>
                </a:lnTo>
                <a:close/>
              </a:path>
              <a:path w="1809114" h="728979">
                <a:moveTo>
                  <a:pt x="1808987" y="384047"/>
                </a:moveTo>
                <a:lnTo>
                  <a:pt x="1808987" y="355091"/>
                </a:lnTo>
                <a:lnTo>
                  <a:pt x="1807463" y="345947"/>
                </a:lnTo>
                <a:lnTo>
                  <a:pt x="1805939" y="335279"/>
                </a:lnTo>
                <a:lnTo>
                  <a:pt x="1790699" y="289559"/>
                </a:lnTo>
                <a:lnTo>
                  <a:pt x="1767839" y="254507"/>
                </a:lnTo>
                <a:lnTo>
                  <a:pt x="1737359" y="220979"/>
                </a:lnTo>
                <a:lnTo>
                  <a:pt x="1699259" y="188975"/>
                </a:lnTo>
                <a:lnTo>
                  <a:pt x="1653539" y="160019"/>
                </a:lnTo>
                <a:lnTo>
                  <a:pt x="1601723" y="131063"/>
                </a:lnTo>
                <a:lnTo>
                  <a:pt x="1511807" y="94487"/>
                </a:lnTo>
                <a:lnTo>
                  <a:pt x="1444751" y="71627"/>
                </a:lnTo>
                <a:lnTo>
                  <a:pt x="1409699" y="62483"/>
                </a:lnTo>
                <a:lnTo>
                  <a:pt x="1371599" y="51815"/>
                </a:lnTo>
                <a:lnTo>
                  <a:pt x="1335023" y="44195"/>
                </a:lnTo>
                <a:lnTo>
                  <a:pt x="1295399" y="35051"/>
                </a:lnTo>
                <a:lnTo>
                  <a:pt x="1255775" y="28955"/>
                </a:lnTo>
                <a:lnTo>
                  <a:pt x="1173479" y="16763"/>
                </a:lnTo>
                <a:lnTo>
                  <a:pt x="1129283" y="12191"/>
                </a:lnTo>
                <a:lnTo>
                  <a:pt x="1086611" y="7619"/>
                </a:lnTo>
                <a:lnTo>
                  <a:pt x="1042415" y="4571"/>
                </a:lnTo>
                <a:lnTo>
                  <a:pt x="996695" y="1523"/>
                </a:lnTo>
                <a:lnTo>
                  <a:pt x="950975" y="0"/>
                </a:lnTo>
                <a:lnTo>
                  <a:pt x="905255" y="0"/>
                </a:lnTo>
                <a:lnTo>
                  <a:pt x="908303" y="1523"/>
                </a:lnTo>
                <a:lnTo>
                  <a:pt x="908303" y="9245"/>
                </a:lnTo>
                <a:lnTo>
                  <a:pt x="996695" y="12191"/>
                </a:lnTo>
                <a:lnTo>
                  <a:pt x="1040891" y="13715"/>
                </a:lnTo>
                <a:lnTo>
                  <a:pt x="1085087" y="16763"/>
                </a:lnTo>
                <a:lnTo>
                  <a:pt x="1129283" y="21335"/>
                </a:lnTo>
                <a:lnTo>
                  <a:pt x="1171955" y="25907"/>
                </a:lnTo>
                <a:lnTo>
                  <a:pt x="1254251" y="38099"/>
                </a:lnTo>
                <a:lnTo>
                  <a:pt x="1293875" y="45719"/>
                </a:lnTo>
                <a:lnTo>
                  <a:pt x="1370075" y="60959"/>
                </a:lnTo>
                <a:lnTo>
                  <a:pt x="1406651" y="71627"/>
                </a:lnTo>
                <a:lnTo>
                  <a:pt x="1441703" y="80771"/>
                </a:lnTo>
                <a:lnTo>
                  <a:pt x="1475231" y="91439"/>
                </a:lnTo>
                <a:lnTo>
                  <a:pt x="1508759" y="103631"/>
                </a:lnTo>
                <a:lnTo>
                  <a:pt x="1539239" y="114299"/>
                </a:lnTo>
                <a:lnTo>
                  <a:pt x="1569719" y="126491"/>
                </a:lnTo>
                <a:lnTo>
                  <a:pt x="1597151" y="140207"/>
                </a:lnTo>
                <a:lnTo>
                  <a:pt x="1648967" y="167639"/>
                </a:lnTo>
                <a:lnTo>
                  <a:pt x="1671827" y="182879"/>
                </a:lnTo>
                <a:lnTo>
                  <a:pt x="1693163" y="196595"/>
                </a:lnTo>
                <a:lnTo>
                  <a:pt x="1731263" y="228599"/>
                </a:lnTo>
                <a:lnTo>
                  <a:pt x="1760219" y="260603"/>
                </a:lnTo>
                <a:lnTo>
                  <a:pt x="1781555" y="294131"/>
                </a:lnTo>
                <a:lnTo>
                  <a:pt x="1798319" y="347471"/>
                </a:lnTo>
                <a:lnTo>
                  <a:pt x="1799843" y="355091"/>
                </a:lnTo>
                <a:lnTo>
                  <a:pt x="1799843" y="416051"/>
                </a:lnTo>
                <a:lnTo>
                  <a:pt x="1807463" y="393191"/>
                </a:lnTo>
                <a:lnTo>
                  <a:pt x="1808987" y="384047"/>
                </a:lnTo>
                <a:close/>
              </a:path>
              <a:path w="1809114" h="728979">
                <a:moveTo>
                  <a:pt x="909827" y="723899"/>
                </a:moveTo>
                <a:lnTo>
                  <a:pt x="905255" y="728471"/>
                </a:lnTo>
                <a:lnTo>
                  <a:pt x="908303" y="726947"/>
                </a:lnTo>
                <a:lnTo>
                  <a:pt x="909827" y="723899"/>
                </a:lnTo>
                <a:close/>
              </a:path>
              <a:path w="1809114" h="728979">
                <a:moveTo>
                  <a:pt x="909827" y="728471"/>
                </a:moveTo>
                <a:lnTo>
                  <a:pt x="909827" y="723899"/>
                </a:lnTo>
                <a:lnTo>
                  <a:pt x="908303" y="726947"/>
                </a:lnTo>
                <a:lnTo>
                  <a:pt x="905255" y="728471"/>
                </a:lnTo>
                <a:lnTo>
                  <a:pt x="909827" y="728471"/>
                </a:lnTo>
                <a:close/>
              </a:path>
            </a:pathLst>
          </a:custGeom>
          <a:solidFill>
            <a:srgbClr val="000000"/>
          </a:solidFill>
        </p:spPr>
        <p:txBody>
          <a:bodyPr wrap="square" lIns="0" tIns="0" rIns="0" bIns="0" rtlCol="0"/>
          <a:lstStyle/>
          <a:p>
            <a:endParaRPr/>
          </a:p>
        </p:txBody>
      </p:sp>
      <p:sp>
        <p:nvSpPr>
          <p:cNvPr id="31" name="object 31"/>
          <p:cNvSpPr/>
          <p:nvPr/>
        </p:nvSpPr>
        <p:spPr>
          <a:xfrm>
            <a:off x="1886590" y="3777996"/>
            <a:ext cx="1088390" cy="149860"/>
          </a:xfrm>
          <a:custGeom>
            <a:avLst/>
            <a:gdLst/>
            <a:ahLst/>
            <a:cxnLst/>
            <a:rect l="l" t="t" r="r" b="b"/>
            <a:pathLst>
              <a:path w="1088389" h="149860">
                <a:moveTo>
                  <a:pt x="12191" y="13715"/>
                </a:moveTo>
                <a:lnTo>
                  <a:pt x="9143" y="7619"/>
                </a:lnTo>
                <a:lnTo>
                  <a:pt x="9143" y="0"/>
                </a:lnTo>
                <a:lnTo>
                  <a:pt x="0" y="0"/>
                </a:lnTo>
                <a:lnTo>
                  <a:pt x="0" y="9143"/>
                </a:lnTo>
                <a:lnTo>
                  <a:pt x="3047" y="16763"/>
                </a:lnTo>
                <a:lnTo>
                  <a:pt x="3047" y="18287"/>
                </a:lnTo>
                <a:lnTo>
                  <a:pt x="6095" y="24383"/>
                </a:lnTo>
                <a:lnTo>
                  <a:pt x="6095" y="25907"/>
                </a:lnTo>
                <a:lnTo>
                  <a:pt x="10667" y="31622"/>
                </a:lnTo>
                <a:lnTo>
                  <a:pt x="10667" y="13715"/>
                </a:lnTo>
                <a:lnTo>
                  <a:pt x="12191" y="13715"/>
                </a:lnTo>
                <a:close/>
              </a:path>
              <a:path w="1088389" h="149860">
                <a:moveTo>
                  <a:pt x="15239" y="21335"/>
                </a:moveTo>
                <a:lnTo>
                  <a:pt x="10667" y="13715"/>
                </a:lnTo>
                <a:lnTo>
                  <a:pt x="10667" y="31622"/>
                </a:lnTo>
                <a:lnTo>
                  <a:pt x="12191" y="33527"/>
                </a:lnTo>
                <a:lnTo>
                  <a:pt x="13715" y="35051"/>
                </a:lnTo>
                <a:lnTo>
                  <a:pt x="13715" y="19811"/>
                </a:lnTo>
                <a:lnTo>
                  <a:pt x="15239" y="21335"/>
                </a:lnTo>
                <a:close/>
              </a:path>
              <a:path w="1088389" h="149860">
                <a:moveTo>
                  <a:pt x="1088135" y="9143"/>
                </a:moveTo>
                <a:lnTo>
                  <a:pt x="1088135" y="0"/>
                </a:lnTo>
                <a:lnTo>
                  <a:pt x="1078991" y="0"/>
                </a:lnTo>
                <a:lnTo>
                  <a:pt x="1078991" y="7619"/>
                </a:lnTo>
                <a:lnTo>
                  <a:pt x="1075943" y="13715"/>
                </a:lnTo>
                <a:lnTo>
                  <a:pt x="1072895" y="21335"/>
                </a:lnTo>
                <a:lnTo>
                  <a:pt x="1072895" y="19811"/>
                </a:lnTo>
                <a:lnTo>
                  <a:pt x="1068323" y="27431"/>
                </a:lnTo>
                <a:lnTo>
                  <a:pt x="1063751" y="33527"/>
                </a:lnTo>
                <a:lnTo>
                  <a:pt x="1056131" y="39623"/>
                </a:lnTo>
                <a:lnTo>
                  <a:pt x="1048511" y="47243"/>
                </a:lnTo>
                <a:lnTo>
                  <a:pt x="1004315" y="71627"/>
                </a:lnTo>
                <a:lnTo>
                  <a:pt x="975359" y="82295"/>
                </a:lnTo>
                <a:lnTo>
                  <a:pt x="958595" y="88391"/>
                </a:lnTo>
                <a:lnTo>
                  <a:pt x="941831" y="92963"/>
                </a:lnTo>
                <a:lnTo>
                  <a:pt x="925067" y="99059"/>
                </a:lnTo>
                <a:lnTo>
                  <a:pt x="905255" y="103631"/>
                </a:lnTo>
                <a:lnTo>
                  <a:pt x="886967" y="108203"/>
                </a:lnTo>
                <a:lnTo>
                  <a:pt x="865631" y="111251"/>
                </a:lnTo>
                <a:lnTo>
                  <a:pt x="844295" y="115823"/>
                </a:lnTo>
                <a:lnTo>
                  <a:pt x="822959" y="118871"/>
                </a:lnTo>
                <a:lnTo>
                  <a:pt x="800099" y="123443"/>
                </a:lnTo>
                <a:lnTo>
                  <a:pt x="777239" y="126491"/>
                </a:lnTo>
                <a:lnTo>
                  <a:pt x="752855" y="129539"/>
                </a:lnTo>
                <a:lnTo>
                  <a:pt x="728471" y="131063"/>
                </a:lnTo>
                <a:lnTo>
                  <a:pt x="704087" y="134111"/>
                </a:lnTo>
                <a:lnTo>
                  <a:pt x="652271" y="137159"/>
                </a:lnTo>
                <a:lnTo>
                  <a:pt x="598931" y="140207"/>
                </a:lnTo>
                <a:lnTo>
                  <a:pt x="489203" y="140207"/>
                </a:lnTo>
                <a:lnTo>
                  <a:pt x="435863" y="137159"/>
                </a:lnTo>
                <a:lnTo>
                  <a:pt x="384047" y="134111"/>
                </a:lnTo>
                <a:lnTo>
                  <a:pt x="358139" y="131063"/>
                </a:lnTo>
                <a:lnTo>
                  <a:pt x="333755" y="129539"/>
                </a:lnTo>
                <a:lnTo>
                  <a:pt x="288035" y="123443"/>
                </a:lnTo>
                <a:lnTo>
                  <a:pt x="265175" y="118871"/>
                </a:lnTo>
                <a:lnTo>
                  <a:pt x="242315" y="115823"/>
                </a:lnTo>
                <a:lnTo>
                  <a:pt x="222503" y="111251"/>
                </a:lnTo>
                <a:lnTo>
                  <a:pt x="201167" y="108203"/>
                </a:lnTo>
                <a:lnTo>
                  <a:pt x="182879" y="103631"/>
                </a:lnTo>
                <a:lnTo>
                  <a:pt x="163067" y="99059"/>
                </a:lnTo>
                <a:lnTo>
                  <a:pt x="146303" y="92963"/>
                </a:lnTo>
                <a:lnTo>
                  <a:pt x="129539" y="88391"/>
                </a:lnTo>
                <a:lnTo>
                  <a:pt x="112775" y="82295"/>
                </a:lnTo>
                <a:lnTo>
                  <a:pt x="97535" y="77723"/>
                </a:lnTo>
                <a:lnTo>
                  <a:pt x="83819" y="71627"/>
                </a:lnTo>
                <a:lnTo>
                  <a:pt x="59435" y="59435"/>
                </a:lnTo>
                <a:lnTo>
                  <a:pt x="48767" y="53339"/>
                </a:lnTo>
                <a:lnTo>
                  <a:pt x="39623" y="47243"/>
                </a:lnTo>
                <a:lnTo>
                  <a:pt x="32003" y="39623"/>
                </a:lnTo>
                <a:lnTo>
                  <a:pt x="24383" y="33527"/>
                </a:lnTo>
                <a:lnTo>
                  <a:pt x="18287" y="27431"/>
                </a:lnTo>
                <a:lnTo>
                  <a:pt x="13715" y="19811"/>
                </a:lnTo>
                <a:lnTo>
                  <a:pt x="13715" y="35051"/>
                </a:lnTo>
                <a:lnTo>
                  <a:pt x="25907" y="47243"/>
                </a:lnTo>
                <a:lnTo>
                  <a:pt x="35051" y="54863"/>
                </a:lnTo>
                <a:lnTo>
                  <a:pt x="44195" y="60959"/>
                </a:lnTo>
                <a:lnTo>
                  <a:pt x="54863" y="67055"/>
                </a:lnTo>
                <a:lnTo>
                  <a:pt x="67055" y="74675"/>
                </a:lnTo>
                <a:lnTo>
                  <a:pt x="80771" y="80771"/>
                </a:lnTo>
                <a:lnTo>
                  <a:pt x="94487" y="85343"/>
                </a:lnTo>
                <a:lnTo>
                  <a:pt x="109727" y="91439"/>
                </a:lnTo>
                <a:lnTo>
                  <a:pt x="126491" y="97535"/>
                </a:lnTo>
                <a:lnTo>
                  <a:pt x="143255" y="102107"/>
                </a:lnTo>
                <a:lnTo>
                  <a:pt x="161543" y="108203"/>
                </a:lnTo>
                <a:lnTo>
                  <a:pt x="179831" y="112775"/>
                </a:lnTo>
                <a:lnTo>
                  <a:pt x="219455" y="121919"/>
                </a:lnTo>
                <a:lnTo>
                  <a:pt x="240791" y="124967"/>
                </a:lnTo>
                <a:lnTo>
                  <a:pt x="263651" y="129539"/>
                </a:lnTo>
                <a:lnTo>
                  <a:pt x="309371" y="135635"/>
                </a:lnTo>
                <a:lnTo>
                  <a:pt x="358139" y="141731"/>
                </a:lnTo>
                <a:lnTo>
                  <a:pt x="434339" y="146303"/>
                </a:lnTo>
                <a:lnTo>
                  <a:pt x="489203" y="149351"/>
                </a:lnTo>
                <a:lnTo>
                  <a:pt x="598931" y="149351"/>
                </a:lnTo>
                <a:lnTo>
                  <a:pt x="653795" y="146303"/>
                </a:lnTo>
                <a:lnTo>
                  <a:pt x="705611" y="143255"/>
                </a:lnTo>
                <a:lnTo>
                  <a:pt x="778763" y="135635"/>
                </a:lnTo>
                <a:lnTo>
                  <a:pt x="824483" y="129539"/>
                </a:lnTo>
                <a:lnTo>
                  <a:pt x="847343" y="124967"/>
                </a:lnTo>
                <a:lnTo>
                  <a:pt x="868679" y="121919"/>
                </a:lnTo>
                <a:lnTo>
                  <a:pt x="908303" y="112775"/>
                </a:lnTo>
                <a:lnTo>
                  <a:pt x="926591" y="108203"/>
                </a:lnTo>
                <a:lnTo>
                  <a:pt x="944879" y="102107"/>
                </a:lnTo>
                <a:lnTo>
                  <a:pt x="961643" y="97535"/>
                </a:lnTo>
                <a:lnTo>
                  <a:pt x="978407" y="91439"/>
                </a:lnTo>
                <a:lnTo>
                  <a:pt x="993647" y="85343"/>
                </a:lnTo>
                <a:lnTo>
                  <a:pt x="1007363" y="80771"/>
                </a:lnTo>
                <a:lnTo>
                  <a:pt x="1021079" y="73151"/>
                </a:lnTo>
                <a:lnTo>
                  <a:pt x="1033271" y="67055"/>
                </a:lnTo>
                <a:lnTo>
                  <a:pt x="1054607" y="54863"/>
                </a:lnTo>
                <a:lnTo>
                  <a:pt x="1077467" y="32003"/>
                </a:lnTo>
                <a:lnTo>
                  <a:pt x="1082039" y="25907"/>
                </a:lnTo>
                <a:lnTo>
                  <a:pt x="1082039" y="24383"/>
                </a:lnTo>
                <a:lnTo>
                  <a:pt x="1085087" y="18287"/>
                </a:lnTo>
                <a:lnTo>
                  <a:pt x="1085087" y="16763"/>
                </a:lnTo>
                <a:lnTo>
                  <a:pt x="1088135" y="9143"/>
                </a:lnTo>
                <a:close/>
              </a:path>
            </a:pathLst>
          </a:custGeom>
          <a:solidFill>
            <a:srgbClr val="000000"/>
          </a:solidFill>
        </p:spPr>
        <p:txBody>
          <a:bodyPr wrap="square" lIns="0" tIns="0" rIns="0" bIns="0" rtlCol="0"/>
          <a:lstStyle/>
          <a:p>
            <a:endParaRPr/>
          </a:p>
        </p:txBody>
      </p:sp>
      <p:sp>
        <p:nvSpPr>
          <p:cNvPr id="32" name="object 32"/>
          <p:cNvSpPr/>
          <p:nvPr/>
        </p:nvSpPr>
        <p:spPr>
          <a:xfrm>
            <a:off x="1886590" y="4206239"/>
            <a:ext cx="876300" cy="386080"/>
          </a:xfrm>
          <a:custGeom>
            <a:avLst/>
            <a:gdLst/>
            <a:ahLst/>
            <a:cxnLst/>
            <a:rect l="l" t="t" r="r" b="b"/>
            <a:pathLst>
              <a:path w="876300" h="386079">
                <a:moveTo>
                  <a:pt x="876299" y="385571"/>
                </a:moveTo>
                <a:lnTo>
                  <a:pt x="876299" y="0"/>
                </a:lnTo>
                <a:lnTo>
                  <a:pt x="0" y="0"/>
                </a:lnTo>
                <a:lnTo>
                  <a:pt x="0" y="385571"/>
                </a:lnTo>
                <a:lnTo>
                  <a:pt x="4571" y="385571"/>
                </a:lnTo>
                <a:lnTo>
                  <a:pt x="4571" y="9143"/>
                </a:lnTo>
                <a:lnTo>
                  <a:pt x="9143" y="4571"/>
                </a:lnTo>
                <a:lnTo>
                  <a:pt x="9143" y="9143"/>
                </a:lnTo>
                <a:lnTo>
                  <a:pt x="865631" y="9143"/>
                </a:lnTo>
                <a:lnTo>
                  <a:pt x="865631" y="4571"/>
                </a:lnTo>
                <a:lnTo>
                  <a:pt x="871727" y="9143"/>
                </a:lnTo>
                <a:lnTo>
                  <a:pt x="871727" y="385571"/>
                </a:lnTo>
                <a:lnTo>
                  <a:pt x="876299" y="385571"/>
                </a:lnTo>
                <a:close/>
              </a:path>
              <a:path w="876300" h="386079">
                <a:moveTo>
                  <a:pt x="9143" y="9143"/>
                </a:moveTo>
                <a:lnTo>
                  <a:pt x="9143" y="4571"/>
                </a:lnTo>
                <a:lnTo>
                  <a:pt x="4571" y="9143"/>
                </a:lnTo>
                <a:lnTo>
                  <a:pt x="9143" y="9143"/>
                </a:lnTo>
                <a:close/>
              </a:path>
              <a:path w="876300" h="386079">
                <a:moveTo>
                  <a:pt x="9143" y="376427"/>
                </a:moveTo>
                <a:lnTo>
                  <a:pt x="9143" y="9143"/>
                </a:lnTo>
                <a:lnTo>
                  <a:pt x="4571" y="9143"/>
                </a:lnTo>
                <a:lnTo>
                  <a:pt x="4571" y="376427"/>
                </a:lnTo>
                <a:lnTo>
                  <a:pt x="9143" y="376427"/>
                </a:lnTo>
                <a:close/>
              </a:path>
              <a:path w="876300" h="386079">
                <a:moveTo>
                  <a:pt x="871727" y="376427"/>
                </a:moveTo>
                <a:lnTo>
                  <a:pt x="4571" y="376427"/>
                </a:lnTo>
                <a:lnTo>
                  <a:pt x="9143" y="380999"/>
                </a:lnTo>
                <a:lnTo>
                  <a:pt x="9143" y="385571"/>
                </a:lnTo>
                <a:lnTo>
                  <a:pt x="865631" y="385571"/>
                </a:lnTo>
                <a:lnTo>
                  <a:pt x="865631" y="380999"/>
                </a:lnTo>
                <a:lnTo>
                  <a:pt x="871727" y="376427"/>
                </a:lnTo>
                <a:close/>
              </a:path>
              <a:path w="876300" h="386079">
                <a:moveTo>
                  <a:pt x="9143" y="385571"/>
                </a:moveTo>
                <a:lnTo>
                  <a:pt x="9143" y="380999"/>
                </a:lnTo>
                <a:lnTo>
                  <a:pt x="4571" y="376427"/>
                </a:lnTo>
                <a:lnTo>
                  <a:pt x="4571" y="385571"/>
                </a:lnTo>
                <a:lnTo>
                  <a:pt x="9143" y="385571"/>
                </a:lnTo>
                <a:close/>
              </a:path>
              <a:path w="876300" h="386079">
                <a:moveTo>
                  <a:pt x="871727" y="9143"/>
                </a:moveTo>
                <a:lnTo>
                  <a:pt x="865631" y="4571"/>
                </a:lnTo>
                <a:lnTo>
                  <a:pt x="865631" y="9143"/>
                </a:lnTo>
                <a:lnTo>
                  <a:pt x="871727" y="9143"/>
                </a:lnTo>
                <a:close/>
              </a:path>
              <a:path w="876300" h="386079">
                <a:moveTo>
                  <a:pt x="871727" y="376427"/>
                </a:moveTo>
                <a:lnTo>
                  <a:pt x="871727" y="9143"/>
                </a:lnTo>
                <a:lnTo>
                  <a:pt x="865631" y="9143"/>
                </a:lnTo>
                <a:lnTo>
                  <a:pt x="865631" y="376427"/>
                </a:lnTo>
                <a:lnTo>
                  <a:pt x="871727" y="376427"/>
                </a:lnTo>
                <a:close/>
              </a:path>
              <a:path w="876300" h="386079">
                <a:moveTo>
                  <a:pt x="871727" y="385571"/>
                </a:moveTo>
                <a:lnTo>
                  <a:pt x="871727" y="376427"/>
                </a:lnTo>
                <a:lnTo>
                  <a:pt x="865631" y="380999"/>
                </a:lnTo>
                <a:lnTo>
                  <a:pt x="865631" y="385571"/>
                </a:lnTo>
                <a:lnTo>
                  <a:pt x="871727" y="385571"/>
                </a:lnTo>
                <a:close/>
              </a:path>
            </a:pathLst>
          </a:custGeom>
          <a:solidFill>
            <a:srgbClr val="000000"/>
          </a:solidFill>
        </p:spPr>
        <p:txBody>
          <a:bodyPr wrap="square" lIns="0" tIns="0" rIns="0" bIns="0" rtlCol="0"/>
          <a:lstStyle/>
          <a:p>
            <a:endParaRPr/>
          </a:p>
        </p:txBody>
      </p:sp>
      <p:sp>
        <p:nvSpPr>
          <p:cNvPr id="33" name="object 33"/>
          <p:cNvSpPr txBox="1"/>
          <p:nvPr/>
        </p:nvSpPr>
        <p:spPr>
          <a:xfrm>
            <a:off x="1968384" y="4247386"/>
            <a:ext cx="700405" cy="286385"/>
          </a:xfrm>
          <a:prstGeom prst="rect">
            <a:avLst/>
          </a:prstGeom>
        </p:spPr>
        <p:txBody>
          <a:bodyPr vert="horz" wrap="square" lIns="0" tIns="0" rIns="0" bIns="0" rtlCol="0">
            <a:spAutoFit/>
          </a:bodyPr>
          <a:lstStyle/>
          <a:p>
            <a:pPr marL="12700">
              <a:lnSpc>
                <a:spcPct val="100000"/>
              </a:lnSpc>
            </a:pPr>
            <a:r>
              <a:rPr sz="1800" spc="-5" dirty="0">
                <a:latin typeface="Times New Roman"/>
                <a:cs typeface="Times New Roman"/>
              </a:rPr>
              <a:t>Clavier</a:t>
            </a:r>
            <a:endParaRPr sz="1800">
              <a:latin typeface="Times New Roman"/>
              <a:cs typeface="Times New Roman"/>
            </a:endParaRPr>
          </a:p>
        </p:txBody>
      </p:sp>
      <p:sp>
        <p:nvSpPr>
          <p:cNvPr id="34" name="object 34"/>
          <p:cNvSpPr/>
          <p:nvPr/>
        </p:nvSpPr>
        <p:spPr>
          <a:xfrm>
            <a:off x="7574157" y="4206239"/>
            <a:ext cx="1270000" cy="386080"/>
          </a:xfrm>
          <a:custGeom>
            <a:avLst/>
            <a:gdLst/>
            <a:ahLst/>
            <a:cxnLst/>
            <a:rect l="l" t="t" r="r" b="b"/>
            <a:pathLst>
              <a:path w="1270000" h="386079">
                <a:moveTo>
                  <a:pt x="1269491" y="385571"/>
                </a:moveTo>
                <a:lnTo>
                  <a:pt x="1269491" y="0"/>
                </a:lnTo>
                <a:lnTo>
                  <a:pt x="0" y="0"/>
                </a:lnTo>
                <a:lnTo>
                  <a:pt x="0" y="385571"/>
                </a:lnTo>
                <a:lnTo>
                  <a:pt x="4571" y="385571"/>
                </a:lnTo>
                <a:lnTo>
                  <a:pt x="4571" y="9143"/>
                </a:lnTo>
                <a:lnTo>
                  <a:pt x="9143" y="4571"/>
                </a:lnTo>
                <a:lnTo>
                  <a:pt x="9143" y="9143"/>
                </a:lnTo>
                <a:lnTo>
                  <a:pt x="1260347" y="9143"/>
                </a:lnTo>
                <a:lnTo>
                  <a:pt x="1260347" y="4571"/>
                </a:lnTo>
                <a:lnTo>
                  <a:pt x="1264919" y="9143"/>
                </a:lnTo>
                <a:lnTo>
                  <a:pt x="1264919" y="385571"/>
                </a:lnTo>
                <a:lnTo>
                  <a:pt x="1269491" y="385571"/>
                </a:lnTo>
                <a:close/>
              </a:path>
              <a:path w="1270000" h="386079">
                <a:moveTo>
                  <a:pt x="9143" y="9143"/>
                </a:moveTo>
                <a:lnTo>
                  <a:pt x="9143" y="4571"/>
                </a:lnTo>
                <a:lnTo>
                  <a:pt x="4571" y="9143"/>
                </a:lnTo>
                <a:lnTo>
                  <a:pt x="9143" y="9143"/>
                </a:lnTo>
                <a:close/>
              </a:path>
              <a:path w="1270000" h="386079">
                <a:moveTo>
                  <a:pt x="9143" y="376427"/>
                </a:moveTo>
                <a:lnTo>
                  <a:pt x="9143" y="9143"/>
                </a:lnTo>
                <a:lnTo>
                  <a:pt x="4571" y="9143"/>
                </a:lnTo>
                <a:lnTo>
                  <a:pt x="4571" y="376427"/>
                </a:lnTo>
                <a:lnTo>
                  <a:pt x="9143" y="376427"/>
                </a:lnTo>
                <a:close/>
              </a:path>
              <a:path w="1270000" h="386079">
                <a:moveTo>
                  <a:pt x="1264919" y="376427"/>
                </a:moveTo>
                <a:lnTo>
                  <a:pt x="4571" y="376427"/>
                </a:lnTo>
                <a:lnTo>
                  <a:pt x="9143" y="380999"/>
                </a:lnTo>
                <a:lnTo>
                  <a:pt x="9143" y="385571"/>
                </a:lnTo>
                <a:lnTo>
                  <a:pt x="1260347" y="385571"/>
                </a:lnTo>
                <a:lnTo>
                  <a:pt x="1260347" y="380999"/>
                </a:lnTo>
                <a:lnTo>
                  <a:pt x="1264919" y="376427"/>
                </a:lnTo>
                <a:close/>
              </a:path>
              <a:path w="1270000" h="386079">
                <a:moveTo>
                  <a:pt x="9143" y="385571"/>
                </a:moveTo>
                <a:lnTo>
                  <a:pt x="9143" y="380999"/>
                </a:lnTo>
                <a:lnTo>
                  <a:pt x="4571" y="376427"/>
                </a:lnTo>
                <a:lnTo>
                  <a:pt x="4571" y="385571"/>
                </a:lnTo>
                <a:lnTo>
                  <a:pt x="9143" y="385571"/>
                </a:lnTo>
                <a:close/>
              </a:path>
              <a:path w="1270000" h="386079">
                <a:moveTo>
                  <a:pt x="1264919" y="9143"/>
                </a:moveTo>
                <a:lnTo>
                  <a:pt x="1260347" y="4571"/>
                </a:lnTo>
                <a:lnTo>
                  <a:pt x="1260347" y="9143"/>
                </a:lnTo>
                <a:lnTo>
                  <a:pt x="1264919" y="9143"/>
                </a:lnTo>
                <a:close/>
              </a:path>
              <a:path w="1270000" h="386079">
                <a:moveTo>
                  <a:pt x="1264919" y="376427"/>
                </a:moveTo>
                <a:lnTo>
                  <a:pt x="1264919" y="9143"/>
                </a:lnTo>
                <a:lnTo>
                  <a:pt x="1260347" y="9143"/>
                </a:lnTo>
                <a:lnTo>
                  <a:pt x="1260347" y="376427"/>
                </a:lnTo>
                <a:lnTo>
                  <a:pt x="1264919" y="376427"/>
                </a:lnTo>
                <a:close/>
              </a:path>
              <a:path w="1270000" h="386079">
                <a:moveTo>
                  <a:pt x="1264919" y="385571"/>
                </a:moveTo>
                <a:lnTo>
                  <a:pt x="1264919" y="376427"/>
                </a:lnTo>
                <a:lnTo>
                  <a:pt x="1260347" y="380999"/>
                </a:lnTo>
                <a:lnTo>
                  <a:pt x="1260347" y="385571"/>
                </a:lnTo>
                <a:lnTo>
                  <a:pt x="1264919" y="385571"/>
                </a:lnTo>
                <a:close/>
              </a:path>
            </a:pathLst>
          </a:custGeom>
          <a:solidFill>
            <a:srgbClr val="000000"/>
          </a:solidFill>
        </p:spPr>
        <p:txBody>
          <a:bodyPr wrap="square" lIns="0" tIns="0" rIns="0" bIns="0" rtlCol="0"/>
          <a:lstStyle/>
          <a:p>
            <a:endParaRPr/>
          </a:p>
        </p:txBody>
      </p:sp>
      <p:sp>
        <p:nvSpPr>
          <p:cNvPr id="35" name="object 35"/>
          <p:cNvSpPr txBox="1"/>
          <p:nvPr/>
        </p:nvSpPr>
        <p:spPr>
          <a:xfrm>
            <a:off x="7657474" y="4247386"/>
            <a:ext cx="1091565" cy="286385"/>
          </a:xfrm>
          <a:prstGeom prst="rect">
            <a:avLst/>
          </a:prstGeom>
        </p:spPr>
        <p:txBody>
          <a:bodyPr vert="horz" wrap="square" lIns="0" tIns="0" rIns="0" bIns="0" rtlCol="0">
            <a:spAutoFit/>
          </a:bodyPr>
          <a:lstStyle/>
          <a:p>
            <a:pPr marL="12700">
              <a:lnSpc>
                <a:spcPct val="100000"/>
              </a:lnSpc>
            </a:pPr>
            <a:r>
              <a:rPr sz="1800" spc="-5" dirty="0">
                <a:latin typeface="Times New Roman"/>
                <a:cs typeface="Times New Roman"/>
              </a:rPr>
              <a:t>Imprimante</a:t>
            </a:r>
            <a:endParaRPr sz="1800">
              <a:latin typeface="Times New Roman"/>
              <a:cs typeface="Times New Roman"/>
            </a:endParaRPr>
          </a:p>
        </p:txBody>
      </p:sp>
      <p:sp>
        <p:nvSpPr>
          <p:cNvPr id="36" name="object 36"/>
          <p:cNvSpPr/>
          <p:nvPr/>
        </p:nvSpPr>
        <p:spPr>
          <a:xfrm>
            <a:off x="7718938" y="5068823"/>
            <a:ext cx="1053465" cy="386080"/>
          </a:xfrm>
          <a:custGeom>
            <a:avLst/>
            <a:gdLst/>
            <a:ahLst/>
            <a:cxnLst/>
            <a:rect l="l" t="t" r="r" b="b"/>
            <a:pathLst>
              <a:path w="1053465" h="386079">
                <a:moveTo>
                  <a:pt x="1053083" y="385571"/>
                </a:moveTo>
                <a:lnTo>
                  <a:pt x="1053083" y="0"/>
                </a:lnTo>
                <a:lnTo>
                  <a:pt x="0" y="0"/>
                </a:lnTo>
                <a:lnTo>
                  <a:pt x="0" y="385571"/>
                </a:lnTo>
                <a:lnTo>
                  <a:pt x="4571" y="385571"/>
                </a:lnTo>
                <a:lnTo>
                  <a:pt x="4571" y="10667"/>
                </a:lnTo>
                <a:lnTo>
                  <a:pt x="9143" y="4571"/>
                </a:lnTo>
                <a:lnTo>
                  <a:pt x="9143" y="10667"/>
                </a:lnTo>
                <a:lnTo>
                  <a:pt x="1043939" y="10667"/>
                </a:lnTo>
                <a:lnTo>
                  <a:pt x="1043939" y="4571"/>
                </a:lnTo>
                <a:lnTo>
                  <a:pt x="1048511" y="10667"/>
                </a:lnTo>
                <a:lnTo>
                  <a:pt x="1048511" y="385571"/>
                </a:lnTo>
                <a:lnTo>
                  <a:pt x="1053083" y="385571"/>
                </a:lnTo>
                <a:close/>
              </a:path>
              <a:path w="1053465" h="386079">
                <a:moveTo>
                  <a:pt x="9143" y="10667"/>
                </a:moveTo>
                <a:lnTo>
                  <a:pt x="9143" y="4571"/>
                </a:lnTo>
                <a:lnTo>
                  <a:pt x="4571" y="10667"/>
                </a:lnTo>
                <a:lnTo>
                  <a:pt x="9143" y="10667"/>
                </a:lnTo>
                <a:close/>
              </a:path>
              <a:path w="1053465" h="386079">
                <a:moveTo>
                  <a:pt x="9143" y="376427"/>
                </a:moveTo>
                <a:lnTo>
                  <a:pt x="9143" y="10667"/>
                </a:lnTo>
                <a:lnTo>
                  <a:pt x="4571" y="10667"/>
                </a:lnTo>
                <a:lnTo>
                  <a:pt x="4571" y="376427"/>
                </a:lnTo>
                <a:lnTo>
                  <a:pt x="9143" y="376427"/>
                </a:lnTo>
                <a:close/>
              </a:path>
              <a:path w="1053465" h="386079">
                <a:moveTo>
                  <a:pt x="1048511" y="376427"/>
                </a:moveTo>
                <a:lnTo>
                  <a:pt x="4571" y="376427"/>
                </a:lnTo>
                <a:lnTo>
                  <a:pt x="9143" y="380999"/>
                </a:lnTo>
                <a:lnTo>
                  <a:pt x="9143" y="385571"/>
                </a:lnTo>
                <a:lnTo>
                  <a:pt x="1043939" y="385571"/>
                </a:lnTo>
                <a:lnTo>
                  <a:pt x="1043939" y="380999"/>
                </a:lnTo>
                <a:lnTo>
                  <a:pt x="1048511" y="376427"/>
                </a:lnTo>
                <a:close/>
              </a:path>
              <a:path w="1053465" h="386079">
                <a:moveTo>
                  <a:pt x="9143" y="385571"/>
                </a:moveTo>
                <a:lnTo>
                  <a:pt x="9143" y="380999"/>
                </a:lnTo>
                <a:lnTo>
                  <a:pt x="4571" y="376427"/>
                </a:lnTo>
                <a:lnTo>
                  <a:pt x="4571" y="385571"/>
                </a:lnTo>
                <a:lnTo>
                  <a:pt x="9143" y="385571"/>
                </a:lnTo>
                <a:close/>
              </a:path>
              <a:path w="1053465" h="386079">
                <a:moveTo>
                  <a:pt x="1048511" y="10667"/>
                </a:moveTo>
                <a:lnTo>
                  <a:pt x="1043939" y="4571"/>
                </a:lnTo>
                <a:lnTo>
                  <a:pt x="1043939" y="10667"/>
                </a:lnTo>
                <a:lnTo>
                  <a:pt x="1048511" y="10667"/>
                </a:lnTo>
                <a:close/>
              </a:path>
              <a:path w="1053465" h="386079">
                <a:moveTo>
                  <a:pt x="1048511" y="376427"/>
                </a:moveTo>
                <a:lnTo>
                  <a:pt x="1048511" y="10667"/>
                </a:lnTo>
                <a:lnTo>
                  <a:pt x="1043939" y="10667"/>
                </a:lnTo>
                <a:lnTo>
                  <a:pt x="1043939" y="376427"/>
                </a:lnTo>
                <a:lnTo>
                  <a:pt x="1048511" y="376427"/>
                </a:lnTo>
                <a:close/>
              </a:path>
              <a:path w="1053465" h="386079">
                <a:moveTo>
                  <a:pt x="1048511" y="385571"/>
                </a:moveTo>
                <a:lnTo>
                  <a:pt x="1048511" y="376427"/>
                </a:lnTo>
                <a:lnTo>
                  <a:pt x="1043939" y="380999"/>
                </a:lnTo>
                <a:lnTo>
                  <a:pt x="1043939" y="385571"/>
                </a:lnTo>
                <a:lnTo>
                  <a:pt x="1048511" y="385571"/>
                </a:lnTo>
                <a:close/>
              </a:path>
            </a:pathLst>
          </a:custGeom>
          <a:solidFill>
            <a:srgbClr val="000000"/>
          </a:solidFill>
        </p:spPr>
        <p:txBody>
          <a:bodyPr wrap="square" lIns="0" tIns="0" rIns="0" bIns="0" rtlCol="0"/>
          <a:lstStyle/>
          <a:p>
            <a:endParaRPr/>
          </a:p>
        </p:txBody>
      </p:sp>
      <p:sp>
        <p:nvSpPr>
          <p:cNvPr id="37" name="object 37"/>
          <p:cNvSpPr txBox="1"/>
          <p:nvPr/>
        </p:nvSpPr>
        <p:spPr>
          <a:xfrm>
            <a:off x="7800730" y="5111493"/>
            <a:ext cx="877569" cy="286385"/>
          </a:xfrm>
          <a:prstGeom prst="rect">
            <a:avLst/>
          </a:prstGeom>
        </p:spPr>
        <p:txBody>
          <a:bodyPr vert="horz" wrap="square" lIns="0" tIns="0" rIns="0" bIns="0" rtlCol="0">
            <a:spAutoFit/>
          </a:bodyPr>
          <a:lstStyle/>
          <a:p>
            <a:pPr marL="12700">
              <a:lnSpc>
                <a:spcPct val="100000"/>
              </a:lnSpc>
            </a:pPr>
            <a:r>
              <a:rPr sz="1800" spc="-5" dirty="0">
                <a:latin typeface="Times New Roman"/>
                <a:cs typeface="Times New Roman"/>
              </a:rPr>
              <a:t>Moniteur</a:t>
            </a:r>
            <a:endParaRPr sz="1800">
              <a:latin typeface="Times New Roman"/>
              <a:cs typeface="Times New Roman"/>
            </a:endParaRPr>
          </a:p>
        </p:txBody>
      </p:sp>
      <p:sp>
        <p:nvSpPr>
          <p:cNvPr id="38" name="object 38"/>
          <p:cNvSpPr/>
          <p:nvPr/>
        </p:nvSpPr>
        <p:spPr>
          <a:xfrm>
            <a:off x="2755269" y="3777996"/>
            <a:ext cx="1415415" cy="624840"/>
          </a:xfrm>
          <a:custGeom>
            <a:avLst/>
            <a:gdLst/>
            <a:ahLst/>
            <a:cxnLst/>
            <a:rect l="l" t="t" r="r" b="b"/>
            <a:pathLst>
              <a:path w="1415414" h="624839">
                <a:moveTo>
                  <a:pt x="1415332" y="0"/>
                </a:moveTo>
                <a:lnTo>
                  <a:pt x="1390115" y="0"/>
                </a:lnTo>
                <a:lnTo>
                  <a:pt x="0" y="615695"/>
                </a:lnTo>
                <a:lnTo>
                  <a:pt x="4571" y="624839"/>
                </a:lnTo>
                <a:lnTo>
                  <a:pt x="1415332" y="0"/>
                </a:lnTo>
                <a:close/>
              </a:path>
            </a:pathLst>
          </a:custGeom>
          <a:solidFill>
            <a:srgbClr val="000000"/>
          </a:solidFill>
        </p:spPr>
        <p:txBody>
          <a:bodyPr wrap="square" lIns="0" tIns="0" rIns="0" bIns="0" rtlCol="0"/>
          <a:lstStyle/>
          <a:p>
            <a:endParaRPr/>
          </a:p>
        </p:txBody>
      </p:sp>
      <p:sp>
        <p:nvSpPr>
          <p:cNvPr id="39" name="object 39"/>
          <p:cNvSpPr/>
          <p:nvPr/>
        </p:nvSpPr>
        <p:spPr>
          <a:xfrm>
            <a:off x="5945001" y="3777996"/>
            <a:ext cx="562610" cy="254635"/>
          </a:xfrm>
          <a:custGeom>
            <a:avLst/>
            <a:gdLst/>
            <a:ahLst/>
            <a:cxnLst/>
            <a:rect l="l" t="t" r="r" b="b"/>
            <a:pathLst>
              <a:path w="562609" h="254635">
                <a:moveTo>
                  <a:pt x="562144" y="0"/>
                </a:moveTo>
                <a:lnTo>
                  <a:pt x="537540" y="0"/>
                </a:lnTo>
                <a:lnTo>
                  <a:pt x="0" y="245363"/>
                </a:lnTo>
                <a:lnTo>
                  <a:pt x="4571" y="254507"/>
                </a:lnTo>
                <a:lnTo>
                  <a:pt x="562144" y="0"/>
                </a:lnTo>
                <a:close/>
              </a:path>
            </a:pathLst>
          </a:custGeom>
          <a:solidFill>
            <a:srgbClr val="000000"/>
          </a:solidFill>
        </p:spPr>
        <p:txBody>
          <a:bodyPr wrap="square" lIns="0" tIns="0" rIns="0" bIns="0" rtlCol="0"/>
          <a:lstStyle/>
          <a:p>
            <a:endParaRPr/>
          </a:p>
        </p:txBody>
      </p:sp>
      <p:sp>
        <p:nvSpPr>
          <p:cNvPr id="40" name="object 40"/>
          <p:cNvSpPr/>
          <p:nvPr/>
        </p:nvSpPr>
        <p:spPr>
          <a:xfrm>
            <a:off x="6210177" y="4279391"/>
            <a:ext cx="1369060" cy="172720"/>
          </a:xfrm>
          <a:custGeom>
            <a:avLst/>
            <a:gdLst/>
            <a:ahLst/>
            <a:cxnLst/>
            <a:rect l="l" t="t" r="r" b="b"/>
            <a:pathLst>
              <a:path w="1369059" h="172720">
                <a:moveTo>
                  <a:pt x="1292351" y="114299"/>
                </a:moveTo>
                <a:lnTo>
                  <a:pt x="1288199" y="107856"/>
                </a:lnTo>
                <a:lnTo>
                  <a:pt x="0" y="0"/>
                </a:lnTo>
                <a:lnTo>
                  <a:pt x="0" y="9143"/>
                </a:lnTo>
                <a:lnTo>
                  <a:pt x="1288240" y="118522"/>
                </a:lnTo>
                <a:lnTo>
                  <a:pt x="1292351" y="114299"/>
                </a:lnTo>
                <a:close/>
              </a:path>
              <a:path w="1369059" h="172720">
                <a:moveTo>
                  <a:pt x="1292351" y="150175"/>
                </a:moveTo>
                <a:lnTo>
                  <a:pt x="1292351" y="118871"/>
                </a:lnTo>
                <a:lnTo>
                  <a:pt x="1288240" y="118522"/>
                </a:lnTo>
                <a:lnTo>
                  <a:pt x="1235963" y="172211"/>
                </a:lnTo>
                <a:lnTo>
                  <a:pt x="1292351" y="150175"/>
                </a:lnTo>
                <a:close/>
              </a:path>
              <a:path w="1369059" h="172720">
                <a:moveTo>
                  <a:pt x="1368551" y="120395"/>
                </a:moveTo>
                <a:lnTo>
                  <a:pt x="1248155" y="45719"/>
                </a:lnTo>
                <a:lnTo>
                  <a:pt x="1288199" y="107856"/>
                </a:lnTo>
                <a:lnTo>
                  <a:pt x="1292351" y="108203"/>
                </a:lnTo>
                <a:lnTo>
                  <a:pt x="1292351" y="150175"/>
                </a:lnTo>
                <a:lnTo>
                  <a:pt x="1368551" y="120395"/>
                </a:lnTo>
                <a:close/>
              </a:path>
              <a:path w="1369059" h="172720">
                <a:moveTo>
                  <a:pt x="1292351" y="114299"/>
                </a:moveTo>
                <a:lnTo>
                  <a:pt x="1292351" y="108203"/>
                </a:lnTo>
                <a:lnTo>
                  <a:pt x="1288199" y="107856"/>
                </a:lnTo>
                <a:lnTo>
                  <a:pt x="1292351" y="114299"/>
                </a:lnTo>
                <a:close/>
              </a:path>
              <a:path w="1369059" h="172720">
                <a:moveTo>
                  <a:pt x="1292351" y="118871"/>
                </a:moveTo>
                <a:lnTo>
                  <a:pt x="1292351" y="114299"/>
                </a:lnTo>
                <a:lnTo>
                  <a:pt x="1288240" y="118522"/>
                </a:lnTo>
                <a:lnTo>
                  <a:pt x="1292351" y="118871"/>
                </a:lnTo>
                <a:close/>
              </a:path>
            </a:pathLst>
          </a:custGeom>
          <a:solidFill>
            <a:srgbClr val="000000"/>
          </a:solidFill>
        </p:spPr>
        <p:txBody>
          <a:bodyPr wrap="square" lIns="0" tIns="0" rIns="0" bIns="0" rtlCol="0"/>
          <a:lstStyle/>
          <a:p>
            <a:endParaRPr/>
          </a:p>
        </p:txBody>
      </p:sp>
      <p:sp>
        <p:nvSpPr>
          <p:cNvPr id="41" name="object 41"/>
          <p:cNvSpPr/>
          <p:nvPr/>
        </p:nvSpPr>
        <p:spPr>
          <a:xfrm>
            <a:off x="5945001" y="4532376"/>
            <a:ext cx="1778635" cy="741045"/>
          </a:xfrm>
          <a:custGeom>
            <a:avLst/>
            <a:gdLst/>
            <a:ahLst/>
            <a:cxnLst/>
            <a:rect l="l" t="t" r="r" b="b"/>
            <a:pathLst>
              <a:path w="1778634" h="741045">
                <a:moveTo>
                  <a:pt x="1707990" y="701220"/>
                </a:moveTo>
                <a:lnTo>
                  <a:pt x="1706575" y="696621"/>
                </a:lnTo>
                <a:lnTo>
                  <a:pt x="3047" y="0"/>
                </a:lnTo>
                <a:lnTo>
                  <a:pt x="0" y="9143"/>
                </a:lnTo>
                <a:lnTo>
                  <a:pt x="1703838" y="704992"/>
                </a:lnTo>
                <a:lnTo>
                  <a:pt x="1706613" y="703516"/>
                </a:lnTo>
                <a:lnTo>
                  <a:pt x="1707990" y="701220"/>
                </a:lnTo>
                <a:close/>
              </a:path>
              <a:path w="1778634" h="741045">
                <a:moveTo>
                  <a:pt x="1708403" y="735272"/>
                </a:moveTo>
                <a:lnTo>
                  <a:pt x="1708403" y="702563"/>
                </a:lnTo>
                <a:lnTo>
                  <a:pt x="1706613" y="703516"/>
                </a:lnTo>
                <a:lnTo>
                  <a:pt x="1705355" y="705611"/>
                </a:lnTo>
                <a:lnTo>
                  <a:pt x="1703838" y="704992"/>
                </a:lnTo>
                <a:lnTo>
                  <a:pt x="1636775" y="740663"/>
                </a:lnTo>
                <a:lnTo>
                  <a:pt x="1708403" y="735272"/>
                </a:lnTo>
                <a:close/>
              </a:path>
              <a:path w="1778634" h="741045">
                <a:moveTo>
                  <a:pt x="1778507" y="729995"/>
                </a:moveTo>
                <a:lnTo>
                  <a:pt x="1684019" y="623315"/>
                </a:lnTo>
                <a:lnTo>
                  <a:pt x="1706575" y="696621"/>
                </a:lnTo>
                <a:lnTo>
                  <a:pt x="1709927" y="697991"/>
                </a:lnTo>
                <a:lnTo>
                  <a:pt x="1709927" y="735157"/>
                </a:lnTo>
                <a:lnTo>
                  <a:pt x="1778507" y="729995"/>
                </a:lnTo>
                <a:close/>
              </a:path>
              <a:path w="1778634" h="741045">
                <a:moveTo>
                  <a:pt x="1706613" y="703516"/>
                </a:moveTo>
                <a:lnTo>
                  <a:pt x="1703838" y="704992"/>
                </a:lnTo>
                <a:lnTo>
                  <a:pt x="1705355" y="705611"/>
                </a:lnTo>
                <a:lnTo>
                  <a:pt x="1706613" y="703516"/>
                </a:lnTo>
                <a:close/>
              </a:path>
              <a:path w="1778634" h="741045">
                <a:moveTo>
                  <a:pt x="1709927" y="697991"/>
                </a:moveTo>
                <a:lnTo>
                  <a:pt x="1706575" y="696621"/>
                </a:lnTo>
                <a:lnTo>
                  <a:pt x="1707990" y="701220"/>
                </a:lnTo>
                <a:lnTo>
                  <a:pt x="1709927" y="697991"/>
                </a:lnTo>
                <a:close/>
              </a:path>
              <a:path w="1778634" h="741045">
                <a:moveTo>
                  <a:pt x="1709927" y="735157"/>
                </a:moveTo>
                <a:lnTo>
                  <a:pt x="1709927" y="697991"/>
                </a:lnTo>
                <a:lnTo>
                  <a:pt x="1707990" y="701220"/>
                </a:lnTo>
                <a:lnTo>
                  <a:pt x="1708403" y="702563"/>
                </a:lnTo>
                <a:lnTo>
                  <a:pt x="1708403" y="735272"/>
                </a:lnTo>
                <a:lnTo>
                  <a:pt x="1709927" y="735157"/>
                </a:lnTo>
                <a:close/>
              </a:path>
            </a:pathLst>
          </a:custGeom>
          <a:solidFill>
            <a:srgbClr val="000000"/>
          </a:solidFill>
        </p:spPr>
        <p:txBody>
          <a:bodyPr wrap="square" lIns="0" tIns="0" rIns="0" bIns="0" rtlCol="0"/>
          <a:lstStyle/>
          <a:p>
            <a:endParaRPr/>
          </a:p>
        </p:txBody>
      </p:sp>
      <p:sp>
        <p:nvSpPr>
          <p:cNvPr id="42" name="object 42"/>
          <p:cNvSpPr txBox="1"/>
          <p:nvPr/>
        </p:nvSpPr>
        <p:spPr>
          <a:xfrm>
            <a:off x="4850267" y="3966970"/>
            <a:ext cx="898525" cy="554990"/>
          </a:xfrm>
          <a:prstGeom prst="rect">
            <a:avLst/>
          </a:prstGeom>
        </p:spPr>
        <p:txBody>
          <a:bodyPr vert="horz" wrap="square" lIns="0" tIns="0" rIns="0" bIns="0" rtlCol="0">
            <a:spAutoFit/>
          </a:bodyPr>
          <a:lstStyle/>
          <a:p>
            <a:pPr marL="12700" marR="5080">
              <a:lnSpc>
                <a:spcPct val="100000"/>
              </a:lnSpc>
            </a:pPr>
            <a:r>
              <a:rPr sz="1800" spc="-5" dirty="0">
                <a:solidFill>
                  <a:srgbClr val="006532"/>
                </a:solidFill>
                <a:latin typeface="Tahoma"/>
                <a:cs typeface="Tahoma"/>
              </a:rPr>
              <a:t>Streams  </a:t>
            </a:r>
            <a:r>
              <a:rPr sz="1800" dirty="0">
                <a:solidFill>
                  <a:srgbClr val="006532"/>
                </a:solidFill>
                <a:latin typeface="Tahoma"/>
                <a:cs typeface="Tahoma"/>
              </a:rPr>
              <a:t>de</a:t>
            </a:r>
            <a:r>
              <a:rPr sz="1800" spc="-105" dirty="0">
                <a:solidFill>
                  <a:srgbClr val="006532"/>
                </a:solidFill>
                <a:latin typeface="Tahoma"/>
                <a:cs typeface="Tahoma"/>
              </a:rPr>
              <a:t> </a:t>
            </a:r>
            <a:r>
              <a:rPr sz="1800" spc="-5" dirty="0">
                <a:solidFill>
                  <a:srgbClr val="006532"/>
                </a:solidFill>
                <a:latin typeface="Tahoma"/>
                <a:cs typeface="Tahoma"/>
              </a:rPr>
              <a:t>sortie</a:t>
            </a:r>
            <a:endParaRPr sz="1800">
              <a:latin typeface="Tahoma"/>
              <a:cs typeface="Tahoma"/>
            </a:endParaRPr>
          </a:p>
        </p:txBody>
      </p:sp>
      <p:sp>
        <p:nvSpPr>
          <p:cNvPr id="43" name="object 43"/>
          <p:cNvSpPr/>
          <p:nvPr/>
        </p:nvSpPr>
        <p:spPr>
          <a:xfrm>
            <a:off x="1238893" y="4782311"/>
            <a:ext cx="2188845" cy="2176780"/>
          </a:xfrm>
          <a:custGeom>
            <a:avLst/>
            <a:gdLst/>
            <a:ahLst/>
            <a:cxnLst/>
            <a:rect l="l" t="t" r="r" b="b"/>
            <a:pathLst>
              <a:path w="2188845" h="2176779">
                <a:moveTo>
                  <a:pt x="2188460" y="2176271"/>
                </a:moveTo>
                <a:lnTo>
                  <a:pt x="2188460" y="0"/>
                </a:lnTo>
                <a:lnTo>
                  <a:pt x="0" y="0"/>
                </a:lnTo>
                <a:lnTo>
                  <a:pt x="0" y="2176271"/>
                </a:lnTo>
                <a:lnTo>
                  <a:pt x="4571" y="2176271"/>
                </a:lnTo>
                <a:lnTo>
                  <a:pt x="4571" y="9143"/>
                </a:lnTo>
                <a:lnTo>
                  <a:pt x="9143" y="4571"/>
                </a:lnTo>
                <a:lnTo>
                  <a:pt x="9143" y="9143"/>
                </a:lnTo>
                <a:lnTo>
                  <a:pt x="2179316" y="9143"/>
                </a:lnTo>
                <a:lnTo>
                  <a:pt x="2179316" y="4571"/>
                </a:lnTo>
                <a:lnTo>
                  <a:pt x="2183888" y="9143"/>
                </a:lnTo>
                <a:lnTo>
                  <a:pt x="2183888" y="2176271"/>
                </a:lnTo>
                <a:lnTo>
                  <a:pt x="2188460" y="2176271"/>
                </a:lnTo>
                <a:close/>
              </a:path>
              <a:path w="2188845" h="2176779">
                <a:moveTo>
                  <a:pt x="9143" y="9143"/>
                </a:moveTo>
                <a:lnTo>
                  <a:pt x="9143" y="4571"/>
                </a:lnTo>
                <a:lnTo>
                  <a:pt x="4571" y="9143"/>
                </a:lnTo>
                <a:lnTo>
                  <a:pt x="9143" y="9143"/>
                </a:lnTo>
                <a:close/>
              </a:path>
              <a:path w="2188845" h="2176779">
                <a:moveTo>
                  <a:pt x="9143" y="2167127"/>
                </a:moveTo>
                <a:lnTo>
                  <a:pt x="9143" y="9143"/>
                </a:lnTo>
                <a:lnTo>
                  <a:pt x="4571" y="9143"/>
                </a:lnTo>
                <a:lnTo>
                  <a:pt x="4571" y="2167127"/>
                </a:lnTo>
                <a:lnTo>
                  <a:pt x="9143" y="2167127"/>
                </a:lnTo>
                <a:close/>
              </a:path>
              <a:path w="2188845" h="2176779">
                <a:moveTo>
                  <a:pt x="2183888" y="2167127"/>
                </a:moveTo>
                <a:lnTo>
                  <a:pt x="4571" y="2167127"/>
                </a:lnTo>
                <a:lnTo>
                  <a:pt x="9143" y="2171699"/>
                </a:lnTo>
                <a:lnTo>
                  <a:pt x="9143" y="2176271"/>
                </a:lnTo>
                <a:lnTo>
                  <a:pt x="2179316" y="2176271"/>
                </a:lnTo>
                <a:lnTo>
                  <a:pt x="2179316" y="2171699"/>
                </a:lnTo>
                <a:lnTo>
                  <a:pt x="2183888" y="2167127"/>
                </a:lnTo>
                <a:close/>
              </a:path>
              <a:path w="2188845" h="2176779">
                <a:moveTo>
                  <a:pt x="9143" y="2176271"/>
                </a:moveTo>
                <a:lnTo>
                  <a:pt x="9143" y="2171699"/>
                </a:lnTo>
                <a:lnTo>
                  <a:pt x="4571" y="2167127"/>
                </a:lnTo>
                <a:lnTo>
                  <a:pt x="4571" y="2176271"/>
                </a:lnTo>
                <a:lnTo>
                  <a:pt x="9143" y="2176271"/>
                </a:lnTo>
                <a:close/>
              </a:path>
              <a:path w="2188845" h="2176779">
                <a:moveTo>
                  <a:pt x="2183888" y="9143"/>
                </a:moveTo>
                <a:lnTo>
                  <a:pt x="2179316" y="4571"/>
                </a:lnTo>
                <a:lnTo>
                  <a:pt x="2179316" y="9143"/>
                </a:lnTo>
                <a:lnTo>
                  <a:pt x="2183888" y="9143"/>
                </a:lnTo>
                <a:close/>
              </a:path>
              <a:path w="2188845" h="2176779">
                <a:moveTo>
                  <a:pt x="2183888" y="2167127"/>
                </a:moveTo>
                <a:lnTo>
                  <a:pt x="2183888" y="9143"/>
                </a:lnTo>
                <a:lnTo>
                  <a:pt x="2179316" y="9143"/>
                </a:lnTo>
                <a:lnTo>
                  <a:pt x="2179316" y="2167127"/>
                </a:lnTo>
                <a:lnTo>
                  <a:pt x="2183888" y="2167127"/>
                </a:lnTo>
                <a:close/>
              </a:path>
              <a:path w="2188845" h="2176779">
                <a:moveTo>
                  <a:pt x="2183888" y="2176271"/>
                </a:moveTo>
                <a:lnTo>
                  <a:pt x="2183888" y="2167127"/>
                </a:lnTo>
                <a:lnTo>
                  <a:pt x="2179316" y="2171699"/>
                </a:lnTo>
                <a:lnTo>
                  <a:pt x="2179316" y="2176271"/>
                </a:lnTo>
                <a:lnTo>
                  <a:pt x="2183888" y="2176271"/>
                </a:lnTo>
                <a:close/>
              </a:path>
            </a:pathLst>
          </a:custGeom>
          <a:solidFill>
            <a:srgbClr val="000000"/>
          </a:solidFill>
        </p:spPr>
        <p:txBody>
          <a:bodyPr wrap="square" lIns="0" tIns="0" rIns="0" bIns="0" rtlCol="0"/>
          <a:lstStyle/>
          <a:p>
            <a:endParaRPr/>
          </a:p>
        </p:txBody>
      </p:sp>
      <p:sp>
        <p:nvSpPr>
          <p:cNvPr id="44" name="object 44"/>
          <p:cNvSpPr txBox="1"/>
          <p:nvPr/>
        </p:nvSpPr>
        <p:spPr>
          <a:xfrm>
            <a:off x="1363357" y="4823457"/>
            <a:ext cx="1939289" cy="286385"/>
          </a:xfrm>
          <a:prstGeom prst="rect">
            <a:avLst/>
          </a:prstGeom>
        </p:spPr>
        <p:txBody>
          <a:bodyPr vert="horz" wrap="square" lIns="0" tIns="0" rIns="0" bIns="0" rtlCol="0">
            <a:spAutoFit/>
          </a:bodyPr>
          <a:lstStyle/>
          <a:p>
            <a:pPr marL="12700">
              <a:lnSpc>
                <a:spcPct val="100000"/>
              </a:lnSpc>
            </a:pPr>
            <a:r>
              <a:rPr sz="1800" spc="-5" dirty="0">
                <a:latin typeface="Times New Roman"/>
                <a:cs typeface="Times New Roman"/>
              </a:rPr>
              <a:t>Un </a:t>
            </a:r>
            <a:r>
              <a:rPr sz="1800" dirty="0">
                <a:latin typeface="Times New Roman"/>
                <a:cs typeface="Times New Roman"/>
              </a:rPr>
              <a:t>autre</a:t>
            </a:r>
            <a:r>
              <a:rPr sz="1800" spc="-95" dirty="0">
                <a:latin typeface="Times New Roman"/>
                <a:cs typeface="Times New Roman"/>
              </a:rPr>
              <a:t> </a:t>
            </a:r>
            <a:r>
              <a:rPr sz="1800" spc="-5" dirty="0">
                <a:latin typeface="Times New Roman"/>
                <a:cs typeface="Times New Roman"/>
              </a:rPr>
              <a:t>Programme</a:t>
            </a:r>
            <a:endParaRPr sz="1800">
              <a:latin typeface="Times New Roman"/>
              <a:cs typeface="Times New Roman"/>
            </a:endParaRPr>
          </a:p>
        </p:txBody>
      </p:sp>
      <p:sp>
        <p:nvSpPr>
          <p:cNvPr id="45" name="object 45"/>
          <p:cNvSpPr/>
          <p:nvPr/>
        </p:nvSpPr>
        <p:spPr>
          <a:xfrm>
            <a:off x="1453777" y="5358383"/>
            <a:ext cx="1811020" cy="728980"/>
          </a:xfrm>
          <a:custGeom>
            <a:avLst/>
            <a:gdLst/>
            <a:ahLst/>
            <a:cxnLst/>
            <a:rect l="l" t="t" r="r" b="b"/>
            <a:pathLst>
              <a:path w="1811020" h="728979">
                <a:moveTo>
                  <a:pt x="1523" y="373379"/>
                </a:moveTo>
                <a:lnTo>
                  <a:pt x="1523" y="355091"/>
                </a:lnTo>
                <a:lnTo>
                  <a:pt x="0" y="364235"/>
                </a:lnTo>
                <a:lnTo>
                  <a:pt x="1523" y="373379"/>
                </a:lnTo>
                <a:close/>
              </a:path>
              <a:path w="1811020" h="728979">
                <a:moveTo>
                  <a:pt x="908300" y="9245"/>
                </a:moveTo>
                <a:lnTo>
                  <a:pt x="908300" y="1523"/>
                </a:lnTo>
                <a:lnTo>
                  <a:pt x="905252" y="0"/>
                </a:lnTo>
                <a:lnTo>
                  <a:pt x="858008" y="0"/>
                </a:lnTo>
                <a:lnTo>
                  <a:pt x="812288" y="1523"/>
                </a:lnTo>
                <a:lnTo>
                  <a:pt x="679700" y="10667"/>
                </a:lnTo>
                <a:lnTo>
                  <a:pt x="637028" y="15239"/>
                </a:lnTo>
                <a:lnTo>
                  <a:pt x="594356" y="21335"/>
                </a:lnTo>
                <a:lnTo>
                  <a:pt x="554732" y="27431"/>
                </a:lnTo>
                <a:lnTo>
                  <a:pt x="513584" y="35051"/>
                </a:lnTo>
                <a:lnTo>
                  <a:pt x="475484" y="42671"/>
                </a:lnTo>
                <a:lnTo>
                  <a:pt x="437384" y="51815"/>
                </a:lnTo>
                <a:lnTo>
                  <a:pt x="330704" y="82295"/>
                </a:lnTo>
                <a:lnTo>
                  <a:pt x="266696" y="105155"/>
                </a:lnTo>
                <a:lnTo>
                  <a:pt x="237740" y="118871"/>
                </a:lnTo>
                <a:lnTo>
                  <a:pt x="208784" y="131063"/>
                </a:lnTo>
                <a:lnTo>
                  <a:pt x="156968" y="158495"/>
                </a:lnTo>
                <a:lnTo>
                  <a:pt x="111248" y="188975"/>
                </a:lnTo>
                <a:lnTo>
                  <a:pt x="73148" y="220979"/>
                </a:lnTo>
                <a:lnTo>
                  <a:pt x="42671" y="254507"/>
                </a:lnTo>
                <a:lnTo>
                  <a:pt x="19811" y="289559"/>
                </a:lnTo>
                <a:lnTo>
                  <a:pt x="6095" y="326135"/>
                </a:lnTo>
                <a:lnTo>
                  <a:pt x="3047" y="335279"/>
                </a:lnTo>
                <a:lnTo>
                  <a:pt x="1523" y="345947"/>
                </a:lnTo>
                <a:lnTo>
                  <a:pt x="1523" y="384047"/>
                </a:lnTo>
                <a:lnTo>
                  <a:pt x="3047" y="393191"/>
                </a:lnTo>
                <a:lnTo>
                  <a:pt x="6095" y="402335"/>
                </a:lnTo>
                <a:lnTo>
                  <a:pt x="10667" y="420623"/>
                </a:lnTo>
                <a:lnTo>
                  <a:pt x="10667" y="345947"/>
                </a:lnTo>
                <a:lnTo>
                  <a:pt x="12191" y="336803"/>
                </a:lnTo>
                <a:lnTo>
                  <a:pt x="15239" y="329183"/>
                </a:lnTo>
                <a:lnTo>
                  <a:pt x="19811" y="310895"/>
                </a:lnTo>
                <a:lnTo>
                  <a:pt x="38099" y="277367"/>
                </a:lnTo>
                <a:lnTo>
                  <a:pt x="64007" y="243839"/>
                </a:lnTo>
                <a:lnTo>
                  <a:pt x="97532" y="211835"/>
                </a:lnTo>
                <a:lnTo>
                  <a:pt x="138680" y="181355"/>
                </a:lnTo>
                <a:lnTo>
                  <a:pt x="185924" y="153923"/>
                </a:lnTo>
                <a:lnTo>
                  <a:pt x="240788" y="126491"/>
                </a:lnTo>
                <a:lnTo>
                  <a:pt x="301748" y="102107"/>
                </a:lnTo>
                <a:lnTo>
                  <a:pt x="403856" y="70103"/>
                </a:lnTo>
                <a:lnTo>
                  <a:pt x="477008" y="53339"/>
                </a:lnTo>
                <a:lnTo>
                  <a:pt x="516632" y="44195"/>
                </a:lnTo>
                <a:lnTo>
                  <a:pt x="556256" y="38099"/>
                </a:lnTo>
                <a:lnTo>
                  <a:pt x="595880" y="30479"/>
                </a:lnTo>
                <a:lnTo>
                  <a:pt x="638552" y="25907"/>
                </a:lnTo>
                <a:lnTo>
                  <a:pt x="681224" y="19811"/>
                </a:lnTo>
                <a:lnTo>
                  <a:pt x="723896" y="16763"/>
                </a:lnTo>
                <a:lnTo>
                  <a:pt x="768092" y="13715"/>
                </a:lnTo>
                <a:lnTo>
                  <a:pt x="813812" y="10667"/>
                </a:lnTo>
                <a:lnTo>
                  <a:pt x="859532" y="9143"/>
                </a:lnTo>
                <a:lnTo>
                  <a:pt x="902204" y="9143"/>
                </a:lnTo>
                <a:lnTo>
                  <a:pt x="902204" y="7619"/>
                </a:lnTo>
                <a:lnTo>
                  <a:pt x="905252" y="9143"/>
                </a:lnTo>
                <a:lnTo>
                  <a:pt x="908300" y="9245"/>
                </a:lnTo>
                <a:close/>
              </a:path>
              <a:path w="1811020" h="728979">
                <a:moveTo>
                  <a:pt x="905252" y="719327"/>
                </a:moveTo>
                <a:lnTo>
                  <a:pt x="859532" y="719327"/>
                </a:lnTo>
                <a:lnTo>
                  <a:pt x="813812" y="717803"/>
                </a:lnTo>
                <a:lnTo>
                  <a:pt x="768092" y="714755"/>
                </a:lnTo>
                <a:lnTo>
                  <a:pt x="723896" y="711707"/>
                </a:lnTo>
                <a:lnTo>
                  <a:pt x="595880" y="697991"/>
                </a:lnTo>
                <a:lnTo>
                  <a:pt x="556256" y="690371"/>
                </a:lnTo>
                <a:lnTo>
                  <a:pt x="516632" y="684275"/>
                </a:lnTo>
                <a:lnTo>
                  <a:pt x="477008" y="675131"/>
                </a:lnTo>
                <a:lnTo>
                  <a:pt x="440432" y="667511"/>
                </a:lnTo>
                <a:lnTo>
                  <a:pt x="403856" y="658367"/>
                </a:lnTo>
                <a:lnTo>
                  <a:pt x="333752" y="637031"/>
                </a:lnTo>
                <a:lnTo>
                  <a:pt x="240788" y="601979"/>
                </a:lnTo>
                <a:lnTo>
                  <a:pt x="185924" y="574547"/>
                </a:lnTo>
                <a:lnTo>
                  <a:pt x="138680" y="547115"/>
                </a:lnTo>
                <a:lnTo>
                  <a:pt x="97532" y="516635"/>
                </a:lnTo>
                <a:lnTo>
                  <a:pt x="48767" y="467867"/>
                </a:lnTo>
                <a:lnTo>
                  <a:pt x="27431" y="434339"/>
                </a:lnTo>
                <a:lnTo>
                  <a:pt x="15239" y="399287"/>
                </a:lnTo>
                <a:lnTo>
                  <a:pt x="12191" y="390143"/>
                </a:lnTo>
                <a:lnTo>
                  <a:pt x="10667" y="382523"/>
                </a:lnTo>
                <a:lnTo>
                  <a:pt x="10667" y="420623"/>
                </a:lnTo>
                <a:lnTo>
                  <a:pt x="30479" y="457199"/>
                </a:lnTo>
                <a:lnTo>
                  <a:pt x="56387" y="490727"/>
                </a:lnTo>
                <a:lnTo>
                  <a:pt x="91436" y="524255"/>
                </a:lnTo>
                <a:lnTo>
                  <a:pt x="132584" y="554735"/>
                </a:lnTo>
                <a:lnTo>
                  <a:pt x="181352" y="583691"/>
                </a:lnTo>
                <a:lnTo>
                  <a:pt x="237740" y="611123"/>
                </a:lnTo>
                <a:lnTo>
                  <a:pt x="298700" y="635507"/>
                </a:lnTo>
                <a:lnTo>
                  <a:pt x="400808" y="667511"/>
                </a:lnTo>
                <a:lnTo>
                  <a:pt x="475484" y="685799"/>
                </a:lnTo>
                <a:lnTo>
                  <a:pt x="554732" y="701039"/>
                </a:lnTo>
                <a:lnTo>
                  <a:pt x="595880" y="707135"/>
                </a:lnTo>
                <a:lnTo>
                  <a:pt x="637028" y="711707"/>
                </a:lnTo>
                <a:lnTo>
                  <a:pt x="679700" y="717803"/>
                </a:lnTo>
                <a:lnTo>
                  <a:pt x="768092" y="723899"/>
                </a:lnTo>
                <a:lnTo>
                  <a:pt x="813812" y="726947"/>
                </a:lnTo>
                <a:lnTo>
                  <a:pt x="859532" y="728471"/>
                </a:lnTo>
                <a:lnTo>
                  <a:pt x="900680" y="728471"/>
                </a:lnTo>
                <a:lnTo>
                  <a:pt x="900680" y="723899"/>
                </a:lnTo>
                <a:lnTo>
                  <a:pt x="902204" y="720851"/>
                </a:lnTo>
                <a:lnTo>
                  <a:pt x="905252" y="719327"/>
                </a:lnTo>
                <a:close/>
              </a:path>
              <a:path w="1811020" h="728979">
                <a:moveTo>
                  <a:pt x="905252" y="719327"/>
                </a:moveTo>
                <a:lnTo>
                  <a:pt x="902204" y="720851"/>
                </a:lnTo>
                <a:lnTo>
                  <a:pt x="900680" y="723899"/>
                </a:lnTo>
                <a:lnTo>
                  <a:pt x="905252" y="719327"/>
                </a:lnTo>
                <a:close/>
              </a:path>
              <a:path w="1811020" h="728979">
                <a:moveTo>
                  <a:pt x="1801364" y="416051"/>
                </a:moveTo>
                <a:lnTo>
                  <a:pt x="1801364" y="364235"/>
                </a:lnTo>
                <a:lnTo>
                  <a:pt x="1799840" y="373379"/>
                </a:lnTo>
                <a:lnTo>
                  <a:pt x="1799840" y="382523"/>
                </a:lnTo>
                <a:lnTo>
                  <a:pt x="1796792" y="400811"/>
                </a:lnTo>
                <a:lnTo>
                  <a:pt x="1761740" y="467867"/>
                </a:lnTo>
                <a:lnTo>
                  <a:pt x="1731260" y="501395"/>
                </a:lnTo>
                <a:lnTo>
                  <a:pt x="1694684" y="531875"/>
                </a:lnTo>
                <a:lnTo>
                  <a:pt x="1648964" y="560831"/>
                </a:lnTo>
                <a:lnTo>
                  <a:pt x="1624580" y="576071"/>
                </a:lnTo>
                <a:lnTo>
                  <a:pt x="1597148" y="588263"/>
                </a:lnTo>
                <a:lnTo>
                  <a:pt x="1569716" y="601979"/>
                </a:lnTo>
                <a:lnTo>
                  <a:pt x="1540760" y="614171"/>
                </a:lnTo>
                <a:lnTo>
                  <a:pt x="1476752" y="637031"/>
                </a:lnTo>
                <a:lnTo>
                  <a:pt x="1406648" y="658367"/>
                </a:lnTo>
                <a:lnTo>
                  <a:pt x="1333496" y="675131"/>
                </a:lnTo>
                <a:lnTo>
                  <a:pt x="1295396" y="684275"/>
                </a:lnTo>
                <a:lnTo>
                  <a:pt x="1254248" y="690371"/>
                </a:lnTo>
                <a:lnTo>
                  <a:pt x="1214624" y="697991"/>
                </a:lnTo>
                <a:lnTo>
                  <a:pt x="1086608" y="711707"/>
                </a:lnTo>
                <a:lnTo>
                  <a:pt x="1042412" y="714755"/>
                </a:lnTo>
                <a:lnTo>
                  <a:pt x="996692" y="717803"/>
                </a:lnTo>
                <a:lnTo>
                  <a:pt x="950972" y="717803"/>
                </a:lnTo>
                <a:lnTo>
                  <a:pt x="905252" y="719327"/>
                </a:lnTo>
                <a:lnTo>
                  <a:pt x="900680" y="723899"/>
                </a:lnTo>
                <a:lnTo>
                  <a:pt x="900680" y="728471"/>
                </a:lnTo>
                <a:lnTo>
                  <a:pt x="905252" y="728471"/>
                </a:lnTo>
                <a:lnTo>
                  <a:pt x="909824" y="723899"/>
                </a:lnTo>
                <a:lnTo>
                  <a:pt x="909824" y="728471"/>
                </a:lnTo>
                <a:lnTo>
                  <a:pt x="952496" y="728471"/>
                </a:lnTo>
                <a:lnTo>
                  <a:pt x="998216" y="726947"/>
                </a:lnTo>
                <a:lnTo>
                  <a:pt x="1130804" y="717803"/>
                </a:lnTo>
                <a:lnTo>
                  <a:pt x="1173476" y="711707"/>
                </a:lnTo>
                <a:lnTo>
                  <a:pt x="1216148" y="707135"/>
                </a:lnTo>
                <a:lnTo>
                  <a:pt x="1257296" y="701039"/>
                </a:lnTo>
                <a:lnTo>
                  <a:pt x="1296920" y="693419"/>
                </a:lnTo>
                <a:lnTo>
                  <a:pt x="1335020" y="685799"/>
                </a:lnTo>
                <a:lnTo>
                  <a:pt x="1373120" y="676655"/>
                </a:lnTo>
                <a:lnTo>
                  <a:pt x="1479800" y="646175"/>
                </a:lnTo>
                <a:lnTo>
                  <a:pt x="1543808" y="623315"/>
                </a:lnTo>
                <a:lnTo>
                  <a:pt x="1629152" y="583691"/>
                </a:lnTo>
                <a:lnTo>
                  <a:pt x="1677920" y="554735"/>
                </a:lnTo>
                <a:lnTo>
                  <a:pt x="1720592" y="524255"/>
                </a:lnTo>
                <a:lnTo>
                  <a:pt x="1769360" y="473963"/>
                </a:lnTo>
                <a:lnTo>
                  <a:pt x="1792220" y="438911"/>
                </a:lnTo>
                <a:lnTo>
                  <a:pt x="1799840" y="420623"/>
                </a:lnTo>
                <a:lnTo>
                  <a:pt x="1801364" y="416051"/>
                </a:lnTo>
                <a:close/>
              </a:path>
              <a:path w="1811020" h="728979">
                <a:moveTo>
                  <a:pt x="905252" y="9143"/>
                </a:moveTo>
                <a:lnTo>
                  <a:pt x="902204" y="7619"/>
                </a:lnTo>
                <a:lnTo>
                  <a:pt x="902204" y="9143"/>
                </a:lnTo>
                <a:lnTo>
                  <a:pt x="905252" y="9143"/>
                </a:lnTo>
                <a:close/>
              </a:path>
              <a:path w="1811020" h="728979">
                <a:moveTo>
                  <a:pt x="1810508" y="373379"/>
                </a:moveTo>
                <a:lnTo>
                  <a:pt x="1810508" y="355091"/>
                </a:lnTo>
                <a:lnTo>
                  <a:pt x="1808984" y="344423"/>
                </a:lnTo>
                <a:lnTo>
                  <a:pt x="1781552" y="271271"/>
                </a:lnTo>
                <a:lnTo>
                  <a:pt x="1754120" y="237743"/>
                </a:lnTo>
                <a:lnTo>
                  <a:pt x="1719068" y="204215"/>
                </a:lnTo>
                <a:lnTo>
                  <a:pt x="1677920" y="173735"/>
                </a:lnTo>
                <a:lnTo>
                  <a:pt x="1629152" y="144779"/>
                </a:lnTo>
                <a:lnTo>
                  <a:pt x="1574288" y="118871"/>
                </a:lnTo>
                <a:lnTo>
                  <a:pt x="1543808" y="105155"/>
                </a:lnTo>
                <a:lnTo>
                  <a:pt x="1479800" y="82295"/>
                </a:lnTo>
                <a:lnTo>
                  <a:pt x="1409696" y="60959"/>
                </a:lnTo>
                <a:lnTo>
                  <a:pt x="1335020" y="44195"/>
                </a:lnTo>
                <a:lnTo>
                  <a:pt x="1296920" y="35051"/>
                </a:lnTo>
                <a:lnTo>
                  <a:pt x="1255772" y="28955"/>
                </a:lnTo>
                <a:lnTo>
                  <a:pt x="1216148" y="21335"/>
                </a:lnTo>
                <a:lnTo>
                  <a:pt x="1173476" y="16763"/>
                </a:lnTo>
                <a:lnTo>
                  <a:pt x="1130804" y="10667"/>
                </a:lnTo>
                <a:lnTo>
                  <a:pt x="998216" y="1523"/>
                </a:lnTo>
                <a:lnTo>
                  <a:pt x="952496" y="0"/>
                </a:lnTo>
                <a:lnTo>
                  <a:pt x="905252" y="0"/>
                </a:lnTo>
                <a:lnTo>
                  <a:pt x="908300" y="1523"/>
                </a:lnTo>
                <a:lnTo>
                  <a:pt x="908300" y="9245"/>
                </a:lnTo>
                <a:lnTo>
                  <a:pt x="950972" y="10667"/>
                </a:lnTo>
                <a:lnTo>
                  <a:pt x="996692" y="10667"/>
                </a:lnTo>
                <a:lnTo>
                  <a:pt x="1042412" y="13715"/>
                </a:lnTo>
                <a:lnTo>
                  <a:pt x="1086608" y="16763"/>
                </a:lnTo>
                <a:lnTo>
                  <a:pt x="1171952" y="25907"/>
                </a:lnTo>
                <a:lnTo>
                  <a:pt x="1214624" y="32003"/>
                </a:lnTo>
                <a:lnTo>
                  <a:pt x="1255772" y="38099"/>
                </a:lnTo>
                <a:lnTo>
                  <a:pt x="1295396" y="44195"/>
                </a:lnTo>
                <a:lnTo>
                  <a:pt x="1333496" y="53339"/>
                </a:lnTo>
                <a:lnTo>
                  <a:pt x="1371596" y="60959"/>
                </a:lnTo>
                <a:lnTo>
                  <a:pt x="1443224" y="80771"/>
                </a:lnTo>
                <a:lnTo>
                  <a:pt x="1508756" y="102107"/>
                </a:lnTo>
                <a:lnTo>
                  <a:pt x="1569716" y="126491"/>
                </a:lnTo>
                <a:lnTo>
                  <a:pt x="1624580" y="153923"/>
                </a:lnTo>
                <a:lnTo>
                  <a:pt x="1673348" y="181355"/>
                </a:lnTo>
                <a:lnTo>
                  <a:pt x="1714496" y="211835"/>
                </a:lnTo>
                <a:lnTo>
                  <a:pt x="1731260" y="228599"/>
                </a:lnTo>
                <a:lnTo>
                  <a:pt x="1748024" y="243839"/>
                </a:lnTo>
                <a:lnTo>
                  <a:pt x="1773932" y="277367"/>
                </a:lnTo>
                <a:lnTo>
                  <a:pt x="1796792" y="329183"/>
                </a:lnTo>
                <a:lnTo>
                  <a:pt x="1798316" y="338327"/>
                </a:lnTo>
                <a:lnTo>
                  <a:pt x="1799840" y="345947"/>
                </a:lnTo>
                <a:lnTo>
                  <a:pt x="1799840" y="355091"/>
                </a:lnTo>
                <a:lnTo>
                  <a:pt x="1801364" y="364235"/>
                </a:lnTo>
                <a:lnTo>
                  <a:pt x="1801364" y="416051"/>
                </a:lnTo>
                <a:lnTo>
                  <a:pt x="1805936" y="402335"/>
                </a:lnTo>
                <a:lnTo>
                  <a:pt x="1807460" y="393191"/>
                </a:lnTo>
                <a:lnTo>
                  <a:pt x="1808984" y="382523"/>
                </a:lnTo>
                <a:lnTo>
                  <a:pt x="1810508" y="373379"/>
                </a:lnTo>
                <a:close/>
              </a:path>
              <a:path w="1811020" h="728979">
                <a:moveTo>
                  <a:pt x="909824" y="723899"/>
                </a:moveTo>
                <a:lnTo>
                  <a:pt x="905252" y="728471"/>
                </a:lnTo>
                <a:lnTo>
                  <a:pt x="908300" y="726947"/>
                </a:lnTo>
                <a:lnTo>
                  <a:pt x="909824" y="723899"/>
                </a:lnTo>
                <a:close/>
              </a:path>
              <a:path w="1811020" h="728979">
                <a:moveTo>
                  <a:pt x="909824" y="728471"/>
                </a:moveTo>
                <a:lnTo>
                  <a:pt x="909824" y="723899"/>
                </a:lnTo>
                <a:lnTo>
                  <a:pt x="908300" y="726947"/>
                </a:lnTo>
                <a:lnTo>
                  <a:pt x="905252" y="728471"/>
                </a:lnTo>
                <a:lnTo>
                  <a:pt x="909824" y="728471"/>
                </a:lnTo>
                <a:close/>
              </a:path>
            </a:pathLst>
          </a:custGeom>
          <a:solidFill>
            <a:srgbClr val="000000"/>
          </a:solidFill>
        </p:spPr>
        <p:txBody>
          <a:bodyPr wrap="square" lIns="0" tIns="0" rIns="0" bIns="0" rtlCol="0"/>
          <a:lstStyle/>
          <a:p>
            <a:endParaRPr/>
          </a:p>
        </p:txBody>
      </p:sp>
      <p:sp>
        <p:nvSpPr>
          <p:cNvPr id="46" name="object 46"/>
          <p:cNvSpPr/>
          <p:nvPr/>
        </p:nvSpPr>
        <p:spPr>
          <a:xfrm>
            <a:off x="1453777" y="6150863"/>
            <a:ext cx="1798320" cy="728980"/>
          </a:xfrm>
          <a:custGeom>
            <a:avLst/>
            <a:gdLst/>
            <a:ahLst/>
            <a:cxnLst/>
            <a:rect l="l" t="t" r="r" b="b"/>
            <a:pathLst>
              <a:path w="1798320" h="728979">
                <a:moveTo>
                  <a:pt x="1767839" y="277367"/>
                </a:moveTo>
                <a:lnTo>
                  <a:pt x="1767839" y="254507"/>
                </a:lnTo>
                <a:lnTo>
                  <a:pt x="1752599" y="236219"/>
                </a:lnTo>
                <a:lnTo>
                  <a:pt x="1722119" y="220979"/>
                </a:lnTo>
                <a:lnTo>
                  <a:pt x="1706879" y="204215"/>
                </a:lnTo>
                <a:lnTo>
                  <a:pt x="1676399" y="173735"/>
                </a:lnTo>
                <a:lnTo>
                  <a:pt x="1645919" y="158495"/>
                </a:lnTo>
                <a:lnTo>
                  <a:pt x="1615439" y="144779"/>
                </a:lnTo>
                <a:lnTo>
                  <a:pt x="1569719" y="117347"/>
                </a:lnTo>
                <a:lnTo>
                  <a:pt x="1508759" y="92963"/>
                </a:lnTo>
                <a:lnTo>
                  <a:pt x="1478279" y="82295"/>
                </a:lnTo>
                <a:lnTo>
                  <a:pt x="1402079" y="60959"/>
                </a:lnTo>
                <a:lnTo>
                  <a:pt x="1371599" y="51815"/>
                </a:lnTo>
                <a:lnTo>
                  <a:pt x="1325879" y="42671"/>
                </a:lnTo>
                <a:lnTo>
                  <a:pt x="1295399" y="35051"/>
                </a:lnTo>
                <a:lnTo>
                  <a:pt x="1249679" y="27431"/>
                </a:lnTo>
                <a:lnTo>
                  <a:pt x="1158239" y="15239"/>
                </a:lnTo>
                <a:lnTo>
                  <a:pt x="1127759" y="10667"/>
                </a:lnTo>
                <a:lnTo>
                  <a:pt x="1082039" y="7619"/>
                </a:lnTo>
                <a:lnTo>
                  <a:pt x="1036319" y="3047"/>
                </a:lnTo>
                <a:lnTo>
                  <a:pt x="944879" y="0"/>
                </a:lnTo>
                <a:lnTo>
                  <a:pt x="853439" y="0"/>
                </a:lnTo>
                <a:lnTo>
                  <a:pt x="761999" y="3047"/>
                </a:lnTo>
                <a:lnTo>
                  <a:pt x="716279" y="6095"/>
                </a:lnTo>
                <a:lnTo>
                  <a:pt x="624839" y="15239"/>
                </a:lnTo>
                <a:lnTo>
                  <a:pt x="579119" y="21335"/>
                </a:lnTo>
                <a:lnTo>
                  <a:pt x="548639" y="27431"/>
                </a:lnTo>
                <a:lnTo>
                  <a:pt x="502919" y="35051"/>
                </a:lnTo>
                <a:lnTo>
                  <a:pt x="472439" y="42671"/>
                </a:lnTo>
                <a:lnTo>
                  <a:pt x="426719" y="51815"/>
                </a:lnTo>
                <a:lnTo>
                  <a:pt x="396239" y="60959"/>
                </a:lnTo>
                <a:lnTo>
                  <a:pt x="320039" y="82295"/>
                </a:lnTo>
                <a:lnTo>
                  <a:pt x="228599" y="117347"/>
                </a:lnTo>
                <a:lnTo>
                  <a:pt x="167639" y="144779"/>
                </a:lnTo>
                <a:lnTo>
                  <a:pt x="152399" y="158495"/>
                </a:lnTo>
                <a:lnTo>
                  <a:pt x="121919" y="173735"/>
                </a:lnTo>
                <a:lnTo>
                  <a:pt x="106679" y="188975"/>
                </a:lnTo>
                <a:lnTo>
                  <a:pt x="76199" y="204215"/>
                </a:lnTo>
                <a:lnTo>
                  <a:pt x="15239" y="271271"/>
                </a:lnTo>
                <a:lnTo>
                  <a:pt x="0" y="307847"/>
                </a:lnTo>
                <a:lnTo>
                  <a:pt x="0" y="336803"/>
                </a:lnTo>
                <a:lnTo>
                  <a:pt x="15239" y="327659"/>
                </a:lnTo>
                <a:lnTo>
                  <a:pt x="15239" y="294131"/>
                </a:lnTo>
                <a:lnTo>
                  <a:pt x="30479" y="275843"/>
                </a:lnTo>
                <a:lnTo>
                  <a:pt x="45719" y="259079"/>
                </a:lnTo>
                <a:lnTo>
                  <a:pt x="60959" y="243839"/>
                </a:lnTo>
                <a:lnTo>
                  <a:pt x="76199" y="227075"/>
                </a:lnTo>
                <a:lnTo>
                  <a:pt x="106679" y="196595"/>
                </a:lnTo>
                <a:lnTo>
                  <a:pt x="137159" y="181355"/>
                </a:lnTo>
                <a:lnTo>
                  <a:pt x="152399" y="167639"/>
                </a:lnTo>
                <a:lnTo>
                  <a:pt x="182879" y="152399"/>
                </a:lnTo>
                <a:lnTo>
                  <a:pt x="198119" y="140207"/>
                </a:lnTo>
                <a:lnTo>
                  <a:pt x="228599" y="126491"/>
                </a:lnTo>
                <a:lnTo>
                  <a:pt x="289559" y="102107"/>
                </a:lnTo>
                <a:lnTo>
                  <a:pt x="396239" y="70103"/>
                </a:lnTo>
                <a:lnTo>
                  <a:pt x="472439" y="51815"/>
                </a:lnTo>
                <a:lnTo>
                  <a:pt x="548639" y="36575"/>
                </a:lnTo>
                <a:lnTo>
                  <a:pt x="594359" y="30479"/>
                </a:lnTo>
                <a:lnTo>
                  <a:pt x="624839" y="25907"/>
                </a:lnTo>
                <a:lnTo>
                  <a:pt x="670559" y="19811"/>
                </a:lnTo>
                <a:lnTo>
                  <a:pt x="807719" y="10667"/>
                </a:lnTo>
                <a:lnTo>
                  <a:pt x="853439" y="9143"/>
                </a:lnTo>
                <a:lnTo>
                  <a:pt x="944879" y="9143"/>
                </a:lnTo>
                <a:lnTo>
                  <a:pt x="990599" y="10667"/>
                </a:lnTo>
                <a:lnTo>
                  <a:pt x="1127759" y="19811"/>
                </a:lnTo>
                <a:lnTo>
                  <a:pt x="1158239" y="25907"/>
                </a:lnTo>
                <a:lnTo>
                  <a:pt x="1203959" y="30479"/>
                </a:lnTo>
                <a:lnTo>
                  <a:pt x="1249679" y="38099"/>
                </a:lnTo>
                <a:lnTo>
                  <a:pt x="1280159" y="44195"/>
                </a:lnTo>
                <a:lnTo>
                  <a:pt x="1325879" y="51815"/>
                </a:lnTo>
                <a:lnTo>
                  <a:pt x="1356359" y="60959"/>
                </a:lnTo>
                <a:lnTo>
                  <a:pt x="1402079" y="70103"/>
                </a:lnTo>
                <a:lnTo>
                  <a:pt x="1493519" y="102107"/>
                </a:lnTo>
                <a:lnTo>
                  <a:pt x="1539239" y="114299"/>
                </a:lnTo>
                <a:lnTo>
                  <a:pt x="1554479" y="126491"/>
                </a:lnTo>
                <a:lnTo>
                  <a:pt x="1584959" y="140207"/>
                </a:lnTo>
                <a:lnTo>
                  <a:pt x="1615439" y="152399"/>
                </a:lnTo>
                <a:lnTo>
                  <a:pt x="1645919" y="167639"/>
                </a:lnTo>
                <a:lnTo>
                  <a:pt x="1661159" y="181355"/>
                </a:lnTo>
                <a:lnTo>
                  <a:pt x="1691639" y="196595"/>
                </a:lnTo>
                <a:lnTo>
                  <a:pt x="1722119" y="227075"/>
                </a:lnTo>
                <a:lnTo>
                  <a:pt x="1767839" y="277367"/>
                </a:lnTo>
                <a:close/>
              </a:path>
              <a:path w="1798320" h="728979">
                <a:moveTo>
                  <a:pt x="1798319" y="420623"/>
                </a:moveTo>
                <a:lnTo>
                  <a:pt x="1798319" y="382523"/>
                </a:lnTo>
                <a:lnTo>
                  <a:pt x="1783079" y="390143"/>
                </a:lnTo>
                <a:lnTo>
                  <a:pt x="1783079" y="417575"/>
                </a:lnTo>
                <a:lnTo>
                  <a:pt x="1767839" y="434339"/>
                </a:lnTo>
                <a:lnTo>
                  <a:pt x="1752599" y="467867"/>
                </a:lnTo>
                <a:lnTo>
                  <a:pt x="1737359" y="484631"/>
                </a:lnTo>
                <a:lnTo>
                  <a:pt x="1722119" y="499871"/>
                </a:lnTo>
                <a:lnTo>
                  <a:pt x="1706879" y="516635"/>
                </a:lnTo>
                <a:lnTo>
                  <a:pt x="1691639" y="531875"/>
                </a:lnTo>
                <a:lnTo>
                  <a:pt x="1661159" y="547115"/>
                </a:lnTo>
                <a:lnTo>
                  <a:pt x="1645919" y="560831"/>
                </a:lnTo>
                <a:lnTo>
                  <a:pt x="1554479" y="601979"/>
                </a:lnTo>
                <a:lnTo>
                  <a:pt x="1539239" y="614171"/>
                </a:lnTo>
                <a:lnTo>
                  <a:pt x="1493519" y="626363"/>
                </a:lnTo>
                <a:lnTo>
                  <a:pt x="1432559" y="647699"/>
                </a:lnTo>
                <a:lnTo>
                  <a:pt x="1402079" y="656843"/>
                </a:lnTo>
                <a:lnTo>
                  <a:pt x="1356359" y="667511"/>
                </a:lnTo>
                <a:lnTo>
                  <a:pt x="1280159" y="682751"/>
                </a:lnTo>
                <a:lnTo>
                  <a:pt x="1249679" y="690371"/>
                </a:lnTo>
                <a:lnTo>
                  <a:pt x="1158239" y="702563"/>
                </a:lnTo>
                <a:lnTo>
                  <a:pt x="1082039" y="711707"/>
                </a:lnTo>
                <a:lnTo>
                  <a:pt x="1036319" y="714755"/>
                </a:lnTo>
                <a:lnTo>
                  <a:pt x="944879" y="717803"/>
                </a:lnTo>
                <a:lnTo>
                  <a:pt x="899159" y="717803"/>
                </a:lnTo>
                <a:lnTo>
                  <a:pt x="899159" y="719327"/>
                </a:lnTo>
                <a:lnTo>
                  <a:pt x="761999" y="714755"/>
                </a:lnTo>
                <a:lnTo>
                  <a:pt x="716279" y="711707"/>
                </a:lnTo>
                <a:lnTo>
                  <a:pt x="624839" y="702563"/>
                </a:lnTo>
                <a:lnTo>
                  <a:pt x="594359" y="696467"/>
                </a:lnTo>
                <a:lnTo>
                  <a:pt x="548639" y="690371"/>
                </a:lnTo>
                <a:lnTo>
                  <a:pt x="472439" y="675131"/>
                </a:lnTo>
                <a:lnTo>
                  <a:pt x="426719" y="667511"/>
                </a:lnTo>
                <a:lnTo>
                  <a:pt x="396239" y="656843"/>
                </a:lnTo>
                <a:lnTo>
                  <a:pt x="365759" y="647699"/>
                </a:lnTo>
                <a:lnTo>
                  <a:pt x="320039" y="637031"/>
                </a:lnTo>
                <a:lnTo>
                  <a:pt x="289559" y="626363"/>
                </a:lnTo>
                <a:lnTo>
                  <a:pt x="228599" y="601979"/>
                </a:lnTo>
                <a:lnTo>
                  <a:pt x="182879" y="574547"/>
                </a:lnTo>
                <a:lnTo>
                  <a:pt x="152399" y="560831"/>
                </a:lnTo>
                <a:lnTo>
                  <a:pt x="137159" y="547115"/>
                </a:lnTo>
                <a:lnTo>
                  <a:pt x="106679" y="531875"/>
                </a:lnTo>
                <a:lnTo>
                  <a:pt x="91439" y="516635"/>
                </a:lnTo>
                <a:lnTo>
                  <a:pt x="76199" y="499871"/>
                </a:lnTo>
                <a:lnTo>
                  <a:pt x="60959" y="484631"/>
                </a:lnTo>
                <a:lnTo>
                  <a:pt x="15239" y="434339"/>
                </a:lnTo>
                <a:lnTo>
                  <a:pt x="15239" y="399287"/>
                </a:lnTo>
                <a:lnTo>
                  <a:pt x="0" y="390143"/>
                </a:lnTo>
                <a:lnTo>
                  <a:pt x="0" y="420623"/>
                </a:lnTo>
                <a:lnTo>
                  <a:pt x="30479" y="457199"/>
                </a:lnTo>
                <a:lnTo>
                  <a:pt x="30479" y="473963"/>
                </a:lnTo>
                <a:lnTo>
                  <a:pt x="76199" y="524255"/>
                </a:lnTo>
                <a:lnTo>
                  <a:pt x="106679" y="539495"/>
                </a:lnTo>
                <a:lnTo>
                  <a:pt x="121919" y="554735"/>
                </a:lnTo>
                <a:lnTo>
                  <a:pt x="152399" y="568451"/>
                </a:lnTo>
                <a:lnTo>
                  <a:pt x="167639" y="583691"/>
                </a:lnTo>
                <a:lnTo>
                  <a:pt x="198119" y="597407"/>
                </a:lnTo>
                <a:lnTo>
                  <a:pt x="228599" y="609599"/>
                </a:lnTo>
                <a:lnTo>
                  <a:pt x="259079" y="623315"/>
                </a:lnTo>
                <a:lnTo>
                  <a:pt x="289559" y="633983"/>
                </a:lnTo>
                <a:lnTo>
                  <a:pt x="320039" y="646175"/>
                </a:lnTo>
                <a:lnTo>
                  <a:pt x="396239" y="667511"/>
                </a:lnTo>
                <a:lnTo>
                  <a:pt x="426719" y="676655"/>
                </a:lnTo>
                <a:lnTo>
                  <a:pt x="472439" y="684275"/>
                </a:lnTo>
                <a:lnTo>
                  <a:pt x="502919" y="693419"/>
                </a:lnTo>
                <a:lnTo>
                  <a:pt x="548639" y="699515"/>
                </a:lnTo>
                <a:lnTo>
                  <a:pt x="594359" y="707135"/>
                </a:lnTo>
                <a:lnTo>
                  <a:pt x="716279" y="720851"/>
                </a:lnTo>
                <a:lnTo>
                  <a:pt x="807719" y="726947"/>
                </a:lnTo>
                <a:lnTo>
                  <a:pt x="853439" y="728471"/>
                </a:lnTo>
                <a:lnTo>
                  <a:pt x="899159" y="728471"/>
                </a:lnTo>
                <a:lnTo>
                  <a:pt x="944879" y="726947"/>
                </a:lnTo>
                <a:lnTo>
                  <a:pt x="990599" y="726947"/>
                </a:lnTo>
                <a:lnTo>
                  <a:pt x="1082039" y="720851"/>
                </a:lnTo>
                <a:lnTo>
                  <a:pt x="1127759" y="716279"/>
                </a:lnTo>
                <a:lnTo>
                  <a:pt x="1158239" y="711707"/>
                </a:lnTo>
                <a:lnTo>
                  <a:pt x="1249679" y="699515"/>
                </a:lnTo>
                <a:lnTo>
                  <a:pt x="1295399" y="691895"/>
                </a:lnTo>
                <a:lnTo>
                  <a:pt x="1371599" y="676655"/>
                </a:lnTo>
                <a:lnTo>
                  <a:pt x="1402079" y="665987"/>
                </a:lnTo>
                <a:lnTo>
                  <a:pt x="1432559" y="656843"/>
                </a:lnTo>
                <a:lnTo>
                  <a:pt x="1478279" y="646175"/>
                </a:lnTo>
                <a:lnTo>
                  <a:pt x="1508759" y="633983"/>
                </a:lnTo>
                <a:lnTo>
                  <a:pt x="1539239" y="623315"/>
                </a:lnTo>
                <a:lnTo>
                  <a:pt x="1569719" y="609599"/>
                </a:lnTo>
                <a:lnTo>
                  <a:pt x="1600199" y="597407"/>
                </a:lnTo>
                <a:lnTo>
                  <a:pt x="1615439" y="583691"/>
                </a:lnTo>
                <a:lnTo>
                  <a:pt x="1645919" y="568451"/>
                </a:lnTo>
                <a:lnTo>
                  <a:pt x="1676399" y="554735"/>
                </a:lnTo>
                <a:lnTo>
                  <a:pt x="1691639" y="539495"/>
                </a:lnTo>
                <a:lnTo>
                  <a:pt x="1706879" y="522731"/>
                </a:lnTo>
                <a:lnTo>
                  <a:pt x="1737359" y="507491"/>
                </a:lnTo>
                <a:lnTo>
                  <a:pt x="1767839" y="473963"/>
                </a:lnTo>
                <a:lnTo>
                  <a:pt x="1767839" y="455675"/>
                </a:lnTo>
                <a:lnTo>
                  <a:pt x="1783079" y="438911"/>
                </a:lnTo>
                <a:lnTo>
                  <a:pt x="1798319" y="420623"/>
                </a:lnTo>
                <a:close/>
              </a:path>
              <a:path w="1798320" h="728979">
                <a:moveTo>
                  <a:pt x="1798319" y="345947"/>
                </a:moveTo>
                <a:lnTo>
                  <a:pt x="1798319" y="307847"/>
                </a:lnTo>
                <a:lnTo>
                  <a:pt x="1767839" y="271271"/>
                </a:lnTo>
                <a:lnTo>
                  <a:pt x="1767839" y="294131"/>
                </a:lnTo>
                <a:lnTo>
                  <a:pt x="1783079" y="310895"/>
                </a:lnTo>
                <a:lnTo>
                  <a:pt x="1783079" y="336803"/>
                </a:lnTo>
                <a:lnTo>
                  <a:pt x="1798319" y="345947"/>
                </a:lnTo>
                <a:close/>
              </a:path>
            </a:pathLst>
          </a:custGeom>
          <a:solidFill>
            <a:srgbClr val="000000"/>
          </a:solidFill>
        </p:spPr>
        <p:txBody>
          <a:bodyPr wrap="square" lIns="0" tIns="0" rIns="0" bIns="0" rtlCol="0"/>
          <a:lstStyle/>
          <a:p>
            <a:endParaRPr/>
          </a:p>
        </p:txBody>
      </p:sp>
      <p:sp>
        <p:nvSpPr>
          <p:cNvPr id="47" name="object 47"/>
          <p:cNvSpPr/>
          <p:nvPr/>
        </p:nvSpPr>
        <p:spPr>
          <a:xfrm>
            <a:off x="1243465" y="5218176"/>
            <a:ext cx="2159635" cy="0"/>
          </a:xfrm>
          <a:custGeom>
            <a:avLst/>
            <a:gdLst/>
            <a:ahLst/>
            <a:cxnLst/>
            <a:rect l="l" t="t" r="r" b="b"/>
            <a:pathLst>
              <a:path w="2159635">
                <a:moveTo>
                  <a:pt x="0" y="0"/>
                </a:moveTo>
                <a:lnTo>
                  <a:pt x="2159507" y="0"/>
                </a:lnTo>
              </a:path>
            </a:pathLst>
          </a:custGeom>
          <a:ln w="9143">
            <a:solidFill>
              <a:srgbClr val="000000"/>
            </a:solidFill>
          </a:ln>
        </p:spPr>
        <p:txBody>
          <a:bodyPr wrap="square" lIns="0" tIns="0" rIns="0" bIns="0" rtlCol="0"/>
          <a:lstStyle/>
          <a:p>
            <a:endParaRPr/>
          </a:p>
        </p:txBody>
      </p:sp>
      <p:sp>
        <p:nvSpPr>
          <p:cNvPr id="48" name="object 48"/>
          <p:cNvSpPr txBox="1"/>
          <p:nvPr/>
        </p:nvSpPr>
        <p:spPr>
          <a:xfrm>
            <a:off x="1968384" y="5407149"/>
            <a:ext cx="927735" cy="554990"/>
          </a:xfrm>
          <a:prstGeom prst="rect">
            <a:avLst/>
          </a:prstGeom>
        </p:spPr>
        <p:txBody>
          <a:bodyPr vert="horz" wrap="square" lIns="0" tIns="0" rIns="0" bIns="0" rtlCol="0">
            <a:spAutoFit/>
          </a:bodyPr>
          <a:lstStyle/>
          <a:p>
            <a:pPr marL="12700" marR="5080">
              <a:lnSpc>
                <a:spcPct val="100000"/>
              </a:lnSpc>
            </a:pPr>
            <a:r>
              <a:rPr sz="1800" spc="-5" dirty="0">
                <a:latin typeface="Tahoma"/>
                <a:cs typeface="Tahoma"/>
              </a:rPr>
              <a:t>Streams  </a:t>
            </a:r>
            <a:r>
              <a:rPr sz="1800" dirty="0">
                <a:latin typeface="Tahoma"/>
                <a:cs typeface="Tahoma"/>
              </a:rPr>
              <a:t>De</a:t>
            </a:r>
            <a:r>
              <a:rPr sz="1800" spc="-105" dirty="0">
                <a:latin typeface="Tahoma"/>
                <a:cs typeface="Tahoma"/>
              </a:rPr>
              <a:t> </a:t>
            </a:r>
            <a:r>
              <a:rPr sz="1800" spc="-5" dirty="0">
                <a:latin typeface="Tahoma"/>
                <a:cs typeface="Tahoma"/>
              </a:rPr>
              <a:t>sortie</a:t>
            </a:r>
            <a:endParaRPr sz="1800">
              <a:latin typeface="Tahoma"/>
              <a:cs typeface="Tahoma"/>
            </a:endParaRPr>
          </a:p>
        </p:txBody>
      </p:sp>
      <p:sp>
        <p:nvSpPr>
          <p:cNvPr id="49" name="object 49"/>
          <p:cNvSpPr txBox="1"/>
          <p:nvPr/>
        </p:nvSpPr>
        <p:spPr>
          <a:xfrm>
            <a:off x="1898281" y="6198105"/>
            <a:ext cx="875665" cy="554990"/>
          </a:xfrm>
          <a:prstGeom prst="rect">
            <a:avLst/>
          </a:prstGeom>
        </p:spPr>
        <p:txBody>
          <a:bodyPr vert="horz" wrap="square" lIns="0" tIns="0" rIns="0" bIns="0" rtlCol="0">
            <a:spAutoFit/>
          </a:bodyPr>
          <a:lstStyle/>
          <a:p>
            <a:pPr marL="12700" marR="5080">
              <a:lnSpc>
                <a:spcPct val="100000"/>
              </a:lnSpc>
            </a:pPr>
            <a:r>
              <a:rPr sz="1800" spc="-5" dirty="0">
                <a:latin typeface="Tahoma"/>
                <a:cs typeface="Tahoma"/>
              </a:rPr>
              <a:t>Streams  </a:t>
            </a:r>
            <a:r>
              <a:rPr sz="1800" dirty="0">
                <a:latin typeface="Tahoma"/>
                <a:cs typeface="Tahoma"/>
              </a:rPr>
              <a:t>D’</a:t>
            </a:r>
            <a:r>
              <a:rPr sz="1800" spc="-5" dirty="0">
                <a:latin typeface="Tahoma"/>
                <a:cs typeface="Tahoma"/>
              </a:rPr>
              <a:t>e</a:t>
            </a:r>
            <a:r>
              <a:rPr sz="1800" spc="5" dirty="0">
                <a:latin typeface="Tahoma"/>
                <a:cs typeface="Tahoma"/>
              </a:rPr>
              <a:t>n</a:t>
            </a:r>
            <a:r>
              <a:rPr sz="1800" spc="-5" dirty="0">
                <a:latin typeface="Tahoma"/>
                <a:cs typeface="Tahoma"/>
              </a:rPr>
              <a:t>t</a:t>
            </a:r>
            <a:r>
              <a:rPr sz="1800" spc="-15" dirty="0">
                <a:latin typeface="Tahoma"/>
                <a:cs typeface="Tahoma"/>
              </a:rPr>
              <a:t>r</a:t>
            </a:r>
            <a:r>
              <a:rPr sz="1800" spc="-5" dirty="0">
                <a:latin typeface="Tahoma"/>
                <a:cs typeface="Tahoma"/>
              </a:rPr>
              <a:t>é</a:t>
            </a:r>
            <a:r>
              <a:rPr sz="1800" dirty="0">
                <a:latin typeface="Tahoma"/>
                <a:cs typeface="Tahoma"/>
              </a:rPr>
              <a:t>e</a:t>
            </a:r>
            <a:endParaRPr sz="1800">
              <a:latin typeface="Tahoma"/>
              <a:cs typeface="Tahoma"/>
            </a:endParaRPr>
          </a:p>
        </p:txBody>
      </p:sp>
      <p:sp>
        <p:nvSpPr>
          <p:cNvPr id="50" name="object 50"/>
          <p:cNvSpPr/>
          <p:nvPr/>
        </p:nvSpPr>
        <p:spPr>
          <a:xfrm>
            <a:off x="3255142" y="3777995"/>
            <a:ext cx="1371600" cy="1874520"/>
          </a:xfrm>
          <a:custGeom>
            <a:avLst/>
            <a:gdLst/>
            <a:ahLst/>
            <a:cxnLst/>
            <a:rect l="l" t="t" r="r" b="b"/>
            <a:pathLst>
              <a:path w="1371600" h="1874520">
                <a:moveTo>
                  <a:pt x="1327736" y="69245"/>
                </a:moveTo>
                <a:lnTo>
                  <a:pt x="1325879" y="62483"/>
                </a:lnTo>
                <a:lnTo>
                  <a:pt x="1320455" y="62688"/>
                </a:lnTo>
                <a:lnTo>
                  <a:pt x="0" y="1869947"/>
                </a:lnTo>
                <a:lnTo>
                  <a:pt x="7619" y="1874519"/>
                </a:lnTo>
                <a:lnTo>
                  <a:pt x="1327736" y="69245"/>
                </a:lnTo>
                <a:close/>
              </a:path>
              <a:path w="1371600" h="1874520">
                <a:moveTo>
                  <a:pt x="1371599" y="0"/>
                </a:moveTo>
                <a:lnTo>
                  <a:pt x="1245107" y="65531"/>
                </a:lnTo>
                <a:lnTo>
                  <a:pt x="1320455" y="62688"/>
                </a:lnTo>
                <a:lnTo>
                  <a:pt x="1322831" y="59435"/>
                </a:lnTo>
                <a:lnTo>
                  <a:pt x="1330451" y="65531"/>
                </a:lnTo>
                <a:lnTo>
                  <a:pt x="1330451" y="79139"/>
                </a:lnTo>
                <a:lnTo>
                  <a:pt x="1347215" y="140207"/>
                </a:lnTo>
                <a:lnTo>
                  <a:pt x="1371599" y="0"/>
                </a:lnTo>
                <a:close/>
              </a:path>
              <a:path w="1371600" h="1874520">
                <a:moveTo>
                  <a:pt x="1330451" y="65531"/>
                </a:moveTo>
                <a:lnTo>
                  <a:pt x="1322831" y="59435"/>
                </a:lnTo>
                <a:lnTo>
                  <a:pt x="1320455" y="62688"/>
                </a:lnTo>
                <a:lnTo>
                  <a:pt x="1325879" y="62483"/>
                </a:lnTo>
                <a:lnTo>
                  <a:pt x="1327736" y="69245"/>
                </a:lnTo>
                <a:lnTo>
                  <a:pt x="1330451" y="65531"/>
                </a:lnTo>
                <a:close/>
              </a:path>
              <a:path w="1371600" h="1874520">
                <a:moveTo>
                  <a:pt x="1330451" y="79139"/>
                </a:moveTo>
                <a:lnTo>
                  <a:pt x="1330451" y="65531"/>
                </a:lnTo>
                <a:lnTo>
                  <a:pt x="1327736" y="69245"/>
                </a:lnTo>
                <a:lnTo>
                  <a:pt x="1330451" y="79139"/>
                </a:lnTo>
                <a:close/>
              </a:path>
            </a:pathLst>
          </a:custGeom>
          <a:solidFill>
            <a:srgbClr val="000000"/>
          </a:solidFill>
        </p:spPr>
        <p:txBody>
          <a:bodyPr wrap="square" lIns="0" tIns="0" rIns="0" bIns="0" rtlCol="0"/>
          <a:lstStyle/>
          <a:p>
            <a:endParaRPr/>
          </a:p>
        </p:txBody>
      </p:sp>
      <p:sp>
        <p:nvSpPr>
          <p:cNvPr id="51" name="object 51"/>
          <p:cNvSpPr/>
          <p:nvPr/>
        </p:nvSpPr>
        <p:spPr>
          <a:xfrm>
            <a:off x="3186562" y="4424171"/>
            <a:ext cx="1300480" cy="2018030"/>
          </a:xfrm>
          <a:custGeom>
            <a:avLst/>
            <a:gdLst/>
            <a:ahLst/>
            <a:cxnLst/>
            <a:rect l="l" t="t" r="r" b="b"/>
            <a:pathLst>
              <a:path w="1300479" h="2018029">
                <a:moveTo>
                  <a:pt x="39228" y="1948121"/>
                </a:moveTo>
                <a:lnTo>
                  <a:pt x="15239" y="1877567"/>
                </a:lnTo>
                <a:lnTo>
                  <a:pt x="0" y="2017775"/>
                </a:lnTo>
                <a:lnTo>
                  <a:pt x="36575" y="1996287"/>
                </a:lnTo>
                <a:lnTo>
                  <a:pt x="36575" y="1952243"/>
                </a:lnTo>
                <a:lnTo>
                  <a:pt x="39228" y="1948121"/>
                </a:lnTo>
                <a:close/>
              </a:path>
              <a:path w="1300479" h="2018029">
                <a:moveTo>
                  <a:pt x="46480" y="1953264"/>
                </a:moveTo>
                <a:lnTo>
                  <a:pt x="41147" y="1953767"/>
                </a:lnTo>
                <a:lnTo>
                  <a:pt x="39228" y="1948121"/>
                </a:lnTo>
                <a:lnTo>
                  <a:pt x="36575" y="1952243"/>
                </a:lnTo>
                <a:lnTo>
                  <a:pt x="44195" y="1956815"/>
                </a:lnTo>
                <a:lnTo>
                  <a:pt x="46480" y="1953264"/>
                </a:lnTo>
                <a:close/>
              </a:path>
              <a:path w="1300479" h="2018029">
                <a:moveTo>
                  <a:pt x="121919" y="1946147"/>
                </a:moveTo>
                <a:lnTo>
                  <a:pt x="46480" y="1953264"/>
                </a:lnTo>
                <a:lnTo>
                  <a:pt x="44195" y="1956815"/>
                </a:lnTo>
                <a:lnTo>
                  <a:pt x="36575" y="1952243"/>
                </a:lnTo>
                <a:lnTo>
                  <a:pt x="36575" y="1996287"/>
                </a:lnTo>
                <a:lnTo>
                  <a:pt x="121919" y="1946147"/>
                </a:lnTo>
                <a:close/>
              </a:path>
              <a:path w="1300479" h="2018029">
                <a:moveTo>
                  <a:pt x="1299971" y="4571"/>
                </a:moveTo>
                <a:lnTo>
                  <a:pt x="1292351" y="0"/>
                </a:lnTo>
                <a:lnTo>
                  <a:pt x="39228" y="1948121"/>
                </a:lnTo>
                <a:lnTo>
                  <a:pt x="41147" y="1953767"/>
                </a:lnTo>
                <a:lnTo>
                  <a:pt x="46480" y="1953264"/>
                </a:lnTo>
                <a:lnTo>
                  <a:pt x="1299971" y="4571"/>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70699612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6463" rIns="0" bIns="0" rtlCol="0">
            <a:spAutoFit/>
          </a:bodyPr>
          <a:lstStyle/>
          <a:p>
            <a:pPr marL="146685">
              <a:lnSpc>
                <a:spcPct val="100000"/>
              </a:lnSpc>
            </a:pPr>
            <a:r>
              <a:rPr sz="4200" b="1" spc="-5" dirty="0">
                <a:latin typeface="Garamond"/>
                <a:cs typeface="Garamond"/>
              </a:rPr>
              <a:t>Principe des</a:t>
            </a:r>
            <a:r>
              <a:rPr sz="4200" b="1" spc="50" dirty="0">
                <a:latin typeface="Garamond"/>
                <a:cs typeface="Garamond"/>
              </a:rPr>
              <a:t> </a:t>
            </a:r>
            <a:r>
              <a:rPr sz="4200" b="1" spc="-5" dirty="0">
                <a:latin typeface="Garamond"/>
                <a:cs typeface="Garamond"/>
              </a:rPr>
              <a:t>entrées/sorties</a:t>
            </a:r>
            <a:endParaRPr sz="4200">
              <a:latin typeface="Garamond"/>
              <a:cs typeface="Garamond"/>
            </a:endParaRPr>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25400">
              <a:lnSpc>
                <a:spcPts val="1260"/>
              </a:lnSpc>
            </a:pPr>
            <a:fld id="{81D60167-4931-47E6-BA6A-407CBD079E47}" type="slidenum">
              <a:rPr dirty="0"/>
              <a:t>178</a:t>
            </a:fld>
            <a:endParaRPr dirty="0"/>
          </a:p>
        </p:txBody>
      </p:sp>
      <p:sp>
        <p:nvSpPr>
          <p:cNvPr id="3" name="object 3"/>
          <p:cNvSpPr/>
          <p:nvPr/>
        </p:nvSpPr>
        <p:spPr>
          <a:xfrm>
            <a:off x="774073" y="3777996"/>
            <a:ext cx="9144000" cy="3429000"/>
          </a:xfrm>
          <a:custGeom>
            <a:avLst/>
            <a:gdLst/>
            <a:ahLst/>
            <a:cxnLst/>
            <a:rect l="l" t="t" r="r" b="b"/>
            <a:pathLst>
              <a:path w="9144000" h="3429000">
                <a:moveTo>
                  <a:pt x="9143996" y="3428999"/>
                </a:moveTo>
                <a:lnTo>
                  <a:pt x="9143996" y="0"/>
                </a:lnTo>
                <a:lnTo>
                  <a:pt x="0" y="0"/>
                </a:lnTo>
                <a:lnTo>
                  <a:pt x="0" y="3428999"/>
                </a:lnTo>
                <a:lnTo>
                  <a:pt x="9143996" y="3428999"/>
                </a:lnTo>
                <a:close/>
              </a:path>
            </a:pathLst>
          </a:custGeom>
          <a:solidFill>
            <a:srgbClr val="FFFFFF"/>
          </a:solidFill>
        </p:spPr>
        <p:txBody>
          <a:bodyPr wrap="square" lIns="0" tIns="0" rIns="0" bIns="0" rtlCol="0"/>
          <a:lstStyle/>
          <a:p>
            <a:endParaRPr/>
          </a:p>
        </p:txBody>
      </p:sp>
      <p:sp>
        <p:nvSpPr>
          <p:cNvPr id="4" name="object 4"/>
          <p:cNvSpPr/>
          <p:nvPr/>
        </p:nvSpPr>
        <p:spPr>
          <a:xfrm>
            <a:off x="1231273" y="6521957"/>
            <a:ext cx="8229600" cy="0"/>
          </a:xfrm>
          <a:custGeom>
            <a:avLst/>
            <a:gdLst/>
            <a:ahLst/>
            <a:cxnLst/>
            <a:rect l="l" t="t" r="r" b="b"/>
            <a:pathLst>
              <a:path w="8229600">
                <a:moveTo>
                  <a:pt x="0" y="0"/>
                </a:moveTo>
                <a:lnTo>
                  <a:pt x="8229599" y="0"/>
                </a:lnTo>
              </a:path>
            </a:pathLst>
          </a:custGeom>
          <a:ln w="19811">
            <a:solidFill>
              <a:srgbClr val="CC9800"/>
            </a:solidFill>
          </a:ln>
        </p:spPr>
        <p:txBody>
          <a:bodyPr wrap="square" lIns="0" tIns="0" rIns="0" bIns="0" rtlCol="0"/>
          <a:lstStyle/>
          <a:p>
            <a:endParaRPr/>
          </a:p>
        </p:txBody>
      </p:sp>
      <p:sp>
        <p:nvSpPr>
          <p:cNvPr id="5" name="object 5"/>
          <p:cNvSpPr txBox="1"/>
          <p:nvPr/>
        </p:nvSpPr>
        <p:spPr>
          <a:xfrm>
            <a:off x="1087508" y="1866391"/>
            <a:ext cx="8660130" cy="4171950"/>
          </a:xfrm>
          <a:prstGeom prst="rect">
            <a:avLst/>
          </a:prstGeom>
        </p:spPr>
        <p:txBody>
          <a:bodyPr vert="horz" wrap="square" lIns="0" tIns="0" rIns="0" bIns="0" rtlCol="0">
            <a:spAutoFit/>
          </a:bodyPr>
          <a:lstStyle/>
          <a:p>
            <a:pPr marL="12700" marR="5080">
              <a:lnSpc>
                <a:spcPct val="100000"/>
              </a:lnSpc>
            </a:pPr>
            <a:r>
              <a:rPr sz="2800" dirty="0">
                <a:latin typeface="Times New Roman"/>
                <a:cs typeface="Times New Roman"/>
              </a:rPr>
              <a:t>Pour </a:t>
            </a:r>
            <a:r>
              <a:rPr sz="2800" spc="-10" dirty="0">
                <a:latin typeface="Times New Roman"/>
                <a:cs typeface="Times New Roman"/>
              </a:rPr>
              <a:t>effectuer </a:t>
            </a:r>
            <a:r>
              <a:rPr sz="2800" dirty="0">
                <a:latin typeface="Times New Roman"/>
                <a:cs typeface="Times New Roman"/>
              </a:rPr>
              <a:t>une </a:t>
            </a:r>
            <a:r>
              <a:rPr sz="2800" spc="-5" dirty="0">
                <a:latin typeface="Times New Roman"/>
                <a:cs typeface="Times New Roman"/>
              </a:rPr>
              <a:t>entrée </a:t>
            </a:r>
            <a:r>
              <a:rPr sz="2800" dirty="0">
                <a:latin typeface="Times New Roman"/>
                <a:cs typeface="Times New Roman"/>
              </a:rPr>
              <a:t>ou une sortie de </a:t>
            </a:r>
            <a:r>
              <a:rPr sz="2800" spc="-5" dirty="0">
                <a:latin typeface="Times New Roman"/>
                <a:cs typeface="Times New Roman"/>
              </a:rPr>
              <a:t>données </a:t>
            </a:r>
            <a:r>
              <a:rPr sz="2800" spc="-10" dirty="0">
                <a:latin typeface="Times New Roman"/>
                <a:cs typeface="Times New Roman"/>
              </a:rPr>
              <a:t>en </a:t>
            </a:r>
            <a:r>
              <a:rPr sz="2800" spc="-5" dirty="0">
                <a:latin typeface="Times New Roman"/>
                <a:cs typeface="Times New Roman"/>
              </a:rPr>
              <a:t>Java,  le principe est simple </a:t>
            </a:r>
            <a:r>
              <a:rPr sz="2800" spc="-10" dirty="0">
                <a:latin typeface="Times New Roman"/>
                <a:cs typeface="Times New Roman"/>
              </a:rPr>
              <a:t>et </a:t>
            </a:r>
            <a:r>
              <a:rPr sz="2800" spc="-5" dirty="0">
                <a:latin typeface="Times New Roman"/>
                <a:cs typeface="Times New Roman"/>
              </a:rPr>
              <a:t>se </a:t>
            </a:r>
            <a:r>
              <a:rPr sz="2800" spc="-10" dirty="0">
                <a:latin typeface="Times New Roman"/>
                <a:cs typeface="Times New Roman"/>
              </a:rPr>
              <a:t>résume </a:t>
            </a:r>
            <a:r>
              <a:rPr sz="2800" spc="-5" dirty="0">
                <a:latin typeface="Times New Roman"/>
                <a:cs typeface="Times New Roman"/>
              </a:rPr>
              <a:t>aux opérations suivantes</a:t>
            </a:r>
            <a:r>
              <a:rPr sz="2800" spc="-10" dirty="0">
                <a:latin typeface="Times New Roman"/>
                <a:cs typeface="Times New Roman"/>
              </a:rPr>
              <a:t> </a:t>
            </a:r>
            <a:r>
              <a:rPr sz="2800" spc="-5" dirty="0">
                <a:latin typeface="Times New Roman"/>
                <a:cs typeface="Times New Roman"/>
              </a:rPr>
              <a:t>:</a:t>
            </a:r>
            <a:endParaRPr sz="2800">
              <a:latin typeface="Times New Roman"/>
              <a:cs typeface="Times New Roman"/>
            </a:endParaRPr>
          </a:p>
          <a:p>
            <a:pPr marL="666115" indent="-432434">
              <a:lnSpc>
                <a:spcPct val="100000"/>
              </a:lnSpc>
              <a:spcBef>
                <a:spcPts val="2395"/>
              </a:spcBef>
              <a:buClr>
                <a:srgbClr val="CC9900"/>
              </a:buClr>
              <a:buSzPct val="65384"/>
              <a:buFont typeface="Wingdings"/>
              <a:buChar char=""/>
              <a:tabLst>
                <a:tab pos="666115" algn="l"/>
                <a:tab pos="666750" algn="l"/>
              </a:tabLst>
            </a:pPr>
            <a:r>
              <a:rPr sz="2600" dirty="0">
                <a:latin typeface="Arial"/>
                <a:cs typeface="Arial"/>
              </a:rPr>
              <a:t>Ouverture </a:t>
            </a:r>
            <a:r>
              <a:rPr sz="2600" spc="-5" dirty="0">
                <a:latin typeface="Arial"/>
                <a:cs typeface="Arial"/>
              </a:rPr>
              <a:t>d'un </a:t>
            </a:r>
            <a:r>
              <a:rPr sz="2600" dirty="0">
                <a:latin typeface="Arial"/>
                <a:cs typeface="Arial"/>
              </a:rPr>
              <a:t>moyen de</a:t>
            </a:r>
            <a:r>
              <a:rPr sz="2600" spc="-50" dirty="0">
                <a:latin typeface="Arial"/>
                <a:cs typeface="Arial"/>
              </a:rPr>
              <a:t> </a:t>
            </a:r>
            <a:r>
              <a:rPr sz="2600" dirty="0">
                <a:latin typeface="Arial"/>
                <a:cs typeface="Arial"/>
              </a:rPr>
              <a:t>communication.</a:t>
            </a:r>
            <a:endParaRPr sz="2600">
              <a:latin typeface="Arial"/>
              <a:cs typeface="Arial"/>
            </a:endParaRPr>
          </a:p>
          <a:p>
            <a:pPr marL="666115" indent="-432434">
              <a:lnSpc>
                <a:spcPct val="100000"/>
              </a:lnSpc>
              <a:spcBef>
                <a:spcPts val="620"/>
              </a:spcBef>
              <a:buClr>
                <a:srgbClr val="CC9900"/>
              </a:buClr>
              <a:buSzPct val="65384"/>
              <a:buFont typeface="Wingdings"/>
              <a:buChar char=""/>
              <a:tabLst>
                <a:tab pos="666115" algn="l"/>
                <a:tab pos="666750" algn="l"/>
              </a:tabLst>
            </a:pPr>
            <a:r>
              <a:rPr sz="2600" spc="-5" dirty="0">
                <a:latin typeface="Arial"/>
                <a:cs typeface="Arial"/>
              </a:rPr>
              <a:t>Écriture </a:t>
            </a:r>
            <a:r>
              <a:rPr sz="2600" dirty="0">
                <a:latin typeface="Arial"/>
                <a:cs typeface="Arial"/>
              </a:rPr>
              <a:t>ou lecture des</a:t>
            </a:r>
            <a:r>
              <a:rPr sz="2600" spc="-40" dirty="0">
                <a:latin typeface="Arial"/>
                <a:cs typeface="Arial"/>
              </a:rPr>
              <a:t> </a:t>
            </a:r>
            <a:r>
              <a:rPr sz="2600" dirty="0">
                <a:latin typeface="Arial"/>
                <a:cs typeface="Arial"/>
              </a:rPr>
              <a:t>données.</a:t>
            </a:r>
            <a:endParaRPr sz="2600">
              <a:latin typeface="Arial"/>
              <a:cs typeface="Arial"/>
            </a:endParaRPr>
          </a:p>
          <a:p>
            <a:pPr marL="666115" indent="-432434">
              <a:lnSpc>
                <a:spcPct val="100000"/>
              </a:lnSpc>
              <a:spcBef>
                <a:spcPts val="625"/>
              </a:spcBef>
              <a:buClr>
                <a:srgbClr val="CC9900"/>
              </a:buClr>
              <a:buSzPct val="65384"/>
              <a:buFont typeface="Wingdings"/>
              <a:buChar char=""/>
              <a:tabLst>
                <a:tab pos="666115" algn="l"/>
                <a:tab pos="666750" algn="l"/>
              </a:tabLst>
            </a:pPr>
            <a:r>
              <a:rPr sz="2600" dirty="0">
                <a:latin typeface="Arial"/>
                <a:cs typeface="Arial"/>
              </a:rPr>
              <a:t>Fermeture du moyen de</a:t>
            </a:r>
            <a:r>
              <a:rPr sz="2600" spc="-85" dirty="0">
                <a:latin typeface="Arial"/>
                <a:cs typeface="Arial"/>
              </a:rPr>
              <a:t> </a:t>
            </a:r>
            <a:r>
              <a:rPr sz="2600" dirty="0">
                <a:latin typeface="Arial"/>
                <a:cs typeface="Arial"/>
              </a:rPr>
              <a:t>communication.</a:t>
            </a:r>
            <a:endParaRPr sz="2600">
              <a:latin typeface="Arial"/>
              <a:cs typeface="Arial"/>
            </a:endParaRPr>
          </a:p>
          <a:p>
            <a:pPr>
              <a:lnSpc>
                <a:spcPct val="100000"/>
              </a:lnSpc>
              <a:spcBef>
                <a:spcPts val="20"/>
              </a:spcBef>
            </a:pPr>
            <a:endParaRPr sz="2550">
              <a:latin typeface="Times New Roman"/>
              <a:cs typeface="Times New Roman"/>
            </a:endParaRPr>
          </a:p>
          <a:p>
            <a:pPr marL="12700" marR="131445">
              <a:lnSpc>
                <a:spcPct val="100000"/>
              </a:lnSpc>
            </a:pPr>
            <a:r>
              <a:rPr sz="2800" spc="-5" dirty="0">
                <a:latin typeface="Times New Roman"/>
                <a:cs typeface="Times New Roman"/>
              </a:rPr>
              <a:t>En Java, les moyens </a:t>
            </a:r>
            <a:r>
              <a:rPr sz="2800" dirty="0">
                <a:latin typeface="Times New Roman"/>
                <a:cs typeface="Times New Roman"/>
              </a:rPr>
              <a:t>de </a:t>
            </a:r>
            <a:r>
              <a:rPr sz="2800" spc="-10" dirty="0">
                <a:latin typeface="Times New Roman"/>
                <a:cs typeface="Times New Roman"/>
              </a:rPr>
              <a:t>communication </a:t>
            </a:r>
            <a:r>
              <a:rPr sz="2800" dirty="0">
                <a:latin typeface="Times New Roman"/>
                <a:cs typeface="Times New Roman"/>
              </a:rPr>
              <a:t>sont </a:t>
            </a:r>
            <a:r>
              <a:rPr sz="2800" spc="-5" dirty="0">
                <a:latin typeface="Times New Roman"/>
                <a:cs typeface="Times New Roman"/>
              </a:rPr>
              <a:t>représentés par  des objets particuliers appelés (en anglais) </a:t>
            </a:r>
            <a:r>
              <a:rPr sz="2800" b="1" i="1" spc="-5" dirty="0">
                <a:solidFill>
                  <a:srgbClr val="000099"/>
                </a:solidFill>
                <a:latin typeface="Times New Roman"/>
                <a:cs typeface="Times New Roman"/>
              </a:rPr>
              <a:t>stream</a:t>
            </a:r>
            <a:r>
              <a:rPr sz="2800" spc="-5" dirty="0">
                <a:latin typeface="Times New Roman"/>
                <a:cs typeface="Times New Roman"/>
              </a:rPr>
              <a:t>. Ce </a:t>
            </a:r>
            <a:r>
              <a:rPr sz="2800" spc="-10" dirty="0">
                <a:latin typeface="Times New Roman"/>
                <a:cs typeface="Times New Roman"/>
              </a:rPr>
              <a:t>mot,  </a:t>
            </a:r>
            <a:r>
              <a:rPr sz="2800" dirty="0">
                <a:latin typeface="Times New Roman"/>
                <a:cs typeface="Times New Roman"/>
              </a:rPr>
              <a:t>qui signifie </a:t>
            </a:r>
            <a:r>
              <a:rPr sz="2800" b="1" i="1" spc="-5" dirty="0">
                <a:solidFill>
                  <a:srgbClr val="000099"/>
                </a:solidFill>
                <a:latin typeface="Times New Roman"/>
                <a:cs typeface="Times New Roman"/>
              </a:rPr>
              <a:t>courant</a:t>
            </a:r>
            <a:r>
              <a:rPr sz="2800" i="1" spc="-5" dirty="0">
                <a:latin typeface="Times New Roman"/>
                <a:cs typeface="Times New Roman"/>
              </a:rPr>
              <a:t>, </a:t>
            </a:r>
            <a:r>
              <a:rPr sz="2800" dirty="0">
                <a:latin typeface="Times New Roman"/>
                <a:cs typeface="Times New Roman"/>
              </a:rPr>
              <a:t>ou</a:t>
            </a:r>
            <a:r>
              <a:rPr sz="2800" spc="-120" dirty="0">
                <a:latin typeface="Times New Roman"/>
                <a:cs typeface="Times New Roman"/>
              </a:rPr>
              <a:t> </a:t>
            </a:r>
            <a:r>
              <a:rPr sz="2800" b="1" i="1" dirty="0">
                <a:solidFill>
                  <a:srgbClr val="000099"/>
                </a:solidFill>
                <a:latin typeface="Times New Roman"/>
                <a:cs typeface="Times New Roman"/>
              </a:rPr>
              <a:t>flot</a:t>
            </a:r>
            <a:endParaRPr sz="2800">
              <a:latin typeface="Times New Roman"/>
              <a:cs typeface="Times New Roman"/>
            </a:endParaRPr>
          </a:p>
        </p:txBody>
      </p:sp>
    </p:spTree>
    <p:extLst>
      <p:ext uri="{BB962C8B-B14F-4D97-AF65-F5344CB8AC3E}">
        <p14:creationId xmlns:p14="http://schemas.microsoft.com/office/powerpoint/2010/main" val="270114010"/>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90165" y="827806"/>
            <a:ext cx="1306195" cy="386080"/>
          </a:xfrm>
          <a:custGeom>
            <a:avLst/>
            <a:gdLst/>
            <a:ahLst/>
            <a:cxnLst/>
            <a:rect l="l" t="t" r="r" b="b"/>
            <a:pathLst>
              <a:path w="1306195" h="386080">
                <a:moveTo>
                  <a:pt x="1306067" y="385571"/>
                </a:moveTo>
                <a:lnTo>
                  <a:pt x="1306067" y="0"/>
                </a:lnTo>
                <a:lnTo>
                  <a:pt x="0" y="0"/>
                </a:lnTo>
                <a:lnTo>
                  <a:pt x="0" y="385571"/>
                </a:lnTo>
                <a:lnTo>
                  <a:pt x="4571" y="385571"/>
                </a:lnTo>
                <a:lnTo>
                  <a:pt x="4571" y="9143"/>
                </a:lnTo>
                <a:lnTo>
                  <a:pt x="9143" y="4571"/>
                </a:lnTo>
                <a:lnTo>
                  <a:pt x="9143" y="9143"/>
                </a:lnTo>
                <a:lnTo>
                  <a:pt x="1296923" y="9143"/>
                </a:lnTo>
                <a:lnTo>
                  <a:pt x="1296923" y="4571"/>
                </a:lnTo>
                <a:lnTo>
                  <a:pt x="1301495" y="9143"/>
                </a:lnTo>
                <a:lnTo>
                  <a:pt x="1301495" y="385571"/>
                </a:lnTo>
                <a:lnTo>
                  <a:pt x="1306067" y="385571"/>
                </a:lnTo>
                <a:close/>
              </a:path>
              <a:path w="1306195" h="386080">
                <a:moveTo>
                  <a:pt x="9143" y="9143"/>
                </a:moveTo>
                <a:lnTo>
                  <a:pt x="9143" y="4571"/>
                </a:lnTo>
                <a:lnTo>
                  <a:pt x="4571" y="9143"/>
                </a:lnTo>
                <a:lnTo>
                  <a:pt x="9143" y="9143"/>
                </a:lnTo>
                <a:close/>
              </a:path>
              <a:path w="1306195" h="386080">
                <a:moveTo>
                  <a:pt x="9143" y="376427"/>
                </a:moveTo>
                <a:lnTo>
                  <a:pt x="9143" y="9143"/>
                </a:lnTo>
                <a:lnTo>
                  <a:pt x="4571" y="9143"/>
                </a:lnTo>
                <a:lnTo>
                  <a:pt x="4571" y="376427"/>
                </a:lnTo>
                <a:lnTo>
                  <a:pt x="9143" y="376427"/>
                </a:lnTo>
                <a:close/>
              </a:path>
              <a:path w="1306195" h="386080">
                <a:moveTo>
                  <a:pt x="1301495" y="376427"/>
                </a:moveTo>
                <a:lnTo>
                  <a:pt x="4571" y="376427"/>
                </a:lnTo>
                <a:lnTo>
                  <a:pt x="9143" y="380999"/>
                </a:lnTo>
                <a:lnTo>
                  <a:pt x="9143" y="385571"/>
                </a:lnTo>
                <a:lnTo>
                  <a:pt x="1296923" y="385571"/>
                </a:lnTo>
                <a:lnTo>
                  <a:pt x="1296923" y="380999"/>
                </a:lnTo>
                <a:lnTo>
                  <a:pt x="1301495" y="376427"/>
                </a:lnTo>
                <a:close/>
              </a:path>
              <a:path w="1306195" h="386080">
                <a:moveTo>
                  <a:pt x="9143" y="385571"/>
                </a:moveTo>
                <a:lnTo>
                  <a:pt x="9143" y="380999"/>
                </a:lnTo>
                <a:lnTo>
                  <a:pt x="4571" y="376427"/>
                </a:lnTo>
                <a:lnTo>
                  <a:pt x="4571" y="385571"/>
                </a:lnTo>
                <a:lnTo>
                  <a:pt x="9143" y="385571"/>
                </a:lnTo>
                <a:close/>
              </a:path>
              <a:path w="1306195" h="386080">
                <a:moveTo>
                  <a:pt x="1301495" y="9143"/>
                </a:moveTo>
                <a:lnTo>
                  <a:pt x="1296923" y="4571"/>
                </a:lnTo>
                <a:lnTo>
                  <a:pt x="1296923" y="9143"/>
                </a:lnTo>
                <a:lnTo>
                  <a:pt x="1301495" y="9143"/>
                </a:lnTo>
                <a:close/>
              </a:path>
              <a:path w="1306195" h="386080">
                <a:moveTo>
                  <a:pt x="1301495" y="376427"/>
                </a:moveTo>
                <a:lnTo>
                  <a:pt x="1301495" y="9143"/>
                </a:lnTo>
                <a:lnTo>
                  <a:pt x="1296923" y="9143"/>
                </a:lnTo>
                <a:lnTo>
                  <a:pt x="1296923" y="376427"/>
                </a:lnTo>
                <a:lnTo>
                  <a:pt x="1301495" y="376427"/>
                </a:lnTo>
                <a:close/>
              </a:path>
              <a:path w="1306195" h="386080">
                <a:moveTo>
                  <a:pt x="1301495" y="385571"/>
                </a:moveTo>
                <a:lnTo>
                  <a:pt x="1301495" y="376427"/>
                </a:lnTo>
                <a:lnTo>
                  <a:pt x="1296923" y="380999"/>
                </a:lnTo>
                <a:lnTo>
                  <a:pt x="1296923" y="385571"/>
                </a:lnTo>
                <a:lnTo>
                  <a:pt x="1301495" y="385571"/>
                </a:lnTo>
                <a:close/>
              </a:path>
            </a:pathLst>
          </a:custGeom>
          <a:solidFill>
            <a:srgbClr val="000000"/>
          </a:solidFill>
        </p:spPr>
        <p:txBody>
          <a:bodyPr wrap="square" lIns="0" tIns="0" rIns="0" bIns="0" rtlCol="0"/>
          <a:lstStyle/>
          <a:p>
            <a:endParaRPr/>
          </a:p>
        </p:txBody>
      </p:sp>
      <p:sp>
        <p:nvSpPr>
          <p:cNvPr id="3" name="object 3"/>
          <p:cNvSpPr txBox="1"/>
          <p:nvPr/>
        </p:nvSpPr>
        <p:spPr>
          <a:xfrm>
            <a:off x="4667387" y="649223"/>
            <a:ext cx="925830" cy="553998"/>
          </a:xfrm>
          <a:prstGeom prst="rect">
            <a:avLst/>
          </a:prstGeom>
        </p:spPr>
        <p:txBody>
          <a:bodyPr vert="horz" wrap="square" lIns="0" tIns="0" rIns="0" bIns="0" rtlCol="0">
            <a:spAutoFit/>
          </a:bodyPr>
          <a:lstStyle/>
          <a:p>
            <a:pPr marL="12700">
              <a:lnSpc>
                <a:spcPct val="100000"/>
              </a:lnSpc>
            </a:pPr>
            <a:endParaRPr lang="fr-FR" sz="1800" b="1" spc="-5" dirty="0">
              <a:latin typeface="Arial"/>
              <a:cs typeface="Arial"/>
            </a:endParaRPr>
          </a:p>
          <a:p>
            <a:pPr marL="12700">
              <a:lnSpc>
                <a:spcPct val="100000"/>
              </a:lnSpc>
            </a:pPr>
            <a:r>
              <a:rPr sz="1800" b="1" spc="-5" dirty="0">
                <a:latin typeface="Arial"/>
                <a:cs typeface="Arial"/>
              </a:rPr>
              <a:t>S</a:t>
            </a:r>
            <a:r>
              <a:rPr sz="1800" b="1" dirty="0">
                <a:latin typeface="Arial"/>
                <a:cs typeface="Arial"/>
              </a:rPr>
              <a:t>t</a:t>
            </a:r>
            <a:r>
              <a:rPr sz="1800" b="1" spc="-5" dirty="0">
                <a:latin typeface="Arial"/>
                <a:cs typeface="Arial"/>
              </a:rPr>
              <a:t>ream</a:t>
            </a:r>
            <a:r>
              <a:rPr sz="1800" b="1" dirty="0">
                <a:latin typeface="Arial"/>
                <a:cs typeface="Arial"/>
              </a:rPr>
              <a:t>s</a:t>
            </a:r>
            <a:endParaRPr sz="1800" dirty="0">
              <a:latin typeface="Arial"/>
              <a:cs typeface="Arial"/>
            </a:endParaRPr>
          </a:p>
        </p:txBody>
      </p:sp>
      <p:sp>
        <p:nvSpPr>
          <p:cNvPr id="4" name="object 4"/>
          <p:cNvSpPr/>
          <p:nvPr/>
        </p:nvSpPr>
        <p:spPr>
          <a:xfrm>
            <a:off x="2534290" y="1325879"/>
            <a:ext cx="2025650" cy="386080"/>
          </a:xfrm>
          <a:custGeom>
            <a:avLst/>
            <a:gdLst/>
            <a:ahLst/>
            <a:cxnLst/>
            <a:rect l="l" t="t" r="r" b="b"/>
            <a:pathLst>
              <a:path w="2025650" h="386080">
                <a:moveTo>
                  <a:pt x="2025395" y="385571"/>
                </a:moveTo>
                <a:lnTo>
                  <a:pt x="2025395" y="0"/>
                </a:lnTo>
                <a:lnTo>
                  <a:pt x="0" y="0"/>
                </a:lnTo>
                <a:lnTo>
                  <a:pt x="0" y="385571"/>
                </a:lnTo>
                <a:lnTo>
                  <a:pt x="4571" y="385571"/>
                </a:lnTo>
                <a:lnTo>
                  <a:pt x="4571" y="9143"/>
                </a:lnTo>
                <a:lnTo>
                  <a:pt x="9143" y="4571"/>
                </a:lnTo>
                <a:lnTo>
                  <a:pt x="9143" y="9143"/>
                </a:lnTo>
                <a:lnTo>
                  <a:pt x="2016251" y="9143"/>
                </a:lnTo>
                <a:lnTo>
                  <a:pt x="2016251" y="4571"/>
                </a:lnTo>
                <a:lnTo>
                  <a:pt x="2020823" y="9143"/>
                </a:lnTo>
                <a:lnTo>
                  <a:pt x="2020823" y="385571"/>
                </a:lnTo>
                <a:lnTo>
                  <a:pt x="2025395" y="385571"/>
                </a:lnTo>
                <a:close/>
              </a:path>
              <a:path w="2025650" h="386080">
                <a:moveTo>
                  <a:pt x="9143" y="9143"/>
                </a:moveTo>
                <a:lnTo>
                  <a:pt x="9143" y="4571"/>
                </a:lnTo>
                <a:lnTo>
                  <a:pt x="4571" y="9143"/>
                </a:lnTo>
                <a:lnTo>
                  <a:pt x="9143" y="9143"/>
                </a:lnTo>
                <a:close/>
              </a:path>
              <a:path w="2025650" h="386080">
                <a:moveTo>
                  <a:pt x="9143" y="376427"/>
                </a:moveTo>
                <a:lnTo>
                  <a:pt x="9143" y="9143"/>
                </a:lnTo>
                <a:lnTo>
                  <a:pt x="4571" y="9143"/>
                </a:lnTo>
                <a:lnTo>
                  <a:pt x="4571" y="376427"/>
                </a:lnTo>
                <a:lnTo>
                  <a:pt x="9143" y="376427"/>
                </a:lnTo>
                <a:close/>
              </a:path>
              <a:path w="2025650" h="386080">
                <a:moveTo>
                  <a:pt x="2020823" y="376427"/>
                </a:moveTo>
                <a:lnTo>
                  <a:pt x="4571" y="376427"/>
                </a:lnTo>
                <a:lnTo>
                  <a:pt x="9143" y="380999"/>
                </a:lnTo>
                <a:lnTo>
                  <a:pt x="9143" y="385571"/>
                </a:lnTo>
                <a:lnTo>
                  <a:pt x="2016251" y="385571"/>
                </a:lnTo>
                <a:lnTo>
                  <a:pt x="2016251" y="380999"/>
                </a:lnTo>
                <a:lnTo>
                  <a:pt x="2020823" y="376427"/>
                </a:lnTo>
                <a:close/>
              </a:path>
              <a:path w="2025650" h="386080">
                <a:moveTo>
                  <a:pt x="9143" y="385571"/>
                </a:moveTo>
                <a:lnTo>
                  <a:pt x="9143" y="380999"/>
                </a:lnTo>
                <a:lnTo>
                  <a:pt x="4571" y="376427"/>
                </a:lnTo>
                <a:lnTo>
                  <a:pt x="4571" y="385571"/>
                </a:lnTo>
                <a:lnTo>
                  <a:pt x="9143" y="385571"/>
                </a:lnTo>
                <a:close/>
              </a:path>
              <a:path w="2025650" h="386080">
                <a:moveTo>
                  <a:pt x="2020823" y="9143"/>
                </a:moveTo>
                <a:lnTo>
                  <a:pt x="2016251" y="4571"/>
                </a:lnTo>
                <a:lnTo>
                  <a:pt x="2016251" y="9143"/>
                </a:lnTo>
                <a:lnTo>
                  <a:pt x="2020823" y="9143"/>
                </a:lnTo>
                <a:close/>
              </a:path>
              <a:path w="2025650" h="386080">
                <a:moveTo>
                  <a:pt x="2020823" y="376427"/>
                </a:moveTo>
                <a:lnTo>
                  <a:pt x="2020823" y="9143"/>
                </a:lnTo>
                <a:lnTo>
                  <a:pt x="2016251" y="9143"/>
                </a:lnTo>
                <a:lnTo>
                  <a:pt x="2016251" y="376427"/>
                </a:lnTo>
                <a:lnTo>
                  <a:pt x="2020823" y="376427"/>
                </a:lnTo>
                <a:close/>
              </a:path>
              <a:path w="2025650" h="386080">
                <a:moveTo>
                  <a:pt x="2020823" y="385571"/>
                </a:moveTo>
                <a:lnTo>
                  <a:pt x="2020823" y="376427"/>
                </a:lnTo>
                <a:lnTo>
                  <a:pt x="2016251" y="380999"/>
                </a:lnTo>
                <a:lnTo>
                  <a:pt x="2016251" y="385571"/>
                </a:lnTo>
                <a:lnTo>
                  <a:pt x="2020823" y="385571"/>
                </a:lnTo>
                <a:close/>
              </a:path>
            </a:pathLst>
          </a:custGeom>
          <a:solidFill>
            <a:srgbClr val="000000"/>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56463" rIns="0" bIns="0" rtlCol="0">
            <a:spAutoFit/>
          </a:bodyPr>
          <a:lstStyle/>
          <a:p>
            <a:pPr marL="146685">
              <a:lnSpc>
                <a:spcPct val="100000"/>
              </a:lnSpc>
            </a:pPr>
            <a:r>
              <a:rPr sz="4200" spc="-5" dirty="0"/>
              <a:t>Streams</a:t>
            </a:r>
            <a:endParaRPr sz="4200" dirty="0"/>
          </a:p>
          <a:p>
            <a:pPr marL="1505585">
              <a:lnSpc>
                <a:spcPct val="100000"/>
              </a:lnSpc>
              <a:spcBef>
                <a:spcPts val="790"/>
              </a:spcBef>
            </a:pPr>
            <a:r>
              <a:rPr sz="1800" b="1" spc="-5" dirty="0">
                <a:solidFill>
                  <a:srgbClr val="000000"/>
                </a:solidFill>
                <a:latin typeface="Arial"/>
                <a:cs typeface="Arial"/>
              </a:rPr>
              <a:t>Communication</a:t>
            </a:r>
            <a:endParaRPr sz="1800" dirty="0">
              <a:latin typeface="Arial"/>
              <a:cs typeface="Arial"/>
            </a:endParaRPr>
          </a:p>
        </p:txBody>
      </p:sp>
      <p:sp>
        <p:nvSpPr>
          <p:cNvPr id="55" name="object 55"/>
          <p:cNvSpPr txBox="1">
            <a:spLocks noGrp="1"/>
          </p:cNvSpPr>
          <p:nvPr>
            <p:ph type="sldNum" sz="quarter" idx="12"/>
          </p:nvPr>
        </p:nvSpPr>
        <p:spPr>
          <a:prstGeom prst="rect">
            <a:avLst/>
          </a:prstGeom>
        </p:spPr>
        <p:txBody>
          <a:bodyPr vert="horz" wrap="square" lIns="0" tIns="0" rIns="0" bIns="0" rtlCol="0">
            <a:spAutoFit/>
          </a:bodyPr>
          <a:lstStyle/>
          <a:p>
            <a:pPr marL="25400">
              <a:lnSpc>
                <a:spcPts val="1260"/>
              </a:lnSpc>
            </a:pPr>
            <a:fld id="{81D60167-4931-47E6-BA6A-407CBD079E47}" type="slidenum">
              <a:rPr dirty="0"/>
              <a:t>179</a:t>
            </a:fld>
            <a:endParaRPr dirty="0"/>
          </a:p>
        </p:txBody>
      </p:sp>
      <p:sp>
        <p:nvSpPr>
          <p:cNvPr id="6" name="object 6"/>
          <p:cNvSpPr/>
          <p:nvPr/>
        </p:nvSpPr>
        <p:spPr>
          <a:xfrm>
            <a:off x="6278757" y="1325879"/>
            <a:ext cx="2025650" cy="386080"/>
          </a:xfrm>
          <a:custGeom>
            <a:avLst/>
            <a:gdLst/>
            <a:ahLst/>
            <a:cxnLst/>
            <a:rect l="l" t="t" r="r" b="b"/>
            <a:pathLst>
              <a:path w="2025650" h="386080">
                <a:moveTo>
                  <a:pt x="2025395" y="385571"/>
                </a:moveTo>
                <a:lnTo>
                  <a:pt x="2025395" y="0"/>
                </a:lnTo>
                <a:lnTo>
                  <a:pt x="0" y="0"/>
                </a:lnTo>
                <a:lnTo>
                  <a:pt x="0" y="385571"/>
                </a:lnTo>
                <a:lnTo>
                  <a:pt x="4571" y="385571"/>
                </a:lnTo>
                <a:lnTo>
                  <a:pt x="4571" y="9143"/>
                </a:lnTo>
                <a:lnTo>
                  <a:pt x="9143" y="4571"/>
                </a:lnTo>
                <a:lnTo>
                  <a:pt x="9143" y="9143"/>
                </a:lnTo>
                <a:lnTo>
                  <a:pt x="2016251" y="9143"/>
                </a:lnTo>
                <a:lnTo>
                  <a:pt x="2016251" y="4571"/>
                </a:lnTo>
                <a:lnTo>
                  <a:pt x="2020823" y="9143"/>
                </a:lnTo>
                <a:lnTo>
                  <a:pt x="2020823" y="385571"/>
                </a:lnTo>
                <a:lnTo>
                  <a:pt x="2025395" y="385571"/>
                </a:lnTo>
                <a:close/>
              </a:path>
              <a:path w="2025650" h="386080">
                <a:moveTo>
                  <a:pt x="9143" y="9143"/>
                </a:moveTo>
                <a:lnTo>
                  <a:pt x="9143" y="4571"/>
                </a:lnTo>
                <a:lnTo>
                  <a:pt x="4571" y="9143"/>
                </a:lnTo>
                <a:lnTo>
                  <a:pt x="9143" y="9143"/>
                </a:lnTo>
                <a:close/>
              </a:path>
              <a:path w="2025650" h="386080">
                <a:moveTo>
                  <a:pt x="9143" y="376427"/>
                </a:moveTo>
                <a:lnTo>
                  <a:pt x="9143" y="9143"/>
                </a:lnTo>
                <a:lnTo>
                  <a:pt x="4571" y="9143"/>
                </a:lnTo>
                <a:lnTo>
                  <a:pt x="4571" y="376427"/>
                </a:lnTo>
                <a:lnTo>
                  <a:pt x="9143" y="376427"/>
                </a:lnTo>
                <a:close/>
              </a:path>
              <a:path w="2025650" h="386080">
                <a:moveTo>
                  <a:pt x="2020823" y="376427"/>
                </a:moveTo>
                <a:lnTo>
                  <a:pt x="4571" y="376427"/>
                </a:lnTo>
                <a:lnTo>
                  <a:pt x="9143" y="380999"/>
                </a:lnTo>
                <a:lnTo>
                  <a:pt x="9143" y="385571"/>
                </a:lnTo>
                <a:lnTo>
                  <a:pt x="2016251" y="385571"/>
                </a:lnTo>
                <a:lnTo>
                  <a:pt x="2016251" y="380999"/>
                </a:lnTo>
                <a:lnTo>
                  <a:pt x="2020823" y="376427"/>
                </a:lnTo>
                <a:close/>
              </a:path>
              <a:path w="2025650" h="386080">
                <a:moveTo>
                  <a:pt x="9143" y="385571"/>
                </a:moveTo>
                <a:lnTo>
                  <a:pt x="9143" y="380999"/>
                </a:lnTo>
                <a:lnTo>
                  <a:pt x="4571" y="376427"/>
                </a:lnTo>
                <a:lnTo>
                  <a:pt x="4571" y="385571"/>
                </a:lnTo>
                <a:lnTo>
                  <a:pt x="9143" y="385571"/>
                </a:lnTo>
                <a:close/>
              </a:path>
              <a:path w="2025650" h="386080">
                <a:moveTo>
                  <a:pt x="2020823" y="9143"/>
                </a:moveTo>
                <a:lnTo>
                  <a:pt x="2016251" y="4571"/>
                </a:lnTo>
                <a:lnTo>
                  <a:pt x="2016251" y="9143"/>
                </a:lnTo>
                <a:lnTo>
                  <a:pt x="2020823" y="9143"/>
                </a:lnTo>
                <a:close/>
              </a:path>
              <a:path w="2025650" h="386080">
                <a:moveTo>
                  <a:pt x="2020823" y="376427"/>
                </a:moveTo>
                <a:lnTo>
                  <a:pt x="2020823" y="9143"/>
                </a:lnTo>
                <a:lnTo>
                  <a:pt x="2016251" y="9143"/>
                </a:lnTo>
                <a:lnTo>
                  <a:pt x="2016251" y="376427"/>
                </a:lnTo>
                <a:lnTo>
                  <a:pt x="2020823" y="376427"/>
                </a:lnTo>
                <a:close/>
              </a:path>
              <a:path w="2025650" h="386080">
                <a:moveTo>
                  <a:pt x="2020823" y="385571"/>
                </a:moveTo>
                <a:lnTo>
                  <a:pt x="2020823" y="376427"/>
                </a:lnTo>
                <a:lnTo>
                  <a:pt x="2016251" y="380999"/>
                </a:lnTo>
                <a:lnTo>
                  <a:pt x="2016251" y="385571"/>
                </a:lnTo>
                <a:lnTo>
                  <a:pt x="2020823" y="385571"/>
                </a:lnTo>
                <a:close/>
              </a:path>
            </a:pathLst>
          </a:custGeom>
          <a:solidFill>
            <a:srgbClr val="000000"/>
          </a:solidFill>
        </p:spPr>
        <p:txBody>
          <a:bodyPr wrap="square" lIns="0" tIns="0" rIns="0" bIns="0" rtlCol="0"/>
          <a:lstStyle/>
          <a:p>
            <a:endParaRPr/>
          </a:p>
        </p:txBody>
      </p:sp>
      <p:sp>
        <p:nvSpPr>
          <p:cNvPr id="7" name="object 7"/>
          <p:cNvSpPr txBox="1"/>
          <p:nvPr/>
        </p:nvSpPr>
        <p:spPr>
          <a:xfrm>
            <a:off x="6700402" y="1370075"/>
            <a:ext cx="1181100" cy="285115"/>
          </a:xfrm>
          <a:prstGeom prst="rect">
            <a:avLst/>
          </a:prstGeom>
        </p:spPr>
        <p:txBody>
          <a:bodyPr vert="horz" wrap="square" lIns="0" tIns="0" rIns="0" bIns="0" rtlCol="0">
            <a:spAutoFit/>
          </a:bodyPr>
          <a:lstStyle/>
          <a:p>
            <a:pPr marL="12700">
              <a:lnSpc>
                <a:spcPct val="100000"/>
              </a:lnSpc>
            </a:pPr>
            <a:r>
              <a:rPr sz="1800" b="1" spc="-15" dirty="0">
                <a:latin typeface="Arial"/>
                <a:cs typeface="Arial"/>
              </a:rPr>
              <a:t>Traitement</a:t>
            </a:r>
            <a:endParaRPr sz="1800">
              <a:latin typeface="Arial"/>
              <a:cs typeface="Arial"/>
            </a:endParaRPr>
          </a:p>
        </p:txBody>
      </p:sp>
      <p:sp>
        <p:nvSpPr>
          <p:cNvPr id="8" name="object 8"/>
          <p:cNvSpPr/>
          <p:nvPr/>
        </p:nvSpPr>
        <p:spPr>
          <a:xfrm>
            <a:off x="1814962" y="2263139"/>
            <a:ext cx="1160145" cy="386080"/>
          </a:xfrm>
          <a:custGeom>
            <a:avLst/>
            <a:gdLst/>
            <a:ahLst/>
            <a:cxnLst/>
            <a:rect l="l" t="t" r="r" b="b"/>
            <a:pathLst>
              <a:path w="1160145" h="386080">
                <a:moveTo>
                  <a:pt x="1159763" y="385571"/>
                </a:moveTo>
                <a:lnTo>
                  <a:pt x="1159763" y="0"/>
                </a:lnTo>
                <a:lnTo>
                  <a:pt x="0" y="0"/>
                </a:lnTo>
                <a:lnTo>
                  <a:pt x="0" y="385571"/>
                </a:lnTo>
                <a:lnTo>
                  <a:pt x="4571" y="385571"/>
                </a:lnTo>
                <a:lnTo>
                  <a:pt x="4571" y="9143"/>
                </a:lnTo>
                <a:lnTo>
                  <a:pt x="9143" y="4571"/>
                </a:lnTo>
                <a:lnTo>
                  <a:pt x="9143" y="9143"/>
                </a:lnTo>
                <a:lnTo>
                  <a:pt x="1150619" y="9143"/>
                </a:lnTo>
                <a:lnTo>
                  <a:pt x="1150619" y="4571"/>
                </a:lnTo>
                <a:lnTo>
                  <a:pt x="1155191" y="9143"/>
                </a:lnTo>
                <a:lnTo>
                  <a:pt x="1155191" y="385571"/>
                </a:lnTo>
                <a:lnTo>
                  <a:pt x="1159763" y="385571"/>
                </a:lnTo>
                <a:close/>
              </a:path>
              <a:path w="1160145" h="386080">
                <a:moveTo>
                  <a:pt x="9143" y="9143"/>
                </a:moveTo>
                <a:lnTo>
                  <a:pt x="9143" y="4571"/>
                </a:lnTo>
                <a:lnTo>
                  <a:pt x="4571" y="9143"/>
                </a:lnTo>
                <a:lnTo>
                  <a:pt x="9143" y="9143"/>
                </a:lnTo>
                <a:close/>
              </a:path>
              <a:path w="1160145" h="386080">
                <a:moveTo>
                  <a:pt x="9143" y="376427"/>
                </a:moveTo>
                <a:lnTo>
                  <a:pt x="9143" y="9143"/>
                </a:lnTo>
                <a:lnTo>
                  <a:pt x="4571" y="9143"/>
                </a:lnTo>
                <a:lnTo>
                  <a:pt x="4571" y="376427"/>
                </a:lnTo>
                <a:lnTo>
                  <a:pt x="9143" y="376427"/>
                </a:lnTo>
                <a:close/>
              </a:path>
              <a:path w="1160145" h="386080">
                <a:moveTo>
                  <a:pt x="1155191" y="376427"/>
                </a:moveTo>
                <a:lnTo>
                  <a:pt x="4571" y="376427"/>
                </a:lnTo>
                <a:lnTo>
                  <a:pt x="9143" y="380999"/>
                </a:lnTo>
                <a:lnTo>
                  <a:pt x="9143" y="385571"/>
                </a:lnTo>
                <a:lnTo>
                  <a:pt x="1150619" y="385571"/>
                </a:lnTo>
                <a:lnTo>
                  <a:pt x="1150619" y="380999"/>
                </a:lnTo>
                <a:lnTo>
                  <a:pt x="1155191" y="376427"/>
                </a:lnTo>
                <a:close/>
              </a:path>
              <a:path w="1160145" h="386080">
                <a:moveTo>
                  <a:pt x="9143" y="385571"/>
                </a:moveTo>
                <a:lnTo>
                  <a:pt x="9143" y="380999"/>
                </a:lnTo>
                <a:lnTo>
                  <a:pt x="4571" y="376427"/>
                </a:lnTo>
                <a:lnTo>
                  <a:pt x="4571" y="385571"/>
                </a:lnTo>
                <a:lnTo>
                  <a:pt x="9143" y="385571"/>
                </a:lnTo>
                <a:close/>
              </a:path>
              <a:path w="1160145" h="386080">
                <a:moveTo>
                  <a:pt x="1155191" y="9143"/>
                </a:moveTo>
                <a:lnTo>
                  <a:pt x="1150619" y="4571"/>
                </a:lnTo>
                <a:lnTo>
                  <a:pt x="1150619" y="9143"/>
                </a:lnTo>
                <a:lnTo>
                  <a:pt x="1155191" y="9143"/>
                </a:lnTo>
                <a:close/>
              </a:path>
              <a:path w="1160145" h="386080">
                <a:moveTo>
                  <a:pt x="1155191" y="376427"/>
                </a:moveTo>
                <a:lnTo>
                  <a:pt x="1155191" y="9143"/>
                </a:lnTo>
                <a:lnTo>
                  <a:pt x="1150619" y="9143"/>
                </a:lnTo>
                <a:lnTo>
                  <a:pt x="1150619" y="376427"/>
                </a:lnTo>
                <a:lnTo>
                  <a:pt x="1155191" y="376427"/>
                </a:lnTo>
                <a:close/>
              </a:path>
              <a:path w="1160145" h="386080">
                <a:moveTo>
                  <a:pt x="1155191" y="385571"/>
                </a:moveTo>
                <a:lnTo>
                  <a:pt x="1155191" y="376427"/>
                </a:lnTo>
                <a:lnTo>
                  <a:pt x="1150619" y="380999"/>
                </a:lnTo>
                <a:lnTo>
                  <a:pt x="1150619" y="385571"/>
                </a:lnTo>
                <a:lnTo>
                  <a:pt x="1155191" y="385571"/>
                </a:lnTo>
                <a:close/>
              </a:path>
            </a:pathLst>
          </a:custGeom>
          <a:solidFill>
            <a:srgbClr val="000000"/>
          </a:solidFill>
        </p:spPr>
        <p:txBody>
          <a:bodyPr wrap="square" lIns="0" tIns="0" rIns="0" bIns="0" rtlCol="0"/>
          <a:lstStyle/>
          <a:p>
            <a:endParaRPr/>
          </a:p>
        </p:txBody>
      </p:sp>
      <p:sp>
        <p:nvSpPr>
          <p:cNvPr id="9" name="object 9"/>
          <p:cNvSpPr txBox="1"/>
          <p:nvPr/>
        </p:nvSpPr>
        <p:spPr>
          <a:xfrm>
            <a:off x="1931808" y="2305810"/>
            <a:ext cx="927100" cy="285115"/>
          </a:xfrm>
          <a:prstGeom prst="rect">
            <a:avLst/>
          </a:prstGeom>
        </p:spPr>
        <p:txBody>
          <a:bodyPr vert="horz" wrap="square" lIns="0" tIns="0" rIns="0" bIns="0" rtlCol="0">
            <a:spAutoFit/>
          </a:bodyPr>
          <a:lstStyle/>
          <a:p>
            <a:pPr marL="12700">
              <a:lnSpc>
                <a:spcPct val="100000"/>
              </a:lnSpc>
            </a:pPr>
            <a:r>
              <a:rPr sz="1800" b="1" spc="-5" dirty="0">
                <a:latin typeface="Arial"/>
                <a:cs typeface="Arial"/>
              </a:rPr>
              <a:t>B</a:t>
            </a:r>
            <a:r>
              <a:rPr sz="1800" b="1" dirty="0">
                <a:latin typeface="Arial"/>
                <a:cs typeface="Arial"/>
              </a:rPr>
              <a:t>in</a:t>
            </a:r>
            <a:r>
              <a:rPr sz="1800" b="1" spc="-5" dirty="0">
                <a:latin typeface="Arial"/>
                <a:cs typeface="Arial"/>
              </a:rPr>
              <a:t>a</a:t>
            </a:r>
            <a:r>
              <a:rPr sz="1800" b="1" dirty="0">
                <a:latin typeface="Arial"/>
                <a:cs typeface="Arial"/>
              </a:rPr>
              <a:t>i</a:t>
            </a:r>
            <a:r>
              <a:rPr sz="1800" b="1" spc="-5" dirty="0">
                <a:latin typeface="Arial"/>
                <a:cs typeface="Arial"/>
              </a:rPr>
              <a:t>re</a:t>
            </a:r>
            <a:r>
              <a:rPr sz="1800" b="1" dirty="0">
                <a:latin typeface="Arial"/>
                <a:cs typeface="Arial"/>
              </a:rPr>
              <a:t>s</a:t>
            </a:r>
            <a:endParaRPr sz="1800">
              <a:latin typeface="Arial"/>
              <a:cs typeface="Arial"/>
            </a:endParaRPr>
          </a:p>
        </p:txBody>
      </p:sp>
      <p:sp>
        <p:nvSpPr>
          <p:cNvPr id="10" name="object 10"/>
          <p:cNvSpPr/>
          <p:nvPr/>
        </p:nvSpPr>
        <p:spPr>
          <a:xfrm>
            <a:off x="4407286" y="2263139"/>
            <a:ext cx="1449705" cy="386080"/>
          </a:xfrm>
          <a:custGeom>
            <a:avLst/>
            <a:gdLst/>
            <a:ahLst/>
            <a:cxnLst/>
            <a:rect l="l" t="t" r="r" b="b"/>
            <a:pathLst>
              <a:path w="1449704" h="386080">
                <a:moveTo>
                  <a:pt x="1449323" y="385571"/>
                </a:moveTo>
                <a:lnTo>
                  <a:pt x="1449323" y="0"/>
                </a:lnTo>
                <a:lnTo>
                  <a:pt x="0" y="0"/>
                </a:lnTo>
                <a:lnTo>
                  <a:pt x="0" y="385571"/>
                </a:lnTo>
                <a:lnTo>
                  <a:pt x="4571" y="385571"/>
                </a:lnTo>
                <a:lnTo>
                  <a:pt x="4571" y="9143"/>
                </a:lnTo>
                <a:lnTo>
                  <a:pt x="9143" y="4571"/>
                </a:lnTo>
                <a:lnTo>
                  <a:pt x="9143" y="9143"/>
                </a:lnTo>
                <a:lnTo>
                  <a:pt x="1440179" y="9143"/>
                </a:lnTo>
                <a:lnTo>
                  <a:pt x="1440179" y="4571"/>
                </a:lnTo>
                <a:lnTo>
                  <a:pt x="1444751" y="9143"/>
                </a:lnTo>
                <a:lnTo>
                  <a:pt x="1444751" y="385571"/>
                </a:lnTo>
                <a:lnTo>
                  <a:pt x="1449323" y="385571"/>
                </a:lnTo>
                <a:close/>
              </a:path>
              <a:path w="1449704" h="386080">
                <a:moveTo>
                  <a:pt x="9143" y="9143"/>
                </a:moveTo>
                <a:lnTo>
                  <a:pt x="9143" y="4571"/>
                </a:lnTo>
                <a:lnTo>
                  <a:pt x="4571" y="9143"/>
                </a:lnTo>
                <a:lnTo>
                  <a:pt x="9143" y="9143"/>
                </a:lnTo>
                <a:close/>
              </a:path>
              <a:path w="1449704" h="386080">
                <a:moveTo>
                  <a:pt x="9143" y="376427"/>
                </a:moveTo>
                <a:lnTo>
                  <a:pt x="9143" y="9143"/>
                </a:lnTo>
                <a:lnTo>
                  <a:pt x="4571" y="9143"/>
                </a:lnTo>
                <a:lnTo>
                  <a:pt x="4571" y="376427"/>
                </a:lnTo>
                <a:lnTo>
                  <a:pt x="9143" y="376427"/>
                </a:lnTo>
                <a:close/>
              </a:path>
              <a:path w="1449704" h="386080">
                <a:moveTo>
                  <a:pt x="1444751" y="376427"/>
                </a:moveTo>
                <a:lnTo>
                  <a:pt x="4571" y="376427"/>
                </a:lnTo>
                <a:lnTo>
                  <a:pt x="9143" y="380999"/>
                </a:lnTo>
                <a:lnTo>
                  <a:pt x="9143" y="385571"/>
                </a:lnTo>
                <a:lnTo>
                  <a:pt x="1440179" y="385571"/>
                </a:lnTo>
                <a:lnTo>
                  <a:pt x="1440179" y="380999"/>
                </a:lnTo>
                <a:lnTo>
                  <a:pt x="1444751" y="376427"/>
                </a:lnTo>
                <a:close/>
              </a:path>
              <a:path w="1449704" h="386080">
                <a:moveTo>
                  <a:pt x="9143" y="385571"/>
                </a:moveTo>
                <a:lnTo>
                  <a:pt x="9143" y="380999"/>
                </a:lnTo>
                <a:lnTo>
                  <a:pt x="4571" y="376427"/>
                </a:lnTo>
                <a:lnTo>
                  <a:pt x="4571" y="385571"/>
                </a:lnTo>
                <a:lnTo>
                  <a:pt x="9143" y="385571"/>
                </a:lnTo>
                <a:close/>
              </a:path>
              <a:path w="1449704" h="386080">
                <a:moveTo>
                  <a:pt x="1444751" y="9143"/>
                </a:moveTo>
                <a:lnTo>
                  <a:pt x="1440179" y="4571"/>
                </a:lnTo>
                <a:lnTo>
                  <a:pt x="1440179" y="9143"/>
                </a:lnTo>
                <a:lnTo>
                  <a:pt x="1444751" y="9143"/>
                </a:lnTo>
                <a:close/>
              </a:path>
              <a:path w="1449704" h="386080">
                <a:moveTo>
                  <a:pt x="1444751" y="376427"/>
                </a:moveTo>
                <a:lnTo>
                  <a:pt x="1444751" y="9143"/>
                </a:lnTo>
                <a:lnTo>
                  <a:pt x="1440179" y="9143"/>
                </a:lnTo>
                <a:lnTo>
                  <a:pt x="1440179" y="376427"/>
                </a:lnTo>
                <a:lnTo>
                  <a:pt x="1444751" y="376427"/>
                </a:lnTo>
                <a:close/>
              </a:path>
              <a:path w="1449704" h="386080">
                <a:moveTo>
                  <a:pt x="1444751" y="385571"/>
                </a:moveTo>
                <a:lnTo>
                  <a:pt x="1444751" y="376427"/>
                </a:lnTo>
                <a:lnTo>
                  <a:pt x="1440179" y="380999"/>
                </a:lnTo>
                <a:lnTo>
                  <a:pt x="1440179" y="385571"/>
                </a:lnTo>
                <a:lnTo>
                  <a:pt x="1444751" y="385571"/>
                </a:lnTo>
                <a:close/>
              </a:path>
            </a:pathLst>
          </a:custGeom>
          <a:solidFill>
            <a:srgbClr val="000000"/>
          </a:solidFill>
        </p:spPr>
        <p:txBody>
          <a:bodyPr wrap="square" lIns="0" tIns="0" rIns="0" bIns="0" rtlCol="0"/>
          <a:lstStyle/>
          <a:p>
            <a:endParaRPr/>
          </a:p>
        </p:txBody>
      </p:sp>
      <p:sp>
        <p:nvSpPr>
          <p:cNvPr id="11" name="object 11"/>
          <p:cNvSpPr txBox="1"/>
          <p:nvPr/>
        </p:nvSpPr>
        <p:spPr>
          <a:xfrm>
            <a:off x="4530227" y="2305810"/>
            <a:ext cx="1203325" cy="285115"/>
          </a:xfrm>
          <a:prstGeom prst="rect">
            <a:avLst/>
          </a:prstGeom>
        </p:spPr>
        <p:txBody>
          <a:bodyPr vert="horz" wrap="square" lIns="0" tIns="0" rIns="0" bIns="0" rtlCol="0">
            <a:spAutoFit/>
          </a:bodyPr>
          <a:lstStyle/>
          <a:p>
            <a:pPr marL="12700">
              <a:lnSpc>
                <a:spcPct val="100000"/>
              </a:lnSpc>
            </a:pPr>
            <a:r>
              <a:rPr sz="1800" b="1" spc="-5" dirty="0">
                <a:latin typeface="Arial"/>
                <a:cs typeface="Arial"/>
              </a:rPr>
              <a:t>Carac</a:t>
            </a:r>
            <a:r>
              <a:rPr sz="1800" b="1" dirty="0">
                <a:latin typeface="Arial"/>
                <a:cs typeface="Arial"/>
              </a:rPr>
              <a:t>t</a:t>
            </a:r>
            <a:r>
              <a:rPr sz="1800" b="1" spc="-5" dirty="0">
                <a:latin typeface="Arial"/>
                <a:cs typeface="Arial"/>
              </a:rPr>
              <a:t>ère</a:t>
            </a:r>
            <a:r>
              <a:rPr sz="1800" b="1" dirty="0">
                <a:latin typeface="Arial"/>
                <a:cs typeface="Arial"/>
              </a:rPr>
              <a:t>s</a:t>
            </a:r>
            <a:endParaRPr sz="1800">
              <a:latin typeface="Arial"/>
              <a:cs typeface="Arial"/>
            </a:endParaRPr>
          </a:p>
        </p:txBody>
      </p:sp>
      <p:sp>
        <p:nvSpPr>
          <p:cNvPr id="12" name="object 12"/>
          <p:cNvSpPr/>
          <p:nvPr/>
        </p:nvSpPr>
        <p:spPr>
          <a:xfrm>
            <a:off x="949333" y="2910839"/>
            <a:ext cx="1449705" cy="355600"/>
          </a:xfrm>
          <a:custGeom>
            <a:avLst/>
            <a:gdLst/>
            <a:ahLst/>
            <a:cxnLst/>
            <a:rect l="l" t="t" r="r" b="b"/>
            <a:pathLst>
              <a:path w="1449705" h="355600">
                <a:moveTo>
                  <a:pt x="1449320" y="355091"/>
                </a:moveTo>
                <a:lnTo>
                  <a:pt x="1449320" y="0"/>
                </a:lnTo>
                <a:lnTo>
                  <a:pt x="0" y="0"/>
                </a:lnTo>
                <a:lnTo>
                  <a:pt x="0" y="355091"/>
                </a:lnTo>
                <a:lnTo>
                  <a:pt x="4571" y="355091"/>
                </a:lnTo>
                <a:lnTo>
                  <a:pt x="4571" y="9143"/>
                </a:lnTo>
                <a:lnTo>
                  <a:pt x="9143" y="4571"/>
                </a:lnTo>
                <a:lnTo>
                  <a:pt x="9143" y="9143"/>
                </a:lnTo>
                <a:lnTo>
                  <a:pt x="1440176" y="9143"/>
                </a:lnTo>
                <a:lnTo>
                  <a:pt x="1440176" y="4571"/>
                </a:lnTo>
                <a:lnTo>
                  <a:pt x="1444748" y="9143"/>
                </a:lnTo>
                <a:lnTo>
                  <a:pt x="1444748" y="355091"/>
                </a:lnTo>
                <a:lnTo>
                  <a:pt x="1449320" y="355091"/>
                </a:lnTo>
                <a:close/>
              </a:path>
              <a:path w="1449705" h="355600">
                <a:moveTo>
                  <a:pt x="9143" y="9143"/>
                </a:moveTo>
                <a:lnTo>
                  <a:pt x="9143" y="4571"/>
                </a:lnTo>
                <a:lnTo>
                  <a:pt x="4571" y="9143"/>
                </a:lnTo>
                <a:lnTo>
                  <a:pt x="9143" y="9143"/>
                </a:lnTo>
                <a:close/>
              </a:path>
              <a:path w="1449705" h="355600">
                <a:moveTo>
                  <a:pt x="9143" y="345947"/>
                </a:moveTo>
                <a:lnTo>
                  <a:pt x="9143" y="9143"/>
                </a:lnTo>
                <a:lnTo>
                  <a:pt x="4571" y="9143"/>
                </a:lnTo>
                <a:lnTo>
                  <a:pt x="4571" y="345947"/>
                </a:lnTo>
                <a:lnTo>
                  <a:pt x="9143" y="345947"/>
                </a:lnTo>
                <a:close/>
              </a:path>
              <a:path w="1449705" h="355600">
                <a:moveTo>
                  <a:pt x="1444748" y="345947"/>
                </a:moveTo>
                <a:lnTo>
                  <a:pt x="4571" y="345947"/>
                </a:lnTo>
                <a:lnTo>
                  <a:pt x="9143" y="350519"/>
                </a:lnTo>
                <a:lnTo>
                  <a:pt x="9143" y="355091"/>
                </a:lnTo>
                <a:lnTo>
                  <a:pt x="1440176" y="355091"/>
                </a:lnTo>
                <a:lnTo>
                  <a:pt x="1440176" y="350519"/>
                </a:lnTo>
                <a:lnTo>
                  <a:pt x="1444748" y="345947"/>
                </a:lnTo>
                <a:close/>
              </a:path>
              <a:path w="1449705" h="355600">
                <a:moveTo>
                  <a:pt x="9143" y="355091"/>
                </a:moveTo>
                <a:lnTo>
                  <a:pt x="9143" y="350519"/>
                </a:lnTo>
                <a:lnTo>
                  <a:pt x="4571" y="345947"/>
                </a:lnTo>
                <a:lnTo>
                  <a:pt x="4571" y="355091"/>
                </a:lnTo>
                <a:lnTo>
                  <a:pt x="9143" y="355091"/>
                </a:lnTo>
                <a:close/>
              </a:path>
              <a:path w="1449705" h="355600">
                <a:moveTo>
                  <a:pt x="1444748" y="9143"/>
                </a:moveTo>
                <a:lnTo>
                  <a:pt x="1440176" y="4571"/>
                </a:lnTo>
                <a:lnTo>
                  <a:pt x="1440176" y="9143"/>
                </a:lnTo>
                <a:lnTo>
                  <a:pt x="1444748" y="9143"/>
                </a:lnTo>
                <a:close/>
              </a:path>
              <a:path w="1449705" h="355600">
                <a:moveTo>
                  <a:pt x="1444748" y="345947"/>
                </a:moveTo>
                <a:lnTo>
                  <a:pt x="1444748" y="9143"/>
                </a:lnTo>
                <a:lnTo>
                  <a:pt x="1440176" y="9143"/>
                </a:lnTo>
                <a:lnTo>
                  <a:pt x="1440176" y="345947"/>
                </a:lnTo>
                <a:lnTo>
                  <a:pt x="1444748" y="345947"/>
                </a:lnTo>
                <a:close/>
              </a:path>
              <a:path w="1449705" h="355600">
                <a:moveTo>
                  <a:pt x="1444748" y="355091"/>
                </a:moveTo>
                <a:lnTo>
                  <a:pt x="1444748" y="345947"/>
                </a:lnTo>
                <a:lnTo>
                  <a:pt x="1440176" y="350519"/>
                </a:lnTo>
                <a:lnTo>
                  <a:pt x="1440176" y="355091"/>
                </a:lnTo>
                <a:lnTo>
                  <a:pt x="1444748" y="355091"/>
                </a:lnTo>
                <a:close/>
              </a:path>
            </a:pathLst>
          </a:custGeom>
          <a:solidFill>
            <a:srgbClr val="000000"/>
          </a:solidFill>
        </p:spPr>
        <p:txBody>
          <a:bodyPr wrap="square" lIns="0" tIns="0" rIns="0" bIns="0" rtlCol="0"/>
          <a:lstStyle/>
          <a:p>
            <a:endParaRPr/>
          </a:p>
        </p:txBody>
      </p:sp>
      <p:sp>
        <p:nvSpPr>
          <p:cNvPr id="13" name="object 13"/>
          <p:cNvSpPr txBox="1"/>
          <p:nvPr/>
        </p:nvSpPr>
        <p:spPr>
          <a:xfrm>
            <a:off x="1069220" y="2954526"/>
            <a:ext cx="1207135" cy="254635"/>
          </a:xfrm>
          <a:prstGeom prst="rect">
            <a:avLst/>
          </a:prstGeom>
        </p:spPr>
        <p:txBody>
          <a:bodyPr vert="horz" wrap="square" lIns="0" tIns="0" rIns="0" bIns="0" rtlCol="0">
            <a:spAutoFit/>
          </a:bodyPr>
          <a:lstStyle/>
          <a:p>
            <a:pPr marL="12700">
              <a:lnSpc>
                <a:spcPct val="100000"/>
              </a:lnSpc>
            </a:pPr>
            <a:r>
              <a:rPr sz="1600" b="1" spc="-5" dirty="0">
                <a:latin typeface="Arial"/>
                <a:cs typeface="Arial"/>
              </a:rPr>
              <a:t>I</a:t>
            </a:r>
            <a:r>
              <a:rPr sz="1600" b="1" spc="-10" dirty="0">
                <a:latin typeface="Arial"/>
                <a:cs typeface="Arial"/>
              </a:rPr>
              <a:t>nput</a:t>
            </a:r>
            <a:r>
              <a:rPr sz="1600" b="1" spc="-5" dirty="0">
                <a:latin typeface="Arial"/>
                <a:cs typeface="Arial"/>
              </a:rPr>
              <a:t>S</a:t>
            </a:r>
            <a:r>
              <a:rPr sz="1600" b="1" spc="-10" dirty="0">
                <a:latin typeface="Arial"/>
                <a:cs typeface="Arial"/>
              </a:rPr>
              <a:t>t</a:t>
            </a:r>
            <a:r>
              <a:rPr sz="1600" b="1" spc="-5" dirty="0">
                <a:latin typeface="Arial"/>
                <a:cs typeface="Arial"/>
              </a:rPr>
              <a:t>ream</a:t>
            </a:r>
            <a:endParaRPr sz="1600">
              <a:latin typeface="Arial"/>
              <a:cs typeface="Arial"/>
            </a:endParaRPr>
          </a:p>
        </p:txBody>
      </p:sp>
      <p:sp>
        <p:nvSpPr>
          <p:cNvPr id="14" name="object 14"/>
          <p:cNvSpPr/>
          <p:nvPr/>
        </p:nvSpPr>
        <p:spPr>
          <a:xfrm>
            <a:off x="2534290" y="2910839"/>
            <a:ext cx="1592580" cy="355600"/>
          </a:xfrm>
          <a:custGeom>
            <a:avLst/>
            <a:gdLst/>
            <a:ahLst/>
            <a:cxnLst/>
            <a:rect l="l" t="t" r="r" b="b"/>
            <a:pathLst>
              <a:path w="1592579" h="355600">
                <a:moveTo>
                  <a:pt x="1592579" y="355091"/>
                </a:moveTo>
                <a:lnTo>
                  <a:pt x="1592579" y="0"/>
                </a:lnTo>
                <a:lnTo>
                  <a:pt x="0" y="0"/>
                </a:lnTo>
                <a:lnTo>
                  <a:pt x="0" y="355091"/>
                </a:lnTo>
                <a:lnTo>
                  <a:pt x="4571" y="355091"/>
                </a:lnTo>
                <a:lnTo>
                  <a:pt x="4571" y="9143"/>
                </a:lnTo>
                <a:lnTo>
                  <a:pt x="9143" y="4571"/>
                </a:lnTo>
                <a:lnTo>
                  <a:pt x="9143" y="9143"/>
                </a:lnTo>
                <a:lnTo>
                  <a:pt x="1583435" y="9143"/>
                </a:lnTo>
                <a:lnTo>
                  <a:pt x="1583435" y="4571"/>
                </a:lnTo>
                <a:lnTo>
                  <a:pt x="1588007" y="9143"/>
                </a:lnTo>
                <a:lnTo>
                  <a:pt x="1588007" y="355091"/>
                </a:lnTo>
                <a:lnTo>
                  <a:pt x="1592579" y="355091"/>
                </a:lnTo>
                <a:close/>
              </a:path>
              <a:path w="1592579" h="355600">
                <a:moveTo>
                  <a:pt x="9143" y="9143"/>
                </a:moveTo>
                <a:lnTo>
                  <a:pt x="9143" y="4571"/>
                </a:lnTo>
                <a:lnTo>
                  <a:pt x="4571" y="9143"/>
                </a:lnTo>
                <a:lnTo>
                  <a:pt x="9143" y="9143"/>
                </a:lnTo>
                <a:close/>
              </a:path>
              <a:path w="1592579" h="355600">
                <a:moveTo>
                  <a:pt x="9143" y="345947"/>
                </a:moveTo>
                <a:lnTo>
                  <a:pt x="9143" y="9143"/>
                </a:lnTo>
                <a:lnTo>
                  <a:pt x="4571" y="9143"/>
                </a:lnTo>
                <a:lnTo>
                  <a:pt x="4571" y="345947"/>
                </a:lnTo>
                <a:lnTo>
                  <a:pt x="9143" y="345947"/>
                </a:lnTo>
                <a:close/>
              </a:path>
              <a:path w="1592579" h="355600">
                <a:moveTo>
                  <a:pt x="1588007" y="345947"/>
                </a:moveTo>
                <a:lnTo>
                  <a:pt x="4571" y="345947"/>
                </a:lnTo>
                <a:lnTo>
                  <a:pt x="9143" y="350519"/>
                </a:lnTo>
                <a:lnTo>
                  <a:pt x="9143" y="355091"/>
                </a:lnTo>
                <a:lnTo>
                  <a:pt x="1583435" y="355091"/>
                </a:lnTo>
                <a:lnTo>
                  <a:pt x="1583435" y="350519"/>
                </a:lnTo>
                <a:lnTo>
                  <a:pt x="1588007" y="345947"/>
                </a:lnTo>
                <a:close/>
              </a:path>
              <a:path w="1592579" h="355600">
                <a:moveTo>
                  <a:pt x="9143" y="355091"/>
                </a:moveTo>
                <a:lnTo>
                  <a:pt x="9143" y="350519"/>
                </a:lnTo>
                <a:lnTo>
                  <a:pt x="4571" y="345947"/>
                </a:lnTo>
                <a:lnTo>
                  <a:pt x="4571" y="355091"/>
                </a:lnTo>
                <a:lnTo>
                  <a:pt x="9143" y="355091"/>
                </a:lnTo>
                <a:close/>
              </a:path>
              <a:path w="1592579" h="355600">
                <a:moveTo>
                  <a:pt x="1588007" y="9143"/>
                </a:moveTo>
                <a:lnTo>
                  <a:pt x="1583435" y="4571"/>
                </a:lnTo>
                <a:lnTo>
                  <a:pt x="1583435" y="9143"/>
                </a:lnTo>
                <a:lnTo>
                  <a:pt x="1588007" y="9143"/>
                </a:lnTo>
                <a:close/>
              </a:path>
              <a:path w="1592579" h="355600">
                <a:moveTo>
                  <a:pt x="1588007" y="345947"/>
                </a:moveTo>
                <a:lnTo>
                  <a:pt x="1588007" y="9143"/>
                </a:lnTo>
                <a:lnTo>
                  <a:pt x="1583435" y="9143"/>
                </a:lnTo>
                <a:lnTo>
                  <a:pt x="1583435" y="345947"/>
                </a:lnTo>
                <a:lnTo>
                  <a:pt x="1588007" y="345947"/>
                </a:lnTo>
                <a:close/>
              </a:path>
              <a:path w="1592579" h="355600">
                <a:moveTo>
                  <a:pt x="1588007" y="355091"/>
                </a:moveTo>
                <a:lnTo>
                  <a:pt x="1588007" y="345947"/>
                </a:lnTo>
                <a:lnTo>
                  <a:pt x="1583435" y="350519"/>
                </a:lnTo>
                <a:lnTo>
                  <a:pt x="1583435" y="355091"/>
                </a:lnTo>
                <a:lnTo>
                  <a:pt x="1588007" y="355091"/>
                </a:lnTo>
                <a:close/>
              </a:path>
            </a:pathLst>
          </a:custGeom>
          <a:solidFill>
            <a:srgbClr val="000000"/>
          </a:solidFill>
        </p:spPr>
        <p:txBody>
          <a:bodyPr wrap="square" lIns="0" tIns="0" rIns="0" bIns="0" rtlCol="0"/>
          <a:lstStyle/>
          <a:p>
            <a:endParaRPr/>
          </a:p>
        </p:txBody>
      </p:sp>
      <p:sp>
        <p:nvSpPr>
          <p:cNvPr id="15" name="object 15"/>
          <p:cNvSpPr txBox="1"/>
          <p:nvPr/>
        </p:nvSpPr>
        <p:spPr>
          <a:xfrm>
            <a:off x="2643516" y="2954526"/>
            <a:ext cx="1374775" cy="254635"/>
          </a:xfrm>
          <a:prstGeom prst="rect">
            <a:avLst/>
          </a:prstGeom>
        </p:spPr>
        <p:txBody>
          <a:bodyPr vert="horz" wrap="square" lIns="0" tIns="0" rIns="0" bIns="0" rtlCol="0">
            <a:spAutoFit/>
          </a:bodyPr>
          <a:lstStyle/>
          <a:p>
            <a:pPr marL="12700">
              <a:lnSpc>
                <a:spcPct val="100000"/>
              </a:lnSpc>
            </a:pPr>
            <a:r>
              <a:rPr sz="1600" b="1" spc="-10" dirty="0">
                <a:latin typeface="Arial"/>
                <a:cs typeface="Arial"/>
              </a:rPr>
              <a:t>OutputStream</a:t>
            </a:r>
            <a:endParaRPr sz="1600">
              <a:latin typeface="Arial"/>
              <a:cs typeface="Arial"/>
            </a:endParaRPr>
          </a:p>
        </p:txBody>
      </p:sp>
      <p:sp>
        <p:nvSpPr>
          <p:cNvPr id="16" name="object 16"/>
          <p:cNvSpPr/>
          <p:nvPr/>
        </p:nvSpPr>
        <p:spPr>
          <a:xfrm>
            <a:off x="4262506" y="2910839"/>
            <a:ext cx="944880" cy="355600"/>
          </a:xfrm>
          <a:custGeom>
            <a:avLst/>
            <a:gdLst/>
            <a:ahLst/>
            <a:cxnLst/>
            <a:rect l="l" t="t" r="r" b="b"/>
            <a:pathLst>
              <a:path w="944879" h="355600">
                <a:moveTo>
                  <a:pt x="944879" y="355091"/>
                </a:moveTo>
                <a:lnTo>
                  <a:pt x="944879" y="0"/>
                </a:lnTo>
                <a:lnTo>
                  <a:pt x="0" y="0"/>
                </a:lnTo>
                <a:lnTo>
                  <a:pt x="0" y="355091"/>
                </a:lnTo>
                <a:lnTo>
                  <a:pt x="4571" y="355091"/>
                </a:lnTo>
                <a:lnTo>
                  <a:pt x="4571" y="9143"/>
                </a:lnTo>
                <a:lnTo>
                  <a:pt x="9143" y="4571"/>
                </a:lnTo>
                <a:lnTo>
                  <a:pt x="9143" y="9143"/>
                </a:lnTo>
                <a:lnTo>
                  <a:pt x="935735" y="9143"/>
                </a:lnTo>
                <a:lnTo>
                  <a:pt x="935735" y="4571"/>
                </a:lnTo>
                <a:lnTo>
                  <a:pt x="940307" y="9143"/>
                </a:lnTo>
                <a:lnTo>
                  <a:pt x="940307" y="355091"/>
                </a:lnTo>
                <a:lnTo>
                  <a:pt x="944879" y="355091"/>
                </a:lnTo>
                <a:close/>
              </a:path>
              <a:path w="944879" h="355600">
                <a:moveTo>
                  <a:pt x="9143" y="9143"/>
                </a:moveTo>
                <a:lnTo>
                  <a:pt x="9143" y="4571"/>
                </a:lnTo>
                <a:lnTo>
                  <a:pt x="4571" y="9143"/>
                </a:lnTo>
                <a:lnTo>
                  <a:pt x="9143" y="9143"/>
                </a:lnTo>
                <a:close/>
              </a:path>
              <a:path w="944879" h="355600">
                <a:moveTo>
                  <a:pt x="9143" y="345947"/>
                </a:moveTo>
                <a:lnTo>
                  <a:pt x="9143" y="9143"/>
                </a:lnTo>
                <a:lnTo>
                  <a:pt x="4571" y="9143"/>
                </a:lnTo>
                <a:lnTo>
                  <a:pt x="4571" y="345947"/>
                </a:lnTo>
                <a:lnTo>
                  <a:pt x="9143" y="345947"/>
                </a:lnTo>
                <a:close/>
              </a:path>
              <a:path w="944879" h="355600">
                <a:moveTo>
                  <a:pt x="940307" y="345947"/>
                </a:moveTo>
                <a:lnTo>
                  <a:pt x="4571" y="345947"/>
                </a:lnTo>
                <a:lnTo>
                  <a:pt x="9143" y="350519"/>
                </a:lnTo>
                <a:lnTo>
                  <a:pt x="9143" y="355091"/>
                </a:lnTo>
                <a:lnTo>
                  <a:pt x="935735" y="355091"/>
                </a:lnTo>
                <a:lnTo>
                  <a:pt x="935735" y="350519"/>
                </a:lnTo>
                <a:lnTo>
                  <a:pt x="940307" y="345947"/>
                </a:lnTo>
                <a:close/>
              </a:path>
              <a:path w="944879" h="355600">
                <a:moveTo>
                  <a:pt x="9143" y="355091"/>
                </a:moveTo>
                <a:lnTo>
                  <a:pt x="9143" y="350519"/>
                </a:lnTo>
                <a:lnTo>
                  <a:pt x="4571" y="345947"/>
                </a:lnTo>
                <a:lnTo>
                  <a:pt x="4571" y="355091"/>
                </a:lnTo>
                <a:lnTo>
                  <a:pt x="9143" y="355091"/>
                </a:lnTo>
                <a:close/>
              </a:path>
              <a:path w="944879" h="355600">
                <a:moveTo>
                  <a:pt x="940307" y="9143"/>
                </a:moveTo>
                <a:lnTo>
                  <a:pt x="935735" y="4571"/>
                </a:lnTo>
                <a:lnTo>
                  <a:pt x="935735" y="9143"/>
                </a:lnTo>
                <a:lnTo>
                  <a:pt x="940307" y="9143"/>
                </a:lnTo>
                <a:close/>
              </a:path>
              <a:path w="944879" h="355600">
                <a:moveTo>
                  <a:pt x="940307" y="345947"/>
                </a:moveTo>
                <a:lnTo>
                  <a:pt x="940307" y="9143"/>
                </a:lnTo>
                <a:lnTo>
                  <a:pt x="935735" y="9143"/>
                </a:lnTo>
                <a:lnTo>
                  <a:pt x="935735" y="345947"/>
                </a:lnTo>
                <a:lnTo>
                  <a:pt x="940307" y="345947"/>
                </a:lnTo>
                <a:close/>
              </a:path>
              <a:path w="944879" h="355600">
                <a:moveTo>
                  <a:pt x="940307" y="355091"/>
                </a:moveTo>
                <a:lnTo>
                  <a:pt x="940307" y="345947"/>
                </a:lnTo>
                <a:lnTo>
                  <a:pt x="935735" y="350519"/>
                </a:lnTo>
                <a:lnTo>
                  <a:pt x="935735" y="355091"/>
                </a:lnTo>
                <a:lnTo>
                  <a:pt x="940307" y="355091"/>
                </a:lnTo>
                <a:close/>
              </a:path>
            </a:pathLst>
          </a:custGeom>
          <a:solidFill>
            <a:srgbClr val="000000"/>
          </a:solidFill>
        </p:spPr>
        <p:txBody>
          <a:bodyPr wrap="square" lIns="0" tIns="0" rIns="0" bIns="0" rtlCol="0"/>
          <a:lstStyle/>
          <a:p>
            <a:endParaRPr/>
          </a:p>
        </p:txBody>
      </p:sp>
      <p:sp>
        <p:nvSpPr>
          <p:cNvPr id="17" name="object 17"/>
          <p:cNvSpPr txBox="1"/>
          <p:nvPr/>
        </p:nvSpPr>
        <p:spPr>
          <a:xfrm>
            <a:off x="4377828" y="2954526"/>
            <a:ext cx="712470" cy="254635"/>
          </a:xfrm>
          <a:prstGeom prst="rect">
            <a:avLst/>
          </a:prstGeom>
        </p:spPr>
        <p:txBody>
          <a:bodyPr vert="horz" wrap="square" lIns="0" tIns="0" rIns="0" bIns="0" rtlCol="0">
            <a:spAutoFit/>
          </a:bodyPr>
          <a:lstStyle/>
          <a:p>
            <a:pPr marL="12700">
              <a:lnSpc>
                <a:spcPct val="100000"/>
              </a:lnSpc>
            </a:pPr>
            <a:r>
              <a:rPr sz="1600" b="1" spc="-10" dirty="0">
                <a:latin typeface="Arial"/>
                <a:cs typeface="Arial"/>
              </a:rPr>
              <a:t>R</a:t>
            </a:r>
            <a:r>
              <a:rPr sz="1600" b="1" spc="-5" dirty="0">
                <a:latin typeface="Arial"/>
                <a:cs typeface="Arial"/>
              </a:rPr>
              <a:t>ea</a:t>
            </a:r>
            <a:r>
              <a:rPr sz="1600" b="1" spc="-10" dirty="0">
                <a:latin typeface="Arial"/>
                <a:cs typeface="Arial"/>
              </a:rPr>
              <a:t>d</a:t>
            </a:r>
            <a:r>
              <a:rPr sz="1600" b="1" spc="-5" dirty="0">
                <a:latin typeface="Arial"/>
                <a:cs typeface="Arial"/>
              </a:rPr>
              <a:t>er</a:t>
            </a:r>
            <a:endParaRPr sz="1600">
              <a:latin typeface="Arial"/>
              <a:cs typeface="Arial"/>
            </a:endParaRPr>
          </a:p>
        </p:txBody>
      </p:sp>
      <p:sp>
        <p:nvSpPr>
          <p:cNvPr id="18" name="object 18"/>
          <p:cNvSpPr/>
          <p:nvPr/>
        </p:nvSpPr>
        <p:spPr>
          <a:xfrm>
            <a:off x="5341497" y="2910839"/>
            <a:ext cx="944880" cy="355600"/>
          </a:xfrm>
          <a:custGeom>
            <a:avLst/>
            <a:gdLst/>
            <a:ahLst/>
            <a:cxnLst/>
            <a:rect l="l" t="t" r="r" b="b"/>
            <a:pathLst>
              <a:path w="944879" h="355600">
                <a:moveTo>
                  <a:pt x="944879" y="355091"/>
                </a:moveTo>
                <a:lnTo>
                  <a:pt x="944879" y="0"/>
                </a:lnTo>
                <a:lnTo>
                  <a:pt x="0" y="0"/>
                </a:lnTo>
                <a:lnTo>
                  <a:pt x="0" y="355091"/>
                </a:lnTo>
                <a:lnTo>
                  <a:pt x="4571" y="355091"/>
                </a:lnTo>
                <a:lnTo>
                  <a:pt x="4571" y="9143"/>
                </a:lnTo>
                <a:lnTo>
                  <a:pt x="10667" y="4571"/>
                </a:lnTo>
                <a:lnTo>
                  <a:pt x="10667" y="9143"/>
                </a:lnTo>
                <a:lnTo>
                  <a:pt x="935735" y="9143"/>
                </a:lnTo>
                <a:lnTo>
                  <a:pt x="935735" y="4571"/>
                </a:lnTo>
                <a:lnTo>
                  <a:pt x="940307" y="9143"/>
                </a:lnTo>
                <a:lnTo>
                  <a:pt x="940307" y="355091"/>
                </a:lnTo>
                <a:lnTo>
                  <a:pt x="944879" y="355091"/>
                </a:lnTo>
                <a:close/>
              </a:path>
              <a:path w="944879" h="355600">
                <a:moveTo>
                  <a:pt x="10667" y="9143"/>
                </a:moveTo>
                <a:lnTo>
                  <a:pt x="10667" y="4571"/>
                </a:lnTo>
                <a:lnTo>
                  <a:pt x="4571" y="9143"/>
                </a:lnTo>
                <a:lnTo>
                  <a:pt x="10667" y="9143"/>
                </a:lnTo>
                <a:close/>
              </a:path>
              <a:path w="944879" h="355600">
                <a:moveTo>
                  <a:pt x="10667" y="345947"/>
                </a:moveTo>
                <a:lnTo>
                  <a:pt x="10667" y="9143"/>
                </a:lnTo>
                <a:lnTo>
                  <a:pt x="4571" y="9143"/>
                </a:lnTo>
                <a:lnTo>
                  <a:pt x="4571" y="345947"/>
                </a:lnTo>
                <a:lnTo>
                  <a:pt x="10667" y="345947"/>
                </a:lnTo>
                <a:close/>
              </a:path>
              <a:path w="944879" h="355600">
                <a:moveTo>
                  <a:pt x="940307" y="345947"/>
                </a:moveTo>
                <a:lnTo>
                  <a:pt x="4571" y="345947"/>
                </a:lnTo>
                <a:lnTo>
                  <a:pt x="10667" y="350519"/>
                </a:lnTo>
                <a:lnTo>
                  <a:pt x="10667" y="355091"/>
                </a:lnTo>
                <a:lnTo>
                  <a:pt x="935735" y="355091"/>
                </a:lnTo>
                <a:lnTo>
                  <a:pt x="935735" y="350519"/>
                </a:lnTo>
                <a:lnTo>
                  <a:pt x="940307" y="345947"/>
                </a:lnTo>
                <a:close/>
              </a:path>
              <a:path w="944879" h="355600">
                <a:moveTo>
                  <a:pt x="10667" y="355091"/>
                </a:moveTo>
                <a:lnTo>
                  <a:pt x="10667" y="350519"/>
                </a:lnTo>
                <a:lnTo>
                  <a:pt x="4571" y="345947"/>
                </a:lnTo>
                <a:lnTo>
                  <a:pt x="4571" y="355091"/>
                </a:lnTo>
                <a:lnTo>
                  <a:pt x="10667" y="355091"/>
                </a:lnTo>
                <a:close/>
              </a:path>
              <a:path w="944879" h="355600">
                <a:moveTo>
                  <a:pt x="940307" y="9143"/>
                </a:moveTo>
                <a:lnTo>
                  <a:pt x="935735" y="4571"/>
                </a:lnTo>
                <a:lnTo>
                  <a:pt x="935735" y="9143"/>
                </a:lnTo>
                <a:lnTo>
                  <a:pt x="940307" y="9143"/>
                </a:lnTo>
                <a:close/>
              </a:path>
              <a:path w="944879" h="355600">
                <a:moveTo>
                  <a:pt x="940307" y="345947"/>
                </a:moveTo>
                <a:lnTo>
                  <a:pt x="940307" y="9143"/>
                </a:lnTo>
                <a:lnTo>
                  <a:pt x="935735" y="9143"/>
                </a:lnTo>
                <a:lnTo>
                  <a:pt x="935735" y="345947"/>
                </a:lnTo>
                <a:lnTo>
                  <a:pt x="940307" y="345947"/>
                </a:lnTo>
                <a:close/>
              </a:path>
              <a:path w="944879" h="355600">
                <a:moveTo>
                  <a:pt x="940307" y="355091"/>
                </a:moveTo>
                <a:lnTo>
                  <a:pt x="940307" y="345947"/>
                </a:lnTo>
                <a:lnTo>
                  <a:pt x="935735" y="350519"/>
                </a:lnTo>
                <a:lnTo>
                  <a:pt x="935735" y="355091"/>
                </a:lnTo>
                <a:lnTo>
                  <a:pt x="940307" y="355091"/>
                </a:lnTo>
                <a:close/>
              </a:path>
            </a:pathLst>
          </a:custGeom>
          <a:solidFill>
            <a:srgbClr val="000000"/>
          </a:solidFill>
        </p:spPr>
        <p:txBody>
          <a:bodyPr wrap="square" lIns="0" tIns="0" rIns="0" bIns="0" rtlCol="0"/>
          <a:lstStyle/>
          <a:p>
            <a:endParaRPr/>
          </a:p>
        </p:txBody>
      </p:sp>
      <p:sp>
        <p:nvSpPr>
          <p:cNvPr id="19" name="object 19"/>
          <p:cNvSpPr txBox="1"/>
          <p:nvPr/>
        </p:nvSpPr>
        <p:spPr>
          <a:xfrm>
            <a:off x="5508635" y="2954526"/>
            <a:ext cx="608965" cy="254635"/>
          </a:xfrm>
          <a:prstGeom prst="rect">
            <a:avLst/>
          </a:prstGeom>
        </p:spPr>
        <p:txBody>
          <a:bodyPr vert="horz" wrap="square" lIns="0" tIns="0" rIns="0" bIns="0" rtlCol="0">
            <a:spAutoFit/>
          </a:bodyPr>
          <a:lstStyle/>
          <a:p>
            <a:pPr marL="12700">
              <a:lnSpc>
                <a:spcPct val="100000"/>
              </a:lnSpc>
            </a:pPr>
            <a:r>
              <a:rPr sz="1600" b="1" spc="-25" dirty="0">
                <a:latin typeface="Arial"/>
                <a:cs typeface="Arial"/>
              </a:rPr>
              <a:t>W</a:t>
            </a:r>
            <a:r>
              <a:rPr sz="1600" b="1" spc="-5" dirty="0">
                <a:latin typeface="Arial"/>
                <a:cs typeface="Arial"/>
              </a:rPr>
              <a:t>ri</a:t>
            </a:r>
            <a:r>
              <a:rPr sz="1600" b="1" spc="-10" dirty="0">
                <a:latin typeface="Arial"/>
                <a:cs typeface="Arial"/>
              </a:rPr>
              <a:t>t</a:t>
            </a:r>
            <a:r>
              <a:rPr sz="1600" b="1" spc="-5" dirty="0">
                <a:latin typeface="Arial"/>
                <a:cs typeface="Arial"/>
              </a:rPr>
              <a:t>er</a:t>
            </a:r>
            <a:endParaRPr sz="1600">
              <a:latin typeface="Arial"/>
              <a:cs typeface="Arial"/>
            </a:endParaRPr>
          </a:p>
        </p:txBody>
      </p:sp>
      <p:sp>
        <p:nvSpPr>
          <p:cNvPr id="20" name="object 20"/>
          <p:cNvSpPr/>
          <p:nvPr/>
        </p:nvSpPr>
        <p:spPr>
          <a:xfrm>
            <a:off x="1310521" y="3342132"/>
            <a:ext cx="440690" cy="414655"/>
          </a:xfrm>
          <a:custGeom>
            <a:avLst/>
            <a:gdLst/>
            <a:ahLst/>
            <a:cxnLst/>
            <a:rect l="l" t="t" r="r" b="b"/>
            <a:pathLst>
              <a:path w="440689" h="414654">
                <a:moveTo>
                  <a:pt x="440432" y="207263"/>
                </a:moveTo>
                <a:lnTo>
                  <a:pt x="435860" y="164591"/>
                </a:lnTo>
                <a:lnTo>
                  <a:pt x="423668" y="126491"/>
                </a:lnTo>
                <a:lnTo>
                  <a:pt x="390140" y="74675"/>
                </a:lnTo>
                <a:lnTo>
                  <a:pt x="359660" y="47243"/>
                </a:lnTo>
                <a:lnTo>
                  <a:pt x="324608" y="24383"/>
                </a:lnTo>
                <a:lnTo>
                  <a:pt x="284984" y="9143"/>
                </a:lnTo>
                <a:lnTo>
                  <a:pt x="242312" y="1523"/>
                </a:lnTo>
                <a:lnTo>
                  <a:pt x="219452" y="0"/>
                </a:lnTo>
                <a:lnTo>
                  <a:pt x="196595" y="1523"/>
                </a:lnTo>
                <a:lnTo>
                  <a:pt x="153923" y="9143"/>
                </a:lnTo>
                <a:lnTo>
                  <a:pt x="114299" y="25907"/>
                </a:lnTo>
                <a:lnTo>
                  <a:pt x="79247" y="47243"/>
                </a:lnTo>
                <a:lnTo>
                  <a:pt x="36575" y="91439"/>
                </a:lnTo>
                <a:lnTo>
                  <a:pt x="16763" y="126491"/>
                </a:lnTo>
                <a:lnTo>
                  <a:pt x="3047" y="166115"/>
                </a:lnTo>
                <a:lnTo>
                  <a:pt x="0" y="185927"/>
                </a:lnTo>
                <a:lnTo>
                  <a:pt x="0" y="228599"/>
                </a:lnTo>
                <a:lnTo>
                  <a:pt x="4571" y="249935"/>
                </a:lnTo>
                <a:lnTo>
                  <a:pt x="9143" y="269747"/>
                </a:lnTo>
                <a:lnTo>
                  <a:pt x="9143" y="207263"/>
                </a:lnTo>
                <a:lnTo>
                  <a:pt x="10667" y="187451"/>
                </a:lnTo>
                <a:lnTo>
                  <a:pt x="18287" y="147827"/>
                </a:lnTo>
                <a:lnTo>
                  <a:pt x="44195" y="96011"/>
                </a:lnTo>
                <a:lnTo>
                  <a:pt x="70103" y="67055"/>
                </a:lnTo>
                <a:lnTo>
                  <a:pt x="102107" y="42671"/>
                </a:lnTo>
                <a:lnTo>
                  <a:pt x="138683" y="24383"/>
                </a:lnTo>
                <a:lnTo>
                  <a:pt x="178307" y="13715"/>
                </a:lnTo>
                <a:lnTo>
                  <a:pt x="219452" y="9143"/>
                </a:lnTo>
                <a:lnTo>
                  <a:pt x="242312" y="10667"/>
                </a:lnTo>
                <a:lnTo>
                  <a:pt x="262124" y="13715"/>
                </a:lnTo>
                <a:lnTo>
                  <a:pt x="283460" y="18287"/>
                </a:lnTo>
                <a:lnTo>
                  <a:pt x="301748" y="25907"/>
                </a:lnTo>
                <a:lnTo>
                  <a:pt x="321560" y="33527"/>
                </a:lnTo>
                <a:lnTo>
                  <a:pt x="355088" y="54863"/>
                </a:lnTo>
                <a:lnTo>
                  <a:pt x="382520" y="82295"/>
                </a:lnTo>
                <a:lnTo>
                  <a:pt x="414524" y="131063"/>
                </a:lnTo>
                <a:lnTo>
                  <a:pt x="426716" y="167639"/>
                </a:lnTo>
                <a:lnTo>
                  <a:pt x="431288" y="207263"/>
                </a:lnTo>
                <a:lnTo>
                  <a:pt x="431288" y="268223"/>
                </a:lnTo>
                <a:lnTo>
                  <a:pt x="435860" y="248411"/>
                </a:lnTo>
                <a:lnTo>
                  <a:pt x="438908" y="228599"/>
                </a:lnTo>
                <a:lnTo>
                  <a:pt x="440432" y="207263"/>
                </a:lnTo>
                <a:close/>
              </a:path>
              <a:path w="440689" h="414654">
                <a:moveTo>
                  <a:pt x="431288" y="268223"/>
                </a:moveTo>
                <a:lnTo>
                  <a:pt x="431288" y="207263"/>
                </a:lnTo>
                <a:lnTo>
                  <a:pt x="429764" y="227075"/>
                </a:lnTo>
                <a:lnTo>
                  <a:pt x="426716" y="246887"/>
                </a:lnTo>
                <a:lnTo>
                  <a:pt x="414524" y="284987"/>
                </a:lnTo>
                <a:lnTo>
                  <a:pt x="394712" y="318515"/>
                </a:lnTo>
                <a:lnTo>
                  <a:pt x="368804" y="347471"/>
                </a:lnTo>
                <a:lnTo>
                  <a:pt x="338324" y="371855"/>
                </a:lnTo>
                <a:lnTo>
                  <a:pt x="301748" y="388619"/>
                </a:lnTo>
                <a:lnTo>
                  <a:pt x="262124" y="400811"/>
                </a:lnTo>
                <a:lnTo>
                  <a:pt x="219452" y="405383"/>
                </a:lnTo>
                <a:lnTo>
                  <a:pt x="198119" y="403859"/>
                </a:lnTo>
                <a:lnTo>
                  <a:pt x="156971" y="396239"/>
                </a:lnTo>
                <a:lnTo>
                  <a:pt x="118871" y="380999"/>
                </a:lnTo>
                <a:lnTo>
                  <a:pt x="85343" y="359663"/>
                </a:lnTo>
                <a:lnTo>
                  <a:pt x="56387" y="332231"/>
                </a:lnTo>
                <a:lnTo>
                  <a:pt x="18287" y="265175"/>
                </a:lnTo>
                <a:lnTo>
                  <a:pt x="9143" y="227075"/>
                </a:lnTo>
                <a:lnTo>
                  <a:pt x="9143" y="269747"/>
                </a:lnTo>
                <a:lnTo>
                  <a:pt x="25907" y="306323"/>
                </a:lnTo>
                <a:lnTo>
                  <a:pt x="50291" y="339851"/>
                </a:lnTo>
                <a:lnTo>
                  <a:pt x="79247" y="367283"/>
                </a:lnTo>
                <a:lnTo>
                  <a:pt x="115823" y="390143"/>
                </a:lnTo>
                <a:lnTo>
                  <a:pt x="153923" y="405383"/>
                </a:lnTo>
                <a:lnTo>
                  <a:pt x="198119" y="413003"/>
                </a:lnTo>
                <a:lnTo>
                  <a:pt x="219452" y="414527"/>
                </a:lnTo>
                <a:lnTo>
                  <a:pt x="242312" y="413003"/>
                </a:lnTo>
                <a:lnTo>
                  <a:pt x="284984" y="405383"/>
                </a:lnTo>
                <a:lnTo>
                  <a:pt x="342896" y="379475"/>
                </a:lnTo>
                <a:lnTo>
                  <a:pt x="376424" y="353567"/>
                </a:lnTo>
                <a:lnTo>
                  <a:pt x="402332" y="323087"/>
                </a:lnTo>
                <a:lnTo>
                  <a:pt x="423668" y="288035"/>
                </a:lnTo>
                <a:lnTo>
                  <a:pt x="431288" y="268223"/>
                </a:lnTo>
                <a:close/>
              </a:path>
            </a:pathLst>
          </a:custGeom>
          <a:solidFill>
            <a:srgbClr val="000000"/>
          </a:solidFill>
        </p:spPr>
        <p:txBody>
          <a:bodyPr wrap="square" lIns="0" tIns="0" rIns="0" bIns="0" rtlCol="0"/>
          <a:lstStyle/>
          <a:p>
            <a:endParaRPr/>
          </a:p>
        </p:txBody>
      </p:sp>
      <p:sp>
        <p:nvSpPr>
          <p:cNvPr id="21" name="object 21"/>
          <p:cNvSpPr/>
          <p:nvPr/>
        </p:nvSpPr>
        <p:spPr>
          <a:xfrm>
            <a:off x="2893953" y="3342132"/>
            <a:ext cx="441959" cy="414655"/>
          </a:xfrm>
          <a:custGeom>
            <a:avLst/>
            <a:gdLst/>
            <a:ahLst/>
            <a:cxnLst/>
            <a:rect l="l" t="t" r="r" b="b"/>
            <a:pathLst>
              <a:path w="441960" h="414654">
                <a:moveTo>
                  <a:pt x="441959" y="207263"/>
                </a:moveTo>
                <a:lnTo>
                  <a:pt x="437387" y="164591"/>
                </a:lnTo>
                <a:lnTo>
                  <a:pt x="423671" y="126491"/>
                </a:lnTo>
                <a:lnTo>
                  <a:pt x="403859" y="91439"/>
                </a:lnTo>
                <a:lnTo>
                  <a:pt x="376427" y="60959"/>
                </a:lnTo>
                <a:lnTo>
                  <a:pt x="344423" y="35051"/>
                </a:lnTo>
                <a:lnTo>
                  <a:pt x="286511" y="9143"/>
                </a:lnTo>
                <a:lnTo>
                  <a:pt x="243839" y="1523"/>
                </a:lnTo>
                <a:lnTo>
                  <a:pt x="220979" y="0"/>
                </a:lnTo>
                <a:lnTo>
                  <a:pt x="198119" y="1523"/>
                </a:lnTo>
                <a:lnTo>
                  <a:pt x="155447" y="9143"/>
                </a:lnTo>
                <a:lnTo>
                  <a:pt x="97535" y="35051"/>
                </a:lnTo>
                <a:lnTo>
                  <a:pt x="64007" y="60959"/>
                </a:lnTo>
                <a:lnTo>
                  <a:pt x="38099" y="91439"/>
                </a:lnTo>
                <a:lnTo>
                  <a:pt x="16763" y="126491"/>
                </a:lnTo>
                <a:lnTo>
                  <a:pt x="4571" y="166115"/>
                </a:lnTo>
                <a:lnTo>
                  <a:pt x="0" y="207263"/>
                </a:lnTo>
                <a:lnTo>
                  <a:pt x="1523" y="228599"/>
                </a:lnTo>
                <a:lnTo>
                  <a:pt x="4571" y="249935"/>
                </a:lnTo>
                <a:lnTo>
                  <a:pt x="9143" y="264794"/>
                </a:lnTo>
                <a:lnTo>
                  <a:pt x="9143" y="207263"/>
                </a:lnTo>
                <a:lnTo>
                  <a:pt x="10667" y="187451"/>
                </a:lnTo>
                <a:lnTo>
                  <a:pt x="19811" y="147827"/>
                </a:lnTo>
                <a:lnTo>
                  <a:pt x="35051" y="112775"/>
                </a:lnTo>
                <a:lnTo>
                  <a:pt x="57911" y="80771"/>
                </a:lnTo>
                <a:lnTo>
                  <a:pt x="86867" y="54863"/>
                </a:lnTo>
                <a:lnTo>
                  <a:pt x="120395" y="33527"/>
                </a:lnTo>
                <a:lnTo>
                  <a:pt x="158495" y="18287"/>
                </a:lnTo>
                <a:lnTo>
                  <a:pt x="199643" y="10667"/>
                </a:lnTo>
                <a:lnTo>
                  <a:pt x="220979" y="9143"/>
                </a:lnTo>
                <a:lnTo>
                  <a:pt x="242315" y="10667"/>
                </a:lnTo>
                <a:lnTo>
                  <a:pt x="283463" y="18287"/>
                </a:lnTo>
                <a:lnTo>
                  <a:pt x="321563" y="33527"/>
                </a:lnTo>
                <a:lnTo>
                  <a:pt x="355091" y="54863"/>
                </a:lnTo>
                <a:lnTo>
                  <a:pt x="384047" y="82295"/>
                </a:lnTo>
                <a:lnTo>
                  <a:pt x="416051" y="131063"/>
                </a:lnTo>
                <a:lnTo>
                  <a:pt x="428243" y="167639"/>
                </a:lnTo>
                <a:lnTo>
                  <a:pt x="431291" y="187451"/>
                </a:lnTo>
                <a:lnTo>
                  <a:pt x="431291" y="268223"/>
                </a:lnTo>
                <a:lnTo>
                  <a:pt x="437387" y="248411"/>
                </a:lnTo>
                <a:lnTo>
                  <a:pt x="440435" y="228599"/>
                </a:lnTo>
                <a:lnTo>
                  <a:pt x="441959" y="207263"/>
                </a:lnTo>
                <a:close/>
              </a:path>
              <a:path w="441960" h="414654">
                <a:moveTo>
                  <a:pt x="431291" y="268223"/>
                </a:moveTo>
                <a:lnTo>
                  <a:pt x="431291" y="227075"/>
                </a:lnTo>
                <a:lnTo>
                  <a:pt x="428243" y="246887"/>
                </a:lnTo>
                <a:lnTo>
                  <a:pt x="422147" y="266699"/>
                </a:lnTo>
                <a:lnTo>
                  <a:pt x="406907" y="301751"/>
                </a:lnTo>
                <a:lnTo>
                  <a:pt x="384047" y="333755"/>
                </a:lnTo>
                <a:lnTo>
                  <a:pt x="355091" y="359663"/>
                </a:lnTo>
                <a:lnTo>
                  <a:pt x="321563" y="380999"/>
                </a:lnTo>
                <a:lnTo>
                  <a:pt x="283463" y="396239"/>
                </a:lnTo>
                <a:lnTo>
                  <a:pt x="242315" y="403859"/>
                </a:lnTo>
                <a:lnTo>
                  <a:pt x="220979" y="405383"/>
                </a:lnTo>
                <a:lnTo>
                  <a:pt x="199643" y="403859"/>
                </a:lnTo>
                <a:lnTo>
                  <a:pt x="158495" y="396239"/>
                </a:lnTo>
                <a:lnTo>
                  <a:pt x="120395" y="380999"/>
                </a:lnTo>
                <a:lnTo>
                  <a:pt x="86867" y="359663"/>
                </a:lnTo>
                <a:lnTo>
                  <a:pt x="57911" y="332231"/>
                </a:lnTo>
                <a:lnTo>
                  <a:pt x="25907" y="283463"/>
                </a:lnTo>
                <a:lnTo>
                  <a:pt x="13715" y="246887"/>
                </a:lnTo>
                <a:lnTo>
                  <a:pt x="9143" y="207263"/>
                </a:lnTo>
                <a:lnTo>
                  <a:pt x="9143" y="264794"/>
                </a:lnTo>
                <a:lnTo>
                  <a:pt x="27431" y="306323"/>
                </a:lnTo>
                <a:lnTo>
                  <a:pt x="50291" y="339851"/>
                </a:lnTo>
                <a:lnTo>
                  <a:pt x="80771" y="367283"/>
                </a:lnTo>
                <a:lnTo>
                  <a:pt x="115823" y="390143"/>
                </a:lnTo>
                <a:lnTo>
                  <a:pt x="155447" y="405383"/>
                </a:lnTo>
                <a:lnTo>
                  <a:pt x="198119" y="413003"/>
                </a:lnTo>
                <a:lnTo>
                  <a:pt x="220979" y="414527"/>
                </a:lnTo>
                <a:lnTo>
                  <a:pt x="243839" y="413003"/>
                </a:lnTo>
                <a:lnTo>
                  <a:pt x="286511" y="405383"/>
                </a:lnTo>
                <a:lnTo>
                  <a:pt x="326135" y="388619"/>
                </a:lnTo>
                <a:lnTo>
                  <a:pt x="361187" y="367283"/>
                </a:lnTo>
                <a:lnTo>
                  <a:pt x="391667" y="338327"/>
                </a:lnTo>
                <a:lnTo>
                  <a:pt x="414527" y="306323"/>
                </a:lnTo>
                <a:lnTo>
                  <a:pt x="423671" y="288035"/>
                </a:lnTo>
                <a:lnTo>
                  <a:pt x="431291" y="268223"/>
                </a:lnTo>
                <a:close/>
              </a:path>
            </a:pathLst>
          </a:custGeom>
          <a:solidFill>
            <a:srgbClr val="000000"/>
          </a:solidFill>
        </p:spPr>
        <p:txBody>
          <a:bodyPr wrap="square" lIns="0" tIns="0" rIns="0" bIns="0" rtlCol="0"/>
          <a:lstStyle/>
          <a:p>
            <a:endParaRPr/>
          </a:p>
        </p:txBody>
      </p:sp>
      <p:sp>
        <p:nvSpPr>
          <p:cNvPr id="22" name="object 22"/>
          <p:cNvSpPr/>
          <p:nvPr/>
        </p:nvSpPr>
        <p:spPr>
          <a:xfrm>
            <a:off x="3793050" y="995631"/>
            <a:ext cx="650875" cy="364490"/>
          </a:xfrm>
          <a:custGeom>
            <a:avLst/>
            <a:gdLst/>
            <a:ahLst/>
            <a:cxnLst/>
            <a:rect l="l" t="t" r="r" b="b"/>
            <a:pathLst>
              <a:path w="650875" h="364490">
                <a:moveTo>
                  <a:pt x="80771" y="246887"/>
                </a:moveTo>
                <a:lnTo>
                  <a:pt x="0" y="364235"/>
                </a:lnTo>
                <a:lnTo>
                  <a:pt x="64007" y="361482"/>
                </a:lnTo>
                <a:lnTo>
                  <a:pt x="64007" y="323087"/>
                </a:lnTo>
                <a:lnTo>
                  <a:pt x="68230" y="320744"/>
                </a:lnTo>
                <a:lnTo>
                  <a:pt x="80771" y="246887"/>
                </a:lnTo>
                <a:close/>
              </a:path>
              <a:path w="650875" h="364490">
                <a:moveTo>
                  <a:pt x="68230" y="320744"/>
                </a:moveTo>
                <a:lnTo>
                  <a:pt x="64007" y="323087"/>
                </a:lnTo>
                <a:lnTo>
                  <a:pt x="67055" y="329183"/>
                </a:lnTo>
                <a:lnTo>
                  <a:pt x="67055" y="327659"/>
                </a:lnTo>
                <a:lnTo>
                  <a:pt x="68230" y="320744"/>
                </a:lnTo>
                <a:close/>
              </a:path>
              <a:path w="650875" h="364490">
                <a:moveTo>
                  <a:pt x="141731" y="358139"/>
                </a:moveTo>
                <a:lnTo>
                  <a:pt x="72670" y="329951"/>
                </a:lnTo>
                <a:lnTo>
                  <a:pt x="68579" y="332231"/>
                </a:lnTo>
                <a:lnTo>
                  <a:pt x="64007" y="323087"/>
                </a:lnTo>
                <a:lnTo>
                  <a:pt x="64007" y="361482"/>
                </a:lnTo>
                <a:lnTo>
                  <a:pt x="141731" y="358139"/>
                </a:lnTo>
                <a:close/>
              </a:path>
              <a:path w="650875" h="364490">
                <a:moveTo>
                  <a:pt x="650747" y="7619"/>
                </a:moveTo>
                <a:lnTo>
                  <a:pt x="646175" y="0"/>
                </a:lnTo>
                <a:lnTo>
                  <a:pt x="68230" y="320744"/>
                </a:lnTo>
                <a:lnTo>
                  <a:pt x="67055" y="327659"/>
                </a:lnTo>
                <a:lnTo>
                  <a:pt x="72670" y="329951"/>
                </a:lnTo>
                <a:lnTo>
                  <a:pt x="650747" y="7619"/>
                </a:lnTo>
                <a:close/>
              </a:path>
              <a:path w="650875" h="364490">
                <a:moveTo>
                  <a:pt x="72670" y="329951"/>
                </a:moveTo>
                <a:lnTo>
                  <a:pt x="67055" y="327659"/>
                </a:lnTo>
                <a:lnTo>
                  <a:pt x="67055" y="329183"/>
                </a:lnTo>
                <a:lnTo>
                  <a:pt x="68579" y="332231"/>
                </a:lnTo>
                <a:lnTo>
                  <a:pt x="72670" y="329951"/>
                </a:lnTo>
                <a:close/>
              </a:path>
            </a:pathLst>
          </a:custGeom>
          <a:solidFill>
            <a:srgbClr val="000000"/>
          </a:solidFill>
        </p:spPr>
        <p:txBody>
          <a:bodyPr wrap="square" lIns="0" tIns="0" rIns="0" bIns="0" rtlCol="0"/>
          <a:lstStyle/>
          <a:p>
            <a:endParaRPr/>
          </a:p>
        </p:txBody>
      </p:sp>
      <p:sp>
        <p:nvSpPr>
          <p:cNvPr id="23" name="object 23"/>
          <p:cNvSpPr/>
          <p:nvPr/>
        </p:nvSpPr>
        <p:spPr>
          <a:xfrm>
            <a:off x="5984120" y="994997"/>
            <a:ext cx="1010919" cy="381000"/>
          </a:xfrm>
          <a:custGeom>
            <a:avLst/>
            <a:gdLst/>
            <a:ahLst/>
            <a:cxnLst/>
            <a:rect l="l" t="t" r="r" b="b"/>
            <a:pathLst>
              <a:path w="1010920" h="381000">
                <a:moveTo>
                  <a:pt x="938465" y="337441"/>
                </a:moveTo>
                <a:lnTo>
                  <a:pt x="936671" y="332461"/>
                </a:lnTo>
                <a:lnTo>
                  <a:pt x="3047" y="0"/>
                </a:lnTo>
                <a:lnTo>
                  <a:pt x="0" y="9143"/>
                </a:lnTo>
                <a:lnTo>
                  <a:pt x="932921" y="341896"/>
                </a:lnTo>
                <a:lnTo>
                  <a:pt x="937688" y="338994"/>
                </a:lnTo>
                <a:lnTo>
                  <a:pt x="938465" y="337441"/>
                </a:lnTo>
                <a:close/>
              </a:path>
              <a:path w="1010920" h="381000">
                <a:moveTo>
                  <a:pt x="938783" y="372708"/>
                </a:moveTo>
                <a:lnTo>
                  <a:pt x="938783" y="338327"/>
                </a:lnTo>
                <a:lnTo>
                  <a:pt x="937688" y="338994"/>
                </a:lnTo>
                <a:lnTo>
                  <a:pt x="935735" y="342899"/>
                </a:lnTo>
                <a:lnTo>
                  <a:pt x="932921" y="341896"/>
                </a:lnTo>
                <a:lnTo>
                  <a:pt x="868679" y="380999"/>
                </a:lnTo>
                <a:lnTo>
                  <a:pt x="938783" y="372708"/>
                </a:lnTo>
                <a:close/>
              </a:path>
              <a:path w="1010920" h="381000">
                <a:moveTo>
                  <a:pt x="1010411" y="364235"/>
                </a:moveTo>
                <a:lnTo>
                  <a:pt x="911351" y="262127"/>
                </a:lnTo>
                <a:lnTo>
                  <a:pt x="936671" y="332461"/>
                </a:lnTo>
                <a:lnTo>
                  <a:pt x="940307" y="333755"/>
                </a:lnTo>
                <a:lnTo>
                  <a:pt x="940307" y="372527"/>
                </a:lnTo>
                <a:lnTo>
                  <a:pt x="1010411" y="364235"/>
                </a:lnTo>
                <a:close/>
              </a:path>
              <a:path w="1010920" h="381000">
                <a:moveTo>
                  <a:pt x="937688" y="338994"/>
                </a:moveTo>
                <a:lnTo>
                  <a:pt x="932921" y="341896"/>
                </a:lnTo>
                <a:lnTo>
                  <a:pt x="935735" y="342899"/>
                </a:lnTo>
                <a:lnTo>
                  <a:pt x="937688" y="338994"/>
                </a:lnTo>
                <a:close/>
              </a:path>
              <a:path w="1010920" h="381000">
                <a:moveTo>
                  <a:pt x="940307" y="333755"/>
                </a:moveTo>
                <a:lnTo>
                  <a:pt x="936671" y="332461"/>
                </a:lnTo>
                <a:lnTo>
                  <a:pt x="938465" y="337441"/>
                </a:lnTo>
                <a:lnTo>
                  <a:pt x="940307" y="333755"/>
                </a:lnTo>
                <a:close/>
              </a:path>
              <a:path w="1010920" h="381000">
                <a:moveTo>
                  <a:pt x="940307" y="372527"/>
                </a:moveTo>
                <a:lnTo>
                  <a:pt x="940307" y="333755"/>
                </a:lnTo>
                <a:lnTo>
                  <a:pt x="938465" y="337441"/>
                </a:lnTo>
                <a:lnTo>
                  <a:pt x="938783" y="338327"/>
                </a:lnTo>
                <a:lnTo>
                  <a:pt x="938783" y="372708"/>
                </a:lnTo>
                <a:lnTo>
                  <a:pt x="940307" y="372527"/>
                </a:lnTo>
                <a:close/>
              </a:path>
            </a:pathLst>
          </a:custGeom>
          <a:solidFill>
            <a:srgbClr val="000000"/>
          </a:solidFill>
        </p:spPr>
        <p:txBody>
          <a:bodyPr wrap="square" lIns="0" tIns="0" rIns="0" bIns="0" rtlCol="0"/>
          <a:lstStyle/>
          <a:p>
            <a:endParaRPr/>
          </a:p>
        </p:txBody>
      </p:sp>
      <p:sp>
        <p:nvSpPr>
          <p:cNvPr id="24" name="object 24"/>
          <p:cNvSpPr/>
          <p:nvPr/>
        </p:nvSpPr>
        <p:spPr>
          <a:xfrm>
            <a:off x="2394081" y="1687067"/>
            <a:ext cx="795655" cy="581025"/>
          </a:xfrm>
          <a:custGeom>
            <a:avLst/>
            <a:gdLst/>
            <a:ahLst/>
            <a:cxnLst/>
            <a:rect l="l" t="t" r="r" b="b"/>
            <a:pathLst>
              <a:path w="795655" h="581025">
                <a:moveTo>
                  <a:pt x="65531" y="454151"/>
                </a:moveTo>
                <a:lnTo>
                  <a:pt x="0" y="580643"/>
                </a:lnTo>
                <a:lnTo>
                  <a:pt x="59435" y="570307"/>
                </a:lnTo>
                <a:lnTo>
                  <a:pt x="59435" y="531875"/>
                </a:lnTo>
                <a:lnTo>
                  <a:pt x="61205" y="530586"/>
                </a:lnTo>
                <a:lnTo>
                  <a:pt x="65531" y="454151"/>
                </a:lnTo>
                <a:close/>
              </a:path>
              <a:path w="795655" h="581025">
                <a:moveTo>
                  <a:pt x="61205" y="530586"/>
                </a:moveTo>
                <a:lnTo>
                  <a:pt x="59435" y="531875"/>
                </a:lnTo>
                <a:lnTo>
                  <a:pt x="60986" y="534459"/>
                </a:lnTo>
                <a:lnTo>
                  <a:pt x="61205" y="530586"/>
                </a:lnTo>
                <a:close/>
              </a:path>
              <a:path w="795655" h="581025">
                <a:moveTo>
                  <a:pt x="60986" y="534459"/>
                </a:moveTo>
                <a:lnTo>
                  <a:pt x="59435" y="531875"/>
                </a:lnTo>
                <a:lnTo>
                  <a:pt x="59435" y="570307"/>
                </a:lnTo>
                <a:lnTo>
                  <a:pt x="60959" y="570042"/>
                </a:lnTo>
                <a:lnTo>
                  <a:pt x="60959" y="534923"/>
                </a:lnTo>
                <a:lnTo>
                  <a:pt x="60986" y="534459"/>
                </a:lnTo>
                <a:close/>
              </a:path>
              <a:path w="795655" h="581025">
                <a:moveTo>
                  <a:pt x="140207" y="556259"/>
                </a:moveTo>
                <a:lnTo>
                  <a:pt x="67773" y="536758"/>
                </a:lnTo>
                <a:lnTo>
                  <a:pt x="64007" y="539495"/>
                </a:lnTo>
                <a:lnTo>
                  <a:pt x="61323" y="535021"/>
                </a:lnTo>
                <a:lnTo>
                  <a:pt x="60959" y="534923"/>
                </a:lnTo>
                <a:lnTo>
                  <a:pt x="60959" y="570042"/>
                </a:lnTo>
                <a:lnTo>
                  <a:pt x="140207" y="556259"/>
                </a:lnTo>
                <a:close/>
              </a:path>
              <a:path w="795655" h="581025">
                <a:moveTo>
                  <a:pt x="795527" y="7619"/>
                </a:moveTo>
                <a:lnTo>
                  <a:pt x="789431" y="0"/>
                </a:lnTo>
                <a:lnTo>
                  <a:pt x="61205" y="530586"/>
                </a:lnTo>
                <a:lnTo>
                  <a:pt x="60986" y="534459"/>
                </a:lnTo>
                <a:lnTo>
                  <a:pt x="61323" y="535021"/>
                </a:lnTo>
                <a:lnTo>
                  <a:pt x="67773" y="536758"/>
                </a:lnTo>
                <a:lnTo>
                  <a:pt x="795527" y="7619"/>
                </a:lnTo>
                <a:close/>
              </a:path>
              <a:path w="795655" h="581025">
                <a:moveTo>
                  <a:pt x="67773" y="536758"/>
                </a:moveTo>
                <a:lnTo>
                  <a:pt x="61323" y="535021"/>
                </a:lnTo>
                <a:lnTo>
                  <a:pt x="64007" y="539495"/>
                </a:lnTo>
                <a:lnTo>
                  <a:pt x="67773" y="536758"/>
                </a:lnTo>
                <a:close/>
              </a:path>
            </a:pathLst>
          </a:custGeom>
          <a:solidFill>
            <a:srgbClr val="000000"/>
          </a:solidFill>
        </p:spPr>
        <p:txBody>
          <a:bodyPr wrap="square" lIns="0" tIns="0" rIns="0" bIns="0" rtlCol="0"/>
          <a:lstStyle/>
          <a:p>
            <a:endParaRPr/>
          </a:p>
        </p:txBody>
      </p:sp>
      <p:sp>
        <p:nvSpPr>
          <p:cNvPr id="25" name="object 25"/>
          <p:cNvSpPr/>
          <p:nvPr/>
        </p:nvSpPr>
        <p:spPr>
          <a:xfrm>
            <a:off x="4049145" y="1687067"/>
            <a:ext cx="1082040" cy="581025"/>
          </a:xfrm>
          <a:custGeom>
            <a:avLst/>
            <a:gdLst/>
            <a:ahLst/>
            <a:cxnLst/>
            <a:rect l="l" t="t" r="r" b="b"/>
            <a:pathLst>
              <a:path w="1082039" h="581025">
                <a:moveTo>
                  <a:pt x="1014772" y="542967"/>
                </a:moveTo>
                <a:lnTo>
                  <a:pt x="1013830" y="538068"/>
                </a:lnTo>
                <a:lnTo>
                  <a:pt x="4571" y="0"/>
                </a:lnTo>
                <a:lnTo>
                  <a:pt x="0" y="7619"/>
                </a:lnTo>
                <a:lnTo>
                  <a:pt x="1008545" y="546827"/>
                </a:lnTo>
                <a:lnTo>
                  <a:pt x="1014014" y="544483"/>
                </a:lnTo>
                <a:lnTo>
                  <a:pt x="1014772" y="542967"/>
                </a:lnTo>
                <a:close/>
              </a:path>
              <a:path w="1082039" h="581025">
                <a:moveTo>
                  <a:pt x="1014983" y="578480"/>
                </a:moveTo>
                <a:lnTo>
                  <a:pt x="1014983" y="544067"/>
                </a:lnTo>
                <a:lnTo>
                  <a:pt x="1014014" y="544483"/>
                </a:lnTo>
                <a:lnTo>
                  <a:pt x="1011935" y="548639"/>
                </a:lnTo>
                <a:lnTo>
                  <a:pt x="1008545" y="546827"/>
                </a:lnTo>
                <a:lnTo>
                  <a:pt x="940307" y="576071"/>
                </a:lnTo>
                <a:lnTo>
                  <a:pt x="1014983" y="578480"/>
                </a:lnTo>
                <a:close/>
              </a:path>
              <a:path w="1082039" h="581025">
                <a:moveTo>
                  <a:pt x="1082039" y="580643"/>
                </a:moveTo>
                <a:lnTo>
                  <a:pt x="999743" y="464819"/>
                </a:lnTo>
                <a:lnTo>
                  <a:pt x="1013830" y="538068"/>
                </a:lnTo>
                <a:lnTo>
                  <a:pt x="1016507" y="539495"/>
                </a:lnTo>
                <a:lnTo>
                  <a:pt x="1016507" y="578530"/>
                </a:lnTo>
                <a:lnTo>
                  <a:pt x="1082039" y="580643"/>
                </a:lnTo>
                <a:close/>
              </a:path>
              <a:path w="1082039" h="581025">
                <a:moveTo>
                  <a:pt x="1014014" y="544483"/>
                </a:moveTo>
                <a:lnTo>
                  <a:pt x="1008545" y="546827"/>
                </a:lnTo>
                <a:lnTo>
                  <a:pt x="1011935" y="548639"/>
                </a:lnTo>
                <a:lnTo>
                  <a:pt x="1014014" y="544483"/>
                </a:lnTo>
                <a:close/>
              </a:path>
              <a:path w="1082039" h="581025">
                <a:moveTo>
                  <a:pt x="1016507" y="539495"/>
                </a:moveTo>
                <a:lnTo>
                  <a:pt x="1013830" y="538068"/>
                </a:lnTo>
                <a:lnTo>
                  <a:pt x="1014772" y="542967"/>
                </a:lnTo>
                <a:lnTo>
                  <a:pt x="1016507" y="539495"/>
                </a:lnTo>
                <a:close/>
              </a:path>
              <a:path w="1082039" h="581025">
                <a:moveTo>
                  <a:pt x="1016507" y="578530"/>
                </a:moveTo>
                <a:lnTo>
                  <a:pt x="1016507" y="539495"/>
                </a:lnTo>
                <a:lnTo>
                  <a:pt x="1014772" y="542967"/>
                </a:lnTo>
                <a:lnTo>
                  <a:pt x="1014983" y="544067"/>
                </a:lnTo>
                <a:lnTo>
                  <a:pt x="1014983" y="578480"/>
                </a:lnTo>
                <a:lnTo>
                  <a:pt x="1016507" y="578530"/>
                </a:lnTo>
                <a:close/>
              </a:path>
            </a:pathLst>
          </a:custGeom>
          <a:solidFill>
            <a:srgbClr val="000000"/>
          </a:solidFill>
        </p:spPr>
        <p:txBody>
          <a:bodyPr wrap="square" lIns="0" tIns="0" rIns="0" bIns="0" rtlCol="0"/>
          <a:lstStyle/>
          <a:p>
            <a:endParaRPr/>
          </a:p>
        </p:txBody>
      </p:sp>
      <p:sp>
        <p:nvSpPr>
          <p:cNvPr id="26" name="object 26"/>
          <p:cNvSpPr/>
          <p:nvPr/>
        </p:nvSpPr>
        <p:spPr>
          <a:xfrm>
            <a:off x="1601602" y="2622803"/>
            <a:ext cx="579120" cy="292735"/>
          </a:xfrm>
          <a:custGeom>
            <a:avLst/>
            <a:gdLst/>
            <a:ahLst/>
            <a:cxnLst/>
            <a:rect l="l" t="t" r="r" b="b"/>
            <a:pathLst>
              <a:path w="579119" h="292735">
                <a:moveTo>
                  <a:pt x="85343" y="178307"/>
                </a:moveTo>
                <a:lnTo>
                  <a:pt x="0" y="292607"/>
                </a:lnTo>
                <a:lnTo>
                  <a:pt x="67055" y="292607"/>
                </a:lnTo>
                <a:lnTo>
                  <a:pt x="67055" y="254507"/>
                </a:lnTo>
                <a:lnTo>
                  <a:pt x="69482" y="253291"/>
                </a:lnTo>
                <a:lnTo>
                  <a:pt x="85343" y="178307"/>
                </a:lnTo>
                <a:close/>
              </a:path>
              <a:path w="579119" h="292735">
                <a:moveTo>
                  <a:pt x="69482" y="253291"/>
                </a:moveTo>
                <a:lnTo>
                  <a:pt x="67055" y="254507"/>
                </a:lnTo>
                <a:lnTo>
                  <a:pt x="68579" y="258317"/>
                </a:lnTo>
                <a:lnTo>
                  <a:pt x="68579" y="257555"/>
                </a:lnTo>
                <a:lnTo>
                  <a:pt x="69482" y="253291"/>
                </a:lnTo>
                <a:close/>
              </a:path>
              <a:path w="579119" h="292735">
                <a:moveTo>
                  <a:pt x="141731" y="292607"/>
                </a:moveTo>
                <a:lnTo>
                  <a:pt x="74039" y="260172"/>
                </a:lnTo>
                <a:lnTo>
                  <a:pt x="70103" y="262127"/>
                </a:lnTo>
                <a:lnTo>
                  <a:pt x="67055" y="254507"/>
                </a:lnTo>
                <a:lnTo>
                  <a:pt x="67055" y="292607"/>
                </a:lnTo>
                <a:lnTo>
                  <a:pt x="141731" y="292607"/>
                </a:lnTo>
                <a:close/>
              </a:path>
              <a:path w="579119" h="292735">
                <a:moveTo>
                  <a:pt x="579119" y="9143"/>
                </a:moveTo>
                <a:lnTo>
                  <a:pt x="574547" y="0"/>
                </a:lnTo>
                <a:lnTo>
                  <a:pt x="69482" y="253291"/>
                </a:lnTo>
                <a:lnTo>
                  <a:pt x="68579" y="257555"/>
                </a:lnTo>
                <a:lnTo>
                  <a:pt x="74039" y="260172"/>
                </a:lnTo>
                <a:lnTo>
                  <a:pt x="579119" y="9143"/>
                </a:lnTo>
                <a:close/>
              </a:path>
              <a:path w="579119" h="292735">
                <a:moveTo>
                  <a:pt x="74039" y="260172"/>
                </a:moveTo>
                <a:lnTo>
                  <a:pt x="68579" y="257555"/>
                </a:lnTo>
                <a:lnTo>
                  <a:pt x="68579" y="258317"/>
                </a:lnTo>
                <a:lnTo>
                  <a:pt x="70103" y="262127"/>
                </a:lnTo>
                <a:lnTo>
                  <a:pt x="74039" y="260172"/>
                </a:lnTo>
                <a:close/>
              </a:path>
            </a:pathLst>
          </a:custGeom>
          <a:solidFill>
            <a:srgbClr val="000000"/>
          </a:solidFill>
        </p:spPr>
        <p:txBody>
          <a:bodyPr wrap="square" lIns="0" tIns="0" rIns="0" bIns="0" rtlCol="0"/>
          <a:lstStyle/>
          <a:p>
            <a:endParaRPr/>
          </a:p>
        </p:txBody>
      </p:sp>
      <p:sp>
        <p:nvSpPr>
          <p:cNvPr id="27" name="object 27"/>
          <p:cNvSpPr/>
          <p:nvPr/>
        </p:nvSpPr>
        <p:spPr>
          <a:xfrm>
            <a:off x="2607442" y="2624327"/>
            <a:ext cx="508000" cy="291465"/>
          </a:xfrm>
          <a:custGeom>
            <a:avLst/>
            <a:gdLst/>
            <a:ahLst/>
            <a:cxnLst/>
            <a:rect l="l" t="t" r="r" b="b"/>
            <a:pathLst>
              <a:path w="508000" h="291464">
                <a:moveTo>
                  <a:pt x="440435" y="252983"/>
                </a:moveTo>
                <a:lnTo>
                  <a:pt x="439396" y="246098"/>
                </a:lnTo>
                <a:lnTo>
                  <a:pt x="4571" y="0"/>
                </a:lnTo>
                <a:lnTo>
                  <a:pt x="0" y="7619"/>
                </a:lnTo>
                <a:lnTo>
                  <a:pt x="434871" y="255255"/>
                </a:lnTo>
                <a:lnTo>
                  <a:pt x="440435" y="252983"/>
                </a:lnTo>
                <a:close/>
              </a:path>
              <a:path w="508000" h="291464">
                <a:moveTo>
                  <a:pt x="443483" y="287642"/>
                </a:moveTo>
                <a:lnTo>
                  <a:pt x="443483" y="248411"/>
                </a:lnTo>
                <a:lnTo>
                  <a:pt x="438911" y="257555"/>
                </a:lnTo>
                <a:lnTo>
                  <a:pt x="434871" y="255255"/>
                </a:lnTo>
                <a:lnTo>
                  <a:pt x="365759" y="283463"/>
                </a:lnTo>
                <a:lnTo>
                  <a:pt x="443483" y="287642"/>
                </a:lnTo>
                <a:close/>
              </a:path>
              <a:path w="508000" h="291464">
                <a:moveTo>
                  <a:pt x="507491" y="291083"/>
                </a:moveTo>
                <a:lnTo>
                  <a:pt x="428243" y="172211"/>
                </a:lnTo>
                <a:lnTo>
                  <a:pt x="439396" y="246098"/>
                </a:lnTo>
                <a:lnTo>
                  <a:pt x="443483" y="248411"/>
                </a:lnTo>
                <a:lnTo>
                  <a:pt x="443483" y="287642"/>
                </a:lnTo>
                <a:lnTo>
                  <a:pt x="507491" y="291083"/>
                </a:lnTo>
                <a:close/>
              </a:path>
              <a:path w="508000" h="291464">
                <a:moveTo>
                  <a:pt x="440435" y="254507"/>
                </a:moveTo>
                <a:lnTo>
                  <a:pt x="440435" y="252983"/>
                </a:lnTo>
                <a:lnTo>
                  <a:pt x="434871" y="255255"/>
                </a:lnTo>
                <a:lnTo>
                  <a:pt x="438911" y="257555"/>
                </a:lnTo>
                <a:lnTo>
                  <a:pt x="440435" y="254507"/>
                </a:lnTo>
                <a:close/>
              </a:path>
              <a:path w="508000" h="291464">
                <a:moveTo>
                  <a:pt x="443483" y="248411"/>
                </a:moveTo>
                <a:lnTo>
                  <a:pt x="439396" y="246098"/>
                </a:lnTo>
                <a:lnTo>
                  <a:pt x="440435" y="252983"/>
                </a:lnTo>
                <a:lnTo>
                  <a:pt x="440435" y="254507"/>
                </a:lnTo>
                <a:lnTo>
                  <a:pt x="443483" y="248411"/>
                </a:lnTo>
                <a:close/>
              </a:path>
            </a:pathLst>
          </a:custGeom>
          <a:solidFill>
            <a:srgbClr val="000000"/>
          </a:solidFill>
        </p:spPr>
        <p:txBody>
          <a:bodyPr wrap="square" lIns="0" tIns="0" rIns="0" bIns="0" rtlCol="0"/>
          <a:lstStyle/>
          <a:p>
            <a:endParaRPr/>
          </a:p>
        </p:txBody>
      </p:sp>
      <p:sp>
        <p:nvSpPr>
          <p:cNvPr id="28" name="object 28"/>
          <p:cNvSpPr/>
          <p:nvPr/>
        </p:nvSpPr>
        <p:spPr>
          <a:xfrm>
            <a:off x="4698369" y="2624327"/>
            <a:ext cx="220979" cy="291465"/>
          </a:xfrm>
          <a:custGeom>
            <a:avLst/>
            <a:gdLst/>
            <a:ahLst/>
            <a:cxnLst/>
            <a:rect l="l" t="t" r="r" b="b"/>
            <a:pathLst>
              <a:path w="220979" h="291464">
                <a:moveTo>
                  <a:pt x="45434" y="223401"/>
                </a:moveTo>
                <a:lnTo>
                  <a:pt x="25907" y="150875"/>
                </a:lnTo>
                <a:lnTo>
                  <a:pt x="0" y="291083"/>
                </a:lnTo>
                <a:lnTo>
                  <a:pt x="42671" y="269747"/>
                </a:lnTo>
                <a:lnTo>
                  <a:pt x="42671" y="227075"/>
                </a:lnTo>
                <a:lnTo>
                  <a:pt x="45434" y="223401"/>
                </a:lnTo>
                <a:close/>
              </a:path>
              <a:path w="220979" h="291464">
                <a:moveTo>
                  <a:pt x="52738" y="229916"/>
                </a:moveTo>
                <a:lnTo>
                  <a:pt x="47243" y="230123"/>
                </a:lnTo>
                <a:lnTo>
                  <a:pt x="45434" y="223401"/>
                </a:lnTo>
                <a:lnTo>
                  <a:pt x="42671" y="227075"/>
                </a:lnTo>
                <a:lnTo>
                  <a:pt x="50291" y="233171"/>
                </a:lnTo>
                <a:lnTo>
                  <a:pt x="52738" y="229916"/>
                </a:lnTo>
                <a:close/>
              </a:path>
              <a:path w="220979" h="291464">
                <a:moveTo>
                  <a:pt x="128015" y="227075"/>
                </a:moveTo>
                <a:lnTo>
                  <a:pt x="52738" y="229916"/>
                </a:lnTo>
                <a:lnTo>
                  <a:pt x="50291" y="233171"/>
                </a:lnTo>
                <a:lnTo>
                  <a:pt x="42671" y="227075"/>
                </a:lnTo>
                <a:lnTo>
                  <a:pt x="42671" y="269747"/>
                </a:lnTo>
                <a:lnTo>
                  <a:pt x="128015" y="227075"/>
                </a:lnTo>
                <a:close/>
              </a:path>
              <a:path w="220979" h="291464">
                <a:moveTo>
                  <a:pt x="220979" y="6095"/>
                </a:moveTo>
                <a:lnTo>
                  <a:pt x="213359" y="0"/>
                </a:lnTo>
                <a:lnTo>
                  <a:pt x="45434" y="223401"/>
                </a:lnTo>
                <a:lnTo>
                  <a:pt x="47243" y="230123"/>
                </a:lnTo>
                <a:lnTo>
                  <a:pt x="52738" y="229916"/>
                </a:lnTo>
                <a:lnTo>
                  <a:pt x="220979" y="6095"/>
                </a:lnTo>
                <a:close/>
              </a:path>
            </a:pathLst>
          </a:custGeom>
          <a:solidFill>
            <a:srgbClr val="000000"/>
          </a:solidFill>
        </p:spPr>
        <p:txBody>
          <a:bodyPr wrap="square" lIns="0" tIns="0" rIns="0" bIns="0" rtlCol="0"/>
          <a:lstStyle/>
          <a:p>
            <a:endParaRPr/>
          </a:p>
        </p:txBody>
      </p:sp>
      <p:sp>
        <p:nvSpPr>
          <p:cNvPr id="29" name="object 29"/>
          <p:cNvSpPr/>
          <p:nvPr/>
        </p:nvSpPr>
        <p:spPr>
          <a:xfrm>
            <a:off x="5414650" y="2624327"/>
            <a:ext cx="292735" cy="291465"/>
          </a:xfrm>
          <a:custGeom>
            <a:avLst/>
            <a:gdLst/>
            <a:ahLst/>
            <a:cxnLst/>
            <a:rect l="l" t="t" r="r" b="b"/>
            <a:pathLst>
              <a:path w="292735" h="291464">
                <a:moveTo>
                  <a:pt x="238656" y="229535"/>
                </a:moveTo>
                <a:lnTo>
                  <a:pt x="7619" y="0"/>
                </a:lnTo>
                <a:lnTo>
                  <a:pt x="0" y="6095"/>
                </a:lnTo>
                <a:lnTo>
                  <a:pt x="232267" y="238363"/>
                </a:lnTo>
                <a:lnTo>
                  <a:pt x="237743" y="237743"/>
                </a:lnTo>
                <a:lnTo>
                  <a:pt x="238656" y="229535"/>
                </a:lnTo>
                <a:close/>
              </a:path>
              <a:path w="292735" h="291464">
                <a:moveTo>
                  <a:pt x="242315" y="274696"/>
                </a:moveTo>
                <a:lnTo>
                  <a:pt x="242315" y="233171"/>
                </a:lnTo>
                <a:lnTo>
                  <a:pt x="234695" y="240791"/>
                </a:lnTo>
                <a:lnTo>
                  <a:pt x="232267" y="238363"/>
                </a:lnTo>
                <a:lnTo>
                  <a:pt x="156971" y="246887"/>
                </a:lnTo>
                <a:lnTo>
                  <a:pt x="242315" y="274696"/>
                </a:lnTo>
                <a:close/>
              </a:path>
              <a:path w="292735" h="291464">
                <a:moveTo>
                  <a:pt x="237743" y="237743"/>
                </a:moveTo>
                <a:lnTo>
                  <a:pt x="232267" y="238363"/>
                </a:lnTo>
                <a:lnTo>
                  <a:pt x="234695" y="240791"/>
                </a:lnTo>
                <a:lnTo>
                  <a:pt x="237743" y="237743"/>
                </a:lnTo>
                <a:close/>
              </a:path>
              <a:path w="292735" h="291464">
                <a:moveTo>
                  <a:pt x="242315" y="233171"/>
                </a:moveTo>
                <a:lnTo>
                  <a:pt x="238656" y="229535"/>
                </a:lnTo>
                <a:lnTo>
                  <a:pt x="237743" y="237743"/>
                </a:lnTo>
                <a:lnTo>
                  <a:pt x="242315" y="233171"/>
                </a:lnTo>
                <a:close/>
              </a:path>
              <a:path w="292735" h="291464">
                <a:moveTo>
                  <a:pt x="292607" y="291083"/>
                </a:moveTo>
                <a:lnTo>
                  <a:pt x="246887" y="155447"/>
                </a:lnTo>
                <a:lnTo>
                  <a:pt x="238656" y="229535"/>
                </a:lnTo>
                <a:lnTo>
                  <a:pt x="242315" y="233171"/>
                </a:lnTo>
                <a:lnTo>
                  <a:pt x="242315" y="274696"/>
                </a:lnTo>
                <a:lnTo>
                  <a:pt x="292607" y="291083"/>
                </a:lnTo>
                <a:close/>
              </a:path>
            </a:pathLst>
          </a:custGeom>
          <a:solidFill>
            <a:srgbClr val="000000"/>
          </a:solidFill>
        </p:spPr>
        <p:txBody>
          <a:bodyPr wrap="square" lIns="0" tIns="0" rIns="0" bIns="0" rtlCol="0"/>
          <a:lstStyle/>
          <a:p>
            <a:endParaRPr/>
          </a:p>
        </p:txBody>
      </p:sp>
      <p:sp>
        <p:nvSpPr>
          <p:cNvPr id="30" name="object 30"/>
          <p:cNvSpPr/>
          <p:nvPr/>
        </p:nvSpPr>
        <p:spPr>
          <a:xfrm>
            <a:off x="7071238" y="2263139"/>
            <a:ext cx="512445" cy="386080"/>
          </a:xfrm>
          <a:custGeom>
            <a:avLst/>
            <a:gdLst/>
            <a:ahLst/>
            <a:cxnLst/>
            <a:rect l="l" t="t" r="r" b="b"/>
            <a:pathLst>
              <a:path w="512445" h="386080">
                <a:moveTo>
                  <a:pt x="512063" y="385571"/>
                </a:moveTo>
                <a:lnTo>
                  <a:pt x="512063" y="0"/>
                </a:lnTo>
                <a:lnTo>
                  <a:pt x="0" y="0"/>
                </a:lnTo>
                <a:lnTo>
                  <a:pt x="0" y="385571"/>
                </a:lnTo>
                <a:lnTo>
                  <a:pt x="4571" y="385571"/>
                </a:lnTo>
                <a:lnTo>
                  <a:pt x="4571" y="9143"/>
                </a:lnTo>
                <a:lnTo>
                  <a:pt x="9143" y="4571"/>
                </a:lnTo>
                <a:lnTo>
                  <a:pt x="9143" y="9143"/>
                </a:lnTo>
                <a:lnTo>
                  <a:pt x="502919" y="9143"/>
                </a:lnTo>
                <a:lnTo>
                  <a:pt x="502919" y="4571"/>
                </a:lnTo>
                <a:lnTo>
                  <a:pt x="507491" y="9143"/>
                </a:lnTo>
                <a:lnTo>
                  <a:pt x="507491" y="385571"/>
                </a:lnTo>
                <a:lnTo>
                  <a:pt x="512063" y="385571"/>
                </a:lnTo>
                <a:close/>
              </a:path>
              <a:path w="512445" h="386080">
                <a:moveTo>
                  <a:pt x="9143" y="9143"/>
                </a:moveTo>
                <a:lnTo>
                  <a:pt x="9143" y="4571"/>
                </a:lnTo>
                <a:lnTo>
                  <a:pt x="4571" y="9143"/>
                </a:lnTo>
                <a:lnTo>
                  <a:pt x="9143" y="9143"/>
                </a:lnTo>
                <a:close/>
              </a:path>
              <a:path w="512445" h="386080">
                <a:moveTo>
                  <a:pt x="9143" y="376427"/>
                </a:moveTo>
                <a:lnTo>
                  <a:pt x="9143" y="9143"/>
                </a:lnTo>
                <a:lnTo>
                  <a:pt x="4571" y="9143"/>
                </a:lnTo>
                <a:lnTo>
                  <a:pt x="4571" y="376427"/>
                </a:lnTo>
                <a:lnTo>
                  <a:pt x="9143" y="376427"/>
                </a:lnTo>
                <a:close/>
              </a:path>
              <a:path w="512445" h="386080">
                <a:moveTo>
                  <a:pt x="507491" y="376427"/>
                </a:moveTo>
                <a:lnTo>
                  <a:pt x="4571" y="376427"/>
                </a:lnTo>
                <a:lnTo>
                  <a:pt x="9143" y="380999"/>
                </a:lnTo>
                <a:lnTo>
                  <a:pt x="9143" y="385571"/>
                </a:lnTo>
                <a:lnTo>
                  <a:pt x="502919" y="385571"/>
                </a:lnTo>
                <a:lnTo>
                  <a:pt x="502919" y="380999"/>
                </a:lnTo>
                <a:lnTo>
                  <a:pt x="507491" y="376427"/>
                </a:lnTo>
                <a:close/>
              </a:path>
              <a:path w="512445" h="386080">
                <a:moveTo>
                  <a:pt x="9143" y="385571"/>
                </a:moveTo>
                <a:lnTo>
                  <a:pt x="9143" y="380999"/>
                </a:lnTo>
                <a:lnTo>
                  <a:pt x="4571" y="376427"/>
                </a:lnTo>
                <a:lnTo>
                  <a:pt x="4571" y="385571"/>
                </a:lnTo>
                <a:lnTo>
                  <a:pt x="9143" y="385571"/>
                </a:lnTo>
                <a:close/>
              </a:path>
              <a:path w="512445" h="386080">
                <a:moveTo>
                  <a:pt x="507491" y="9143"/>
                </a:moveTo>
                <a:lnTo>
                  <a:pt x="502919" y="4571"/>
                </a:lnTo>
                <a:lnTo>
                  <a:pt x="502919" y="9143"/>
                </a:lnTo>
                <a:lnTo>
                  <a:pt x="507491" y="9143"/>
                </a:lnTo>
                <a:close/>
              </a:path>
              <a:path w="512445" h="386080">
                <a:moveTo>
                  <a:pt x="507491" y="376427"/>
                </a:moveTo>
                <a:lnTo>
                  <a:pt x="507491" y="9143"/>
                </a:lnTo>
                <a:lnTo>
                  <a:pt x="502919" y="9143"/>
                </a:lnTo>
                <a:lnTo>
                  <a:pt x="502919" y="376427"/>
                </a:lnTo>
                <a:lnTo>
                  <a:pt x="507491" y="376427"/>
                </a:lnTo>
                <a:close/>
              </a:path>
              <a:path w="512445" h="386080">
                <a:moveTo>
                  <a:pt x="507491" y="385571"/>
                </a:moveTo>
                <a:lnTo>
                  <a:pt x="507491" y="376427"/>
                </a:lnTo>
                <a:lnTo>
                  <a:pt x="502919" y="380999"/>
                </a:lnTo>
                <a:lnTo>
                  <a:pt x="502919" y="385571"/>
                </a:lnTo>
                <a:lnTo>
                  <a:pt x="507491" y="385571"/>
                </a:lnTo>
                <a:close/>
              </a:path>
            </a:pathLst>
          </a:custGeom>
          <a:solidFill>
            <a:srgbClr val="000000"/>
          </a:solidFill>
        </p:spPr>
        <p:txBody>
          <a:bodyPr wrap="square" lIns="0" tIns="0" rIns="0" bIns="0" rtlCol="0"/>
          <a:lstStyle/>
          <a:p>
            <a:endParaRPr/>
          </a:p>
        </p:txBody>
      </p:sp>
      <p:sp>
        <p:nvSpPr>
          <p:cNvPr id="31" name="object 31"/>
          <p:cNvSpPr txBox="1"/>
          <p:nvPr/>
        </p:nvSpPr>
        <p:spPr>
          <a:xfrm>
            <a:off x="7232278" y="2305810"/>
            <a:ext cx="190500" cy="285115"/>
          </a:xfrm>
          <a:prstGeom prst="rect">
            <a:avLst/>
          </a:prstGeom>
        </p:spPr>
        <p:txBody>
          <a:bodyPr vert="horz" wrap="square" lIns="0" tIns="0" rIns="0" bIns="0" rtlCol="0">
            <a:spAutoFit/>
          </a:bodyPr>
          <a:lstStyle/>
          <a:p>
            <a:pPr marL="12700">
              <a:lnSpc>
                <a:spcPct val="100000"/>
              </a:lnSpc>
            </a:pPr>
            <a:r>
              <a:rPr sz="1800" b="1" dirty="0">
                <a:latin typeface="Arial"/>
                <a:cs typeface="Arial"/>
              </a:rPr>
              <a:t>B</a:t>
            </a:r>
            <a:endParaRPr sz="1800">
              <a:latin typeface="Arial"/>
              <a:cs typeface="Arial"/>
            </a:endParaRPr>
          </a:p>
        </p:txBody>
      </p:sp>
      <p:sp>
        <p:nvSpPr>
          <p:cNvPr id="32" name="object 32"/>
          <p:cNvSpPr/>
          <p:nvPr/>
        </p:nvSpPr>
        <p:spPr>
          <a:xfrm>
            <a:off x="8581521" y="2263139"/>
            <a:ext cx="441959" cy="386080"/>
          </a:xfrm>
          <a:custGeom>
            <a:avLst/>
            <a:gdLst/>
            <a:ahLst/>
            <a:cxnLst/>
            <a:rect l="l" t="t" r="r" b="b"/>
            <a:pathLst>
              <a:path w="441959" h="386080">
                <a:moveTo>
                  <a:pt x="441959" y="385571"/>
                </a:moveTo>
                <a:lnTo>
                  <a:pt x="441959" y="0"/>
                </a:lnTo>
                <a:lnTo>
                  <a:pt x="0" y="0"/>
                </a:lnTo>
                <a:lnTo>
                  <a:pt x="0" y="385571"/>
                </a:lnTo>
                <a:lnTo>
                  <a:pt x="6095" y="385571"/>
                </a:lnTo>
                <a:lnTo>
                  <a:pt x="6095" y="9143"/>
                </a:lnTo>
                <a:lnTo>
                  <a:pt x="10667" y="4571"/>
                </a:lnTo>
                <a:lnTo>
                  <a:pt x="10667" y="9143"/>
                </a:lnTo>
                <a:lnTo>
                  <a:pt x="432815" y="9143"/>
                </a:lnTo>
                <a:lnTo>
                  <a:pt x="432815" y="4571"/>
                </a:lnTo>
                <a:lnTo>
                  <a:pt x="437387" y="9143"/>
                </a:lnTo>
                <a:lnTo>
                  <a:pt x="437387" y="385571"/>
                </a:lnTo>
                <a:lnTo>
                  <a:pt x="441959" y="385571"/>
                </a:lnTo>
                <a:close/>
              </a:path>
              <a:path w="441959" h="386080">
                <a:moveTo>
                  <a:pt x="10667" y="9143"/>
                </a:moveTo>
                <a:lnTo>
                  <a:pt x="10667" y="4571"/>
                </a:lnTo>
                <a:lnTo>
                  <a:pt x="6095" y="9143"/>
                </a:lnTo>
                <a:lnTo>
                  <a:pt x="10667" y="9143"/>
                </a:lnTo>
                <a:close/>
              </a:path>
              <a:path w="441959" h="386080">
                <a:moveTo>
                  <a:pt x="10667" y="376427"/>
                </a:moveTo>
                <a:lnTo>
                  <a:pt x="10667" y="9143"/>
                </a:lnTo>
                <a:lnTo>
                  <a:pt x="6095" y="9143"/>
                </a:lnTo>
                <a:lnTo>
                  <a:pt x="6095" y="376427"/>
                </a:lnTo>
                <a:lnTo>
                  <a:pt x="10667" y="376427"/>
                </a:lnTo>
                <a:close/>
              </a:path>
              <a:path w="441959" h="386080">
                <a:moveTo>
                  <a:pt x="437387" y="376427"/>
                </a:moveTo>
                <a:lnTo>
                  <a:pt x="6095" y="376427"/>
                </a:lnTo>
                <a:lnTo>
                  <a:pt x="10667" y="380999"/>
                </a:lnTo>
                <a:lnTo>
                  <a:pt x="10667" y="385571"/>
                </a:lnTo>
                <a:lnTo>
                  <a:pt x="432815" y="385571"/>
                </a:lnTo>
                <a:lnTo>
                  <a:pt x="432815" y="380999"/>
                </a:lnTo>
                <a:lnTo>
                  <a:pt x="437387" y="376427"/>
                </a:lnTo>
                <a:close/>
              </a:path>
              <a:path w="441959" h="386080">
                <a:moveTo>
                  <a:pt x="10667" y="385571"/>
                </a:moveTo>
                <a:lnTo>
                  <a:pt x="10667" y="380999"/>
                </a:lnTo>
                <a:lnTo>
                  <a:pt x="6095" y="376427"/>
                </a:lnTo>
                <a:lnTo>
                  <a:pt x="6095" y="385571"/>
                </a:lnTo>
                <a:lnTo>
                  <a:pt x="10667" y="385571"/>
                </a:lnTo>
                <a:close/>
              </a:path>
              <a:path w="441959" h="386080">
                <a:moveTo>
                  <a:pt x="437387" y="9143"/>
                </a:moveTo>
                <a:lnTo>
                  <a:pt x="432815" y="4571"/>
                </a:lnTo>
                <a:lnTo>
                  <a:pt x="432815" y="9143"/>
                </a:lnTo>
                <a:lnTo>
                  <a:pt x="437387" y="9143"/>
                </a:lnTo>
                <a:close/>
              </a:path>
              <a:path w="441959" h="386080">
                <a:moveTo>
                  <a:pt x="437387" y="376427"/>
                </a:moveTo>
                <a:lnTo>
                  <a:pt x="437387" y="9143"/>
                </a:lnTo>
                <a:lnTo>
                  <a:pt x="432815" y="9143"/>
                </a:lnTo>
                <a:lnTo>
                  <a:pt x="432815" y="376427"/>
                </a:lnTo>
                <a:lnTo>
                  <a:pt x="437387" y="376427"/>
                </a:lnTo>
                <a:close/>
              </a:path>
              <a:path w="441959" h="386080">
                <a:moveTo>
                  <a:pt x="437387" y="385571"/>
                </a:moveTo>
                <a:lnTo>
                  <a:pt x="437387" y="376427"/>
                </a:lnTo>
                <a:lnTo>
                  <a:pt x="432815" y="380999"/>
                </a:lnTo>
                <a:lnTo>
                  <a:pt x="432815" y="385571"/>
                </a:lnTo>
                <a:lnTo>
                  <a:pt x="437387" y="385571"/>
                </a:lnTo>
                <a:close/>
              </a:path>
            </a:pathLst>
          </a:custGeom>
          <a:solidFill>
            <a:srgbClr val="000000"/>
          </a:solidFill>
        </p:spPr>
        <p:txBody>
          <a:bodyPr wrap="square" lIns="0" tIns="0" rIns="0" bIns="0" rtlCol="0"/>
          <a:lstStyle/>
          <a:p>
            <a:endParaRPr/>
          </a:p>
        </p:txBody>
      </p:sp>
      <p:sp>
        <p:nvSpPr>
          <p:cNvPr id="33" name="object 33"/>
          <p:cNvSpPr txBox="1"/>
          <p:nvPr/>
        </p:nvSpPr>
        <p:spPr>
          <a:xfrm>
            <a:off x="8705986" y="2305810"/>
            <a:ext cx="190500" cy="285115"/>
          </a:xfrm>
          <a:prstGeom prst="rect">
            <a:avLst/>
          </a:prstGeom>
        </p:spPr>
        <p:txBody>
          <a:bodyPr vert="horz" wrap="square" lIns="0" tIns="0" rIns="0" bIns="0" rtlCol="0">
            <a:spAutoFit/>
          </a:bodyPr>
          <a:lstStyle/>
          <a:p>
            <a:pPr marL="12700">
              <a:lnSpc>
                <a:spcPct val="100000"/>
              </a:lnSpc>
            </a:pPr>
            <a:r>
              <a:rPr sz="1800" b="1" dirty="0">
                <a:latin typeface="Arial"/>
                <a:cs typeface="Arial"/>
              </a:rPr>
              <a:t>C</a:t>
            </a:r>
            <a:endParaRPr sz="1800">
              <a:latin typeface="Arial"/>
              <a:cs typeface="Arial"/>
            </a:endParaRPr>
          </a:p>
        </p:txBody>
      </p:sp>
      <p:sp>
        <p:nvSpPr>
          <p:cNvPr id="34" name="object 34"/>
          <p:cNvSpPr/>
          <p:nvPr/>
        </p:nvSpPr>
        <p:spPr>
          <a:xfrm>
            <a:off x="6710050" y="2910839"/>
            <a:ext cx="513715" cy="355600"/>
          </a:xfrm>
          <a:custGeom>
            <a:avLst/>
            <a:gdLst/>
            <a:ahLst/>
            <a:cxnLst/>
            <a:rect l="l" t="t" r="r" b="b"/>
            <a:pathLst>
              <a:path w="513715" h="355600">
                <a:moveTo>
                  <a:pt x="513587" y="355091"/>
                </a:moveTo>
                <a:lnTo>
                  <a:pt x="513587" y="0"/>
                </a:lnTo>
                <a:lnTo>
                  <a:pt x="0" y="0"/>
                </a:lnTo>
                <a:lnTo>
                  <a:pt x="0" y="355091"/>
                </a:lnTo>
                <a:lnTo>
                  <a:pt x="4571" y="355091"/>
                </a:lnTo>
                <a:lnTo>
                  <a:pt x="4571" y="9143"/>
                </a:lnTo>
                <a:lnTo>
                  <a:pt x="10667" y="4571"/>
                </a:lnTo>
                <a:lnTo>
                  <a:pt x="10667" y="9143"/>
                </a:lnTo>
                <a:lnTo>
                  <a:pt x="502919" y="9143"/>
                </a:lnTo>
                <a:lnTo>
                  <a:pt x="502919" y="4571"/>
                </a:lnTo>
                <a:lnTo>
                  <a:pt x="509015" y="9143"/>
                </a:lnTo>
                <a:lnTo>
                  <a:pt x="509015" y="355091"/>
                </a:lnTo>
                <a:lnTo>
                  <a:pt x="513587" y="355091"/>
                </a:lnTo>
                <a:close/>
              </a:path>
              <a:path w="513715" h="355600">
                <a:moveTo>
                  <a:pt x="10667" y="9143"/>
                </a:moveTo>
                <a:lnTo>
                  <a:pt x="10667" y="4571"/>
                </a:lnTo>
                <a:lnTo>
                  <a:pt x="4571" y="9143"/>
                </a:lnTo>
                <a:lnTo>
                  <a:pt x="10667" y="9143"/>
                </a:lnTo>
                <a:close/>
              </a:path>
              <a:path w="513715" h="355600">
                <a:moveTo>
                  <a:pt x="10667" y="345947"/>
                </a:moveTo>
                <a:lnTo>
                  <a:pt x="10667" y="9143"/>
                </a:lnTo>
                <a:lnTo>
                  <a:pt x="4571" y="9143"/>
                </a:lnTo>
                <a:lnTo>
                  <a:pt x="4571" y="345947"/>
                </a:lnTo>
                <a:lnTo>
                  <a:pt x="10667" y="345947"/>
                </a:lnTo>
                <a:close/>
              </a:path>
              <a:path w="513715" h="355600">
                <a:moveTo>
                  <a:pt x="509015" y="345947"/>
                </a:moveTo>
                <a:lnTo>
                  <a:pt x="4571" y="345947"/>
                </a:lnTo>
                <a:lnTo>
                  <a:pt x="10667" y="350519"/>
                </a:lnTo>
                <a:lnTo>
                  <a:pt x="10667" y="355091"/>
                </a:lnTo>
                <a:lnTo>
                  <a:pt x="502919" y="355091"/>
                </a:lnTo>
                <a:lnTo>
                  <a:pt x="502919" y="350519"/>
                </a:lnTo>
                <a:lnTo>
                  <a:pt x="509015" y="345947"/>
                </a:lnTo>
                <a:close/>
              </a:path>
              <a:path w="513715" h="355600">
                <a:moveTo>
                  <a:pt x="10667" y="355091"/>
                </a:moveTo>
                <a:lnTo>
                  <a:pt x="10667" y="350519"/>
                </a:lnTo>
                <a:lnTo>
                  <a:pt x="4571" y="345947"/>
                </a:lnTo>
                <a:lnTo>
                  <a:pt x="4571" y="355091"/>
                </a:lnTo>
                <a:lnTo>
                  <a:pt x="10667" y="355091"/>
                </a:lnTo>
                <a:close/>
              </a:path>
              <a:path w="513715" h="355600">
                <a:moveTo>
                  <a:pt x="509015" y="9143"/>
                </a:moveTo>
                <a:lnTo>
                  <a:pt x="502919" y="4571"/>
                </a:lnTo>
                <a:lnTo>
                  <a:pt x="502919" y="9143"/>
                </a:lnTo>
                <a:lnTo>
                  <a:pt x="509015" y="9143"/>
                </a:lnTo>
                <a:close/>
              </a:path>
              <a:path w="513715" h="355600">
                <a:moveTo>
                  <a:pt x="509015" y="345947"/>
                </a:moveTo>
                <a:lnTo>
                  <a:pt x="509015" y="9143"/>
                </a:lnTo>
                <a:lnTo>
                  <a:pt x="502919" y="9143"/>
                </a:lnTo>
                <a:lnTo>
                  <a:pt x="502919" y="345947"/>
                </a:lnTo>
                <a:lnTo>
                  <a:pt x="509015" y="345947"/>
                </a:lnTo>
                <a:close/>
              </a:path>
              <a:path w="513715" h="355600">
                <a:moveTo>
                  <a:pt x="509015" y="355091"/>
                </a:moveTo>
                <a:lnTo>
                  <a:pt x="509015" y="345947"/>
                </a:lnTo>
                <a:lnTo>
                  <a:pt x="502919" y="350519"/>
                </a:lnTo>
                <a:lnTo>
                  <a:pt x="502919" y="355091"/>
                </a:lnTo>
                <a:lnTo>
                  <a:pt x="509015" y="355091"/>
                </a:lnTo>
                <a:close/>
              </a:path>
            </a:pathLst>
          </a:custGeom>
          <a:solidFill>
            <a:srgbClr val="000000"/>
          </a:solidFill>
        </p:spPr>
        <p:txBody>
          <a:bodyPr wrap="square" lIns="0" tIns="0" rIns="0" bIns="0" rtlCol="0"/>
          <a:lstStyle/>
          <a:p>
            <a:endParaRPr/>
          </a:p>
        </p:txBody>
      </p:sp>
      <p:sp>
        <p:nvSpPr>
          <p:cNvPr id="35" name="object 35"/>
          <p:cNvSpPr txBox="1"/>
          <p:nvPr/>
        </p:nvSpPr>
        <p:spPr>
          <a:xfrm>
            <a:off x="6857375" y="2954526"/>
            <a:ext cx="217170" cy="254635"/>
          </a:xfrm>
          <a:prstGeom prst="rect">
            <a:avLst/>
          </a:prstGeom>
        </p:spPr>
        <p:txBody>
          <a:bodyPr vert="horz" wrap="square" lIns="0" tIns="0" rIns="0" bIns="0" rtlCol="0">
            <a:spAutoFit/>
          </a:bodyPr>
          <a:lstStyle/>
          <a:p>
            <a:pPr marL="12700">
              <a:lnSpc>
                <a:spcPct val="100000"/>
              </a:lnSpc>
            </a:pPr>
            <a:r>
              <a:rPr sz="1600" b="1" spc="-5" dirty="0">
                <a:latin typeface="Arial"/>
                <a:cs typeface="Arial"/>
              </a:rPr>
              <a:t>IS</a:t>
            </a:r>
            <a:endParaRPr sz="1600">
              <a:latin typeface="Arial"/>
              <a:cs typeface="Arial"/>
            </a:endParaRPr>
          </a:p>
        </p:txBody>
      </p:sp>
      <p:sp>
        <p:nvSpPr>
          <p:cNvPr id="36" name="object 36"/>
          <p:cNvSpPr/>
          <p:nvPr/>
        </p:nvSpPr>
        <p:spPr>
          <a:xfrm>
            <a:off x="7574157" y="2910839"/>
            <a:ext cx="585470" cy="355600"/>
          </a:xfrm>
          <a:custGeom>
            <a:avLst/>
            <a:gdLst/>
            <a:ahLst/>
            <a:cxnLst/>
            <a:rect l="l" t="t" r="r" b="b"/>
            <a:pathLst>
              <a:path w="585470" h="355600">
                <a:moveTo>
                  <a:pt x="585215" y="355091"/>
                </a:moveTo>
                <a:lnTo>
                  <a:pt x="585215" y="0"/>
                </a:lnTo>
                <a:lnTo>
                  <a:pt x="0" y="0"/>
                </a:lnTo>
                <a:lnTo>
                  <a:pt x="0" y="355091"/>
                </a:lnTo>
                <a:lnTo>
                  <a:pt x="4571" y="355091"/>
                </a:lnTo>
                <a:lnTo>
                  <a:pt x="4571" y="9143"/>
                </a:lnTo>
                <a:lnTo>
                  <a:pt x="9143" y="4571"/>
                </a:lnTo>
                <a:lnTo>
                  <a:pt x="9143" y="9143"/>
                </a:lnTo>
                <a:lnTo>
                  <a:pt x="576071" y="9143"/>
                </a:lnTo>
                <a:lnTo>
                  <a:pt x="576071" y="4571"/>
                </a:lnTo>
                <a:lnTo>
                  <a:pt x="580643" y="9143"/>
                </a:lnTo>
                <a:lnTo>
                  <a:pt x="580643" y="355091"/>
                </a:lnTo>
                <a:lnTo>
                  <a:pt x="585215" y="355091"/>
                </a:lnTo>
                <a:close/>
              </a:path>
              <a:path w="585470" h="355600">
                <a:moveTo>
                  <a:pt x="9143" y="9143"/>
                </a:moveTo>
                <a:lnTo>
                  <a:pt x="9143" y="4571"/>
                </a:lnTo>
                <a:lnTo>
                  <a:pt x="4571" y="9143"/>
                </a:lnTo>
                <a:lnTo>
                  <a:pt x="9143" y="9143"/>
                </a:lnTo>
                <a:close/>
              </a:path>
              <a:path w="585470" h="355600">
                <a:moveTo>
                  <a:pt x="9143" y="345947"/>
                </a:moveTo>
                <a:lnTo>
                  <a:pt x="9143" y="9143"/>
                </a:lnTo>
                <a:lnTo>
                  <a:pt x="4571" y="9143"/>
                </a:lnTo>
                <a:lnTo>
                  <a:pt x="4571" y="345947"/>
                </a:lnTo>
                <a:lnTo>
                  <a:pt x="9143" y="345947"/>
                </a:lnTo>
                <a:close/>
              </a:path>
              <a:path w="585470" h="355600">
                <a:moveTo>
                  <a:pt x="580643" y="345947"/>
                </a:moveTo>
                <a:lnTo>
                  <a:pt x="4571" y="345947"/>
                </a:lnTo>
                <a:lnTo>
                  <a:pt x="9143" y="350519"/>
                </a:lnTo>
                <a:lnTo>
                  <a:pt x="9143" y="355091"/>
                </a:lnTo>
                <a:lnTo>
                  <a:pt x="576071" y="355091"/>
                </a:lnTo>
                <a:lnTo>
                  <a:pt x="576071" y="350519"/>
                </a:lnTo>
                <a:lnTo>
                  <a:pt x="580643" y="345947"/>
                </a:lnTo>
                <a:close/>
              </a:path>
              <a:path w="585470" h="355600">
                <a:moveTo>
                  <a:pt x="9143" y="355091"/>
                </a:moveTo>
                <a:lnTo>
                  <a:pt x="9143" y="350519"/>
                </a:lnTo>
                <a:lnTo>
                  <a:pt x="4571" y="345947"/>
                </a:lnTo>
                <a:lnTo>
                  <a:pt x="4571" y="355091"/>
                </a:lnTo>
                <a:lnTo>
                  <a:pt x="9143" y="355091"/>
                </a:lnTo>
                <a:close/>
              </a:path>
              <a:path w="585470" h="355600">
                <a:moveTo>
                  <a:pt x="580643" y="9143"/>
                </a:moveTo>
                <a:lnTo>
                  <a:pt x="576071" y="4571"/>
                </a:lnTo>
                <a:lnTo>
                  <a:pt x="576071" y="9143"/>
                </a:lnTo>
                <a:lnTo>
                  <a:pt x="580643" y="9143"/>
                </a:lnTo>
                <a:close/>
              </a:path>
              <a:path w="585470" h="355600">
                <a:moveTo>
                  <a:pt x="580643" y="345947"/>
                </a:moveTo>
                <a:lnTo>
                  <a:pt x="580643" y="9143"/>
                </a:lnTo>
                <a:lnTo>
                  <a:pt x="576071" y="9143"/>
                </a:lnTo>
                <a:lnTo>
                  <a:pt x="576071" y="345947"/>
                </a:lnTo>
                <a:lnTo>
                  <a:pt x="580643" y="345947"/>
                </a:lnTo>
                <a:close/>
              </a:path>
              <a:path w="585470" h="355600">
                <a:moveTo>
                  <a:pt x="580643" y="355091"/>
                </a:moveTo>
                <a:lnTo>
                  <a:pt x="580643" y="345947"/>
                </a:lnTo>
                <a:lnTo>
                  <a:pt x="576071" y="350519"/>
                </a:lnTo>
                <a:lnTo>
                  <a:pt x="576071" y="355091"/>
                </a:lnTo>
                <a:lnTo>
                  <a:pt x="580643" y="355091"/>
                </a:lnTo>
                <a:close/>
              </a:path>
            </a:pathLst>
          </a:custGeom>
          <a:solidFill>
            <a:srgbClr val="000000"/>
          </a:solidFill>
        </p:spPr>
        <p:txBody>
          <a:bodyPr wrap="square" lIns="0" tIns="0" rIns="0" bIns="0" rtlCol="0"/>
          <a:lstStyle/>
          <a:p>
            <a:endParaRPr/>
          </a:p>
        </p:txBody>
      </p:sp>
      <p:sp>
        <p:nvSpPr>
          <p:cNvPr id="37" name="object 37"/>
          <p:cNvSpPr txBox="1"/>
          <p:nvPr/>
        </p:nvSpPr>
        <p:spPr>
          <a:xfrm>
            <a:off x="7707766" y="2954526"/>
            <a:ext cx="318135" cy="254635"/>
          </a:xfrm>
          <a:prstGeom prst="rect">
            <a:avLst/>
          </a:prstGeom>
        </p:spPr>
        <p:txBody>
          <a:bodyPr vert="horz" wrap="square" lIns="0" tIns="0" rIns="0" bIns="0" rtlCol="0">
            <a:spAutoFit/>
          </a:bodyPr>
          <a:lstStyle/>
          <a:p>
            <a:pPr marL="12700">
              <a:lnSpc>
                <a:spcPct val="100000"/>
              </a:lnSpc>
            </a:pPr>
            <a:r>
              <a:rPr sz="1600" b="1" spc="-15" dirty="0">
                <a:latin typeface="Arial"/>
                <a:cs typeface="Arial"/>
              </a:rPr>
              <a:t>O</a:t>
            </a:r>
            <a:r>
              <a:rPr sz="1600" b="1" spc="-5" dirty="0">
                <a:latin typeface="Arial"/>
                <a:cs typeface="Arial"/>
              </a:rPr>
              <a:t>S</a:t>
            </a:r>
            <a:endParaRPr sz="1600">
              <a:latin typeface="Arial"/>
              <a:cs typeface="Arial"/>
            </a:endParaRPr>
          </a:p>
        </p:txBody>
      </p:sp>
      <p:sp>
        <p:nvSpPr>
          <p:cNvPr id="38" name="object 38"/>
          <p:cNvSpPr/>
          <p:nvPr/>
        </p:nvSpPr>
        <p:spPr>
          <a:xfrm>
            <a:off x="8438265" y="2910839"/>
            <a:ext cx="368935" cy="355600"/>
          </a:xfrm>
          <a:custGeom>
            <a:avLst/>
            <a:gdLst/>
            <a:ahLst/>
            <a:cxnLst/>
            <a:rect l="l" t="t" r="r" b="b"/>
            <a:pathLst>
              <a:path w="368934" h="355600">
                <a:moveTo>
                  <a:pt x="368807" y="355091"/>
                </a:moveTo>
                <a:lnTo>
                  <a:pt x="368807" y="0"/>
                </a:lnTo>
                <a:lnTo>
                  <a:pt x="0" y="0"/>
                </a:lnTo>
                <a:lnTo>
                  <a:pt x="0" y="355091"/>
                </a:lnTo>
                <a:lnTo>
                  <a:pt x="4571" y="355091"/>
                </a:lnTo>
                <a:lnTo>
                  <a:pt x="4571" y="9143"/>
                </a:lnTo>
                <a:lnTo>
                  <a:pt x="9143" y="4571"/>
                </a:lnTo>
                <a:lnTo>
                  <a:pt x="9143" y="9143"/>
                </a:lnTo>
                <a:lnTo>
                  <a:pt x="359663" y="9143"/>
                </a:lnTo>
                <a:lnTo>
                  <a:pt x="359663" y="4571"/>
                </a:lnTo>
                <a:lnTo>
                  <a:pt x="364235" y="9143"/>
                </a:lnTo>
                <a:lnTo>
                  <a:pt x="364235" y="355091"/>
                </a:lnTo>
                <a:lnTo>
                  <a:pt x="368807" y="355091"/>
                </a:lnTo>
                <a:close/>
              </a:path>
              <a:path w="368934" h="355600">
                <a:moveTo>
                  <a:pt x="9143" y="9143"/>
                </a:moveTo>
                <a:lnTo>
                  <a:pt x="9143" y="4571"/>
                </a:lnTo>
                <a:lnTo>
                  <a:pt x="4571" y="9143"/>
                </a:lnTo>
                <a:lnTo>
                  <a:pt x="9143" y="9143"/>
                </a:lnTo>
                <a:close/>
              </a:path>
              <a:path w="368934" h="355600">
                <a:moveTo>
                  <a:pt x="9143" y="345947"/>
                </a:moveTo>
                <a:lnTo>
                  <a:pt x="9143" y="9143"/>
                </a:lnTo>
                <a:lnTo>
                  <a:pt x="4571" y="9143"/>
                </a:lnTo>
                <a:lnTo>
                  <a:pt x="4571" y="345947"/>
                </a:lnTo>
                <a:lnTo>
                  <a:pt x="9143" y="345947"/>
                </a:lnTo>
                <a:close/>
              </a:path>
              <a:path w="368934" h="355600">
                <a:moveTo>
                  <a:pt x="364235" y="345947"/>
                </a:moveTo>
                <a:lnTo>
                  <a:pt x="4571" y="345947"/>
                </a:lnTo>
                <a:lnTo>
                  <a:pt x="9143" y="350519"/>
                </a:lnTo>
                <a:lnTo>
                  <a:pt x="9143" y="355091"/>
                </a:lnTo>
                <a:lnTo>
                  <a:pt x="359663" y="355091"/>
                </a:lnTo>
                <a:lnTo>
                  <a:pt x="359663" y="350519"/>
                </a:lnTo>
                <a:lnTo>
                  <a:pt x="364235" y="345947"/>
                </a:lnTo>
                <a:close/>
              </a:path>
              <a:path w="368934" h="355600">
                <a:moveTo>
                  <a:pt x="9143" y="355091"/>
                </a:moveTo>
                <a:lnTo>
                  <a:pt x="9143" y="350519"/>
                </a:lnTo>
                <a:lnTo>
                  <a:pt x="4571" y="345947"/>
                </a:lnTo>
                <a:lnTo>
                  <a:pt x="4571" y="355091"/>
                </a:lnTo>
                <a:lnTo>
                  <a:pt x="9143" y="355091"/>
                </a:lnTo>
                <a:close/>
              </a:path>
              <a:path w="368934" h="355600">
                <a:moveTo>
                  <a:pt x="364235" y="9143"/>
                </a:moveTo>
                <a:lnTo>
                  <a:pt x="359663" y="4571"/>
                </a:lnTo>
                <a:lnTo>
                  <a:pt x="359663" y="9143"/>
                </a:lnTo>
                <a:lnTo>
                  <a:pt x="364235" y="9143"/>
                </a:lnTo>
                <a:close/>
              </a:path>
              <a:path w="368934" h="355600">
                <a:moveTo>
                  <a:pt x="364235" y="345947"/>
                </a:moveTo>
                <a:lnTo>
                  <a:pt x="364235" y="9143"/>
                </a:lnTo>
                <a:lnTo>
                  <a:pt x="359663" y="9143"/>
                </a:lnTo>
                <a:lnTo>
                  <a:pt x="359663" y="345947"/>
                </a:lnTo>
                <a:lnTo>
                  <a:pt x="364235" y="345947"/>
                </a:lnTo>
                <a:close/>
              </a:path>
              <a:path w="368934" h="355600">
                <a:moveTo>
                  <a:pt x="364235" y="355091"/>
                </a:moveTo>
                <a:lnTo>
                  <a:pt x="364235" y="345947"/>
                </a:lnTo>
                <a:lnTo>
                  <a:pt x="359663" y="350519"/>
                </a:lnTo>
                <a:lnTo>
                  <a:pt x="359663" y="355091"/>
                </a:lnTo>
                <a:lnTo>
                  <a:pt x="364235" y="355091"/>
                </a:lnTo>
                <a:close/>
              </a:path>
            </a:pathLst>
          </a:custGeom>
          <a:solidFill>
            <a:srgbClr val="000000"/>
          </a:solidFill>
        </p:spPr>
        <p:txBody>
          <a:bodyPr wrap="square" lIns="0" tIns="0" rIns="0" bIns="0" rtlCol="0"/>
          <a:lstStyle/>
          <a:p>
            <a:endParaRPr/>
          </a:p>
        </p:txBody>
      </p:sp>
      <p:sp>
        <p:nvSpPr>
          <p:cNvPr id="39" name="object 39"/>
          <p:cNvSpPr/>
          <p:nvPr/>
        </p:nvSpPr>
        <p:spPr>
          <a:xfrm>
            <a:off x="8942709" y="2910839"/>
            <a:ext cx="370840" cy="355600"/>
          </a:xfrm>
          <a:custGeom>
            <a:avLst/>
            <a:gdLst/>
            <a:ahLst/>
            <a:cxnLst/>
            <a:rect l="l" t="t" r="r" b="b"/>
            <a:pathLst>
              <a:path w="370840" h="355600">
                <a:moveTo>
                  <a:pt x="370331" y="355091"/>
                </a:moveTo>
                <a:lnTo>
                  <a:pt x="370331" y="0"/>
                </a:lnTo>
                <a:lnTo>
                  <a:pt x="0" y="0"/>
                </a:lnTo>
                <a:lnTo>
                  <a:pt x="0" y="355091"/>
                </a:lnTo>
                <a:lnTo>
                  <a:pt x="4571" y="355091"/>
                </a:lnTo>
                <a:lnTo>
                  <a:pt x="4571" y="9143"/>
                </a:lnTo>
                <a:lnTo>
                  <a:pt x="9143" y="4571"/>
                </a:lnTo>
                <a:lnTo>
                  <a:pt x="9143" y="9143"/>
                </a:lnTo>
                <a:lnTo>
                  <a:pt x="359663" y="9143"/>
                </a:lnTo>
                <a:lnTo>
                  <a:pt x="359663" y="4571"/>
                </a:lnTo>
                <a:lnTo>
                  <a:pt x="364235" y="9143"/>
                </a:lnTo>
                <a:lnTo>
                  <a:pt x="364235" y="355091"/>
                </a:lnTo>
                <a:lnTo>
                  <a:pt x="370331" y="355091"/>
                </a:lnTo>
                <a:close/>
              </a:path>
              <a:path w="370840" h="355600">
                <a:moveTo>
                  <a:pt x="9143" y="9143"/>
                </a:moveTo>
                <a:lnTo>
                  <a:pt x="9143" y="4571"/>
                </a:lnTo>
                <a:lnTo>
                  <a:pt x="4571" y="9143"/>
                </a:lnTo>
                <a:lnTo>
                  <a:pt x="9143" y="9143"/>
                </a:lnTo>
                <a:close/>
              </a:path>
              <a:path w="370840" h="355600">
                <a:moveTo>
                  <a:pt x="9143" y="345947"/>
                </a:moveTo>
                <a:lnTo>
                  <a:pt x="9143" y="9143"/>
                </a:lnTo>
                <a:lnTo>
                  <a:pt x="4571" y="9143"/>
                </a:lnTo>
                <a:lnTo>
                  <a:pt x="4571" y="345947"/>
                </a:lnTo>
                <a:lnTo>
                  <a:pt x="9143" y="345947"/>
                </a:lnTo>
                <a:close/>
              </a:path>
              <a:path w="370840" h="355600">
                <a:moveTo>
                  <a:pt x="364235" y="345947"/>
                </a:moveTo>
                <a:lnTo>
                  <a:pt x="4571" y="345947"/>
                </a:lnTo>
                <a:lnTo>
                  <a:pt x="9143" y="350519"/>
                </a:lnTo>
                <a:lnTo>
                  <a:pt x="9143" y="355091"/>
                </a:lnTo>
                <a:lnTo>
                  <a:pt x="359663" y="355091"/>
                </a:lnTo>
                <a:lnTo>
                  <a:pt x="359663" y="350519"/>
                </a:lnTo>
                <a:lnTo>
                  <a:pt x="364235" y="345947"/>
                </a:lnTo>
                <a:close/>
              </a:path>
              <a:path w="370840" h="355600">
                <a:moveTo>
                  <a:pt x="9143" y="355091"/>
                </a:moveTo>
                <a:lnTo>
                  <a:pt x="9143" y="350519"/>
                </a:lnTo>
                <a:lnTo>
                  <a:pt x="4571" y="345947"/>
                </a:lnTo>
                <a:lnTo>
                  <a:pt x="4571" y="355091"/>
                </a:lnTo>
                <a:lnTo>
                  <a:pt x="9143" y="355091"/>
                </a:lnTo>
                <a:close/>
              </a:path>
              <a:path w="370840" h="355600">
                <a:moveTo>
                  <a:pt x="364235" y="9143"/>
                </a:moveTo>
                <a:lnTo>
                  <a:pt x="359663" y="4571"/>
                </a:lnTo>
                <a:lnTo>
                  <a:pt x="359663" y="9143"/>
                </a:lnTo>
                <a:lnTo>
                  <a:pt x="364235" y="9143"/>
                </a:lnTo>
                <a:close/>
              </a:path>
              <a:path w="370840" h="355600">
                <a:moveTo>
                  <a:pt x="364235" y="345947"/>
                </a:moveTo>
                <a:lnTo>
                  <a:pt x="364235" y="9143"/>
                </a:lnTo>
                <a:lnTo>
                  <a:pt x="359663" y="9143"/>
                </a:lnTo>
                <a:lnTo>
                  <a:pt x="359663" y="345947"/>
                </a:lnTo>
                <a:lnTo>
                  <a:pt x="364235" y="345947"/>
                </a:lnTo>
                <a:close/>
              </a:path>
              <a:path w="370840" h="355600">
                <a:moveTo>
                  <a:pt x="364235" y="355091"/>
                </a:moveTo>
                <a:lnTo>
                  <a:pt x="364235" y="345947"/>
                </a:lnTo>
                <a:lnTo>
                  <a:pt x="359663" y="350519"/>
                </a:lnTo>
                <a:lnTo>
                  <a:pt x="359663" y="355091"/>
                </a:lnTo>
                <a:lnTo>
                  <a:pt x="364235" y="355091"/>
                </a:lnTo>
                <a:close/>
              </a:path>
            </a:pathLst>
          </a:custGeom>
          <a:solidFill>
            <a:srgbClr val="000000"/>
          </a:solidFill>
        </p:spPr>
        <p:txBody>
          <a:bodyPr wrap="square" lIns="0" tIns="0" rIns="0" bIns="0" rtlCol="0"/>
          <a:lstStyle/>
          <a:p>
            <a:endParaRPr/>
          </a:p>
        </p:txBody>
      </p:sp>
      <p:sp>
        <p:nvSpPr>
          <p:cNvPr id="40" name="object 40"/>
          <p:cNvSpPr txBox="1"/>
          <p:nvPr/>
        </p:nvSpPr>
        <p:spPr>
          <a:xfrm>
            <a:off x="8536822" y="2954526"/>
            <a:ext cx="698500" cy="254635"/>
          </a:xfrm>
          <a:prstGeom prst="rect">
            <a:avLst/>
          </a:prstGeom>
        </p:spPr>
        <p:txBody>
          <a:bodyPr vert="horz" wrap="square" lIns="0" tIns="0" rIns="0" bIns="0" rtlCol="0">
            <a:spAutoFit/>
          </a:bodyPr>
          <a:lstStyle/>
          <a:p>
            <a:pPr marL="12700">
              <a:lnSpc>
                <a:spcPct val="100000"/>
              </a:lnSpc>
              <a:tabLst>
                <a:tab pos="494030" algn="l"/>
              </a:tabLst>
            </a:pPr>
            <a:r>
              <a:rPr sz="1600" b="1" spc="-5" dirty="0">
                <a:latin typeface="Arial"/>
                <a:cs typeface="Arial"/>
              </a:rPr>
              <a:t>R	W</a:t>
            </a:r>
            <a:endParaRPr sz="1600">
              <a:latin typeface="Arial"/>
              <a:cs typeface="Arial"/>
            </a:endParaRPr>
          </a:p>
        </p:txBody>
      </p:sp>
      <p:sp>
        <p:nvSpPr>
          <p:cNvPr id="41" name="object 41"/>
          <p:cNvSpPr/>
          <p:nvPr/>
        </p:nvSpPr>
        <p:spPr>
          <a:xfrm>
            <a:off x="7290693" y="1688591"/>
            <a:ext cx="292735" cy="579120"/>
          </a:xfrm>
          <a:custGeom>
            <a:avLst/>
            <a:gdLst/>
            <a:ahLst/>
            <a:cxnLst/>
            <a:rect l="l" t="t" r="r" b="b"/>
            <a:pathLst>
              <a:path w="292734" h="579119">
                <a:moveTo>
                  <a:pt x="32435" y="505080"/>
                </a:moveTo>
                <a:lnTo>
                  <a:pt x="0" y="437387"/>
                </a:lnTo>
                <a:lnTo>
                  <a:pt x="1523" y="579119"/>
                </a:lnTo>
                <a:lnTo>
                  <a:pt x="30479" y="557207"/>
                </a:lnTo>
                <a:lnTo>
                  <a:pt x="30479" y="509015"/>
                </a:lnTo>
                <a:lnTo>
                  <a:pt x="32435" y="505080"/>
                </a:lnTo>
                <a:close/>
              </a:path>
              <a:path w="292734" h="579119">
                <a:moveTo>
                  <a:pt x="35051" y="510539"/>
                </a:moveTo>
                <a:lnTo>
                  <a:pt x="32435" y="505080"/>
                </a:lnTo>
                <a:lnTo>
                  <a:pt x="30479" y="509015"/>
                </a:lnTo>
                <a:lnTo>
                  <a:pt x="35051" y="510539"/>
                </a:lnTo>
                <a:close/>
              </a:path>
              <a:path w="292734" h="579119">
                <a:moveTo>
                  <a:pt x="114299" y="493775"/>
                </a:moveTo>
                <a:lnTo>
                  <a:pt x="41012" y="509279"/>
                </a:lnTo>
                <a:lnTo>
                  <a:pt x="39623" y="512063"/>
                </a:lnTo>
                <a:lnTo>
                  <a:pt x="30479" y="509015"/>
                </a:lnTo>
                <a:lnTo>
                  <a:pt x="30479" y="557207"/>
                </a:lnTo>
                <a:lnTo>
                  <a:pt x="114299" y="493775"/>
                </a:lnTo>
                <a:close/>
              </a:path>
              <a:path w="292734" h="579119">
                <a:moveTo>
                  <a:pt x="292607" y="4571"/>
                </a:moveTo>
                <a:lnTo>
                  <a:pt x="283463" y="0"/>
                </a:lnTo>
                <a:lnTo>
                  <a:pt x="32435" y="505080"/>
                </a:lnTo>
                <a:lnTo>
                  <a:pt x="35051" y="510539"/>
                </a:lnTo>
                <a:lnTo>
                  <a:pt x="41012" y="509279"/>
                </a:lnTo>
                <a:lnTo>
                  <a:pt x="292607" y="4571"/>
                </a:lnTo>
                <a:close/>
              </a:path>
              <a:path w="292734" h="579119">
                <a:moveTo>
                  <a:pt x="41012" y="509279"/>
                </a:moveTo>
                <a:lnTo>
                  <a:pt x="35051" y="510539"/>
                </a:lnTo>
                <a:lnTo>
                  <a:pt x="39623" y="512063"/>
                </a:lnTo>
                <a:lnTo>
                  <a:pt x="41012" y="509279"/>
                </a:lnTo>
                <a:close/>
              </a:path>
            </a:pathLst>
          </a:custGeom>
          <a:solidFill>
            <a:srgbClr val="000000"/>
          </a:solidFill>
        </p:spPr>
        <p:txBody>
          <a:bodyPr wrap="square" lIns="0" tIns="0" rIns="0" bIns="0" rtlCol="0"/>
          <a:lstStyle/>
          <a:p>
            <a:endParaRPr/>
          </a:p>
        </p:txBody>
      </p:sp>
      <p:sp>
        <p:nvSpPr>
          <p:cNvPr id="42" name="object 42"/>
          <p:cNvSpPr/>
          <p:nvPr/>
        </p:nvSpPr>
        <p:spPr>
          <a:xfrm>
            <a:off x="8008497" y="1687067"/>
            <a:ext cx="794385" cy="581025"/>
          </a:xfrm>
          <a:custGeom>
            <a:avLst/>
            <a:gdLst/>
            <a:ahLst/>
            <a:cxnLst/>
            <a:rect l="l" t="t" r="r" b="b"/>
            <a:pathLst>
              <a:path w="794384" h="581025">
                <a:moveTo>
                  <a:pt x="733043" y="534923"/>
                </a:moveTo>
                <a:lnTo>
                  <a:pt x="732733" y="529433"/>
                </a:lnTo>
                <a:lnTo>
                  <a:pt x="4571" y="0"/>
                </a:lnTo>
                <a:lnTo>
                  <a:pt x="0" y="7619"/>
                </a:lnTo>
                <a:lnTo>
                  <a:pt x="726236" y="536756"/>
                </a:lnTo>
                <a:lnTo>
                  <a:pt x="733043" y="534923"/>
                </a:lnTo>
                <a:close/>
              </a:path>
              <a:path w="794384" h="581025">
                <a:moveTo>
                  <a:pt x="736091" y="570572"/>
                </a:moveTo>
                <a:lnTo>
                  <a:pt x="736091" y="531875"/>
                </a:lnTo>
                <a:lnTo>
                  <a:pt x="729995" y="539495"/>
                </a:lnTo>
                <a:lnTo>
                  <a:pt x="726236" y="536756"/>
                </a:lnTo>
                <a:lnTo>
                  <a:pt x="653795" y="556259"/>
                </a:lnTo>
                <a:lnTo>
                  <a:pt x="736091" y="570572"/>
                </a:lnTo>
                <a:close/>
              </a:path>
              <a:path w="794384" h="581025">
                <a:moveTo>
                  <a:pt x="733043" y="535685"/>
                </a:moveTo>
                <a:lnTo>
                  <a:pt x="733043" y="534923"/>
                </a:lnTo>
                <a:lnTo>
                  <a:pt x="726236" y="536756"/>
                </a:lnTo>
                <a:lnTo>
                  <a:pt x="729995" y="539495"/>
                </a:lnTo>
                <a:lnTo>
                  <a:pt x="733043" y="535685"/>
                </a:lnTo>
                <a:close/>
              </a:path>
              <a:path w="794384" h="581025">
                <a:moveTo>
                  <a:pt x="794003" y="580643"/>
                </a:moveTo>
                <a:lnTo>
                  <a:pt x="728471" y="454151"/>
                </a:lnTo>
                <a:lnTo>
                  <a:pt x="732733" y="529433"/>
                </a:lnTo>
                <a:lnTo>
                  <a:pt x="736091" y="531875"/>
                </a:lnTo>
                <a:lnTo>
                  <a:pt x="736091" y="570572"/>
                </a:lnTo>
                <a:lnTo>
                  <a:pt x="794003" y="580643"/>
                </a:lnTo>
                <a:close/>
              </a:path>
              <a:path w="794384" h="581025">
                <a:moveTo>
                  <a:pt x="736091" y="531875"/>
                </a:moveTo>
                <a:lnTo>
                  <a:pt x="732733" y="529433"/>
                </a:lnTo>
                <a:lnTo>
                  <a:pt x="733043" y="534923"/>
                </a:lnTo>
                <a:lnTo>
                  <a:pt x="733043" y="535685"/>
                </a:lnTo>
                <a:lnTo>
                  <a:pt x="736091" y="531875"/>
                </a:lnTo>
                <a:close/>
              </a:path>
            </a:pathLst>
          </a:custGeom>
          <a:solidFill>
            <a:srgbClr val="000000"/>
          </a:solidFill>
        </p:spPr>
        <p:txBody>
          <a:bodyPr wrap="square" lIns="0" tIns="0" rIns="0" bIns="0" rtlCol="0"/>
          <a:lstStyle/>
          <a:p>
            <a:endParaRPr/>
          </a:p>
        </p:txBody>
      </p:sp>
      <p:sp>
        <p:nvSpPr>
          <p:cNvPr id="43" name="object 43"/>
          <p:cNvSpPr/>
          <p:nvPr/>
        </p:nvSpPr>
        <p:spPr>
          <a:xfrm>
            <a:off x="8587617" y="2625851"/>
            <a:ext cx="147955" cy="289560"/>
          </a:xfrm>
          <a:custGeom>
            <a:avLst/>
            <a:gdLst/>
            <a:ahLst/>
            <a:cxnLst/>
            <a:rect l="l" t="t" r="r" b="b"/>
            <a:pathLst>
              <a:path w="147954" h="289560">
                <a:moveTo>
                  <a:pt x="30990" y="215443"/>
                </a:moveTo>
                <a:lnTo>
                  <a:pt x="0" y="147827"/>
                </a:lnTo>
                <a:lnTo>
                  <a:pt x="0" y="289559"/>
                </a:lnTo>
                <a:lnTo>
                  <a:pt x="28955" y="267647"/>
                </a:lnTo>
                <a:lnTo>
                  <a:pt x="28955" y="219455"/>
                </a:lnTo>
                <a:lnTo>
                  <a:pt x="30990" y="215443"/>
                </a:lnTo>
                <a:close/>
              </a:path>
              <a:path w="147954" h="289560">
                <a:moveTo>
                  <a:pt x="40345" y="219537"/>
                </a:moveTo>
                <a:lnTo>
                  <a:pt x="33527" y="220979"/>
                </a:lnTo>
                <a:lnTo>
                  <a:pt x="30990" y="215443"/>
                </a:lnTo>
                <a:lnTo>
                  <a:pt x="28955" y="219455"/>
                </a:lnTo>
                <a:lnTo>
                  <a:pt x="38099" y="224027"/>
                </a:lnTo>
                <a:lnTo>
                  <a:pt x="40345" y="219537"/>
                </a:lnTo>
                <a:close/>
              </a:path>
              <a:path w="147954" h="289560">
                <a:moveTo>
                  <a:pt x="112775" y="204215"/>
                </a:moveTo>
                <a:lnTo>
                  <a:pt x="40345" y="219537"/>
                </a:lnTo>
                <a:lnTo>
                  <a:pt x="38099" y="224027"/>
                </a:lnTo>
                <a:lnTo>
                  <a:pt x="28955" y="219455"/>
                </a:lnTo>
                <a:lnTo>
                  <a:pt x="28955" y="267647"/>
                </a:lnTo>
                <a:lnTo>
                  <a:pt x="112775" y="204215"/>
                </a:lnTo>
                <a:close/>
              </a:path>
              <a:path w="147954" h="289560">
                <a:moveTo>
                  <a:pt x="147827" y="4571"/>
                </a:moveTo>
                <a:lnTo>
                  <a:pt x="140207" y="0"/>
                </a:lnTo>
                <a:lnTo>
                  <a:pt x="30990" y="215443"/>
                </a:lnTo>
                <a:lnTo>
                  <a:pt x="33527" y="220979"/>
                </a:lnTo>
                <a:lnTo>
                  <a:pt x="40345" y="219537"/>
                </a:lnTo>
                <a:lnTo>
                  <a:pt x="147827" y="4571"/>
                </a:lnTo>
                <a:close/>
              </a:path>
            </a:pathLst>
          </a:custGeom>
          <a:solidFill>
            <a:srgbClr val="000000"/>
          </a:solidFill>
        </p:spPr>
        <p:txBody>
          <a:bodyPr wrap="square" lIns="0" tIns="0" rIns="0" bIns="0" rtlCol="0"/>
          <a:lstStyle/>
          <a:p>
            <a:endParaRPr/>
          </a:p>
        </p:txBody>
      </p:sp>
      <p:sp>
        <p:nvSpPr>
          <p:cNvPr id="44" name="object 44"/>
          <p:cNvSpPr/>
          <p:nvPr/>
        </p:nvSpPr>
        <p:spPr>
          <a:xfrm>
            <a:off x="8872605" y="2624327"/>
            <a:ext cx="291465" cy="291465"/>
          </a:xfrm>
          <a:custGeom>
            <a:avLst/>
            <a:gdLst/>
            <a:ahLst/>
            <a:cxnLst/>
            <a:rect l="l" t="t" r="r" b="b"/>
            <a:pathLst>
              <a:path w="291465" h="291464">
                <a:moveTo>
                  <a:pt x="236839" y="230743"/>
                </a:moveTo>
                <a:lnTo>
                  <a:pt x="6095" y="0"/>
                </a:lnTo>
                <a:lnTo>
                  <a:pt x="0" y="6095"/>
                </a:lnTo>
                <a:lnTo>
                  <a:pt x="229397" y="236992"/>
                </a:lnTo>
                <a:lnTo>
                  <a:pt x="236219" y="236219"/>
                </a:lnTo>
                <a:lnTo>
                  <a:pt x="236839" y="230743"/>
                </a:lnTo>
                <a:close/>
              </a:path>
              <a:path w="291465" h="291464">
                <a:moveTo>
                  <a:pt x="239267" y="273617"/>
                </a:moveTo>
                <a:lnTo>
                  <a:pt x="239267" y="233171"/>
                </a:lnTo>
                <a:lnTo>
                  <a:pt x="233171" y="240791"/>
                </a:lnTo>
                <a:lnTo>
                  <a:pt x="229397" y="236992"/>
                </a:lnTo>
                <a:lnTo>
                  <a:pt x="155447" y="245363"/>
                </a:lnTo>
                <a:lnTo>
                  <a:pt x="239267" y="273617"/>
                </a:lnTo>
                <a:close/>
              </a:path>
              <a:path w="291465" h="291464">
                <a:moveTo>
                  <a:pt x="239267" y="233171"/>
                </a:moveTo>
                <a:lnTo>
                  <a:pt x="236839" y="230743"/>
                </a:lnTo>
                <a:lnTo>
                  <a:pt x="236219" y="236219"/>
                </a:lnTo>
                <a:lnTo>
                  <a:pt x="229397" y="236992"/>
                </a:lnTo>
                <a:lnTo>
                  <a:pt x="233171" y="240791"/>
                </a:lnTo>
                <a:lnTo>
                  <a:pt x="239267" y="233171"/>
                </a:lnTo>
                <a:close/>
              </a:path>
              <a:path w="291465" h="291464">
                <a:moveTo>
                  <a:pt x="291083" y="291083"/>
                </a:moveTo>
                <a:lnTo>
                  <a:pt x="245363" y="155447"/>
                </a:lnTo>
                <a:lnTo>
                  <a:pt x="236839" y="230743"/>
                </a:lnTo>
                <a:lnTo>
                  <a:pt x="239267" y="233171"/>
                </a:lnTo>
                <a:lnTo>
                  <a:pt x="239267" y="273617"/>
                </a:lnTo>
                <a:lnTo>
                  <a:pt x="291083" y="291083"/>
                </a:lnTo>
                <a:close/>
              </a:path>
            </a:pathLst>
          </a:custGeom>
          <a:solidFill>
            <a:srgbClr val="000000"/>
          </a:solidFill>
        </p:spPr>
        <p:txBody>
          <a:bodyPr wrap="square" lIns="0" tIns="0" rIns="0" bIns="0" rtlCol="0"/>
          <a:lstStyle/>
          <a:p>
            <a:endParaRPr/>
          </a:p>
        </p:txBody>
      </p:sp>
      <p:sp>
        <p:nvSpPr>
          <p:cNvPr id="45" name="object 45"/>
          <p:cNvSpPr/>
          <p:nvPr/>
        </p:nvSpPr>
        <p:spPr>
          <a:xfrm>
            <a:off x="7002657" y="2624327"/>
            <a:ext cx="292735" cy="291465"/>
          </a:xfrm>
          <a:custGeom>
            <a:avLst/>
            <a:gdLst/>
            <a:ahLst/>
            <a:cxnLst/>
            <a:rect l="l" t="t" r="r" b="b"/>
            <a:pathLst>
              <a:path w="292734" h="291464">
                <a:moveTo>
                  <a:pt x="52695" y="230784"/>
                </a:moveTo>
                <a:lnTo>
                  <a:pt x="45719" y="155447"/>
                </a:lnTo>
                <a:lnTo>
                  <a:pt x="0" y="291083"/>
                </a:lnTo>
                <a:lnTo>
                  <a:pt x="50291" y="274510"/>
                </a:lnTo>
                <a:lnTo>
                  <a:pt x="50291" y="233171"/>
                </a:lnTo>
                <a:lnTo>
                  <a:pt x="52695" y="230784"/>
                </a:lnTo>
                <a:close/>
              </a:path>
              <a:path w="292734" h="291464">
                <a:moveTo>
                  <a:pt x="53184" y="236064"/>
                </a:moveTo>
                <a:lnTo>
                  <a:pt x="52695" y="230784"/>
                </a:lnTo>
                <a:lnTo>
                  <a:pt x="50291" y="233171"/>
                </a:lnTo>
                <a:lnTo>
                  <a:pt x="53184" y="236064"/>
                </a:lnTo>
                <a:close/>
              </a:path>
              <a:path w="292734" h="291464">
                <a:moveTo>
                  <a:pt x="134111" y="246887"/>
                </a:moveTo>
                <a:lnTo>
                  <a:pt x="60185" y="238518"/>
                </a:lnTo>
                <a:lnTo>
                  <a:pt x="57911" y="240791"/>
                </a:lnTo>
                <a:lnTo>
                  <a:pt x="55058" y="237938"/>
                </a:lnTo>
                <a:lnTo>
                  <a:pt x="53339" y="237743"/>
                </a:lnTo>
                <a:lnTo>
                  <a:pt x="53184" y="236064"/>
                </a:lnTo>
                <a:lnTo>
                  <a:pt x="50291" y="233171"/>
                </a:lnTo>
                <a:lnTo>
                  <a:pt x="50291" y="274510"/>
                </a:lnTo>
                <a:lnTo>
                  <a:pt x="134111" y="246887"/>
                </a:lnTo>
                <a:close/>
              </a:path>
              <a:path w="292734" h="291464">
                <a:moveTo>
                  <a:pt x="292607" y="6095"/>
                </a:moveTo>
                <a:lnTo>
                  <a:pt x="284987" y="0"/>
                </a:lnTo>
                <a:lnTo>
                  <a:pt x="52695" y="230784"/>
                </a:lnTo>
                <a:lnTo>
                  <a:pt x="53184" y="236064"/>
                </a:lnTo>
                <a:lnTo>
                  <a:pt x="55058" y="237938"/>
                </a:lnTo>
                <a:lnTo>
                  <a:pt x="60185" y="238518"/>
                </a:lnTo>
                <a:lnTo>
                  <a:pt x="292607" y="6095"/>
                </a:lnTo>
                <a:close/>
              </a:path>
              <a:path w="292734" h="291464">
                <a:moveTo>
                  <a:pt x="60185" y="238518"/>
                </a:moveTo>
                <a:lnTo>
                  <a:pt x="55058" y="237938"/>
                </a:lnTo>
                <a:lnTo>
                  <a:pt x="57911" y="240791"/>
                </a:lnTo>
                <a:lnTo>
                  <a:pt x="60185" y="238518"/>
                </a:lnTo>
                <a:close/>
              </a:path>
            </a:pathLst>
          </a:custGeom>
          <a:solidFill>
            <a:srgbClr val="000000"/>
          </a:solidFill>
        </p:spPr>
        <p:txBody>
          <a:bodyPr wrap="square" lIns="0" tIns="0" rIns="0" bIns="0" rtlCol="0"/>
          <a:lstStyle/>
          <a:p>
            <a:endParaRPr/>
          </a:p>
        </p:txBody>
      </p:sp>
      <p:sp>
        <p:nvSpPr>
          <p:cNvPr id="46" name="object 46"/>
          <p:cNvSpPr/>
          <p:nvPr/>
        </p:nvSpPr>
        <p:spPr>
          <a:xfrm>
            <a:off x="7359274" y="2624327"/>
            <a:ext cx="364490" cy="291465"/>
          </a:xfrm>
          <a:custGeom>
            <a:avLst/>
            <a:gdLst/>
            <a:ahLst/>
            <a:cxnLst/>
            <a:rect l="l" t="t" r="r" b="b"/>
            <a:pathLst>
              <a:path w="364490" h="291464">
                <a:moveTo>
                  <a:pt x="307847" y="239267"/>
                </a:moveTo>
                <a:lnTo>
                  <a:pt x="6095" y="0"/>
                </a:lnTo>
                <a:lnTo>
                  <a:pt x="0" y="7619"/>
                </a:lnTo>
                <a:lnTo>
                  <a:pt x="299359" y="244990"/>
                </a:lnTo>
                <a:lnTo>
                  <a:pt x="304066" y="243995"/>
                </a:lnTo>
                <a:lnTo>
                  <a:pt x="307847" y="239267"/>
                </a:lnTo>
                <a:close/>
              </a:path>
              <a:path w="364490" h="291464">
                <a:moveTo>
                  <a:pt x="307847" y="278691"/>
                </a:moveTo>
                <a:lnTo>
                  <a:pt x="307847" y="239267"/>
                </a:lnTo>
                <a:lnTo>
                  <a:pt x="304799" y="243077"/>
                </a:lnTo>
                <a:lnTo>
                  <a:pt x="304799" y="243839"/>
                </a:lnTo>
                <a:lnTo>
                  <a:pt x="304066" y="243995"/>
                </a:lnTo>
                <a:lnTo>
                  <a:pt x="301751" y="246887"/>
                </a:lnTo>
                <a:lnTo>
                  <a:pt x="299359" y="244990"/>
                </a:lnTo>
                <a:lnTo>
                  <a:pt x="225551" y="260603"/>
                </a:lnTo>
                <a:lnTo>
                  <a:pt x="307847" y="278691"/>
                </a:lnTo>
                <a:close/>
              </a:path>
              <a:path w="364490" h="291464">
                <a:moveTo>
                  <a:pt x="304066" y="243995"/>
                </a:moveTo>
                <a:lnTo>
                  <a:pt x="299359" y="244990"/>
                </a:lnTo>
                <a:lnTo>
                  <a:pt x="301751" y="246887"/>
                </a:lnTo>
                <a:lnTo>
                  <a:pt x="304066" y="243995"/>
                </a:lnTo>
                <a:close/>
              </a:path>
              <a:path w="364490" h="291464">
                <a:moveTo>
                  <a:pt x="364235" y="291083"/>
                </a:moveTo>
                <a:lnTo>
                  <a:pt x="304799" y="161543"/>
                </a:lnTo>
                <a:lnTo>
                  <a:pt x="304799" y="236851"/>
                </a:lnTo>
                <a:lnTo>
                  <a:pt x="307847" y="239267"/>
                </a:lnTo>
                <a:lnTo>
                  <a:pt x="307847" y="278691"/>
                </a:lnTo>
                <a:lnTo>
                  <a:pt x="364235" y="291083"/>
                </a:lnTo>
                <a:close/>
              </a:path>
            </a:pathLst>
          </a:custGeom>
          <a:solidFill>
            <a:srgbClr val="000000"/>
          </a:solidFill>
        </p:spPr>
        <p:txBody>
          <a:bodyPr wrap="square" lIns="0" tIns="0" rIns="0" bIns="0" rtlCol="0"/>
          <a:lstStyle/>
          <a:p>
            <a:endParaRPr/>
          </a:p>
        </p:txBody>
      </p:sp>
      <p:sp>
        <p:nvSpPr>
          <p:cNvPr id="47" name="object 47"/>
          <p:cNvSpPr/>
          <p:nvPr/>
        </p:nvSpPr>
        <p:spPr>
          <a:xfrm>
            <a:off x="4405762" y="3342132"/>
            <a:ext cx="440690" cy="414655"/>
          </a:xfrm>
          <a:custGeom>
            <a:avLst/>
            <a:gdLst/>
            <a:ahLst/>
            <a:cxnLst/>
            <a:rect l="l" t="t" r="r" b="b"/>
            <a:pathLst>
              <a:path w="440689" h="414654">
                <a:moveTo>
                  <a:pt x="440435" y="228599"/>
                </a:moveTo>
                <a:lnTo>
                  <a:pt x="440435" y="185927"/>
                </a:lnTo>
                <a:lnTo>
                  <a:pt x="435863" y="164591"/>
                </a:lnTo>
                <a:lnTo>
                  <a:pt x="423671" y="126491"/>
                </a:lnTo>
                <a:lnTo>
                  <a:pt x="390143" y="74675"/>
                </a:lnTo>
                <a:lnTo>
                  <a:pt x="361187" y="47243"/>
                </a:lnTo>
                <a:lnTo>
                  <a:pt x="324611" y="24383"/>
                </a:lnTo>
                <a:lnTo>
                  <a:pt x="284987" y="9143"/>
                </a:lnTo>
                <a:lnTo>
                  <a:pt x="242315" y="1523"/>
                </a:lnTo>
                <a:lnTo>
                  <a:pt x="219455" y="0"/>
                </a:lnTo>
                <a:lnTo>
                  <a:pt x="198119" y="1523"/>
                </a:lnTo>
                <a:lnTo>
                  <a:pt x="153923" y="9143"/>
                </a:lnTo>
                <a:lnTo>
                  <a:pt x="114299" y="25907"/>
                </a:lnTo>
                <a:lnTo>
                  <a:pt x="79247" y="47243"/>
                </a:lnTo>
                <a:lnTo>
                  <a:pt x="36575" y="91439"/>
                </a:lnTo>
                <a:lnTo>
                  <a:pt x="16763" y="126491"/>
                </a:lnTo>
                <a:lnTo>
                  <a:pt x="4571" y="166115"/>
                </a:lnTo>
                <a:lnTo>
                  <a:pt x="0" y="207263"/>
                </a:lnTo>
                <a:lnTo>
                  <a:pt x="1523" y="228599"/>
                </a:lnTo>
                <a:lnTo>
                  <a:pt x="4571" y="249935"/>
                </a:lnTo>
                <a:lnTo>
                  <a:pt x="9143" y="269747"/>
                </a:lnTo>
                <a:lnTo>
                  <a:pt x="9143" y="207263"/>
                </a:lnTo>
                <a:lnTo>
                  <a:pt x="10667" y="187451"/>
                </a:lnTo>
                <a:lnTo>
                  <a:pt x="18287" y="147827"/>
                </a:lnTo>
                <a:lnTo>
                  <a:pt x="35051" y="112775"/>
                </a:lnTo>
                <a:lnTo>
                  <a:pt x="57911" y="80771"/>
                </a:lnTo>
                <a:lnTo>
                  <a:pt x="102107" y="42671"/>
                </a:lnTo>
                <a:lnTo>
                  <a:pt x="138683" y="24383"/>
                </a:lnTo>
                <a:lnTo>
                  <a:pt x="178307" y="13715"/>
                </a:lnTo>
                <a:lnTo>
                  <a:pt x="220979" y="9143"/>
                </a:lnTo>
                <a:lnTo>
                  <a:pt x="242315" y="10667"/>
                </a:lnTo>
                <a:lnTo>
                  <a:pt x="283463" y="18287"/>
                </a:lnTo>
                <a:lnTo>
                  <a:pt x="321563" y="33527"/>
                </a:lnTo>
                <a:lnTo>
                  <a:pt x="355091" y="54863"/>
                </a:lnTo>
                <a:lnTo>
                  <a:pt x="384047" y="82295"/>
                </a:lnTo>
                <a:lnTo>
                  <a:pt x="422147" y="149351"/>
                </a:lnTo>
                <a:lnTo>
                  <a:pt x="429767" y="187451"/>
                </a:lnTo>
                <a:lnTo>
                  <a:pt x="431291" y="207263"/>
                </a:lnTo>
                <a:lnTo>
                  <a:pt x="431291" y="268223"/>
                </a:lnTo>
                <a:lnTo>
                  <a:pt x="440435" y="228599"/>
                </a:lnTo>
                <a:close/>
              </a:path>
              <a:path w="440689" h="414654">
                <a:moveTo>
                  <a:pt x="431291" y="268223"/>
                </a:moveTo>
                <a:lnTo>
                  <a:pt x="431291" y="207263"/>
                </a:lnTo>
                <a:lnTo>
                  <a:pt x="429767" y="227075"/>
                </a:lnTo>
                <a:lnTo>
                  <a:pt x="426719" y="246887"/>
                </a:lnTo>
                <a:lnTo>
                  <a:pt x="414527" y="284987"/>
                </a:lnTo>
                <a:lnTo>
                  <a:pt x="394715" y="318515"/>
                </a:lnTo>
                <a:lnTo>
                  <a:pt x="355091" y="359663"/>
                </a:lnTo>
                <a:lnTo>
                  <a:pt x="321563" y="380999"/>
                </a:lnTo>
                <a:lnTo>
                  <a:pt x="301751" y="388619"/>
                </a:lnTo>
                <a:lnTo>
                  <a:pt x="283463" y="396239"/>
                </a:lnTo>
                <a:lnTo>
                  <a:pt x="262127" y="400811"/>
                </a:lnTo>
                <a:lnTo>
                  <a:pt x="242315" y="403859"/>
                </a:lnTo>
                <a:lnTo>
                  <a:pt x="219455" y="405383"/>
                </a:lnTo>
                <a:lnTo>
                  <a:pt x="198119" y="403859"/>
                </a:lnTo>
                <a:lnTo>
                  <a:pt x="156971" y="396239"/>
                </a:lnTo>
                <a:lnTo>
                  <a:pt x="118871" y="380999"/>
                </a:lnTo>
                <a:lnTo>
                  <a:pt x="85343" y="359663"/>
                </a:lnTo>
                <a:lnTo>
                  <a:pt x="45719" y="316991"/>
                </a:lnTo>
                <a:lnTo>
                  <a:pt x="25907" y="283463"/>
                </a:lnTo>
                <a:lnTo>
                  <a:pt x="13715" y="246887"/>
                </a:lnTo>
                <a:lnTo>
                  <a:pt x="9143" y="207263"/>
                </a:lnTo>
                <a:lnTo>
                  <a:pt x="9143" y="269747"/>
                </a:lnTo>
                <a:lnTo>
                  <a:pt x="25907" y="306323"/>
                </a:lnTo>
                <a:lnTo>
                  <a:pt x="50291" y="339851"/>
                </a:lnTo>
                <a:lnTo>
                  <a:pt x="80771" y="367283"/>
                </a:lnTo>
                <a:lnTo>
                  <a:pt x="115823" y="390143"/>
                </a:lnTo>
                <a:lnTo>
                  <a:pt x="155447" y="405383"/>
                </a:lnTo>
                <a:lnTo>
                  <a:pt x="198119" y="413003"/>
                </a:lnTo>
                <a:lnTo>
                  <a:pt x="220979" y="414527"/>
                </a:lnTo>
                <a:lnTo>
                  <a:pt x="243839" y="413003"/>
                </a:lnTo>
                <a:lnTo>
                  <a:pt x="286511" y="405383"/>
                </a:lnTo>
                <a:lnTo>
                  <a:pt x="326135" y="388619"/>
                </a:lnTo>
                <a:lnTo>
                  <a:pt x="361187" y="367283"/>
                </a:lnTo>
                <a:lnTo>
                  <a:pt x="403859" y="323087"/>
                </a:lnTo>
                <a:lnTo>
                  <a:pt x="423671" y="288035"/>
                </a:lnTo>
                <a:lnTo>
                  <a:pt x="431291" y="268223"/>
                </a:lnTo>
                <a:close/>
              </a:path>
            </a:pathLst>
          </a:custGeom>
          <a:solidFill>
            <a:srgbClr val="000000"/>
          </a:solidFill>
        </p:spPr>
        <p:txBody>
          <a:bodyPr wrap="square" lIns="0" tIns="0" rIns="0" bIns="0" rtlCol="0"/>
          <a:lstStyle/>
          <a:p>
            <a:endParaRPr/>
          </a:p>
        </p:txBody>
      </p:sp>
      <p:sp>
        <p:nvSpPr>
          <p:cNvPr id="48" name="object 48"/>
          <p:cNvSpPr/>
          <p:nvPr/>
        </p:nvSpPr>
        <p:spPr>
          <a:xfrm>
            <a:off x="5989197" y="3342132"/>
            <a:ext cx="441959" cy="414655"/>
          </a:xfrm>
          <a:custGeom>
            <a:avLst/>
            <a:gdLst/>
            <a:ahLst/>
            <a:cxnLst/>
            <a:rect l="l" t="t" r="r" b="b"/>
            <a:pathLst>
              <a:path w="441960" h="414654">
                <a:moveTo>
                  <a:pt x="441959" y="207263"/>
                </a:moveTo>
                <a:lnTo>
                  <a:pt x="437387" y="164591"/>
                </a:lnTo>
                <a:lnTo>
                  <a:pt x="423671" y="126491"/>
                </a:lnTo>
                <a:lnTo>
                  <a:pt x="403859" y="91439"/>
                </a:lnTo>
                <a:lnTo>
                  <a:pt x="361187" y="47243"/>
                </a:lnTo>
                <a:lnTo>
                  <a:pt x="326135" y="24383"/>
                </a:lnTo>
                <a:lnTo>
                  <a:pt x="286511" y="9143"/>
                </a:lnTo>
                <a:lnTo>
                  <a:pt x="243839" y="1523"/>
                </a:lnTo>
                <a:lnTo>
                  <a:pt x="220979" y="0"/>
                </a:lnTo>
                <a:lnTo>
                  <a:pt x="198119" y="1523"/>
                </a:lnTo>
                <a:lnTo>
                  <a:pt x="155447" y="9143"/>
                </a:lnTo>
                <a:lnTo>
                  <a:pt x="115823" y="25907"/>
                </a:lnTo>
                <a:lnTo>
                  <a:pt x="80771" y="47243"/>
                </a:lnTo>
                <a:lnTo>
                  <a:pt x="50291" y="76199"/>
                </a:lnTo>
                <a:lnTo>
                  <a:pt x="27431" y="108203"/>
                </a:lnTo>
                <a:lnTo>
                  <a:pt x="10667" y="146303"/>
                </a:lnTo>
                <a:lnTo>
                  <a:pt x="1523" y="185927"/>
                </a:lnTo>
                <a:lnTo>
                  <a:pt x="0" y="207263"/>
                </a:lnTo>
                <a:lnTo>
                  <a:pt x="1523" y="228599"/>
                </a:lnTo>
                <a:lnTo>
                  <a:pt x="4571" y="249935"/>
                </a:lnTo>
                <a:lnTo>
                  <a:pt x="10667" y="269747"/>
                </a:lnTo>
                <a:lnTo>
                  <a:pt x="10667" y="187451"/>
                </a:lnTo>
                <a:lnTo>
                  <a:pt x="13715" y="167639"/>
                </a:lnTo>
                <a:lnTo>
                  <a:pt x="27431" y="129539"/>
                </a:lnTo>
                <a:lnTo>
                  <a:pt x="45719" y="96011"/>
                </a:lnTo>
                <a:lnTo>
                  <a:pt x="71627" y="67055"/>
                </a:lnTo>
                <a:lnTo>
                  <a:pt x="103631" y="42671"/>
                </a:lnTo>
                <a:lnTo>
                  <a:pt x="138683" y="24383"/>
                </a:lnTo>
                <a:lnTo>
                  <a:pt x="178307" y="13715"/>
                </a:lnTo>
                <a:lnTo>
                  <a:pt x="220979" y="9143"/>
                </a:lnTo>
                <a:lnTo>
                  <a:pt x="243839" y="10667"/>
                </a:lnTo>
                <a:lnTo>
                  <a:pt x="284987" y="18287"/>
                </a:lnTo>
                <a:lnTo>
                  <a:pt x="321563" y="33527"/>
                </a:lnTo>
                <a:lnTo>
                  <a:pt x="355091" y="54863"/>
                </a:lnTo>
                <a:lnTo>
                  <a:pt x="384047" y="82295"/>
                </a:lnTo>
                <a:lnTo>
                  <a:pt x="416051" y="131063"/>
                </a:lnTo>
                <a:lnTo>
                  <a:pt x="428243" y="167639"/>
                </a:lnTo>
                <a:lnTo>
                  <a:pt x="432815" y="207263"/>
                </a:lnTo>
                <a:lnTo>
                  <a:pt x="432815" y="263270"/>
                </a:lnTo>
                <a:lnTo>
                  <a:pt x="437387" y="248411"/>
                </a:lnTo>
                <a:lnTo>
                  <a:pt x="440435" y="228599"/>
                </a:lnTo>
                <a:lnTo>
                  <a:pt x="441959" y="207263"/>
                </a:lnTo>
                <a:close/>
              </a:path>
              <a:path w="441960" h="414654">
                <a:moveTo>
                  <a:pt x="432815" y="263270"/>
                </a:moveTo>
                <a:lnTo>
                  <a:pt x="432815" y="207263"/>
                </a:lnTo>
                <a:lnTo>
                  <a:pt x="431291" y="227075"/>
                </a:lnTo>
                <a:lnTo>
                  <a:pt x="428243" y="246887"/>
                </a:lnTo>
                <a:lnTo>
                  <a:pt x="416051" y="284987"/>
                </a:lnTo>
                <a:lnTo>
                  <a:pt x="396239" y="318515"/>
                </a:lnTo>
                <a:lnTo>
                  <a:pt x="370331" y="347471"/>
                </a:lnTo>
                <a:lnTo>
                  <a:pt x="339851" y="371855"/>
                </a:lnTo>
                <a:lnTo>
                  <a:pt x="303275" y="388619"/>
                </a:lnTo>
                <a:lnTo>
                  <a:pt x="263651" y="400811"/>
                </a:lnTo>
                <a:lnTo>
                  <a:pt x="220979" y="405383"/>
                </a:lnTo>
                <a:lnTo>
                  <a:pt x="199643" y="403859"/>
                </a:lnTo>
                <a:lnTo>
                  <a:pt x="158495" y="396239"/>
                </a:lnTo>
                <a:lnTo>
                  <a:pt x="120395" y="380999"/>
                </a:lnTo>
                <a:lnTo>
                  <a:pt x="86867" y="359663"/>
                </a:lnTo>
                <a:lnTo>
                  <a:pt x="57911" y="332231"/>
                </a:lnTo>
                <a:lnTo>
                  <a:pt x="25907" y="283463"/>
                </a:lnTo>
                <a:lnTo>
                  <a:pt x="13715" y="246887"/>
                </a:lnTo>
                <a:lnTo>
                  <a:pt x="10667" y="227075"/>
                </a:lnTo>
                <a:lnTo>
                  <a:pt x="10667" y="269747"/>
                </a:lnTo>
                <a:lnTo>
                  <a:pt x="27431" y="306323"/>
                </a:lnTo>
                <a:lnTo>
                  <a:pt x="51815" y="339851"/>
                </a:lnTo>
                <a:lnTo>
                  <a:pt x="80771" y="367283"/>
                </a:lnTo>
                <a:lnTo>
                  <a:pt x="115823" y="390143"/>
                </a:lnTo>
                <a:lnTo>
                  <a:pt x="155447" y="405383"/>
                </a:lnTo>
                <a:lnTo>
                  <a:pt x="199643" y="413003"/>
                </a:lnTo>
                <a:lnTo>
                  <a:pt x="220979" y="414527"/>
                </a:lnTo>
                <a:lnTo>
                  <a:pt x="243839" y="413003"/>
                </a:lnTo>
                <a:lnTo>
                  <a:pt x="286511" y="405383"/>
                </a:lnTo>
                <a:lnTo>
                  <a:pt x="344423" y="379475"/>
                </a:lnTo>
                <a:lnTo>
                  <a:pt x="377951" y="353567"/>
                </a:lnTo>
                <a:lnTo>
                  <a:pt x="403859" y="323087"/>
                </a:lnTo>
                <a:lnTo>
                  <a:pt x="425195" y="288035"/>
                </a:lnTo>
                <a:lnTo>
                  <a:pt x="432815" y="263270"/>
                </a:lnTo>
                <a:close/>
              </a:path>
            </a:pathLst>
          </a:custGeom>
          <a:solidFill>
            <a:srgbClr val="000000"/>
          </a:solidFill>
        </p:spPr>
        <p:txBody>
          <a:bodyPr wrap="square" lIns="0" tIns="0" rIns="0" bIns="0" rtlCol="0"/>
          <a:lstStyle/>
          <a:p>
            <a:endParaRPr/>
          </a:p>
        </p:txBody>
      </p:sp>
      <p:sp>
        <p:nvSpPr>
          <p:cNvPr id="49" name="object 49"/>
          <p:cNvSpPr/>
          <p:nvPr/>
        </p:nvSpPr>
        <p:spPr>
          <a:xfrm>
            <a:off x="6781678" y="3342132"/>
            <a:ext cx="441959" cy="414655"/>
          </a:xfrm>
          <a:custGeom>
            <a:avLst/>
            <a:gdLst/>
            <a:ahLst/>
            <a:cxnLst/>
            <a:rect l="l" t="t" r="r" b="b"/>
            <a:pathLst>
              <a:path w="441959" h="414654">
                <a:moveTo>
                  <a:pt x="441959" y="207263"/>
                </a:moveTo>
                <a:lnTo>
                  <a:pt x="437387" y="164591"/>
                </a:lnTo>
                <a:lnTo>
                  <a:pt x="423671" y="126491"/>
                </a:lnTo>
                <a:lnTo>
                  <a:pt x="403859" y="91439"/>
                </a:lnTo>
                <a:lnTo>
                  <a:pt x="361187" y="47243"/>
                </a:lnTo>
                <a:lnTo>
                  <a:pt x="326135" y="24383"/>
                </a:lnTo>
                <a:lnTo>
                  <a:pt x="286511" y="9143"/>
                </a:lnTo>
                <a:lnTo>
                  <a:pt x="243839" y="1523"/>
                </a:lnTo>
                <a:lnTo>
                  <a:pt x="220979" y="0"/>
                </a:lnTo>
                <a:lnTo>
                  <a:pt x="198119" y="1523"/>
                </a:lnTo>
                <a:lnTo>
                  <a:pt x="155447" y="9143"/>
                </a:lnTo>
                <a:lnTo>
                  <a:pt x="115823" y="25907"/>
                </a:lnTo>
                <a:lnTo>
                  <a:pt x="80771" y="47243"/>
                </a:lnTo>
                <a:lnTo>
                  <a:pt x="50291" y="76199"/>
                </a:lnTo>
                <a:lnTo>
                  <a:pt x="27431" y="108203"/>
                </a:lnTo>
                <a:lnTo>
                  <a:pt x="4571" y="166115"/>
                </a:lnTo>
                <a:lnTo>
                  <a:pt x="0" y="207263"/>
                </a:lnTo>
                <a:lnTo>
                  <a:pt x="1523" y="228599"/>
                </a:lnTo>
                <a:lnTo>
                  <a:pt x="4571" y="249935"/>
                </a:lnTo>
                <a:lnTo>
                  <a:pt x="9143" y="264794"/>
                </a:lnTo>
                <a:lnTo>
                  <a:pt x="9143" y="207263"/>
                </a:lnTo>
                <a:lnTo>
                  <a:pt x="10667" y="187451"/>
                </a:lnTo>
                <a:lnTo>
                  <a:pt x="19811" y="147827"/>
                </a:lnTo>
                <a:lnTo>
                  <a:pt x="35051" y="112775"/>
                </a:lnTo>
                <a:lnTo>
                  <a:pt x="57911" y="80771"/>
                </a:lnTo>
                <a:lnTo>
                  <a:pt x="86867" y="54863"/>
                </a:lnTo>
                <a:lnTo>
                  <a:pt x="120395" y="33527"/>
                </a:lnTo>
                <a:lnTo>
                  <a:pt x="158495" y="18287"/>
                </a:lnTo>
                <a:lnTo>
                  <a:pt x="199643" y="10667"/>
                </a:lnTo>
                <a:lnTo>
                  <a:pt x="220979" y="9143"/>
                </a:lnTo>
                <a:lnTo>
                  <a:pt x="242315" y="10667"/>
                </a:lnTo>
                <a:lnTo>
                  <a:pt x="283463" y="18287"/>
                </a:lnTo>
                <a:lnTo>
                  <a:pt x="321563" y="33527"/>
                </a:lnTo>
                <a:lnTo>
                  <a:pt x="355091" y="54863"/>
                </a:lnTo>
                <a:lnTo>
                  <a:pt x="384047" y="82295"/>
                </a:lnTo>
                <a:lnTo>
                  <a:pt x="416051" y="131063"/>
                </a:lnTo>
                <a:lnTo>
                  <a:pt x="428243" y="167639"/>
                </a:lnTo>
                <a:lnTo>
                  <a:pt x="431291" y="187451"/>
                </a:lnTo>
                <a:lnTo>
                  <a:pt x="431291" y="268223"/>
                </a:lnTo>
                <a:lnTo>
                  <a:pt x="437387" y="248411"/>
                </a:lnTo>
                <a:lnTo>
                  <a:pt x="440435" y="228599"/>
                </a:lnTo>
                <a:lnTo>
                  <a:pt x="441959" y="207263"/>
                </a:lnTo>
                <a:close/>
              </a:path>
              <a:path w="441959" h="414654">
                <a:moveTo>
                  <a:pt x="431291" y="268223"/>
                </a:moveTo>
                <a:lnTo>
                  <a:pt x="431291" y="227075"/>
                </a:lnTo>
                <a:lnTo>
                  <a:pt x="428243" y="246887"/>
                </a:lnTo>
                <a:lnTo>
                  <a:pt x="422147" y="266699"/>
                </a:lnTo>
                <a:lnTo>
                  <a:pt x="406907" y="301751"/>
                </a:lnTo>
                <a:lnTo>
                  <a:pt x="384047" y="333755"/>
                </a:lnTo>
                <a:lnTo>
                  <a:pt x="355091" y="359663"/>
                </a:lnTo>
                <a:lnTo>
                  <a:pt x="321563" y="380999"/>
                </a:lnTo>
                <a:lnTo>
                  <a:pt x="283463" y="396239"/>
                </a:lnTo>
                <a:lnTo>
                  <a:pt x="242315" y="403859"/>
                </a:lnTo>
                <a:lnTo>
                  <a:pt x="220979" y="405383"/>
                </a:lnTo>
                <a:lnTo>
                  <a:pt x="199643" y="403859"/>
                </a:lnTo>
                <a:lnTo>
                  <a:pt x="158495" y="396239"/>
                </a:lnTo>
                <a:lnTo>
                  <a:pt x="120395" y="380999"/>
                </a:lnTo>
                <a:lnTo>
                  <a:pt x="86867" y="359663"/>
                </a:lnTo>
                <a:lnTo>
                  <a:pt x="57911" y="332231"/>
                </a:lnTo>
                <a:lnTo>
                  <a:pt x="25907" y="283463"/>
                </a:lnTo>
                <a:lnTo>
                  <a:pt x="13715" y="246887"/>
                </a:lnTo>
                <a:lnTo>
                  <a:pt x="9143" y="207263"/>
                </a:lnTo>
                <a:lnTo>
                  <a:pt x="9143" y="264794"/>
                </a:lnTo>
                <a:lnTo>
                  <a:pt x="27431" y="306323"/>
                </a:lnTo>
                <a:lnTo>
                  <a:pt x="50291" y="339851"/>
                </a:lnTo>
                <a:lnTo>
                  <a:pt x="80771" y="367283"/>
                </a:lnTo>
                <a:lnTo>
                  <a:pt x="115823" y="390143"/>
                </a:lnTo>
                <a:lnTo>
                  <a:pt x="155447" y="405383"/>
                </a:lnTo>
                <a:lnTo>
                  <a:pt x="198119" y="413003"/>
                </a:lnTo>
                <a:lnTo>
                  <a:pt x="220979" y="414527"/>
                </a:lnTo>
                <a:lnTo>
                  <a:pt x="243839" y="413003"/>
                </a:lnTo>
                <a:lnTo>
                  <a:pt x="286511" y="405383"/>
                </a:lnTo>
                <a:lnTo>
                  <a:pt x="326135" y="388619"/>
                </a:lnTo>
                <a:lnTo>
                  <a:pt x="361187" y="367283"/>
                </a:lnTo>
                <a:lnTo>
                  <a:pt x="391667" y="338327"/>
                </a:lnTo>
                <a:lnTo>
                  <a:pt x="414527" y="306323"/>
                </a:lnTo>
                <a:lnTo>
                  <a:pt x="423671" y="288035"/>
                </a:lnTo>
                <a:lnTo>
                  <a:pt x="431291" y="268223"/>
                </a:lnTo>
                <a:close/>
              </a:path>
            </a:pathLst>
          </a:custGeom>
          <a:solidFill>
            <a:srgbClr val="000000"/>
          </a:solidFill>
        </p:spPr>
        <p:txBody>
          <a:bodyPr wrap="square" lIns="0" tIns="0" rIns="0" bIns="0" rtlCol="0"/>
          <a:lstStyle/>
          <a:p>
            <a:endParaRPr/>
          </a:p>
        </p:txBody>
      </p:sp>
      <p:sp>
        <p:nvSpPr>
          <p:cNvPr id="50" name="object 50"/>
          <p:cNvSpPr/>
          <p:nvPr/>
        </p:nvSpPr>
        <p:spPr>
          <a:xfrm>
            <a:off x="7647309" y="3342132"/>
            <a:ext cx="440690" cy="414655"/>
          </a:xfrm>
          <a:custGeom>
            <a:avLst/>
            <a:gdLst/>
            <a:ahLst/>
            <a:cxnLst/>
            <a:rect l="l" t="t" r="r" b="b"/>
            <a:pathLst>
              <a:path w="440690" h="414654">
                <a:moveTo>
                  <a:pt x="440435" y="228599"/>
                </a:moveTo>
                <a:lnTo>
                  <a:pt x="440435" y="185927"/>
                </a:lnTo>
                <a:lnTo>
                  <a:pt x="435863" y="164591"/>
                </a:lnTo>
                <a:lnTo>
                  <a:pt x="423671" y="126491"/>
                </a:lnTo>
                <a:lnTo>
                  <a:pt x="403859" y="91439"/>
                </a:lnTo>
                <a:lnTo>
                  <a:pt x="376427" y="60959"/>
                </a:lnTo>
                <a:lnTo>
                  <a:pt x="342899" y="35051"/>
                </a:lnTo>
                <a:lnTo>
                  <a:pt x="286511" y="9143"/>
                </a:lnTo>
                <a:lnTo>
                  <a:pt x="242315" y="1523"/>
                </a:lnTo>
                <a:lnTo>
                  <a:pt x="220979" y="0"/>
                </a:lnTo>
                <a:lnTo>
                  <a:pt x="198119" y="1523"/>
                </a:lnTo>
                <a:lnTo>
                  <a:pt x="155447" y="9143"/>
                </a:lnTo>
                <a:lnTo>
                  <a:pt x="97535" y="35051"/>
                </a:lnTo>
                <a:lnTo>
                  <a:pt x="64007" y="60959"/>
                </a:lnTo>
                <a:lnTo>
                  <a:pt x="38099" y="91439"/>
                </a:lnTo>
                <a:lnTo>
                  <a:pt x="16763" y="126491"/>
                </a:lnTo>
                <a:lnTo>
                  <a:pt x="4571" y="166115"/>
                </a:lnTo>
                <a:lnTo>
                  <a:pt x="0" y="207263"/>
                </a:lnTo>
                <a:lnTo>
                  <a:pt x="1523" y="228599"/>
                </a:lnTo>
                <a:lnTo>
                  <a:pt x="4571" y="249935"/>
                </a:lnTo>
                <a:lnTo>
                  <a:pt x="9143" y="269747"/>
                </a:lnTo>
                <a:lnTo>
                  <a:pt x="9143" y="207263"/>
                </a:lnTo>
                <a:lnTo>
                  <a:pt x="10667" y="187451"/>
                </a:lnTo>
                <a:lnTo>
                  <a:pt x="18287" y="147827"/>
                </a:lnTo>
                <a:lnTo>
                  <a:pt x="35051" y="112775"/>
                </a:lnTo>
                <a:lnTo>
                  <a:pt x="57911" y="80771"/>
                </a:lnTo>
                <a:lnTo>
                  <a:pt x="102107" y="42671"/>
                </a:lnTo>
                <a:lnTo>
                  <a:pt x="138683" y="24383"/>
                </a:lnTo>
                <a:lnTo>
                  <a:pt x="178307" y="13715"/>
                </a:lnTo>
                <a:lnTo>
                  <a:pt x="220979" y="9143"/>
                </a:lnTo>
                <a:lnTo>
                  <a:pt x="242315" y="10667"/>
                </a:lnTo>
                <a:lnTo>
                  <a:pt x="283463" y="18287"/>
                </a:lnTo>
                <a:lnTo>
                  <a:pt x="321563" y="33527"/>
                </a:lnTo>
                <a:lnTo>
                  <a:pt x="355091" y="54863"/>
                </a:lnTo>
                <a:lnTo>
                  <a:pt x="384047" y="82295"/>
                </a:lnTo>
                <a:lnTo>
                  <a:pt x="422147" y="149351"/>
                </a:lnTo>
                <a:lnTo>
                  <a:pt x="431291" y="187451"/>
                </a:lnTo>
                <a:lnTo>
                  <a:pt x="431291" y="268223"/>
                </a:lnTo>
                <a:lnTo>
                  <a:pt x="437387" y="248411"/>
                </a:lnTo>
                <a:lnTo>
                  <a:pt x="440435" y="228599"/>
                </a:lnTo>
                <a:close/>
              </a:path>
              <a:path w="440690" h="414654">
                <a:moveTo>
                  <a:pt x="431291" y="268223"/>
                </a:moveTo>
                <a:lnTo>
                  <a:pt x="431291" y="207263"/>
                </a:lnTo>
                <a:lnTo>
                  <a:pt x="429767" y="227075"/>
                </a:lnTo>
                <a:lnTo>
                  <a:pt x="426719" y="246887"/>
                </a:lnTo>
                <a:lnTo>
                  <a:pt x="414527" y="284987"/>
                </a:lnTo>
                <a:lnTo>
                  <a:pt x="396239" y="318515"/>
                </a:lnTo>
                <a:lnTo>
                  <a:pt x="370331" y="347471"/>
                </a:lnTo>
                <a:lnTo>
                  <a:pt x="338327" y="371855"/>
                </a:lnTo>
                <a:lnTo>
                  <a:pt x="303275" y="388619"/>
                </a:lnTo>
                <a:lnTo>
                  <a:pt x="262127" y="400811"/>
                </a:lnTo>
                <a:lnTo>
                  <a:pt x="220979" y="405383"/>
                </a:lnTo>
                <a:lnTo>
                  <a:pt x="198119" y="403859"/>
                </a:lnTo>
                <a:lnTo>
                  <a:pt x="178307" y="400811"/>
                </a:lnTo>
                <a:lnTo>
                  <a:pt x="156971" y="396239"/>
                </a:lnTo>
                <a:lnTo>
                  <a:pt x="138683" y="388619"/>
                </a:lnTo>
                <a:lnTo>
                  <a:pt x="118871" y="380999"/>
                </a:lnTo>
                <a:lnTo>
                  <a:pt x="85343" y="359663"/>
                </a:lnTo>
                <a:lnTo>
                  <a:pt x="45719" y="316991"/>
                </a:lnTo>
                <a:lnTo>
                  <a:pt x="25907" y="283463"/>
                </a:lnTo>
                <a:lnTo>
                  <a:pt x="13715" y="246887"/>
                </a:lnTo>
                <a:lnTo>
                  <a:pt x="9143" y="207263"/>
                </a:lnTo>
                <a:lnTo>
                  <a:pt x="9143" y="269747"/>
                </a:lnTo>
                <a:lnTo>
                  <a:pt x="25907" y="306323"/>
                </a:lnTo>
                <a:lnTo>
                  <a:pt x="50291" y="339851"/>
                </a:lnTo>
                <a:lnTo>
                  <a:pt x="80771" y="367283"/>
                </a:lnTo>
                <a:lnTo>
                  <a:pt x="115823" y="390143"/>
                </a:lnTo>
                <a:lnTo>
                  <a:pt x="155447" y="405383"/>
                </a:lnTo>
                <a:lnTo>
                  <a:pt x="198119" y="413003"/>
                </a:lnTo>
                <a:lnTo>
                  <a:pt x="220979" y="414527"/>
                </a:lnTo>
                <a:lnTo>
                  <a:pt x="243839" y="413003"/>
                </a:lnTo>
                <a:lnTo>
                  <a:pt x="286511" y="405383"/>
                </a:lnTo>
                <a:lnTo>
                  <a:pt x="326135" y="388619"/>
                </a:lnTo>
                <a:lnTo>
                  <a:pt x="361187" y="367283"/>
                </a:lnTo>
                <a:lnTo>
                  <a:pt x="403859" y="323087"/>
                </a:lnTo>
                <a:lnTo>
                  <a:pt x="423671" y="288035"/>
                </a:lnTo>
                <a:lnTo>
                  <a:pt x="431291" y="268223"/>
                </a:lnTo>
                <a:close/>
              </a:path>
            </a:pathLst>
          </a:custGeom>
          <a:solidFill>
            <a:srgbClr val="000000"/>
          </a:solidFill>
        </p:spPr>
        <p:txBody>
          <a:bodyPr wrap="square" lIns="0" tIns="0" rIns="0" bIns="0" rtlCol="0"/>
          <a:lstStyle/>
          <a:p>
            <a:endParaRPr/>
          </a:p>
        </p:txBody>
      </p:sp>
      <p:sp>
        <p:nvSpPr>
          <p:cNvPr id="51" name="object 51"/>
          <p:cNvSpPr/>
          <p:nvPr/>
        </p:nvSpPr>
        <p:spPr>
          <a:xfrm>
            <a:off x="8366638" y="3342132"/>
            <a:ext cx="440690" cy="414655"/>
          </a:xfrm>
          <a:custGeom>
            <a:avLst/>
            <a:gdLst/>
            <a:ahLst/>
            <a:cxnLst/>
            <a:rect l="l" t="t" r="r" b="b"/>
            <a:pathLst>
              <a:path w="440690" h="414654">
                <a:moveTo>
                  <a:pt x="440435" y="228599"/>
                </a:moveTo>
                <a:lnTo>
                  <a:pt x="440435" y="185927"/>
                </a:lnTo>
                <a:lnTo>
                  <a:pt x="435863" y="164591"/>
                </a:lnTo>
                <a:lnTo>
                  <a:pt x="423671" y="126491"/>
                </a:lnTo>
                <a:lnTo>
                  <a:pt x="390143" y="74675"/>
                </a:lnTo>
                <a:lnTo>
                  <a:pt x="359663" y="47243"/>
                </a:lnTo>
                <a:lnTo>
                  <a:pt x="324611" y="24383"/>
                </a:lnTo>
                <a:lnTo>
                  <a:pt x="284987" y="9143"/>
                </a:lnTo>
                <a:lnTo>
                  <a:pt x="242315" y="1523"/>
                </a:lnTo>
                <a:lnTo>
                  <a:pt x="219455" y="0"/>
                </a:lnTo>
                <a:lnTo>
                  <a:pt x="198119" y="1523"/>
                </a:lnTo>
                <a:lnTo>
                  <a:pt x="153923" y="9143"/>
                </a:lnTo>
                <a:lnTo>
                  <a:pt x="114299" y="25907"/>
                </a:lnTo>
                <a:lnTo>
                  <a:pt x="79247" y="47243"/>
                </a:lnTo>
                <a:lnTo>
                  <a:pt x="36575" y="91439"/>
                </a:lnTo>
                <a:lnTo>
                  <a:pt x="16763" y="126491"/>
                </a:lnTo>
                <a:lnTo>
                  <a:pt x="0" y="185927"/>
                </a:lnTo>
                <a:lnTo>
                  <a:pt x="0" y="207263"/>
                </a:lnTo>
                <a:lnTo>
                  <a:pt x="1523" y="228599"/>
                </a:lnTo>
                <a:lnTo>
                  <a:pt x="4571" y="249935"/>
                </a:lnTo>
                <a:lnTo>
                  <a:pt x="9143" y="269747"/>
                </a:lnTo>
                <a:lnTo>
                  <a:pt x="9143" y="207263"/>
                </a:lnTo>
                <a:lnTo>
                  <a:pt x="10667" y="187451"/>
                </a:lnTo>
                <a:lnTo>
                  <a:pt x="18287" y="147827"/>
                </a:lnTo>
                <a:lnTo>
                  <a:pt x="35051" y="112775"/>
                </a:lnTo>
                <a:lnTo>
                  <a:pt x="57911" y="80771"/>
                </a:lnTo>
                <a:lnTo>
                  <a:pt x="102107" y="42671"/>
                </a:lnTo>
                <a:lnTo>
                  <a:pt x="138683" y="24383"/>
                </a:lnTo>
                <a:lnTo>
                  <a:pt x="178307" y="13715"/>
                </a:lnTo>
                <a:lnTo>
                  <a:pt x="220979" y="9143"/>
                </a:lnTo>
                <a:lnTo>
                  <a:pt x="242315" y="10667"/>
                </a:lnTo>
                <a:lnTo>
                  <a:pt x="283463" y="18287"/>
                </a:lnTo>
                <a:lnTo>
                  <a:pt x="321563" y="33527"/>
                </a:lnTo>
                <a:lnTo>
                  <a:pt x="355091" y="54863"/>
                </a:lnTo>
                <a:lnTo>
                  <a:pt x="384047" y="82295"/>
                </a:lnTo>
                <a:lnTo>
                  <a:pt x="414527" y="131063"/>
                </a:lnTo>
                <a:lnTo>
                  <a:pt x="426719" y="167639"/>
                </a:lnTo>
                <a:lnTo>
                  <a:pt x="431291" y="207263"/>
                </a:lnTo>
                <a:lnTo>
                  <a:pt x="431291" y="268223"/>
                </a:lnTo>
                <a:lnTo>
                  <a:pt x="440435" y="228599"/>
                </a:lnTo>
                <a:close/>
              </a:path>
              <a:path w="440690" h="414654">
                <a:moveTo>
                  <a:pt x="431291" y="268223"/>
                </a:moveTo>
                <a:lnTo>
                  <a:pt x="431291" y="207263"/>
                </a:lnTo>
                <a:lnTo>
                  <a:pt x="429767" y="227075"/>
                </a:lnTo>
                <a:lnTo>
                  <a:pt x="426719" y="246887"/>
                </a:lnTo>
                <a:lnTo>
                  <a:pt x="414527" y="284987"/>
                </a:lnTo>
                <a:lnTo>
                  <a:pt x="394715" y="318515"/>
                </a:lnTo>
                <a:lnTo>
                  <a:pt x="368807" y="347471"/>
                </a:lnTo>
                <a:lnTo>
                  <a:pt x="338327" y="371855"/>
                </a:lnTo>
                <a:lnTo>
                  <a:pt x="301751" y="388619"/>
                </a:lnTo>
                <a:lnTo>
                  <a:pt x="283463" y="396239"/>
                </a:lnTo>
                <a:lnTo>
                  <a:pt x="262127" y="400811"/>
                </a:lnTo>
                <a:lnTo>
                  <a:pt x="242315" y="403859"/>
                </a:lnTo>
                <a:lnTo>
                  <a:pt x="219455" y="405383"/>
                </a:lnTo>
                <a:lnTo>
                  <a:pt x="198119" y="403859"/>
                </a:lnTo>
                <a:lnTo>
                  <a:pt x="156971" y="396239"/>
                </a:lnTo>
                <a:lnTo>
                  <a:pt x="118871" y="380999"/>
                </a:lnTo>
                <a:lnTo>
                  <a:pt x="85343" y="359663"/>
                </a:lnTo>
                <a:lnTo>
                  <a:pt x="56387" y="332231"/>
                </a:lnTo>
                <a:lnTo>
                  <a:pt x="25907" y="283463"/>
                </a:lnTo>
                <a:lnTo>
                  <a:pt x="13715" y="246887"/>
                </a:lnTo>
                <a:lnTo>
                  <a:pt x="9143" y="207263"/>
                </a:lnTo>
                <a:lnTo>
                  <a:pt x="9143" y="269747"/>
                </a:lnTo>
                <a:lnTo>
                  <a:pt x="25907" y="306323"/>
                </a:lnTo>
                <a:lnTo>
                  <a:pt x="50291" y="339851"/>
                </a:lnTo>
                <a:lnTo>
                  <a:pt x="80771" y="367283"/>
                </a:lnTo>
                <a:lnTo>
                  <a:pt x="115823" y="390143"/>
                </a:lnTo>
                <a:lnTo>
                  <a:pt x="155447" y="405383"/>
                </a:lnTo>
                <a:lnTo>
                  <a:pt x="198119" y="413003"/>
                </a:lnTo>
                <a:lnTo>
                  <a:pt x="220979" y="414527"/>
                </a:lnTo>
                <a:lnTo>
                  <a:pt x="242315" y="413003"/>
                </a:lnTo>
                <a:lnTo>
                  <a:pt x="286511" y="405383"/>
                </a:lnTo>
                <a:lnTo>
                  <a:pt x="326135" y="388619"/>
                </a:lnTo>
                <a:lnTo>
                  <a:pt x="361187" y="367283"/>
                </a:lnTo>
                <a:lnTo>
                  <a:pt x="403859" y="323087"/>
                </a:lnTo>
                <a:lnTo>
                  <a:pt x="423671" y="288035"/>
                </a:lnTo>
                <a:lnTo>
                  <a:pt x="431291" y="268223"/>
                </a:lnTo>
                <a:close/>
              </a:path>
            </a:pathLst>
          </a:custGeom>
          <a:solidFill>
            <a:srgbClr val="000000"/>
          </a:solidFill>
        </p:spPr>
        <p:txBody>
          <a:bodyPr wrap="square" lIns="0" tIns="0" rIns="0" bIns="0" rtlCol="0"/>
          <a:lstStyle/>
          <a:p>
            <a:endParaRPr/>
          </a:p>
        </p:txBody>
      </p:sp>
      <p:sp>
        <p:nvSpPr>
          <p:cNvPr id="52" name="object 52"/>
          <p:cNvSpPr/>
          <p:nvPr/>
        </p:nvSpPr>
        <p:spPr>
          <a:xfrm>
            <a:off x="8942709" y="3342132"/>
            <a:ext cx="440690" cy="414655"/>
          </a:xfrm>
          <a:custGeom>
            <a:avLst/>
            <a:gdLst/>
            <a:ahLst/>
            <a:cxnLst/>
            <a:rect l="l" t="t" r="r" b="b"/>
            <a:pathLst>
              <a:path w="440690" h="414654">
                <a:moveTo>
                  <a:pt x="440435" y="228599"/>
                </a:moveTo>
                <a:lnTo>
                  <a:pt x="440435" y="185927"/>
                </a:lnTo>
                <a:lnTo>
                  <a:pt x="435863" y="164591"/>
                </a:lnTo>
                <a:lnTo>
                  <a:pt x="423671" y="126491"/>
                </a:lnTo>
                <a:lnTo>
                  <a:pt x="403859" y="91439"/>
                </a:lnTo>
                <a:lnTo>
                  <a:pt x="376427" y="60959"/>
                </a:lnTo>
                <a:lnTo>
                  <a:pt x="342899" y="35051"/>
                </a:lnTo>
                <a:lnTo>
                  <a:pt x="286511" y="9143"/>
                </a:lnTo>
                <a:lnTo>
                  <a:pt x="242315" y="1523"/>
                </a:lnTo>
                <a:lnTo>
                  <a:pt x="220979" y="0"/>
                </a:lnTo>
                <a:lnTo>
                  <a:pt x="198119" y="1523"/>
                </a:lnTo>
                <a:lnTo>
                  <a:pt x="155447" y="9143"/>
                </a:lnTo>
                <a:lnTo>
                  <a:pt x="97535" y="35051"/>
                </a:lnTo>
                <a:lnTo>
                  <a:pt x="64007" y="60959"/>
                </a:lnTo>
                <a:lnTo>
                  <a:pt x="38099" y="91439"/>
                </a:lnTo>
                <a:lnTo>
                  <a:pt x="16763" y="126491"/>
                </a:lnTo>
                <a:lnTo>
                  <a:pt x="4571" y="166115"/>
                </a:lnTo>
                <a:lnTo>
                  <a:pt x="0" y="207263"/>
                </a:lnTo>
                <a:lnTo>
                  <a:pt x="1523" y="228599"/>
                </a:lnTo>
                <a:lnTo>
                  <a:pt x="4571" y="249935"/>
                </a:lnTo>
                <a:lnTo>
                  <a:pt x="9143" y="269747"/>
                </a:lnTo>
                <a:lnTo>
                  <a:pt x="9143" y="207263"/>
                </a:lnTo>
                <a:lnTo>
                  <a:pt x="10667" y="187451"/>
                </a:lnTo>
                <a:lnTo>
                  <a:pt x="18287" y="147827"/>
                </a:lnTo>
                <a:lnTo>
                  <a:pt x="35051" y="112775"/>
                </a:lnTo>
                <a:lnTo>
                  <a:pt x="57911" y="80771"/>
                </a:lnTo>
                <a:lnTo>
                  <a:pt x="102107" y="42671"/>
                </a:lnTo>
                <a:lnTo>
                  <a:pt x="138683" y="24383"/>
                </a:lnTo>
                <a:lnTo>
                  <a:pt x="178307" y="13715"/>
                </a:lnTo>
                <a:lnTo>
                  <a:pt x="220979" y="9143"/>
                </a:lnTo>
                <a:lnTo>
                  <a:pt x="242315" y="10667"/>
                </a:lnTo>
                <a:lnTo>
                  <a:pt x="283463" y="18287"/>
                </a:lnTo>
                <a:lnTo>
                  <a:pt x="321563" y="33527"/>
                </a:lnTo>
                <a:lnTo>
                  <a:pt x="355091" y="54863"/>
                </a:lnTo>
                <a:lnTo>
                  <a:pt x="384047" y="82295"/>
                </a:lnTo>
                <a:lnTo>
                  <a:pt x="422147" y="149351"/>
                </a:lnTo>
                <a:lnTo>
                  <a:pt x="431291" y="187451"/>
                </a:lnTo>
                <a:lnTo>
                  <a:pt x="431291" y="268223"/>
                </a:lnTo>
                <a:lnTo>
                  <a:pt x="437387" y="248411"/>
                </a:lnTo>
                <a:lnTo>
                  <a:pt x="440435" y="228599"/>
                </a:lnTo>
                <a:close/>
              </a:path>
              <a:path w="440690" h="414654">
                <a:moveTo>
                  <a:pt x="431291" y="268223"/>
                </a:moveTo>
                <a:lnTo>
                  <a:pt x="431291" y="207263"/>
                </a:lnTo>
                <a:lnTo>
                  <a:pt x="429767" y="227075"/>
                </a:lnTo>
                <a:lnTo>
                  <a:pt x="426719" y="246887"/>
                </a:lnTo>
                <a:lnTo>
                  <a:pt x="414527" y="284987"/>
                </a:lnTo>
                <a:lnTo>
                  <a:pt x="396239" y="318515"/>
                </a:lnTo>
                <a:lnTo>
                  <a:pt x="370331" y="347471"/>
                </a:lnTo>
                <a:lnTo>
                  <a:pt x="338327" y="371855"/>
                </a:lnTo>
                <a:lnTo>
                  <a:pt x="303275" y="388619"/>
                </a:lnTo>
                <a:lnTo>
                  <a:pt x="262127" y="400811"/>
                </a:lnTo>
                <a:lnTo>
                  <a:pt x="220979" y="405383"/>
                </a:lnTo>
                <a:lnTo>
                  <a:pt x="198119" y="403859"/>
                </a:lnTo>
                <a:lnTo>
                  <a:pt x="178307" y="400811"/>
                </a:lnTo>
                <a:lnTo>
                  <a:pt x="156971" y="396239"/>
                </a:lnTo>
                <a:lnTo>
                  <a:pt x="138683" y="388619"/>
                </a:lnTo>
                <a:lnTo>
                  <a:pt x="118871" y="380999"/>
                </a:lnTo>
                <a:lnTo>
                  <a:pt x="85343" y="359663"/>
                </a:lnTo>
                <a:lnTo>
                  <a:pt x="45719" y="316991"/>
                </a:lnTo>
                <a:lnTo>
                  <a:pt x="25907" y="283463"/>
                </a:lnTo>
                <a:lnTo>
                  <a:pt x="13715" y="246887"/>
                </a:lnTo>
                <a:lnTo>
                  <a:pt x="9143" y="207263"/>
                </a:lnTo>
                <a:lnTo>
                  <a:pt x="9143" y="269747"/>
                </a:lnTo>
                <a:lnTo>
                  <a:pt x="25907" y="306323"/>
                </a:lnTo>
                <a:lnTo>
                  <a:pt x="50291" y="339851"/>
                </a:lnTo>
                <a:lnTo>
                  <a:pt x="80771" y="367283"/>
                </a:lnTo>
                <a:lnTo>
                  <a:pt x="115823" y="390143"/>
                </a:lnTo>
                <a:lnTo>
                  <a:pt x="155447" y="405383"/>
                </a:lnTo>
                <a:lnTo>
                  <a:pt x="198119" y="413003"/>
                </a:lnTo>
                <a:lnTo>
                  <a:pt x="220979" y="414527"/>
                </a:lnTo>
                <a:lnTo>
                  <a:pt x="243839" y="413003"/>
                </a:lnTo>
                <a:lnTo>
                  <a:pt x="286511" y="405383"/>
                </a:lnTo>
                <a:lnTo>
                  <a:pt x="326135" y="388619"/>
                </a:lnTo>
                <a:lnTo>
                  <a:pt x="361187" y="367283"/>
                </a:lnTo>
                <a:lnTo>
                  <a:pt x="403859" y="323087"/>
                </a:lnTo>
                <a:lnTo>
                  <a:pt x="423671" y="288035"/>
                </a:lnTo>
                <a:lnTo>
                  <a:pt x="431291" y="268223"/>
                </a:lnTo>
                <a:close/>
              </a:path>
            </a:pathLst>
          </a:custGeom>
          <a:solidFill>
            <a:srgbClr val="000000"/>
          </a:solidFill>
        </p:spPr>
        <p:txBody>
          <a:bodyPr wrap="square" lIns="0" tIns="0" rIns="0" bIns="0" rtlCol="0"/>
          <a:lstStyle/>
          <a:p>
            <a:endParaRPr/>
          </a:p>
        </p:txBody>
      </p:sp>
      <p:sp>
        <p:nvSpPr>
          <p:cNvPr id="53" name="object 53"/>
          <p:cNvSpPr txBox="1"/>
          <p:nvPr/>
        </p:nvSpPr>
        <p:spPr>
          <a:xfrm>
            <a:off x="1218573" y="3437126"/>
            <a:ext cx="8255000" cy="3133090"/>
          </a:xfrm>
          <a:prstGeom prst="rect">
            <a:avLst/>
          </a:prstGeom>
        </p:spPr>
        <p:txBody>
          <a:bodyPr vert="horz" wrap="square" lIns="0" tIns="0" rIns="0" bIns="0" rtlCol="0">
            <a:spAutoFit/>
          </a:bodyPr>
          <a:lstStyle/>
          <a:p>
            <a:pPr marL="163195">
              <a:lnSpc>
                <a:spcPct val="100000"/>
              </a:lnSpc>
              <a:tabLst>
                <a:tab pos="1746885" algn="l"/>
                <a:tab pos="3258185" algn="l"/>
                <a:tab pos="4841875" algn="l"/>
                <a:tab pos="5634355" algn="l"/>
                <a:tab pos="6499860" algn="l"/>
                <a:tab pos="7219315" algn="l"/>
                <a:tab pos="7795259" algn="l"/>
              </a:tabLst>
            </a:pPr>
            <a:r>
              <a:rPr sz="1400" b="1" dirty="0">
                <a:latin typeface="Arial"/>
                <a:cs typeface="Arial"/>
              </a:rPr>
              <a:t>E.B	S.B	E.C	S.C	E.B	S.B	E.C	S.C</a:t>
            </a:r>
            <a:endParaRPr sz="1400" dirty="0">
              <a:latin typeface="Arial"/>
              <a:cs typeface="Arial"/>
            </a:endParaRPr>
          </a:p>
          <a:p>
            <a:pPr>
              <a:lnSpc>
                <a:spcPct val="100000"/>
              </a:lnSpc>
              <a:spcBef>
                <a:spcPts val="40"/>
              </a:spcBef>
            </a:pPr>
            <a:endParaRPr sz="1150" dirty="0">
              <a:latin typeface="Times New Roman"/>
              <a:cs typeface="Times New Roman"/>
            </a:endParaRPr>
          </a:p>
          <a:p>
            <a:pPr marL="447040" indent="-342900">
              <a:lnSpc>
                <a:spcPct val="100000"/>
              </a:lnSpc>
              <a:buClr>
                <a:srgbClr val="CC9900"/>
              </a:buClr>
              <a:buSzPct val="64285"/>
              <a:buFont typeface="Wingdings"/>
              <a:buChar char=""/>
              <a:tabLst>
                <a:tab pos="446405" algn="l"/>
                <a:tab pos="447040" algn="l"/>
              </a:tabLst>
            </a:pPr>
            <a:r>
              <a:rPr sz="2100" dirty="0">
                <a:latin typeface="Arial"/>
                <a:cs typeface="Arial"/>
              </a:rPr>
              <a:t>Il </a:t>
            </a:r>
            <a:r>
              <a:rPr sz="2100" spc="-5" dirty="0">
                <a:latin typeface="Arial"/>
                <a:cs typeface="Arial"/>
              </a:rPr>
              <a:t>existe deux types de</a:t>
            </a:r>
            <a:r>
              <a:rPr sz="2100" spc="-45" dirty="0">
                <a:latin typeface="Arial"/>
                <a:cs typeface="Arial"/>
              </a:rPr>
              <a:t> </a:t>
            </a:r>
            <a:r>
              <a:rPr sz="2100" spc="-5" dirty="0">
                <a:latin typeface="Arial"/>
                <a:cs typeface="Arial"/>
              </a:rPr>
              <a:t>streams:</a:t>
            </a:r>
            <a:endParaRPr sz="2100" dirty="0">
              <a:latin typeface="Arial"/>
              <a:cs typeface="Arial"/>
            </a:endParaRPr>
          </a:p>
          <a:p>
            <a:pPr marL="774700" marR="1323340" indent="-326390">
              <a:lnSpc>
                <a:spcPct val="80000"/>
              </a:lnSpc>
              <a:spcBef>
                <a:spcPts val="480"/>
              </a:spcBef>
              <a:tabLst>
                <a:tab pos="774065" algn="l"/>
              </a:tabLst>
            </a:pPr>
            <a:r>
              <a:rPr sz="1200" dirty="0">
                <a:solidFill>
                  <a:srgbClr val="3A812E"/>
                </a:solidFill>
                <a:latin typeface="Wingdings"/>
                <a:cs typeface="Wingdings"/>
              </a:rPr>
              <a:t></a:t>
            </a:r>
            <a:r>
              <a:rPr sz="1200" dirty="0">
                <a:solidFill>
                  <a:srgbClr val="3A812E"/>
                </a:solidFill>
                <a:latin typeface="Times New Roman"/>
                <a:cs typeface="Times New Roman"/>
              </a:rPr>
              <a:t>	</a:t>
            </a:r>
            <a:r>
              <a:rPr sz="2000" spc="-5" dirty="0">
                <a:latin typeface="Arial"/>
                <a:cs typeface="Arial"/>
              </a:rPr>
              <a:t>Streams </a:t>
            </a:r>
            <a:r>
              <a:rPr sz="2000" dirty="0">
                <a:latin typeface="Arial"/>
                <a:cs typeface="Arial"/>
              </a:rPr>
              <a:t>de Communication: </a:t>
            </a:r>
            <a:r>
              <a:rPr sz="2000" spc="-5" dirty="0">
                <a:latin typeface="Arial"/>
                <a:cs typeface="Arial"/>
              </a:rPr>
              <a:t>établit </a:t>
            </a:r>
            <a:r>
              <a:rPr sz="2000" dirty="0">
                <a:latin typeface="Arial"/>
                <a:cs typeface="Arial"/>
              </a:rPr>
              <a:t>une liaison</a:t>
            </a:r>
            <a:r>
              <a:rPr sz="2000" spc="-130" dirty="0">
                <a:latin typeface="Arial"/>
                <a:cs typeface="Arial"/>
              </a:rPr>
              <a:t> </a:t>
            </a:r>
            <a:r>
              <a:rPr sz="2000" spc="-5" dirty="0">
                <a:latin typeface="Arial"/>
                <a:cs typeface="Arial"/>
              </a:rPr>
              <a:t>entre</a:t>
            </a:r>
            <a:r>
              <a:rPr sz="2000" spc="-35" dirty="0">
                <a:latin typeface="Arial"/>
                <a:cs typeface="Arial"/>
              </a:rPr>
              <a:t> </a:t>
            </a:r>
            <a:r>
              <a:rPr sz="2000" spc="-5" dirty="0">
                <a:latin typeface="Arial"/>
                <a:cs typeface="Arial"/>
              </a:rPr>
              <a:t>le </a:t>
            </a:r>
            <a:r>
              <a:rPr sz="2000" dirty="0">
                <a:latin typeface="Arial"/>
                <a:cs typeface="Arial"/>
              </a:rPr>
              <a:t> programme et une</a:t>
            </a:r>
            <a:r>
              <a:rPr sz="2000" spc="-130" dirty="0">
                <a:latin typeface="Arial"/>
                <a:cs typeface="Arial"/>
              </a:rPr>
              <a:t> </a:t>
            </a:r>
            <a:r>
              <a:rPr sz="2000" spc="-5" dirty="0">
                <a:latin typeface="Arial"/>
                <a:cs typeface="Arial"/>
              </a:rPr>
              <a:t>destination.</a:t>
            </a:r>
            <a:endParaRPr sz="2000" dirty="0">
              <a:latin typeface="Arial"/>
              <a:cs typeface="Arial"/>
            </a:endParaRPr>
          </a:p>
          <a:p>
            <a:pPr marL="1126490" lvl="1" indent="-351790">
              <a:lnSpc>
                <a:spcPct val="100000"/>
              </a:lnSpc>
              <a:spcBef>
                <a:spcPts val="5"/>
              </a:spcBef>
              <a:buClr>
                <a:srgbClr val="CC9900"/>
              </a:buClr>
              <a:buSzPct val="63888"/>
              <a:buFont typeface="Wingdings"/>
              <a:buChar char=""/>
              <a:tabLst>
                <a:tab pos="1126490" algn="l"/>
                <a:tab pos="1127125" algn="l"/>
              </a:tabLst>
            </a:pPr>
            <a:r>
              <a:rPr sz="1800" spc="-5" dirty="0">
                <a:latin typeface="Arial"/>
                <a:cs typeface="Arial"/>
              </a:rPr>
              <a:t>Streams binaires </a:t>
            </a:r>
            <a:r>
              <a:rPr sz="1800" dirty="0">
                <a:latin typeface="Arial"/>
                <a:cs typeface="Arial"/>
              </a:rPr>
              <a:t>:  </a:t>
            </a:r>
            <a:r>
              <a:rPr sz="1800" spc="-5" dirty="0">
                <a:latin typeface="Arial"/>
                <a:cs typeface="Arial"/>
              </a:rPr>
              <a:t>Exemple </a:t>
            </a:r>
            <a:r>
              <a:rPr sz="1800" b="1" spc="-5" dirty="0">
                <a:latin typeface="Arial"/>
                <a:cs typeface="Arial"/>
              </a:rPr>
              <a:t>FileInputStream,</a:t>
            </a:r>
            <a:r>
              <a:rPr sz="1800" b="1" spc="60" dirty="0">
                <a:latin typeface="Arial"/>
                <a:cs typeface="Arial"/>
              </a:rPr>
              <a:t> </a:t>
            </a:r>
            <a:r>
              <a:rPr sz="1800" b="1" spc="-5" dirty="0">
                <a:latin typeface="Arial"/>
                <a:cs typeface="Arial"/>
              </a:rPr>
              <a:t>FileOutputStream</a:t>
            </a:r>
            <a:endParaRPr sz="1800" dirty="0">
              <a:latin typeface="Arial"/>
              <a:cs typeface="Arial"/>
            </a:endParaRPr>
          </a:p>
          <a:p>
            <a:pPr marL="1126490" lvl="1" indent="-351790">
              <a:lnSpc>
                <a:spcPts val="2155"/>
              </a:lnSpc>
              <a:buClr>
                <a:srgbClr val="CC9900"/>
              </a:buClr>
              <a:buSzPct val="63888"/>
              <a:buFont typeface="Wingdings"/>
              <a:buChar char=""/>
              <a:tabLst>
                <a:tab pos="1126490" algn="l"/>
                <a:tab pos="1127125" algn="l"/>
              </a:tabLst>
            </a:pPr>
            <a:r>
              <a:rPr sz="1800" spc="-5" dirty="0">
                <a:latin typeface="Arial"/>
                <a:cs typeface="Arial"/>
              </a:rPr>
              <a:t>Streams de caractères </a:t>
            </a:r>
            <a:r>
              <a:rPr sz="1800" dirty="0">
                <a:latin typeface="Arial"/>
                <a:cs typeface="Arial"/>
              </a:rPr>
              <a:t>: </a:t>
            </a:r>
            <a:r>
              <a:rPr sz="1800" spc="-5" dirty="0">
                <a:latin typeface="Arial"/>
                <a:cs typeface="Arial"/>
              </a:rPr>
              <a:t>Exemple </a:t>
            </a:r>
            <a:r>
              <a:rPr sz="1800" b="1" spc="-5" dirty="0">
                <a:latin typeface="Arial"/>
                <a:cs typeface="Arial"/>
              </a:rPr>
              <a:t>FileReader,</a:t>
            </a:r>
            <a:r>
              <a:rPr sz="1800" b="1" spc="55" dirty="0">
                <a:latin typeface="Arial"/>
                <a:cs typeface="Arial"/>
              </a:rPr>
              <a:t> </a:t>
            </a:r>
            <a:r>
              <a:rPr sz="1800" b="1" spc="-5" dirty="0">
                <a:latin typeface="Arial"/>
                <a:cs typeface="Arial"/>
              </a:rPr>
              <a:t>FileWriter</a:t>
            </a:r>
            <a:endParaRPr sz="1800" dirty="0">
              <a:latin typeface="Arial"/>
              <a:cs typeface="Arial"/>
            </a:endParaRPr>
          </a:p>
          <a:p>
            <a:pPr marL="774700" marR="594995" indent="-326390">
              <a:lnSpc>
                <a:spcPct val="80000"/>
              </a:lnSpc>
              <a:spcBef>
                <a:spcPts val="475"/>
              </a:spcBef>
              <a:tabLst>
                <a:tab pos="774065" algn="l"/>
              </a:tabLst>
            </a:pPr>
            <a:r>
              <a:rPr sz="1200" dirty="0">
                <a:solidFill>
                  <a:srgbClr val="3A812E"/>
                </a:solidFill>
                <a:latin typeface="Wingdings"/>
                <a:cs typeface="Wingdings"/>
              </a:rPr>
              <a:t></a:t>
            </a:r>
            <a:r>
              <a:rPr sz="1200" dirty="0">
                <a:solidFill>
                  <a:srgbClr val="3A812E"/>
                </a:solidFill>
                <a:latin typeface="Times New Roman"/>
                <a:cs typeface="Times New Roman"/>
              </a:rPr>
              <a:t>	</a:t>
            </a:r>
            <a:r>
              <a:rPr sz="2000" spc="-5" dirty="0">
                <a:latin typeface="Arial"/>
                <a:cs typeface="Arial"/>
              </a:rPr>
              <a:t>Streams </a:t>
            </a:r>
            <a:r>
              <a:rPr sz="2000" dirty="0">
                <a:latin typeface="Arial"/>
                <a:cs typeface="Arial"/>
              </a:rPr>
              <a:t>de </a:t>
            </a:r>
            <a:r>
              <a:rPr sz="2000" spc="-5" dirty="0">
                <a:latin typeface="Arial"/>
                <a:cs typeface="Arial"/>
              </a:rPr>
              <a:t>Traitement </a:t>
            </a:r>
            <a:r>
              <a:rPr sz="2000" dirty="0">
                <a:latin typeface="Arial"/>
                <a:cs typeface="Arial"/>
              </a:rPr>
              <a:t>: Permet de </a:t>
            </a:r>
            <a:r>
              <a:rPr sz="2000" spc="-5" dirty="0">
                <a:latin typeface="Arial"/>
                <a:cs typeface="Arial"/>
              </a:rPr>
              <a:t>traiter </a:t>
            </a:r>
            <a:r>
              <a:rPr sz="2000" dirty="0">
                <a:latin typeface="Arial"/>
                <a:cs typeface="Arial"/>
              </a:rPr>
              <a:t>les</a:t>
            </a:r>
            <a:r>
              <a:rPr sz="2000" spc="-125" dirty="0">
                <a:latin typeface="Arial"/>
                <a:cs typeface="Arial"/>
              </a:rPr>
              <a:t> </a:t>
            </a:r>
            <a:r>
              <a:rPr sz="2000" spc="-5" dirty="0">
                <a:latin typeface="Arial"/>
                <a:cs typeface="Arial"/>
              </a:rPr>
              <a:t>information</a:t>
            </a:r>
            <a:r>
              <a:rPr sz="2000" spc="-25" dirty="0">
                <a:latin typeface="Arial"/>
                <a:cs typeface="Arial"/>
              </a:rPr>
              <a:t> </a:t>
            </a:r>
            <a:r>
              <a:rPr sz="2000" dirty="0">
                <a:latin typeface="Arial"/>
                <a:cs typeface="Arial"/>
              </a:rPr>
              <a:t>des  streams de</a:t>
            </a:r>
            <a:r>
              <a:rPr sz="2000" spc="-150" dirty="0">
                <a:latin typeface="Arial"/>
                <a:cs typeface="Arial"/>
              </a:rPr>
              <a:t> </a:t>
            </a:r>
            <a:r>
              <a:rPr sz="2000" dirty="0">
                <a:latin typeface="Arial"/>
                <a:cs typeface="Arial"/>
              </a:rPr>
              <a:t>communication.</a:t>
            </a:r>
          </a:p>
          <a:p>
            <a:pPr marL="1126490" marR="1052195" lvl="1" indent="-351790">
              <a:lnSpc>
                <a:spcPct val="80000"/>
              </a:lnSpc>
              <a:spcBef>
                <a:spcPts val="439"/>
              </a:spcBef>
              <a:buClr>
                <a:srgbClr val="CC9900"/>
              </a:buClr>
              <a:buSzPct val="63888"/>
              <a:buFont typeface="Wingdings"/>
              <a:buChar char=""/>
              <a:tabLst>
                <a:tab pos="1126490" algn="l"/>
                <a:tab pos="1127125" algn="l"/>
              </a:tabLst>
            </a:pPr>
            <a:r>
              <a:rPr sz="1800" spc="-5" dirty="0">
                <a:latin typeface="Arial"/>
                <a:cs typeface="Arial"/>
              </a:rPr>
              <a:t>Streams binaires </a:t>
            </a:r>
            <a:r>
              <a:rPr sz="1800" dirty="0">
                <a:latin typeface="Arial"/>
                <a:cs typeface="Arial"/>
              </a:rPr>
              <a:t>: </a:t>
            </a:r>
            <a:r>
              <a:rPr sz="1800" spc="-5" dirty="0">
                <a:latin typeface="Arial"/>
                <a:cs typeface="Arial"/>
              </a:rPr>
              <a:t>ex BufferedInputStream, ZipInputStream,  ZipOutputStream,…</a:t>
            </a:r>
            <a:endParaRPr sz="1800" dirty="0">
              <a:latin typeface="Arial"/>
              <a:cs typeface="Arial"/>
            </a:endParaRPr>
          </a:p>
          <a:p>
            <a:pPr marL="12700">
              <a:lnSpc>
                <a:spcPct val="100000"/>
              </a:lnSpc>
              <a:tabLst>
                <a:tab pos="774065" algn="l"/>
                <a:tab pos="1126490" algn="l"/>
                <a:tab pos="8241665" algn="l"/>
              </a:tabLst>
            </a:pPr>
            <a:r>
              <a:rPr sz="1150" u="heavy" dirty="0">
                <a:solidFill>
                  <a:srgbClr val="CC9900"/>
                </a:solidFill>
                <a:latin typeface="Times New Roman"/>
                <a:cs typeface="Times New Roman"/>
              </a:rPr>
              <a:t> 	</a:t>
            </a:r>
            <a:r>
              <a:rPr sz="1150" u="heavy" spc="10" dirty="0">
                <a:solidFill>
                  <a:srgbClr val="CC9900"/>
                </a:solidFill>
                <a:latin typeface="Wingdings"/>
                <a:cs typeface="Wingdings"/>
              </a:rPr>
              <a:t></a:t>
            </a:r>
            <a:r>
              <a:rPr sz="1150" u="heavy" spc="10" dirty="0">
                <a:solidFill>
                  <a:srgbClr val="CC9900"/>
                </a:solidFill>
                <a:latin typeface="Times New Roman"/>
                <a:cs typeface="Times New Roman"/>
              </a:rPr>
              <a:t>	</a:t>
            </a:r>
            <a:r>
              <a:rPr sz="1800" u="heavy" spc="-5" dirty="0">
                <a:latin typeface="Arial"/>
                <a:cs typeface="Arial"/>
              </a:rPr>
              <a:t>Streams de caractères </a:t>
            </a:r>
            <a:r>
              <a:rPr sz="1800" u="heavy" dirty="0">
                <a:latin typeface="Arial"/>
                <a:cs typeface="Arial"/>
              </a:rPr>
              <a:t>: </a:t>
            </a:r>
            <a:r>
              <a:rPr sz="1800" u="heavy" spc="-5" dirty="0">
                <a:latin typeface="Arial"/>
                <a:cs typeface="Arial"/>
              </a:rPr>
              <a:t>BufferedReader, BufferedWriter,</a:t>
            </a:r>
            <a:r>
              <a:rPr sz="1800" u="heavy" spc="70" dirty="0">
                <a:latin typeface="Arial"/>
                <a:cs typeface="Arial"/>
              </a:rPr>
              <a:t> </a:t>
            </a:r>
            <a:r>
              <a:rPr sz="1800" u="heavy" dirty="0">
                <a:latin typeface="Arial"/>
                <a:cs typeface="Arial"/>
              </a:rPr>
              <a:t>…	</a:t>
            </a:r>
            <a:endParaRPr sz="1800" dirty="0">
              <a:latin typeface="Arial"/>
              <a:cs typeface="Arial"/>
            </a:endParaRPr>
          </a:p>
        </p:txBody>
      </p:sp>
    </p:spTree>
    <p:extLst>
      <p:ext uri="{BB962C8B-B14F-4D97-AF65-F5344CB8AC3E}">
        <p14:creationId xmlns:p14="http://schemas.microsoft.com/office/powerpoint/2010/main" val="229224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Eclipse</a:t>
            </a:r>
          </a:p>
        </p:txBody>
      </p:sp>
      <p:sp>
        <p:nvSpPr>
          <p:cNvPr id="3" name="Content Placeholder 2"/>
          <p:cNvSpPr>
            <a:spLocks noGrp="1"/>
          </p:cNvSpPr>
          <p:nvPr>
            <p:ph idx="1"/>
          </p:nvPr>
        </p:nvSpPr>
        <p:spPr/>
        <p:txBody>
          <a:bodyPr/>
          <a:lstStyle/>
          <a:p>
            <a:r>
              <a:t>Eclipse est un IDE populaire parmi les développeurs Java, connu pour sa modularité et ses nombreux plugins qui supportent divers aspects du développement d'applications.</a:t>
            </a:r>
          </a:p>
        </p:txBody>
      </p:sp>
    </p:spTree>
    <p:extLst>
      <p:ext uri="{BB962C8B-B14F-4D97-AF65-F5344CB8AC3E}">
        <p14:creationId xmlns:p14="http://schemas.microsoft.com/office/powerpoint/2010/main" val="972203607"/>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6463" rIns="0" bIns="0" rtlCol="0">
            <a:spAutoFit/>
          </a:bodyPr>
          <a:lstStyle/>
          <a:p>
            <a:pPr marL="146685">
              <a:lnSpc>
                <a:spcPct val="100000"/>
              </a:lnSpc>
            </a:pPr>
            <a:r>
              <a:rPr sz="4200" spc="-5" dirty="0"/>
              <a:t>La </a:t>
            </a:r>
            <a:r>
              <a:rPr sz="4200" dirty="0"/>
              <a:t>classe</a:t>
            </a:r>
            <a:r>
              <a:rPr sz="4200" spc="-70" dirty="0"/>
              <a:t> </a:t>
            </a:r>
            <a:r>
              <a:rPr sz="4200" spc="-5" dirty="0"/>
              <a:t>File</a:t>
            </a:r>
            <a:endParaRPr sz="4200"/>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25400">
              <a:lnSpc>
                <a:spcPts val="1260"/>
              </a:lnSpc>
            </a:pPr>
            <a:fld id="{81D60167-4931-47E6-BA6A-407CBD079E47}" type="slidenum">
              <a:rPr dirty="0"/>
              <a:t>180</a:t>
            </a:fld>
            <a:endParaRPr dirty="0"/>
          </a:p>
        </p:txBody>
      </p:sp>
      <p:sp>
        <p:nvSpPr>
          <p:cNvPr id="3" name="object 3"/>
          <p:cNvSpPr txBox="1"/>
          <p:nvPr/>
        </p:nvSpPr>
        <p:spPr>
          <a:xfrm>
            <a:off x="1310017" y="1724150"/>
            <a:ext cx="7990205" cy="2072362"/>
          </a:xfrm>
          <a:prstGeom prst="rect">
            <a:avLst/>
          </a:prstGeom>
        </p:spPr>
        <p:txBody>
          <a:bodyPr vert="horz" wrap="square" lIns="0" tIns="0" rIns="0" bIns="0" rtlCol="0">
            <a:spAutoFit/>
          </a:bodyPr>
          <a:lstStyle/>
          <a:p>
            <a:pPr marL="355600" marR="5080" indent="-342900">
              <a:lnSpc>
                <a:spcPct val="100000"/>
              </a:lnSpc>
              <a:buClr>
                <a:srgbClr val="CC9900"/>
              </a:buClr>
              <a:buSzPct val="64062"/>
              <a:buFont typeface="Wingdings"/>
              <a:buChar char=""/>
              <a:tabLst>
                <a:tab pos="354965" algn="l"/>
                <a:tab pos="355600" algn="l"/>
              </a:tabLst>
            </a:pPr>
            <a:r>
              <a:rPr sz="3200" spc="-5" dirty="0">
                <a:latin typeface="Arial"/>
                <a:cs typeface="Arial"/>
              </a:rPr>
              <a:t>La </a:t>
            </a:r>
            <a:r>
              <a:rPr sz="3200" dirty="0">
                <a:latin typeface="Arial"/>
                <a:cs typeface="Arial"/>
              </a:rPr>
              <a:t>classe </a:t>
            </a:r>
            <a:r>
              <a:rPr sz="3200" spc="-5" dirty="0">
                <a:solidFill>
                  <a:srgbClr val="00B050"/>
                </a:solidFill>
                <a:latin typeface="Arial"/>
                <a:cs typeface="Arial"/>
              </a:rPr>
              <a:t>File</a:t>
            </a:r>
            <a:r>
              <a:rPr sz="3200" spc="-5" dirty="0">
                <a:latin typeface="Arial"/>
                <a:cs typeface="Arial"/>
              </a:rPr>
              <a:t> permet de </a:t>
            </a:r>
            <a:r>
              <a:rPr sz="3200" spc="-10" dirty="0">
                <a:latin typeface="Arial"/>
                <a:cs typeface="Arial"/>
              </a:rPr>
              <a:t>donner </a:t>
            </a:r>
            <a:r>
              <a:rPr sz="3200" spc="-5" dirty="0">
                <a:latin typeface="Arial"/>
                <a:cs typeface="Arial"/>
              </a:rPr>
              <a:t>des  informations </a:t>
            </a:r>
            <a:r>
              <a:rPr sz="3200" dirty="0">
                <a:latin typeface="Arial"/>
                <a:cs typeface="Arial"/>
              </a:rPr>
              <a:t>sur </a:t>
            </a:r>
            <a:r>
              <a:rPr sz="3200" spc="-5" dirty="0">
                <a:latin typeface="Arial"/>
                <a:cs typeface="Arial"/>
              </a:rPr>
              <a:t>un fichier ou un</a:t>
            </a:r>
            <a:r>
              <a:rPr sz="3200" spc="-120" dirty="0">
                <a:latin typeface="Arial"/>
                <a:cs typeface="Arial"/>
              </a:rPr>
              <a:t> </a:t>
            </a:r>
            <a:r>
              <a:rPr sz="3200" spc="-5" dirty="0">
                <a:latin typeface="Arial"/>
                <a:cs typeface="Arial"/>
              </a:rPr>
              <a:t>répertoire</a:t>
            </a:r>
            <a:endParaRPr sz="3200" dirty="0">
              <a:latin typeface="Arial"/>
              <a:cs typeface="Arial"/>
            </a:endParaRPr>
          </a:p>
          <a:p>
            <a:pPr marL="355600" marR="725170" indent="-342900">
              <a:lnSpc>
                <a:spcPct val="100000"/>
              </a:lnSpc>
              <a:spcBef>
                <a:spcPts val="765"/>
              </a:spcBef>
              <a:buClr>
                <a:srgbClr val="CC9900"/>
              </a:buClr>
              <a:buSzPct val="64062"/>
              <a:buFont typeface="Wingdings"/>
              <a:buChar char=""/>
              <a:tabLst>
                <a:tab pos="354965" algn="l"/>
                <a:tab pos="355600" algn="l"/>
              </a:tabLst>
            </a:pPr>
            <a:r>
              <a:rPr sz="3200" spc="-5" dirty="0">
                <a:latin typeface="Arial"/>
                <a:cs typeface="Arial"/>
              </a:rPr>
              <a:t>La création d’un </a:t>
            </a:r>
            <a:r>
              <a:rPr sz="3200" spc="-10" dirty="0">
                <a:latin typeface="Arial"/>
                <a:cs typeface="Arial"/>
              </a:rPr>
              <a:t>objet </a:t>
            </a:r>
            <a:r>
              <a:rPr sz="3200" spc="-5" dirty="0">
                <a:latin typeface="Arial"/>
                <a:cs typeface="Arial"/>
              </a:rPr>
              <a:t>de la </a:t>
            </a:r>
            <a:r>
              <a:rPr sz="3200" dirty="0">
                <a:latin typeface="Arial"/>
                <a:cs typeface="Arial"/>
              </a:rPr>
              <a:t>classe </a:t>
            </a:r>
            <a:r>
              <a:rPr sz="3200" spc="-5" dirty="0">
                <a:latin typeface="Arial"/>
                <a:cs typeface="Arial"/>
              </a:rPr>
              <a:t>File  </a:t>
            </a:r>
            <a:r>
              <a:rPr sz="3200" spc="-10" dirty="0">
                <a:latin typeface="Arial"/>
                <a:cs typeface="Arial"/>
              </a:rPr>
              <a:t>peut </a:t>
            </a:r>
            <a:r>
              <a:rPr sz="3200" dirty="0">
                <a:latin typeface="Arial"/>
                <a:cs typeface="Arial"/>
              </a:rPr>
              <a:t>se </a:t>
            </a:r>
            <a:r>
              <a:rPr sz="3200" spc="-5" dirty="0">
                <a:latin typeface="Arial"/>
                <a:cs typeface="Arial"/>
              </a:rPr>
              <a:t>faire de différentes manières</a:t>
            </a:r>
            <a:r>
              <a:rPr sz="3200" spc="-110" dirty="0">
                <a:latin typeface="Arial"/>
                <a:cs typeface="Arial"/>
              </a:rPr>
              <a:t> </a:t>
            </a:r>
            <a:r>
              <a:rPr sz="3200" dirty="0">
                <a:latin typeface="Arial"/>
                <a:cs typeface="Arial"/>
              </a:rPr>
              <a:t>:</a:t>
            </a:r>
          </a:p>
        </p:txBody>
      </p:sp>
      <p:sp>
        <p:nvSpPr>
          <p:cNvPr id="4" name="object 4"/>
          <p:cNvSpPr/>
          <p:nvPr/>
        </p:nvSpPr>
        <p:spPr>
          <a:xfrm>
            <a:off x="1231273" y="6521957"/>
            <a:ext cx="8229600" cy="0"/>
          </a:xfrm>
          <a:custGeom>
            <a:avLst/>
            <a:gdLst/>
            <a:ahLst/>
            <a:cxnLst/>
            <a:rect l="l" t="t" r="r" b="b"/>
            <a:pathLst>
              <a:path w="8229600">
                <a:moveTo>
                  <a:pt x="0" y="0"/>
                </a:moveTo>
                <a:lnTo>
                  <a:pt x="8229599" y="0"/>
                </a:lnTo>
              </a:path>
            </a:pathLst>
          </a:custGeom>
          <a:ln w="19811">
            <a:solidFill>
              <a:srgbClr val="CC9800"/>
            </a:solidFill>
          </a:ln>
        </p:spPr>
        <p:txBody>
          <a:bodyPr wrap="square" lIns="0" tIns="0" rIns="0" bIns="0" rtlCol="0"/>
          <a:lstStyle/>
          <a:p>
            <a:endParaRPr/>
          </a:p>
        </p:txBody>
      </p:sp>
      <p:graphicFrame>
        <p:nvGraphicFramePr>
          <p:cNvPr id="5" name="object 5"/>
          <p:cNvGraphicFramePr>
            <a:graphicFrameLocks noGrp="1"/>
          </p:cNvGraphicFramePr>
          <p:nvPr/>
        </p:nvGraphicFramePr>
        <p:xfrm>
          <a:off x="1644916" y="3831801"/>
          <a:ext cx="6516646" cy="1114549"/>
        </p:xfrm>
        <a:graphic>
          <a:graphicData uri="http://schemas.openxmlformats.org/drawingml/2006/table">
            <a:tbl>
              <a:tblPr firstRow="1" bandRow="1">
                <a:tableStyleId>{2D5ABB26-0587-4C30-8999-92F81FD0307C}</a:tableStyleId>
              </a:tblPr>
              <a:tblGrid>
                <a:gridCol w="978594">
                  <a:extLst>
                    <a:ext uri="{9D8B030D-6E8A-4147-A177-3AD203B41FA5}">
                      <a16:colId xmlns:a16="http://schemas.microsoft.com/office/drawing/2014/main" val="20000"/>
                    </a:ext>
                  </a:extLst>
                </a:gridCol>
                <a:gridCol w="976734">
                  <a:extLst>
                    <a:ext uri="{9D8B030D-6E8A-4147-A177-3AD203B41FA5}">
                      <a16:colId xmlns:a16="http://schemas.microsoft.com/office/drawing/2014/main" val="20001"/>
                    </a:ext>
                  </a:extLst>
                </a:gridCol>
                <a:gridCol w="4561318">
                  <a:extLst>
                    <a:ext uri="{9D8B030D-6E8A-4147-A177-3AD203B41FA5}">
                      <a16:colId xmlns:a16="http://schemas.microsoft.com/office/drawing/2014/main" val="20002"/>
                    </a:ext>
                  </a:extLst>
                </a:gridCol>
              </a:tblGrid>
              <a:tr h="373633">
                <a:tc>
                  <a:txBody>
                    <a:bodyPr/>
                    <a:lstStyle/>
                    <a:p>
                      <a:pPr marL="22225">
                        <a:lnSpc>
                          <a:spcPts val="2390"/>
                        </a:lnSpc>
                        <a:tabLst>
                          <a:tab pos="347980" algn="l"/>
                        </a:tabLst>
                      </a:pPr>
                      <a:r>
                        <a:rPr sz="1200" dirty="0">
                          <a:solidFill>
                            <a:srgbClr val="3A812E"/>
                          </a:solidFill>
                          <a:latin typeface="Wingdings"/>
                          <a:cs typeface="Wingdings"/>
                        </a:rPr>
                        <a:t></a:t>
                      </a:r>
                      <a:r>
                        <a:rPr sz="1200" dirty="0">
                          <a:solidFill>
                            <a:srgbClr val="3A812E"/>
                          </a:solidFill>
                          <a:latin typeface="Times New Roman"/>
                          <a:cs typeface="Times New Roman"/>
                        </a:rPr>
                        <a:t>	</a:t>
                      </a:r>
                      <a:r>
                        <a:rPr sz="2000" dirty="0">
                          <a:latin typeface="Consolas"/>
                          <a:cs typeface="Consolas"/>
                        </a:rPr>
                        <a:t>File</a:t>
                      </a:r>
                      <a:endParaRPr sz="2000">
                        <a:latin typeface="Consolas"/>
                        <a:cs typeface="Consolas"/>
                      </a:endParaRPr>
                    </a:p>
                  </a:txBody>
                  <a:tcPr marL="0" marR="0" marT="0" marB="0"/>
                </a:tc>
                <a:tc>
                  <a:txBody>
                    <a:bodyPr/>
                    <a:lstStyle/>
                    <a:p>
                      <a:pPr algn="ctr">
                        <a:lnSpc>
                          <a:spcPts val="2390"/>
                        </a:lnSpc>
                      </a:pPr>
                      <a:r>
                        <a:rPr sz="2000" spc="-5" dirty="0">
                          <a:latin typeface="Consolas"/>
                          <a:cs typeface="Consolas"/>
                        </a:rPr>
                        <a:t>f1=</a:t>
                      </a:r>
                      <a:r>
                        <a:rPr sz="2000" b="1" spc="-5" dirty="0">
                          <a:solidFill>
                            <a:srgbClr val="7E0054"/>
                          </a:solidFill>
                          <a:latin typeface="Consolas"/>
                          <a:cs typeface="Consolas"/>
                        </a:rPr>
                        <a:t>new</a:t>
                      </a:r>
                      <a:endParaRPr sz="2000">
                        <a:latin typeface="Consolas"/>
                        <a:cs typeface="Consolas"/>
                      </a:endParaRPr>
                    </a:p>
                  </a:txBody>
                  <a:tcPr marL="0" marR="0" marT="0" marB="0"/>
                </a:tc>
                <a:tc>
                  <a:txBody>
                    <a:bodyPr/>
                    <a:lstStyle/>
                    <a:p>
                      <a:pPr marL="69215">
                        <a:lnSpc>
                          <a:spcPts val="2390"/>
                        </a:lnSpc>
                      </a:pPr>
                      <a:r>
                        <a:rPr sz="2000" b="1" spc="-5" dirty="0">
                          <a:latin typeface="Consolas"/>
                          <a:cs typeface="Consolas"/>
                        </a:rPr>
                        <a:t>File(</a:t>
                      </a:r>
                      <a:r>
                        <a:rPr sz="2000" b="1" spc="-5" dirty="0">
                          <a:solidFill>
                            <a:srgbClr val="2900FF"/>
                          </a:solidFill>
                          <a:latin typeface="Consolas"/>
                          <a:cs typeface="Consolas"/>
                        </a:rPr>
                        <a:t>"c:/projet/fichier.ext"</a:t>
                      </a:r>
                      <a:r>
                        <a:rPr sz="2000" b="1" spc="-5" dirty="0">
                          <a:latin typeface="Consolas"/>
                          <a:cs typeface="Consolas"/>
                        </a:rPr>
                        <a:t>);</a:t>
                      </a:r>
                      <a:endParaRPr sz="2000">
                        <a:latin typeface="Consolas"/>
                        <a:cs typeface="Consolas"/>
                      </a:endParaRPr>
                    </a:p>
                  </a:txBody>
                  <a:tcPr marL="0" marR="0" marT="0" marB="0"/>
                </a:tc>
                <a:extLst>
                  <a:ext uri="{0D108BD9-81ED-4DB2-BD59-A6C34878D82A}">
                    <a16:rowId xmlns:a16="http://schemas.microsoft.com/office/drawing/2014/main" val="10000"/>
                  </a:ext>
                </a:extLst>
              </a:tr>
              <a:tr h="366521">
                <a:tc>
                  <a:txBody>
                    <a:bodyPr/>
                    <a:lstStyle/>
                    <a:p>
                      <a:pPr marL="22225">
                        <a:lnSpc>
                          <a:spcPts val="2325"/>
                        </a:lnSpc>
                        <a:tabLst>
                          <a:tab pos="347980" algn="l"/>
                        </a:tabLst>
                      </a:pPr>
                      <a:r>
                        <a:rPr sz="1200" dirty="0">
                          <a:solidFill>
                            <a:srgbClr val="3A812E"/>
                          </a:solidFill>
                          <a:latin typeface="Wingdings"/>
                          <a:cs typeface="Wingdings"/>
                        </a:rPr>
                        <a:t></a:t>
                      </a:r>
                      <a:r>
                        <a:rPr sz="1200" dirty="0">
                          <a:solidFill>
                            <a:srgbClr val="3A812E"/>
                          </a:solidFill>
                          <a:latin typeface="Times New Roman"/>
                          <a:cs typeface="Times New Roman"/>
                        </a:rPr>
                        <a:t>	</a:t>
                      </a:r>
                      <a:r>
                        <a:rPr sz="2000" dirty="0">
                          <a:latin typeface="Consolas"/>
                          <a:cs typeface="Consolas"/>
                        </a:rPr>
                        <a:t>File</a:t>
                      </a:r>
                      <a:endParaRPr sz="2000">
                        <a:latin typeface="Consolas"/>
                        <a:cs typeface="Consolas"/>
                      </a:endParaRPr>
                    </a:p>
                  </a:txBody>
                  <a:tcPr marL="0" marR="0" marT="0" marB="0"/>
                </a:tc>
                <a:tc>
                  <a:txBody>
                    <a:bodyPr/>
                    <a:lstStyle/>
                    <a:p>
                      <a:pPr algn="ctr">
                        <a:lnSpc>
                          <a:spcPts val="2325"/>
                        </a:lnSpc>
                      </a:pPr>
                      <a:r>
                        <a:rPr sz="2000" spc="-5" dirty="0">
                          <a:latin typeface="Consolas"/>
                          <a:cs typeface="Consolas"/>
                        </a:rPr>
                        <a:t>f2=</a:t>
                      </a:r>
                      <a:r>
                        <a:rPr sz="2000" b="1" spc="-5" dirty="0">
                          <a:solidFill>
                            <a:srgbClr val="7E0054"/>
                          </a:solidFill>
                          <a:latin typeface="Consolas"/>
                          <a:cs typeface="Consolas"/>
                        </a:rPr>
                        <a:t>new</a:t>
                      </a:r>
                      <a:endParaRPr sz="2000">
                        <a:latin typeface="Consolas"/>
                        <a:cs typeface="Consolas"/>
                      </a:endParaRPr>
                    </a:p>
                  </a:txBody>
                  <a:tcPr marL="0" marR="0" marT="0" marB="0"/>
                </a:tc>
                <a:tc>
                  <a:txBody>
                    <a:bodyPr/>
                    <a:lstStyle/>
                    <a:p>
                      <a:pPr marL="69215">
                        <a:lnSpc>
                          <a:spcPts val="2325"/>
                        </a:lnSpc>
                      </a:pPr>
                      <a:r>
                        <a:rPr sz="2000" b="1" spc="-5" dirty="0">
                          <a:latin typeface="Consolas"/>
                          <a:cs typeface="Consolas"/>
                        </a:rPr>
                        <a:t>File(</a:t>
                      </a:r>
                      <a:r>
                        <a:rPr sz="2000" b="1" spc="-5" dirty="0">
                          <a:solidFill>
                            <a:srgbClr val="2900FF"/>
                          </a:solidFill>
                          <a:latin typeface="Consolas"/>
                          <a:cs typeface="Consolas"/>
                        </a:rPr>
                        <a:t>"c:/projet"</a:t>
                      </a:r>
                      <a:r>
                        <a:rPr sz="2000" b="1" spc="-5" dirty="0">
                          <a:latin typeface="Consolas"/>
                          <a:cs typeface="Consolas"/>
                        </a:rPr>
                        <a:t>,</a:t>
                      </a:r>
                      <a:r>
                        <a:rPr sz="2000" b="1" dirty="0">
                          <a:latin typeface="Consolas"/>
                          <a:cs typeface="Consolas"/>
                        </a:rPr>
                        <a:t> </a:t>
                      </a:r>
                      <a:r>
                        <a:rPr sz="2000" b="1" spc="-5" dirty="0">
                          <a:solidFill>
                            <a:srgbClr val="2900FF"/>
                          </a:solidFill>
                          <a:latin typeface="Consolas"/>
                          <a:cs typeface="Consolas"/>
                        </a:rPr>
                        <a:t>"fihier.ext"</a:t>
                      </a:r>
                      <a:r>
                        <a:rPr sz="2000" b="1" spc="-5" dirty="0">
                          <a:latin typeface="Consolas"/>
                          <a:cs typeface="Consolas"/>
                        </a:rPr>
                        <a:t>);</a:t>
                      </a:r>
                      <a:endParaRPr sz="2000">
                        <a:latin typeface="Consolas"/>
                        <a:cs typeface="Consolas"/>
                      </a:endParaRPr>
                    </a:p>
                  </a:txBody>
                  <a:tcPr marL="0" marR="0" marT="0" marB="0"/>
                </a:tc>
                <a:extLst>
                  <a:ext uri="{0D108BD9-81ED-4DB2-BD59-A6C34878D82A}">
                    <a16:rowId xmlns:a16="http://schemas.microsoft.com/office/drawing/2014/main" val="10001"/>
                  </a:ext>
                </a:extLst>
              </a:tr>
              <a:tr h="374395">
                <a:tc>
                  <a:txBody>
                    <a:bodyPr/>
                    <a:lstStyle/>
                    <a:p>
                      <a:pPr marL="22225">
                        <a:lnSpc>
                          <a:spcPts val="2330"/>
                        </a:lnSpc>
                        <a:tabLst>
                          <a:tab pos="347980" algn="l"/>
                        </a:tabLst>
                      </a:pPr>
                      <a:r>
                        <a:rPr sz="1200" dirty="0">
                          <a:solidFill>
                            <a:srgbClr val="3A812E"/>
                          </a:solidFill>
                          <a:latin typeface="Wingdings"/>
                          <a:cs typeface="Wingdings"/>
                        </a:rPr>
                        <a:t></a:t>
                      </a:r>
                      <a:r>
                        <a:rPr sz="1200" dirty="0">
                          <a:solidFill>
                            <a:srgbClr val="3A812E"/>
                          </a:solidFill>
                          <a:latin typeface="Times New Roman"/>
                          <a:cs typeface="Times New Roman"/>
                        </a:rPr>
                        <a:t>	</a:t>
                      </a:r>
                      <a:r>
                        <a:rPr sz="2000" dirty="0">
                          <a:latin typeface="Consolas"/>
                          <a:cs typeface="Consolas"/>
                        </a:rPr>
                        <a:t>File</a:t>
                      </a:r>
                      <a:endParaRPr sz="2000">
                        <a:latin typeface="Consolas"/>
                        <a:cs typeface="Consolas"/>
                      </a:endParaRPr>
                    </a:p>
                  </a:txBody>
                  <a:tcPr marL="0" marR="0" marT="0" marB="0"/>
                </a:tc>
                <a:tc>
                  <a:txBody>
                    <a:bodyPr/>
                    <a:lstStyle/>
                    <a:p>
                      <a:pPr algn="ctr">
                        <a:lnSpc>
                          <a:spcPts val="2330"/>
                        </a:lnSpc>
                      </a:pPr>
                      <a:r>
                        <a:rPr sz="2000" spc="-5" dirty="0">
                          <a:latin typeface="Consolas"/>
                          <a:cs typeface="Consolas"/>
                        </a:rPr>
                        <a:t>f3=</a:t>
                      </a:r>
                      <a:r>
                        <a:rPr sz="2000" b="1" spc="-5" dirty="0">
                          <a:solidFill>
                            <a:srgbClr val="7E0054"/>
                          </a:solidFill>
                          <a:latin typeface="Consolas"/>
                          <a:cs typeface="Consolas"/>
                        </a:rPr>
                        <a:t>new</a:t>
                      </a:r>
                      <a:endParaRPr sz="2000">
                        <a:latin typeface="Consolas"/>
                        <a:cs typeface="Consolas"/>
                      </a:endParaRPr>
                    </a:p>
                  </a:txBody>
                  <a:tcPr marL="0" marR="0" marT="0" marB="0"/>
                </a:tc>
                <a:tc>
                  <a:txBody>
                    <a:bodyPr/>
                    <a:lstStyle/>
                    <a:p>
                      <a:pPr marL="69215">
                        <a:lnSpc>
                          <a:spcPts val="2330"/>
                        </a:lnSpc>
                      </a:pPr>
                      <a:r>
                        <a:rPr sz="2000" b="1" spc="-5" dirty="0">
                          <a:latin typeface="Consolas"/>
                          <a:cs typeface="Consolas"/>
                        </a:rPr>
                        <a:t>File(</a:t>
                      </a:r>
                      <a:r>
                        <a:rPr sz="2000" b="1" spc="-5" dirty="0">
                          <a:solidFill>
                            <a:srgbClr val="2900FF"/>
                          </a:solidFill>
                          <a:latin typeface="Consolas"/>
                          <a:cs typeface="Consolas"/>
                        </a:rPr>
                        <a:t>"c:/projet"</a:t>
                      </a:r>
                      <a:r>
                        <a:rPr sz="2000" b="1" spc="-5" dirty="0">
                          <a:latin typeface="Consolas"/>
                          <a:cs typeface="Consolas"/>
                        </a:rPr>
                        <a:t>);</a:t>
                      </a:r>
                      <a:endParaRPr sz="2000">
                        <a:latin typeface="Consolas"/>
                        <a:cs typeface="Consolas"/>
                      </a:endParaRPr>
                    </a:p>
                  </a:txBody>
                  <a:tcPr marL="0" marR="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6165393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6115" rIns="0" bIns="0" rtlCol="0">
            <a:spAutoFit/>
          </a:bodyPr>
          <a:lstStyle/>
          <a:p>
            <a:pPr marL="146685">
              <a:lnSpc>
                <a:spcPct val="100000"/>
              </a:lnSpc>
            </a:pPr>
            <a:r>
              <a:rPr sz="3200" b="1" spc="-5" dirty="0">
                <a:latin typeface="Garamond"/>
                <a:cs typeface="Garamond"/>
              </a:rPr>
              <a:t>Principales méthodes de la classe</a:t>
            </a:r>
            <a:r>
              <a:rPr sz="3200" b="1" spc="-10" dirty="0">
                <a:latin typeface="Garamond"/>
                <a:cs typeface="Garamond"/>
              </a:rPr>
              <a:t> </a:t>
            </a:r>
            <a:r>
              <a:rPr sz="3200" b="1" spc="-5" dirty="0">
                <a:latin typeface="Garamond"/>
                <a:cs typeface="Garamond"/>
              </a:rPr>
              <a:t>File</a:t>
            </a:r>
            <a:endParaRPr sz="3200">
              <a:latin typeface="Garamond"/>
              <a:cs typeface="Garamond"/>
            </a:endParaRPr>
          </a:p>
        </p:txBody>
      </p:sp>
      <p:sp>
        <p:nvSpPr>
          <p:cNvPr id="3" name="object 3"/>
          <p:cNvSpPr txBox="1"/>
          <p:nvPr/>
        </p:nvSpPr>
        <p:spPr>
          <a:xfrm>
            <a:off x="1032644" y="6385049"/>
            <a:ext cx="1165860" cy="254635"/>
          </a:xfrm>
          <a:prstGeom prst="rect">
            <a:avLst/>
          </a:prstGeom>
        </p:spPr>
        <p:txBody>
          <a:bodyPr vert="horz" wrap="square" lIns="0" tIns="0" rIns="0" bIns="0" rtlCol="0">
            <a:spAutoFit/>
          </a:bodyPr>
          <a:lstStyle/>
          <a:p>
            <a:pPr marL="12700">
              <a:lnSpc>
                <a:spcPct val="100000"/>
              </a:lnSpc>
            </a:pPr>
            <a:r>
              <a:rPr sz="1600" spc="-5" dirty="0">
                <a:solidFill>
                  <a:srgbClr val="00007F"/>
                </a:solidFill>
                <a:latin typeface="Arial"/>
                <a:cs typeface="Arial"/>
              </a:rPr>
              <a:t>String[]</a:t>
            </a:r>
            <a:r>
              <a:rPr sz="1600" spc="-50" dirty="0">
                <a:solidFill>
                  <a:srgbClr val="00007F"/>
                </a:solidFill>
                <a:latin typeface="Arial"/>
                <a:cs typeface="Arial"/>
              </a:rPr>
              <a:t> </a:t>
            </a:r>
            <a:r>
              <a:rPr sz="1600" spc="-5" dirty="0">
                <a:latin typeface="Arial"/>
                <a:cs typeface="Arial"/>
              </a:rPr>
              <a:t>list();</a:t>
            </a:r>
            <a:endParaRPr sz="1600">
              <a:latin typeface="Arial"/>
              <a:cs typeface="Arial"/>
            </a:endParaRPr>
          </a:p>
        </p:txBody>
      </p:sp>
      <p:sp>
        <p:nvSpPr>
          <p:cNvPr id="4" name="object 4"/>
          <p:cNvSpPr txBox="1"/>
          <p:nvPr/>
        </p:nvSpPr>
        <p:spPr>
          <a:xfrm>
            <a:off x="4201013" y="6385049"/>
            <a:ext cx="5440680" cy="254635"/>
          </a:xfrm>
          <a:prstGeom prst="rect">
            <a:avLst/>
          </a:prstGeom>
        </p:spPr>
        <p:txBody>
          <a:bodyPr vert="horz" wrap="square" lIns="0" tIns="0" rIns="0" bIns="0" rtlCol="0">
            <a:spAutoFit/>
          </a:bodyPr>
          <a:lstStyle/>
          <a:p>
            <a:pPr marL="12700">
              <a:lnSpc>
                <a:spcPct val="100000"/>
              </a:lnSpc>
            </a:pPr>
            <a:r>
              <a:rPr sz="1600" spc="-10" dirty="0">
                <a:latin typeface="Arial"/>
                <a:cs typeface="Arial"/>
              </a:rPr>
              <a:t>On </a:t>
            </a:r>
            <a:r>
              <a:rPr sz="1600" spc="-5" dirty="0">
                <a:latin typeface="Arial"/>
                <a:cs typeface="Arial"/>
              </a:rPr>
              <a:t>demande </a:t>
            </a:r>
            <a:r>
              <a:rPr sz="1600" dirty="0">
                <a:latin typeface="Arial"/>
                <a:cs typeface="Arial"/>
              </a:rPr>
              <a:t>la liste </a:t>
            </a:r>
            <a:r>
              <a:rPr sz="1600" spc="-5" dirty="0">
                <a:latin typeface="Arial"/>
                <a:cs typeface="Arial"/>
              </a:rPr>
              <a:t>des fichiers </a:t>
            </a:r>
            <a:r>
              <a:rPr sz="1600" dirty="0">
                <a:latin typeface="Arial"/>
                <a:cs typeface="Arial"/>
              </a:rPr>
              <a:t>localisés </a:t>
            </a:r>
            <a:r>
              <a:rPr sz="1600" spc="-5" dirty="0">
                <a:latin typeface="Arial"/>
                <a:cs typeface="Arial"/>
              </a:rPr>
              <a:t>dans </a:t>
            </a:r>
            <a:r>
              <a:rPr sz="1600" dirty="0">
                <a:latin typeface="Arial"/>
                <a:cs typeface="Arial"/>
              </a:rPr>
              <a:t>le </a:t>
            </a:r>
            <a:r>
              <a:rPr sz="1600" spc="-5" dirty="0">
                <a:latin typeface="Arial"/>
                <a:cs typeface="Arial"/>
              </a:rPr>
              <a:t>répertoire.</a:t>
            </a:r>
            <a:endParaRPr sz="1600">
              <a:latin typeface="Arial"/>
              <a:cs typeface="Arial"/>
            </a:endParaRPr>
          </a:p>
        </p:txBody>
      </p:sp>
      <p:graphicFrame>
        <p:nvGraphicFramePr>
          <p:cNvPr id="5" name="object 5"/>
          <p:cNvGraphicFramePr>
            <a:graphicFrameLocks noGrp="1"/>
          </p:cNvGraphicFramePr>
          <p:nvPr>
            <p:extLst>
              <p:ext uri="{D42A27DB-BD31-4B8C-83A1-F6EECF244321}">
                <p14:modId xmlns:p14="http://schemas.microsoft.com/office/powerpoint/2010/main" val="2782245421"/>
              </p:ext>
            </p:extLst>
          </p:nvPr>
        </p:nvGraphicFramePr>
        <p:xfrm>
          <a:off x="1155700" y="1339850"/>
          <a:ext cx="8820907" cy="5472669"/>
        </p:xfrm>
        <a:graphic>
          <a:graphicData uri="http://schemas.openxmlformats.org/drawingml/2006/table">
            <a:tbl>
              <a:tblPr firstRow="1" bandRow="1">
                <a:tableStyleId>{2D5ABB26-0587-4C30-8999-92F81FD0307C}</a:tableStyleId>
              </a:tblPr>
              <a:tblGrid>
                <a:gridCol w="3168392">
                  <a:extLst>
                    <a:ext uri="{9D8B030D-6E8A-4147-A177-3AD203B41FA5}">
                      <a16:colId xmlns:a16="http://schemas.microsoft.com/office/drawing/2014/main" val="20000"/>
                    </a:ext>
                  </a:extLst>
                </a:gridCol>
                <a:gridCol w="5652515">
                  <a:extLst>
                    <a:ext uri="{9D8B030D-6E8A-4147-A177-3AD203B41FA5}">
                      <a16:colId xmlns:a16="http://schemas.microsoft.com/office/drawing/2014/main" val="20001"/>
                    </a:ext>
                  </a:extLst>
                </a:gridCol>
              </a:tblGrid>
              <a:tr h="358901">
                <a:tc>
                  <a:txBody>
                    <a:bodyPr/>
                    <a:lstStyle/>
                    <a:p>
                      <a:pPr marL="86360">
                        <a:lnSpc>
                          <a:spcPct val="100000"/>
                        </a:lnSpc>
                        <a:spcBef>
                          <a:spcPts val="365"/>
                        </a:spcBef>
                      </a:pPr>
                      <a:r>
                        <a:rPr sz="1600" spc="-5" dirty="0">
                          <a:latin typeface="Arial"/>
                          <a:cs typeface="Arial"/>
                        </a:rPr>
                        <a:t>String</a:t>
                      </a:r>
                      <a:r>
                        <a:rPr sz="1600" spc="-85" dirty="0">
                          <a:latin typeface="Arial"/>
                          <a:cs typeface="Arial"/>
                        </a:rPr>
                        <a:t> </a:t>
                      </a:r>
                      <a:r>
                        <a:rPr sz="1600" spc="-5" dirty="0">
                          <a:latin typeface="Arial"/>
                          <a:cs typeface="Arial"/>
                        </a:rPr>
                        <a:t>getName();</a:t>
                      </a:r>
                      <a:endParaRPr sz="1600" dirty="0">
                        <a:latin typeface="Arial"/>
                        <a:cs typeface="Arial"/>
                      </a:endParaRPr>
                    </a:p>
                  </a:txBody>
                  <a:tcPr marL="0" marR="0" marT="0" marB="0">
                    <a:lnL w="9143">
                      <a:solidFill>
                        <a:srgbClr val="000000"/>
                      </a:solidFill>
                      <a:prstDash val="solid"/>
                    </a:lnL>
                    <a:lnR w="9143">
                      <a:solidFill>
                        <a:srgbClr val="000000"/>
                      </a:solidFill>
                      <a:prstDash val="solid"/>
                    </a:lnR>
                    <a:lnT w="9143">
                      <a:solidFill>
                        <a:srgbClr val="000000"/>
                      </a:solidFill>
                      <a:prstDash val="solid"/>
                    </a:lnT>
                    <a:lnB w="10667">
                      <a:solidFill>
                        <a:srgbClr val="000000"/>
                      </a:solidFill>
                      <a:prstDash val="solid"/>
                    </a:lnB>
                  </a:tcPr>
                </a:tc>
                <a:tc>
                  <a:txBody>
                    <a:bodyPr/>
                    <a:lstStyle/>
                    <a:p>
                      <a:pPr marL="86360">
                        <a:lnSpc>
                          <a:spcPct val="100000"/>
                        </a:lnSpc>
                        <a:spcBef>
                          <a:spcPts val="365"/>
                        </a:spcBef>
                      </a:pPr>
                      <a:r>
                        <a:rPr sz="1600" spc="-5" dirty="0">
                          <a:latin typeface="Arial"/>
                          <a:cs typeface="Arial"/>
                        </a:rPr>
                        <a:t>Retourne </a:t>
                      </a:r>
                      <a:r>
                        <a:rPr sz="1600" dirty="0">
                          <a:latin typeface="Arial"/>
                          <a:cs typeface="Arial"/>
                        </a:rPr>
                        <a:t>le </a:t>
                      </a:r>
                      <a:r>
                        <a:rPr sz="1600" spc="-5" dirty="0">
                          <a:latin typeface="Arial"/>
                          <a:cs typeface="Arial"/>
                        </a:rPr>
                        <a:t>nom du</a:t>
                      </a:r>
                      <a:r>
                        <a:rPr sz="1600" spc="-35" dirty="0">
                          <a:latin typeface="Arial"/>
                          <a:cs typeface="Arial"/>
                        </a:rPr>
                        <a:t> </a:t>
                      </a:r>
                      <a:r>
                        <a:rPr sz="1600" spc="-15" dirty="0">
                          <a:latin typeface="Arial"/>
                          <a:cs typeface="Arial"/>
                        </a:rPr>
                        <a:t>fichier.</a:t>
                      </a:r>
                      <a:endParaRPr sz="1600">
                        <a:latin typeface="Arial"/>
                        <a:cs typeface="Arial"/>
                      </a:endParaRPr>
                    </a:p>
                  </a:txBody>
                  <a:tcPr marL="0" marR="0" marT="0" marB="0">
                    <a:lnL w="9143">
                      <a:solidFill>
                        <a:srgbClr val="000000"/>
                      </a:solidFill>
                      <a:prstDash val="solid"/>
                    </a:lnL>
                    <a:lnR w="9143">
                      <a:solidFill>
                        <a:srgbClr val="000000"/>
                      </a:solidFill>
                      <a:prstDash val="solid"/>
                    </a:lnR>
                    <a:lnT w="9143">
                      <a:solidFill>
                        <a:srgbClr val="000000"/>
                      </a:solidFill>
                      <a:prstDash val="solid"/>
                    </a:lnT>
                    <a:lnB w="10667">
                      <a:solidFill>
                        <a:srgbClr val="000000"/>
                      </a:solidFill>
                      <a:prstDash val="solid"/>
                    </a:lnB>
                  </a:tcPr>
                </a:tc>
                <a:extLst>
                  <a:ext uri="{0D108BD9-81ED-4DB2-BD59-A6C34878D82A}">
                    <a16:rowId xmlns:a16="http://schemas.microsoft.com/office/drawing/2014/main" val="10000"/>
                  </a:ext>
                </a:extLst>
              </a:tr>
              <a:tr h="582167">
                <a:tc>
                  <a:txBody>
                    <a:bodyPr/>
                    <a:lstStyle/>
                    <a:p>
                      <a:pPr marL="86360">
                        <a:lnSpc>
                          <a:spcPct val="100000"/>
                        </a:lnSpc>
                        <a:spcBef>
                          <a:spcPts val="1240"/>
                        </a:spcBef>
                      </a:pPr>
                      <a:r>
                        <a:rPr sz="1600" spc="-5" dirty="0">
                          <a:latin typeface="Arial"/>
                          <a:cs typeface="Arial"/>
                        </a:rPr>
                        <a:t>String</a:t>
                      </a:r>
                      <a:r>
                        <a:rPr sz="1600" spc="-75" dirty="0">
                          <a:latin typeface="Arial"/>
                          <a:cs typeface="Arial"/>
                        </a:rPr>
                        <a:t> </a:t>
                      </a:r>
                      <a:r>
                        <a:rPr sz="1600" spc="-5" dirty="0">
                          <a:latin typeface="Arial"/>
                          <a:cs typeface="Arial"/>
                        </a:rPr>
                        <a:t>getPath();</a:t>
                      </a:r>
                      <a:endParaRPr sz="1600">
                        <a:latin typeface="Arial"/>
                        <a:cs typeface="Arial"/>
                      </a:endParaRPr>
                    </a:p>
                  </a:txBody>
                  <a:tcPr marL="0" marR="0" marT="0" marB="0">
                    <a:lnL w="9143">
                      <a:solidFill>
                        <a:srgbClr val="000000"/>
                      </a:solidFill>
                      <a:prstDash val="solid"/>
                    </a:lnL>
                    <a:lnR w="9143">
                      <a:solidFill>
                        <a:srgbClr val="000000"/>
                      </a:solidFill>
                      <a:prstDash val="solid"/>
                    </a:lnR>
                    <a:lnT w="10667">
                      <a:solidFill>
                        <a:srgbClr val="000000"/>
                      </a:solidFill>
                      <a:prstDash val="solid"/>
                    </a:lnT>
                    <a:lnB w="10667">
                      <a:solidFill>
                        <a:srgbClr val="000000"/>
                      </a:solidFill>
                      <a:prstDash val="solid"/>
                    </a:lnB>
                  </a:tcPr>
                </a:tc>
                <a:tc>
                  <a:txBody>
                    <a:bodyPr/>
                    <a:lstStyle/>
                    <a:p>
                      <a:pPr marL="86360">
                        <a:lnSpc>
                          <a:spcPct val="100000"/>
                        </a:lnSpc>
                        <a:spcBef>
                          <a:spcPts val="1240"/>
                        </a:spcBef>
                      </a:pPr>
                      <a:r>
                        <a:rPr sz="1600" spc="-5" dirty="0">
                          <a:latin typeface="Arial"/>
                          <a:cs typeface="Arial"/>
                        </a:rPr>
                        <a:t>Retourne </a:t>
                      </a:r>
                      <a:r>
                        <a:rPr sz="1600" dirty="0">
                          <a:latin typeface="Arial"/>
                          <a:cs typeface="Arial"/>
                        </a:rPr>
                        <a:t>la localisation </a:t>
                      </a:r>
                      <a:r>
                        <a:rPr sz="1600" spc="-5" dirty="0">
                          <a:latin typeface="Arial"/>
                          <a:cs typeface="Arial"/>
                        </a:rPr>
                        <a:t>du </a:t>
                      </a:r>
                      <a:r>
                        <a:rPr sz="1600" dirty="0">
                          <a:latin typeface="Arial"/>
                          <a:cs typeface="Arial"/>
                        </a:rPr>
                        <a:t>fichier </a:t>
                      </a:r>
                      <a:r>
                        <a:rPr sz="1600" spc="-5" dirty="0">
                          <a:latin typeface="Arial"/>
                          <a:cs typeface="Arial"/>
                        </a:rPr>
                        <a:t>en</a:t>
                      </a:r>
                      <a:r>
                        <a:rPr sz="1600" spc="-85" dirty="0">
                          <a:latin typeface="Arial"/>
                          <a:cs typeface="Arial"/>
                        </a:rPr>
                        <a:t> </a:t>
                      </a:r>
                      <a:r>
                        <a:rPr sz="1600" spc="-5" dirty="0">
                          <a:latin typeface="Arial"/>
                          <a:cs typeface="Arial"/>
                        </a:rPr>
                        <a:t>relatif.</a:t>
                      </a:r>
                      <a:endParaRPr sz="1600">
                        <a:latin typeface="Arial"/>
                        <a:cs typeface="Arial"/>
                      </a:endParaRPr>
                    </a:p>
                  </a:txBody>
                  <a:tcPr marL="0" marR="0" marT="0" marB="0">
                    <a:lnL w="9143">
                      <a:solidFill>
                        <a:srgbClr val="000000"/>
                      </a:solidFill>
                      <a:prstDash val="solid"/>
                    </a:lnL>
                    <a:lnR w="9143">
                      <a:solidFill>
                        <a:srgbClr val="000000"/>
                      </a:solidFill>
                      <a:prstDash val="solid"/>
                    </a:lnR>
                    <a:lnT w="10667">
                      <a:solidFill>
                        <a:srgbClr val="000000"/>
                      </a:solidFill>
                      <a:prstDash val="solid"/>
                    </a:lnT>
                    <a:lnB w="10667">
                      <a:solidFill>
                        <a:srgbClr val="000000"/>
                      </a:solidFill>
                      <a:prstDash val="solid"/>
                    </a:lnB>
                  </a:tcPr>
                </a:tc>
                <a:extLst>
                  <a:ext uri="{0D108BD9-81ED-4DB2-BD59-A6C34878D82A}">
                    <a16:rowId xmlns:a16="http://schemas.microsoft.com/office/drawing/2014/main" val="10001"/>
                  </a:ext>
                </a:extLst>
              </a:tr>
              <a:tr h="358901">
                <a:tc>
                  <a:txBody>
                    <a:bodyPr/>
                    <a:lstStyle/>
                    <a:p>
                      <a:pPr marL="86360">
                        <a:lnSpc>
                          <a:spcPct val="100000"/>
                        </a:lnSpc>
                        <a:spcBef>
                          <a:spcPts val="365"/>
                        </a:spcBef>
                      </a:pPr>
                      <a:r>
                        <a:rPr sz="1600" spc="-5" dirty="0">
                          <a:latin typeface="Arial"/>
                          <a:cs typeface="Arial"/>
                        </a:rPr>
                        <a:t>String</a:t>
                      </a:r>
                      <a:r>
                        <a:rPr sz="1600" spc="-40" dirty="0">
                          <a:latin typeface="Arial"/>
                          <a:cs typeface="Arial"/>
                        </a:rPr>
                        <a:t> </a:t>
                      </a:r>
                      <a:r>
                        <a:rPr sz="1600" spc="-5" dirty="0">
                          <a:latin typeface="Arial"/>
                          <a:cs typeface="Arial"/>
                        </a:rPr>
                        <a:t>getAbsolutePath();</a:t>
                      </a:r>
                      <a:endParaRPr sz="1600">
                        <a:latin typeface="Arial"/>
                        <a:cs typeface="Arial"/>
                      </a:endParaRPr>
                    </a:p>
                  </a:txBody>
                  <a:tcPr marL="0" marR="0" marT="0" marB="0">
                    <a:lnL w="9143">
                      <a:solidFill>
                        <a:srgbClr val="000000"/>
                      </a:solidFill>
                      <a:prstDash val="solid"/>
                    </a:lnL>
                    <a:lnR w="9143">
                      <a:solidFill>
                        <a:srgbClr val="000000"/>
                      </a:solidFill>
                      <a:prstDash val="solid"/>
                    </a:lnR>
                    <a:lnT w="10667">
                      <a:solidFill>
                        <a:srgbClr val="000000"/>
                      </a:solidFill>
                      <a:prstDash val="solid"/>
                    </a:lnT>
                    <a:lnB w="9143">
                      <a:solidFill>
                        <a:srgbClr val="000000"/>
                      </a:solidFill>
                      <a:prstDash val="solid"/>
                    </a:lnB>
                  </a:tcPr>
                </a:tc>
                <a:tc>
                  <a:txBody>
                    <a:bodyPr/>
                    <a:lstStyle/>
                    <a:p>
                      <a:pPr marL="86995">
                        <a:lnSpc>
                          <a:spcPct val="100000"/>
                        </a:lnSpc>
                        <a:spcBef>
                          <a:spcPts val="365"/>
                        </a:spcBef>
                      </a:pPr>
                      <a:r>
                        <a:rPr sz="1600" spc="-5" dirty="0">
                          <a:latin typeface="Arial"/>
                          <a:cs typeface="Arial"/>
                        </a:rPr>
                        <a:t>Idem mais en</a:t>
                      </a:r>
                      <a:r>
                        <a:rPr sz="1600" spc="-10" dirty="0">
                          <a:latin typeface="Arial"/>
                          <a:cs typeface="Arial"/>
                        </a:rPr>
                        <a:t> </a:t>
                      </a:r>
                      <a:r>
                        <a:rPr sz="1600" spc="-5" dirty="0">
                          <a:latin typeface="Arial"/>
                          <a:cs typeface="Arial"/>
                        </a:rPr>
                        <a:t>absolu.</a:t>
                      </a:r>
                      <a:endParaRPr sz="1600">
                        <a:latin typeface="Arial"/>
                        <a:cs typeface="Arial"/>
                      </a:endParaRPr>
                    </a:p>
                  </a:txBody>
                  <a:tcPr marL="0" marR="0" marT="0" marB="0">
                    <a:lnL w="9143">
                      <a:solidFill>
                        <a:srgbClr val="000000"/>
                      </a:solidFill>
                      <a:prstDash val="solid"/>
                    </a:lnL>
                    <a:lnR w="9143">
                      <a:solidFill>
                        <a:srgbClr val="000000"/>
                      </a:solidFill>
                      <a:prstDash val="solid"/>
                    </a:lnR>
                    <a:lnT w="10667">
                      <a:solidFill>
                        <a:srgbClr val="000000"/>
                      </a:solidFill>
                      <a:prstDash val="solid"/>
                    </a:lnT>
                    <a:lnB w="9143">
                      <a:solidFill>
                        <a:srgbClr val="000000"/>
                      </a:solidFill>
                      <a:prstDash val="solid"/>
                    </a:lnB>
                  </a:tcPr>
                </a:tc>
                <a:extLst>
                  <a:ext uri="{0D108BD9-81ED-4DB2-BD59-A6C34878D82A}">
                    <a16:rowId xmlns:a16="http://schemas.microsoft.com/office/drawing/2014/main" val="10002"/>
                  </a:ext>
                </a:extLst>
              </a:tr>
              <a:tr h="359663">
                <a:tc>
                  <a:txBody>
                    <a:bodyPr/>
                    <a:lstStyle/>
                    <a:p>
                      <a:pPr marL="86360">
                        <a:lnSpc>
                          <a:spcPct val="100000"/>
                        </a:lnSpc>
                        <a:spcBef>
                          <a:spcPts val="365"/>
                        </a:spcBef>
                      </a:pPr>
                      <a:r>
                        <a:rPr sz="1600" spc="-5" dirty="0">
                          <a:latin typeface="Arial"/>
                          <a:cs typeface="Arial"/>
                        </a:rPr>
                        <a:t>String</a:t>
                      </a:r>
                      <a:r>
                        <a:rPr sz="1600" spc="-75" dirty="0">
                          <a:latin typeface="Arial"/>
                          <a:cs typeface="Arial"/>
                        </a:rPr>
                        <a:t> </a:t>
                      </a:r>
                      <a:r>
                        <a:rPr sz="1600" spc="-5" dirty="0">
                          <a:latin typeface="Arial"/>
                          <a:cs typeface="Arial"/>
                        </a:rPr>
                        <a:t>getParent();</a:t>
                      </a:r>
                      <a:endParaRPr sz="1600">
                        <a:latin typeface="Arial"/>
                        <a:cs typeface="Arial"/>
                      </a:endParaRPr>
                    </a:p>
                  </a:txBody>
                  <a:tcPr marL="0" marR="0" marT="0" marB="0">
                    <a:lnL w="9143">
                      <a:solidFill>
                        <a:srgbClr val="000000"/>
                      </a:solidFill>
                      <a:prstDash val="solid"/>
                    </a:lnL>
                    <a:lnR w="9143">
                      <a:solidFill>
                        <a:srgbClr val="000000"/>
                      </a:solidFill>
                      <a:prstDash val="solid"/>
                    </a:lnR>
                    <a:lnT w="9143">
                      <a:solidFill>
                        <a:srgbClr val="000000"/>
                      </a:solidFill>
                      <a:prstDash val="solid"/>
                    </a:lnT>
                    <a:lnB w="9143">
                      <a:solidFill>
                        <a:srgbClr val="000000"/>
                      </a:solidFill>
                      <a:prstDash val="solid"/>
                    </a:lnB>
                  </a:tcPr>
                </a:tc>
                <a:tc>
                  <a:txBody>
                    <a:bodyPr/>
                    <a:lstStyle/>
                    <a:p>
                      <a:pPr marL="86360">
                        <a:lnSpc>
                          <a:spcPct val="100000"/>
                        </a:lnSpc>
                        <a:spcBef>
                          <a:spcPts val="365"/>
                        </a:spcBef>
                      </a:pPr>
                      <a:r>
                        <a:rPr sz="1600" spc="-5" dirty="0">
                          <a:latin typeface="Arial"/>
                          <a:cs typeface="Arial"/>
                        </a:rPr>
                        <a:t>Retourne </a:t>
                      </a:r>
                      <a:r>
                        <a:rPr sz="1600" dirty="0">
                          <a:latin typeface="Arial"/>
                          <a:cs typeface="Arial"/>
                        </a:rPr>
                        <a:t>le </a:t>
                      </a:r>
                      <a:r>
                        <a:rPr sz="1600" spc="-5" dirty="0">
                          <a:latin typeface="Arial"/>
                          <a:cs typeface="Arial"/>
                        </a:rPr>
                        <a:t>nom du répertoire</a:t>
                      </a:r>
                      <a:r>
                        <a:rPr sz="1600" spc="5" dirty="0">
                          <a:latin typeface="Arial"/>
                          <a:cs typeface="Arial"/>
                        </a:rPr>
                        <a:t> </a:t>
                      </a:r>
                      <a:r>
                        <a:rPr sz="1600" spc="-5" dirty="0">
                          <a:latin typeface="Arial"/>
                          <a:cs typeface="Arial"/>
                        </a:rPr>
                        <a:t>parent.</a:t>
                      </a:r>
                      <a:endParaRPr sz="1600">
                        <a:latin typeface="Arial"/>
                        <a:cs typeface="Arial"/>
                      </a:endParaRPr>
                    </a:p>
                  </a:txBody>
                  <a:tcPr marL="0" marR="0" marT="0" marB="0">
                    <a:lnL w="9143">
                      <a:solidFill>
                        <a:srgbClr val="000000"/>
                      </a:solidFill>
                      <a:prstDash val="solid"/>
                    </a:lnL>
                    <a:lnR w="9143">
                      <a:solidFill>
                        <a:srgbClr val="000000"/>
                      </a:solidFill>
                      <a:prstDash val="solid"/>
                    </a:lnR>
                    <a:lnT w="9143">
                      <a:solidFill>
                        <a:srgbClr val="000000"/>
                      </a:solidFill>
                      <a:prstDash val="solid"/>
                    </a:lnT>
                    <a:lnB w="9143">
                      <a:solidFill>
                        <a:srgbClr val="000000"/>
                      </a:solidFill>
                      <a:prstDash val="solid"/>
                    </a:lnB>
                  </a:tcPr>
                </a:tc>
                <a:extLst>
                  <a:ext uri="{0D108BD9-81ED-4DB2-BD59-A6C34878D82A}">
                    <a16:rowId xmlns:a16="http://schemas.microsoft.com/office/drawing/2014/main" val="10003"/>
                  </a:ext>
                </a:extLst>
              </a:tr>
              <a:tr h="358139">
                <a:tc>
                  <a:txBody>
                    <a:bodyPr/>
                    <a:lstStyle/>
                    <a:p>
                      <a:pPr marL="86360">
                        <a:lnSpc>
                          <a:spcPct val="100000"/>
                        </a:lnSpc>
                        <a:spcBef>
                          <a:spcPts val="365"/>
                        </a:spcBef>
                      </a:pPr>
                      <a:r>
                        <a:rPr sz="1600" spc="-5" dirty="0">
                          <a:solidFill>
                            <a:srgbClr val="0000FF"/>
                          </a:solidFill>
                          <a:latin typeface="Arial"/>
                          <a:cs typeface="Arial"/>
                        </a:rPr>
                        <a:t>boolean </a:t>
                      </a:r>
                      <a:r>
                        <a:rPr sz="1600" spc="-20" dirty="0">
                          <a:latin typeface="Arial"/>
                          <a:cs typeface="Arial"/>
                        </a:rPr>
                        <a:t>renameTo(File</a:t>
                      </a:r>
                      <a:r>
                        <a:rPr sz="1600" spc="-25" dirty="0">
                          <a:latin typeface="Arial"/>
                          <a:cs typeface="Arial"/>
                        </a:rPr>
                        <a:t> </a:t>
                      </a:r>
                      <a:r>
                        <a:rPr sz="1600" spc="-5" dirty="0">
                          <a:latin typeface="Arial"/>
                          <a:cs typeface="Arial"/>
                        </a:rPr>
                        <a:t>newFile);</a:t>
                      </a:r>
                      <a:endParaRPr sz="1600">
                        <a:latin typeface="Arial"/>
                        <a:cs typeface="Arial"/>
                      </a:endParaRPr>
                    </a:p>
                  </a:txBody>
                  <a:tcPr marL="0" marR="0" marT="0" marB="0">
                    <a:lnL w="9143">
                      <a:solidFill>
                        <a:srgbClr val="000000"/>
                      </a:solidFill>
                      <a:prstDash val="solid"/>
                    </a:lnL>
                    <a:lnR w="9143">
                      <a:solidFill>
                        <a:srgbClr val="000000"/>
                      </a:solidFill>
                      <a:prstDash val="solid"/>
                    </a:lnR>
                    <a:lnT w="9143">
                      <a:solidFill>
                        <a:srgbClr val="000000"/>
                      </a:solidFill>
                      <a:prstDash val="solid"/>
                    </a:lnT>
                    <a:lnB w="9143">
                      <a:solidFill>
                        <a:srgbClr val="000000"/>
                      </a:solidFill>
                      <a:prstDash val="solid"/>
                    </a:lnB>
                  </a:tcPr>
                </a:tc>
                <a:tc>
                  <a:txBody>
                    <a:bodyPr/>
                    <a:lstStyle/>
                    <a:p>
                      <a:pPr marL="86995">
                        <a:lnSpc>
                          <a:spcPct val="100000"/>
                        </a:lnSpc>
                        <a:spcBef>
                          <a:spcPts val="365"/>
                        </a:spcBef>
                      </a:pPr>
                      <a:r>
                        <a:rPr sz="1600" spc="-5" dirty="0">
                          <a:latin typeface="Arial"/>
                          <a:cs typeface="Arial"/>
                        </a:rPr>
                        <a:t>Permet de renommer un</a:t>
                      </a:r>
                      <a:r>
                        <a:rPr sz="1600" spc="10" dirty="0">
                          <a:latin typeface="Arial"/>
                          <a:cs typeface="Arial"/>
                        </a:rPr>
                        <a:t> </a:t>
                      </a:r>
                      <a:r>
                        <a:rPr sz="1600" spc="-15" dirty="0">
                          <a:latin typeface="Arial"/>
                          <a:cs typeface="Arial"/>
                        </a:rPr>
                        <a:t>fichier.</a:t>
                      </a:r>
                      <a:endParaRPr sz="1600">
                        <a:latin typeface="Arial"/>
                        <a:cs typeface="Arial"/>
                      </a:endParaRPr>
                    </a:p>
                  </a:txBody>
                  <a:tcPr marL="0" marR="0" marT="0" marB="0">
                    <a:lnL w="9143">
                      <a:solidFill>
                        <a:srgbClr val="000000"/>
                      </a:solidFill>
                      <a:prstDash val="solid"/>
                    </a:lnL>
                    <a:lnR w="9143">
                      <a:solidFill>
                        <a:srgbClr val="000000"/>
                      </a:solidFill>
                      <a:prstDash val="solid"/>
                    </a:lnR>
                    <a:lnT w="9143">
                      <a:solidFill>
                        <a:srgbClr val="000000"/>
                      </a:solidFill>
                      <a:prstDash val="solid"/>
                    </a:lnT>
                    <a:lnB w="9143">
                      <a:solidFill>
                        <a:srgbClr val="000000"/>
                      </a:solidFill>
                      <a:prstDash val="solid"/>
                    </a:lnB>
                  </a:tcPr>
                </a:tc>
                <a:extLst>
                  <a:ext uri="{0D108BD9-81ED-4DB2-BD59-A6C34878D82A}">
                    <a16:rowId xmlns:a16="http://schemas.microsoft.com/office/drawing/2014/main" val="10004"/>
                  </a:ext>
                </a:extLst>
              </a:tr>
              <a:tr h="359663">
                <a:tc>
                  <a:txBody>
                    <a:bodyPr/>
                    <a:lstStyle/>
                    <a:p>
                      <a:pPr marL="86360">
                        <a:lnSpc>
                          <a:spcPct val="100000"/>
                        </a:lnSpc>
                        <a:spcBef>
                          <a:spcPts val="380"/>
                        </a:spcBef>
                      </a:pPr>
                      <a:r>
                        <a:rPr sz="1600" spc="-5" dirty="0">
                          <a:solidFill>
                            <a:srgbClr val="0000FF"/>
                          </a:solidFill>
                          <a:latin typeface="Arial"/>
                          <a:cs typeface="Arial"/>
                        </a:rPr>
                        <a:t>boolean </a:t>
                      </a:r>
                      <a:r>
                        <a:rPr sz="1600" spc="-5" dirty="0">
                          <a:latin typeface="Arial"/>
                          <a:cs typeface="Arial"/>
                        </a:rPr>
                        <a:t>exists()</a:t>
                      </a:r>
                      <a:r>
                        <a:rPr sz="1600" spc="-55" dirty="0">
                          <a:latin typeface="Arial"/>
                          <a:cs typeface="Arial"/>
                        </a:rPr>
                        <a:t> </a:t>
                      </a:r>
                      <a:r>
                        <a:rPr sz="1600" spc="-5" dirty="0">
                          <a:latin typeface="Arial"/>
                          <a:cs typeface="Arial"/>
                        </a:rPr>
                        <a:t>;</a:t>
                      </a:r>
                      <a:endParaRPr sz="1600">
                        <a:latin typeface="Arial"/>
                        <a:cs typeface="Arial"/>
                      </a:endParaRPr>
                    </a:p>
                  </a:txBody>
                  <a:tcPr marL="0" marR="0" marT="0" marB="0">
                    <a:lnL w="9143">
                      <a:solidFill>
                        <a:srgbClr val="000000"/>
                      </a:solidFill>
                      <a:prstDash val="solid"/>
                    </a:lnL>
                    <a:lnR w="9143">
                      <a:solidFill>
                        <a:srgbClr val="000000"/>
                      </a:solidFill>
                      <a:prstDash val="solid"/>
                    </a:lnR>
                    <a:lnT w="9143">
                      <a:solidFill>
                        <a:srgbClr val="000000"/>
                      </a:solidFill>
                      <a:prstDash val="solid"/>
                    </a:lnT>
                    <a:lnB w="9143">
                      <a:solidFill>
                        <a:srgbClr val="000000"/>
                      </a:solidFill>
                      <a:prstDash val="solid"/>
                    </a:lnB>
                  </a:tcPr>
                </a:tc>
                <a:tc>
                  <a:txBody>
                    <a:bodyPr/>
                    <a:lstStyle/>
                    <a:p>
                      <a:pPr marL="86360">
                        <a:lnSpc>
                          <a:spcPct val="100000"/>
                        </a:lnSpc>
                        <a:spcBef>
                          <a:spcPts val="380"/>
                        </a:spcBef>
                      </a:pPr>
                      <a:r>
                        <a:rPr sz="1600" spc="-5" dirty="0">
                          <a:latin typeface="Arial"/>
                          <a:cs typeface="Arial"/>
                        </a:rPr>
                        <a:t>Est-ce que </a:t>
                      </a:r>
                      <a:r>
                        <a:rPr sz="1600" dirty="0">
                          <a:latin typeface="Arial"/>
                          <a:cs typeface="Arial"/>
                        </a:rPr>
                        <a:t>le fichier </a:t>
                      </a:r>
                      <a:r>
                        <a:rPr sz="1600" spc="-5" dirty="0">
                          <a:latin typeface="Arial"/>
                          <a:cs typeface="Arial"/>
                        </a:rPr>
                        <a:t>existe</a:t>
                      </a:r>
                      <a:r>
                        <a:rPr sz="1600" spc="-55" dirty="0">
                          <a:latin typeface="Arial"/>
                          <a:cs typeface="Arial"/>
                        </a:rPr>
                        <a:t> </a:t>
                      </a:r>
                      <a:r>
                        <a:rPr sz="1600" spc="-5" dirty="0">
                          <a:latin typeface="Arial"/>
                          <a:cs typeface="Arial"/>
                        </a:rPr>
                        <a:t>?</a:t>
                      </a:r>
                      <a:endParaRPr sz="1600">
                        <a:latin typeface="Arial"/>
                        <a:cs typeface="Arial"/>
                      </a:endParaRPr>
                    </a:p>
                  </a:txBody>
                  <a:tcPr marL="0" marR="0" marT="0" marB="0">
                    <a:lnL w="9143">
                      <a:solidFill>
                        <a:srgbClr val="000000"/>
                      </a:solidFill>
                      <a:prstDash val="solid"/>
                    </a:lnL>
                    <a:lnR w="9143">
                      <a:solidFill>
                        <a:srgbClr val="000000"/>
                      </a:solidFill>
                      <a:prstDash val="solid"/>
                    </a:lnR>
                    <a:lnT w="9143">
                      <a:solidFill>
                        <a:srgbClr val="000000"/>
                      </a:solidFill>
                      <a:prstDash val="solid"/>
                    </a:lnT>
                    <a:lnB w="9143">
                      <a:solidFill>
                        <a:srgbClr val="000000"/>
                      </a:solidFill>
                      <a:prstDash val="solid"/>
                    </a:lnB>
                  </a:tcPr>
                </a:tc>
                <a:extLst>
                  <a:ext uri="{0D108BD9-81ED-4DB2-BD59-A6C34878D82A}">
                    <a16:rowId xmlns:a16="http://schemas.microsoft.com/office/drawing/2014/main" val="10005"/>
                  </a:ext>
                </a:extLst>
              </a:tr>
              <a:tr h="358901">
                <a:tc>
                  <a:txBody>
                    <a:bodyPr/>
                    <a:lstStyle/>
                    <a:p>
                      <a:pPr marL="86360">
                        <a:lnSpc>
                          <a:spcPct val="100000"/>
                        </a:lnSpc>
                        <a:spcBef>
                          <a:spcPts val="365"/>
                        </a:spcBef>
                      </a:pPr>
                      <a:r>
                        <a:rPr sz="1600" spc="-5" dirty="0">
                          <a:solidFill>
                            <a:srgbClr val="0000FF"/>
                          </a:solidFill>
                          <a:latin typeface="Arial"/>
                          <a:cs typeface="Arial"/>
                        </a:rPr>
                        <a:t>boolean</a:t>
                      </a:r>
                      <a:r>
                        <a:rPr sz="1600" spc="-85" dirty="0">
                          <a:solidFill>
                            <a:srgbClr val="0000FF"/>
                          </a:solidFill>
                          <a:latin typeface="Arial"/>
                          <a:cs typeface="Arial"/>
                        </a:rPr>
                        <a:t> </a:t>
                      </a:r>
                      <a:r>
                        <a:rPr sz="1600" spc="-5" dirty="0">
                          <a:latin typeface="Arial"/>
                          <a:cs typeface="Arial"/>
                        </a:rPr>
                        <a:t>canRead();</a:t>
                      </a:r>
                      <a:endParaRPr sz="1600">
                        <a:latin typeface="Arial"/>
                        <a:cs typeface="Arial"/>
                      </a:endParaRPr>
                    </a:p>
                  </a:txBody>
                  <a:tcPr marL="0" marR="0" marT="0" marB="0">
                    <a:lnL w="9143">
                      <a:solidFill>
                        <a:srgbClr val="000000"/>
                      </a:solidFill>
                      <a:prstDash val="solid"/>
                    </a:lnL>
                    <a:lnR w="9143">
                      <a:solidFill>
                        <a:srgbClr val="000000"/>
                      </a:solidFill>
                      <a:prstDash val="solid"/>
                    </a:lnR>
                    <a:lnT w="9143">
                      <a:solidFill>
                        <a:srgbClr val="000000"/>
                      </a:solidFill>
                      <a:prstDash val="solid"/>
                    </a:lnT>
                    <a:lnB w="10667">
                      <a:solidFill>
                        <a:srgbClr val="000000"/>
                      </a:solidFill>
                      <a:prstDash val="solid"/>
                    </a:lnB>
                  </a:tcPr>
                </a:tc>
                <a:tc>
                  <a:txBody>
                    <a:bodyPr/>
                    <a:lstStyle/>
                    <a:p>
                      <a:pPr marL="86995">
                        <a:lnSpc>
                          <a:spcPct val="100000"/>
                        </a:lnSpc>
                        <a:spcBef>
                          <a:spcPts val="365"/>
                        </a:spcBef>
                      </a:pPr>
                      <a:r>
                        <a:rPr sz="1600" spc="-5" dirty="0">
                          <a:latin typeface="Arial"/>
                          <a:cs typeface="Arial"/>
                        </a:rPr>
                        <a:t>Le </a:t>
                      </a:r>
                      <a:r>
                        <a:rPr sz="1600" dirty="0">
                          <a:latin typeface="Arial"/>
                          <a:cs typeface="Arial"/>
                        </a:rPr>
                        <a:t>fichier </a:t>
                      </a:r>
                      <a:r>
                        <a:rPr sz="1600" spc="-5" dirty="0">
                          <a:latin typeface="Arial"/>
                          <a:cs typeface="Arial"/>
                        </a:rPr>
                        <a:t>est t-il </a:t>
                      </a:r>
                      <a:r>
                        <a:rPr sz="1600" dirty="0">
                          <a:latin typeface="Arial"/>
                          <a:cs typeface="Arial"/>
                        </a:rPr>
                        <a:t>lisible</a:t>
                      </a:r>
                      <a:r>
                        <a:rPr sz="1600" spc="-80" dirty="0">
                          <a:latin typeface="Arial"/>
                          <a:cs typeface="Arial"/>
                        </a:rPr>
                        <a:t> </a:t>
                      </a:r>
                      <a:r>
                        <a:rPr sz="1600" spc="-5" dirty="0">
                          <a:latin typeface="Arial"/>
                          <a:cs typeface="Arial"/>
                        </a:rPr>
                        <a:t>?</a:t>
                      </a:r>
                      <a:endParaRPr sz="1600">
                        <a:latin typeface="Arial"/>
                        <a:cs typeface="Arial"/>
                      </a:endParaRPr>
                    </a:p>
                  </a:txBody>
                  <a:tcPr marL="0" marR="0" marT="0" marB="0">
                    <a:lnL w="9143">
                      <a:solidFill>
                        <a:srgbClr val="000000"/>
                      </a:solidFill>
                      <a:prstDash val="solid"/>
                    </a:lnL>
                    <a:lnR w="9143">
                      <a:solidFill>
                        <a:srgbClr val="000000"/>
                      </a:solidFill>
                      <a:prstDash val="solid"/>
                    </a:lnR>
                    <a:lnT w="9143">
                      <a:solidFill>
                        <a:srgbClr val="000000"/>
                      </a:solidFill>
                      <a:prstDash val="solid"/>
                    </a:lnT>
                    <a:lnB w="10667">
                      <a:solidFill>
                        <a:srgbClr val="000000"/>
                      </a:solidFill>
                      <a:prstDash val="solid"/>
                    </a:lnB>
                  </a:tcPr>
                </a:tc>
                <a:extLst>
                  <a:ext uri="{0D108BD9-81ED-4DB2-BD59-A6C34878D82A}">
                    <a16:rowId xmlns:a16="http://schemas.microsoft.com/office/drawing/2014/main" val="10006"/>
                  </a:ext>
                </a:extLst>
              </a:tr>
              <a:tr h="358901">
                <a:tc>
                  <a:txBody>
                    <a:bodyPr/>
                    <a:lstStyle/>
                    <a:p>
                      <a:pPr marL="86360">
                        <a:lnSpc>
                          <a:spcPct val="100000"/>
                        </a:lnSpc>
                        <a:spcBef>
                          <a:spcPts val="365"/>
                        </a:spcBef>
                      </a:pPr>
                      <a:r>
                        <a:rPr sz="1600" spc="-5" dirty="0">
                          <a:solidFill>
                            <a:srgbClr val="0000FF"/>
                          </a:solidFill>
                          <a:latin typeface="Arial"/>
                          <a:cs typeface="Arial"/>
                        </a:rPr>
                        <a:t>boolean</a:t>
                      </a:r>
                      <a:r>
                        <a:rPr sz="1600" spc="-95" dirty="0">
                          <a:solidFill>
                            <a:srgbClr val="0000FF"/>
                          </a:solidFill>
                          <a:latin typeface="Arial"/>
                          <a:cs typeface="Arial"/>
                        </a:rPr>
                        <a:t> </a:t>
                      </a:r>
                      <a:r>
                        <a:rPr sz="1600" spc="-5" dirty="0">
                          <a:latin typeface="Arial"/>
                          <a:cs typeface="Arial"/>
                        </a:rPr>
                        <a:t>canWrite();</a:t>
                      </a:r>
                      <a:endParaRPr sz="1600">
                        <a:latin typeface="Arial"/>
                        <a:cs typeface="Arial"/>
                      </a:endParaRPr>
                    </a:p>
                  </a:txBody>
                  <a:tcPr marL="0" marR="0" marT="0" marB="0">
                    <a:lnL w="9143">
                      <a:solidFill>
                        <a:srgbClr val="000000"/>
                      </a:solidFill>
                      <a:prstDash val="solid"/>
                    </a:lnL>
                    <a:lnR w="9143">
                      <a:solidFill>
                        <a:srgbClr val="000000"/>
                      </a:solidFill>
                      <a:prstDash val="solid"/>
                    </a:lnR>
                    <a:lnT w="10667">
                      <a:solidFill>
                        <a:srgbClr val="000000"/>
                      </a:solidFill>
                      <a:prstDash val="solid"/>
                    </a:lnT>
                    <a:lnB w="9143">
                      <a:solidFill>
                        <a:srgbClr val="000000"/>
                      </a:solidFill>
                      <a:prstDash val="solid"/>
                    </a:lnB>
                  </a:tcPr>
                </a:tc>
                <a:tc>
                  <a:txBody>
                    <a:bodyPr/>
                    <a:lstStyle/>
                    <a:p>
                      <a:pPr marL="86360">
                        <a:lnSpc>
                          <a:spcPct val="100000"/>
                        </a:lnSpc>
                        <a:spcBef>
                          <a:spcPts val="365"/>
                        </a:spcBef>
                      </a:pPr>
                      <a:r>
                        <a:rPr sz="1600" spc="-5" dirty="0">
                          <a:latin typeface="Arial"/>
                          <a:cs typeface="Arial"/>
                        </a:rPr>
                        <a:t>Le </a:t>
                      </a:r>
                      <a:r>
                        <a:rPr sz="1600" dirty="0">
                          <a:latin typeface="Arial"/>
                          <a:cs typeface="Arial"/>
                        </a:rPr>
                        <a:t>fichier </a:t>
                      </a:r>
                      <a:r>
                        <a:rPr sz="1600" spc="-5" dirty="0">
                          <a:latin typeface="Arial"/>
                          <a:cs typeface="Arial"/>
                        </a:rPr>
                        <a:t>est t-il modifiable</a:t>
                      </a:r>
                      <a:r>
                        <a:rPr sz="1600" spc="-25" dirty="0">
                          <a:latin typeface="Arial"/>
                          <a:cs typeface="Arial"/>
                        </a:rPr>
                        <a:t> </a:t>
                      </a:r>
                      <a:r>
                        <a:rPr sz="1600" spc="-5" dirty="0">
                          <a:latin typeface="Arial"/>
                          <a:cs typeface="Arial"/>
                        </a:rPr>
                        <a:t>?</a:t>
                      </a:r>
                      <a:endParaRPr sz="1600">
                        <a:latin typeface="Arial"/>
                        <a:cs typeface="Arial"/>
                      </a:endParaRPr>
                    </a:p>
                  </a:txBody>
                  <a:tcPr marL="0" marR="0" marT="0" marB="0">
                    <a:lnL w="9143">
                      <a:solidFill>
                        <a:srgbClr val="000000"/>
                      </a:solidFill>
                      <a:prstDash val="solid"/>
                    </a:lnL>
                    <a:lnR w="9143">
                      <a:solidFill>
                        <a:srgbClr val="000000"/>
                      </a:solidFill>
                      <a:prstDash val="solid"/>
                    </a:lnR>
                    <a:lnT w="10667">
                      <a:solidFill>
                        <a:srgbClr val="000000"/>
                      </a:solidFill>
                      <a:prstDash val="solid"/>
                    </a:lnT>
                    <a:lnB w="9143">
                      <a:solidFill>
                        <a:srgbClr val="000000"/>
                      </a:solidFill>
                      <a:prstDash val="solid"/>
                    </a:lnB>
                  </a:tcPr>
                </a:tc>
                <a:extLst>
                  <a:ext uri="{0D108BD9-81ED-4DB2-BD59-A6C34878D82A}">
                    <a16:rowId xmlns:a16="http://schemas.microsoft.com/office/drawing/2014/main" val="10007"/>
                  </a:ext>
                </a:extLst>
              </a:tr>
              <a:tr h="359663">
                <a:tc>
                  <a:txBody>
                    <a:bodyPr/>
                    <a:lstStyle/>
                    <a:p>
                      <a:pPr marL="86360">
                        <a:lnSpc>
                          <a:spcPct val="100000"/>
                        </a:lnSpc>
                        <a:spcBef>
                          <a:spcPts val="365"/>
                        </a:spcBef>
                      </a:pPr>
                      <a:r>
                        <a:rPr sz="1600" spc="-5" dirty="0">
                          <a:solidFill>
                            <a:srgbClr val="0000FF"/>
                          </a:solidFill>
                          <a:latin typeface="Arial"/>
                          <a:cs typeface="Arial"/>
                        </a:rPr>
                        <a:t>boolean</a:t>
                      </a:r>
                      <a:r>
                        <a:rPr sz="1600" spc="-85" dirty="0">
                          <a:solidFill>
                            <a:srgbClr val="0000FF"/>
                          </a:solidFill>
                          <a:latin typeface="Arial"/>
                          <a:cs typeface="Arial"/>
                        </a:rPr>
                        <a:t> </a:t>
                      </a:r>
                      <a:r>
                        <a:rPr sz="1600" spc="-5" dirty="0">
                          <a:latin typeface="Arial"/>
                          <a:cs typeface="Arial"/>
                        </a:rPr>
                        <a:t>isDirectory();</a:t>
                      </a:r>
                      <a:endParaRPr sz="1600">
                        <a:latin typeface="Arial"/>
                        <a:cs typeface="Arial"/>
                      </a:endParaRPr>
                    </a:p>
                  </a:txBody>
                  <a:tcPr marL="0" marR="0" marT="0" marB="0">
                    <a:lnL w="9143">
                      <a:solidFill>
                        <a:srgbClr val="000000"/>
                      </a:solidFill>
                      <a:prstDash val="solid"/>
                    </a:lnL>
                    <a:lnR w="9143">
                      <a:solidFill>
                        <a:srgbClr val="000000"/>
                      </a:solidFill>
                      <a:prstDash val="solid"/>
                    </a:lnR>
                    <a:lnT w="9143">
                      <a:solidFill>
                        <a:srgbClr val="000000"/>
                      </a:solidFill>
                      <a:prstDash val="solid"/>
                    </a:lnT>
                    <a:lnB w="9143">
                      <a:solidFill>
                        <a:srgbClr val="000000"/>
                      </a:solidFill>
                      <a:prstDash val="solid"/>
                    </a:lnB>
                  </a:tcPr>
                </a:tc>
                <a:tc>
                  <a:txBody>
                    <a:bodyPr/>
                    <a:lstStyle/>
                    <a:p>
                      <a:pPr marL="86360">
                        <a:lnSpc>
                          <a:spcPct val="100000"/>
                        </a:lnSpc>
                        <a:spcBef>
                          <a:spcPts val="365"/>
                        </a:spcBef>
                      </a:pPr>
                      <a:r>
                        <a:rPr sz="1600" spc="-5" dirty="0">
                          <a:latin typeface="Arial"/>
                          <a:cs typeface="Arial"/>
                        </a:rPr>
                        <a:t>Permet de </a:t>
                      </a:r>
                      <a:r>
                        <a:rPr sz="1600" dirty="0">
                          <a:latin typeface="Arial"/>
                          <a:cs typeface="Arial"/>
                        </a:rPr>
                        <a:t>savoir si </a:t>
                      </a:r>
                      <a:r>
                        <a:rPr sz="1600" spc="-5" dirty="0">
                          <a:latin typeface="Arial"/>
                          <a:cs typeface="Arial"/>
                        </a:rPr>
                        <a:t>c'est un</a:t>
                      </a:r>
                      <a:r>
                        <a:rPr sz="1600" spc="-20" dirty="0">
                          <a:latin typeface="Arial"/>
                          <a:cs typeface="Arial"/>
                        </a:rPr>
                        <a:t> </a:t>
                      </a:r>
                      <a:r>
                        <a:rPr sz="1600" spc="-5" dirty="0">
                          <a:latin typeface="Arial"/>
                          <a:cs typeface="Arial"/>
                        </a:rPr>
                        <a:t>répertoire.</a:t>
                      </a:r>
                      <a:endParaRPr sz="1600">
                        <a:latin typeface="Arial"/>
                        <a:cs typeface="Arial"/>
                      </a:endParaRPr>
                    </a:p>
                  </a:txBody>
                  <a:tcPr marL="0" marR="0" marT="0" marB="0">
                    <a:lnL w="9143">
                      <a:solidFill>
                        <a:srgbClr val="000000"/>
                      </a:solidFill>
                      <a:prstDash val="solid"/>
                    </a:lnL>
                    <a:lnR w="9143">
                      <a:solidFill>
                        <a:srgbClr val="000000"/>
                      </a:solidFill>
                      <a:prstDash val="solid"/>
                    </a:lnR>
                    <a:lnT w="9143">
                      <a:solidFill>
                        <a:srgbClr val="000000"/>
                      </a:solidFill>
                      <a:prstDash val="solid"/>
                    </a:lnT>
                    <a:lnB w="9143">
                      <a:solidFill>
                        <a:srgbClr val="000000"/>
                      </a:solidFill>
                      <a:prstDash val="solid"/>
                    </a:lnB>
                  </a:tcPr>
                </a:tc>
                <a:extLst>
                  <a:ext uri="{0D108BD9-81ED-4DB2-BD59-A6C34878D82A}">
                    <a16:rowId xmlns:a16="http://schemas.microsoft.com/office/drawing/2014/main" val="10008"/>
                  </a:ext>
                </a:extLst>
              </a:tr>
              <a:tr h="358139">
                <a:tc>
                  <a:txBody>
                    <a:bodyPr/>
                    <a:lstStyle/>
                    <a:p>
                      <a:pPr marL="86360">
                        <a:lnSpc>
                          <a:spcPct val="100000"/>
                        </a:lnSpc>
                        <a:spcBef>
                          <a:spcPts val="365"/>
                        </a:spcBef>
                      </a:pPr>
                      <a:r>
                        <a:rPr sz="1600" spc="-5" dirty="0">
                          <a:solidFill>
                            <a:srgbClr val="0000FF"/>
                          </a:solidFill>
                          <a:latin typeface="Arial"/>
                          <a:cs typeface="Arial"/>
                        </a:rPr>
                        <a:t>boolean</a:t>
                      </a:r>
                      <a:r>
                        <a:rPr sz="1600" spc="-70" dirty="0">
                          <a:solidFill>
                            <a:srgbClr val="0000FF"/>
                          </a:solidFill>
                          <a:latin typeface="Arial"/>
                          <a:cs typeface="Arial"/>
                        </a:rPr>
                        <a:t> </a:t>
                      </a:r>
                      <a:r>
                        <a:rPr sz="1600" spc="-5" dirty="0">
                          <a:latin typeface="Arial"/>
                          <a:cs typeface="Arial"/>
                        </a:rPr>
                        <a:t>isFile();</a:t>
                      </a:r>
                      <a:endParaRPr sz="1600">
                        <a:latin typeface="Arial"/>
                        <a:cs typeface="Arial"/>
                      </a:endParaRPr>
                    </a:p>
                  </a:txBody>
                  <a:tcPr marL="0" marR="0" marT="0" marB="0">
                    <a:lnL w="9143">
                      <a:solidFill>
                        <a:srgbClr val="000000"/>
                      </a:solidFill>
                      <a:prstDash val="solid"/>
                    </a:lnL>
                    <a:lnR w="9143">
                      <a:solidFill>
                        <a:srgbClr val="000000"/>
                      </a:solidFill>
                      <a:prstDash val="solid"/>
                    </a:lnR>
                    <a:lnT w="9143">
                      <a:solidFill>
                        <a:srgbClr val="000000"/>
                      </a:solidFill>
                      <a:prstDash val="solid"/>
                    </a:lnT>
                    <a:lnB w="9143">
                      <a:solidFill>
                        <a:srgbClr val="000000"/>
                      </a:solidFill>
                      <a:prstDash val="solid"/>
                    </a:lnB>
                  </a:tcPr>
                </a:tc>
                <a:tc>
                  <a:txBody>
                    <a:bodyPr/>
                    <a:lstStyle/>
                    <a:p>
                      <a:pPr marL="86360">
                        <a:lnSpc>
                          <a:spcPct val="100000"/>
                        </a:lnSpc>
                        <a:spcBef>
                          <a:spcPts val="365"/>
                        </a:spcBef>
                      </a:pPr>
                      <a:r>
                        <a:rPr sz="1600" spc="-5" dirty="0">
                          <a:latin typeface="Arial"/>
                          <a:cs typeface="Arial"/>
                        </a:rPr>
                        <a:t>Permet de </a:t>
                      </a:r>
                      <a:r>
                        <a:rPr sz="1600" dirty="0">
                          <a:latin typeface="Arial"/>
                          <a:cs typeface="Arial"/>
                        </a:rPr>
                        <a:t>savoir si </a:t>
                      </a:r>
                      <a:r>
                        <a:rPr sz="1600" spc="-5" dirty="0">
                          <a:latin typeface="Arial"/>
                          <a:cs typeface="Arial"/>
                        </a:rPr>
                        <a:t>c'est un</a:t>
                      </a:r>
                      <a:r>
                        <a:rPr sz="1600" spc="-10" dirty="0">
                          <a:latin typeface="Arial"/>
                          <a:cs typeface="Arial"/>
                        </a:rPr>
                        <a:t> </a:t>
                      </a:r>
                      <a:r>
                        <a:rPr sz="1600" spc="-15" dirty="0">
                          <a:latin typeface="Arial"/>
                          <a:cs typeface="Arial"/>
                        </a:rPr>
                        <a:t>fichier.</a:t>
                      </a:r>
                      <a:endParaRPr sz="1600">
                        <a:latin typeface="Arial"/>
                        <a:cs typeface="Arial"/>
                      </a:endParaRPr>
                    </a:p>
                  </a:txBody>
                  <a:tcPr marL="0" marR="0" marT="0" marB="0">
                    <a:lnL w="9143">
                      <a:solidFill>
                        <a:srgbClr val="000000"/>
                      </a:solidFill>
                      <a:prstDash val="solid"/>
                    </a:lnL>
                    <a:lnR w="9143">
                      <a:solidFill>
                        <a:srgbClr val="000000"/>
                      </a:solidFill>
                      <a:prstDash val="solid"/>
                    </a:lnR>
                    <a:lnT w="9143">
                      <a:solidFill>
                        <a:srgbClr val="000000"/>
                      </a:solidFill>
                      <a:prstDash val="solid"/>
                    </a:lnT>
                    <a:lnB w="9143">
                      <a:solidFill>
                        <a:srgbClr val="000000"/>
                      </a:solidFill>
                      <a:prstDash val="solid"/>
                    </a:lnB>
                  </a:tcPr>
                </a:tc>
                <a:extLst>
                  <a:ext uri="{0D108BD9-81ED-4DB2-BD59-A6C34878D82A}">
                    <a16:rowId xmlns:a16="http://schemas.microsoft.com/office/drawing/2014/main" val="10009"/>
                  </a:ext>
                </a:extLst>
              </a:tr>
              <a:tr h="359663">
                <a:tc>
                  <a:txBody>
                    <a:bodyPr/>
                    <a:lstStyle/>
                    <a:p>
                      <a:pPr marL="86360">
                        <a:lnSpc>
                          <a:spcPct val="100000"/>
                        </a:lnSpc>
                        <a:spcBef>
                          <a:spcPts val="380"/>
                        </a:spcBef>
                      </a:pPr>
                      <a:r>
                        <a:rPr sz="1600" spc="-5" dirty="0">
                          <a:solidFill>
                            <a:srgbClr val="0000FF"/>
                          </a:solidFill>
                          <a:latin typeface="Arial"/>
                          <a:cs typeface="Arial"/>
                        </a:rPr>
                        <a:t>long</a:t>
                      </a:r>
                      <a:r>
                        <a:rPr sz="1600" spc="-75" dirty="0">
                          <a:solidFill>
                            <a:srgbClr val="0000FF"/>
                          </a:solidFill>
                          <a:latin typeface="Arial"/>
                          <a:cs typeface="Arial"/>
                        </a:rPr>
                        <a:t> </a:t>
                      </a:r>
                      <a:r>
                        <a:rPr sz="1600" spc="-5" dirty="0">
                          <a:latin typeface="Arial"/>
                          <a:cs typeface="Arial"/>
                        </a:rPr>
                        <a:t>length();</a:t>
                      </a:r>
                      <a:endParaRPr sz="1600">
                        <a:latin typeface="Arial"/>
                        <a:cs typeface="Arial"/>
                      </a:endParaRPr>
                    </a:p>
                  </a:txBody>
                  <a:tcPr marL="0" marR="0" marT="0" marB="0">
                    <a:lnL w="9143">
                      <a:solidFill>
                        <a:srgbClr val="000000"/>
                      </a:solidFill>
                      <a:prstDash val="solid"/>
                    </a:lnL>
                    <a:lnR w="9143">
                      <a:solidFill>
                        <a:srgbClr val="000000"/>
                      </a:solidFill>
                      <a:prstDash val="solid"/>
                    </a:lnR>
                    <a:lnT w="9143">
                      <a:solidFill>
                        <a:srgbClr val="000000"/>
                      </a:solidFill>
                      <a:prstDash val="solid"/>
                    </a:lnT>
                    <a:lnB w="9143">
                      <a:solidFill>
                        <a:srgbClr val="000000"/>
                      </a:solidFill>
                      <a:prstDash val="solid"/>
                    </a:lnB>
                  </a:tcPr>
                </a:tc>
                <a:tc>
                  <a:txBody>
                    <a:bodyPr/>
                    <a:lstStyle/>
                    <a:p>
                      <a:pPr marL="86360">
                        <a:lnSpc>
                          <a:spcPct val="100000"/>
                        </a:lnSpc>
                        <a:spcBef>
                          <a:spcPts val="380"/>
                        </a:spcBef>
                      </a:pPr>
                      <a:r>
                        <a:rPr sz="1600" spc="-5" dirty="0">
                          <a:latin typeface="Arial"/>
                          <a:cs typeface="Arial"/>
                        </a:rPr>
                        <a:t>Quelle est </a:t>
                      </a:r>
                      <a:r>
                        <a:rPr sz="1600" dirty="0">
                          <a:latin typeface="Arial"/>
                          <a:cs typeface="Arial"/>
                        </a:rPr>
                        <a:t>sa </a:t>
                      </a:r>
                      <a:r>
                        <a:rPr sz="1600" spc="-5" dirty="0">
                          <a:latin typeface="Arial"/>
                          <a:cs typeface="Arial"/>
                        </a:rPr>
                        <a:t>longueur (en octets)</a:t>
                      </a:r>
                      <a:r>
                        <a:rPr sz="1600" spc="30" dirty="0">
                          <a:latin typeface="Arial"/>
                          <a:cs typeface="Arial"/>
                        </a:rPr>
                        <a:t> </a:t>
                      </a:r>
                      <a:r>
                        <a:rPr sz="1600" spc="-5" dirty="0">
                          <a:latin typeface="Arial"/>
                          <a:cs typeface="Arial"/>
                        </a:rPr>
                        <a:t>?</a:t>
                      </a:r>
                      <a:endParaRPr sz="1600">
                        <a:latin typeface="Arial"/>
                        <a:cs typeface="Arial"/>
                      </a:endParaRPr>
                    </a:p>
                  </a:txBody>
                  <a:tcPr marL="0" marR="0" marT="0" marB="0">
                    <a:lnL w="9143">
                      <a:solidFill>
                        <a:srgbClr val="000000"/>
                      </a:solidFill>
                      <a:prstDash val="solid"/>
                    </a:lnL>
                    <a:lnR w="9143">
                      <a:solidFill>
                        <a:srgbClr val="000000"/>
                      </a:solidFill>
                      <a:prstDash val="solid"/>
                    </a:lnR>
                    <a:lnT w="9143">
                      <a:solidFill>
                        <a:srgbClr val="000000"/>
                      </a:solidFill>
                      <a:prstDash val="solid"/>
                    </a:lnT>
                    <a:lnB w="9143">
                      <a:solidFill>
                        <a:srgbClr val="000000"/>
                      </a:solidFill>
                      <a:prstDash val="solid"/>
                    </a:lnB>
                  </a:tcPr>
                </a:tc>
                <a:extLst>
                  <a:ext uri="{0D108BD9-81ED-4DB2-BD59-A6C34878D82A}">
                    <a16:rowId xmlns:a16="http://schemas.microsoft.com/office/drawing/2014/main" val="10010"/>
                  </a:ext>
                </a:extLst>
              </a:tr>
              <a:tr h="358901">
                <a:tc>
                  <a:txBody>
                    <a:bodyPr/>
                    <a:lstStyle/>
                    <a:p>
                      <a:pPr marL="86360">
                        <a:lnSpc>
                          <a:spcPct val="100000"/>
                        </a:lnSpc>
                        <a:spcBef>
                          <a:spcPts val="365"/>
                        </a:spcBef>
                      </a:pPr>
                      <a:r>
                        <a:rPr sz="1600" spc="-5" dirty="0">
                          <a:solidFill>
                            <a:srgbClr val="0000FF"/>
                          </a:solidFill>
                          <a:latin typeface="Arial"/>
                          <a:cs typeface="Arial"/>
                        </a:rPr>
                        <a:t>boolean</a:t>
                      </a:r>
                      <a:r>
                        <a:rPr sz="1600" spc="-80" dirty="0">
                          <a:solidFill>
                            <a:srgbClr val="0000FF"/>
                          </a:solidFill>
                          <a:latin typeface="Arial"/>
                          <a:cs typeface="Arial"/>
                        </a:rPr>
                        <a:t> </a:t>
                      </a:r>
                      <a:r>
                        <a:rPr sz="1600" spc="-5" dirty="0">
                          <a:latin typeface="Arial"/>
                          <a:cs typeface="Arial"/>
                        </a:rPr>
                        <a:t>delete();</a:t>
                      </a:r>
                      <a:endParaRPr sz="1600">
                        <a:latin typeface="Arial"/>
                        <a:cs typeface="Arial"/>
                      </a:endParaRPr>
                    </a:p>
                  </a:txBody>
                  <a:tcPr marL="0" marR="0" marT="0" marB="0">
                    <a:lnL w="9143">
                      <a:solidFill>
                        <a:srgbClr val="000000"/>
                      </a:solidFill>
                      <a:prstDash val="solid"/>
                    </a:lnL>
                    <a:lnR w="9143">
                      <a:solidFill>
                        <a:srgbClr val="000000"/>
                      </a:solidFill>
                      <a:prstDash val="solid"/>
                    </a:lnR>
                    <a:lnT w="9143">
                      <a:solidFill>
                        <a:srgbClr val="000000"/>
                      </a:solidFill>
                      <a:prstDash val="solid"/>
                    </a:lnT>
                    <a:lnB w="10667">
                      <a:solidFill>
                        <a:srgbClr val="000000"/>
                      </a:solidFill>
                      <a:prstDash val="solid"/>
                    </a:lnB>
                  </a:tcPr>
                </a:tc>
                <a:tc>
                  <a:txBody>
                    <a:bodyPr/>
                    <a:lstStyle/>
                    <a:p>
                      <a:pPr marL="86360">
                        <a:lnSpc>
                          <a:spcPct val="100000"/>
                        </a:lnSpc>
                        <a:spcBef>
                          <a:spcPts val="365"/>
                        </a:spcBef>
                      </a:pPr>
                      <a:r>
                        <a:rPr sz="1600" spc="-5" dirty="0">
                          <a:latin typeface="Arial"/>
                          <a:cs typeface="Arial"/>
                        </a:rPr>
                        <a:t>Permet d'effacer </a:t>
                      </a:r>
                      <a:r>
                        <a:rPr sz="1600" dirty="0">
                          <a:latin typeface="Arial"/>
                          <a:cs typeface="Arial"/>
                        </a:rPr>
                        <a:t>le</a:t>
                      </a:r>
                      <a:r>
                        <a:rPr sz="1600" spc="-30" dirty="0">
                          <a:latin typeface="Arial"/>
                          <a:cs typeface="Arial"/>
                        </a:rPr>
                        <a:t> </a:t>
                      </a:r>
                      <a:r>
                        <a:rPr sz="1600" spc="-15" dirty="0">
                          <a:latin typeface="Arial"/>
                          <a:cs typeface="Arial"/>
                        </a:rPr>
                        <a:t>fichier.</a:t>
                      </a:r>
                      <a:endParaRPr sz="1600">
                        <a:latin typeface="Arial"/>
                        <a:cs typeface="Arial"/>
                      </a:endParaRPr>
                    </a:p>
                  </a:txBody>
                  <a:tcPr marL="0" marR="0" marT="0" marB="0">
                    <a:lnL w="9143">
                      <a:solidFill>
                        <a:srgbClr val="000000"/>
                      </a:solidFill>
                      <a:prstDash val="solid"/>
                    </a:lnL>
                    <a:lnR w="9143">
                      <a:solidFill>
                        <a:srgbClr val="000000"/>
                      </a:solidFill>
                      <a:prstDash val="solid"/>
                    </a:lnR>
                    <a:lnT w="9143">
                      <a:solidFill>
                        <a:srgbClr val="000000"/>
                      </a:solidFill>
                      <a:prstDash val="solid"/>
                    </a:lnT>
                    <a:lnB w="10667">
                      <a:solidFill>
                        <a:srgbClr val="000000"/>
                      </a:solidFill>
                      <a:prstDash val="solid"/>
                    </a:lnB>
                  </a:tcPr>
                </a:tc>
                <a:extLst>
                  <a:ext uri="{0D108BD9-81ED-4DB2-BD59-A6C34878D82A}">
                    <a16:rowId xmlns:a16="http://schemas.microsoft.com/office/drawing/2014/main" val="10011"/>
                  </a:ext>
                </a:extLst>
              </a:tr>
              <a:tr h="358901">
                <a:tc>
                  <a:txBody>
                    <a:bodyPr/>
                    <a:lstStyle/>
                    <a:p>
                      <a:pPr marL="86360">
                        <a:lnSpc>
                          <a:spcPct val="100000"/>
                        </a:lnSpc>
                        <a:spcBef>
                          <a:spcPts val="365"/>
                        </a:spcBef>
                      </a:pPr>
                      <a:r>
                        <a:rPr sz="1600" spc="-5" dirty="0">
                          <a:solidFill>
                            <a:srgbClr val="0000FF"/>
                          </a:solidFill>
                          <a:latin typeface="Arial"/>
                          <a:cs typeface="Arial"/>
                        </a:rPr>
                        <a:t>boolean</a:t>
                      </a:r>
                      <a:r>
                        <a:rPr sz="1600" spc="-85" dirty="0">
                          <a:solidFill>
                            <a:srgbClr val="0000FF"/>
                          </a:solidFill>
                          <a:latin typeface="Arial"/>
                          <a:cs typeface="Arial"/>
                        </a:rPr>
                        <a:t> </a:t>
                      </a:r>
                      <a:r>
                        <a:rPr sz="1600" spc="-5" dirty="0">
                          <a:latin typeface="Arial"/>
                          <a:cs typeface="Arial"/>
                        </a:rPr>
                        <a:t>mkdir();</a:t>
                      </a:r>
                      <a:endParaRPr sz="1600">
                        <a:latin typeface="Arial"/>
                        <a:cs typeface="Arial"/>
                      </a:endParaRPr>
                    </a:p>
                  </a:txBody>
                  <a:tcPr marL="0" marR="0" marT="0" marB="0">
                    <a:lnL w="9143">
                      <a:solidFill>
                        <a:srgbClr val="000000"/>
                      </a:solidFill>
                      <a:prstDash val="solid"/>
                    </a:lnL>
                    <a:lnR w="9143">
                      <a:solidFill>
                        <a:srgbClr val="000000"/>
                      </a:solidFill>
                      <a:prstDash val="solid"/>
                    </a:lnR>
                    <a:lnT w="10667">
                      <a:solidFill>
                        <a:srgbClr val="000000"/>
                      </a:solidFill>
                      <a:prstDash val="solid"/>
                    </a:lnT>
                    <a:lnB w="9143">
                      <a:solidFill>
                        <a:srgbClr val="000000"/>
                      </a:solidFill>
                      <a:prstDash val="solid"/>
                    </a:lnB>
                  </a:tcPr>
                </a:tc>
                <a:tc>
                  <a:txBody>
                    <a:bodyPr/>
                    <a:lstStyle/>
                    <a:p>
                      <a:pPr marL="86360">
                        <a:lnSpc>
                          <a:spcPct val="100000"/>
                        </a:lnSpc>
                        <a:spcBef>
                          <a:spcPts val="365"/>
                        </a:spcBef>
                      </a:pPr>
                      <a:r>
                        <a:rPr sz="1600" spc="-5" dirty="0">
                          <a:latin typeface="Arial"/>
                          <a:cs typeface="Arial"/>
                        </a:rPr>
                        <a:t>Permet de créer un répertoire.</a:t>
                      </a:r>
                      <a:endParaRPr sz="1600">
                        <a:latin typeface="Arial"/>
                        <a:cs typeface="Arial"/>
                      </a:endParaRPr>
                    </a:p>
                  </a:txBody>
                  <a:tcPr marL="0" marR="0" marT="0" marB="0">
                    <a:lnL w="9143">
                      <a:solidFill>
                        <a:srgbClr val="000000"/>
                      </a:solidFill>
                      <a:prstDash val="solid"/>
                    </a:lnL>
                    <a:lnR w="9143">
                      <a:solidFill>
                        <a:srgbClr val="000000"/>
                      </a:solidFill>
                      <a:prstDash val="solid"/>
                    </a:lnR>
                    <a:lnT w="10667">
                      <a:solidFill>
                        <a:srgbClr val="000000"/>
                      </a:solidFill>
                      <a:prstDash val="solid"/>
                    </a:lnT>
                    <a:lnB w="9143">
                      <a:solidFill>
                        <a:srgbClr val="000000"/>
                      </a:solidFill>
                      <a:prstDash val="solid"/>
                    </a:lnB>
                  </a:tcPr>
                </a:tc>
                <a:extLst>
                  <a:ext uri="{0D108BD9-81ED-4DB2-BD59-A6C34878D82A}">
                    <a16:rowId xmlns:a16="http://schemas.microsoft.com/office/drawing/2014/main" val="10012"/>
                  </a:ext>
                </a:extLst>
              </a:tr>
              <a:tr h="300989">
                <a:tc>
                  <a:txBody>
                    <a:bodyPr/>
                    <a:lstStyle/>
                    <a:p>
                      <a:endParaRPr sz="1600">
                        <a:latin typeface="Arial"/>
                        <a:cs typeface="Arial"/>
                      </a:endParaRPr>
                    </a:p>
                  </a:txBody>
                  <a:tcPr marL="0" marR="0" marT="0" marB="0">
                    <a:lnL w="9143">
                      <a:solidFill>
                        <a:srgbClr val="000000"/>
                      </a:solidFill>
                      <a:prstDash val="solid"/>
                    </a:lnL>
                    <a:lnR w="9143">
                      <a:solidFill>
                        <a:srgbClr val="000000"/>
                      </a:solidFill>
                      <a:prstDash val="solid"/>
                    </a:lnR>
                    <a:lnT w="9143">
                      <a:solidFill>
                        <a:srgbClr val="000000"/>
                      </a:solidFill>
                      <a:prstDash val="solid"/>
                    </a:lnT>
                    <a:lnB w="19811">
                      <a:solidFill>
                        <a:srgbClr val="CC9800"/>
                      </a:solidFill>
                      <a:prstDash val="solid"/>
                    </a:lnB>
                  </a:tcPr>
                </a:tc>
                <a:tc>
                  <a:txBody>
                    <a:bodyPr/>
                    <a:lstStyle/>
                    <a:p>
                      <a:endParaRPr sz="1600">
                        <a:latin typeface="Arial"/>
                        <a:cs typeface="Arial"/>
                      </a:endParaRPr>
                    </a:p>
                  </a:txBody>
                  <a:tcPr marL="0" marR="0" marT="0" marB="0">
                    <a:lnL w="9143">
                      <a:solidFill>
                        <a:srgbClr val="000000"/>
                      </a:solidFill>
                      <a:prstDash val="solid"/>
                    </a:lnL>
                    <a:lnR w="9143">
                      <a:solidFill>
                        <a:srgbClr val="000000"/>
                      </a:solidFill>
                      <a:prstDash val="solid"/>
                    </a:lnR>
                    <a:lnT w="9143">
                      <a:solidFill>
                        <a:srgbClr val="000000"/>
                      </a:solidFill>
                      <a:prstDash val="solid"/>
                    </a:lnT>
                    <a:lnB w="19811">
                      <a:solidFill>
                        <a:srgbClr val="CC9800"/>
                      </a:solidFill>
                      <a:prstDash val="solid"/>
                    </a:lnB>
                  </a:tcPr>
                </a:tc>
                <a:extLst>
                  <a:ext uri="{0D108BD9-81ED-4DB2-BD59-A6C34878D82A}">
                    <a16:rowId xmlns:a16="http://schemas.microsoft.com/office/drawing/2014/main" val="10013"/>
                  </a:ext>
                </a:extLst>
              </a:tr>
              <a:tr h="281177">
                <a:tc>
                  <a:txBody>
                    <a:bodyPr/>
                    <a:lstStyle/>
                    <a:p>
                      <a:endParaRPr sz="1600" dirty="0">
                        <a:latin typeface="Arial"/>
                        <a:cs typeface="Arial"/>
                      </a:endParaRPr>
                    </a:p>
                  </a:txBody>
                  <a:tcPr marL="0" marR="0" marT="0" marB="0">
                    <a:lnL w="9143">
                      <a:solidFill>
                        <a:srgbClr val="000000"/>
                      </a:solidFill>
                      <a:prstDash val="solid"/>
                    </a:lnL>
                    <a:lnR w="9143">
                      <a:solidFill>
                        <a:srgbClr val="000000"/>
                      </a:solidFill>
                      <a:prstDash val="solid"/>
                    </a:lnR>
                    <a:lnT w="19811">
                      <a:solidFill>
                        <a:srgbClr val="CC9800"/>
                      </a:solidFill>
                      <a:prstDash val="solid"/>
                    </a:lnT>
                    <a:lnB w="9143">
                      <a:solidFill>
                        <a:srgbClr val="000000"/>
                      </a:solidFill>
                      <a:prstDash val="solid"/>
                    </a:lnB>
                  </a:tcPr>
                </a:tc>
                <a:tc>
                  <a:txBody>
                    <a:bodyPr/>
                    <a:lstStyle/>
                    <a:p>
                      <a:pPr marL="68580">
                        <a:lnSpc>
                          <a:spcPct val="100000"/>
                        </a:lnSpc>
                        <a:spcBef>
                          <a:spcPts val="780"/>
                        </a:spcBef>
                      </a:pPr>
                      <a:endParaRPr sz="1200" dirty="0">
                        <a:latin typeface="Garamond"/>
                        <a:cs typeface="Garamond"/>
                      </a:endParaRPr>
                    </a:p>
                  </a:txBody>
                  <a:tcPr marL="0" marR="0" marT="0" marB="0">
                    <a:lnL w="9143">
                      <a:solidFill>
                        <a:srgbClr val="000000"/>
                      </a:solidFill>
                      <a:prstDash val="solid"/>
                    </a:lnL>
                    <a:lnR w="9143">
                      <a:solidFill>
                        <a:srgbClr val="000000"/>
                      </a:solidFill>
                      <a:prstDash val="solid"/>
                    </a:lnR>
                    <a:lnT w="19811">
                      <a:solidFill>
                        <a:srgbClr val="CC9800"/>
                      </a:solidFill>
                      <a:prstDash val="solid"/>
                    </a:lnT>
                    <a:lnB w="9143">
                      <a:solidFill>
                        <a:srgbClr val="000000"/>
                      </a:solidFill>
                      <a:prstDash val="solid"/>
                    </a:lnB>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192182438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6115" rIns="0" bIns="0" rtlCol="0">
            <a:spAutoFit/>
          </a:bodyPr>
          <a:lstStyle/>
          <a:p>
            <a:pPr marL="146685">
              <a:lnSpc>
                <a:spcPct val="100000"/>
              </a:lnSpc>
            </a:pPr>
            <a:r>
              <a:rPr sz="3200" spc="-5" dirty="0"/>
              <a:t>Premier Exemple d’utilisation </a:t>
            </a:r>
            <a:r>
              <a:rPr sz="3200" dirty="0"/>
              <a:t>de </a:t>
            </a:r>
            <a:r>
              <a:rPr sz="3200" spc="-5" dirty="0"/>
              <a:t>la classe</a:t>
            </a:r>
            <a:r>
              <a:rPr sz="3200" spc="55" dirty="0"/>
              <a:t> </a:t>
            </a:r>
            <a:r>
              <a:rPr sz="3200" spc="-5" dirty="0"/>
              <a:t>File</a:t>
            </a:r>
            <a:endParaRPr sz="3200"/>
          </a:p>
        </p:txBody>
      </p:sp>
      <p:sp>
        <p:nvSpPr>
          <p:cNvPr id="16" name="object 16"/>
          <p:cNvSpPr txBox="1">
            <a:spLocks noGrp="1"/>
          </p:cNvSpPr>
          <p:nvPr>
            <p:ph type="sldNum" sz="quarter" idx="12"/>
          </p:nvPr>
        </p:nvSpPr>
        <p:spPr>
          <a:prstGeom prst="rect">
            <a:avLst/>
          </a:prstGeom>
        </p:spPr>
        <p:txBody>
          <a:bodyPr vert="horz" wrap="square" lIns="0" tIns="0" rIns="0" bIns="0" rtlCol="0">
            <a:spAutoFit/>
          </a:bodyPr>
          <a:lstStyle/>
          <a:p>
            <a:pPr marL="25400">
              <a:lnSpc>
                <a:spcPts val="1260"/>
              </a:lnSpc>
            </a:pPr>
            <a:fld id="{81D60167-4931-47E6-BA6A-407CBD079E47}" type="slidenum">
              <a:rPr dirty="0"/>
              <a:t>182</a:t>
            </a:fld>
            <a:endParaRPr dirty="0"/>
          </a:p>
        </p:txBody>
      </p:sp>
      <p:sp>
        <p:nvSpPr>
          <p:cNvPr id="3" name="object 3"/>
          <p:cNvSpPr txBox="1"/>
          <p:nvPr/>
        </p:nvSpPr>
        <p:spPr>
          <a:xfrm>
            <a:off x="1032644" y="1153667"/>
            <a:ext cx="7808595" cy="878205"/>
          </a:xfrm>
          <a:prstGeom prst="rect">
            <a:avLst/>
          </a:prstGeom>
        </p:spPr>
        <p:txBody>
          <a:bodyPr vert="horz" wrap="square" lIns="0" tIns="0" rIns="0" bIns="0" rtlCol="0">
            <a:spAutoFit/>
          </a:bodyPr>
          <a:lstStyle/>
          <a:p>
            <a:pPr marL="355600" marR="575310" indent="-342900">
              <a:lnSpc>
                <a:spcPct val="100000"/>
              </a:lnSpc>
              <a:buClr>
                <a:srgbClr val="CC9900"/>
              </a:buClr>
              <a:buSzPct val="63888"/>
              <a:buFont typeface="Wingdings"/>
              <a:buChar char=""/>
              <a:tabLst>
                <a:tab pos="354965" algn="l"/>
                <a:tab pos="355600" algn="l"/>
              </a:tabLst>
            </a:pPr>
            <a:r>
              <a:rPr sz="1800" spc="-5" dirty="0">
                <a:latin typeface="Arial"/>
                <a:cs typeface="Arial"/>
              </a:rPr>
              <a:t>Afficher le contenu d’un répertoire en affichant </a:t>
            </a:r>
            <a:r>
              <a:rPr sz="1800" dirty="0">
                <a:latin typeface="Arial"/>
                <a:cs typeface="Arial"/>
              </a:rPr>
              <a:t>si </a:t>
            </a:r>
            <a:r>
              <a:rPr sz="1800" spc="-5" dirty="0">
                <a:latin typeface="Arial"/>
                <a:cs typeface="Arial"/>
              </a:rPr>
              <a:t>les éléments de </a:t>
            </a:r>
            <a:r>
              <a:rPr sz="1800" dirty="0">
                <a:latin typeface="Arial"/>
                <a:cs typeface="Arial"/>
              </a:rPr>
              <a:t>ce  </a:t>
            </a:r>
            <a:r>
              <a:rPr sz="1800" spc="-5" dirty="0">
                <a:latin typeface="Arial"/>
                <a:cs typeface="Arial"/>
              </a:rPr>
              <a:t>répertoire sont des fichier ou des</a:t>
            </a:r>
            <a:r>
              <a:rPr sz="1800" spc="45" dirty="0">
                <a:latin typeface="Arial"/>
                <a:cs typeface="Arial"/>
              </a:rPr>
              <a:t> </a:t>
            </a:r>
            <a:r>
              <a:rPr sz="1800" spc="-5" dirty="0">
                <a:latin typeface="Arial"/>
                <a:cs typeface="Arial"/>
              </a:rPr>
              <a:t>répertoires.</a:t>
            </a:r>
            <a:endParaRPr sz="1800">
              <a:latin typeface="Arial"/>
              <a:cs typeface="Arial"/>
            </a:endParaRPr>
          </a:p>
          <a:p>
            <a:pPr marL="355600" indent="-342900">
              <a:lnSpc>
                <a:spcPct val="100000"/>
              </a:lnSpc>
              <a:spcBef>
                <a:spcPts val="430"/>
              </a:spcBef>
              <a:buClr>
                <a:srgbClr val="CC9900"/>
              </a:buClr>
              <a:buSzPct val="63888"/>
              <a:buFont typeface="Wingdings"/>
              <a:buChar char=""/>
              <a:tabLst>
                <a:tab pos="354965" algn="l"/>
                <a:tab pos="355600" algn="l"/>
              </a:tabLst>
            </a:pPr>
            <a:r>
              <a:rPr sz="1800" spc="-5" dirty="0">
                <a:latin typeface="Arial"/>
                <a:cs typeface="Arial"/>
              </a:rPr>
              <a:t>Dans le cas ou il s’agit d’un fichier afficher la capacité </a:t>
            </a:r>
            <a:r>
              <a:rPr sz="1800" spc="-10" dirty="0">
                <a:latin typeface="Arial"/>
                <a:cs typeface="Arial"/>
              </a:rPr>
              <a:t>physique </a:t>
            </a:r>
            <a:r>
              <a:rPr sz="1800" spc="-5" dirty="0">
                <a:latin typeface="Arial"/>
                <a:cs typeface="Arial"/>
              </a:rPr>
              <a:t>du</a:t>
            </a:r>
            <a:r>
              <a:rPr sz="1800" spc="204" dirty="0">
                <a:latin typeface="Arial"/>
                <a:cs typeface="Arial"/>
              </a:rPr>
              <a:t> </a:t>
            </a:r>
            <a:r>
              <a:rPr sz="1800" spc="-5" dirty="0">
                <a:latin typeface="Arial"/>
                <a:cs typeface="Arial"/>
              </a:rPr>
              <a:t>fichier.</a:t>
            </a:r>
            <a:endParaRPr sz="1800">
              <a:latin typeface="Arial"/>
              <a:cs typeface="Arial"/>
            </a:endParaRPr>
          </a:p>
        </p:txBody>
      </p:sp>
      <p:sp>
        <p:nvSpPr>
          <p:cNvPr id="4" name="object 4"/>
          <p:cNvSpPr/>
          <p:nvPr/>
        </p:nvSpPr>
        <p:spPr>
          <a:xfrm>
            <a:off x="1013341" y="2136647"/>
            <a:ext cx="5786755" cy="1641475"/>
          </a:xfrm>
          <a:custGeom>
            <a:avLst/>
            <a:gdLst/>
            <a:ahLst/>
            <a:cxnLst/>
            <a:rect l="l" t="t" r="r" b="b"/>
            <a:pathLst>
              <a:path w="5786755" h="1641475">
                <a:moveTo>
                  <a:pt x="5786624" y="1641348"/>
                </a:moveTo>
                <a:lnTo>
                  <a:pt x="5786624" y="6095"/>
                </a:lnTo>
                <a:lnTo>
                  <a:pt x="5780528" y="0"/>
                </a:lnTo>
                <a:lnTo>
                  <a:pt x="6095" y="0"/>
                </a:lnTo>
                <a:lnTo>
                  <a:pt x="0" y="6095"/>
                </a:lnTo>
                <a:lnTo>
                  <a:pt x="0" y="1641348"/>
                </a:lnTo>
                <a:lnTo>
                  <a:pt x="13715" y="1641348"/>
                </a:lnTo>
                <a:lnTo>
                  <a:pt x="13715" y="25907"/>
                </a:lnTo>
                <a:lnTo>
                  <a:pt x="25907" y="13715"/>
                </a:lnTo>
                <a:lnTo>
                  <a:pt x="25907" y="25907"/>
                </a:lnTo>
                <a:lnTo>
                  <a:pt x="5760716" y="25907"/>
                </a:lnTo>
                <a:lnTo>
                  <a:pt x="5760716" y="13715"/>
                </a:lnTo>
                <a:lnTo>
                  <a:pt x="5772908" y="25907"/>
                </a:lnTo>
                <a:lnTo>
                  <a:pt x="5772908" y="1641348"/>
                </a:lnTo>
                <a:lnTo>
                  <a:pt x="5786624" y="1641348"/>
                </a:lnTo>
                <a:close/>
              </a:path>
              <a:path w="5786755" h="1641475">
                <a:moveTo>
                  <a:pt x="25907" y="25907"/>
                </a:moveTo>
                <a:lnTo>
                  <a:pt x="25907" y="13715"/>
                </a:lnTo>
                <a:lnTo>
                  <a:pt x="13715" y="25907"/>
                </a:lnTo>
                <a:lnTo>
                  <a:pt x="25907" y="25907"/>
                </a:lnTo>
                <a:close/>
              </a:path>
              <a:path w="5786755" h="1641475">
                <a:moveTo>
                  <a:pt x="25907" y="1641348"/>
                </a:moveTo>
                <a:lnTo>
                  <a:pt x="25907" y="25907"/>
                </a:lnTo>
                <a:lnTo>
                  <a:pt x="13715" y="25907"/>
                </a:lnTo>
                <a:lnTo>
                  <a:pt x="13715" y="1641348"/>
                </a:lnTo>
                <a:lnTo>
                  <a:pt x="25907" y="1641348"/>
                </a:lnTo>
                <a:close/>
              </a:path>
              <a:path w="5786755" h="1641475">
                <a:moveTo>
                  <a:pt x="5772908" y="25907"/>
                </a:moveTo>
                <a:lnTo>
                  <a:pt x="5760716" y="13715"/>
                </a:lnTo>
                <a:lnTo>
                  <a:pt x="5760716" y="25907"/>
                </a:lnTo>
                <a:lnTo>
                  <a:pt x="5772908" y="25907"/>
                </a:lnTo>
                <a:close/>
              </a:path>
              <a:path w="5786755" h="1641475">
                <a:moveTo>
                  <a:pt x="5772908" y="1641348"/>
                </a:moveTo>
                <a:lnTo>
                  <a:pt x="5772908" y="25907"/>
                </a:lnTo>
                <a:lnTo>
                  <a:pt x="5760716" y="25907"/>
                </a:lnTo>
                <a:lnTo>
                  <a:pt x="5760716" y="1641348"/>
                </a:lnTo>
                <a:lnTo>
                  <a:pt x="5772908" y="1641348"/>
                </a:lnTo>
                <a:close/>
              </a:path>
            </a:pathLst>
          </a:custGeom>
          <a:solidFill>
            <a:srgbClr val="000000"/>
          </a:solidFill>
        </p:spPr>
        <p:txBody>
          <a:bodyPr wrap="square" lIns="0" tIns="0" rIns="0" bIns="0" rtlCol="0"/>
          <a:lstStyle/>
          <a:p>
            <a:endParaRPr/>
          </a:p>
        </p:txBody>
      </p:sp>
      <p:sp>
        <p:nvSpPr>
          <p:cNvPr id="5" name="object 5"/>
          <p:cNvSpPr/>
          <p:nvPr/>
        </p:nvSpPr>
        <p:spPr>
          <a:xfrm>
            <a:off x="6859402" y="2194560"/>
            <a:ext cx="2987040" cy="1583690"/>
          </a:xfrm>
          <a:custGeom>
            <a:avLst/>
            <a:gdLst/>
            <a:ahLst/>
            <a:cxnLst/>
            <a:rect l="l" t="t" r="r" b="b"/>
            <a:pathLst>
              <a:path w="2987040" h="1583689">
                <a:moveTo>
                  <a:pt x="0" y="0"/>
                </a:moveTo>
                <a:lnTo>
                  <a:pt x="0" y="1583436"/>
                </a:lnTo>
                <a:lnTo>
                  <a:pt x="2987039" y="1583436"/>
                </a:lnTo>
                <a:lnTo>
                  <a:pt x="2987039" y="0"/>
                </a:lnTo>
                <a:lnTo>
                  <a:pt x="0" y="0"/>
                </a:lnTo>
                <a:close/>
              </a:path>
            </a:pathLst>
          </a:custGeom>
          <a:solidFill>
            <a:srgbClr val="000000"/>
          </a:solidFill>
        </p:spPr>
        <p:txBody>
          <a:bodyPr wrap="square" lIns="0" tIns="0" rIns="0" bIns="0" rtlCol="0"/>
          <a:lstStyle/>
          <a:p>
            <a:endParaRPr/>
          </a:p>
        </p:txBody>
      </p:sp>
      <p:sp>
        <p:nvSpPr>
          <p:cNvPr id="6" name="object 6"/>
          <p:cNvSpPr/>
          <p:nvPr/>
        </p:nvSpPr>
        <p:spPr>
          <a:xfrm>
            <a:off x="6845686" y="2182367"/>
            <a:ext cx="3014980" cy="1595755"/>
          </a:xfrm>
          <a:custGeom>
            <a:avLst/>
            <a:gdLst/>
            <a:ahLst/>
            <a:cxnLst/>
            <a:rect l="l" t="t" r="r" b="b"/>
            <a:pathLst>
              <a:path w="3014979" h="1595754">
                <a:moveTo>
                  <a:pt x="3014471" y="1595628"/>
                </a:moveTo>
                <a:lnTo>
                  <a:pt x="3014471" y="4571"/>
                </a:lnTo>
                <a:lnTo>
                  <a:pt x="3008375" y="0"/>
                </a:lnTo>
                <a:lnTo>
                  <a:pt x="6095" y="0"/>
                </a:lnTo>
                <a:lnTo>
                  <a:pt x="0" y="4571"/>
                </a:lnTo>
                <a:lnTo>
                  <a:pt x="0" y="1595628"/>
                </a:lnTo>
                <a:lnTo>
                  <a:pt x="13715" y="1595628"/>
                </a:lnTo>
                <a:lnTo>
                  <a:pt x="13715" y="24383"/>
                </a:lnTo>
                <a:lnTo>
                  <a:pt x="25907" y="12191"/>
                </a:lnTo>
                <a:lnTo>
                  <a:pt x="25907" y="24383"/>
                </a:lnTo>
                <a:lnTo>
                  <a:pt x="2988563" y="24383"/>
                </a:lnTo>
                <a:lnTo>
                  <a:pt x="2988563" y="12191"/>
                </a:lnTo>
                <a:lnTo>
                  <a:pt x="3000755" y="24383"/>
                </a:lnTo>
                <a:lnTo>
                  <a:pt x="3000755" y="1595628"/>
                </a:lnTo>
                <a:lnTo>
                  <a:pt x="3014471" y="1595628"/>
                </a:lnTo>
                <a:close/>
              </a:path>
              <a:path w="3014979" h="1595754">
                <a:moveTo>
                  <a:pt x="25907" y="24383"/>
                </a:moveTo>
                <a:lnTo>
                  <a:pt x="25907" y="12191"/>
                </a:lnTo>
                <a:lnTo>
                  <a:pt x="13715" y="24383"/>
                </a:lnTo>
                <a:lnTo>
                  <a:pt x="25907" y="24383"/>
                </a:lnTo>
                <a:close/>
              </a:path>
              <a:path w="3014979" h="1595754">
                <a:moveTo>
                  <a:pt x="25907" y="1595628"/>
                </a:moveTo>
                <a:lnTo>
                  <a:pt x="25907" y="24383"/>
                </a:lnTo>
                <a:lnTo>
                  <a:pt x="13715" y="24383"/>
                </a:lnTo>
                <a:lnTo>
                  <a:pt x="13715" y="1595628"/>
                </a:lnTo>
                <a:lnTo>
                  <a:pt x="25907" y="1595628"/>
                </a:lnTo>
                <a:close/>
              </a:path>
              <a:path w="3014979" h="1595754">
                <a:moveTo>
                  <a:pt x="3000755" y="24383"/>
                </a:moveTo>
                <a:lnTo>
                  <a:pt x="2988563" y="12191"/>
                </a:lnTo>
                <a:lnTo>
                  <a:pt x="2988563" y="24383"/>
                </a:lnTo>
                <a:lnTo>
                  <a:pt x="3000755" y="24383"/>
                </a:lnTo>
                <a:close/>
              </a:path>
              <a:path w="3014979" h="1595754">
                <a:moveTo>
                  <a:pt x="3000755" y="1595628"/>
                </a:moveTo>
                <a:lnTo>
                  <a:pt x="3000755" y="24383"/>
                </a:lnTo>
                <a:lnTo>
                  <a:pt x="2988563" y="24383"/>
                </a:lnTo>
                <a:lnTo>
                  <a:pt x="2988563" y="1595628"/>
                </a:lnTo>
                <a:lnTo>
                  <a:pt x="3000755" y="1595628"/>
                </a:lnTo>
                <a:close/>
              </a:path>
            </a:pathLst>
          </a:custGeom>
          <a:solidFill>
            <a:srgbClr val="000000"/>
          </a:solidFill>
        </p:spPr>
        <p:txBody>
          <a:bodyPr wrap="square" lIns="0" tIns="0" rIns="0" bIns="0" rtlCol="0"/>
          <a:lstStyle/>
          <a:p>
            <a:endParaRPr/>
          </a:p>
        </p:txBody>
      </p:sp>
      <p:sp>
        <p:nvSpPr>
          <p:cNvPr id="7" name="object 7"/>
          <p:cNvSpPr/>
          <p:nvPr/>
        </p:nvSpPr>
        <p:spPr>
          <a:xfrm>
            <a:off x="6786253" y="6521957"/>
            <a:ext cx="2674620" cy="0"/>
          </a:xfrm>
          <a:custGeom>
            <a:avLst/>
            <a:gdLst/>
            <a:ahLst/>
            <a:cxnLst/>
            <a:rect l="l" t="t" r="r" b="b"/>
            <a:pathLst>
              <a:path w="2674620">
                <a:moveTo>
                  <a:pt x="0" y="0"/>
                </a:moveTo>
                <a:lnTo>
                  <a:pt x="2674619" y="0"/>
                </a:lnTo>
              </a:path>
            </a:pathLst>
          </a:custGeom>
          <a:ln w="19811">
            <a:solidFill>
              <a:srgbClr val="CC9800"/>
            </a:solidFill>
          </a:ln>
        </p:spPr>
        <p:txBody>
          <a:bodyPr wrap="square" lIns="0" tIns="0" rIns="0" bIns="0" rtlCol="0"/>
          <a:lstStyle/>
          <a:p>
            <a:endParaRPr/>
          </a:p>
        </p:txBody>
      </p:sp>
      <p:sp>
        <p:nvSpPr>
          <p:cNvPr id="8" name="object 8"/>
          <p:cNvSpPr/>
          <p:nvPr/>
        </p:nvSpPr>
        <p:spPr>
          <a:xfrm>
            <a:off x="1013341" y="3777996"/>
            <a:ext cx="5786755" cy="3182620"/>
          </a:xfrm>
          <a:custGeom>
            <a:avLst/>
            <a:gdLst/>
            <a:ahLst/>
            <a:cxnLst/>
            <a:rect l="l" t="t" r="r" b="b"/>
            <a:pathLst>
              <a:path w="5786755" h="3182620">
                <a:moveTo>
                  <a:pt x="25907" y="3156203"/>
                </a:moveTo>
                <a:lnTo>
                  <a:pt x="25907" y="0"/>
                </a:lnTo>
                <a:lnTo>
                  <a:pt x="0" y="0"/>
                </a:lnTo>
                <a:lnTo>
                  <a:pt x="0" y="3176015"/>
                </a:lnTo>
                <a:lnTo>
                  <a:pt x="6095" y="3182111"/>
                </a:lnTo>
                <a:lnTo>
                  <a:pt x="13715" y="3182111"/>
                </a:lnTo>
                <a:lnTo>
                  <a:pt x="13715" y="3156203"/>
                </a:lnTo>
                <a:lnTo>
                  <a:pt x="25907" y="3156203"/>
                </a:lnTo>
                <a:close/>
              </a:path>
              <a:path w="5786755" h="3182620">
                <a:moveTo>
                  <a:pt x="5772908" y="3156203"/>
                </a:moveTo>
                <a:lnTo>
                  <a:pt x="13715" y="3156203"/>
                </a:lnTo>
                <a:lnTo>
                  <a:pt x="25907" y="3168395"/>
                </a:lnTo>
                <a:lnTo>
                  <a:pt x="25907" y="3182111"/>
                </a:lnTo>
                <a:lnTo>
                  <a:pt x="5760716" y="3182111"/>
                </a:lnTo>
                <a:lnTo>
                  <a:pt x="5760716" y="3168395"/>
                </a:lnTo>
                <a:lnTo>
                  <a:pt x="5772908" y="3156203"/>
                </a:lnTo>
                <a:close/>
              </a:path>
              <a:path w="5786755" h="3182620">
                <a:moveTo>
                  <a:pt x="25907" y="3182111"/>
                </a:moveTo>
                <a:lnTo>
                  <a:pt x="25907" y="3168395"/>
                </a:lnTo>
                <a:lnTo>
                  <a:pt x="13715" y="3156203"/>
                </a:lnTo>
                <a:lnTo>
                  <a:pt x="13715" y="3182111"/>
                </a:lnTo>
                <a:lnTo>
                  <a:pt x="25907" y="3182111"/>
                </a:lnTo>
                <a:close/>
              </a:path>
              <a:path w="5786755" h="3182620">
                <a:moveTo>
                  <a:pt x="5786624" y="3176015"/>
                </a:moveTo>
                <a:lnTo>
                  <a:pt x="5786624" y="0"/>
                </a:lnTo>
                <a:lnTo>
                  <a:pt x="5760716" y="0"/>
                </a:lnTo>
                <a:lnTo>
                  <a:pt x="5760716" y="3156203"/>
                </a:lnTo>
                <a:lnTo>
                  <a:pt x="5772908" y="3156203"/>
                </a:lnTo>
                <a:lnTo>
                  <a:pt x="5772908" y="3182111"/>
                </a:lnTo>
                <a:lnTo>
                  <a:pt x="5780528" y="3182111"/>
                </a:lnTo>
                <a:lnTo>
                  <a:pt x="5786624" y="3176015"/>
                </a:lnTo>
                <a:close/>
              </a:path>
              <a:path w="5786755" h="3182620">
                <a:moveTo>
                  <a:pt x="5772908" y="3182111"/>
                </a:moveTo>
                <a:lnTo>
                  <a:pt x="5772908" y="3156203"/>
                </a:lnTo>
                <a:lnTo>
                  <a:pt x="5760716" y="3168395"/>
                </a:lnTo>
                <a:lnTo>
                  <a:pt x="5760716" y="3182111"/>
                </a:lnTo>
                <a:lnTo>
                  <a:pt x="5772908" y="3182111"/>
                </a:lnTo>
                <a:close/>
              </a:path>
            </a:pathLst>
          </a:custGeom>
          <a:solidFill>
            <a:srgbClr val="000000"/>
          </a:solidFill>
        </p:spPr>
        <p:txBody>
          <a:bodyPr wrap="square" lIns="0" tIns="0" rIns="0" bIns="0" rtlCol="0"/>
          <a:lstStyle/>
          <a:p>
            <a:endParaRPr/>
          </a:p>
        </p:txBody>
      </p:sp>
      <p:sp>
        <p:nvSpPr>
          <p:cNvPr id="9" name="object 9"/>
          <p:cNvSpPr txBox="1"/>
          <p:nvPr/>
        </p:nvSpPr>
        <p:spPr>
          <a:xfrm>
            <a:off x="1104272" y="2183383"/>
            <a:ext cx="5472430" cy="4413885"/>
          </a:xfrm>
          <a:prstGeom prst="rect">
            <a:avLst/>
          </a:prstGeom>
        </p:spPr>
        <p:txBody>
          <a:bodyPr vert="horz" wrap="square" lIns="0" tIns="0" rIns="0" bIns="0" rtlCol="0">
            <a:spAutoFit/>
          </a:bodyPr>
          <a:lstStyle/>
          <a:p>
            <a:pPr marL="12700" marR="2448560">
              <a:lnSpc>
                <a:spcPct val="100000"/>
              </a:lnSpc>
            </a:pPr>
            <a:r>
              <a:rPr sz="1600" b="1" spc="-10" dirty="0">
                <a:solidFill>
                  <a:srgbClr val="7E0054"/>
                </a:solidFill>
                <a:latin typeface="Consolas"/>
                <a:cs typeface="Consolas"/>
              </a:rPr>
              <a:t>import </a:t>
            </a:r>
            <a:r>
              <a:rPr sz="1600" b="1" spc="-10" dirty="0">
                <a:latin typeface="Consolas"/>
                <a:cs typeface="Consolas"/>
              </a:rPr>
              <a:t>java.io.File;  </a:t>
            </a:r>
            <a:r>
              <a:rPr sz="1600" b="1" spc="-10" dirty="0">
                <a:solidFill>
                  <a:srgbClr val="7E0054"/>
                </a:solidFill>
                <a:latin typeface="Consolas"/>
                <a:cs typeface="Consolas"/>
              </a:rPr>
              <a:t>public class </a:t>
            </a:r>
            <a:r>
              <a:rPr sz="1600" b="1" spc="-10" dirty="0">
                <a:latin typeface="Consolas"/>
                <a:cs typeface="Consolas"/>
              </a:rPr>
              <a:t>Application1</a:t>
            </a:r>
            <a:r>
              <a:rPr sz="1600" b="1" spc="-30" dirty="0">
                <a:latin typeface="Consolas"/>
                <a:cs typeface="Consolas"/>
              </a:rPr>
              <a:t> </a:t>
            </a:r>
            <a:r>
              <a:rPr sz="1600" b="1" spc="-5" dirty="0">
                <a:latin typeface="Consolas"/>
                <a:cs typeface="Consolas"/>
              </a:rPr>
              <a:t>{</a:t>
            </a:r>
            <a:endParaRPr sz="1600">
              <a:latin typeface="Consolas"/>
              <a:cs typeface="Consolas"/>
            </a:endParaRPr>
          </a:p>
          <a:p>
            <a:pPr marL="123825" marR="1003935" indent="-111760" algn="just">
              <a:lnSpc>
                <a:spcPct val="100000"/>
              </a:lnSpc>
            </a:pPr>
            <a:r>
              <a:rPr sz="1600" b="1" spc="-10" dirty="0">
                <a:solidFill>
                  <a:srgbClr val="7E0054"/>
                </a:solidFill>
                <a:latin typeface="Consolas"/>
                <a:cs typeface="Consolas"/>
              </a:rPr>
              <a:t>public static void </a:t>
            </a:r>
            <a:r>
              <a:rPr sz="1600" b="1" spc="-10" dirty="0">
                <a:latin typeface="Consolas"/>
                <a:cs typeface="Consolas"/>
              </a:rPr>
              <a:t>main(String[] args) </a:t>
            </a:r>
            <a:r>
              <a:rPr sz="1600" b="1" spc="-5" dirty="0">
                <a:latin typeface="Consolas"/>
                <a:cs typeface="Consolas"/>
              </a:rPr>
              <a:t>{  </a:t>
            </a:r>
            <a:r>
              <a:rPr sz="1600" spc="-10" dirty="0">
                <a:latin typeface="Consolas"/>
                <a:cs typeface="Consolas"/>
              </a:rPr>
              <a:t>String rep=</a:t>
            </a:r>
            <a:r>
              <a:rPr sz="1600" spc="-10" dirty="0">
                <a:solidFill>
                  <a:srgbClr val="2900FF"/>
                </a:solidFill>
                <a:latin typeface="Consolas"/>
                <a:cs typeface="Consolas"/>
              </a:rPr>
              <a:t>"c:/"</a:t>
            </a:r>
            <a:r>
              <a:rPr sz="1600" spc="-10" dirty="0">
                <a:latin typeface="Consolas"/>
                <a:cs typeface="Consolas"/>
              </a:rPr>
              <a:t>; File f=</a:t>
            </a:r>
            <a:r>
              <a:rPr sz="1600" b="1" spc="-10" dirty="0">
                <a:solidFill>
                  <a:srgbClr val="7E0054"/>
                </a:solidFill>
                <a:latin typeface="Consolas"/>
                <a:cs typeface="Consolas"/>
              </a:rPr>
              <a:t>new </a:t>
            </a:r>
            <a:r>
              <a:rPr sz="1600" b="1" spc="-10" dirty="0">
                <a:latin typeface="Consolas"/>
                <a:cs typeface="Consolas"/>
              </a:rPr>
              <a:t>File(rep);  </a:t>
            </a:r>
            <a:r>
              <a:rPr sz="1600" b="1" spc="-10" dirty="0">
                <a:solidFill>
                  <a:srgbClr val="7E0054"/>
                </a:solidFill>
                <a:latin typeface="Consolas"/>
                <a:cs typeface="Consolas"/>
              </a:rPr>
              <a:t>if</a:t>
            </a:r>
            <a:r>
              <a:rPr sz="1600" b="1" spc="-10" dirty="0">
                <a:latin typeface="Consolas"/>
                <a:cs typeface="Consolas"/>
              </a:rPr>
              <a:t>(f.exists()){</a:t>
            </a:r>
            <a:endParaRPr sz="1600">
              <a:latin typeface="Consolas"/>
              <a:cs typeface="Consolas"/>
            </a:endParaRPr>
          </a:p>
          <a:p>
            <a:pPr marL="234950">
              <a:lnSpc>
                <a:spcPct val="100000"/>
              </a:lnSpc>
            </a:pPr>
            <a:r>
              <a:rPr sz="1600" spc="-10" dirty="0">
                <a:latin typeface="Consolas"/>
                <a:cs typeface="Consolas"/>
              </a:rPr>
              <a:t>String[]</a:t>
            </a:r>
            <a:r>
              <a:rPr sz="1600" spc="-35" dirty="0">
                <a:latin typeface="Consolas"/>
                <a:cs typeface="Consolas"/>
              </a:rPr>
              <a:t> </a:t>
            </a:r>
            <a:r>
              <a:rPr sz="1600" spc="-10" dirty="0">
                <a:latin typeface="Consolas"/>
                <a:cs typeface="Consolas"/>
              </a:rPr>
              <a:t>contenu=f.list();</a:t>
            </a:r>
            <a:endParaRPr sz="1600">
              <a:latin typeface="Consolas"/>
              <a:cs typeface="Consolas"/>
            </a:endParaRPr>
          </a:p>
          <a:p>
            <a:pPr marL="457200" marR="1337310" indent="-222885">
              <a:lnSpc>
                <a:spcPct val="100000"/>
              </a:lnSpc>
            </a:pPr>
            <a:r>
              <a:rPr sz="1600" b="1" spc="-10" dirty="0">
                <a:solidFill>
                  <a:srgbClr val="7E0054"/>
                </a:solidFill>
                <a:latin typeface="Consolas"/>
                <a:cs typeface="Consolas"/>
              </a:rPr>
              <a:t>for</a:t>
            </a:r>
            <a:r>
              <a:rPr sz="1600" b="1" spc="-10" dirty="0">
                <a:latin typeface="Consolas"/>
                <a:cs typeface="Consolas"/>
              </a:rPr>
              <a:t>(</a:t>
            </a:r>
            <a:r>
              <a:rPr sz="1600" b="1" spc="-10" dirty="0">
                <a:solidFill>
                  <a:srgbClr val="7E0054"/>
                </a:solidFill>
                <a:latin typeface="Consolas"/>
                <a:cs typeface="Consolas"/>
              </a:rPr>
              <a:t>int </a:t>
            </a:r>
            <a:r>
              <a:rPr sz="1600" b="1" spc="-10" dirty="0">
                <a:latin typeface="Consolas"/>
                <a:cs typeface="Consolas"/>
              </a:rPr>
              <a:t>i=0;i&lt;contenu.</a:t>
            </a:r>
            <a:r>
              <a:rPr sz="1600" b="1" spc="-10" dirty="0">
                <a:solidFill>
                  <a:srgbClr val="0000C0"/>
                </a:solidFill>
                <a:latin typeface="Consolas"/>
                <a:cs typeface="Consolas"/>
              </a:rPr>
              <a:t>length</a:t>
            </a:r>
            <a:r>
              <a:rPr sz="1600" b="1" spc="-10" dirty="0">
                <a:latin typeface="Consolas"/>
                <a:cs typeface="Consolas"/>
              </a:rPr>
              <a:t>;i++){  </a:t>
            </a:r>
            <a:r>
              <a:rPr sz="1600" spc="-10" dirty="0">
                <a:latin typeface="Consolas"/>
                <a:cs typeface="Consolas"/>
              </a:rPr>
              <a:t>File f2=</a:t>
            </a:r>
            <a:r>
              <a:rPr sz="1600" b="1" spc="-10" dirty="0">
                <a:solidFill>
                  <a:srgbClr val="7E0054"/>
                </a:solidFill>
                <a:latin typeface="Consolas"/>
                <a:cs typeface="Consolas"/>
              </a:rPr>
              <a:t>new </a:t>
            </a:r>
            <a:r>
              <a:rPr sz="1600" b="1" spc="-10" dirty="0">
                <a:latin typeface="Consolas"/>
                <a:cs typeface="Consolas"/>
              </a:rPr>
              <a:t>File(rep,contenu[i]);  </a:t>
            </a:r>
            <a:r>
              <a:rPr sz="1600" b="1" spc="-10" dirty="0">
                <a:solidFill>
                  <a:srgbClr val="7E0054"/>
                </a:solidFill>
                <a:latin typeface="Consolas"/>
                <a:cs typeface="Consolas"/>
              </a:rPr>
              <a:t>if</a:t>
            </a:r>
            <a:r>
              <a:rPr sz="1600" b="1" spc="-10" dirty="0">
                <a:latin typeface="Consolas"/>
                <a:cs typeface="Consolas"/>
              </a:rPr>
              <a:t>(f2.isDirectory())</a:t>
            </a:r>
            <a:endParaRPr sz="1600">
              <a:latin typeface="Consolas"/>
              <a:cs typeface="Consolas"/>
            </a:endParaRPr>
          </a:p>
          <a:p>
            <a:pPr marL="680085">
              <a:lnSpc>
                <a:spcPct val="100000"/>
              </a:lnSpc>
            </a:pPr>
            <a:r>
              <a:rPr sz="1600" spc="-10" dirty="0">
                <a:latin typeface="Consolas"/>
                <a:cs typeface="Consolas"/>
              </a:rPr>
              <a:t>System.</a:t>
            </a:r>
            <a:r>
              <a:rPr sz="1600" i="1" spc="-10" dirty="0">
                <a:solidFill>
                  <a:srgbClr val="0000C0"/>
                </a:solidFill>
                <a:latin typeface="Consolas"/>
                <a:cs typeface="Consolas"/>
              </a:rPr>
              <a:t>out</a:t>
            </a:r>
            <a:r>
              <a:rPr sz="1600" i="1" spc="-10" dirty="0">
                <a:latin typeface="Consolas"/>
                <a:cs typeface="Consolas"/>
              </a:rPr>
              <a:t>.println(</a:t>
            </a:r>
            <a:r>
              <a:rPr sz="1600" i="1" spc="-10" dirty="0">
                <a:solidFill>
                  <a:srgbClr val="2900FF"/>
                </a:solidFill>
                <a:latin typeface="Consolas"/>
                <a:cs typeface="Consolas"/>
              </a:rPr>
              <a:t>"REP:"</a:t>
            </a:r>
            <a:r>
              <a:rPr sz="1600" i="1" spc="-10" dirty="0">
                <a:latin typeface="Consolas"/>
                <a:cs typeface="Consolas"/>
              </a:rPr>
              <a:t>+contenu[i]);</a:t>
            </a:r>
            <a:endParaRPr sz="1600">
              <a:latin typeface="Consolas"/>
              <a:cs typeface="Consolas"/>
            </a:endParaRPr>
          </a:p>
          <a:p>
            <a:pPr marL="457200">
              <a:lnSpc>
                <a:spcPct val="100000"/>
              </a:lnSpc>
            </a:pPr>
            <a:r>
              <a:rPr sz="1600" b="1" spc="-10" dirty="0">
                <a:solidFill>
                  <a:srgbClr val="7E0054"/>
                </a:solidFill>
                <a:latin typeface="Consolas"/>
                <a:cs typeface="Consolas"/>
              </a:rPr>
              <a:t>else</a:t>
            </a:r>
            <a:endParaRPr sz="1600">
              <a:latin typeface="Consolas"/>
              <a:cs typeface="Consolas"/>
            </a:endParaRPr>
          </a:p>
          <a:p>
            <a:pPr marL="12700" marR="5080" indent="667385">
              <a:lnSpc>
                <a:spcPct val="100000"/>
              </a:lnSpc>
            </a:pPr>
            <a:r>
              <a:rPr sz="1600" spc="-10" dirty="0">
                <a:latin typeface="Consolas"/>
                <a:cs typeface="Consolas"/>
              </a:rPr>
              <a:t>System.</a:t>
            </a:r>
            <a:r>
              <a:rPr sz="1600" i="1" spc="-10" dirty="0">
                <a:solidFill>
                  <a:srgbClr val="0000C0"/>
                </a:solidFill>
                <a:latin typeface="Consolas"/>
                <a:cs typeface="Consolas"/>
              </a:rPr>
              <a:t>out</a:t>
            </a:r>
            <a:r>
              <a:rPr sz="1600" i="1" spc="-10" dirty="0">
                <a:latin typeface="Consolas"/>
                <a:cs typeface="Consolas"/>
              </a:rPr>
              <a:t>.println(</a:t>
            </a:r>
            <a:r>
              <a:rPr sz="1600" i="1" spc="-10" dirty="0">
                <a:solidFill>
                  <a:srgbClr val="2900FF"/>
                </a:solidFill>
                <a:latin typeface="Consolas"/>
                <a:cs typeface="Consolas"/>
              </a:rPr>
              <a:t>"Fichier :"</a:t>
            </a:r>
            <a:r>
              <a:rPr sz="1600" i="1" spc="-10" dirty="0">
                <a:latin typeface="Consolas"/>
                <a:cs typeface="Consolas"/>
              </a:rPr>
              <a:t>+contenu[i]+</a:t>
            </a:r>
            <a:r>
              <a:rPr sz="1600" i="1" spc="-10" dirty="0">
                <a:solidFill>
                  <a:srgbClr val="2900FF"/>
                </a:solidFill>
                <a:latin typeface="Consolas"/>
                <a:cs typeface="Consolas"/>
              </a:rPr>
              <a:t>"  Size:"</a:t>
            </a:r>
            <a:r>
              <a:rPr sz="1600" i="1" spc="-10" dirty="0">
                <a:latin typeface="Consolas"/>
                <a:cs typeface="Consolas"/>
              </a:rPr>
              <a:t>+contenu[i].length());</a:t>
            </a:r>
            <a:endParaRPr sz="1600">
              <a:latin typeface="Consolas"/>
              <a:cs typeface="Consolas"/>
            </a:endParaRPr>
          </a:p>
          <a:p>
            <a:pPr marL="12700">
              <a:lnSpc>
                <a:spcPct val="100000"/>
              </a:lnSpc>
            </a:pPr>
            <a:r>
              <a:rPr sz="1600" spc="-5" dirty="0">
                <a:latin typeface="Consolas"/>
                <a:cs typeface="Consolas"/>
              </a:rPr>
              <a:t>}</a:t>
            </a:r>
            <a:endParaRPr sz="1600">
              <a:latin typeface="Consolas"/>
              <a:cs typeface="Consolas"/>
            </a:endParaRPr>
          </a:p>
          <a:p>
            <a:pPr marL="12700">
              <a:lnSpc>
                <a:spcPct val="100000"/>
              </a:lnSpc>
            </a:pPr>
            <a:r>
              <a:rPr sz="1600" spc="-5" dirty="0">
                <a:latin typeface="Consolas"/>
                <a:cs typeface="Consolas"/>
              </a:rPr>
              <a:t>}</a:t>
            </a:r>
            <a:endParaRPr sz="1600">
              <a:latin typeface="Consolas"/>
              <a:cs typeface="Consolas"/>
            </a:endParaRPr>
          </a:p>
          <a:p>
            <a:pPr marL="12700">
              <a:lnSpc>
                <a:spcPct val="100000"/>
              </a:lnSpc>
            </a:pPr>
            <a:r>
              <a:rPr sz="1600" b="1" spc="-10" dirty="0">
                <a:solidFill>
                  <a:srgbClr val="7E0054"/>
                </a:solidFill>
                <a:latin typeface="Consolas"/>
                <a:cs typeface="Consolas"/>
              </a:rPr>
              <a:t>else</a:t>
            </a:r>
            <a:r>
              <a:rPr sz="1600" b="1" spc="-10" dirty="0">
                <a:latin typeface="Consolas"/>
                <a:cs typeface="Consolas"/>
              </a:rPr>
              <a:t>{</a:t>
            </a:r>
            <a:endParaRPr sz="1600">
              <a:latin typeface="Consolas"/>
              <a:cs typeface="Consolas"/>
            </a:endParaRPr>
          </a:p>
          <a:p>
            <a:pPr marL="12700">
              <a:lnSpc>
                <a:spcPct val="100000"/>
              </a:lnSpc>
            </a:pPr>
            <a:r>
              <a:rPr sz="1600" spc="-10" dirty="0">
                <a:latin typeface="Consolas"/>
                <a:cs typeface="Consolas"/>
              </a:rPr>
              <a:t>System.</a:t>
            </a:r>
            <a:r>
              <a:rPr sz="1600" i="1" spc="-10" dirty="0">
                <a:solidFill>
                  <a:srgbClr val="0000C0"/>
                </a:solidFill>
                <a:latin typeface="Consolas"/>
                <a:cs typeface="Consolas"/>
              </a:rPr>
              <a:t>out</a:t>
            </a:r>
            <a:r>
              <a:rPr sz="1600" i="1" spc="-10" dirty="0">
                <a:latin typeface="Consolas"/>
                <a:cs typeface="Consolas"/>
              </a:rPr>
              <a:t>.println(rep+</a:t>
            </a:r>
            <a:r>
              <a:rPr sz="1600" i="1" spc="-10" dirty="0">
                <a:solidFill>
                  <a:srgbClr val="2900FF"/>
                </a:solidFill>
                <a:latin typeface="Consolas"/>
                <a:cs typeface="Consolas"/>
              </a:rPr>
              <a:t>" n'existe</a:t>
            </a:r>
            <a:r>
              <a:rPr sz="1600" i="1" spc="-15" dirty="0">
                <a:solidFill>
                  <a:srgbClr val="2900FF"/>
                </a:solidFill>
                <a:latin typeface="Consolas"/>
                <a:cs typeface="Consolas"/>
              </a:rPr>
              <a:t> </a:t>
            </a:r>
            <a:r>
              <a:rPr sz="1600" i="1" spc="-10" dirty="0">
                <a:solidFill>
                  <a:srgbClr val="2900FF"/>
                </a:solidFill>
                <a:latin typeface="Consolas"/>
                <a:cs typeface="Consolas"/>
              </a:rPr>
              <a:t>pas"</a:t>
            </a:r>
            <a:r>
              <a:rPr sz="1600" i="1" spc="-10" dirty="0">
                <a:latin typeface="Consolas"/>
                <a:cs typeface="Consolas"/>
              </a:rPr>
              <a:t>);</a:t>
            </a:r>
            <a:endParaRPr sz="1600">
              <a:latin typeface="Consolas"/>
              <a:cs typeface="Consolas"/>
            </a:endParaRPr>
          </a:p>
          <a:p>
            <a:pPr marL="12700">
              <a:lnSpc>
                <a:spcPct val="100000"/>
              </a:lnSpc>
            </a:pPr>
            <a:r>
              <a:rPr sz="1600" spc="-5" dirty="0">
                <a:latin typeface="Consolas"/>
                <a:cs typeface="Consolas"/>
              </a:rPr>
              <a:t>}</a:t>
            </a:r>
            <a:endParaRPr sz="1600">
              <a:latin typeface="Consolas"/>
              <a:cs typeface="Consolas"/>
            </a:endParaRPr>
          </a:p>
        </p:txBody>
      </p:sp>
      <p:sp>
        <p:nvSpPr>
          <p:cNvPr id="10" name="object 10"/>
          <p:cNvSpPr txBox="1"/>
          <p:nvPr/>
        </p:nvSpPr>
        <p:spPr>
          <a:xfrm>
            <a:off x="1104277" y="6572501"/>
            <a:ext cx="248285" cy="268605"/>
          </a:xfrm>
          <a:prstGeom prst="rect">
            <a:avLst/>
          </a:prstGeom>
        </p:spPr>
        <p:txBody>
          <a:bodyPr vert="horz" wrap="square" lIns="0" tIns="0" rIns="0" bIns="0" rtlCol="0">
            <a:spAutoFit/>
          </a:bodyPr>
          <a:lstStyle/>
          <a:p>
            <a:pPr marL="12700">
              <a:lnSpc>
                <a:spcPct val="100000"/>
              </a:lnSpc>
            </a:pPr>
            <a:r>
              <a:rPr sz="1600" spc="-10" dirty="0">
                <a:latin typeface="Consolas"/>
                <a:cs typeface="Consolas"/>
              </a:rPr>
              <a:t>}</a:t>
            </a:r>
            <a:r>
              <a:rPr sz="1600" spc="-5" dirty="0">
                <a:latin typeface="Consolas"/>
                <a:cs typeface="Consolas"/>
              </a:rPr>
              <a:t>}</a:t>
            </a:r>
            <a:endParaRPr sz="1600">
              <a:latin typeface="Consolas"/>
              <a:cs typeface="Consolas"/>
            </a:endParaRPr>
          </a:p>
        </p:txBody>
      </p:sp>
      <p:sp>
        <p:nvSpPr>
          <p:cNvPr id="11" name="object 11"/>
          <p:cNvSpPr/>
          <p:nvPr/>
        </p:nvSpPr>
        <p:spPr>
          <a:xfrm>
            <a:off x="6859402" y="3777996"/>
            <a:ext cx="2987040" cy="288290"/>
          </a:xfrm>
          <a:custGeom>
            <a:avLst/>
            <a:gdLst/>
            <a:ahLst/>
            <a:cxnLst/>
            <a:rect l="l" t="t" r="r" b="b"/>
            <a:pathLst>
              <a:path w="2987040" h="288289">
                <a:moveTo>
                  <a:pt x="2987039" y="0"/>
                </a:moveTo>
                <a:lnTo>
                  <a:pt x="0" y="0"/>
                </a:lnTo>
                <a:lnTo>
                  <a:pt x="0" y="288035"/>
                </a:lnTo>
                <a:lnTo>
                  <a:pt x="2987039" y="288035"/>
                </a:lnTo>
                <a:lnTo>
                  <a:pt x="2987039" y="0"/>
                </a:lnTo>
                <a:close/>
              </a:path>
            </a:pathLst>
          </a:custGeom>
          <a:solidFill>
            <a:srgbClr val="000000"/>
          </a:solidFill>
        </p:spPr>
        <p:txBody>
          <a:bodyPr wrap="square" lIns="0" tIns="0" rIns="0" bIns="0" rtlCol="0"/>
          <a:lstStyle/>
          <a:p>
            <a:endParaRPr/>
          </a:p>
        </p:txBody>
      </p:sp>
      <p:sp>
        <p:nvSpPr>
          <p:cNvPr id="12" name="object 12"/>
          <p:cNvSpPr/>
          <p:nvPr/>
        </p:nvSpPr>
        <p:spPr>
          <a:xfrm>
            <a:off x="6845686" y="3777996"/>
            <a:ext cx="3014980" cy="302260"/>
          </a:xfrm>
          <a:custGeom>
            <a:avLst/>
            <a:gdLst/>
            <a:ahLst/>
            <a:cxnLst/>
            <a:rect l="l" t="t" r="r" b="b"/>
            <a:pathLst>
              <a:path w="3014979" h="302260">
                <a:moveTo>
                  <a:pt x="25907" y="275843"/>
                </a:moveTo>
                <a:lnTo>
                  <a:pt x="25907" y="0"/>
                </a:lnTo>
                <a:lnTo>
                  <a:pt x="0" y="0"/>
                </a:lnTo>
                <a:lnTo>
                  <a:pt x="0" y="295655"/>
                </a:lnTo>
                <a:lnTo>
                  <a:pt x="6095" y="301751"/>
                </a:lnTo>
                <a:lnTo>
                  <a:pt x="13715" y="301751"/>
                </a:lnTo>
                <a:lnTo>
                  <a:pt x="13715" y="275843"/>
                </a:lnTo>
                <a:lnTo>
                  <a:pt x="25907" y="275843"/>
                </a:lnTo>
                <a:close/>
              </a:path>
              <a:path w="3014979" h="302260">
                <a:moveTo>
                  <a:pt x="3000755" y="275843"/>
                </a:moveTo>
                <a:lnTo>
                  <a:pt x="13715" y="275843"/>
                </a:lnTo>
                <a:lnTo>
                  <a:pt x="25907" y="288035"/>
                </a:lnTo>
                <a:lnTo>
                  <a:pt x="25907" y="301751"/>
                </a:lnTo>
                <a:lnTo>
                  <a:pt x="2988563" y="301751"/>
                </a:lnTo>
                <a:lnTo>
                  <a:pt x="2988563" y="288035"/>
                </a:lnTo>
                <a:lnTo>
                  <a:pt x="3000755" y="275843"/>
                </a:lnTo>
                <a:close/>
              </a:path>
              <a:path w="3014979" h="302260">
                <a:moveTo>
                  <a:pt x="25907" y="301751"/>
                </a:moveTo>
                <a:lnTo>
                  <a:pt x="25907" y="288035"/>
                </a:lnTo>
                <a:lnTo>
                  <a:pt x="13715" y="275843"/>
                </a:lnTo>
                <a:lnTo>
                  <a:pt x="13715" y="301751"/>
                </a:lnTo>
                <a:lnTo>
                  <a:pt x="25907" y="301751"/>
                </a:lnTo>
                <a:close/>
              </a:path>
              <a:path w="3014979" h="302260">
                <a:moveTo>
                  <a:pt x="3014471" y="295655"/>
                </a:moveTo>
                <a:lnTo>
                  <a:pt x="3014471" y="0"/>
                </a:lnTo>
                <a:lnTo>
                  <a:pt x="2988563" y="0"/>
                </a:lnTo>
                <a:lnTo>
                  <a:pt x="2988563" y="275843"/>
                </a:lnTo>
                <a:lnTo>
                  <a:pt x="3000755" y="275843"/>
                </a:lnTo>
                <a:lnTo>
                  <a:pt x="3000755" y="301751"/>
                </a:lnTo>
                <a:lnTo>
                  <a:pt x="3008375" y="301751"/>
                </a:lnTo>
                <a:lnTo>
                  <a:pt x="3014471" y="295655"/>
                </a:lnTo>
                <a:close/>
              </a:path>
              <a:path w="3014979" h="302260">
                <a:moveTo>
                  <a:pt x="3000755" y="301751"/>
                </a:moveTo>
                <a:lnTo>
                  <a:pt x="3000755" y="275843"/>
                </a:lnTo>
                <a:lnTo>
                  <a:pt x="2988563" y="288035"/>
                </a:lnTo>
                <a:lnTo>
                  <a:pt x="2988563" y="301751"/>
                </a:lnTo>
                <a:lnTo>
                  <a:pt x="3000755" y="301751"/>
                </a:lnTo>
                <a:close/>
              </a:path>
            </a:pathLst>
          </a:custGeom>
          <a:solidFill>
            <a:srgbClr val="000000"/>
          </a:solidFill>
        </p:spPr>
        <p:txBody>
          <a:bodyPr wrap="square" lIns="0" tIns="0" rIns="0" bIns="0" rtlCol="0"/>
          <a:lstStyle/>
          <a:p>
            <a:endParaRPr/>
          </a:p>
        </p:txBody>
      </p:sp>
      <p:sp>
        <p:nvSpPr>
          <p:cNvPr id="13" name="object 13"/>
          <p:cNvSpPr txBox="1"/>
          <p:nvPr/>
        </p:nvSpPr>
        <p:spPr>
          <a:xfrm>
            <a:off x="6859402" y="2194560"/>
            <a:ext cx="2987040" cy="1871980"/>
          </a:xfrm>
          <a:prstGeom prst="rect">
            <a:avLst/>
          </a:prstGeom>
        </p:spPr>
        <p:txBody>
          <a:bodyPr vert="horz" wrap="square" lIns="0" tIns="93980" rIns="0" bIns="0" rtlCol="0">
            <a:spAutoFit/>
          </a:bodyPr>
          <a:lstStyle/>
          <a:p>
            <a:pPr marL="89535" marR="220345">
              <a:lnSpc>
                <a:spcPct val="100000"/>
              </a:lnSpc>
              <a:spcBef>
                <a:spcPts val="740"/>
              </a:spcBef>
            </a:pPr>
            <a:r>
              <a:rPr sz="1200" b="1" dirty="0">
                <a:solidFill>
                  <a:srgbClr val="FFFFFF"/>
                </a:solidFill>
                <a:latin typeface="Courier New"/>
                <a:cs typeface="Courier New"/>
              </a:rPr>
              <a:t>Fichier :aff2 (2).asm Size:12  Fichier :aff2.asm Size:8  REP:And</a:t>
            </a:r>
            <a:endParaRPr sz="1200">
              <a:latin typeface="Courier New"/>
              <a:cs typeface="Courier New"/>
            </a:endParaRPr>
          </a:p>
          <a:p>
            <a:pPr marL="89535" marR="1141095">
              <a:lnSpc>
                <a:spcPct val="100000"/>
              </a:lnSpc>
            </a:pPr>
            <a:r>
              <a:rPr sz="1200" b="1" dirty="0">
                <a:solidFill>
                  <a:srgbClr val="FFFFFF"/>
                </a:solidFill>
                <a:latin typeface="Courier New"/>
                <a:cs typeface="Courier New"/>
              </a:rPr>
              <a:t>RE</a:t>
            </a:r>
            <a:r>
              <a:rPr sz="1200" b="1" spc="10" dirty="0">
                <a:solidFill>
                  <a:srgbClr val="FFFFFF"/>
                </a:solidFill>
                <a:latin typeface="Courier New"/>
                <a:cs typeface="Courier New"/>
              </a:rPr>
              <a:t>P</a:t>
            </a:r>
            <a:r>
              <a:rPr sz="1200" b="1" dirty="0">
                <a:solidFill>
                  <a:srgbClr val="FFFFFF"/>
                </a:solidFill>
                <a:latin typeface="Courier New"/>
                <a:cs typeface="Courier New"/>
              </a:rPr>
              <a:t>:a</a:t>
            </a:r>
            <a:r>
              <a:rPr sz="1200" b="1" spc="10" dirty="0">
                <a:solidFill>
                  <a:srgbClr val="FFFFFF"/>
                </a:solidFill>
                <a:latin typeface="Courier New"/>
                <a:cs typeface="Courier New"/>
              </a:rPr>
              <a:t>n</a:t>
            </a:r>
            <a:r>
              <a:rPr sz="1200" b="1" dirty="0">
                <a:solidFill>
                  <a:srgbClr val="FFFFFF"/>
                </a:solidFill>
                <a:latin typeface="Courier New"/>
                <a:cs typeface="Courier New"/>
              </a:rPr>
              <a:t>d</a:t>
            </a:r>
            <a:r>
              <a:rPr sz="1200" b="1" spc="10" dirty="0">
                <a:solidFill>
                  <a:srgbClr val="FFFFFF"/>
                </a:solidFill>
                <a:latin typeface="Courier New"/>
                <a:cs typeface="Courier New"/>
              </a:rPr>
              <a:t>r</a:t>
            </a:r>
            <a:r>
              <a:rPr sz="1200" b="1" dirty="0">
                <a:solidFill>
                  <a:srgbClr val="FFFFFF"/>
                </a:solidFill>
                <a:latin typeface="Courier New"/>
                <a:cs typeface="Courier New"/>
              </a:rPr>
              <a:t>o</a:t>
            </a:r>
            <a:r>
              <a:rPr sz="1200" b="1" spc="10" dirty="0">
                <a:solidFill>
                  <a:srgbClr val="FFFFFF"/>
                </a:solidFill>
                <a:latin typeface="Courier New"/>
                <a:cs typeface="Courier New"/>
              </a:rPr>
              <a:t>i</a:t>
            </a:r>
            <a:r>
              <a:rPr sz="1200" b="1" dirty="0">
                <a:solidFill>
                  <a:srgbClr val="FFFFFF"/>
                </a:solidFill>
                <a:latin typeface="Courier New"/>
                <a:cs typeface="Courier New"/>
              </a:rPr>
              <a:t>de</a:t>
            </a:r>
            <a:r>
              <a:rPr sz="1200" b="1" spc="10" dirty="0">
                <a:solidFill>
                  <a:srgbClr val="FFFFFF"/>
                </a:solidFill>
                <a:latin typeface="Courier New"/>
                <a:cs typeface="Courier New"/>
              </a:rPr>
              <a:t>P</a:t>
            </a:r>
            <a:r>
              <a:rPr sz="1200" b="1" dirty="0">
                <a:solidFill>
                  <a:srgbClr val="FFFFFF"/>
                </a:solidFill>
                <a:latin typeface="Courier New"/>
                <a:cs typeface="Courier New"/>
              </a:rPr>
              <a:t>r</a:t>
            </a:r>
            <a:r>
              <a:rPr sz="1200" b="1" spc="10" dirty="0">
                <a:solidFill>
                  <a:srgbClr val="FFFFFF"/>
                </a:solidFill>
                <a:latin typeface="Courier New"/>
                <a:cs typeface="Courier New"/>
              </a:rPr>
              <a:t>oj</a:t>
            </a:r>
            <a:r>
              <a:rPr sz="1200" b="1" dirty="0">
                <a:solidFill>
                  <a:srgbClr val="FFFFFF"/>
                </a:solidFill>
                <a:latin typeface="Courier New"/>
                <a:cs typeface="Courier New"/>
              </a:rPr>
              <a:t>ets  REP:AP</a:t>
            </a:r>
            <a:endParaRPr sz="1200">
              <a:latin typeface="Courier New"/>
              <a:cs typeface="Courier New"/>
            </a:endParaRPr>
          </a:p>
          <a:p>
            <a:pPr marL="89535">
              <a:lnSpc>
                <a:spcPct val="100000"/>
              </a:lnSpc>
            </a:pPr>
            <a:r>
              <a:rPr sz="1200" b="1" dirty="0">
                <a:solidFill>
                  <a:srgbClr val="FFFFFF"/>
                </a:solidFill>
                <a:latin typeface="Courier New"/>
                <a:cs typeface="Courier New"/>
              </a:rPr>
              <a:t>REP:APP</a:t>
            </a:r>
            <a:endParaRPr sz="1200">
              <a:latin typeface="Courier New"/>
              <a:cs typeface="Courier New"/>
            </a:endParaRPr>
          </a:p>
          <a:p>
            <a:pPr marL="89535" marR="680720">
              <a:lnSpc>
                <a:spcPct val="100000"/>
              </a:lnSpc>
            </a:pPr>
            <a:r>
              <a:rPr sz="1200" b="1" dirty="0">
                <a:solidFill>
                  <a:srgbClr val="FFFFFF"/>
                </a:solidFill>
                <a:latin typeface="Courier New"/>
                <a:cs typeface="Courier New"/>
              </a:rPr>
              <a:t>Fichier :aqua_bitmap.cpp  Size:15</a:t>
            </a:r>
            <a:endParaRPr sz="1200">
              <a:latin typeface="Courier New"/>
              <a:cs typeface="Courier New"/>
            </a:endParaRPr>
          </a:p>
          <a:p>
            <a:pPr marL="89535">
              <a:lnSpc>
                <a:spcPct val="100000"/>
              </a:lnSpc>
            </a:pPr>
            <a:r>
              <a:rPr sz="1200" b="1" dirty="0">
                <a:solidFill>
                  <a:srgbClr val="FFFFFF"/>
                </a:solidFill>
                <a:latin typeface="Courier New"/>
                <a:cs typeface="Courier New"/>
              </a:rPr>
              <a:t>Fichier :autoexec.bat</a:t>
            </a:r>
            <a:r>
              <a:rPr sz="1200" b="1" spc="5" dirty="0">
                <a:solidFill>
                  <a:srgbClr val="FFFFFF"/>
                </a:solidFill>
                <a:latin typeface="Courier New"/>
                <a:cs typeface="Courier New"/>
              </a:rPr>
              <a:t> </a:t>
            </a:r>
            <a:r>
              <a:rPr sz="1200" b="1" dirty="0">
                <a:solidFill>
                  <a:srgbClr val="FFFFFF"/>
                </a:solidFill>
                <a:latin typeface="Courier New"/>
                <a:cs typeface="Courier New"/>
              </a:rPr>
              <a:t>Size:12</a:t>
            </a:r>
            <a:endParaRPr sz="1200">
              <a:latin typeface="Courier New"/>
              <a:cs typeface="Courier New"/>
            </a:endParaRPr>
          </a:p>
        </p:txBody>
      </p:sp>
    </p:spTree>
    <p:extLst>
      <p:ext uri="{BB962C8B-B14F-4D97-AF65-F5344CB8AC3E}">
        <p14:creationId xmlns:p14="http://schemas.microsoft.com/office/powerpoint/2010/main" val="2083790206"/>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3575" rIns="0" bIns="0" rtlCol="0">
            <a:spAutoFit/>
          </a:bodyPr>
          <a:lstStyle/>
          <a:p>
            <a:pPr marL="146685">
              <a:lnSpc>
                <a:spcPct val="100000"/>
              </a:lnSpc>
            </a:pPr>
            <a:r>
              <a:rPr spc="-10" dirty="0"/>
              <a:t>Lire </a:t>
            </a:r>
            <a:r>
              <a:rPr spc="-5" dirty="0"/>
              <a:t>et Écrire sur </a:t>
            </a:r>
            <a:r>
              <a:rPr dirty="0"/>
              <a:t>un </a:t>
            </a:r>
            <a:r>
              <a:rPr spc="-5" dirty="0"/>
              <a:t>fichier</a:t>
            </a:r>
            <a:r>
              <a:rPr spc="-25" dirty="0"/>
              <a:t> </a:t>
            </a:r>
            <a:r>
              <a:rPr spc="-5" dirty="0"/>
              <a:t>texte</a:t>
            </a:r>
          </a:p>
        </p:txBody>
      </p:sp>
      <p:sp>
        <p:nvSpPr>
          <p:cNvPr id="30" name="object 30"/>
          <p:cNvSpPr txBox="1">
            <a:spLocks noGrp="1"/>
          </p:cNvSpPr>
          <p:nvPr>
            <p:ph type="sldNum" sz="quarter" idx="12"/>
          </p:nvPr>
        </p:nvSpPr>
        <p:spPr>
          <a:prstGeom prst="rect">
            <a:avLst/>
          </a:prstGeom>
        </p:spPr>
        <p:txBody>
          <a:bodyPr vert="horz" wrap="square" lIns="0" tIns="0" rIns="0" bIns="0" rtlCol="0">
            <a:spAutoFit/>
          </a:bodyPr>
          <a:lstStyle/>
          <a:p>
            <a:pPr marL="25400">
              <a:lnSpc>
                <a:spcPts val="1260"/>
              </a:lnSpc>
            </a:pPr>
            <a:r>
              <a:rPr dirty="0"/>
              <a:t>40</a:t>
            </a:r>
          </a:p>
        </p:txBody>
      </p:sp>
      <p:sp>
        <p:nvSpPr>
          <p:cNvPr id="3" name="object 3"/>
          <p:cNvSpPr/>
          <p:nvPr/>
        </p:nvSpPr>
        <p:spPr>
          <a:xfrm>
            <a:off x="6495165" y="1813560"/>
            <a:ext cx="1807845" cy="658495"/>
          </a:xfrm>
          <a:custGeom>
            <a:avLst/>
            <a:gdLst/>
            <a:ahLst/>
            <a:cxnLst/>
            <a:rect l="l" t="t" r="r" b="b"/>
            <a:pathLst>
              <a:path w="1807845" h="658494">
                <a:moveTo>
                  <a:pt x="1807463" y="345947"/>
                </a:moveTo>
                <a:lnTo>
                  <a:pt x="1807463" y="310895"/>
                </a:lnTo>
                <a:lnTo>
                  <a:pt x="1805939" y="303275"/>
                </a:lnTo>
                <a:lnTo>
                  <a:pt x="1789175" y="260603"/>
                </a:lnTo>
                <a:lnTo>
                  <a:pt x="1766315" y="228599"/>
                </a:lnTo>
                <a:lnTo>
                  <a:pt x="1735835" y="199643"/>
                </a:lnTo>
                <a:lnTo>
                  <a:pt x="1717547" y="184403"/>
                </a:lnTo>
                <a:lnTo>
                  <a:pt x="1652015" y="143255"/>
                </a:lnTo>
                <a:lnTo>
                  <a:pt x="1600199" y="118871"/>
                </a:lnTo>
                <a:lnTo>
                  <a:pt x="1542287" y="94487"/>
                </a:lnTo>
                <a:lnTo>
                  <a:pt x="1476755" y="74675"/>
                </a:lnTo>
                <a:lnTo>
                  <a:pt x="1443227" y="64007"/>
                </a:lnTo>
                <a:lnTo>
                  <a:pt x="1371599" y="47243"/>
                </a:lnTo>
                <a:lnTo>
                  <a:pt x="1295399" y="32003"/>
                </a:lnTo>
                <a:lnTo>
                  <a:pt x="1171955" y="13715"/>
                </a:lnTo>
                <a:lnTo>
                  <a:pt x="1129283" y="10667"/>
                </a:lnTo>
                <a:lnTo>
                  <a:pt x="1085087" y="6095"/>
                </a:lnTo>
                <a:lnTo>
                  <a:pt x="1040891" y="3047"/>
                </a:lnTo>
                <a:lnTo>
                  <a:pt x="996695" y="1523"/>
                </a:lnTo>
                <a:lnTo>
                  <a:pt x="950975" y="0"/>
                </a:lnTo>
                <a:lnTo>
                  <a:pt x="858011" y="0"/>
                </a:lnTo>
                <a:lnTo>
                  <a:pt x="766571" y="3047"/>
                </a:lnTo>
                <a:lnTo>
                  <a:pt x="678179" y="9143"/>
                </a:lnTo>
                <a:lnTo>
                  <a:pt x="635507" y="13715"/>
                </a:lnTo>
                <a:lnTo>
                  <a:pt x="553211" y="25907"/>
                </a:lnTo>
                <a:lnTo>
                  <a:pt x="513587" y="32003"/>
                </a:lnTo>
                <a:lnTo>
                  <a:pt x="473963" y="39623"/>
                </a:lnTo>
                <a:lnTo>
                  <a:pt x="435863" y="47243"/>
                </a:lnTo>
                <a:lnTo>
                  <a:pt x="364235" y="64007"/>
                </a:lnTo>
                <a:lnTo>
                  <a:pt x="330707" y="74675"/>
                </a:lnTo>
                <a:lnTo>
                  <a:pt x="297179" y="83819"/>
                </a:lnTo>
                <a:lnTo>
                  <a:pt x="236219" y="106679"/>
                </a:lnTo>
                <a:lnTo>
                  <a:pt x="181355" y="131063"/>
                </a:lnTo>
                <a:lnTo>
                  <a:pt x="132587" y="156971"/>
                </a:lnTo>
                <a:lnTo>
                  <a:pt x="89915" y="184403"/>
                </a:lnTo>
                <a:lnTo>
                  <a:pt x="41147" y="230123"/>
                </a:lnTo>
                <a:lnTo>
                  <a:pt x="18287" y="262127"/>
                </a:lnTo>
                <a:lnTo>
                  <a:pt x="1523" y="312419"/>
                </a:lnTo>
                <a:lnTo>
                  <a:pt x="0" y="320039"/>
                </a:lnTo>
                <a:lnTo>
                  <a:pt x="0" y="338327"/>
                </a:lnTo>
                <a:lnTo>
                  <a:pt x="1523" y="345947"/>
                </a:lnTo>
                <a:lnTo>
                  <a:pt x="4571" y="364235"/>
                </a:lnTo>
                <a:lnTo>
                  <a:pt x="9143" y="376808"/>
                </a:lnTo>
                <a:lnTo>
                  <a:pt x="9143" y="321563"/>
                </a:lnTo>
                <a:lnTo>
                  <a:pt x="10667" y="312419"/>
                </a:lnTo>
                <a:lnTo>
                  <a:pt x="27431" y="265175"/>
                </a:lnTo>
                <a:lnTo>
                  <a:pt x="62483" y="220979"/>
                </a:lnTo>
                <a:lnTo>
                  <a:pt x="96011" y="192023"/>
                </a:lnTo>
                <a:lnTo>
                  <a:pt x="137159" y="164591"/>
                </a:lnTo>
                <a:lnTo>
                  <a:pt x="185927" y="138683"/>
                </a:lnTo>
                <a:lnTo>
                  <a:pt x="240791" y="115823"/>
                </a:lnTo>
                <a:lnTo>
                  <a:pt x="269747" y="103631"/>
                </a:lnTo>
                <a:lnTo>
                  <a:pt x="300227" y="92963"/>
                </a:lnTo>
                <a:lnTo>
                  <a:pt x="333755" y="83819"/>
                </a:lnTo>
                <a:lnTo>
                  <a:pt x="367283" y="73151"/>
                </a:lnTo>
                <a:lnTo>
                  <a:pt x="438911" y="56387"/>
                </a:lnTo>
                <a:lnTo>
                  <a:pt x="515111" y="41147"/>
                </a:lnTo>
                <a:lnTo>
                  <a:pt x="554735" y="35051"/>
                </a:lnTo>
                <a:lnTo>
                  <a:pt x="595883" y="28955"/>
                </a:lnTo>
                <a:lnTo>
                  <a:pt x="637031" y="24383"/>
                </a:lnTo>
                <a:lnTo>
                  <a:pt x="722375" y="15239"/>
                </a:lnTo>
                <a:lnTo>
                  <a:pt x="766571" y="12191"/>
                </a:lnTo>
                <a:lnTo>
                  <a:pt x="858011" y="9143"/>
                </a:lnTo>
                <a:lnTo>
                  <a:pt x="900683" y="9143"/>
                </a:lnTo>
                <a:lnTo>
                  <a:pt x="900683" y="7619"/>
                </a:lnTo>
                <a:lnTo>
                  <a:pt x="903731" y="9143"/>
                </a:lnTo>
                <a:lnTo>
                  <a:pt x="950975" y="9143"/>
                </a:lnTo>
                <a:lnTo>
                  <a:pt x="995171" y="10667"/>
                </a:lnTo>
                <a:lnTo>
                  <a:pt x="1040891" y="12191"/>
                </a:lnTo>
                <a:lnTo>
                  <a:pt x="1085087" y="15239"/>
                </a:lnTo>
                <a:lnTo>
                  <a:pt x="1213103" y="28955"/>
                </a:lnTo>
                <a:lnTo>
                  <a:pt x="1252727" y="35051"/>
                </a:lnTo>
                <a:lnTo>
                  <a:pt x="1293875" y="41147"/>
                </a:lnTo>
                <a:lnTo>
                  <a:pt x="1370075" y="56387"/>
                </a:lnTo>
                <a:lnTo>
                  <a:pt x="1405127" y="64007"/>
                </a:lnTo>
                <a:lnTo>
                  <a:pt x="1440179" y="73151"/>
                </a:lnTo>
                <a:lnTo>
                  <a:pt x="1475231" y="83819"/>
                </a:lnTo>
                <a:lnTo>
                  <a:pt x="1507235" y="92963"/>
                </a:lnTo>
                <a:lnTo>
                  <a:pt x="1537715" y="103631"/>
                </a:lnTo>
                <a:lnTo>
                  <a:pt x="1568195" y="115823"/>
                </a:lnTo>
                <a:lnTo>
                  <a:pt x="1595627" y="126491"/>
                </a:lnTo>
                <a:lnTo>
                  <a:pt x="1623059" y="138683"/>
                </a:lnTo>
                <a:lnTo>
                  <a:pt x="1647443" y="152399"/>
                </a:lnTo>
                <a:lnTo>
                  <a:pt x="1670303" y="164591"/>
                </a:lnTo>
                <a:lnTo>
                  <a:pt x="1711451" y="192023"/>
                </a:lnTo>
                <a:lnTo>
                  <a:pt x="1744979" y="220979"/>
                </a:lnTo>
                <a:lnTo>
                  <a:pt x="1770887" y="251459"/>
                </a:lnTo>
                <a:lnTo>
                  <a:pt x="1793747" y="297179"/>
                </a:lnTo>
                <a:lnTo>
                  <a:pt x="1796795" y="304799"/>
                </a:lnTo>
                <a:lnTo>
                  <a:pt x="1796795" y="313943"/>
                </a:lnTo>
                <a:lnTo>
                  <a:pt x="1798319" y="321563"/>
                </a:lnTo>
                <a:lnTo>
                  <a:pt x="1798319" y="375284"/>
                </a:lnTo>
                <a:lnTo>
                  <a:pt x="1802891" y="362711"/>
                </a:lnTo>
                <a:lnTo>
                  <a:pt x="1805939" y="355091"/>
                </a:lnTo>
                <a:lnTo>
                  <a:pt x="1807463" y="345947"/>
                </a:lnTo>
                <a:close/>
              </a:path>
              <a:path w="1807845" h="658494">
                <a:moveTo>
                  <a:pt x="903731" y="649223"/>
                </a:moveTo>
                <a:lnTo>
                  <a:pt x="858011" y="649223"/>
                </a:lnTo>
                <a:lnTo>
                  <a:pt x="812291" y="647699"/>
                </a:lnTo>
                <a:lnTo>
                  <a:pt x="766571" y="644651"/>
                </a:lnTo>
                <a:lnTo>
                  <a:pt x="722375" y="641603"/>
                </a:lnTo>
                <a:lnTo>
                  <a:pt x="679703" y="638555"/>
                </a:lnTo>
                <a:lnTo>
                  <a:pt x="637031" y="633983"/>
                </a:lnTo>
                <a:lnTo>
                  <a:pt x="595883" y="629411"/>
                </a:lnTo>
                <a:lnTo>
                  <a:pt x="554735" y="623315"/>
                </a:lnTo>
                <a:lnTo>
                  <a:pt x="515111" y="617219"/>
                </a:lnTo>
                <a:lnTo>
                  <a:pt x="475487" y="609599"/>
                </a:lnTo>
                <a:lnTo>
                  <a:pt x="402335" y="594359"/>
                </a:lnTo>
                <a:lnTo>
                  <a:pt x="333755" y="574547"/>
                </a:lnTo>
                <a:lnTo>
                  <a:pt x="300227" y="565403"/>
                </a:lnTo>
                <a:lnTo>
                  <a:pt x="269747" y="554735"/>
                </a:lnTo>
                <a:lnTo>
                  <a:pt x="240791" y="542543"/>
                </a:lnTo>
                <a:lnTo>
                  <a:pt x="211835" y="531875"/>
                </a:lnTo>
                <a:lnTo>
                  <a:pt x="160019" y="505967"/>
                </a:lnTo>
                <a:lnTo>
                  <a:pt x="115823" y="480059"/>
                </a:lnTo>
                <a:lnTo>
                  <a:pt x="77723" y="451103"/>
                </a:lnTo>
                <a:lnTo>
                  <a:pt x="48767" y="422147"/>
                </a:lnTo>
                <a:lnTo>
                  <a:pt x="19811" y="376427"/>
                </a:lnTo>
                <a:lnTo>
                  <a:pt x="10667" y="344423"/>
                </a:lnTo>
                <a:lnTo>
                  <a:pt x="9143" y="336803"/>
                </a:lnTo>
                <a:lnTo>
                  <a:pt x="9143" y="376808"/>
                </a:lnTo>
                <a:lnTo>
                  <a:pt x="10667" y="380999"/>
                </a:lnTo>
                <a:lnTo>
                  <a:pt x="41147" y="428243"/>
                </a:lnTo>
                <a:lnTo>
                  <a:pt x="73151" y="458723"/>
                </a:lnTo>
                <a:lnTo>
                  <a:pt x="111251" y="487679"/>
                </a:lnTo>
                <a:lnTo>
                  <a:pt x="155447" y="515111"/>
                </a:lnTo>
                <a:lnTo>
                  <a:pt x="236219" y="551687"/>
                </a:lnTo>
                <a:lnTo>
                  <a:pt x="297179" y="574547"/>
                </a:lnTo>
                <a:lnTo>
                  <a:pt x="330707" y="583691"/>
                </a:lnTo>
                <a:lnTo>
                  <a:pt x="364235" y="594359"/>
                </a:lnTo>
                <a:lnTo>
                  <a:pt x="473963" y="618743"/>
                </a:lnTo>
                <a:lnTo>
                  <a:pt x="513587" y="626363"/>
                </a:lnTo>
                <a:lnTo>
                  <a:pt x="553211" y="632459"/>
                </a:lnTo>
                <a:lnTo>
                  <a:pt x="594359" y="638555"/>
                </a:lnTo>
                <a:lnTo>
                  <a:pt x="635507" y="643127"/>
                </a:lnTo>
                <a:lnTo>
                  <a:pt x="678179" y="647699"/>
                </a:lnTo>
                <a:lnTo>
                  <a:pt x="722375" y="652271"/>
                </a:lnTo>
                <a:lnTo>
                  <a:pt x="766571" y="655319"/>
                </a:lnTo>
                <a:lnTo>
                  <a:pt x="858011" y="658367"/>
                </a:lnTo>
                <a:lnTo>
                  <a:pt x="899159" y="658367"/>
                </a:lnTo>
                <a:lnTo>
                  <a:pt x="899159" y="652271"/>
                </a:lnTo>
                <a:lnTo>
                  <a:pt x="903731" y="649223"/>
                </a:lnTo>
                <a:close/>
              </a:path>
              <a:path w="1807845" h="658494">
                <a:moveTo>
                  <a:pt x="903731" y="649223"/>
                </a:moveTo>
                <a:lnTo>
                  <a:pt x="899159" y="652271"/>
                </a:lnTo>
                <a:lnTo>
                  <a:pt x="899159" y="655319"/>
                </a:lnTo>
                <a:lnTo>
                  <a:pt x="902207" y="658367"/>
                </a:lnTo>
                <a:lnTo>
                  <a:pt x="903731" y="649223"/>
                </a:lnTo>
                <a:close/>
              </a:path>
              <a:path w="1807845" h="658494">
                <a:moveTo>
                  <a:pt x="902207" y="658367"/>
                </a:moveTo>
                <a:lnTo>
                  <a:pt x="899159" y="655319"/>
                </a:lnTo>
                <a:lnTo>
                  <a:pt x="899159" y="658367"/>
                </a:lnTo>
                <a:lnTo>
                  <a:pt x="902207" y="658367"/>
                </a:lnTo>
                <a:close/>
              </a:path>
              <a:path w="1807845" h="658494">
                <a:moveTo>
                  <a:pt x="903731" y="9143"/>
                </a:moveTo>
                <a:lnTo>
                  <a:pt x="900683" y="7619"/>
                </a:lnTo>
                <a:lnTo>
                  <a:pt x="900683" y="9143"/>
                </a:lnTo>
                <a:lnTo>
                  <a:pt x="903731" y="9143"/>
                </a:lnTo>
                <a:close/>
              </a:path>
              <a:path w="1807845" h="658494">
                <a:moveTo>
                  <a:pt x="1798319" y="375284"/>
                </a:moveTo>
                <a:lnTo>
                  <a:pt x="1798319" y="336803"/>
                </a:lnTo>
                <a:lnTo>
                  <a:pt x="1796795" y="345947"/>
                </a:lnTo>
                <a:lnTo>
                  <a:pt x="1793747" y="361187"/>
                </a:lnTo>
                <a:lnTo>
                  <a:pt x="1770887" y="408431"/>
                </a:lnTo>
                <a:lnTo>
                  <a:pt x="1744979" y="437387"/>
                </a:lnTo>
                <a:lnTo>
                  <a:pt x="1711451" y="466343"/>
                </a:lnTo>
                <a:lnTo>
                  <a:pt x="1670303" y="493775"/>
                </a:lnTo>
                <a:lnTo>
                  <a:pt x="1647443" y="505967"/>
                </a:lnTo>
                <a:lnTo>
                  <a:pt x="1623059" y="519683"/>
                </a:lnTo>
                <a:lnTo>
                  <a:pt x="1595627" y="531875"/>
                </a:lnTo>
                <a:lnTo>
                  <a:pt x="1568195" y="542543"/>
                </a:lnTo>
                <a:lnTo>
                  <a:pt x="1537715" y="554735"/>
                </a:lnTo>
                <a:lnTo>
                  <a:pt x="1507235" y="565403"/>
                </a:lnTo>
                <a:lnTo>
                  <a:pt x="1475231" y="574547"/>
                </a:lnTo>
                <a:lnTo>
                  <a:pt x="1440179" y="585215"/>
                </a:lnTo>
                <a:lnTo>
                  <a:pt x="1331975" y="609599"/>
                </a:lnTo>
                <a:lnTo>
                  <a:pt x="1292351" y="617219"/>
                </a:lnTo>
                <a:lnTo>
                  <a:pt x="1213103" y="629411"/>
                </a:lnTo>
                <a:lnTo>
                  <a:pt x="1127759" y="638555"/>
                </a:lnTo>
                <a:lnTo>
                  <a:pt x="1085087" y="641603"/>
                </a:lnTo>
                <a:lnTo>
                  <a:pt x="1040891" y="644651"/>
                </a:lnTo>
                <a:lnTo>
                  <a:pt x="995171" y="647699"/>
                </a:lnTo>
                <a:lnTo>
                  <a:pt x="949451" y="647699"/>
                </a:lnTo>
                <a:lnTo>
                  <a:pt x="903731" y="649223"/>
                </a:lnTo>
                <a:lnTo>
                  <a:pt x="902207" y="658367"/>
                </a:lnTo>
                <a:lnTo>
                  <a:pt x="903731" y="658367"/>
                </a:lnTo>
                <a:lnTo>
                  <a:pt x="905255" y="649223"/>
                </a:lnTo>
                <a:lnTo>
                  <a:pt x="906779" y="649223"/>
                </a:lnTo>
                <a:lnTo>
                  <a:pt x="908303" y="652271"/>
                </a:lnTo>
                <a:lnTo>
                  <a:pt x="908303" y="658367"/>
                </a:lnTo>
                <a:lnTo>
                  <a:pt x="950975" y="658367"/>
                </a:lnTo>
                <a:lnTo>
                  <a:pt x="996695" y="656843"/>
                </a:lnTo>
                <a:lnTo>
                  <a:pt x="1040891" y="655319"/>
                </a:lnTo>
                <a:lnTo>
                  <a:pt x="1085087" y="652271"/>
                </a:lnTo>
                <a:lnTo>
                  <a:pt x="1129283" y="647699"/>
                </a:lnTo>
                <a:lnTo>
                  <a:pt x="1171955" y="643127"/>
                </a:lnTo>
                <a:lnTo>
                  <a:pt x="1213103" y="638555"/>
                </a:lnTo>
                <a:lnTo>
                  <a:pt x="1295399" y="626363"/>
                </a:lnTo>
                <a:lnTo>
                  <a:pt x="1371599" y="611123"/>
                </a:lnTo>
                <a:lnTo>
                  <a:pt x="1443227" y="594359"/>
                </a:lnTo>
                <a:lnTo>
                  <a:pt x="1476755" y="583691"/>
                </a:lnTo>
                <a:lnTo>
                  <a:pt x="1510283" y="574547"/>
                </a:lnTo>
                <a:lnTo>
                  <a:pt x="1542287" y="562355"/>
                </a:lnTo>
                <a:lnTo>
                  <a:pt x="1571243" y="551687"/>
                </a:lnTo>
                <a:lnTo>
                  <a:pt x="1600199" y="539495"/>
                </a:lnTo>
                <a:lnTo>
                  <a:pt x="1652015" y="515111"/>
                </a:lnTo>
                <a:lnTo>
                  <a:pt x="1697735" y="487679"/>
                </a:lnTo>
                <a:lnTo>
                  <a:pt x="1735835" y="458723"/>
                </a:lnTo>
                <a:lnTo>
                  <a:pt x="1766315" y="428243"/>
                </a:lnTo>
                <a:lnTo>
                  <a:pt x="1789175" y="396239"/>
                </a:lnTo>
                <a:lnTo>
                  <a:pt x="1796795" y="379475"/>
                </a:lnTo>
                <a:lnTo>
                  <a:pt x="1798319" y="375284"/>
                </a:lnTo>
                <a:close/>
              </a:path>
              <a:path w="1807845" h="658494">
                <a:moveTo>
                  <a:pt x="908303" y="655319"/>
                </a:moveTo>
                <a:lnTo>
                  <a:pt x="908303" y="652271"/>
                </a:lnTo>
                <a:lnTo>
                  <a:pt x="906779" y="649223"/>
                </a:lnTo>
                <a:lnTo>
                  <a:pt x="905255" y="649223"/>
                </a:lnTo>
                <a:lnTo>
                  <a:pt x="903731" y="658367"/>
                </a:lnTo>
                <a:lnTo>
                  <a:pt x="908303" y="655319"/>
                </a:lnTo>
                <a:close/>
              </a:path>
              <a:path w="1807845" h="658494">
                <a:moveTo>
                  <a:pt x="908303" y="658367"/>
                </a:moveTo>
                <a:lnTo>
                  <a:pt x="908303" y="655319"/>
                </a:lnTo>
                <a:lnTo>
                  <a:pt x="903731" y="658367"/>
                </a:lnTo>
                <a:lnTo>
                  <a:pt x="908303" y="658367"/>
                </a:lnTo>
                <a:close/>
              </a:path>
            </a:pathLst>
          </a:custGeom>
          <a:solidFill>
            <a:srgbClr val="000000"/>
          </a:solidFill>
        </p:spPr>
        <p:txBody>
          <a:bodyPr wrap="square" lIns="0" tIns="0" rIns="0" bIns="0" rtlCol="0"/>
          <a:lstStyle/>
          <a:p>
            <a:endParaRPr/>
          </a:p>
        </p:txBody>
      </p:sp>
      <p:sp>
        <p:nvSpPr>
          <p:cNvPr id="4" name="object 4"/>
          <p:cNvSpPr/>
          <p:nvPr/>
        </p:nvSpPr>
        <p:spPr>
          <a:xfrm>
            <a:off x="3829689" y="1542287"/>
            <a:ext cx="1377950" cy="873760"/>
          </a:xfrm>
          <a:custGeom>
            <a:avLst/>
            <a:gdLst/>
            <a:ahLst/>
            <a:cxnLst/>
            <a:rect l="l" t="t" r="r" b="b"/>
            <a:pathLst>
              <a:path w="1377950" h="873760">
                <a:moveTo>
                  <a:pt x="1377695" y="873251"/>
                </a:moveTo>
                <a:lnTo>
                  <a:pt x="1377695" y="0"/>
                </a:lnTo>
                <a:lnTo>
                  <a:pt x="0" y="0"/>
                </a:lnTo>
                <a:lnTo>
                  <a:pt x="0" y="873251"/>
                </a:lnTo>
                <a:lnTo>
                  <a:pt x="4571" y="873251"/>
                </a:lnTo>
                <a:lnTo>
                  <a:pt x="4571" y="9143"/>
                </a:lnTo>
                <a:lnTo>
                  <a:pt x="9143" y="4571"/>
                </a:lnTo>
                <a:lnTo>
                  <a:pt x="9143" y="9143"/>
                </a:lnTo>
                <a:lnTo>
                  <a:pt x="1368551" y="9143"/>
                </a:lnTo>
                <a:lnTo>
                  <a:pt x="1368551" y="4571"/>
                </a:lnTo>
                <a:lnTo>
                  <a:pt x="1373123" y="9143"/>
                </a:lnTo>
                <a:lnTo>
                  <a:pt x="1373123" y="873251"/>
                </a:lnTo>
                <a:lnTo>
                  <a:pt x="1377695" y="873251"/>
                </a:lnTo>
                <a:close/>
              </a:path>
              <a:path w="1377950" h="873760">
                <a:moveTo>
                  <a:pt x="9143" y="9143"/>
                </a:moveTo>
                <a:lnTo>
                  <a:pt x="9143" y="4571"/>
                </a:lnTo>
                <a:lnTo>
                  <a:pt x="4571" y="9143"/>
                </a:lnTo>
                <a:lnTo>
                  <a:pt x="9143" y="9143"/>
                </a:lnTo>
                <a:close/>
              </a:path>
              <a:path w="1377950" h="873760">
                <a:moveTo>
                  <a:pt x="9143" y="862583"/>
                </a:moveTo>
                <a:lnTo>
                  <a:pt x="9143" y="9143"/>
                </a:lnTo>
                <a:lnTo>
                  <a:pt x="4571" y="9143"/>
                </a:lnTo>
                <a:lnTo>
                  <a:pt x="4571" y="862583"/>
                </a:lnTo>
                <a:lnTo>
                  <a:pt x="9143" y="862583"/>
                </a:lnTo>
                <a:close/>
              </a:path>
              <a:path w="1377950" h="873760">
                <a:moveTo>
                  <a:pt x="1373123" y="862583"/>
                </a:moveTo>
                <a:lnTo>
                  <a:pt x="4571" y="862583"/>
                </a:lnTo>
                <a:lnTo>
                  <a:pt x="9143" y="867155"/>
                </a:lnTo>
                <a:lnTo>
                  <a:pt x="9143" y="873251"/>
                </a:lnTo>
                <a:lnTo>
                  <a:pt x="1368551" y="873251"/>
                </a:lnTo>
                <a:lnTo>
                  <a:pt x="1368551" y="867155"/>
                </a:lnTo>
                <a:lnTo>
                  <a:pt x="1373123" y="862583"/>
                </a:lnTo>
                <a:close/>
              </a:path>
              <a:path w="1377950" h="873760">
                <a:moveTo>
                  <a:pt x="9143" y="873251"/>
                </a:moveTo>
                <a:lnTo>
                  <a:pt x="9143" y="867155"/>
                </a:lnTo>
                <a:lnTo>
                  <a:pt x="4571" y="862583"/>
                </a:lnTo>
                <a:lnTo>
                  <a:pt x="4571" y="873251"/>
                </a:lnTo>
                <a:lnTo>
                  <a:pt x="9143" y="873251"/>
                </a:lnTo>
                <a:close/>
              </a:path>
              <a:path w="1377950" h="873760">
                <a:moveTo>
                  <a:pt x="1373123" y="9143"/>
                </a:moveTo>
                <a:lnTo>
                  <a:pt x="1368551" y="4571"/>
                </a:lnTo>
                <a:lnTo>
                  <a:pt x="1368551" y="9143"/>
                </a:lnTo>
                <a:lnTo>
                  <a:pt x="1373123" y="9143"/>
                </a:lnTo>
                <a:close/>
              </a:path>
              <a:path w="1377950" h="873760">
                <a:moveTo>
                  <a:pt x="1373123" y="862583"/>
                </a:moveTo>
                <a:lnTo>
                  <a:pt x="1373123" y="9143"/>
                </a:lnTo>
                <a:lnTo>
                  <a:pt x="1368551" y="9143"/>
                </a:lnTo>
                <a:lnTo>
                  <a:pt x="1368551" y="862583"/>
                </a:lnTo>
                <a:lnTo>
                  <a:pt x="1373123" y="862583"/>
                </a:lnTo>
                <a:close/>
              </a:path>
              <a:path w="1377950" h="873760">
                <a:moveTo>
                  <a:pt x="1373123" y="873251"/>
                </a:moveTo>
                <a:lnTo>
                  <a:pt x="1373123" y="862583"/>
                </a:lnTo>
                <a:lnTo>
                  <a:pt x="1368551" y="867155"/>
                </a:lnTo>
                <a:lnTo>
                  <a:pt x="1368551" y="873251"/>
                </a:lnTo>
                <a:lnTo>
                  <a:pt x="1373123" y="873251"/>
                </a:lnTo>
                <a:close/>
              </a:path>
            </a:pathLst>
          </a:custGeom>
          <a:solidFill>
            <a:srgbClr val="000000"/>
          </a:solidFill>
        </p:spPr>
        <p:txBody>
          <a:bodyPr wrap="square" lIns="0" tIns="0" rIns="0" bIns="0" rtlCol="0"/>
          <a:lstStyle/>
          <a:p>
            <a:endParaRPr/>
          </a:p>
        </p:txBody>
      </p:sp>
      <p:sp>
        <p:nvSpPr>
          <p:cNvPr id="5" name="object 5"/>
          <p:cNvSpPr txBox="1"/>
          <p:nvPr/>
        </p:nvSpPr>
        <p:spPr>
          <a:xfrm>
            <a:off x="4193423" y="1589531"/>
            <a:ext cx="647700" cy="280670"/>
          </a:xfrm>
          <a:prstGeom prst="rect">
            <a:avLst/>
          </a:prstGeom>
        </p:spPr>
        <p:txBody>
          <a:bodyPr vert="horz" wrap="square" lIns="0" tIns="0" rIns="0" bIns="0" rtlCol="0">
            <a:spAutoFit/>
          </a:bodyPr>
          <a:lstStyle/>
          <a:p>
            <a:pPr marL="12700">
              <a:lnSpc>
                <a:spcPct val="100000"/>
              </a:lnSpc>
            </a:pPr>
            <a:r>
              <a:rPr sz="1800" dirty="0">
                <a:latin typeface="Tahoma"/>
                <a:cs typeface="Tahoma"/>
              </a:rPr>
              <a:t>f1:</a:t>
            </a:r>
            <a:r>
              <a:rPr sz="1800" spc="-5" dirty="0">
                <a:latin typeface="Tahoma"/>
                <a:cs typeface="Tahoma"/>
              </a:rPr>
              <a:t>Fil</a:t>
            </a:r>
            <a:r>
              <a:rPr sz="1800" dirty="0">
                <a:latin typeface="Tahoma"/>
                <a:cs typeface="Tahoma"/>
              </a:rPr>
              <a:t>e</a:t>
            </a:r>
            <a:endParaRPr sz="1800">
              <a:latin typeface="Tahoma"/>
              <a:cs typeface="Tahoma"/>
            </a:endParaRPr>
          </a:p>
        </p:txBody>
      </p:sp>
      <p:sp>
        <p:nvSpPr>
          <p:cNvPr id="6" name="object 6"/>
          <p:cNvSpPr/>
          <p:nvPr/>
        </p:nvSpPr>
        <p:spPr>
          <a:xfrm>
            <a:off x="3834262" y="1820417"/>
            <a:ext cx="1369060" cy="0"/>
          </a:xfrm>
          <a:custGeom>
            <a:avLst/>
            <a:gdLst/>
            <a:ahLst/>
            <a:cxnLst/>
            <a:rect l="l" t="t" r="r" b="b"/>
            <a:pathLst>
              <a:path w="1369060">
                <a:moveTo>
                  <a:pt x="0" y="0"/>
                </a:moveTo>
                <a:lnTo>
                  <a:pt x="1368551" y="0"/>
                </a:lnTo>
              </a:path>
            </a:pathLst>
          </a:custGeom>
          <a:ln w="10667">
            <a:solidFill>
              <a:srgbClr val="000000"/>
            </a:solidFill>
          </a:ln>
        </p:spPr>
        <p:txBody>
          <a:bodyPr wrap="square" lIns="0" tIns="0" rIns="0" bIns="0" rtlCol="0"/>
          <a:lstStyle/>
          <a:p>
            <a:endParaRPr/>
          </a:p>
        </p:txBody>
      </p:sp>
      <p:sp>
        <p:nvSpPr>
          <p:cNvPr id="7" name="object 7"/>
          <p:cNvSpPr/>
          <p:nvPr/>
        </p:nvSpPr>
        <p:spPr>
          <a:xfrm>
            <a:off x="5202813" y="2116835"/>
            <a:ext cx="1297305" cy="127000"/>
          </a:xfrm>
          <a:custGeom>
            <a:avLst/>
            <a:gdLst/>
            <a:ahLst/>
            <a:cxnLst/>
            <a:rect l="l" t="t" r="r" b="b"/>
            <a:pathLst>
              <a:path w="1297304" h="127000">
                <a:moveTo>
                  <a:pt x="1220723" y="62483"/>
                </a:moveTo>
                <a:lnTo>
                  <a:pt x="1217044" y="57911"/>
                </a:lnTo>
                <a:lnTo>
                  <a:pt x="0" y="57911"/>
                </a:lnTo>
                <a:lnTo>
                  <a:pt x="0" y="67055"/>
                </a:lnTo>
                <a:lnTo>
                  <a:pt x="1217131" y="67055"/>
                </a:lnTo>
                <a:lnTo>
                  <a:pt x="1220723" y="62483"/>
                </a:lnTo>
                <a:close/>
              </a:path>
              <a:path w="1297304" h="127000">
                <a:moveTo>
                  <a:pt x="1296923" y="62483"/>
                </a:moveTo>
                <a:lnTo>
                  <a:pt x="1170431" y="0"/>
                </a:lnTo>
                <a:lnTo>
                  <a:pt x="1217044" y="57911"/>
                </a:lnTo>
                <a:lnTo>
                  <a:pt x="1220723" y="57911"/>
                </a:lnTo>
                <a:lnTo>
                  <a:pt x="1220723" y="101043"/>
                </a:lnTo>
                <a:lnTo>
                  <a:pt x="1296923" y="62483"/>
                </a:lnTo>
                <a:close/>
              </a:path>
              <a:path w="1297304" h="127000">
                <a:moveTo>
                  <a:pt x="1220723" y="101043"/>
                </a:moveTo>
                <a:lnTo>
                  <a:pt x="1220723" y="67055"/>
                </a:lnTo>
                <a:lnTo>
                  <a:pt x="1217131" y="67055"/>
                </a:lnTo>
                <a:lnTo>
                  <a:pt x="1170431" y="126491"/>
                </a:lnTo>
                <a:lnTo>
                  <a:pt x="1220723" y="101043"/>
                </a:lnTo>
                <a:close/>
              </a:path>
              <a:path w="1297304" h="127000">
                <a:moveTo>
                  <a:pt x="1220723" y="62483"/>
                </a:moveTo>
                <a:lnTo>
                  <a:pt x="1220723" y="57911"/>
                </a:lnTo>
                <a:lnTo>
                  <a:pt x="1217044" y="57911"/>
                </a:lnTo>
                <a:lnTo>
                  <a:pt x="1220723" y="62483"/>
                </a:lnTo>
                <a:close/>
              </a:path>
              <a:path w="1297304" h="127000">
                <a:moveTo>
                  <a:pt x="1220723" y="67055"/>
                </a:moveTo>
                <a:lnTo>
                  <a:pt x="1220723" y="62483"/>
                </a:lnTo>
                <a:lnTo>
                  <a:pt x="1217131" y="67055"/>
                </a:lnTo>
                <a:lnTo>
                  <a:pt x="1220723" y="67055"/>
                </a:lnTo>
                <a:close/>
              </a:path>
            </a:pathLst>
          </a:custGeom>
          <a:solidFill>
            <a:srgbClr val="000000"/>
          </a:solidFill>
        </p:spPr>
        <p:txBody>
          <a:bodyPr wrap="square" lIns="0" tIns="0" rIns="0" bIns="0" rtlCol="0"/>
          <a:lstStyle/>
          <a:p>
            <a:endParaRPr/>
          </a:p>
        </p:txBody>
      </p:sp>
      <p:sp>
        <p:nvSpPr>
          <p:cNvPr id="8" name="object 8"/>
          <p:cNvSpPr/>
          <p:nvPr/>
        </p:nvSpPr>
        <p:spPr>
          <a:xfrm>
            <a:off x="3186562" y="1901951"/>
            <a:ext cx="647700" cy="127000"/>
          </a:xfrm>
          <a:custGeom>
            <a:avLst/>
            <a:gdLst/>
            <a:ahLst/>
            <a:cxnLst/>
            <a:rect l="l" t="t" r="r" b="b"/>
            <a:pathLst>
              <a:path w="647700" h="127000">
                <a:moveTo>
                  <a:pt x="571499" y="64007"/>
                </a:moveTo>
                <a:lnTo>
                  <a:pt x="566710" y="57911"/>
                </a:lnTo>
                <a:lnTo>
                  <a:pt x="0" y="57911"/>
                </a:lnTo>
                <a:lnTo>
                  <a:pt x="0" y="67055"/>
                </a:lnTo>
                <a:lnTo>
                  <a:pt x="567827" y="68570"/>
                </a:lnTo>
                <a:lnTo>
                  <a:pt x="571499" y="64007"/>
                </a:lnTo>
                <a:close/>
              </a:path>
              <a:path w="647700" h="127000">
                <a:moveTo>
                  <a:pt x="647699" y="64007"/>
                </a:moveTo>
                <a:lnTo>
                  <a:pt x="521207" y="0"/>
                </a:lnTo>
                <a:lnTo>
                  <a:pt x="566710" y="57911"/>
                </a:lnTo>
                <a:lnTo>
                  <a:pt x="571499" y="57911"/>
                </a:lnTo>
                <a:lnTo>
                  <a:pt x="571499" y="101648"/>
                </a:lnTo>
                <a:lnTo>
                  <a:pt x="647699" y="64007"/>
                </a:lnTo>
                <a:close/>
              </a:path>
              <a:path w="647700" h="127000">
                <a:moveTo>
                  <a:pt x="571499" y="101648"/>
                </a:moveTo>
                <a:lnTo>
                  <a:pt x="571499" y="68579"/>
                </a:lnTo>
                <a:lnTo>
                  <a:pt x="567827" y="68570"/>
                </a:lnTo>
                <a:lnTo>
                  <a:pt x="521207" y="126491"/>
                </a:lnTo>
                <a:lnTo>
                  <a:pt x="571499" y="101648"/>
                </a:lnTo>
                <a:close/>
              </a:path>
              <a:path w="647700" h="127000">
                <a:moveTo>
                  <a:pt x="571499" y="64007"/>
                </a:moveTo>
                <a:lnTo>
                  <a:pt x="571499" y="57911"/>
                </a:lnTo>
                <a:lnTo>
                  <a:pt x="566710" y="57911"/>
                </a:lnTo>
                <a:lnTo>
                  <a:pt x="571499" y="64007"/>
                </a:lnTo>
                <a:close/>
              </a:path>
              <a:path w="647700" h="127000">
                <a:moveTo>
                  <a:pt x="571499" y="68579"/>
                </a:moveTo>
                <a:lnTo>
                  <a:pt x="571499" y="64007"/>
                </a:lnTo>
                <a:lnTo>
                  <a:pt x="567827" y="68570"/>
                </a:lnTo>
                <a:lnTo>
                  <a:pt x="571499" y="68579"/>
                </a:lnTo>
                <a:close/>
              </a:path>
            </a:pathLst>
          </a:custGeom>
          <a:solidFill>
            <a:srgbClr val="000000"/>
          </a:solidFill>
        </p:spPr>
        <p:txBody>
          <a:bodyPr wrap="square" lIns="0" tIns="0" rIns="0" bIns="0" rtlCol="0"/>
          <a:lstStyle/>
          <a:p>
            <a:endParaRPr/>
          </a:p>
        </p:txBody>
      </p:sp>
      <p:sp>
        <p:nvSpPr>
          <p:cNvPr id="9" name="object 9"/>
          <p:cNvSpPr/>
          <p:nvPr/>
        </p:nvSpPr>
        <p:spPr>
          <a:xfrm>
            <a:off x="3834262" y="2108453"/>
            <a:ext cx="1369060" cy="0"/>
          </a:xfrm>
          <a:custGeom>
            <a:avLst/>
            <a:gdLst/>
            <a:ahLst/>
            <a:cxnLst/>
            <a:rect l="l" t="t" r="r" b="b"/>
            <a:pathLst>
              <a:path w="1369060">
                <a:moveTo>
                  <a:pt x="0" y="0"/>
                </a:moveTo>
                <a:lnTo>
                  <a:pt x="1368551" y="0"/>
                </a:lnTo>
              </a:path>
            </a:pathLst>
          </a:custGeom>
          <a:ln w="10667">
            <a:solidFill>
              <a:srgbClr val="000000"/>
            </a:solidFill>
          </a:ln>
        </p:spPr>
        <p:txBody>
          <a:bodyPr wrap="square" lIns="0" tIns="0" rIns="0" bIns="0" rtlCol="0"/>
          <a:lstStyle/>
          <a:p>
            <a:endParaRPr/>
          </a:p>
        </p:txBody>
      </p:sp>
      <p:sp>
        <p:nvSpPr>
          <p:cNvPr id="10" name="object 10"/>
          <p:cNvSpPr/>
          <p:nvPr/>
        </p:nvSpPr>
        <p:spPr>
          <a:xfrm>
            <a:off x="1597030" y="1600200"/>
            <a:ext cx="1594485" cy="1087120"/>
          </a:xfrm>
          <a:custGeom>
            <a:avLst/>
            <a:gdLst/>
            <a:ahLst/>
            <a:cxnLst/>
            <a:rect l="l" t="t" r="r" b="b"/>
            <a:pathLst>
              <a:path w="1594485" h="1087120">
                <a:moveTo>
                  <a:pt x="1594103" y="1086611"/>
                </a:moveTo>
                <a:lnTo>
                  <a:pt x="1594103" y="0"/>
                </a:lnTo>
                <a:lnTo>
                  <a:pt x="0" y="0"/>
                </a:lnTo>
                <a:lnTo>
                  <a:pt x="0" y="1086611"/>
                </a:lnTo>
                <a:lnTo>
                  <a:pt x="6095" y="1086611"/>
                </a:lnTo>
                <a:lnTo>
                  <a:pt x="6095" y="9143"/>
                </a:lnTo>
                <a:lnTo>
                  <a:pt x="10667" y="4571"/>
                </a:lnTo>
                <a:lnTo>
                  <a:pt x="10667" y="9143"/>
                </a:lnTo>
                <a:lnTo>
                  <a:pt x="1584959" y="9143"/>
                </a:lnTo>
                <a:lnTo>
                  <a:pt x="1584959" y="4571"/>
                </a:lnTo>
                <a:lnTo>
                  <a:pt x="1589531" y="9143"/>
                </a:lnTo>
                <a:lnTo>
                  <a:pt x="1589531" y="1086611"/>
                </a:lnTo>
                <a:lnTo>
                  <a:pt x="1594103" y="1086611"/>
                </a:lnTo>
                <a:close/>
              </a:path>
              <a:path w="1594485" h="1087120">
                <a:moveTo>
                  <a:pt x="10667" y="9143"/>
                </a:moveTo>
                <a:lnTo>
                  <a:pt x="10667" y="4571"/>
                </a:lnTo>
                <a:lnTo>
                  <a:pt x="6095" y="9143"/>
                </a:lnTo>
                <a:lnTo>
                  <a:pt x="10667" y="9143"/>
                </a:lnTo>
                <a:close/>
              </a:path>
              <a:path w="1594485" h="1087120">
                <a:moveTo>
                  <a:pt x="10667" y="1075943"/>
                </a:moveTo>
                <a:lnTo>
                  <a:pt x="10667" y="9143"/>
                </a:lnTo>
                <a:lnTo>
                  <a:pt x="6095" y="9143"/>
                </a:lnTo>
                <a:lnTo>
                  <a:pt x="6095" y="1075943"/>
                </a:lnTo>
                <a:lnTo>
                  <a:pt x="10667" y="1075943"/>
                </a:lnTo>
                <a:close/>
              </a:path>
              <a:path w="1594485" h="1087120">
                <a:moveTo>
                  <a:pt x="1589531" y="1075943"/>
                </a:moveTo>
                <a:lnTo>
                  <a:pt x="6095" y="1075943"/>
                </a:lnTo>
                <a:lnTo>
                  <a:pt x="10667" y="1082039"/>
                </a:lnTo>
                <a:lnTo>
                  <a:pt x="10667" y="1086611"/>
                </a:lnTo>
                <a:lnTo>
                  <a:pt x="1584959" y="1086611"/>
                </a:lnTo>
                <a:lnTo>
                  <a:pt x="1584959" y="1082039"/>
                </a:lnTo>
                <a:lnTo>
                  <a:pt x="1589531" y="1075943"/>
                </a:lnTo>
                <a:close/>
              </a:path>
              <a:path w="1594485" h="1087120">
                <a:moveTo>
                  <a:pt x="10667" y="1086611"/>
                </a:moveTo>
                <a:lnTo>
                  <a:pt x="10667" y="1082039"/>
                </a:lnTo>
                <a:lnTo>
                  <a:pt x="6095" y="1075943"/>
                </a:lnTo>
                <a:lnTo>
                  <a:pt x="6095" y="1086611"/>
                </a:lnTo>
                <a:lnTo>
                  <a:pt x="10667" y="1086611"/>
                </a:lnTo>
                <a:close/>
              </a:path>
              <a:path w="1594485" h="1087120">
                <a:moveTo>
                  <a:pt x="1589531" y="9143"/>
                </a:moveTo>
                <a:lnTo>
                  <a:pt x="1584959" y="4571"/>
                </a:lnTo>
                <a:lnTo>
                  <a:pt x="1584959" y="9143"/>
                </a:lnTo>
                <a:lnTo>
                  <a:pt x="1589531" y="9143"/>
                </a:lnTo>
                <a:close/>
              </a:path>
              <a:path w="1594485" h="1087120">
                <a:moveTo>
                  <a:pt x="1589531" y="1075943"/>
                </a:moveTo>
                <a:lnTo>
                  <a:pt x="1589531" y="9143"/>
                </a:lnTo>
                <a:lnTo>
                  <a:pt x="1584959" y="9143"/>
                </a:lnTo>
                <a:lnTo>
                  <a:pt x="1584959" y="1075943"/>
                </a:lnTo>
                <a:lnTo>
                  <a:pt x="1589531" y="1075943"/>
                </a:lnTo>
                <a:close/>
              </a:path>
              <a:path w="1594485" h="1087120">
                <a:moveTo>
                  <a:pt x="1589531" y="1086611"/>
                </a:moveTo>
                <a:lnTo>
                  <a:pt x="1589531" y="1075943"/>
                </a:lnTo>
                <a:lnTo>
                  <a:pt x="1584959" y="1082039"/>
                </a:lnTo>
                <a:lnTo>
                  <a:pt x="1584959" y="1086611"/>
                </a:lnTo>
                <a:lnTo>
                  <a:pt x="1589531" y="1086611"/>
                </a:lnTo>
                <a:close/>
              </a:path>
            </a:pathLst>
          </a:custGeom>
          <a:solidFill>
            <a:srgbClr val="000000"/>
          </a:solidFill>
        </p:spPr>
        <p:txBody>
          <a:bodyPr wrap="square" lIns="0" tIns="0" rIns="0" bIns="0" rtlCol="0"/>
          <a:lstStyle/>
          <a:p>
            <a:endParaRPr/>
          </a:p>
        </p:txBody>
      </p:sp>
      <p:sp>
        <p:nvSpPr>
          <p:cNvPr id="11" name="object 11"/>
          <p:cNvSpPr txBox="1"/>
          <p:nvPr/>
        </p:nvSpPr>
        <p:spPr>
          <a:xfrm>
            <a:off x="1738260" y="1648967"/>
            <a:ext cx="1310640" cy="280670"/>
          </a:xfrm>
          <a:prstGeom prst="rect">
            <a:avLst/>
          </a:prstGeom>
        </p:spPr>
        <p:txBody>
          <a:bodyPr vert="horz" wrap="square" lIns="0" tIns="0" rIns="0" bIns="0" rtlCol="0">
            <a:spAutoFit/>
          </a:bodyPr>
          <a:lstStyle/>
          <a:p>
            <a:pPr marL="12700">
              <a:lnSpc>
                <a:spcPct val="100000"/>
              </a:lnSpc>
            </a:pPr>
            <a:r>
              <a:rPr sz="1800" spc="-10" dirty="0">
                <a:latin typeface="Tahoma"/>
                <a:cs typeface="Tahoma"/>
              </a:rPr>
              <a:t>fr:FileReader</a:t>
            </a:r>
            <a:endParaRPr sz="1800">
              <a:latin typeface="Tahoma"/>
              <a:cs typeface="Tahoma"/>
            </a:endParaRPr>
          </a:p>
        </p:txBody>
      </p:sp>
      <p:sp>
        <p:nvSpPr>
          <p:cNvPr id="12" name="object 12"/>
          <p:cNvSpPr txBox="1"/>
          <p:nvPr/>
        </p:nvSpPr>
        <p:spPr>
          <a:xfrm>
            <a:off x="1680348" y="2020823"/>
            <a:ext cx="6164580" cy="612140"/>
          </a:xfrm>
          <a:prstGeom prst="rect">
            <a:avLst/>
          </a:prstGeom>
        </p:spPr>
        <p:txBody>
          <a:bodyPr vert="horz" wrap="square" lIns="0" tIns="0" rIns="0" bIns="0" rtlCol="0">
            <a:spAutoFit/>
          </a:bodyPr>
          <a:lstStyle/>
          <a:p>
            <a:pPr marR="5080" algn="r">
              <a:lnSpc>
                <a:spcPct val="100000"/>
              </a:lnSpc>
            </a:pPr>
            <a:r>
              <a:rPr sz="1800" spc="-5" dirty="0">
                <a:latin typeface="Tahoma"/>
                <a:cs typeface="Tahoma"/>
              </a:rPr>
              <a:t>Fic</a:t>
            </a:r>
            <a:r>
              <a:rPr sz="1800" spc="5" dirty="0">
                <a:latin typeface="Tahoma"/>
                <a:cs typeface="Tahoma"/>
              </a:rPr>
              <a:t>h</a:t>
            </a:r>
            <a:r>
              <a:rPr sz="1800" spc="-5" dirty="0">
                <a:latin typeface="Tahoma"/>
                <a:cs typeface="Tahoma"/>
              </a:rPr>
              <a:t>ier</a:t>
            </a:r>
            <a:r>
              <a:rPr sz="1800" dirty="0">
                <a:latin typeface="Tahoma"/>
                <a:cs typeface="Tahoma"/>
              </a:rPr>
              <a:t>1</a:t>
            </a:r>
            <a:r>
              <a:rPr sz="1800" spc="-5" dirty="0">
                <a:latin typeface="Tahoma"/>
                <a:cs typeface="Tahoma"/>
              </a:rPr>
              <a:t>.tx</a:t>
            </a:r>
            <a:r>
              <a:rPr sz="1800" dirty="0">
                <a:latin typeface="Tahoma"/>
                <a:cs typeface="Tahoma"/>
              </a:rPr>
              <a:t>t</a:t>
            </a:r>
            <a:endParaRPr sz="1800">
              <a:latin typeface="Tahoma"/>
              <a:cs typeface="Tahoma"/>
            </a:endParaRPr>
          </a:p>
          <a:p>
            <a:pPr marL="12700">
              <a:lnSpc>
                <a:spcPct val="100000"/>
              </a:lnSpc>
              <a:spcBef>
                <a:spcPts val="915"/>
              </a:spcBef>
            </a:pPr>
            <a:r>
              <a:rPr sz="1400" spc="-5" dirty="0">
                <a:latin typeface="Tahoma"/>
                <a:cs typeface="Tahoma"/>
              </a:rPr>
              <a:t>read():int</a:t>
            </a:r>
            <a:endParaRPr sz="1400">
              <a:latin typeface="Tahoma"/>
              <a:cs typeface="Tahoma"/>
            </a:endParaRPr>
          </a:p>
        </p:txBody>
      </p:sp>
      <p:sp>
        <p:nvSpPr>
          <p:cNvPr id="13" name="object 13"/>
          <p:cNvSpPr/>
          <p:nvPr/>
        </p:nvSpPr>
        <p:spPr>
          <a:xfrm>
            <a:off x="1601602" y="1885188"/>
            <a:ext cx="1584960" cy="0"/>
          </a:xfrm>
          <a:custGeom>
            <a:avLst/>
            <a:gdLst/>
            <a:ahLst/>
            <a:cxnLst/>
            <a:rect l="l" t="t" r="r" b="b"/>
            <a:pathLst>
              <a:path w="1584960">
                <a:moveTo>
                  <a:pt x="0" y="0"/>
                </a:moveTo>
                <a:lnTo>
                  <a:pt x="1584959" y="0"/>
                </a:lnTo>
              </a:path>
            </a:pathLst>
          </a:custGeom>
          <a:ln w="24383">
            <a:solidFill>
              <a:srgbClr val="000000"/>
            </a:solidFill>
          </a:ln>
        </p:spPr>
        <p:txBody>
          <a:bodyPr wrap="square" lIns="0" tIns="0" rIns="0" bIns="0" rtlCol="0"/>
          <a:lstStyle/>
          <a:p>
            <a:endParaRPr/>
          </a:p>
        </p:txBody>
      </p:sp>
      <p:sp>
        <p:nvSpPr>
          <p:cNvPr id="14" name="object 14"/>
          <p:cNvSpPr/>
          <p:nvPr/>
        </p:nvSpPr>
        <p:spPr>
          <a:xfrm>
            <a:off x="1601602" y="2174747"/>
            <a:ext cx="1584960" cy="0"/>
          </a:xfrm>
          <a:custGeom>
            <a:avLst/>
            <a:gdLst/>
            <a:ahLst/>
            <a:cxnLst/>
            <a:rect l="l" t="t" r="r" b="b"/>
            <a:pathLst>
              <a:path w="1584960">
                <a:moveTo>
                  <a:pt x="0" y="0"/>
                </a:moveTo>
                <a:lnTo>
                  <a:pt x="1584959" y="0"/>
                </a:lnTo>
              </a:path>
            </a:pathLst>
          </a:custGeom>
          <a:ln w="24383">
            <a:solidFill>
              <a:srgbClr val="000000"/>
            </a:solidFill>
          </a:ln>
        </p:spPr>
        <p:txBody>
          <a:bodyPr wrap="square" lIns="0" tIns="0" rIns="0" bIns="0" rtlCol="0"/>
          <a:lstStyle/>
          <a:p>
            <a:endParaRPr/>
          </a:p>
        </p:txBody>
      </p:sp>
      <p:sp>
        <p:nvSpPr>
          <p:cNvPr id="15" name="object 15"/>
          <p:cNvSpPr/>
          <p:nvPr/>
        </p:nvSpPr>
        <p:spPr>
          <a:xfrm>
            <a:off x="6495165" y="3092195"/>
            <a:ext cx="1807845" cy="660400"/>
          </a:xfrm>
          <a:custGeom>
            <a:avLst/>
            <a:gdLst/>
            <a:ahLst/>
            <a:cxnLst/>
            <a:rect l="l" t="t" r="r" b="b"/>
            <a:pathLst>
              <a:path w="1807845" h="660400">
                <a:moveTo>
                  <a:pt x="906779" y="10667"/>
                </a:moveTo>
                <a:lnTo>
                  <a:pt x="906779" y="1523"/>
                </a:lnTo>
                <a:lnTo>
                  <a:pt x="903731" y="0"/>
                </a:lnTo>
                <a:lnTo>
                  <a:pt x="858011" y="1523"/>
                </a:lnTo>
                <a:lnTo>
                  <a:pt x="812291" y="1523"/>
                </a:lnTo>
                <a:lnTo>
                  <a:pt x="766571" y="4571"/>
                </a:lnTo>
                <a:lnTo>
                  <a:pt x="678179" y="10667"/>
                </a:lnTo>
                <a:lnTo>
                  <a:pt x="635507" y="15239"/>
                </a:lnTo>
                <a:lnTo>
                  <a:pt x="594359" y="19811"/>
                </a:lnTo>
                <a:lnTo>
                  <a:pt x="553211" y="25907"/>
                </a:lnTo>
                <a:lnTo>
                  <a:pt x="513587" y="32003"/>
                </a:lnTo>
                <a:lnTo>
                  <a:pt x="473963" y="39623"/>
                </a:lnTo>
                <a:lnTo>
                  <a:pt x="435863" y="47243"/>
                </a:lnTo>
                <a:lnTo>
                  <a:pt x="364235" y="65531"/>
                </a:lnTo>
                <a:lnTo>
                  <a:pt x="297179" y="85343"/>
                </a:lnTo>
                <a:lnTo>
                  <a:pt x="236219" y="106679"/>
                </a:lnTo>
                <a:lnTo>
                  <a:pt x="181355" y="131063"/>
                </a:lnTo>
                <a:lnTo>
                  <a:pt x="132587" y="156971"/>
                </a:lnTo>
                <a:lnTo>
                  <a:pt x="89915" y="185927"/>
                </a:lnTo>
                <a:lnTo>
                  <a:pt x="41147" y="230123"/>
                </a:lnTo>
                <a:lnTo>
                  <a:pt x="18287" y="262127"/>
                </a:lnTo>
                <a:lnTo>
                  <a:pt x="3047" y="304799"/>
                </a:lnTo>
                <a:lnTo>
                  <a:pt x="1523" y="312419"/>
                </a:lnTo>
                <a:lnTo>
                  <a:pt x="0" y="321563"/>
                </a:lnTo>
                <a:lnTo>
                  <a:pt x="0" y="338327"/>
                </a:lnTo>
                <a:lnTo>
                  <a:pt x="3047" y="356615"/>
                </a:lnTo>
                <a:lnTo>
                  <a:pt x="4571" y="364235"/>
                </a:lnTo>
                <a:lnTo>
                  <a:pt x="9143" y="376808"/>
                </a:lnTo>
                <a:lnTo>
                  <a:pt x="9143" y="321563"/>
                </a:lnTo>
                <a:lnTo>
                  <a:pt x="12191" y="306323"/>
                </a:lnTo>
                <a:lnTo>
                  <a:pt x="27431" y="266699"/>
                </a:lnTo>
                <a:lnTo>
                  <a:pt x="62483" y="220979"/>
                </a:lnTo>
                <a:lnTo>
                  <a:pt x="96011" y="193547"/>
                </a:lnTo>
                <a:lnTo>
                  <a:pt x="137159" y="166115"/>
                </a:lnTo>
                <a:lnTo>
                  <a:pt x="211835" y="128015"/>
                </a:lnTo>
                <a:lnTo>
                  <a:pt x="269747" y="105155"/>
                </a:lnTo>
                <a:lnTo>
                  <a:pt x="333755" y="83819"/>
                </a:lnTo>
                <a:lnTo>
                  <a:pt x="402335" y="65531"/>
                </a:lnTo>
                <a:lnTo>
                  <a:pt x="477011" y="48767"/>
                </a:lnTo>
                <a:lnTo>
                  <a:pt x="515111" y="42671"/>
                </a:lnTo>
                <a:lnTo>
                  <a:pt x="554735" y="35051"/>
                </a:lnTo>
                <a:lnTo>
                  <a:pt x="595883" y="28955"/>
                </a:lnTo>
                <a:lnTo>
                  <a:pt x="637031" y="24383"/>
                </a:lnTo>
                <a:lnTo>
                  <a:pt x="679703" y="19811"/>
                </a:lnTo>
                <a:lnTo>
                  <a:pt x="722375" y="16763"/>
                </a:lnTo>
                <a:lnTo>
                  <a:pt x="766571" y="13715"/>
                </a:lnTo>
                <a:lnTo>
                  <a:pt x="900683" y="9245"/>
                </a:lnTo>
                <a:lnTo>
                  <a:pt x="903731" y="9143"/>
                </a:lnTo>
                <a:lnTo>
                  <a:pt x="903731" y="10667"/>
                </a:lnTo>
                <a:lnTo>
                  <a:pt x="906779" y="10667"/>
                </a:lnTo>
                <a:close/>
              </a:path>
              <a:path w="1807845" h="660400">
                <a:moveTo>
                  <a:pt x="903731" y="649223"/>
                </a:moveTo>
                <a:lnTo>
                  <a:pt x="858011" y="649223"/>
                </a:lnTo>
                <a:lnTo>
                  <a:pt x="766571" y="646175"/>
                </a:lnTo>
                <a:lnTo>
                  <a:pt x="722375" y="643127"/>
                </a:lnTo>
                <a:lnTo>
                  <a:pt x="679703" y="640079"/>
                </a:lnTo>
                <a:lnTo>
                  <a:pt x="637031" y="635507"/>
                </a:lnTo>
                <a:lnTo>
                  <a:pt x="595883" y="630935"/>
                </a:lnTo>
                <a:lnTo>
                  <a:pt x="554735" y="624839"/>
                </a:lnTo>
                <a:lnTo>
                  <a:pt x="515111" y="617219"/>
                </a:lnTo>
                <a:lnTo>
                  <a:pt x="475487" y="611123"/>
                </a:lnTo>
                <a:lnTo>
                  <a:pt x="402335" y="594359"/>
                </a:lnTo>
                <a:lnTo>
                  <a:pt x="333755" y="576071"/>
                </a:lnTo>
                <a:lnTo>
                  <a:pt x="269747" y="554735"/>
                </a:lnTo>
                <a:lnTo>
                  <a:pt x="211835" y="531875"/>
                </a:lnTo>
                <a:lnTo>
                  <a:pt x="160019" y="507491"/>
                </a:lnTo>
                <a:lnTo>
                  <a:pt x="115823" y="480059"/>
                </a:lnTo>
                <a:lnTo>
                  <a:pt x="77723" y="452627"/>
                </a:lnTo>
                <a:lnTo>
                  <a:pt x="48767" y="423671"/>
                </a:lnTo>
                <a:lnTo>
                  <a:pt x="19811" y="377951"/>
                </a:lnTo>
                <a:lnTo>
                  <a:pt x="9143" y="338327"/>
                </a:lnTo>
                <a:lnTo>
                  <a:pt x="9143" y="376808"/>
                </a:lnTo>
                <a:lnTo>
                  <a:pt x="28955" y="414527"/>
                </a:lnTo>
                <a:lnTo>
                  <a:pt x="56387" y="445007"/>
                </a:lnTo>
                <a:lnTo>
                  <a:pt x="91439" y="473963"/>
                </a:lnTo>
                <a:lnTo>
                  <a:pt x="111251" y="489203"/>
                </a:lnTo>
                <a:lnTo>
                  <a:pt x="155447" y="515111"/>
                </a:lnTo>
                <a:lnTo>
                  <a:pt x="236219" y="553211"/>
                </a:lnTo>
                <a:lnTo>
                  <a:pt x="297179" y="574547"/>
                </a:lnTo>
                <a:lnTo>
                  <a:pt x="364235" y="594359"/>
                </a:lnTo>
                <a:lnTo>
                  <a:pt x="437387" y="612647"/>
                </a:lnTo>
                <a:lnTo>
                  <a:pt x="513587" y="627887"/>
                </a:lnTo>
                <a:lnTo>
                  <a:pt x="553211" y="633983"/>
                </a:lnTo>
                <a:lnTo>
                  <a:pt x="594359" y="640079"/>
                </a:lnTo>
                <a:lnTo>
                  <a:pt x="635507" y="644651"/>
                </a:lnTo>
                <a:lnTo>
                  <a:pt x="678179" y="649223"/>
                </a:lnTo>
                <a:lnTo>
                  <a:pt x="766571" y="655319"/>
                </a:lnTo>
                <a:lnTo>
                  <a:pt x="812291" y="658367"/>
                </a:lnTo>
                <a:lnTo>
                  <a:pt x="858011" y="658367"/>
                </a:lnTo>
                <a:lnTo>
                  <a:pt x="899159" y="659739"/>
                </a:lnTo>
                <a:lnTo>
                  <a:pt x="899159" y="652271"/>
                </a:lnTo>
                <a:lnTo>
                  <a:pt x="903731" y="649223"/>
                </a:lnTo>
                <a:close/>
              </a:path>
              <a:path w="1807845" h="660400">
                <a:moveTo>
                  <a:pt x="903731" y="649223"/>
                </a:moveTo>
                <a:lnTo>
                  <a:pt x="899159" y="652271"/>
                </a:lnTo>
                <a:lnTo>
                  <a:pt x="899159" y="656843"/>
                </a:lnTo>
                <a:lnTo>
                  <a:pt x="903731" y="649223"/>
                </a:lnTo>
                <a:close/>
              </a:path>
              <a:path w="1807845" h="660400">
                <a:moveTo>
                  <a:pt x="1798319" y="376808"/>
                </a:moveTo>
                <a:lnTo>
                  <a:pt x="1798319" y="338327"/>
                </a:lnTo>
                <a:lnTo>
                  <a:pt x="1795271" y="353567"/>
                </a:lnTo>
                <a:lnTo>
                  <a:pt x="1793747" y="362711"/>
                </a:lnTo>
                <a:lnTo>
                  <a:pt x="1789175" y="377951"/>
                </a:lnTo>
                <a:lnTo>
                  <a:pt x="1758695" y="423671"/>
                </a:lnTo>
                <a:lnTo>
                  <a:pt x="1729739" y="452627"/>
                </a:lnTo>
                <a:lnTo>
                  <a:pt x="1691639" y="480059"/>
                </a:lnTo>
                <a:lnTo>
                  <a:pt x="1647443" y="507491"/>
                </a:lnTo>
                <a:lnTo>
                  <a:pt x="1568195" y="544067"/>
                </a:lnTo>
                <a:lnTo>
                  <a:pt x="1507235" y="565403"/>
                </a:lnTo>
                <a:lnTo>
                  <a:pt x="1405127" y="594359"/>
                </a:lnTo>
                <a:lnTo>
                  <a:pt x="1331975" y="611123"/>
                </a:lnTo>
                <a:lnTo>
                  <a:pt x="1292351" y="617219"/>
                </a:lnTo>
                <a:lnTo>
                  <a:pt x="1252727" y="624839"/>
                </a:lnTo>
                <a:lnTo>
                  <a:pt x="1213103" y="629411"/>
                </a:lnTo>
                <a:lnTo>
                  <a:pt x="1170431" y="635507"/>
                </a:lnTo>
                <a:lnTo>
                  <a:pt x="1127759" y="640079"/>
                </a:lnTo>
                <a:lnTo>
                  <a:pt x="1085087" y="643127"/>
                </a:lnTo>
                <a:lnTo>
                  <a:pt x="1040891" y="646175"/>
                </a:lnTo>
                <a:lnTo>
                  <a:pt x="949451" y="649223"/>
                </a:lnTo>
                <a:lnTo>
                  <a:pt x="903731" y="649223"/>
                </a:lnTo>
                <a:lnTo>
                  <a:pt x="899159" y="656843"/>
                </a:lnTo>
                <a:lnTo>
                  <a:pt x="899159" y="659739"/>
                </a:lnTo>
                <a:lnTo>
                  <a:pt x="903731" y="659891"/>
                </a:lnTo>
                <a:lnTo>
                  <a:pt x="903731" y="658367"/>
                </a:lnTo>
                <a:lnTo>
                  <a:pt x="908303" y="652271"/>
                </a:lnTo>
                <a:lnTo>
                  <a:pt x="908303" y="658367"/>
                </a:lnTo>
                <a:lnTo>
                  <a:pt x="950975" y="658367"/>
                </a:lnTo>
                <a:lnTo>
                  <a:pt x="996695" y="656843"/>
                </a:lnTo>
                <a:lnTo>
                  <a:pt x="1040891" y="655319"/>
                </a:lnTo>
                <a:lnTo>
                  <a:pt x="1129283" y="649223"/>
                </a:lnTo>
                <a:lnTo>
                  <a:pt x="1171955" y="644651"/>
                </a:lnTo>
                <a:lnTo>
                  <a:pt x="1213103" y="640079"/>
                </a:lnTo>
                <a:lnTo>
                  <a:pt x="1295399" y="627887"/>
                </a:lnTo>
                <a:lnTo>
                  <a:pt x="1371599" y="612647"/>
                </a:lnTo>
                <a:lnTo>
                  <a:pt x="1443227" y="594359"/>
                </a:lnTo>
                <a:lnTo>
                  <a:pt x="1510283" y="574547"/>
                </a:lnTo>
                <a:lnTo>
                  <a:pt x="1571243" y="553211"/>
                </a:lnTo>
                <a:lnTo>
                  <a:pt x="1626107" y="528827"/>
                </a:lnTo>
                <a:lnTo>
                  <a:pt x="1652015" y="515111"/>
                </a:lnTo>
                <a:lnTo>
                  <a:pt x="1676399" y="502919"/>
                </a:lnTo>
                <a:lnTo>
                  <a:pt x="1697735" y="489203"/>
                </a:lnTo>
                <a:lnTo>
                  <a:pt x="1717547" y="473963"/>
                </a:lnTo>
                <a:lnTo>
                  <a:pt x="1735835" y="460247"/>
                </a:lnTo>
                <a:lnTo>
                  <a:pt x="1766315" y="429767"/>
                </a:lnTo>
                <a:lnTo>
                  <a:pt x="1789175" y="397763"/>
                </a:lnTo>
                <a:lnTo>
                  <a:pt x="1796795" y="380999"/>
                </a:lnTo>
                <a:lnTo>
                  <a:pt x="1798319" y="376808"/>
                </a:lnTo>
                <a:close/>
              </a:path>
              <a:path w="1807845" h="660400">
                <a:moveTo>
                  <a:pt x="903731" y="9143"/>
                </a:moveTo>
                <a:lnTo>
                  <a:pt x="900683" y="9143"/>
                </a:lnTo>
                <a:lnTo>
                  <a:pt x="900874" y="9239"/>
                </a:lnTo>
                <a:lnTo>
                  <a:pt x="903731" y="9143"/>
                </a:lnTo>
                <a:close/>
              </a:path>
              <a:path w="1807845" h="660400">
                <a:moveTo>
                  <a:pt x="900874" y="9239"/>
                </a:moveTo>
                <a:lnTo>
                  <a:pt x="900683" y="9143"/>
                </a:lnTo>
                <a:lnTo>
                  <a:pt x="900874" y="9239"/>
                </a:lnTo>
                <a:close/>
              </a:path>
              <a:path w="1807845" h="660400">
                <a:moveTo>
                  <a:pt x="903731" y="10667"/>
                </a:moveTo>
                <a:lnTo>
                  <a:pt x="903731" y="9143"/>
                </a:lnTo>
                <a:lnTo>
                  <a:pt x="900874" y="9239"/>
                </a:lnTo>
                <a:lnTo>
                  <a:pt x="903731" y="10667"/>
                </a:lnTo>
                <a:close/>
              </a:path>
              <a:path w="1807845" h="660400">
                <a:moveTo>
                  <a:pt x="1807463" y="347471"/>
                </a:moveTo>
                <a:lnTo>
                  <a:pt x="1807463" y="312419"/>
                </a:lnTo>
                <a:lnTo>
                  <a:pt x="1805939" y="303275"/>
                </a:lnTo>
                <a:lnTo>
                  <a:pt x="1802891" y="295655"/>
                </a:lnTo>
                <a:lnTo>
                  <a:pt x="1796795" y="278891"/>
                </a:lnTo>
                <a:lnTo>
                  <a:pt x="1778507" y="245363"/>
                </a:lnTo>
                <a:lnTo>
                  <a:pt x="1752599" y="214883"/>
                </a:lnTo>
                <a:lnTo>
                  <a:pt x="1717547" y="185927"/>
                </a:lnTo>
                <a:lnTo>
                  <a:pt x="1697735" y="170687"/>
                </a:lnTo>
                <a:lnTo>
                  <a:pt x="1652015" y="144779"/>
                </a:lnTo>
                <a:lnTo>
                  <a:pt x="1600199" y="118871"/>
                </a:lnTo>
                <a:lnTo>
                  <a:pt x="1542287" y="96011"/>
                </a:lnTo>
                <a:lnTo>
                  <a:pt x="1476755" y="74675"/>
                </a:lnTo>
                <a:lnTo>
                  <a:pt x="1408175" y="56387"/>
                </a:lnTo>
                <a:lnTo>
                  <a:pt x="1295399" y="32003"/>
                </a:lnTo>
                <a:lnTo>
                  <a:pt x="1213103" y="19811"/>
                </a:lnTo>
                <a:lnTo>
                  <a:pt x="1171955" y="15239"/>
                </a:lnTo>
                <a:lnTo>
                  <a:pt x="1129283" y="10667"/>
                </a:lnTo>
                <a:lnTo>
                  <a:pt x="996695" y="1523"/>
                </a:lnTo>
                <a:lnTo>
                  <a:pt x="950975" y="1523"/>
                </a:lnTo>
                <a:lnTo>
                  <a:pt x="903731" y="0"/>
                </a:lnTo>
                <a:lnTo>
                  <a:pt x="906779" y="1523"/>
                </a:lnTo>
                <a:lnTo>
                  <a:pt x="906779" y="10667"/>
                </a:lnTo>
                <a:lnTo>
                  <a:pt x="950975" y="10667"/>
                </a:lnTo>
                <a:lnTo>
                  <a:pt x="995171" y="12191"/>
                </a:lnTo>
                <a:lnTo>
                  <a:pt x="1040891" y="13715"/>
                </a:lnTo>
                <a:lnTo>
                  <a:pt x="1085087" y="16763"/>
                </a:lnTo>
                <a:lnTo>
                  <a:pt x="1127759" y="19811"/>
                </a:lnTo>
                <a:lnTo>
                  <a:pt x="1170431" y="24383"/>
                </a:lnTo>
                <a:lnTo>
                  <a:pt x="1213103" y="30479"/>
                </a:lnTo>
                <a:lnTo>
                  <a:pt x="1252727" y="35051"/>
                </a:lnTo>
                <a:lnTo>
                  <a:pt x="1293875" y="42671"/>
                </a:lnTo>
                <a:lnTo>
                  <a:pt x="1331975" y="48767"/>
                </a:lnTo>
                <a:lnTo>
                  <a:pt x="1370075" y="56387"/>
                </a:lnTo>
                <a:lnTo>
                  <a:pt x="1475231" y="83819"/>
                </a:lnTo>
                <a:lnTo>
                  <a:pt x="1568195" y="115823"/>
                </a:lnTo>
                <a:lnTo>
                  <a:pt x="1623059" y="140207"/>
                </a:lnTo>
                <a:lnTo>
                  <a:pt x="1670303" y="166115"/>
                </a:lnTo>
                <a:lnTo>
                  <a:pt x="1711451" y="193547"/>
                </a:lnTo>
                <a:lnTo>
                  <a:pt x="1758695" y="236219"/>
                </a:lnTo>
                <a:lnTo>
                  <a:pt x="1789175" y="281939"/>
                </a:lnTo>
                <a:lnTo>
                  <a:pt x="1793747" y="298703"/>
                </a:lnTo>
                <a:lnTo>
                  <a:pt x="1796795" y="306323"/>
                </a:lnTo>
                <a:lnTo>
                  <a:pt x="1796795" y="313943"/>
                </a:lnTo>
                <a:lnTo>
                  <a:pt x="1798319" y="321563"/>
                </a:lnTo>
                <a:lnTo>
                  <a:pt x="1798319" y="376808"/>
                </a:lnTo>
                <a:lnTo>
                  <a:pt x="1802891" y="364235"/>
                </a:lnTo>
                <a:lnTo>
                  <a:pt x="1805939" y="355091"/>
                </a:lnTo>
                <a:lnTo>
                  <a:pt x="1807463" y="347471"/>
                </a:lnTo>
                <a:close/>
              </a:path>
              <a:path w="1807845" h="660400">
                <a:moveTo>
                  <a:pt x="908303" y="656843"/>
                </a:moveTo>
                <a:lnTo>
                  <a:pt x="908303" y="652271"/>
                </a:lnTo>
                <a:lnTo>
                  <a:pt x="903731" y="658367"/>
                </a:lnTo>
                <a:lnTo>
                  <a:pt x="906017" y="658367"/>
                </a:lnTo>
                <a:lnTo>
                  <a:pt x="908303" y="656843"/>
                </a:lnTo>
                <a:close/>
              </a:path>
              <a:path w="1807845" h="660400">
                <a:moveTo>
                  <a:pt x="906017" y="658367"/>
                </a:moveTo>
                <a:lnTo>
                  <a:pt x="903731" y="658367"/>
                </a:lnTo>
                <a:lnTo>
                  <a:pt x="903731" y="659891"/>
                </a:lnTo>
                <a:lnTo>
                  <a:pt x="906017" y="658367"/>
                </a:lnTo>
                <a:close/>
              </a:path>
              <a:path w="1807845" h="660400">
                <a:moveTo>
                  <a:pt x="908303" y="658367"/>
                </a:moveTo>
                <a:lnTo>
                  <a:pt x="908303" y="656843"/>
                </a:lnTo>
                <a:lnTo>
                  <a:pt x="906017" y="658367"/>
                </a:lnTo>
                <a:lnTo>
                  <a:pt x="908303" y="658367"/>
                </a:lnTo>
                <a:close/>
              </a:path>
            </a:pathLst>
          </a:custGeom>
          <a:solidFill>
            <a:srgbClr val="000000"/>
          </a:solidFill>
        </p:spPr>
        <p:txBody>
          <a:bodyPr wrap="square" lIns="0" tIns="0" rIns="0" bIns="0" rtlCol="0"/>
          <a:lstStyle/>
          <a:p>
            <a:endParaRPr/>
          </a:p>
        </p:txBody>
      </p:sp>
      <p:sp>
        <p:nvSpPr>
          <p:cNvPr id="16" name="object 16"/>
          <p:cNvSpPr/>
          <p:nvPr/>
        </p:nvSpPr>
        <p:spPr>
          <a:xfrm>
            <a:off x="3829689" y="2820923"/>
            <a:ext cx="1377950" cy="873760"/>
          </a:xfrm>
          <a:custGeom>
            <a:avLst/>
            <a:gdLst/>
            <a:ahLst/>
            <a:cxnLst/>
            <a:rect l="l" t="t" r="r" b="b"/>
            <a:pathLst>
              <a:path w="1377950" h="873760">
                <a:moveTo>
                  <a:pt x="1377695" y="873251"/>
                </a:moveTo>
                <a:lnTo>
                  <a:pt x="1377695" y="0"/>
                </a:lnTo>
                <a:lnTo>
                  <a:pt x="0" y="0"/>
                </a:lnTo>
                <a:lnTo>
                  <a:pt x="0" y="873251"/>
                </a:lnTo>
                <a:lnTo>
                  <a:pt x="4571" y="873251"/>
                </a:lnTo>
                <a:lnTo>
                  <a:pt x="4571" y="9143"/>
                </a:lnTo>
                <a:lnTo>
                  <a:pt x="9143" y="4571"/>
                </a:lnTo>
                <a:lnTo>
                  <a:pt x="9143" y="9143"/>
                </a:lnTo>
                <a:lnTo>
                  <a:pt x="1368551" y="9143"/>
                </a:lnTo>
                <a:lnTo>
                  <a:pt x="1368551" y="4571"/>
                </a:lnTo>
                <a:lnTo>
                  <a:pt x="1373123" y="9143"/>
                </a:lnTo>
                <a:lnTo>
                  <a:pt x="1373123" y="873251"/>
                </a:lnTo>
                <a:lnTo>
                  <a:pt x="1377695" y="873251"/>
                </a:lnTo>
                <a:close/>
              </a:path>
              <a:path w="1377950" h="873760">
                <a:moveTo>
                  <a:pt x="9143" y="9143"/>
                </a:moveTo>
                <a:lnTo>
                  <a:pt x="9143" y="4571"/>
                </a:lnTo>
                <a:lnTo>
                  <a:pt x="4571" y="9143"/>
                </a:lnTo>
                <a:lnTo>
                  <a:pt x="9143" y="9143"/>
                </a:lnTo>
                <a:close/>
              </a:path>
              <a:path w="1377950" h="873760">
                <a:moveTo>
                  <a:pt x="9143" y="864107"/>
                </a:moveTo>
                <a:lnTo>
                  <a:pt x="9143" y="9143"/>
                </a:lnTo>
                <a:lnTo>
                  <a:pt x="4571" y="9143"/>
                </a:lnTo>
                <a:lnTo>
                  <a:pt x="4571" y="864107"/>
                </a:lnTo>
                <a:lnTo>
                  <a:pt x="9143" y="864107"/>
                </a:lnTo>
                <a:close/>
              </a:path>
              <a:path w="1377950" h="873760">
                <a:moveTo>
                  <a:pt x="1373123" y="864107"/>
                </a:moveTo>
                <a:lnTo>
                  <a:pt x="4571" y="864107"/>
                </a:lnTo>
                <a:lnTo>
                  <a:pt x="9143" y="868679"/>
                </a:lnTo>
                <a:lnTo>
                  <a:pt x="9143" y="873251"/>
                </a:lnTo>
                <a:lnTo>
                  <a:pt x="1368551" y="873251"/>
                </a:lnTo>
                <a:lnTo>
                  <a:pt x="1368551" y="868679"/>
                </a:lnTo>
                <a:lnTo>
                  <a:pt x="1373123" y="864107"/>
                </a:lnTo>
                <a:close/>
              </a:path>
              <a:path w="1377950" h="873760">
                <a:moveTo>
                  <a:pt x="9143" y="873251"/>
                </a:moveTo>
                <a:lnTo>
                  <a:pt x="9143" y="868679"/>
                </a:lnTo>
                <a:lnTo>
                  <a:pt x="4571" y="864107"/>
                </a:lnTo>
                <a:lnTo>
                  <a:pt x="4571" y="873251"/>
                </a:lnTo>
                <a:lnTo>
                  <a:pt x="9143" y="873251"/>
                </a:lnTo>
                <a:close/>
              </a:path>
              <a:path w="1377950" h="873760">
                <a:moveTo>
                  <a:pt x="1373123" y="9143"/>
                </a:moveTo>
                <a:lnTo>
                  <a:pt x="1368551" y="4571"/>
                </a:lnTo>
                <a:lnTo>
                  <a:pt x="1368551" y="9143"/>
                </a:lnTo>
                <a:lnTo>
                  <a:pt x="1373123" y="9143"/>
                </a:lnTo>
                <a:close/>
              </a:path>
              <a:path w="1377950" h="873760">
                <a:moveTo>
                  <a:pt x="1373123" y="864107"/>
                </a:moveTo>
                <a:lnTo>
                  <a:pt x="1373123" y="9143"/>
                </a:lnTo>
                <a:lnTo>
                  <a:pt x="1368551" y="9143"/>
                </a:lnTo>
                <a:lnTo>
                  <a:pt x="1368551" y="864107"/>
                </a:lnTo>
                <a:lnTo>
                  <a:pt x="1373123" y="864107"/>
                </a:lnTo>
                <a:close/>
              </a:path>
              <a:path w="1377950" h="873760">
                <a:moveTo>
                  <a:pt x="1373123" y="873251"/>
                </a:moveTo>
                <a:lnTo>
                  <a:pt x="1373123" y="864107"/>
                </a:lnTo>
                <a:lnTo>
                  <a:pt x="1368551" y="868679"/>
                </a:lnTo>
                <a:lnTo>
                  <a:pt x="1368551" y="873251"/>
                </a:lnTo>
                <a:lnTo>
                  <a:pt x="1373123" y="873251"/>
                </a:lnTo>
                <a:close/>
              </a:path>
            </a:pathLst>
          </a:custGeom>
          <a:solidFill>
            <a:srgbClr val="000000"/>
          </a:solidFill>
        </p:spPr>
        <p:txBody>
          <a:bodyPr wrap="square" lIns="0" tIns="0" rIns="0" bIns="0" rtlCol="0"/>
          <a:lstStyle/>
          <a:p>
            <a:endParaRPr/>
          </a:p>
        </p:txBody>
      </p:sp>
      <p:sp>
        <p:nvSpPr>
          <p:cNvPr id="17" name="object 17"/>
          <p:cNvSpPr txBox="1"/>
          <p:nvPr/>
        </p:nvSpPr>
        <p:spPr>
          <a:xfrm>
            <a:off x="4193423" y="2869690"/>
            <a:ext cx="647700" cy="280670"/>
          </a:xfrm>
          <a:prstGeom prst="rect">
            <a:avLst/>
          </a:prstGeom>
        </p:spPr>
        <p:txBody>
          <a:bodyPr vert="horz" wrap="square" lIns="0" tIns="0" rIns="0" bIns="0" rtlCol="0">
            <a:spAutoFit/>
          </a:bodyPr>
          <a:lstStyle/>
          <a:p>
            <a:pPr marL="12700">
              <a:lnSpc>
                <a:spcPct val="100000"/>
              </a:lnSpc>
            </a:pPr>
            <a:r>
              <a:rPr sz="1800" dirty="0">
                <a:latin typeface="Tahoma"/>
                <a:cs typeface="Tahoma"/>
              </a:rPr>
              <a:t>f2:</a:t>
            </a:r>
            <a:r>
              <a:rPr sz="1800" spc="-5" dirty="0">
                <a:latin typeface="Tahoma"/>
                <a:cs typeface="Tahoma"/>
              </a:rPr>
              <a:t>Fil</a:t>
            </a:r>
            <a:r>
              <a:rPr sz="1800" dirty="0">
                <a:latin typeface="Tahoma"/>
                <a:cs typeface="Tahoma"/>
              </a:rPr>
              <a:t>e</a:t>
            </a:r>
            <a:endParaRPr sz="1800">
              <a:latin typeface="Tahoma"/>
              <a:cs typeface="Tahoma"/>
            </a:endParaRPr>
          </a:p>
        </p:txBody>
      </p:sp>
      <p:sp>
        <p:nvSpPr>
          <p:cNvPr id="18" name="object 18"/>
          <p:cNvSpPr/>
          <p:nvPr/>
        </p:nvSpPr>
        <p:spPr>
          <a:xfrm>
            <a:off x="3834262" y="3099816"/>
            <a:ext cx="1369060" cy="0"/>
          </a:xfrm>
          <a:custGeom>
            <a:avLst/>
            <a:gdLst/>
            <a:ahLst/>
            <a:cxnLst/>
            <a:rect l="l" t="t" r="r" b="b"/>
            <a:pathLst>
              <a:path w="1369060">
                <a:moveTo>
                  <a:pt x="0" y="0"/>
                </a:moveTo>
                <a:lnTo>
                  <a:pt x="1368551" y="0"/>
                </a:lnTo>
              </a:path>
            </a:pathLst>
          </a:custGeom>
          <a:ln w="12191">
            <a:solidFill>
              <a:srgbClr val="000000"/>
            </a:solidFill>
          </a:ln>
        </p:spPr>
        <p:txBody>
          <a:bodyPr wrap="square" lIns="0" tIns="0" rIns="0" bIns="0" rtlCol="0"/>
          <a:lstStyle/>
          <a:p>
            <a:endParaRPr/>
          </a:p>
        </p:txBody>
      </p:sp>
      <p:sp>
        <p:nvSpPr>
          <p:cNvPr id="19" name="object 19"/>
          <p:cNvSpPr/>
          <p:nvPr/>
        </p:nvSpPr>
        <p:spPr>
          <a:xfrm>
            <a:off x="5202813" y="3395471"/>
            <a:ext cx="1297305" cy="128270"/>
          </a:xfrm>
          <a:custGeom>
            <a:avLst/>
            <a:gdLst/>
            <a:ahLst/>
            <a:cxnLst/>
            <a:rect l="l" t="t" r="r" b="b"/>
            <a:pathLst>
              <a:path w="1297304" h="128270">
                <a:moveTo>
                  <a:pt x="1220723" y="64007"/>
                </a:moveTo>
                <a:lnTo>
                  <a:pt x="1217131" y="59435"/>
                </a:lnTo>
                <a:lnTo>
                  <a:pt x="0" y="59435"/>
                </a:lnTo>
                <a:lnTo>
                  <a:pt x="0" y="68579"/>
                </a:lnTo>
                <a:lnTo>
                  <a:pt x="1217131" y="68579"/>
                </a:lnTo>
                <a:lnTo>
                  <a:pt x="1220723" y="64007"/>
                </a:lnTo>
                <a:close/>
              </a:path>
              <a:path w="1297304" h="128270">
                <a:moveTo>
                  <a:pt x="1296923" y="64007"/>
                </a:moveTo>
                <a:lnTo>
                  <a:pt x="1170431" y="0"/>
                </a:lnTo>
                <a:lnTo>
                  <a:pt x="1217131" y="59435"/>
                </a:lnTo>
                <a:lnTo>
                  <a:pt x="1220723" y="59435"/>
                </a:lnTo>
                <a:lnTo>
                  <a:pt x="1220723" y="102567"/>
                </a:lnTo>
                <a:lnTo>
                  <a:pt x="1296923" y="64007"/>
                </a:lnTo>
                <a:close/>
              </a:path>
              <a:path w="1297304" h="128270">
                <a:moveTo>
                  <a:pt x="1220723" y="102567"/>
                </a:moveTo>
                <a:lnTo>
                  <a:pt x="1220723" y="68579"/>
                </a:lnTo>
                <a:lnTo>
                  <a:pt x="1217131" y="68579"/>
                </a:lnTo>
                <a:lnTo>
                  <a:pt x="1170431" y="128015"/>
                </a:lnTo>
                <a:lnTo>
                  <a:pt x="1220723" y="102567"/>
                </a:lnTo>
                <a:close/>
              </a:path>
              <a:path w="1297304" h="128270">
                <a:moveTo>
                  <a:pt x="1220723" y="64007"/>
                </a:moveTo>
                <a:lnTo>
                  <a:pt x="1220723" y="59435"/>
                </a:lnTo>
                <a:lnTo>
                  <a:pt x="1217131" y="59435"/>
                </a:lnTo>
                <a:lnTo>
                  <a:pt x="1220723" y="64007"/>
                </a:lnTo>
                <a:close/>
              </a:path>
              <a:path w="1297304" h="128270">
                <a:moveTo>
                  <a:pt x="1220723" y="68579"/>
                </a:moveTo>
                <a:lnTo>
                  <a:pt x="1220723" y="64007"/>
                </a:lnTo>
                <a:lnTo>
                  <a:pt x="1217131" y="68579"/>
                </a:lnTo>
                <a:lnTo>
                  <a:pt x="1220723" y="68579"/>
                </a:lnTo>
                <a:close/>
              </a:path>
            </a:pathLst>
          </a:custGeom>
          <a:solidFill>
            <a:srgbClr val="000000"/>
          </a:solidFill>
        </p:spPr>
        <p:txBody>
          <a:bodyPr wrap="square" lIns="0" tIns="0" rIns="0" bIns="0" rtlCol="0"/>
          <a:lstStyle/>
          <a:p>
            <a:endParaRPr/>
          </a:p>
        </p:txBody>
      </p:sp>
      <p:sp>
        <p:nvSpPr>
          <p:cNvPr id="20" name="object 20"/>
          <p:cNvSpPr/>
          <p:nvPr/>
        </p:nvSpPr>
        <p:spPr>
          <a:xfrm>
            <a:off x="3185037" y="3180587"/>
            <a:ext cx="647700" cy="127000"/>
          </a:xfrm>
          <a:custGeom>
            <a:avLst/>
            <a:gdLst/>
            <a:ahLst/>
            <a:cxnLst/>
            <a:rect l="l" t="t" r="r" b="b"/>
            <a:pathLst>
              <a:path w="647700" h="127000">
                <a:moveTo>
                  <a:pt x="571499" y="62483"/>
                </a:moveTo>
                <a:lnTo>
                  <a:pt x="567820" y="57911"/>
                </a:lnTo>
                <a:lnTo>
                  <a:pt x="0" y="57911"/>
                </a:lnTo>
                <a:lnTo>
                  <a:pt x="0" y="67055"/>
                </a:lnTo>
                <a:lnTo>
                  <a:pt x="567907" y="67055"/>
                </a:lnTo>
                <a:lnTo>
                  <a:pt x="571499" y="62483"/>
                </a:lnTo>
                <a:close/>
              </a:path>
              <a:path w="647700" h="127000">
                <a:moveTo>
                  <a:pt x="647699" y="62483"/>
                </a:moveTo>
                <a:lnTo>
                  <a:pt x="521207" y="0"/>
                </a:lnTo>
                <a:lnTo>
                  <a:pt x="567820" y="57911"/>
                </a:lnTo>
                <a:lnTo>
                  <a:pt x="571499" y="57911"/>
                </a:lnTo>
                <a:lnTo>
                  <a:pt x="571499" y="101043"/>
                </a:lnTo>
                <a:lnTo>
                  <a:pt x="647699" y="62483"/>
                </a:lnTo>
                <a:close/>
              </a:path>
              <a:path w="647700" h="127000">
                <a:moveTo>
                  <a:pt x="571499" y="101043"/>
                </a:moveTo>
                <a:lnTo>
                  <a:pt x="571499" y="67055"/>
                </a:lnTo>
                <a:lnTo>
                  <a:pt x="567907" y="67055"/>
                </a:lnTo>
                <a:lnTo>
                  <a:pt x="521207" y="126491"/>
                </a:lnTo>
                <a:lnTo>
                  <a:pt x="571499" y="101043"/>
                </a:lnTo>
                <a:close/>
              </a:path>
              <a:path w="647700" h="127000">
                <a:moveTo>
                  <a:pt x="571499" y="62483"/>
                </a:moveTo>
                <a:lnTo>
                  <a:pt x="571499" y="57911"/>
                </a:lnTo>
                <a:lnTo>
                  <a:pt x="567820" y="57911"/>
                </a:lnTo>
                <a:lnTo>
                  <a:pt x="571499" y="62483"/>
                </a:lnTo>
                <a:close/>
              </a:path>
              <a:path w="647700" h="127000">
                <a:moveTo>
                  <a:pt x="571499" y="67055"/>
                </a:moveTo>
                <a:lnTo>
                  <a:pt x="571499" y="62483"/>
                </a:lnTo>
                <a:lnTo>
                  <a:pt x="567907" y="67055"/>
                </a:lnTo>
                <a:lnTo>
                  <a:pt x="571499" y="67055"/>
                </a:lnTo>
                <a:close/>
              </a:path>
            </a:pathLst>
          </a:custGeom>
          <a:solidFill>
            <a:srgbClr val="000000"/>
          </a:solidFill>
        </p:spPr>
        <p:txBody>
          <a:bodyPr wrap="square" lIns="0" tIns="0" rIns="0" bIns="0" rtlCol="0"/>
          <a:lstStyle/>
          <a:p>
            <a:endParaRPr/>
          </a:p>
        </p:txBody>
      </p:sp>
      <p:sp>
        <p:nvSpPr>
          <p:cNvPr id="21" name="object 21"/>
          <p:cNvSpPr/>
          <p:nvPr/>
        </p:nvSpPr>
        <p:spPr>
          <a:xfrm>
            <a:off x="3834262" y="3387851"/>
            <a:ext cx="1369060" cy="0"/>
          </a:xfrm>
          <a:custGeom>
            <a:avLst/>
            <a:gdLst/>
            <a:ahLst/>
            <a:cxnLst/>
            <a:rect l="l" t="t" r="r" b="b"/>
            <a:pathLst>
              <a:path w="1369060">
                <a:moveTo>
                  <a:pt x="0" y="0"/>
                </a:moveTo>
                <a:lnTo>
                  <a:pt x="1368551" y="0"/>
                </a:lnTo>
              </a:path>
            </a:pathLst>
          </a:custGeom>
          <a:ln w="9143">
            <a:solidFill>
              <a:srgbClr val="000000"/>
            </a:solidFill>
          </a:ln>
        </p:spPr>
        <p:txBody>
          <a:bodyPr wrap="square" lIns="0" tIns="0" rIns="0" bIns="0" rtlCol="0"/>
          <a:lstStyle/>
          <a:p>
            <a:endParaRPr/>
          </a:p>
        </p:txBody>
      </p:sp>
      <p:sp>
        <p:nvSpPr>
          <p:cNvPr id="22" name="object 22"/>
          <p:cNvSpPr/>
          <p:nvPr/>
        </p:nvSpPr>
        <p:spPr>
          <a:xfrm>
            <a:off x="1597030" y="2880359"/>
            <a:ext cx="1594485" cy="897890"/>
          </a:xfrm>
          <a:custGeom>
            <a:avLst/>
            <a:gdLst/>
            <a:ahLst/>
            <a:cxnLst/>
            <a:rect l="l" t="t" r="r" b="b"/>
            <a:pathLst>
              <a:path w="1594485" h="897889">
                <a:moveTo>
                  <a:pt x="1594103" y="897636"/>
                </a:moveTo>
                <a:lnTo>
                  <a:pt x="1594103" y="0"/>
                </a:lnTo>
                <a:lnTo>
                  <a:pt x="0" y="0"/>
                </a:lnTo>
                <a:lnTo>
                  <a:pt x="0" y="897636"/>
                </a:lnTo>
                <a:lnTo>
                  <a:pt x="6095" y="897636"/>
                </a:lnTo>
                <a:lnTo>
                  <a:pt x="6095" y="9143"/>
                </a:lnTo>
                <a:lnTo>
                  <a:pt x="10667" y="4571"/>
                </a:lnTo>
                <a:lnTo>
                  <a:pt x="10667" y="9143"/>
                </a:lnTo>
                <a:lnTo>
                  <a:pt x="1584959" y="9143"/>
                </a:lnTo>
                <a:lnTo>
                  <a:pt x="1584959" y="4571"/>
                </a:lnTo>
                <a:lnTo>
                  <a:pt x="1589531" y="9143"/>
                </a:lnTo>
                <a:lnTo>
                  <a:pt x="1589531" y="897636"/>
                </a:lnTo>
                <a:lnTo>
                  <a:pt x="1594103" y="897636"/>
                </a:lnTo>
                <a:close/>
              </a:path>
              <a:path w="1594485" h="897889">
                <a:moveTo>
                  <a:pt x="10667" y="9143"/>
                </a:moveTo>
                <a:lnTo>
                  <a:pt x="10667" y="4571"/>
                </a:lnTo>
                <a:lnTo>
                  <a:pt x="6095" y="9143"/>
                </a:lnTo>
                <a:lnTo>
                  <a:pt x="10667" y="9143"/>
                </a:lnTo>
                <a:close/>
              </a:path>
              <a:path w="1594485" h="897889">
                <a:moveTo>
                  <a:pt x="10667" y="897636"/>
                </a:moveTo>
                <a:lnTo>
                  <a:pt x="10667" y="9143"/>
                </a:lnTo>
                <a:lnTo>
                  <a:pt x="6095" y="9143"/>
                </a:lnTo>
                <a:lnTo>
                  <a:pt x="6095" y="897636"/>
                </a:lnTo>
                <a:lnTo>
                  <a:pt x="10667" y="897636"/>
                </a:lnTo>
                <a:close/>
              </a:path>
              <a:path w="1594485" h="897889">
                <a:moveTo>
                  <a:pt x="1589531" y="9143"/>
                </a:moveTo>
                <a:lnTo>
                  <a:pt x="1584959" y="4571"/>
                </a:lnTo>
                <a:lnTo>
                  <a:pt x="1584959" y="9143"/>
                </a:lnTo>
                <a:lnTo>
                  <a:pt x="1589531" y="9143"/>
                </a:lnTo>
                <a:close/>
              </a:path>
              <a:path w="1594485" h="897889">
                <a:moveTo>
                  <a:pt x="1589531" y="897636"/>
                </a:moveTo>
                <a:lnTo>
                  <a:pt x="1589531" y="9143"/>
                </a:lnTo>
                <a:lnTo>
                  <a:pt x="1584959" y="9143"/>
                </a:lnTo>
                <a:lnTo>
                  <a:pt x="1584959" y="897636"/>
                </a:lnTo>
                <a:lnTo>
                  <a:pt x="1589531" y="897636"/>
                </a:lnTo>
                <a:close/>
              </a:path>
            </a:pathLst>
          </a:custGeom>
          <a:solidFill>
            <a:srgbClr val="000000"/>
          </a:solidFill>
        </p:spPr>
        <p:txBody>
          <a:bodyPr wrap="square" lIns="0" tIns="0" rIns="0" bIns="0" rtlCol="0"/>
          <a:lstStyle/>
          <a:p>
            <a:endParaRPr/>
          </a:p>
        </p:txBody>
      </p:sp>
      <p:sp>
        <p:nvSpPr>
          <p:cNvPr id="23" name="object 23"/>
          <p:cNvSpPr txBox="1"/>
          <p:nvPr/>
        </p:nvSpPr>
        <p:spPr>
          <a:xfrm>
            <a:off x="1739785" y="2927602"/>
            <a:ext cx="1305560" cy="280670"/>
          </a:xfrm>
          <a:prstGeom prst="rect">
            <a:avLst/>
          </a:prstGeom>
        </p:spPr>
        <p:txBody>
          <a:bodyPr vert="horz" wrap="square" lIns="0" tIns="0" rIns="0" bIns="0" rtlCol="0">
            <a:spAutoFit/>
          </a:bodyPr>
          <a:lstStyle/>
          <a:p>
            <a:pPr marL="12700">
              <a:lnSpc>
                <a:spcPct val="100000"/>
              </a:lnSpc>
            </a:pPr>
            <a:r>
              <a:rPr sz="1800" spc="-10" dirty="0">
                <a:latin typeface="Tahoma"/>
                <a:cs typeface="Tahoma"/>
              </a:rPr>
              <a:t>fw:FileWriter</a:t>
            </a:r>
            <a:endParaRPr sz="1800">
              <a:latin typeface="Tahoma"/>
              <a:cs typeface="Tahoma"/>
            </a:endParaRPr>
          </a:p>
        </p:txBody>
      </p:sp>
      <p:sp>
        <p:nvSpPr>
          <p:cNvPr id="24" name="object 24"/>
          <p:cNvSpPr/>
          <p:nvPr/>
        </p:nvSpPr>
        <p:spPr>
          <a:xfrm>
            <a:off x="1601602" y="3165347"/>
            <a:ext cx="1584960" cy="0"/>
          </a:xfrm>
          <a:custGeom>
            <a:avLst/>
            <a:gdLst/>
            <a:ahLst/>
            <a:cxnLst/>
            <a:rect l="l" t="t" r="r" b="b"/>
            <a:pathLst>
              <a:path w="1584960">
                <a:moveTo>
                  <a:pt x="0" y="0"/>
                </a:moveTo>
                <a:lnTo>
                  <a:pt x="1584959" y="0"/>
                </a:lnTo>
              </a:path>
            </a:pathLst>
          </a:custGeom>
          <a:ln w="24383">
            <a:solidFill>
              <a:srgbClr val="000000"/>
            </a:solidFill>
          </a:ln>
        </p:spPr>
        <p:txBody>
          <a:bodyPr wrap="square" lIns="0" tIns="0" rIns="0" bIns="0" rtlCol="0"/>
          <a:lstStyle/>
          <a:p>
            <a:endParaRPr/>
          </a:p>
        </p:txBody>
      </p:sp>
      <p:sp>
        <p:nvSpPr>
          <p:cNvPr id="25" name="object 25"/>
          <p:cNvSpPr/>
          <p:nvPr/>
        </p:nvSpPr>
        <p:spPr>
          <a:xfrm>
            <a:off x="1601602" y="3453383"/>
            <a:ext cx="1584960" cy="0"/>
          </a:xfrm>
          <a:custGeom>
            <a:avLst/>
            <a:gdLst/>
            <a:ahLst/>
            <a:cxnLst/>
            <a:rect l="l" t="t" r="r" b="b"/>
            <a:pathLst>
              <a:path w="1584960">
                <a:moveTo>
                  <a:pt x="0" y="0"/>
                </a:moveTo>
                <a:lnTo>
                  <a:pt x="1584959" y="0"/>
                </a:lnTo>
              </a:path>
            </a:pathLst>
          </a:custGeom>
          <a:ln w="24383">
            <a:solidFill>
              <a:srgbClr val="000000"/>
            </a:solidFill>
          </a:ln>
        </p:spPr>
        <p:txBody>
          <a:bodyPr wrap="square" lIns="0" tIns="0" rIns="0" bIns="0" rtlCol="0"/>
          <a:lstStyle/>
          <a:p>
            <a:endParaRPr/>
          </a:p>
        </p:txBody>
      </p:sp>
      <p:sp>
        <p:nvSpPr>
          <p:cNvPr id="26" name="object 26"/>
          <p:cNvSpPr/>
          <p:nvPr/>
        </p:nvSpPr>
        <p:spPr>
          <a:xfrm>
            <a:off x="1231273" y="6521957"/>
            <a:ext cx="8229600" cy="0"/>
          </a:xfrm>
          <a:custGeom>
            <a:avLst/>
            <a:gdLst/>
            <a:ahLst/>
            <a:cxnLst/>
            <a:rect l="l" t="t" r="r" b="b"/>
            <a:pathLst>
              <a:path w="8229600">
                <a:moveTo>
                  <a:pt x="0" y="0"/>
                </a:moveTo>
                <a:lnTo>
                  <a:pt x="8229599" y="0"/>
                </a:lnTo>
              </a:path>
            </a:pathLst>
          </a:custGeom>
          <a:ln w="19811">
            <a:solidFill>
              <a:srgbClr val="CC9800"/>
            </a:solidFill>
          </a:ln>
        </p:spPr>
        <p:txBody>
          <a:bodyPr wrap="square" lIns="0" tIns="0" rIns="0" bIns="0" rtlCol="0"/>
          <a:lstStyle/>
          <a:p>
            <a:endParaRPr/>
          </a:p>
        </p:txBody>
      </p:sp>
      <p:sp>
        <p:nvSpPr>
          <p:cNvPr id="27" name="object 27"/>
          <p:cNvSpPr/>
          <p:nvPr/>
        </p:nvSpPr>
        <p:spPr>
          <a:xfrm>
            <a:off x="1597030" y="3777996"/>
            <a:ext cx="1594485" cy="187960"/>
          </a:xfrm>
          <a:custGeom>
            <a:avLst/>
            <a:gdLst/>
            <a:ahLst/>
            <a:cxnLst/>
            <a:rect l="l" t="t" r="r" b="b"/>
            <a:pathLst>
              <a:path w="1594485" h="187960">
                <a:moveTo>
                  <a:pt x="10667" y="178307"/>
                </a:moveTo>
                <a:lnTo>
                  <a:pt x="10667" y="0"/>
                </a:lnTo>
                <a:lnTo>
                  <a:pt x="0" y="0"/>
                </a:lnTo>
                <a:lnTo>
                  <a:pt x="0" y="187451"/>
                </a:lnTo>
                <a:lnTo>
                  <a:pt x="6095" y="187451"/>
                </a:lnTo>
                <a:lnTo>
                  <a:pt x="6095" y="178307"/>
                </a:lnTo>
                <a:lnTo>
                  <a:pt x="10667" y="178307"/>
                </a:lnTo>
                <a:close/>
              </a:path>
              <a:path w="1594485" h="187960">
                <a:moveTo>
                  <a:pt x="1589531" y="178307"/>
                </a:moveTo>
                <a:lnTo>
                  <a:pt x="6095" y="178307"/>
                </a:lnTo>
                <a:lnTo>
                  <a:pt x="10667" y="182879"/>
                </a:lnTo>
                <a:lnTo>
                  <a:pt x="10667" y="187451"/>
                </a:lnTo>
                <a:lnTo>
                  <a:pt x="1584959" y="187451"/>
                </a:lnTo>
                <a:lnTo>
                  <a:pt x="1584959" y="182879"/>
                </a:lnTo>
                <a:lnTo>
                  <a:pt x="1589531" y="178307"/>
                </a:lnTo>
                <a:close/>
              </a:path>
              <a:path w="1594485" h="187960">
                <a:moveTo>
                  <a:pt x="10667" y="187451"/>
                </a:moveTo>
                <a:lnTo>
                  <a:pt x="10667" y="182879"/>
                </a:lnTo>
                <a:lnTo>
                  <a:pt x="6095" y="178307"/>
                </a:lnTo>
                <a:lnTo>
                  <a:pt x="6095" y="187451"/>
                </a:lnTo>
                <a:lnTo>
                  <a:pt x="10667" y="187451"/>
                </a:lnTo>
                <a:close/>
              </a:path>
              <a:path w="1594485" h="187960">
                <a:moveTo>
                  <a:pt x="1594103" y="187451"/>
                </a:moveTo>
                <a:lnTo>
                  <a:pt x="1594103" y="0"/>
                </a:lnTo>
                <a:lnTo>
                  <a:pt x="1584959" y="0"/>
                </a:lnTo>
                <a:lnTo>
                  <a:pt x="1584959" y="178307"/>
                </a:lnTo>
                <a:lnTo>
                  <a:pt x="1589531" y="178307"/>
                </a:lnTo>
                <a:lnTo>
                  <a:pt x="1589531" y="187451"/>
                </a:lnTo>
                <a:lnTo>
                  <a:pt x="1594103" y="187451"/>
                </a:lnTo>
                <a:close/>
              </a:path>
              <a:path w="1594485" h="187960">
                <a:moveTo>
                  <a:pt x="1589531" y="187451"/>
                </a:moveTo>
                <a:lnTo>
                  <a:pt x="1589531" y="178307"/>
                </a:lnTo>
                <a:lnTo>
                  <a:pt x="1584959" y="182879"/>
                </a:lnTo>
                <a:lnTo>
                  <a:pt x="1584959" y="187451"/>
                </a:lnTo>
                <a:lnTo>
                  <a:pt x="1589531" y="187451"/>
                </a:lnTo>
                <a:close/>
              </a:path>
            </a:pathLst>
          </a:custGeom>
          <a:solidFill>
            <a:srgbClr val="000000"/>
          </a:solidFill>
        </p:spPr>
        <p:txBody>
          <a:bodyPr wrap="square" lIns="0" tIns="0" rIns="0" bIns="0" rtlCol="0"/>
          <a:lstStyle/>
          <a:p>
            <a:endParaRPr/>
          </a:p>
        </p:txBody>
      </p:sp>
      <p:sp>
        <p:nvSpPr>
          <p:cNvPr id="28" name="object 28"/>
          <p:cNvSpPr txBox="1"/>
          <p:nvPr/>
        </p:nvSpPr>
        <p:spPr>
          <a:xfrm>
            <a:off x="1680348" y="3299458"/>
            <a:ext cx="6164580" cy="3041015"/>
          </a:xfrm>
          <a:prstGeom prst="rect">
            <a:avLst/>
          </a:prstGeom>
        </p:spPr>
        <p:txBody>
          <a:bodyPr vert="horz" wrap="square" lIns="0" tIns="0" rIns="0" bIns="0" rtlCol="0">
            <a:spAutoFit/>
          </a:bodyPr>
          <a:lstStyle/>
          <a:p>
            <a:pPr marR="5080" algn="r">
              <a:lnSpc>
                <a:spcPct val="100000"/>
              </a:lnSpc>
            </a:pPr>
            <a:r>
              <a:rPr sz="1800" spc="-5" dirty="0">
                <a:latin typeface="Tahoma"/>
                <a:cs typeface="Tahoma"/>
              </a:rPr>
              <a:t>Fic</a:t>
            </a:r>
            <a:r>
              <a:rPr sz="1800" spc="5" dirty="0">
                <a:latin typeface="Tahoma"/>
                <a:cs typeface="Tahoma"/>
              </a:rPr>
              <a:t>h</a:t>
            </a:r>
            <a:r>
              <a:rPr sz="1800" spc="-5" dirty="0">
                <a:latin typeface="Tahoma"/>
                <a:cs typeface="Tahoma"/>
              </a:rPr>
              <a:t>ier</a:t>
            </a:r>
            <a:r>
              <a:rPr sz="1800" dirty="0">
                <a:latin typeface="Tahoma"/>
                <a:cs typeface="Tahoma"/>
              </a:rPr>
              <a:t>2</a:t>
            </a:r>
            <a:r>
              <a:rPr sz="1800" spc="-5" dirty="0">
                <a:latin typeface="Tahoma"/>
                <a:cs typeface="Tahoma"/>
              </a:rPr>
              <a:t>.tx</a:t>
            </a:r>
            <a:r>
              <a:rPr sz="1800" dirty="0">
                <a:latin typeface="Tahoma"/>
                <a:cs typeface="Tahoma"/>
              </a:rPr>
              <a:t>t</a:t>
            </a:r>
          </a:p>
          <a:p>
            <a:pPr marL="12700">
              <a:lnSpc>
                <a:spcPct val="100000"/>
              </a:lnSpc>
              <a:spcBef>
                <a:spcPts val="915"/>
              </a:spcBef>
            </a:pPr>
            <a:r>
              <a:rPr sz="1400" dirty="0">
                <a:latin typeface="Tahoma"/>
                <a:cs typeface="Tahoma"/>
              </a:rPr>
              <a:t>write(int</a:t>
            </a:r>
            <a:r>
              <a:rPr sz="1400" spc="-125" dirty="0">
                <a:latin typeface="Tahoma"/>
                <a:cs typeface="Tahoma"/>
              </a:rPr>
              <a:t> </a:t>
            </a:r>
            <a:r>
              <a:rPr sz="1400" spc="-5" dirty="0">
                <a:latin typeface="Tahoma"/>
                <a:cs typeface="Tahoma"/>
              </a:rPr>
              <a:t>c):void</a:t>
            </a:r>
            <a:endParaRPr sz="1400" dirty="0">
              <a:latin typeface="Tahoma"/>
              <a:cs typeface="Tahoma"/>
            </a:endParaRPr>
          </a:p>
          <a:p>
            <a:pPr>
              <a:lnSpc>
                <a:spcPct val="100000"/>
              </a:lnSpc>
              <a:spcBef>
                <a:spcPts val="10"/>
              </a:spcBef>
            </a:pPr>
            <a:endParaRPr sz="1600" dirty="0">
              <a:latin typeface="Times New Roman"/>
              <a:cs typeface="Times New Roman"/>
            </a:endParaRPr>
          </a:p>
          <a:p>
            <a:pPr marL="1597025" marR="1509395">
              <a:lnSpc>
                <a:spcPct val="100000"/>
              </a:lnSpc>
            </a:pPr>
            <a:r>
              <a:rPr sz="1600" spc="-10" dirty="0">
                <a:solidFill>
                  <a:srgbClr val="000099"/>
                </a:solidFill>
                <a:latin typeface="Tahoma"/>
                <a:cs typeface="Tahoma"/>
              </a:rPr>
              <a:t>File </a:t>
            </a:r>
            <a:r>
              <a:rPr sz="1600" spc="-5" dirty="0">
                <a:solidFill>
                  <a:srgbClr val="000099"/>
                </a:solidFill>
                <a:latin typeface="Tahoma"/>
                <a:cs typeface="Tahoma"/>
              </a:rPr>
              <a:t>f1=new </a:t>
            </a:r>
            <a:r>
              <a:rPr sz="1600" spc="-10" dirty="0">
                <a:solidFill>
                  <a:srgbClr val="000099"/>
                </a:solidFill>
                <a:latin typeface="Tahoma"/>
                <a:cs typeface="Tahoma"/>
              </a:rPr>
              <a:t>File("c:/Fichier1.txt");  FileReader fr=new </a:t>
            </a:r>
            <a:r>
              <a:rPr sz="1600" spc="-5" dirty="0">
                <a:solidFill>
                  <a:srgbClr val="000099"/>
                </a:solidFill>
                <a:latin typeface="Tahoma"/>
                <a:cs typeface="Tahoma"/>
              </a:rPr>
              <a:t>FileReader(f1);  </a:t>
            </a:r>
            <a:r>
              <a:rPr sz="1600" spc="-10" dirty="0">
                <a:solidFill>
                  <a:srgbClr val="000099"/>
                </a:solidFill>
                <a:latin typeface="Tahoma"/>
                <a:cs typeface="Tahoma"/>
              </a:rPr>
              <a:t>File </a:t>
            </a:r>
            <a:r>
              <a:rPr sz="1600" spc="-5" dirty="0">
                <a:solidFill>
                  <a:srgbClr val="000099"/>
                </a:solidFill>
                <a:latin typeface="Tahoma"/>
                <a:cs typeface="Tahoma"/>
              </a:rPr>
              <a:t>f2=new </a:t>
            </a:r>
            <a:r>
              <a:rPr sz="1600" spc="-10" dirty="0">
                <a:solidFill>
                  <a:srgbClr val="000099"/>
                </a:solidFill>
                <a:latin typeface="Tahoma"/>
                <a:cs typeface="Tahoma"/>
              </a:rPr>
              <a:t>File("c:/Fichier2.txt");  FileWriter </a:t>
            </a:r>
            <a:r>
              <a:rPr sz="1600" spc="-5" dirty="0">
                <a:solidFill>
                  <a:srgbClr val="000099"/>
                </a:solidFill>
                <a:latin typeface="Tahoma"/>
                <a:cs typeface="Tahoma"/>
              </a:rPr>
              <a:t>fw=new </a:t>
            </a:r>
            <a:r>
              <a:rPr sz="1600" spc="-10" dirty="0">
                <a:solidFill>
                  <a:srgbClr val="000099"/>
                </a:solidFill>
                <a:latin typeface="Tahoma"/>
                <a:cs typeface="Tahoma"/>
              </a:rPr>
              <a:t>FileWriter(f2);  </a:t>
            </a:r>
            <a:r>
              <a:rPr sz="1600" spc="-5" dirty="0">
                <a:solidFill>
                  <a:srgbClr val="000099"/>
                </a:solidFill>
                <a:latin typeface="Tahoma"/>
                <a:cs typeface="Tahoma"/>
              </a:rPr>
              <a:t>int</a:t>
            </a:r>
            <a:r>
              <a:rPr sz="1600" spc="-100" dirty="0">
                <a:solidFill>
                  <a:srgbClr val="000099"/>
                </a:solidFill>
                <a:latin typeface="Tahoma"/>
                <a:cs typeface="Tahoma"/>
              </a:rPr>
              <a:t> </a:t>
            </a:r>
            <a:r>
              <a:rPr sz="1600" spc="-10" dirty="0">
                <a:solidFill>
                  <a:srgbClr val="000099"/>
                </a:solidFill>
                <a:latin typeface="Tahoma"/>
                <a:cs typeface="Tahoma"/>
              </a:rPr>
              <a:t>c;</a:t>
            </a:r>
            <a:endParaRPr sz="1600" dirty="0">
              <a:latin typeface="Tahoma"/>
              <a:cs typeface="Tahoma"/>
            </a:endParaRPr>
          </a:p>
          <a:p>
            <a:pPr marL="1724025" marR="2326005" indent="-127000">
              <a:lnSpc>
                <a:spcPct val="100000"/>
              </a:lnSpc>
            </a:pPr>
            <a:r>
              <a:rPr sz="1600" spc="-5" dirty="0">
                <a:solidFill>
                  <a:srgbClr val="000099"/>
                </a:solidFill>
                <a:latin typeface="Tahoma"/>
                <a:cs typeface="Tahoma"/>
              </a:rPr>
              <a:t>w</a:t>
            </a:r>
            <a:r>
              <a:rPr sz="1600" spc="-10" dirty="0">
                <a:solidFill>
                  <a:srgbClr val="000099"/>
                </a:solidFill>
                <a:latin typeface="Tahoma"/>
                <a:cs typeface="Tahoma"/>
              </a:rPr>
              <a:t>hile</a:t>
            </a:r>
            <a:r>
              <a:rPr sz="1600" spc="-5" dirty="0">
                <a:solidFill>
                  <a:srgbClr val="000099"/>
                </a:solidFill>
                <a:latin typeface="Tahoma"/>
                <a:cs typeface="Tahoma"/>
              </a:rPr>
              <a:t>((</a:t>
            </a:r>
            <a:r>
              <a:rPr sz="1600" spc="-15" dirty="0">
                <a:solidFill>
                  <a:srgbClr val="000099"/>
                </a:solidFill>
                <a:latin typeface="Tahoma"/>
                <a:cs typeface="Tahoma"/>
              </a:rPr>
              <a:t>c</a:t>
            </a:r>
            <a:r>
              <a:rPr sz="1600" spc="-5" dirty="0">
                <a:solidFill>
                  <a:srgbClr val="000099"/>
                </a:solidFill>
                <a:latin typeface="Tahoma"/>
                <a:cs typeface="Tahoma"/>
              </a:rPr>
              <a:t>=</a:t>
            </a:r>
            <a:r>
              <a:rPr sz="1600" spc="-25" dirty="0">
                <a:solidFill>
                  <a:srgbClr val="000099"/>
                </a:solidFill>
                <a:latin typeface="Tahoma"/>
                <a:cs typeface="Tahoma"/>
              </a:rPr>
              <a:t>f</a:t>
            </a:r>
            <a:r>
              <a:rPr sz="1600" spc="-225" dirty="0">
                <a:solidFill>
                  <a:srgbClr val="000099"/>
                </a:solidFill>
                <a:latin typeface="Tahoma"/>
                <a:cs typeface="Tahoma"/>
              </a:rPr>
              <a:t>r</a:t>
            </a:r>
            <a:r>
              <a:rPr sz="1600" spc="-10" dirty="0">
                <a:solidFill>
                  <a:srgbClr val="000099"/>
                </a:solidFill>
                <a:latin typeface="Tahoma"/>
                <a:cs typeface="Tahoma"/>
              </a:rPr>
              <a:t>.</a:t>
            </a:r>
            <a:r>
              <a:rPr sz="1600" spc="-20" dirty="0">
                <a:solidFill>
                  <a:srgbClr val="000099"/>
                </a:solidFill>
                <a:latin typeface="Tahoma"/>
                <a:cs typeface="Tahoma"/>
              </a:rPr>
              <a:t>r</a:t>
            </a:r>
            <a:r>
              <a:rPr sz="1600" spc="-10" dirty="0">
                <a:solidFill>
                  <a:srgbClr val="000099"/>
                </a:solidFill>
                <a:latin typeface="Tahoma"/>
                <a:cs typeface="Tahoma"/>
              </a:rPr>
              <a:t>e</a:t>
            </a:r>
            <a:r>
              <a:rPr sz="1600" spc="-5" dirty="0">
                <a:solidFill>
                  <a:srgbClr val="000099"/>
                </a:solidFill>
                <a:latin typeface="Tahoma"/>
                <a:cs typeface="Tahoma"/>
              </a:rPr>
              <a:t>a</a:t>
            </a:r>
            <a:r>
              <a:rPr sz="1600" dirty="0">
                <a:solidFill>
                  <a:srgbClr val="000099"/>
                </a:solidFill>
                <a:latin typeface="Tahoma"/>
                <a:cs typeface="Tahoma"/>
              </a:rPr>
              <a:t>d</a:t>
            </a:r>
            <a:r>
              <a:rPr sz="1600" spc="-5" dirty="0">
                <a:solidFill>
                  <a:srgbClr val="000099"/>
                </a:solidFill>
                <a:latin typeface="Tahoma"/>
                <a:cs typeface="Tahoma"/>
              </a:rPr>
              <a:t>())</a:t>
            </a:r>
            <a:r>
              <a:rPr sz="1600" spc="-10" dirty="0">
                <a:solidFill>
                  <a:srgbClr val="000099"/>
                </a:solidFill>
                <a:latin typeface="Tahoma"/>
                <a:cs typeface="Tahoma"/>
              </a:rPr>
              <a:t>!</a:t>
            </a:r>
            <a:r>
              <a:rPr sz="1600" spc="-5" dirty="0">
                <a:solidFill>
                  <a:srgbClr val="000099"/>
                </a:solidFill>
                <a:latin typeface="Tahoma"/>
                <a:cs typeface="Tahoma"/>
              </a:rPr>
              <a:t>=</a:t>
            </a:r>
            <a:r>
              <a:rPr sz="1600" spc="-10" dirty="0">
                <a:solidFill>
                  <a:srgbClr val="000099"/>
                </a:solidFill>
                <a:latin typeface="Tahoma"/>
                <a:cs typeface="Tahoma"/>
              </a:rPr>
              <a:t>-</a:t>
            </a:r>
            <a:r>
              <a:rPr sz="1600" dirty="0">
                <a:solidFill>
                  <a:srgbClr val="000099"/>
                </a:solidFill>
                <a:latin typeface="Tahoma"/>
                <a:cs typeface="Tahoma"/>
              </a:rPr>
              <a:t>1</a:t>
            </a:r>
            <a:r>
              <a:rPr sz="1600" spc="-5" dirty="0">
                <a:solidFill>
                  <a:srgbClr val="000099"/>
                </a:solidFill>
                <a:latin typeface="Tahoma"/>
                <a:cs typeface="Tahoma"/>
              </a:rPr>
              <a:t>){  </a:t>
            </a:r>
            <a:r>
              <a:rPr sz="1600" spc="-10" dirty="0">
                <a:solidFill>
                  <a:srgbClr val="000099"/>
                </a:solidFill>
                <a:latin typeface="Tahoma"/>
                <a:cs typeface="Tahoma"/>
              </a:rPr>
              <a:t>fw.write(c);</a:t>
            </a:r>
            <a:endParaRPr sz="1600" dirty="0">
              <a:latin typeface="Tahoma"/>
              <a:cs typeface="Tahoma"/>
            </a:endParaRPr>
          </a:p>
          <a:p>
            <a:pPr marL="1597025">
              <a:lnSpc>
                <a:spcPct val="100000"/>
              </a:lnSpc>
            </a:pPr>
            <a:r>
              <a:rPr sz="1600" spc="-5" dirty="0">
                <a:solidFill>
                  <a:srgbClr val="000099"/>
                </a:solidFill>
                <a:latin typeface="Tahoma"/>
                <a:cs typeface="Tahoma"/>
              </a:rPr>
              <a:t>}</a:t>
            </a:r>
            <a:endParaRPr sz="1600" dirty="0">
              <a:latin typeface="Tahoma"/>
              <a:cs typeface="Tahoma"/>
            </a:endParaRPr>
          </a:p>
          <a:p>
            <a:pPr marL="1597025">
              <a:lnSpc>
                <a:spcPct val="100000"/>
              </a:lnSpc>
            </a:pPr>
            <a:r>
              <a:rPr sz="1600" spc="-20" dirty="0">
                <a:solidFill>
                  <a:srgbClr val="000099"/>
                </a:solidFill>
                <a:latin typeface="Tahoma"/>
                <a:cs typeface="Tahoma"/>
              </a:rPr>
              <a:t>fr.close();fw.close();</a:t>
            </a:r>
            <a:endParaRPr sz="1600" dirty="0">
              <a:latin typeface="Tahoma"/>
              <a:cs typeface="Tahoma"/>
            </a:endParaRPr>
          </a:p>
        </p:txBody>
      </p:sp>
    </p:spTree>
    <p:extLst>
      <p:ext uri="{BB962C8B-B14F-4D97-AF65-F5344CB8AC3E}">
        <p14:creationId xmlns:p14="http://schemas.microsoft.com/office/powerpoint/2010/main" val="30016851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6840" rIns="0" bIns="0" rtlCol="0">
            <a:spAutoFit/>
          </a:bodyPr>
          <a:lstStyle/>
          <a:p>
            <a:pPr marL="107314" marR="5080">
              <a:lnSpc>
                <a:spcPct val="100000"/>
              </a:lnSpc>
            </a:pPr>
            <a:r>
              <a:rPr sz="2100" b="1" spc="-5" dirty="0">
                <a:latin typeface="Garamond"/>
                <a:cs typeface="Garamond"/>
              </a:rPr>
              <a:t>Lire </a:t>
            </a:r>
            <a:r>
              <a:rPr sz="2100" b="1" dirty="0">
                <a:latin typeface="Garamond"/>
                <a:cs typeface="Garamond"/>
              </a:rPr>
              <a:t>et </a:t>
            </a:r>
            <a:r>
              <a:rPr sz="2100" b="1" spc="-5" dirty="0">
                <a:latin typeface="Garamond"/>
                <a:cs typeface="Garamond"/>
              </a:rPr>
              <a:t>Écrire </a:t>
            </a:r>
            <a:r>
              <a:rPr sz="2100" b="1" dirty="0">
                <a:latin typeface="Garamond"/>
                <a:cs typeface="Garamond"/>
              </a:rPr>
              <a:t>sur un </a:t>
            </a:r>
            <a:r>
              <a:rPr sz="2100" b="1" spc="-5" dirty="0">
                <a:latin typeface="Garamond"/>
                <a:cs typeface="Garamond"/>
              </a:rPr>
              <a:t>fichier </a:t>
            </a:r>
            <a:r>
              <a:rPr sz="2100" b="1" dirty="0">
                <a:latin typeface="Garamond"/>
                <a:cs typeface="Garamond"/>
              </a:rPr>
              <a:t>texte ligne par ligne : </a:t>
            </a:r>
            <a:r>
              <a:rPr sz="2100" b="1" spc="-5" dirty="0">
                <a:latin typeface="Garamond"/>
                <a:cs typeface="Garamond"/>
              </a:rPr>
              <a:t>Streams </a:t>
            </a:r>
            <a:r>
              <a:rPr sz="2100" b="1" dirty="0">
                <a:latin typeface="Garamond"/>
                <a:cs typeface="Garamond"/>
              </a:rPr>
              <a:t>de </a:t>
            </a:r>
            <a:r>
              <a:rPr sz="2100" b="1" spc="-5" dirty="0">
                <a:latin typeface="Garamond"/>
                <a:cs typeface="Garamond"/>
              </a:rPr>
              <a:t>traitement </a:t>
            </a:r>
            <a:r>
              <a:rPr sz="2100" b="1" dirty="0">
                <a:latin typeface="Garamond"/>
                <a:cs typeface="Garamond"/>
              </a:rPr>
              <a:t>:  </a:t>
            </a:r>
            <a:r>
              <a:rPr sz="2100" b="1" spc="-5" dirty="0">
                <a:latin typeface="Garamond"/>
                <a:cs typeface="Garamond"/>
              </a:rPr>
              <a:t>BufferedReader </a:t>
            </a:r>
            <a:r>
              <a:rPr sz="2100" b="1" dirty="0">
                <a:latin typeface="Garamond"/>
                <a:cs typeface="Garamond"/>
              </a:rPr>
              <a:t>et</a:t>
            </a:r>
            <a:r>
              <a:rPr sz="2100" b="1" spc="35" dirty="0">
                <a:latin typeface="Garamond"/>
                <a:cs typeface="Garamond"/>
              </a:rPr>
              <a:t> </a:t>
            </a:r>
            <a:r>
              <a:rPr sz="2100" b="1" spc="-5" dirty="0">
                <a:latin typeface="Garamond"/>
                <a:cs typeface="Garamond"/>
              </a:rPr>
              <a:t>BufferedWriter</a:t>
            </a:r>
            <a:endParaRPr sz="2100">
              <a:latin typeface="Garamond"/>
              <a:cs typeface="Garamond"/>
            </a:endParaRPr>
          </a:p>
        </p:txBody>
      </p:sp>
      <p:sp>
        <p:nvSpPr>
          <p:cNvPr id="3" name="object 3"/>
          <p:cNvSpPr txBox="1"/>
          <p:nvPr/>
        </p:nvSpPr>
        <p:spPr>
          <a:xfrm>
            <a:off x="8142106" y="2185415"/>
            <a:ext cx="1143000" cy="280670"/>
          </a:xfrm>
          <a:prstGeom prst="rect">
            <a:avLst/>
          </a:prstGeom>
        </p:spPr>
        <p:txBody>
          <a:bodyPr vert="horz" wrap="square" lIns="0" tIns="0" rIns="0" bIns="0" rtlCol="0">
            <a:spAutoFit/>
          </a:bodyPr>
          <a:lstStyle/>
          <a:p>
            <a:pPr marL="12700">
              <a:lnSpc>
                <a:spcPct val="100000"/>
              </a:lnSpc>
            </a:pPr>
            <a:r>
              <a:rPr sz="1800" spc="-5" dirty="0">
                <a:latin typeface="Tahoma"/>
                <a:cs typeface="Tahoma"/>
              </a:rPr>
              <a:t>Fichier1.txt</a:t>
            </a:r>
            <a:endParaRPr sz="1800">
              <a:latin typeface="Tahoma"/>
              <a:cs typeface="Tahoma"/>
            </a:endParaRPr>
          </a:p>
        </p:txBody>
      </p:sp>
      <p:sp>
        <p:nvSpPr>
          <p:cNvPr id="4" name="object 4"/>
          <p:cNvSpPr/>
          <p:nvPr/>
        </p:nvSpPr>
        <p:spPr>
          <a:xfrm>
            <a:off x="7935345" y="1978151"/>
            <a:ext cx="1809114" cy="660400"/>
          </a:xfrm>
          <a:custGeom>
            <a:avLst/>
            <a:gdLst/>
            <a:ahLst/>
            <a:cxnLst/>
            <a:rect l="l" t="t" r="r" b="b"/>
            <a:pathLst>
              <a:path w="1809115" h="660400">
                <a:moveTo>
                  <a:pt x="1523" y="338327"/>
                </a:moveTo>
                <a:lnTo>
                  <a:pt x="1523" y="321563"/>
                </a:lnTo>
                <a:lnTo>
                  <a:pt x="0" y="330707"/>
                </a:lnTo>
                <a:lnTo>
                  <a:pt x="1523" y="338327"/>
                </a:lnTo>
                <a:close/>
              </a:path>
              <a:path w="1809115" h="660400">
                <a:moveTo>
                  <a:pt x="1808987" y="338327"/>
                </a:moveTo>
                <a:lnTo>
                  <a:pt x="1808987" y="321563"/>
                </a:lnTo>
                <a:lnTo>
                  <a:pt x="1805939" y="303275"/>
                </a:lnTo>
                <a:lnTo>
                  <a:pt x="1780031" y="245363"/>
                </a:lnTo>
                <a:lnTo>
                  <a:pt x="1752599" y="214883"/>
                </a:lnTo>
                <a:lnTo>
                  <a:pt x="1717547" y="184403"/>
                </a:lnTo>
                <a:lnTo>
                  <a:pt x="1676399" y="156971"/>
                </a:lnTo>
                <a:lnTo>
                  <a:pt x="1652015" y="144779"/>
                </a:lnTo>
                <a:lnTo>
                  <a:pt x="1627631" y="131063"/>
                </a:lnTo>
                <a:lnTo>
                  <a:pt x="1572767" y="106679"/>
                </a:lnTo>
                <a:lnTo>
                  <a:pt x="1478279" y="74675"/>
                </a:lnTo>
                <a:lnTo>
                  <a:pt x="1371599" y="47243"/>
                </a:lnTo>
                <a:lnTo>
                  <a:pt x="1295399" y="32003"/>
                </a:lnTo>
                <a:lnTo>
                  <a:pt x="1255775" y="25907"/>
                </a:lnTo>
                <a:lnTo>
                  <a:pt x="1214627" y="19811"/>
                </a:lnTo>
                <a:lnTo>
                  <a:pt x="1129283" y="10667"/>
                </a:lnTo>
                <a:lnTo>
                  <a:pt x="1086611" y="7619"/>
                </a:lnTo>
                <a:lnTo>
                  <a:pt x="1042415" y="4571"/>
                </a:lnTo>
                <a:lnTo>
                  <a:pt x="996695" y="1523"/>
                </a:lnTo>
                <a:lnTo>
                  <a:pt x="950975" y="0"/>
                </a:lnTo>
                <a:lnTo>
                  <a:pt x="858011" y="0"/>
                </a:lnTo>
                <a:lnTo>
                  <a:pt x="812291" y="1523"/>
                </a:lnTo>
                <a:lnTo>
                  <a:pt x="766571" y="4571"/>
                </a:lnTo>
                <a:lnTo>
                  <a:pt x="722375" y="7619"/>
                </a:lnTo>
                <a:lnTo>
                  <a:pt x="679703" y="10667"/>
                </a:lnTo>
                <a:lnTo>
                  <a:pt x="594359" y="19811"/>
                </a:lnTo>
                <a:lnTo>
                  <a:pt x="553211" y="25907"/>
                </a:lnTo>
                <a:lnTo>
                  <a:pt x="513587" y="32003"/>
                </a:lnTo>
                <a:lnTo>
                  <a:pt x="437387" y="47243"/>
                </a:lnTo>
                <a:lnTo>
                  <a:pt x="330707" y="74675"/>
                </a:lnTo>
                <a:lnTo>
                  <a:pt x="266699" y="96011"/>
                </a:lnTo>
                <a:lnTo>
                  <a:pt x="208787" y="118871"/>
                </a:lnTo>
                <a:lnTo>
                  <a:pt x="156971" y="144779"/>
                </a:lnTo>
                <a:lnTo>
                  <a:pt x="132587" y="156971"/>
                </a:lnTo>
                <a:lnTo>
                  <a:pt x="111251" y="170687"/>
                </a:lnTo>
                <a:lnTo>
                  <a:pt x="91439" y="185927"/>
                </a:lnTo>
                <a:lnTo>
                  <a:pt x="73151" y="199643"/>
                </a:lnTo>
                <a:lnTo>
                  <a:pt x="42671" y="230123"/>
                </a:lnTo>
                <a:lnTo>
                  <a:pt x="19811" y="262127"/>
                </a:lnTo>
                <a:lnTo>
                  <a:pt x="6095" y="295655"/>
                </a:lnTo>
                <a:lnTo>
                  <a:pt x="3047" y="303275"/>
                </a:lnTo>
                <a:lnTo>
                  <a:pt x="1523" y="312419"/>
                </a:lnTo>
                <a:lnTo>
                  <a:pt x="1523" y="347471"/>
                </a:lnTo>
                <a:lnTo>
                  <a:pt x="3047" y="356615"/>
                </a:lnTo>
                <a:lnTo>
                  <a:pt x="6095" y="364235"/>
                </a:lnTo>
                <a:lnTo>
                  <a:pt x="10667" y="376808"/>
                </a:lnTo>
                <a:lnTo>
                  <a:pt x="10667" y="313943"/>
                </a:lnTo>
                <a:lnTo>
                  <a:pt x="12191" y="306323"/>
                </a:lnTo>
                <a:lnTo>
                  <a:pt x="15239" y="297179"/>
                </a:lnTo>
                <a:lnTo>
                  <a:pt x="19811" y="281939"/>
                </a:lnTo>
                <a:lnTo>
                  <a:pt x="50291" y="236219"/>
                </a:lnTo>
                <a:lnTo>
                  <a:pt x="79247" y="207263"/>
                </a:lnTo>
                <a:lnTo>
                  <a:pt x="117347" y="178307"/>
                </a:lnTo>
                <a:lnTo>
                  <a:pt x="138683" y="166115"/>
                </a:lnTo>
                <a:lnTo>
                  <a:pt x="161543" y="152399"/>
                </a:lnTo>
                <a:lnTo>
                  <a:pt x="240791" y="115823"/>
                </a:lnTo>
                <a:lnTo>
                  <a:pt x="301751" y="94487"/>
                </a:lnTo>
                <a:lnTo>
                  <a:pt x="367283" y="74675"/>
                </a:lnTo>
                <a:lnTo>
                  <a:pt x="403859" y="65531"/>
                </a:lnTo>
                <a:lnTo>
                  <a:pt x="438911" y="56387"/>
                </a:lnTo>
                <a:lnTo>
                  <a:pt x="515111" y="41147"/>
                </a:lnTo>
                <a:lnTo>
                  <a:pt x="554735" y="35051"/>
                </a:lnTo>
                <a:lnTo>
                  <a:pt x="595883" y="28955"/>
                </a:lnTo>
                <a:lnTo>
                  <a:pt x="637031" y="24383"/>
                </a:lnTo>
                <a:lnTo>
                  <a:pt x="679703" y="19811"/>
                </a:lnTo>
                <a:lnTo>
                  <a:pt x="768095" y="13715"/>
                </a:lnTo>
                <a:lnTo>
                  <a:pt x="812291" y="12191"/>
                </a:lnTo>
                <a:lnTo>
                  <a:pt x="858011" y="10667"/>
                </a:lnTo>
                <a:lnTo>
                  <a:pt x="903731" y="9193"/>
                </a:lnTo>
                <a:lnTo>
                  <a:pt x="905255" y="9143"/>
                </a:lnTo>
                <a:lnTo>
                  <a:pt x="996695" y="12191"/>
                </a:lnTo>
                <a:lnTo>
                  <a:pt x="1040891" y="13715"/>
                </a:lnTo>
                <a:lnTo>
                  <a:pt x="1129283" y="19811"/>
                </a:lnTo>
                <a:lnTo>
                  <a:pt x="1171955" y="24383"/>
                </a:lnTo>
                <a:lnTo>
                  <a:pt x="1213103" y="28955"/>
                </a:lnTo>
                <a:lnTo>
                  <a:pt x="1254251" y="35051"/>
                </a:lnTo>
                <a:lnTo>
                  <a:pt x="1293875" y="41147"/>
                </a:lnTo>
                <a:lnTo>
                  <a:pt x="1370075" y="56387"/>
                </a:lnTo>
                <a:lnTo>
                  <a:pt x="1441703" y="74675"/>
                </a:lnTo>
                <a:lnTo>
                  <a:pt x="1508759" y="94487"/>
                </a:lnTo>
                <a:lnTo>
                  <a:pt x="1568195" y="115823"/>
                </a:lnTo>
                <a:lnTo>
                  <a:pt x="1648967" y="152399"/>
                </a:lnTo>
                <a:lnTo>
                  <a:pt x="1693163" y="179831"/>
                </a:lnTo>
                <a:lnTo>
                  <a:pt x="1746503" y="220979"/>
                </a:lnTo>
                <a:lnTo>
                  <a:pt x="1772411" y="251459"/>
                </a:lnTo>
                <a:lnTo>
                  <a:pt x="1795271" y="298703"/>
                </a:lnTo>
                <a:lnTo>
                  <a:pt x="1799843" y="321563"/>
                </a:lnTo>
                <a:lnTo>
                  <a:pt x="1799843" y="376808"/>
                </a:lnTo>
                <a:lnTo>
                  <a:pt x="1804415" y="364235"/>
                </a:lnTo>
                <a:lnTo>
                  <a:pt x="1805939" y="355091"/>
                </a:lnTo>
                <a:lnTo>
                  <a:pt x="1807463" y="347471"/>
                </a:lnTo>
                <a:lnTo>
                  <a:pt x="1808987" y="338327"/>
                </a:lnTo>
                <a:close/>
              </a:path>
              <a:path w="1809115" h="660400">
                <a:moveTo>
                  <a:pt x="905255" y="649223"/>
                </a:moveTo>
                <a:lnTo>
                  <a:pt x="858011" y="649223"/>
                </a:lnTo>
                <a:lnTo>
                  <a:pt x="812291" y="647699"/>
                </a:lnTo>
                <a:lnTo>
                  <a:pt x="768095" y="646175"/>
                </a:lnTo>
                <a:lnTo>
                  <a:pt x="723899" y="643127"/>
                </a:lnTo>
                <a:lnTo>
                  <a:pt x="681227" y="640079"/>
                </a:lnTo>
                <a:lnTo>
                  <a:pt x="638555" y="635507"/>
                </a:lnTo>
                <a:lnTo>
                  <a:pt x="595883" y="629411"/>
                </a:lnTo>
                <a:lnTo>
                  <a:pt x="554735" y="624839"/>
                </a:lnTo>
                <a:lnTo>
                  <a:pt x="515111" y="617219"/>
                </a:lnTo>
                <a:lnTo>
                  <a:pt x="477011" y="611123"/>
                </a:lnTo>
                <a:lnTo>
                  <a:pt x="438911" y="603503"/>
                </a:lnTo>
                <a:lnTo>
                  <a:pt x="367283" y="585215"/>
                </a:lnTo>
                <a:lnTo>
                  <a:pt x="269747" y="554735"/>
                </a:lnTo>
                <a:lnTo>
                  <a:pt x="185927" y="519683"/>
                </a:lnTo>
                <a:lnTo>
                  <a:pt x="115823" y="480059"/>
                </a:lnTo>
                <a:lnTo>
                  <a:pt x="79247" y="452627"/>
                </a:lnTo>
                <a:lnTo>
                  <a:pt x="64007" y="437387"/>
                </a:lnTo>
                <a:lnTo>
                  <a:pt x="48767" y="423671"/>
                </a:lnTo>
                <a:lnTo>
                  <a:pt x="27431" y="393191"/>
                </a:lnTo>
                <a:lnTo>
                  <a:pt x="19811" y="376427"/>
                </a:lnTo>
                <a:lnTo>
                  <a:pt x="15239" y="361187"/>
                </a:lnTo>
                <a:lnTo>
                  <a:pt x="12191" y="353567"/>
                </a:lnTo>
                <a:lnTo>
                  <a:pt x="10667" y="345947"/>
                </a:lnTo>
                <a:lnTo>
                  <a:pt x="10667" y="376808"/>
                </a:lnTo>
                <a:lnTo>
                  <a:pt x="30479" y="414527"/>
                </a:lnTo>
                <a:lnTo>
                  <a:pt x="56387" y="445007"/>
                </a:lnTo>
                <a:lnTo>
                  <a:pt x="91439" y="473963"/>
                </a:lnTo>
                <a:lnTo>
                  <a:pt x="111251" y="489203"/>
                </a:lnTo>
                <a:lnTo>
                  <a:pt x="156971" y="515111"/>
                </a:lnTo>
                <a:lnTo>
                  <a:pt x="208787" y="541019"/>
                </a:lnTo>
                <a:lnTo>
                  <a:pt x="266699" y="563879"/>
                </a:lnTo>
                <a:lnTo>
                  <a:pt x="332231" y="585215"/>
                </a:lnTo>
                <a:lnTo>
                  <a:pt x="400811" y="603503"/>
                </a:lnTo>
                <a:lnTo>
                  <a:pt x="513587" y="627887"/>
                </a:lnTo>
                <a:lnTo>
                  <a:pt x="554735" y="633983"/>
                </a:lnTo>
                <a:lnTo>
                  <a:pt x="594359" y="640079"/>
                </a:lnTo>
                <a:lnTo>
                  <a:pt x="679703" y="649223"/>
                </a:lnTo>
                <a:lnTo>
                  <a:pt x="768095" y="655319"/>
                </a:lnTo>
                <a:lnTo>
                  <a:pt x="812291" y="656843"/>
                </a:lnTo>
                <a:lnTo>
                  <a:pt x="858011" y="658367"/>
                </a:lnTo>
                <a:lnTo>
                  <a:pt x="900683" y="659744"/>
                </a:lnTo>
                <a:lnTo>
                  <a:pt x="900683" y="652271"/>
                </a:lnTo>
                <a:lnTo>
                  <a:pt x="905255" y="649223"/>
                </a:lnTo>
                <a:close/>
              </a:path>
              <a:path w="1809115" h="660400">
                <a:moveTo>
                  <a:pt x="905255" y="649223"/>
                </a:moveTo>
                <a:lnTo>
                  <a:pt x="900683" y="652271"/>
                </a:lnTo>
                <a:lnTo>
                  <a:pt x="900683" y="656843"/>
                </a:lnTo>
                <a:lnTo>
                  <a:pt x="905255" y="649223"/>
                </a:lnTo>
                <a:close/>
              </a:path>
              <a:path w="1809115" h="660400">
                <a:moveTo>
                  <a:pt x="1799843" y="376808"/>
                </a:moveTo>
                <a:lnTo>
                  <a:pt x="1799843" y="330707"/>
                </a:lnTo>
                <a:lnTo>
                  <a:pt x="1798319" y="338327"/>
                </a:lnTo>
                <a:lnTo>
                  <a:pt x="1798319" y="345947"/>
                </a:lnTo>
                <a:lnTo>
                  <a:pt x="1795271" y="361187"/>
                </a:lnTo>
                <a:lnTo>
                  <a:pt x="1772411" y="408431"/>
                </a:lnTo>
                <a:lnTo>
                  <a:pt x="1746503" y="438911"/>
                </a:lnTo>
                <a:lnTo>
                  <a:pt x="1712975" y="466343"/>
                </a:lnTo>
                <a:lnTo>
                  <a:pt x="1671827" y="493775"/>
                </a:lnTo>
                <a:lnTo>
                  <a:pt x="1623059" y="519683"/>
                </a:lnTo>
                <a:lnTo>
                  <a:pt x="1568195" y="544067"/>
                </a:lnTo>
                <a:lnTo>
                  <a:pt x="1475231" y="576071"/>
                </a:lnTo>
                <a:lnTo>
                  <a:pt x="1406651" y="594359"/>
                </a:lnTo>
                <a:lnTo>
                  <a:pt x="1331975" y="611123"/>
                </a:lnTo>
                <a:lnTo>
                  <a:pt x="1293875" y="617219"/>
                </a:lnTo>
                <a:lnTo>
                  <a:pt x="1254251" y="624839"/>
                </a:lnTo>
                <a:lnTo>
                  <a:pt x="1213103" y="629411"/>
                </a:lnTo>
                <a:lnTo>
                  <a:pt x="1171955" y="635507"/>
                </a:lnTo>
                <a:lnTo>
                  <a:pt x="1129283" y="640079"/>
                </a:lnTo>
                <a:lnTo>
                  <a:pt x="1040891" y="646175"/>
                </a:lnTo>
                <a:lnTo>
                  <a:pt x="996695" y="647699"/>
                </a:lnTo>
                <a:lnTo>
                  <a:pt x="950975" y="649223"/>
                </a:lnTo>
                <a:lnTo>
                  <a:pt x="905255" y="649223"/>
                </a:lnTo>
                <a:lnTo>
                  <a:pt x="900683" y="656843"/>
                </a:lnTo>
                <a:lnTo>
                  <a:pt x="900683" y="659744"/>
                </a:lnTo>
                <a:lnTo>
                  <a:pt x="905255" y="659891"/>
                </a:lnTo>
                <a:lnTo>
                  <a:pt x="905255" y="658367"/>
                </a:lnTo>
                <a:lnTo>
                  <a:pt x="908303" y="652271"/>
                </a:lnTo>
                <a:lnTo>
                  <a:pt x="908303" y="658367"/>
                </a:lnTo>
                <a:lnTo>
                  <a:pt x="950975" y="658367"/>
                </a:lnTo>
                <a:lnTo>
                  <a:pt x="1042415" y="655319"/>
                </a:lnTo>
                <a:lnTo>
                  <a:pt x="1086611" y="652271"/>
                </a:lnTo>
                <a:lnTo>
                  <a:pt x="1129283" y="649223"/>
                </a:lnTo>
                <a:lnTo>
                  <a:pt x="1214627" y="640079"/>
                </a:lnTo>
                <a:lnTo>
                  <a:pt x="1255775" y="633983"/>
                </a:lnTo>
                <a:lnTo>
                  <a:pt x="1295399" y="626363"/>
                </a:lnTo>
                <a:lnTo>
                  <a:pt x="1335023" y="620267"/>
                </a:lnTo>
                <a:lnTo>
                  <a:pt x="1444751" y="594359"/>
                </a:lnTo>
                <a:lnTo>
                  <a:pt x="1542287" y="563879"/>
                </a:lnTo>
                <a:lnTo>
                  <a:pt x="1627631" y="528827"/>
                </a:lnTo>
                <a:lnTo>
                  <a:pt x="1676399" y="502919"/>
                </a:lnTo>
                <a:lnTo>
                  <a:pt x="1697735" y="487679"/>
                </a:lnTo>
                <a:lnTo>
                  <a:pt x="1719071" y="473963"/>
                </a:lnTo>
                <a:lnTo>
                  <a:pt x="1767839" y="429767"/>
                </a:lnTo>
                <a:lnTo>
                  <a:pt x="1790699" y="397763"/>
                </a:lnTo>
                <a:lnTo>
                  <a:pt x="1798319" y="380999"/>
                </a:lnTo>
                <a:lnTo>
                  <a:pt x="1799843" y="376808"/>
                </a:lnTo>
                <a:close/>
              </a:path>
              <a:path w="1809115" h="660400">
                <a:moveTo>
                  <a:pt x="905255" y="9143"/>
                </a:moveTo>
                <a:lnTo>
                  <a:pt x="903731" y="9143"/>
                </a:lnTo>
                <a:lnTo>
                  <a:pt x="905255" y="9143"/>
                </a:lnTo>
                <a:close/>
              </a:path>
              <a:path w="1809115" h="660400">
                <a:moveTo>
                  <a:pt x="908303" y="656843"/>
                </a:moveTo>
                <a:lnTo>
                  <a:pt x="908303" y="652271"/>
                </a:lnTo>
                <a:lnTo>
                  <a:pt x="905255" y="658367"/>
                </a:lnTo>
                <a:lnTo>
                  <a:pt x="906779" y="658367"/>
                </a:lnTo>
                <a:lnTo>
                  <a:pt x="908303" y="656843"/>
                </a:lnTo>
                <a:close/>
              </a:path>
              <a:path w="1809115" h="660400">
                <a:moveTo>
                  <a:pt x="906779" y="658367"/>
                </a:moveTo>
                <a:lnTo>
                  <a:pt x="905255" y="658367"/>
                </a:lnTo>
                <a:lnTo>
                  <a:pt x="905255" y="659891"/>
                </a:lnTo>
                <a:lnTo>
                  <a:pt x="906779" y="658367"/>
                </a:lnTo>
                <a:close/>
              </a:path>
              <a:path w="1809115" h="660400">
                <a:moveTo>
                  <a:pt x="908303" y="658367"/>
                </a:moveTo>
                <a:lnTo>
                  <a:pt x="908303" y="656843"/>
                </a:lnTo>
                <a:lnTo>
                  <a:pt x="906779" y="658367"/>
                </a:lnTo>
                <a:lnTo>
                  <a:pt x="908303" y="658367"/>
                </a:lnTo>
                <a:close/>
              </a:path>
            </a:pathLst>
          </a:custGeom>
          <a:solidFill>
            <a:srgbClr val="000000"/>
          </a:solidFill>
        </p:spPr>
        <p:txBody>
          <a:bodyPr wrap="square" lIns="0" tIns="0" rIns="0" bIns="0" rtlCol="0"/>
          <a:lstStyle/>
          <a:p>
            <a:endParaRPr/>
          </a:p>
        </p:txBody>
      </p:sp>
      <p:sp>
        <p:nvSpPr>
          <p:cNvPr id="5" name="object 5"/>
          <p:cNvSpPr/>
          <p:nvPr/>
        </p:nvSpPr>
        <p:spPr>
          <a:xfrm>
            <a:off x="6205606" y="1706879"/>
            <a:ext cx="1377950" cy="873760"/>
          </a:xfrm>
          <a:custGeom>
            <a:avLst/>
            <a:gdLst/>
            <a:ahLst/>
            <a:cxnLst/>
            <a:rect l="l" t="t" r="r" b="b"/>
            <a:pathLst>
              <a:path w="1377950" h="873760">
                <a:moveTo>
                  <a:pt x="1377695" y="873251"/>
                </a:moveTo>
                <a:lnTo>
                  <a:pt x="1377695" y="0"/>
                </a:lnTo>
                <a:lnTo>
                  <a:pt x="0" y="0"/>
                </a:lnTo>
                <a:lnTo>
                  <a:pt x="0" y="873251"/>
                </a:lnTo>
                <a:lnTo>
                  <a:pt x="4571" y="873251"/>
                </a:lnTo>
                <a:lnTo>
                  <a:pt x="4571" y="9143"/>
                </a:lnTo>
                <a:lnTo>
                  <a:pt x="9143" y="4571"/>
                </a:lnTo>
                <a:lnTo>
                  <a:pt x="9143" y="9143"/>
                </a:lnTo>
                <a:lnTo>
                  <a:pt x="1368551" y="9143"/>
                </a:lnTo>
                <a:lnTo>
                  <a:pt x="1368551" y="4571"/>
                </a:lnTo>
                <a:lnTo>
                  <a:pt x="1373123" y="9143"/>
                </a:lnTo>
                <a:lnTo>
                  <a:pt x="1373123" y="873251"/>
                </a:lnTo>
                <a:lnTo>
                  <a:pt x="1377695" y="873251"/>
                </a:lnTo>
                <a:close/>
              </a:path>
              <a:path w="1377950" h="873760">
                <a:moveTo>
                  <a:pt x="9143" y="9143"/>
                </a:moveTo>
                <a:lnTo>
                  <a:pt x="9143" y="4571"/>
                </a:lnTo>
                <a:lnTo>
                  <a:pt x="4571" y="9143"/>
                </a:lnTo>
                <a:lnTo>
                  <a:pt x="9143" y="9143"/>
                </a:lnTo>
                <a:close/>
              </a:path>
              <a:path w="1377950" h="873760">
                <a:moveTo>
                  <a:pt x="9143" y="864107"/>
                </a:moveTo>
                <a:lnTo>
                  <a:pt x="9143" y="9143"/>
                </a:lnTo>
                <a:lnTo>
                  <a:pt x="4571" y="9143"/>
                </a:lnTo>
                <a:lnTo>
                  <a:pt x="4571" y="864107"/>
                </a:lnTo>
                <a:lnTo>
                  <a:pt x="9143" y="864107"/>
                </a:lnTo>
                <a:close/>
              </a:path>
              <a:path w="1377950" h="873760">
                <a:moveTo>
                  <a:pt x="1373123" y="864107"/>
                </a:moveTo>
                <a:lnTo>
                  <a:pt x="4571" y="864107"/>
                </a:lnTo>
                <a:lnTo>
                  <a:pt x="9143" y="868679"/>
                </a:lnTo>
                <a:lnTo>
                  <a:pt x="9143" y="873251"/>
                </a:lnTo>
                <a:lnTo>
                  <a:pt x="1368551" y="873251"/>
                </a:lnTo>
                <a:lnTo>
                  <a:pt x="1368551" y="868679"/>
                </a:lnTo>
                <a:lnTo>
                  <a:pt x="1373123" y="864107"/>
                </a:lnTo>
                <a:close/>
              </a:path>
              <a:path w="1377950" h="873760">
                <a:moveTo>
                  <a:pt x="9143" y="873251"/>
                </a:moveTo>
                <a:lnTo>
                  <a:pt x="9143" y="868679"/>
                </a:lnTo>
                <a:lnTo>
                  <a:pt x="4571" y="864107"/>
                </a:lnTo>
                <a:lnTo>
                  <a:pt x="4571" y="873251"/>
                </a:lnTo>
                <a:lnTo>
                  <a:pt x="9143" y="873251"/>
                </a:lnTo>
                <a:close/>
              </a:path>
              <a:path w="1377950" h="873760">
                <a:moveTo>
                  <a:pt x="1373123" y="9143"/>
                </a:moveTo>
                <a:lnTo>
                  <a:pt x="1368551" y="4571"/>
                </a:lnTo>
                <a:lnTo>
                  <a:pt x="1368551" y="9143"/>
                </a:lnTo>
                <a:lnTo>
                  <a:pt x="1373123" y="9143"/>
                </a:lnTo>
                <a:close/>
              </a:path>
              <a:path w="1377950" h="873760">
                <a:moveTo>
                  <a:pt x="1373123" y="864107"/>
                </a:moveTo>
                <a:lnTo>
                  <a:pt x="1373123" y="9143"/>
                </a:lnTo>
                <a:lnTo>
                  <a:pt x="1368551" y="9143"/>
                </a:lnTo>
                <a:lnTo>
                  <a:pt x="1368551" y="864107"/>
                </a:lnTo>
                <a:lnTo>
                  <a:pt x="1373123" y="864107"/>
                </a:lnTo>
                <a:close/>
              </a:path>
              <a:path w="1377950" h="873760">
                <a:moveTo>
                  <a:pt x="1373123" y="873251"/>
                </a:moveTo>
                <a:lnTo>
                  <a:pt x="1373123" y="864107"/>
                </a:lnTo>
                <a:lnTo>
                  <a:pt x="1368551" y="868679"/>
                </a:lnTo>
                <a:lnTo>
                  <a:pt x="1368551" y="873251"/>
                </a:lnTo>
                <a:lnTo>
                  <a:pt x="1373123" y="873251"/>
                </a:lnTo>
                <a:close/>
              </a:path>
            </a:pathLst>
          </a:custGeom>
          <a:solidFill>
            <a:srgbClr val="000000"/>
          </a:solidFill>
        </p:spPr>
        <p:txBody>
          <a:bodyPr wrap="square" lIns="0" tIns="0" rIns="0" bIns="0" rtlCol="0"/>
          <a:lstStyle/>
          <a:p>
            <a:endParaRPr/>
          </a:p>
        </p:txBody>
      </p:sp>
      <p:sp>
        <p:nvSpPr>
          <p:cNvPr id="6" name="object 6"/>
          <p:cNvSpPr txBox="1"/>
          <p:nvPr/>
        </p:nvSpPr>
        <p:spPr>
          <a:xfrm>
            <a:off x="6569339" y="1755647"/>
            <a:ext cx="647700" cy="280670"/>
          </a:xfrm>
          <a:prstGeom prst="rect">
            <a:avLst/>
          </a:prstGeom>
        </p:spPr>
        <p:txBody>
          <a:bodyPr vert="horz" wrap="square" lIns="0" tIns="0" rIns="0" bIns="0" rtlCol="0">
            <a:spAutoFit/>
          </a:bodyPr>
          <a:lstStyle/>
          <a:p>
            <a:pPr marL="12700">
              <a:lnSpc>
                <a:spcPct val="100000"/>
              </a:lnSpc>
            </a:pPr>
            <a:r>
              <a:rPr sz="1800" dirty="0">
                <a:latin typeface="Tahoma"/>
                <a:cs typeface="Tahoma"/>
              </a:rPr>
              <a:t>f1:</a:t>
            </a:r>
            <a:r>
              <a:rPr sz="1800" spc="-5" dirty="0">
                <a:latin typeface="Tahoma"/>
                <a:cs typeface="Tahoma"/>
              </a:rPr>
              <a:t>Fil</a:t>
            </a:r>
            <a:r>
              <a:rPr sz="1800" dirty="0">
                <a:latin typeface="Tahoma"/>
                <a:cs typeface="Tahoma"/>
              </a:rPr>
              <a:t>e</a:t>
            </a:r>
            <a:endParaRPr sz="1800">
              <a:latin typeface="Tahoma"/>
              <a:cs typeface="Tahoma"/>
            </a:endParaRPr>
          </a:p>
        </p:txBody>
      </p:sp>
      <p:sp>
        <p:nvSpPr>
          <p:cNvPr id="7" name="object 7"/>
          <p:cNvSpPr/>
          <p:nvPr/>
        </p:nvSpPr>
        <p:spPr>
          <a:xfrm>
            <a:off x="6210177" y="1985772"/>
            <a:ext cx="1369060" cy="0"/>
          </a:xfrm>
          <a:custGeom>
            <a:avLst/>
            <a:gdLst/>
            <a:ahLst/>
            <a:cxnLst/>
            <a:rect l="l" t="t" r="r" b="b"/>
            <a:pathLst>
              <a:path w="1369059">
                <a:moveTo>
                  <a:pt x="0" y="0"/>
                </a:moveTo>
                <a:lnTo>
                  <a:pt x="1368551" y="0"/>
                </a:lnTo>
              </a:path>
            </a:pathLst>
          </a:custGeom>
          <a:ln w="12191">
            <a:solidFill>
              <a:srgbClr val="000000"/>
            </a:solidFill>
          </a:ln>
        </p:spPr>
        <p:txBody>
          <a:bodyPr wrap="square" lIns="0" tIns="0" rIns="0" bIns="0" rtlCol="0"/>
          <a:lstStyle/>
          <a:p>
            <a:endParaRPr/>
          </a:p>
        </p:txBody>
      </p:sp>
      <p:sp>
        <p:nvSpPr>
          <p:cNvPr id="8" name="object 8"/>
          <p:cNvSpPr/>
          <p:nvPr/>
        </p:nvSpPr>
        <p:spPr>
          <a:xfrm>
            <a:off x="7578729" y="2279903"/>
            <a:ext cx="363220" cy="128270"/>
          </a:xfrm>
          <a:custGeom>
            <a:avLst/>
            <a:gdLst/>
            <a:ahLst/>
            <a:cxnLst/>
            <a:rect l="l" t="t" r="r" b="b"/>
            <a:pathLst>
              <a:path w="363220" h="128269">
                <a:moveTo>
                  <a:pt x="286511" y="64007"/>
                </a:moveTo>
                <a:lnTo>
                  <a:pt x="282904" y="59416"/>
                </a:lnTo>
                <a:lnTo>
                  <a:pt x="0" y="57911"/>
                </a:lnTo>
                <a:lnTo>
                  <a:pt x="0" y="67055"/>
                </a:lnTo>
                <a:lnTo>
                  <a:pt x="281619" y="70051"/>
                </a:lnTo>
                <a:lnTo>
                  <a:pt x="286511" y="64007"/>
                </a:lnTo>
                <a:close/>
              </a:path>
              <a:path w="363220" h="128269">
                <a:moveTo>
                  <a:pt x="286511" y="102724"/>
                </a:moveTo>
                <a:lnTo>
                  <a:pt x="286511" y="70103"/>
                </a:lnTo>
                <a:lnTo>
                  <a:pt x="281619" y="70051"/>
                </a:lnTo>
                <a:lnTo>
                  <a:pt x="234695" y="128015"/>
                </a:lnTo>
                <a:lnTo>
                  <a:pt x="286511" y="102724"/>
                </a:lnTo>
                <a:close/>
              </a:path>
              <a:path w="363220" h="128269">
                <a:moveTo>
                  <a:pt x="362711" y="65531"/>
                </a:moveTo>
                <a:lnTo>
                  <a:pt x="236219" y="0"/>
                </a:lnTo>
                <a:lnTo>
                  <a:pt x="282904" y="59416"/>
                </a:lnTo>
                <a:lnTo>
                  <a:pt x="286511" y="59435"/>
                </a:lnTo>
                <a:lnTo>
                  <a:pt x="286511" y="102724"/>
                </a:lnTo>
                <a:lnTo>
                  <a:pt x="362711" y="65531"/>
                </a:lnTo>
                <a:close/>
              </a:path>
              <a:path w="363220" h="128269">
                <a:moveTo>
                  <a:pt x="286511" y="70103"/>
                </a:moveTo>
                <a:lnTo>
                  <a:pt x="286511" y="64007"/>
                </a:lnTo>
                <a:lnTo>
                  <a:pt x="281619" y="70051"/>
                </a:lnTo>
                <a:lnTo>
                  <a:pt x="286511" y="70103"/>
                </a:lnTo>
                <a:close/>
              </a:path>
              <a:path w="363220" h="128269">
                <a:moveTo>
                  <a:pt x="286511" y="64007"/>
                </a:moveTo>
                <a:lnTo>
                  <a:pt x="286511" y="59435"/>
                </a:lnTo>
                <a:lnTo>
                  <a:pt x="282904" y="59416"/>
                </a:lnTo>
                <a:lnTo>
                  <a:pt x="286511" y="64007"/>
                </a:lnTo>
                <a:close/>
              </a:path>
            </a:pathLst>
          </a:custGeom>
          <a:solidFill>
            <a:srgbClr val="000000"/>
          </a:solidFill>
        </p:spPr>
        <p:txBody>
          <a:bodyPr wrap="square" lIns="0" tIns="0" rIns="0" bIns="0" rtlCol="0"/>
          <a:lstStyle/>
          <a:p>
            <a:endParaRPr/>
          </a:p>
        </p:txBody>
      </p:sp>
      <p:sp>
        <p:nvSpPr>
          <p:cNvPr id="9" name="object 9"/>
          <p:cNvSpPr/>
          <p:nvPr/>
        </p:nvSpPr>
        <p:spPr>
          <a:xfrm>
            <a:off x="5562477" y="2066544"/>
            <a:ext cx="647700" cy="128270"/>
          </a:xfrm>
          <a:custGeom>
            <a:avLst/>
            <a:gdLst/>
            <a:ahLst/>
            <a:cxnLst/>
            <a:rect l="l" t="t" r="r" b="b"/>
            <a:pathLst>
              <a:path w="647700" h="128269">
                <a:moveTo>
                  <a:pt x="571499" y="64007"/>
                </a:moveTo>
                <a:lnTo>
                  <a:pt x="567900" y="59426"/>
                </a:lnTo>
                <a:lnTo>
                  <a:pt x="0" y="57911"/>
                </a:lnTo>
                <a:lnTo>
                  <a:pt x="0" y="67055"/>
                </a:lnTo>
                <a:lnTo>
                  <a:pt x="567915" y="68570"/>
                </a:lnTo>
                <a:lnTo>
                  <a:pt x="571499" y="64007"/>
                </a:lnTo>
                <a:close/>
              </a:path>
              <a:path w="647700" h="128269">
                <a:moveTo>
                  <a:pt x="647699" y="64007"/>
                </a:moveTo>
                <a:lnTo>
                  <a:pt x="521207" y="0"/>
                </a:lnTo>
                <a:lnTo>
                  <a:pt x="567900" y="59426"/>
                </a:lnTo>
                <a:lnTo>
                  <a:pt x="571499" y="59435"/>
                </a:lnTo>
                <a:lnTo>
                  <a:pt x="571499" y="102567"/>
                </a:lnTo>
                <a:lnTo>
                  <a:pt x="647699" y="64007"/>
                </a:lnTo>
                <a:close/>
              </a:path>
              <a:path w="647700" h="128269">
                <a:moveTo>
                  <a:pt x="571499" y="102567"/>
                </a:moveTo>
                <a:lnTo>
                  <a:pt x="571499" y="68579"/>
                </a:lnTo>
                <a:lnTo>
                  <a:pt x="567915" y="68570"/>
                </a:lnTo>
                <a:lnTo>
                  <a:pt x="521207" y="128015"/>
                </a:lnTo>
                <a:lnTo>
                  <a:pt x="571499" y="102567"/>
                </a:lnTo>
                <a:close/>
              </a:path>
              <a:path w="647700" h="128269">
                <a:moveTo>
                  <a:pt x="571499" y="64007"/>
                </a:moveTo>
                <a:lnTo>
                  <a:pt x="571499" y="59435"/>
                </a:lnTo>
                <a:lnTo>
                  <a:pt x="567900" y="59426"/>
                </a:lnTo>
                <a:lnTo>
                  <a:pt x="571499" y="64007"/>
                </a:lnTo>
                <a:close/>
              </a:path>
              <a:path w="647700" h="128269">
                <a:moveTo>
                  <a:pt x="571499" y="68579"/>
                </a:moveTo>
                <a:lnTo>
                  <a:pt x="571499" y="64007"/>
                </a:lnTo>
                <a:lnTo>
                  <a:pt x="567915" y="68570"/>
                </a:lnTo>
                <a:lnTo>
                  <a:pt x="571499" y="68579"/>
                </a:lnTo>
                <a:close/>
              </a:path>
            </a:pathLst>
          </a:custGeom>
          <a:solidFill>
            <a:srgbClr val="000000"/>
          </a:solidFill>
        </p:spPr>
        <p:txBody>
          <a:bodyPr wrap="square" lIns="0" tIns="0" rIns="0" bIns="0" rtlCol="0"/>
          <a:lstStyle/>
          <a:p>
            <a:endParaRPr/>
          </a:p>
        </p:txBody>
      </p:sp>
      <p:sp>
        <p:nvSpPr>
          <p:cNvPr id="10" name="object 10"/>
          <p:cNvSpPr/>
          <p:nvPr/>
        </p:nvSpPr>
        <p:spPr>
          <a:xfrm>
            <a:off x="6210177" y="2273807"/>
            <a:ext cx="1369060" cy="0"/>
          </a:xfrm>
          <a:custGeom>
            <a:avLst/>
            <a:gdLst/>
            <a:ahLst/>
            <a:cxnLst/>
            <a:rect l="l" t="t" r="r" b="b"/>
            <a:pathLst>
              <a:path w="1369059">
                <a:moveTo>
                  <a:pt x="0" y="0"/>
                </a:moveTo>
                <a:lnTo>
                  <a:pt x="1368551" y="0"/>
                </a:lnTo>
              </a:path>
            </a:pathLst>
          </a:custGeom>
          <a:ln w="9143">
            <a:solidFill>
              <a:srgbClr val="000000"/>
            </a:solidFill>
          </a:ln>
        </p:spPr>
        <p:txBody>
          <a:bodyPr wrap="square" lIns="0" tIns="0" rIns="0" bIns="0" rtlCol="0"/>
          <a:lstStyle/>
          <a:p>
            <a:endParaRPr/>
          </a:p>
        </p:txBody>
      </p:sp>
      <p:sp>
        <p:nvSpPr>
          <p:cNvPr id="11" name="object 11"/>
          <p:cNvSpPr/>
          <p:nvPr/>
        </p:nvSpPr>
        <p:spPr>
          <a:xfrm>
            <a:off x="3972945" y="1766316"/>
            <a:ext cx="1594485" cy="1085215"/>
          </a:xfrm>
          <a:custGeom>
            <a:avLst/>
            <a:gdLst/>
            <a:ahLst/>
            <a:cxnLst/>
            <a:rect l="l" t="t" r="r" b="b"/>
            <a:pathLst>
              <a:path w="1594485" h="1085214">
                <a:moveTo>
                  <a:pt x="1594103" y="1085087"/>
                </a:moveTo>
                <a:lnTo>
                  <a:pt x="1594103" y="0"/>
                </a:lnTo>
                <a:lnTo>
                  <a:pt x="0" y="0"/>
                </a:lnTo>
                <a:lnTo>
                  <a:pt x="0" y="1085087"/>
                </a:lnTo>
                <a:lnTo>
                  <a:pt x="6095" y="1085087"/>
                </a:lnTo>
                <a:lnTo>
                  <a:pt x="6095" y="9143"/>
                </a:lnTo>
                <a:lnTo>
                  <a:pt x="10667" y="4571"/>
                </a:lnTo>
                <a:lnTo>
                  <a:pt x="10667" y="9143"/>
                </a:lnTo>
                <a:lnTo>
                  <a:pt x="1584959" y="9143"/>
                </a:lnTo>
                <a:lnTo>
                  <a:pt x="1584959" y="4571"/>
                </a:lnTo>
                <a:lnTo>
                  <a:pt x="1589531" y="9143"/>
                </a:lnTo>
                <a:lnTo>
                  <a:pt x="1589531" y="1085087"/>
                </a:lnTo>
                <a:lnTo>
                  <a:pt x="1594103" y="1085087"/>
                </a:lnTo>
                <a:close/>
              </a:path>
              <a:path w="1594485" h="1085214">
                <a:moveTo>
                  <a:pt x="10667" y="9143"/>
                </a:moveTo>
                <a:lnTo>
                  <a:pt x="10667" y="4571"/>
                </a:lnTo>
                <a:lnTo>
                  <a:pt x="6095" y="9143"/>
                </a:lnTo>
                <a:lnTo>
                  <a:pt x="10667" y="9143"/>
                </a:lnTo>
                <a:close/>
              </a:path>
              <a:path w="1594485" h="1085214">
                <a:moveTo>
                  <a:pt x="10667" y="1075943"/>
                </a:moveTo>
                <a:lnTo>
                  <a:pt x="10667" y="9143"/>
                </a:lnTo>
                <a:lnTo>
                  <a:pt x="6095" y="9143"/>
                </a:lnTo>
                <a:lnTo>
                  <a:pt x="6095" y="1075943"/>
                </a:lnTo>
                <a:lnTo>
                  <a:pt x="10667" y="1075943"/>
                </a:lnTo>
                <a:close/>
              </a:path>
              <a:path w="1594485" h="1085214">
                <a:moveTo>
                  <a:pt x="1589531" y="1075943"/>
                </a:moveTo>
                <a:lnTo>
                  <a:pt x="6095" y="1075943"/>
                </a:lnTo>
                <a:lnTo>
                  <a:pt x="10667" y="1080515"/>
                </a:lnTo>
                <a:lnTo>
                  <a:pt x="10667" y="1085087"/>
                </a:lnTo>
                <a:lnTo>
                  <a:pt x="1584959" y="1085087"/>
                </a:lnTo>
                <a:lnTo>
                  <a:pt x="1584959" y="1080515"/>
                </a:lnTo>
                <a:lnTo>
                  <a:pt x="1589531" y="1075943"/>
                </a:lnTo>
                <a:close/>
              </a:path>
              <a:path w="1594485" h="1085214">
                <a:moveTo>
                  <a:pt x="10667" y="1085087"/>
                </a:moveTo>
                <a:lnTo>
                  <a:pt x="10667" y="1080515"/>
                </a:lnTo>
                <a:lnTo>
                  <a:pt x="6095" y="1075943"/>
                </a:lnTo>
                <a:lnTo>
                  <a:pt x="6095" y="1085087"/>
                </a:lnTo>
                <a:lnTo>
                  <a:pt x="10667" y="1085087"/>
                </a:lnTo>
                <a:close/>
              </a:path>
              <a:path w="1594485" h="1085214">
                <a:moveTo>
                  <a:pt x="1589531" y="9143"/>
                </a:moveTo>
                <a:lnTo>
                  <a:pt x="1584959" y="4571"/>
                </a:lnTo>
                <a:lnTo>
                  <a:pt x="1584959" y="9143"/>
                </a:lnTo>
                <a:lnTo>
                  <a:pt x="1589531" y="9143"/>
                </a:lnTo>
                <a:close/>
              </a:path>
              <a:path w="1594485" h="1085214">
                <a:moveTo>
                  <a:pt x="1589531" y="1075943"/>
                </a:moveTo>
                <a:lnTo>
                  <a:pt x="1589531" y="9143"/>
                </a:lnTo>
                <a:lnTo>
                  <a:pt x="1584959" y="9143"/>
                </a:lnTo>
                <a:lnTo>
                  <a:pt x="1584959" y="1075943"/>
                </a:lnTo>
                <a:lnTo>
                  <a:pt x="1589531" y="1075943"/>
                </a:lnTo>
                <a:close/>
              </a:path>
              <a:path w="1594485" h="1085214">
                <a:moveTo>
                  <a:pt x="1589531" y="1085087"/>
                </a:moveTo>
                <a:lnTo>
                  <a:pt x="1589531" y="1075943"/>
                </a:lnTo>
                <a:lnTo>
                  <a:pt x="1584959" y="1080515"/>
                </a:lnTo>
                <a:lnTo>
                  <a:pt x="1584959" y="1085087"/>
                </a:lnTo>
                <a:lnTo>
                  <a:pt x="1589531" y="1085087"/>
                </a:lnTo>
                <a:close/>
              </a:path>
            </a:pathLst>
          </a:custGeom>
          <a:solidFill>
            <a:srgbClr val="000000"/>
          </a:solidFill>
        </p:spPr>
        <p:txBody>
          <a:bodyPr wrap="square" lIns="0" tIns="0" rIns="0" bIns="0" rtlCol="0"/>
          <a:lstStyle/>
          <a:p>
            <a:endParaRPr/>
          </a:p>
        </p:txBody>
      </p:sp>
      <p:sp>
        <p:nvSpPr>
          <p:cNvPr id="12" name="object 12"/>
          <p:cNvSpPr txBox="1"/>
          <p:nvPr/>
        </p:nvSpPr>
        <p:spPr>
          <a:xfrm>
            <a:off x="4114176" y="1813559"/>
            <a:ext cx="1310640" cy="280670"/>
          </a:xfrm>
          <a:prstGeom prst="rect">
            <a:avLst/>
          </a:prstGeom>
        </p:spPr>
        <p:txBody>
          <a:bodyPr vert="horz" wrap="square" lIns="0" tIns="0" rIns="0" bIns="0" rtlCol="0">
            <a:spAutoFit/>
          </a:bodyPr>
          <a:lstStyle/>
          <a:p>
            <a:pPr marL="12700">
              <a:lnSpc>
                <a:spcPct val="100000"/>
              </a:lnSpc>
            </a:pPr>
            <a:r>
              <a:rPr sz="1800" spc="-10" dirty="0">
                <a:latin typeface="Tahoma"/>
                <a:cs typeface="Tahoma"/>
              </a:rPr>
              <a:t>fr:FileReader</a:t>
            </a:r>
            <a:endParaRPr sz="1800">
              <a:latin typeface="Tahoma"/>
              <a:cs typeface="Tahoma"/>
            </a:endParaRPr>
          </a:p>
        </p:txBody>
      </p:sp>
      <p:sp>
        <p:nvSpPr>
          <p:cNvPr id="13" name="object 13"/>
          <p:cNvSpPr txBox="1"/>
          <p:nvPr/>
        </p:nvSpPr>
        <p:spPr>
          <a:xfrm>
            <a:off x="4056264" y="2576066"/>
            <a:ext cx="774700" cy="221615"/>
          </a:xfrm>
          <a:prstGeom prst="rect">
            <a:avLst/>
          </a:prstGeom>
        </p:spPr>
        <p:txBody>
          <a:bodyPr vert="horz" wrap="square" lIns="0" tIns="0" rIns="0" bIns="0" rtlCol="0">
            <a:spAutoFit/>
          </a:bodyPr>
          <a:lstStyle/>
          <a:p>
            <a:pPr marL="12700">
              <a:lnSpc>
                <a:spcPct val="100000"/>
              </a:lnSpc>
            </a:pPr>
            <a:r>
              <a:rPr sz="1400" spc="-5" dirty="0">
                <a:latin typeface="Tahoma"/>
                <a:cs typeface="Tahoma"/>
              </a:rPr>
              <a:t>read():int</a:t>
            </a:r>
            <a:endParaRPr sz="1400">
              <a:latin typeface="Tahoma"/>
              <a:cs typeface="Tahoma"/>
            </a:endParaRPr>
          </a:p>
        </p:txBody>
      </p:sp>
      <p:sp>
        <p:nvSpPr>
          <p:cNvPr id="14" name="object 14"/>
          <p:cNvSpPr/>
          <p:nvPr/>
        </p:nvSpPr>
        <p:spPr>
          <a:xfrm>
            <a:off x="3979042" y="2192273"/>
            <a:ext cx="1583690" cy="0"/>
          </a:xfrm>
          <a:custGeom>
            <a:avLst/>
            <a:gdLst/>
            <a:ahLst/>
            <a:cxnLst/>
            <a:rect l="l" t="t" r="r" b="b"/>
            <a:pathLst>
              <a:path w="1583689">
                <a:moveTo>
                  <a:pt x="0" y="0"/>
                </a:moveTo>
                <a:lnTo>
                  <a:pt x="1583435" y="0"/>
                </a:lnTo>
              </a:path>
            </a:pathLst>
          </a:custGeom>
          <a:ln w="22859">
            <a:solidFill>
              <a:srgbClr val="000000"/>
            </a:solidFill>
          </a:ln>
        </p:spPr>
        <p:txBody>
          <a:bodyPr wrap="square" lIns="0" tIns="0" rIns="0" bIns="0" rtlCol="0"/>
          <a:lstStyle/>
          <a:p>
            <a:endParaRPr/>
          </a:p>
        </p:txBody>
      </p:sp>
      <p:sp>
        <p:nvSpPr>
          <p:cNvPr id="15" name="object 15"/>
          <p:cNvSpPr/>
          <p:nvPr/>
        </p:nvSpPr>
        <p:spPr>
          <a:xfrm>
            <a:off x="3979042" y="2339339"/>
            <a:ext cx="1583690" cy="0"/>
          </a:xfrm>
          <a:custGeom>
            <a:avLst/>
            <a:gdLst/>
            <a:ahLst/>
            <a:cxnLst/>
            <a:rect l="l" t="t" r="r" b="b"/>
            <a:pathLst>
              <a:path w="1583689">
                <a:moveTo>
                  <a:pt x="0" y="0"/>
                </a:moveTo>
                <a:lnTo>
                  <a:pt x="1583435" y="0"/>
                </a:lnTo>
              </a:path>
            </a:pathLst>
          </a:custGeom>
          <a:ln w="24383">
            <a:solidFill>
              <a:srgbClr val="000000"/>
            </a:solidFill>
          </a:ln>
        </p:spPr>
        <p:txBody>
          <a:bodyPr wrap="square" lIns="0" tIns="0" rIns="0" bIns="0" rtlCol="0"/>
          <a:lstStyle/>
          <a:p>
            <a:endParaRPr/>
          </a:p>
        </p:txBody>
      </p:sp>
      <p:sp>
        <p:nvSpPr>
          <p:cNvPr id="16" name="object 16"/>
          <p:cNvSpPr txBox="1"/>
          <p:nvPr/>
        </p:nvSpPr>
        <p:spPr>
          <a:xfrm>
            <a:off x="8142106" y="3465574"/>
            <a:ext cx="1143000" cy="280670"/>
          </a:xfrm>
          <a:prstGeom prst="rect">
            <a:avLst/>
          </a:prstGeom>
        </p:spPr>
        <p:txBody>
          <a:bodyPr vert="horz" wrap="square" lIns="0" tIns="0" rIns="0" bIns="0" rtlCol="0">
            <a:spAutoFit/>
          </a:bodyPr>
          <a:lstStyle/>
          <a:p>
            <a:pPr marL="12700">
              <a:lnSpc>
                <a:spcPct val="100000"/>
              </a:lnSpc>
            </a:pPr>
            <a:r>
              <a:rPr sz="1800" spc="-5" dirty="0">
                <a:latin typeface="Tahoma"/>
                <a:cs typeface="Tahoma"/>
              </a:rPr>
              <a:t>Fichier2.txt</a:t>
            </a:r>
            <a:endParaRPr sz="1800">
              <a:latin typeface="Tahoma"/>
              <a:cs typeface="Tahoma"/>
            </a:endParaRPr>
          </a:p>
        </p:txBody>
      </p:sp>
      <p:sp>
        <p:nvSpPr>
          <p:cNvPr id="17" name="object 17"/>
          <p:cNvSpPr/>
          <p:nvPr/>
        </p:nvSpPr>
        <p:spPr>
          <a:xfrm>
            <a:off x="7935345" y="3258311"/>
            <a:ext cx="1809114" cy="520065"/>
          </a:xfrm>
          <a:custGeom>
            <a:avLst/>
            <a:gdLst/>
            <a:ahLst/>
            <a:cxnLst/>
            <a:rect l="l" t="t" r="r" b="b"/>
            <a:pathLst>
              <a:path w="1809115" h="520064">
                <a:moveTo>
                  <a:pt x="1523" y="338327"/>
                </a:moveTo>
                <a:lnTo>
                  <a:pt x="1523" y="320039"/>
                </a:lnTo>
                <a:lnTo>
                  <a:pt x="0" y="329183"/>
                </a:lnTo>
                <a:lnTo>
                  <a:pt x="1523" y="338327"/>
                </a:lnTo>
                <a:close/>
              </a:path>
              <a:path w="1809115" h="520064">
                <a:moveTo>
                  <a:pt x="1808987" y="338327"/>
                </a:moveTo>
                <a:lnTo>
                  <a:pt x="1808987" y="320039"/>
                </a:lnTo>
                <a:lnTo>
                  <a:pt x="1807463" y="312419"/>
                </a:lnTo>
                <a:lnTo>
                  <a:pt x="1804415" y="294131"/>
                </a:lnTo>
                <a:lnTo>
                  <a:pt x="1780031" y="245363"/>
                </a:lnTo>
                <a:lnTo>
                  <a:pt x="1752599" y="213359"/>
                </a:lnTo>
                <a:lnTo>
                  <a:pt x="1735835" y="199643"/>
                </a:lnTo>
                <a:lnTo>
                  <a:pt x="1717547" y="184403"/>
                </a:lnTo>
                <a:lnTo>
                  <a:pt x="1676399" y="156971"/>
                </a:lnTo>
                <a:lnTo>
                  <a:pt x="1627631" y="131063"/>
                </a:lnTo>
                <a:lnTo>
                  <a:pt x="1572767" y="106679"/>
                </a:lnTo>
                <a:lnTo>
                  <a:pt x="1510283" y="83819"/>
                </a:lnTo>
                <a:lnTo>
                  <a:pt x="1478279" y="74675"/>
                </a:lnTo>
                <a:lnTo>
                  <a:pt x="1444751" y="64007"/>
                </a:lnTo>
                <a:lnTo>
                  <a:pt x="1335023" y="39623"/>
                </a:lnTo>
                <a:lnTo>
                  <a:pt x="1295399" y="32003"/>
                </a:lnTo>
                <a:lnTo>
                  <a:pt x="1255775" y="25907"/>
                </a:lnTo>
                <a:lnTo>
                  <a:pt x="1214627" y="19811"/>
                </a:lnTo>
                <a:lnTo>
                  <a:pt x="1171955" y="13715"/>
                </a:lnTo>
                <a:lnTo>
                  <a:pt x="1129283" y="10667"/>
                </a:lnTo>
                <a:lnTo>
                  <a:pt x="1086611" y="6095"/>
                </a:lnTo>
                <a:lnTo>
                  <a:pt x="1042415" y="3047"/>
                </a:lnTo>
                <a:lnTo>
                  <a:pt x="950975" y="0"/>
                </a:lnTo>
                <a:lnTo>
                  <a:pt x="858011" y="0"/>
                </a:lnTo>
                <a:lnTo>
                  <a:pt x="766571" y="3047"/>
                </a:lnTo>
                <a:lnTo>
                  <a:pt x="722375" y="6095"/>
                </a:lnTo>
                <a:lnTo>
                  <a:pt x="679703" y="10667"/>
                </a:lnTo>
                <a:lnTo>
                  <a:pt x="637031" y="13715"/>
                </a:lnTo>
                <a:lnTo>
                  <a:pt x="594359" y="19811"/>
                </a:lnTo>
                <a:lnTo>
                  <a:pt x="553211" y="25907"/>
                </a:lnTo>
                <a:lnTo>
                  <a:pt x="513587" y="32003"/>
                </a:lnTo>
                <a:lnTo>
                  <a:pt x="437387" y="47243"/>
                </a:lnTo>
                <a:lnTo>
                  <a:pt x="365759" y="64007"/>
                </a:lnTo>
                <a:lnTo>
                  <a:pt x="330707" y="74675"/>
                </a:lnTo>
                <a:lnTo>
                  <a:pt x="298703" y="83819"/>
                </a:lnTo>
                <a:lnTo>
                  <a:pt x="208787" y="118871"/>
                </a:lnTo>
                <a:lnTo>
                  <a:pt x="156971" y="143255"/>
                </a:lnTo>
                <a:lnTo>
                  <a:pt x="111251" y="170687"/>
                </a:lnTo>
                <a:lnTo>
                  <a:pt x="73151" y="199643"/>
                </a:lnTo>
                <a:lnTo>
                  <a:pt x="42671" y="230123"/>
                </a:lnTo>
                <a:lnTo>
                  <a:pt x="19811" y="262127"/>
                </a:lnTo>
                <a:lnTo>
                  <a:pt x="6095" y="295655"/>
                </a:lnTo>
                <a:lnTo>
                  <a:pt x="3047" y="303275"/>
                </a:lnTo>
                <a:lnTo>
                  <a:pt x="1523" y="312419"/>
                </a:lnTo>
                <a:lnTo>
                  <a:pt x="1523" y="345947"/>
                </a:lnTo>
                <a:lnTo>
                  <a:pt x="3047" y="355091"/>
                </a:lnTo>
                <a:lnTo>
                  <a:pt x="6095" y="364235"/>
                </a:lnTo>
                <a:lnTo>
                  <a:pt x="10667" y="376808"/>
                </a:lnTo>
                <a:lnTo>
                  <a:pt x="10667" y="312419"/>
                </a:lnTo>
                <a:lnTo>
                  <a:pt x="12191" y="304799"/>
                </a:lnTo>
                <a:lnTo>
                  <a:pt x="15239" y="297179"/>
                </a:lnTo>
                <a:lnTo>
                  <a:pt x="19811" y="281939"/>
                </a:lnTo>
                <a:lnTo>
                  <a:pt x="27431" y="265175"/>
                </a:lnTo>
                <a:lnTo>
                  <a:pt x="64007" y="220979"/>
                </a:lnTo>
                <a:lnTo>
                  <a:pt x="97535" y="192023"/>
                </a:lnTo>
                <a:lnTo>
                  <a:pt x="138683" y="164591"/>
                </a:lnTo>
                <a:lnTo>
                  <a:pt x="161543" y="152399"/>
                </a:lnTo>
                <a:lnTo>
                  <a:pt x="185927" y="138683"/>
                </a:lnTo>
                <a:lnTo>
                  <a:pt x="213359" y="126491"/>
                </a:lnTo>
                <a:lnTo>
                  <a:pt x="240791" y="115823"/>
                </a:lnTo>
                <a:lnTo>
                  <a:pt x="271271" y="103631"/>
                </a:lnTo>
                <a:lnTo>
                  <a:pt x="301751" y="92963"/>
                </a:lnTo>
                <a:lnTo>
                  <a:pt x="333755" y="83819"/>
                </a:lnTo>
                <a:lnTo>
                  <a:pt x="367283" y="73151"/>
                </a:lnTo>
                <a:lnTo>
                  <a:pt x="438911" y="56387"/>
                </a:lnTo>
                <a:lnTo>
                  <a:pt x="515111" y="41147"/>
                </a:lnTo>
                <a:lnTo>
                  <a:pt x="554735" y="35051"/>
                </a:lnTo>
                <a:lnTo>
                  <a:pt x="595883" y="28955"/>
                </a:lnTo>
                <a:lnTo>
                  <a:pt x="637031" y="24383"/>
                </a:lnTo>
                <a:lnTo>
                  <a:pt x="679703" y="19811"/>
                </a:lnTo>
                <a:lnTo>
                  <a:pt x="723899" y="15239"/>
                </a:lnTo>
                <a:lnTo>
                  <a:pt x="768095" y="12191"/>
                </a:lnTo>
                <a:lnTo>
                  <a:pt x="812291" y="10667"/>
                </a:lnTo>
                <a:lnTo>
                  <a:pt x="858011" y="9143"/>
                </a:lnTo>
                <a:lnTo>
                  <a:pt x="902207" y="9143"/>
                </a:lnTo>
                <a:lnTo>
                  <a:pt x="902207" y="7619"/>
                </a:lnTo>
                <a:lnTo>
                  <a:pt x="905255" y="9143"/>
                </a:lnTo>
                <a:lnTo>
                  <a:pt x="950975" y="9143"/>
                </a:lnTo>
                <a:lnTo>
                  <a:pt x="996695" y="10667"/>
                </a:lnTo>
                <a:lnTo>
                  <a:pt x="1040891" y="13715"/>
                </a:lnTo>
                <a:lnTo>
                  <a:pt x="1085087" y="15239"/>
                </a:lnTo>
                <a:lnTo>
                  <a:pt x="1129283" y="19811"/>
                </a:lnTo>
                <a:lnTo>
                  <a:pt x="1171955" y="24383"/>
                </a:lnTo>
                <a:lnTo>
                  <a:pt x="1213103" y="28955"/>
                </a:lnTo>
                <a:lnTo>
                  <a:pt x="1254251" y="35051"/>
                </a:lnTo>
                <a:lnTo>
                  <a:pt x="1293875" y="41147"/>
                </a:lnTo>
                <a:lnTo>
                  <a:pt x="1370075" y="56387"/>
                </a:lnTo>
                <a:lnTo>
                  <a:pt x="1441703" y="73151"/>
                </a:lnTo>
                <a:lnTo>
                  <a:pt x="1475231" y="83819"/>
                </a:lnTo>
                <a:lnTo>
                  <a:pt x="1508759" y="92963"/>
                </a:lnTo>
                <a:lnTo>
                  <a:pt x="1539239" y="103631"/>
                </a:lnTo>
                <a:lnTo>
                  <a:pt x="1568195" y="115823"/>
                </a:lnTo>
                <a:lnTo>
                  <a:pt x="1597151" y="126491"/>
                </a:lnTo>
                <a:lnTo>
                  <a:pt x="1648967" y="152399"/>
                </a:lnTo>
                <a:lnTo>
                  <a:pt x="1693163" y="178307"/>
                </a:lnTo>
                <a:lnTo>
                  <a:pt x="1729739" y="207263"/>
                </a:lnTo>
                <a:lnTo>
                  <a:pt x="1746503" y="220979"/>
                </a:lnTo>
                <a:lnTo>
                  <a:pt x="1772411" y="251459"/>
                </a:lnTo>
                <a:lnTo>
                  <a:pt x="1795271" y="297179"/>
                </a:lnTo>
                <a:lnTo>
                  <a:pt x="1798319" y="313943"/>
                </a:lnTo>
                <a:lnTo>
                  <a:pt x="1799843" y="321563"/>
                </a:lnTo>
                <a:lnTo>
                  <a:pt x="1799843" y="375665"/>
                </a:lnTo>
                <a:lnTo>
                  <a:pt x="1804415" y="364235"/>
                </a:lnTo>
                <a:lnTo>
                  <a:pt x="1807463" y="345947"/>
                </a:lnTo>
                <a:lnTo>
                  <a:pt x="1808987" y="338327"/>
                </a:lnTo>
                <a:close/>
              </a:path>
              <a:path w="1809115" h="520064">
                <a:moveTo>
                  <a:pt x="1799843" y="375665"/>
                </a:moveTo>
                <a:lnTo>
                  <a:pt x="1799843" y="329183"/>
                </a:lnTo>
                <a:lnTo>
                  <a:pt x="1798319" y="336803"/>
                </a:lnTo>
                <a:lnTo>
                  <a:pt x="1798319" y="345947"/>
                </a:lnTo>
                <a:lnTo>
                  <a:pt x="1795271" y="361187"/>
                </a:lnTo>
                <a:lnTo>
                  <a:pt x="1772411" y="408431"/>
                </a:lnTo>
                <a:lnTo>
                  <a:pt x="1746503" y="437387"/>
                </a:lnTo>
                <a:lnTo>
                  <a:pt x="1712975" y="466343"/>
                </a:lnTo>
                <a:lnTo>
                  <a:pt x="1671827" y="493775"/>
                </a:lnTo>
                <a:lnTo>
                  <a:pt x="1647443" y="505967"/>
                </a:lnTo>
                <a:lnTo>
                  <a:pt x="1623059" y="519683"/>
                </a:lnTo>
                <a:lnTo>
                  <a:pt x="185927" y="519683"/>
                </a:lnTo>
                <a:lnTo>
                  <a:pt x="161543" y="505967"/>
                </a:lnTo>
                <a:lnTo>
                  <a:pt x="138683" y="493775"/>
                </a:lnTo>
                <a:lnTo>
                  <a:pt x="97535" y="466343"/>
                </a:lnTo>
                <a:lnTo>
                  <a:pt x="64007" y="437387"/>
                </a:lnTo>
                <a:lnTo>
                  <a:pt x="27431" y="391667"/>
                </a:lnTo>
                <a:lnTo>
                  <a:pt x="15239" y="361187"/>
                </a:lnTo>
                <a:lnTo>
                  <a:pt x="12191" y="353567"/>
                </a:lnTo>
                <a:lnTo>
                  <a:pt x="10667" y="344423"/>
                </a:lnTo>
                <a:lnTo>
                  <a:pt x="10667" y="376808"/>
                </a:lnTo>
                <a:lnTo>
                  <a:pt x="30479" y="413003"/>
                </a:lnTo>
                <a:lnTo>
                  <a:pt x="56387" y="445007"/>
                </a:lnTo>
                <a:lnTo>
                  <a:pt x="73151" y="458723"/>
                </a:lnTo>
                <a:lnTo>
                  <a:pt x="91439" y="473963"/>
                </a:lnTo>
                <a:lnTo>
                  <a:pt x="111251" y="487679"/>
                </a:lnTo>
                <a:lnTo>
                  <a:pt x="156971" y="515111"/>
                </a:lnTo>
                <a:lnTo>
                  <a:pt x="166688" y="519684"/>
                </a:lnTo>
                <a:lnTo>
                  <a:pt x="1643823" y="519684"/>
                </a:lnTo>
                <a:lnTo>
                  <a:pt x="1719071" y="473963"/>
                </a:lnTo>
                <a:lnTo>
                  <a:pt x="1767839" y="428243"/>
                </a:lnTo>
                <a:lnTo>
                  <a:pt x="1790699" y="396239"/>
                </a:lnTo>
                <a:lnTo>
                  <a:pt x="1798319" y="379475"/>
                </a:lnTo>
                <a:lnTo>
                  <a:pt x="1799843" y="375665"/>
                </a:lnTo>
                <a:close/>
              </a:path>
              <a:path w="1809115" h="520064">
                <a:moveTo>
                  <a:pt x="905255" y="9143"/>
                </a:moveTo>
                <a:lnTo>
                  <a:pt x="902207" y="7619"/>
                </a:lnTo>
                <a:lnTo>
                  <a:pt x="902207" y="9143"/>
                </a:lnTo>
                <a:lnTo>
                  <a:pt x="905255" y="9143"/>
                </a:lnTo>
                <a:close/>
              </a:path>
            </a:pathLst>
          </a:custGeom>
          <a:solidFill>
            <a:srgbClr val="000000"/>
          </a:solidFill>
        </p:spPr>
        <p:txBody>
          <a:bodyPr wrap="square" lIns="0" tIns="0" rIns="0" bIns="0" rtlCol="0"/>
          <a:lstStyle/>
          <a:p>
            <a:endParaRPr/>
          </a:p>
        </p:txBody>
      </p:sp>
      <p:sp>
        <p:nvSpPr>
          <p:cNvPr id="18" name="object 18"/>
          <p:cNvSpPr/>
          <p:nvPr/>
        </p:nvSpPr>
        <p:spPr>
          <a:xfrm>
            <a:off x="6205606" y="2987039"/>
            <a:ext cx="1377950" cy="791210"/>
          </a:xfrm>
          <a:custGeom>
            <a:avLst/>
            <a:gdLst/>
            <a:ahLst/>
            <a:cxnLst/>
            <a:rect l="l" t="t" r="r" b="b"/>
            <a:pathLst>
              <a:path w="1377950" h="791210">
                <a:moveTo>
                  <a:pt x="1377695" y="790956"/>
                </a:moveTo>
                <a:lnTo>
                  <a:pt x="1377695" y="0"/>
                </a:lnTo>
                <a:lnTo>
                  <a:pt x="0" y="0"/>
                </a:lnTo>
                <a:lnTo>
                  <a:pt x="0" y="790956"/>
                </a:lnTo>
                <a:lnTo>
                  <a:pt x="4571" y="790956"/>
                </a:lnTo>
                <a:lnTo>
                  <a:pt x="4571" y="9143"/>
                </a:lnTo>
                <a:lnTo>
                  <a:pt x="9143" y="4571"/>
                </a:lnTo>
                <a:lnTo>
                  <a:pt x="9143" y="9143"/>
                </a:lnTo>
                <a:lnTo>
                  <a:pt x="1368551" y="9143"/>
                </a:lnTo>
                <a:lnTo>
                  <a:pt x="1368551" y="4571"/>
                </a:lnTo>
                <a:lnTo>
                  <a:pt x="1373123" y="9143"/>
                </a:lnTo>
                <a:lnTo>
                  <a:pt x="1373123" y="790956"/>
                </a:lnTo>
                <a:lnTo>
                  <a:pt x="1377695" y="790956"/>
                </a:lnTo>
                <a:close/>
              </a:path>
              <a:path w="1377950" h="791210">
                <a:moveTo>
                  <a:pt x="9143" y="9143"/>
                </a:moveTo>
                <a:lnTo>
                  <a:pt x="9143" y="4571"/>
                </a:lnTo>
                <a:lnTo>
                  <a:pt x="4571" y="9143"/>
                </a:lnTo>
                <a:lnTo>
                  <a:pt x="9143" y="9143"/>
                </a:lnTo>
                <a:close/>
              </a:path>
              <a:path w="1377950" h="791210">
                <a:moveTo>
                  <a:pt x="9143" y="790956"/>
                </a:moveTo>
                <a:lnTo>
                  <a:pt x="9143" y="9143"/>
                </a:lnTo>
                <a:lnTo>
                  <a:pt x="4571" y="9143"/>
                </a:lnTo>
                <a:lnTo>
                  <a:pt x="4571" y="790956"/>
                </a:lnTo>
                <a:lnTo>
                  <a:pt x="9143" y="790956"/>
                </a:lnTo>
                <a:close/>
              </a:path>
              <a:path w="1377950" h="791210">
                <a:moveTo>
                  <a:pt x="1373123" y="9143"/>
                </a:moveTo>
                <a:lnTo>
                  <a:pt x="1368551" y="4571"/>
                </a:lnTo>
                <a:lnTo>
                  <a:pt x="1368551" y="9143"/>
                </a:lnTo>
                <a:lnTo>
                  <a:pt x="1373123" y="9143"/>
                </a:lnTo>
                <a:close/>
              </a:path>
              <a:path w="1377950" h="791210">
                <a:moveTo>
                  <a:pt x="1373123" y="790956"/>
                </a:moveTo>
                <a:lnTo>
                  <a:pt x="1373123" y="9143"/>
                </a:lnTo>
                <a:lnTo>
                  <a:pt x="1368551" y="9143"/>
                </a:lnTo>
                <a:lnTo>
                  <a:pt x="1368551" y="790956"/>
                </a:lnTo>
                <a:lnTo>
                  <a:pt x="1373123" y="790956"/>
                </a:lnTo>
                <a:close/>
              </a:path>
            </a:pathLst>
          </a:custGeom>
          <a:solidFill>
            <a:srgbClr val="000000"/>
          </a:solidFill>
        </p:spPr>
        <p:txBody>
          <a:bodyPr wrap="square" lIns="0" tIns="0" rIns="0" bIns="0" rtlCol="0"/>
          <a:lstStyle/>
          <a:p>
            <a:endParaRPr/>
          </a:p>
        </p:txBody>
      </p:sp>
      <p:sp>
        <p:nvSpPr>
          <p:cNvPr id="19" name="object 19"/>
          <p:cNvSpPr txBox="1"/>
          <p:nvPr/>
        </p:nvSpPr>
        <p:spPr>
          <a:xfrm>
            <a:off x="6569339" y="3034282"/>
            <a:ext cx="647700" cy="280670"/>
          </a:xfrm>
          <a:prstGeom prst="rect">
            <a:avLst/>
          </a:prstGeom>
        </p:spPr>
        <p:txBody>
          <a:bodyPr vert="horz" wrap="square" lIns="0" tIns="0" rIns="0" bIns="0" rtlCol="0">
            <a:spAutoFit/>
          </a:bodyPr>
          <a:lstStyle/>
          <a:p>
            <a:pPr marL="12700">
              <a:lnSpc>
                <a:spcPct val="100000"/>
              </a:lnSpc>
            </a:pPr>
            <a:r>
              <a:rPr sz="1800" dirty="0">
                <a:latin typeface="Tahoma"/>
                <a:cs typeface="Tahoma"/>
              </a:rPr>
              <a:t>f2:</a:t>
            </a:r>
            <a:r>
              <a:rPr sz="1800" spc="-5" dirty="0">
                <a:latin typeface="Tahoma"/>
                <a:cs typeface="Tahoma"/>
              </a:rPr>
              <a:t>Fil</a:t>
            </a:r>
            <a:r>
              <a:rPr sz="1800" dirty="0">
                <a:latin typeface="Tahoma"/>
                <a:cs typeface="Tahoma"/>
              </a:rPr>
              <a:t>e</a:t>
            </a:r>
            <a:endParaRPr sz="1800">
              <a:latin typeface="Tahoma"/>
              <a:cs typeface="Tahoma"/>
            </a:endParaRPr>
          </a:p>
        </p:txBody>
      </p:sp>
      <p:sp>
        <p:nvSpPr>
          <p:cNvPr id="20" name="object 20"/>
          <p:cNvSpPr/>
          <p:nvPr/>
        </p:nvSpPr>
        <p:spPr>
          <a:xfrm>
            <a:off x="6210177" y="3265170"/>
            <a:ext cx="1369060" cy="0"/>
          </a:xfrm>
          <a:custGeom>
            <a:avLst/>
            <a:gdLst/>
            <a:ahLst/>
            <a:cxnLst/>
            <a:rect l="l" t="t" r="r" b="b"/>
            <a:pathLst>
              <a:path w="1369059">
                <a:moveTo>
                  <a:pt x="0" y="0"/>
                </a:moveTo>
                <a:lnTo>
                  <a:pt x="1368551" y="0"/>
                </a:lnTo>
              </a:path>
            </a:pathLst>
          </a:custGeom>
          <a:ln w="10667">
            <a:solidFill>
              <a:srgbClr val="000000"/>
            </a:solidFill>
          </a:ln>
        </p:spPr>
        <p:txBody>
          <a:bodyPr wrap="square" lIns="0" tIns="0" rIns="0" bIns="0" rtlCol="0"/>
          <a:lstStyle/>
          <a:p>
            <a:endParaRPr/>
          </a:p>
        </p:txBody>
      </p:sp>
      <p:sp>
        <p:nvSpPr>
          <p:cNvPr id="21" name="object 21"/>
          <p:cNvSpPr/>
          <p:nvPr/>
        </p:nvSpPr>
        <p:spPr>
          <a:xfrm>
            <a:off x="7578729" y="3566159"/>
            <a:ext cx="363220" cy="127000"/>
          </a:xfrm>
          <a:custGeom>
            <a:avLst/>
            <a:gdLst/>
            <a:ahLst/>
            <a:cxnLst/>
            <a:rect l="l" t="t" r="r" b="b"/>
            <a:pathLst>
              <a:path w="363220" h="127000">
                <a:moveTo>
                  <a:pt x="285781" y="61941"/>
                </a:moveTo>
                <a:lnTo>
                  <a:pt x="285471" y="59770"/>
                </a:lnTo>
                <a:lnTo>
                  <a:pt x="282600" y="56490"/>
                </a:lnTo>
                <a:lnTo>
                  <a:pt x="0" y="68579"/>
                </a:lnTo>
                <a:lnTo>
                  <a:pt x="0" y="77723"/>
                </a:lnTo>
                <a:lnTo>
                  <a:pt x="281846" y="67229"/>
                </a:lnTo>
                <a:lnTo>
                  <a:pt x="285781" y="61941"/>
                </a:lnTo>
                <a:close/>
              </a:path>
              <a:path w="363220" h="127000">
                <a:moveTo>
                  <a:pt x="362711" y="57911"/>
                </a:moveTo>
                <a:lnTo>
                  <a:pt x="233171" y="0"/>
                </a:lnTo>
                <a:lnTo>
                  <a:pt x="282600" y="56490"/>
                </a:lnTo>
                <a:lnTo>
                  <a:pt x="284987" y="56387"/>
                </a:lnTo>
                <a:lnTo>
                  <a:pt x="285471" y="59770"/>
                </a:lnTo>
                <a:lnTo>
                  <a:pt x="286511" y="60959"/>
                </a:lnTo>
                <a:lnTo>
                  <a:pt x="286511" y="99729"/>
                </a:lnTo>
                <a:lnTo>
                  <a:pt x="362711" y="57911"/>
                </a:lnTo>
                <a:close/>
              </a:path>
              <a:path w="363220" h="127000">
                <a:moveTo>
                  <a:pt x="286511" y="99729"/>
                </a:moveTo>
                <a:lnTo>
                  <a:pt x="286511" y="67055"/>
                </a:lnTo>
                <a:lnTo>
                  <a:pt x="281846" y="67229"/>
                </a:lnTo>
                <a:lnTo>
                  <a:pt x="237743" y="126491"/>
                </a:lnTo>
                <a:lnTo>
                  <a:pt x="286511" y="99729"/>
                </a:lnTo>
                <a:close/>
              </a:path>
              <a:path w="363220" h="127000">
                <a:moveTo>
                  <a:pt x="286511" y="67055"/>
                </a:moveTo>
                <a:lnTo>
                  <a:pt x="285781" y="61941"/>
                </a:lnTo>
                <a:lnTo>
                  <a:pt x="281846" y="67229"/>
                </a:lnTo>
                <a:lnTo>
                  <a:pt x="286511" y="67055"/>
                </a:lnTo>
                <a:close/>
              </a:path>
              <a:path w="363220" h="127000">
                <a:moveTo>
                  <a:pt x="285471" y="59770"/>
                </a:moveTo>
                <a:lnTo>
                  <a:pt x="284987" y="56387"/>
                </a:lnTo>
                <a:lnTo>
                  <a:pt x="282600" y="56490"/>
                </a:lnTo>
                <a:lnTo>
                  <a:pt x="285471" y="59770"/>
                </a:lnTo>
                <a:close/>
              </a:path>
              <a:path w="363220" h="127000">
                <a:moveTo>
                  <a:pt x="286511" y="67055"/>
                </a:moveTo>
                <a:lnTo>
                  <a:pt x="286511" y="60959"/>
                </a:lnTo>
                <a:lnTo>
                  <a:pt x="285781" y="61941"/>
                </a:lnTo>
                <a:lnTo>
                  <a:pt x="286511" y="67055"/>
                </a:lnTo>
                <a:close/>
              </a:path>
            </a:pathLst>
          </a:custGeom>
          <a:solidFill>
            <a:srgbClr val="000000"/>
          </a:solidFill>
        </p:spPr>
        <p:txBody>
          <a:bodyPr wrap="square" lIns="0" tIns="0" rIns="0" bIns="0" rtlCol="0"/>
          <a:lstStyle/>
          <a:p>
            <a:endParaRPr/>
          </a:p>
        </p:txBody>
      </p:sp>
      <p:sp>
        <p:nvSpPr>
          <p:cNvPr id="22" name="object 22"/>
          <p:cNvSpPr/>
          <p:nvPr/>
        </p:nvSpPr>
        <p:spPr>
          <a:xfrm>
            <a:off x="5560953" y="3345179"/>
            <a:ext cx="647700" cy="127000"/>
          </a:xfrm>
          <a:custGeom>
            <a:avLst/>
            <a:gdLst/>
            <a:ahLst/>
            <a:cxnLst/>
            <a:rect l="l" t="t" r="r" b="b"/>
            <a:pathLst>
              <a:path w="647700" h="127000">
                <a:moveTo>
                  <a:pt x="571499" y="64007"/>
                </a:moveTo>
                <a:lnTo>
                  <a:pt x="567907" y="59435"/>
                </a:lnTo>
                <a:lnTo>
                  <a:pt x="0" y="59435"/>
                </a:lnTo>
                <a:lnTo>
                  <a:pt x="0" y="68579"/>
                </a:lnTo>
                <a:lnTo>
                  <a:pt x="567820" y="68579"/>
                </a:lnTo>
                <a:lnTo>
                  <a:pt x="571499" y="64007"/>
                </a:lnTo>
                <a:close/>
              </a:path>
              <a:path w="647700" h="127000">
                <a:moveTo>
                  <a:pt x="647699" y="64007"/>
                </a:moveTo>
                <a:lnTo>
                  <a:pt x="521207" y="0"/>
                </a:lnTo>
                <a:lnTo>
                  <a:pt x="567907" y="59435"/>
                </a:lnTo>
                <a:lnTo>
                  <a:pt x="571499" y="59435"/>
                </a:lnTo>
                <a:lnTo>
                  <a:pt x="571499" y="101648"/>
                </a:lnTo>
                <a:lnTo>
                  <a:pt x="647699" y="64007"/>
                </a:lnTo>
                <a:close/>
              </a:path>
              <a:path w="647700" h="127000">
                <a:moveTo>
                  <a:pt x="571499" y="101648"/>
                </a:moveTo>
                <a:lnTo>
                  <a:pt x="571499" y="68579"/>
                </a:lnTo>
                <a:lnTo>
                  <a:pt x="567820" y="68579"/>
                </a:lnTo>
                <a:lnTo>
                  <a:pt x="521207" y="126491"/>
                </a:lnTo>
                <a:lnTo>
                  <a:pt x="571499" y="101648"/>
                </a:lnTo>
                <a:close/>
              </a:path>
              <a:path w="647700" h="127000">
                <a:moveTo>
                  <a:pt x="571499" y="68579"/>
                </a:moveTo>
                <a:lnTo>
                  <a:pt x="571499" y="64007"/>
                </a:lnTo>
                <a:lnTo>
                  <a:pt x="567820" y="68579"/>
                </a:lnTo>
                <a:lnTo>
                  <a:pt x="571499" y="68579"/>
                </a:lnTo>
                <a:close/>
              </a:path>
              <a:path w="647700" h="127000">
                <a:moveTo>
                  <a:pt x="571499" y="64007"/>
                </a:moveTo>
                <a:lnTo>
                  <a:pt x="571499" y="59435"/>
                </a:lnTo>
                <a:lnTo>
                  <a:pt x="567907" y="59435"/>
                </a:lnTo>
                <a:lnTo>
                  <a:pt x="571499" y="64007"/>
                </a:lnTo>
                <a:close/>
              </a:path>
            </a:pathLst>
          </a:custGeom>
          <a:solidFill>
            <a:srgbClr val="000000"/>
          </a:solidFill>
        </p:spPr>
        <p:txBody>
          <a:bodyPr wrap="square" lIns="0" tIns="0" rIns="0" bIns="0" rtlCol="0"/>
          <a:lstStyle/>
          <a:p>
            <a:endParaRPr/>
          </a:p>
        </p:txBody>
      </p:sp>
      <p:sp>
        <p:nvSpPr>
          <p:cNvPr id="23" name="object 23"/>
          <p:cNvSpPr/>
          <p:nvPr/>
        </p:nvSpPr>
        <p:spPr>
          <a:xfrm>
            <a:off x="6210177" y="3553205"/>
            <a:ext cx="1369060" cy="0"/>
          </a:xfrm>
          <a:custGeom>
            <a:avLst/>
            <a:gdLst/>
            <a:ahLst/>
            <a:cxnLst/>
            <a:rect l="l" t="t" r="r" b="b"/>
            <a:pathLst>
              <a:path w="1369059">
                <a:moveTo>
                  <a:pt x="0" y="0"/>
                </a:moveTo>
                <a:lnTo>
                  <a:pt x="1368551" y="0"/>
                </a:lnTo>
              </a:path>
            </a:pathLst>
          </a:custGeom>
          <a:ln w="10667">
            <a:solidFill>
              <a:srgbClr val="000000"/>
            </a:solidFill>
          </a:ln>
        </p:spPr>
        <p:txBody>
          <a:bodyPr wrap="square" lIns="0" tIns="0" rIns="0" bIns="0" rtlCol="0"/>
          <a:lstStyle/>
          <a:p>
            <a:endParaRPr/>
          </a:p>
        </p:txBody>
      </p:sp>
      <p:sp>
        <p:nvSpPr>
          <p:cNvPr id="24" name="object 24"/>
          <p:cNvSpPr/>
          <p:nvPr/>
        </p:nvSpPr>
        <p:spPr>
          <a:xfrm>
            <a:off x="3972945" y="3044951"/>
            <a:ext cx="1594485" cy="733425"/>
          </a:xfrm>
          <a:custGeom>
            <a:avLst/>
            <a:gdLst/>
            <a:ahLst/>
            <a:cxnLst/>
            <a:rect l="l" t="t" r="r" b="b"/>
            <a:pathLst>
              <a:path w="1594485" h="733425">
                <a:moveTo>
                  <a:pt x="1594103" y="733044"/>
                </a:moveTo>
                <a:lnTo>
                  <a:pt x="1594103" y="0"/>
                </a:lnTo>
                <a:lnTo>
                  <a:pt x="0" y="0"/>
                </a:lnTo>
                <a:lnTo>
                  <a:pt x="0" y="733044"/>
                </a:lnTo>
                <a:lnTo>
                  <a:pt x="6095" y="733044"/>
                </a:lnTo>
                <a:lnTo>
                  <a:pt x="6095" y="9143"/>
                </a:lnTo>
                <a:lnTo>
                  <a:pt x="10667" y="4571"/>
                </a:lnTo>
                <a:lnTo>
                  <a:pt x="10667" y="9143"/>
                </a:lnTo>
                <a:lnTo>
                  <a:pt x="1584959" y="9143"/>
                </a:lnTo>
                <a:lnTo>
                  <a:pt x="1584959" y="4571"/>
                </a:lnTo>
                <a:lnTo>
                  <a:pt x="1589531" y="9143"/>
                </a:lnTo>
                <a:lnTo>
                  <a:pt x="1589531" y="733044"/>
                </a:lnTo>
                <a:lnTo>
                  <a:pt x="1594103" y="733044"/>
                </a:lnTo>
                <a:close/>
              </a:path>
              <a:path w="1594485" h="733425">
                <a:moveTo>
                  <a:pt x="10667" y="9143"/>
                </a:moveTo>
                <a:lnTo>
                  <a:pt x="10667" y="4571"/>
                </a:lnTo>
                <a:lnTo>
                  <a:pt x="6095" y="9143"/>
                </a:lnTo>
                <a:lnTo>
                  <a:pt x="10667" y="9143"/>
                </a:lnTo>
                <a:close/>
              </a:path>
              <a:path w="1594485" h="733425">
                <a:moveTo>
                  <a:pt x="10667" y="733044"/>
                </a:moveTo>
                <a:lnTo>
                  <a:pt x="10667" y="9143"/>
                </a:lnTo>
                <a:lnTo>
                  <a:pt x="6095" y="9143"/>
                </a:lnTo>
                <a:lnTo>
                  <a:pt x="6095" y="733044"/>
                </a:lnTo>
                <a:lnTo>
                  <a:pt x="10667" y="733044"/>
                </a:lnTo>
                <a:close/>
              </a:path>
              <a:path w="1594485" h="733425">
                <a:moveTo>
                  <a:pt x="1589531" y="9143"/>
                </a:moveTo>
                <a:lnTo>
                  <a:pt x="1584959" y="4571"/>
                </a:lnTo>
                <a:lnTo>
                  <a:pt x="1584959" y="9143"/>
                </a:lnTo>
                <a:lnTo>
                  <a:pt x="1589531" y="9143"/>
                </a:lnTo>
                <a:close/>
              </a:path>
              <a:path w="1594485" h="733425">
                <a:moveTo>
                  <a:pt x="1589531" y="733044"/>
                </a:moveTo>
                <a:lnTo>
                  <a:pt x="1589531" y="9143"/>
                </a:lnTo>
                <a:lnTo>
                  <a:pt x="1584959" y="9143"/>
                </a:lnTo>
                <a:lnTo>
                  <a:pt x="1584959" y="733044"/>
                </a:lnTo>
                <a:lnTo>
                  <a:pt x="1589531" y="733044"/>
                </a:lnTo>
                <a:close/>
              </a:path>
            </a:pathLst>
          </a:custGeom>
          <a:solidFill>
            <a:srgbClr val="000000"/>
          </a:solidFill>
        </p:spPr>
        <p:txBody>
          <a:bodyPr wrap="square" lIns="0" tIns="0" rIns="0" bIns="0" rtlCol="0"/>
          <a:lstStyle/>
          <a:p>
            <a:endParaRPr/>
          </a:p>
        </p:txBody>
      </p:sp>
      <p:sp>
        <p:nvSpPr>
          <p:cNvPr id="25" name="object 25"/>
          <p:cNvSpPr txBox="1"/>
          <p:nvPr/>
        </p:nvSpPr>
        <p:spPr>
          <a:xfrm>
            <a:off x="4115699" y="3093718"/>
            <a:ext cx="1305560" cy="280670"/>
          </a:xfrm>
          <a:prstGeom prst="rect">
            <a:avLst/>
          </a:prstGeom>
        </p:spPr>
        <p:txBody>
          <a:bodyPr vert="horz" wrap="square" lIns="0" tIns="0" rIns="0" bIns="0" rtlCol="0">
            <a:spAutoFit/>
          </a:bodyPr>
          <a:lstStyle/>
          <a:p>
            <a:pPr marL="12700">
              <a:lnSpc>
                <a:spcPct val="100000"/>
              </a:lnSpc>
            </a:pPr>
            <a:r>
              <a:rPr sz="1800" spc="-10" dirty="0">
                <a:latin typeface="Tahoma"/>
                <a:cs typeface="Tahoma"/>
              </a:rPr>
              <a:t>fw:FileWriter</a:t>
            </a:r>
            <a:endParaRPr sz="1800">
              <a:latin typeface="Tahoma"/>
              <a:cs typeface="Tahoma"/>
            </a:endParaRPr>
          </a:p>
        </p:txBody>
      </p:sp>
      <p:sp>
        <p:nvSpPr>
          <p:cNvPr id="26" name="object 26"/>
          <p:cNvSpPr/>
          <p:nvPr/>
        </p:nvSpPr>
        <p:spPr>
          <a:xfrm>
            <a:off x="3979042" y="3329939"/>
            <a:ext cx="1583690" cy="0"/>
          </a:xfrm>
          <a:custGeom>
            <a:avLst/>
            <a:gdLst/>
            <a:ahLst/>
            <a:cxnLst/>
            <a:rect l="l" t="t" r="r" b="b"/>
            <a:pathLst>
              <a:path w="1583689">
                <a:moveTo>
                  <a:pt x="0" y="0"/>
                </a:moveTo>
                <a:lnTo>
                  <a:pt x="1583435" y="0"/>
                </a:lnTo>
              </a:path>
            </a:pathLst>
          </a:custGeom>
          <a:ln w="24383">
            <a:solidFill>
              <a:srgbClr val="000000"/>
            </a:solidFill>
          </a:ln>
        </p:spPr>
        <p:txBody>
          <a:bodyPr wrap="square" lIns="0" tIns="0" rIns="0" bIns="0" rtlCol="0"/>
          <a:lstStyle/>
          <a:p>
            <a:endParaRPr/>
          </a:p>
        </p:txBody>
      </p:sp>
      <p:sp>
        <p:nvSpPr>
          <p:cNvPr id="27" name="object 27"/>
          <p:cNvSpPr/>
          <p:nvPr/>
        </p:nvSpPr>
        <p:spPr>
          <a:xfrm>
            <a:off x="3979042" y="3619500"/>
            <a:ext cx="1583690" cy="0"/>
          </a:xfrm>
          <a:custGeom>
            <a:avLst/>
            <a:gdLst/>
            <a:ahLst/>
            <a:cxnLst/>
            <a:rect l="l" t="t" r="r" b="b"/>
            <a:pathLst>
              <a:path w="1583689">
                <a:moveTo>
                  <a:pt x="0" y="0"/>
                </a:moveTo>
                <a:lnTo>
                  <a:pt x="1583435" y="0"/>
                </a:lnTo>
              </a:path>
            </a:pathLst>
          </a:custGeom>
          <a:ln w="24383">
            <a:solidFill>
              <a:srgbClr val="000000"/>
            </a:solidFill>
          </a:ln>
        </p:spPr>
        <p:txBody>
          <a:bodyPr wrap="square" lIns="0" tIns="0" rIns="0" bIns="0" rtlCol="0"/>
          <a:lstStyle/>
          <a:p>
            <a:endParaRPr/>
          </a:p>
        </p:txBody>
      </p:sp>
      <p:sp>
        <p:nvSpPr>
          <p:cNvPr id="28" name="object 28"/>
          <p:cNvSpPr/>
          <p:nvPr/>
        </p:nvSpPr>
        <p:spPr>
          <a:xfrm>
            <a:off x="1238893" y="1761744"/>
            <a:ext cx="2383790" cy="1085215"/>
          </a:xfrm>
          <a:custGeom>
            <a:avLst/>
            <a:gdLst/>
            <a:ahLst/>
            <a:cxnLst/>
            <a:rect l="l" t="t" r="r" b="b"/>
            <a:pathLst>
              <a:path w="2383790" h="1085214">
                <a:moveTo>
                  <a:pt x="2383532" y="1085087"/>
                </a:moveTo>
                <a:lnTo>
                  <a:pt x="2383532" y="0"/>
                </a:lnTo>
                <a:lnTo>
                  <a:pt x="0" y="0"/>
                </a:lnTo>
                <a:lnTo>
                  <a:pt x="0" y="1085087"/>
                </a:lnTo>
                <a:lnTo>
                  <a:pt x="4571" y="1085087"/>
                </a:lnTo>
                <a:lnTo>
                  <a:pt x="4571" y="9143"/>
                </a:lnTo>
                <a:lnTo>
                  <a:pt x="9143" y="4571"/>
                </a:lnTo>
                <a:lnTo>
                  <a:pt x="9143" y="9143"/>
                </a:lnTo>
                <a:lnTo>
                  <a:pt x="2374388" y="9143"/>
                </a:lnTo>
                <a:lnTo>
                  <a:pt x="2374388" y="4571"/>
                </a:lnTo>
                <a:lnTo>
                  <a:pt x="2378960" y="9143"/>
                </a:lnTo>
                <a:lnTo>
                  <a:pt x="2378960" y="1085087"/>
                </a:lnTo>
                <a:lnTo>
                  <a:pt x="2383532" y="1085087"/>
                </a:lnTo>
                <a:close/>
              </a:path>
              <a:path w="2383790" h="1085214">
                <a:moveTo>
                  <a:pt x="9143" y="9143"/>
                </a:moveTo>
                <a:lnTo>
                  <a:pt x="9143" y="4571"/>
                </a:lnTo>
                <a:lnTo>
                  <a:pt x="4571" y="9143"/>
                </a:lnTo>
                <a:lnTo>
                  <a:pt x="9143" y="9143"/>
                </a:lnTo>
                <a:close/>
              </a:path>
              <a:path w="2383790" h="1085214">
                <a:moveTo>
                  <a:pt x="9143" y="1075943"/>
                </a:moveTo>
                <a:lnTo>
                  <a:pt x="9143" y="9143"/>
                </a:lnTo>
                <a:lnTo>
                  <a:pt x="4571" y="9143"/>
                </a:lnTo>
                <a:lnTo>
                  <a:pt x="4571" y="1075943"/>
                </a:lnTo>
                <a:lnTo>
                  <a:pt x="9143" y="1075943"/>
                </a:lnTo>
                <a:close/>
              </a:path>
              <a:path w="2383790" h="1085214">
                <a:moveTo>
                  <a:pt x="2378960" y="1075943"/>
                </a:moveTo>
                <a:lnTo>
                  <a:pt x="4571" y="1075943"/>
                </a:lnTo>
                <a:lnTo>
                  <a:pt x="9143" y="1080515"/>
                </a:lnTo>
                <a:lnTo>
                  <a:pt x="9143" y="1085087"/>
                </a:lnTo>
                <a:lnTo>
                  <a:pt x="2374388" y="1085087"/>
                </a:lnTo>
                <a:lnTo>
                  <a:pt x="2374388" y="1080515"/>
                </a:lnTo>
                <a:lnTo>
                  <a:pt x="2378960" y="1075943"/>
                </a:lnTo>
                <a:close/>
              </a:path>
              <a:path w="2383790" h="1085214">
                <a:moveTo>
                  <a:pt x="9143" y="1085087"/>
                </a:moveTo>
                <a:lnTo>
                  <a:pt x="9143" y="1080515"/>
                </a:lnTo>
                <a:lnTo>
                  <a:pt x="4571" y="1075943"/>
                </a:lnTo>
                <a:lnTo>
                  <a:pt x="4571" y="1085087"/>
                </a:lnTo>
                <a:lnTo>
                  <a:pt x="9143" y="1085087"/>
                </a:lnTo>
                <a:close/>
              </a:path>
              <a:path w="2383790" h="1085214">
                <a:moveTo>
                  <a:pt x="2378960" y="9143"/>
                </a:moveTo>
                <a:lnTo>
                  <a:pt x="2374388" y="4571"/>
                </a:lnTo>
                <a:lnTo>
                  <a:pt x="2374388" y="9143"/>
                </a:lnTo>
                <a:lnTo>
                  <a:pt x="2378960" y="9143"/>
                </a:lnTo>
                <a:close/>
              </a:path>
              <a:path w="2383790" h="1085214">
                <a:moveTo>
                  <a:pt x="2378960" y="1075943"/>
                </a:moveTo>
                <a:lnTo>
                  <a:pt x="2378960" y="9143"/>
                </a:lnTo>
                <a:lnTo>
                  <a:pt x="2374388" y="9143"/>
                </a:lnTo>
                <a:lnTo>
                  <a:pt x="2374388" y="1075943"/>
                </a:lnTo>
                <a:lnTo>
                  <a:pt x="2378960" y="1075943"/>
                </a:lnTo>
                <a:close/>
              </a:path>
              <a:path w="2383790" h="1085214">
                <a:moveTo>
                  <a:pt x="2378960" y="1085087"/>
                </a:moveTo>
                <a:lnTo>
                  <a:pt x="2378960" y="1075943"/>
                </a:lnTo>
                <a:lnTo>
                  <a:pt x="2374388" y="1080515"/>
                </a:lnTo>
                <a:lnTo>
                  <a:pt x="2374388" y="1085087"/>
                </a:lnTo>
                <a:lnTo>
                  <a:pt x="2378960" y="1085087"/>
                </a:lnTo>
                <a:close/>
              </a:path>
            </a:pathLst>
          </a:custGeom>
          <a:solidFill>
            <a:srgbClr val="000000"/>
          </a:solidFill>
        </p:spPr>
        <p:txBody>
          <a:bodyPr wrap="square" lIns="0" tIns="0" rIns="0" bIns="0" rtlCol="0"/>
          <a:lstStyle/>
          <a:p>
            <a:endParaRPr/>
          </a:p>
        </p:txBody>
      </p:sp>
      <p:sp>
        <p:nvSpPr>
          <p:cNvPr id="29" name="object 29"/>
          <p:cNvSpPr txBox="1"/>
          <p:nvPr/>
        </p:nvSpPr>
        <p:spPr>
          <a:xfrm>
            <a:off x="1489849" y="1808987"/>
            <a:ext cx="1877060" cy="280670"/>
          </a:xfrm>
          <a:prstGeom prst="rect">
            <a:avLst/>
          </a:prstGeom>
        </p:spPr>
        <p:txBody>
          <a:bodyPr vert="horz" wrap="square" lIns="0" tIns="0" rIns="0" bIns="0" rtlCol="0">
            <a:spAutoFit/>
          </a:bodyPr>
          <a:lstStyle/>
          <a:p>
            <a:pPr marL="12700">
              <a:lnSpc>
                <a:spcPct val="100000"/>
              </a:lnSpc>
            </a:pPr>
            <a:r>
              <a:rPr sz="1800" spc="-10" dirty="0">
                <a:latin typeface="Tahoma"/>
                <a:cs typeface="Tahoma"/>
              </a:rPr>
              <a:t>br:BufferedReader</a:t>
            </a:r>
            <a:endParaRPr sz="1800" dirty="0">
              <a:latin typeface="Tahoma"/>
              <a:cs typeface="Tahoma"/>
            </a:endParaRPr>
          </a:p>
        </p:txBody>
      </p:sp>
      <p:sp>
        <p:nvSpPr>
          <p:cNvPr id="30" name="object 30"/>
          <p:cNvSpPr txBox="1"/>
          <p:nvPr/>
        </p:nvSpPr>
        <p:spPr>
          <a:xfrm>
            <a:off x="1320685" y="2571494"/>
            <a:ext cx="1358900" cy="221615"/>
          </a:xfrm>
          <a:prstGeom prst="rect">
            <a:avLst/>
          </a:prstGeom>
        </p:spPr>
        <p:txBody>
          <a:bodyPr vert="horz" wrap="square" lIns="0" tIns="0" rIns="0" bIns="0" rtlCol="0">
            <a:spAutoFit/>
          </a:bodyPr>
          <a:lstStyle/>
          <a:p>
            <a:pPr marL="12700">
              <a:lnSpc>
                <a:spcPct val="100000"/>
              </a:lnSpc>
            </a:pPr>
            <a:r>
              <a:rPr sz="1400" spc="-5" dirty="0">
                <a:latin typeface="Tahoma"/>
                <a:cs typeface="Tahoma"/>
              </a:rPr>
              <a:t>readLine():String</a:t>
            </a:r>
            <a:endParaRPr sz="1400">
              <a:latin typeface="Tahoma"/>
              <a:cs typeface="Tahoma"/>
            </a:endParaRPr>
          </a:p>
        </p:txBody>
      </p:sp>
      <p:sp>
        <p:nvSpPr>
          <p:cNvPr id="31" name="object 31"/>
          <p:cNvSpPr/>
          <p:nvPr/>
        </p:nvSpPr>
        <p:spPr>
          <a:xfrm>
            <a:off x="1243465" y="2199132"/>
            <a:ext cx="2374900" cy="0"/>
          </a:xfrm>
          <a:custGeom>
            <a:avLst/>
            <a:gdLst/>
            <a:ahLst/>
            <a:cxnLst/>
            <a:rect l="l" t="t" r="r" b="b"/>
            <a:pathLst>
              <a:path w="2374900">
                <a:moveTo>
                  <a:pt x="0" y="0"/>
                </a:moveTo>
                <a:lnTo>
                  <a:pt x="2374391" y="0"/>
                </a:lnTo>
              </a:path>
            </a:pathLst>
          </a:custGeom>
          <a:ln w="9143">
            <a:solidFill>
              <a:srgbClr val="000000"/>
            </a:solidFill>
          </a:ln>
        </p:spPr>
        <p:txBody>
          <a:bodyPr wrap="square" lIns="0" tIns="0" rIns="0" bIns="0" rtlCol="0"/>
          <a:lstStyle/>
          <a:p>
            <a:endParaRPr/>
          </a:p>
        </p:txBody>
      </p:sp>
      <p:sp>
        <p:nvSpPr>
          <p:cNvPr id="32" name="object 32"/>
          <p:cNvSpPr/>
          <p:nvPr/>
        </p:nvSpPr>
        <p:spPr>
          <a:xfrm>
            <a:off x="1243465" y="2342388"/>
            <a:ext cx="2374900" cy="0"/>
          </a:xfrm>
          <a:custGeom>
            <a:avLst/>
            <a:gdLst/>
            <a:ahLst/>
            <a:cxnLst/>
            <a:rect l="l" t="t" r="r" b="b"/>
            <a:pathLst>
              <a:path w="2374900">
                <a:moveTo>
                  <a:pt x="0" y="0"/>
                </a:moveTo>
                <a:lnTo>
                  <a:pt x="2374391" y="0"/>
                </a:lnTo>
              </a:path>
            </a:pathLst>
          </a:custGeom>
          <a:ln w="9143">
            <a:solidFill>
              <a:srgbClr val="000000"/>
            </a:solidFill>
          </a:ln>
        </p:spPr>
        <p:txBody>
          <a:bodyPr wrap="square" lIns="0" tIns="0" rIns="0" bIns="0" rtlCol="0"/>
          <a:lstStyle/>
          <a:p>
            <a:endParaRPr/>
          </a:p>
        </p:txBody>
      </p:sp>
      <p:sp>
        <p:nvSpPr>
          <p:cNvPr id="33" name="object 33"/>
          <p:cNvSpPr/>
          <p:nvPr/>
        </p:nvSpPr>
        <p:spPr>
          <a:xfrm>
            <a:off x="3617853" y="2061972"/>
            <a:ext cx="361315" cy="128270"/>
          </a:xfrm>
          <a:custGeom>
            <a:avLst/>
            <a:gdLst/>
            <a:ahLst/>
            <a:cxnLst/>
            <a:rect l="l" t="t" r="r" b="b"/>
            <a:pathLst>
              <a:path w="361314" h="128269">
                <a:moveTo>
                  <a:pt x="284987" y="64007"/>
                </a:moveTo>
                <a:lnTo>
                  <a:pt x="281286" y="59435"/>
                </a:lnTo>
                <a:lnTo>
                  <a:pt x="0" y="59435"/>
                </a:lnTo>
                <a:lnTo>
                  <a:pt x="0" y="68579"/>
                </a:lnTo>
                <a:lnTo>
                  <a:pt x="281286" y="68579"/>
                </a:lnTo>
                <a:lnTo>
                  <a:pt x="284987" y="64007"/>
                </a:lnTo>
                <a:close/>
              </a:path>
              <a:path w="361314" h="128269">
                <a:moveTo>
                  <a:pt x="361187" y="64007"/>
                </a:moveTo>
                <a:lnTo>
                  <a:pt x="233171" y="0"/>
                </a:lnTo>
                <a:lnTo>
                  <a:pt x="281286" y="59435"/>
                </a:lnTo>
                <a:lnTo>
                  <a:pt x="284987" y="59435"/>
                </a:lnTo>
                <a:lnTo>
                  <a:pt x="284987" y="102107"/>
                </a:lnTo>
                <a:lnTo>
                  <a:pt x="361187" y="64007"/>
                </a:lnTo>
                <a:close/>
              </a:path>
              <a:path w="361314" h="128269">
                <a:moveTo>
                  <a:pt x="284987" y="102107"/>
                </a:moveTo>
                <a:lnTo>
                  <a:pt x="284987" y="68579"/>
                </a:lnTo>
                <a:lnTo>
                  <a:pt x="281286" y="68579"/>
                </a:lnTo>
                <a:lnTo>
                  <a:pt x="233171" y="128015"/>
                </a:lnTo>
                <a:lnTo>
                  <a:pt x="284987" y="102107"/>
                </a:lnTo>
                <a:close/>
              </a:path>
              <a:path w="361314" h="128269">
                <a:moveTo>
                  <a:pt x="284987" y="64007"/>
                </a:moveTo>
                <a:lnTo>
                  <a:pt x="284987" y="59435"/>
                </a:lnTo>
                <a:lnTo>
                  <a:pt x="281286" y="59435"/>
                </a:lnTo>
                <a:lnTo>
                  <a:pt x="284987" y="64007"/>
                </a:lnTo>
                <a:close/>
              </a:path>
              <a:path w="361314" h="128269">
                <a:moveTo>
                  <a:pt x="284987" y="68579"/>
                </a:moveTo>
                <a:lnTo>
                  <a:pt x="284987" y="64007"/>
                </a:lnTo>
                <a:lnTo>
                  <a:pt x="281286" y="68579"/>
                </a:lnTo>
                <a:lnTo>
                  <a:pt x="284987" y="68579"/>
                </a:lnTo>
                <a:close/>
              </a:path>
            </a:pathLst>
          </a:custGeom>
          <a:solidFill>
            <a:srgbClr val="000000"/>
          </a:solidFill>
        </p:spPr>
        <p:txBody>
          <a:bodyPr wrap="square" lIns="0" tIns="0" rIns="0" bIns="0" rtlCol="0"/>
          <a:lstStyle/>
          <a:p>
            <a:endParaRPr/>
          </a:p>
        </p:txBody>
      </p:sp>
      <p:sp>
        <p:nvSpPr>
          <p:cNvPr id="34" name="object 34"/>
          <p:cNvSpPr/>
          <p:nvPr/>
        </p:nvSpPr>
        <p:spPr>
          <a:xfrm>
            <a:off x="1238893" y="3058667"/>
            <a:ext cx="2383790" cy="719455"/>
          </a:xfrm>
          <a:custGeom>
            <a:avLst/>
            <a:gdLst/>
            <a:ahLst/>
            <a:cxnLst/>
            <a:rect l="l" t="t" r="r" b="b"/>
            <a:pathLst>
              <a:path w="2383790" h="719454">
                <a:moveTo>
                  <a:pt x="2383532" y="719328"/>
                </a:moveTo>
                <a:lnTo>
                  <a:pt x="2383532" y="0"/>
                </a:lnTo>
                <a:lnTo>
                  <a:pt x="0" y="0"/>
                </a:lnTo>
                <a:lnTo>
                  <a:pt x="0" y="719328"/>
                </a:lnTo>
                <a:lnTo>
                  <a:pt x="4571" y="719328"/>
                </a:lnTo>
                <a:lnTo>
                  <a:pt x="4571" y="9143"/>
                </a:lnTo>
                <a:lnTo>
                  <a:pt x="9143" y="4571"/>
                </a:lnTo>
                <a:lnTo>
                  <a:pt x="9143" y="9143"/>
                </a:lnTo>
                <a:lnTo>
                  <a:pt x="2374388" y="9143"/>
                </a:lnTo>
                <a:lnTo>
                  <a:pt x="2374388" y="4571"/>
                </a:lnTo>
                <a:lnTo>
                  <a:pt x="2378960" y="9143"/>
                </a:lnTo>
                <a:lnTo>
                  <a:pt x="2378960" y="719328"/>
                </a:lnTo>
                <a:lnTo>
                  <a:pt x="2383532" y="719328"/>
                </a:lnTo>
                <a:close/>
              </a:path>
              <a:path w="2383790" h="719454">
                <a:moveTo>
                  <a:pt x="9143" y="9143"/>
                </a:moveTo>
                <a:lnTo>
                  <a:pt x="9143" y="4571"/>
                </a:lnTo>
                <a:lnTo>
                  <a:pt x="4571" y="9143"/>
                </a:lnTo>
                <a:lnTo>
                  <a:pt x="9143" y="9143"/>
                </a:lnTo>
                <a:close/>
              </a:path>
              <a:path w="2383790" h="719454">
                <a:moveTo>
                  <a:pt x="9143" y="719328"/>
                </a:moveTo>
                <a:lnTo>
                  <a:pt x="9143" y="9143"/>
                </a:lnTo>
                <a:lnTo>
                  <a:pt x="4571" y="9143"/>
                </a:lnTo>
                <a:lnTo>
                  <a:pt x="4571" y="719328"/>
                </a:lnTo>
                <a:lnTo>
                  <a:pt x="9143" y="719328"/>
                </a:lnTo>
                <a:close/>
              </a:path>
              <a:path w="2383790" h="719454">
                <a:moveTo>
                  <a:pt x="2378960" y="9143"/>
                </a:moveTo>
                <a:lnTo>
                  <a:pt x="2374388" y="4571"/>
                </a:lnTo>
                <a:lnTo>
                  <a:pt x="2374388" y="9143"/>
                </a:lnTo>
                <a:lnTo>
                  <a:pt x="2378960" y="9143"/>
                </a:lnTo>
                <a:close/>
              </a:path>
              <a:path w="2383790" h="719454">
                <a:moveTo>
                  <a:pt x="2378960" y="719328"/>
                </a:moveTo>
                <a:lnTo>
                  <a:pt x="2378960" y="9143"/>
                </a:lnTo>
                <a:lnTo>
                  <a:pt x="2374388" y="9143"/>
                </a:lnTo>
                <a:lnTo>
                  <a:pt x="2374388" y="719328"/>
                </a:lnTo>
                <a:lnTo>
                  <a:pt x="2378960" y="719328"/>
                </a:lnTo>
                <a:close/>
              </a:path>
            </a:pathLst>
          </a:custGeom>
          <a:solidFill>
            <a:srgbClr val="000000"/>
          </a:solidFill>
        </p:spPr>
        <p:txBody>
          <a:bodyPr wrap="square" lIns="0" tIns="0" rIns="0" bIns="0" rtlCol="0"/>
          <a:lstStyle/>
          <a:p>
            <a:endParaRPr/>
          </a:p>
        </p:txBody>
      </p:sp>
      <p:sp>
        <p:nvSpPr>
          <p:cNvPr id="35" name="object 35"/>
          <p:cNvSpPr txBox="1"/>
          <p:nvPr/>
        </p:nvSpPr>
        <p:spPr>
          <a:xfrm>
            <a:off x="1492897" y="3105910"/>
            <a:ext cx="1870710" cy="280670"/>
          </a:xfrm>
          <a:prstGeom prst="rect">
            <a:avLst/>
          </a:prstGeom>
        </p:spPr>
        <p:txBody>
          <a:bodyPr vert="horz" wrap="square" lIns="0" tIns="0" rIns="0" bIns="0" rtlCol="0">
            <a:spAutoFit/>
          </a:bodyPr>
          <a:lstStyle/>
          <a:p>
            <a:pPr marL="12700">
              <a:lnSpc>
                <a:spcPct val="100000"/>
              </a:lnSpc>
            </a:pPr>
            <a:r>
              <a:rPr sz="1800" spc="-10" dirty="0">
                <a:latin typeface="Tahoma"/>
                <a:cs typeface="Tahoma"/>
              </a:rPr>
              <a:t>bw:BufferedWriter</a:t>
            </a:r>
            <a:endParaRPr sz="1800">
              <a:latin typeface="Tahoma"/>
              <a:cs typeface="Tahoma"/>
            </a:endParaRPr>
          </a:p>
        </p:txBody>
      </p:sp>
      <p:sp>
        <p:nvSpPr>
          <p:cNvPr id="36" name="object 36"/>
          <p:cNvSpPr/>
          <p:nvPr/>
        </p:nvSpPr>
        <p:spPr>
          <a:xfrm>
            <a:off x="1243465" y="3496055"/>
            <a:ext cx="2374900" cy="0"/>
          </a:xfrm>
          <a:custGeom>
            <a:avLst/>
            <a:gdLst/>
            <a:ahLst/>
            <a:cxnLst/>
            <a:rect l="l" t="t" r="r" b="b"/>
            <a:pathLst>
              <a:path w="2374900">
                <a:moveTo>
                  <a:pt x="0" y="0"/>
                </a:moveTo>
                <a:lnTo>
                  <a:pt x="2374391" y="0"/>
                </a:lnTo>
              </a:path>
            </a:pathLst>
          </a:custGeom>
          <a:ln w="9143">
            <a:solidFill>
              <a:srgbClr val="000000"/>
            </a:solidFill>
          </a:ln>
        </p:spPr>
        <p:txBody>
          <a:bodyPr wrap="square" lIns="0" tIns="0" rIns="0" bIns="0" rtlCol="0"/>
          <a:lstStyle/>
          <a:p>
            <a:endParaRPr/>
          </a:p>
        </p:txBody>
      </p:sp>
      <p:sp>
        <p:nvSpPr>
          <p:cNvPr id="37" name="object 37"/>
          <p:cNvSpPr/>
          <p:nvPr/>
        </p:nvSpPr>
        <p:spPr>
          <a:xfrm>
            <a:off x="1243465" y="3639311"/>
            <a:ext cx="2374900" cy="0"/>
          </a:xfrm>
          <a:custGeom>
            <a:avLst/>
            <a:gdLst/>
            <a:ahLst/>
            <a:cxnLst/>
            <a:rect l="l" t="t" r="r" b="b"/>
            <a:pathLst>
              <a:path w="2374900">
                <a:moveTo>
                  <a:pt x="0" y="0"/>
                </a:moveTo>
                <a:lnTo>
                  <a:pt x="2374391" y="0"/>
                </a:lnTo>
              </a:path>
            </a:pathLst>
          </a:custGeom>
          <a:ln w="9143">
            <a:solidFill>
              <a:srgbClr val="000000"/>
            </a:solidFill>
          </a:ln>
        </p:spPr>
        <p:txBody>
          <a:bodyPr wrap="square" lIns="0" tIns="0" rIns="0" bIns="0" rtlCol="0"/>
          <a:lstStyle/>
          <a:p>
            <a:endParaRPr/>
          </a:p>
        </p:txBody>
      </p:sp>
      <p:sp>
        <p:nvSpPr>
          <p:cNvPr id="38" name="object 38"/>
          <p:cNvSpPr/>
          <p:nvPr/>
        </p:nvSpPr>
        <p:spPr>
          <a:xfrm>
            <a:off x="3617853" y="3358895"/>
            <a:ext cx="361315" cy="128270"/>
          </a:xfrm>
          <a:custGeom>
            <a:avLst/>
            <a:gdLst/>
            <a:ahLst/>
            <a:cxnLst/>
            <a:rect l="l" t="t" r="r" b="b"/>
            <a:pathLst>
              <a:path w="361314" h="128270">
                <a:moveTo>
                  <a:pt x="284987" y="64007"/>
                </a:moveTo>
                <a:lnTo>
                  <a:pt x="281286" y="59435"/>
                </a:lnTo>
                <a:lnTo>
                  <a:pt x="0" y="59435"/>
                </a:lnTo>
                <a:lnTo>
                  <a:pt x="0" y="68579"/>
                </a:lnTo>
                <a:lnTo>
                  <a:pt x="281286" y="68579"/>
                </a:lnTo>
                <a:lnTo>
                  <a:pt x="284987" y="64007"/>
                </a:lnTo>
                <a:close/>
              </a:path>
              <a:path w="361314" h="128270">
                <a:moveTo>
                  <a:pt x="361187" y="64007"/>
                </a:moveTo>
                <a:lnTo>
                  <a:pt x="233171" y="0"/>
                </a:lnTo>
                <a:lnTo>
                  <a:pt x="281286" y="59435"/>
                </a:lnTo>
                <a:lnTo>
                  <a:pt x="284987" y="59435"/>
                </a:lnTo>
                <a:lnTo>
                  <a:pt x="284987" y="102107"/>
                </a:lnTo>
                <a:lnTo>
                  <a:pt x="361187" y="64007"/>
                </a:lnTo>
                <a:close/>
              </a:path>
              <a:path w="361314" h="128270">
                <a:moveTo>
                  <a:pt x="284987" y="102107"/>
                </a:moveTo>
                <a:lnTo>
                  <a:pt x="284987" y="68579"/>
                </a:lnTo>
                <a:lnTo>
                  <a:pt x="281286" y="68579"/>
                </a:lnTo>
                <a:lnTo>
                  <a:pt x="233171" y="128015"/>
                </a:lnTo>
                <a:lnTo>
                  <a:pt x="284987" y="102107"/>
                </a:lnTo>
                <a:close/>
              </a:path>
              <a:path w="361314" h="128270">
                <a:moveTo>
                  <a:pt x="284987" y="64007"/>
                </a:moveTo>
                <a:lnTo>
                  <a:pt x="284987" y="59435"/>
                </a:lnTo>
                <a:lnTo>
                  <a:pt x="281286" y="59435"/>
                </a:lnTo>
                <a:lnTo>
                  <a:pt x="284987" y="64007"/>
                </a:lnTo>
                <a:close/>
              </a:path>
              <a:path w="361314" h="128270">
                <a:moveTo>
                  <a:pt x="284987" y="68579"/>
                </a:moveTo>
                <a:lnTo>
                  <a:pt x="284987" y="64007"/>
                </a:lnTo>
                <a:lnTo>
                  <a:pt x="281286" y="68579"/>
                </a:lnTo>
                <a:lnTo>
                  <a:pt x="284987" y="68579"/>
                </a:lnTo>
                <a:close/>
              </a:path>
            </a:pathLst>
          </a:custGeom>
          <a:solidFill>
            <a:srgbClr val="000000"/>
          </a:solidFill>
        </p:spPr>
        <p:txBody>
          <a:bodyPr wrap="square" lIns="0" tIns="0" rIns="0" bIns="0" rtlCol="0"/>
          <a:lstStyle/>
          <a:p>
            <a:endParaRPr/>
          </a:p>
        </p:txBody>
      </p:sp>
      <p:sp>
        <p:nvSpPr>
          <p:cNvPr id="41" name="object 41"/>
          <p:cNvSpPr txBox="1"/>
          <p:nvPr/>
        </p:nvSpPr>
        <p:spPr>
          <a:xfrm>
            <a:off x="9211953" y="6809229"/>
            <a:ext cx="168910" cy="201295"/>
          </a:xfrm>
          <a:prstGeom prst="rect">
            <a:avLst/>
          </a:prstGeom>
        </p:spPr>
        <p:txBody>
          <a:bodyPr vert="horz" wrap="square" lIns="0" tIns="0" rIns="0" bIns="0" rtlCol="0">
            <a:spAutoFit/>
          </a:bodyPr>
          <a:lstStyle/>
          <a:p>
            <a:pPr marL="12700">
              <a:lnSpc>
                <a:spcPct val="100000"/>
              </a:lnSpc>
            </a:pPr>
            <a:r>
              <a:rPr sz="1200" dirty="0">
                <a:latin typeface="Garamond"/>
                <a:cs typeface="Garamond"/>
              </a:rPr>
              <a:t>44</a:t>
            </a:r>
            <a:endParaRPr sz="1200">
              <a:latin typeface="Garamond"/>
              <a:cs typeface="Garamond"/>
            </a:endParaRPr>
          </a:p>
        </p:txBody>
      </p:sp>
      <p:sp>
        <p:nvSpPr>
          <p:cNvPr id="42" name="object 42"/>
          <p:cNvSpPr txBox="1"/>
          <p:nvPr/>
        </p:nvSpPr>
        <p:spPr>
          <a:xfrm>
            <a:off x="1392313" y="6522209"/>
            <a:ext cx="1908175" cy="494665"/>
          </a:xfrm>
          <a:prstGeom prst="rect">
            <a:avLst/>
          </a:prstGeom>
        </p:spPr>
        <p:txBody>
          <a:bodyPr vert="horz" wrap="square" lIns="0" tIns="0" rIns="0" bIns="0" rtlCol="0">
            <a:spAutoFit/>
          </a:bodyPr>
          <a:lstStyle/>
          <a:p>
            <a:pPr marL="12700">
              <a:lnSpc>
                <a:spcPct val="100000"/>
              </a:lnSpc>
            </a:pPr>
            <a:r>
              <a:rPr sz="1600" spc="-5" dirty="0">
                <a:solidFill>
                  <a:srgbClr val="00B050"/>
                </a:solidFill>
                <a:latin typeface="Tahoma"/>
                <a:cs typeface="Tahoma"/>
              </a:rPr>
              <a:t>}</a:t>
            </a:r>
            <a:endParaRPr sz="1600" dirty="0">
              <a:solidFill>
                <a:srgbClr val="00B050"/>
              </a:solidFill>
              <a:latin typeface="Tahoma"/>
              <a:cs typeface="Tahoma"/>
            </a:endParaRPr>
          </a:p>
          <a:p>
            <a:pPr marL="12700">
              <a:lnSpc>
                <a:spcPct val="100000"/>
              </a:lnSpc>
            </a:pPr>
            <a:r>
              <a:rPr sz="1600" spc="-20" dirty="0">
                <a:solidFill>
                  <a:srgbClr val="000099"/>
                </a:solidFill>
                <a:latin typeface="Tahoma"/>
                <a:cs typeface="Tahoma"/>
              </a:rPr>
              <a:t>br.close();bw.close();</a:t>
            </a:r>
            <a:endParaRPr sz="1600" dirty="0">
              <a:latin typeface="Tahoma"/>
              <a:cs typeface="Tahoma"/>
            </a:endParaRPr>
          </a:p>
        </p:txBody>
      </p:sp>
      <p:sp>
        <p:nvSpPr>
          <p:cNvPr id="43" name="object 43"/>
          <p:cNvSpPr/>
          <p:nvPr/>
        </p:nvSpPr>
        <p:spPr>
          <a:xfrm>
            <a:off x="8064886" y="3783329"/>
            <a:ext cx="1303020" cy="0"/>
          </a:xfrm>
          <a:custGeom>
            <a:avLst/>
            <a:gdLst/>
            <a:ahLst/>
            <a:cxnLst/>
            <a:rect l="l" t="t" r="r" b="b"/>
            <a:pathLst>
              <a:path w="1303020">
                <a:moveTo>
                  <a:pt x="0" y="0"/>
                </a:moveTo>
                <a:lnTo>
                  <a:pt x="1303019" y="0"/>
                </a:lnTo>
              </a:path>
            </a:pathLst>
          </a:custGeom>
          <a:ln w="10667">
            <a:solidFill>
              <a:srgbClr val="FFFFFF"/>
            </a:solidFill>
          </a:ln>
        </p:spPr>
        <p:txBody>
          <a:bodyPr wrap="square" lIns="0" tIns="0" rIns="0" bIns="0" rtlCol="0"/>
          <a:lstStyle/>
          <a:p>
            <a:endParaRPr/>
          </a:p>
        </p:txBody>
      </p:sp>
      <p:sp>
        <p:nvSpPr>
          <p:cNvPr id="44" name="object 44"/>
          <p:cNvSpPr/>
          <p:nvPr/>
        </p:nvSpPr>
        <p:spPr>
          <a:xfrm>
            <a:off x="8102034" y="3777996"/>
            <a:ext cx="1477645" cy="139065"/>
          </a:xfrm>
          <a:custGeom>
            <a:avLst/>
            <a:gdLst/>
            <a:ahLst/>
            <a:cxnLst/>
            <a:rect l="l" t="t" r="r" b="b"/>
            <a:pathLst>
              <a:path w="1477645" h="139064">
                <a:moveTo>
                  <a:pt x="738567" y="129539"/>
                </a:moveTo>
                <a:lnTo>
                  <a:pt x="691323" y="129539"/>
                </a:lnTo>
                <a:lnTo>
                  <a:pt x="645603" y="128015"/>
                </a:lnTo>
                <a:lnTo>
                  <a:pt x="601407" y="124967"/>
                </a:lnTo>
                <a:lnTo>
                  <a:pt x="557211" y="123443"/>
                </a:lnTo>
                <a:lnTo>
                  <a:pt x="429195" y="109727"/>
                </a:lnTo>
                <a:lnTo>
                  <a:pt x="388047" y="103631"/>
                </a:lnTo>
                <a:lnTo>
                  <a:pt x="348423" y="97535"/>
                </a:lnTo>
                <a:lnTo>
                  <a:pt x="272223" y="82295"/>
                </a:lnTo>
                <a:lnTo>
                  <a:pt x="200595" y="65531"/>
                </a:lnTo>
                <a:lnTo>
                  <a:pt x="167067" y="54863"/>
                </a:lnTo>
                <a:lnTo>
                  <a:pt x="135063" y="45719"/>
                </a:lnTo>
                <a:lnTo>
                  <a:pt x="103059" y="35051"/>
                </a:lnTo>
                <a:lnTo>
                  <a:pt x="74103" y="22859"/>
                </a:lnTo>
                <a:lnTo>
                  <a:pt x="46671" y="12191"/>
                </a:lnTo>
                <a:lnTo>
                  <a:pt x="19240" y="0"/>
                </a:lnTo>
                <a:lnTo>
                  <a:pt x="0" y="0"/>
                </a:lnTo>
                <a:lnTo>
                  <a:pt x="42099" y="19811"/>
                </a:lnTo>
                <a:lnTo>
                  <a:pt x="100011" y="44195"/>
                </a:lnTo>
                <a:lnTo>
                  <a:pt x="132015" y="54863"/>
                </a:lnTo>
                <a:lnTo>
                  <a:pt x="165543" y="64007"/>
                </a:lnTo>
                <a:lnTo>
                  <a:pt x="199071" y="74675"/>
                </a:lnTo>
                <a:lnTo>
                  <a:pt x="234123" y="83819"/>
                </a:lnTo>
                <a:lnTo>
                  <a:pt x="270699" y="91439"/>
                </a:lnTo>
                <a:lnTo>
                  <a:pt x="346899" y="106679"/>
                </a:lnTo>
                <a:lnTo>
                  <a:pt x="388047" y="112775"/>
                </a:lnTo>
                <a:lnTo>
                  <a:pt x="427671" y="118871"/>
                </a:lnTo>
                <a:lnTo>
                  <a:pt x="470343" y="124967"/>
                </a:lnTo>
                <a:lnTo>
                  <a:pt x="513015" y="128015"/>
                </a:lnTo>
                <a:lnTo>
                  <a:pt x="557211" y="132587"/>
                </a:lnTo>
                <a:lnTo>
                  <a:pt x="601407" y="135635"/>
                </a:lnTo>
                <a:lnTo>
                  <a:pt x="645603" y="137159"/>
                </a:lnTo>
                <a:lnTo>
                  <a:pt x="691323" y="138683"/>
                </a:lnTo>
                <a:lnTo>
                  <a:pt x="733995" y="138683"/>
                </a:lnTo>
                <a:lnTo>
                  <a:pt x="733995" y="131063"/>
                </a:lnTo>
                <a:lnTo>
                  <a:pt x="738567" y="129539"/>
                </a:lnTo>
                <a:close/>
              </a:path>
              <a:path w="1477645" h="139064">
                <a:moveTo>
                  <a:pt x="738567" y="129539"/>
                </a:moveTo>
                <a:lnTo>
                  <a:pt x="733995" y="131063"/>
                </a:lnTo>
                <a:lnTo>
                  <a:pt x="733995" y="135635"/>
                </a:lnTo>
                <a:lnTo>
                  <a:pt x="738567" y="129539"/>
                </a:lnTo>
                <a:close/>
              </a:path>
              <a:path w="1477645" h="139064">
                <a:moveTo>
                  <a:pt x="1477135" y="0"/>
                </a:moveTo>
                <a:lnTo>
                  <a:pt x="1456370" y="0"/>
                </a:lnTo>
                <a:lnTo>
                  <a:pt x="1430463" y="12191"/>
                </a:lnTo>
                <a:lnTo>
                  <a:pt x="1401507" y="22859"/>
                </a:lnTo>
                <a:lnTo>
                  <a:pt x="1372551" y="35051"/>
                </a:lnTo>
                <a:lnTo>
                  <a:pt x="1340547" y="45719"/>
                </a:lnTo>
                <a:lnTo>
                  <a:pt x="1308543" y="54863"/>
                </a:lnTo>
                <a:lnTo>
                  <a:pt x="1275015" y="65531"/>
                </a:lnTo>
                <a:lnTo>
                  <a:pt x="1203387" y="82295"/>
                </a:lnTo>
                <a:lnTo>
                  <a:pt x="1127187" y="97535"/>
                </a:lnTo>
                <a:lnTo>
                  <a:pt x="1087563" y="103631"/>
                </a:lnTo>
                <a:lnTo>
                  <a:pt x="1046415" y="109727"/>
                </a:lnTo>
                <a:lnTo>
                  <a:pt x="1005267" y="114299"/>
                </a:lnTo>
                <a:lnTo>
                  <a:pt x="962595" y="118871"/>
                </a:lnTo>
                <a:lnTo>
                  <a:pt x="830007" y="128015"/>
                </a:lnTo>
                <a:lnTo>
                  <a:pt x="784287" y="128015"/>
                </a:lnTo>
                <a:lnTo>
                  <a:pt x="738567" y="129539"/>
                </a:lnTo>
                <a:lnTo>
                  <a:pt x="733995" y="135635"/>
                </a:lnTo>
                <a:lnTo>
                  <a:pt x="733995" y="138683"/>
                </a:lnTo>
                <a:lnTo>
                  <a:pt x="738567" y="138683"/>
                </a:lnTo>
                <a:lnTo>
                  <a:pt x="741615" y="131063"/>
                </a:lnTo>
                <a:lnTo>
                  <a:pt x="741615" y="138683"/>
                </a:lnTo>
                <a:lnTo>
                  <a:pt x="784287" y="138683"/>
                </a:lnTo>
                <a:lnTo>
                  <a:pt x="875727" y="135635"/>
                </a:lnTo>
                <a:lnTo>
                  <a:pt x="919923" y="132587"/>
                </a:lnTo>
                <a:lnTo>
                  <a:pt x="1047939" y="118871"/>
                </a:lnTo>
                <a:lnTo>
                  <a:pt x="1089087" y="112775"/>
                </a:lnTo>
                <a:lnTo>
                  <a:pt x="1128711" y="106679"/>
                </a:lnTo>
                <a:lnTo>
                  <a:pt x="1168335" y="99059"/>
                </a:lnTo>
                <a:lnTo>
                  <a:pt x="1241487" y="83819"/>
                </a:lnTo>
                <a:lnTo>
                  <a:pt x="1311591" y="64007"/>
                </a:lnTo>
                <a:lnTo>
                  <a:pt x="1343595" y="54863"/>
                </a:lnTo>
                <a:lnTo>
                  <a:pt x="1375599" y="44195"/>
                </a:lnTo>
                <a:lnTo>
                  <a:pt x="1406079" y="32003"/>
                </a:lnTo>
                <a:lnTo>
                  <a:pt x="1460943" y="7619"/>
                </a:lnTo>
                <a:lnTo>
                  <a:pt x="1477135" y="0"/>
                </a:lnTo>
                <a:close/>
              </a:path>
              <a:path w="1477645" h="139064">
                <a:moveTo>
                  <a:pt x="741615" y="137159"/>
                </a:moveTo>
                <a:lnTo>
                  <a:pt x="741615" y="131063"/>
                </a:lnTo>
                <a:lnTo>
                  <a:pt x="738567" y="138683"/>
                </a:lnTo>
                <a:lnTo>
                  <a:pt x="741615" y="137159"/>
                </a:lnTo>
                <a:close/>
              </a:path>
              <a:path w="1477645" h="139064">
                <a:moveTo>
                  <a:pt x="741615" y="138683"/>
                </a:moveTo>
                <a:lnTo>
                  <a:pt x="741615" y="137159"/>
                </a:lnTo>
                <a:lnTo>
                  <a:pt x="738567" y="138683"/>
                </a:lnTo>
                <a:lnTo>
                  <a:pt x="741615" y="138683"/>
                </a:lnTo>
                <a:close/>
              </a:path>
            </a:pathLst>
          </a:custGeom>
          <a:solidFill>
            <a:srgbClr val="000000"/>
          </a:solidFill>
        </p:spPr>
        <p:txBody>
          <a:bodyPr wrap="square" lIns="0" tIns="0" rIns="0" bIns="0" rtlCol="0"/>
          <a:lstStyle/>
          <a:p>
            <a:endParaRPr/>
          </a:p>
        </p:txBody>
      </p:sp>
      <p:sp>
        <p:nvSpPr>
          <p:cNvPr id="45" name="object 45"/>
          <p:cNvSpPr/>
          <p:nvPr/>
        </p:nvSpPr>
        <p:spPr>
          <a:xfrm>
            <a:off x="6210177" y="3777996"/>
            <a:ext cx="1369060" cy="76200"/>
          </a:xfrm>
          <a:custGeom>
            <a:avLst/>
            <a:gdLst/>
            <a:ahLst/>
            <a:cxnLst/>
            <a:rect l="l" t="t" r="r" b="b"/>
            <a:pathLst>
              <a:path w="1369059" h="76200">
                <a:moveTo>
                  <a:pt x="1368551" y="0"/>
                </a:moveTo>
                <a:lnTo>
                  <a:pt x="0" y="0"/>
                </a:lnTo>
                <a:lnTo>
                  <a:pt x="0" y="76199"/>
                </a:lnTo>
                <a:lnTo>
                  <a:pt x="1368551" y="76199"/>
                </a:lnTo>
                <a:lnTo>
                  <a:pt x="1368551" y="0"/>
                </a:lnTo>
                <a:close/>
              </a:path>
            </a:pathLst>
          </a:custGeom>
          <a:solidFill>
            <a:srgbClr val="FFFFFF"/>
          </a:solidFill>
        </p:spPr>
        <p:txBody>
          <a:bodyPr wrap="square" lIns="0" tIns="0" rIns="0" bIns="0" rtlCol="0"/>
          <a:lstStyle/>
          <a:p>
            <a:endParaRPr/>
          </a:p>
        </p:txBody>
      </p:sp>
      <p:sp>
        <p:nvSpPr>
          <p:cNvPr id="46" name="object 46"/>
          <p:cNvSpPr/>
          <p:nvPr/>
        </p:nvSpPr>
        <p:spPr>
          <a:xfrm>
            <a:off x="6205606" y="3777996"/>
            <a:ext cx="1377950" cy="82550"/>
          </a:xfrm>
          <a:custGeom>
            <a:avLst/>
            <a:gdLst/>
            <a:ahLst/>
            <a:cxnLst/>
            <a:rect l="l" t="t" r="r" b="b"/>
            <a:pathLst>
              <a:path w="1377950" h="82550">
                <a:moveTo>
                  <a:pt x="9143" y="71627"/>
                </a:moveTo>
                <a:lnTo>
                  <a:pt x="9143" y="0"/>
                </a:lnTo>
                <a:lnTo>
                  <a:pt x="0" y="0"/>
                </a:lnTo>
                <a:lnTo>
                  <a:pt x="0" y="82295"/>
                </a:lnTo>
                <a:lnTo>
                  <a:pt x="4571" y="82295"/>
                </a:lnTo>
                <a:lnTo>
                  <a:pt x="4571" y="71627"/>
                </a:lnTo>
                <a:lnTo>
                  <a:pt x="9143" y="71627"/>
                </a:lnTo>
                <a:close/>
              </a:path>
              <a:path w="1377950" h="82550">
                <a:moveTo>
                  <a:pt x="1373123" y="71627"/>
                </a:moveTo>
                <a:lnTo>
                  <a:pt x="4571" y="71627"/>
                </a:lnTo>
                <a:lnTo>
                  <a:pt x="9143" y="76199"/>
                </a:lnTo>
                <a:lnTo>
                  <a:pt x="9143" y="82295"/>
                </a:lnTo>
                <a:lnTo>
                  <a:pt x="1368551" y="82295"/>
                </a:lnTo>
                <a:lnTo>
                  <a:pt x="1368551" y="76199"/>
                </a:lnTo>
                <a:lnTo>
                  <a:pt x="1373123" y="71627"/>
                </a:lnTo>
                <a:close/>
              </a:path>
              <a:path w="1377950" h="82550">
                <a:moveTo>
                  <a:pt x="9143" y="82295"/>
                </a:moveTo>
                <a:lnTo>
                  <a:pt x="9143" y="76199"/>
                </a:lnTo>
                <a:lnTo>
                  <a:pt x="4571" y="71627"/>
                </a:lnTo>
                <a:lnTo>
                  <a:pt x="4571" y="82295"/>
                </a:lnTo>
                <a:lnTo>
                  <a:pt x="9143" y="82295"/>
                </a:lnTo>
                <a:close/>
              </a:path>
              <a:path w="1377950" h="82550">
                <a:moveTo>
                  <a:pt x="1377695" y="82295"/>
                </a:moveTo>
                <a:lnTo>
                  <a:pt x="1377695" y="0"/>
                </a:lnTo>
                <a:lnTo>
                  <a:pt x="1368551" y="0"/>
                </a:lnTo>
                <a:lnTo>
                  <a:pt x="1368551" y="71627"/>
                </a:lnTo>
                <a:lnTo>
                  <a:pt x="1373123" y="71627"/>
                </a:lnTo>
                <a:lnTo>
                  <a:pt x="1373123" y="82295"/>
                </a:lnTo>
                <a:lnTo>
                  <a:pt x="1377695" y="82295"/>
                </a:lnTo>
                <a:close/>
              </a:path>
              <a:path w="1377950" h="82550">
                <a:moveTo>
                  <a:pt x="1373123" y="82295"/>
                </a:moveTo>
                <a:lnTo>
                  <a:pt x="1373123" y="71627"/>
                </a:lnTo>
                <a:lnTo>
                  <a:pt x="1368551" y="76199"/>
                </a:lnTo>
                <a:lnTo>
                  <a:pt x="1368551" y="82295"/>
                </a:lnTo>
                <a:lnTo>
                  <a:pt x="1373123" y="82295"/>
                </a:lnTo>
                <a:close/>
              </a:path>
            </a:pathLst>
          </a:custGeom>
          <a:solidFill>
            <a:srgbClr val="000000"/>
          </a:solidFill>
        </p:spPr>
        <p:txBody>
          <a:bodyPr wrap="square" lIns="0" tIns="0" rIns="0" bIns="0" rtlCol="0"/>
          <a:lstStyle/>
          <a:p>
            <a:endParaRPr/>
          </a:p>
        </p:txBody>
      </p:sp>
      <p:sp>
        <p:nvSpPr>
          <p:cNvPr id="47" name="object 47"/>
          <p:cNvSpPr/>
          <p:nvPr/>
        </p:nvSpPr>
        <p:spPr>
          <a:xfrm>
            <a:off x="3979042" y="3777996"/>
            <a:ext cx="1583690" cy="349250"/>
          </a:xfrm>
          <a:custGeom>
            <a:avLst/>
            <a:gdLst/>
            <a:ahLst/>
            <a:cxnLst/>
            <a:rect l="l" t="t" r="r" b="b"/>
            <a:pathLst>
              <a:path w="1583689" h="349250">
                <a:moveTo>
                  <a:pt x="1583435" y="0"/>
                </a:moveTo>
                <a:lnTo>
                  <a:pt x="0" y="0"/>
                </a:lnTo>
                <a:lnTo>
                  <a:pt x="0" y="348995"/>
                </a:lnTo>
                <a:lnTo>
                  <a:pt x="1583435" y="348995"/>
                </a:lnTo>
                <a:lnTo>
                  <a:pt x="1583435" y="0"/>
                </a:lnTo>
                <a:close/>
              </a:path>
            </a:pathLst>
          </a:custGeom>
          <a:solidFill>
            <a:srgbClr val="FFFFFF"/>
          </a:solidFill>
        </p:spPr>
        <p:txBody>
          <a:bodyPr wrap="square" lIns="0" tIns="0" rIns="0" bIns="0" rtlCol="0"/>
          <a:lstStyle/>
          <a:p>
            <a:endParaRPr/>
          </a:p>
        </p:txBody>
      </p:sp>
      <p:sp>
        <p:nvSpPr>
          <p:cNvPr id="48" name="object 48"/>
          <p:cNvSpPr/>
          <p:nvPr/>
        </p:nvSpPr>
        <p:spPr>
          <a:xfrm>
            <a:off x="3972945" y="3777996"/>
            <a:ext cx="1594485" cy="353695"/>
          </a:xfrm>
          <a:custGeom>
            <a:avLst/>
            <a:gdLst/>
            <a:ahLst/>
            <a:cxnLst/>
            <a:rect l="l" t="t" r="r" b="b"/>
            <a:pathLst>
              <a:path w="1594485" h="353695">
                <a:moveTo>
                  <a:pt x="10667" y="342899"/>
                </a:moveTo>
                <a:lnTo>
                  <a:pt x="10667" y="0"/>
                </a:lnTo>
                <a:lnTo>
                  <a:pt x="0" y="0"/>
                </a:lnTo>
                <a:lnTo>
                  <a:pt x="0" y="353567"/>
                </a:lnTo>
                <a:lnTo>
                  <a:pt x="6095" y="353567"/>
                </a:lnTo>
                <a:lnTo>
                  <a:pt x="6095" y="342899"/>
                </a:lnTo>
                <a:lnTo>
                  <a:pt x="10667" y="342899"/>
                </a:lnTo>
                <a:close/>
              </a:path>
              <a:path w="1594485" h="353695">
                <a:moveTo>
                  <a:pt x="1589531" y="342899"/>
                </a:moveTo>
                <a:lnTo>
                  <a:pt x="6095" y="342899"/>
                </a:lnTo>
                <a:lnTo>
                  <a:pt x="10667" y="348995"/>
                </a:lnTo>
                <a:lnTo>
                  <a:pt x="10667" y="353567"/>
                </a:lnTo>
                <a:lnTo>
                  <a:pt x="1584959" y="353567"/>
                </a:lnTo>
                <a:lnTo>
                  <a:pt x="1584959" y="348995"/>
                </a:lnTo>
                <a:lnTo>
                  <a:pt x="1589531" y="342899"/>
                </a:lnTo>
                <a:close/>
              </a:path>
              <a:path w="1594485" h="353695">
                <a:moveTo>
                  <a:pt x="10667" y="353567"/>
                </a:moveTo>
                <a:lnTo>
                  <a:pt x="10667" y="348995"/>
                </a:lnTo>
                <a:lnTo>
                  <a:pt x="6095" y="342899"/>
                </a:lnTo>
                <a:lnTo>
                  <a:pt x="6095" y="353567"/>
                </a:lnTo>
                <a:lnTo>
                  <a:pt x="10667" y="353567"/>
                </a:lnTo>
                <a:close/>
              </a:path>
              <a:path w="1594485" h="353695">
                <a:moveTo>
                  <a:pt x="1594103" y="353567"/>
                </a:moveTo>
                <a:lnTo>
                  <a:pt x="1594103" y="0"/>
                </a:lnTo>
                <a:lnTo>
                  <a:pt x="1584959" y="0"/>
                </a:lnTo>
                <a:lnTo>
                  <a:pt x="1584959" y="342899"/>
                </a:lnTo>
                <a:lnTo>
                  <a:pt x="1589531" y="342899"/>
                </a:lnTo>
                <a:lnTo>
                  <a:pt x="1589531" y="353567"/>
                </a:lnTo>
                <a:lnTo>
                  <a:pt x="1594103" y="353567"/>
                </a:lnTo>
                <a:close/>
              </a:path>
              <a:path w="1594485" h="353695">
                <a:moveTo>
                  <a:pt x="1589531" y="353567"/>
                </a:moveTo>
                <a:lnTo>
                  <a:pt x="1589531" y="342899"/>
                </a:lnTo>
                <a:lnTo>
                  <a:pt x="1584959" y="348995"/>
                </a:lnTo>
                <a:lnTo>
                  <a:pt x="1584959" y="353567"/>
                </a:lnTo>
                <a:lnTo>
                  <a:pt x="1589531" y="353567"/>
                </a:lnTo>
                <a:close/>
              </a:path>
            </a:pathLst>
          </a:custGeom>
          <a:solidFill>
            <a:srgbClr val="000000"/>
          </a:solidFill>
        </p:spPr>
        <p:txBody>
          <a:bodyPr wrap="square" lIns="0" tIns="0" rIns="0" bIns="0" rtlCol="0"/>
          <a:lstStyle/>
          <a:p>
            <a:endParaRPr/>
          </a:p>
        </p:txBody>
      </p:sp>
      <p:sp>
        <p:nvSpPr>
          <p:cNvPr id="49" name="object 49"/>
          <p:cNvSpPr/>
          <p:nvPr/>
        </p:nvSpPr>
        <p:spPr>
          <a:xfrm>
            <a:off x="1243465" y="3777996"/>
            <a:ext cx="2374900" cy="361315"/>
          </a:xfrm>
          <a:custGeom>
            <a:avLst/>
            <a:gdLst/>
            <a:ahLst/>
            <a:cxnLst/>
            <a:rect l="l" t="t" r="r" b="b"/>
            <a:pathLst>
              <a:path w="2374900" h="361314">
                <a:moveTo>
                  <a:pt x="2374391" y="0"/>
                </a:moveTo>
                <a:lnTo>
                  <a:pt x="0" y="0"/>
                </a:lnTo>
                <a:lnTo>
                  <a:pt x="0" y="361187"/>
                </a:lnTo>
                <a:lnTo>
                  <a:pt x="2374391" y="361187"/>
                </a:lnTo>
                <a:lnTo>
                  <a:pt x="2374391" y="0"/>
                </a:lnTo>
                <a:close/>
              </a:path>
            </a:pathLst>
          </a:custGeom>
          <a:solidFill>
            <a:srgbClr val="FFFFFF"/>
          </a:solidFill>
        </p:spPr>
        <p:txBody>
          <a:bodyPr wrap="square" lIns="0" tIns="0" rIns="0" bIns="0" rtlCol="0"/>
          <a:lstStyle/>
          <a:p>
            <a:endParaRPr/>
          </a:p>
        </p:txBody>
      </p:sp>
      <p:sp>
        <p:nvSpPr>
          <p:cNvPr id="50" name="object 50"/>
          <p:cNvSpPr/>
          <p:nvPr/>
        </p:nvSpPr>
        <p:spPr>
          <a:xfrm>
            <a:off x="1238893" y="3777996"/>
            <a:ext cx="2383790" cy="365760"/>
          </a:xfrm>
          <a:custGeom>
            <a:avLst/>
            <a:gdLst/>
            <a:ahLst/>
            <a:cxnLst/>
            <a:rect l="l" t="t" r="r" b="b"/>
            <a:pathLst>
              <a:path w="2383790" h="365760">
                <a:moveTo>
                  <a:pt x="9143" y="356615"/>
                </a:moveTo>
                <a:lnTo>
                  <a:pt x="9143" y="0"/>
                </a:lnTo>
                <a:lnTo>
                  <a:pt x="0" y="0"/>
                </a:lnTo>
                <a:lnTo>
                  <a:pt x="0" y="365759"/>
                </a:lnTo>
                <a:lnTo>
                  <a:pt x="4571" y="365759"/>
                </a:lnTo>
                <a:lnTo>
                  <a:pt x="4571" y="356615"/>
                </a:lnTo>
                <a:lnTo>
                  <a:pt x="9143" y="356615"/>
                </a:lnTo>
                <a:close/>
              </a:path>
              <a:path w="2383790" h="365760">
                <a:moveTo>
                  <a:pt x="2378960" y="356615"/>
                </a:moveTo>
                <a:lnTo>
                  <a:pt x="4571" y="356615"/>
                </a:lnTo>
                <a:lnTo>
                  <a:pt x="9143" y="361187"/>
                </a:lnTo>
                <a:lnTo>
                  <a:pt x="9143" y="365759"/>
                </a:lnTo>
                <a:lnTo>
                  <a:pt x="2374388" y="365759"/>
                </a:lnTo>
                <a:lnTo>
                  <a:pt x="2374388" y="361187"/>
                </a:lnTo>
                <a:lnTo>
                  <a:pt x="2378960" y="356615"/>
                </a:lnTo>
                <a:close/>
              </a:path>
              <a:path w="2383790" h="365760">
                <a:moveTo>
                  <a:pt x="9143" y="365759"/>
                </a:moveTo>
                <a:lnTo>
                  <a:pt x="9143" y="361187"/>
                </a:lnTo>
                <a:lnTo>
                  <a:pt x="4571" y="356615"/>
                </a:lnTo>
                <a:lnTo>
                  <a:pt x="4571" y="365759"/>
                </a:lnTo>
                <a:lnTo>
                  <a:pt x="9143" y="365759"/>
                </a:lnTo>
                <a:close/>
              </a:path>
              <a:path w="2383790" h="365760">
                <a:moveTo>
                  <a:pt x="2383532" y="365759"/>
                </a:moveTo>
                <a:lnTo>
                  <a:pt x="2383532" y="0"/>
                </a:lnTo>
                <a:lnTo>
                  <a:pt x="2374388" y="0"/>
                </a:lnTo>
                <a:lnTo>
                  <a:pt x="2374388" y="356615"/>
                </a:lnTo>
                <a:lnTo>
                  <a:pt x="2378960" y="356615"/>
                </a:lnTo>
                <a:lnTo>
                  <a:pt x="2378960" y="365759"/>
                </a:lnTo>
                <a:lnTo>
                  <a:pt x="2383532" y="365759"/>
                </a:lnTo>
                <a:close/>
              </a:path>
              <a:path w="2383790" h="365760">
                <a:moveTo>
                  <a:pt x="2378960" y="365759"/>
                </a:moveTo>
                <a:lnTo>
                  <a:pt x="2378960" y="356615"/>
                </a:lnTo>
                <a:lnTo>
                  <a:pt x="2374388" y="361187"/>
                </a:lnTo>
                <a:lnTo>
                  <a:pt x="2374388" y="365759"/>
                </a:lnTo>
                <a:lnTo>
                  <a:pt x="2378960" y="365759"/>
                </a:lnTo>
                <a:close/>
              </a:path>
            </a:pathLst>
          </a:custGeom>
          <a:solidFill>
            <a:srgbClr val="000000"/>
          </a:solidFill>
        </p:spPr>
        <p:txBody>
          <a:bodyPr wrap="square" lIns="0" tIns="0" rIns="0" bIns="0" rtlCol="0"/>
          <a:lstStyle/>
          <a:p>
            <a:endParaRPr/>
          </a:p>
        </p:txBody>
      </p:sp>
      <p:sp>
        <p:nvSpPr>
          <p:cNvPr id="51" name="object 51"/>
          <p:cNvSpPr txBox="1"/>
          <p:nvPr/>
        </p:nvSpPr>
        <p:spPr>
          <a:xfrm>
            <a:off x="1320685" y="3655058"/>
            <a:ext cx="4057650" cy="2874010"/>
          </a:xfrm>
          <a:prstGeom prst="rect">
            <a:avLst/>
          </a:prstGeom>
        </p:spPr>
        <p:txBody>
          <a:bodyPr vert="horz" wrap="square" lIns="0" tIns="0" rIns="0" bIns="0" rtlCol="0">
            <a:spAutoFit/>
          </a:bodyPr>
          <a:lstStyle/>
          <a:p>
            <a:pPr marL="12700">
              <a:lnSpc>
                <a:spcPct val="100000"/>
              </a:lnSpc>
            </a:pPr>
            <a:r>
              <a:rPr sz="1400" spc="-5" dirty="0">
                <a:latin typeface="Tahoma"/>
                <a:cs typeface="Tahoma"/>
              </a:rPr>
              <a:t>write(String</a:t>
            </a:r>
            <a:r>
              <a:rPr sz="1400" spc="-80" dirty="0">
                <a:latin typeface="Tahoma"/>
                <a:cs typeface="Tahoma"/>
              </a:rPr>
              <a:t> </a:t>
            </a:r>
            <a:r>
              <a:rPr sz="1400" spc="-5" dirty="0">
                <a:latin typeface="Tahoma"/>
                <a:cs typeface="Tahoma"/>
              </a:rPr>
              <a:t>s):void</a:t>
            </a:r>
            <a:endParaRPr sz="1400" dirty="0">
              <a:latin typeface="Tahoma"/>
              <a:cs typeface="Tahoma"/>
            </a:endParaRPr>
          </a:p>
          <a:p>
            <a:pPr marL="12700">
              <a:lnSpc>
                <a:spcPct val="100000"/>
              </a:lnSpc>
              <a:tabLst>
                <a:tab pos="2747645" algn="l"/>
              </a:tabLst>
            </a:pPr>
            <a:r>
              <a:rPr sz="1400" spc="-5" dirty="0">
                <a:latin typeface="Tahoma"/>
                <a:cs typeface="Tahoma"/>
              </a:rPr>
              <a:t>newLine():void	</a:t>
            </a:r>
            <a:r>
              <a:rPr sz="2100" baseline="3968" dirty="0">
                <a:latin typeface="Tahoma"/>
                <a:cs typeface="Tahoma"/>
              </a:rPr>
              <a:t>write(int</a:t>
            </a:r>
            <a:r>
              <a:rPr sz="2100" spc="-187" baseline="3968" dirty="0">
                <a:latin typeface="Tahoma"/>
                <a:cs typeface="Tahoma"/>
              </a:rPr>
              <a:t> </a:t>
            </a:r>
            <a:r>
              <a:rPr sz="2100" spc="-7" baseline="3968" dirty="0">
                <a:latin typeface="Tahoma"/>
                <a:cs typeface="Tahoma"/>
              </a:rPr>
              <a:t>c):void</a:t>
            </a:r>
            <a:endParaRPr sz="2100" baseline="3968" dirty="0">
              <a:latin typeface="Tahoma"/>
              <a:cs typeface="Tahoma"/>
            </a:endParaRPr>
          </a:p>
          <a:p>
            <a:pPr>
              <a:lnSpc>
                <a:spcPct val="100000"/>
              </a:lnSpc>
              <a:spcBef>
                <a:spcPts val="35"/>
              </a:spcBef>
            </a:pPr>
            <a:endParaRPr sz="1650" dirty="0">
              <a:latin typeface="Times New Roman"/>
              <a:cs typeface="Times New Roman"/>
            </a:endParaRPr>
          </a:p>
          <a:p>
            <a:pPr marL="83820" marR="5080">
              <a:lnSpc>
                <a:spcPct val="100000"/>
              </a:lnSpc>
            </a:pPr>
            <a:r>
              <a:rPr sz="1600" spc="-10" dirty="0">
                <a:solidFill>
                  <a:srgbClr val="000099"/>
                </a:solidFill>
                <a:latin typeface="Tahoma"/>
                <a:cs typeface="Tahoma"/>
              </a:rPr>
              <a:t>File </a:t>
            </a:r>
            <a:r>
              <a:rPr sz="1600" spc="-5" dirty="0">
                <a:solidFill>
                  <a:srgbClr val="000099"/>
                </a:solidFill>
                <a:latin typeface="Tahoma"/>
                <a:cs typeface="Tahoma"/>
              </a:rPr>
              <a:t>f1=new </a:t>
            </a:r>
            <a:r>
              <a:rPr sz="1600" spc="-10" dirty="0">
                <a:solidFill>
                  <a:srgbClr val="000099"/>
                </a:solidFill>
                <a:latin typeface="Tahoma"/>
                <a:cs typeface="Tahoma"/>
              </a:rPr>
              <a:t>File("c:/Fichier1.txt");  FileReader fr=new </a:t>
            </a:r>
            <a:r>
              <a:rPr sz="1600" spc="-5" dirty="0">
                <a:solidFill>
                  <a:srgbClr val="000099"/>
                </a:solidFill>
                <a:latin typeface="Tahoma"/>
                <a:cs typeface="Tahoma"/>
              </a:rPr>
              <a:t>FileReader(f1);  </a:t>
            </a:r>
            <a:r>
              <a:rPr sz="1600" spc="-10" dirty="0">
                <a:solidFill>
                  <a:srgbClr val="000099"/>
                </a:solidFill>
                <a:latin typeface="Tahoma"/>
                <a:cs typeface="Tahoma"/>
              </a:rPr>
              <a:t>BufferedReader </a:t>
            </a:r>
            <a:r>
              <a:rPr sz="1600" spc="-5" dirty="0">
                <a:solidFill>
                  <a:srgbClr val="000099"/>
                </a:solidFill>
                <a:latin typeface="Tahoma"/>
                <a:cs typeface="Tahoma"/>
              </a:rPr>
              <a:t>br=new </a:t>
            </a:r>
            <a:r>
              <a:rPr sz="1600" spc="-10" dirty="0">
                <a:solidFill>
                  <a:srgbClr val="000099"/>
                </a:solidFill>
                <a:latin typeface="Tahoma"/>
                <a:cs typeface="Tahoma"/>
              </a:rPr>
              <a:t>BufferedReader(fr);  File </a:t>
            </a:r>
            <a:r>
              <a:rPr sz="1600" spc="-5" dirty="0">
                <a:solidFill>
                  <a:srgbClr val="000099"/>
                </a:solidFill>
                <a:latin typeface="Tahoma"/>
                <a:cs typeface="Tahoma"/>
              </a:rPr>
              <a:t>f2=new </a:t>
            </a:r>
            <a:r>
              <a:rPr sz="1600" spc="-10" dirty="0">
                <a:solidFill>
                  <a:srgbClr val="000099"/>
                </a:solidFill>
                <a:latin typeface="Tahoma"/>
                <a:cs typeface="Tahoma"/>
              </a:rPr>
              <a:t>File("c:/Fichier2.txt");  FileWriter </a:t>
            </a:r>
            <a:r>
              <a:rPr sz="1600" spc="-5" dirty="0">
                <a:solidFill>
                  <a:srgbClr val="000099"/>
                </a:solidFill>
                <a:latin typeface="Tahoma"/>
                <a:cs typeface="Tahoma"/>
              </a:rPr>
              <a:t>fw=new </a:t>
            </a:r>
            <a:r>
              <a:rPr sz="1600" spc="-10" dirty="0">
                <a:solidFill>
                  <a:srgbClr val="000099"/>
                </a:solidFill>
                <a:latin typeface="Tahoma"/>
                <a:cs typeface="Tahoma"/>
              </a:rPr>
              <a:t>FileWriter(f2);  BufferedWriter </a:t>
            </a:r>
            <a:r>
              <a:rPr sz="1600" spc="-5" dirty="0">
                <a:solidFill>
                  <a:srgbClr val="000099"/>
                </a:solidFill>
                <a:latin typeface="Tahoma"/>
                <a:cs typeface="Tahoma"/>
              </a:rPr>
              <a:t>bw=new </a:t>
            </a:r>
            <a:r>
              <a:rPr sz="1600" spc="-10" dirty="0">
                <a:solidFill>
                  <a:srgbClr val="000099"/>
                </a:solidFill>
                <a:latin typeface="Tahoma"/>
                <a:cs typeface="Tahoma"/>
              </a:rPr>
              <a:t>BufferedWriter(fw);  String</a:t>
            </a:r>
            <a:r>
              <a:rPr sz="1600" spc="-80" dirty="0">
                <a:solidFill>
                  <a:srgbClr val="000099"/>
                </a:solidFill>
                <a:latin typeface="Tahoma"/>
                <a:cs typeface="Tahoma"/>
              </a:rPr>
              <a:t> </a:t>
            </a:r>
            <a:r>
              <a:rPr sz="1600" spc="-5" dirty="0">
                <a:solidFill>
                  <a:srgbClr val="000099"/>
                </a:solidFill>
                <a:latin typeface="Tahoma"/>
                <a:cs typeface="Tahoma"/>
              </a:rPr>
              <a:t>s;</a:t>
            </a:r>
            <a:endParaRPr sz="1600" dirty="0">
              <a:latin typeface="Tahoma"/>
              <a:cs typeface="Tahoma"/>
            </a:endParaRPr>
          </a:p>
          <a:p>
            <a:pPr marL="210185" marR="1186180" indent="-127000">
              <a:lnSpc>
                <a:spcPct val="100000"/>
              </a:lnSpc>
            </a:pPr>
            <a:r>
              <a:rPr sz="1600" spc="-15" dirty="0">
                <a:solidFill>
                  <a:srgbClr val="000099"/>
                </a:solidFill>
                <a:latin typeface="Tahoma"/>
                <a:cs typeface="Tahoma"/>
              </a:rPr>
              <a:t>while((s=br.readLine())!=null)</a:t>
            </a:r>
            <a:r>
              <a:rPr sz="1600" spc="-15" dirty="0">
                <a:solidFill>
                  <a:srgbClr val="00B050"/>
                </a:solidFill>
                <a:latin typeface="Tahoma"/>
                <a:cs typeface="Tahoma"/>
              </a:rPr>
              <a:t>{</a:t>
            </a:r>
            <a:r>
              <a:rPr sz="1600" spc="-15" dirty="0">
                <a:solidFill>
                  <a:srgbClr val="000099"/>
                </a:solidFill>
                <a:latin typeface="Tahoma"/>
                <a:cs typeface="Tahoma"/>
              </a:rPr>
              <a:t>  </a:t>
            </a:r>
            <a:r>
              <a:rPr sz="1600" spc="-10" dirty="0">
                <a:solidFill>
                  <a:srgbClr val="000099"/>
                </a:solidFill>
                <a:latin typeface="Tahoma"/>
                <a:cs typeface="Tahoma"/>
              </a:rPr>
              <a:t>bw.write(s);</a:t>
            </a:r>
            <a:r>
              <a:rPr lang="fr-FR" sz="1600" spc="-10" dirty="0">
                <a:solidFill>
                  <a:srgbClr val="000099"/>
                </a:solidFill>
                <a:latin typeface="Tahoma"/>
                <a:cs typeface="Tahoma"/>
              </a:rPr>
              <a:t> </a:t>
            </a:r>
            <a:r>
              <a:rPr sz="1600" spc="-10" dirty="0" err="1">
                <a:solidFill>
                  <a:srgbClr val="000099"/>
                </a:solidFill>
                <a:latin typeface="Tahoma"/>
                <a:cs typeface="Tahoma"/>
              </a:rPr>
              <a:t>bw.newLine</a:t>
            </a:r>
            <a:r>
              <a:rPr sz="1600" spc="-10" dirty="0">
                <a:solidFill>
                  <a:srgbClr val="000099"/>
                </a:solidFill>
                <a:latin typeface="Tahoma"/>
                <a:cs typeface="Tahoma"/>
              </a:rPr>
              <a:t>();</a:t>
            </a:r>
            <a:endParaRPr sz="1600" dirty="0">
              <a:latin typeface="Tahoma"/>
              <a:cs typeface="Tahoma"/>
            </a:endParaRPr>
          </a:p>
        </p:txBody>
      </p:sp>
    </p:spTree>
    <p:extLst>
      <p:ext uri="{BB962C8B-B14F-4D97-AF65-F5344CB8AC3E}">
        <p14:creationId xmlns:p14="http://schemas.microsoft.com/office/powerpoint/2010/main" val="63433107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0600" y="129193"/>
            <a:ext cx="7446645" cy="1097280"/>
          </a:xfrm>
          <a:prstGeom prst="rect">
            <a:avLst/>
          </a:prstGeom>
        </p:spPr>
        <p:txBody>
          <a:bodyPr vert="horz" wrap="square" lIns="0" tIns="0" rIns="0" bIns="0" rtlCol="0">
            <a:spAutoFit/>
          </a:bodyPr>
          <a:lstStyle/>
          <a:p>
            <a:pPr marL="12700" marR="5080">
              <a:lnSpc>
                <a:spcPct val="100000"/>
              </a:lnSpc>
            </a:pPr>
            <a:r>
              <a:rPr sz="3600" b="1" spc="-5" dirty="0">
                <a:latin typeface="Garamond"/>
                <a:cs typeface="Garamond"/>
              </a:rPr>
              <a:t>Exemple </a:t>
            </a:r>
            <a:r>
              <a:rPr sz="3600" b="1" dirty="0">
                <a:latin typeface="Garamond"/>
                <a:cs typeface="Garamond"/>
              </a:rPr>
              <a:t>3 : Afficher </a:t>
            </a:r>
            <a:r>
              <a:rPr sz="3600" b="1" spc="-5" dirty="0">
                <a:latin typeface="Garamond"/>
                <a:cs typeface="Garamond"/>
              </a:rPr>
              <a:t>le total </a:t>
            </a:r>
            <a:r>
              <a:rPr sz="3600" b="1" dirty="0">
                <a:latin typeface="Garamond"/>
                <a:cs typeface="Garamond"/>
              </a:rPr>
              <a:t>des  </a:t>
            </a:r>
            <a:r>
              <a:rPr sz="3600" b="1" spc="-5" dirty="0">
                <a:latin typeface="Garamond"/>
                <a:cs typeface="Garamond"/>
              </a:rPr>
              <a:t>opérations </a:t>
            </a:r>
            <a:r>
              <a:rPr sz="3600" b="1" dirty="0">
                <a:latin typeface="Garamond"/>
                <a:cs typeface="Garamond"/>
              </a:rPr>
              <a:t>de versements et de</a:t>
            </a:r>
            <a:r>
              <a:rPr sz="3600" b="1" spc="-100" dirty="0">
                <a:latin typeface="Garamond"/>
                <a:cs typeface="Garamond"/>
              </a:rPr>
              <a:t> </a:t>
            </a:r>
            <a:r>
              <a:rPr sz="3600" b="1" spc="-5" dirty="0">
                <a:latin typeface="Garamond"/>
                <a:cs typeface="Garamond"/>
              </a:rPr>
              <a:t>retraits</a:t>
            </a:r>
            <a:endParaRPr sz="3600" dirty="0">
              <a:latin typeface="Garamond"/>
              <a:cs typeface="Garamond"/>
            </a:endParaRPr>
          </a:p>
        </p:txBody>
      </p:sp>
      <p:sp>
        <p:nvSpPr>
          <p:cNvPr id="3" name="object 3"/>
          <p:cNvSpPr/>
          <p:nvPr/>
        </p:nvSpPr>
        <p:spPr>
          <a:xfrm>
            <a:off x="1094113" y="1757172"/>
            <a:ext cx="7210425" cy="2021205"/>
          </a:xfrm>
          <a:custGeom>
            <a:avLst/>
            <a:gdLst/>
            <a:ahLst/>
            <a:cxnLst/>
            <a:rect l="l" t="t" r="r" b="b"/>
            <a:pathLst>
              <a:path w="7210425" h="2021204">
                <a:moveTo>
                  <a:pt x="7210040" y="2020824"/>
                </a:moveTo>
                <a:lnTo>
                  <a:pt x="7210040" y="0"/>
                </a:lnTo>
                <a:lnTo>
                  <a:pt x="0" y="0"/>
                </a:lnTo>
                <a:lnTo>
                  <a:pt x="0" y="2020824"/>
                </a:lnTo>
                <a:lnTo>
                  <a:pt x="4571" y="2020824"/>
                </a:lnTo>
                <a:lnTo>
                  <a:pt x="4571" y="10667"/>
                </a:lnTo>
                <a:lnTo>
                  <a:pt x="9143" y="4571"/>
                </a:lnTo>
                <a:lnTo>
                  <a:pt x="9143" y="10667"/>
                </a:lnTo>
                <a:lnTo>
                  <a:pt x="7200896" y="10667"/>
                </a:lnTo>
                <a:lnTo>
                  <a:pt x="7200896" y="4571"/>
                </a:lnTo>
                <a:lnTo>
                  <a:pt x="7205468" y="10667"/>
                </a:lnTo>
                <a:lnTo>
                  <a:pt x="7205468" y="2020824"/>
                </a:lnTo>
                <a:lnTo>
                  <a:pt x="7210040" y="2020824"/>
                </a:lnTo>
                <a:close/>
              </a:path>
              <a:path w="7210425" h="2021204">
                <a:moveTo>
                  <a:pt x="9143" y="10667"/>
                </a:moveTo>
                <a:lnTo>
                  <a:pt x="9143" y="4571"/>
                </a:lnTo>
                <a:lnTo>
                  <a:pt x="4571" y="10667"/>
                </a:lnTo>
                <a:lnTo>
                  <a:pt x="9143" y="10667"/>
                </a:lnTo>
                <a:close/>
              </a:path>
              <a:path w="7210425" h="2021204">
                <a:moveTo>
                  <a:pt x="9143" y="2020824"/>
                </a:moveTo>
                <a:lnTo>
                  <a:pt x="9143" y="10667"/>
                </a:lnTo>
                <a:lnTo>
                  <a:pt x="4571" y="10667"/>
                </a:lnTo>
                <a:lnTo>
                  <a:pt x="4571" y="2020824"/>
                </a:lnTo>
                <a:lnTo>
                  <a:pt x="9143" y="2020824"/>
                </a:lnTo>
                <a:close/>
              </a:path>
              <a:path w="7210425" h="2021204">
                <a:moveTo>
                  <a:pt x="7205468" y="10667"/>
                </a:moveTo>
                <a:lnTo>
                  <a:pt x="7200896" y="4571"/>
                </a:lnTo>
                <a:lnTo>
                  <a:pt x="7200896" y="10667"/>
                </a:lnTo>
                <a:lnTo>
                  <a:pt x="7205468" y="10667"/>
                </a:lnTo>
                <a:close/>
              </a:path>
              <a:path w="7210425" h="2021204">
                <a:moveTo>
                  <a:pt x="7205468" y="2020824"/>
                </a:moveTo>
                <a:lnTo>
                  <a:pt x="7205468" y="10667"/>
                </a:lnTo>
                <a:lnTo>
                  <a:pt x="7200896" y="10667"/>
                </a:lnTo>
                <a:lnTo>
                  <a:pt x="7200896" y="2020824"/>
                </a:lnTo>
                <a:lnTo>
                  <a:pt x="7205468" y="2020824"/>
                </a:lnTo>
                <a:close/>
              </a:path>
            </a:pathLst>
          </a:custGeom>
          <a:solidFill>
            <a:srgbClr val="000000"/>
          </a:solidFill>
        </p:spPr>
        <p:txBody>
          <a:bodyPr wrap="square" lIns="0" tIns="0" rIns="0" bIns="0" rtlCol="0"/>
          <a:lstStyle/>
          <a:p>
            <a:endParaRPr/>
          </a:p>
        </p:txBody>
      </p:sp>
      <p:sp>
        <p:nvSpPr>
          <p:cNvPr id="4" name="object 4"/>
          <p:cNvSpPr/>
          <p:nvPr/>
        </p:nvSpPr>
        <p:spPr>
          <a:xfrm>
            <a:off x="774073" y="3777996"/>
            <a:ext cx="9144000" cy="3429000"/>
          </a:xfrm>
          <a:custGeom>
            <a:avLst/>
            <a:gdLst/>
            <a:ahLst/>
            <a:cxnLst/>
            <a:rect l="l" t="t" r="r" b="b"/>
            <a:pathLst>
              <a:path w="9144000" h="3429000">
                <a:moveTo>
                  <a:pt x="9143996" y="3428999"/>
                </a:moveTo>
                <a:lnTo>
                  <a:pt x="9143996" y="0"/>
                </a:lnTo>
                <a:lnTo>
                  <a:pt x="0" y="0"/>
                </a:lnTo>
                <a:lnTo>
                  <a:pt x="0" y="3428999"/>
                </a:lnTo>
                <a:lnTo>
                  <a:pt x="9143996" y="3428999"/>
                </a:lnTo>
                <a:close/>
              </a:path>
            </a:pathLst>
          </a:custGeom>
          <a:solidFill>
            <a:srgbClr val="FFFFFF"/>
          </a:solidFill>
        </p:spPr>
        <p:txBody>
          <a:bodyPr wrap="square" lIns="0" tIns="0" rIns="0" bIns="0" rtlCol="0"/>
          <a:lstStyle/>
          <a:p>
            <a:endParaRPr/>
          </a:p>
        </p:txBody>
      </p:sp>
      <p:sp>
        <p:nvSpPr>
          <p:cNvPr id="5" name="object 5"/>
          <p:cNvSpPr/>
          <p:nvPr/>
        </p:nvSpPr>
        <p:spPr>
          <a:xfrm>
            <a:off x="8299584" y="6521957"/>
            <a:ext cx="1161415" cy="0"/>
          </a:xfrm>
          <a:custGeom>
            <a:avLst/>
            <a:gdLst/>
            <a:ahLst/>
            <a:cxnLst/>
            <a:rect l="l" t="t" r="r" b="b"/>
            <a:pathLst>
              <a:path w="1161415">
                <a:moveTo>
                  <a:pt x="0" y="0"/>
                </a:moveTo>
                <a:lnTo>
                  <a:pt x="1161287" y="0"/>
                </a:lnTo>
              </a:path>
            </a:pathLst>
          </a:custGeom>
          <a:ln w="19811">
            <a:solidFill>
              <a:srgbClr val="CC9800"/>
            </a:solidFill>
          </a:ln>
        </p:spPr>
        <p:txBody>
          <a:bodyPr wrap="square" lIns="0" tIns="0" rIns="0" bIns="0" rtlCol="0"/>
          <a:lstStyle/>
          <a:p>
            <a:endParaRPr/>
          </a:p>
        </p:txBody>
      </p:sp>
      <p:sp>
        <p:nvSpPr>
          <p:cNvPr id="6" name="object 6"/>
          <p:cNvSpPr/>
          <p:nvPr/>
        </p:nvSpPr>
        <p:spPr>
          <a:xfrm>
            <a:off x="1098685" y="3777996"/>
            <a:ext cx="7200900" cy="3357879"/>
          </a:xfrm>
          <a:custGeom>
            <a:avLst/>
            <a:gdLst/>
            <a:ahLst/>
            <a:cxnLst/>
            <a:rect l="l" t="t" r="r" b="b"/>
            <a:pathLst>
              <a:path w="7200900" h="3357879">
                <a:moveTo>
                  <a:pt x="7200899" y="0"/>
                </a:moveTo>
                <a:lnTo>
                  <a:pt x="0" y="0"/>
                </a:lnTo>
                <a:lnTo>
                  <a:pt x="0" y="3357371"/>
                </a:lnTo>
                <a:lnTo>
                  <a:pt x="7200899" y="3357371"/>
                </a:lnTo>
                <a:lnTo>
                  <a:pt x="7200899" y="0"/>
                </a:lnTo>
                <a:close/>
              </a:path>
            </a:pathLst>
          </a:custGeom>
          <a:solidFill>
            <a:srgbClr val="FFFFFF"/>
          </a:solidFill>
        </p:spPr>
        <p:txBody>
          <a:bodyPr wrap="square" lIns="0" tIns="0" rIns="0" bIns="0" rtlCol="0"/>
          <a:lstStyle/>
          <a:p>
            <a:endParaRPr/>
          </a:p>
        </p:txBody>
      </p:sp>
      <p:sp>
        <p:nvSpPr>
          <p:cNvPr id="7" name="object 7"/>
          <p:cNvSpPr/>
          <p:nvPr/>
        </p:nvSpPr>
        <p:spPr>
          <a:xfrm>
            <a:off x="1094113" y="3777996"/>
            <a:ext cx="7210425" cy="3362325"/>
          </a:xfrm>
          <a:custGeom>
            <a:avLst/>
            <a:gdLst/>
            <a:ahLst/>
            <a:cxnLst/>
            <a:rect l="l" t="t" r="r" b="b"/>
            <a:pathLst>
              <a:path w="7210425" h="3362325">
                <a:moveTo>
                  <a:pt x="9143" y="3352799"/>
                </a:moveTo>
                <a:lnTo>
                  <a:pt x="9143" y="0"/>
                </a:lnTo>
                <a:lnTo>
                  <a:pt x="0" y="0"/>
                </a:lnTo>
                <a:lnTo>
                  <a:pt x="0" y="3361943"/>
                </a:lnTo>
                <a:lnTo>
                  <a:pt x="4571" y="3361943"/>
                </a:lnTo>
                <a:lnTo>
                  <a:pt x="4571" y="3352799"/>
                </a:lnTo>
                <a:lnTo>
                  <a:pt x="9143" y="3352799"/>
                </a:lnTo>
                <a:close/>
              </a:path>
              <a:path w="7210425" h="3362325">
                <a:moveTo>
                  <a:pt x="7205468" y="3352799"/>
                </a:moveTo>
                <a:lnTo>
                  <a:pt x="4571" y="3352799"/>
                </a:lnTo>
                <a:lnTo>
                  <a:pt x="9143" y="3357371"/>
                </a:lnTo>
                <a:lnTo>
                  <a:pt x="9143" y="3361943"/>
                </a:lnTo>
                <a:lnTo>
                  <a:pt x="7200896" y="3361943"/>
                </a:lnTo>
                <a:lnTo>
                  <a:pt x="7200896" y="3357371"/>
                </a:lnTo>
                <a:lnTo>
                  <a:pt x="7205468" y="3352799"/>
                </a:lnTo>
                <a:close/>
              </a:path>
              <a:path w="7210425" h="3362325">
                <a:moveTo>
                  <a:pt x="9143" y="3361943"/>
                </a:moveTo>
                <a:lnTo>
                  <a:pt x="9143" y="3357371"/>
                </a:lnTo>
                <a:lnTo>
                  <a:pt x="4571" y="3352799"/>
                </a:lnTo>
                <a:lnTo>
                  <a:pt x="4571" y="3361943"/>
                </a:lnTo>
                <a:lnTo>
                  <a:pt x="9143" y="3361943"/>
                </a:lnTo>
                <a:close/>
              </a:path>
              <a:path w="7210425" h="3362325">
                <a:moveTo>
                  <a:pt x="7210040" y="3361943"/>
                </a:moveTo>
                <a:lnTo>
                  <a:pt x="7210040" y="0"/>
                </a:lnTo>
                <a:lnTo>
                  <a:pt x="7200896" y="0"/>
                </a:lnTo>
                <a:lnTo>
                  <a:pt x="7200896" y="3352799"/>
                </a:lnTo>
                <a:lnTo>
                  <a:pt x="7205468" y="3352799"/>
                </a:lnTo>
                <a:lnTo>
                  <a:pt x="7205468" y="3361943"/>
                </a:lnTo>
                <a:lnTo>
                  <a:pt x="7210040" y="3361943"/>
                </a:lnTo>
                <a:close/>
              </a:path>
              <a:path w="7210425" h="3362325">
                <a:moveTo>
                  <a:pt x="7205468" y="3361943"/>
                </a:moveTo>
                <a:lnTo>
                  <a:pt x="7205468" y="3352799"/>
                </a:lnTo>
                <a:lnTo>
                  <a:pt x="7200896" y="3357371"/>
                </a:lnTo>
                <a:lnTo>
                  <a:pt x="7200896" y="3361943"/>
                </a:lnTo>
                <a:lnTo>
                  <a:pt x="7205468" y="3361943"/>
                </a:lnTo>
                <a:close/>
              </a:path>
            </a:pathLst>
          </a:custGeom>
          <a:solidFill>
            <a:srgbClr val="000000"/>
          </a:solidFill>
        </p:spPr>
        <p:txBody>
          <a:bodyPr wrap="square" lIns="0" tIns="0" rIns="0" bIns="0" rtlCol="0"/>
          <a:lstStyle/>
          <a:p>
            <a:endParaRPr/>
          </a:p>
        </p:txBody>
      </p:sp>
      <p:sp>
        <p:nvSpPr>
          <p:cNvPr id="8" name="object 8"/>
          <p:cNvSpPr txBox="1"/>
          <p:nvPr/>
        </p:nvSpPr>
        <p:spPr>
          <a:xfrm>
            <a:off x="1175900" y="1754631"/>
            <a:ext cx="6078220" cy="4631690"/>
          </a:xfrm>
          <a:prstGeom prst="rect">
            <a:avLst/>
          </a:prstGeom>
        </p:spPr>
        <p:txBody>
          <a:bodyPr vert="horz" wrap="square" lIns="0" tIns="0" rIns="0" bIns="0" rtlCol="0">
            <a:spAutoFit/>
          </a:bodyPr>
          <a:lstStyle/>
          <a:p>
            <a:pPr marL="12700" marR="4188460">
              <a:lnSpc>
                <a:spcPct val="120000"/>
              </a:lnSpc>
            </a:pPr>
            <a:r>
              <a:rPr sz="1400" b="1" dirty="0">
                <a:solidFill>
                  <a:srgbClr val="7E0054"/>
                </a:solidFill>
                <a:latin typeface="Consolas"/>
                <a:cs typeface="Consolas"/>
              </a:rPr>
              <a:t>import </a:t>
            </a:r>
            <a:r>
              <a:rPr sz="1400" b="1" dirty="0">
                <a:latin typeface="Consolas"/>
                <a:cs typeface="Consolas"/>
              </a:rPr>
              <a:t>java.io.*;  </a:t>
            </a:r>
            <a:r>
              <a:rPr sz="1400" b="1" dirty="0">
                <a:solidFill>
                  <a:srgbClr val="7E0054"/>
                </a:solidFill>
                <a:latin typeface="Consolas"/>
                <a:cs typeface="Consolas"/>
              </a:rPr>
              <a:t>public class </a:t>
            </a:r>
            <a:r>
              <a:rPr sz="1400" b="1" dirty="0">
                <a:latin typeface="Consolas"/>
                <a:cs typeface="Consolas"/>
              </a:rPr>
              <a:t>App3</a:t>
            </a:r>
            <a:r>
              <a:rPr sz="1400" b="1" spc="-45" dirty="0">
                <a:latin typeface="Consolas"/>
                <a:cs typeface="Consolas"/>
              </a:rPr>
              <a:t> </a:t>
            </a:r>
            <a:r>
              <a:rPr sz="1400" b="1" dirty="0">
                <a:latin typeface="Consolas"/>
                <a:cs typeface="Consolas"/>
              </a:rPr>
              <a:t>{</a:t>
            </a:r>
            <a:endParaRPr sz="1400">
              <a:latin typeface="Consolas"/>
              <a:cs typeface="Consolas"/>
            </a:endParaRPr>
          </a:p>
          <a:p>
            <a:pPr marL="355600" marR="447040" indent="-342900">
              <a:lnSpc>
                <a:spcPct val="120000"/>
              </a:lnSpc>
            </a:pPr>
            <a:r>
              <a:rPr sz="1400" b="1" dirty="0">
                <a:solidFill>
                  <a:srgbClr val="7E0054"/>
                </a:solidFill>
                <a:latin typeface="Consolas"/>
                <a:cs typeface="Consolas"/>
              </a:rPr>
              <a:t>public static void </a:t>
            </a:r>
            <a:r>
              <a:rPr sz="1400" b="1" dirty="0">
                <a:latin typeface="Consolas"/>
                <a:cs typeface="Consolas"/>
              </a:rPr>
              <a:t>main(String[] args) </a:t>
            </a:r>
            <a:r>
              <a:rPr sz="1400" b="1" dirty="0">
                <a:solidFill>
                  <a:srgbClr val="7E0054"/>
                </a:solidFill>
                <a:latin typeface="Consolas"/>
                <a:cs typeface="Consolas"/>
              </a:rPr>
              <a:t>throws </a:t>
            </a:r>
            <a:r>
              <a:rPr sz="1400" b="1" dirty="0">
                <a:latin typeface="Consolas"/>
                <a:cs typeface="Consolas"/>
              </a:rPr>
              <a:t>Exception {  File f=</a:t>
            </a:r>
            <a:r>
              <a:rPr sz="1400" b="1" dirty="0">
                <a:solidFill>
                  <a:srgbClr val="7E0054"/>
                </a:solidFill>
                <a:latin typeface="Consolas"/>
                <a:cs typeface="Consolas"/>
              </a:rPr>
              <a:t>new </a:t>
            </a:r>
            <a:r>
              <a:rPr sz="1400" b="1" dirty="0">
                <a:latin typeface="Consolas"/>
                <a:cs typeface="Consolas"/>
              </a:rPr>
              <a:t>File(</a:t>
            </a:r>
            <a:r>
              <a:rPr sz="1400" b="1" dirty="0">
                <a:solidFill>
                  <a:srgbClr val="2900FF"/>
                </a:solidFill>
                <a:latin typeface="Consolas"/>
                <a:cs typeface="Consolas"/>
              </a:rPr>
              <a:t>"operations.txt"</a:t>
            </a:r>
            <a:r>
              <a:rPr sz="1400" b="1" dirty="0">
                <a:latin typeface="Consolas"/>
                <a:cs typeface="Consolas"/>
              </a:rPr>
              <a:t>);</a:t>
            </a:r>
            <a:endParaRPr sz="1400">
              <a:latin typeface="Consolas"/>
              <a:cs typeface="Consolas"/>
            </a:endParaRPr>
          </a:p>
          <a:p>
            <a:pPr marL="355600" marR="1679575">
              <a:lnSpc>
                <a:spcPct val="120000"/>
              </a:lnSpc>
            </a:pPr>
            <a:r>
              <a:rPr sz="1400" b="1" dirty="0">
                <a:latin typeface="Consolas"/>
                <a:cs typeface="Consolas"/>
              </a:rPr>
              <a:t>FileReader fr=</a:t>
            </a:r>
            <a:r>
              <a:rPr sz="1400" b="1" dirty="0">
                <a:solidFill>
                  <a:srgbClr val="7E0054"/>
                </a:solidFill>
                <a:latin typeface="Consolas"/>
                <a:cs typeface="Consolas"/>
              </a:rPr>
              <a:t>new </a:t>
            </a:r>
            <a:r>
              <a:rPr sz="1400" b="1" dirty="0">
                <a:latin typeface="Consolas"/>
                <a:cs typeface="Consolas"/>
              </a:rPr>
              <a:t>FileReader(f);  BufferedReader br=</a:t>
            </a:r>
            <a:r>
              <a:rPr sz="1400" b="1" dirty="0">
                <a:solidFill>
                  <a:srgbClr val="7E0054"/>
                </a:solidFill>
                <a:latin typeface="Consolas"/>
                <a:cs typeface="Consolas"/>
              </a:rPr>
              <a:t>new</a:t>
            </a:r>
            <a:r>
              <a:rPr sz="1400" b="1" spc="20" dirty="0">
                <a:solidFill>
                  <a:srgbClr val="7E0054"/>
                </a:solidFill>
                <a:latin typeface="Consolas"/>
                <a:cs typeface="Consolas"/>
              </a:rPr>
              <a:t> </a:t>
            </a:r>
            <a:r>
              <a:rPr sz="1400" b="1" dirty="0">
                <a:latin typeface="Consolas"/>
                <a:cs typeface="Consolas"/>
              </a:rPr>
              <a:t>BufferedReader(fr);</a:t>
            </a:r>
            <a:endParaRPr sz="1400">
              <a:latin typeface="Consolas"/>
              <a:cs typeface="Consolas"/>
            </a:endParaRPr>
          </a:p>
          <a:p>
            <a:pPr marL="355600" marR="5080">
              <a:lnSpc>
                <a:spcPct val="120000"/>
              </a:lnSpc>
            </a:pPr>
            <a:r>
              <a:rPr sz="1400" b="1" dirty="0">
                <a:latin typeface="Consolas"/>
                <a:cs typeface="Consolas"/>
              </a:rPr>
              <a:t>String op;</a:t>
            </a:r>
            <a:r>
              <a:rPr sz="1400" b="1" dirty="0">
                <a:solidFill>
                  <a:srgbClr val="7E0054"/>
                </a:solidFill>
                <a:latin typeface="Consolas"/>
                <a:cs typeface="Consolas"/>
              </a:rPr>
              <a:t>double </a:t>
            </a:r>
            <a:r>
              <a:rPr sz="1400" b="1" dirty="0">
                <a:latin typeface="Consolas"/>
                <a:cs typeface="Consolas"/>
              </a:rPr>
              <a:t>totalVersements=0;</a:t>
            </a:r>
            <a:r>
              <a:rPr sz="1400" b="1" dirty="0">
                <a:solidFill>
                  <a:srgbClr val="7E0054"/>
                </a:solidFill>
                <a:latin typeface="Consolas"/>
                <a:cs typeface="Consolas"/>
              </a:rPr>
              <a:t>double </a:t>
            </a:r>
            <a:r>
              <a:rPr sz="1400" b="1" dirty="0">
                <a:latin typeface="Consolas"/>
                <a:cs typeface="Consolas"/>
              </a:rPr>
              <a:t>totalRetraits=0;  </a:t>
            </a:r>
            <a:r>
              <a:rPr sz="1400" b="1" dirty="0">
                <a:solidFill>
                  <a:srgbClr val="7E0054"/>
                </a:solidFill>
                <a:latin typeface="Consolas"/>
                <a:cs typeface="Consolas"/>
              </a:rPr>
              <a:t>while</a:t>
            </a:r>
            <a:r>
              <a:rPr sz="1400" b="1" dirty="0">
                <a:latin typeface="Consolas"/>
                <a:cs typeface="Consolas"/>
              </a:rPr>
              <a:t>((op=br.readLine())!=</a:t>
            </a:r>
            <a:r>
              <a:rPr sz="1400" b="1" dirty="0">
                <a:solidFill>
                  <a:srgbClr val="7E0054"/>
                </a:solidFill>
                <a:latin typeface="Consolas"/>
                <a:cs typeface="Consolas"/>
              </a:rPr>
              <a:t>null</a:t>
            </a:r>
            <a:r>
              <a:rPr sz="1400" b="1" dirty="0">
                <a:latin typeface="Consolas"/>
                <a:cs typeface="Consolas"/>
              </a:rPr>
              <a:t>){</a:t>
            </a:r>
            <a:endParaRPr sz="1400">
              <a:latin typeface="Consolas"/>
              <a:cs typeface="Consolas"/>
            </a:endParaRPr>
          </a:p>
          <a:p>
            <a:pPr marL="927100" marR="2289810">
              <a:lnSpc>
                <a:spcPct val="120000"/>
              </a:lnSpc>
            </a:pPr>
            <a:r>
              <a:rPr sz="1400" b="1" dirty="0">
                <a:latin typeface="Consolas"/>
                <a:cs typeface="Consolas"/>
              </a:rPr>
              <a:t>String[] tabOp=op.split(</a:t>
            </a:r>
            <a:r>
              <a:rPr sz="1400" b="1" dirty="0">
                <a:solidFill>
                  <a:srgbClr val="2900FF"/>
                </a:solidFill>
                <a:latin typeface="Consolas"/>
                <a:cs typeface="Consolas"/>
              </a:rPr>
              <a:t>";"</a:t>
            </a:r>
            <a:r>
              <a:rPr sz="1400" b="1" dirty="0">
                <a:latin typeface="Consolas"/>
                <a:cs typeface="Consolas"/>
              </a:rPr>
              <a:t>);  String</a:t>
            </a:r>
            <a:r>
              <a:rPr sz="1400" b="1" spc="-30" dirty="0">
                <a:latin typeface="Consolas"/>
                <a:cs typeface="Consolas"/>
              </a:rPr>
              <a:t> </a:t>
            </a:r>
            <a:r>
              <a:rPr sz="1400" b="1" dirty="0">
                <a:latin typeface="Consolas"/>
                <a:cs typeface="Consolas"/>
              </a:rPr>
              <a:t>typeOp=tabOp[3];</a:t>
            </a:r>
            <a:endParaRPr sz="1400">
              <a:latin typeface="Consolas"/>
              <a:cs typeface="Consolas"/>
            </a:endParaRPr>
          </a:p>
          <a:p>
            <a:pPr marL="927100" marR="812165">
              <a:lnSpc>
                <a:spcPct val="120000"/>
              </a:lnSpc>
            </a:pPr>
            <a:r>
              <a:rPr sz="1400" b="1" dirty="0">
                <a:solidFill>
                  <a:srgbClr val="7E0054"/>
                </a:solidFill>
                <a:latin typeface="Consolas"/>
                <a:cs typeface="Consolas"/>
              </a:rPr>
              <a:t>double </a:t>
            </a:r>
            <a:r>
              <a:rPr sz="1400" b="1" dirty="0">
                <a:latin typeface="Consolas"/>
                <a:cs typeface="Consolas"/>
              </a:rPr>
              <a:t>montant=Double.</a:t>
            </a:r>
            <a:r>
              <a:rPr sz="1400" b="1" i="1" dirty="0">
                <a:latin typeface="Consolas"/>
                <a:cs typeface="Consolas"/>
              </a:rPr>
              <a:t>parseDouble(tabOp[4]);  </a:t>
            </a:r>
            <a:r>
              <a:rPr sz="1400" b="1" dirty="0">
                <a:solidFill>
                  <a:srgbClr val="7E0054"/>
                </a:solidFill>
                <a:latin typeface="Consolas"/>
                <a:cs typeface="Consolas"/>
              </a:rPr>
              <a:t>if</a:t>
            </a:r>
            <a:r>
              <a:rPr sz="1400" b="1" dirty="0">
                <a:latin typeface="Consolas"/>
                <a:cs typeface="Consolas"/>
              </a:rPr>
              <a:t>(typeOp.equals(</a:t>
            </a:r>
            <a:r>
              <a:rPr sz="1400" b="1" dirty="0">
                <a:solidFill>
                  <a:srgbClr val="2900FF"/>
                </a:solidFill>
                <a:latin typeface="Consolas"/>
                <a:cs typeface="Consolas"/>
              </a:rPr>
              <a:t>"V"</a:t>
            </a:r>
            <a:r>
              <a:rPr sz="1400" b="1" dirty="0">
                <a:latin typeface="Consolas"/>
                <a:cs typeface="Consolas"/>
              </a:rPr>
              <a:t>))</a:t>
            </a:r>
            <a:endParaRPr sz="1400">
              <a:latin typeface="Consolas"/>
              <a:cs typeface="Consolas"/>
            </a:endParaRPr>
          </a:p>
          <a:p>
            <a:pPr marL="927100" marR="2485390" indent="196215">
              <a:lnSpc>
                <a:spcPct val="120000"/>
              </a:lnSpc>
            </a:pPr>
            <a:r>
              <a:rPr sz="1400" b="1" dirty="0">
                <a:latin typeface="Consolas"/>
                <a:cs typeface="Consolas"/>
              </a:rPr>
              <a:t>totalVersements+=montant;  </a:t>
            </a:r>
            <a:r>
              <a:rPr sz="1400" b="1" dirty="0">
                <a:solidFill>
                  <a:srgbClr val="7E0054"/>
                </a:solidFill>
                <a:latin typeface="Consolas"/>
                <a:cs typeface="Consolas"/>
              </a:rPr>
              <a:t>else</a:t>
            </a:r>
            <a:endParaRPr sz="1400">
              <a:latin typeface="Consolas"/>
              <a:cs typeface="Consolas"/>
            </a:endParaRPr>
          </a:p>
          <a:p>
            <a:pPr marL="1123315">
              <a:lnSpc>
                <a:spcPct val="100000"/>
              </a:lnSpc>
              <a:spcBef>
                <a:spcPts val="335"/>
              </a:spcBef>
            </a:pPr>
            <a:r>
              <a:rPr sz="1400" b="1" dirty="0">
                <a:latin typeface="Consolas"/>
                <a:cs typeface="Consolas"/>
              </a:rPr>
              <a:t>totalRetraits+=montant;</a:t>
            </a:r>
            <a:endParaRPr sz="1400">
              <a:latin typeface="Consolas"/>
              <a:cs typeface="Consolas"/>
            </a:endParaRPr>
          </a:p>
          <a:p>
            <a:pPr marL="452755">
              <a:lnSpc>
                <a:spcPct val="100000"/>
              </a:lnSpc>
              <a:spcBef>
                <a:spcPts val="335"/>
              </a:spcBef>
            </a:pPr>
            <a:r>
              <a:rPr sz="1400" b="1" dirty="0">
                <a:latin typeface="Consolas"/>
                <a:cs typeface="Consolas"/>
              </a:rPr>
              <a:t>}</a:t>
            </a:r>
            <a:endParaRPr sz="1400">
              <a:latin typeface="Consolas"/>
              <a:cs typeface="Consolas"/>
            </a:endParaRPr>
          </a:p>
          <a:p>
            <a:pPr marL="355600">
              <a:lnSpc>
                <a:spcPct val="100000"/>
              </a:lnSpc>
              <a:spcBef>
                <a:spcPts val="335"/>
              </a:spcBef>
            </a:pPr>
            <a:r>
              <a:rPr sz="1400" b="1" dirty="0">
                <a:latin typeface="Consolas"/>
                <a:cs typeface="Consolas"/>
              </a:rPr>
              <a:t>System.</a:t>
            </a:r>
            <a:r>
              <a:rPr sz="1400" b="1" i="1" dirty="0">
                <a:solidFill>
                  <a:srgbClr val="0000C0"/>
                </a:solidFill>
                <a:latin typeface="Consolas"/>
                <a:cs typeface="Consolas"/>
              </a:rPr>
              <a:t>out</a:t>
            </a:r>
            <a:r>
              <a:rPr sz="1400" b="1" i="1" dirty="0">
                <a:latin typeface="Consolas"/>
                <a:cs typeface="Consolas"/>
              </a:rPr>
              <a:t>.println(</a:t>
            </a:r>
            <a:r>
              <a:rPr sz="1400" b="1" i="1" dirty="0">
                <a:solidFill>
                  <a:srgbClr val="2900FF"/>
                </a:solidFill>
                <a:latin typeface="Consolas"/>
                <a:cs typeface="Consolas"/>
              </a:rPr>
              <a:t>"Total</a:t>
            </a:r>
            <a:r>
              <a:rPr sz="1400" b="1" i="1" spc="65" dirty="0">
                <a:solidFill>
                  <a:srgbClr val="2900FF"/>
                </a:solidFill>
                <a:latin typeface="Consolas"/>
                <a:cs typeface="Consolas"/>
              </a:rPr>
              <a:t> </a:t>
            </a:r>
            <a:r>
              <a:rPr sz="1400" b="1" i="1" dirty="0">
                <a:solidFill>
                  <a:srgbClr val="2900FF"/>
                </a:solidFill>
                <a:latin typeface="Consolas"/>
                <a:cs typeface="Consolas"/>
              </a:rPr>
              <a:t>Versement:"</a:t>
            </a:r>
            <a:r>
              <a:rPr sz="1400" b="1" i="1" dirty="0">
                <a:latin typeface="Consolas"/>
                <a:cs typeface="Consolas"/>
              </a:rPr>
              <a:t>+totalVersements);</a:t>
            </a:r>
            <a:endParaRPr sz="1400">
              <a:latin typeface="Consolas"/>
              <a:cs typeface="Consolas"/>
            </a:endParaRPr>
          </a:p>
          <a:p>
            <a:pPr marL="355600">
              <a:lnSpc>
                <a:spcPct val="100000"/>
              </a:lnSpc>
              <a:spcBef>
                <a:spcPts val="335"/>
              </a:spcBef>
            </a:pPr>
            <a:r>
              <a:rPr sz="1400" b="1" dirty="0">
                <a:latin typeface="Consolas"/>
                <a:cs typeface="Consolas"/>
              </a:rPr>
              <a:t>System.</a:t>
            </a:r>
            <a:r>
              <a:rPr sz="1400" b="1" i="1" dirty="0">
                <a:solidFill>
                  <a:srgbClr val="0000C0"/>
                </a:solidFill>
                <a:latin typeface="Consolas"/>
                <a:cs typeface="Consolas"/>
              </a:rPr>
              <a:t>out</a:t>
            </a:r>
            <a:r>
              <a:rPr sz="1400" b="1" i="1" dirty="0">
                <a:latin typeface="Consolas"/>
                <a:cs typeface="Consolas"/>
              </a:rPr>
              <a:t>.println(</a:t>
            </a:r>
            <a:r>
              <a:rPr sz="1400" b="1" i="1" dirty="0">
                <a:solidFill>
                  <a:srgbClr val="2900FF"/>
                </a:solidFill>
                <a:latin typeface="Consolas"/>
                <a:cs typeface="Consolas"/>
              </a:rPr>
              <a:t>"Total</a:t>
            </a:r>
            <a:r>
              <a:rPr sz="1400" b="1" i="1" spc="45" dirty="0">
                <a:solidFill>
                  <a:srgbClr val="2900FF"/>
                </a:solidFill>
                <a:latin typeface="Consolas"/>
                <a:cs typeface="Consolas"/>
              </a:rPr>
              <a:t> </a:t>
            </a:r>
            <a:r>
              <a:rPr sz="1400" b="1" i="1" dirty="0">
                <a:solidFill>
                  <a:srgbClr val="2900FF"/>
                </a:solidFill>
                <a:latin typeface="Consolas"/>
                <a:cs typeface="Consolas"/>
              </a:rPr>
              <a:t>Retrait:"</a:t>
            </a:r>
            <a:r>
              <a:rPr sz="1400" b="1" i="1" dirty="0">
                <a:latin typeface="Consolas"/>
                <a:cs typeface="Consolas"/>
              </a:rPr>
              <a:t>+totalRetraits);</a:t>
            </a:r>
            <a:endParaRPr sz="1400">
              <a:latin typeface="Consolas"/>
              <a:cs typeface="Consolas"/>
            </a:endParaRPr>
          </a:p>
        </p:txBody>
      </p:sp>
      <p:sp>
        <p:nvSpPr>
          <p:cNvPr id="9" name="object 9"/>
          <p:cNvSpPr txBox="1"/>
          <p:nvPr/>
        </p:nvSpPr>
        <p:spPr>
          <a:xfrm>
            <a:off x="1175905" y="6405877"/>
            <a:ext cx="123825" cy="492759"/>
          </a:xfrm>
          <a:prstGeom prst="rect">
            <a:avLst/>
          </a:prstGeom>
        </p:spPr>
        <p:txBody>
          <a:bodyPr vert="horz" wrap="square" lIns="0" tIns="0" rIns="0" bIns="0" rtlCol="0">
            <a:spAutoFit/>
          </a:bodyPr>
          <a:lstStyle/>
          <a:p>
            <a:pPr marL="12700">
              <a:lnSpc>
                <a:spcPct val="100000"/>
              </a:lnSpc>
            </a:pPr>
            <a:r>
              <a:rPr sz="1400" b="1" dirty="0">
                <a:latin typeface="Consolas"/>
                <a:cs typeface="Consolas"/>
              </a:rPr>
              <a:t>}</a:t>
            </a:r>
            <a:endParaRPr sz="1400">
              <a:latin typeface="Consolas"/>
              <a:cs typeface="Consolas"/>
            </a:endParaRPr>
          </a:p>
          <a:p>
            <a:pPr marL="12700">
              <a:lnSpc>
                <a:spcPct val="100000"/>
              </a:lnSpc>
              <a:spcBef>
                <a:spcPts val="335"/>
              </a:spcBef>
            </a:pPr>
            <a:r>
              <a:rPr sz="1400" b="1" dirty="0">
                <a:latin typeface="Consolas"/>
                <a:cs typeface="Consolas"/>
              </a:rPr>
              <a:t>}</a:t>
            </a:r>
            <a:endParaRPr sz="1400">
              <a:latin typeface="Consolas"/>
              <a:cs typeface="Consolas"/>
            </a:endParaRPr>
          </a:p>
        </p:txBody>
      </p:sp>
      <p:sp>
        <p:nvSpPr>
          <p:cNvPr id="10" name="object 10"/>
          <p:cNvSpPr txBox="1"/>
          <p:nvPr/>
        </p:nvSpPr>
        <p:spPr>
          <a:xfrm>
            <a:off x="9211953" y="6809229"/>
            <a:ext cx="168910" cy="201295"/>
          </a:xfrm>
          <a:prstGeom prst="rect">
            <a:avLst/>
          </a:prstGeom>
        </p:spPr>
        <p:txBody>
          <a:bodyPr vert="horz" wrap="square" lIns="0" tIns="0" rIns="0" bIns="0" rtlCol="0">
            <a:spAutoFit/>
          </a:bodyPr>
          <a:lstStyle/>
          <a:p>
            <a:pPr marL="12700">
              <a:lnSpc>
                <a:spcPct val="100000"/>
              </a:lnSpc>
            </a:pPr>
            <a:r>
              <a:rPr sz="1200" dirty="0">
                <a:latin typeface="Garamond"/>
                <a:cs typeface="Garamond"/>
              </a:rPr>
              <a:t>45</a:t>
            </a:r>
            <a:endParaRPr sz="1200">
              <a:latin typeface="Garamond"/>
              <a:cs typeface="Garamond"/>
            </a:endParaRPr>
          </a:p>
        </p:txBody>
      </p:sp>
    </p:spTree>
    <p:extLst>
      <p:ext uri="{BB962C8B-B14F-4D97-AF65-F5344CB8AC3E}">
        <p14:creationId xmlns:p14="http://schemas.microsoft.com/office/powerpoint/2010/main" val="365201136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2DB1F7-A583-5C0D-2395-213883A2D301}"/>
              </a:ext>
            </a:extLst>
          </p:cNvPr>
          <p:cNvSpPr>
            <a:spLocks noGrp="1"/>
          </p:cNvSpPr>
          <p:nvPr>
            <p:ph type="title"/>
          </p:nvPr>
        </p:nvSpPr>
        <p:spPr/>
        <p:txBody>
          <a:bodyPr>
            <a:normAutofit fontScale="90000"/>
          </a:bodyPr>
          <a:lstStyle/>
          <a:p>
            <a:r>
              <a:rPr lang="fr-FR" dirty="0"/>
              <a:t>TP : Traitement de fichiers I/O</a:t>
            </a:r>
          </a:p>
        </p:txBody>
      </p:sp>
      <p:sp>
        <p:nvSpPr>
          <p:cNvPr id="3" name="Espace réservé du contenu 2">
            <a:extLst>
              <a:ext uri="{FF2B5EF4-FFF2-40B4-BE49-F238E27FC236}">
                <a16:creationId xmlns:a16="http://schemas.microsoft.com/office/drawing/2014/main" id="{31476D72-D6BF-6255-FF29-FA81A431E783}"/>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192003856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37AA9787-DD5F-4DA6-A0C6-58BD85DC0483}"/>
              </a:ext>
            </a:extLst>
          </p:cNvPr>
          <p:cNvSpPr txBox="1"/>
          <p:nvPr/>
        </p:nvSpPr>
        <p:spPr>
          <a:xfrm>
            <a:off x="2443791" y="3555544"/>
            <a:ext cx="5805818" cy="456728"/>
          </a:xfrm>
          <a:prstGeom prst="rect">
            <a:avLst/>
          </a:prstGeom>
          <a:noFill/>
        </p:spPr>
        <p:txBody>
          <a:bodyPr wrap="square">
            <a:spAutoFit/>
          </a:bodyPr>
          <a:lstStyle/>
          <a:p>
            <a:pPr algn="ctr"/>
            <a:r>
              <a:rPr lang="fr-FR" sz="2368" b="1" dirty="0">
                <a:solidFill>
                  <a:schemeClr val="bg1"/>
                </a:solidFill>
                <a:latin typeface="Poppinsimblow"/>
              </a:rPr>
              <a:t> Les Threads</a:t>
            </a:r>
            <a:endParaRPr lang="fr-FR" sz="2368" dirty="0">
              <a:solidFill>
                <a:schemeClr val="bg1"/>
              </a:solidFill>
              <a:latin typeface="Poppinsimblow"/>
            </a:endParaRPr>
          </a:p>
        </p:txBody>
      </p:sp>
    </p:spTree>
    <p:extLst>
      <p:ext uri="{BB962C8B-B14F-4D97-AF65-F5344CB8AC3E}">
        <p14:creationId xmlns:p14="http://schemas.microsoft.com/office/powerpoint/2010/main" val="108694979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51C4F3-311E-4016-93CA-2DFFA7FE5EA9}"/>
              </a:ext>
            </a:extLst>
          </p:cNvPr>
          <p:cNvSpPr>
            <a:spLocks noGrp="1"/>
          </p:cNvSpPr>
          <p:nvPr>
            <p:ph type="title"/>
          </p:nvPr>
        </p:nvSpPr>
        <p:spPr>
          <a:xfrm>
            <a:off x="642189" y="923259"/>
            <a:ext cx="3030766" cy="424668"/>
          </a:xfrm>
        </p:spPr>
        <p:txBody>
          <a:bodyPr>
            <a:normAutofit fontScale="90000"/>
          </a:bodyPr>
          <a:lstStyle/>
          <a:p>
            <a:r>
              <a:rPr lang="fr-FR" sz="2544" b="1" dirty="0"/>
              <a:t/>
            </a:r>
            <a:br>
              <a:rPr lang="fr-FR" sz="2544" b="1" dirty="0"/>
            </a:br>
            <a:r>
              <a:rPr lang="fr-FR" sz="2544" b="1" dirty="0"/>
              <a:t/>
            </a:r>
            <a:br>
              <a:rPr lang="fr-FR" sz="2544" b="1" dirty="0"/>
            </a:br>
            <a:r>
              <a:rPr lang="fr-FR" sz="2544" b="1" dirty="0"/>
              <a:t>DÉFINITION:  THREAD</a:t>
            </a:r>
            <a:r>
              <a:rPr lang="fr-FR" dirty="0">
                <a:solidFill>
                  <a:srgbClr val="006533"/>
                </a:solidFill>
                <a:latin typeface="Garamond" panose="02020404030301010803" pitchFamily="18" charset="0"/>
              </a:rPr>
              <a:t/>
            </a:r>
            <a:br>
              <a:rPr lang="fr-FR" dirty="0">
                <a:solidFill>
                  <a:srgbClr val="006533"/>
                </a:solidFill>
                <a:latin typeface="Garamond" panose="02020404030301010803" pitchFamily="18" charset="0"/>
              </a:rPr>
            </a:br>
            <a:endParaRPr lang="fr-FR" dirty="0"/>
          </a:p>
        </p:txBody>
      </p:sp>
      <p:sp>
        <p:nvSpPr>
          <p:cNvPr id="5" name="ZoneTexte 4">
            <a:extLst>
              <a:ext uri="{FF2B5EF4-FFF2-40B4-BE49-F238E27FC236}">
                <a16:creationId xmlns:a16="http://schemas.microsoft.com/office/drawing/2014/main" id="{FB9F0F61-666F-4789-AFE8-988983E23F1E}"/>
              </a:ext>
            </a:extLst>
          </p:cNvPr>
          <p:cNvSpPr txBox="1"/>
          <p:nvPr/>
        </p:nvSpPr>
        <p:spPr>
          <a:xfrm>
            <a:off x="642189" y="1492132"/>
            <a:ext cx="5393192" cy="294824"/>
          </a:xfrm>
          <a:prstGeom prst="rect">
            <a:avLst/>
          </a:prstGeom>
          <a:noFill/>
        </p:spPr>
        <p:txBody>
          <a:bodyPr wrap="square">
            <a:spAutoFit/>
          </a:bodyPr>
          <a:lstStyle/>
          <a:p>
            <a:pPr marL="250631" indent="-250631">
              <a:buFont typeface="Arial" panose="020B0604020202020204" pitchFamily="34" charset="0"/>
              <a:buChar char="•"/>
            </a:pPr>
            <a:r>
              <a:rPr lang="fr-FR" sz="1316" dirty="0">
                <a:solidFill>
                  <a:srgbClr val="002060"/>
                </a:solidFill>
                <a:latin typeface="Poppins" panose="00000500000000000000" pitchFamily="2" charset="0"/>
                <a:cs typeface="Poppins" panose="00000500000000000000" pitchFamily="2" charset="0"/>
              </a:rPr>
              <a:t>Avantages:  Thread</a:t>
            </a:r>
          </a:p>
        </p:txBody>
      </p:sp>
    </p:spTree>
    <p:extLst>
      <p:ext uri="{BB962C8B-B14F-4D97-AF65-F5344CB8AC3E}">
        <p14:creationId xmlns:p14="http://schemas.microsoft.com/office/powerpoint/2010/main" val="416029444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E06AB7-B800-4889-A282-FEE69E4D1625}"/>
              </a:ext>
            </a:extLst>
          </p:cNvPr>
          <p:cNvSpPr>
            <a:spLocks noGrp="1"/>
          </p:cNvSpPr>
          <p:nvPr>
            <p:ph type="title"/>
          </p:nvPr>
        </p:nvSpPr>
        <p:spPr>
          <a:xfrm>
            <a:off x="549201" y="948591"/>
            <a:ext cx="2984273" cy="424668"/>
          </a:xfrm>
        </p:spPr>
        <p:txBody>
          <a:bodyPr>
            <a:normAutofit/>
          </a:bodyPr>
          <a:lstStyle/>
          <a:p>
            <a:r>
              <a:rPr lang="fr-FR" sz="2280" b="1" dirty="0"/>
              <a:t> THREAD ET PROCESSUS</a:t>
            </a:r>
          </a:p>
        </p:txBody>
      </p:sp>
      <p:sp>
        <p:nvSpPr>
          <p:cNvPr id="7" name="ZoneTexte 6">
            <a:extLst>
              <a:ext uri="{FF2B5EF4-FFF2-40B4-BE49-F238E27FC236}">
                <a16:creationId xmlns:a16="http://schemas.microsoft.com/office/drawing/2014/main" id="{4301A9A1-1313-4F03-B75C-33128E9B58AC}"/>
              </a:ext>
            </a:extLst>
          </p:cNvPr>
          <p:cNvSpPr txBox="1"/>
          <p:nvPr/>
        </p:nvSpPr>
        <p:spPr>
          <a:xfrm>
            <a:off x="929861" y="1802201"/>
            <a:ext cx="8078166" cy="3129703"/>
          </a:xfrm>
          <a:prstGeom prst="rect">
            <a:avLst/>
          </a:prstGeom>
          <a:noFill/>
        </p:spPr>
        <p:txBody>
          <a:bodyPr wrap="square">
            <a:spAutoFit/>
          </a:bodyPr>
          <a:lstStyle/>
          <a:p>
            <a:pPr marL="250631" indent="-250631">
              <a:buFont typeface="Wingdings" panose="05000000000000000000" pitchFamily="2" charset="2"/>
              <a:buChar char="Ø"/>
            </a:pPr>
            <a:r>
              <a:rPr lang="fr-FR" sz="1316" b="1" dirty="0">
                <a:solidFill>
                  <a:schemeClr val="accent5">
                    <a:lumMod val="75000"/>
                  </a:schemeClr>
                </a:solidFill>
                <a:latin typeface="Poppins" panose="00000500000000000000" pitchFamily="2" charset="0"/>
                <a:ea typeface="Times New Roman" panose="02020603050405020304" pitchFamily="18" charset="0"/>
                <a:cs typeface="Poppins" panose="00000500000000000000" pitchFamily="2" charset="0"/>
              </a:rPr>
              <a:t>Processus</a:t>
            </a:r>
          </a:p>
          <a:p>
            <a:endParaRPr lang="fr-FR" sz="1316" b="1" dirty="0">
              <a:solidFill>
                <a:srgbClr val="000000"/>
              </a:solidFill>
              <a:latin typeface="Poppins" panose="00000500000000000000" pitchFamily="2" charset="0"/>
              <a:ea typeface="Times New Roman" panose="02020603050405020304" pitchFamily="18" charset="0"/>
              <a:cs typeface="Poppins" panose="00000500000000000000" pitchFamily="2" charset="0"/>
            </a:endParaRPr>
          </a:p>
          <a:p>
            <a:r>
              <a:rPr lang="fr-FR" sz="1316" b="1" dirty="0">
                <a:solidFill>
                  <a:srgbClr val="000000"/>
                </a:solidFill>
                <a:latin typeface="Poppins" panose="00000500000000000000" pitchFamily="2" charset="0"/>
                <a:ea typeface="Times New Roman" panose="02020603050405020304" pitchFamily="18" charset="0"/>
                <a:cs typeface="Poppins" panose="00000500000000000000" pitchFamily="2" charset="0"/>
              </a:rPr>
              <a:t>	</a:t>
            </a:r>
            <a:r>
              <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rPr>
              <a:t>* Application ou Programme</a:t>
            </a:r>
          </a:p>
          <a:p>
            <a:endPar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endParaRPr>
          </a:p>
          <a:p>
            <a:r>
              <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rPr>
              <a:t>	* Environnement d’exécution auto-continu (Mémoire, etc…)</a:t>
            </a:r>
          </a:p>
          <a:p>
            <a:endParaRPr lang="fr-FR" sz="1316" dirty="0">
              <a:solidFill>
                <a:srgbClr val="000000"/>
              </a:solidFill>
              <a:latin typeface="Poppins" panose="00000500000000000000" pitchFamily="2" charset="0"/>
              <a:ea typeface="Times New Roman" panose="02020603050405020304" pitchFamily="18" charset="0"/>
              <a:cs typeface="Poppins" panose="00000500000000000000" pitchFamily="2" charset="0"/>
            </a:endParaRPr>
          </a:p>
          <a:p>
            <a:pPr marL="250631" indent="-250631">
              <a:buFont typeface="Wingdings" panose="05000000000000000000" pitchFamily="2" charset="2"/>
              <a:buChar char="Ø"/>
            </a:pPr>
            <a:r>
              <a:rPr lang="fr-FR" sz="1316" b="1" dirty="0">
                <a:solidFill>
                  <a:schemeClr val="accent5">
                    <a:lumMod val="75000"/>
                  </a:schemeClr>
                </a:solidFill>
                <a:latin typeface="Poppins" panose="00000500000000000000" pitchFamily="2" charset="0"/>
                <a:cs typeface="Poppins" panose="00000500000000000000" pitchFamily="2" charset="0"/>
              </a:rPr>
              <a:t>Threads</a:t>
            </a:r>
          </a:p>
          <a:p>
            <a:endParaRPr lang="fr-FR" sz="1316" b="1" dirty="0">
              <a:solidFill>
                <a:srgbClr val="002060"/>
              </a:solidFill>
              <a:latin typeface="Poppins" panose="00000500000000000000" pitchFamily="2" charset="0"/>
              <a:ea typeface="Times New Roman" panose="02020603050405020304" pitchFamily="18" charset="0"/>
              <a:cs typeface="Poppins" panose="00000500000000000000" pitchFamily="2" charset="0"/>
            </a:endParaRPr>
          </a:p>
          <a:p>
            <a:r>
              <a:rPr lang="fr-FR" sz="1316" b="1" dirty="0">
                <a:solidFill>
                  <a:srgbClr val="002060"/>
                </a:solidFill>
                <a:latin typeface="Poppins" panose="00000500000000000000" pitchFamily="2" charset="0"/>
                <a:ea typeface="Times New Roman" panose="02020603050405020304" pitchFamily="18" charset="0"/>
                <a:cs typeface="Poppins" panose="00000500000000000000" pitchFamily="2" charset="0"/>
              </a:rPr>
              <a:t>	</a:t>
            </a:r>
            <a:r>
              <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rPr>
              <a:t>* Processus léger</a:t>
            </a:r>
          </a:p>
          <a:p>
            <a:r>
              <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rPr>
              <a:t>	</a:t>
            </a:r>
          </a:p>
          <a:p>
            <a:r>
              <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rPr>
              <a:t>	* Rattachée(s) à un processus</a:t>
            </a:r>
          </a:p>
          <a:p>
            <a:endPar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endParaRPr>
          </a:p>
          <a:p>
            <a:r>
              <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rPr>
              <a:t>	* Partage les même ressources (Mémoire, accès fichiers, etc…)</a:t>
            </a:r>
          </a:p>
          <a:p>
            <a:endPar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endParaRPr>
          </a:p>
          <a:p>
            <a:r>
              <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rPr>
              <a:t>	*Différents branches d’exécution</a:t>
            </a:r>
            <a:endParaRPr lang="fr-FR" sz="1316" dirty="0">
              <a:solidFill>
                <a:srgbClr val="002060"/>
              </a:solidFill>
              <a:latin typeface="Poppins" panose="00000500000000000000" pitchFamily="2" charset="0"/>
              <a:cs typeface="Poppins" panose="00000500000000000000" pitchFamily="2" charset="0"/>
            </a:endParaRPr>
          </a:p>
        </p:txBody>
      </p:sp>
      <p:sp>
        <p:nvSpPr>
          <p:cNvPr id="9" name="ZoneTexte 8">
            <a:extLst>
              <a:ext uri="{FF2B5EF4-FFF2-40B4-BE49-F238E27FC236}">
                <a16:creationId xmlns:a16="http://schemas.microsoft.com/office/drawing/2014/main" id="{28636CB3-3D35-4205-995C-67D9675AFF41}"/>
              </a:ext>
            </a:extLst>
          </p:cNvPr>
          <p:cNvSpPr txBox="1"/>
          <p:nvPr/>
        </p:nvSpPr>
        <p:spPr>
          <a:xfrm>
            <a:off x="755513" y="1446008"/>
            <a:ext cx="5393192" cy="294824"/>
          </a:xfrm>
          <a:prstGeom prst="rect">
            <a:avLst/>
          </a:prstGeom>
          <a:noFill/>
        </p:spPr>
        <p:txBody>
          <a:bodyPr wrap="square">
            <a:spAutoFit/>
          </a:bodyPr>
          <a:lstStyle/>
          <a:p>
            <a:r>
              <a:rPr lang="fr-FR" sz="1316" dirty="0">
                <a:solidFill>
                  <a:srgbClr val="002060"/>
                </a:solidFill>
                <a:latin typeface="Poppins" panose="00000500000000000000" pitchFamily="2" charset="0"/>
                <a:cs typeface="Poppins" panose="00000500000000000000" pitchFamily="2" charset="0"/>
              </a:rPr>
              <a:t>Deux unités d’exécution</a:t>
            </a:r>
          </a:p>
        </p:txBody>
      </p:sp>
    </p:spTree>
    <p:extLst>
      <p:ext uri="{BB962C8B-B14F-4D97-AF65-F5344CB8AC3E}">
        <p14:creationId xmlns:p14="http://schemas.microsoft.com/office/powerpoint/2010/main" val="1743859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IntelliJ IDEA</a:t>
            </a:r>
          </a:p>
        </p:txBody>
      </p:sp>
      <p:sp>
        <p:nvSpPr>
          <p:cNvPr id="3" name="Content Placeholder 2"/>
          <p:cNvSpPr>
            <a:spLocks noGrp="1"/>
          </p:cNvSpPr>
          <p:nvPr>
            <p:ph idx="1"/>
          </p:nvPr>
        </p:nvSpPr>
        <p:spPr/>
        <p:txBody>
          <a:bodyPr/>
          <a:lstStyle/>
          <a:p>
            <a:r>
              <a:t>IntelliJ IDEA est un IDE de JetBrains qui offre une intégration profonde pour le développement Java, optimisant la productivité avec des fonctionnalités telles que l'analyse de code et le support pour les frameworks modernes.</a:t>
            </a:r>
          </a:p>
        </p:txBody>
      </p:sp>
    </p:spTree>
    <p:extLst>
      <p:ext uri="{BB962C8B-B14F-4D97-AF65-F5344CB8AC3E}">
        <p14:creationId xmlns:p14="http://schemas.microsoft.com/office/powerpoint/2010/main" val="923596872"/>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E06AB7-B800-4889-A282-FEE69E4D1625}"/>
              </a:ext>
            </a:extLst>
          </p:cNvPr>
          <p:cNvSpPr>
            <a:spLocks noGrp="1"/>
          </p:cNvSpPr>
          <p:nvPr>
            <p:ph type="title"/>
          </p:nvPr>
        </p:nvSpPr>
        <p:spPr>
          <a:xfrm>
            <a:off x="549201" y="948591"/>
            <a:ext cx="2984273" cy="424668"/>
          </a:xfrm>
        </p:spPr>
        <p:txBody>
          <a:bodyPr>
            <a:normAutofit/>
          </a:bodyPr>
          <a:lstStyle/>
          <a:p>
            <a:r>
              <a:rPr lang="fr-FR" sz="2280" b="1" dirty="0"/>
              <a:t> THREAD ET PROCESSUS</a:t>
            </a:r>
          </a:p>
        </p:txBody>
      </p:sp>
      <p:sp>
        <p:nvSpPr>
          <p:cNvPr id="5" name="ZoneTexte 4">
            <a:extLst>
              <a:ext uri="{FF2B5EF4-FFF2-40B4-BE49-F238E27FC236}">
                <a16:creationId xmlns:a16="http://schemas.microsoft.com/office/drawing/2014/main" id="{50FCD45E-872D-425A-B590-685ABFED6561}"/>
              </a:ext>
            </a:extLst>
          </p:cNvPr>
          <p:cNvSpPr txBox="1"/>
          <p:nvPr/>
        </p:nvSpPr>
        <p:spPr>
          <a:xfrm>
            <a:off x="549201" y="1373259"/>
            <a:ext cx="8423956" cy="2522229"/>
          </a:xfrm>
          <a:prstGeom prst="rect">
            <a:avLst/>
          </a:prstGeom>
          <a:noFill/>
        </p:spPr>
        <p:txBody>
          <a:bodyPr wrap="square">
            <a:spAutoFit/>
          </a:bodyPr>
          <a:lstStyle/>
          <a:p>
            <a:endParaRPr lang="fr-FR" sz="1316" b="1" dirty="0">
              <a:solidFill>
                <a:srgbClr val="002060"/>
              </a:solidFill>
              <a:latin typeface="Poppins" panose="00000500000000000000" pitchFamily="2" charset="0"/>
              <a:ea typeface="Times New Roman" panose="02020603050405020304" pitchFamily="18" charset="0"/>
              <a:cs typeface="Poppins" panose="00000500000000000000" pitchFamily="2" charset="0"/>
            </a:endParaRPr>
          </a:p>
          <a:p>
            <a:r>
              <a:rPr lang="fr-FR" sz="1316" b="1" dirty="0">
                <a:solidFill>
                  <a:srgbClr val="002060"/>
                </a:solidFill>
                <a:latin typeface="Poppins" panose="00000500000000000000" pitchFamily="2" charset="0"/>
                <a:ea typeface="Times New Roman" panose="02020603050405020304" pitchFamily="18" charset="0"/>
                <a:cs typeface="Poppins" panose="00000500000000000000" pitchFamily="2" charset="0"/>
              </a:rPr>
              <a:t> </a:t>
            </a:r>
            <a:r>
              <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rPr>
              <a:t>* La communication entre threads est plus rapide que celle entre processus</a:t>
            </a:r>
          </a:p>
          <a:p>
            <a:endPar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endParaRPr>
          </a:p>
          <a:p>
            <a:endPar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endParaRPr>
          </a:p>
          <a:p>
            <a:r>
              <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rPr>
              <a:t> * Un processus peut lancer plusieurs thread qui se partagent le même espace 			mémoire et peuvent donc se partager des variables</a:t>
            </a:r>
          </a:p>
          <a:p>
            <a:endPar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endParaRPr>
          </a:p>
          <a:p>
            <a:pPr marL="250631" indent="-250631">
              <a:buFont typeface="Wingdings" panose="05000000000000000000" pitchFamily="2" charset="2"/>
              <a:buChar char="Ø"/>
            </a:pPr>
            <a:r>
              <a:rPr lang="fr-FR" sz="1316" b="1" dirty="0">
                <a:solidFill>
                  <a:srgbClr val="002060"/>
                </a:solidFill>
                <a:latin typeface="Poppins" panose="00000500000000000000" pitchFamily="2" charset="0"/>
                <a:cs typeface="Poppins" panose="00000500000000000000" pitchFamily="2" charset="0"/>
              </a:rPr>
              <a:t>Exemple</a:t>
            </a:r>
          </a:p>
          <a:p>
            <a:endParaRPr lang="fr-FR" sz="1316" b="1" dirty="0">
              <a:solidFill>
                <a:srgbClr val="002060"/>
              </a:solidFill>
              <a:latin typeface="Poppins" panose="00000500000000000000" pitchFamily="2" charset="0"/>
              <a:ea typeface="Times New Roman" panose="02020603050405020304" pitchFamily="18" charset="0"/>
              <a:cs typeface="Poppins" panose="00000500000000000000" pitchFamily="2" charset="0"/>
            </a:endParaRPr>
          </a:p>
          <a:p>
            <a:r>
              <a:rPr lang="fr-FR" sz="1316" b="1" dirty="0">
                <a:solidFill>
                  <a:srgbClr val="002060"/>
                </a:solidFill>
                <a:latin typeface="Poppins" panose="00000500000000000000" pitchFamily="2" charset="0"/>
                <a:ea typeface="Times New Roman" panose="02020603050405020304" pitchFamily="18" charset="0"/>
                <a:cs typeface="Poppins" panose="00000500000000000000" pitchFamily="2" charset="0"/>
              </a:rPr>
              <a:t>	</a:t>
            </a:r>
            <a:r>
              <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rPr>
              <a:t>* Interface graphique (IHM)</a:t>
            </a:r>
          </a:p>
          <a:p>
            <a:r>
              <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rPr>
              <a:t>	</a:t>
            </a:r>
          </a:p>
          <a:p>
            <a:r>
              <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rPr>
              <a:t>	* Serveur Réseau</a:t>
            </a:r>
          </a:p>
        </p:txBody>
      </p:sp>
    </p:spTree>
    <p:extLst>
      <p:ext uri="{BB962C8B-B14F-4D97-AF65-F5344CB8AC3E}">
        <p14:creationId xmlns:p14="http://schemas.microsoft.com/office/powerpoint/2010/main" val="101504834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EFD116-4E50-41EB-BAA3-C2C39CC2933C}"/>
              </a:ext>
            </a:extLst>
          </p:cNvPr>
          <p:cNvSpPr>
            <a:spLocks noGrp="1"/>
          </p:cNvSpPr>
          <p:nvPr>
            <p:ph type="title"/>
          </p:nvPr>
        </p:nvSpPr>
        <p:spPr>
          <a:xfrm>
            <a:off x="665433" y="936967"/>
            <a:ext cx="2403109" cy="424668"/>
          </a:xfrm>
        </p:spPr>
        <p:txBody>
          <a:bodyPr>
            <a:normAutofit/>
          </a:bodyPr>
          <a:lstStyle/>
          <a:p>
            <a:r>
              <a:rPr lang="fr-FR" sz="2280" b="1" dirty="0"/>
              <a:t>MULTITHREADING</a:t>
            </a:r>
          </a:p>
        </p:txBody>
      </p:sp>
      <p:sp>
        <p:nvSpPr>
          <p:cNvPr id="5" name="ZoneTexte 4">
            <a:extLst>
              <a:ext uri="{FF2B5EF4-FFF2-40B4-BE49-F238E27FC236}">
                <a16:creationId xmlns:a16="http://schemas.microsoft.com/office/drawing/2014/main" id="{9E9CBABD-AEAE-4431-9DC8-925D3713B553}"/>
              </a:ext>
            </a:extLst>
          </p:cNvPr>
          <p:cNvSpPr txBox="1"/>
          <p:nvPr/>
        </p:nvSpPr>
        <p:spPr>
          <a:xfrm>
            <a:off x="665432" y="1575074"/>
            <a:ext cx="9272456" cy="2724720"/>
          </a:xfrm>
          <a:prstGeom prst="rect">
            <a:avLst/>
          </a:prstGeom>
          <a:noFill/>
        </p:spPr>
        <p:txBody>
          <a:bodyPr wrap="square">
            <a:spAutoFit/>
          </a:bodyPr>
          <a:lstStyle/>
          <a:p>
            <a:r>
              <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rPr>
              <a:t>* En java le multithreading signifie qu’il faut:</a:t>
            </a:r>
          </a:p>
          <a:p>
            <a:r>
              <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rPr>
              <a:t>		</a:t>
            </a:r>
          </a:p>
          <a:p>
            <a:r>
              <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rPr>
              <a:t>		1- Créer un Thread</a:t>
            </a:r>
          </a:p>
          <a:p>
            <a:r>
              <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rPr>
              <a:t>		</a:t>
            </a:r>
          </a:p>
          <a:p>
            <a:r>
              <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rPr>
              <a:t>		2- Ecrire la tâche exécutée par le thread</a:t>
            </a:r>
          </a:p>
          <a:p>
            <a:endPar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endParaRPr>
          </a:p>
          <a:p>
            <a:r>
              <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rPr>
              <a:t>		3- Lier la tâche au Thread</a:t>
            </a:r>
          </a:p>
          <a:p>
            <a:endPar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endParaRPr>
          </a:p>
          <a:p>
            <a:endPar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endParaRPr>
          </a:p>
          <a:p>
            <a:r>
              <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rPr>
              <a:t>	* Pour réaliser cela il faut étudier et comprendre la classe Thread</a:t>
            </a:r>
          </a:p>
          <a:p>
            <a:endPar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endParaRPr>
          </a:p>
          <a:p>
            <a:endPar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endParaRPr>
          </a:p>
          <a:p>
            <a:endPar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endParaRPr>
          </a:p>
        </p:txBody>
      </p:sp>
      <p:sp>
        <p:nvSpPr>
          <p:cNvPr id="7" name="Rectangle 6">
            <a:extLst>
              <a:ext uri="{FF2B5EF4-FFF2-40B4-BE49-F238E27FC236}">
                <a16:creationId xmlns:a16="http://schemas.microsoft.com/office/drawing/2014/main" id="{63EB2E2C-EA3D-4C31-B063-5A9E1DE0E251}"/>
              </a:ext>
            </a:extLst>
          </p:cNvPr>
          <p:cNvSpPr/>
          <p:nvPr/>
        </p:nvSpPr>
        <p:spPr>
          <a:xfrm>
            <a:off x="2774190" y="4096560"/>
            <a:ext cx="3106867" cy="134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dirty="0"/>
          </a:p>
          <a:p>
            <a:pPr algn="ctr"/>
            <a:endParaRPr lang="fr-FR" sz="1579" dirty="0"/>
          </a:p>
          <a:p>
            <a:pPr algn="ctr"/>
            <a:endParaRPr lang="fr-FR" sz="1579" dirty="0"/>
          </a:p>
          <a:p>
            <a:pPr algn="ctr"/>
            <a:r>
              <a:rPr lang="fr-FR" sz="1579" dirty="0"/>
              <a:t>void join()</a:t>
            </a:r>
          </a:p>
          <a:p>
            <a:pPr algn="ctr"/>
            <a:r>
              <a:rPr lang="fr-FR" sz="1579" dirty="0"/>
              <a:t>void start()</a:t>
            </a:r>
          </a:p>
          <a:p>
            <a:pPr algn="ctr"/>
            <a:r>
              <a:rPr lang="fr-FR" sz="1579" dirty="0"/>
              <a:t>static void sleep()</a:t>
            </a:r>
          </a:p>
          <a:p>
            <a:pPr algn="ctr"/>
            <a:endParaRPr lang="fr-FR" sz="1579" dirty="0"/>
          </a:p>
        </p:txBody>
      </p:sp>
      <p:sp>
        <p:nvSpPr>
          <p:cNvPr id="8" name="Rectangle 7">
            <a:extLst>
              <a:ext uri="{FF2B5EF4-FFF2-40B4-BE49-F238E27FC236}">
                <a16:creationId xmlns:a16="http://schemas.microsoft.com/office/drawing/2014/main" id="{9C6F2FD9-44E4-48F6-B919-12916766A071}"/>
              </a:ext>
            </a:extLst>
          </p:cNvPr>
          <p:cNvSpPr/>
          <p:nvPr/>
        </p:nvSpPr>
        <p:spPr>
          <a:xfrm>
            <a:off x="2774190" y="4096558"/>
            <a:ext cx="3106867" cy="38294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579" dirty="0">
                <a:solidFill>
                  <a:schemeClr val="bg1"/>
                </a:solidFill>
              </a:rPr>
              <a:t>Thread</a:t>
            </a:r>
          </a:p>
        </p:txBody>
      </p:sp>
    </p:spTree>
    <p:extLst>
      <p:ext uri="{BB962C8B-B14F-4D97-AF65-F5344CB8AC3E}">
        <p14:creationId xmlns:p14="http://schemas.microsoft.com/office/powerpoint/2010/main" val="117339336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B6F0DC-14F6-4523-ADB0-7790DFEECF73}"/>
              </a:ext>
            </a:extLst>
          </p:cNvPr>
          <p:cNvSpPr>
            <a:spLocks noGrp="1"/>
          </p:cNvSpPr>
          <p:nvPr>
            <p:ph type="title"/>
          </p:nvPr>
        </p:nvSpPr>
        <p:spPr>
          <a:xfrm>
            <a:off x="584071" y="960214"/>
            <a:ext cx="3054012" cy="424668"/>
          </a:xfrm>
        </p:spPr>
        <p:txBody>
          <a:bodyPr>
            <a:normAutofit fontScale="90000"/>
          </a:bodyPr>
          <a:lstStyle/>
          <a:p>
            <a:r>
              <a:rPr lang="fr-FR" sz="2280" b="1" dirty="0"/>
              <a:t> UTILITÉ DU MULTITÂCHE</a:t>
            </a:r>
          </a:p>
        </p:txBody>
      </p:sp>
      <p:sp>
        <p:nvSpPr>
          <p:cNvPr id="5" name="ZoneTexte 4">
            <a:extLst>
              <a:ext uri="{FF2B5EF4-FFF2-40B4-BE49-F238E27FC236}">
                <a16:creationId xmlns:a16="http://schemas.microsoft.com/office/drawing/2014/main" id="{7E4B1E01-CED3-4C69-89FF-E6A695AE5C77}"/>
              </a:ext>
            </a:extLst>
          </p:cNvPr>
          <p:cNvSpPr txBox="1"/>
          <p:nvPr/>
        </p:nvSpPr>
        <p:spPr>
          <a:xfrm>
            <a:off x="584070" y="1531550"/>
            <a:ext cx="9807124" cy="1914755"/>
          </a:xfrm>
          <a:prstGeom prst="rect">
            <a:avLst/>
          </a:prstGeom>
          <a:noFill/>
        </p:spPr>
        <p:txBody>
          <a:bodyPr wrap="square">
            <a:spAutoFit/>
          </a:bodyPr>
          <a:lstStyle/>
          <a:p>
            <a:r>
              <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rPr>
              <a:t>* Répartition des taches sur plusieurs processeurs</a:t>
            </a:r>
          </a:p>
          <a:p>
            <a:r>
              <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rPr>
              <a:t>		</a:t>
            </a:r>
          </a:p>
          <a:p>
            <a:endPar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endParaRPr>
          </a:p>
          <a:p>
            <a:r>
              <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rPr>
              <a:t>		-&gt;  Programmation parallèle</a:t>
            </a:r>
          </a:p>
          <a:p>
            <a:r>
              <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rPr>
              <a:t>		</a:t>
            </a:r>
          </a:p>
          <a:p>
            <a:r>
              <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rPr>
              <a:t>	* Simplification du code </a:t>
            </a:r>
          </a:p>
          <a:p>
            <a:endPar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endParaRPr>
          </a:p>
          <a:p>
            <a:endPar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endParaRPr>
          </a:p>
          <a:p>
            <a:r>
              <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rPr>
              <a:t>	* Interface graphique Réactive (sans Blocage)</a:t>
            </a:r>
          </a:p>
        </p:txBody>
      </p:sp>
    </p:spTree>
    <p:extLst>
      <p:ext uri="{BB962C8B-B14F-4D97-AF65-F5344CB8AC3E}">
        <p14:creationId xmlns:p14="http://schemas.microsoft.com/office/powerpoint/2010/main" val="398165763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069489-77CF-429E-AA48-14979B3FB033}"/>
              </a:ext>
            </a:extLst>
          </p:cNvPr>
          <p:cNvSpPr>
            <a:spLocks noGrp="1"/>
          </p:cNvSpPr>
          <p:nvPr>
            <p:ph type="title"/>
          </p:nvPr>
        </p:nvSpPr>
        <p:spPr>
          <a:xfrm>
            <a:off x="572448" y="960214"/>
            <a:ext cx="5064836" cy="424668"/>
          </a:xfrm>
        </p:spPr>
        <p:txBody>
          <a:bodyPr>
            <a:normAutofit/>
          </a:bodyPr>
          <a:lstStyle/>
          <a:p>
            <a:r>
              <a:rPr lang="fr-FR" sz="2280" b="1" dirty="0"/>
              <a:t> CLASSE THREAD / INTERFACE RUNNABLE </a:t>
            </a:r>
          </a:p>
        </p:txBody>
      </p:sp>
      <p:sp>
        <p:nvSpPr>
          <p:cNvPr id="9" name="ZoneTexte 8">
            <a:extLst>
              <a:ext uri="{FF2B5EF4-FFF2-40B4-BE49-F238E27FC236}">
                <a16:creationId xmlns:a16="http://schemas.microsoft.com/office/drawing/2014/main" id="{C2064C02-9FFD-4B40-AFF8-CCD76B787478}"/>
              </a:ext>
            </a:extLst>
          </p:cNvPr>
          <p:cNvSpPr txBox="1"/>
          <p:nvPr/>
        </p:nvSpPr>
        <p:spPr>
          <a:xfrm>
            <a:off x="709019" y="1589667"/>
            <a:ext cx="9275362" cy="1914755"/>
          </a:xfrm>
          <a:prstGeom prst="rect">
            <a:avLst/>
          </a:prstGeom>
          <a:noFill/>
        </p:spPr>
        <p:txBody>
          <a:bodyPr wrap="square">
            <a:spAutoFit/>
          </a:bodyPr>
          <a:lstStyle/>
          <a:p>
            <a:r>
              <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rPr>
              <a:t>* Répartition des taches sur plusieurs processeurs</a:t>
            </a:r>
          </a:p>
          <a:p>
            <a:r>
              <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rPr>
              <a:t>		</a:t>
            </a:r>
          </a:p>
          <a:p>
            <a:endPar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endParaRPr>
          </a:p>
          <a:p>
            <a:r>
              <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rPr>
              <a:t>		-&gt;  Programmation parallèle</a:t>
            </a:r>
          </a:p>
          <a:p>
            <a:r>
              <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rPr>
              <a:t>		</a:t>
            </a:r>
          </a:p>
          <a:p>
            <a:r>
              <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rPr>
              <a:t>	* Simplification du code </a:t>
            </a:r>
          </a:p>
          <a:p>
            <a:endPar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endParaRPr>
          </a:p>
          <a:p>
            <a:endPar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endParaRPr>
          </a:p>
          <a:p>
            <a:r>
              <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rPr>
              <a:t>	* Interface graphique Réactive (sans Blocage)</a:t>
            </a:r>
          </a:p>
        </p:txBody>
      </p:sp>
    </p:spTree>
    <p:extLst>
      <p:ext uri="{BB962C8B-B14F-4D97-AF65-F5344CB8AC3E}">
        <p14:creationId xmlns:p14="http://schemas.microsoft.com/office/powerpoint/2010/main" val="180098158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069489-77CF-429E-AA48-14979B3FB033}"/>
              </a:ext>
            </a:extLst>
          </p:cNvPr>
          <p:cNvSpPr>
            <a:spLocks noGrp="1"/>
          </p:cNvSpPr>
          <p:nvPr>
            <p:ph type="title"/>
          </p:nvPr>
        </p:nvSpPr>
        <p:spPr>
          <a:xfrm>
            <a:off x="572448" y="960214"/>
            <a:ext cx="5064836" cy="424668"/>
          </a:xfrm>
        </p:spPr>
        <p:txBody>
          <a:bodyPr>
            <a:normAutofit/>
          </a:bodyPr>
          <a:lstStyle/>
          <a:p>
            <a:r>
              <a:rPr lang="fr-FR" sz="2280" b="1" dirty="0"/>
              <a:t> CLASSE THREAD / INTERFACE RUNNABLE </a:t>
            </a:r>
          </a:p>
        </p:txBody>
      </p:sp>
      <p:sp>
        <p:nvSpPr>
          <p:cNvPr id="5" name="ZoneTexte 4">
            <a:extLst>
              <a:ext uri="{FF2B5EF4-FFF2-40B4-BE49-F238E27FC236}">
                <a16:creationId xmlns:a16="http://schemas.microsoft.com/office/drawing/2014/main" id="{E3EE2E80-EBCF-4C6A-B73B-718B51FAA445}"/>
              </a:ext>
            </a:extLst>
          </p:cNvPr>
          <p:cNvSpPr txBox="1"/>
          <p:nvPr/>
        </p:nvSpPr>
        <p:spPr>
          <a:xfrm>
            <a:off x="662526" y="1550247"/>
            <a:ext cx="5393192" cy="294824"/>
          </a:xfrm>
          <a:prstGeom prst="rect">
            <a:avLst/>
          </a:prstGeom>
          <a:noFill/>
        </p:spPr>
        <p:txBody>
          <a:bodyPr wrap="square">
            <a:spAutoFit/>
          </a:bodyPr>
          <a:lstStyle/>
          <a:p>
            <a:r>
              <a:rPr lang="fr-FR" sz="1316" dirty="0">
                <a:solidFill>
                  <a:srgbClr val="002060"/>
                </a:solidFill>
                <a:latin typeface="Poppins" panose="00000500000000000000" pitchFamily="2" charset="0"/>
                <a:cs typeface="Poppins" panose="00000500000000000000" pitchFamily="2" charset="0"/>
              </a:rPr>
              <a:t>Deux manière d’</a:t>
            </a:r>
            <a:r>
              <a:rPr lang="fr-FR" sz="1316" dirty="0" err="1">
                <a:solidFill>
                  <a:srgbClr val="002060"/>
                </a:solidFill>
                <a:latin typeface="Poppins" panose="00000500000000000000" pitchFamily="2" charset="0"/>
                <a:cs typeface="Poppins" panose="00000500000000000000" pitchFamily="2" charset="0"/>
              </a:rPr>
              <a:t>ecrire</a:t>
            </a:r>
            <a:r>
              <a:rPr lang="fr-FR" sz="1316" dirty="0">
                <a:solidFill>
                  <a:srgbClr val="002060"/>
                </a:solidFill>
                <a:latin typeface="Poppins" panose="00000500000000000000" pitchFamily="2" charset="0"/>
                <a:cs typeface="Poppins" panose="00000500000000000000" pitchFamily="2" charset="0"/>
              </a:rPr>
              <a:t> un thread</a:t>
            </a:r>
          </a:p>
        </p:txBody>
      </p:sp>
      <p:sp>
        <p:nvSpPr>
          <p:cNvPr id="7" name="ZoneTexte 6">
            <a:extLst>
              <a:ext uri="{FF2B5EF4-FFF2-40B4-BE49-F238E27FC236}">
                <a16:creationId xmlns:a16="http://schemas.microsoft.com/office/drawing/2014/main" id="{E3856DDC-1AA9-4C02-8F91-79B62F8E72C4}"/>
              </a:ext>
            </a:extLst>
          </p:cNvPr>
          <p:cNvSpPr txBox="1"/>
          <p:nvPr/>
        </p:nvSpPr>
        <p:spPr>
          <a:xfrm>
            <a:off x="813628" y="1999055"/>
            <a:ext cx="8717446" cy="1509772"/>
          </a:xfrm>
          <a:prstGeom prst="rect">
            <a:avLst/>
          </a:prstGeom>
          <a:noFill/>
        </p:spPr>
        <p:txBody>
          <a:bodyPr wrap="square">
            <a:spAutoFit/>
          </a:bodyPr>
          <a:lstStyle/>
          <a:p>
            <a:pPr marL="250631" indent="-250631">
              <a:buFont typeface="Wingdings" panose="05000000000000000000" pitchFamily="2" charset="2"/>
              <a:buChar char="Ø"/>
            </a:pPr>
            <a:r>
              <a:rPr lang="fr-FR" sz="1316" b="1" dirty="0">
                <a:solidFill>
                  <a:srgbClr val="002060"/>
                </a:solidFill>
                <a:latin typeface="Poppins" panose="00000500000000000000" pitchFamily="2" charset="0"/>
                <a:ea typeface="Times New Roman" panose="02020603050405020304" pitchFamily="18" charset="0"/>
                <a:cs typeface="Poppins" panose="00000500000000000000" pitchFamily="2" charset="0"/>
              </a:rPr>
              <a:t>La </a:t>
            </a:r>
            <a:r>
              <a:rPr lang="fr-FR" sz="1316" b="1" dirty="0" err="1">
                <a:solidFill>
                  <a:srgbClr val="002060"/>
                </a:solidFill>
                <a:latin typeface="Poppins" panose="00000500000000000000" pitchFamily="2" charset="0"/>
                <a:ea typeface="Times New Roman" panose="02020603050405020304" pitchFamily="18" charset="0"/>
                <a:cs typeface="Poppins" panose="00000500000000000000" pitchFamily="2" charset="0"/>
              </a:rPr>
              <a:t>Methode</a:t>
            </a:r>
            <a:r>
              <a:rPr lang="fr-FR" sz="1316" b="1" dirty="0">
                <a:solidFill>
                  <a:srgbClr val="002060"/>
                </a:solidFill>
                <a:latin typeface="Poppins" panose="00000500000000000000" pitchFamily="2" charset="0"/>
                <a:ea typeface="Times New Roman" panose="02020603050405020304" pitchFamily="18" charset="0"/>
                <a:cs typeface="Poppins" panose="00000500000000000000" pitchFamily="2" charset="0"/>
              </a:rPr>
              <a:t> </a:t>
            </a:r>
            <a:r>
              <a:rPr lang="fr-FR" sz="1316" b="1" dirty="0">
                <a:solidFill>
                  <a:schemeClr val="accent5">
                    <a:lumMod val="75000"/>
                  </a:schemeClr>
                </a:solidFill>
                <a:latin typeface="Poppins" panose="00000500000000000000" pitchFamily="2" charset="0"/>
                <a:ea typeface="Times New Roman" panose="02020603050405020304" pitchFamily="18" charset="0"/>
                <a:cs typeface="Poppins" panose="00000500000000000000" pitchFamily="2" charset="0"/>
              </a:rPr>
              <a:t>Run ()</a:t>
            </a:r>
          </a:p>
          <a:p>
            <a:endParaRPr lang="fr-FR" sz="1316" b="1" dirty="0">
              <a:solidFill>
                <a:srgbClr val="000000"/>
              </a:solidFill>
              <a:latin typeface="Poppins" panose="00000500000000000000" pitchFamily="2" charset="0"/>
              <a:ea typeface="Times New Roman" panose="02020603050405020304" pitchFamily="18" charset="0"/>
              <a:cs typeface="Poppins" panose="00000500000000000000" pitchFamily="2" charset="0"/>
            </a:endParaRPr>
          </a:p>
          <a:p>
            <a:r>
              <a:rPr lang="fr-FR" sz="1316" b="1" dirty="0">
                <a:solidFill>
                  <a:srgbClr val="000000"/>
                </a:solidFill>
                <a:latin typeface="Poppins" panose="00000500000000000000" pitchFamily="2" charset="0"/>
                <a:ea typeface="Times New Roman" panose="02020603050405020304" pitchFamily="18" charset="0"/>
                <a:cs typeface="Poppins" panose="00000500000000000000" pitchFamily="2" charset="0"/>
              </a:rPr>
              <a:t>	</a:t>
            </a:r>
            <a:r>
              <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rPr>
              <a:t>* est soit déclarée dans une </a:t>
            </a:r>
            <a:r>
              <a:rPr lang="fr-FR" sz="1316" dirty="0">
                <a:solidFill>
                  <a:schemeClr val="accent5">
                    <a:lumMod val="75000"/>
                  </a:schemeClr>
                </a:solidFill>
                <a:latin typeface="Poppins" panose="00000500000000000000" pitchFamily="2" charset="0"/>
                <a:ea typeface="Times New Roman" panose="02020603050405020304" pitchFamily="18" charset="0"/>
                <a:cs typeface="Poppins" panose="00000500000000000000" pitchFamily="2" charset="0"/>
              </a:rPr>
              <a:t>classe dérivée </a:t>
            </a:r>
            <a:r>
              <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rPr>
              <a:t>de la classe </a:t>
            </a:r>
            <a:r>
              <a:rPr lang="fr-FR" sz="1316" dirty="0">
                <a:solidFill>
                  <a:schemeClr val="accent5">
                    <a:lumMod val="75000"/>
                  </a:schemeClr>
                </a:solidFill>
                <a:latin typeface="Poppins" panose="00000500000000000000" pitchFamily="2" charset="0"/>
                <a:ea typeface="Times New Roman" panose="02020603050405020304" pitchFamily="18" charset="0"/>
                <a:cs typeface="Poppins" panose="00000500000000000000" pitchFamily="2" charset="0"/>
              </a:rPr>
              <a:t>Thread</a:t>
            </a:r>
          </a:p>
          <a:p>
            <a:endPar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endParaRPr>
          </a:p>
          <a:p>
            <a:r>
              <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rPr>
              <a:t>	*est soit déclarée dans une classe qui </a:t>
            </a:r>
            <a:r>
              <a:rPr lang="fr-FR" sz="1316" dirty="0">
                <a:solidFill>
                  <a:schemeClr val="accent5">
                    <a:lumMod val="75000"/>
                  </a:schemeClr>
                </a:solidFill>
                <a:latin typeface="Poppins" panose="00000500000000000000" pitchFamily="2" charset="0"/>
                <a:ea typeface="Times New Roman" panose="02020603050405020304" pitchFamily="18" charset="0"/>
                <a:cs typeface="Poppins" panose="00000500000000000000" pitchFamily="2" charset="0"/>
              </a:rPr>
              <a:t>implémente</a:t>
            </a:r>
            <a:r>
              <a:rPr lang="fr-FR" sz="1316" dirty="0">
                <a:solidFill>
                  <a:srgbClr val="000000"/>
                </a:solidFill>
                <a:latin typeface="Poppins" panose="00000500000000000000" pitchFamily="2" charset="0"/>
                <a:ea typeface="Times New Roman" panose="02020603050405020304" pitchFamily="18" charset="0"/>
                <a:cs typeface="Poppins" panose="00000500000000000000" pitchFamily="2" charset="0"/>
              </a:rPr>
              <a:t> </a:t>
            </a:r>
            <a:r>
              <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rPr>
              <a:t>l’interface</a:t>
            </a:r>
            <a:r>
              <a:rPr lang="fr-FR" sz="1316" dirty="0">
                <a:solidFill>
                  <a:srgbClr val="000000"/>
                </a:solidFill>
                <a:latin typeface="Poppins" panose="00000500000000000000" pitchFamily="2" charset="0"/>
                <a:ea typeface="Times New Roman" panose="02020603050405020304" pitchFamily="18" charset="0"/>
                <a:cs typeface="Poppins" panose="00000500000000000000" pitchFamily="2" charset="0"/>
              </a:rPr>
              <a:t> </a:t>
            </a:r>
            <a:r>
              <a:rPr lang="fr-FR" sz="1316" dirty="0" err="1">
                <a:solidFill>
                  <a:schemeClr val="accent5">
                    <a:lumMod val="75000"/>
                  </a:schemeClr>
                </a:solidFill>
                <a:latin typeface="Poppins" panose="00000500000000000000" pitchFamily="2" charset="0"/>
                <a:ea typeface="Times New Roman" panose="02020603050405020304" pitchFamily="18" charset="0"/>
                <a:cs typeface="Poppins" panose="00000500000000000000" pitchFamily="2" charset="0"/>
              </a:rPr>
              <a:t>Runnable</a:t>
            </a:r>
            <a:endParaRPr lang="fr-FR" sz="1316" dirty="0">
              <a:solidFill>
                <a:schemeClr val="accent5">
                  <a:lumMod val="75000"/>
                </a:schemeClr>
              </a:solidFill>
              <a:latin typeface="Poppins" panose="00000500000000000000" pitchFamily="2" charset="0"/>
              <a:ea typeface="Times New Roman" panose="02020603050405020304" pitchFamily="18" charset="0"/>
              <a:cs typeface="Poppins" panose="00000500000000000000" pitchFamily="2" charset="0"/>
            </a:endParaRPr>
          </a:p>
          <a:p>
            <a:endParaRPr lang="fr-FR" sz="1316" dirty="0">
              <a:solidFill>
                <a:srgbClr val="002060"/>
              </a:solidFill>
              <a:latin typeface="Poppins" panose="00000500000000000000" pitchFamily="2" charset="0"/>
              <a:ea typeface="Times New Roman" panose="02020603050405020304" pitchFamily="18" charset="0"/>
              <a:cs typeface="Poppins" panose="00000500000000000000" pitchFamily="2" charset="0"/>
            </a:endParaRPr>
          </a:p>
          <a:p>
            <a:pPr marL="250631" indent="-250631">
              <a:buFont typeface="Wingdings" panose="05000000000000000000" pitchFamily="2" charset="2"/>
              <a:buChar char="Ø"/>
            </a:pPr>
            <a:r>
              <a:rPr lang="fr-FR" sz="1316" b="1" dirty="0">
                <a:solidFill>
                  <a:srgbClr val="002060"/>
                </a:solidFill>
                <a:latin typeface="Poppins" panose="00000500000000000000" pitchFamily="2" charset="0"/>
                <a:cs typeface="Poppins" panose="00000500000000000000" pitchFamily="2" charset="0"/>
              </a:rPr>
              <a:t>Un Thread est lancé par la méthode </a:t>
            </a:r>
            <a:r>
              <a:rPr lang="fr-FR" sz="1316" b="1" dirty="0">
                <a:solidFill>
                  <a:schemeClr val="accent5">
                    <a:lumMod val="75000"/>
                  </a:schemeClr>
                </a:solidFill>
                <a:latin typeface="Poppins" panose="00000500000000000000" pitchFamily="2" charset="0"/>
                <a:cs typeface="Poppins" panose="00000500000000000000" pitchFamily="2" charset="0"/>
              </a:rPr>
              <a:t>start ( )</a:t>
            </a:r>
          </a:p>
        </p:txBody>
      </p:sp>
    </p:spTree>
    <p:extLst>
      <p:ext uri="{BB962C8B-B14F-4D97-AF65-F5344CB8AC3E}">
        <p14:creationId xmlns:p14="http://schemas.microsoft.com/office/powerpoint/2010/main" val="129174827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2EFC93-0B31-4D4D-9539-C76ABF4163BF}"/>
              </a:ext>
            </a:extLst>
          </p:cNvPr>
          <p:cNvSpPr>
            <a:spLocks noGrp="1"/>
          </p:cNvSpPr>
          <p:nvPr>
            <p:ph type="title"/>
          </p:nvPr>
        </p:nvSpPr>
        <p:spPr>
          <a:xfrm>
            <a:off x="584071" y="936967"/>
            <a:ext cx="4088482" cy="424668"/>
          </a:xfrm>
        </p:spPr>
        <p:txBody>
          <a:bodyPr>
            <a:normAutofit/>
          </a:bodyPr>
          <a:lstStyle/>
          <a:p>
            <a:r>
              <a:rPr lang="fr-FR" sz="2280" b="1" dirty="0"/>
              <a:t> EXEMPLE AVEC CLASSE THREAD  </a:t>
            </a:r>
          </a:p>
        </p:txBody>
      </p:sp>
      <p:sp>
        <p:nvSpPr>
          <p:cNvPr id="5" name="ZoneTexte 4">
            <a:extLst>
              <a:ext uri="{FF2B5EF4-FFF2-40B4-BE49-F238E27FC236}">
                <a16:creationId xmlns:a16="http://schemas.microsoft.com/office/drawing/2014/main" id="{A067E744-EE5E-4329-B7A4-98B7460AD3B7}"/>
              </a:ext>
            </a:extLst>
          </p:cNvPr>
          <p:cNvSpPr txBox="1"/>
          <p:nvPr/>
        </p:nvSpPr>
        <p:spPr>
          <a:xfrm>
            <a:off x="697396" y="1573494"/>
            <a:ext cx="5393192" cy="497316"/>
          </a:xfrm>
          <a:prstGeom prst="rect">
            <a:avLst/>
          </a:prstGeom>
          <a:noFill/>
        </p:spPr>
        <p:txBody>
          <a:bodyPr wrap="square">
            <a:spAutoFit/>
          </a:bodyPr>
          <a:lstStyle/>
          <a:p>
            <a:r>
              <a:rPr lang="fr-FR" sz="1316" dirty="0">
                <a:solidFill>
                  <a:srgbClr val="002060"/>
                </a:solidFill>
                <a:latin typeface="Poppins" panose="00000500000000000000" pitchFamily="2" charset="0"/>
                <a:cs typeface="Poppins" panose="00000500000000000000" pitchFamily="2" charset="0"/>
              </a:rPr>
              <a:t>Ecriture (Surcharge)  de l’invocation de la méthode run ()</a:t>
            </a:r>
          </a:p>
        </p:txBody>
      </p:sp>
      <p:sp>
        <p:nvSpPr>
          <p:cNvPr id="9" name="ZoneTexte 8">
            <a:extLst>
              <a:ext uri="{FF2B5EF4-FFF2-40B4-BE49-F238E27FC236}">
                <a16:creationId xmlns:a16="http://schemas.microsoft.com/office/drawing/2014/main" id="{56C49E2E-DD39-4086-BD59-3FE10779F65C}"/>
              </a:ext>
            </a:extLst>
          </p:cNvPr>
          <p:cNvSpPr txBox="1"/>
          <p:nvPr/>
        </p:nvSpPr>
        <p:spPr>
          <a:xfrm>
            <a:off x="906614" y="2064311"/>
            <a:ext cx="8659329" cy="497316"/>
          </a:xfrm>
          <a:prstGeom prst="rect">
            <a:avLst/>
          </a:prstGeom>
          <a:noFill/>
        </p:spPr>
        <p:txBody>
          <a:bodyPr wrap="square">
            <a:spAutoFit/>
          </a:bodyPr>
          <a:lstStyle/>
          <a:p>
            <a:pPr marL="250631" indent="-250631">
              <a:buFont typeface="Arial" panose="020B0604020202020204" pitchFamily="34" charset="0"/>
              <a:buChar char="•"/>
            </a:pPr>
            <a:r>
              <a:rPr lang="fr-FR" sz="1316" dirty="0">
                <a:solidFill>
                  <a:srgbClr val="002060"/>
                </a:solidFill>
                <a:latin typeface="Poppins" panose="00000500000000000000" pitchFamily="2" charset="0"/>
                <a:cs typeface="Poppins" panose="00000500000000000000" pitchFamily="2" charset="0"/>
              </a:rPr>
              <a:t>La Méthode appelé lors de l’invocation  de la méthode start () sur un objet de la classe Thread</a:t>
            </a:r>
          </a:p>
        </p:txBody>
      </p:sp>
      <p:pic>
        <p:nvPicPr>
          <p:cNvPr id="10" name="Picture 8">
            <a:extLst>
              <a:ext uri="{FF2B5EF4-FFF2-40B4-BE49-F238E27FC236}">
                <a16:creationId xmlns:a16="http://schemas.microsoft.com/office/drawing/2014/main" id="{545F01F1-05B4-4442-8B40-753A12A5F653}"/>
              </a:ext>
            </a:extLst>
          </p:cNvPr>
          <p:cNvPicPr>
            <a:picLocks noChangeAspect="1"/>
          </p:cNvPicPr>
          <p:nvPr/>
        </p:nvPicPr>
        <p:blipFill>
          <a:blip r:embed="rId2"/>
          <a:stretch>
            <a:fillRect/>
          </a:stretch>
        </p:blipFill>
        <p:spPr>
          <a:xfrm>
            <a:off x="1029875" y="2751965"/>
            <a:ext cx="7285355" cy="3118222"/>
          </a:xfrm>
          <a:prstGeom prst="rect">
            <a:avLst/>
          </a:prstGeom>
        </p:spPr>
      </p:pic>
    </p:spTree>
    <p:extLst>
      <p:ext uri="{BB962C8B-B14F-4D97-AF65-F5344CB8AC3E}">
        <p14:creationId xmlns:p14="http://schemas.microsoft.com/office/powerpoint/2010/main" val="52148207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78B73E-3309-4FDB-AD49-4F21B6FD6B72}"/>
              </a:ext>
            </a:extLst>
          </p:cNvPr>
          <p:cNvSpPr>
            <a:spLocks noGrp="1"/>
          </p:cNvSpPr>
          <p:nvPr>
            <p:ph type="title"/>
          </p:nvPr>
        </p:nvSpPr>
        <p:spPr>
          <a:xfrm>
            <a:off x="595694" y="948591"/>
            <a:ext cx="4262831" cy="424668"/>
          </a:xfrm>
        </p:spPr>
        <p:txBody>
          <a:bodyPr>
            <a:normAutofit/>
          </a:bodyPr>
          <a:lstStyle/>
          <a:p>
            <a:r>
              <a:rPr lang="fr-FR" sz="2280" b="1" dirty="0"/>
              <a:t> LES CONSTRUCTEURS DE THREAD  </a:t>
            </a:r>
          </a:p>
        </p:txBody>
      </p:sp>
      <p:sp>
        <p:nvSpPr>
          <p:cNvPr id="5" name="ZoneTexte 4">
            <a:extLst>
              <a:ext uri="{FF2B5EF4-FFF2-40B4-BE49-F238E27FC236}">
                <a16:creationId xmlns:a16="http://schemas.microsoft.com/office/drawing/2014/main" id="{6BE6E639-05B9-4F88-B029-6CD333FB9376}"/>
              </a:ext>
            </a:extLst>
          </p:cNvPr>
          <p:cNvSpPr txBox="1"/>
          <p:nvPr/>
        </p:nvSpPr>
        <p:spPr>
          <a:xfrm>
            <a:off x="595693" y="1586698"/>
            <a:ext cx="9516544" cy="2724720"/>
          </a:xfrm>
          <a:prstGeom prst="rect">
            <a:avLst/>
          </a:prstGeom>
          <a:noFill/>
        </p:spPr>
        <p:txBody>
          <a:bodyPr wrap="square">
            <a:spAutoFit/>
          </a:bodyPr>
          <a:lstStyle/>
          <a:p>
            <a:pPr marL="250631" indent="-250631">
              <a:buFont typeface="Wingdings" panose="05000000000000000000" pitchFamily="2" charset="2"/>
              <a:buChar char="Ø"/>
            </a:pPr>
            <a:r>
              <a:rPr lang="fr-FR" sz="1316" b="1" dirty="0">
                <a:solidFill>
                  <a:schemeClr val="accent5">
                    <a:lumMod val="75000"/>
                  </a:schemeClr>
                </a:solidFill>
                <a:latin typeface="Poppins" panose="00000500000000000000" pitchFamily="2" charset="0"/>
                <a:ea typeface="Times New Roman" panose="02020603050405020304" pitchFamily="18" charset="0"/>
                <a:cs typeface="Poppins" panose="00000500000000000000" pitchFamily="2" charset="0"/>
              </a:rPr>
              <a:t>Public Thread () ; // </a:t>
            </a:r>
            <a:r>
              <a:rPr lang="fr-FR" sz="1316" b="1" dirty="0">
                <a:solidFill>
                  <a:srgbClr val="002060"/>
                </a:solidFill>
                <a:latin typeface="Poppins" panose="00000500000000000000" pitchFamily="2" charset="0"/>
                <a:ea typeface="Times New Roman" panose="02020603050405020304" pitchFamily="18" charset="0"/>
                <a:cs typeface="Poppins" panose="00000500000000000000" pitchFamily="2" charset="0"/>
              </a:rPr>
              <a:t>créer un nouveau thread dont le nom est généré automatiquement (aléatoirement)</a:t>
            </a:r>
          </a:p>
          <a:p>
            <a:endParaRPr lang="fr-FR" sz="1316" b="1" dirty="0">
              <a:latin typeface="Poppins" panose="00000500000000000000" pitchFamily="2" charset="0"/>
              <a:ea typeface="Times New Roman" panose="02020603050405020304" pitchFamily="18" charset="0"/>
              <a:cs typeface="Poppins" panose="00000500000000000000" pitchFamily="2" charset="0"/>
            </a:endParaRPr>
          </a:p>
          <a:p>
            <a:endParaRPr lang="fr-FR" sz="1316" b="1" dirty="0">
              <a:latin typeface="Poppins" panose="00000500000000000000" pitchFamily="2" charset="0"/>
              <a:ea typeface="Times New Roman" panose="02020603050405020304" pitchFamily="18" charset="0"/>
              <a:cs typeface="Poppins" panose="00000500000000000000" pitchFamily="2" charset="0"/>
            </a:endParaRPr>
          </a:p>
          <a:p>
            <a:pPr marL="250631" indent="-250631">
              <a:buFont typeface="Wingdings" panose="05000000000000000000" pitchFamily="2" charset="2"/>
              <a:buChar char="Ø"/>
            </a:pPr>
            <a:r>
              <a:rPr lang="fr-FR" sz="1316" b="1" dirty="0">
                <a:latin typeface="Poppins" panose="00000500000000000000" pitchFamily="2" charset="0"/>
                <a:ea typeface="Times New Roman" panose="02020603050405020304" pitchFamily="18" charset="0"/>
                <a:cs typeface="Poppins" panose="00000500000000000000" pitchFamily="2" charset="0"/>
              </a:rPr>
              <a:t> </a:t>
            </a:r>
            <a:r>
              <a:rPr lang="fr-FR" sz="1316" b="1" dirty="0">
                <a:solidFill>
                  <a:schemeClr val="accent5">
                    <a:lumMod val="75000"/>
                  </a:schemeClr>
                </a:solidFill>
                <a:latin typeface="Poppins" panose="00000500000000000000" pitchFamily="2" charset="0"/>
                <a:ea typeface="Times New Roman" panose="02020603050405020304" pitchFamily="18" charset="0"/>
                <a:cs typeface="Poppins" panose="00000500000000000000" pitchFamily="2" charset="0"/>
              </a:rPr>
              <a:t>Public Thread (</a:t>
            </a:r>
            <a:r>
              <a:rPr lang="fr-FR" sz="1316" b="1" dirty="0" err="1">
                <a:solidFill>
                  <a:schemeClr val="accent5">
                    <a:lumMod val="75000"/>
                  </a:schemeClr>
                </a:solidFill>
                <a:latin typeface="Poppins" panose="00000500000000000000" pitchFamily="2" charset="0"/>
                <a:ea typeface="Times New Roman" panose="02020603050405020304" pitchFamily="18" charset="0"/>
                <a:cs typeface="Poppins" panose="00000500000000000000" pitchFamily="2" charset="0"/>
              </a:rPr>
              <a:t>Runnable</a:t>
            </a:r>
            <a:r>
              <a:rPr lang="fr-FR" sz="1316" b="1" dirty="0">
                <a:solidFill>
                  <a:schemeClr val="accent5">
                    <a:lumMod val="75000"/>
                  </a:schemeClr>
                </a:solidFill>
                <a:latin typeface="Poppins" panose="00000500000000000000" pitchFamily="2" charset="0"/>
                <a:ea typeface="Times New Roman" panose="02020603050405020304" pitchFamily="18" charset="0"/>
                <a:cs typeface="Poppins" panose="00000500000000000000" pitchFamily="2" charset="0"/>
              </a:rPr>
              <a:t> </a:t>
            </a:r>
            <a:r>
              <a:rPr lang="fr-FR" sz="1316" b="1" dirty="0" err="1">
                <a:solidFill>
                  <a:schemeClr val="accent5">
                    <a:lumMod val="75000"/>
                  </a:schemeClr>
                </a:solidFill>
                <a:latin typeface="Poppins" panose="00000500000000000000" pitchFamily="2" charset="0"/>
                <a:ea typeface="Times New Roman" panose="02020603050405020304" pitchFamily="18" charset="0"/>
                <a:cs typeface="Poppins" panose="00000500000000000000" pitchFamily="2" charset="0"/>
              </a:rPr>
              <a:t>target</a:t>
            </a:r>
            <a:r>
              <a:rPr lang="fr-FR" sz="1316" b="1" dirty="0">
                <a:solidFill>
                  <a:schemeClr val="accent5">
                    <a:lumMod val="75000"/>
                  </a:schemeClr>
                </a:solidFill>
                <a:latin typeface="Poppins" panose="00000500000000000000" pitchFamily="2" charset="0"/>
                <a:ea typeface="Times New Roman" panose="02020603050405020304" pitchFamily="18" charset="0"/>
                <a:cs typeface="Poppins" panose="00000500000000000000" pitchFamily="2" charset="0"/>
              </a:rPr>
              <a:t>)  ;</a:t>
            </a:r>
            <a:r>
              <a:rPr lang="fr-FR" sz="1316" b="1" dirty="0">
                <a:latin typeface="Poppins" panose="00000500000000000000" pitchFamily="2" charset="0"/>
                <a:ea typeface="Times New Roman" panose="02020603050405020304" pitchFamily="18" charset="0"/>
                <a:cs typeface="Poppins" panose="00000500000000000000" pitchFamily="2" charset="0"/>
              </a:rPr>
              <a:t> </a:t>
            </a:r>
            <a:r>
              <a:rPr lang="fr-FR" sz="1316" b="1" dirty="0">
                <a:solidFill>
                  <a:schemeClr val="accent5">
                    <a:lumMod val="75000"/>
                  </a:schemeClr>
                </a:solidFill>
                <a:latin typeface="Poppins" panose="00000500000000000000" pitchFamily="2" charset="0"/>
                <a:ea typeface="Times New Roman" panose="02020603050405020304" pitchFamily="18" charset="0"/>
                <a:cs typeface="Poppins" panose="00000500000000000000" pitchFamily="2" charset="0"/>
              </a:rPr>
              <a:t>// </a:t>
            </a:r>
            <a:r>
              <a:rPr lang="fr-FR" sz="1316" b="1" dirty="0" err="1">
                <a:solidFill>
                  <a:srgbClr val="002060"/>
                </a:solidFill>
                <a:latin typeface="Poppins" panose="00000500000000000000" pitchFamily="2" charset="0"/>
                <a:ea typeface="Times New Roman" panose="02020603050405020304" pitchFamily="18" charset="0"/>
                <a:cs typeface="Poppins" panose="00000500000000000000" pitchFamily="2" charset="0"/>
              </a:rPr>
              <a:t>target</a:t>
            </a:r>
            <a:r>
              <a:rPr lang="fr-FR" sz="1316" b="1" dirty="0">
                <a:solidFill>
                  <a:srgbClr val="002060"/>
                </a:solidFill>
                <a:latin typeface="Poppins" panose="00000500000000000000" pitchFamily="2" charset="0"/>
                <a:ea typeface="Times New Roman" panose="02020603050405020304" pitchFamily="18" charset="0"/>
                <a:cs typeface="Poppins" panose="00000500000000000000" pitchFamily="2" charset="0"/>
              </a:rPr>
              <a:t> est le nom de l’objet dont la méthode run est utilisé pour lancer le thread </a:t>
            </a:r>
          </a:p>
          <a:p>
            <a:pPr marL="250631" indent="-250631">
              <a:buFont typeface="Wingdings" panose="05000000000000000000" pitchFamily="2" charset="2"/>
              <a:buChar char="Ø"/>
            </a:pPr>
            <a:endParaRPr lang="fr-FR" sz="1316" b="1" dirty="0">
              <a:latin typeface="Poppins" panose="00000500000000000000" pitchFamily="2" charset="0"/>
              <a:ea typeface="Times New Roman" panose="02020603050405020304" pitchFamily="18" charset="0"/>
              <a:cs typeface="Poppins" panose="00000500000000000000" pitchFamily="2" charset="0"/>
            </a:endParaRPr>
          </a:p>
          <a:p>
            <a:pPr marL="250631" indent="-250631">
              <a:buFont typeface="Wingdings" panose="05000000000000000000" pitchFamily="2" charset="2"/>
              <a:buChar char="Ø"/>
            </a:pPr>
            <a:endParaRPr lang="fr-FR" sz="1316" b="1" dirty="0">
              <a:latin typeface="Poppins" panose="00000500000000000000" pitchFamily="2" charset="0"/>
              <a:ea typeface="Times New Roman" panose="02020603050405020304" pitchFamily="18" charset="0"/>
              <a:cs typeface="Poppins" panose="00000500000000000000" pitchFamily="2" charset="0"/>
            </a:endParaRPr>
          </a:p>
          <a:p>
            <a:pPr marL="250631" indent="-250631">
              <a:buFont typeface="Wingdings" panose="05000000000000000000" pitchFamily="2" charset="2"/>
              <a:buChar char="Ø"/>
            </a:pPr>
            <a:r>
              <a:rPr lang="fr-FR" sz="1316" b="1" dirty="0">
                <a:latin typeface="Poppins" panose="00000500000000000000" pitchFamily="2" charset="0"/>
                <a:ea typeface="Times New Roman" panose="02020603050405020304" pitchFamily="18" charset="0"/>
                <a:cs typeface="Poppins" panose="00000500000000000000" pitchFamily="2" charset="0"/>
              </a:rPr>
              <a:t> </a:t>
            </a:r>
            <a:r>
              <a:rPr lang="fr-FR" sz="1316" b="1" dirty="0">
                <a:solidFill>
                  <a:schemeClr val="accent5">
                    <a:lumMod val="75000"/>
                  </a:schemeClr>
                </a:solidFill>
                <a:latin typeface="Poppins" panose="00000500000000000000" pitchFamily="2" charset="0"/>
                <a:ea typeface="Times New Roman" panose="02020603050405020304" pitchFamily="18" charset="0"/>
                <a:cs typeface="Poppins" panose="00000500000000000000" pitchFamily="2" charset="0"/>
              </a:rPr>
              <a:t>Public Thread (</a:t>
            </a:r>
            <a:r>
              <a:rPr lang="fr-FR" sz="1316" b="1" dirty="0" err="1">
                <a:solidFill>
                  <a:schemeClr val="accent5">
                    <a:lumMod val="75000"/>
                  </a:schemeClr>
                </a:solidFill>
                <a:latin typeface="Poppins" panose="00000500000000000000" pitchFamily="2" charset="0"/>
                <a:ea typeface="Times New Roman" panose="02020603050405020304" pitchFamily="18" charset="0"/>
                <a:cs typeface="Poppins" panose="00000500000000000000" pitchFamily="2" charset="0"/>
              </a:rPr>
              <a:t>Runnable</a:t>
            </a:r>
            <a:r>
              <a:rPr lang="fr-FR" sz="1316" b="1" dirty="0">
                <a:solidFill>
                  <a:schemeClr val="accent5">
                    <a:lumMod val="75000"/>
                  </a:schemeClr>
                </a:solidFill>
                <a:latin typeface="Poppins" panose="00000500000000000000" pitchFamily="2" charset="0"/>
                <a:ea typeface="Times New Roman" panose="02020603050405020304" pitchFamily="18" charset="0"/>
                <a:cs typeface="Poppins" panose="00000500000000000000" pitchFamily="2" charset="0"/>
              </a:rPr>
              <a:t> </a:t>
            </a:r>
            <a:r>
              <a:rPr lang="fr-FR" sz="1316" b="1" dirty="0" err="1">
                <a:solidFill>
                  <a:schemeClr val="accent5">
                    <a:lumMod val="75000"/>
                  </a:schemeClr>
                </a:solidFill>
                <a:latin typeface="Poppins" panose="00000500000000000000" pitchFamily="2" charset="0"/>
                <a:ea typeface="Times New Roman" panose="02020603050405020304" pitchFamily="18" charset="0"/>
                <a:cs typeface="Poppins" panose="00000500000000000000" pitchFamily="2" charset="0"/>
              </a:rPr>
              <a:t>target</a:t>
            </a:r>
            <a:r>
              <a:rPr lang="fr-FR" sz="1316" b="1" dirty="0">
                <a:solidFill>
                  <a:schemeClr val="accent5">
                    <a:lumMod val="75000"/>
                  </a:schemeClr>
                </a:solidFill>
                <a:latin typeface="Poppins" panose="00000500000000000000" pitchFamily="2" charset="0"/>
                <a:ea typeface="Times New Roman" panose="02020603050405020304" pitchFamily="18" charset="0"/>
                <a:cs typeface="Poppins" panose="00000500000000000000" pitchFamily="2" charset="0"/>
              </a:rPr>
              <a:t> , String </a:t>
            </a:r>
            <a:r>
              <a:rPr lang="fr-FR" sz="1316" b="1" dirty="0" err="1">
                <a:solidFill>
                  <a:schemeClr val="accent5">
                    <a:lumMod val="75000"/>
                  </a:schemeClr>
                </a:solidFill>
                <a:latin typeface="Poppins" panose="00000500000000000000" pitchFamily="2" charset="0"/>
                <a:ea typeface="Times New Roman" panose="02020603050405020304" pitchFamily="18" charset="0"/>
                <a:cs typeface="Poppins" panose="00000500000000000000" pitchFamily="2" charset="0"/>
              </a:rPr>
              <a:t>name</a:t>
            </a:r>
            <a:r>
              <a:rPr lang="fr-FR" sz="1316" b="1" dirty="0">
                <a:solidFill>
                  <a:schemeClr val="accent5">
                    <a:lumMod val="75000"/>
                  </a:schemeClr>
                </a:solidFill>
                <a:latin typeface="Poppins" panose="00000500000000000000" pitchFamily="2" charset="0"/>
                <a:ea typeface="Times New Roman" panose="02020603050405020304" pitchFamily="18" charset="0"/>
                <a:cs typeface="Poppins" panose="00000500000000000000" pitchFamily="2" charset="0"/>
              </a:rPr>
              <a:t>)  ;</a:t>
            </a:r>
            <a:r>
              <a:rPr lang="fr-FR" sz="1316" b="1" dirty="0">
                <a:latin typeface="Poppins" panose="00000500000000000000" pitchFamily="2" charset="0"/>
                <a:ea typeface="Times New Roman" panose="02020603050405020304" pitchFamily="18" charset="0"/>
                <a:cs typeface="Poppins" panose="00000500000000000000" pitchFamily="2" charset="0"/>
              </a:rPr>
              <a:t> </a:t>
            </a:r>
            <a:r>
              <a:rPr lang="fr-FR" sz="1316" b="1" dirty="0">
                <a:solidFill>
                  <a:schemeClr val="accent5">
                    <a:lumMod val="75000"/>
                  </a:schemeClr>
                </a:solidFill>
                <a:latin typeface="Poppins" panose="00000500000000000000" pitchFamily="2" charset="0"/>
                <a:ea typeface="Times New Roman" panose="02020603050405020304" pitchFamily="18" charset="0"/>
                <a:cs typeface="Poppins" panose="00000500000000000000" pitchFamily="2" charset="0"/>
              </a:rPr>
              <a:t>// </a:t>
            </a:r>
            <a:r>
              <a:rPr lang="fr-FR" sz="1316" b="1" dirty="0">
                <a:solidFill>
                  <a:srgbClr val="002060"/>
                </a:solidFill>
                <a:latin typeface="Poppins" panose="00000500000000000000" pitchFamily="2" charset="0"/>
                <a:ea typeface="Times New Roman" panose="02020603050405020304" pitchFamily="18" charset="0"/>
                <a:cs typeface="Poppins" panose="00000500000000000000" pitchFamily="2" charset="0"/>
              </a:rPr>
              <a:t>On </a:t>
            </a:r>
            <a:r>
              <a:rPr lang="fr-FR" sz="1316" b="1" dirty="0" err="1">
                <a:solidFill>
                  <a:srgbClr val="002060"/>
                </a:solidFill>
                <a:latin typeface="Poppins" panose="00000500000000000000" pitchFamily="2" charset="0"/>
                <a:ea typeface="Times New Roman" panose="02020603050405020304" pitchFamily="18" charset="0"/>
                <a:cs typeface="Poppins" panose="00000500000000000000" pitchFamily="2" charset="0"/>
              </a:rPr>
              <a:t>precise</a:t>
            </a:r>
            <a:r>
              <a:rPr lang="fr-FR" sz="1316" b="1" dirty="0">
                <a:solidFill>
                  <a:srgbClr val="002060"/>
                </a:solidFill>
                <a:latin typeface="Poppins" panose="00000500000000000000" pitchFamily="2" charset="0"/>
                <a:ea typeface="Times New Roman" panose="02020603050405020304" pitchFamily="18" charset="0"/>
                <a:cs typeface="Poppins" panose="00000500000000000000" pitchFamily="2" charset="0"/>
              </a:rPr>
              <a:t> l’objet et le nom du thread </a:t>
            </a:r>
          </a:p>
          <a:p>
            <a:endParaRPr lang="fr-FR" sz="1316" b="1" dirty="0">
              <a:latin typeface="Poppins" panose="00000500000000000000" pitchFamily="2" charset="0"/>
              <a:ea typeface="Times New Roman" panose="02020603050405020304" pitchFamily="18" charset="0"/>
              <a:cs typeface="Poppins" panose="00000500000000000000" pitchFamily="2" charset="0"/>
            </a:endParaRPr>
          </a:p>
          <a:p>
            <a:endParaRPr lang="fr-FR" sz="1316" b="1" dirty="0">
              <a:latin typeface="Poppins" panose="00000500000000000000" pitchFamily="2" charset="0"/>
              <a:ea typeface="Times New Roman" panose="02020603050405020304" pitchFamily="18" charset="0"/>
              <a:cs typeface="Poppins" panose="00000500000000000000" pitchFamily="2" charset="0"/>
            </a:endParaRPr>
          </a:p>
          <a:p>
            <a:pPr marL="250631" indent="-250631">
              <a:buFont typeface="Wingdings" panose="05000000000000000000" pitchFamily="2" charset="2"/>
              <a:buChar char="Ø"/>
            </a:pPr>
            <a:r>
              <a:rPr lang="fr-FR" sz="1316" b="1" dirty="0">
                <a:solidFill>
                  <a:schemeClr val="accent5">
                    <a:lumMod val="75000"/>
                  </a:schemeClr>
                </a:solidFill>
                <a:latin typeface="Poppins" panose="00000500000000000000" pitchFamily="2" charset="0"/>
                <a:ea typeface="Times New Roman" panose="02020603050405020304" pitchFamily="18" charset="0"/>
                <a:cs typeface="Poppins" panose="00000500000000000000" pitchFamily="2" charset="0"/>
              </a:rPr>
              <a:t>Public Thread (String </a:t>
            </a:r>
            <a:r>
              <a:rPr lang="fr-FR" sz="1316" b="1" dirty="0" err="1">
                <a:solidFill>
                  <a:schemeClr val="accent5">
                    <a:lumMod val="75000"/>
                  </a:schemeClr>
                </a:solidFill>
                <a:latin typeface="Poppins" panose="00000500000000000000" pitchFamily="2" charset="0"/>
                <a:ea typeface="Times New Roman" panose="02020603050405020304" pitchFamily="18" charset="0"/>
                <a:cs typeface="Poppins" panose="00000500000000000000" pitchFamily="2" charset="0"/>
              </a:rPr>
              <a:t>name</a:t>
            </a:r>
            <a:r>
              <a:rPr lang="fr-FR" sz="1316" b="1" dirty="0">
                <a:solidFill>
                  <a:schemeClr val="accent5">
                    <a:lumMod val="75000"/>
                  </a:schemeClr>
                </a:solidFill>
                <a:latin typeface="Poppins" panose="00000500000000000000" pitchFamily="2" charset="0"/>
                <a:ea typeface="Times New Roman" panose="02020603050405020304" pitchFamily="18" charset="0"/>
                <a:cs typeface="Poppins" panose="00000500000000000000" pitchFamily="2" charset="0"/>
              </a:rPr>
              <a:t>)  ;</a:t>
            </a:r>
            <a:r>
              <a:rPr lang="fr-FR" sz="1316" b="1" dirty="0">
                <a:latin typeface="Poppins" panose="00000500000000000000" pitchFamily="2" charset="0"/>
                <a:ea typeface="Times New Roman" panose="02020603050405020304" pitchFamily="18" charset="0"/>
                <a:cs typeface="Poppins" panose="00000500000000000000" pitchFamily="2" charset="0"/>
              </a:rPr>
              <a:t> </a:t>
            </a:r>
            <a:r>
              <a:rPr lang="fr-FR" sz="1316" b="1" dirty="0">
                <a:solidFill>
                  <a:schemeClr val="accent5">
                    <a:lumMod val="75000"/>
                  </a:schemeClr>
                </a:solidFill>
                <a:latin typeface="Poppins" panose="00000500000000000000" pitchFamily="2" charset="0"/>
                <a:ea typeface="Times New Roman" panose="02020603050405020304" pitchFamily="18" charset="0"/>
                <a:cs typeface="Poppins" panose="00000500000000000000" pitchFamily="2" charset="0"/>
              </a:rPr>
              <a:t>// </a:t>
            </a:r>
            <a:r>
              <a:rPr lang="fr-FR" sz="1316" b="1" dirty="0">
                <a:solidFill>
                  <a:srgbClr val="002060"/>
                </a:solidFill>
                <a:latin typeface="Poppins" panose="00000500000000000000" pitchFamily="2" charset="0"/>
                <a:ea typeface="Times New Roman" panose="02020603050405020304" pitchFamily="18" charset="0"/>
                <a:cs typeface="Poppins" panose="00000500000000000000" pitchFamily="2" charset="0"/>
              </a:rPr>
              <a:t>On </a:t>
            </a:r>
            <a:r>
              <a:rPr lang="fr-FR" sz="1316" b="1" dirty="0" err="1">
                <a:solidFill>
                  <a:srgbClr val="002060"/>
                </a:solidFill>
                <a:latin typeface="Poppins" panose="00000500000000000000" pitchFamily="2" charset="0"/>
                <a:ea typeface="Times New Roman" panose="02020603050405020304" pitchFamily="18" charset="0"/>
                <a:cs typeface="Poppins" panose="00000500000000000000" pitchFamily="2" charset="0"/>
              </a:rPr>
              <a:t>precise</a:t>
            </a:r>
            <a:r>
              <a:rPr lang="fr-FR" sz="1316" b="1" dirty="0">
                <a:solidFill>
                  <a:srgbClr val="002060"/>
                </a:solidFill>
                <a:latin typeface="Poppins" panose="00000500000000000000" pitchFamily="2" charset="0"/>
                <a:ea typeface="Times New Roman" panose="02020603050405020304" pitchFamily="18" charset="0"/>
                <a:cs typeface="Poppins" panose="00000500000000000000" pitchFamily="2" charset="0"/>
              </a:rPr>
              <a:t> le nom du thread </a:t>
            </a:r>
          </a:p>
        </p:txBody>
      </p:sp>
    </p:spTree>
    <p:extLst>
      <p:ext uri="{BB962C8B-B14F-4D97-AF65-F5344CB8AC3E}">
        <p14:creationId xmlns:p14="http://schemas.microsoft.com/office/powerpoint/2010/main" val="262932467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533B2F-4EFF-43DF-91BA-813FF7F5CFD3}"/>
              </a:ext>
            </a:extLst>
          </p:cNvPr>
          <p:cNvSpPr>
            <a:spLocks noGrp="1"/>
          </p:cNvSpPr>
          <p:nvPr>
            <p:ph type="title"/>
          </p:nvPr>
        </p:nvSpPr>
        <p:spPr>
          <a:xfrm>
            <a:off x="572448" y="936967"/>
            <a:ext cx="4855618" cy="424668"/>
          </a:xfrm>
        </p:spPr>
        <p:txBody>
          <a:bodyPr>
            <a:normAutofit/>
          </a:bodyPr>
          <a:lstStyle/>
          <a:p>
            <a:r>
              <a:rPr lang="fr-FR" sz="2280" b="1" dirty="0"/>
              <a:t> EXEMPLE AVEC INTERFACE RUNNABLE</a:t>
            </a:r>
          </a:p>
        </p:txBody>
      </p:sp>
      <p:sp>
        <p:nvSpPr>
          <p:cNvPr id="5" name="ZoneTexte 4">
            <a:extLst>
              <a:ext uri="{FF2B5EF4-FFF2-40B4-BE49-F238E27FC236}">
                <a16:creationId xmlns:a16="http://schemas.microsoft.com/office/drawing/2014/main" id="{065B9294-8207-4FE0-A81D-790742371987}"/>
              </a:ext>
            </a:extLst>
          </p:cNvPr>
          <p:cNvSpPr txBox="1"/>
          <p:nvPr/>
        </p:nvSpPr>
        <p:spPr>
          <a:xfrm>
            <a:off x="662526" y="1503754"/>
            <a:ext cx="5393192" cy="294824"/>
          </a:xfrm>
          <a:prstGeom prst="rect">
            <a:avLst/>
          </a:prstGeom>
          <a:noFill/>
        </p:spPr>
        <p:txBody>
          <a:bodyPr wrap="square">
            <a:spAutoFit/>
          </a:bodyPr>
          <a:lstStyle/>
          <a:p>
            <a:r>
              <a:rPr lang="fr-FR" sz="1316" dirty="0" err="1">
                <a:solidFill>
                  <a:srgbClr val="002060"/>
                </a:solidFill>
                <a:latin typeface="Poppinsimblow"/>
              </a:rPr>
              <a:t>Implementation</a:t>
            </a:r>
            <a:r>
              <a:rPr lang="fr-FR" sz="1316" dirty="0">
                <a:solidFill>
                  <a:srgbClr val="002060"/>
                </a:solidFill>
                <a:latin typeface="Poppinsimblow"/>
              </a:rPr>
              <a:t> de l’interface </a:t>
            </a:r>
            <a:r>
              <a:rPr lang="fr-FR" sz="1316" dirty="0" err="1">
                <a:solidFill>
                  <a:srgbClr val="002060"/>
                </a:solidFill>
                <a:latin typeface="Poppinsimblow"/>
              </a:rPr>
              <a:t>runnable</a:t>
            </a:r>
            <a:endParaRPr lang="fr-FR" sz="1316" dirty="0">
              <a:solidFill>
                <a:srgbClr val="002060"/>
              </a:solidFill>
              <a:latin typeface="Poppinsimblow"/>
            </a:endParaRPr>
          </a:p>
        </p:txBody>
      </p:sp>
      <p:sp>
        <p:nvSpPr>
          <p:cNvPr id="7" name="ZoneTexte 6">
            <a:extLst>
              <a:ext uri="{FF2B5EF4-FFF2-40B4-BE49-F238E27FC236}">
                <a16:creationId xmlns:a16="http://schemas.microsoft.com/office/drawing/2014/main" id="{76E3C41F-297F-4ACA-B0B2-4E626545DBE2}"/>
              </a:ext>
            </a:extLst>
          </p:cNvPr>
          <p:cNvSpPr txBox="1"/>
          <p:nvPr/>
        </p:nvSpPr>
        <p:spPr>
          <a:xfrm>
            <a:off x="1034470" y="1929315"/>
            <a:ext cx="5393192" cy="294824"/>
          </a:xfrm>
          <a:prstGeom prst="rect">
            <a:avLst/>
          </a:prstGeom>
          <a:noFill/>
        </p:spPr>
        <p:txBody>
          <a:bodyPr wrap="square">
            <a:spAutoFit/>
          </a:bodyPr>
          <a:lstStyle/>
          <a:p>
            <a:pPr marL="250631" indent="-250631">
              <a:buFont typeface="Wingdings" panose="05000000000000000000" pitchFamily="2" charset="2"/>
              <a:buChar char="Ø"/>
            </a:pPr>
            <a:r>
              <a:rPr lang="fr-FR" sz="1316" b="1" dirty="0">
                <a:solidFill>
                  <a:srgbClr val="002060"/>
                </a:solidFill>
                <a:latin typeface="+mj-lt"/>
                <a:ea typeface="Times New Roman" panose="02020603050405020304" pitchFamily="18" charset="0"/>
                <a:cs typeface="Arial" panose="020B0604020202020204" pitchFamily="34" charset="0"/>
              </a:rPr>
              <a:t>Ecriture de la méthode Run</a:t>
            </a:r>
          </a:p>
        </p:txBody>
      </p:sp>
      <p:pic>
        <p:nvPicPr>
          <p:cNvPr id="8" name="Picture 10">
            <a:extLst>
              <a:ext uri="{FF2B5EF4-FFF2-40B4-BE49-F238E27FC236}">
                <a16:creationId xmlns:a16="http://schemas.microsoft.com/office/drawing/2014/main" id="{F196F39C-B3D8-4FCD-BC63-B4DBE28EFC28}"/>
              </a:ext>
            </a:extLst>
          </p:cNvPr>
          <p:cNvPicPr>
            <a:picLocks noChangeAspect="1"/>
          </p:cNvPicPr>
          <p:nvPr/>
        </p:nvPicPr>
        <p:blipFill>
          <a:blip r:embed="rId2"/>
          <a:stretch>
            <a:fillRect/>
          </a:stretch>
        </p:blipFill>
        <p:spPr>
          <a:xfrm>
            <a:off x="1034470" y="2359299"/>
            <a:ext cx="7249329" cy="3267887"/>
          </a:xfrm>
          <a:prstGeom prst="rect">
            <a:avLst/>
          </a:prstGeom>
        </p:spPr>
      </p:pic>
    </p:spTree>
    <p:extLst>
      <p:ext uri="{BB962C8B-B14F-4D97-AF65-F5344CB8AC3E}">
        <p14:creationId xmlns:p14="http://schemas.microsoft.com/office/powerpoint/2010/main" val="216707202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D2BFB3-13F8-4C9F-A21A-E02FEDC31C08}"/>
              </a:ext>
            </a:extLst>
          </p:cNvPr>
          <p:cNvSpPr>
            <a:spLocks noGrp="1"/>
          </p:cNvSpPr>
          <p:nvPr>
            <p:ph type="title"/>
          </p:nvPr>
        </p:nvSpPr>
        <p:spPr>
          <a:xfrm>
            <a:off x="584071" y="948591"/>
            <a:ext cx="3588682" cy="424668"/>
          </a:xfrm>
        </p:spPr>
        <p:txBody>
          <a:bodyPr>
            <a:normAutofit/>
          </a:bodyPr>
          <a:lstStyle/>
          <a:p>
            <a:r>
              <a:rPr lang="fr-FR" sz="2280" b="1" dirty="0"/>
              <a:t> CYCLE DE VIE D’UN THREAD</a:t>
            </a:r>
          </a:p>
        </p:txBody>
      </p:sp>
      <p:pic>
        <p:nvPicPr>
          <p:cNvPr id="4" name="Picture 8">
            <a:extLst>
              <a:ext uri="{FF2B5EF4-FFF2-40B4-BE49-F238E27FC236}">
                <a16:creationId xmlns:a16="http://schemas.microsoft.com/office/drawing/2014/main" id="{DB55D700-5EDB-48F2-8EE7-BC33B3C848AE}"/>
              </a:ext>
            </a:extLst>
          </p:cNvPr>
          <p:cNvPicPr>
            <a:picLocks noChangeAspect="1"/>
          </p:cNvPicPr>
          <p:nvPr/>
        </p:nvPicPr>
        <p:blipFill>
          <a:blip r:embed="rId2"/>
          <a:stretch>
            <a:fillRect/>
          </a:stretch>
        </p:blipFill>
        <p:spPr>
          <a:xfrm>
            <a:off x="906471" y="1584388"/>
            <a:ext cx="7636958" cy="4822530"/>
          </a:xfrm>
          <a:prstGeom prst="rect">
            <a:avLst/>
          </a:prstGeom>
        </p:spPr>
      </p:pic>
    </p:spTree>
    <p:extLst>
      <p:ext uri="{BB962C8B-B14F-4D97-AF65-F5344CB8AC3E}">
        <p14:creationId xmlns:p14="http://schemas.microsoft.com/office/powerpoint/2010/main" val="271269684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1EB3D1-334F-498B-9B21-3EEC93B2A8EA}"/>
              </a:ext>
            </a:extLst>
          </p:cNvPr>
          <p:cNvSpPr>
            <a:spLocks noGrp="1"/>
          </p:cNvSpPr>
          <p:nvPr>
            <p:ph type="title"/>
          </p:nvPr>
        </p:nvSpPr>
        <p:spPr>
          <a:xfrm>
            <a:off x="595694" y="960214"/>
            <a:ext cx="2868040" cy="424668"/>
          </a:xfrm>
        </p:spPr>
        <p:txBody>
          <a:bodyPr>
            <a:normAutofit/>
          </a:bodyPr>
          <a:lstStyle/>
          <a:p>
            <a:r>
              <a:rPr lang="fr-FR" sz="2280" b="1" dirty="0"/>
              <a:t> AUTRES MÉTHODES</a:t>
            </a:r>
          </a:p>
        </p:txBody>
      </p:sp>
      <p:sp>
        <p:nvSpPr>
          <p:cNvPr id="5" name="ZoneTexte 4">
            <a:extLst>
              <a:ext uri="{FF2B5EF4-FFF2-40B4-BE49-F238E27FC236}">
                <a16:creationId xmlns:a16="http://schemas.microsoft.com/office/drawing/2014/main" id="{439952E1-278A-4870-A114-7EE4DC609FB1}"/>
              </a:ext>
            </a:extLst>
          </p:cNvPr>
          <p:cNvSpPr txBox="1"/>
          <p:nvPr/>
        </p:nvSpPr>
        <p:spPr>
          <a:xfrm>
            <a:off x="755512" y="1512116"/>
            <a:ext cx="7241291" cy="3534686"/>
          </a:xfrm>
          <a:prstGeom prst="rect">
            <a:avLst/>
          </a:prstGeom>
          <a:noFill/>
        </p:spPr>
        <p:txBody>
          <a:bodyPr wrap="square">
            <a:spAutoFit/>
          </a:bodyPr>
          <a:lstStyle/>
          <a:p>
            <a:pPr marL="250631" indent="-250631">
              <a:buFont typeface="Wingdings" panose="05000000000000000000" pitchFamily="2" charset="2"/>
              <a:buChar char="Ø"/>
            </a:pPr>
            <a:r>
              <a:rPr lang="fr-FR" sz="1316" b="1" dirty="0">
                <a:solidFill>
                  <a:srgbClr val="002060"/>
                </a:solidFill>
                <a:latin typeface="+mj-lt"/>
                <a:ea typeface="Times New Roman" panose="02020603050405020304" pitchFamily="18" charset="0"/>
                <a:cs typeface="Arial" panose="020B0604020202020204" pitchFamily="34" charset="0"/>
              </a:rPr>
              <a:t> </a:t>
            </a:r>
            <a:r>
              <a:rPr lang="fr-FR" sz="1316" b="1" dirty="0" err="1">
                <a:solidFill>
                  <a:srgbClr val="0070C0"/>
                </a:solidFill>
                <a:latin typeface="+mj-lt"/>
                <a:ea typeface="Times New Roman" panose="02020603050405020304" pitchFamily="18" charset="0"/>
                <a:cs typeface="Arial" panose="020B0604020202020204" pitchFamily="34" charset="0"/>
              </a:rPr>
              <a:t>void</a:t>
            </a:r>
            <a:r>
              <a:rPr lang="fr-FR" sz="1316" b="1" dirty="0">
                <a:solidFill>
                  <a:srgbClr val="0070C0"/>
                </a:solidFill>
                <a:latin typeface="+mj-lt"/>
                <a:ea typeface="Times New Roman" panose="02020603050405020304" pitchFamily="18" charset="0"/>
                <a:cs typeface="Arial" panose="020B0604020202020204" pitchFamily="34" charset="0"/>
              </a:rPr>
              <a:t> destroy () ; </a:t>
            </a:r>
            <a:r>
              <a:rPr lang="fr-FR" sz="1316" b="1" dirty="0">
                <a:solidFill>
                  <a:srgbClr val="002060"/>
                </a:solidFill>
                <a:latin typeface="+mj-lt"/>
                <a:ea typeface="Times New Roman" panose="02020603050405020304" pitchFamily="18" charset="0"/>
                <a:cs typeface="Arial" panose="020B0604020202020204" pitchFamily="34" charset="0"/>
              </a:rPr>
              <a:t>// détruit le thread courant sans faire le ménage</a:t>
            </a:r>
          </a:p>
          <a:p>
            <a:pPr marL="250631" indent="-250631">
              <a:buFont typeface="Wingdings" panose="05000000000000000000" pitchFamily="2" charset="2"/>
              <a:buChar char="Ø"/>
            </a:pPr>
            <a:endParaRPr lang="fr-FR" sz="1316" b="1" dirty="0">
              <a:solidFill>
                <a:srgbClr val="002060"/>
              </a:solidFill>
              <a:latin typeface="+mj-lt"/>
              <a:ea typeface="Times New Roman" panose="02020603050405020304" pitchFamily="18" charset="0"/>
              <a:cs typeface="Arial" panose="020B0604020202020204" pitchFamily="34" charset="0"/>
            </a:endParaRPr>
          </a:p>
          <a:p>
            <a:pPr marL="250631" indent="-250631">
              <a:buFont typeface="Wingdings" panose="05000000000000000000" pitchFamily="2" charset="2"/>
              <a:buChar char="Ø"/>
            </a:pPr>
            <a:r>
              <a:rPr lang="fr-FR" sz="1316" b="1" dirty="0">
                <a:solidFill>
                  <a:srgbClr val="002060"/>
                </a:solidFill>
                <a:latin typeface="+mj-lt"/>
                <a:ea typeface="Times New Roman" panose="02020603050405020304" pitchFamily="18" charset="0"/>
                <a:cs typeface="Arial" panose="020B0604020202020204" pitchFamily="34" charset="0"/>
              </a:rPr>
              <a:t> </a:t>
            </a:r>
            <a:r>
              <a:rPr lang="fr-FR" sz="1316" b="1" dirty="0">
                <a:solidFill>
                  <a:srgbClr val="0070C0"/>
                </a:solidFill>
                <a:latin typeface="+mj-lt"/>
                <a:ea typeface="Times New Roman" panose="02020603050405020304" pitchFamily="18" charset="0"/>
                <a:cs typeface="Arial" panose="020B0604020202020204" pitchFamily="34" charset="0"/>
              </a:rPr>
              <a:t>String </a:t>
            </a:r>
            <a:r>
              <a:rPr lang="fr-FR" sz="1316" b="1" dirty="0" err="1">
                <a:solidFill>
                  <a:srgbClr val="0070C0"/>
                </a:solidFill>
                <a:latin typeface="+mj-lt"/>
                <a:ea typeface="Times New Roman" panose="02020603050405020304" pitchFamily="18" charset="0"/>
                <a:cs typeface="Arial" panose="020B0604020202020204" pitchFamily="34" charset="0"/>
              </a:rPr>
              <a:t>getName</a:t>
            </a:r>
            <a:r>
              <a:rPr lang="fr-FR" sz="1316" b="1" dirty="0">
                <a:solidFill>
                  <a:srgbClr val="0070C0"/>
                </a:solidFill>
                <a:latin typeface="+mj-lt"/>
                <a:ea typeface="Times New Roman" panose="02020603050405020304" pitchFamily="18" charset="0"/>
                <a:cs typeface="Arial" panose="020B0604020202020204" pitchFamily="34" charset="0"/>
              </a:rPr>
              <a:t>() ; </a:t>
            </a:r>
            <a:r>
              <a:rPr lang="fr-FR" sz="1316" b="1" dirty="0">
                <a:solidFill>
                  <a:srgbClr val="002060"/>
                </a:solidFill>
                <a:latin typeface="+mj-lt"/>
                <a:ea typeface="Times New Roman" panose="02020603050405020304" pitchFamily="18" charset="0"/>
                <a:cs typeface="Arial" panose="020B0604020202020204" pitchFamily="34" charset="0"/>
              </a:rPr>
              <a:t>// </a:t>
            </a:r>
            <a:r>
              <a:rPr lang="fr-FR" sz="1316" b="1" dirty="0">
                <a:solidFill>
                  <a:srgbClr val="002060"/>
                </a:solidFill>
                <a:ea typeface="Times New Roman" panose="02020603050405020304" pitchFamily="18" charset="0"/>
                <a:cs typeface="Arial" panose="020B0604020202020204" pitchFamily="34" charset="0"/>
              </a:rPr>
              <a:t>Retourne le nom du Thread </a:t>
            </a:r>
          </a:p>
          <a:p>
            <a:pPr marL="250631" indent="-250631">
              <a:buFont typeface="Wingdings" panose="05000000000000000000" pitchFamily="2" charset="2"/>
              <a:buChar char="Ø"/>
            </a:pPr>
            <a:endParaRPr lang="fr-FR" sz="1316" b="1" dirty="0">
              <a:solidFill>
                <a:srgbClr val="002060"/>
              </a:solidFill>
              <a:ea typeface="Times New Roman" panose="02020603050405020304" pitchFamily="18" charset="0"/>
              <a:cs typeface="Arial" panose="020B0604020202020204" pitchFamily="34" charset="0"/>
            </a:endParaRPr>
          </a:p>
          <a:p>
            <a:pPr marL="250631" indent="-250631">
              <a:buFont typeface="Wingdings" panose="05000000000000000000" pitchFamily="2" charset="2"/>
              <a:buChar char="Ø"/>
            </a:pPr>
            <a:r>
              <a:rPr lang="fr-FR" sz="1316" b="1" dirty="0">
                <a:solidFill>
                  <a:srgbClr val="002060"/>
                </a:solidFill>
                <a:ea typeface="Times New Roman" panose="02020603050405020304" pitchFamily="18" charset="0"/>
                <a:cs typeface="Arial" panose="020B0604020202020204" pitchFamily="34" charset="0"/>
              </a:rPr>
              <a:t> </a:t>
            </a:r>
            <a:r>
              <a:rPr lang="fr-FR" sz="1316" b="1" dirty="0" err="1">
                <a:solidFill>
                  <a:srgbClr val="0070C0"/>
                </a:solidFill>
                <a:ea typeface="Times New Roman" panose="02020603050405020304" pitchFamily="18" charset="0"/>
                <a:cs typeface="Arial" panose="020B0604020202020204" pitchFamily="34" charset="0"/>
              </a:rPr>
              <a:t>int</a:t>
            </a:r>
            <a:r>
              <a:rPr lang="fr-FR" sz="1316" b="1" dirty="0">
                <a:solidFill>
                  <a:srgbClr val="0070C0"/>
                </a:solidFill>
                <a:ea typeface="Times New Roman" panose="02020603050405020304" pitchFamily="18" charset="0"/>
                <a:cs typeface="Arial" panose="020B0604020202020204" pitchFamily="34" charset="0"/>
              </a:rPr>
              <a:t> </a:t>
            </a:r>
            <a:r>
              <a:rPr lang="fr-FR" sz="1316" b="1" dirty="0" err="1">
                <a:solidFill>
                  <a:srgbClr val="0070C0"/>
                </a:solidFill>
                <a:ea typeface="Times New Roman" panose="02020603050405020304" pitchFamily="18" charset="0"/>
                <a:cs typeface="Arial" panose="020B0604020202020204" pitchFamily="34" charset="0"/>
              </a:rPr>
              <a:t>getPriority</a:t>
            </a:r>
            <a:r>
              <a:rPr lang="fr-FR" sz="1316" b="1" dirty="0">
                <a:solidFill>
                  <a:srgbClr val="0070C0"/>
                </a:solidFill>
                <a:ea typeface="Times New Roman" panose="02020603050405020304" pitchFamily="18" charset="0"/>
                <a:cs typeface="Arial" panose="020B0604020202020204" pitchFamily="34" charset="0"/>
              </a:rPr>
              <a:t>() ; </a:t>
            </a:r>
            <a:r>
              <a:rPr lang="fr-FR" sz="1316" b="1" dirty="0">
                <a:solidFill>
                  <a:srgbClr val="002060"/>
                </a:solidFill>
                <a:ea typeface="Times New Roman" panose="02020603050405020304" pitchFamily="18" charset="0"/>
                <a:cs typeface="Arial" panose="020B0604020202020204" pitchFamily="34" charset="0"/>
              </a:rPr>
              <a:t>// Retourne la priorité du Thread</a:t>
            </a:r>
          </a:p>
          <a:p>
            <a:endParaRPr lang="fr-FR" sz="1316" b="1" dirty="0">
              <a:solidFill>
                <a:srgbClr val="0070C0"/>
              </a:solidFill>
              <a:ea typeface="Times New Roman" panose="02020603050405020304" pitchFamily="18" charset="0"/>
              <a:cs typeface="Arial" panose="020B0604020202020204" pitchFamily="34" charset="0"/>
            </a:endParaRPr>
          </a:p>
          <a:p>
            <a:pPr marL="250631" indent="-250631">
              <a:buFont typeface="Wingdings" panose="05000000000000000000" pitchFamily="2" charset="2"/>
              <a:buChar char="Ø"/>
            </a:pPr>
            <a:r>
              <a:rPr lang="fr-FR" sz="1316" b="1" dirty="0">
                <a:solidFill>
                  <a:srgbClr val="0070C0"/>
                </a:solidFill>
                <a:ea typeface="Times New Roman" panose="02020603050405020304" pitchFamily="18" charset="0"/>
                <a:cs typeface="Arial" panose="020B0604020202020204" pitchFamily="34" charset="0"/>
              </a:rPr>
              <a:t> </a:t>
            </a:r>
            <a:r>
              <a:rPr lang="fr-FR" sz="1316" b="1" dirty="0" err="1">
                <a:solidFill>
                  <a:srgbClr val="0070C0"/>
                </a:solidFill>
                <a:ea typeface="Times New Roman" panose="02020603050405020304" pitchFamily="18" charset="0"/>
                <a:cs typeface="Arial" panose="020B0604020202020204" pitchFamily="34" charset="0"/>
              </a:rPr>
              <a:t>void</a:t>
            </a:r>
            <a:r>
              <a:rPr lang="fr-FR" sz="1316" b="1" dirty="0">
                <a:solidFill>
                  <a:srgbClr val="0070C0"/>
                </a:solidFill>
                <a:ea typeface="Times New Roman" panose="02020603050405020304" pitchFamily="18" charset="0"/>
                <a:cs typeface="Arial" panose="020B0604020202020204" pitchFamily="34" charset="0"/>
              </a:rPr>
              <a:t> </a:t>
            </a:r>
            <a:r>
              <a:rPr lang="fr-FR" sz="1316" b="1" dirty="0" err="1">
                <a:solidFill>
                  <a:srgbClr val="0070C0"/>
                </a:solidFill>
                <a:ea typeface="Times New Roman" panose="02020603050405020304" pitchFamily="18" charset="0"/>
                <a:cs typeface="Arial" panose="020B0604020202020204" pitchFamily="34" charset="0"/>
              </a:rPr>
              <a:t>setPriority</a:t>
            </a:r>
            <a:r>
              <a:rPr lang="fr-FR" sz="1316" b="1" dirty="0">
                <a:solidFill>
                  <a:srgbClr val="0070C0"/>
                </a:solidFill>
                <a:ea typeface="Times New Roman" panose="02020603050405020304" pitchFamily="18" charset="0"/>
                <a:cs typeface="Arial" panose="020B0604020202020204" pitchFamily="34" charset="0"/>
              </a:rPr>
              <a:t>(</a:t>
            </a:r>
            <a:r>
              <a:rPr lang="fr-FR" sz="1316" b="1" dirty="0" err="1">
                <a:solidFill>
                  <a:srgbClr val="0070C0"/>
                </a:solidFill>
                <a:ea typeface="Times New Roman" panose="02020603050405020304" pitchFamily="18" charset="0"/>
                <a:cs typeface="Arial" panose="020B0604020202020204" pitchFamily="34" charset="0"/>
              </a:rPr>
              <a:t>int</a:t>
            </a:r>
            <a:r>
              <a:rPr lang="fr-FR" sz="1316" b="1" dirty="0">
                <a:solidFill>
                  <a:srgbClr val="0070C0"/>
                </a:solidFill>
                <a:ea typeface="Times New Roman" panose="02020603050405020304" pitchFamily="18" charset="0"/>
                <a:cs typeface="Arial" panose="020B0604020202020204" pitchFamily="34" charset="0"/>
              </a:rPr>
              <a:t> </a:t>
            </a:r>
            <a:r>
              <a:rPr lang="fr-FR" sz="1316" b="1" dirty="0" err="1">
                <a:solidFill>
                  <a:srgbClr val="0070C0"/>
                </a:solidFill>
                <a:ea typeface="Times New Roman" panose="02020603050405020304" pitchFamily="18" charset="0"/>
                <a:cs typeface="Arial" panose="020B0604020202020204" pitchFamily="34" charset="0"/>
              </a:rPr>
              <a:t>newPriority</a:t>
            </a:r>
            <a:r>
              <a:rPr lang="fr-FR" sz="1316" b="1" dirty="0">
                <a:solidFill>
                  <a:srgbClr val="0070C0"/>
                </a:solidFill>
                <a:ea typeface="Times New Roman" panose="02020603050405020304" pitchFamily="18" charset="0"/>
                <a:cs typeface="Arial" panose="020B0604020202020204" pitchFamily="34" charset="0"/>
              </a:rPr>
              <a:t>) ; </a:t>
            </a:r>
            <a:r>
              <a:rPr lang="fr-FR" sz="1316" b="1" dirty="0">
                <a:solidFill>
                  <a:srgbClr val="002060"/>
                </a:solidFill>
                <a:ea typeface="Times New Roman" panose="02020603050405020304" pitchFamily="18" charset="0"/>
                <a:cs typeface="Arial" panose="020B0604020202020204" pitchFamily="34" charset="0"/>
              </a:rPr>
              <a:t>// Changer la priorité du Thread (MAX_PRIORITY(10), MIN_PRIORITY(1),5)</a:t>
            </a:r>
          </a:p>
          <a:p>
            <a:pPr marL="250631" indent="-250631">
              <a:buFont typeface="Wingdings" panose="05000000000000000000" pitchFamily="2" charset="2"/>
              <a:buChar char="Ø"/>
            </a:pPr>
            <a:r>
              <a:rPr lang="fr-FR" sz="1316" b="1" dirty="0">
                <a:solidFill>
                  <a:srgbClr val="0070C0"/>
                </a:solidFill>
                <a:ea typeface="Times New Roman" panose="02020603050405020304" pitchFamily="18" charset="0"/>
                <a:cs typeface="Arial" panose="020B0604020202020204" pitchFamily="34" charset="0"/>
              </a:rPr>
              <a:t> </a:t>
            </a:r>
            <a:r>
              <a:rPr lang="fr-FR" sz="1316" b="1" dirty="0" err="1">
                <a:solidFill>
                  <a:srgbClr val="0070C0"/>
                </a:solidFill>
                <a:ea typeface="Times New Roman" panose="02020603050405020304" pitchFamily="18" charset="0"/>
                <a:cs typeface="Arial" panose="020B0604020202020204" pitchFamily="34" charset="0"/>
              </a:rPr>
              <a:t>static</a:t>
            </a:r>
            <a:r>
              <a:rPr lang="fr-FR" sz="1316" b="1" dirty="0">
                <a:solidFill>
                  <a:srgbClr val="0070C0"/>
                </a:solidFill>
                <a:ea typeface="Times New Roman" panose="02020603050405020304" pitchFamily="18" charset="0"/>
                <a:cs typeface="Arial" panose="020B0604020202020204" pitchFamily="34" charset="0"/>
              </a:rPr>
              <a:t> </a:t>
            </a:r>
            <a:r>
              <a:rPr lang="fr-FR" sz="1316" b="1" dirty="0" err="1">
                <a:solidFill>
                  <a:srgbClr val="0070C0"/>
                </a:solidFill>
                <a:ea typeface="Times New Roman" panose="02020603050405020304" pitchFamily="18" charset="0"/>
                <a:cs typeface="Arial" panose="020B0604020202020204" pitchFamily="34" charset="0"/>
              </a:rPr>
              <a:t>boolean</a:t>
            </a:r>
            <a:r>
              <a:rPr lang="fr-FR" sz="1316" b="1" dirty="0">
                <a:solidFill>
                  <a:srgbClr val="0070C0"/>
                </a:solidFill>
                <a:ea typeface="Times New Roman" panose="02020603050405020304" pitchFamily="18" charset="0"/>
                <a:cs typeface="Arial" panose="020B0604020202020204" pitchFamily="34" charset="0"/>
              </a:rPr>
              <a:t> </a:t>
            </a:r>
            <a:r>
              <a:rPr lang="fr-FR" sz="1316" b="1" dirty="0" err="1">
                <a:solidFill>
                  <a:srgbClr val="0070C0"/>
                </a:solidFill>
                <a:ea typeface="Times New Roman" panose="02020603050405020304" pitchFamily="18" charset="0"/>
                <a:cs typeface="Arial" panose="020B0604020202020204" pitchFamily="34" charset="0"/>
              </a:rPr>
              <a:t>interrupted</a:t>
            </a:r>
            <a:r>
              <a:rPr lang="fr-FR" sz="1316" b="1" dirty="0">
                <a:solidFill>
                  <a:srgbClr val="0070C0"/>
                </a:solidFill>
                <a:ea typeface="Times New Roman" panose="02020603050405020304" pitchFamily="18" charset="0"/>
                <a:cs typeface="Arial" panose="020B0604020202020204" pitchFamily="34" charset="0"/>
              </a:rPr>
              <a:t>() ; </a:t>
            </a:r>
            <a:r>
              <a:rPr lang="fr-FR" sz="1316" b="1" dirty="0">
                <a:solidFill>
                  <a:srgbClr val="002060"/>
                </a:solidFill>
                <a:ea typeface="Times New Roman" panose="02020603050405020304" pitchFamily="18" charset="0"/>
                <a:cs typeface="Arial" panose="020B0604020202020204" pitchFamily="34" charset="0"/>
              </a:rPr>
              <a:t>// Teste si le thread courant a été interrompu</a:t>
            </a:r>
          </a:p>
          <a:p>
            <a:pPr marL="250631" indent="-250631">
              <a:buFont typeface="Wingdings" panose="05000000000000000000" pitchFamily="2" charset="2"/>
              <a:buChar char="Ø"/>
            </a:pPr>
            <a:endParaRPr lang="fr-FR" sz="1316" b="1" dirty="0">
              <a:solidFill>
                <a:srgbClr val="002060"/>
              </a:solidFill>
              <a:ea typeface="Times New Roman" panose="02020603050405020304" pitchFamily="18" charset="0"/>
              <a:cs typeface="Arial" panose="020B0604020202020204" pitchFamily="34" charset="0"/>
            </a:endParaRPr>
          </a:p>
          <a:p>
            <a:pPr marL="250631" indent="-250631">
              <a:buFont typeface="Wingdings" panose="05000000000000000000" pitchFamily="2" charset="2"/>
              <a:buChar char="Ø"/>
            </a:pPr>
            <a:r>
              <a:rPr lang="fr-FR" sz="1316" b="1" dirty="0">
                <a:solidFill>
                  <a:srgbClr val="002060"/>
                </a:solidFill>
                <a:ea typeface="Times New Roman" panose="02020603050405020304" pitchFamily="18" charset="0"/>
                <a:cs typeface="Arial" panose="020B0604020202020204" pitchFamily="34" charset="0"/>
              </a:rPr>
              <a:t> </a:t>
            </a:r>
            <a:r>
              <a:rPr lang="fr-FR" sz="1316" b="1" dirty="0" err="1">
                <a:solidFill>
                  <a:srgbClr val="0070C0"/>
                </a:solidFill>
                <a:ea typeface="Times New Roman" panose="02020603050405020304" pitchFamily="18" charset="0"/>
                <a:cs typeface="Arial" panose="020B0604020202020204" pitchFamily="34" charset="0"/>
              </a:rPr>
              <a:t>void</a:t>
            </a:r>
            <a:r>
              <a:rPr lang="fr-FR" sz="1316" b="1" dirty="0">
                <a:solidFill>
                  <a:srgbClr val="0070C0"/>
                </a:solidFill>
                <a:ea typeface="Times New Roman" panose="02020603050405020304" pitchFamily="18" charset="0"/>
                <a:cs typeface="Arial" panose="020B0604020202020204" pitchFamily="34" charset="0"/>
              </a:rPr>
              <a:t> </a:t>
            </a:r>
            <a:r>
              <a:rPr lang="fr-FR" sz="1316" b="1" dirty="0" err="1">
                <a:solidFill>
                  <a:srgbClr val="0070C0"/>
                </a:solidFill>
                <a:ea typeface="Times New Roman" panose="02020603050405020304" pitchFamily="18" charset="0"/>
                <a:cs typeface="Arial" panose="020B0604020202020204" pitchFamily="34" charset="0"/>
              </a:rPr>
              <a:t>resume</a:t>
            </a:r>
            <a:r>
              <a:rPr lang="fr-FR" sz="1316" b="1" dirty="0">
                <a:solidFill>
                  <a:srgbClr val="0070C0"/>
                </a:solidFill>
                <a:ea typeface="Times New Roman" panose="02020603050405020304" pitchFamily="18" charset="0"/>
                <a:cs typeface="Arial" panose="020B0604020202020204" pitchFamily="34" charset="0"/>
              </a:rPr>
              <a:t>(); </a:t>
            </a:r>
            <a:r>
              <a:rPr lang="fr-FR" sz="1316" b="1" dirty="0">
                <a:solidFill>
                  <a:srgbClr val="002060"/>
                </a:solidFill>
                <a:ea typeface="Times New Roman" panose="02020603050405020304" pitchFamily="18" charset="0"/>
                <a:cs typeface="Arial" panose="020B0604020202020204" pitchFamily="34" charset="0"/>
              </a:rPr>
              <a:t>// Redémarre le Thread </a:t>
            </a:r>
          </a:p>
          <a:p>
            <a:endParaRPr lang="fr-FR" sz="1316" b="1" dirty="0">
              <a:solidFill>
                <a:srgbClr val="002060"/>
              </a:solidFill>
              <a:ea typeface="Times New Roman" panose="02020603050405020304" pitchFamily="18" charset="0"/>
              <a:cs typeface="Arial" panose="020B0604020202020204" pitchFamily="34" charset="0"/>
            </a:endParaRPr>
          </a:p>
          <a:p>
            <a:pPr marL="250631" indent="-250631">
              <a:buFont typeface="Wingdings" panose="05000000000000000000" pitchFamily="2" charset="2"/>
              <a:buChar char="Ø"/>
            </a:pPr>
            <a:r>
              <a:rPr lang="fr-FR" sz="1316" b="1" dirty="0">
                <a:solidFill>
                  <a:srgbClr val="002060"/>
                </a:solidFill>
                <a:ea typeface="Times New Roman" panose="02020603050405020304" pitchFamily="18" charset="0"/>
                <a:cs typeface="Arial" panose="020B0604020202020204" pitchFamily="34" charset="0"/>
              </a:rPr>
              <a:t> </a:t>
            </a:r>
            <a:r>
              <a:rPr lang="fr-FR" sz="1316" b="1" dirty="0" err="1">
                <a:solidFill>
                  <a:srgbClr val="0070C0"/>
                </a:solidFill>
                <a:ea typeface="Times New Roman" panose="02020603050405020304" pitchFamily="18" charset="0"/>
                <a:cs typeface="Arial" panose="020B0604020202020204" pitchFamily="34" charset="0"/>
              </a:rPr>
              <a:t>void</a:t>
            </a:r>
            <a:r>
              <a:rPr lang="fr-FR" sz="1316" b="1" dirty="0">
                <a:solidFill>
                  <a:srgbClr val="0070C0"/>
                </a:solidFill>
                <a:ea typeface="Times New Roman" panose="02020603050405020304" pitchFamily="18" charset="0"/>
                <a:cs typeface="Arial" panose="020B0604020202020204" pitchFamily="34" charset="0"/>
              </a:rPr>
              <a:t> stop() ; </a:t>
            </a:r>
            <a:r>
              <a:rPr lang="fr-FR" sz="1316" b="1" dirty="0">
                <a:solidFill>
                  <a:srgbClr val="002060"/>
                </a:solidFill>
                <a:ea typeface="Times New Roman" panose="02020603050405020304" pitchFamily="18" charset="0"/>
                <a:cs typeface="Arial" panose="020B0604020202020204" pitchFamily="34" charset="0"/>
              </a:rPr>
              <a:t>// </a:t>
            </a:r>
            <a:r>
              <a:rPr lang="fr-FR" sz="1316" b="1" dirty="0" err="1">
                <a:solidFill>
                  <a:srgbClr val="002060"/>
                </a:solidFill>
                <a:ea typeface="Times New Roman" panose="02020603050405020304" pitchFamily="18" charset="0"/>
                <a:cs typeface="Arial" panose="020B0604020202020204" pitchFamily="34" charset="0"/>
              </a:rPr>
              <a:t>Arrete</a:t>
            </a:r>
            <a:r>
              <a:rPr lang="fr-FR" sz="1316" b="1" dirty="0">
                <a:solidFill>
                  <a:srgbClr val="002060"/>
                </a:solidFill>
                <a:ea typeface="Times New Roman" panose="02020603050405020304" pitchFamily="18" charset="0"/>
                <a:cs typeface="Arial" panose="020B0604020202020204" pitchFamily="34" charset="0"/>
              </a:rPr>
              <a:t> le Thread</a:t>
            </a:r>
          </a:p>
          <a:p>
            <a:endParaRPr lang="fr-FR" sz="1316" b="1" dirty="0">
              <a:solidFill>
                <a:srgbClr val="002060"/>
              </a:solidFill>
              <a:ea typeface="Times New Roman" panose="02020603050405020304" pitchFamily="18" charset="0"/>
              <a:cs typeface="Arial" panose="020B0604020202020204" pitchFamily="34" charset="0"/>
            </a:endParaRPr>
          </a:p>
          <a:p>
            <a:pPr marL="250631" indent="-250631">
              <a:buFont typeface="Wingdings" panose="05000000000000000000" pitchFamily="2" charset="2"/>
              <a:buChar char="Ø"/>
            </a:pPr>
            <a:r>
              <a:rPr lang="fr-FR" sz="1316" b="1" dirty="0">
                <a:solidFill>
                  <a:srgbClr val="002060"/>
                </a:solidFill>
                <a:ea typeface="Times New Roman" panose="02020603050405020304" pitchFamily="18" charset="0"/>
                <a:cs typeface="Arial" panose="020B0604020202020204" pitchFamily="34" charset="0"/>
              </a:rPr>
              <a:t> </a:t>
            </a:r>
            <a:r>
              <a:rPr lang="fr-FR" sz="1316" b="1" dirty="0" err="1">
                <a:solidFill>
                  <a:srgbClr val="0070C0"/>
                </a:solidFill>
                <a:ea typeface="Times New Roman" panose="02020603050405020304" pitchFamily="18" charset="0"/>
                <a:cs typeface="Arial" panose="020B0604020202020204" pitchFamily="34" charset="0"/>
              </a:rPr>
              <a:t>void</a:t>
            </a:r>
            <a:r>
              <a:rPr lang="fr-FR" sz="1316" b="1" dirty="0">
                <a:solidFill>
                  <a:srgbClr val="0070C0"/>
                </a:solidFill>
                <a:ea typeface="Times New Roman" panose="02020603050405020304" pitchFamily="18" charset="0"/>
                <a:cs typeface="Arial" panose="020B0604020202020204" pitchFamily="34" charset="0"/>
              </a:rPr>
              <a:t> suspend() ; </a:t>
            </a:r>
            <a:r>
              <a:rPr lang="fr-FR" sz="1316" b="1" dirty="0">
                <a:solidFill>
                  <a:srgbClr val="002060"/>
                </a:solidFill>
                <a:ea typeface="Times New Roman" panose="02020603050405020304" pitchFamily="18" charset="0"/>
                <a:cs typeface="Arial" panose="020B0604020202020204" pitchFamily="34" charset="0"/>
              </a:rPr>
              <a:t>// </a:t>
            </a:r>
            <a:r>
              <a:rPr lang="fr-FR" sz="1316" b="1" dirty="0" err="1">
                <a:solidFill>
                  <a:srgbClr val="002060"/>
                </a:solidFill>
                <a:ea typeface="Times New Roman" panose="02020603050405020304" pitchFamily="18" charset="0"/>
                <a:cs typeface="Arial" panose="020B0604020202020204" pitchFamily="34" charset="0"/>
              </a:rPr>
              <a:t>Arret</a:t>
            </a:r>
            <a:r>
              <a:rPr lang="fr-FR" sz="1316" b="1" dirty="0">
                <a:solidFill>
                  <a:srgbClr val="002060"/>
                </a:solidFill>
                <a:ea typeface="Times New Roman" panose="02020603050405020304" pitchFamily="18" charset="0"/>
                <a:cs typeface="Arial" panose="020B0604020202020204" pitchFamily="34" charset="0"/>
              </a:rPr>
              <a:t> momentané du Thread</a:t>
            </a:r>
          </a:p>
          <a:p>
            <a:endParaRPr lang="fr-FR" sz="1316" b="1" dirty="0">
              <a:solidFill>
                <a:srgbClr val="0070C0"/>
              </a:solidFill>
              <a:ea typeface="Times New Roman" panose="02020603050405020304" pitchFamily="18" charset="0"/>
              <a:cs typeface="Arial" panose="020B0604020202020204" pitchFamily="34" charset="0"/>
            </a:endParaRPr>
          </a:p>
          <a:p>
            <a:pPr marL="250631" indent="-250631">
              <a:buFont typeface="Wingdings" panose="05000000000000000000" pitchFamily="2" charset="2"/>
              <a:buChar char="Ø"/>
            </a:pPr>
            <a:r>
              <a:rPr lang="fr-FR" sz="1316" b="1" dirty="0">
                <a:solidFill>
                  <a:srgbClr val="0070C0"/>
                </a:solidFill>
                <a:ea typeface="Times New Roman" panose="02020603050405020304" pitchFamily="18" charset="0"/>
                <a:cs typeface="Arial" panose="020B0604020202020204" pitchFamily="34" charset="0"/>
              </a:rPr>
              <a:t>String </a:t>
            </a:r>
            <a:r>
              <a:rPr lang="fr-FR" sz="1316" b="1" dirty="0" err="1">
                <a:solidFill>
                  <a:srgbClr val="0070C0"/>
                </a:solidFill>
                <a:ea typeface="Times New Roman" panose="02020603050405020304" pitchFamily="18" charset="0"/>
                <a:cs typeface="Arial" panose="020B0604020202020204" pitchFamily="34" charset="0"/>
              </a:rPr>
              <a:t>toString</a:t>
            </a:r>
            <a:r>
              <a:rPr lang="fr-FR" sz="1316" b="1" dirty="0">
                <a:solidFill>
                  <a:srgbClr val="0070C0"/>
                </a:solidFill>
                <a:ea typeface="Times New Roman" panose="02020603050405020304" pitchFamily="18" charset="0"/>
                <a:cs typeface="Arial" panose="020B0604020202020204" pitchFamily="34" charset="0"/>
              </a:rPr>
              <a:t> ()  ; </a:t>
            </a:r>
            <a:r>
              <a:rPr lang="fr-FR" sz="1316" b="1" dirty="0">
                <a:solidFill>
                  <a:srgbClr val="002060"/>
                </a:solidFill>
                <a:ea typeface="Times New Roman" panose="02020603050405020304" pitchFamily="18" charset="0"/>
                <a:cs typeface="Arial" panose="020B0604020202020204" pitchFamily="34" charset="0"/>
              </a:rPr>
              <a:t>// nom du thread et la priorité</a:t>
            </a:r>
            <a:endParaRPr lang="fr-FR" sz="1316" b="1" dirty="0">
              <a:solidFill>
                <a:srgbClr val="002060"/>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627175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5171" y="273050"/>
            <a:ext cx="9223058" cy="400110"/>
          </a:xfrm>
          <a:prstGeom prst="rect">
            <a:avLst/>
          </a:prstGeom>
        </p:spPr>
        <p:txBody>
          <a:bodyPr vert="horz" wrap="square" lIns="0" tIns="0" rIns="0" bIns="0" rtlCol="0">
            <a:spAutoFit/>
          </a:bodyPr>
          <a:lstStyle/>
          <a:p>
            <a:pPr marL="12700" marR="5080">
              <a:lnSpc>
                <a:spcPct val="100000"/>
              </a:lnSpc>
            </a:pPr>
            <a:r>
              <a:rPr lang="fr-FR" sz="2600" b="1" dirty="0"/>
              <a:t>POO / JAVA</a:t>
            </a:r>
            <a:endParaRPr sz="2600" b="1" dirty="0"/>
          </a:p>
        </p:txBody>
      </p:sp>
      <p:sp>
        <p:nvSpPr>
          <p:cNvPr id="4" name="object 4"/>
          <p:cNvSpPr txBox="1"/>
          <p:nvPr/>
        </p:nvSpPr>
        <p:spPr>
          <a:xfrm>
            <a:off x="9004300" y="6999962"/>
            <a:ext cx="1587500" cy="430887"/>
          </a:xfrm>
          <a:prstGeom prst="rect">
            <a:avLst/>
          </a:prstGeom>
        </p:spPr>
        <p:txBody>
          <a:bodyPr vert="horz" wrap="square" lIns="0" tIns="0" rIns="0" bIns="0" rtlCol="0">
            <a:spAutoFit/>
          </a:bodyPr>
          <a:lstStyle/>
          <a:p>
            <a:pPr marL="12700">
              <a:lnSpc>
                <a:spcPct val="100000"/>
              </a:lnSpc>
            </a:pPr>
            <a:r>
              <a:rPr sz="2800" spc="-5" dirty="0">
                <a:latin typeface="Arial"/>
                <a:cs typeface="Arial"/>
              </a:rPr>
              <a:t>M.</a:t>
            </a:r>
            <a:r>
              <a:rPr lang="fr-FR" sz="2800" spc="-5" dirty="0">
                <a:latin typeface="Arial"/>
                <a:cs typeface="Arial"/>
              </a:rPr>
              <a:t>ZOME</a:t>
            </a:r>
            <a:endParaRPr sz="2800" dirty="0">
              <a:latin typeface="Arial"/>
              <a:cs typeface="Arial"/>
            </a:endParaRPr>
          </a:p>
        </p:txBody>
      </p:sp>
      <p:sp>
        <p:nvSpPr>
          <p:cNvPr id="5" name="ZoneTexte 4"/>
          <p:cNvSpPr txBox="1"/>
          <p:nvPr/>
        </p:nvSpPr>
        <p:spPr>
          <a:xfrm>
            <a:off x="622300" y="1035050"/>
            <a:ext cx="7543800" cy="3554819"/>
          </a:xfrm>
          <a:prstGeom prst="rect">
            <a:avLst/>
          </a:prstGeom>
          <a:noFill/>
        </p:spPr>
        <p:txBody>
          <a:bodyPr wrap="square" rtlCol="0">
            <a:spAutoFit/>
          </a:bodyPr>
          <a:lstStyle/>
          <a:p>
            <a:pPr marL="285750" indent="-285750">
              <a:buFont typeface="Wingdings" panose="05000000000000000000" pitchFamily="2" charset="2"/>
              <a:buChar char="q"/>
            </a:pPr>
            <a:r>
              <a:rPr lang="fr-FR" sz="1500" kern="0" dirty="0">
                <a:solidFill>
                  <a:srgbClr val="002060"/>
                </a:solidFill>
                <a:latin typeface="Poppins" panose="00000500000000000000" pitchFamily="2" charset="0"/>
                <a:cs typeface="Poppins" panose="00000500000000000000" pitchFamily="2" charset="0"/>
              </a:rPr>
              <a:t>Introduction</a:t>
            </a:r>
          </a:p>
          <a:p>
            <a:pPr marL="742950" lvl="1" indent="-285750">
              <a:buFont typeface="Wingdings" panose="05000000000000000000" pitchFamily="2" charset="2"/>
              <a:buChar char="ü"/>
            </a:pPr>
            <a:r>
              <a:rPr lang="fr-FR" sz="1500" kern="0" dirty="0">
                <a:solidFill>
                  <a:srgbClr val="002060"/>
                </a:solidFill>
                <a:latin typeface="Poppins" panose="00000500000000000000" pitchFamily="2" charset="0"/>
                <a:cs typeface="Poppins" panose="00000500000000000000" pitchFamily="2" charset="0"/>
              </a:rPr>
              <a:t>Origines de Java</a:t>
            </a:r>
          </a:p>
          <a:p>
            <a:pPr marL="742950" lvl="1" indent="-285750">
              <a:buFont typeface="Wingdings" panose="05000000000000000000" pitchFamily="2" charset="2"/>
              <a:buChar char="ü"/>
            </a:pPr>
            <a:r>
              <a:rPr lang="fr-FR" sz="1500" kern="0" dirty="0">
                <a:solidFill>
                  <a:srgbClr val="002060"/>
                </a:solidFill>
                <a:latin typeface="Poppins" panose="00000500000000000000" pitchFamily="2" charset="0"/>
                <a:cs typeface="Poppins" panose="00000500000000000000" pitchFamily="2" charset="0"/>
              </a:rPr>
              <a:t>Qualités Logicielles</a:t>
            </a:r>
          </a:p>
          <a:p>
            <a:pPr marL="285750" indent="-285750">
              <a:buFont typeface="Wingdings" panose="05000000000000000000" pitchFamily="2" charset="2"/>
              <a:buChar char="q"/>
            </a:pPr>
            <a:r>
              <a:rPr lang="fr-FR" sz="1500" kern="0" dirty="0">
                <a:solidFill>
                  <a:srgbClr val="002060"/>
                </a:solidFill>
                <a:latin typeface="Poppins" panose="00000500000000000000" pitchFamily="2" charset="0"/>
                <a:cs typeface="Poppins" panose="00000500000000000000" pitchFamily="2" charset="0"/>
              </a:rPr>
              <a:t>Qu’est-ce que JAVA</a:t>
            </a:r>
          </a:p>
          <a:p>
            <a:pPr marL="742950" lvl="1" indent="-285750">
              <a:buFont typeface="Wingdings" panose="05000000000000000000" pitchFamily="2" charset="2"/>
              <a:buChar char="ü"/>
            </a:pPr>
            <a:r>
              <a:rPr lang="fr-FR" sz="1500" kern="0" dirty="0">
                <a:solidFill>
                  <a:srgbClr val="002060"/>
                </a:solidFill>
                <a:latin typeface="Poppins" panose="00000500000000000000" pitchFamily="2" charset="0"/>
                <a:cs typeface="Poppins" panose="00000500000000000000" pitchFamily="2" charset="0"/>
              </a:rPr>
              <a:t>Différents modes de compilation</a:t>
            </a:r>
          </a:p>
          <a:p>
            <a:pPr marL="742950" lvl="1" indent="-285750">
              <a:buFont typeface="Wingdings" panose="05000000000000000000" pitchFamily="2" charset="2"/>
              <a:buChar char="ü"/>
            </a:pPr>
            <a:r>
              <a:rPr lang="fr-FR" sz="1500" kern="0" dirty="0">
                <a:solidFill>
                  <a:srgbClr val="002060"/>
                </a:solidFill>
                <a:latin typeface="Poppins" panose="00000500000000000000" pitchFamily="2" charset="0"/>
                <a:cs typeface="Poppins" panose="00000500000000000000" pitchFamily="2" charset="0"/>
              </a:rPr>
              <a:t>Installations Java</a:t>
            </a:r>
          </a:p>
          <a:p>
            <a:pPr marL="742950" lvl="1" indent="-285750">
              <a:buFont typeface="Wingdings" panose="05000000000000000000" pitchFamily="2" charset="2"/>
              <a:buChar char="ü"/>
            </a:pPr>
            <a:r>
              <a:rPr lang="fr-FR" sz="1500" kern="0" dirty="0">
                <a:solidFill>
                  <a:srgbClr val="002060"/>
                </a:solidFill>
                <a:latin typeface="Poppins" panose="00000500000000000000" pitchFamily="2" charset="0"/>
                <a:cs typeface="Poppins" panose="00000500000000000000" pitchFamily="2" charset="0"/>
              </a:rPr>
              <a:t>JDK</a:t>
            </a:r>
          </a:p>
          <a:p>
            <a:pPr marL="285750" indent="-285750">
              <a:buFont typeface="Wingdings" panose="05000000000000000000" pitchFamily="2" charset="2"/>
              <a:buChar char="q"/>
            </a:pPr>
            <a:r>
              <a:rPr lang="fr-FR" sz="1500" kern="0" dirty="0">
                <a:solidFill>
                  <a:srgbClr val="002060"/>
                </a:solidFill>
                <a:latin typeface="Poppins" panose="00000500000000000000" pitchFamily="2" charset="0"/>
                <a:cs typeface="Poppins" panose="00000500000000000000" pitchFamily="2" charset="0"/>
              </a:rPr>
              <a:t>Outils de Développements Java</a:t>
            </a:r>
          </a:p>
          <a:p>
            <a:pPr marL="285750" indent="-285750">
              <a:buFont typeface="Wingdings" panose="05000000000000000000" pitchFamily="2" charset="2"/>
              <a:buChar char="q"/>
            </a:pPr>
            <a:r>
              <a:rPr lang="fr-FR" sz="1500" kern="0" dirty="0">
                <a:solidFill>
                  <a:srgbClr val="002060"/>
                </a:solidFill>
                <a:latin typeface="Poppins" panose="00000500000000000000" pitchFamily="2" charset="0"/>
                <a:cs typeface="Poppins" panose="00000500000000000000" pitchFamily="2" charset="0"/>
              </a:rPr>
              <a:t>Structures fondamentales du Java</a:t>
            </a:r>
          </a:p>
          <a:p>
            <a:pPr marL="742950" lvl="1" indent="-285750">
              <a:buFont typeface="Wingdings" panose="05000000000000000000" pitchFamily="2" charset="2"/>
              <a:buChar char="ü"/>
            </a:pPr>
            <a:r>
              <a:rPr lang="fr-FR" sz="1500" kern="0" dirty="0">
                <a:solidFill>
                  <a:srgbClr val="002060"/>
                </a:solidFill>
                <a:latin typeface="Poppins" panose="00000500000000000000" pitchFamily="2" charset="0"/>
                <a:cs typeface="Poppins" panose="00000500000000000000" pitchFamily="2" charset="0"/>
              </a:rPr>
              <a:t>Notions de primitives vs Classes</a:t>
            </a:r>
          </a:p>
          <a:p>
            <a:pPr marL="742950" lvl="1" indent="-285750">
              <a:buFont typeface="Wingdings" panose="05000000000000000000" pitchFamily="2" charset="2"/>
              <a:buChar char="ü"/>
            </a:pPr>
            <a:r>
              <a:rPr lang="fr-FR" sz="1500" kern="0" dirty="0">
                <a:solidFill>
                  <a:srgbClr val="002060"/>
                </a:solidFill>
                <a:latin typeface="Poppins" panose="00000500000000000000" pitchFamily="2" charset="0"/>
                <a:cs typeface="Poppins" panose="00000500000000000000" pitchFamily="2" charset="0"/>
              </a:rPr>
              <a:t>Operateurs</a:t>
            </a:r>
          </a:p>
          <a:p>
            <a:pPr marL="285750" indent="-285750">
              <a:buFont typeface="Wingdings" panose="05000000000000000000" pitchFamily="2" charset="2"/>
              <a:buChar char="q"/>
            </a:pPr>
            <a:r>
              <a:rPr lang="fr-FR" sz="1500" kern="0" dirty="0">
                <a:solidFill>
                  <a:srgbClr val="002060"/>
                </a:solidFill>
                <a:latin typeface="Poppins" panose="00000500000000000000" pitchFamily="2" charset="0"/>
                <a:cs typeface="Poppins" panose="00000500000000000000" pitchFamily="2" charset="0"/>
              </a:rPr>
              <a:t>Programmation Orienté Objet</a:t>
            </a:r>
          </a:p>
          <a:p>
            <a:pPr marL="742950" lvl="1" indent="-285750">
              <a:buFont typeface="Wingdings" panose="05000000000000000000" pitchFamily="2" charset="2"/>
              <a:buChar char="ü"/>
            </a:pPr>
            <a:r>
              <a:rPr lang="fr-FR" sz="1500" kern="0" dirty="0">
                <a:solidFill>
                  <a:srgbClr val="002060"/>
                </a:solidFill>
                <a:latin typeface="Poppins" panose="00000500000000000000" pitchFamily="2" charset="0"/>
                <a:cs typeface="Poppins" panose="00000500000000000000" pitchFamily="2" charset="0"/>
              </a:rPr>
              <a:t>Concept d’Objet </a:t>
            </a:r>
          </a:p>
          <a:p>
            <a:pPr marL="742950" lvl="1" indent="-285750">
              <a:buFont typeface="Wingdings" panose="05000000000000000000" pitchFamily="2" charset="2"/>
              <a:buChar char="ü"/>
            </a:pPr>
            <a:r>
              <a:rPr lang="fr-FR" sz="1500" kern="0" dirty="0">
                <a:solidFill>
                  <a:srgbClr val="002060"/>
                </a:solidFill>
                <a:latin typeface="Poppins" panose="00000500000000000000" pitchFamily="2" charset="0"/>
                <a:cs typeface="Poppins" panose="00000500000000000000" pitchFamily="2" charset="0"/>
              </a:rPr>
              <a:t>Héritage et Polymorphisme</a:t>
            </a:r>
          </a:p>
          <a:p>
            <a:pPr marL="742950" lvl="1" indent="-285750">
              <a:buFont typeface="Wingdings" panose="05000000000000000000" pitchFamily="2" charset="2"/>
              <a:buChar char="ü"/>
            </a:pPr>
            <a:r>
              <a:rPr lang="fr-FR" sz="1500" kern="0" dirty="0" smtClean="0">
                <a:solidFill>
                  <a:srgbClr val="002060"/>
                </a:solidFill>
                <a:latin typeface="Poppins" panose="00000500000000000000" pitchFamily="2" charset="0"/>
                <a:cs typeface="Poppins" panose="00000500000000000000" pitchFamily="2" charset="0"/>
              </a:rPr>
              <a:t>Interfaces</a:t>
            </a:r>
            <a:endParaRPr lang="fr-FR" sz="1500" kern="0" dirty="0">
              <a:solidFill>
                <a:srgbClr val="002060"/>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597141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NetBeans</a:t>
            </a:r>
          </a:p>
        </p:txBody>
      </p:sp>
      <p:sp>
        <p:nvSpPr>
          <p:cNvPr id="3" name="Content Placeholder 2"/>
          <p:cNvSpPr>
            <a:spLocks noGrp="1"/>
          </p:cNvSpPr>
          <p:nvPr>
            <p:ph idx="1"/>
          </p:nvPr>
        </p:nvSpPr>
        <p:spPr/>
        <p:txBody>
          <a:bodyPr/>
          <a:lstStyle/>
          <a:p>
            <a:r>
              <a:t>NetBeans est un autre IDE robuste, offrant un excellent support pour Java ainsi que des fonctionnalités intégrées pour le développement Web et mobile.</a:t>
            </a:r>
          </a:p>
        </p:txBody>
      </p:sp>
    </p:spTree>
    <p:extLst>
      <p:ext uri="{BB962C8B-B14F-4D97-AF65-F5344CB8AC3E}">
        <p14:creationId xmlns:p14="http://schemas.microsoft.com/office/powerpoint/2010/main" val="3030505679"/>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2DDF1D-A03C-4C9F-8F26-DDFBE247BC14}"/>
              </a:ext>
            </a:extLst>
          </p:cNvPr>
          <p:cNvSpPr>
            <a:spLocks noGrp="1"/>
          </p:cNvSpPr>
          <p:nvPr>
            <p:ph type="title"/>
          </p:nvPr>
        </p:nvSpPr>
        <p:spPr>
          <a:xfrm>
            <a:off x="584071" y="948591"/>
            <a:ext cx="4227961" cy="424668"/>
          </a:xfrm>
        </p:spPr>
        <p:txBody>
          <a:bodyPr>
            <a:normAutofit/>
          </a:bodyPr>
          <a:lstStyle/>
          <a:p>
            <a:r>
              <a:rPr lang="fr-FR" sz="2280" b="1" dirty="0"/>
              <a:t> SYNCHRONISATION DES THREADS</a:t>
            </a:r>
          </a:p>
        </p:txBody>
      </p:sp>
      <p:sp>
        <p:nvSpPr>
          <p:cNvPr id="11" name="ZoneTexte 10">
            <a:extLst>
              <a:ext uri="{FF2B5EF4-FFF2-40B4-BE49-F238E27FC236}">
                <a16:creationId xmlns:a16="http://schemas.microsoft.com/office/drawing/2014/main" id="{78BB62E9-F566-4913-8754-C55B16C237EC}"/>
              </a:ext>
            </a:extLst>
          </p:cNvPr>
          <p:cNvSpPr txBox="1"/>
          <p:nvPr/>
        </p:nvSpPr>
        <p:spPr>
          <a:xfrm>
            <a:off x="697396" y="1528581"/>
            <a:ext cx="8438487" cy="2319738"/>
          </a:xfrm>
          <a:prstGeom prst="rect">
            <a:avLst/>
          </a:prstGeom>
          <a:noFill/>
        </p:spPr>
        <p:txBody>
          <a:bodyPr wrap="square">
            <a:spAutoFit/>
          </a:bodyPr>
          <a:lstStyle/>
          <a:p>
            <a:pPr marL="250631" indent="-250631">
              <a:buFont typeface="Wingdings" panose="05000000000000000000" pitchFamily="2" charset="2"/>
              <a:buChar char="Ø"/>
            </a:pPr>
            <a:r>
              <a:rPr lang="fr-FR" sz="1316" b="1" dirty="0">
                <a:solidFill>
                  <a:srgbClr val="002060"/>
                </a:solidFill>
                <a:latin typeface="+mj-lt"/>
                <a:ea typeface="Times New Roman" panose="02020603050405020304" pitchFamily="18" charset="0"/>
                <a:cs typeface="Arial" panose="020B0604020202020204" pitchFamily="34" charset="0"/>
              </a:rPr>
              <a:t>le but:    Faire en sorte qu’un seul thread exécute plusieurs partie du code.</a:t>
            </a:r>
          </a:p>
          <a:p>
            <a:endParaRPr lang="fr-FR" sz="1316" b="1" dirty="0">
              <a:solidFill>
                <a:srgbClr val="002060"/>
              </a:solidFill>
              <a:latin typeface="+mj-lt"/>
              <a:ea typeface="Times New Roman" panose="02020603050405020304" pitchFamily="18" charset="0"/>
              <a:cs typeface="Arial" panose="020B0604020202020204" pitchFamily="34" charset="0"/>
            </a:endParaRPr>
          </a:p>
          <a:p>
            <a:pPr marL="250631" indent="-250631">
              <a:buFont typeface="Wingdings" panose="05000000000000000000" pitchFamily="2" charset="2"/>
              <a:buChar char="Ø"/>
            </a:pPr>
            <a:r>
              <a:rPr lang="fr-FR" sz="1316" b="1" dirty="0">
                <a:solidFill>
                  <a:srgbClr val="002060"/>
                </a:solidFill>
                <a:latin typeface="+mj-lt"/>
                <a:ea typeface="Times New Roman" panose="02020603050405020304" pitchFamily="18" charset="0"/>
                <a:cs typeface="Arial" panose="020B0604020202020204" pitchFamily="34" charset="0"/>
              </a:rPr>
              <a:t> Cas fréquent:  </a:t>
            </a:r>
          </a:p>
          <a:p>
            <a:pPr marL="250631" indent="-250631">
              <a:buFont typeface="Wingdings" panose="05000000000000000000" pitchFamily="2" charset="2"/>
              <a:buChar char="Ø"/>
            </a:pPr>
            <a:endParaRPr lang="fr-FR" sz="1316" b="1" dirty="0">
              <a:solidFill>
                <a:srgbClr val="002060"/>
              </a:solidFill>
              <a:latin typeface="+mj-lt"/>
              <a:ea typeface="Times New Roman" panose="02020603050405020304" pitchFamily="18" charset="0"/>
              <a:cs typeface="Arial" panose="020B0604020202020204" pitchFamily="34" charset="0"/>
            </a:endParaRPr>
          </a:p>
          <a:p>
            <a:r>
              <a:rPr lang="fr-FR" sz="1316" b="1" dirty="0">
                <a:solidFill>
                  <a:srgbClr val="002060"/>
                </a:solidFill>
                <a:latin typeface="+mj-lt"/>
                <a:ea typeface="Times New Roman" panose="02020603050405020304" pitchFamily="18" charset="0"/>
                <a:cs typeface="Arial" panose="020B0604020202020204" pitchFamily="34" charset="0"/>
              </a:rPr>
              <a:t>	* </a:t>
            </a:r>
            <a:r>
              <a:rPr lang="fr-FR" sz="1316" b="1" dirty="0">
                <a:solidFill>
                  <a:srgbClr val="002060"/>
                </a:solidFill>
                <a:ea typeface="Times New Roman" panose="02020603050405020304" pitchFamily="18" charset="0"/>
                <a:cs typeface="Arial" panose="020B0604020202020204" pitchFamily="34" charset="0"/>
              </a:rPr>
              <a:t>Blocage d’une méthode du programme</a:t>
            </a:r>
          </a:p>
          <a:p>
            <a:endParaRPr lang="fr-FR" sz="1316" b="1" dirty="0">
              <a:solidFill>
                <a:srgbClr val="002060"/>
              </a:solidFill>
              <a:ea typeface="Times New Roman" panose="02020603050405020304" pitchFamily="18" charset="0"/>
              <a:cs typeface="Arial" panose="020B0604020202020204" pitchFamily="34" charset="0"/>
            </a:endParaRPr>
          </a:p>
          <a:p>
            <a:r>
              <a:rPr lang="fr-FR" sz="1316" b="1" dirty="0">
                <a:solidFill>
                  <a:srgbClr val="002060"/>
                </a:solidFill>
                <a:ea typeface="Times New Roman" panose="02020603050405020304" pitchFamily="18" charset="0"/>
                <a:cs typeface="Arial" panose="020B0604020202020204" pitchFamily="34" charset="0"/>
              </a:rPr>
              <a:t>	* Ralentissement du traitement du code (attendre son tour)</a:t>
            </a:r>
          </a:p>
          <a:p>
            <a:r>
              <a:rPr lang="fr-FR" sz="1316" b="1" dirty="0">
                <a:solidFill>
                  <a:srgbClr val="002060"/>
                </a:solidFill>
                <a:ea typeface="Times New Roman" panose="02020603050405020304" pitchFamily="18" charset="0"/>
                <a:cs typeface="Arial" panose="020B0604020202020204" pitchFamily="34" charset="0"/>
              </a:rPr>
              <a:t>	</a:t>
            </a:r>
          </a:p>
          <a:p>
            <a:r>
              <a:rPr lang="fr-FR" sz="1316" b="1" dirty="0">
                <a:solidFill>
                  <a:srgbClr val="002060"/>
                </a:solidFill>
                <a:ea typeface="Times New Roman" panose="02020603050405020304" pitchFamily="18" charset="0"/>
                <a:cs typeface="Arial" panose="020B0604020202020204" pitchFamily="34" charset="0"/>
              </a:rPr>
              <a:t>	   Etc…</a:t>
            </a:r>
          </a:p>
          <a:p>
            <a:pPr marL="250631" indent="-250631">
              <a:buFont typeface="Wingdings" panose="05000000000000000000" pitchFamily="2" charset="2"/>
              <a:buChar char="Ø"/>
            </a:pPr>
            <a:endParaRPr lang="fr-FR" sz="1316" b="1" dirty="0">
              <a:solidFill>
                <a:srgbClr val="002060"/>
              </a:solidFill>
              <a:ea typeface="Times New Roman" panose="02020603050405020304" pitchFamily="18" charset="0"/>
              <a:cs typeface="Arial" panose="020B0604020202020204" pitchFamily="34" charset="0"/>
            </a:endParaRPr>
          </a:p>
          <a:p>
            <a:pPr marL="250631" indent="-250631">
              <a:buFont typeface="Wingdings" panose="05000000000000000000" pitchFamily="2" charset="2"/>
              <a:buChar char="Ø"/>
            </a:pPr>
            <a:r>
              <a:rPr lang="fr-FR" sz="1316" b="1" dirty="0">
                <a:solidFill>
                  <a:srgbClr val="002060"/>
                </a:solidFill>
                <a:ea typeface="Times New Roman" panose="02020603050405020304" pitchFamily="18" charset="0"/>
                <a:cs typeface="Arial" panose="020B0604020202020204" pitchFamily="34" charset="0"/>
              </a:rPr>
              <a:t> Mettre en place la synchronisation</a:t>
            </a:r>
          </a:p>
        </p:txBody>
      </p:sp>
    </p:spTree>
    <p:extLst>
      <p:ext uri="{BB962C8B-B14F-4D97-AF65-F5344CB8AC3E}">
        <p14:creationId xmlns:p14="http://schemas.microsoft.com/office/powerpoint/2010/main" val="120174128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2DDF1D-A03C-4C9F-8F26-DDFBE247BC14}"/>
              </a:ext>
            </a:extLst>
          </p:cNvPr>
          <p:cNvSpPr>
            <a:spLocks noGrp="1"/>
          </p:cNvSpPr>
          <p:nvPr>
            <p:ph type="title"/>
          </p:nvPr>
        </p:nvSpPr>
        <p:spPr>
          <a:xfrm>
            <a:off x="595694" y="948591"/>
            <a:ext cx="4227961" cy="424668"/>
          </a:xfrm>
        </p:spPr>
        <p:txBody>
          <a:bodyPr>
            <a:normAutofit/>
          </a:bodyPr>
          <a:lstStyle/>
          <a:p>
            <a:r>
              <a:rPr lang="fr-FR" sz="2280" b="1" dirty="0"/>
              <a:t> SYNCHRONISATION DES THREADS</a:t>
            </a:r>
          </a:p>
        </p:txBody>
      </p:sp>
      <p:sp>
        <p:nvSpPr>
          <p:cNvPr id="5" name="ZoneTexte 4">
            <a:extLst>
              <a:ext uri="{FF2B5EF4-FFF2-40B4-BE49-F238E27FC236}">
                <a16:creationId xmlns:a16="http://schemas.microsoft.com/office/drawing/2014/main" id="{64E982CF-0A6F-48EB-B687-409789683FA7}"/>
              </a:ext>
            </a:extLst>
          </p:cNvPr>
          <p:cNvSpPr txBox="1"/>
          <p:nvPr/>
        </p:nvSpPr>
        <p:spPr>
          <a:xfrm>
            <a:off x="697395" y="1503755"/>
            <a:ext cx="5393192" cy="294824"/>
          </a:xfrm>
          <a:prstGeom prst="rect">
            <a:avLst/>
          </a:prstGeom>
          <a:noFill/>
        </p:spPr>
        <p:txBody>
          <a:bodyPr wrap="square">
            <a:spAutoFit/>
          </a:bodyPr>
          <a:lstStyle/>
          <a:p>
            <a:r>
              <a:rPr lang="fr-FR" sz="1316" b="1" dirty="0">
                <a:solidFill>
                  <a:srgbClr val="002060"/>
                </a:solidFill>
                <a:latin typeface="+mj-lt"/>
                <a:ea typeface="Times New Roman" panose="02020603050405020304" pitchFamily="18" charset="0"/>
                <a:cs typeface="Arial" panose="020B0604020202020204" pitchFamily="34" charset="0"/>
              </a:rPr>
              <a:t>Exemple:  </a:t>
            </a:r>
          </a:p>
        </p:txBody>
      </p:sp>
      <p:sp>
        <p:nvSpPr>
          <p:cNvPr id="9" name="ZoneTexte 8">
            <a:extLst>
              <a:ext uri="{FF2B5EF4-FFF2-40B4-BE49-F238E27FC236}">
                <a16:creationId xmlns:a16="http://schemas.microsoft.com/office/drawing/2014/main" id="{10A6BAA9-904D-4055-B5E2-FCEE19F915D2}"/>
              </a:ext>
            </a:extLst>
          </p:cNvPr>
          <p:cNvSpPr txBox="1"/>
          <p:nvPr/>
        </p:nvSpPr>
        <p:spPr>
          <a:xfrm>
            <a:off x="697396" y="1787197"/>
            <a:ext cx="9298609" cy="1104790"/>
          </a:xfrm>
          <a:prstGeom prst="rect">
            <a:avLst/>
          </a:prstGeom>
          <a:noFill/>
        </p:spPr>
        <p:txBody>
          <a:bodyPr wrap="square">
            <a:spAutoFit/>
          </a:bodyPr>
          <a:lstStyle/>
          <a:p>
            <a:r>
              <a:rPr lang="fr-FR" sz="1316" dirty="0">
                <a:solidFill>
                  <a:srgbClr val="002060"/>
                </a:solidFill>
                <a:latin typeface="+mj-lt"/>
                <a:ea typeface="Times New Roman" panose="02020603050405020304" pitchFamily="18" charset="0"/>
                <a:cs typeface="Arial" panose="020B0604020202020204" pitchFamily="34" charset="0"/>
              </a:rPr>
              <a:t>Nous avons un thread  </a:t>
            </a:r>
            <a:r>
              <a:rPr lang="fr-FR" sz="1316" dirty="0" err="1">
                <a:solidFill>
                  <a:srgbClr val="002060"/>
                </a:solidFill>
                <a:latin typeface="+mj-lt"/>
                <a:ea typeface="Times New Roman" panose="02020603050405020304" pitchFamily="18" charset="0"/>
                <a:cs typeface="Arial" panose="020B0604020202020204" pitchFamily="34" charset="0"/>
              </a:rPr>
              <a:t>ThreadCalcul</a:t>
            </a:r>
            <a:r>
              <a:rPr lang="fr-FR" sz="1316" dirty="0">
                <a:solidFill>
                  <a:srgbClr val="002060"/>
                </a:solidFill>
                <a:latin typeface="+mj-lt"/>
                <a:ea typeface="Times New Roman" panose="02020603050405020304" pitchFamily="18" charset="0"/>
                <a:cs typeface="Arial" panose="020B0604020202020204" pitchFamily="34" charset="0"/>
              </a:rPr>
              <a:t> qui à pour charge de modifier une valeur d’une variable qu’un autre thread </a:t>
            </a:r>
            <a:r>
              <a:rPr lang="fr-FR" sz="1316" dirty="0" err="1">
                <a:solidFill>
                  <a:srgbClr val="002060"/>
                </a:solidFill>
                <a:latin typeface="+mj-lt"/>
                <a:ea typeface="Times New Roman" panose="02020603050405020304" pitchFamily="18" charset="0"/>
                <a:cs typeface="Arial" panose="020B0604020202020204" pitchFamily="34" charset="0"/>
              </a:rPr>
              <a:t>ThreadAffichage</a:t>
            </a:r>
            <a:r>
              <a:rPr lang="fr-FR" sz="1316" dirty="0">
                <a:solidFill>
                  <a:srgbClr val="002060"/>
                </a:solidFill>
                <a:latin typeface="+mj-lt"/>
                <a:ea typeface="Times New Roman" panose="02020603050405020304" pitchFamily="18" charset="0"/>
                <a:cs typeface="Arial" panose="020B0604020202020204" pitchFamily="34" charset="0"/>
              </a:rPr>
              <a:t> a besoin de la valeur de la variable modifié pour afficher.</a:t>
            </a:r>
          </a:p>
          <a:p>
            <a:r>
              <a:rPr lang="fr-FR" sz="1316" dirty="0">
                <a:solidFill>
                  <a:srgbClr val="002060"/>
                </a:solidFill>
                <a:latin typeface="+mj-lt"/>
                <a:ea typeface="Times New Roman" panose="02020603050405020304" pitchFamily="18" charset="0"/>
                <a:cs typeface="Arial" panose="020B0604020202020204" pitchFamily="34" charset="0"/>
              </a:rPr>
              <a:t>Dans ce cas si </a:t>
            </a:r>
            <a:r>
              <a:rPr lang="fr-FR" sz="1316" dirty="0" err="1">
                <a:solidFill>
                  <a:srgbClr val="002060"/>
                </a:solidFill>
                <a:latin typeface="+mj-lt"/>
                <a:ea typeface="Times New Roman" panose="02020603050405020304" pitchFamily="18" charset="0"/>
                <a:cs typeface="Arial" panose="020B0604020202020204" pitchFamily="34" charset="0"/>
              </a:rPr>
              <a:t>ThreadCalcul</a:t>
            </a:r>
            <a:r>
              <a:rPr lang="fr-FR" sz="1316" dirty="0">
                <a:solidFill>
                  <a:srgbClr val="002060"/>
                </a:solidFill>
                <a:latin typeface="+mj-lt"/>
                <a:ea typeface="Times New Roman" panose="02020603050405020304" pitchFamily="18" charset="0"/>
                <a:cs typeface="Arial" panose="020B0604020202020204" pitchFamily="34" charset="0"/>
              </a:rPr>
              <a:t> n’a pas terminer sa tache alors </a:t>
            </a:r>
            <a:r>
              <a:rPr lang="fr-FR" sz="1316" dirty="0" err="1">
                <a:solidFill>
                  <a:srgbClr val="002060"/>
                </a:solidFill>
                <a:latin typeface="+mj-lt"/>
                <a:ea typeface="Times New Roman" panose="02020603050405020304" pitchFamily="18" charset="0"/>
                <a:cs typeface="Arial" panose="020B0604020202020204" pitchFamily="34" charset="0"/>
              </a:rPr>
              <a:t>ThreadAffichage</a:t>
            </a:r>
            <a:r>
              <a:rPr lang="fr-FR" sz="1316" dirty="0">
                <a:solidFill>
                  <a:srgbClr val="002060"/>
                </a:solidFill>
                <a:latin typeface="+mj-lt"/>
                <a:ea typeface="Times New Roman" panose="02020603050405020304" pitchFamily="18" charset="0"/>
                <a:cs typeface="Arial" panose="020B0604020202020204" pitchFamily="34" charset="0"/>
              </a:rPr>
              <a:t> ne pourra pas afficher la valeur.</a:t>
            </a:r>
          </a:p>
          <a:p>
            <a:endParaRPr lang="fr-FR" sz="1316" dirty="0">
              <a:solidFill>
                <a:srgbClr val="002060"/>
              </a:solidFill>
              <a:ea typeface="Times New Roman" panose="02020603050405020304" pitchFamily="18" charset="0"/>
              <a:cs typeface="Arial" panose="020B0604020202020204" pitchFamily="34" charset="0"/>
            </a:endParaRPr>
          </a:p>
          <a:p>
            <a:r>
              <a:rPr lang="fr-FR" sz="1316" dirty="0">
                <a:solidFill>
                  <a:srgbClr val="002060"/>
                </a:solidFill>
                <a:ea typeface="Times New Roman" panose="02020603050405020304" pitchFamily="18" charset="0"/>
                <a:cs typeface="Arial" panose="020B0604020202020204" pitchFamily="34" charset="0"/>
              </a:rPr>
              <a:t>Pour résoudre ce problème on doit synchroniser </a:t>
            </a:r>
            <a:r>
              <a:rPr lang="fr-FR" sz="1316" dirty="0" err="1">
                <a:solidFill>
                  <a:srgbClr val="002060"/>
                </a:solidFill>
                <a:ea typeface="Times New Roman" panose="02020603050405020304" pitchFamily="18" charset="0"/>
                <a:cs typeface="Arial" panose="020B0604020202020204" pitchFamily="34" charset="0"/>
              </a:rPr>
              <a:t>ThreadCalcul</a:t>
            </a:r>
            <a:r>
              <a:rPr lang="fr-FR" sz="1316" dirty="0">
                <a:solidFill>
                  <a:srgbClr val="002060"/>
                </a:solidFill>
                <a:ea typeface="Times New Roman" panose="02020603050405020304" pitchFamily="18" charset="0"/>
                <a:cs typeface="Arial" panose="020B0604020202020204" pitchFamily="34" charset="0"/>
              </a:rPr>
              <a:t> et </a:t>
            </a:r>
            <a:r>
              <a:rPr lang="fr-FR" sz="1316" dirty="0" err="1">
                <a:solidFill>
                  <a:srgbClr val="002060"/>
                </a:solidFill>
                <a:ea typeface="Times New Roman" panose="02020603050405020304" pitchFamily="18" charset="0"/>
                <a:cs typeface="Arial" panose="020B0604020202020204" pitchFamily="34" charset="0"/>
              </a:rPr>
              <a:t>ThreadAffichage</a:t>
            </a:r>
            <a:endParaRPr lang="fr-FR" sz="1316" dirty="0">
              <a:solidFill>
                <a:srgbClr val="002060"/>
              </a:solidFill>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53118481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2DDF1D-A03C-4C9F-8F26-DDFBE247BC14}"/>
              </a:ext>
            </a:extLst>
          </p:cNvPr>
          <p:cNvSpPr>
            <a:spLocks noGrp="1"/>
          </p:cNvSpPr>
          <p:nvPr>
            <p:ph type="title"/>
          </p:nvPr>
        </p:nvSpPr>
        <p:spPr>
          <a:xfrm>
            <a:off x="595694" y="948591"/>
            <a:ext cx="4227961" cy="424668"/>
          </a:xfrm>
        </p:spPr>
        <p:txBody>
          <a:bodyPr>
            <a:normAutofit/>
          </a:bodyPr>
          <a:lstStyle/>
          <a:p>
            <a:r>
              <a:rPr lang="fr-FR" sz="2280" b="1" dirty="0"/>
              <a:t> SYNCHRONISATION DES THREADS</a:t>
            </a:r>
          </a:p>
        </p:txBody>
      </p:sp>
      <p:sp>
        <p:nvSpPr>
          <p:cNvPr id="5" name="ZoneTexte 4">
            <a:extLst>
              <a:ext uri="{FF2B5EF4-FFF2-40B4-BE49-F238E27FC236}">
                <a16:creationId xmlns:a16="http://schemas.microsoft.com/office/drawing/2014/main" id="{64E982CF-0A6F-48EB-B687-409789683FA7}"/>
              </a:ext>
            </a:extLst>
          </p:cNvPr>
          <p:cNvSpPr txBox="1"/>
          <p:nvPr/>
        </p:nvSpPr>
        <p:spPr>
          <a:xfrm>
            <a:off x="697395" y="1503755"/>
            <a:ext cx="5393192" cy="294824"/>
          </a:xfrm>
          <a:prstGeom prst="rect">
            <a:avLst/>
          </a:prstGeom>
          <a:noFill/>
        </p:spPr>
        <p:txBody>
          <a:bodyPr wrap="square">
            <a:spAutoFit/>
          </a:bodyPr>
          <a:lstStyle/>
          <a:p>
            <a:r>
              <a:rPr lang="fr-FR" sz="1316" b="1" dirty="0">
                <a:solidFill>
                  <a:srgbClr val="002060"/>
                </a:solidFill>
                <a:latin typeface="+mj-lt"/>
                <a:ea typeface="Times New Roman" panose="02020603050405020304" pitchFamily="18" charset="0"/>
                <a:cs typeface="Arial" panose="020B0604020202020204" pitchFamily="34" charset="0"/>
              </a:rPr>
              <a:t>Exemple:  </a:t>
            </a:r>
          </a:p>
        </p:txBody>
      </p:sp>
      <p:pic>
        <p:nvPicPr>
          <p:cNvPr id="7" name="Picture 3">
            <a:extLst>
              <a:ext uri="{FF2B5EF4-FFF2-40B4-BE49-F238E27FC236}">
                <a16:creationId xmlns:a16="http://schemas.microsoft.com/office/drawing/2014/main" id="{F8BC3BD6-ED4E-4E48-A6C8-2600DFEA88A3}"/>
              </a:ext>
            </a:extLst>
          </p:cNvPr>
          <p:cNvPicPr>
            <a:picLocks noChangeAspect="1"/>
          </p:cNvPicPr>
          <p:nvPr/>
        </p:nvPicPr>
        <p:blipFill>
          <a:blip r:embed="rId2"/>
          <a:stretch>
            <a:fillRect/>
          </a:stretch>
        </p:blipFill>
        <p:spPr>
          <a:xfrm>
            <a:off x="906471" y="1815307"/>
            <a:ext cx="7229811" cy="4081283"/>
          </a:xfrm>
          <a:prstGeom prst="rect">
            <a:avLst/>
          </a:prstGeom>
        </p:spPr>
      </p:pic>
    </p:spTree>
    <p:extLst>
      <p:ext uri="{BB962C8B-B14F-4D97-AF65-F5344CB8AC3E}">
        <p14:creationId xmlns:p14="http://schemas.microsoft.com/office/powerpoint/2010/main" val="2280209563"/>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2DDF1D-A03C-4C9F-8F26-DDFBE247BC14}"/>
              </a:ext>
            </a:extLst>
          </p:cNvPr>
          <p:cNvSpPr>
            <a:spLocks noGrp="1"/>
          </p:cNvSpPr>
          <p:nvPr>
            <p:ph type="title"/>
          </p:nvPr>
        </p:nvSpPr>
        <p:spPr>
          <a:xfrm>
            <a:off x="595694" y="948591"/>
            <a:ext cx="4227961" cy="424668"/>
          </a:xfrm>
        </p:spPr>
        <p:txBody>
          <a:bodyPr>
            <a:normAutofit/>
          </a:bodyPr>
          <a:lstStyle/>
          <a:p>
            <a:r>
              <a:rPr lang="fr-FR" sz="2280" b="1" dirty="0"/>
              <a:t> SYNCHRONISATION DES THREADS</a:t>
            </a:r>
          </a:p>
        </p:txBody>
      </p:sp>
      <p:sp>
        <p:nvSpPr>
          <p:cNvPr id="5" name="ZoneTexte 4">
            <a:extLst>
              <a:ext uri="{FF2B5EF4-FFF2-40B4-BE49-F238E27FC236}">
                <a16:creationId xmlns:a16="http://schemas.microsoft.com/office/drawing/2014/main" id="{64E982CF-0A6F-48EB-B687-409789683FA7}"/>
              </a:ext>
            </a:extLst>
          </p:cNvPr>
          <p:cNvSpPr txBox="1"/>
          <p:nvPr/>
        </p:nvSpPr>
        <p:spPr>
          <a:xfrm>
            <a:off x="697395" y="1503755"/>
            <a:ext cx="5393192" cy="294824"/>
          </a:xfrm>
          <a:prstGeom prst="rect">
            <a:avLst/>
          </a:prstGeom>
          <a:noFill/>
        </p:spPr>
        <p:txBody>
          <a:bodyPr wrap="square">
            <a:spAutoFit/>
          </a:bodyPr>
          <a:lstStyle/>
          <a:p>
            <a:r>
              <a:rPr lang="fr-FR" sz="1316" b="1" dirty="0">
                <a:solidFill>
                  <a:srgbClr val="002060"/>
                </a:solidFill>
                <a:latin typeface="+mj-lt"/>
                <a:ea typeface="Times New Roman" panose="02020603050405020304" pitchFamily="18" charset="0"/>
                <a:cs typeface="Arial" panose="020B0604020202020204" pitchFamily="34" charset="0"/>
              </a:rPr>
              <a:t>Exemple:  </a:t>
            </a:r>
          </a:p>
        </p:txBody>
      </p:sp>
      <p:pic>
        <p:nvPicPr>
          <p:cNvPr id="6" name="Picture 6">
            <a:extLst>
              <a:ext uri="{FF2B5EF4-FFF2-40B4-BE49-F238E27FC236}">
                <a16:creationId xmlns:a16="http://schemas.microsoft.com/office/drawing/2014/main" id="{F8A86A26-EADC-4EFB-98BB-EA57EC753C91}"/>
              </a:ext>
            </a:extLst>
          </p:cNvPr>
          <p:cNvPicPr>
            <a:picLocks noChangeAspect="1"/>
          </p:cNvPicPr>
          <p:nvPr/>
        </p:nvPicPr>
        <p:blipFill>
          <a:blip r:embed="rId2"/>
          <a:stretch>
            <a:fillRect/>
          </a:stretch>
        </p:blipFill>
        <p:spPr>
          <a:xfrm>
            <a:off x="825109" y="1917693"/>
            <a:ext cx="7834141" cy="4382326"/>
          </a:xfrm>
          <a:prstGeom prst="rect">
            <a:avLst/>
          </a:prstGeom>
        </p:spPr>
      </p:pic>
    </p:spTree>
    <p:extLst>
      <p:ext uri="{BB962C8B-B14F-4D97-AF65-F5344CB8AC3E}">
        <p14:creationId xmlns:p14="http://schemas.microsoft.com/office/powerpoint/2010/main" val="86435844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CCDCF2-6D56-4924-AD90-B698CDD4C2B8}"/>
              </a:ext>
            </a:extLst>
          </p:cNvPr>
          <p:cNvSpPr>
            <a:spLocks noGrp="1"/>
          </p:cNvSpPr>
          <p:nvPr>
            <p:ph type="title"/>
          </p:nvPr>
        </p:nvSpPr>
        <p:spPr>
          <a:xfrm>
            <a:off x="665433" y="948591"/>
            <a:ext cx="4274454" cy="424668"/>
          </a:xfrm>
        </p:spPr>
        <p:txBody>
          <a:bodyPr>
            <a:normAutofit/>
          </a:bodyPr>
          <a:lstStyle/>
          <a:p>
            <a:r>
              <a:rPr lang="fr-FR" sz="2280" b="1" dirty="0"/>
              <a:t>MÉTHODES DE SYNCHRONISATION</a:t>
            </a:r>
          </a:p>
        </p:txBody>
      </p:sp>
      <p:sp>
        <p:nvSpPr>
          <p:cNvPr id="5" name="ZoneTexte 4">
            <a:extLst>
              <a:ext uri="{FF2B5EF4-FFF2-40B4-BE49-F238E27FC236}">
                <a16:creationId xmlns:a16="http://schemas.microsoft.com/office/drawing/2014/main" id="{63863ECB-C403-4E30-BFFA-CA530BEED5AB}"/>
              </a:ext>
            </a:extLst>
          </p:cNvPr>
          <p:cNvSpPr txBox="1"/>
          <p:nvPr/>
        </p:nvSpPr>
        <p:spPr>
          <a:xfrm>
            <a:off x="665433" y="1515875"/>
            <a:ext cx="9470051" cy="4047647"/>
          </a:xfrm>
          <a:prstGeom prst="rect">
            <a:avLst/>
          </a:prstGeom>
          <a:noFill/>
        </p:spPr>
        <p:txBody>
          <a:bodyPr wrap="square">
            <a:spAutoFit/>
          </a:bodyPr>
          <a:lstStyle/>
          <a:p>
            <a:pPr marL="300758" indent="-300758">
              <a:buClr>
                <a:srgbClr val="002060"/>
              </a:buClr>
              <a:buFont typeface="Wingdings" panose="05000000000000000000" pitchFamily="2" charset="2"/>
              <a:buChar char="ü"/>
            </a:pPr>
            <a:r>
              <a:rPr lang="fr-FR" sz="1754" b="1" dirty="0">
                <a:latin typeface="+mj-lt"/>
                <a:ea typeface="Times New Roman" panose="02020603050405020304" pitchFamily="18" charset="0"/>
                <a:cs typeface="Arial" panose="020B0604020202020204" pitchFamily="34" charset="0"/>
              </a:rPr>
              <a:t> </a:t>
            </a:r>
            <a:r>
              <a:rPr lang="fr-FR" sz="1316" b="1" dirty="0" err="1">
                <a:solidFill>
                  <a:srgbClr val="002060"/>
                </a:solidFill>
                <a:latin typeface="Poppinsimblow"/>
                <a:ea typeface="Times New Roman" panose="02020603050405020304" pitchFamily="18" charset="0"/>
                <a:cs typeface="Arial" panose="020B0604020202020204" pitchFamily="34" charset="0"/>
              </a:rPr>
              <a:t>Methode</a:t>
            </a:r>
            <a:r>
              <a:rPr lang="fr-FR" sz="1316" b="1" dirty="0">
                <a:solidFill>
                  <a:srgbClr val="002060"/>
                </a:solidFill>
                <a:latin typeface="Poppinsimblow"/>
                <a:ea typeface="Times New Roman" panose="02020603050405020304" pitchFamily="18" charset="0"/>
                <a:cs typeface="Arial" panose="020B0604020202020204" pitchFamily="34" charset="0"/>
              </a:rPr>
              <a:t> </a:t>
            </a:r>
            <a:r>
              <a:rPr lang="fr-FR" sz="1316" b="1" dirty="0" err="1">
                <a:solidFill>
                  <a:srgbClr val="002060"/>
                </a:solidFill>
                <a:latin typeface="Poppinsimblow"/>
                <a:ea typeface="Times New Roman" panose="02020603050405020304" pitchFamily="18" charset="0"/>
                <a:cs typeface="Arial" panose="020B0604020202020204" pitchFamily="34" charset="0"/>
              </a:rPr>
              <a:t>wait</a:t>
            </a:r>
            <a:r>
              <a:rPr lang="fr-FR" sz="1316" b="1" dirty="0">
                <a:solidFill>
                  <a:srgbClr val="002060"/>
                </a:solidFill>
                <a:latin typeface="Poppinsimblow"/>
                <a:ea typeface="Times New Roman" panose="02020603050405020304" pitchFamily="18" charset="0"/>
                <a:cs typeface="Arial" panose="020B0604020202020204" pitchFamily="34" charset="0"/>
              </a:rPr>
              <a:t>(sur un objet)</a:t>
            </a:r>
          </a:p>
          <a:p>
            <a:r>
              <a:rPr lang="fr-FR" sz="1316" b="1" dirty="0">
                <a:solidFill>
                  <a:srgbClr val="002060"/>
                </a:solidFill>
                <a:latin typeface="Poppinsimblow"/>
                <a:ea typeface="Times New Roman" panose="02020603050405020304" pitchFamily="18" charset="0"/>
                <a:cs typeface="Arial" panose="020B0604020202020204" pitchFamily="34" charset="0"/>
              </a:rPr>
              <a:t> 	 </a:t>
            </a:r>
            <a:r>
              <a:rPr lang="fr-FR" sz="1316" b="1" dirty="0" err="1">
                <a:solidFill>
                  <a:srgbClr val="002060"/>
                </a:solidFill>
                <a:latin typeface="Poppinsimblow"/>
                <a:ea typeface="Times New Roman" panose="02020603050405020304" pitchFamily="18" charset="0"/>
                <a:cs typeface="Arial" panose="020B0604020202020204" pitchFamily="34" charset="0"/>
              </a:rPr>
              <a:t>objet.wait</a:t>
            </a:r>
            <a:r>
              <a:rPr lang="fr-FR" sz="1316" b="1" dirty="0">
                <a:solidFill>
                  <a:srgbClr val="002060"/>
                </a:solidFill>
                <a:latin typeface="Poppinsimblow"/>
                <a:ea typeface="Times New Roman" panose="02020603050405020304" pitchFamily="18" charset="0"/>
                <a:cs typeface="Arial" panose="020B0604020202020204" pitchFamily="34" charset="0"/>
              </a:rPr>
              <a:t>() </a:t>
            </a:r>
          </a:p>
          <a:p>
            <a:endParaRPr lang="fr-FR" sz="1316" b="1" dirty="0">
              <a:solidFill>
                <a:srgbClr val="002060"/>
              </a:solidFill>
              <a:latin typeface="Poppinsimblow"/>
              <a:ea typeface="Times New Roman" panose="02020603050405020304" pitchFamily="18" charset="0"/>
              <a:cs typeface="Arial" panose="020B0604020202020204" pitchFamily="34" charset="0"/>
            </a:endParaRPr>
          </a:p>
          <a:p>
            <a:r>
              <a:rPr lang="fr-FR" sz="1316" b="1" dirty="0">
                <a:solidFill>
                  <a:srgbClr val="002060"/>
                </a:solidFill>
                <a:latin typeface="Poppinsimblow"/>
                <a:ea typeface="Times New Roman" panose="02020603050405020304" pitchFamily="18" charset="0"/>
                <a:cs typeface="Arial" panose="020B0604020202020204" pitchFamily="34" charset="0"/>
              </a:rPr>
              <a:t>		* Appel dans une section Synchronisée</a:t>
            </a:r>
          </a:p>
          <a:p>
            <a:endParaRPr lang="fr-FR" sz="1316" b="1" dirty="0">
              <a:solidFill>
                <a:srgbClr val="002060"/>
              </a:solidFill>
              <a:latin typeface="Poppinsimblow"/>
              <a:ea typeface="Times New Roman" panose="02020603050405020304" pitchFamily="18" charset="0"/>
              <a:cs typeface="Arial" panose="020B0604020202020204" pitchFamily="34" charset="0"/>
            </a:endParaRPr>
          </a:p>
          <a:p>
            <a:r>
              <a:rPr lang="fr-FR" sz="1316" b="1" dirty="0">
                <a:solidFill>
                  <a:srgbClr val="002060"/>
                </a:solidFill>
                <a:latin typeface="Poppinsimblow"/>
                <a:ea typeface="Times New Roman" panose="02020603050405020304" pitchFamily="18" charset="0"/>
                <a:cs typeface="Arial" panose="020B0604020202020204" pitchFamily="34" charset="0"/>
              </a:rPr>
              <a:t>		* Possibilité d’attendre le réveille d’un thread </a:t>
            </a:r>
          </a:p>
          <a:p>
            <a:endParaRPr lang="fr-FR" sz="1316" b="1" dirty="0">
              <a:solidFill>
                <a:srgbClr val="002060"/>
              </a:solidFill>
              <a:latin typeface="Poppinsimblow"/>
              <a:ea typeface="Times New Roman" panose="02020603050405020304" pitchFamily="18" charset="0"/>
              <a:cs typeface="Arial" panose="020B0604020202020204" pitchFamily="34" charset="0"/>
            </a:endParaRPr>
          </a:p>
          <a:p>
            <a:r>
              <a:rPr lang="fr-FR" sz="1316" b="1" dirty="0">
                <a:solidFill>
                  <a:srgbClr val="002060"/>
                </a:solidFill>
                <a:latin typeface="Poppinsimblow"/>
                <a:ea typeface="Times New Roman" panose="02020603050405020304" pitchFamily="18" charset="0"/>
                <a:cs typeface="Arial" panose="020B0604020202020204" pitchFamily="34" charset="0"/>
              </a:rPr>
              <a:t>		* Le thread ne fait plus rien en attendant </a:t>
            </a:r>
          </a:p>
          <a:p>
            <a:r>
              <a:rPr lang="fr-FR" sz="1316" b="1" dirty="0">
                <a:solidFill>
                  <a:srgbClr val="002060"/>
                </a:solidFill>
                <a:latin typeface="Poppinsimblow"/>
                <a:ea typeface="Times New Roman" panose="02020603050405020304" pitchFamily="18" charset="0"/>
                <a:cs typeface="Arial" panose="020B0604020202020204" pitchFamily="34" charset="0"/>
              </a:rPr>
              <a:t>			</a:t>
            </a:r>
            <a:r>
              <a:rPr lang="fr-FR" sz="1316" dirty="0">
                <a:solidFill>
                  <a:srgbClr val="002060"/>
                </a:solidFill>
                <a:latin typeface="Poppinsimblow"/>
                <a:ea typeface="Times New Roman" panose="02020603050405020304" pitchFamily="18" charset="0"/>
                <a:cs typeface="Arial" panose="020B0604020202020204" pitchFamily="34" charset="0"/>
              </a:rPr>
              <a:t>-  Et il passe aussitôt la main</a:t>
            </a:r>
          </a:p>
          <a:p>
            <a:r>
              <a:rPr lang="fr-FR" sz="1316" dirty="0">
                <a:solidFill>
                  <a:srgbClr val="002060"/>
                </a:solidFill>
                <a:latin typeface="Poppinsimblow"/>
                <a:ea typeface="Times New Roman" panose="02020603050405020304" pitchFamily="18" charset="0"/>
                <a:cs typeface="Arial" panose="020B0604020202020204" pitchFamily="34" charset="0"/>
              </a:rPr>
              <a:t>			-  Réveil par la méthode </a:t>
            </a:r>
            <a:r>
              <a:rPr lang="fr-FR" sz="1316" b="1" dirty="0" err="1">
                <a:solidFill>
                  <a:srgbClr val="002060"/>
                </a:solidFill>
                <a:latin typeface="Poppinsimblow"/>
                <a:ea typeface="Times New Roman" panose="02020603050405020304" pitchFamily="18" charset="0"/>
                <a:cs typeface="Arial" panose="020B0604020202020204" pitchFamily="34" charset="0"/>
              </a:rPr>
              <a:t>notify</a:t>
            </a:r>
            <a:r>
              <a:rPr lang="fr-FR" sz="1316" b="1" dirty="0">
                <a:solidFill>
                  <a:srgbClr val="002060"/>
                </a:solidFill>
                <a:latin typeface="Poppinsimblow"/>
                <a:ea typeface="Times New Roman" panose="02020603050405020304" pitchFamily="18" charset="0"/>
                <a:cs typeface="Arial" panose="020B0604020202020204" pitchFamily="34" charset="0"/>
              </a:rPr>
              <a:t>() </a:t>
            </a:r>
          </a:p>
          <a:p>
            <a:r>
              <a:rPr lang="fr-FR" sz="1316" b="1" dirty="0">
                <a:solidFill>
                  <a:srgbClr val="002060"/>
                </a:solidFill>
                <a:latin typeface="Poppinsimblow"/>
                <a:ea typeface="Times New Roman" panose="02020603050405020304" pitchFamily="18" charset="0"/>
                <a:cs typeface="Arial" panose="020B0604020202020204" pitchFamily="34" charset="0"/>
              </a:rPr>
              <a:t>	</a:t>
            </a:r>
            <a:r>
              <a:rPr lang="fr-FR" sz="1316" b="1" dirty="0" err="1">
                <a:solidFill>
                  <a:srgbClr val="002060"/>
                </a:solidFill>
                <a:latin typeface="Poppinsimblow"/>
                <a:ea typeface="Times New Roman" panose="02020603050405020304" pitchFamily="18" charset="0"/>
                <a:cs typeface="Arial" panose="020B0604020202020204" pitchFamily="34" charset="0"/>
              </a:rPr>
              <a:t>objet.notify</a:t>
            </a:r>
            <a:r>
              <a:rPr lang="fr-FR" sz="1316" b="1" dirty="0">
                <a:solidFill>
                  <a:srgbClr val="002060"/>
                </a:solidFill>
                <a:latin typeface="Poppinsimblow"/>
                <a:ea typeface="Times New Roman" panose="02020603050405020304" pitchFamily="18" charset="0"/>
                <a:cs typeface="Arial" panose="020B0604020202020204" pitchFamily="34" charset="0"/>
              </a:rPr>
              <a:t>() </a:t>
            </a:r>
          </a:p>
          <a:p>
            <a:endParaRPr lang="fr-FR" sz="1316" b="1" dirty="0">
              <a:solidFill>
                <a:srgbClr val="002060"/>
              </a:solidFill>
              <a:latin typeface="Poppinsimblow"/>
              <a:ea typeface="Times New Roman" panose="02020603050405020304" pitchFamily="18" charset="0"/>
              <a:cs typeface="Arial" panose="020B0604020202020204" pitchFamily="34" charset="0"/>
            </a:endParaRPr>
          </a:p>
          <a:p>
            <a:r>
              <a:rPr lang="fr-FR" sz="1316" b="1" dirty="0">
                <a:solidFill>
                  <a:srgbClr val="002060"/>
                </a:solidFill>
                <a:latin typeface="Poppinsimblow"/>
                <a:ea typeface="Times New Roman" panose="02020603050405020304" pitchFamily="18" charset="0"/>
                <a:cs typeface="Arial" panose="020B0604020202020204" pitchFamily="34" charset="0"/>
              </a:rPr>
              <a:t>		* Appel dans une section Synchronisée</a:t>
            </a:r>
          </a:p>
          <a:p>
            <a:endParaRPr lang="fr-FR" sz="1316" b="1" dirty="0">
              <a:solidFill>
                <a:srgbClr val="002060"/>
              </a:solidFill>
              <a:latin typeface="Poppinsimblow"/>
              <a:ea typeface="Times New Roman" panose="02020603050405020304" pitchFamily="18" charset="0"/>
              <a:cs typeface="Arial" panose="020B0604020202020204" pitchFamily="34" charset="0"/>
            </a:endParaRPr>
          </a:p>
          <a:p>
            <a:r>
              <a:rPr lang="fr-FR" sz="1316" b="1" dirty="0">
                <a:solidFill>
                  <a:srgbClr val="002060"/>
                </a:solidFill>
                <a:latin typeface="Poppinsimblow"/>
                <a:ea typeface="Times New Roman" panose="02020603050405020304" pitchFamily="18" charset="0"/>
                <a:cs typeface="Arial" panose="020B0604020202020204" pitchFamily="34" charset="0"/>
              </a:rPr>
              <a:t>		* Débloque qu’un thread  ( mais on ne sait pas lequel )</a:t>
            </a:r>
          </a:p>
          <a:p>
            <a:endParaRPr lang="fr-FR" sz="1316" b="1" dirty="0">
              <a:solidFill>
                <a:srgbClr val="002060"/>
              </a:solidFill>
              <a:latin typeface="Poppinsimblow"/>
              <a:ea typeface="Times New Roman" panose="02020603050405020304" pitchFamily="18" charset="0"/>
              <a:cs typeface="Arial" panose="020B0604020202020204" pitchFamily="34" charset="0"/>
            </a:endParaRPr>
          </a:p>
          <a:p>
            <a:r>
              <a:rPr lang="fr-FR" sz="1316" b="1" dirty="0">
                <a:solidFill>
                  <a:srgbClr val="002060"/>
                </a:solidFill>
                <a:latin typeface="Poppinsimblow"/>
                <a:ea typeface="Times New Roman" panose="02020603050405020304" pitchFamily="18" charset="0"/>
                <a:cs typeface="Arial" panose="020B0604020202020204" pitchFamily="34" charset="0"/>
              </a:rPr>
              <a:t>	Possibilité d’utiliser un délai max du </a:t>
            </a:r>
            <a:r>
              <a:rPr lang="fr-FR" sz="1316" b="1" dirty="0" err="1">
                <a:solidFill>
                  <a:srgbClr val="002060"/>
                </a:solidFill>
                <a:latin typeface="Poppinsimblow"/>
                <a:ea typeface="Times New Roman" panose="02020603050405020304" pitchFamily="18" charset="0"/>
                <a:cs typeface="Arial" panose="020B0604020202020204" pitchFamily="34" charset="0"/>
              </a:rPr>
              <a:t>wait</a:t>
            </a:r>
            <a:r>
              <a:rPr lang="fr-FR" sz="1316" b="1" dirty="0">
                <a:solidFill>
                  <a:srgbClr val="002060"/>
                </a:solidFill>
                <a:latin typeface="Poppinsimblow"/>
                <a:ea typeface="Times New Roman" panose="02020603050405020304" pitchFamily="18" charset="0"/>
                <a:cs typeface="Arial" panose="020B0604020202020204" pitchFamily="34" charset="0"/>
              </a:rPr>
              <a:t>(</a:t>
            </a:r>
            <a:r>
              <a:rPr lang="fr-FR" sz="1316" b="1" dirty="0" err="1">
                <a:solidFill>
                  <a:srgbClr val="002060"/>
                </a:solidFill>
                <a:latin typeface="Poppinsimblow"/>
                <a:ea typeface="Times New Roman" panose="02020603050405020304" pitchFamily="18" charset="0"/>
                <a:cs typeface="Arial" panose="020B0604020202020204" pitchFamily="34" charset="0"/>
              </a:rPr>
              <a:t>delai</a:t>
            </a:r>
            <a:r>
              <a:rPr lang="fr-FR" sz="1316" b="1" dirty="0">
                <a:solidFill>
                  <a:srgbClr val="002060"/>
                </a:solidFill>
                <a:latin typeface="Poppinsimblow"/>
                <a:ea typeface="Times New Roman" panose="02020603050405020304" pitchFamily="18" charset="0"/>
                <a:cs typeface="Arial" panose="020B0604020202020204" pitchFamily="34" charset="0"/>
              </a:rPr>
              <a:t>) </a:t>
            </a:r>
          </a:p>
          <a:p>
            <a:r>
              <a:rPr lang="fr-FR" sz="1316" b="1" dirty="0">
                <a:solidFill>
                  <a:srgbClr val="002060"/>
                </a:solidFill>
                <a:latin typeface="Poppinsimblow"/>
                <a:ea typeface="Times New Roman" panose="02020603050405020304" pitchFamily="18" charset="0"/>
                <a:cs typeface="Arial" panose="020B0604020202020204" pitchFamily="34" charset="0"/>
              </a:rPr>
              <a:t>			</a:t>
            </a:r>
            <a:r>
              <a:rPr lang="fr-FR" sz="1316" dirty="0">
                <a:solidFill>
                  <a:srgbClr val="002060"/>
                </a:solidFill>
                <a:latin typeface="Poppinsimblow"/>
                <a:ea typeface="Times New Roman" panose="02020603050405020304" pitchFamily="18" charset="0"/>
                <a:cs typeface="Arial" panose="020B0604020202020204" pitchFamily="34" charset="0"/>
              </a:rPr>
              <a:t>- Dans ce cas le thread doit </a:t>
            </a:r>
            <a:r>
              <a:rPr lang="fr-FR" sz="1316" dirty="0" err="1">
                <a:solidFill>
                  <a:srgbClr val="002060"/>
                </a:solidFill>
                <a:latin typeface="Poppinsimblow"/>
                <a:ea typeface="Times New Roman" panose="02020603050405020304" pitchFamily="18" charset="0"/>
                <a:cs typeface="Arial" panose="020B0604020202020204" pitchFamily="34" charset="0"/>
              </a:rPr>
              <a:t>gerer</a:t>
            </a:r>
            <a:r>
              <a:rPr lang="fr-FR" sz="1316" dirty="0">
                <a:solidFill>
                  <a:srgbClr val="002060"/>
                </a:solidFill>
                <a:latin typeface="Poppinsimblow"/>
                <a:ea typeface="Times New Roman" panose="02020603050405020304" pitchFamily="18" charset="0"/>
                <a:cs typeface="Arial" panose="020B0604020202020204" pitchFamily="34" charset="0"/>
              </a:rPr>
              <a:t> lui-même le fait de </a:t>
            </a:r>
          </a:p>
          <a:p>
            <a:r>
              <a:rPr lang="fr-FR" sz="1316" dirty="0">
                <a:solidFill>
                  <a:srgbClr val="002060"/>
                </a:solidFill>
                <a:latin typeface="Poppinsimblow"/>
                <a:ea typeface="Times New Roman" panose="02020603050405020304" pitchFamily="18" charset="0"/>
                <a:cs typeface="Arial" panose="020B0604020202020204" pitchFamily="34" charset="0"/>
              </a:rPr>
              <a:t>			connaitre la cause de son déblocage(</a:t>
            </a:r>
            <a:r>
              <a:rPr lang="fr-FR" sz="1316" dirty="0" err="1">
                <a:solidFill>
                  <a:srgbClr val="002060"/>
                </a:solidFill>
                <a:latin typeface="Poppinsimblow"/>
                <a:ea typeface="Times New Roman" panose="02020603050405020304" pitchFamily="18" charset="0"/>
                <a:cs typeface="Arial" panose="020B0604020202020204" pitchFamily="34" charset="0"/>
              </a:rPr>
              <a:t>notify</a:t>
            </a:r>
            <a:r>
              <a:rPr lang="fr-FR" sz="1316" dirty="0">
                <a:solidFill>
                  <a:srgbClr val="002060"/>
                </a:solidFill>
                <a:latin typeface="Poppinsimblow"/>
                <a:ea typeface="Times New Roman" panose="02020603050405020304" pitchFamily="18" charset="0"/>
                <a:cs typeface="Arial" panose="020B0604020202020204" pitchFamily="34" charset="0"/>
              </a:rPr>
              <a:t> ou temps écoulé</a:t>
            </a:r>
            <a:r>
              <a:rPr lang="fr-FR" sz="1579" dirty="0">
                <a:ea typeface="Times New Roman" panose="02020603050405020304" pitchFamily="18" charset="0"/>
                <a:cs typeface="Arial" panose="020B0604020202020204" pitchFamily="34" charset="0"/>
              </a:rPr>
              <a:t>)</a:t>
            </a:r>
            <a:endParaRPr lang="fr-FR" sz="1579" dirty="0"/>
          </a:p>
        </p:txBody>
      </p:sp>
    </p:spTree>
    <p:extLst>
      <p:ext uri="{BB962C8B-B14F-4D97-AF65-F5344CB8AC3E}">
        <p14:creationId xmlns:p14="http://schemas.microsoft.com/office/powerpoint/2010/main" val="219809624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E23D724-7802-4519-8C09-72AB71D8C6DB}"/>
              </a:ext>
            </a:extLst>
          </p:cNvPr>
          <p:cNvSpPr txBox="1"/>
          <p:nvPr/>
        </p:nvSpPr>
        <p:spPr>
          <a:xfrm>
            <a:off x="2443791" y="3555544"/>
            <a:ext cx="5805818" cy="456728"/>
          </a:xfrm>
          <a:prstGeom prst="rect">
            <a:avLst/>
          </a:prstGeom>
          <a:noFill/>
        </p:spPr>
        <p:txBody>
          <a:bodyPr wrap="square">
            <a:spAutoFit/>
          </a:bodyPr>
          <a:lstStyle/>
          <a:p>
            <a:pPr algn="ctr"/>
            <a:r>
              <a:rPr lang="fr-FR" sz="2368" b="1" dirty="0">
                <a:solidFill>
                  <a:schemeClr val="bg1"/>
                </a:solidFill>
                <a:latin typeface="Poppinsimblow"/>
                <a:ea typeface="Times New Roman" panose="02020603050405020304" pitchFamily="18" charset="0"/>
                <a:cs typeface="Arial" panose="020B0604020202020204" pitchFamily="34" charset="0"/>
              </a:rPr>
              <a:t>TP thread Synchronisation</a:t>
            </a:r>
            <a:endParaRPr lang="fr-FR" sz="2368" dirty="0">
              <a:solidFill>
                <a:schemeClr val="bg1"/>
              </a:solidFill>
              <a:latin typeface="Poppinsimblow"/>
            </a:endParaRPr>
          </a:p>
        </p:txBody>
      </p:sp>
    </p:spTree>
    <p:extLst>
      <p:ext uri="{BB962C8B-B14F-4D97-AF65-F5344CB8AC3E}">
        <p14:creationId xmlns:p14="http://schemas.microsoft.com/office/powerpoint/2010/main" val="390154736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5735" y="182327"/>
            <a:ext cx="8073364" cy="646331"/>
          </a:xfrm>
          <a:prstGeom prst="rect">
            <a:avLst/>
          </a:prstGeom>
        </p:spPr>
        <p:txBody>
          <a:bodyPr vert="horz" wrap="square" lIns="0" tIns="0" rIns="0" bIns="0" rtlCol="0">
            <a:spAutoFit/>
          </a:bodyPr>
          <a:lstStyle/>
          <a:p>
            <a:pPr marL="22860">
              <a:lnSpc>
                <a:spcPct val="100000"/>
              </a:lnSpc>
            </a:pPr>
            <a:r>
              <a:rPr lang="fr-FR" spc="-5" dirty="0"/>
              <a:t>JAVA : FIN</a:t>
            </a:r>
            <a:endParaRPr spc="-5" dirty="0"/>
          </a:p>
        </p:txBody>
      </p:sp>
      <p:sp>
        <p:nvSpPr>
          <p:cNvPr id="32" name="object 32"/>
          <p:cNvSpPr txBox="1">
            <a:spLocks noGrp="1"/>
          </p:cNvSpPr>
          <p:nvPr>
            <p:ph type="sldNum" sz="quarter" idx="12"/>
          </p:nvPr>
        </p:nvSpPr>
        <p:spPr>
          <a:prstGeom prst="rect">
            <a:avLst/>
          </a:prstGeom>
        </p:spPr>
        <p:txBody>
          <a:bodyPr vert="horz" wrap="square" lIns="0" tIns="220563" rIns="0" bIns="0" rtlCol="0">
            <a:spAutoFit/>
          </a:bodyPr>
          <a:lstStyle/>
          <a:p>
            <a:pPr marL="2044064">
              <a:lnSpc>
                <a:spcPts val="1260"/>
              </a:lnSpc>
            </a:pPr>
            <a:fld id="{81D60167-4931-47E6-BA6A-407CBD079E47}" type="slidenum">
              <a:rPr dirty="0"/>
              <a:t>206</a:t>
            </a:fld>
            <a:endParaRPr dirty="0"/>
          </a:p>
        </p:txBody>
      </p:sp>
      <p:sp>
        <p:nvSpPr>
          <p:cNvPr id="18" name="object 18"/>
          <p:cNvSpPr/>
          <p:nvPr/>
        </p:nvSpPr>
        <p:spPr>
          <a:xfrm>
            <a:off x="774072" y="3777996"/>
            <a:ext cx="9144000" cy="3429000"/>
          </a:xfrm>
          <a:custGeom>
            <a:avLst/>
            <a:gdLst/>
            <a:ahLst/>
            <a:cxnLst/>
            <a:rect l="l" t="t" r="r" b="b"/>
            <a:pathLst>
              <a:path w="9144000" h="3429000">
                <a:moveTo>
                  <a:pt x="0" y="0"/>
                </a:moveTo>
                <a:lnTo>
                  <a:pt x="9143992" y="0"/>
                </a:lnTo>
                <a:lnTo>
                  <a:pt x="9143992" y="3429000"/>
                </a:lnTo>
                <a:lnTo>
                  <a:pt x="0" y="3429000"/>
                </a:lnTo>
                <a:lnTo>
                  <a:pt x="0" y="0"/>
                </a:lnTo>
                <a:close/>
              </a:path>
            </a:pathLst>
          </a:custGeom>
          <a:solidFill>
            <a:srgbClr val="FFFFFF"/>
          </a:solidFill>
        </p:spPr>
        <p:txBody>
          <a:bodyPr wrap="square" lIns="0" tIns="0" rIns="0" bIns="0" rtlCol="0"/>
          <a:lstStyle/>
          <a:p>
            <a:endParaRPr/>
          </a:p>
        </p:txBody>
      </p:sp>
      <p:pic>
        <p:nvPicPr>
          <p:cNvPr id="33"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2" y="1600200"/>
            <a:ext cx="8193087" cy="485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7185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Visual Studio Code</a:t>
            </a:r>
          </a:p>
        </p:txBody>
      </p:sp>
      <p:sp>
        <p:nvSpPr>
          <p:cNvPr id="3" name="Content Placeholder 2"/>
          <p:cNvSpPr>
            <a:spLocks noGrp="1"/>
          </p:cNvSpPr>
          <p:nvPr>
            <p:ph idx="1"/>
          </p:nvPr>
        </p:nvSpPr>
        <p:spPr/>
        <p:txBody>
          <a:bodyPr/>
          <a:lstStyle/>
          <a:p>
            <a:r>
              <a:t>Visual Studio Code, avec ses extensions pour Java, offre une alternative légère mais puissante pour le développement Java, soutenu par une large communauté.</a:t>
            </a:r>
          </a:p>
        </p:txBody>
      </p:sp>
    </p:spTree>
    <p:extLst>
      <p:ext uri="{BB962C8B-B14F-4D97-AF65-F5344CB8AC3E}">
        <p14:creationId xmlns:p14="http://schemas.microsoft.com/office/powerpoint/2010/main" val="26339620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Comparaison des IDEs</a:t>
            </a:r>
          </a:p>
        </p:txBody>
      </p:sp>
      <p:sp>
        <p:nvSpPr>
          <p:cNvPr id="3" name="Content Placeholder 2"/>
          <p:cNvSpPr>
            <a:spLocks noGrp="1"/>
          </p:cNvSpPr>
          <p:nvPr>
            <p:ph idx="1"/>
          </p:nvPr>
        </p:nvSpPr>
        <p:spPr/>
        <p:txBody>
          <a:bodyPr/>
          <a:lstStyle/>
          <a:p>
            <a:r>
              <a:t>Chaque IDE a ses forces: Eclipse (flexibilité), IntelliJ (productivité), NetBeans (facilité d'utilisation), VS Code (légèreté). Le choix dépend des préférences personnelles et des besoins spécifiques du projet.</a:t>
            </a:r>
          </a:p>
        </p:txBody>
      </p:sp>
    </p:spTree>
    <p:extLst>
      <p:ext uri="{BB962C8B-B14F-4D97-AF65-F5344CB8AC3E}">
        <p14:creationId xmlns:p14="http://schemas.microsoft.com/office/powerpoint/2010/main" val="2220529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Conclusion</a:t>
            </a:r>
          </a:p>
        </p:txBody>
      </p:sp>
      <p:sp>
        <p:nvSpPr>
          <p:cNvPr id="3" name="Content Placeholder 2"/>
          <p:cNvSpPr>
            <a:spLocks noGrp="1"/>
          </p:cNvSpPr>
          <p:nvPr>
            <p:ph idx="1"/>
          </p:nvPr>
        </p:nvSpPr>
        <p:spPr/>
        <p:txBody>
          <a:bodyPr/>
          <a:lstStyle/>
          <a:p>
            <a:r>
              <a:t>Choisir le bon IDE dépend de vos besoins spécifiques, de la complexité du projet et de votre environnement de développement préféré.</a:t>
            </a:r>
          </a:p>
        </p:txBody>
      </p:sp>
    </p:spTree>
    <p:extLst>
      <p:ext uri="{BB962C8B-B14F-4D97-AF65-F5344CB8AC3E}">
        <p14:creationId xmlns:p14="http://schemas.microsoft.com/office/powerpoint/2010/main" val="22125420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5171" y="264208"/>
            <a:ext cx="9223058" cy="400110"/>
          </a:xfrm>
          <a:prstGeom prst="rect">
            <a:avLst/>
          </a:prstGeom>
        </p:spPr>
        <p:txBody>
          <a:bodyPr vert="horz" wrap="square" lIns="0" tIns="0" rIns="0" bIns="0" rtlCol="0">
            <a:spAutoFit/>
          </a:bodyPr>
          <a:lstStyle/>
          <a:p>
            <a:pPr marL="12700">
              <a:lnSpc>
                <a:spcPct val="100000"/>
              </a:lnSpc>
            </a:pPr>
            <a:r>
              <a:rPr sz="2600" b="1" dirty="0"/>
              <a:t>Différents modes de compilation</a:t>
            </a:r>
          </a:p>
        </p:txBody>
      </p:sp>
      <p:sp>
        <p:nvSpPr>
          <p:cNvPr id="48" name="object 48"/>
          <p:cNvSpPr txBox="1">
            <a:spLocks noGrp="1"/>
          </p:cNvSpPr>
          <p:nvPr>
            <p:ph type="sldNum" sz="quarter" idx="12"/>
          </p:nvPr>
        </p:nvSpPr>
        <p:spPr>
          <a:xfrm>
            <a:off x="7108837" y="6611621"/>
            <a:ext cx="2461895" cy="230832"/>
          </a:xfrm>
          <a:prstGeom prst="rect">
            <a:avLst/>
          </a:prstGeom>
        </p:spPr>
        <p:txBody>
          <a:bodyPr vert="horz" wrap="square" lIns="0" tIns="0" rIns="0" bIns="0" rtlCol="0">
            <a:spAutoFit/>
          </a:bodyPr>
          <a:lstStyle/>
          <a:p>
            <a:pPr marL="12700">
              <a:lnSpc>
                <a:spcPts val="1755"/>
              </a:lnSpc>
            </a:pPr>
            <a:r>
              <a:rPr sz="1800" spc="-5" dirty="0">
                <a:latin typeface="Tahoma"/>
                <a:cs typeface="Tahoma"/>
              </a:rPr>
              <a:t>machine puis </a:t>
            </a:r>
            <a:r>
              <a:rPr sz="1800" spc="-5" dirty="0" err="1">
                <a:latin typeface="Tahoma"/>
                <a:cs typeface="Tahoma"/>
              </a:rPr>
              <a:t>l’exécute</a:t>
            </a:r>
            <a:r>
              <a:rPr sz="1800" spc="-70" dirty="0">
                <a:latin typeface="Tahoma"/>
                <a:cs typeface="Tahoma"/>
              </a:rPr>
              <a:t> </a:t>
            </a:r>
            <a:r>
              <a:rPr sz="1800" dirty="0">
                <a:latin typeface="Tahoma"/>
                <a:cs typeface="Tahoma"/>
              </a:rPr>
              <a:t>)</a:t>
            </a:r>
          </a:p>
        </p:txBody>
      </p:sp>
      <p:sp>
        <p:nvSpPr>
          <p:cNvPr id="3" name="object 3"/>
          <p:cNvSpPr/>
          <p:nvPr/>
        </p:nvSpPr>
        <p:spPr>
          <a:xfrm>
            <a:off x="1362341" y="3308603"/>
            <a:ext cx="1443355" cy="386080"/>
          </a:xfrm>
          <a:custGeom>
            <a:avLst/>
            <a:gdLst/>
            <a:ahLst/>
            <a:cxnLst/>
            <a:rect l="l" t="t" r="r" b="b"/>
            <a:pathLst>
              <a:path w="1443355" h="386079">
                <a:moveTo>
                  <a:pt x="1443215" y="0"/>
                </a:moveTo>
                <a:lnTo>
                  <a:pt x="0" y="0"/>
                </a:lnTo>
                <a:lnTo>
                  <a:pt x="0" y="385572"/>
                </a:lnTo>
                <a:lnTo>
                  <a:pt x="1443215" y="385572"/>
                </a:lnTo>
                <a:lnTo>
                  <a:pt x="1443215" y="381000"/>
                </a:lnTo>
                <a:lnTo>
                  <a:pt x="9143" y="381000"/>
                </a:lnTo>
                <a:lnTo>
                  <a:pt x="4571" y="376428"/>
                </a:lnTo>
                <a:lnTo>
                  <a:pt x="9143" y="376428"/>
                </a:lnTo>
                <a:lnTo>
                  <a:pt x="9143" y="9144"/>
                </a:lnTo>
                <a:lnTo>
                  <a:pt x="4571" y="9144"/>
                </a:lnTo>
                <a:lnTo>
                  <a:pt x="9143" y="4572"/>
                </a:lnTo>
                <a:lnTo>
                  <a:pt x="1443215" y="4572"/>
                </a:lnTo>
                <a:lnTo>
                  <a:pt x="1443215" y="0"/>
                </a:lnTo>
                <a:close/>
              </a:path>
              <a:path w="1443355" h="386079">
                <a:moveTo>
                  <a:pt x="9143" y="376428"/>
                </a:moveTo>
                <a:lnTo>
                  <a:pt x="4571" y="376428"/>
                </a:lnTo>
                <a:lnTo>
                  <a:pt x="9143" y="381000"/>
                </a:lnTo>
                <a:lnTo>
                  <a:pt x="9143" y="376428"/>
                </a:lnTo>
                <a:close/>
              </a:path>
              <a:path w="1443355" h="386079">
                <a:moveTo>
                  <a:pt x="1434071" y="376428"/>
                </a:moveTo>
                <a:lnTo>
                  <a:pt x="9143" y="376428"/>
                </a:lnTo>
                <a:lnTo>
                  <a:pt x="9143" y="381000"/>
                </a:lnTo>
                <a:lnTo>
                  <a:pt x="1434071" y="381000"/>
                </a:lnTo>
                <a:lnTo>
                  <a:pt x="1434071" y="376428"/>
                </a:lnTo>
                <a:close/>
              </a:path>
              <a:path w="1443355" h="386079">
                <a:moveTo>
                  <a:pt x="1434071" y="4572"/>
                </a:moveTo>
                <a:lnTo>
                  <a:pt x="1434071" y="381000"/>
                </a:lnTo>
                <a:lnTo>
                  <a:pt x="1438643" y="376428"/>
                </a:lnTo>
                <a:lnTo>
                  <a:pt x="1443215" y="376428"/>
                </a:lnTo>
                <a:lnTo>
                  <a:pt x="1443215" y="9144"/>
                </a:lnTo>
                <a:lnTo>
                  <a:pt x="1438643" y="9144"/>
                </a:lnTo>
                <a:lnTo>
                  <a:pt x="1434071" y="4572"/>
                </a:lnTo>
                <a:close/>
              </a:path>
              <a:path w="1443355" h="386079">
                <a:moveTo>
                  <a:pt x="1443215" y="376428"/>
                </a:moveTo>
                <a:lnTo>
                  <a:pt x="1438643" y="376428"/>
                </a:lnTo>
                <a:lnTo>
                  <a:pt x="1434071" y="381000"/>
                </a:lnTo>
                <a:lnTo>
                  <a:pt x="1443215" y="381000"/>
                </a:lnTo>
                <a:lnTo>
                  <a:pt x="1443215" y="376428"/>
                </a:lnTo>
                <a:close/>
              </a:path>
              <a:path w="1443355" h="386079">
                <a:moveTo>
                  <a:pt x="9143" y="4572"/>
                </a:moveTo>
                <a:lnTo>
                  <a:pt x="4571" y="9144"/>
                </a:lnTo>
                <a:lnTo>
                  <a:pt x="9143" y="9144"/>
                </a:lnTo>
                <a:lnTo>
                  <a:pt x="9143" y="4572"/>
                </a:lnTo>
                <a:close/>
              </a:path>
              <a:path w="1443355" h="386079">
                <a:moveTo>
                  <a:pt x="1434071" y="4572"/>
                </a:moveTo>
                <a:lnTo>
                  <a:pt x="9143" y="4572"/>
                </a:lnTo>
                <a:lnTo>
                  <a:pt x="9143" y="9144"/>
                </a:lnTo>
                <a:lnTo>
                  <a:pt x="1434071" y="9144"/>
                </a:lnTo>
                <a:lnTo>
                  <a:pt x="1434071" y="4572"/>
                </a:lnTo>
                <a:close/>
              </a:path>
              <a:path w="1443355" h="386079">
                <a:moveTo>
                  <a:pt x="1443215" y="4572"/>
                </a:moveTo>
                <a:lnTo>
                  <a:pt x="1434071" y="4572"/>
                </a:lnTo>
                <a:lnTo>
                  <a:pt x="1438643" y="9144"/>
                </a:lnTo>
                <a:lnTo>
                  <a:pt x="1443215" y="9144"/>
                </a:lnTo>
                <a:lnTo>
                  <a:pt x="1443215" y="4572"/>
                </a:lnTo>
                <a:close/>
              </a:path>
            </a:pathLst>
          </a:custGeom>
          <a:solidFill>
            <a:srgbClr val="000000"/>
          </a:solidFill>
        </p:spPr>
        <p:txBody>
          <a:bodyPr wrap="square" lIns="0" tIns="0" rIns="0" bIns="0" rtlCol="0"/>
          <a:lstStyle/>
          <a:p>
            <a:endParaRPr/>
          </a:p>
        </p:txBody>
      </p:sp>
      <p:sp>
        <p:nvSpPr>
          <p:cNvPr id="4" name="object 4"/>
          <p:cNvSpPr txBox="1"/>
          <p:nvPr/>
        </p:nvSpPr>
        <p:spPr>
          <a:xfrm>
            <a:off x="1448574" y="3222443"/>
            <a:ext cx="1263650" cy="230832"/>
          </a:xfrm>
          <a:prstGeom prst="rect">
            <a:avLst/>
          </a:prstGeom>
        </p:spPr>
        <p:txBody>
          <a:bodyPr vert="horz" wrap="square" lIns="0" tIns="0" rIns="0" bIns="0" rtlCol="0">
            <a:spAutoFit/>
          </a:bodyPr>
          <a:lstStyle/>
          <a:p>
            <a:pPr marL="12700">
              <a:lnSpc>
                <a:spcPct val="100000"/>
              </a:lnSpc>
            </a:pPr>
            <a:r>
              <a:rPr sz="1500" kern="0" dirty="0">
                <a:solidFill>
                  <a:srgbClr val="002060"/>
                </a:solidFill>
                <a:latin typeface="Poppins" panose="00000500000000000000" pitchFamily="2" charset="0"/>
                <a:cs typeface="Poppins" panose="00000500000000000000" pitchFamily="2" charset="0"/>
              </a:rPr>
              <a:t>Code source</a:t>
            </a:r>
          </a:p>
        </p:txBody>
      </p:sp>
      <p:sp>
        <p:nvSpPr>
          <p:cNvPr id="5" name="object 5"/>
          <p:cNvSpPr/>
          <p:nvPr/>
        </p:nvSpPr>
        <p:spPr>
          <a:xfrm>
            <a:off x="2035175" y="3689603"/>
            <a:ext cx="0" cy="88900"/>
          </a:xfrm>
          <a:custGeom>
            <a:avLst/>
            <a:gdLst/>
            <a:ahLst/>
            <a:cxnLst/>
            <a:rect l="l" t="t" r="r" b="b"/>
            <a:pathLst>
              <a:path h="88900">
                <a:moveTo>
                  <a:pt x="0" y="0"/>
                </a:moveTo>
                <a:lnTo>
                  <a:pt x="0" y="88392"/>
                </a:lnTo>
              </a:path>
            </a:pathLst>
          </a:custGeom>
          <a:ln w="10667">
            <a:solidFill>
              <a:srgbClr val="000000"/>
            </a:solidFill>
          </a:ln>
        </p:spPr>
        <p:txBody>
          <a:bodyPr wrap="square" lIns="0" tIns="0" rIns="0" bIns="0" rtlCol="0"/>
          <a:lstStyle/>
          <a:p>
            <a:endParaRPr/>
          </a:p>
        </p:txBody>
      </p:sp>
      <p:sp>
        <p:nvSpPr>
          <p:cNvPr id="6" name="object 6"/>
          <p:cNvSpPr/>
          <p:nvPr/>
        </p:nvSpPr>
        <p:spPr>
          <a:xfrm>
            <a:off x="4148201" y="3262884"/>
            <a:ext cx="1443355" cy="386080"/>
          </a:xfrm>
          <a:custGeom>
            <a:avLst/>
            <a:gdLst/>
            <a:ahLst/>
            <a:cxnLst/>
            <a:rect l="l" t="t" r="r" b="b"/>
            <a:pathLst>
              <a:path w="1443354" h="386079">
                <a:moveTo>
                  <a:pt x="1443227" y="0"/>
                </a:moveTo>
                <a:lnTo>
                  <a:pt x="0" y="0"/>
                </a:lnTo>
                <a:lnTo>
                  <a:pt x="0" y="385571"/>
                </a:lnTo>
                <a:lnTo>
                  <a:pt x="1443227" y="385571"/>
                </a:lnTo>
                <a:lnTo>
                  <a:pt x="1443227" y="381000"/>
                </a:lnTo>
                <a:lnTo>
                  <a:pt x="9144" y="381000"/>
                </a:lnTo>
                <a:lnTo>
                  <a:pt x="4572" y="376427"/>
                </a:lnTo>
                <a:lnTo>
                  <a:pt x="9144" y="376427"/>
                </a:lnTo>
                <a:lnTo>
                  <a:pt x="9144" y="9143"/>
                </a:lnTo>
                <a:lnTo>
                  <a:pt x="4572" y="9143"/>
                </a:lnTo>
                <a:lnTo>
                  <a:pt x="9144" y="4571"/>
                </a:lnTo>
                <a:lnTo>
                  <a:pt x="1443227" y="4571"/>
                </a:lnTo>
                <a:lnTo>
                  <a:pt x="1443227" y="0"/>
                </a:lnTo>
                <a:close/>
              </a:path>
              <a:path w="1443354" h="386079">
                <a:moveTo>
                  <a:pt x="9144" y="376427"/>
                </a:moveTo>
                <a:lnTo>
                  <a:pt x="4572" y="376427"/>
                </a:lnTo>
                <a:lnTo>
                  <a:pt x="9144" y="381000"/>
                </a:lnTo>
                <a:lnTo>
                  <a:pt x="9144" y="376427"/>
                </a:lnTo>
                <a:close/>
              </a:path>
              <a:path w="1443354" h="386079">
                <a:moveTo>
                  <a:pt x="1434084" y="376427"/>
                </a:moveTo>
                <a:lnTo>
                  <a:pt x="9144" y="376427"/>
                </a:lnTo>
                <a:lnTo>
                  <a:pt x="9144" y="381000"/>
                </a:lnTo>
                <a:lnTo>
                  <a:pt x="1434084" y="381000"/>
                </a:lnTo>
                <a:lnTo>
                  <a:pt x="1434084" y="376427"/>
                </a:lnTo>
                <a:close/>
              </a:path>
              <a:path w="1443354" h="386079">
                <a:moveTo>
                  <a:pt x="1434084" y="4571"/>
                </a:moveTo>
                <a:lnTo>
                  <a:pt x="1434084" y="381000"/>
                </a:lnTo>
                <a:lnTo>
                  <a:pt x="1438656" y="376427"/>
                </a:lnTo>
                <a:lnTo>
                  <a:pt x="1443227" y="376427"/>
                </a:lnTo>
                <a:lnTo>
                  <a:pt x="1443227" y="9143"/>
                </a:lnTo>
                <a:lnTo>
                  <a:pt x="1438656" y="9143"/>
                </a:lnTo>
                <a:lnTo>
                  <a:pt x="1434084" y="4571"/>
                </a:lnTo>
                <a:close/>
              </a:path>
              <a:path w="1443354" h="386079">
                <a:moveTo>
                  <a:pt x="1443227" y="376427"/>
                </a:moveTo>
                <a:lnTo>
                  <a:pt x="1438656" y="376427"/>
                </a:lnTo>
                <a:lnTo>
                  <a:pt x="1434084" y="381000"/>
                </a:lnTo>
                <a:lnTo>
                  <a:pt x="1443227" y="381000"/>
                </a:lnTo>
                <a:lnTo>
                  <a:pt x="1443227" y="376427"/>
                </a:lnTo>
                <a:close/>
              </a:path>
              <a:path w="1443354" h="386079">
                <a:moveTo>
                  <a:pt x="9144" y="4571"/>
                </a:moveTo>
                <a:lnTo>
                  <a:pt x="4572" y="9143"/>
                </a:lnTo>
                <a:lnTo>
                  <a:pt x="9144" y="9143"/>
                </a:lnTo>
                <a:lnTo>
                  <a:pt x="9144" y="4571"/>
                </a:lnTo>
                <a:close/>
              </a:path>
              <a:path w="1443354" h="386079">
                <a:moveTo>
                  <a:pt x="1434084" y="4571"/>
                </a:moveTo>
                <a:lnTo>
                  <a:pt x="9144" y="4571"/>
                </a:lnTo>
                <a:lnTo>
                  <a:pt x="9144" y="9143"/>
                </a:lnTo>
                <a:lnTo>
                  <a:pt x="1434084" y="9143"/>
                </a:lnTo>
                <a:lnTo>
                  <a:pt x="1434084" y="4571"/>
                </a:lnTo>
                <a:close/>
              </a:path>
              <a:path w="1443354" h="386079">
                <a:moveTo>
                  <a:pt x="1443227" y="4571"/>
                </a:moveTo>
                <a:lnTo>
                  <a:pt x="1434084" y="4571"/>
                </a:lnTo>
                <a:lnTo>
                  <a:pt x="1438656" y="9143"/>
                </a:lnTo>
                <a:lnTo>
                  <a:pt x="1443227" y="9143"/>
                </a:lnTo>
                <a:lnTo>
                  <a:pt x="1443227" y="4571"/>
                </a:lnTo>
                <a:close/>
              </a:path>
            </a:pathLst>
          </a:custGeom>
          <a:solidFill>
            <a:srgbClr val="000000"/>
          </a:solidFill>
        </p:spPr>
        <p:txBody>
          <a:bodyPr wrap="square" lIns="0" tIns="0" rIns="0" bIns="0" rtlCol="0"/>
          <a:lstStyle/>
          <a:p>
            <a:endParaRPr/>
          </a:p>
        </p:txBody>
      </p:sp>
      <p:sp>
        <p:nvSpPr>
          <p:cNvPr id="7" name="object 7"/>
          <p:cNvSpPr txBox="1"/>
          <p:nvPr/>
        </p:nvSpPr>
        <p:spPr>
          <a:xfrm>
            <a:off x="4231525" y="3311652"/>
            <a:ext cx="1263650" cy="230832"/>
          </a:xfrm>
          <a:prstGeom prst="rect">
            <a:avLst/>
          </a:prstGeom>
        </p:spPr>
        <p:txBody>
          <a:bodyPr vert="horz" wrap="square" lIns="0" tIns="0" rIns="0" bIns="0" rtlCol="0">
            <a:spAutoFit/>
          </a:bodyPr>
          <a:lstStyle/>
          <a:p>
            <a:pPr marL="12700">
              <a:lnSpc>
                <a:spcPct val="100000"/>
              </a:lnSpc>
            </a:pPr>
            <a:r>
              <a:rPr sz="1500" kern="0" dirty="0">
                <a:solidFill>
                  <a:srgbClr val="002060"/>
                </a:solidFill>
                <a:latin typeface="Poppins" panose="00000500000000000000" pitchFamily="2" charset="0"/>
                <a:cs typeface="Poppins" panose="00000500000000000000" pitchFamily="2" charset="0"/>
              </a:rPr>
              <a:t>Code source</a:t>
            </a:r>
          </a:p>
        </p:txBody>
      </p:sp>
      <p:sp>
        <p:nvSpPr>
          <p:cNvPr id="8" name="object 8"/>
          <p:cNvSpPr/>
          <p:nvPr/>
        </p:nvSpPr>
        <p:spPr>
          <a:xfrm>
            <a:off x="4821809" y="3643884"/>
            <a:ext cx="0" cy="134620"/>
          </a:xfrm>
          <a:custGeom>
            <a:avLst/>
            <a:gdLst/>
            <a:ahLst/>
            <a:cxnLst/>
            <a:rect l="l" t="t" r="r" b="b"/>
            <a:pathLst>
              <a:path h="134620">
                <a:moveTo>
                  <a:pt x="0" y="0"/>
                </a:moveTo>
                <a:lnTo>
                  <a:pt x="0" y="134112"/>
                </a:lnTo>
              </a:path>
            </a:pathLst>
          </a:custGeom>
          <a:ln w="9143">
            <a:solidFill>
              <a:srgbClr val="000000"/>
            </a:solidFill>
          </a:ln>
        </p:spPr>
        <p:txBody>
          <a:bodyPr wrap="square" lIns="0" tIns="0" rIns="0" bIns="0" rtlCol="0"/>
          <a:lstStyle/>
          <a:p>
            <a:endParaRPr/>
          </a:p>
        </p:txBody>
      </p:sp>
      <p:sp>
        <p:nvSpPr>
          <p:cNvPr id="9" name="object 9"/>
          <p:cNvSpPr/>
          <p:nvPr/>
        </p:nvSpPr>
        <p:spPr>
          <a:xfrm>
            <a:off x="7574153" y="3262884"/>
            <a:ext cx="1443355" cy="386080"/>
          </a:xfrm>
          <a:custGeom>
            <a:avLst/>
            <a:gdLst/>
            <a:ahLst/>
            <a:cxnLst/>
            <a:rect l="l" t="t" r="r" b="b"/>
            <a:pathLst>
              <a:path w="1443354" h="386079">
                <a:moveTo>
                  <a:pt x="1443227" y="0"/>
                </a:moveTo>
                <a:lnTo>
                  <a:pt x="0" y="0"/>
                </a:lnTo>
                <a:lnTo>
                  <a:pt x="0" y="385571"/>
                </a:lnTo>
                <a:lnTo>
                  <a:pt x="1443227" y="385571"/>
                </a:lnTo>
                <a:lnTo>
                  <a:pt x="1443227" y="381000"/>
                </a:lnTo>
                <a:lnTo>
                  <a:pt x="9144" y="381000"/>
                </a:lnTo>
                <a:lnTo>
                  <a:pt x="4572" y="376427"/>
                </a:lnTo>
                <a:lnTo>
                  <a:pt x="9144" y="376427"/>
                </a:lnTo>
                <a:lnTo>
                  <a:pt x="9144" y="9143"/>
                </a:lnTo>
                <a:lnTo>
                  <a:pt x="4572" y="9143"/>
                </a:lnTo>
                <a:lnTo>
                  <a:pt x="9144" y="4571"/>
                </a:lnTo>
                <a:lnTo>
                  <a:pt x="1443227" y="4571"/>
                </a:lnTo>
                <a:lnTo>
                  <a:pt x="1443227" y="0"/>
                </a:lnTo>
                <a:close/>
              </a:path>
              <a:path w="1443354" h="386079">
                <a:moveTo>
                  <a:pt x="9144" y="376427"/>
                </a:moveTo>
                <a:lnTo>
                  <a:pt x="4572" y="376427"/>
                </a:lnTo>
                <a:lnTo>
                  <a:pt x="9144" y="381000"/>
                </a:lnTo>
                <a:lnTo>
                  <a:pt x="9144" y="376427"/>
                </a:lnTo>
                <a:close/>
              </a:path>
              <a:path w="1443354" h="386079">
                <a:moveTo>
                  <a:pt x="1434083" y="376427"/>
                </a:moveTo>
                <a:lnTo>
                  <a:pt x="9144" y="376427"/>
                </a:lnTo>
                <a:lnTo>
                  <a:pt x="9144" y="381000"/>
                </a:lnTo>
                <a:lnTo>
                  <a:pt x="1434083" y="381000"/>
                </a:lnTo>
                <a:lnTo>
                  <a:pt x="1434083" y="376427"/>
                </a:lnTo>
                <a:close/>
              </a:path>
              <a:path w="1443354" h="386079">
                <a:moveTo>
                  <a:pt x="1434083" y="4571"/>
                </a:moveTo>
                <a:lnTo>
                  <a:pt x="1434083" y="381000"/>
                </a:lnTo>
                <a:lnTo>
                  <a:pt x="1438655" y="376427"/>
                </a:lnTo>
                <a:lnTo>
                  <a:pt x="1443227" y="376427"/>
                </a:lnTo>
                <a:lnTo>
                  <a:pt x="1443227" y="9143"/>
                </a:lnTo>
                <a:lnTo>
                  <a:pt x="1438655" y="9143"/>
                </a:lnTo>
                <a:lnTo>
                  <a:pt x="1434083" y="4571"/>
                </a:lnTo>
                <a:close/>
              </a:path>
              <a:path w="1443354" h="386079">
                <a:moveTo>
                  <a:pt x="1443227" y="376427"/>
                </a:moveTo>
                <a:lnTo>
                  <a:pt x="1438655" y="376427"/>
                </a:lnTo>
                <a:lnTo>
                  <a:pt x="1434083" y="381000"/>
                </a:lnTo>
                <a:lnTo>
                  <a:pt x="1443227" y="381000"/>
                </a:lnTo>
                <a:lnTo>
                  <a:pt x="1443227" y="376427"/>
                </a:lnTo>
                <a:close/>
              </a:path>
              <a:path w="1443354" h="386079">
                <a:moveTo>
                  <a:pt x="9144" y="4571"/>
                </a:moveTo>
                <a:lnTo>
                  <a:pt x="4572" y="9143"/>
                </a:lnTo>
                <a:lnTo>
                  <a:pt x="9144" y="9143"/>
                </a:lnTo>
                <a:lnTo>
                  <a:pt x="9144" y="4571"/>
                </a:lnTo>
                <a:close/>
              </a:path>
              <a:path w="1443354" h="386079">
                <a:moveTo>
                  <a:pt x="1434083" y="4571"/>
                </a:moveTo>
                <a:lnTo>
                  <a:pt x="9144" y="4571"/>
                </a:lnTo>
                <a:lnTo>
                  <a:pt x="9144" y="9143"/>
                </a:lnTo>
                <a:lnTo>
                  <a:pt x="1434083" y="9143"/>
                </a:lnTo>
                <a:lnTo>
                  <a:pt x="1434083" y="4571"/>
                </a:lnTo>
                <a:close/>
              </a:path>
              <a:path w="1443354" h="386079">
                <a:moveTo>
                  <a:pt x="1443227" y="4571"/>
                </a:moveTo>
                <a:lnTo>
                  <a:pt x="1434083" y="4571"/>
                </a:lnTo>
                <a:lnTo>
                  <a:pt x="1438655" y="9143"/>
                </a:lnTo>
                <a:lnTo>
                  <a:pt x="1443227" y="9143"/>
                </a:lnTo>
                <a:lnTo>
                  <a:pt x="1443227" y="4571"/>
                </a:lnTo>
                <a:close/>
              </a:path>
            </a:pathLst>
          </a:custGeom>
          <a:solidFill>
            <a:srgbClr val="000000"/>
          </a:solidFill>
        </p:spPr>
        <p:txBody>
          <a:bodyPr wrap="square" lIns="0" tIns="0" rIns="0" bIns="0" rtlCol="0"/>
          <a:lstStyle/>
          <a:p>
            <a:endParaRPr/>
          </a:p>
        </p:txBody>
      </p:sp>
      <p:sp>
        <p:nvSpPr>
          <p:cNvPr id="10" name="object 10"/>
          <p:cNvSpPr txBox="1"/>
          <p:nvPr/>
        </p:nvSpPr>
        <p:spPr>
          <a:xfrm>
            <a:off x="7657477" y="3311652"/>
            <a:ext cx="1263650" cy="230832"/>
          </a:xfrm>
          <a:prstGeom prst="rect">
            <a:avLst/>
          </a:prstGeom>
        </p:spPr>
        <p:txBody>
          <a:bodyPr vert="horz" wrap="square" lIns="0" tIns="0" rIns="0" bIns="0" rtlCol="0">
            <a:spAutoFit/>
          </a:bodyPr>
          <a:lstStyle/>
          <a:p>
            <a:pPr marL="12700">
              <a:lnSpc>
                <a:spcPct val="100000"/>
              </a:lnSpc>
            </a:pPr>
            <a:r>
              <a:rPr sz="1500" kern="0" dirty="0">
                <a:solidFill>
                  <a:srgbClr val="002060"/>
                </a:solidFill>
                <a:latin typeface="Poppins" panose="00000500000000000000" pitchFamily="2" charset="0"/>
                <a:cs typeface="Poppins" panose="00000500000000000000" pitchFamily="2" charset="0"/>
              </a:rPr>
              <a:t>Code source</a:t>
            </a:r>
          </a:p>
        </p:txBody>
      </p:sp>
      <p:sp>
        <p:nvSpPr>
          <p:cNvPr id="11" name="object 11"/>
          <p:cNvSpPr/>
          <p:nvPr/>
        </p:nvSpPr>
        <p:spPr>
          <a:xfrm>
            <a:off x="8246998" y="3643884"/>
            <a:ext cx="0" cy="134620"/>
          </a:xfrm>
          <a:custGeom>
            <a:avLst/>
            <a:gdLst/>
            <a:ahLst/>
            <a:cxnLst/>
            <a:rect l="l" t="t" r="r" b="b"/>
            <a:pathLst>
              <a:path h="134620">
                <a:moveTo>
                  <a:pt x="0" y="0"/>
                </a:moveTo>
                <a:lnTo>
                  <a:pt x="0" y="134112"/>
                </a:lnTo>
              </a:path>
            </a:pathLst>
          </a:custGeom>
          <a:ln w="10667">
            <a:solidFill>
              <a:srgbClr val="000000"/>
            </a:solidFill>
          </a:ln>
        </p:spPr>
        <p:txBody>
          <a:bodyPr wrap="square" lIns="0" tIns="0" rIns="0" bIns="0" rtlCol="0"/>
          <a:lstStyle/>
          <a:p>
            <a:endParaRPr/>
          </a:p>
        </p:txBody>
      </p:sp>
      <p:sp>
        <p:nvSpPr>
          <p:cNvPr id="12" name="object 12"/>
          <p:cNvSpPr txBox="1"/>
          <p:nvPr/>
        </p:nvSpPr>
        <p:spPr>
          <a:xfrm>
            <a:off x="1688154" y="2835835"/>
            <a:ext cx="902969" cy="230832"/>
          </a:xfrm>
          <a:prstGeom prst="rect">
            <a:avLst/>
          </a:prstGeom>
        </p:spPr>
        <p:txBody>
          <a:bodyPr vert="horz" wrap="square" lIns="0" tIns="0" rIns="0" bIns="0" rtlCol="0">
            <a:spAutoFit/>
          </a:bodyPr>
          <a:lstStyle/>
          <a:p>
            <a:pPr marL="12700">
              <a:lnSpc>
                <a:spcPct val="100000"/>
              </a:lnSpc>
            </a:pPr>
            <a:r>
              <a:rPr sz="1500" b="1" kern="0" dirty="0">
                <a:solidFill>
                  <a:srgbClr val="002060"/>
                </a:solidFill>
                <a:latin typeface="Poppins" panose="00000500000000000000" pitchFamily="2" charset="0"/>
                <a:cs typeface="Poppins" panose="00000500000000000000" pitchFamily="2" charset="0"/>
              </a:rPr>
              <a:t>Natif</a:t>
            </a:r>
          </a:p>
        </p:txBody>
      </p:sp>
      <p:sp>
        <p:nvSpPr>
          <p:cNvPr id="13" name="object 13"/>
          <p:cNvSpPr txBox="1"/>
          <p:nvPr/>
        </p:nvSpPr>
        <p:spPr>
          <a:xfrm>
            <a:off x="4337242" y="2856764"/>
            <a:ext cx="1829435" cy="230832"/>
          </a:xfrm>
          <a:prstGeom prst="rect">
            <a:avLst/>
          </a:prstGeom>
        </p:spPr>
        <p:txBody>
          <a:bodyPr vert="horz" wrap="square" lIns="0" tIns="0" rIns="0" bIns="0" rtlCol="0">
            <a:spAutoFit/>
          </a:bodyPr>
          <a:lstStyle/>
          <a:p>
            <a:pPr marL="12700">
              <a:lnSpc>
                <a:spcPct val="100000"/>
              </a:lnSpc>
            </a:pPr>
            <a:r>
              <a:rPr sz="1500" b="1" kern="0" dirty="0">
                <a:solidFill>
                  <a:srgbClr val="002060"/>
                </a:solidFill>
                <a:latin typeface="Poppins" panose="00000500000000000000" pitchFamily="2" charset="0"/>
                <a:cs typeface="Poppins" panose="00000500000000000000" pitchFamily="2" charset="0"/>
              </a:rPr>
              <a:t>Byte Code</a:t>
            </a:r>
          </a:p>
        </p:txBody>
      </p:sp>
      <p:sp>
        <p:nvSpPr>
          <p:cNvPr id="14" name="object 14"/>
          <p:cNvSpPr txBox="1"/>
          <p:nvPr/>
        </p:nvSpPr>
        <p:spPr>
          <a:xfrm>
            <a:off x="8084875" y="2850105"/>
            <a:ext cx="593725" cy="230832"/>
          </a:xfrm>
          <a:prstGeom prst="rect">
            <a:avLst/>
          </a:prstGeom>
        </p:spPr>
        <p:txBody>
          <a:bodyPr vert="horz" wrap="square" lIns="0" tIns="0" rIns="0" bIns="0" rtlCol="0">
            <a:spAutoFit/>
          </a:bodyPr>
          <a:lstStyle/>
          <a:p>
            <a:pPr marL="12700">
              <a:lnSpc>
                <a:spcPct val="100000"/>
              </a:lnSpc>
            </a:pPr>
            <a:r>
              <a:rPr sz="1500" b="1" kern="0" dirty="0">
                <a:solidFill>
                  <a:srgbClr val="002060"/>
                </a:solidFill>
                <a:latin typeface="Poppins" panose="00000500000000000000" pitchFamily="2" charset="0"/>
                <a:cs typeface="Poppins" panose="00000500000000000000" pitchFamily="2" charset="0"/>
              </a:rPr>
              <a:t>JIT</a:t>
            </a:r>
          </a:p>
        </p:txBody>
      </p:sp>
      <p:sp>
        <p:nvSpPr>
          <p:cNvPr id="15" name="object 15"/>
          <p:cNvSpPr txBox="1"/>
          <p:nvPr/>
        </p:nvSpPr>
        <p:spPr>
          <a:xfrm>
            <a:off x="729673" y="1048192"/>
            <a:ext cx="7921359" cy="1154162"/>
          </a:xfrm>
          <a:prstGeom prst="rect">
            <a:avLst/>
          </a:prstGeom>
        </p:spPr>
        <p:txBody>
          <a:bodyPr vert="horz" wrap="square" lIns="0" tIns="0" rIns="0" bIns="0" rtlCol="0">
            <a:spAutoFit/>
          </a:bodyPr>
          <a:lstStyle/>
          <a:p>
            <a:pPr marL="12700">
              <a:lnSpc>
                <a:spcPct val="100000"/>
              </a:lnSpc>
            </a:pPr>
            <a:r>
              <a:rPr sz="1500" kern="0" dirty="0">
                <a:solidFill>
                  <a:srgbClr val="002060"/>
                </a:solidFill>
                <a:latin typeface="Poppins" panose="00000500000000000000" pitchFamily="2" charset="0"/>
                <a:cs typeface="Poppins" panose="00000500000000000000" pitchFamily="2" charset="0"/>
              </a:rPr>
              <a:t>Java est un langage compilé et </a:t>
            </a:r>
            <a:r>
              <a:rPr sz="1500" kern="0" dirty="0" err="1">
                <a:solidFill>
                  <a:srgbClr val="002060"/>
                </a:solidFill>
                <a:latin typeface="Poppins" panose="00000500000000000000" pitchFamily="2" charset="0"/>
                <a:cs typeface="Poppins" panose="00000500000000000000" pitchFamily="2" charset="0"/>
              </a:rPr>
              <a:t>interprété</a:t>
            </a:r>
            <a:endParaRPr lang="fr-FR" sz="1500" kern="0" dirty="0">
              <a:solidFill>
                <a:srgbClr val="002060"/>
              </a:solidFill>
              <a:latin typeface="Poppins" panose="00000500000000000000" pitchFamily="2" charset="0"/>
              <a:cs typeface="Poppins" panose="00000500000000000000" pitchFamily="2" charset="0"/>
            </a:endParaRPr>
          </a:p>
          <a:p>
            <a:pPr marL="12700">
              <a:lnSpc>
                <a:spcPct val="100000"/>
              </a:lnSpc>
            </a:pPr>
            <a:endParaRPr sz="1500" kern="0" dirty="0">
              <a:solidFill>
                <a:srgbClr val="002060"/>
              </a:solidFill>
              <a:latin typeface="Poppins" panose="00000500000000000000" pitchFamily="2" charset="0"/>
              <a:cs typeface="Poppins" panose="00000500000000000000" pitchFamily="2" charset="0"/>
            </a:endParaRPr>
          </a:p>
          <a:p>
            <a:pPr marL="2025650" indent="-184150">
              <a:lnSpc>
                <a:spcPct val="100000"/>
              </a:lnSpc>
              <a:buFont typeface="Wingdings"/>
              <a:buChar char=""/>
              <a:tabLst>
                <a:tab pos="2026285" algn="l"/>
              </a:tabLst>
            </a:pPr>
            <a:r>
              <a:rPr sz="1500" kern="0" dirty="0">
                <a:solidFill>
                  <a:srgbClr val="002060"/>
                </a:solidFill>
                <a:latin typeface="Poppins" panose="00000500000000000000" pitchFamily="2" charset="0"/>
                <a:cs typeface="Poppins" panose="00000500000000000000" pitchFamily="2" charset="0"/>
              </a:rPr>
              <a:t>Compilation en mode natif</a:t>
            </a:r>
          </a:p>
          <a:p>
            <a:pPr marL="2025650" indent="-184150">
              <a:lnSpc>
                <a:spcPct val="100000"/>
              </a:lnSpc>
              <a:buFont typeface="Wingdings"/>
              <a:buChar char=""/>
              <a:tabLst>
                <a:tab pos="2026285" algn="l"/>
              </a:tabLst>
            </a:pPr>
            <a:r>
              <a:rPr sz="1500" kern="0" dirty="0">
                <a:solidFill>
                  <a:srgbClr val="002060"/>
                </a:solidFill>
                <a:latin typeface="Poppins" panose="00000500000000000000" pitchFamily="2" charset="0"/>
                <a:cs typeface="Poppins" panose="00000500000000000000" pitchFamily="2" charset="0"/>
              </a:rPr>
              <a:t>Compilation Byte Code</a:t>
            </a:r>
          </a:p>
          <a:p>
            <a:pPr marL="2025650" indent="-184150">
              <a:lnSpc>
                <a:spcPct val="100000"/>
              </a:lnSpc>
              <a:buFont typeface="Wingdings"/>
              <a:buChar char=""/>
              <a:tabLst>
                <a:tab pos="2026285" algn="l"/>
              </a:tabLst>
            </a:pPr>
            <a:r>
              <a:rPr sz="1500" kern="0" dirty="0">
                <a:solidFill>
                  <a:srgbClr val="002060"/>
                </a:solidFill>
                <a:latin typeface="Poppins" panose="00000500000000000000" pitchFamily="2" charset="0"/>
                <a:cs typeface="Poppins" panose="00000500000000000000" pitchFamily="2" charset="0"/>
              </a:rPr>
              <a:t>Compilation en mode JIT(Just In Time)</a:t>
            </a:r>
          </a:p>
        </p:txBody>
      </p:sp>
      <p:sp>
        <p:nvSpPr>
          <p:cNvPr id="17" name="object 17"/>
          <p:cNvSpPr/>
          <p:nvPr/>
        </p:nvSpPr>
        <p:spPr>
          <a:xfrm>
            <a:off x="1366913" y="4030979"/>
            <a:ext cx="1445260" cy="443865"/>
          </a:xfrm>
          <a:custGeom>
            <a:avLst/>
            <a:gdLst/>
            <a:ahLst/>
            <a:cxnLst/>
            <a:rect l="l" t="t" r="r" b="b"/>
            <a:pathLst>
              <a:path w="1445260" h="443864">
                <a:moveTo>
                  <a:pt x="1444739" y="0"/>
                </a:moveTo>
                <a:lnTo>
                  <a:pt x="0" y="0"/>
                </a:lnTo>
                <a:lnTo>
                  <a:pt x="0" y="443484"/>
                </a:lnTo>
                <a:lnTo>
                  <a:pt x="1444739" y="443484"/>
                </a:lnTo>
                <a:lnTo>
                  <a:pt x="1444739" y="423672"/>
                </a:lnTo>
                <a:lnTo>
                  <a:pt x="38100" y="423672"/>
                </a:lnTo>
                <a:lnTo>
                  <a:pt x="19812" y="405384"/>
                </a:lnTo>
                <a:lnTo>
                  <a:pt x="38100" y="405384"/>
                </a:lnTo>
                <a:lnTo>
                  <a:pt x="38100" y="38100"/>
                </a:lnTo>
                <a:lnTo>
                  <a:pt x="19812" y="38100"/>
                </a:lnTo>
                <a:lnTo>
                  <a:pt x="38100" y="19812"/>
                </a:lnTo>
                <a:lnTo>
                  <a:pt x="1444739" y="19812"/>
                </a:lnTo>
                <a:lnTo>
                  <a:pt x="1444739" y="0"/>
                </a:lnTo>
                <a:close/>
              </a:path>
              <a:path w="1445260" h="443864">
                <a:moveTo>
                  <a:pt x="38100" y="405384"/>
                </a:moveTo>
                <a:lnTo>
                  <a:pt x="19812" y="405384"/>
                </a:lnTo>
                <a:lnTo>
                  <a:pt x="38100" y="423672"/>
                </a:lnTo>
                <a:lnTo>
                  <a:pt x="38100" y="405384"/>
                </a:lnTo>
                <a:close/>
              </a:path>
              <a:path w="1445260" h="443864">
                <a:moveTo>
                  <a:pt x="1406639" y="405384"/>
                </a:moveTo>
                <a:lnTo>
                  <a:pt x="38100" y="405384"/>
                </a:lnTo>
                <a:lnTo>
                  <a:pt x="38100" y="423672"/>
                </a:lnTo>
                <a:lnTo>
                  <a:pt x="1406639" y="423672"/>
                </a:lnTo>
                <a:lnTo>
                  <a:pt x="1406639" y="405384"/>
                </a:lnTo>
                <a:close/>
              </a:path>
              <a:path w="1445260" h="443864">
                <a:moveTo>
                  <a:pt x="1406639" y="19812"/>
                </a:moveTo>
                <a:lnTo>
                  <a:pt x="1406639" y="423672"/>
                </a:lnTo>
                <a:lnTo>
                  <a:pt x="1424927" y="405384"/>
                </a:lnTo>
                <a:lnTo>
                  <a:pt x="1444739" y="405384"/>
                </a:lnTo>
                <a:lnTo>
                  <a:pt x="1444739" y="38100"/>
                </a:lnTo>
                <a:lnTo>
                  <a:pt x="1424927" y="38100"/>
                </a:lnTo>
                <a:lnTo>
                  <a:pt x="1406639" y="19812"/>
                </a:lnTo>
                <a:close/>
              </a:path>
              <a:path w="1445260" h="443864">
                <a:moveTo>
                  <a:pt x="1444739" y="405384"/>
                </a:moveTo>
                <a:lnTo>
                  <a:pt x="1424927" y="405384"/>
                </a:lnTo>
                <a:lnTo>
                  <a:pt x="1406639" y="423672"/>
                </a:lnTo>
                <a:lnTo>
                  <a:pt x="1444739" y="423672"/>
                </a:lnTo>
                <a:lnTo>
                  <a:pt x="1444739" y="405384"/>
                </a:lnTo>
                <a:close/>
              </a:path>
              <a:path w="1445260" h="443864">
                <a:moveTo>
                  <a:pt x="38100" y="19812"/>
                </a:moveTo>
                <a:lnTo>
                  <a:pt x="19812" y="38100"/>
                </a:lnTo>
                <a:lnTo>
                  <a:pt x="38100" y="38100"/>
                </a:lnTo>
                <a:lnTo>
                  <a:pt x="38100" y="19812"/>
                </a:lnTo>
                <a:close/>
              </a:path>
              <a:path w="1445260" h="443864">
                <a:moveTo>
                  <a:pt x="1406639" y="19812"/>
                </a:moveTo>
                <a:lnTo>
                  <a:pt x="38100" y="19812"/>
                </a:lnTo>
                <a:lnTo>
                  <a:pt x="38100" y="38100"/>
                </a:lnTo>
                <a:lnTo>
                  <a:pt x="1406639" y="38100"/>
                </a:lnTo>
                <a:lnTo>
                  <a:pt x="1406639" y="19812"/>
                </a:lnTo>
                <a:close/>
              </a:path>
              <a:path w="1445260" h="443864">
                <a:moveTo>
                  <a:pt x="1444739" y="19812"/>
                </a:moveTo>
                <a:lnTo>
                  <a:pt x="1406639" y="19812"/>
                </a:lnTo>
                <a:lnTo>
                  <a:pt x="1424927" y="38100"/>
                </a:lnTo>
                <a:lnTo>
                  <a:pt x="1444739" y="38100"/>
                </a:lnTo>
                <a:lnTo>
                  <a:pt x="1444739" y="19812"/>
                </a:lnTo>
                <a:close/>
              </a:path>
            </a:pathLst>
          </a:custGeom>
          <a:solidFill>
            <a:srgbClr val="000099"/>
          </a:solidFill>
        </p:spPr>
        <p:txBody>
          <a:bodyPr wrap="square" lIns="0" tIns="0" rIns="0" bIns="0" rtlCol="0"/>
          <a:lstStyle/>
          <a:p>
            <a:endParaRPr/>
          </a:p>
        </p:txBody>
      </p:sp>
      <p:sp>
        <p:nvSpPr>
          <p:cNvPr id="18" name="object 18"/>
          <p:cNvSpPr txBox="1"/>
          <p:nvPr/>
        </p:nvSpPr>
        <p:spPr>
          <a:xfrm>
            <a:off x="1463941" y="4093464"/>
            <a:ext cx="1208405" cy="230832"/>
          </a:xfrm>
          <a:prstGeom prst="rect">
            <a:avLst/>
          </a:prstGeom>
        </p:spPr>
        <p:txBody>
          <a:bodyPr vert="horz" wrap="square" lIns="0" tIns="0" rIns="0" bIns="0" rtlCol="0">
            <a:spAutoFit/>
          </a:bodyPr>
          <a:lstStyle/>
          <a:p>
            <a:pPr marL="12700">
              <a:lnSpc>
                <a:spcPct val="100000"/>
              </a:lnSpc>
            </a:pPr>
            <a:r>
              <a:rPr sz="1500" kern="0" dirty="0">
                <a:solidFill>
                  <a:srgbClr val="002060"/>
                </a:solidFill>
                <a:latin typeface="Poppins" panose="00000500000000000000" pitchFamily="2" charset="0"/>
                <a:cs typeface="Poppins" panose="00000500000000000000" pitchFamily="2" charset="0"/>
              </a:rPr>
              <a:t>Compilation</a:t>
            </a:r>
          </a:p>
        </p:txBody>
      </p:sp>
      <p:sp>
        <p:nvSpPr>
          <p:cNvPr id="19" name="object 19"/>
          <p:cNvSpPr/>
          <p:nvPr/>
        </p:nvSpPr>
        <p:spPr>
          <a:xfrm>
            <a:off x="1997836" y="3777996"/>
            <a:ext cx="76200" cy="273050"/>
          </a:xfrm>
          <a:custGeom>
            <a:avLst/>
            <a:gdLst/>
            <a:ahLst/>
            <a:cxnLst/>
            <a:rect l="l" t="t" r="r" b="b"/>
            <a:pathLst>
              <a:path w="76200" h="273050">
                <a:moveTo>
                  <a:pt x="32004" y="196595"/>
                </a:moveTo>
                <a:lnTo>
                  <a:pt x="0" y="196595"/>
                </a:lnTo>
                <a:lnTo>
                  <a:pt x="38100" y="272795"/>
                </a:lnTo>
                <a:lnTo>
                  <a:pt x="70103" y="208787"/>
                </a:lnTo>
                <a:lnTo>
                  <a:pt x="32004" y="208787"/>
                </a:lnTo>
                <a:lnTo>
                  <a:pt x="32004" y="196595"/>
                </a:lnTo>
                <a:close/>
              </a:path>
              <a:path w="76200" h="273050">
                <a:moveTo>
                  <a:pt x="42671" y="0"/>
                </a:moveTo>
                <a:lnTo>
                  <a:pt x="32004" y="0"/>
                </a:lnTo>
                <a:lnTo>
                  <a:pt x="32004" y="208787"/>
                </a:lnTo>
                <a:lnTo>
                  <a:pt x="42671" y="208787"/>
                </a:lnTo>
                <a:lnTo>
                  <a:pt x="42671" y="0"/>
                </a:lnTo>
                <a:close/>
              </a:path>
              <a:path w="76200" h="273050">
                <a:moveTo>
                  <a:pt x="76200" y="196595"/>
                </a:moveTo>
                <a:lnTo>
                  <a:pt x="42671" y="196595"/>
                </a:lnTo>
                <a:lnTo>
                  <a:pt x="42671" y="208787"/>
                </a:lnTo>
                <a:lnTo>
                  <a:pt x="70103" y="208787"/>
                </a:lnTo>
                <a:lnTo>
                  <a:pt x="76200" y="196595"/>
                </a:lnTo>
                <a:close/>
              </a:path>
            </a:pathLst>
          </a:custGeom>
          <a:solidFill>
            <a:srgbClr val="000000"/>
          </a:solidFill>
        </p:spPr>
        <p:txBody>
          <a:bodyPr wrap="square" lIns="0" tIns="0" rIns="0" bIns="0" rtlCol="0"/>
          <a:lstStyle/>
          <a:p>
            <a:endParaRPr/>
          </a:p>
        </p:txBody>
      </p:sp>
      <p:sp>
        <p:nvSpPr>
          <p:cNvPr id="20" name="object 20"/>
          <p:cNvSpPr/>
          <p:nvPr/>
        </p:nvSpPr>
        <p:spPr>
          <a:xfrm>
            <a:off x="1094112" y="4782311"/>
            <a:ext cx="1960245" cy="386080"/>
          </a:xfrm>
          <a:custGeom>
            <a:avLst/>
            <a:gdLst/>
            <a:ahLst/>
            <a:cxnLst/>
            <a:rect l="l" t="t" r="r" b="b"/>
            <a:pathLst>
              <a:path w="1960245" h="386079">
                <a:moveTo>
                  <a:pt x="1959856" y="0"/>
                </a:moveTo>
                <a:lnTo>
                  <a:pt x="0" y="0"/>
                </a:lnTo>
                <a:lnTo>
                  <a:pt x="0" y="385571"/>
                </a:lnTo>
                <a:lnTo>
                  <a:pt x="1959856" y="385571"/>
                </a:lnTo>
                <a:lnTo>
                  <a:pt x="1959856" y="381000"/>
                </a:lnTo>
                <a:lnTo>
                  <a:pt x="9143" y="381000"/>
                </a:lnTo>
                <a:lnTo>
                  <a:pt x="4571" y="376427"/>
                </a:lnTo>
                <a:lnTo>
                  <a:pt x="9143" y="376427"/>
                </a:lnTo>
                <a:lnTo>
                  <a:pt x="9143" y="9143"/>
                </a:lnTo>
                <a:lnTo>
                  <a:pt x="4571" y="9143"/>
                </a:lnTo>
                <a:lnTo>
                  <a:pt x="9143" y="4571"/>
                </a:lnTo>
                <a:lnTo>
                  <a:pt x="1959856" y="4571"/>
                </a:lnTo>
                <a:lnTo>
                  <a:pt x="1959856" y="0"/>
                </a:lnTo>
                <a:close/>
              </a:path>
              <a:path w="1960245" h="386079">
                <a:moveTo>
                  <a:pt x="9143" y="376427"/>
                </a:moveTo>
                <a:lnTo>
                  <a:pt x="4571" y="376427"/>
                </a:lnTo>
                <a:lnTo>
                  <a:pt x="9143" y="381000"/>
                </a:lnTo>
                <a:lnTo>
                  <a:pt x="9143" y="376427"/>
                </a:lnTo>
                <a:close/>
              </a:path>
              <a:path w="1960245" h="386079">
                <a:moveTo>
                  <a:pt x="1950712" y="376427"/>
                </a:moveTo>
                <a:lnTo>
                  <a:pt x="9143" y="376427"/>
                </a:lnTo>
                <a:lnTo>
                  <a:pt x="9143" y="381000"/>
                </a:lnTo>
                <a:lnTo>
                  <a:pt x="1950712" y="381000"/>
                </a:lnTo>
                <a:lnTo>
                  <a:pt x="1950712" y="376427"/>
                </a:lnTo>
                <a:close/>
              </a:path>
              <a:path w="1960245" h="386079">
                <a:moveTo>
                  <a:pt x="1950712" y="4571"/>
                </a:moveTo>
                <a:lnTo>
                  <a:pt x="1950712" y="381000"/>
                </a:lnTo>
                <a:lnTo>
                  <a:pt x="1955284" y="376427"/>
                </a:lnTo>
                <a:lnTo>
                  <a:pt x="1959856" y="376427"/>
                </a:lnTo>
                <a:lnTo>
                  <a:pt x="1959856" y="9143"/>
                </a:lnTo>
                <a:lnTo>
                  <a:pt x="1955284" y="9143"/>
                </a:lnTo>
                <a:lnTo>
                  <a:pt x="1950712" y="4571"/>
                </a:lnTo>
                <a:close/>
              </a:path>
              <a:path w="1960245" h="386079">
                <a:moveTo>
                  <a:pt x="1959856" y="376427"/>
                </a:moveTo>
                <a:lnTo>
                  <a:pt x="1955284" y="376427"/>
                </a:lnTo>
                <a:lnTo>
                  <a:pt x="1950712" y="381000"/>
                </a:lnTo>
                <a:lnTo>
                  <a:pt x="1959856" y="381000"/>
                </a:lnTo>
                <a:lnTo>
                  <a:pt x="1959856" y="376427"/>
                </a:lnTo>
                <a:close/>
              </a:path>
              <a:path w="1960245" h="386079">
                <a:moveTo>
                  <a:pt x="9143" y="4571"/>
                </a:moveTo>
                <a:lnTo>
                  <a:pt x="4571" y="9143"/>
                </a:lnTo>
                <a:lnTo>
                  <a:pt x="9143" y="9143"/>
                </a:lnTo>
                <a:lnTo>
                  <a:pt x="9143" y="4571"/>
                </a:lnTo>
                <a:close/>
              </a:path>
              <a:path w="1960245" h="386079">
                <a:moveTo>
                  <a:pt x="1950712" y="4571"/>
                </a:moveTo>
                <a:lnTo>
                  <a:pt x="9143" y="4571"/>
                </a:lnTo>
                <a:lnTo>
                  <a:pt x="9143" y="9143"/>
                </a:lnTo>
                <a:lnTo>
                  <a:pt x="1950712" y="9143"/>
                </a:lnTo>
                <a:lnTo>
                  <a:pt x="1950712" y="4571"/>
                </a:lnTo>
                <a:close/>
              </a:path>
              <a:path w="1960245" h="386079">
                <a:moveTo>
                  <a:pt x="1959856" y="4571"/>
                </a:moveTo>
                <a:lnTo>
                  <a:pt x="1950712" y="4571"/>
                </a:lnTo>
                <a:lnTo>
                  <a:pt x="1955284" y="9143"/>
                </a:lnTo>
                <a:lnTo>
                  <a:pt x="1959856" y="9143"/>
                </a:lnTo>
                <a:lnTo>
                  <a:pt x="1959856" y="4571"/>
                </a:lnTo>
                <a:close/>
              </a:path>
            </a:pathLst>
          </a:custGeom>
          <a:solidFill>
            <a:srgbClr val="000000"/>
          </a:solidFill>
        </p:spPr>
        <p:txBody>
          <a:bodyPr wrap="square" lIns="0" tIns="0" rIns="0" bIns="0" rtlCol="0"/>
          <a:lstStyle/>
          <a:p>
            <a:endParaRPr/>
          </a:p>
        </p:txBody>
      </p:sp>
      <p:sp>
        <p:nvSpPr>
          <p:cNvPr id="21" name="object 21"/>
          <p:cNvSpPr txBox="1"/>
          <p:nvPr/>
        </p:nvSpPr>
        <p:spPr>
          <a:xfrm>
            <a:off x="1177424" y="4829555"/>
            <a:ext cx="1783714" cy="230832"/>
          </a:xfrm>
          <a:prstGeom prst="rect">
            <a:avLst/>
          </a:prstGeom>
        </p:spPr>
        <p:txBody>
          <a:bodyPr vert="horz" wrap="square" lIns="0" tIns="0" rIns="0" bIns="0" rtlCol="0">
            <a:spAutoFit/>
          </a:bodyPr>
          <a:lstStyle/>
          <a:p>
            <a:pPr marL="12700">
              <a:lnSpc>
                <a:spcPct val="100000"/>
              </a:lnSpc>
            </a:pPr>
            <a:r>
              <a:rPr sz="1500" kern="0" dirty="0">
                <a:solidFill>
                  <a:srgbClr val="002060"/>
                </a:solidFill>
                <a:latin typeface="Poppins" panose="00000500000000000000" pitchFamily="2" charset="0"/>
                <a:cs typeface="Poppins" panose="00000500000000000000" pitchFamily="2" charset="0"/>
              </a:rPr>
              <a:t>Langage Machine</a:t>
            </a:r>
          </a:p>
        </p:txBody>
      </p:sp>
      <p:sp>
        <p:nvSpPr>
          <p:cNvPr id="22" name="object 22"/>
          <p:cNvSpPr/>
          <p:nvPr/>
        </p:nvSpPr>
        <p:spPr>
          <a:xfrm>
            <a:off x="1996313" y="4425696"/>
            <a:ext cx="76200" cy="361315"/>
          </a:xfrm>
          <a:custGeom>
            <a:avLst/>
            <a:gdLst/>
            <a:ahLst/>
            <a:cxnLst/>
            <a:rect l="l" t="t" r="r" b="b"/>
            <a:pathLst>
              <a:path w="76200" h="361314">
                <a:moveTo>
                  <a:pt x="32004" y="284987"/>
                </a:moveTo>
                <a:lnTo>
                  <a:pt x="0" y="284987"/>
                </a:lnTo>
                <a:lnTo>
                  <a:pt x="38100" y="361187"/>
                </a:lnTo>
                <a:lnTo>
                  <a:pt x="70103" y="297179"/>
                </a:lnTo>
                <a:lnTo>
                  <a:pt x="32004" y="297179"/>
                </a:lnTo>
                <a:lnTo>
                  <a:pt x="32004" y="284987"/>
                </a:lnTo>
                <a:close/>
              </a:path>
              <a:path w="76200" h="361314">
                <a:moveTo>
                  <a:pt x="42672" y="0"/>
                </a:moveTo>
                <a:lnTo>
                  <a:pt x="32004" y="0"/>
                </a:lnTo>
                <a:lnTo>
                  <a:pt x="32004" y="297179"/>
                </a:lnTo>
                <a:lnTo>
                  <a:pt x="42672" y="297179"/>
                </a:lnTo>
                <a:lnTo>
                  <a:pt x="42672" y="0"/>
                </a:lnTo>
                <a:close/>
              </a:path>
              <a:path w="76200" h="361314">
                <a:moveTo>
                  <a:pt x="76200" y="284987"/>
                </a:moveTo>
                <a:lnTo>
                  <a:pt x="42672" y="284987"/>
                </a:lnTo>
                <a:lnTo>
                  <a:pt x="42672" y="297179"/>
                </a:lnTo>
                <a:lnTo>
                  <a:pt x="70103" y="297179"/>
                </a:lnTo>
                <a:lnTo>
                  <a:pt x="76200" y="284987"/>
                </a:lnTo>
                <a:close/>
              </a:path>
            </a:pathLst>
          </a:custGeom>
          <a:solidFill>
            <a:srgbClr val="000000"/>
          </a:solidFill>
        </p:spPr>
        <p:txBody>
          <a:bodyPr wrap="square" lIns="0" tIns="0" rIns="0" bIns="0" rtlCol="0"/>
          <a:lstStyle/>
          <a:p>
            <a:endParaRPr/>
          </a:p>
        </p:txBody>
      </p:sp>
      <p:sp>
        <p:nvSpPr>
          <p:cNvPr id="23" name="object 23"/>
          <p:cNvSpPr/>
          <p:nvPr/>
        </p:nvSpPr>
        <p:spPr>
          <a:xfrm>
            <a:off x="1255656" y="5471159"/>
            <a:ext cx="1690370" cy="443865"/>
          </a:xfrm>
          <a:custGeom>
            <a:avLst/>
            <a:gdLst/>
            <a:ahLst/>
            <a:cxnLst/>
            <a:rect l="l" t="t" r="r" b="b"/>
            <a:pathLst>
              <a:path w="1690370" h="443864">
                <a:moveTo>
                  <a:pt x="1690108" y="0"/>
                </a:moveTo>
                <a:lnTo>
                  <a:pt x="0" y="0"/>
                </a:lnTo>
                <a:lnTo>
                  <a:pt x="0" y="443483"/>
                </a:lnTo>
                <a:lnTo>
                  <a:pt x="1690108" y="443483"/>
                </a:lnTo>
                <a:lnTo>
                  <a:pt x="1690108" y="423671"/>
                </a:lnTo>
                <a:lnTo>
                  <a:pt x="38105" y="423671"/>
                </a:lnTo>
                <a:lnTo>
                  <a:pt x="19817" y="405383"/>
                </a:lnTo>
                <a:lnTo>
                  <a:pt x="38105" y="405383"/>
                </a:lnTo>
                <a:lnTo>
                  <a:pt x="38105" y="38100"/>
                </a:lnTo>
                <a:lnTo>
                  <a:pt x="19817" y="38100"/>
                </a:lnTo>
                <a:lnTo>
                  <a:pt x="38105" y="18287"/>
                </a:lnTo>
                <a:lnTo>
                  <a:pt x="1690108" y="18287"/>
                </a:lnTo>
                <a:lnTo>
                  <a:pt x="1690108" y="0"/>
                </a:lnTo>
                <a:close/>
              </a:path>
              <a:path w="1690370" h="443864">
                <a:moveTo>
                  <a:pt x="38105" y="405383"/>
                </a:moveTo>
                <a:lnTo>
                  <a:pt x="19817" y="405383"/>
                </a:lnTo>
                <a:lnTo>
                  <a:pt x="38105" y="423671"/>
                </a:lnTo>
                <a:lnTo>
                  <a:pt x="38105" y="405383"/>
                </a:lnTo>
                <a:close/>
              </a:path>
              <a:path w="1690370" h="443864">
                <a:moveTo>
                  <a:pt x="1652008" y="405383"/>
                </a:moveTo>
                <a:lnTo>
                  <a:pt x="38105" y="405383"/>
                </a:lnTo>
                <a:lnTo>
                  <a:pt x="38105" y="423671"/>
                </a:lnTo>
                <a:lnTo>
                  <a:pt x="1652008" y="423671"/>
                </a:lnTo>
                <a:lnTo>
                  <a:pt x="1652008" y="405383"/>
                </a:lnTo>
                <a:close/>
              </a:path>
              <a:path w="1690370" h="443864">
                <a:moveTo>
                  <a:pt x="1652008" y="18287"/>
                </a:moveTo>
                <a:lnTo>
                  <a:pt x="1652008" y="423671"/>
                </a:lnTo>
                <a:lnTo>
                  <a:pt x="1671820" y="405383"/>
                </a:lnTo>
                <a:lnTo>
                  <a:pt x="1690108" y="405383"/>
                </a:lnTo>
                <a:lnTo>
                  <a:pt x="1690108" y="38100"/>
                </a:lnTo>
                <a:lnTo>
                  <a:pt x="1671820" y="38100"/>
                </a:lnTo>
                <a:lnTo>
                  <a:pt x="1652008" y="18287"/>
                </a:lnTo>
                <a:close/>
              </a:path>
              <a:path w="1690370" h="443864">
                <a:moveTo>
                  <a:pt x="1690108" y="405383"/>
                </a:moveTo>
                <a:lnTo>
                  <a:pt x="1671820" y="405383"/>
                </a:lnTo>
                <a:lnTo>
                  <a:pt x="1652008" y="423671"/>
                </a:lnTo>
                <a:lnTo>
                  <a:pt x="1690108" y="423671"/>
                </a:lnTo>
                <a:lnTo>
                  <a:pt x="1690108" y="405383"/>
                </a:lnTo>
                <a:close/>
              </a:path>
              <a:path w="1690370" h="443864">
                <a:moveTo>
                  <a:pt x="38105" y="18287"/>
                </a:moveTo>
                <a:lnTo>
                  <a:pt x="19817" y="38100"/>
                </a:lnTo>
                <a:lnTo>
                  <a:pt x="38105" y="38100"/>
                </a:lnTo>
                <a:lnTo>
                  <a:pt x="38105" y="18287"/>
                </a:lnTo>
                <a:close/>
              </a:path>
              <a:path w="1690370" h="443864">
                <a:moveTo>
                  <a:pt x="1652008" y="18287"/>
                </a:moveTo>
                <a:lnTo>
                  <a:pt x="38105" y="18287"/>
                </a:lnTo>
                <a:lnTo>
                  <a:pt x="38105" y="38100"/>
                </a:lnTo>
                <a:lnTo>
                  <a:pt x="1652008" y="38100"/>
                </a:lnTo>
                <a:lnTo>
                  <a:pt x="1652008" y="18287"/>
                </a:lnTo>
                <a:close/>
              </a:path>
              <a:path w="1690370" h="443864">
                <a:moveTo>
                  <a:pt x="1690108" y="18287"/>
                </a:moveTo>
                <a:lnTo>
                  <a:pt x="1652008" y="18287"/>
                </a:lnTo>
                <a:lnTo>
                  <a:pt x="1671820" y="38100"/>
                </a:lnTo>
                <a:lnTo>
                  <a:pt x="1690108" y="38100"/>
                </a:lnTo>
                <a:lnTo>
                  <a:pt x="1690108" y="18287"/>
                </a:lnTo>
                <a:close/>
              </a:path>
            </a:pathLst>
          </a:custGeom>
          <a:solidFill>
            <a:srgbClr val="0000FF"/>
          </a:solidFill>
        </p:spPr>
        <p:txBody>
          <a:bodyPr wrap="square" lIns="0" tIns="0" rIns="0" bIns="0" rtlCol="0"/>
          <a:lstStyle/>
          <a:p>
            <a:endParaRPr/>
          </a:p>
        </p:txBody>
      </p:sp>
      <p:sp>
        <p:nvSpPr>
          <p:cNvPr id="24" name="object 24"/>
          <p:cNvSpPr txBox="1"/>
          <p:nvPr/>
        </p:nvSpPr>
        <p:spPr>
          <a:xfrm>
            <a:off x="1352689" y="5533644"/>
            <a:ext cx="1455420" cy="230832"/>
          </a:xfrm>
          <a:prstGeom prst="rect">
            <a:avLst/>
          </a:prstGeom>
        </p:spPr>
        <p:txBody>
          <a:bodyPr vert="horz" wrap="square" lIns="0" tIns="0" rIns="0" bIns="0" rtlCol="0">
            <a:spAutoFit/>
          </a:bodyPr>
          <a:lstStyle/>
          <a:p>
            <a:pPr marL="12700">
              <a:lnSpc>
                <a:spcPct val="100000"/>
              </a:lnSpc>
            </a:pPr>
            <a:r>
              <a:rPr sz="1500" kern="0" dirty="0">
                <a:solidFill>
                  <a:srgbClr val="002060"/>
                </a:solidFill>
                <a:latin typeface="Poppins" panose="00000500000000000000" pitchFamily="2" charset="0"/>
                <a:cs typeface="Poppins" panose="00000500000000000000" pitchFamily="2" charset="0"/>
              </a:rPr>
              <a:t>Edition de lien</a:t>
            </a:r>
          </a:p>
        </p:txBody>
      </p:sp>
      <p:sp>
        <p:nvSpPr>
          <p:cNvPr id="25" name="object 25"/>
          <p:cNvSpPr/>
          <p:nvPr/>
        </p:nvSpPr>
        <p:spPr>
          <a:xfrm>
            <a:off x="1996313" y="5146547"/>
            <a:ext cx="76200" cy="360045"/>
          </a:xfrm>
          <a:custGeom>
            <a:avLst/>
            <a:gdLst/>
            <a:ahLst/>
            <a:cxnLst/>
            <a:rect l="l" t="t" r="r" b="b"/>
            <a:pathLst>
              <a:path w="76200" h="360045">
                <a:moveTo>
                  <a:pt x="32004" y="283463"/>
                </a:moveTo>
                <a:lnTo>
                  <a:pt x="0" y="283463"/>
                </a:lnTo>
                <a:lnTo>
                  <a:pt x="38100" y="359663"/>
                </a:lnTo>
                <a:lnTo>
                  <a:pt x="70103" y="295656"/>
                </a:lnTo>
                <a:lnTo>
                  <a:pt x="32004" y="295656"/>
                </a:lnTo>
                <a:lnTo>
                  <a:pt x="32004" y="283463"/>
                </a:lnTo>
                <a:close/>
              </a:path>
              <a:path w="76200" h="360045">
                <a:moveTo>
                  <a:pt x="42672" y="0"/>
                </a:moveTo>
                <a:lnTo>
                  <a:pt x="32004" y="0"/>
                </a:lnTo>
                <a:lnTo>
                  <a:pt x="32004" y="295656"/>
                </a:lnTo>
                <a:lnTo>
                  <a:pt x="42672" y="295656"/>
                </a:lnTo>
                <a:lnTo>
                  <a:pt x="42672" y="0"/>
                </a:lnTo>
                <a:close/>
              </a:path>
              <a:path w="76200" h="360045">
                <a:moveTo>
                  <a:pt x="76200" y="283463"/>
                </a:moveTo>
                <a:lnTo>
                  <a:pt x="42672" y="283463"/>
                </a:lnTo>
                <a:lnTo>
                  <a:pt x="42672" y="295656"/>
                </a:lnTo>
                <a:lnTo>
                  <a:pt x="70103" y="295656"/>
                </a:lnTo>
                <a:lnTo>
                  <a:pt x="76200" y="283463"/>
                </a:lnTo>
                <a:close/>
              </a:path>
            </a:pathLst>
          </a:custGeom>
          <a:solidFill>
            <a:srgbClr val="000000"/>
          </a:solidFill>
        </p:spPr>
        <p:txBody>
          <a:bodyPr wrap="square" lIns="0" tIns="0" rIns="0" bIns="0" rtlCol="0"/>
          <a:lstStyle/>
          <a:p>
            <a:endParaRPr/>
          </a:p>
        </p:txBody>
      </p:sp>
      <p:sp>
        <p:nvSpPr>
          <p:cNvPr id="26" name="object 26"/>
          <p:cNvSpPr/>
          <p:nvPr/>
        </p:nvSpPr>
        <p:spPr>
          <a:xfrm>
            <a:off x="1238892" y="6205728"/>
            <a:ext cx="1801495" cy="386080"/>
          </a:xfrm>
          <a:custGeom>
            <a:avLst/>
            <a:gdLst/>
            <a:ahLst/>
            <a:cxnLst/>
            <a:rect l="l" t="t" r="r" b="b"/>
            <a:pathLst>
              <a:path w="1801495" h="386079">
                <a:moveTo>
                  <a:pt x="1801360" y="0"/>
                </a:moveTo>
                <a:lnTo>
                  <a:pt x="0" y="0"/>
                </a:lnTo>
                <a:lnTo>
                  <a:pt x="0" y="385572"/>
                </a:lnTo>
                <a:lnTo>
                  <a:pt x="1801360" y="385572"/>
                </a:lnTo>
                <a:lnTo>
                  <a:pt x="1801360" y="381000"/>
                </a:lnTo>
                <a:lnTo>
                  <a:pt x="9143" y="381000"/>
                </a:lnTo>
                <a:lnTo>
                  <a:pt x="4571" y="376428"/>
                </a:lnTo>
                <a:lnTo>
                  <a:pt x="9143" y="376428"/>
                </a:lnTo>
                <a:lnTo>
                  <a:pt x="9143" y="9144"/>
                </a:lnTo>
                <a:lnTo>
                  <a:pt x="4571" y="9144"/>
                </a:lnTo>
                <a:lnTo>
                  <a:pt x="9143" y="4572"/>
                </a:lnTo>
                <a:lnTo>
                  <a:pt x="1801360" y="4572"/>
                </a:lnTo>
                <a:lnTo>
                  <a:pt x="1801360" y="0"/>
                </a:lnTo>
                <a:close/>
              </a:path>
              <a:path w="1801495" h="386079">
                <a:moveTo>
                  <a:pt x="9143" y="376428"/>
                </a:moveTo>
                <a:lnTo>
                  <a:pt x="4571" y="376428"/>
                </a:lnTo>
                <a:lnTo>
                  <a:pt x="9143" y="381000"/>
                </a:lnTo>
                <a:lnTo>
                  <a:pt x="9143" y="376428"/>
                </a:lnTo>
                <a:close/>
              </a:path>
              <a:path w="1801495" h="386079">
                <a:moveTo>
                  <a:pt x="1792216" y="376428"/>
                </a:moveTo>
                <a:lnTo>
                  <a:pt x="9143" y="376428"/>
                </a:lnTo>
                <a:lnTo>
                  <a:pt x="9143" y="381000"/>
                </a:lnTo>
                <a:lnTo>
                  <a:pt x="1792216" y="381000"/>
                </a:lnTo>
                <a:lnTo>
                  <a:pt x="1792216" y="376428"/>
                </a:lnTo>
                <a:close/>
              </a:path>
              <a:path w="1801495" h="386079">
                <a:moveTo>
                  <a:pt x="1792216" y="4572"/>
                </a:moveTo>
                <a:lnTo>
                  <a:pt x="1792216" y="381000"/>
                </a:lnTo>
                <a:lnTo>
                  <a:pt x="1796788" y="376428"/>
                </a:lnTo>
                <a:lnTo>
                  <a:pt x="1801360" y="376428"/>
                </a:lnTo>
                <a:lnTo>
                  <a:pt x="1801360" y="9144"/>
                </a:lnTo>
                <a:lnTo>
                  <a:pt x="1796788" y="9144"/>
                </a:lnTo>
                <a:lnTo>
                  <a:pt x="1792216" y="4572"/>
                </a:lnTo>
                <a:close/>
              </a:path>
              <a:path w="1801495" h="386079">
                <a:moveTo>
                  <a:pt x="1801360" y="376428"/>
                </a:moveTo>
                <a:lnTo>
                  <a:pt x="1796788" y="376428"/>
                </a:lnTo>
                <a:lnTo>
                  <a:pt x="1792216" y="381000"/>
                </a:lnTo>
                <a:lnTo>
                  <a:pt x="1801360" y="381000"/>
                </a:lnTo>
                <a:lnTo>
                  <a:pt x="1801360" y="376428"/>
                </a:lnTo>
                <a:close/>
              </a:path>
              <a:path w="1801495" h="386079">
                <a:moveTo>
                  <a:pt x="9143" y="4572"/>
                </a:moveTo>
                <a:lnTo>
                  <a:pt x="4571" y="9144"/>
                </a:lnTo>
                <a:lnTo>
                  <a:pt x="9143" y="9144"/>
                </a:lnTo>
                <a:lnTo>
                  <a:pt x="9143" y="4572"/>
                </a:lnTo>
                <a:close/>
              </a:path>
              <a:path w="1801495" h="386079">
                <a:moveTo>
                  <a:pt x="1792216" y="4572"/>
                </a:moveTo>
                <a:lnTo>
                  <a:pt x="9143" y="4572"/>
                </a:lnTo>
                <a:lnTo>
                  <a:pt x="9143" y="9144"/>
                </a:lnTo>
                <a:lnTo>
                  <a:pt x="1792216" y="9144"/>
                </a:lnTo>
                <a:lnTo>
                  <a:pt x="1792216" y="4572"/>
                </a:lnTo>
                <a:close/>
              </a:path>
              <a:path w="1801495" h="386079">
                <a:moveTo>
                  <a:pt x="1801360" y="4572"/>
                </a:moveTo>
                <a:lnTo>
                  <a:pt x="1792216" y="4572"/>
                </a:lnTo>
                <a:lnTo>
                  <a:pt x="1796788" y="9144"/>
                </a:lnTo>
                <a:lnTo>
                  <a:pt x="1801360" y="9144"/>
                </a:lnTo>
                <a:lnTo>
                  <a:pt x="1801360" y="4572"/>
                </a:lnTo>
                <a:close/>
              </a:path>
            </a:pathLst>
          </a:custGeom>
          <a:solidFill>
            <a:srgbClr val="000000"/>
          </a:solidFill>
        </p:spPr>
        <p:txBody>
          <a:bodyPr wrap="square" lIns="0" tIns="0" rIns="0" bIns="0" rtlCol="0"/>
          <a:lstStyle/>
          <a:p>
            <a:endParaRPr/>
          </a:p>
        </p:txBody>
      </p:sp>
      <p:sp>
        <p:nvSpPr>
          <p:cNvPr id="27" name="object 27"/>
          <p:cNvSpPr txBox="1"/>
          <p:nvPr/>
        </p:nvSpPr>
        <p:spPr>
          <a:xfrm>
            <a:off x="1320685" y="6254496"/>
            <a:ext cx="1611630" cy="230832"/>
          </a:xfrm>
          <a:prstGeom prst="rect">
            <a:avLst/>
          </a:prstGeom>
        </p:spPr>
        <p:txBody>
          <a:bodyPr vert="horz" wrap="square" lIns="0" tIns="0" rIns="0" bIns="0" rtlCol="0">
            <a:spAutoFit/>
          </a:bodyPr>
          <a:lstStyle/>
          <a:p>
            <a:pPr marL="12700">
              <a:lnSpc>
                <a:spcPct val="100000"/>
              </a:lnSpc>
            </a:pPr>
            <a:r>
              <a:rPr sz="1500" kern="0" dirty="0">
                <a:solidFill>
                  <a:srgbClr val="002060"/>
                </a:solidFill>
                <a:latin typeface="Poppins" panose="00000500000000000000" pitchFamily="2" charset="0"/>
                <a:cs typeface="Poppins" panose="00000500000000000000" pitchFamily="2" charset="0"/>
              </a:rPr>
              <a:t>Programme.Exe</a:t>
            </a:r>
          </a:p>
        </p:txBody>
      </p:sp>
      <p:sp>
        <p:nvSpPr>
          <p:cNvPr id="28" name="object 28"/>
          <p:cNvSpPr/>
          <p:nvPr/>
        </p:nvSpPr>
        <p:spPr>
          <a:xfrm>
            <a:off x="1997836" y="5850635"/>
            <a:ext cx="76200" cy="360045"/>
          </a:xfrm>
          <a:custGeom>
            <a:avLst/>
            <a:gdLst/>
            <a:ahLst/>
            <a:cxnLst/>
            <a:rect l="l" t="t" r="r" b="b"/>
            <a:pathLst>
              <a:path w="76200" h="360045">
                <a:moveTo>
                  <a:pt x="32004" y="283463"/>
                </a:moveTo>
                <a:lnTo>
                  <a:pt x="0" y="283463"/>
                </a:lnTo>
                <a:lnTo>
                  <a:pt x="38100" y="359663"/>
                </a:lnTo>
                <a:lnTo>
                  <a:pt x="69342" y="297179"/>
                </a:lnTo>
                <a:lnTo>
                  <a:pt x="32004" y="297179"/>
                </a:lnTo>
                <a:lnTo>
                  <a:pt x="32004" y="283463"/>
                </a:lnTo>
                <a:close/>
              </a:path>
              <a:path w="76200" h="360045">
                <a:moveTo>
                  <a:pt x="42671" y="0"/>
                </a:moveTo>
                <a:lnTo>
                  <a:pt x="32004" y="0"/>
                </a:lnTo>
                <a:lnTo>
                  <a:pt x="32004" y="297179"/>
                </a:lnTo>
                <a:lnTo>
                  <a:pt x="42671" y="297179"/>
                </a:lnTo>
                <a:lnTo>
                  <a:pt x="42671" y="0"/>
                </a:lnTo>
                <a:close/>
              </a:path>
              <a:path w="76200" h="360045">
                <a:moveTo>
                  <a:pt x="76200" y="283463"/>
                </a:moveTo>
                <a:lnTo>
                  <a:pt x="42671" y="283463"/>
                </a:lnTo>
                <a:lnTo>
                  <a:pt x="42671" y="297179"/>
                </a:lnTo>
                <a:lnTo>
                  <a:pt x="69342" y="297179"/>
                </a:lnTo>
                <a:lnTo>
                  <a:pt x="76200" y="283463"/>
                </a:lnTo>
                <a:close/>
              </a:path>
            </a:pathLst>
          </a:custGeom>
          <a:solidFill>
            <a:srgbClr val="000000"/>
          </a:solidFill>
        </p:spPr>
        <p:txBody>
          <a:bodyPr wrap="square" lIns="0" tIns="0" rIns="0" bIns="0" rtlCol="0"/>
          <a:lstStyle/>
          <a:p>
            <a:endParaRPr/>
          </a:p>
        </p:txBody>
      </p:sp>
      <p:sp>
        <p:nvSpPr>
          <p:cNvPr id="29" name="object 29"/>
          <p:cNvSpPr/>
          <p:nvPr/>
        </p:nvSpPr>
        <p:spPr>
          <a:xfrm>
            <a:off x="4152772" y="3985259"/>
            <a:ext cx="1445260" cy="443865"/>
          </a:xfrm>
          <a:custGeom>
            <a:avLst/>
            <a:gdLst/>
            <a:ahLst/>
            <a:cxnLst/>
            <a:rect l="l" t="t" r="r" b="b"/>
            <a:pathLst>
              <a:path w="1445260" h="443864">
                <a:moveTo>
                  <a:pt x="1444752" y="0"/>
                </a:moveTo>
                <a:lnTo>
                  <a:pt x="0" y="0"/>
                </a:lnTo>
                <a:lnTo>
                  <a:pt x="0" y="443483"/>
                </a:lnTo>
                <a:lnTo>
                  <a:pt x="1444752" y="443483"/>
                </a:lnTo>
                <a:lnTo>
                  <a:pt x="1444752" y="423671"/>
                </a:lnTo>
                <a:lnTo>
                  <a:pt x="38100" y="423671"/>
                </a:lnTo>
                <a:lnTo>
                  <a:pt x="19812" y="405383"/>
                </a:lnTo>
                <a:lnTo>
                  <a:pt x="38100" y="405383"/>
                </a:lnTo>
                <a:lnTo>
                  <a:pt x="38100" y="38100"/>
                </a:lnTo>
                <a:lnTo>
                  <a:pt x="19812" y="38100"/>
                </a:lnTo>
                <a:lnTo>
                  <a:pt x="38100" y="18287"/>
                </a:lnTo>
                <a:lnTo>
                  <a:pt x="1444752" y="18287"/>
                </a:lnTo>
                <a:lnTo>
                  <a:pt x="1444752" y="0"/>
                </a:lnTo>
                <a:close/>
              </a:path>
              <a:path w="1445260" h="443864">
                <a:moveTo>
                  <a:pt x="38100" y="405383"/>
                </a:moveTo>
                <a:lnTo>
                  <a:pt x="19812" y="405383"/>
                </a:lnTo>
                <a:lnTo>
                  <a:pt x="38100" y="423671"/>
                </a:lnTo>
                <a:lnTo>
                  <a:pt x="38100" y="405383"/>
                </a:lnTo>
                <a:close/>
              </a:path>
              <a:path w="1445260" h="443864">
                <a:moveTo>
                  <a:pt x="1406652" y="405383"/>
                </a:moveTo>
                <a:lnTo>
                  <a:pt x="38100" y="405383"/>
                </a:lnTo>
                <a:lnTo>
                  <a:pt x="38100" y="423671"/>
                </a:lnTo>
                <a:lnTo>
                  <a:pt x="1406652" y="423671"/>
                </a:lnTo>
                <a:lnTo>
                  <a:pt x="1406652" y="405383"/>
                </a:lnTo>
                <a:close/>
              </a:path>
              <a:path w="1445260" h="443864">
                <a:moveTo>
                  <a:pt x="1406652" y="18287"/>
                </a:moveTo>
                <a:lnTo>
                  <a:pt x="1406652" y="423671"/>
                </a:lnTo>
                <a:lnTo>
                  <a:pt x="1426464" y="405383"/>
                </a:lnTo>
                <a:lnTo>
                  <a:pt x="1444752" y="405383"/>
                </a:lnTo>
                <a:lnTo>
                  <a:pt x="1444752" y="38100"/>
                </a:lnTo>
                <a:lnTo>
                  <a:pt x="1426464" y="38100"/>
                </a:lnTo>
                <a:lnTo>
                  <a:pt x="1406652" y="18287"/>
                </a:lnTo>
                <a:close/>
              </a:path>
              <a:path w="1445260" h="443864">
                <a:moveTo>
                  <a:pt x="1444752" y="405383"/>
                </a:moveTo>
                <a:lnTo>
                  <a:pt x="1426464" y="405383"/>
                </a:lnTo>
                <a:lnTo>
                  <a:pt x="1406652" y="423671"/>
                </a:lnTo>
                <a:lnTo>
                  <a:pt x="1444752" y="423671"/>
                </a:lnTo>
                <a:lnTo>
                  <a:pt x="1444752" y="405383"/>
                </a:lnTo>
                <a:close/>
              </a:path>
              <a:path w="1445260" h="443864">
                <a:moveTo>
                  <a:pt x="38100" y="18287"/>
                </a:moveTo>
                <a:lnTo>
                  <a:pt x="19812" y="38100"/>
                </a:lnTo>
                <a:lnTo>
                  <a:pt x="38100" y="38100"/>
                </a:lnTo>
                <a:lnTo>
                  <a:pt x="38100" y="18287"/>
                </a:lnTo>
                <a:close/>
              </a:path>
              <a:path w="1445260" h="443864">
                <a:moveTo>
                  <a:pt x="1406652" y="18287"/>
                </a:moveTo>
                <a:lnTo>
                  <a:pt x="38100" y="18287"/>
                </a:lnTo>
                <a:lnTo>
                  <a:pt x="38100" y="38100"/>
                </a:lnTo>
                <a:lnTo>
                  <a:pt x="1406652" y="38100"/>
                </a:lnTo>
                <a:lnTo>
                  <a:pt x="1406652" y="18287"/>
                </a:lnTo>
                <a:close/>
              </a:path>
              <a:path w="1445260" h="443864">
                <a:moveTo>
                  <a:pt x="1444752" y="18287"/>
                </a:moveTo>
                <a:lnTo>
                  <a:pt x="1406652" y="18287"/>
                </a:lnTo>
                <a:lnTo>
                  <a:pt x="1426464" y="38100"/>
                </a:lnTo>
                <a:lnTo>
                  <a:pt x="1444752" y="38100"/>
                </a:lnTo>
                <a:lnTo>
                  <a:pt x="1444752" y="18287"/>
                </a:lnTo>
                <a:close/>
              </a:path>
            </a:pathLst>
          </a:custGeom>
          <a:solidFill>
            <a:srgbClr val="000099"/>
          </a:solidFill>
        </p:spPr>
        <p:txBody>
          <a:bodyPr wrap="square" lIns="0" tIns="0" rIns="0" bIns="0" rtlCol="0"/>
          <a:lstStyle/>
          <a:p>
            <a:endParaRPr/>
          </a:p>
        </p:txBody>
      </p:sp>
      <p:sp>
        <p:nvSpPr>
          <p:cNvPr id="30" name="object 30"/>
          <p:cNvSpPr txBox="1"/>
          <p:nvPr/>
        </p:nvSpPr>
        <p:spPr>
          <a:xfrm>
            <a:off x="4249813" y="4047744"/>
            <a:ext cx="1208405" cy="230832"/>
          </a:xfrm>
          <a:prstGeom prst="rect">
            <a:avLst/>
          </a:prstGeom>
        </p:spPr>
        <p:txBody>
          <a:bodyPr vert="horz" wrap="square" lIns="0" tIns="0" rIns="0" bIns="0" rtlCol="0">
            <a:spAutoFit/>
          </a:bodyPr>
          <a:lstStyle/>
          <a:p>
            <a:pPr marL="12700"/>
            <a:r>
              <a:rPr sz="1500" kern="0" dirty="0">
                <a:solidFill>
                  <a:srgbClr val="002060"/>
                </a:solidFill>
                <a:latin typeface="Poppins" panose="00000500000000000000" pitchFamily="2" charset="0"/>
                <a:cs typeface="Poppins" panose="00000500000000000000" pitchFamily="2" charset="0"/>
              </a:rPr>
              <a:t>Compilation</a:t>
            </a:r>
          </a:p>
        </p:txBody>
      </p:sp>
      <p:sp>
        <p:nvSpPr>
          <p:cNvPr id="31" name="object 31"/>
          <p:cNvSpPr/>
          <p:nvPr/>
        </p:nvSpPr>
        <p:spPr>
          <a:xfrm>
            <a:off x="4783709" y="3777996"/>
            <a:ext cx="76200" cy="226060"/>
          </a:xfrm>
          <a:custGeom>
            <a:avLst/>
            <a:gdLst/>
            <a:ahLst/>
            <a:cxnLst/>
            <a:rect l="l" t="t" r="r" b="b"/>
            <a:pathLst>
              <a:path w="76200" h="226060">
                <a:moveTo>
                  <a:pt x="33527" y="149351"/>
                </a:moveTo>
                <a:lnTo>
                  <a:pt x="0" y="149351"/>
                </a:lnTo>
                <a:lnTo>
                  <a:pt x="38100" y="225551"/>
                </a:lnTo>
                <a:lnTo>
                  <a:pt x="69341" y="163067"/>
                </a:lnTo>
                <a:lnTo>
                  <a:pt x="33527" y="163067"/>
                </a:lnTo>
                <a:lnTo>
                  <a:pt x="33527" y="149351"/>
                </a:lnTo>
                <a:close/>
              </a:path>
              <a:path w="76200" h="226060">
                <a:moveTo>
                  <a:pt x="42671" y="0"/>
                </a:moveTo>
                <a:lnTo>
                  <a:pt x="33527" y="0"/>
                </a:lnTo>
                <a:lnTo>
                  <a:pt x="33527" y="163067"/>
                </a:lnTo>
                <a:lnTo>
                  <a:pt x="42671" y="163067"/>
                </a:lnTo>
                <a:lnTo>
                  <a:pt x="42671" y="0"/>
                </a:lnTo>
                <a:close/>
              </a:path>
              <a:path w="76200" h="226060">
                <a:moveTo>
                  <a:pt x="76200" y="149351"/>
                </a:moveTo>
                <a:lnTo>
                  <a:pt x="42671" y="149351"/>
                </a:lnTo>
                <a:lnTo>
                  <a:pt x="42671" y="163067"/>
                </a:lnTo>
                <a:lnTo>
                  <a:pt x="69341" y="163067"/>
                </a:lnTo>
                <a:lnTo>
                  <a:pt x="76200" y="149351"/>
                </a:lnTo>
                <a:close/>
              </a:path>
            </a:pathLst>
          </a:custGeom>
          <a:solidFill>
            <a:srgbClr val="000000"/>
          </a:solidFill>
        </p:spPr>
        <p:txBody>
          <a:bodyPr wrap="square" lIns="0" tIns="0" rIns="0" bIns="0" rtlCol="0"/>
          <a:lstStyle/>
          <a:p>
            <a:endParaRPr/>
          </a:p>
        </p:txBody>
      </p:sp>
      <p:sp>
        <p:nvSpPr>
          <p:cNvPr id="32" name="object 32"/>
          <p:cNvSpPr/>
          <p:nvPr/>
        </p:nvSpPr>
        <p:spPr>
          <a:xfrm>
            <a:off x="4219828" y="4719828"/>
            <a:ext cx="1228725" cy="386080"/>
          </a:xfrm>
          <a:custGeom>
            <a:avLst/>
            <a:gdLst/>
            <a:ahLst/>
            <a:cxnLst/>
            <a:rect l="l" t="t" r="r" b="b"/>
            <a:pathLst>
              <a:path w="1228725" h="386079">
                <a:moveTo>
                  <a:pt x="1228344" y="0"/>
                </a:moveTo>
                <a:lnTo>
                  <a:pt x="0" y="0"/>
                </a:lnTo>
                <a:lnTo>
                  <a:pt x="0" y="385572"/>
                </a:lnTo>
                <a:lnTo>
                  <a:pt x="1228344" y="385572"/>
                </a:lnTo>
                <a:lnTo>
                  <a:pt x="1228344" y="381000"/>
                </a:lnTo>
                <a:lnTo>
                  <a:pt x="9144" y="381000"/>
                </a:lnTo>
                <a:lnTo>
                  <a:pt x="4572" y="376428"/>
                </a:lnTo>
                <a:lnTo>
                  <a:pt x="9144" y="376428"/>
                </a:lnTo>
                <a:lnTo>
                  <a:pt x="9144" y="9144"/>
                </a:lnTo>
                <a:lnTo>
                  <a:pt x="4572" y="9144"/>
                </a:lnTo>
                <a:lnTo>
                  <a:pt x="9144" y="4572"/>
                </a:lnTo>
                <a:lnTo>
                  <a:pt x="1228344" y="4572"/>
                </a:lnTo>
                <a:lnTo>
                  <a:pt x="1228344" y="0"/>
                </a:lnTo>
                <a:close/>
              </a:path>
              <a:path w="1228725" h="386079">
                <a:moveTo>
                  <a:pt x="9144" y="376428"/>
                </a:moveTo>
                <a:lnTo>
                  <a:pt x="4572" y="376428"/>
                </a:lnTo>
                <a:lnTo>
                  <a:pt x="9144" y="381000"/>
                </a:lnTo>
                <a:lnTo>
                  <a:pt x="9144" y="376428"/>
                </a:lnTo>
                <a:close/>
              </a:path>
              <a:path w="1228725" h="386079">
                <a:moveTo>
                  <a:pt x="1219200" y="376428"/>
                </a:moveTo>
                <a:lnTo>
                  <a:pt x="9144" y="376428"/>
                </a:lnTo>
                <a:lnTo>
                  <a:pt x="9144" y="381000"/>
                </a:lnTo>
                <a:lnTo>
                  <a:pt x="1219200" y="381000"/>
                </a:lnTo>
                <a:lnTo>
                  <a:pt x="1219200" y="376428"/>
                </a:lnTo>
                <a:close/>
              </a:path>
              <a:path w="1228725" h="386079">
                <a:moveTo>
                  <a:pt x="1219200" y="4572"/>
                </a:moveTo>
                <a:lnTo>
                  <a:pt x="1219200" y="381000"/>
                </a:lnTo>
                <a:lnTo>
                  <a:pt x="1223772" y="376428"/>
                </a:lnTo>
                <a:lnTo>
                  <a:pt x="1228344" y="376428"/>
                </a:lnTo>
                <a:lnTo>
                  <a:pt x="1228344" y="9144"/>
                </a:lnTo>
                <a:lnTo>
                  <a:pt x="1223772" y="9144"/>
                </a:lnTo>
                <a:lnTo>
                  <a:pt x="1219200" y="4572"/>
                </a:lnTo>
                <a:close/>
              </a:path>
              <a:path w="1228725" h="386079">
                <a:moveTo>
                  <a:pt x="1228344" y="376428"/>
                </a:moveTo>
                <a:lnTo>
                  <a:pt x="1223772" y="376428"/>
                </a:lnTo>
                <a:lnTo>
                  <a:pt x="1219200" y="381000"/>
                </a:lnTo>
                <a:lnTo>
                  <a:pt x="1228344" y="381000"/>
                </a:lnTo>
                <a:lnTo>
                  <a:pt x="1228344" y="376428"/>
                </a:lnTo>
                <a:close/>
              </a:path>
              <a:path w="1228725" h="386079">
                <a:moveTo>
                  <a:pt x="9144" y="4572"/>
                </a:moveTo>
                <a:lnTo>
                  <a:pt x="4572" y="9144"/>
                </a:lnTo>
                <a:lnTo>
                  <a:pt x="9144" y="9144"/>
                </a:lnTo>
                <a:lnTo>
                  <a:pt x="9144" y="4572"/>
                </a:lnTo>
                <a:close/>
              </a:path>
              <a:path w="1228725" h="386079">
                <a:moveTo>
                  <a:pt x="1219200" y="4572"/>
                </a:moveTo>
                <a:lnTo>
                  <a:pt x="9144" y="4572"/>
                </a:lnTo>
                <a:lnTo>
                  <a:pt x="9144" y="9144"/>
                </a:lnTo>
                <a:lnTo>
                  <a:pt x="1219200" y="9144"/>
                </a:lnTo>
                <a:lnTo>
                  <a:pt x="1219200" y="4572"/>
                </a:lnTo>
                <a:close/>
              </a:path>
              <a:path w="1228725" h="386079">
                <a:moveTo>
                  <a:pt x="1228344" y="4572"/>
                </a:moveTo>
                <a:lnTo>
                  <a:pt x="1219200" y="4572"/>
                </a:lnTo>
                <a:lnTo>
                  <a:pt x="1223772" y="9144"/>
                </a:lnTo>
                <a:lnTo>
                  <a:pt x="1228344" y="9144"/>
                </a:lnTo>
                <a:lnTo>
                  <a:pt x="1228344" y="4572"/>
                </a:lnTo>
                <a:close/>
              </a:path>
            </a:pathLst>
          </a:custGeom>
          <a:solidFill>
            <a:srgbClr val="000000"/>
          </a:solidFill>
        </p:spPr>
        <p:txBody>
          <a:bodyPr wrap="square" lIns="0" tIns="0" rIns="0" bIns="0" rtlCol="0"/>
          <a:lstStyle/>
          <a:p>
            <a:endParaRPr/>
          </a:p>
        </p:txBody>
      </p:sp>
      <p:sp>
        <p:nvSpPr>
          <p:cNvPr id="33" name="object 33"/>
          <p:cNvSpPr txBox="1"/>
          <p:nvPr/>
        </p:nvSpPr>
        <p:spPr>
          <a:xfrm>
            <a:off x="4303153" y="4768595"/>
            <a:ext cx="1050290" cy="230832"/>
          </a:xfrm>
          <a:prstGeom prst="rect">
            <a:avLst/>
          </a:prstGeom>
        </p:spPr>
        <p:txBody>
          <a:bodyPr vert="horz" wrap="square" lIns="0" tIns="0" rIns="0" bIns="0" rtlCol="0">
            <a:spAutoFit/>
          </a:bodyPr>
          <a:lstStyle/>
          <a:p>
            <a:pPr marL="12700">
              <a:lnSpc>
                <a:spcPct val="100000"/>
              </a:lnSpc>
            </a:pPr>
            <a:r>
              <a:rPr sz="1500" kern="0" dirty="0">
                <a:solidFill>
                  <a:srgbClr val="002060"/>
                </a:solidFill>
                <a:latin typeface="Poppins" panose="00000500000000000000" pitchFamily="2" charset="0"/>
                <a:cs typeface="Poppins" panose="00000500000000000000" pitchFamily="2" charset="0"/>
              </a:rPr>
              <a:t>Byte Code</a:t>
            </a:r>
          </a:p>
        </p:txBody>
      </p:sp>
      <p:sp>
        <p:nvSpPr>
          <p:cNvPr id="34" name="object 34"/>
          <p:cNvSpPr/>
          <p:nvPr/>
        </p:nvSpPr>
        <p:spPr>
          <a:xfrm>
            <a:off x="4783709" y="4364735"/>
            <a:ext cx="76200" cy="360045"/>
          </a:xfrm>
          <a:custGeom>
            <a:avLst/>
            <a:gdLst/>
            <a:ahLst/>
            <a:cxnLst/>
            <a:rect l="l" t="t" r="r" b="b"/>
            <a:pathLst>
              <a:path w="76200" h="360045">
                <a:moveTo>
                  <a:pt x="33527" y="283463"/>
                </a:moveTo>
                <a:lnTo>
                  <a:pt x="0" y="283463"/>
                </a:lnTo>
                <a:lnTo>
                  <a:pt x="38100" y="359663"/>
                </a:lnTo>
                <a:lnTo>
                  <a:pt x="69341" y="297180"/>
                </a:lnTo>
                <a:lnTo>
                  <a:pt x="33527" y="297180"/>
                </a:lnTo>
                <a:lnTo>
                  <a:pt x="33527" y="283463"/>
                </a:lnTo>
                <a:close/>
              </a:path>
              <a:path w="76200" h="360045">
                <a:moveTo>
                  <a:pt x="42671" y="0"/>
                </a:moveTo>
                <a:lnTo>
                  <a:pt x="33527" y="0"/>
                </a:lnTo>
                <a:lnTo>
                  <a:pt x="33527" y="297180"/>
                </a:lnTo>
                <a:lnTo>
                  <a:pt x="42671" y="297180"/>
                </a:lnTo>
                <a:lnTo>
                  <a:pt x="42671" y="0"/>
                </a:lnTo>
                <a:close/>
              </a:path>
              <a:path w="76200" h="360045">
                <a:moveTo>
                  <a:pt x="76200" y="283463"/>
                </a:moveTo>
                <a:lnTo>
                  <a:pt x="42671" y="283463"/>
                </a:lnTo>
                <a:lnTo>
                  <a:pt x="42671" y="297180"/>
                </a:lnTo>
                <a:lnTo>
                  <a:pt x="69341" y="297180"/>
                </a:lnTo>
                <a:lnTo>
                  <a:pt x="76200" y="283463"/>
                </a:lnTo>
                <a:close/>
              </a:path>
            </a:pathLst>
          </a:custGeom>
          <a:solidFill>
            <a:srgbClr val="000000"/>
          </a:solidFill>
        </p:spPr>
        <p:txBody>
          <a:bodyPr wrap="square" lIns="0" tIns="0" rIns="0" bIns="0" rtlCol="0"/>
          <a:lstStyle/>
          <a:p>
            <a:endParaRPr/>
          </a:p>
        </p:txBody>
      </p:sp>
      <p:sp>
        <p:nvSpPr>
          <p:cNvPr id="35" name="object 35"/>
          <p:cNvSpPr/>
          <p:nvPr/>
        </p:nvSpPr>
        <p:spPr>
          <a:xfrm>
            <a:off x="3456304" y="5425440"/>
            <a:ext cx="2985770" cy="1541145"/>
          </a:xfrm>
          <a:custGeom>
            <a:avLst/>
            <a:gdLst/>
            <a:ahLst/>
            <a:cxnLst/>
            <a:rect l="l" t="t" r="r" b="b"/>
            <a:pathLst>
              <a:path w="2985770" h="1541145">
                <a:moveTo>
                  <a:pt x="2985516" y="0"/>
                </a:moveTo>
                <a:lnTo>
                  <a:pt x="0" y="0"/>
                </a:lnTo>
                <a:lnTo>
                  <a:pt x="0" y="1540764"/>
                </a:lnTo>
                <a:lnTo>
                  <a:pt x="2985516" y="1540764"/>
                </a:lnTo>
                <a:lnTo>
                  <a:pt x="2985516" y="1522476"/>
                </a:lnTo>
                <a:lnTo>
                  <a:pt x="38100" y="1522476"/>
                </a:lnTo>
                <a:lnTo>
                  <a:pt x="18287" y="1502664"/>
                </a:lnTo>
                <a:lnTo>
                  <a:pt x="38100" y="1502664"/>
                </a:lnTo>
                <a:lnTo>
                  <a:pt x="38100" y="38100"/>
                </a:lnTo>
                <a:lnTo>
                  <a:pt x="18287" y="38100"/>
                </a:lnTo>
                <a:lnTo>
                  <a:pt x="38100" y="18287"/>
                </a:lnTo>
                <a:lnTo>
                  <a:pt x="2985516" y="18287"/>
                </a:lnTo>
                <a:lnTo>
                  <a:pt x="2985516" y="0"/>
                </a:lnTo>
                <a:close/>
              </a:path>
              <a:path w="2985770" h="1541145">
                <a:moveTo>
                  <a:pt x="38100" y="1502664"/>
                </a:moveTo>
                <a:lnTo>
                  <a:pt x="18287" y="1502664"/>
                </a:lnTo>
                <a:lnTo>
                  <a:pt x="38100" y="1522476"/>
                </a:lnTo>
                <a:lnTo>
                  <a:pt x="38100" y="1502664"/>
                </a:lnTo>
                <a:close/>
              </a:path>
              <a:path w="2985770" h="1541145">
                <a:moveTo>
                  <a:pt x="2947416" y="1502664"/>
                </a:moveTo>
                <a:lnTo>
                  <a:pt x="38100" y="1502664"/>
                </a:lnTo>
                <a:lnTo>
                  <a:pt x="38100" y="1522476"/>
                </a:lnTo>
                <a:lnTo>
                  <a:pt x="2947416" y="1522476"/>
                </a:lnTo>
                <a:lnTo>
                  <a:pt x="2947416" y="1502664"/>
                </a:lnTo>
                <a:close/>
              </a:path>
              <a:path w="2985770" h="1541145">
                <a:moveTo>
                  <a:pt x="2947416" y="18287"/>
                </a:moveTo>
                <a:lnTo>
                  <a:pt x="2947416" y="1522476"/>
                </a:lnTo>
                <a:lnTo>
                  <a:pt x="2967228" y="1502664"/>
                </a:lnTo>
                <a:lnTo>
                  <a:pt x="2985516" y="1502664"/>
                </a:lnTo>
                <a:lnTo>
                  <a:pt x="2985516" y="38100"/>
                </a:lnTo>
                <a:lnTo>
                  <a:pt x="2967228" y="38100"/>
                </a:lnTo>
                <a:lnTo>
                  <a:pt x="2947416" y="18287"/>
                </a:lnTo>
                <a:close/>
              </a:path>
              <a:path w="2985770" h="1541145">
                <a:moveTo>
                  <a:pt x="2985516" y="1502664"/>
                </a:moveTo>
                <a:lnTo>
                  <a:pt x="2967228" y="1502664"/>
                </a:lnTo>
                <a:lnTo>
                  <a:pt x="2947416" y="1522476"/>
                </a:lnTo>
                <a:lnTo>
                  <a:pt x="2985516" y="1522476"/>
                </a:lnTo>
                <a:lnTo>
                  <a:pt x="2985516" y="1502664"/>
                </a:lnTo>
                <a:close/>
              </a:path>
              <a:path w="2985770" h="1541145">
                <a:moveTo>
                  <a:pt x="38100" y="18287"/>
                </a:moveTo>
                <a:lnTo>
                  <a:pt x="18287" y="38100"/>
                </a:lnTo>
                <a:lnTo>
                  <a:pt x="38100" y="38100"/>
                </a:lnTo>
                <a:lnTo>
                  <a:pt x="38100" y="18287"/>
                </a:lnTo>
                <a:close/>
              </a:path>
              <a:path w="2985770" h="1541145">
                <a:moveTo>
                  <a:pt x="2947416" y="18287"/>
                </a:moveTo>
                <a:lnTo>
                  <a:pt x="38100" y="18287"/>
                </a:lnTo>
                <a:lnTo>
                  <a:pt x="38100" y="38100"/>
                </a:lnTo>
                <a:lnTo>
                  <a:pt x="2947416" y="38100"/>
                </a:lnTo>
                <a:lnTo>
                  <a:pt x="2947416" y="18287"/>
                </a:lnTo>
                <a:close/>
              </a:path>
              <a:path w="2985770" h="1541145">
                <a:moveTo>
                  <a:pt x="2985516" y="18287"/>
                </a:moveTo>
                <a:lnTo>
                  <a:pt x="2947416" y="18287"/>
                </a:lnTo>
                <a:lnTo>
                  <a:pt x="2967228" y="38100"/>
                </a:lnTo>
                <a:lnTo>
                  <a:pt x="2985516" y="38100"/>
                </a:lnTo>
                <a:lnTo>
                  <a:pt x="2985516" y="18287"/>
                </a:lnTo>
                <a:close/>
              </a:path>
            </a:pathLst>
          </a:custGeom>
          <a:solidFill>
            <a:srgbClr val="0000FF"/>
          </a:solidFill>
        </p:spPr>
        <p:txBody>
          <a:bodyPr wrap="square" lIns="0" tIns="0" rIns="0" bIns="0" rtlCol="0"/>
          <a:lstStyle/>
          <a:p>
            <a:endParaRPr/>
          </a:p>
        </p:txBody>
      </p:sp>
      <p:sp>
        <p:nvSpPr>
          <p:cNvPr id="36" name="object 36"/>
          <p:cNvSpPr txBox="1"/>
          <p:nvPr/>
        </p:nvSpPr>
        <p:spPr>
          <a:xfrm>
            <a:off x="3573157" y="5487923"/>
            <a:ext cx="2749550" cy="1154162"/>
          </a:xfrm>
          <a:prstGeom prst="rect">
            <a:avLst/>
          </a:prstGeom>
        </p:spPr>
        <p:txBody>
          <a:bodyPr vert="horz" wrap="square" lIns="0" tIns="0" rIns="0" bIns="0" rtlCol="0">
            <a:spAutoFit/>
          </a:bodyPr>
          <a:lstStyle/>
          <a:p>
            <a:pPr marL="635" algn="ctr">
              <a:lnSpc>
                <a:spcPct val="100000"/>
              </a:lnSpc>
            </a:pPr>
            <a:r>
              <a:rPr sz="1500" kern="0" dirty="0">
                <a:solidFill>
                  <a:srgbClr val="002060"/>
                </a:solidFill>
                <a:latin typeface="Poppins" panose="00000500000000000000" pitchFamily="2" charset="0"/>
                <a:cs typeface="Poppins" panose="00000500000000000000" pitchFamily="2" charset="0"/>
              </a:rPr>
              <a:t>Interprétation par</a:t>
            </a:r>
          </a:p>
          <a:p>
            <a:pPr marL="12700" marR="5080" algn="ctr">
              <a:lnSpc>
                <a:spcPct val="100000"/>
              </a:lnSpc>
            </a:pPr>
            <a:r>
              <a:rPr sz="1500" kern="0" dirty="0">
                <a:solidFill>
                  <a:srgbClr val="002060"/>
                </a:solidFill>
                <a:latin typeface="Poppins" panose="00000500000000000000" pitchFamily="2" charset="0"/>
                <a:cs typeface="Poppins" panose="00000500000000000000" pitchFamily="2" charset="0"/>
              </a:rPr>
              <a:t>La JVM en mode byte code  (Traduit en code machine  et exécute instruction par</a:t>
            </a:r>
            <a:endParaRPr lang="fr-FR" sz="1500" kern="0" dirty="0">
              <a:solidFill>
                <a:srgbClr val="002060"/>
              </a:solidFill>
              <a:latin typeface="Poppins" panose="00000500000000000000" pitchFamily="2" charset="0"/>
              <a:cs typeface="Poppins" panose="00000500000000000000" pitchFamily="2" charset="0"/>
            </a:endParaRPr>
          </a:p>
          <a:p>
            <a:pPr marL="12700" marR="5080" algn="ctr">
              <a:lnSpc>
                <a:spcPct val="100000"/>
              </a:lnSpc>
            </a:pPr>
            <a:r>
              <a:rPr lang="fr-FR" sz="1500" kern="0" dirty="0">
                <a:solidFill>
                  <a:srgbClr val="002060"/>
                </a:solidFill>
                <a:latin typeface="Poppins" panose="00000500000000000000" pitchFamily="2" charset="0"/>
                <a:cs typeface="Poppins" panose="00000500000000000000" pitchFamily="2" charset="0"/>
              </a:rPr>
              <a:t>instruction</a:t>
            </a:r>
            <a:endParaRPr sz="1500" kern="0" dirty="0">
              <a:solidFill>
                <a:srgbClr val="002060"/>
              </a:solidFill>
              <a:latin typeface="Poppins" panose="00000500000000000000" pitchFamily="2" charset="0"/>
              <a:cs typeface="Poppins" panose="00000500000000000000" pitchFamily="2" charset="0"/>
            </a:endParaRPr>
          </a:p>
        </p:txBody>
      </p:sp>
      <p:sp>
        <p:nvSpPr>
          <p:cNvPr id="37" name="object 37"/>
          <p:cNvSpPr/>
          <p:nvPr/>
        </p:nvSpPr>
        <p:spPr>
          <a:xfrm>
            <a:off x="4783709" y="5085588"/>
            <a:ext cx="76200" cy="358140"/>
          </a:xfrm>
          <a:custGeom>
            <a:avLst/>
            <a:gdLst/>
            <a:ahLst/>
            <a:cxnLst/>
            <a:rect l="l" t="t" r="r" b="b"/>
            <a:pathLst>
              <a:path w="76200" h="358139">
                <a:moveTo>
                  <a:pt x="33527" y="281939"/>
                </a:moveTo>
                <a:lnTo>
                  <a:pt x="0" y="281939"/>
                </a:lnTo>
                <a:lnTo>
                  <a:pt x="38100" y="358139"/>
                </a:lnTo>
                <a:lnTo>
                  <a:pt x="69341" y="295656"/>
                </a:lnTo>
                <a:lnTo>
                  <a:pt x="33527" y="295656"/>
                </a:lnTo>
                <a:lnTo>
                  <a:pt x="33527" y="281939"/>
                </a:lnTo>
                <a:close/>
              </a:path>
              <a:path w="76200" h="358139">
                <a:moveTo>
                  <a:pt x="42671" y="0"/>
                </a:moveTo>
                <a:lnTo>
                  <a:pt x="33527" y="0"/>
                </a:lnTo>
                <a:lnTo>
                  <a:pt x="33527" y="295656"/>
                </a:lnTo>
                <a:lnTo>
                  <a:pt x="42671" y="295656"/>
                </a:lnTo>
                <a:lnTo>
                  <a:pt x="42671" y="0"/>
                </a:lnTo>
                <a:close/>
              </a:path>
              <a:path w="76200" h="358139">
                <a:moveTo>
                  <a:pt x="76200" y="281939"/>
                </a:moveTo>
                <a:lnTo>
                  <a:pt x="42671" y="281939"/>
                </a:lnTo>
                <a:lnTo>
                  <a:pt x="42671" y="295656"/>
                </a:lnTo>
                <a:lnTo>
                  <a:pt x="69341" y="295656"/>
                </a:lnTo>
                <a:lnTo>
                  <a:pt x="76200" y="281939"/>
                </a:lnTo>
                <a:close/>
              </a:path>
            </a:pathLst>
          </a:custGeom>
          <a:solidFill>
            <a:srgbClr val="000000"/>
          </a:solidFill>
        </p:spPr>
        <p:txBody>
          <a:bodyPr wrap="square" lIns="0" tIns="0" rIns="0" bIns="0" rtlCol="0"/>
          <a:lstStyle/>
          <a:p>
            <a:endParaRPr/>
          </a:p>
        </p:txBody>
      </p:sp>
      <p:sp>
        <p:nvSpPr>
          <p:cNvPr id="38" name="object 38"/>
          <p:cNvSpPr/>
          <p:nvPr/>
        </p:nvSpPr>
        <p:spPr>
          <a:xfrm>
            <a:off x="7578725" y="3985259"/>
            <a:ext cx="1445260" cy="443865"/>
          </a:xfrm>
          <a:custGeom>
            <a:avLst/>
            <a:gdLst/>
            <a:ahLst/>
            <a:cxnLst/>
            <a:rect l="l" t="t" r="r" b="b"/>
            <a:pathLst>
              <a:path w="1445259" h="443864">
                <a:moveTo>
                  <a:pt x="1444752" y="0"/>
                </a:moveTo>
                <a:lnTo>
                  <a:pt x="0" y="0"/>
                </a:lnTo>
                <a:lnTo>
                  <a:pt x="0" y="443483"/>
                </a:lnTo>
                <a:lnTo>
                  <a:pt x="1444752" y="443483"/>
                </a:lnTo>
                <a:lnTo>
                  <a:pt x="1444752" y="423671"/>
                </a:lnTo>
                <a:lnTo>
                  <a:pt x="38100" y="423671"/>
                </a:lnTo>
                <a:lnTo>
                  <a:pt x="19811" y="405383"/>
                </a:lnTo>
                <a:lnTo>
                  <a:pt x="38100" y="405383"/>
                </a:lnTo>
                <a:lnTo>
                  <a:pt x="38100" y="38100"/>
                </a:lnTo>
                <a:lnTo>
                  <a:pt x="19811" y="38100"/>
                </a:lnTo>
                <a:lnTo>
                  <a:pt x="38100" y="18287"/>
                </a:lnTo>
                <a:lnTo>
                  <a:pt x="1444752" y="18287"/>
                </a:lnTo>
                <a:lnTo>
                  <a:pt x="1444752" y="0"/>
                </a:lnTo>
                <a:close/>
              </a:path>
              <a:path w="1445259" h="443864">
                <a:moveTo>
                  <a:pt x="38100" y="405383"/>
                </a:moveTo>
                <a:lnTo>
                  <a:pt x="19811" y="405383"/>
                </a:lnTo>
                <a:lnTo>
                  <a:pt x="38100" y="423671"/>
                </a:lnTo>
                <a:lnTo>
                  <a:pt x="38100" y="405383"/>
                </a:lnTo>
                <a:close/>
              </a:path>
              <a:path w="1445259" h="443864">
                <a:moveTo>
                  <a:pt x="1406652" y="405383"/>
                </a:moveTo>
                <a:lnTo>
                  <a:pt x="38100" y="405383"/>
                </a:lnTo>
                <a:lnTo>
                  <a:pt x="38100" y="423671"/>
                </a:lnTo>
                <a:lnTo>
                  <a:pt x="1406652" y="423671"/>
                </a:lnTo>
                <a:lnTo>
                  <a:pt x="1406652" y="405383"/>
                </a:lnTo>
                <a:close/>
              </a:path>
              <a:path w="1445259" h="443864">
                <a:moveTo>
                  <a:pt x="1406652" y="18287"/>
                </a:moveTo>
                <a:lnTo>
                  <a:pt x="1406652" y="423671"/>
                </a:lnTo>
                <a:lnTo>
                  <a:pt x="1424940" y="405383"/>
                </a:lnTo>
                <a:lnTo>
                  <a:pt x="1444752" y="405383"/>
                </a:lnTo>
                <a:lnTo>
                  <a:pt x="1444752" y="38100"/>
                </a:lnTo>
                <a:lnTo>
                  <a:pt x="1424940" y="38100"/>
                </a:lnTo>
                <a:lnTo>
                  <a:pt x="1406652" y="18287"/>
                </a:lnTo>
                <a:close/>
              </a:path>
              <a:path w="1445259" h="443864">
                <a:moveTo>
                  <a:pt x="1444752" y="405383"/>
                </a:moveTo>
                <a:lnTo>
                  <a:pt x="1424940" y="405383"/>
                </a:lnTo>
                <a:lnTo>
                  <a:pt x="1406652" y="423671"/>
                </a:lnTo>
                <a:lnTo>
                  <a:pt x="1444752" y="423671"/>
                </a:lnTo>
                <a:lnTo>
                  <a:pt x="1444752" y="405383"/>
                </a:lnTo>
                <a:close/>
              </a:path>
              <a:path w="1445259" h="443864">
                <a:moveTo>
                  <a:pt x="38100" y="18287"/>
                </a:moveTo>
                <a:lnTo>
                  <a:pt x="19811" y="38100"/>
                </a:lnTo>
                <a:lnTo>
                  <a:pt x="38100" y="38100"/>
                </a:lnTo>
                <a:lnTo>
                  <a:pt x="38100" y="18287"/>
                </a:lnTo>
                <a:close/>
              </a:path>
              <a:path w="1445259" h="443864">
                <a:moveTo>
                  <a:pt x="1406652" y="18287"/>
                </a:moveTo>
                <a:lnTo>
                  <a:pt x="38100" y="18287"/>
                </a:lnTo>
                <a:lnTo>
                  <a:pt x="38100" y="38100"/>
                </a:lnTo>
                <a:lnTo>
                  <a:pt x="1406652" y="38100"/>
                </a:lnTo>
                <a:lnTo>
                  <a:pt x="1406652" y="18287"/>
                </a:lnTo>
                <a:close/>
              </a:path>
              <a:path w="1445259" h="443864">
                <a:moveTo>
                  <a:pt x="1444752" y="18287"/>
                </a:moveTo>
                <a:lnTo>
                  <a:pt x="1406652" y="18287"/>
                </a:lnTo>
                <a:lnTo>
                  <a:pt x="1424940" y="38100"/>
                </a:lnTo>
                <a:lnTo>
                  <a:pt x="1444752" y="38100"/>
                </a:lnTo>
                <a:lnTo>
                  <a:pt x="1444752" y="18287"/>
                </a:lnTo>
                <a:close/>
              </a:path>
            </a:pathLst>
          </a:custGeom>
          <a:solidFill>
            <a:srgbClr val="000099"/>
          </a:solidFill>
        </p:spPr>
        <p:txBody>
          <a:bodyPr wrap="square" lIns="0" tIns="0" rIns="0" bIns="0" rtlCol="0"/>
          <a:lstStyle/>
          <a:p>
            <a:endParaRPr/>
          </a:p>
        </p:txBody>
      </p:sp>
      <p:sp>
        <p:nvSpPr>
          <p:cNvPr id="39" name="object 39"/>
          <p:cNvSpPr txBox="1"/>
          <p:nvPr/>
        </p:nvSpPr>
        <p:spPr>
          <a:xfrm>
            <a:off x="7675765" y="4047744"/>
            <a:ext cx="1208405" cy="230832"/>
          </a:xfrm>
          <a:prstGeom prst="rect">
            <a:avLst/>
          </a:prstGeom>
        </p:spPr>
        <p:txBody>
          <a:bodyPr vert="horz" wrap="square" lIns="0" tIns="0" rIns="0" bIns="0" rtlCol="0">
            <a:spAutoFit/>
          </a:bodyPr>
          <a:lstStyle/>
          <a:p>
            <a:pPr marL="12700">
              <a:lnSpc>
                <a:spcPct val="100000"/>
              </a:lnSpc>
            </a:pPr>
            <a:r>
              <a:rPr sz="1500" kern="0" dirty="0">
                <a:solidFill>
                  <a:srgbClr val="002060"/>
                </a:solidFill>
                <a:latin typeface="Poppins" panose="00000500000000000000" pitchFamily="2" charset="0"/>
                <a:cs typeface="Poppins" panose="00000500000000000000" pitchFamily="2" charset="0"/>
              </a:rPr>
              <a:t>Compilation</a:t>
            </a:r>
          </a:p>
        </p:txBody>
      </p:sp>
      <p:sp>
        <p:nvSpPr>
          <p:cNvPr id="40" name="object 40"/>
          <p:cNvSpPr/>
          <p:nvPr/>
        </p:nvSpPr>
        <p:spPr>
          <a:xfrm>
            <a:off x="8209660" y="3777996"/>
            <a:ext cx="76200" cy="226060"/>
          </a:xfrm>
          <a:custGeom>
            <a:avLst/>
            <a:gdLst/>
            <a:ahLst/>
            <a:cxnLst/>
            <a:rect l="l" t="t" r="r" b="b"/>
            <a:pathLst>
              <a:path w="76200" h="226060">
                <a:moveTo>
                  <a:pt x="32004" y="149351"/>
                </a:moveTo>
                <a:lnTo>
                  <a:pt x="0" y="149351"/>
                </a:lnTo>
                <a:lnTo>
                  <a:pt x="38100" y="225551"/>
                </a:lnTo>
                <a:lnTo>
                  <a:pt x="69342" y="163067"/>
                </a:lnTo>
                <a:lnTo>
                  <a:pt x="32004" y="163067"/>
                </a:lnTo>
                <a:lnTo>
                  <a:pt x="32004" y="149351"/>
                </a:lnTo>
                <a:close/>
              </a:path>
              <a:path w="76200" h="226060">
                <a:moveTo>
                  <a:pt x="42672" y="0"/>
                </a:moveTo>
                <a:lnTo>
                  <a:pt x="32004" y="0"/>
                </a:lnTo>
                <a:lnTo>
                  <a:pt x="32004" y="163067"/>
                </a:lnTo>
                <a:lnTo>
                  <a:pt x="42672" y="163067"/>
                </a:lnTo>
                <a:lnTo>
                  <a:pt x="42672" y="0"/>
                </a:lnTo>
                <a:close/>
              </a:path>
              <a:path w="76200" h="226060">
                <a:moveTo>
                  <a:pt x="76200" y="149351"/>
                </a:moveTo>
                <a:lnTo>
                  <a:pt x="42672" y="149351"/>
                </a:lnTo>
                <a:lnTo>
                  <a:pt x="42672" y="163067"/>
                </a:lnTo>
                <a:lnTo>
                  <a:pt x="69342" y="163067"/>
                </a:lnTo>
                <a:lnTo>
                  <a:pt x="76200" y="149351"/>
                </a:lnTo>
                <a:close/>
              </a:path>
            </a:pathLst>
          </a:custGeom>
          <a:solidFill>
            <a:srgbClr val="000000"/>
          </a:solidFill>
        </p:spPr>
        <p:txBody>
          <a:bodyPr wrap="square" lIns="0" tIns="0" rIns="0" bIns="0" rtlCol="0"/>
          <a:lstStyle/>
          <a:p>
            <a:endParaRPr/>
          </a:p>
        </p:txBody>
      </p:sp>
      <p:sp>
        <p:nvSpPr>
          <p:cNvPr id="41" name="object 41"/>
          <p:cNvSpPr/>
          <p:nvPr/>
        </p:nvSpPr>
        <p:spPr>
          <a:xfrm>
            <a:off x="7645781" y="4719828"/>
            <a:ext cx="1228725" cy="386080"/>
          </a:xfrm>
          <a:custGeom>
            <a:avLst/>
            <a:gdLst/>
            <a:ahLst/>
            <a:cxnLst/>
            <a:rect l="l" t="t" r="r" b="b"/>
            <a:pathLst>
              <a:path w="1228725" h="386079">
                <a:moveTo>
                  <a:pt x="1228344" y="0"/>
                </a:moveTo>
                <a:lnTo>
                  <a:pt x="0" y="0"/>
                </a:lnTo>
                <a:lnTo>
                  <a:pt x="0" y="385572"/>
                </a:lnTo>
                <a:lnTo>
                  <a:pt x="1228344" y="385572"/>
                </a:lnTo>
                <a:lnTo>
                  <a:pt x="1228344" y="381000"/>
                </a:lnTo>
                <a:lnTo>
                  <a:pt x="9144" y="381000"/>
                </a:lnTo>
                <a:lnTo>
                  <a:pt x="4572" y="376428"/>
                </a:lnTo>
                <a:lnTo>
                  <a:pt x="9144" y="376428"/>
                </a:lnTo>
                <a:lnTo>
                  <a:pt x="9144" y="9144"/>
                </a:lnTo>
                <a:lnTo>
                  <a:pt x="4572" y="9144"/>
                </a:lnTo>
                <a:lnTo>
                  <a:pt x="9144" y="4572"/>
                </a:lnTo>
                <a:lnTo>
                  <a:pt x="1228344" y="4572"/>
                </a:lnTo>
                <a:lnTo>
                  <a:pt x="1228344" y="0"/>
                </a:lnTo>
                <a:close/>
              </a:path>
              <a:path w="1228725" h="386079">
                <a:moveTo>
                  <a:pt x="9144" y="376428"/>
                </a:moveTo>
                <a:lnTo>
                  <a:pt x="4572" y="376428"/>
                </a:lnTo>
                <a:lnTo>
                  <a:pt x="9144" y="381000"/>
                </a:lnTo>
                <a:lnTo>
                  <a:pt x="9144" y="376428"/>
                </a:lnTo>
                <a:close/>
              </a:path>
              <a:path w="1228725" h="386079">
                <a:moveTo>
                  <a:pt x="1219200" y="376428"/>
                </a:moveTo>
                <a:lnTo>
                  <a:pt x="9144" y="376428"/>
                </a:lnTo>
                <a:lnTo>
                  <a:pt x="9144" y="381000"/>
                </a:lnTo>
                <a:lnTo>
                  <a:pt x="1219200" y="381000"/>
                </a:lnTo>
                <a:lnTo>
                  <a:pt x="1219200" y="376428"/>
                </a:lnTo>
                <a:close/>
              </a:path>
              <a:path w="1228725" h="386079">
                <a:moveTo>
                  <a:pt x="1219200" y="4572"/>
                </a:moveTo>
                <a:lnTo>
                  <a:pt x="1219200" y="381000"/>
                </a:lnTo>
                <a:lnTo>
                  <a:pt x="1223772" y="376428"/>
                </a:lnTo>
                <a:lnTo>
                  <a:pt x="1228344" y="376428"/>
                </a:lnTo>
                <a:lnTo>
                  <a:pt x="1228344" y="9144"/>
                </a:lnTo>
                <a:lnTo>
                  <a:pt x="1223772" y="9144"/>
                </a:lnTo>
                <a:lnTo>
                  <a:pt x="1219200" y="4572"/>
                </a:lnTo>
                <a:close/>
              </a:path>
              <a:path w="1228725" h="386079">
                <a:moveTo>
                  <a:pt x="1228344" y="376428"/>
                </a:moveTo>
                <a:lnTo>
                  <a:pt x="1223772" y="376428"/>
                </a:lnTo>
                <a:lnTo>
                  <a:pt x="1219200" y="381000"/>
                </a:lnTo>
                <a:lnTo>
                  <a:pt x="1228344" y="381000"/>
                </a:lnTo>
                <a:lnTo>
                  <a:pt x="1228344" y="376428"/>
                </a:lnTo>
                <a:close/>
              </a:path>
              <a:path w="1228725" h="386079">
                <a:moveTo>
                  <a:pt x="9144" y="4572"/>
                </a:moveTo>
                <a:lnTo>
                  <a:pt x="4572" y="9144"/>
                </a:lnTo>
                <a:lnTo>
                  <a:pt x="9144" y="9144"/>
                </a:lnTo>
                <a:lnTo>
                  <a:pt x="9144" y="4572"/>
                </a:lnTo>
                <a:close/>
              </a:path>
              <a:path w="1228725" h="386079">
                <a:moveTo>
                  <a:pt x="1219200" y="4572"/>
                </a:moveTo>
                <a:lnTo>
                  <a:pt x="9144" y="4572"/>
                </a:lnTo>
                <a:lnTo>
                  <a:pt x="9144" y="9144"/>
                </a:lnTo>
                <a:lnTo>
                  <a:pt x="1219200" y="9144"/>
                </a:lnTo>
                <a:lnTo>
                  <a:pt x="1219200" y="4572"/>
                </a:lnTo>
                <a:close/>
              </a:path>
              <a:path w="1228725" h="386079">
                <a:moveTo>
                  <a:pt x="1228344" y="4572"/>
                </a:moveTo>
                <a:lnTo>
                  <a:pt x="1219200" y="4572"/>
                </a:lnTo>
                <a:lnTo>
                  <a:pt x="1223772" y="9144"/>
                </a:lnTo>
                <a:lnTo>
                  <a:pt x="1228344" y="9144"/>
                </a:lnTo>
                <a:lnTo>
                  <a:pt x="1228344" y="4572"/>
                </a:lnTo>
                <a:close/>
              </a:path>
            </a:pathLst>
          </a:custGeom>
          <a:solidFill>
            <a:srgbClr val="000000"/>
          </a:solidFill>
        </p:spPr>
        <p:txBody>
          <a:bodyPr wrap="square" lIns="0" tIns="0" rIns="0" bIns="0" rtlCol="0"/>
          <a:lstStyle/>
          <a:p>
            <a:endParaRPr/>
          </a:p>
        </p:txBody>
      </p:sp>
      <p:sp>
        <p:nvSpPr>
          <p:cNvPr id="42" name="object 42"/>
          <p:cNvSpPr txBox="1"/>
          <p:nvPr/>
        </p:nvSpPr>
        <p:spPr>
          <a:xfrm>
            <a:off x="7727581" y="4768595"/>
            <a:ext cx="1050290" cy="230832"/>
          </a:xfrm>
          <a:prstGeom prst="rect">
            <a:avLst/>
          </a:prstGeom>
        </p:spPr>
        <p:txBody>
          <a:bodyPr vert="horz" wrap="square" lIns="0" tIns="0" rIns="0" bIns="0" rtlCol="0">
            <a:spAutoFit/>
          </a:bodyPr>
          <a:lstStyle/>
          <a:p>
            <a:pPr marL="12700">
              <a:lnSpc>
                <a:spcPct val="100000"/>
              </a:lnSpc>
            </a:pPr>
            <a:r>
              <a:rPr sz="1500" kern="0" dirty="0">
                <a:solidFill>
                  <a:srgbClr val="002060"/>
                </a:solidFill>
                <a:latin typeface="Poppins" panose="00000500000000000000" pitchFamily="2" charset="0"/>
                <a:cs typeface="Poppins" panose="00000500000000000000" pitchFamily="2" charset="0"/>
              </a:rPr>
              <a:t>Byte Code</a:t>
            </a:r>
          </a:p>
        </p:txBody>
      </p:sp>
      <p:sp>
        <p:nvSpPr>
          <p:cNvPr id="43" name="object 43"/>
          <p:cNvSpPr/>
          <p:nvPr/>
        </p:nvSpPr>
        <p:spPr>
          <a:xfrm>
            <a:off x="8209660" y="4364735"/>
            <a:ext cx="76200" cy="360045"/>
          </a:xfrm>
          <a:custGeom>
            <a:avLst/>
            <a:gdLst/>
            <a:ahLst/>
            <a:cxnLst/>
            <a:rect l="l" t="t" r="r" b="b"/>
            <a:pathLst>
              <a:path w="76200" h="360045">
                <a:moveTo>
                  <a:pt x="32004" y="283463"/>
                </a:moveTo>
                <a:lnTo>
                  <a:pt x="0" y="283463"/>
                </a:lnTo>
                <a:lnTo>
                  <a:pt x="38100" y="359663"/>
                </a:lnTo>
                <a:lnTo>
                  <a:pt x="69342" y="297180"/>
                </a:lnTo>
                <a:lnTo>
                  <a:pt x="32004" y="297180"/>
                </a:lnTo>
                <a:lnTo>
                  <a:pt x="32004" y="283463"/>
                </a:lnTo>
                <a:close/>
              </a:path>
              <a:path w="76200" h="360045">
                <a:moveTo>
                  <a:pt x="42672" y="0"/>
                </a:moveTo>
                <a:lnTo>
                  <a:pt x="32004" y="0"/>
                </a:lnTo>
                <a:lnTo>
                  <a:pt x="32004" y="297180"/>
                </a:lnTo>
                <a:lnTo>
                  <a:pt x="42672" y="297180"/>
                </a:lnTo>
                <a:lnTo>
                  <a:pt x="42672" y="0"/>
                </a:lnTo>
                <a:close/>
              </a:path>
              <a:path w="76200" h="360045">
                <a:moveTo>
                  <a:pt x="76200" y="283463"/>
                </a:moveTo>
                <a:lnTo>
                  <a:pt x="42672" y="283463"/>
                </a:lnTo>
                <a:lnTo>
                  <a:pt x="42672" y="297180"/>
                </a:lnTo>
                <a:lnTo>
                  <a:pt x="69342" y="297180"/>
                </a:lnTo>
                <a:lnTo>
                  <a:pt x="76200" y="283463"/>
                </a:lnTo>
                <a:close/>
              </a:path>
            </a:pathLst>
          </a:custGeom>
          <a:solidFill>
            <a:srgbClr val="000000"/>
          </a:solidFill>
        </p:spPr>
        <p:txBody>
          <a:bodyPr wrap="square" lIns="0" tIns="0" rIns="0" bIns="0" rtlCol="0"/>
          <a:lstStyle/>
          <a:p>
            <a:endParaRPr/>
          </a:p>
        </p:txBody>
      </p:sp>
      <p:sp>
        <p:nvSpPr>
          <p:cNvPr id="44" name="object 44"/>
          <p:cNvSpPr/>
          <p:nvPr/>
        </p:nvSpPr>
        <p:spPr>
          <a:xfrm>
            <a:off x="6861440" y="5349322"/>
            <a:ext cx="3027045" cy="1541145"/>
          </a:xfrm>
          <a:custGeom>
            <a:avLst/>
            <a:gdLst/>
            <a:ahLst/>
            <a:cxnLst/>
            <a:rect l="l" t="t" r="r" b="b"/>
            <a:pathLst>
              <a:path w="3027045" h="1541145">
                <a:moveTo>
                  <a:pt x="3026663" y="0"/>
                </a:moveTo>
                <a:lnTo>
                  <a:pt x="0" y="0"/>
                </a:lnTo>
                <a:lnTo>
                  <a:pt x="0" y="1540764"/>
                </a:lnTo>
                <a:lnTo>
                  <a:pt x="3026663" y="1540764"/>
                </a:lnTo>
                <a:lnTo>
                  <a:pt x="3026663" y="1522476"/>
                </a:lnTo>
                <a:lnTo>
                  <a:pt x="38100" y="1522476"/>
                </a:lnTo>
                <a:lnTo>
                  <a:pt x="19811" y="1502664"/>
                </a:lnTo>
                <a:lnTo>
                  <a:pt x="38100" y="1502664"/>
                </a:lnTo>
                <a:lnTo>
                  <a:pt x="38100" y="38100"/>
                </a:lnTo>
                <a:lnTo>
                  <a:pt x="19811" y="38100"/>
                </a:lnTo>
                <a:lnTo>
                  <a:pt x="38100" y="18287"/>
                </a:lnTo>
                <a:lnTo>
                  <a:pt x="3026663" y="18287"/>
                </a:lnTo>
                <a:lnTo>
                  <a:pt x="3026663" y="0"/>
                </a:lnTo>
                <a:close/>
              </a:path>
              <a:path w="3027045" h="1541145">
                <a:moveTo>
                  <a:pt x="38100" y="1502664"/>
                </a:moveTo>
                <a:lnTo>
                  <a:pt x="19811" y="1502664"/>
                </a:lnTo>
                <a:lnTo>
                  <a:pt x="38100" y="1522476"/>
                </a:lnTo>
                <a:lnTo>
                  <a:pt x="38100" y="1502664"/>
                </a:lnTo>
                <a:close/>
              </a:path>
              <a:path w="3027045" h="1541145">
                <a:moveTo>
                  <a:pt x="2988563" y="1502664"/>
                </a:moveTo>
                <a:lnTo>
                  <a:pt x="38100" y="1502664"/>
                </a:lnTo>
                <a:lnTo>
                  <a:pt x="38100" y="1522476"/>
                </a:lnTo>
                <a:lnTo>
                  <a:pt x="2988563" y="1522476"/>
                </a:lnTo>
                <a:lnTo>
                  <a:pt x="2988563" y="1502664"/>
                </a:lnTo>
                <a:close/>
              </a:path>
              <a:path w="3027045" h="1541145">
                <a:moveTo>
                  <a:pt x="2988563" y="18287"/>
                </a:moveTo>
                <a:lnTo>
                  <a:pt x="2988563" y="1522476"/>
                </a:lnTo>
                <a:lnTo>
                  <a:pt x="3006852" y="1502664"/>
                </a:lnTo>
                <a:lnTo>
                  <a:pt x="3026663" y="1502664"/>
                </a:lnTo>
                <a:lnTo>
                  <a:pt x="3026663" y="38100"/>
                </a:lnTo>
                <a:lnTo>
                  <a:pt x="3006852" y="38100"/>
                </a:lnTo>
                <a:lnTo>
                  <a:pt x="2988563" y="18287"/>
                </a:lnTo>
                <a:close/>
              </a:path>
              <a:path w="3027045" h="1541145">
                <a:moveTo>
                  <a:pt x="3026663" y="1502664"/>
                </a:moveTo>
                <a:lnTo>
                  <a:pt x="3006852" y="1502664"/>
                </a:lnTo>
                <a:lnTo>
                  <a:pt x="2988563" y="1522476"/>
                </a:lnTo>
                <a:lnTo>
                  <a:pt x="3026663" y="1522476"/>
                </a:lnTo>
                <a:lnTo>
                  <a:pt x="3026663" y="1502664"/>
                </a:lnTo>
                <a:close/>
              </a:path>
              <a:path w="3027045" h="1541145">
                <a:moveTo>
                  <a:pt x="38100" y="18287"/>
                </a:moveTo>
                <a:lnTo>
                  <a:pt x="19811" y="38100"/>
                </a:lnTo>
                <a:lnTo>
                  <a:pt x="38100" y="38100"/>
                </a:lnTo>
                <a:lnTo>
                  <a:pt x="38100" y="18287"/>
                </a:lnTo>
                <a:close/>
              </a:path>
              <a:path w="3027045" h="1541145">
                <a:moveTo>
                  <a:pt x="2988563" y="18287"/>
                </a:moveTo>
                <a:lnTo>
                  <a:pt x="38100" y="18287"/>
                </a:lnTo>
                <a:lnTo>
                  <a:pt x="38100" y="38100"/>
                </a:lnTo>
                <a:lnTo>
                  <a:pt x="2988563" y="38100"/>
                </a:lnTo>
                <a:lnTo>
                  <a:pt x="2988563" y="18287"/>
                </a:lnTo>
                <a:close/>
              </a:path>
              <a:path w="3027045" h="1541145">
                <a:moveTo>
                  <a:pt x="3026663" y="18287"/>
                </a:moveTo>
                <a:lnTo>
                  <a:pt x="2988563" y="18287"/>
                </a:lnTo>
                <a:lnTo>
                  <a:pt x="3006852" y="38100"/>
                </a:lnTo>
                <a:lnTo>
                  <a:pt x="3026663" y="38100"/>
                </a:lnTo>
                <a:lnTo>
                  <a:pt x="3026663" y="18287"/>
                </a:lnTo>
                <a:close/>
              </a:path>
            </a:pathLst>
          </a:custGeom>
          <a:solidFill>
            <a:srgbClr val="0000FF"/>
          </a:solidFill>
        </p:spPr>
        <p:txBody>
          <a:bodyPr wrap="square" lIns="0" tIns="0" rIns="0" bIns="0" rtlCol="0"/>
          <a:lstStyle/>
          <a:p>
            <a:endParaRPr/>
          </a:p>
        </p:txBody>
      </p:sp>
      <p:sp>
        <p:nvSpPr>
          <p:cNvPr id="45" name="object 45"/>
          <p:cNvSpPr txBox="1"/>
          <p:nvPr/>
        </p:nvSpPr>
        <p:spPr>
          <a:xfrm>
            <a:off x="6996061" y="5487923"/>
            <a:ext cx="2757805" cy="923330"/>
          </a:xfrm>
          <a:prstGeom prst="rect">
            <a:avLst/>
          </a:prstGeom>
        </p:spPr>
        <p:txBody>
          <a:bodyPr vert="horz" wrap="square" lIns="0" tIns="0" rIns="0" bIns="0" rtlCol="0">
            <a:spAutoFit/>
          </a:bodyPr>
          <a:lstStyle/>
          <a:p>
            <a:pPr marL="352425" marR="344170" indent="1270" algn="ctr">
              <a:lnSpc>
                <a:spcPct val="100000"/>
              </a:lnSpc>
            </a:pPr>
            <a:r>
              <a:rPr sz="1500" kern="0" dirty="0">
                <a:solidFill>
                  <a:srgbClr val="002060"/>
                </a:solidFill>
                <a:latin typeface="Poppins" panose="00000500000000000000" pitchFamily="2" charset="0"/>
                <a:cs typeface="Poppins" panose="00000500000000000000" pitchFamily="2" charset="0"/>
              </a:rPr>
              <a:t>Interprétation par  La JVM en mode JIT</a:t>
            </a:r>
          </a:p>
          <a:p>
            <a:pPr marL="12700" marR="5080" algn="ctr">
              <a:lnSpc>
                <a:spcPct val="100000"/>
              </a:lnSpc>
            </a:pPr>
            <a:r>
              <a:rPr sz="1500" kern="0" dirty="0">
                <a:solidFill>
                  <a:srgbClr val="002060"/>
                </a:solidFill>
                <a:latin typeface="Poppins" panose="00000500000000000000" pitchFamily="2" charset="0"/>
                <a:cs typeface="Poppins" panose="00000500000000000000" pitchFamily="2" charset="0"/>
              </a:rPr>
              <a:t>(Traduit tout le programme  Byte Code en programme</a:t>
            </a:r>
          </a:p>
        </p:txBody>
      </p:sp>
      <p:sp>
        <p:nvSpPr>
          <p:cNvPr id="46" name="object 46"/>
          <p:cNvSpPr/>
          <p:nvPr/>
        </p:nvSpPr>
        <p:spPr>
          <a:xfrm>
            <a:off x="8209660" y="5085588"/>
            <a:ext cx="76200" cy="358140"/>
          </a:xfrm>
          <a:custGeom>
            <a:avLst/>
            <a:gdLst/>
            <a:ahLst/>
            <a:cxnLst/>
            <a:rect l="l" t="t" r="r" b="b"/>
            <a:pathLst>
              <a:path w="76200" h="358139">
                <a:moveTo>
                  <a:pt x="32004" y="281939"/>
                </a:moveTo>
                <a:lnTo>
                  <a:pt x="0" y="281939"/>
                </a:lnTo>
                <a:lnTo>
                  <a:pt x="38100" y="358139"/>
                </a:lnTo>
                <a:lnTo>
                  <a:pt x="69342" y="295656"/>
                </a:lnTo>
                <a:lnTo>
                  <a:pt x="32004" y="295656"/>
                </a:lnTo>
                <a:lnTo>
                  <a:pt x="32004" y="281939"/>
                </a:lnTo>
                <a:close/>
              </a:path>
              <a:path w="76200" h="358139">
                <a:moveTo>
                  <a:pt x="42672" y="0"/>
                </a:moveTo>
                <a:lnTo>
                  <a:pt x="32004" y="0"/>
                </a:lnTo>
                <a:lnTo>
                  <a:pt x="32004" y="295656"/>
                </a:lnTo>
                <a:lnTo>
                  <a:pt x="42672" y="295656"/>
                </a:lnTo>
                <a:lnTo>
                  <a:pt x="42672" y="0"/>
                </a:lnTo>
                <a:close/>
              </a:path>
              <a:path w="76200" h="358139">
                <a:moveTo>
                  <a:pt x="76200" y="281939"/>
                </a:moveTo>
                <a:lnTo>
                  <a:pt x="42672" y="281939"/>
                </a:lnTo>
                <a:lnTo>
                  <a:pt x="42672" y="295656"/>
                </a:lnTo>
                <a:lnTo>
                  <a:pt x="69342" y="295656"/>
                </a:lnTo>
                <a:lnTo>
                  <a:pt x="76200" y="281939"/>
                </a:lnTo>
                <a:close/>
              </a:path>
            </a:pathLst>
          </a:custGeom>
          <a:solidFill>
            <a:srgbClr val="000000"/>
          </a:solidFill>
        </p:spPr>
        <p:txBody>
          <a:bodyPr wrap="square" lIns="0" tIns="0" rIns="0" bIns="0" rtlCol="0"/>
          <a:lstStyle/>
          <a:p>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5171" y="306069"/>
            <a:ext cx="9223058" cy="400110"/>
          </a:xfrm>
          <a:prstGeom prst="rect">
            <a:avLst/>
          </a:prstGeom>
        </p:spPr>
        <p:txBody>
          <a:bodyPr vert="horz" wrap="square" lIns="0" tIns="0" rIns="0" bIns="0" rtlCol="0">
            <a:spAutoFit/>
          </a:bodyPr>
          <a:lstStyle/>
          <a:p>
            <a:pPr marL="12700">
              <a:lnSpc>
                <a:spcPct val="100000"/>
              </a:lnSpc>
            </a:pPr>
            <a:r>
              <a:rPr sz="2600" b="1" dirty="0"/>
              <a:t>Installation de java</a:t>
            </a:r>
          </a:p>
        </p:txBody>
      </p:sp>
      <p:sp>
        <p:nvSpPr>
          <p:cNvPr id="8" name="object 8"/>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25</a:t>
            </a:fld>
            <a:endParaRPr dirty="0"/>
          </a:p>
        </p:txBody>
      </p:sp>
      <p:sp>
        <p:nvSpPr>
          <p:cNvPr id="5" name="object 5"/>
          <p:cNvSpPr txBox="1"/>
          <p:nvPr/>
        </p:nvSpPr>
        <p:spPr>
          <a:xfrm>
            <a:off x="546100" y="1015056"/>
            <a:ext cx="10058400" cy="2674002"/>
          </a:xfrm>
          <a:prstGeom prst="rect">
            <a:avLst/>
          </a:prstGeom>
        </p:spPr>
        <p:txBody>
          <a:bodyPr vert="horz" wrap="square" lIns="0" tIns="0" rIns="0" bIns="0" rtlCol="0">
            <a:spAutoFit/>
          </a:bodyPr>
          <a:lstStyle/>
          <a:p>
            <a:pPr marL="355600" marR="616585" indent="-342900">
              <a:lnSpc>
                <a:spcPct val="80000"/>
              </a:lnSpc>
              <a:buClr>
                <a:srgbClr val="CC9900"/>
              </a:buClr>
              <a:buSzPct val="63157"/>
              <a:buFont typeface="Wingdings"/>
              <a:buChar char=""/>
              <a:tabLst>
                <a:tab pos="354965" algn="l"/>
                <a:tab pos="355600" algn="l"/>
              </a:tabLst>
            </a:pPr>
            <a:r>
              <a:rPr sz="1500" kern="0" dirty="0">
                <a:solidFill>
                  <a:srgbClr val="002060"/>
                </a:solidFill>
                <a:latin typeface="Poppins" panose="00000500000000000000" pitchFamily="2" charset="0"/>
                <a:cs typeface="Poppins" panose="00000500000000000000" pitchFamily="2" charset="0"/>
              </a:rPr>
              <a:t>Le Kit de développement java JDK peut être téléchargé  gratuitement à partir du site de Sun Microsystem son éditeur  principal (www.java.sun.com).</a:t>
            </a:r>
          </a:p>
          <a:p>
            <a:pPr marL="355600" indent="-342900">
              <a:lnSpc>
                <a:spcPts val="2275"/>
              </a:lnSpc>
              <a:buClr>
                <a:srgbClr val="CC9900"/>
              </a:buClr>
              <a:buSzPct val="63157"/>
              <a:buFont typeface="Wingdings"/>
              <a:buChar char=""/>
              <a:tabLst>
                <a:tab pos="354965" algn="l"/>
                <a:tab pos="355600" algn="l"/>
              </a:tabLst>
            </a:pPr>
            <a:r>
              <a:rPr sz="1500" kern="0" dirty="0">
                <a:solidFill>
                  <a:srgbClr val="002060"/>
                </a:solidFill>
                <a:latin typeface="Poppins" panose="00000500000000000000" pitchFamily="2" charset="0"/>
                <a:cs typeface="Poppins" panose="00000500000000000000" pitchFamily="2" charset="0"/>
              </a:rPr>
              <a:t>Le JDK contient 3 trois pacquages :</a:t>
            </a:r>
          </a:p>
          <a:p>
            <a:pPr marL="356870">
              <a:lnSpc>
                <a:spcPts val="2515"/>
              </a:lnSpc>
            </a:pPr>
            <a:r>
              <a:rPr sz="1500" kern="0" dirty="0">
                <a:solidFill>
                  <a:srgbClr val="002060"/>
                </a:solidFill>
                <a:latin typeface="Poppins" panose="00000500000000000000" pitchFamily="2" charset="0"/>
                <a:cs typeface="Poppins" panose="00000500000000000000" pitchFamily="2" charset="0"/>
              </a:rPr>
              <a:t>                                                                                                                                                                                                                                                                                                                                                       J2Sdk1.6.exe : Kit de développement proprement dit</a:t>
            </a:r>
          </a:p>
          <a:p>
            <a:pPr marL="356870">
              <a:lnSpc>
                <a:spcPct val="100000"/>
              </a:lnSpc>
            </a:pPr>
            <a:r>
              <a:rPr sz="1500" kern="0" dirty="0">
                <a:solidFill>
                  <a:srgbClr val="002060"/>
                </a:solidFill>
                <a:latin typeface="Poppins" panose="00000500000000000000" pitchFamily="2" charset="0"/>
                <a:cs typeface="Poppins" panose="00000500000000000000" pitchFamily="2" charset="0"/>
              </a:rPr>
              <a:t>                                                                                                                                                                                                                                                                                                                                                       Jre1.6.exe : Machine virtuelle java</a:t>
            </a:r>
          </a:p>
          <a:p>
            <a:pPr marL="356870">
              <a:lnSpc>
                <a:spcPct val="100000"/>
              </a:lnSpc>
            </a:pPr>
            <a:r>
              <a:rPr sz="1500" kern="0" dirty="0">
                <a:solidFill>
                  <a:srgbClr val="002060"/>
                </a:solidFill>
                <a:latin typeface="Poppins" panose="00000500000000000000" pitchFamily="2" charset="0"/>
                <a:cs typeface="Poppins" panose="00000500000000000000" pitchFamily="2" charset="0"/>
              </a:rPr>
              <a:t>                                                                                                                                                                                                                                                                                                                                                       jdk15-doc.zip : Documentation java</a:t>
            </a:r>
          </a:p>
          <a:p>
            <a:pPr marL="354965" marR="5080" indent="-342900" algn="just">
              <a:lnSpc>
                <a:spcPct val="81200"/>
              </a:lnSpc>
              <a:spcBef>
                <a:spcPts val="470"/>
              </a:spcBef>
            </a:pPr>
            <a:r>
              <a:rPr sz="1500" kern="0" dirty="0">
                <a:solidFill>
                  <a:srgbClr val="002060"/>
                </a:solidFill>
                <a:latin typeface="Poppins" panose="00000500000000000000" pitchFamily="2" charset="0"/>
                <a:cs typeface="Poppins" panose="00000500000000000000" pitchFamily="2" charset="0"/>
              </a:rPr>
              <a:t> Exécuter jdk-6u13-windows-i586-p.exe . Le JDK sera installé  dans le répertoire c:\program files\java et installe également jre1.6  dans le même dossier.</a:t>
            </a:r>
          </a:p>
        </p:txBody>
      </p:sp>
      <p:sp>
        <p:nvSpPr>
          <p:cNvPr id="6" name="object 6"/>
          <p:cNvSpPr/>
          <p:nvPr/>
        </p:nvSpPr>
        <p:spPr>
          <a:xfrm>
            <a:off x="2832100" y="4362378"/>
            <a:ext cx="4823460" cy="246126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0" rIns="0" bIns="0" rtlCol="0">
            <a:spAutoFit/>
          </a:bodyPr>
          <a:lstStyle/>
          <a:p>
            <a:pPr marL="241300">
              <a:lnSpc>
                <a:spcPct val="100000"/>
              </a:lnSpc>
            </a:pPr>
            <a:r>
              <a:rPr sz="2600" b="1" dirty="0">
                <a:solidFill>
                  <a:srgbClr val="002060"/>
                </a:solidFill>
                <a:latin typeface="+mj-lt"/>
                <a:cs typeface="+mj-cs"/>
              </a:rPr>
              <a:t>Ce que contient le JDK</a:t>
            </a:r>
          </a:p>
        </p:txBody>
      </p:sp>
      <p:sp>
        <p:nvSpPr>
          <p:cNvPr id="7" name="object 7"/>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26</a:t>
            </a:fld>
            <a:endParaRPr dirty="0"/>
          </a:p>
        </p:txBody>
      </p:sp>
      <p:sp>
        <p:nvSpPr>
          <p:cNvPr id="5" name="object 5"/>
          <p:cNvSpPr/>
          <p:nvPr/>
        </p:nvSpPr>
        <p:spPr>
          <a:xfrm>
            <a:off x="1155700" y="1284098"/>
            <a:ext cx="7632192" cy="54483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4260" y="314235"/>
            <a:ext cx="9223058" cy="400110"/>
          </a:xfrm>
          <a:prstGeom prst="rect">
            <a:avLst/>
          </a:prstGeom>
        </p:spPr>
        <p:txBody>
          <a:bodyPr vert="horz" wrap="square" lIns="0" tIns="0" rIns="0" bIns="0" rtlCol="0">
            <a:spAutoFit/>
          </a:bodyPr>
          <a:lstStyle/>
          <a:p>
            <a:pPr marL="12700">
              <a:lnSpc>
                <a:spcPct val="100000"/>
              </a:lnSpc>
            </a:pPr>
            <a:r>
              <a:rPr sz="2600" b="1" dirty="0"/>
              <a:t>Kit de développement java</a:t>
            </a:r>
          </a:p>
        </p:txBody>
      </p:sp>
      <p:sp>
        <p:nvSpPr>
          <p:cNvPr id="7" name="object 7"/>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27</a:t>
            </a:fld>
            <a:endParaRPr dirty="0"/>
          </a:p>
        </p:txBody>
      </p:sp>
      <p:sp>
        <p:nvSpPr>
          <p:cNvPr id="3" name="object 3"/>
          <p:cNvSpPr/>
          <p:nvPr/>
        </p:nvSpPr>
        <p:spPr>
          <a:xfrm>
            <a:off x="774072" y="3777996"/>
            <a:ext cx="9144000" cy="3429000"/>
          </a:xfrm>
          <a:custGeom>
            <a:avLst/>
            <a:gdLst/>
            <a:ahLst/>
            <a:cxnLst/>
            <a:rect l="l" t="t" r="r" b="b"/>
            <a:pathLst>
              <a:path w="9144000" h="3429000">
                <a:moveTo>
                  <a:pt x="0" y="0"/>
                </a:moveTo>
                <a:lnTo>
                  <a:pt x="9143992" y="0"/>
                </a:lnTo>
                <a:lnTo>
                  <a:pt x="9143992" y="3429000"/>
                </a:lnTo>
                <a:lnTo>
                  <a:pt x="0" y="3429000"/>
                </a:lnTo>
                <a:lnTo>
                  <a:pt x="0" y="0"/>
                </a:lnTo>
                <a:close/>
              </a:path>
            </a:pathLst>
          </a:custGeom>
          <a:solidFill>
            <a:srgbClr val="FFFFFF"/>
          </a:solidFill>
        </p:spPr>
        <p:txBody>
          <a:bodyPr wrap="square" lIns="0" tIns="0" rIns="0" bIns="0" rtlCol="0"/>
          <a:lstStyle/>
          <a:p>
            <a:endParaRPr/>
          </a:p>
        </p:txBody>
      </p:sp>
      <p:sp>
        <p:nvSpPr>
          <p:cNvPr id="5" name="object 5"/>
          <p:cNvSpPr txBox="1"/>
          <p:nvPr/>
        </p:nvSpPr>
        <p:spPr>
          <a:xfrm>
            <a:off x="317500" y="1035050"/>
            <a:ext cx="10223500" cy="3349635"/>
          </a:xfrm>
          <a:prstGeom prst="rect">
            <a:avLst/>
          </a:prstGeom>
        </p:spPr>
        <p:txBody>
          <a:bodyPr vert="horz" wrap="square" lIns="0" tIns="0" rIns="0" bIns="0" rtlCol="0">
            <a:spAutoFit/>
          </a:bodyPr>
          <a:lstStyle/>
          <a:p>
            <a:pPr marL="355600" marR="387985" indent="-342900">
              <a:lnSpc>
                <a:spcPts val="2020"/>
              </a:lnSpc>
              <a:tabLst>
                <a:tab pos="354965" algn="l"/>
              </a:tabLst>
            </a:pPr>
            <a:r>
              <a:rPr sz="1350" spc="-370" dirty="0">
                <a:solidFill>
                  <a:srgbClr val="CC9900"/>
                </a:solidFill>
                <a:latin typeface="Wingdings"/>
                <a:cs typeface="Wingdings"/>
              </a:rPr>
              <a:t></a:t>
            </a:r>
            <a:r>
              <a:rPr sz="1350" spc="-370" dirty="0">
                <a:solidFill>
                  <a:srgbClr val="CC9900"/>
                </a:solidFill>
                <a:latin typeface="Times New Roman"/>
                <a:cs typeface="Times New Roman"/>
              </a:rPr>
              <a:t>	</a:t>
            </a:r>
            <a:r>
              <a:rPr sz="1500" kern="0" dirty="0">
                <a:solidFill>
                  <a:srgbClr val="002060"/>
                </a:solidFill>
                <a:latin typeface="Poppins" panose="00000500000000000000" pitchFamily="2" charset="0"/>
                <a:cs typeface="Poppins" panose="00000500000000000000" pitchFamily="2" charset="0"/>
              </a:rPr>
              <a:t>Les programmes nécessaire au développement java sont  placés dans le répertoire c:\jdk1.5\bin à savoir:</a:t>
            </a:r>
          </a:p>
          <a:p>
            <a:pPr marL="356870">
              <a:lnSpc>
                <a:spcPct val="100000"/>
              </a:lnSpc>
              <a:spcBef>
                <a:spcPts val="20"/>
              </a:spcBef>
            </a:pPr>
            <a:r>
              <a:rPr sz="1500" kern="0" dirty="0">
                <a:solidFill>
                  <a:srgbClr val="002060"/>
                </a:solidFill>
                <a:latin typeface="Poppins" panose="00000500000000000000" pitchFamily="2" charset="0"/>
                <a:cs typeface="Poppins" panose="00000500000000000000" pitchFamily="2" charset="0"/>
              </a:rPr>
              <a:t> javac.exe : Compilateur java.</a:t>
            </a:r>
          </a:p>
          <a:p>
            <a:pPr marL="356870">
              <a:lnSpc>
                <a:spcPct val="100000"/>
              </a:lnSpc>
            </a:pPr>
            <a:r>
              <a:rPr sz="1500" kern="0" dirty="0">
                <a:solidFill>
                  <a:srgbClr val="002060"/>
                </a:solidFill>
                <a:latin typeface="Poppins" panose="00000500000000000000" pitchFamily="2" charset="0"/>
                <a:cs typeface="Poppins" panose="00000500000000000000" pitchFamily="2" charset="0"/>
              </a:rPr>
              <a:t>  java.exe : Interpréteur du bytecode java.</a:t>
            </a:r>
          </a:p>
          <a:p>
            <a:pPr marL="356870">
              <a:lnSpc>
                <a:spcPct val="100000"/>
              </a:lnSpc>
            </a:pPr>
            <a:r>
              <a:rPr sz="1500" kern="0" dirty="0">
                <a:solidFill>
                  <a:srgbClr val="002060"/>
                </a:solidFill>
                <a:latin typeface="Poppins" panose="00000500000000000000" pitchFamily="2" charset="0"/>
                <a:cs typeface="Poppins" panose="00000500000000000000" pitchFamily="2" charset="0"/>
              </a:rPr>
              <a:t>  appletviewer.exe : Pour tester les applets java.</a:t>
            </a:r>
          </a:p>
          <a:p>
            <a:pPr marL="356870">
              <a:lnSpc>
                <a:spcPct val="100000"/>
              </a:lnSpc>
            </a:pPr>
            <a:r>
              <a:rPr sz="1500" kern="0" dirty="0">
                <a:solidFill>
                  <a:srgbClr val="002060"/>
                </a:solidFill>
                <a:latin typeface="Poppins" panose="00000500000000000000" pitchFamily="2" charset="0"/>
                <a:cs typeface="Poppins" panose="00000500000000000000" pitchFamily="2" charset="0"/>
              </a:rPr>
              <a:t> Jdb.exe : Débogueur java.</a:t>
            </a:r>
          </a:p>
          <a:p>
            <a:pPr marL="356870">
              <a:lnSpc>
                <a:spcPct val="100000"/>
              </a:lnSpc>
            </a:pPr>
            <a:r>
              <a:rPr sz="1500" kern="0" dirty="0">
                <a:solidFill>
                  <a:srgbClr val="002060"/>
                </a:solidFill>
                <a:latin typeface="Poppins" panose="00000500000000000000" pitchFamily="2" charset="0"/>
                <a:cs typeface="Poppins" panose="00000500000000000000" pitchFamily="2" charset="0"/>
              </a:rPr>
              <a:t> Javap.exe : désassembleur du bytecode.</a:t>
            </a:r>
          </a:p>
          <a:p>
            <a:pPr marL="683260" marR="177165" indent="-326390">
              <a:lnSpc>
                <a:spcPct val="80000"/>
              </a:lnSpc>
              <a:spcBef>
                <a:spcPts val="455"/>
              </a:spcBef>
            </a:pPr>
            <a:r>
              <a:rPr sz="1500" kern="0" dirty="0">
                <a:solidFill>
                  <a:srgbClr val="002060"/>
                </a:solidFill>
                <a:latin typeface="Poppins" panose="00000500000000000000" pitchFamily="2" charset="0"/>
                <a:cs typeface="Poppins" panose="00000500000000000000" pitchFamily="2" charset="0"/>
              </a:rPr>
              <a:t> Javadoc.exe : Générer la documentation de vos programmes  java.</a:t>
            </a:r>
          </a:p>
          <a:p>
            <a:pPr marL="683260" marR="123825" indent="-326390">
              <a:lnSpc>
                <a:spcPct val="80000"/>
              </a:lnSpc>
              <a:spcBef>
                <a:spcPts val="455"/>
              </a:spcBef>
            </a:pPr>
            <a:r>
              <a:rPr sz="1500" kern="0" dirty="0">
                <a:solidFill>
                  <a:srgbClr val="002060"/>
                </a:solidFill>
                <a:latin typeface="Poppins" panose="00000500000000000000" pitchFamily="2" charset="0"/>
                <a:cs typeface="Poppins" panose="00000500000000000000" pitchFamily="2" charset="0"/>
              </a:rPr>
              <a:t> Javah.exe : Permet de lier des programmes Java avec des  méthodes natives, écrites dans un autre langage et dépendant  du système.</a:t>
            </a:r>
          </a:p>
          <a:p>
            <a:pPr marL="683260" marR="5080" indent="-326390">
              <a:lnSpc>
                <a:spcPts val="1820"/>
              </a:lnSpc>
              <a:spcBef>
                <a:spcPts val="445"/>
              </a:spcBef>
            </a:pPr>
            <a:r>
              <a:rPr sz="1500" kern="0" dirty="0">
                <a:solidFill>
                  <a:srgbClr val="002060"/>
                </a:solidFill>
                <a:latin typeface="Poppins" panose="00000500000000000000" pitchFamily="2" charset="0"/>
                <a:cs typeface="Poppins" panose="00000500000000000000" pitchFamily="2" charset="0"/>
              </a:rPr>
              <a:t> jar.exe : Permet de compresser les classes Java ainsi que tous  les fichiers nécessaires à l'exécution d'un programme  (graphiques, sons, etc.). Il permet en particulier d'optimiser le  chargement des applets sur Internet.</a:t>
            </a:r>
          </a:p>
          <a:p>
            <a:pPr marL="683260" marR="408940" indent="-326390">
              <a:lnSpc>
                <a:spcPct val="80000"/>
              </a:lnSpc>
              <a:spcBef>
                <a:spcPts val="470"/>
              </a:spcBef>
            </a:pPr>
            <a:r>
              <a:rPr sz="1500" kern="0" dirty="0">
                <a:solidFill>
                  <a:srgbClr val="002060"/>
                </a:solidFill>
                <a:latin typeface="Poppins" panose="00000500000000000000" pitchFamily="2" charset="0"/>
                <a:cs typeface="Poppins" panose="00000500000000000000" pitchFamily="2" charset="0"/>
              </a:rPr>
              <a:t> jarsigner.exe : Un utilitaire permettant de signer les fichiers  archives produits par jar.exe.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8158" y="252509"/>
            <a:ext cx="9223058" cy="400110"/>
          </a:xfrm>
          <a:prstGeom prst="rect">
            <a:avLst/>
          </a:prstGeom>
        </p:spPr>
        <p:txBody>
          <a:bodyPr vert="horz" wrap="square" lIns="0" tIns="0" rIns="0" bIns="0" rtlCol="0">
            <a:spAutoFit/>
          </a:bodyPr>
          <a:lstStyle/>
          <a:p>
            <a:pPr marL="12700">
              <a:lnSpc>
                <a:spcPct val="100000"/>
              </a:lnSpc>
            </a:pPr>
            <a:r>
              <a:rPr sz="2600" b="1" dirty="0"/>
              <a:t>Configuration de l ’environnement</a:t>
            </a:r>
          </a:p>
        </p:txBody>
      </p:sp>
      <p:sp>
        <p:nvSpPr>
          <p:cNvPr id="7" name="object 7"/>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28</a:t>
            </a:fld>
            <a:endParaRPr dirty="0"/>
          </a:p>
        </p:txBody>
      </p:sp>
      <p:sp>
        <p:nvSpPr>
          <p:cNvPr id="3" name="object 3"/>
          <p:cNvSpPr/>
          <p:nvPr/>
        </p:nvSpPr>
        <p:spPr>
          <a:xfrm>
            <a:off x="774072" y="3777996"/>
            <a:ext cx="9144000" cy="3429000"/>
          </a:xfrm>
          <a:custGeom>
            <a:avLst/>
            <a:gdLst/>
            <a:ahLst/>
            <a:cxnLst/>
            <a:rect l="l" t="t" r="r" b="b"/>
            <a:pathLst>
              <a:path w="9144000" h="3429000">
                <a:moveTo>
                  <a:pt x="0" y="0"/>
                </a:moveTo>
                <a:lnTo>
                  <a:pt x="9143992" y="0"/>
                </a:lnTo>
                <a:lnTo>
                  <a:pt x="9143992" y="3429000"/>
                </a:lnTo>
                <a:lnTo>
                  <a:pt x="0" y="3429000"/>
                </a:lnTo>
                <a:lnTo>
                  <a:pt x="0" y="0"/>
                </a:lnTo>
                <a:close/>
              </a:path>
            </a:pathLst>
          </a:custGeom>
          <a:solidFill>
            <a:srgbClr val="FFFFFF"/>
          </a:solidFill>
        </p:spPr>
        <p:txBody>
          <a:bodyPr wrap="square" lIns="0" tIns="0" rIns="0" bIns="0" rtlCol="0"/>
          <a:lstStyle/>
          <a:p>
            <a:endParaRPr/>
          </a:p>
        </p:txBody>
      </p:sp>
      <p:sp>
        <p:nvSpPr>
          <p:cNvPr id="4" name="object 4"/>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5" name="object 5"/>
          <p:cNvSpPr txBox="1"/>
          <p:nvPr/>
        </p:nvSpPr>
        <p:spPr>
          <a:xfrm>
            <a:off x="526239" y="1036246"/>
            <a:ext cx="10167161" cy="2346796"/>
          </a:xfrm>
          <a:prstGeom prst="rect">
            <a:avLst/>
          </a:prstGeom>
        </p:spPr>
        <p:txBody>
          <a:bodyPr vert="horz" wrap="square" lIns="0" tIns="0" rIns="0" bIns="0" rtlCol="0">
            <a:spAutoFit/>
          </a:bodyPr>
          <a:lstStyle/>
          <a:p>
            <a:pPr marL="355600" marR="461645" indent="-342900">
              <a:lnSpc>
                <a:spcPts val="2700"/>
              </a:lnSpc>
              <a:buClr>
                <a:srgbClr val="CC9900"/>
              </a:buClr>
              <a:buSzPct val="64000"/>
              <a:buFont typeface="Wingdings"/>
              <a:buChar char=""/>
              <a:tabLst>
                <a:tab pos="355600" algn="l"/>
              </a:tabLst>
            </a:pPr>
            <a:r>
              <a:rPr sz="1500" kern="0" dirty="0">
                <a:solidFill>
                  <a:srgbClr val="002060"/>
                </a:solidFill>
                <a:latin typeface="Poppins" panose="00000500000000000000" pitchFamily="2" charset="0"/>
                <a:cs typeface="Poppins" panose="00000500000000000000" pitchFamily="2" charset="0"/>
              </a:rPr>
              <a:t>La configuration de l'environnement comporte deux  aspects :</a:t>
            </a:r>
          </a:p>
          <a:p>
            <a:pPr marL="1035050" marR="5080" lvl="1" indent="-351790">
              <a:lnSpc>
                <a:spcPts val="2590"/>
              </a:lnSpc>
              <a:spcBef>
                <a:spcPts val="580"/>
              </a:spcBef>
              <a:buClr>
                <a:srgbClr val="CC9900"/>
              </a:buClr>
              <a:buSzPct val="64583"/>
              <a:buChar char="-"/>
              <a:tabLst>
                <a:tab pos="1035050" algn="l"/>
                <a:tab pos="1035685" algn="l"/>
              </a:tabLst>
            </a:pPr>
            <a:r>
              <a:rPr sz="1500" kern="0" dirty="0">
                <a:solidFill>
                  <a:srgbClr val="002060"/>
                </a:solidFill>
                <a:latin typeface="Poppins" panose="00000500000000000000" pitchFamily="2" charset="0"/>
                <a:cs typeface="Poppins" panose="00000500000000000000" pitchFamily="2" charset="0"/>
              </a:rPr>
              <a:t>Définir la variable d’environnement path qui indique  le chemin d'accès aux programmes exécutables :  Cette variable path devrait contenir le chemin du  JDK utilisé:</a:t>
            </a:r>
          </a:p>
          <a:p>
            <a:pPr marL="1351915" lvl="2" indent="-315595">
              <a:lnSpc>
                <a:spcPct val="100000"/>
              </a:lnSpc>
              <a:spcBef>
                <a:spcPts val="215"/>
              </a:spcBef>
              <a:buClr>
                <a:srgbClr val="3B812F"/>
              </a:buClr>
              <a:buSzPct val="69047"/>
              <a:buFont typeface="Arial"/>
              <a:buChar char="-"/>
              <a:tabLst>
                <a:tab pos="1351915" algn="l"/>
                <a:tab pos="1352550" algn="l"/>
              </a:tabLst>
            </a:pPr>
            <a:r>
              <a:rPr sz="1500" kern="0" dirty="0">
                <a:solidFill>
                  <a:srgbClr val="002060"/>
                </a:solidFill>
                <a:latin typeface="Poppins" panose="00000500000000000000" pitchFamily="2" charset="0"/>
                <a:cs typeface="Poppins" panose="00000500000000000000" pitchFamily="2" charset="0"/>
              </a:rPr>
              <a:t>path= C:\Program Files\Java\jdk1.6.0_13\bin; ……..</a:t>
            </a:r>
          </a:p>
          <a:p>
            <a:pPr marL="1035050" marR="54610" lvl="1" indent="-351790">
              <a:lnSpc>
                <a:spcPts val="2590"/>
              </a:lnSpc>
              <a:spcBef>
                <a:spcPts val="615"/>
              </a:spcBef>
              <a:buClr>
                <a:srgbClr val="CC9900"/>
              </a:buClr>
              <a:buSzPct val="64583"/>
              <a:buChar char="-"/>
              <a:tabLst>
                <a:tab pos="1035050" algn="l"/>
                <a:tab pos="1035685" algn="l"/>
              </a:tabLst>
            </a:pPr>
            <a:r>
              <a:rPr sz="1500" kern="0" dirty="0">
                <a:solidFill>
                  <a:srgbClr val="002060"/>
                </a:solidFill>
                <a:latin typeface="Poppins" panose="00000500000000000000" pitchFamily="2" charset="0"/>
                <a:cs typeface="Poppins" panose="00000500000000000000" pitchFamily="2" charset="0"/>
              </a:rPr>
              <a:t>Quand elle exécute une application java, la JVM  consulte la variable d’environnement classpath qui  contient le chemin d’accès aux classes java  utilisées par cette application.</a:t>
            </a:r>
          </a:p>
          <a:p>
            <a:pPr marL="1351915" lvl="2" indent="-315595">
              <a:lnSpc>
                <a:spcPct val="100000"/>
              </a:lnSpc>
              <a:spcBef>
                <a:spcPts val="215"/>
              </a:spcBef>
              <a:buClr>
                <a:srgbClr val="3B812F"/>
              </a:buClr>
              <a:buSzPct val="69047"/>
              <a:buFont typeface="Arial"/>
              <a:buChar char="-"/>
              <a:tabLst>
                <a:tab pos="1351915" algn="l"/>
                <a:tab pos="1352550" algn="l"/>
              </a:tabLst>
            </a:pPr>
            <a:r>
              <a:rPr sz="1500" kern="0" dirty="0">
                <a:solidFill>
                  <a:srgbClr val="002060"/>
                </a:solidFill>
                <a:latin typeface="Poppins" panose="00000500000000000000" pitchFamily="2" charset="0"/>
                <a:cs typeface="Poppins" panose="00000500000000000000" pitchFamily="2" charset="0"/>
              </a:rPr>
              <a:t>classpath= .; c:\monProjet\lib; c:\programmation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2300" y="332998"/>
            <a:ext cx="9223058" cy="400110"/>
          </a:xfrm>
          <a:prstGeom prst="rect">
            <a:avLst/>
          </a:prstGeom>
        </p:spPr>
        <p:txBody>
          <a:bodyPr vert="horz" wrap="square" lIns="0" tIns="0" rIns="0" bIns="0" rtlCol="0">
            <a:spAutoFit/>
          </a:bodyPr>
          <a:lstStyle/>
          <a:p>
            <a:pPr marL="131445">
              <a:lnSpc>
                <a:spcPct val="100000"/>
              </a:lnSpc>
            </a:pPr>
            <a:r>
              <a:rPr sz="2600" b="1" dirty="0"/>
              <a:t>Configurer la variable d’environnement path sous windows</a:t>
            </a:r>
          </a:p>
        </p:txBody>
      </p:sp>
      <p:sp>
        <p:nvSpPr>
          <p:cNvPr id="55" name="object 55"/>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29</a:t>
            </a:fld>
            <a:endParaRPr dirty="0"/>
          </a:p>
        </p:txBody>
      </p:sp>
      <p:sp>
        <p:nvSpPr>
          <p:cNvPr id="3" name="object 3"/>
          <p:cNvSpPr/>
          <p:nvPr/>
        </p:nvSpPr>
        <p:spPr>
          <a:xfrm>
            <a:off x="1818004" y="1243965"/>
            <a:ext cx="6373368" cy="194462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676772" y="3424554"/>
            <a:ext cx="2237740" cy="0"/>
          </a:xfrm>
          <a:custGeom>
            <a:avLst/>
            <a:gdLst/>
            <a:ahLst/>
            <a:cxnLst/>
            <a:rect l="l" t="t" r="r" b="b"/>
            <a:pathLst>
              <a:path w="2237740">
                <a:moveTo>
                  <a:pt x="0" y="0"/>
                </a:moveTo>
                <a:lnTo>
                  <a:pt x="2237231" y="0"/>
                </a:lnTo>
              </a:path>
            </a:pathLst>
          </a:custGeom>
          <a:ln w="11429">
            <a:solidFill>
              <a:srgbClr val="FF0000"/>
            </a:solidFill>
          </a:ln>
        </p:spPr>
        <p:txBody>
          <a:bodyPr wrap="square" lIns="0" tIns="0" rIns="0" bIns="0" rtlCol="0"/>
          <a:lstStyle/>
          <a:p>
            <a:endParaRPr/>
          </a:p>
        </p:txBody>
      </p:sp>
      <p:sp>
        <p:nvSpPr>
          <p:cNvPr id="5" name="object 5"/>
          <p:cNvSpPr/>
          <p:nvPr/>
        </p:nvSpPr>
        <p:spPr>
          <a:xfrm>
            <a:off x="5682869" y="3007360"/>
            <a:ext cx="0" cy="411480"/>
          </a:xfrm>
          <a:custGeom>
            <a:avLst/>
            <a:gdLst/>
            <a:ahLst/>
            <a:cxnLst/>
            <a:rect l="l" t="t" r="r" b="b"/>
            <a:pathLst>
              <a:path h="411479">
                <a:moveTo>
                  <a:pt x="0" y="0"/>
                </a:moveTo>
                <a:lnTo>
                  <a:pt x="0" y="411480"/>
                </a:lnTo>
              </a:path>
            </a:pathLst>
          </a:custGeom>
          <a:ln w="12191">
            <a:solidFill>
              <a:srgbClr val="FF0000"/>
            </a:solidFill>
          </a:ln>
        </p:spPr>
        <p:txBody>
          <a:bodyPr wrap="square" lIns="0" tIns="0" rIns="0" bIns="0" rtlCol="0"/>
          <a:lstStyle/>
          <a:p>
            <a:endParaRPr/>
          </a:p>
        </p:txBody>
      </p:sp>
      <p:sp>
        <p:nvSpPr>
          <p:cNvPr id="6" name="object 6"/>
          <p:cNvSpPr/>
          <p:nvPr/>
        </p:nvSpPr>
        <p:spPr>
          <a:xfrm>
            <a:off x="5676772" y="3001010"/>
            <a:ext cx="2237740" cy="0"/>
          </a:xfrm>
          <a:custGeom>
            <a:avLst/>
            <a:gdLst/>
            <a:ahLst/>
            <a:cxnLst/>
            <a:rect l="l" t="t" r="r" b="b"/>
            <a:pathLst>
              <a:path w="2237740">
                <a:moveTo>
                  <a:pt x="0" y="0"/>
                </a:moveTo>
                <a:lnTo>
                  <a:pt x="2237231" y="0"/>
                </a:lnTo>
              </a:path>
            </a:pathLst>
          </a:custGeom>
          <a:ln w="12700">
            <a:solidFill>
              <a:srgbClr val="FF0000"/>
            </a:solidFill>
          </a:ln>
        </p:spPr>
        <p:txBody>
          <a:bodyPr wrap="square" lIns="0" tIns="0" rIns="0" bIns="0" rtlCol="0"/>
          <a:lstStyle/>
          <a:p>
            <a:endParaRPr/>
          </a:p>
        </p:txBody>
      </p:sp>
      <p:sp>
        <p:nvSpPr>
          <p:cNvPr id="7" name="object 7"/>
          <p:cNvSpPr/>
          <p:nvPr/>
        </p:nvSpPr>
        <p:spPr>
          <a:xfrm>
            <a:off x="7907908" y="3006851"/>
            <a:ext cx="0" cy="411480"/>
          </a:xfrm>
          <a:custGeom>
            <a:avLst/>
            <a:gdLst/>
            <a:ahLst/>
            <a:cxnLst/>
            <a:rect l="l" t="t" r="r" b="b"/>
            <a:pathLst>
              <a:path h="411479">
                <a:moveTo>
                  <a:pt x="0" y="0"/>
                </a:moveTo>
                <a:lnTo>
                  <a:pt x="0" y="411480"/>
                </a:lnTo>
              </a:path>
            </a:pathLst>
          </a:custGeom>
          <a:ln w="12191">
            <a:solidFill>
              <a:srgbClr val="FF0000"/>
            </a:solidFill>
          </a:ln>
        </p:spPr>
        <p:txBody>
          <a:bodyPr wrap="square" lIns="0" tIns="0" rIns="0" bIns="0" rtlCol="0"/>
          <a:lstStyle/>
          <a:p>
            <a:endParaRPr/>
          </a:p>
        </p:txBody>
      </p:sp>
      <p:sp>
        <p:nvSpPr>
          <p:cNvPr id="8" name="object 8"/>
          <p:cNvSpPr/>
          <p:nvPr/>
        </p:nvSpPr>
        <p:spPr>
          <a:xfrm>
            <a:off x="5702680" y="3393440"/>
            <a:ext cx="2185670" cy="0"/>
          </a:xfrm>
          <a:custGeom>
            <a:avLst/>
            <a:gdLst/>
            <a:ahLst/>
            <a:cxnLst/>
            <a:rect l="l" t="t" r="r" b="b"/>
            <a:pathLst>
              <a:path w="2185670">
                <a:moveTo>
                  <a:pt x="0" y="0"/>
                </a:moveTo>
                <a:lnTo>
                  <a:pt x="2185416" y="0"/>
                </a:lnTo>
              </a:path>
            </a:pathLst>
          </a:custGeom>
          <a:ln w="25400">
            <a:solidFill>
              <a:srgbClr val="FF0000"/>
            </a:solidFill>
          </a:ln>
        </p:spPr>
        <p:txBody>
          <a:bodyPr wrap="square" lIns="0" tIns="0" rIns="0" bIns="0" rtlCol="0"/>
          <a:lstStyle/>
          <a:p>
            <a:endParaRPr/>
          </a:p>
        </p:txBody>
      </p:sp>
      <p:sp>
        <p:nvSpPr>
          <p:cNvPr id="9" name="object 9"/>
          <p:cNvSpPr/>
          <p:nvPr/>
        </p:nvSpPr>
        <p:spPr>
          <a:xfrm>
            <a:off x="5714872" y="3045460"/>
            <a:ext cx="0" cy="335280"/>
          </a:xfrm>
          <a:custGeom>
            <a:avLst/>
            <a:gdLst/>
            <a:ahLst/>
            <a:cxnLst/>
            <a:rect l="l" t="t" r="r" b="b"/>
            <a:pathLst>
              <a:path h="335279">
                <a:moveTo>
                  <a:pt x="0" y="0"/>
                </a:moveTo>
                <a:lnTo>
                  <a:pt x="0" y="335280"/>
                </a:lnTo>
              </a:path>
            </a:pathLst>
          </a:custGeom>
          <a:ln w="24384">
            <a:solidFill>
              <a:srgbClr val="FF0000"/>
            </a:solidFill>
          </a:ln>
        </p:spPr>
        <p:txBody>
          <a:bodyPr wrap="square" lIns="0" tIns="0" rIns="0" bIns="0" rtlCol="0"/>
          <a:lstStyle/>
          <a:p>
            <a:endParaRPr/>
          </a:p>
        </p:txBody>
      </p:sp>
      <p:sp>
        <p:nvSpPr>
          <p:cNvPr id="10" name="object 10"/>
          <p:cNvSpPr/>
          <p:nvPr/>
        </p:nvSpPr>
        <p:spPr>
          <a:xfrm>
            <a:off x="5702680" y="3032760"/>
            <a:ext cx="2185670" cy="0"/>
          </a:xfrm>
          <a:custGeom>
            <a:avLst/>
            <a:gdLst/>
            <a:ahLst/>
            <a:cxnLst/>
            <a:rect l="l" t="t" r="r" b="b"/>
            <a:pathLst>
              <a:path w="2185670">
                <a:moveTo>
                  <a:pt x="0" y="0"/>
                </a:moveTo>
                <a:lnTo>
                  <a:pt x="2185416" y="0"/>
                </a:lnTo>
              </a:path>
            </a:pathLst>
          </a:custGeom>
          <a:ln w="25400">
            <a:solidFill>
              <a:srgbClr val="FF0000"/>
            </a:solidFill>
          </a:ln>
        </p:spPr>
        <p:txBody>
          <a:bodyPr wrap="square" lIns="0" tIns="0" rIns="0" bIns="0" rtlCol="0"/>
          <a:lstStyle/>
          <a:p>
            <a:endParaRPr/>
          </a:p>
        </p:txBody>
      </p:sp>
      <p:sp>
        <p:nvSpPr>
          <p:cNvPr id="11" name="object 11"/>
          <p:cNvSpPr/>
          <p:nvPr/>
        </p:nvSpPr>
        <p:spPr>
          <a:xfrm>
            <a:off x="7875905" y="3044951"/>
            <a:ext cx="0" cy="335280"/>
          </a:xfrm>
          <a:custGeom>
            <a:avLst/>
            <a:gdLst/>
            <a:ahLst/>
            <a:cxnLst/>
            <a:rect l="l" t="t" r="r" b="b"/>
            <a:pathLst>
              <a:path h="335279">
                <a:moveTo>
                  <a:pt x="0" y="0"/>
                </a:moveTo>
                <a:lnTo>
                  <a:pt x="0" y="335280"/>
                </a:lnTo>
              </a:path>
            </a:pathLst>
          </a:custGeom>
          <a:ln w="24383">
            <a:solidFill>
              <a:srgbClr val="FF0000"/>
            </a:solidFill>
          </a:ln>
        </p:spPr>
        <p:txBody>
          <a:bodyPr wrap="square" lIns="0" tIns="0" rIns="0" bIns="0" rtlCol="0"/>
          <a:lstStyle/>
          <a:p>
            <a:endParaRPr/>
          </a:p>
        </p:txBody>
      </p:sp>
      <p:sp>
        <p:nvSpPr>
          <p:cNvPr id="12" name="object 12"/>
          <p:cNvSpPr/>
          <p:nvPr/>
        </p:nvSpPr>
        <p:spPr>
          <a:xfrm>
            <a:off x="5740780" y="3361054"/>
            <a:ext cx="2109470" cy="0"/>
          </a:xfrm>
          <a:custGeom>
            <a:avLst/>
            <a:gdLst/>
            <a:ahLst/>
            <a:cxnLst/>
            <a:rect l="l" t="t" r="r" b="b"/>
            <a:pathLst>
              <a:path w="2109470">
                <a:moveTo>
                  <a:pt x="0" y="0"/>
                </a:moveTo>
                <a:lnTo>
                  <a:pt x="2109216" y="0"/>
                </a:lnTo>
              </a:path>
            </a:pathLst>
          </a:custGeom>
          <a:ln w="13970">
            <a:solidFill>
              <a:srgbClr val="FF0000"/>
            </a:solidFill>
          </a:ln>
        </p:spPr>
        <p:txBody>
          <a:bodyPr wrap="square" lIns="0" tIns="0" rIns="0" bIns="0" rtlCol="0"/>
          <a:lstStyle/>
          <a:p>
            <a:endParaRPr/>
          </a:p>
        </p:txBody>
      </p:sp>
      <p:sp>
        <p:nvSpPr>
          <p:cNvPr id="13" name="object 13"/>
          <p:cNvSpPr/>
          <p:nvPr/>
        </p:nvSpPr>
        <p:spPr>
          <a:xfrm>
            <a:off x="5746877" y="3070860"/>
            <a:ext cx="0" cy="283210"/>
          </a:xfrm>
          <a:custGeom>
            <a:avLst/>
            <a:gdLst/>
            <a:ahLst/>
            <a:cxnLst/>
            <a:rect l="l" t="t" r="r" b="b"/>
            <a:pathLst>
              <a:path h="283210">
                <a:moveTo>
                  <a:pt x="0" y="0"/>
                </a:moveTo>
                <a:lnTo>
                  <a:pt x="0" y="283210"/>
                </a:lnTo>
              </a:path>
            </a:pathLst>
          </a:custGeom>
          <a:ln w="12192">
            <a:solidFill>
              <a:srgbClr val="FF0000"/>
            </a:solidFill>
          </a:ln>
        </p:spPr>
        <p:txBody>
          <a:bodyPr wrap="square" lIns="0" tIns="0" rIns="0" bIns="0" rtlCol="0"/>
          <a:lstStyle/>
          <a:p>
            <a:endParaRPr/>
          </a:p>
        </p:txBody>
      </p:sp>
      <p:sp>
        <p:nvSpPr>
          <p:cNvPr id="14" name="object 14"/>
          <p:cNvSpPr/>
          <p:nvPr/>
        </p:nvSpPr>
        <p:spPr>
          <a:xfrm>
            <a:off x="5740780" y="3064510"/>
            <a:ext cx="2109470" cy="0"/>
          </a:xfrm>
          <a:custGeom>
            <a:avLst/>
            <a:gdLst/>
            <a:ahLst/>
            <a:cxnLst/>
            <a:rect l="l" t="t" r="r" b="b"/>
            <a:pathLst>
              <a:path w="2109470">
                <a:moveTo>
                  <a:pt x="0" y="0"/>
                </a:moveTo>
                <a:lnTo>
                  <a:pt x="2109216" y="0"/>
                </a:lnTo>
              </a:path>
            </a:pathLst>
          </a:custGeom>
          <a:ln w="12700">
            <a:solidFill>
              <a:srgbClr val="FF0000"/>
            </a:solidFill>
          </a:ln>
        </p:spPr>
        <p:txBody>
          <a:bodyPr wrap="square" lIns="0" tIns="0" rIns="0" bIns="0" rtlCol="0"/>
          <a:lstStyle/>
          <a:p>
            <a:endParaRPr/>
          </a:p>
        </p:txBody>
      </p:sp>
      <p:sp>
        <p:nvSpPr>
          <p:cNvPr id="15" name="object 15"/>
          <p:cNvSpPr/>
          <p:nvPr/>
        </p:nvSpPr>
        <p:spPr>
          <a:xfrm>
            <a:off x="7843901" y="3070860"/>
            <a:ext cx="0" cy="283845"/>
          </a:xfrm>
          <a:custGeom>
            <a:avLst/>
            <a:gdLst/>
            <a:ahLst/>
            <a:cxnLst/>
            <a:rect l="l" t="t" r="r" b="b"/>
            <a:pathLst>
              <a:path h="283845">
                <a:moveTo>
                  <a:pt x="0" y="0"/>
                </a:moveTo>
                <a:lnTo>
                  <a:pt x="0" y="283463"/>
                </a:lnTo>
              </a:path>
            </a:pathLst>
          </a:custGeom>
          <a:ln w="12192">
            <a:solidFill>
              <a:srgbClr val="FF0000"/>
            </a:solidFill>
          </a:ln>
        </p:spPr>
        <p:txBody>
          <a:bodyPr wrap="square" lIns="0" tIns="0" rIns="0" bIns="0" rtlCol="0"/>
          <a:lstStyle/>
          <a:p>
            <a:endParaRPr/>
          </a:p>
        </p:txBody>
      </p:sp>
      <p:sp>
        <p:nvSpPr>
          <p:cNvPr id="16" name="object 16"/>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17" name="object 17"/>
          <p:cNvSpPr/>
          <p:nvPr/>
        </p:nvSpPr>
        <p:spPr>
          <a:xfrm>
            <a:off x="1818004" y="3208147"/>
            <a:ext cx="6373368" cy="3142488"/>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3940936" y="6394450"/>
            <a:ext cx="1876425" cy="12700"/>
          </a:xfrm>
          <a:custGeom>
            <a:avLst/>
            <a:gdLst/>
            <a:ahLst/>
            <a:cxnLst/>
            <a:rect l="l" t="t" r="r" b="b"/>
            <a:pathLst>
              <a:path w="1876425" h="12700">
                <a:moveTo>
                  <a:pt x="0" y="12700"/>
                </a:moveTo>
                <a:lnTo>
                  <a:pt x="1876043" y="12700"/>
                </a:lnTo>
                <a:lnTo>
                  <a:pt x="1876043" y="0"/>
                </a:lnTo>
                <a:lnTo>
                  <a:pt x="0" y="0"/>
                </a:lnTo>
                <a:lnTo>
                  <a:pt x="0" y="12700"/>
                </a:lnTo>
                <a:close/>
              </a:path>
            </a:pathLst>
          </a:custGeom>
          <a:solidFill>
            <a:srgbClr val="FF0000"/>
          </a:solidFill>
        </p:spPr>
        <p:txBody>
          <a:bodyPr wrap="square" lIns="0" tIns="0" rIns="0" bIns="0" rtlCol="0"/>
          <a:lstStyle/>
          <a:p>
            <a:endParaRPr/>
          </a:p>
        </p:txBody>
      </p:sp>
      <p:sp>
        <p:nvSpPr>
          <p:cNvPr id="19" name="object 19"/>
          <p:cNvSpPr/>
          <p:nvPr/>
        </p:nvSpPr>
        <p:spPr>
          <a:xfrm>
            <a:off x="3940936" y="5984240"/>
            <a:ext cx="12700" cy="410209"/>
          </a:xfrm>
          <a:custGeom>
            <a:avLst/>
            <a:gdLst/>
            <a:ahLst/>
            <a:cxnLst/>
            <a:rect l="l" t="t" r="r" b="b"/>
            <a:pathLst>
              <a:path w="12700" h="410210">
                <a:moveTo>
                  <a:pt x="0" y="410210"/>
                </a:moveTo>
                <a:lnTo>
                  <a:pt x="12192" y="410210"/>
                </a:lnTo>
                <a:lnTo>
                  <a:pt x="12192" y="0"/>
                </a:lnTo>
                <a:lnTo>
                  <a:pt x="0" y="0"/>
                </a:lnTo>
                <a:lnTo>
                  <a:pt x="0" y="410210"/>
                </a:lnTo>
                <a:close/>
              </a:path>
            </a:pathLst>
          </a:custGeom>
          <a:solidFill>
            <a:srgbClr val="FF0000"/>
          </a:solidFill>
        </p:spPr>
        <p:txBody>
          <a:bodyPr wrap="square" lIns="0" tIns="0" rIns="0" bIns="0" rtlCol="0"/>
          <a:lstStyle/>
          <a:p>
            <a:endParaRPr/>
          </a:p>
        </p:txBody>
      </p:sp>
      <p:sp>
        <p:nvSpPr>
          <p:cNvPr id="20" name="object 20"/>
          <p:cNvSpPr/>
          <p:nvPr/>
        </p:nvSpPr>
        <p:spPr>
          <a:xfrm>
            <a:off x="3940936" y="5978525"/>
            <a:ext cx="1876425" cy="0"/>
          </a:xfrm>
          <a:custGeom>
            <a:avLst/>
            <a:gdLst/>
            <a:ahLst/>
            <a:cxnLst/>
            <a:rect l="l" t="t" r="r" b="b"/>
            <a:pathLst>
              <a:path w="1876425">
                <a:moveTo>
                  <a:pt x="0" y="0"/>
                </a:moveTo>
                <a:lnTo>
                  <a:pt x="1876043" y="0"/>
                </a:lnTo>
              </a:path>
            </a:pathLst>
          </a:custGeom>
          <a:ln w="11429">
            <a:solidFill>
              <a:srgbClr val="FF0000"/>
            </a:solidFill>
          </a:ln>
        </p:spPr>
        <p:txBody>
          <a:bodyPr wrap="square" lIns="0" tIns="0" rIns="0" bIns="0" rtlCol="0"/>
          <a:lstStyle/>
          <a:p>
            <a:endParaRPr/>
          </a:p>
        </p:txBody>
      </p:sp>
      <p:sp>
        <p:nvSpPr>
          <p:cNvPr id="21" name="object 21"/>
          <p:cNvSpPr/>
          <p:nvPr/>
        </p:nvSpPr>
        <p:spPr>
          <a:xfrm>
            <a:off x="5803265" y="5984747"/>
            <a:ext cx="13970" cy="410209"/>
          </a:xfrm>
          <a:custGeom>
            <a:avLst/>
            <a:gdLst/>
            <a:ahLst/>
            <a:cxnLst/>
            <a:rect l="l" t="t" r="r" b="b"/>
            <a:pathLst>
              <a:path w="13970" h="410210">
                <a:moveTo>
                  <a:pt x="0" y="409955"/>
                </a:moveTo>
                <a:lnTo>
                  <a:pt x="13715" y="409955"/>
                </a:lnTo>
                <a:lnTo>
                  <a:pt x="13715" y="0"/>
                </a:lnTo>
                <a:lnTo>
                  <a:pt x="0" y="0"/>
                </a:lnTo>
                <a:lnTo>
                  <a:pt x="0" y="409955"/>
                </a:lnTo>
                <a:close/>
              </a:path>
            </a:pathLst>
          </a:custGeom>
          <a:solidFill>
            <a:srgbClr val="FF0000"/>
          </a:solidFill>
        </p:spPr>
        <p:txBody>
          <a:bodyPr wrap="square" lIns="0" tIns="0" rIns="0" bIns="0" rtlCol="0"/>
          <a:lstStyle/>
          <a:p>
            <a:endParaRPr/>
          </a:p>
        </p:txBody>
      </p:sp>
      <p:sp>
        <p:nvSpPr>
          <p:cNvPr id="22" name="object 22"/>
          <p:cNvSpPr/>
          <p:nvPr/>
        </p:nvSpPr>
        <p:spPr>
          <a:xfrm>
            <a:off x="3965321" y="6356350"/>
            <a:ext cx="1826260" cy="26670"/>
          </a:xfrm>
          <a:custGeom>
            <a:avLst/>
            <a:gdLst/>
            <a:ahLst/>
            <a:cxnLst/>
            <a:rect l="l" t="t" r="r" b="b"/>
            <a:pathLst>
              <a:path w="1826260" h="26670">
                <a:moveTo>
                  <a:pt x="0" y="26669"/>
                </a:moveTo>
                <a:lnTo>
                  <a:pt x="1825752" y="26669"/>
                </a:lnTo>
                <a:lnTo>
                  <a:pt x="1825752" y="0"/>
                </a:lnTo>
                <a:lnTo>
                  <a:pt x="0" y="0"/>
                </a:lnTo>
                <a:lnTo>
                  <a:pt x="0" y="26669"/>
                </a:lnTo>
                <a:close/>
              </a:path>
            </a:pathLst>
          </a:custGeom>
          <a:solidFill>
            <a:srgbClr val="FF0000"/>
          </a:solidFill>
        </p:spPr>
        <p:txBody>
          <a:bodyPr wrap="square" lIns="0" tIns="0" rIns="0" bIns="0" rtlCol="0"/>
          <a:lstStyle/>
          <a:p>
            <a:endParaRPr/>
          </a:p>
        </p:txBody>
      </p:sp>
      <p:sp>
        <p:nvSpPr>
          <p:cNvPr id="23" name="object 23"/>
          <p:cNvSpPr/>
          <p:nvPr/>
        </p:nvSpPr>
        <p:spPr>
          <a:xfrm>
            <a:off x="3965321" y="6022340"/>
            <a:ext cx="26034" cy="334010"/>
          </a:xfrm>
          <a:custGeom>
            <a:avLst/>
            <a:gdLst/>
            <a:ahLst/>
            <a:cxnLst/>
            <a:rect l="l" t="t" r="r" b="b"/>
            <a:pathLst>
              <a:path w="26035" h="334010">
                <a:moveTo>
                  <a:pt x="0" y="334010"/>
                </a:moveTo>
                <a:lnTo>
                  <a:pt x="25907" y="334010"/>
                </a:lnTo>
                <a:lnTo>
                  <a:pt x="25907" y="0"/>
                </a:lnTo>
                <a:lnTo>
                  <a:pt x="0" y="0"/>
                </a:lnTo>
                <a:lnTo>
                  <a:pt x="0" y="334010"/>
                </a:lnTo>
                <a:close/>
              </a:path>
            </a:pathLst>
          </a:custGeom>
          <a:solidFill>
            <a:srgbClr val="FF0000"/>
          </a:solidFill>
        </p:spPr>
        <p:txBody>
          <a:bodyPr wrap="square" lIns="0" tIns="0" rIns="0" bIns="0" rtlCol="0"/>
          <a:lstStyle/>
          <a:p>
            <a:endParaRPr/>
          </a:p>
        </p:txBody>
      </p:sp>
      <p:sp>
        <p:nvSpPr>
          <p:cNvPr id="24" name="object 24"/>
          <p:cNvSpPr/>
          <p:nvPr/>
        </p:nvSpPr>
        <p:spPr>
          <a:xfrm>
            <a:off x="3965321" y="5998209"/>
            <a:ext cx="1826260" cy="24130"/>
          </a:xfrm>
          <a:custGeom>
            <a:avLst/>
            <a:gdLst/>
            <a:ahLst/>
            <a:cxnLst/>
            <a:rect l="l" t="t" r="r" b="b"/>
            <a:pathLst>
              <a:path w="1826260" h="24129">
                <a:moveTo>
                  <a:pt x="0" y="24129"/>
                </a:moveTo>
                <a:lnTo>
                  <a:pt x="1825752" y="24129"/>
                </a:lnTo>
                <a:lnTo>
                  <a:pt x="1825752" y="0"/>
                </a:lnTo>
                <a:lnTo>
                  <a:pt x="0" y="0"/>
                </a:lnTo>
                <a:lnTo>
                  <a:pt x="0" y="24129"/>
                </a:lnTo>
                <a:close/>
              </a:path>
            </a:pathLst>
          </a:custGeom>
          <a:solidFill>
            <a:srgbClr val="FF0000"/>
          </a:solidFill>
        </p:spPr>
        <p:txBody>
          <a:bodyPr wrap="square" lIns="0" tIns="0" rIns="0" bIns="0" rtlCol="0"/>
          <a:lstStyle/>
          <a:p>
            <a:endParaRPr/>
          </a:p>
        </p:txBody>
      </p:sp>
      <p:sp>
        <p:nvSpPr>
          <p:cNvPr id="25" name="object 25"/>
          <p:cNvSpPr/>
          <p:nvPr/>
        </p:nvSpPr>
        <p:spPr>
          <a:xfrm>
            <a:off x="5765165" y="6022847"/>
            <a:ext cx="26034" cy="334010"/>
          </a:xfrm>
          <a:custGeom>
            <a:avLst/>
            <a:gdLst/>
            <a:ahLst/>
            <a:cxnLst/>
            <a:rect l="l" t="t" r="r" b="b"/>
            <a:pathLst>
              <a:path w="26035" h="334010">
                <a:moveTo>
                  <a:pt x="0" y="333755"/>
                </a:moveTo>
                <a:lnTo>
                  <a:pt x="25907" y="333755"/>
                </a:lnTo>
                <a:lnTo>
                  <a:pt x="25907" y="0"/>
                </a:lnTo>
                <a:lnTo>
                  <a:pt x="0" y="0"/>
                </a:lnTo>
                <a:lnTo>
                  <a:pt x="0" y="333755"/>
                </a:lnTo>
                <a:close/>
              </a:path>
            </a:pathLst>
          </a:custGeom>
          <a:solidFill>
            <a:srgbClr val="FF0000"/>
          </a:solidFill>
        </p:spPr>
        <p:txBody>
          <a:bodyPr wrap="square" lIns="0" tIns="0" rIns="0" bIns="0" rtlCol="0"/>
          <a:lstStyle/>
          <a:p>
            <a:endParaRPr/>
          </a:p>
        </p:txBody>
      </p:sp>
      <p:sp>
        <p:nvSpPr>
          <p:cNvPr id="26" name="object 26"/>
          <p:cNvSpPr/>
          <p:nvPr/>
        </p:nvSpPr>
        <p:spPr>
          <a:xfrm>
            <a:off x="4003421" y="6330950"/>
            <a:ext cx="1750060" cy="13970"/>
          </a:xfrm>
          <a:custGeom>
            <a:avLst/>
            <a:gdLst/>
            <a:ahLst/>
            <a:cxnLst/>
            <a:rect l="l" t="t" r="r" b="b"/>
            <a:pathLst>
              <a:path w="1750060" h="13970">
                <a:moveTo>
                  <a:pt x="0" y="13969"/>
                </a:moveTo>
                <a:lnTo>
                  <a:pt x="1749552" y="13969"/>
                </a:lnTo>
                <a:lnTo>
                  <a:pt x="1749552" y="0"/>
                </a:lnTo>
                <a:lnTo>
                  <a:pt x="0" y="0"/>
                </a:lnTo>
                <a:lnTo>
                  <a:pt x="0" y="13969"/>
                </a:lnTo>
                <a:close/>
              </a:path>
            </a:pathLst>
          </a:custGeom>
          <a:solidFill>
            <a:srgbClr val="FF0000"/>
          </a:solidFill>
        </p:spPr>
        <p:txBody>
          <a:bodyPr wrap="square" lIns="0" tIns="0" rIns="0" bIns="0" rtlCol="0"/>
          <a:lstStyle/>
          <a:p>
            <a:endParaRPr/>
          </a:p>
        </p:txBody>
      </p:sp>
      <p:sp>
        <p:nvSpPr>
          <p:cNvPr id="27" name="object 27"/>
          <p:cNvSpPr/>
          <p:nvPr/>
        </p:nvSpPr>
        <p:spPr>
          <a:xfrm>
            <a:off x="4003421" y="6049009"/>
            <a:ext cx="13970" cy="281940"/>
          </a:xfrm>
          <a:custGeom>
            <a:avLst/>
            <a:gdLst/>
            <a:ahLst/>
            <a:cxnLst/>
            <a:rect l="l" t="t" r="r" b="b"/>
            <a:pathLst>
              <a:path w="13970" h="281939">
                <a:moveTo>
                  <a:pt x="0" y="281939"/>
                </a:moveTo>
                <a:lnTo>
                  <a:pt x="13715" y="281939"/>
                </a:lnTo>
                <a:lnTo>
                  <a:pt x="13715" y="0"/>
                </a:lnTo>
                <a:lnTo>
                  <a:pt x="0" y="0"/>
                </a:lnTo>
                <a:lnTo>
                  <a:pt x="0" y="281939"/>
                </a:lnTo>
                <a:close/>
              </a:path>
            </a:pathLst>
          </a:custGeom>
          <a:solidFill>
            <a:srgbClr val="FF0000"/>
          </a:solidFill>
        </p:spPr>
        <p:txBody>
          <a:bodyPr wrap="square" lIns="0" tIns="0" rIns="0" bIns="0" rtlCol="0"/>
          <a:lstStyle/>
          <a:p>
            <a:endParaRPr/>
          </a:p>
        </p:txBody>
      </p:sp>
      <p:sp>
        <p:nvSpPr>
          <p:cNvPr id="28" name="object 28"/>
          <p:cNvSpPr/>
          <p:nvPr/>
        </p:nvSpPr>
        <p:spPr>
          <a:xfrm>
            <a:off x="4003421" y="6036309"/>
            <a:ext cx="1750060" cy="12700"/>
          </a:xfrm>
          <a:custGeom>
            <a:avLst/>
            <a:gdLst/>
            <a:ahLst/>
            <a:cxnLst/>
            <a:rect l="l" t="t" r="r" b="b"/>
            <a:pathLst>
              <a:path w="1750060" h="12700">
                <a:moveTo>
                  <a:pt x="0" y="12699"/>
                </a:moveTo>
                <a:lnTo>
                  <a:pt x="1749552" y="12699"/>
                </a:lnTo>
                <a:lnTo>
                  <a:pt x="1749552" y="0"/>
                </a:lnTo>
                <a:lnTo>
                  <a:pt x="0" y="0"/>
                </a:lnTo>
                <a:lnTo>
                  <a:pt x="0" y="12699"/>
                </a:lnTo>
                <a:close/>
              </a:path>
            </a:pathLst>
          </a:custGeom>
          <a:solidFill>
            <a:srgbClr val="FF0000"/>
          </a:solidFill>
        </p:spPr>
        <p:txBody>
          <a:bodyPr wrap="square" lIns="0" tIns="0" rIns="0" bIns="0" rtlCol="0"/>
          <a:lstStyle/>
          <a:p>
            <a:endParaRPr/>
          </a:p>
        </p:txBody>
      </p:sp>
      <p:sp>
        <p:nvSpPr>
          <p:cNvPr id="29" name="object 29"/>
          <p:cNvSpPr/>
          <p:nvPr/>
        </p:nvSpPr>
        <p:spPr>
          <a:xfrm>
            <a:off x="5740780" y="6048755"/>
            <a:ext cx="12700" cy="281940"/>
          </a:xfrm>
          <a:custGeom>
            <a:avLst/>
            <a:gdLst/>
            <a:ahLst/>
            <a:cxnLst/>
            <a:rect l="l" t="t" r="r" b="b"/>
            <a:pathLst>
              <a:path w="12700" h="281939">
                <a:moveTo>
                  <a:pt x="0" y="281940"/>
                </a:moveTo>
                <a:lnTo>
                  <a:pt x="12192" y="281940"/>
                </a:lnTo>
                <a:lnTo>
                  <a:pt x="12192" y="0"/>
                </a:lnTo>
                <a:lnTo>
                  <a:pt x="0" y="0"/>
                </a:lnTo>
                <a:lnTo>
                  <a:pt x="0" y="281940"/>
                </a:lnTo>
                <a:close/>
              </a:path>
            </a:pathLst>
          </a:custGeom>
          <a:solidFill>
            <a:srgbClr val="FF0000"/>
          </a:solidFill>
        </p:spPr>
        <p:txBody>
          <a:bodyPr wrap="square" lIns="0" tIns="0" rIns="0" bIns="0" rtlCol="0"/>
          <a:lstStyle/>
          <a:p>
            <a:endParaRPr/>
          </a:p>
        </p:txBody>
      </p:sp>
      <p:sp>
        <p:nvSpPr>
          <p:cNvPr id="30" name="object 30"/>
          <p:cNvSpPr/>
          <p:nvPr/>
        </p:nvSpPr>
        <p:spPr>
          <a:xfrm>
            <a:off x="4228972" y="4975859"/>
            <a:ext cx="3388360" cy="0"/>
          </a:xfrm>
          <a:custGeom>
            <a:avLst/>
            <a:gdLst/>
            <a:ahLst/>
            <a:cxnLst/>
            <a:rect l="l" t="t" r="r" b="b"/>
            <a:pathLst>
              <a:path w="3388359">
                <a:moveTo>
                  <a:pt x="0" y="0"/>
                </a:moveTo>
                <a:lnTo>
                  <a:pt x="3387852" y="0"/>
                </a:lnTo>
              </a:path>
            </a:pathLst>
          </a:custGeom>
          <a:ln w="12700">
            <a:solidFill>
              <a:srgbClr val="FF0000"/>
            </a:solidFill>
          </a:ln>
        </p:spPr>
        <p:txBody>
          <a:bodyPr wrap="square" lIns="0" tIns="0" rIns="0" bIns="0" rtlCol="0"/>
          <a:lstStyle/>
          <a:p>
            <a:endParaRPr/>
          </a:p>
        </p:txBody>
      </p:sp>
      <p:sp>
        <p:nvSpPr>
          <p:cNvPr id="31" name="object 31"/>
          <p:cNvSpPr/>
          <p:nvPr/>
        </p:nvSpPr>
        <p:spPr>
          <a:xfrm>
            <a:off x="4235069" y="4630420"/>
            <a:ext cx="0" cy="339090"/>
          </a:xfrm>
          <a:custGeom>
            <a:avLst/>
            <a:gdLst/>
            <a:ahLst/>
            <a:cxnLst/>
            <a:rect l="l" t="t" r="r" b="b"/>
            <a:pathLst>
              <a:path h="339089">
                <a:moveTo>
                  <a:pt x="0" y="0"/>
                </a:moveTo>
                <a:lnTo>
                  <a:pt x="0" y="339089"/>
                </a:lnTo>
              </a:path>
            </a:pathLst>
          </a:custGeom>
          <a:ln w="12191">
            <a:solidFill>
              <a:srgbClr val="FF0000"/>
            </a:solidFill>
          </a:ln>
        </p:spPr>
        <p:txBody>
          <a:bodyPr wrap="square" lIns="0" tIns="0" rIns="0" bIns="0" rtlCol="0"/>
          <a:lstStyle/>
          <a:p>
            <a:endParaRPr/>
          </a:p>
        </p:txBody>
      </p:sp>
      <p:sp>
        <p:nvSpPr>
          <p:cNvPr id="32" name="object 32"/>
          <p:cNvSpPr/>
          <p:nvPr/>
        </p:nvSpPr>
        <p:spPr>
          <a:xfrm>
            <a:off x="4228972" y="4623434"/>
            <a:ext cx="3388360" cy="0"/>
          </a:xfrm>
          <a:custGeom>
            <a:avLst/>
            <a:gdLst/>
            <a:ahLst/>
            <a:cxnLst/>
            <a:rect l="l" t="t" r="r" b="b"/>
            <a:pathLst>
              <a:path w="3388359">
                <a:moveTo>
                  <a:pt x="0" y="0"/>
                </a:moveTo>
                <a:lnTo>
                  <a:pt x="3387852" y="0"/>
                </a:lnTo>
              </a:path>
            </a:pathLst>
          </a:custGeom>
          <a:ln w="13969">
            <a:solidFill>
              <a:srgbClr val="FF0000"/>
            </a:solidFill>
          </a:ln>
        </p:spPr>
        <p:txBody>
          <a:bodyPr wrap="square" lIns="0" tIns="0" rIns="0" bIns="0" rtlCol="0"/>
          <a:lstStyle/>
          <a:p>
            <a:endParaRPr/>
          </a:p>
        </p:txBody>
      </p:sp>
      <p:sp>
        <p:nvSpPr>
          <p:cNvPr id="33" name="object 33"/>
          <p:cNvSpPr/>
          <p:nvPr/>
        </p:nvSpPr>
        <p:spPr>
          <a:xfrm>
            <a:off x="7610729" y="4629911"/>
            <a:ext cx="0" cy="340360"/>
          </a:xfrm>
          <a:custGeom>
            <a:avLst/>
            <a:gdLst/>
            <a:ahLst/>
            <a:cxnLst/>
            <a:rect l="l" t="t" r="r" b="b"/>
            <a:pathLst>
              <a:path h="340360">
                <a:moveTo>
                  <a:pt x="0" y="0"/>
                </a:moveTo>
                <a:lnTo>
                  <a:pt x="0" y="339851"/>
                </a:lnTo>
              </a:path>
            </a:pathLst>
          </a:custGeom>
          <a:ln w="12192">
            <a:solidFill>
              <a:srgbClr val="FF0000"/>
            </a:solidFill>
          </a:ln>
        </p:spPr>
        <p:txBody>
          <a:bodyPr wrap="square" lIns="0" tIns="0" rIns="0" bIns="0" rtlCol="0"/>
          <a:lstStyle/>
          <a:p>
            <a:endParaRPr/>
          </a:p>
        </p:txBody>
      </p:sp>
      <p:sp>
        <p:nvSpPr>
          <p:cNvPr id="34" name="object 34"/>
          <p:cNvSpPr/>
          <p:nvPr/>
        </p:nvSpPr>
        <p:spPr>
          <a:xfrm>
            <a:off x="4254880" y="4943475"/>
            <a:ext cx="3336290" cy="0"/>
          </a:xfrm>
          <a:custGeom>
            <a:avLst/>
            <a:gdLst/>
            <a:ahLst/>
            <a:cxnLst/>
            <a:rect l="l" t="t" r="r" b="b"/>
            <a:pathLst>
              <a:path w="3336290">
                <a:moveTo>
                  <a:pt x="0" y="0"/>
                </a:moveTo>
                <a:lnTo>
                  <a:pt x="3336036" y="0"/>
                </a:lnTo>
              </a:path>
            </a:pathLst>
          </a:custGeom>
          <a:ln w="24130">
            <a:solidFill>
              <a:srgbClr val="FF0000"/>
            </a:solidFill>
          </a:ln>
        </p:spPr>
        <p:txBody>
          <a:bodyPr wrap="square" lIns="0" tIns="0" rIns="0" bIns="0" rtlCol="0"/>
          <a:lstStyle/>
          <a:p>
            <a:endParaRPr/>
          </a:p>
        </p:txBody>
      </p:sp>
      <p:sp>
        <p:nvSpPr>
          <p:cNvPr id="35" name="object 35"/>
          <p:cNvSpPr/>
          <p:nvPr/>
        </p:nvSpPr>
        <p:spPr>
          <a:xfrm>
            <a:off x="4267072" y="4668520"/>
            <a:ext cx="0" cy="262890"/>
          </a:xfrm>
          <a:custGeom>
            <a:avLst/>
            <a:gdLst/>
            <a:ahLst/>
            <a:cxnLst/>
            <a:rect l="l" t="t" r="r" b="b"/>
            <a:pathLst>
              <a:path h="262889">
                <a:moveTo>
                  <a:pt x="0" y="0"/>
                </a:moveTo>
                <a:lnTo>
                  <a:pt x="0" y="262889"/>
                </a:lnTo>
              </a:path>
            </a:pathLst>
          </a:custGeom>
          <a:ln w="24384">
            <a:solidFill>
              <a:srgbClr val="FF0000"/>
            </a:solidFill>
          </a:ln>
        </p:spPr>
        <p:txBody>
          <a:bodyPr wrap="square" lIns="0" tIns="0" rIns="0" bIns="0" rtlCol="0"/>
          <a:lstStyle/>
          <a:p>
            <a:endParaRPr/>
          </a:p>
        </p:txBody>
      </p:sp>
      <p:sp>
        <p:nvSpPr>
          <p:cNvPr id="36" name="object 36"/>
          <p:cNvSpPr/>
          <p:nvPr/>
        </p:nvSpPr>
        <p:spPr>
          <a:xfrm>
            <a:off x="4254880" y="4655184"/>
            <a:ext cx="3336290" cy="0"/>
          </a:xfrm>
          <a:custGeom>
            <a:avLst/>
            <a:gdLst/>
            <a:ahLst/>
            <a:cxnLst/>
            <a:rect l="l" t="t" r="r" b="b"/>
            <a:pathLst>
              <a:path w="3336290">
                <a:moveTo>
                  <a:pt x="0" y="0"/>
                </a:moveTo>
                <a:lnTo>
                  <a:pt x="3336036" y="0"/>
                </a:lnTo>
              </a:path>
            </a:pathLst>
          </a:custGeom>
          <a:ln w="26669">
            <a:solidFill>
              <a:srgbClr val="FF0000"/>
            </a:solidFill>
          </a:ln>
        </p:spPr>
        <p:txBody>
          <a:bodyPr wrap="square" lIns="0" tIns="0" rIns="0" bIns="0" rtlCol="0"/>
          <a:lstStyle/>
          <a:p>
            <a:endParaRPr/>
          </a:p>
        </p:txBody>
      </p:sp>
      <p:sp>
        <p:nvSpPr>
          <p:cNvPr id="37" name="object 37"/>
          <p:cNvSpPr/>
          <p:nvPr/>
        </p:nvSpPr>
        <p:spPr>
          <a:xfrm>
            <a:off x="7578725" y="4668011"/>
            <a:ext cx="0" cy="264160"/>
          </a:xfrm>
          <a:custGeom>
            <a:avLst/>
            <a:gdLst/>
            <a:ahLst/>
            <a:cxnLst/>
            <a:rect l="l" t="t" r="r" b="b"/>
            <a:pathLst>
              <a:path h="264160">
                <a:moveTo>
                  <a:pt x="0" y="0"/>
                </a:moveTo>
                <a:lnTo>
                  <a:pt x="0" y="263651"/>
                </a:lnTo>
              </a:path>
            </a:pathLst>
          </a:custGeom>
          <a:ln w="24384">
            <a:solidFill>
              <a:srgbClr val="FF0000"/>
            </a:solidFill>
          </a:ln>
        </p:spPr>
        <p:txBody>
          <a:bodyPr wrap="square" lIns="0" tIns="0" rIns="0" bIns="0" rtlCol="0"/>
          <a:lstStyle/>
          <a:p>
            <a:endParaRPr/>
          </a:p>
        </p:txBody>
      </p:sp>
      <p:sp>
        <p:nvSpPr>
          <p:cNvPr id="38" name="object 38"/>
          <p:cNvSpPr/>
          <p:nvPr/>
        </p:nvSpPr>
        <p:spPr>
          <a:xfrm>
            <a:off x="4292980" y="4911725"/>
            <a:ext cx="3260090" cy="0"/>
          </a:xfrm>
          <a:custGeom>
            <a:avLst/>
            <a:gdLst/>
            <a:ahLst/>
            <a:cxnLst/>
            <a:rect l="l" t="t" r="r" b="b"/>
            <a:pathLst>
              <a:path w="3260090">
                <a:moveTo>
                  <a:pt x="0" y="0"/>
                </a:moveTo>
                <a:lnTo>
                  <a:pt x="3259836" y="0"/>
                </a:lnTo>
              </a:path>
            </a:pathLst>
          </a:custGeom>
          <a:ln w="11430">
            <a:solidFill>
              <a:srgbClr val="FF0000"/>
            </a:solidFill>
          </a:ln>
        </p:spPr>
        <p:txBody>
          <a:bodyPr wrap="square" lIns="0" tIns="0" rIns="0" bIns="0" rtlCol="0"/>
          <a:lstStyle/>
          <a:p>
            <a:endParaRPr/>
          </a:p>
        </p:txBody>
      </p:sp>
      <p:sp>
        <p:nvSpPr>
          <p:cNvPr id="39" name="object 39"/>
          <p:cNvSpPr/>
          <p:nvPr/>
        </p:nvSpPr>
        <p:spPr>
          <a:xfrm>
            <a:off x="4299077" y="4692650"/>
            <a:ext cx="0" cy="213360"/>
          </a:xfrm>
          <a:custGeom>
            <a:avLst/>
            <a:gdLst/>
            <a:ahLst/>
            <a:cxnLst/>
            <a:rect l="l" t="t" r="r" b="b"/>
            <a:pathLst>
              <a:path h="213360">
                <a:moveTo>
                  <a:pt x="0" y="0"/>
                </a:moveTo>
                <a:lnTo>
                  <a:pt x="0" y="213359"/>
                </a:lnTo>
              </a:path>
            </a:pathLst>
          </a:custGeom>
          <a:ln w="12192">
            <a:solidFill>
              <a:srgbClr val="FF0000"/>
            </a:solidFill>
          </a:ln>
        </p:spPr>
        <p:txBody>
          <a:bodyPr wrap="square" lIns="0" tIns="0" rIns="0" bIns="0" rtlCol="0"/>
          <a:lstStyle/>
          <a:p>
            <a:endParaRPr/>
          </a:p>
        </p:txBody>
      </p:sp>
      <p:sp>
        <p:nvSpPr>
          <p:cNvPr id="40" name="object 40"/>
          <p:cNvSpPr/>
          <p:nvPr/>
        </p:nvSpPr>
        <p:spPr>
          <a:xfrm>
            <a:off x="4292980" y="4686300"/>
            <a:ext cx="3260090" cy="0"/>
          </a:xfrm>
          <a:custGeom>
            <a:avLst/>
            <a:gdLst/>
            <a:ahLst/>
            <a:cxnLst/>
            <a:rect l="l" t="t" r="r" b="b"/>
            <a:pathLst>
              <a:path w="3260090">
                <a:moveTo>
                  <a:pt x="0" y="0"/>
                </a:moveTo>
                <a:lnTo>
                  <a:pt x="3259836" y="0"/>
                </a:lnTo>
              </a:path>
            </a:pathLst>
          </a:custGeom>
          <a:ln w="12700">
            <a:solidFill>
              <a:srgbClr val="FF0000"/>
            </a:solidFill>
          </a:ln>
        </p:spPr>
        <p:txBody>
          <a:bodyPr wrap="square" lIns="0" tIns="0" rIns="0" bIns="0" rtlCol="0"/>
          <a:lstStyle/>
          <a:p>
            <a:endParaRPr/>
          </a:p>
        </p:txBody>
      </p:sp>
      <p:sp>
        <p:nvSpPr>
          <p:cNvPr id="41" name="object 41"/>
          <p:cNvSpPr/>
          <p:nvPr/>
        </p:nvSpPr>
        <p:spPr>
          <a:xfrm>
            <a:off x="7546720" y="4692396"/>
            <a:ext cx="0" cy="213360"/>
          </a:xfrm>
          <a:custGeom>
            <a:avLst/>
            <a:gdLst/>
            <a:ahLst/>
            <a:cxnLst/>
            <a:rect l="l" t="t" r="r" b="b"/>
            <a:pathLst>
              <a:path h="213360">
                <a:moveTo>
                  <a:pt x="0" y="0"/>
                </a:moveTo>
                <a:lnTo>
                  <a:pt x="0" y="213359"/>
                </a:lnTo>
              </a:path>
            </a:pathLst>
          </a:custGeom>
          <a:ln w="12192">
            <a:solidFill>
              <a:srgbClr val="FF0000"/>
            </a:solidFill>
          </a:ln>
        </p:spPr>
        <p:txBody>
          <a:bodyPr wrap="square" lIns="0" tIns="0" rIns="0" bIns="0" rtlCol="0"/>
          <a:lstStyle/>
          <a:p>
            <a:endParaRPr/>
          </a:p>
        </p:txBody>
      </p:sp>
      <p:sp>
        <p:nvSpPr>
          <p:cNvPr id="42" name="object 42"/>
          <p:cNvSpPr/>
          <p:nvPr/>
        </p:nvSpPr>
        <p:spPr>
          <a:xfrm>
            <a:off x="3940936" y="6394450"/>
            <a:ext cx="1876425" cy="12700"/>
          </a:xfrm>
          <a:custGeom>
            <a:avLst/>
            <a:gdLst/>
            <a:ahLst/>
            <a:cxnLst/>
            <a:rect l="l" t="t" r="r" b="b"/>
            <a:pathLst>
              <a:path w="1876425" h="12700">
                <a:moveTo>
                  <a:pt x="0" y="12700"/>
                </a:moveTo>
                <a:lnTo>
                  <a:pt x="1876043" y="12700"/>
                </a:lnTo>
                <a:lnTo>
                  <a:pt x="1876043" y="0"/>
                </a:lnTo>
                <a:lnTo>
                  <a:pt x="0" y="0"/>
                </a:lnTo>
                <a:lnTo>
                  <a:pt x="0" y="12700"/>
                </a:lnTo>
                <a:close/>
              </a:path>
            </a:pathLst>
          </a:custGeom>
          <a:solidFill>
            <a:srgbClr val="FF0000"/>
          </a:solidFill>
        </p:spPr>
        <p:txBody>
          <a:bodyPr wrap="square" lIns="0" tIns="0" rIns="0" bIns="0" rtlCol="0"/>
          <a:lstStyle/>
          <a:p>
            <a:endParaRPr/>
          </a:p>
        </p:txBody>
      </p:sp>
      <p:sp>
        <p:nvSpPr>
          <p:cNvPr id="43" name="object 43"/>
          <p:cNvSpPr/>
          <p:nvPr/>
        </p:nvSpPr>
        <p:spPr>
          <a:xfrm>
            <a:off x="3940936" y="5984240"/>
            <a:ext cx="12700" cy="410209"/>
          </a:xfrm>
          <a:custGeom>
            <a:avLst/>
            <a:gdLst/>
            <a:ahLst/>
            <a:cxnLst/>
            <a:rect l="l" t="t" r="r" b="b"/>
            <a:pathLst>
              <a:path w="12700" h="410210">
                <a:moveTo>
                  <a:pt x="0" y="410210"/>
                </a:moveTo>
                <a:lnTo>
                  <a:pt x="12192" y="410210"/>
                </a:lnTo>
                <a:lnTo>
                  <a:pt x="12192" y="0"/>
                </a:lnTo>
                <a:lnTo>
                  <a:pt x="0" y="0"/>
                </a:lnTo>
                <a:lnTo>
                  <a:pt x="0" y="410210"/>
                </a:lnTo>
                <a:close/>
              </a:path>
            </a:pathLst>
          </a:custGeom>
          <a:solidFill>
            <a:srgbClr val="FF0000"/>
          </a:solidFill>
        </p:spPr>
        <p:txBody>
          <a:bodyPr wrap="square" lIns="0" tIns="0" rIns="0" bIns="0" rtlCol="0"/>
          <a:lstStyle/>
          <a:p>
            <a:endParaRPr/>
          </a:p>
        </p:txBody>
      </p:sp>
      <p:sp>
        <p:nvSpPr>
          <p:cNvPr id="44" name="object 44"/>
          <p:cNvSpPr/>
          <p:nvPr/>
        </p:nvSpPr>
        <p:spPr>
          <a:xfrm>
            <a:off x="3940936" y="5978525"/>
            <a:ext cx="1876425" cy="0"/>
          </a:xfrm>
          <a:custGeom>
            <a:avLst/>
            <a:gdLst/>
            <a:ahLst/>
            <a:cxnLst/>
            <a:rect l="l" t="t" r="r" b="b"/>
            <a:pathLst>
              <a:path w="1876425">
                <a:moveTo>
                  <a:pt x="0" y="0"/>
                </a:moveTo>
                <a:lnTo>
                  <a:pt x="1876043" y="0"/>
                </a:lnTo>
              </a:path>
            </a:pathLst>
          </a:custGeom>
          <a:ln w="11429">
            <a:solidFill>
              <a:srgbClr val="FF0000"/>
            </a:solidFill>
          </a:ln>
        </p:spPr>
        <p:txBody>
          <a:bodyPr wrap="square" lIns="0" tIns="0" rIns="0" bIns="0" rtlCol="0"/>
          <a:lstStyle/>
          <a:p>
            <a:endParaRPr/>
          </a:p>
        </p:txBody>
      </p:sp>
      <p:sp>
        <p:nvSpPr>
          <p:cNvPr id="45" name="object 45"/>
          <p:cNvSpPr/>
          <p:nvPr/>
        </p:nvSpPr>
        <p:spPr>
          <a:xfrm>
            <a:off x="5803265" y="5984747"/>
            <a:ext cx="13970" cy="410209"/>
          </a:xfrm>
          <a:custGeom>
            <a:avLst/>
            <a:gdLst/>
            <a:ahLst/>
            <a:cxnLst/>
            <a:rect l="l" t="t" r="r" b="b"/>
            <a:pathLst>
              <a:path w="13970" h="410210">
                <a:moveTo>
                  <a:pt x="0" y="409955"/>
                </a:moveTo>
                <a:lnTo>
                  <a:pt x="13715" y="409955"/>
                </a:lnTo>
                <a:lnTo>
                  <a:pt x="13715" y="0"/>
                </a:lnTo>
                <a:lnTo>
                  <a:pt x="0" y="0"/>
                </a:lnTo>
                <a:lnTo>
                  <a:pt x="0" y="409955"/>
                </a:lnTo>
                <a:close/>
              </a:path>
            </a:pathLst>
          </a:custGeom>
          <a:solidFill>
            <a:srgbClr val="FF0000"/>
          </a:solidFill>
        </p:spPr>
        <p:txBody>
          <a:bodyPr wrap="square" lIns="0" tIns="0" rIns="0" bIns="0" rtlCol="0"/>
          <a:lstStyle/>
          <a:p>
            <a:endParaRPr/>
          </a:p>
        </p:txBody>
      </p:sp>
      <p:sp>
        <p:nvSpPr>
          <p:cNvPr id="46" name="object 46"/>
          <p:cNvSpPr/>
          <p:nvPr/>
        </p:nvSpPr>
        <p:spPr>
          <a:xfrm>
            <a:off x="3965321" y="6356350"/>
            <a:ext cx="1826260" cy="26670"/>
          </a:xfrm>
          <a:custGeom>
            <a:avLst/>
            <a:gdLst/>
            <a:ahLst/>
            <a:cxnLst/>
            <a:rect l="l" t="t" r="r" b="b"/>
            <a:pathLst>
              <a:path w="1826260" h="26670">
                <a:moveTo>
                  <a:pt x="0" y="26669"/>
                </a:moveTo>
                <a:lnTo>
                  <a:pt x="1825752" y="26669"/>
                </a:lnTo>
                <a:lnTo>
                  <a:pt x="1825752" y="0"/>
                </a:lnTo>
                <a:lnTo>
                  <a:pt x="0" y="0"/>
                </a:lnTo>
                <a:lnTo>
                  <a:pt x="0" y="26669"/>
                </a:lnTo>
                <a:close/>
              </a:path>
            </a:pathLst>
          </a:custGeom>
          <a:solidFill>
            <a:srgbClr val="FF0000"/>
          </a:solidFill>
        </p:spPr>
        <p:txBody>
          <a:bodyPr wrap="square" lIns="0" tIns="0" rIns="0" bIns="0" rtlCol="0"/>
          <a:lstStyle/>
          <a:p>
            <a:endParaRPr/>
          </a:p>
        </p:txBody>
      </p:sp>
      <p:sp>
        <p:nvSpPr>
          <p:cNvPr id="47" name="object 47"/>
          <p:cNvSpPr/>
          <p:nvPr/>
        </p:nvSpPr>
        <p:spPr>
          <a:xfrm>
            <a:off x="3965321" y="6022340"/>
            <a:ext cx="26034" cy="334010"/>
          </a:xfrm>
          <a:custGeom>
            <a:avLst/>
            <a:gdLst/>
            <a:ahLst/>
            <a:cxnLst/>
            <a:rect l="l" t="t" r="r" b="b"/>
            <a:pathLst>
              <a:path w="26035" h="334010">
                <a:moveTo>
                  <a:pt x="0" y="334010"/>
                </a:moveTo>
                <a:lnTo>
                  <a:pt x="25907" y="334010"/>
                </a:lnTo>
                <a:lnTo>
                  <a:pt x="25907" y="0"/>
                </a:lnTo>
                <a:lnTo>
                  <a:pt x="0" y="0"/>
                </a:lnTo>
                <a:lnTo>
                  <a:pt x="0" y="334010"/>
                </a:lnTo>
                <a:close/>
              </a:path>
            </a:pathLst>
          </a:custGeom>
          <a:solidFill>
            <a:srgbClr val="FF0000"/>
          </a:solidFill>
        </p:spPr>
        <p:txBody>
          <a:bodyPr wrap="square" lIns="0" tIns="0" rIns="0" bIns="0" rtlCol="0"/>
          <a:lstStyle/>
          <a:p>
            <a:endParaRPr/>
          </a:p>
        </p:txBody>
      </p:sp>
      <p:sp>
        <p:nvSpPr>
          <p:cNvPr id="48" name="object 48"/>
          <p:cNvSpPr/>
          <p:nvPr/>
        </p:nvSpPr>
        <p:spPr>
          <a:xfrm>
            <a:off x="3965321" y="5998209"/>
            <a:ext cx="1826260" cy="24130"/>
          </a:xfrm>
          <a:custGeom>
            <a:avLst/>
            <a:gdLst/>
            <a:ahLst/>
            <a:cxnLst/>
            <a:rect l="l" t="t" r="r" b="b"/>
            <a:pathLst>
              <a:path w="1826260" h="24129">
                <a:moveTo>
                  <a:pt x="0" y="24129"/>
                </a:moveTo>
                <a:lnTo>
                  <a:pt x="1825752" y="24129"/>
                </a:lnTo>
                <a:lnTo>
                  <a:pt x="1825752" y="0"/>
                </a:lnTo>
                <a:lnTo>
                  <a:pt x="0" y="0"/>
                </a:lnTo>
                <a:lnTo>
                  <a:pt x="0" y="24129"/>
                </a:lnTo>
                <a:close/>
              </a:path>
            </a:pathLst>
          </a:custGeom>
          <a:solidFill>
            <a:srgbClr val="FF0000"/>
          </a:solidFill>
        </p:spPr>
        <p:txBody>
          <a:bodyPr wrap="square" lIns="0" tIns="0" rIns="0" bIns="0" rtlCol="0"/>
          <a:lstStyle/>
          <a:p>
            <a:endParaRPr/>
          </a:p>
        </p:txBody>
      </p:sp>
      <p:sp>
        <p:nvSpPr>
          <p:cNvPr id="49" name="object 49"/>
          <p:cNvSpPr/>
          <p:nvPr/>
        </p:nvSpPr>
        <p:spPr>
          <a:xfrm>
            <a:off x="5765165" y="6022847"/>
            <a:ext cx="26034" cy="334010"/>
          </a:xfrm>
          <a:custGeom>
            <a:avLst/>
            <a:gdLst/>
            <a:ahLst/>
            <a:cxnLst/>
            <a:rect l="l" t="t" r="r" b="b"/>
            <a:pathLst>
              <a:path w="26035" h="334010">
                <a:moveTo>
                  <a:pt x="0" y="333755"/>
                </a:moveTo>
                <a:lnTo>
                  <a:pt x="25907" y="333755"/>
                </a:lnTo>
                <a:lnTo>
                  <a:pt x="25907" y="0"/>
                </a:lnTo>
                <a:lnTo>
                  <a:pt x="0" y="0"/>
                </a:lnTo>
                <a:lnTo>
                  <a:pt x="0" y="333755"/>
                </a:lnTo>
                <a:close/>
              </a:path>
            </a:pathLst>
          </a:custGeom>
          <a:solidFill>
            <a:srgbClr val="FF0000"/>
          </a:solidFill>
        </p:spPr>
        <p:txBody>
          <a:bodyPr wrap="square" lIns="0" tIns="0" rIns="0" bIns="0" rtlCol="0"/>
          <a:lstStyle/>
          <a:p>
            <a:endParaRPr/>
          </a:p>
        </p:txBody>
      </p:sp>
      <p:sp>
        <p:nvSpPr>
          <p:cNvPr id="50" name="object 50"/>
          <p:cNvSpPr/>
          <p:nvPr/>
        </p:nvSpPr>
        <p:spPr>
          <a:xfrm>
            <a:off x="4003421" y="6330950"/>
            <a:ext cx="1750060" cy="13970"/>
          </a:xfrm>
          <a:custGeom>
            <a:avLst/>
            <a:gdLst/>
            <a:ahLst/>
            <a:cxnLst/>
            <a:rect l="l" t="t" r="r" b="b"/>
            <a:pathLst>
              <a:path w="1750060" h="13970">
                <a:moveTo>
                  <a:pt x="0" y="13969"/>
                </a:moveTo>
                <a:lnTo>
                  <a:pt x="1749552" y="13969"/>
                </a:lnTo>
                <a:lnTo>
                  <a:pt x="1749552" y="0"/>
                </a:lnTo>
                <a:lnTo>
                  <a:pt x="0" y="0"/>
                </a:lnTo>
                <a:lnTo>
                  <a:pt x="0" y="13969"/>
                </a:lnTo>
                <a:close/>
              </a:path>
            </a:pathLst>
          </a:custGeom>
          <a:solidFill>
            <a:srgbClr val="FF0000"/>
          </a:solidFill>
        </p:spPr>
        <p:txBody>
          <a:bodyPr wrap="square" lIns="0" tIns="0" rIns="0" bIns="0" rtlCol="0"/>
          <a:lstStyle/>
          <a:p>
            <a:endParaRPr/>
          </a:p>
        </p:txBody>
      </p:sp>
      <p:sp>
        <p:nvSpPr>
          <p:cNvPr id="51" name="object 51"/>
          <p:cNvSpPr/>
          <p:nvPr/>
        </p:nvSpPr>
        <p:spPr>
          <a:xfrm>
            <a:off x="4003421" y="6049009"/>
            <a:ext cx="13970" cy="281940"/>
          </a:xfrm>
          <a:custGeom>
            <a:avLst/>
            <a:gdLst/>
            <a:ahLst/>
            <a:cxnLst/>
            <a:rect l="l" t="t" r="r" b="b"/>
            <a:pathLst>
              <a:path w="13970" h="281939">
                <a:moveTo>
                  <a:pt x="0" y="281939"/>
                </a:moveTo>
                <a:lnTo>
                  <a:pt x="13715" y="281939"/>
                </a:lnTo>
                <a:lnTo>
                  <a:pt x="13715" y="0"/>
                </a:lnTo>
                <a:lnTo>
                  <a:pt x="0" y="0"/>
                </a:lnTo>
                <a:lnTo>
                  <a:pt x="0" y="281939"/>
                </a:lnTo>
                <a:close/>
              </a:path>
            </a:pathLst>
          </a:custGeom>
          <a:solidFill>
            <a:srgbClr val="FF0000"/>
          </a:solidFill>
        </p:spPr>
        <p:txBody>
          <a:bodyPr wrap="square" lIns="0" tIns="0" rIns="0" bIns="0" rtlCol="0"/>
          <a:lstStyle/>
          <a:p>
            <a:endParaRPr/>
          </a:p>
        </p:txBody>
      </p:sp>
      <p:sp>
        <p:nvSpPr>
          <p:cNvPr id="52" name="object 52"/>
          <p:cNvSpPr/>
          <p:nvPr/>
        </p:nvSpPr>
        <p:spPr>
          <a:xfrm>
            <a:off x="4003421" y="6036309"/>
            <a:ext cx="1750060" cy="12700"/>
          </a:xfrm>
          <a:custGeom>
            <a:avLst/>
            <a:gdLst/>
            <a:ahLst/>
            <a:cxnLst/>
            <a:rect l="l" t="t" r="r" b="b"/>
            <a:pathLst>
              <a:path w="1750060" h="12700">
                <a:moveTo>
                  <a:pt x="0" y="12699"/>
                </a:moveTo>
                <a:lnTo>
                  <a:pt x="1749552" y="12699"/>
                </a:lnTo>
                <a:lnTo>
                  <a:pt x="1749552" y="0"/>
                </a:lnTo>
                <a:lnTo>
                  <a:pt x="0" y="0"/>
                </a:lnTo>
                <a:lnTo>
                  <a:pt x="0" y="12699"/>
                </a:lnTo>
                <a:close/>
              </a:path>
            </a:pathLst>
          </a:custGeom>
          <a:solidFill>
            <a:srgbClr val="FF0000"/>
          </a:solidFill>
        </p:spPr>
        <p:txBody>
          <a:bodyPr wrap="square" lIns="0" tIns="0" rIns="0" bIns="0" rtlCol="0"/>
          <a:lstStyle/>
          <a:p>
            <a:endParaRPr/>
          </a:p>
        </p:txBody>
      </p:sp>
      <p:sp>
        <p:nvSpPr>
          <p:cNvPr id="53" name="object 53"/>
          <p:cNvSpPr/>
          <p:nvPr/>
        </p:nvSpPr>
        <p:spPr>
          <a:xfrm>
            <a:off x="5740780" y="6048755"/>
            <a:ext cx="12700" cy="281940"/>
          </a:xfrm>
          <a:custGeom>
            <a:avLst/>
            <a:gdLst/>
            <a:ahLst/>
            <a:cxnLst/>
            <a:rect l="l" t="t" r="r" b="b"/>
            <a:pathLst>
              <a:path w="12700" h="281939">
                <a:moveTo>
                  <a:pt x="0" y="281940"/>
                </a:moveTo>
                <a:lnTo>
                  <a:pt x="12192" y="281940"/>
                </a:lnTo>
                <a:lnTo>
                  <a:pt x="12192" y="0"/>
                </a:lnTo>
                <a:lnTo>
                  <a:pt x="0" y="0"/>
                </a:lnTo>
                <a:lnTo>
                  <a:pt x="0" y="281940"/>
                </a:lnTo>
                <a:close/>
              </a:path>
            </a:pathLst>
          </a:custGeom>
          <a:solidFill>
            <a:srgbClr val="FF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fr-FR" altLang="fr-FR" sz="2600" b="1" dirty="0">
                <a:solidFill>
                  <a:srgbClr val="002060"/>
                </a:solidFill>
                <a:latin typeface="+mj-lt"/>
                <a:cs typeface="+mj-cs"/>
              </a:rPr>
              <a:t>Historique de Java</a:t>
            </a:r>
          </a:p>
        </p:txBody>
      </p:sp>
      <p:sp>
        <p:nvSpPr>
          <p:cNvPr id="208899" name="Rectangle 3"/>
          <p:cNvSpPr>
            <a:spLocks noGrp="1" noChangeArrowheads="1"/>
          </p:cNvSpPr>
          <p:nvPr>
            <p:ph idx="1"/>
          </p:nvPr>
        </p:nvSpPr>
        <p:spPr>
          <a:xfrm>
            <a:off x="698500" y="1035050"/>
            <a:ext cx="9223058" cy="4794530"/>
          </a:xfrm>
          <a:prstGeom prst="rect">
            <a:avLst/>
          </a:prstGeom>
        </p:spPr>
        <p:txBody>
          <a:bodyPr lIns="104278" tIns="52139" rIns="104278" bIns="52139"/>
          <a:lstStyle/>
          <a:p>
            <a:pPr marL="342900" indent="-342900">
              <a:buFont typeface="Wingdings" panose="05000000000000000000" pitchFamily="2" charset="2"/>
              <a:buChar char="Ø"/>
            </a:pPr>
            <a:r>
              <a:rPr lang="fr-FR" altLang="fr-FR" sz="1500" kern="0" dirty="0"/>
              <a:t>Java a été développé à partir de décembre 1990</a:t>
            </a:r>
            <a:br>
              <a:rPr lang="fr-FR" altLang="fr-FR" sz="1500" kern="0" dirty="0"/>
            </a:br>
            <a:r>
              <a:rPr lang="fr-FR" altLang="fr-FR" sz="1500" kern="0" dirty="0"/>
              <a:t>par une équipe de Sun Microsystems dirigée par</a:t>
            </a:r>
            <a:br>
              <a:rPr lang="fr-FR" altLang="fr-FR" sz="1500" kern="0" dirty="0"/>
            </a:br>
            <a:r>
              <a:rPr lang="fr-FR" altLang="fr-FR" sz="1500" kern="0" dirty="0"/>
              <a:t>James </a:t>
            </a:r>
            <a:r>
              <a:rPr lang="fr-FR" altLang="fr-FR" sz="1500" kern="0" dirty="0" err="1"/>
              <a:t>Gosling</a:t>
            </a:r>
            <a:endParaRPr lang="fr-FR" altLang="fr-FR" sz="1500" kern="0" dirty="0"/>
          </a:p>
          <a:p>
            <a:pPr marL="342900" indent="-342900">
              <a:buFont typeface="Wingdings" panose="05000000000000000000" pitchFamily="2" charset="2"/>
              <a:buChar char="Ø"/>
            </a:pPr>
            <a:r>
              <a:rPr lang="fr-FR" altLang="fr-FR" sz="1500" kern="0" dirty="0"/>
              <a:t>Au départ, il s’agissait de développer un langage</a:t>
            </a:r>
            <a:br>
              <a:rPr lang="fr-FR" altLang="fr-FR" sz="1500" kern="0" dirty="0"/>
            </a:br>
            <a:r>
              <a:rPr lang="fr-FR" altLang="fr-FR" sz="1500" kern="0" dirty="0"/>
              <a:t>de programmation pour permettre le dialogue entre</a:t>
            </a:r>
            <a:br>
              <a:rPr lang="fr-FR" altLang="fr-FR" sz="1500" kern="0" dirty="0"/>
            </a:br>
            <a:r>
              <a:rPr lang="fr-FR" altLang="fr-FR" sz="1500" kern="0" dirty="0"/>
              <a:t>de futurs ustensiles domestiques</a:t>
            </a:r>
          </a:p>
          <a:p>
            <a:pPr marL="342900" indent="-342900">
              <a:spcBef>
                <a:spcPts val="570"/>
              </a:spcBef>
              <a:spcAft>
                <a:spcPts val="570"/>
              </a:spcAft>
              <a:buFont typeface="Wingdings" panose="05000000000000000000" pitchFamily="2" charset="2"/>
              <a:buChar char="Ø"/>
            </a:pPr>
            <a:r>
              <a:rPr lang="fr-FR" altLang="fr-FR" sz="1500" kern="0" dirty="0"/>
              <a:t>Or, les langages existants tels que C++ n’étant pas à la hauteur : recompilation dès qu'une nouvelle puce arrive, complexité de programmation pour l'écriture de logiciels fiables...</a:t>
            </a:r>
          </a:p>
          <a:p>
            <a:pPr marL="342900" indent="-342900">
              <a:spcBef>
                <a:spcPts val="570"/>
              </a:spcBef>
              <a:spcAft>
                <a:spcPts val="570"/>
              </a:spcAft>
              <a:buFont typeface="Wingdings" panose="05000000000000000000" pitchFamily="2" charset="2"/>
              <a:buChar char="Ø"/>
            </a:pPr>
            <a:r>
              <a:rPr lang="fr-FR" altLang="fr-FR" sz="1500" kern="0" dirty="0"/>
              <a:t>Java reprend en grande partie la syntaxe du C++</a:t>
            </a:r>
          </a:p>
        </p:txBody>
      </p:sp>
    </p:spTree>
    <p:extLst>
      <p:ext uri="{BB962C8B-B14F-4D97-AF65-F5344CB8AC3E}">
        <p14:creationId xmlns:p14="http://schemas.microsoft.com/office/powerpoint/2010/main" val="21227369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6763" y="273050"/>
            <a:ext cx="9223058" cy="400110"/>
          </a:xfrm>
          <a:prstGeom prst="rect">
            <a:avLst/>
          </a:prstGeom>
        </p:spPr>
        <p:txBody>
          <a:bodyPr vert="horz" wrap="square" lIns="0" tIns="0" rIns="0" bIns="0" rtlCol="0">
            <a:spAutoFit/>
          </a:bodyPr>
          <a:lstStyle/>
          <a:p>
            <a:pPr marL="12700">
              <a:lnSpc>
                <a:spcPct val="100000"/>
              </a:lnSpc>
            </a:pPr>
            <a:r>
              <a:rPr sz="2600" b="1" dirty="0"/>
              <a:t>Outils de développement java</a:t>
            </a:r>
          </a:p>
        </p:txBody>
      </p:sp>
      <p:sp>
        <p:nvSpPr>
          <p:cNvPr id="6" name="object 6"/>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30</a:t>
            </a:fld>
            <a:endParaRPr dirty="0"/>
          </a:p>
        </p:txBody>
      </p:sp>
      <p:sp>
        <p:nvSpPr>
          <p:cNvPr id="3" name="object 3"/>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4" name="object 4"/>
          <p:cNvSpPr txBox="1"/>
          <p:nvPr/>
        </p:nvSpPr>
        <p:spPr>
          <a:xfrm>
            <a:off x="469900" y="1034542"/>
            <a:ext cx="10092866" cy="2359620"/>
          </a:xfrm>
          <a:prstGeom prst="rect">
            <a:avLst/>
          </a:prstGeom>
        </p:spPr>
        <p:txBody>
          <a:bodyPr vert="horz" wrap="square" lIns="0" tIns="0" rIns="0" bIns="0" rtlCol="0">
            <a:spAutoFit/>
          </a:bodyPr>
          <a:lstStyle/>
          <a:p>
            <a:pPr marL="355600" marR="5080" indent="-342900">
              <a:lnSpc>
                <a:spcPct val="100000"/>
              </a:lnSpc>
              <a:buClr>
                <a:srgbClr val="CC9900"/>
              </a:buClr>
              <a:buSzPct val="64000"/>
              <a:buFont typeface="Wingdings"/>
              <a:buChar char=""/>
              <a:tabLst>
                <a:tab pos="355600" algn="l"/>
              </a:tabLst>
            </a:pPr>
            <a:r>
              <a:rPr sz="1500" kern="0" dirty="0">
                <a:solidFill>
                  <a:srgbClr val="002060"/>
                </a:solidFill>
                <a:latin typeface="Poppins" panose="00000500000000000000" pitchFamily="2" charset="0"/>
                <a:cs typeface="Poppins" panose="00000500000000000000" pitchFamily="2" charset="0"/>
              </a:rPr>
              <a:t>Un Editeur de texte ASCII: on peut utiliser un simple  éditeur comme notepad de windows mais il est  préférable d ’utiliser un éditeur conçu pour la  programmation java exemples: Ultraedit, JCreator, ….</a:t>
            </a:r>
          </a:p>
          <a:p>
            <a:pPr marL="355600" marR="21590" indent="-342900" algn="just">
              <a:lnSpc>
                <a:spcPct val="100000"/>
              </a:lnSpc>
              <a:spcBef>
                <a:spcPts val="600"/>
              </a:spcBef>
              <a:buClr>
                <a:srgbClr val="CC9900"/>
              </a:buClr>
              <a:buSzPct val="64000"/>
              <a:buFont typeface="Wingdings"/>
              <a:buChar char=""/>
              <a:tabLst>
                <a:tab pos="355600" algn="l"/>
              </a:tabLst>
            </a:pPr>
            <a:r>
              <a:rPr sz="1500" kern="0" dirty="0">
                <a:solidFill>
                  <a:srgbClr val="002060"/>
                </a:solidFill>
                <a:latin typeface="Poppins" panose="00000500000000000000" pitchFamily="2" charset="0"/>
                <a:cs typeface="Poppins" panose="00000500000000000000" pitchFamily="2" charset="0"/>
              </a:rPr>
              <a:t>Eclipse est l’environnement de développement java le  plus préféré pour les développeur java. Il est gratuit et  c’est un environnement ouvert.</a:t>
            </a:r>
          </a:p>
          <a:p>
            <a:pPr marL="355600" indent="-342900">
              <a:lnSpc>
                <a:spcPct val="100000"/>
              </a:lnSpc>
              <a:spcBef>
                <a:spcPts val="600"/>
              </a:spcBef>
              <a:buClr>
                <a:srgbClr val="CC9900"/>
              </a:buClr>
              <a:buSzPct val="64000"/>
              <a:buFont typeface="Wingdings"/>
              <a:buChar char=""/>
              <a:tabLst>
                <a:tab pos="355600" algn="l"/>
              </a:tabLst>
            </a:pPr>
            <a:r>
              <a:rPr sz="1500" kern="0" dirty="0">
                <a:solidFill>
                  <a:srgbClr val="002060"/>
                </a:solidFill>
                <a:latin typeface="Poppins" panose="00000500000000000000" pitchFamily="2" charset="0"/>
                <a:cs typeface="Poppins" panose="00000500000000000000" pitchFamily="2" charset="0"/>
              </a:rPr>
              <a:t>Autres IDE java :</a:t>
            </a:r>
          </a:p>
          <a:p>
            <a:pPr marL="356870">
              <a:lnSpc>
                <a:spcPct val="100000"/>
              </a:lnSpc>
              <a:spcBef>
                <a:spcPts val="505"/>
              </a:spcBef>
            </a:pPr>
            <a:r>
              <a:rPr sz="1500" kern="0" dirty="0">
                <a:solidFill>
                  <a:srgbClr val="002060"/>
                </a:solidFill>
                <a:latin typeface="Poppins" panose="00000500000000000000" pitchFamily="2" charset="0"/>
                <a:cs typeface="Poppins" panose="00000500000000000000" pitchFamily="2" charset="0"/>
              </a:rPr>
              <a:t>                                                                                                                                                                                                                                                                                                                                               JDevlopper de Oracle.</a:t>
            </a:r>
          </a:p>
          <a:p>
            <a:pPr marL="356870">
              <a:lnSpc>
                <a:spcPct val="100000"/>
              </a:lnSpc>
              <a:spcBef>
                <a:spcPts val="500"/>
              </a:spcBef>
            </a:pPr>
            <a:r>
              <a:rPr sz="1500" kern="0" dirty="0">
                <a:solidFill>
                  <a:srgbClr val="002060"/>
                </a:solidFill>
                <a:latin typeface="Poppins" panose="00000500000000000000" pitchFamily="2" charset="0"/>
                <a:cs typeface="Poppins" panose="00000500000000000000" pitchFamily="2" charset="0"/>
              </a:rPr>
              <a:t>                                                                                                                                                                                                                                                                                                                                                 JBuilder de Borland.</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TP INSTALLATION DES ENVIRONNMENTS </a:t>
            </a:r>
            <a:endParaRPr lang="en-GB" dirty="0"/>
          </a:p>
        </p:txBody>
      </p:sp>
      <p:sp>
        <p:nvSpPr>
          <p:cNvPr id="3" name="Espace réservé du contenu 2"/>
          <p:cNvSpPr>
            <a:spLocks noGrp="1"/>
          </p:cNvSpPr>
          <p:nvPr>
            <p:ph idx="1"/>
          </p:nvPr>
        </p:nvSpPr>
        <p:spPr/>
        <p:txBody>
          <a:bodyPr/>
          <a:lstStyle/>
          <a:p>
            <a:endParaRPr lang="en-GB"/>
          </a:p>
        </p:txBody>
      </p:sp>
    </p:spTree>
    <p:extLst>
      <p:ext uri="{BB962C8B-B14F-4D97-AF65-F5344CB8AC3E}">
        <p14:creationId xmlns:p14="http://schemas.microsoft.com/office/powerpoint/2010/main" val="5267289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9900" y="290067"/>
            <a:ext cx="9223058" cy="400110"/>
          </a:xfrm>
          <a:prstGeom prst="rect">
            <a:avLst/>
          </a:prstGeom>
        </p:spPr>
        <p:txBody>
          <a:bodyPr vert="horz" wrap="square" lIns="0" tIns="0" rIns="0" bIns="0" rtlCol="0">
            <a:spAutoFit/>
          </a:bodyPr>
          <a:lstStyle/>
          <a:p>
            <a:pPr marL="241300">
              <a:lnSpc>
                <a:spcPct val="100000"/>
              </a:lnSpc>
            </a:pPr>
            <a:r>
              <a:rPr sz="2600" b="1" dirty="0"/>
              <a:t>Premier programme java</a:t>
            </a:r>
          </a:p>
        </p:txBody>
      </p:sp>
      <p:sp>
        <p:nvSpPr>
          <p:cNvPr id="5" name="object 5"/>
          <p:cNvSpPr txBox="1"/>
          <p:nvPr/>
        </p:nvSpPr>
        <p:spPr>
          <a:xfrm>
            <a:off x="5515228" y="5010911"/>
            <a:ext cx="4403090" cy="2196465"/>
          </a:xfrm>
          <a:prstGeom prst="rect">
            <a:avLst/>
          </a:prstGeom>
        </p:spPr>
        <p:txBody>
          <a:bodyPr vert="horz" wrap="square" lIns="0" tIns="0" rIns="0" bIns="0" rtlCol="0">
            <a:spAutoFit/>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15"/>
              </a:spcBef>
            </a:pPr>
            <a:endParaRPr sz="1500">
              <a:latin typeface="Times New Roman"/>
              <a:cs typeface="Times New Roman"/>
            </a:endParaRPr>
          </a:p>
          <a:p>
            <a:pPr marR="542290" algn="r">
              <a:lnSpc>
                <a:spcPct val="100000"/>
              </a:lnSpc>
            </a:pPr>
            <a:r>
              <a:rPr sz="1200" dirty="0">
                <a:latin typeface="Garamond"/>
                <a:cs typeface="Garamond"/>
              </a:rPr>
              <a:t>18</a:t>
            </a:r>
            <a:endParaRPr sz="1200">
              <a:latin typeface="Garamond"/>
              <a:cs typeface="Garamond"/>
            </a:endParaRPr>
          </a:p>
        </p:txBody>
      </p:sp>
      <p:sp>
        <p:nvSpPr>
          <p:cNvPr id="6" name="object 6"/>
          <p:cNvSpPr txBox="1"/>
          <p:nvPr/>
        </p:nvSpPr>
        <p:spPr>
          <a:xfrm>
            <a:off x="469900" y="1231671"/>
            <a:ext cx="9753600" cy="3330399"/>
          </a:xfrm>
          <a:prstGeom prst="rect">
            <a:avLst/>
          </a:prstGeom>
        </p:spPr>
        <p:txBody>
          <a:bodyPr vert="horz" wrap="square" lIns="0" tIns="0" rIns="0" bIns="0" rtlCol="0">
            <a:spAutoFit/>
          </a:bodyPr>
          <a:lstStyle/>
          <a:p>
            <a:pPr marL="683260">
              <a:lnSpc>
                <a:spcPct val="100000"/>
              </a:lnSpc>
              <a:tabLst>
                <a:tab pos="2458085" algn="l"/>
              </a:tabLst>
            </a:pPr>
            <a:r>
              <a:rPr sz="1800" b="1" spc="-10" dirty="0">
                <a:solidFill>
                  <a:srgbClr val="7F0055"/>
                </a:solidFill>
                <a:latin typeface="Courier New"/>
                <a:cs typeface="Courier New"/>
              </a:rPr>
              <a:t>public</a:t>
            </a:r>
            <a:r>
              <a:rPr sz="1800" b="1" dirty="0">
                <a:solidFill>
                  <a:srgbClr val="7F0055"/>
                </a:solidFill>
                <a:latin typeface="Courier New"/>
                <a:cs typeface="Courier New"/>
              </a:rPr>
              <a:t> </a:t>
            </a:r>
            <a:r>
              <a:rPr sz="1800" b="1" spc="-10" dirty="0">
                <a:solidFill>
                  <a:srgbClr val="7F0055"/>
                </a:solidFill>
                <a:latin typeface="Courier New"/>
                <a:cs typeface="Courier New"/>
              </a:rPr>
              <a:t>class	</a:t>
            </a:r>
            <a:r>
              <a:rPr sz="1800" b="1" spc="-10" dirty="0">
                <a:latin typeface="Courier New"/>
                <a:cs typeface="Courier New"/>
              </a:rPr>
              <a:t>PremierProgramme</a:t>
            </a:r>
            <a:r>
              <a:rPr sz="1800" b="1" spc="-100" dirty="0">
                <a:latin typeface="Courier New"/>
                <a:cs typeface="Courier New"/>
              </a:rPr>
              <a:t> </a:t>
            </a:r>
            <a:r>
              <a:rPr sz="1800" b="1" dirty="0">
                <a:latin typeface="Courier New"/>
                <a:cs typeface="Courier New"/>
              </a:rPr>
              <a:t>{</a:t>
            </a:r>
            <a:endParaRPr sz="1800" dirty="0">
              <a:latin typeface="Courier New"/>
              <a:cs typeface="Courier New"/>
            </a:endParaRPr>
          </a:p>
          <a:p>
            <a:pPr marL="957580" marR="923290" indent="-137160">
              <a:lnSpc>
                <a:spcPct val="100000"/>
              </a:lnSpc>
            </a:pPr>
            <a:r>
              <a:rPr sz="1800" b="1" spc="-10" dirty="0">
                <a:solidFill>
                  <a:srgbClr val="7F0055"/>
                </a:solidFill>
                <a:latin typeface="Courier New"/>
                <a:cs typeface="Courier New"/>
              </a:rPr>
              <a:t>public static void </a:t>
            </a:r>
            <a:r>
              <a:rPr sz="1800" b="1" spc="-10" dirty="0">
                <a:latin typeface="Courier New"/>
                <a:cs typeface="Courier New"/>
              </a:rPr>
              <a:t>main(String[] args) </a:t>
            </a:r>
            <a:r>
              <a:rPr sz="1800" b="1" dirty="0">
                <a:latin typeface="Courier New"/>
                <a:cs typeface="Courier New"/>
              </a:rPr>
              <a:t>{  </a:t>
            </a:r>
            <a:r>
              <a:rPr sz="1800" b="1" spc="-10" dirty="0" err="1">
                <a:latin typeface="Courier New"/>
                <a:cs typeface="Courier New"/>
              </a:rPr>
              <a:t>System.</a:t>
            </a:r>
            <a:r>
              <a:rPr sz="1800" b="1" i="1" spc="-10" dirty="0" err="1">
                <a:solidFill>
                  <a:srgbClr val="0000C0"/>
                </a:solidFill>
                <a:latin typeface="Courier New"/>
                <a:cs typeface="Courier New"/>
              </a:rPr>
              <a:t>out</a:t>
            </a:r>
            <a:r>
              <a:rPr sz="1800" b="1" spc="-10" dirty="0" err="1">
                <a:latin typeface="Courier New"/>
                <a:cs typeface="Courier New"/>
              </a:rPr>
              <a:t>.println</a:t>
            </a:r>
            <a:r>
              <a:rPr sz="1800" b="1" spc="-10" dirty="0">
                <a:latin typeface="Courier New"/>
                <a:cs typeface="Courier New"/>
              </a:rPr>
              <a:t>(</a:t>
            </a:r>
            <a:r>
              <a:rPr sz="1800" b="1" spc="-10" dirty="0">
                <a:solidFill>
                  <a:srgbClr val="2A00FF"/>
                </a:solidFill>
                <a:latin typeface="Courier New"/>
                <a:cs typeface="Courier New"/>
              </a:rPr>
              <a:t>"</a:t>
            </a:r>
            <a:r>
              <a:rPr lang="fr-FR" sz="1800" b="1" spc="-10" dirty="0">
                <a:solidFill>
                  <a:srgbClr val="2A00FF"/>
                </a:solidFill>
                <a:latin typeface="Courier New"/>
                <a:cs typeface="Courier New"/>
              </a:rPr>
              <a:t>Ca marche!</a:t>
            </a:r>
            <a:r>
              <a:rPr sz="1800" b="1" spc="-10" dirty="0">
                <a:solidFill>
                  <a:srgbClr val="2A00FF"/>
                </a:solidFill>
                <a:latin typeface="Courier New"/>
                <a:cs typeface="Courier New"/>
              </a:rPr>
              <a:t>"</a:t>
            </a:r>
            <a:r>
              <a:rPr sz="1800" b="1" spc="-10" dirty="0">
                <a:latin typeface="Courier New"/>
                <a:cs typeface="Courier New"/>
              </a:rPr>
              <a:t>);</a:t>
            </a:r>
            <a:endParaRPr sz="1800" dirty="0">
              <a:latin typeface="Courier New"/>
              <a:cs typeface="Courier New"/>
            </a:endParaRPr>
          </a:p>
          <a:p>
            <a:pPr marL="820419">
              <a:lnSpc>
                <a:spcPct val="100000"/>
              </a:lnSpc>
            </a:pPr>
            <a:r>
              <a:rPr sz="1800" b="1" dirty="0">
                <a:latin typeface="Courier New"/>
                <a:cs typeface="Courier New"/>
              </a:rPr>
              <a:t>}</a:t>
            </a:r>
            <a:endParaRPr sz="1800" dirty="0">
              <a:latin typeface="Courier New"/>
              <a:cs typeface="Courier New"/>
            </a:endParaRPr>
          </a:p>
          <a:p>
            <a:pPr marL="683260">
              <a:lnSpc>
                <a:spcPct val="100000"/>
              </a:lnSpc>
            </a:pPr>
            <a:r>
              <a:rPr sz="1800" b="1" dirty="0">
                <a:latin typeface="Courier New"/>
                <a:cs typeface="Courier New"/>
              </a:rPr>
              <a:t>}</a:t>
            </a:r>
            <a:endParaRPr sz="1800" dirty="0">
              <a:latin typeface="Courier New"/>
              <a:cs typeface="Courier New"/>
            </a:endParaRPr>
          </a:p>
          <a:p>
            <a:pPr marL="355600" indent="-342900">
              <a:lnSpc>
                <a:spcPct val="100000"/>
              </a:lnSpc>
              <a:spcBef>
                <a:spcPts val="65"/>
              </a:spcBef>
              <a:buClr>
                <a:srgbClr val="CC9900"/>
              </a:buClr>
              <a:buSzPct val="65625"/>
              <a:buFont typeface="Wingdings"/>
              <a:buChar char=""/>
              <a:tabLst>
                <a:tab pos="354965" algn="l"/>
                <a:tab pos="355600" algn="l"/>
              </a:tabLst>
            </a:pPr>
            <a:r>
              <a:rPr sz="1500" kern="0" dirty="0">
                <a:solidFill>
                  <a:srgbClr val="002060"/>
                </a:solidFill>
                <a:latin typeface="Poppins" panose="00000500000000000000" pitchFamily="2" charset="0"/>
                <a:cs typeface="Poppins" panose="00000500000000000000" pitchFamily="2" charset="0"/>
              </a:rPr>
              <a:t>Lancer un éditeur de texte ASCII et Ecrire le code source de ce programme.</a:t>
            </a:r>
          </a:p>
          <a:p>
            <a:pPr marL="355600" indent="-342900">
              <a:lnSpc>
                <a:spcPts val="1730"/>
              </a:lnSpc>
              <a:buClr>
                <a:srgbClr val="CC9900"/>
              </a:buClr>
              <a:buSzPct val="65625"/>
              <a:buFont typeface="Wingdings"/>
              <a:buChar char=""/>
              <a:tabLst>
                <a:tab pos="354965" algn="l"/>
                <a:tab pos="355600" algn="l"/>
              </a:tabLst>
            </a:pPr>
            <a:r>
              <a:rPr sz="1500" kern="0" dirty="0">
                <a:solidFill>
                  <a:srgbClr val="002060"/>
                </a:solidFill>
                <a:latin typeface="Poppins" panose="00000500000000000000" pitchFamily="2" charset="0"/>
                <a:cs typeface="Poppins" panose="00000500000000000000" pitchFamily="2" charset="0"/>
              </a:rPr>
              <a:t>Enregistrer ce fichier dans un nouveau répertoire c:\exojava sous le nom</a:t>
            </a:r>
          </a:p>
          <a:p>
            <a:pPr marL="355600">
              <a:lnSpc>
                <a:spcPts val="1730"/>
              </a:lnSpc>
            </a:pPr>
            <a:r>
              <a:rPr sz="1500" b="1" kern="0" dirty="0">
                <a:solidFill>
                  <a:srgbClr val="002060"/>
                </a:solidFill>
                <a:latin typeface="Poppins" panose="00000500000000000000" pitchFamily="2" charset="0"/>
                <a:cs typeface="Poppins" panose="00000500000000000000" pitchFamily="2" charset="0"/>
              </a:rPr>
              <a:t>PremierProgramme.java</a:t>
            </a:r>
          </a:p>
          <a:p>
            <a:pPr marL="355600" indent="-342900">
              <a:lnSpc>
                <a:spcPts val="1914"/>
              </a:lnSpc>
              <a:buClr>
                <a:srgbClr val="CC9900"/>
              </a:buClr>
              <a:buSzPct val="65625"/>
              <a:buFont typeface="Wingdings"/>
              <a:buChar char=""/>
              <a:tabLst>
                <a:tab pos="354965" algn="l"/>
                <a:tab pos="355600" algn="l"/>
              </a:tabLst>
            </a:pPr>
            <a:r>
              <a:rPr sz="1500" kern="0" dirty="0">
                <a:solidFill>
                  <a:srgbClr val="002060"/>
                </a:solidFill>
                <a:latin typeface="Poppins" panose="00000500000000000000" pitchFamily="2" charset="0"/>
                <a:cs typeface="Poppins" panose="00000500000000000000" pitchFamily="2" charset="0"/>
              </a:rPr>
              <a:t>Compiler ce programme sur ligne de commande Dos :</a:t>
            </a:r>
          </a:p>
          <a:p>
            <a:pPr marL="356870">
              <a:lnSpc>
                <a:spcPts val="2155"/>
              </a:lnSpc>
            </a:pPr>
            <a:r>
              <a:rPr sz="1500" kern="0" dirty="0">
                <a:solidFill>
                  <a:srgbClr val="002060"/>
                </a:solidFill>
                <a:latin typeface="Poppins" panose="00000500000000000000" pitchFamily="2" charset="0"/>
                <a:cs typeface="Poppins" panose="00000500000000000000" pitchFamily="2" charset="0"/>
              </a:rPr>
              <a:t>c:\exojava&gt;javac PremierProgramme.java</a:t>
            </a:r>
          </a:p>
          <a:p>
            <a:pPr marL="355600" indent="-342900">
              <a:lnSpc>
                <a:spcPct val="100000"/>
              </a:lnSpc>
              <a:spcBef>
                <a:spcPts val="5"/>
              </a:spcBef>
              <a:buClr>
                <a:srgbClr val="CC9900"/>
              </a:buClr>
              <a:buSzPct val="65625"/>
              <a:buFont typeface="Wingdings"/>
              <a:buChar char=""/>
              <a:tabLst>
                <a:tab pos="354965" algn="l"/>
                <a:tab pos="355600" algn="l"/>
              </a:tabLst>
            </a:pPr>
            <a:r>
              <a:rPr sz="1500" kern="0" dirty="0">
                <a:solidFill>
                  <a:srgbClr val="002060"/>
                </a:solidFill>
                <a:latin typeface="Poppins" panose="00000500000000000000" pitchFamily="2" charset="0"/>
                <a:cs typeface="Poppins" panose="00000500000000000000" pitchFamily="2" charset="0"/>
              </a:rPr>
              <a:t>Corriger les Erreurs de compilation</a:t>
            </a:r>
          </a:p>
          <a:p>
            <a:pPr marL="355600" indent="-342900">
              <a:lnSpc>
                <a:spcPts val="1914"/>
              </a:lnSpc>
              <a:buClr>
                <a:srgbClr val="CC9900"/>
              </a:buClr>
              <a:buSzPct val="65625"/>
              <a:buFont typeface="Wingdings"/>
              <a:buChar char=""/>
              <a:tabLst>
                <a:tab pos="354965" algn="l"/>
                <a:tab pos="355600" algn="l"/>
              </a:tabLst>
            </a:pPr>
            <a:r>
              <a:rPr sz="1500" kern="0" dirty="0">
                <a:solidFill>
                  <a:srgbClr val="002060"/>
                </a:solidFill>
                <a:latin typeface="Poppins" panose="00000500000000000000" pitchFamily="2" charset="0"/>
                <a:cs typeface="Poppins" panose="00000500000000000000" pitchFamily="2" charset="0"/>
              </a:rPr>
              <a:t>Exécuter le programme sur ligne de commande</a:t>
            </a:r>
          </a:p>
          <a:p>
            <a:pPr marL="356870">
              <a:lnSpc>
                <a:spcPts val="2155"/>
              </a:lnSpc>
            </a:pPr>
            <a:r>
              <a:rPr sz="1500" kern="0" dirty="0">
                <a:solidFill>
                  <a:srgbClr val="002060"/>
                </a:solidFill>
                <a:latin typeface="Poppins" panose="00000500000000000000" pitchFamily="2" charset="0"/>
                <a:cs typeface="Poppins" panose="00000500000000000000" pitchFamily="2" charset="0"/>
              </a:rPr>
              <a:t>c:\exojava&gt;java PremierProgramme</a:t>
            </a:r>
          </a:p>
        </p:txBody>
      </p:sp>
      <p:sp>
        <p:nvSpPr>
          <p:cNvPr id="7" name="object 7"/>
          <p:cNvSpPr/>
          <p:nvPr/>
        </p:nvSpPr>
        <p:spPr>
          <a:xfrm>
            <a:off x="6032500" y="3877032"/>
            <a:ext cx="4402836" cy="219608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1339850" y="3625850"/>
            <a:ext cx="8013700" cy="415498"/>
          </a:xfrm>
          <a:prstGeom prst="rect">
            <a:avLst/>
          </a:prstGeom>
        </p:spPr>
        <p:txBody>
          <a:bodyPr vert="horz" wrap="square" lIns="0" tIns="0" rIns="0" bIns="0" rtlCol="0">
            <a:spAutoFit/>
          </a:bodyPr>
          <a:lstStyle/>
          <a:p>
            <a:pPr marL="12700" marR="5080">
              <a:lnSpc>
                <a:spcPct val="100000"/>
              </a:lnSpc>
            </a:pPr>
            <a:r>
              <a:rPr sz="2700" b="1" dirty="0">
                <a:solidFill>
                  <a:schemeClr val="bg1"/>
                </a:solidFill>
                <a:latin typeface="Poppins SemiBold" panose="00000700000000000000" pitchFamily="2" charset="0"/>
                <a:cs typeface="Poppins SemiBold" panose="00000700000000000000" pitchFamily="2" charset="0"/>
              </a:rPr>
              <a:t>Structures fondamentales du  langage java</a:t>
            </a:r>
          </a:p>
        </p:txBody>
      </p:sp>
      <p:sp>
        <p:nvSpPr>
          <p:cNvPr id="5" name="object 5"/>
          <p:cNvSpPr txBox="1">
            <a:spLocks noGrp="1"/>
          </p:cNvSpPr>
          <p:nvPr>
            <p:ph type="sldNum" sz="quarter" idx="4294967295"/>
          </p:nvPr>
        </p:nvSpPr>
        <p:spPr>
          <a:xfrm>
            <a:off x="8286750" y="7004050"/>
            <a:ext cx="2406650" cy="401638"/>
          </a:xfrm>
          <a:prstGeom prst="rect">
            <a:avLst/>
          </a:prstGeom>
        </p:spPr>
        <p:txBody>
          <a:bodyPr vert="horz" wrap="square" lIns="0" tIns="220563" rIns="0" bIns="0" rtlCol="0">
            <a:spAutoFit/>
          </a:bodyPr>
          <a:lstStyle/>
          <a:p>
            <a:pPr marL="2115820">
              <a:lnSpc>
                <a:spcPts val="1260"/>
              </a:lnSpc>
            </a:pPr>
            <a:fld id="{81D60167-4931-47E6-BA6A-407CBD079E47}" type="slidenum">
              <a:rPr dirty="0"/>
              <a:t>33</a:t>
            </a:fld>
            <a:endParaRPr dirty="0"/>
          </a:p>
        </p:txBody>
      </p:sp>
      <p:sp>
        <p:nvSpPr>
          <p:cNvPr id="3" name="object 3"/>
          <p:cNvSpPr/>
          <p:nvPr/>
        </p:nvSpPr>
        <p:spPr>
          <a:xfrm>
            <a:off x="2755264" y="4312158"/>
            <a:ext cx="6512559" cy="0"/>
          </a:xfrm>
          <a:custGeom>
            <a:avLst/>
            <a:gdLst/>
            <a:ahLst/>
            <a:cxnLst/>
            <a:rect l="l" t="t" r="r" b="b"/>
            <a:pathLst>
              <a:path w="6512559">
                <a:moveTo>
                  <a:pt x="0" y="0"/>
                </a:moveTo>
                <a:lnTo>
                  <a:pt x="6512052" y="0"/>
                </a:lnTo>
              </a:path>
            </a:pathLst>
          </a:custGeom>
          <a:ln w="19812">
            <a:solidFill>
              <a:srgbClr val="CC99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5014" y="219270"/>
            <a:ext cx="9223058" cy="400110"/>
          </a:xfrm>
          <a:prstGeom prst="rect">
            <a:avLst/>
          </a:prstGeom>
        </p:spPr>
        <p:txBody>
          <a:bodyPr vert="horz" wrap="square" lIns="0" tIns="0" rIns="0" bIns="0" rtlCol="0">
            <a:spAutoFit/>
          </a:bodyPr>
          <a:lstStyle/>
          <a:p>
            <a:pPr marL="12700">
              <a:lnSpc>
                <a:spcPct val="100000"/>
              </a:lnSpc>
            </a:pPr>
            <a:r>
              <a:rPr sz="2600" b="1" dirty="0"/>
              <a:t>Structure du langage java</a:t>
            </a:r>
          </a:p>
        </p:txBody>
      </p:sp>
      <p:sp>
        <p:nvSpPr>
          <p:cNvPr id="7" name="object 7"/>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34</a:t>
            </a:fld>
            <a:endParaRPr dirty="0"/>
          </a:p>
        </p:txBody>
      </p:sp>
      <p:sp>
        <p:nvSpPr>
          <p:cNvPr id="3" name="object 3"/>
          <p:cNvSpPr/>
          <p:nvPr/>
        </p:nvSpPr>
        <p:spPr>
          <a:xfrm>
            <a:off x="774072" y="3777996"/>
            <a:ext cx="9144000" cy="3429000"/>
          </a:xfrm>
          <a:custGeom>
            <a:avLst/>
            <a:gdLst/>
            <a:ahLst/>
            <a:cxnLst/>
            <a:rect l="l" t="t" r="r" b="b"/>
            <a:pathLst>
              <a:path w="9144000" h="3429000">
                <a:moveTo>
                  <a:pt x="0" y="0"/>
                </a:moveTo>
                <a:lnTo>
                  <a:pt x="9143992" y="0"/>
                </a:lnTo>
                <a:lnTo>
                  <a:pt x="9143992" y="3429000"/>
                </a:lnTo>
                <a:lnTo>
                  <a:pt x="0" y="3429000"/>
                </a:lnTo>
                <a:lnTo>
                  <a:pt x="0" y="0"/>
                </a:lnTo>
                <a:close/>
              </a:path>
            </a:pathLst>
          </a:custGeom>
          <a:solidFill>
            <a:srgbClr val="FFFFFF"/>
          </a:solidFill>
        </p:spPr>
        <p:txBody>
          <a:bodyPr wrap="square" lIns="0" tIns="0" rIns="0" bIns="0" rtlCol="0"/>
          <a:lstStyle/>
          <a:p>
            <a:endParaRPr/>
          </a:p>
        </p:txBody>
      </p:sp>
      <p:sp>
        <p:nvSpPr>
          <p:cNvPr id="4" name="object 4"/>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5" name="object 5"/>
          <p:cNvSpPr txBox="1"/>
          <p:nvPr/>
        </p:nvSpPr>
        <p:spPr>
          <a:xfrm>
            <a:off x="365922" y="1018411"/>
            <a:ext cx="10086177" cy="2631490"/>
          </a:xfrm>
          <a:prstGeom prst="rect">
            <a:avLst/>
          </a:prstGeom>
        </p:spPr>
        <p:txBody>
          <a:bodyPr vert="horz" wrap="square" lIns="0" tIns="0" rIns="0" bIns="0" rtlCol="0">
            <a:spAutoFit/>
          </a:bodyPr>
          <a:lstStyle/>
          <a:p>
            <a:pPr marL="355600" marR="5080" indent="-342900">
              <a:lnSpc>
                <a:spcPts val="2810"/>
              </a:lnSpc>
              <a:buClr>
                <a:srgbClr val="CC9900"/>
              </a:buClr>
              <a:buSzPct val="65384"/>
              <a:buFont typeface="Wingdings"/>
              <a:buChar char=""/>
              <a:tabLst>
                <a:tab pos="355600" algn="l"/>
              </a:tabLst>
            </a:pPr>
            <a:r>
              <a:rPr sz="1500" kern="0" dirty="0">
                <a:solidFill>
                  <a:srgbClr val="002060"/>
                </a:solidFill>
                <a:latin typeface="Poppins" panose="00000500000000000000" pitchFamily="2" charset="0"/>
                <a:cs typeface="Poppins" panose="00000500000000000000" pitchFamily="2" charset="0"/>
              </a:rPr>
              <a:t>Au niveau syntaxe, Java est un langage de  programmation qui ressemble beaucoup au langage  c++</a:t>
            </a:r>
          </a:p>
          <a:p>
            <a:pPr marL="355600" marR="592455" indent="-342900">
              <a:lnSpc>
                <a:spcPts val="2810"/>
              </a:lnSpc>
              <a:spcBef>
                <a:spcPts val="620"/>
              </a:spcBef>
              <a:buClr>
                <a:srgbClr val="CC9900"/>
              </a:buClr>
              <a:buSzPct val="65384"/>
              <a:buFont typeface="Wingdings"/>
              <a:buChar char=""/>
              <a:tabLst>
                <a:tab pos="355600" algn="l"/>
              </a:tabLst>
            </a:pPr>
            <a:r>
              <a:rPr sz="1500" kern="0" dirty="0">
                <a:solidFill>
                  <a:srgbClr val="002060"/>
                </a:solidFill>
                <a:latin typeface="Poppins" panose="00000500000000000000" pitchFamily="2" charset="0"/>
                <a:cs typeface="Poppins" panose="00000500000000000000" pitchFamily="2" charset="0"/>
              </a:rPr>
              <a:t>Toute fois quelques simplifications ont été  apportées à java pour des raisons de sécurité et  d’optimisation.</a:t>
            </a:r>
          </a:p>
          <a:p>
            <a:pPr marL="355600" marR="43815" indent="-342900">
              <a:lnSpc>
                <a:spcPts val="2810"/>
              </a:lnSpc>
              <a:spcBef>
                <a:spcPts val="620"/>
              </a:spcBef>
              <a:buClr>
                <a:srgbClr val="CC9900"/>
              </a:buClr>
              <a:buSzPct val="65384"/>
              <a:buFont typeface="Wingdings"/>
              <a:buChar char=""/>
              <a:tabLst>
                <a:tab pos="355600" algn="l"/>
                <a:tab pos="1915160" algn="l"/>
              </a:tabLst>
            </a:pPr>
            <a:r>
              <a:rPr sz="1500" kern="0" dirty="0">
                <a:solidFill>
                  <a:srgbClr val="002060"/>
                </a:solidFill>
                <a:latin typeface="Poppins" panose="00000500000000000000" pitchFamily="2" charset="0"/>
                <a:cs typeface="Poppins" panose="00000500000000000000" pitchFamily="2" charset="0"/>
              </a:rPr>
              <a:t>Dans cette partie nous ferons une présentation  succincte	des types primitifs, les enveloppeurs,  déclarations des variables, le casting des primitives,  les opérateurs arithmétiques et logiques, les  structures de contrôle (if, swich, for et while)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4543" y="258634"/>
            <a:ext cx="9223058" cy="400110"/>
          </a:xfrm>
          <a:prstGeom prst="rect">
            <a:avLst/>
          </a:prstGeom>
        </p:spPr>
        <p:txBody>
          <a:bodyPr vert="horz" wrap="square" lIns="0" tIns="0" rIns="0" bIns="0" rtlCol="0">
            <a:spAutoFit/>
          </a:bodyPr>
          <a:lstStyle/>
          <a:p>
            <a:pPr marL="12700">
              <a:lnSpc>
                <a:spcPct val="100000"/>
              </a:lnSpc>
            </a:pPr>
            <a:r>
              <a:rPr sz="2600" b="1" dirty="0"/>
              <a:t>Les primitives</a:t>
            </a:r>
          </a:p>
        </p:txBody>
      </p:sp>
      <p:sp>
        <p:nvSpPr>
          <p:cNvPr id="7" name="object 7"/>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35</a:t>
            </a:fld>
            <a:endParaRPr dirty="0"/>
          </a:p>
        </p:txBody>
      </p:sp>
      <p:sp>
        <p:nvSpPr>
          <p:cNvPr id="3" name="object 3"/>
          <p:cNvSpPr txBox="1"/>
          <p:nvPr/>
        </p:nvSpPr>
        <p:spPr>
          <a:xfrm>
            <a:off x="730516" y="1025904"/>
            <a:ext cx="7714615" cy="230832"/>
          </a:xfrm>
          <a:prstGeom prst="rect">
            <a:avLst/>
          </a:prstGeom>
        </p:spPr>
        <p:txBody>
          <a:bodyPr vert="horz" wrap="square" lIns="0" tIns="0" rIns="0" bIns="0" rtlCol="0">
            <a:spAutoFit/>
          </a:bodyPr>
          <a:lstStyle/>
          <a:p>
            <a:pPr marL="12700">
              <a:lnSpc>
                <a:spcPct val="100000"/>
              </a:lnSpc>
            </a:pPr>
            <a:r>
              <a:rPr sz="1500" kern="0" dirty="0">
                <a:solidFill>
                  <a:srgbClr val="002060"/>
                </a:solidFill>
                <a:latin typeface="Poppins" panose="00000500000000000000" pitchFamily="2" charset="0"/>
                <a:cs typeface="Poppins" panose="00000500000000000000" pitchFamily="2" charset="0"/>
              </a:rPr>
              <a:t>Java dispose des primitives suivantes :</a:t>
            </a:r>
          </a:p>
        </p:txBody>
      </p:sp>
      <p:graphicFrame>
        <p:nvGraphicFramePr>
          <p:cNvPr id="5" name="object 5"/>
          <p:cNvGraphicFramePr>
            <a:graphicFrameLocks noGrp="1"/>
          </p:cNvGraphicFramePr>
          <p:nvPr>
            <p:extLst>
              <p:ext uri="{D42A27DB-BD31-4B8C-83A1-F6EECF244321}">
                <p14:modId xmlns:p14="http://schemas.microsoft.com/office/powerpoint/2010/main" val="3646017706"/>
              </p:ext>
            </p:extLst>
          </p:nvPr>
        </p:nvGraphicFramePr>
        <p:xfrm>
          <a:off x="730516" y="1568450"/>
          <a:ext cx="7226166" cy="3871096"/>
        </p:xfrm>
        <a:graphic>
          <a:graphicData uri="http://schemas.openxmlformats.org/drawingml/2006/table">
            <a:tbl>
              <a:tblPr firstRow="1" bandRow="1">
                <a:tableStyleId>{2D5ABB26-0587-4C30-8999-92F81FD0307C}</a:tableStyleId>
              </a:tblPr>
              <a:tblGrid>
                <a:gridCol w="1569262">
                  <a:extLst>
                    <a:ext uri="{9D8B030D-6E8A-4147-A177-3AD203B41FA5}">
                      <a16:colId xmlns:a16="http://schemas.microsoft.com/office/drawing/2014/main" val="20000"/>
                    </a:ext>
                  </a:extLst>
                </a:gridCol>
                <a:gridCol w="4462787">
                  <a:extLst>
                    <a:ext uri="{9D8B030D-6E8A-4147-A177-3AD203B41FA5}">
                      <a16:colId xmlns:a16="http://schemas.microsoft.com/office/drawing/2014/main" val="20001"/>
                    </a:ext>
                  </a:extLst>
                </a:gridCol>
                <a:gridCol w="1194117">
                  <a:extLst>
                    <a:ext uri="{9D8B030D-6E8A-4147-A177-3AD203B41FA5}">
                      <a16:colId xmlns:a16="http://schemas.microsoft.com/office/drawing/2014/main" val="20002"/>
                    </a:ext>
                  </a:extLst>
                </a:gridCol>
              </a:tblGrid>
              <a:tr h="152400">
                <a:tc>
                  <a:txBody>
                    <a:bodyPr/>
                    <a:lstStyle/>
                    <a:p>
                      <a:pPr marL="22225">
                        <a:lnSpc>
                          <a:spcPct val="100000"/>
                        </a:lnSpc>
                        <a:spcBef>
                          <a:spcPts val="15"/>
                        </a:spcBef>
                      </a:pPr>
                      <a:r>
                        <a:rPr sz="1500" kern="0" dirty="0">
                          <a:solidFill>
                            <a:srgbClr val="002060"/>
                          </a:solidFill>
                          <a:latin typeface="Poppins" panose="00000500000000000000" pitchFamily="2" charset="0"/>
                          <a:ea typeface="+mn-ea"/>
                          <a:cs typeface="Poppins" panose="00000500000000000000" pitchFamily="2" charset="0"/>
                        </a:rPr>
                        <a:t>Primitive</a:t>
                      </a:r>
                      <a:endParaRPr sz="1500" kern="0">
                        <a:solidFill>
                          <a:srgbClr val="002060"/>
                        </a:solidFill>
                        <a:latin typeface="Poppins" panose="00000500000000000000" pitchFamily="2" charset="0"/>
                        <a:ea typeface="+mn-ea"/>
                        <a:cs typeface="Poppins" panose="00000500000000000000" pitchFamily="2" charset="0"/>
                      </a:endParaRPr>
                    </a:p>
                  </a:txBody>
                  <a:tcPr marL="0" marR="0" marT="0" marB="0">
                    <a:lnB w="27432">
                      <a:solidFill>
                        <a:srgbClr val="000000"/>
                      </a:solidFill>
                      <a:prstDash val="solid"/>
                    </a:lnB>
                  </a:tcPr>
                </a:tc>
                <a:tc>
                  <a:txBody>
                    <a:bodyPr/>
                    <a:lstStyle/>
                    <a:p>
                      <a:pPr marL="349885">
                        <a:lnSpc>
                          <a:spcPct val="100000"/>
                        </a:lnSpc>
                        <a:spcBef>
                          <a:spcPts val="15"/>
                        </a:spcBef>
                      </a:pPr>
                      <a:r>
                        <a:rPr sz="1500" kern="0" dirty="0">
                          <a:solidFill>
                            <a:srgbClr val="002060"/>
                          </a:solidFill>
                          <a:latin typeface="Poppins" panose="00000500000000000000" pitchFamily="2" charset="0"/>
                          <a:ea typeface="+mn-ea"/>
                          <a:cs typeface="Poppins" panose="00000500000000000000" pitchFamily="2" charset="0"/>
                        </a:rPr>
                        <a:t>Étendue</a:t>
                      </a:r>
                    </a:p>
                  </a:txBody>
                  <a:tcPr marL="0" marR="0" marT="0" marB="0">
                    <a:lnB w="27432">
                      <a:solidFill>
                        <a:srgbClr val="000000"/>
                      </a:solidFill>
                      <a:prstDash val="solid"/>
                    </a:lnB>
                  </a:tcPr>
                </a:tc>
                <a:tc>
                  <a:txBody>
                    <a:bodyPr/>
                    <a:lstStyle/>
                    <a:p>
                      <a:pPr marL="459740">
                        <a:lnSpc>
                          <a:spcPct val="100000"/>
                        </a:lnSpc>
                        <a:spcBef>
                          <a:spcPts val="15"/>
                        </a:spcBef>
                      </a:pPr>
                      <a:r>
                        <a:rPr sz="1500" kern="0" dirty="0">
                          <a:solidFill>
                            <a:srgbClr val="002060"/>
                          </a:solidFill>
                          <a:latin typeface="Poppins" panose="00000500000000000000" pitchFamily="2" charset="0"/>
                          <a:ea typeface="+mn-ea"/>
                          <a:cs typeface="Poppins" panose="00000500000000000000" pitchFamily="2" charset="0"/>
                        </a:rPr>
                        <a:t>Taille</a:t>
                      </a:r>
                    </a:p>
                  </a:txBody>
                  <a:tcPr marL="0" marR="0" marT="0" marB="0">
                    <a:lnB w="27432">
                      <a:solidFill>
                        <a:srgbClr val="000000"/>
                      </a:solidFill>
                      <a:prstDash val="solid"/>
                    </a:lnB>
                  </a:tcPr>
                </a:tc>
                <a:extLst>
                  <a:ext uri="{0D108BD9-81ED-4DB2-BD59-A6C34878D82A}">
                    <a16:rowId xmlns:a16="http://schemas.microsoft.com/office/drawing/2014/main" val="10000"/>
                  </a:ext>
                </a:extLst>
              </a:tr>
              <a:tr h="748421">
                <a:tc>
                  <a:txBody>
                    <a:bodyPr/>
                    <a:lstStyle/>
                    <a:p>
                      <a:pPr>
                        <a:lnSpc>
                          <a:spcPct val="100000"/>
                        </a:lnSpc>
                        <a:spcBef>
                          <a:spcPts val="20"/>
                        </a:spcBef>
                      </a:pPr>
                      <a:endParaRPr sz="1500" kern="0" dirty="0">
                        <a:solidFill>
                          <a:srgbClr val="002060"/>
                        </a:solidFill>
                        <a:latin typeface="Poppins" panose="00000500000000000000" pitchFamily="2" charset="0"/>
                        <a:ea typeface="+mn-ea"/>
                        <a:cs typeface="Poppins" panose="00000500000000000000" pitchFamily="2" charset="0"/>
                      </a:endParaRPr>
                    </a:p>
                    <a:p>
                      <a:pPr marL="22225">
                        <a:lnSpc>
                          <a:spcPct val="100000"/>
                        </a:lnSpc>
                      </a:pPr>
                      <a:r>
                        <a:rPr sz="1500" kern="0" dirty="0">
                          <a:solidFill>
                            <a:srgbClr val="002060"/>
                          </a:solidFill>
                          <a:latin typeface="Poppins" panose="00000500000000000000" pitchFamily="2" charset="0"/>
                          <a:ea typeface="+mn-ea"/>
                          <a:cs typeface="Poppins" panose="00000500000000000000" pitchFamily="2" charset="0"/>
                        </a:rPr>
                        <a:t>char</a:t>
                      </a:r>
                    </a:p>
                  </a:txBody>
                  <a:tcPr marL="0" marR="0" marT="0" marB="0">
                    <a:lnT w="27432">
                      <a:solidFill>
                        <a:srgbClr val="000000"/>
                      </a:solidFill>
                      <a:prstDash val="solid"/>
                    </a:lnT>
                  </a:tcPr>
                </a:tc>
                <a:tc>
                  <a:txBody>
                    <a:bodyPr/>
                    <a:lstStyle/>
                    <a:p>
                      <a:pPr>
                        <a:lnSpc>
                          <a:spcPct val="100000"/>
                        </a:lnSpc>
                        <a:spcBef>
                          <a:spcPts val="20"/>
                        </a:spcBef>
                      </a:pPr>
                      <a:endParaRPr sz="1500" kern="0" dirty="0">
                        <a:solidFill>
                          <a:srgbClr val="002060"/>
                        </a:solidFill>
                        <a:latin typeface="Poppins" panose="00000500000000000000" pitchFamily="2" charset="0"/>
                        <a:ea typeface="+mn-ea"/>
                        <a:cs typeface="Poppins" panose="00000500000000000000" pitchFamily="2" charset="0"/>
                      </a:endParaRPr>
                    </a:p>
                    <a:p>
                      <a:pPr marL="349885">
                        <a:lnSpc>
                          <a:spcPct val="100000"/>
                        </a:lnSpc>
                      </a:pPr>
                      <a:r>
                        <a:rPr sz="1500" kern="0" dirty="0">
                          <a:solidFill>
                            <a:srgbClr val="002060"/>
                          </a:solidFill>
                          <a:latin typeface="Poppins" panose="00000500000000000000" pitchFamily="2" charset="0"/>
                          <a:ea typeface="+mn-ea"/>
                          <a:cs typeface="Poppins" panose="00000500000000000000" pitchFamily="2" charset="0"/>
                        </a:rPr>
                        <a:t>0 à 65 535</a:t>
                      </a:r>
                    </a:p>
                  </a:txBody>
                  <a:tcPr marL="0" marR="0" marT="0" marB="0">
                    <a:lnT w="27432">
                      <a:solidFill>
                        <a:srgbClr val="000000"/>
                      </a:solidFill>
                      <a:prstDash val="solid"/>
                    </a:lnT>
                  </a:tcPr>
                </a:tc>
                <a:tc>
                  <a:txBody>
                    <a:bodyPr/>
                    <a:lstStyle/>
                    <a:p>
                      <a:pPr>
                        <a:lnSpc>
                          <a:spcPct val="100000"/>
                        </a:lnSpc>
                        <a:spcBef>
                          <a:spcPts val="20"/>
                        </a:spcBef>
                      </a:pPr>
                      <a:endParaRPr sz="1500" kern="0" dirty="0">
                        <a:solidFill>
                          <a:srgbClr val="002060"/>
                        </a:solidFill>
                        <a:latin typeface="Poppins" panose="00000500000000000000" pitchFamily="2" charset="0"/>
                        <a:ea typeface="+mn-ea"/>
                        <a:cs typeface="Poppins" panose="00000500000000000000" pitchFamily="2" charset="0"/>
                      </a:endParaRPr>
                    </a:p>
                    <a:p>
                      <a:pPr marL="459105">
                        <a:lnSpc>
                          <a:spcPct val="100000"/>
                        </a:lnSpc>
                      </a:pPr>
                      <a:r>
                        <a:rPr sz="1500" kern="0" dirty="0">
                          <a:solidFill>
                            <a:srgbClr val="002060"/>
                          </a:solidFill>
                          <a:latin typeface="Poppins" panose="00000500000000000000" pitchFamily="2" charset="0"/>
                          <a:ea typeface="+mn-ea"/>
                          <a:cs typeface="Poppins" panose="00000500000000000000" pitchFamily="2" charset="0"/>
                        </a:rPr>
                        <a:t>16 bits</a:t>
                      </a:r>
                    </a:p>
                  </a:txBody>
                  <a:tcPr marL="0" marR="0" marT="0" marB="0">
                    <a:lnT w="27432">
                      <a:solidFill>
                        <a:srgbClr val="000000"/>
                      </a:solidFill>
                      <a:prstDash val="solid"/>
                    </a:lnT>
                  </a:tcPr>
                </a:tc>
                <a:extLst>
                  <a:ext uri="{0D108BD9-81ED-4DB2-BD59-A6C34878D82A}">
                    <a16:rowId xmlns:a16="http://schemas.microsoft.com/office/drawing/2014/main" val="10001"/>
                  </a:ext>
                </a:extLst>
              </a:tr>
              <a:tr h="434340">
                <a:tc>
                  <a:txBody>
                    <a:bodyPr/>
                    <a:lstStyle/>
                    <a:p>
                      <a:pPr marL="22225">
                        <a:lnSpc>
                          <a:spcPct val="100000"/>
                        </a:lnSpc>
                        <a:spcBef>
                          <a:spcPts val="890"/>
                        </a:spcBef>
                      </a:pPr>
                      <a:r>
                        <a:rPr sz="1500" kern="0" dirty="0">
                          <a:solidFill>
                            <a:srgbClr val="002060"/>
                          </a:solidFill>
                          <a:latin typeface="Poppins" panose="00000500000000000000" pitchFamily="2" charset="0"/>
                          <a:ea typeface="+mn-ea"/>
                          <a:cs typeface="Poppins" panose="00000500000000000000" pitchFamily="2" charset="0"/>
                        </a:rPr>
                        <a:t>short</a:t>
                      </a:r>
                      <a:endParaRPr sz="1500" kern="0">
                        <a:solidFill>
                          <a:srgbClr val="002060"/>
                        </a:solidFill>
                        <a:latin typeface="Poppins" panose="00000500000000000000" pitchFamily="2" charset="0"/>
                        <a:ea typeface="+mn-ea"/>
                        <a:cs typeface="Poppins" panose="00000500000000000000" pitchFamily="2" charset="0"/>
                      </a:endParaRPr>
                    </a:p>
                  </a:txBody>
                  <a:tcPr marL="0" marR="0" marT="0" marB="0"/>
                </a:tc>
                <a:tc>
                  <a:txBody>
                    <a:bodyPr/>
                    <a:lstStyle/>
                    <a:p>
                      <a:pPr marL="349885">
                        <a:lnSpc>
                          <a:spcPct val="100000"/>
                        </a:lnSpc>
                        <a:spcBef>
                          <a:spcPts val="890"/>
                        </a:spcBef>
                      </a:pPr>
                      <a:r>
                        <a:rPr sz="1500" kern="0" dirty="0">
                          <a:solidFill>
                            <a:srgbClr val="002060"/>
                          </a:solidFill>
                          <a:latin typeface="Poppins" panose="00000500000000000000" pitchFamily="2" charset="0"/>
                          <a:ea typeface="+mn-ea"/>
                          <a:cs typeface="Poppins" panose="00000500000000000000" pitchFamily="2" charset="0"/>
                        </a:rPr>
                        <a:t>-32 768 à +32 767</a:t>
                      </a:r>
                    </a:p>
                  </a:txBody>
                  <a:tcPr marL="0" marR="0" marT="0" marB="0"/>
                </a:tc>
                <a:tc>
                  <a:txBody>
                    <a:bodyPr/>
                    <a:lstStyle/>
                    <a:p>
                      <a:pPr marL="460375">
                        <a:lnSpc>
                          <a:spcPct val="100000"/>
                        </a:lnSpc>
                        <a:spcBef>
                          <a:spcPts val="890"/>
                        </a:spcBef>
                      </a:pPr>
                      <a:r>
                        <a:rPr sz="1500" kern="0" dirty="0">
                          <a:solidFill>
                            <a:srgbClr val="002060"/>
                          </a:solidFill>
                          <a:latin typeface="Poppins" panose="00000500000000000000" pitchFamily="2" charset="0"/>
                          <a:ea typeface="+mn-ea"/>
                          <a:cs typeface="Poppins" panose="00000500000000000000" pitchFamily="2" charset="0"/>
                        </a:rPr>
                        <a:t>16 bits</a:t>
                      </a:r>
                      <a:endParaRPr sz="1500" kern="0">
                        <a:solidFill>
                          <a:srgbClr val="002060"/>
                        </a:solidFill>
                        <a:latin typeface="Poppins" panose="00000500000000000000" pitchFamily="2" charset="0"/>
                        <a:ea typeface="+mn-ea"/>
                        <a:cs typeface="Poppins" panose="00000500000000000000" pitchFamily="2" charset="0"/>
                      </a:endParaRPr>
                    </a:p>
                  </a:txBody>
                  <a:tcPr marL="0" marR="0" marT="0" marB="0"/>
                </a:tc>
                <a:extLst>
                  <a:ext uri="{0D108BD9-81ED-4DB2-BD59-A6C34878D82A}">
                    <a16:rowId xmlns:a16="http://schemas.microsoft.com/office/drawing/2014/main" val="10002"/>
                  </a:ext>
                </a:extLst>
              </a:tr>
              <a:tr h="2088638">
                <a:tc>
                  <a:txBody>
                    <a:bodyPr/>
                    <a:lstStyle/>
                    <a:p>
                      <a:pPr marL="22225">
                        <a:lnSpc>
                          <a:spcPts val="2030"/>
                        </a:lnSpc>
                      </a:pPr>
                      <a:r>
                        <a:rPr sz="1500" kern="0" dirty="0">
                          <a:solidFill>
                            <a:srgbClr val="002060"/>
                          </a:solidFill>
                          <a:latin typeface="Poppins" panose="00000500000000000000" pitchFamily="2" charset="0"/>
                          <a:ea typeface="+mn-ea"/>
                          <a:cs typeface="Poppins" panose="00000500000000000000" pitchFamily="2" charset="0"/>
                        </a:rPr>
                        <a:t>int</a:t>
                      </a:r>
                    </a:p>
                    <a:p>
                      <a:pPr marL="22225" marR="544830">
                        <a:lnSpc>
                          <a:spcPct val="100000"/>
                        </a:lnSpc>
                      </a:pPr>
                      <a:r>
                        <a:rPr sz="1500" kern="0" dirty="0">
                          <a:solidFill>
                            <a:srgbClr val="002060"/>
                          </a:solidFill>
                          <a:latin typeface="Poppins" panose="00000500000000000000" pitchFamily="2" charset="0"/>
                          <a:ea typeface="+mn-ea"/>
                          <a:cs typeface="Poppins" panose="00000500000000000000" pitchFamily="2" charset="0"/>
                        </a:rPr>
                        <a:t>long  float  double  boolean</a:t>
                      </a:r>
                    </a:p>
                  </a:txBody>
                  <a:tcPr marL="0" marR="0" marT="0" marB="0"/>
                </a:tc>
                <a:tc>
                  <a:txBody>
                    <a:bodyPr/>
                    <a:lstStyle/>
                    <a:p>
                      <a:pPr marL="349885">
                        <a:lnSpc>
                          <a:spcPts val="2030"/>
                        </a:lnSpc>
                      </a:pPr>
                      <a:r>
                        <a:rPr sz="1500" kern="0" dirty="0">
                          <a:solidFill>
                            <a:srgbClr val="002060"/>
                          </a:solidFill>
                          <a:latin typeface="Poppins" panose="00000500000000000000" pitchFamily="2" charset="0"/>
                          <a:ea typeface="+mn-ea"/>
                          <a:cs typeface="Poppins" panose="00000500000000000000" pitchFamily="2" charset="0"/>
                        </a:rPr>
                        <a:t>-2 147 483 648 à + 2 147 483 647</a:t>
                      </a:r>
                    </a:p>
                    <a:p>
                      <a:pPr>
                        <a:lnSpc>
                          <a:spcPct val="100000"/>
                        </a:lnSpc>
                        <a:spcBef>
                          <a:spcPts val="35"/>
                        </a:spcBef>
                      </a:pPr>
                      <a:endParaRPr sz="1500" kern="0" dirty="0">
                        <a:solidFill>
                          <a:srgbClr val="002060"/>
                        </a:solidFill>
                        <a:latin typeface="Poppins" panose="00000500000000000000" pitchFamily="2" charset="0"/>
                        <a:ea typeface="+mn-ea"/>
                        <a:cs typeface="Poppins" panose="00000500000000000000" pitchFamily="2" charset="0"/>
                      </a:endParaRPr>
                    </a:p>
                    <a:p>
                      <a:pPr marL="349885">
                        <a:lnSpc>
                          <a:spcPct val="100000"/>
                        </a:lnSpc>
                      </a:pPr>
                      <a:r>
                        <a:rPr sz="1500" kern="0" dirty="0">
                          <a:solidFill>
                            <a:srgbClr val="002060"/>
                          </a:solidFill>
                          <a:latin typeface="Poppins" panose="00000500000000000000" pitchFamily="2" charset="0"/>
                          <a:ea typeface="+mn-ea"/>
                          <a:cs typeface="Poppins" panose="00000500000000000000" pitchFamily="2" charset="0"/>
                        </a:rPr>
                        <a:t>de ± 1.4E-45 à ± 3.40282347E38</a:t>
                      </a:r>
                    </a:p>
                    <a:p>
                      <a:pPr>
                        <a:lnSpc>
                          <a:spcPct val="100000"/>
                        </a:lnSpc>
                        <a:spcBef>
                          <a:spcPts val="35"/>
                        </a:spcBef>
                      </a:pPr>
                      <a:endParaRPr sz="1500" kern="0" dirty="0">
                        <a:solidFill>
                          <a:srgbClr val="002060"/>
                        </a:solidFill>
                        <a:latin typeface="Poppins" panose="00000500000000000000" pitchFamily="2" charset="0"/>
                        <a:ea typeface="+mn-ea"/>
                        <a:cs typeface="Poppins" panose="00000500000000000000" pitchFamily="2" charset="0"/>
                      </a:endParaRPr>
                    </a:p>
                    <a:p>
                      <a:pPr marL="349885">
                        <a:lnSpc>
                          <a:spcPct val="100000"/>
                        </a:lnSpc>
                      </a:pPr>
                      <a:r>
                        <a:rPr sz="1500" kern="0" dirty="0">
                          <a:solidFill>
                            <a:srgbClr val="002060"/>
                          </a:solidFill>
                          <a:latin typeface="Poppins" panose="00000500000000000000" pitchFamily="2" charset="0"/>
                          <a:ea typeface="+mn-ea"/>
                          <a:cs typeface="Poppins" panose="00000500000000000000" pitchFamily="2" charset="0"/>
                        </a:rPr>
                        <a:t>true ou false</a:t>
                      </a:r>
                    </a:p>
                  </a:txBody>
                  <a:tcPr marL="0" marR="0" marT="0" marB="0"/>
                </a:tc>
                <a:tc>
                  <a:txBody>
                    <a:bodyPr/>
                    <a:lstStyle/>
                    <a:p>
                      <a:pPr marL="461009">
                        <a:lnSpc>
                          <a:spcPts val="2030"/>
                        </a:lnSpc>
                      </a:pPr>
                      <a:r>
                        <a:rPr sz="1500" kern="0" dirty="0">
                          <a:solidFill>
                            <a:srgbClr val="002060"/>
                          </a:solidFill>
                          <a:latin typeface="Poppins" panose="00000500000000000000" pitchFamily="2" charset="0"/>
                          <a:ea typeface="+mn-ea"/>
                          <a:cs typeface="Poppins" panose="00000500000000000000" pitchFamily="2" charset="0"/>
                        </a:rPr>
                        <a:t>32 bits</a:t>
                      </a:r>
                    </a:p>
                    <a:p>
                      <a:pPr marL="459105">
                        <a:lnSpc>
                          <a:spcPct val="100000"/>
                        </a:lnSpc>
                      </a:pPr>
                      <a:r>
                        <a:rPr sz="1500" kern="0" dirty="0">
                          <a:solidFill>
                            <a:srgbClr val="002060"/>
                          </a:solidFill>
                          <a:latin typeface="Poppins" panose="00000500000000000000" pitchFamily="2" charset="0"/>
                          <a:ea typeface="+mn-ea"/>
                          <a:cs typeface="Poppins" panose="00000500000000000000" pitchFamily="2" charset="0"/>
                        </a:rPr>
                        <a:t>64 bits</a:t>
                      </a:r>
                    </a:p>
                    <a:p>
                      <a:pPr marL="459105">
                        <a:lnSpc>
                          <a:spcPct val="100000"/>
                        </a:lnSpc>
                      </a:pPr>
                      <a:r>
                        <a:rPr sz="1500" kern="0" dirty="0">
                          <a:solidFill>
                            <a:srgbClr val="002060"/>
                          </a:solidFill>
                          <a:latin typeface="Poppins" panose="00000500000000000000" pitchFamily="2" charset="0"/>
                          <a:ea typeface="+mn-ea"/>
                          <a:cs typeface="Poppins" panose="00000500000000000000" pitchFamily="2" charset="0"/>
                        </a:rPr>
                        <a:t>32 bits</a:t>
                      </a:r>
                    </a:p>
                    <a:p>
                      <a:pPr marL="459105">
                        <a:lnSpc>
                          <a:spcPct val="100000"/>
                        </a:lnSpc>
                      </a:pPr>
                      <a:r>
                        <a:rPr sz="1500" kern="0" dirty="0">
                          <a:solidFill>
                            <a:srgbClr val="002060"/>
                          </a:solidFill>
                          <a:latin typeface="Poppins" panose="00000500000000000000" pitchFamily="2" charset="0"/>
                          <a:ea typeface="+mn-ea"/>
                          <a:cs typeface="Poppins" panose="00000500000000000000" pitchFamily="2" charset="0"/>
                        </a:rPr>
                        <a:t>64 bits</a:t>
                      </a:r>
                    </a:p>
                    <a:p>
                      <a:pPr marL="459105">
                        <a:lnSpc>
                          <a:spcPct val="100000"/>
                        </a:lnSpc>
                      </a:pPr>
                      <a:r>
                        <a:rPr sz="1500" kern="0" dirty="0">
                          <a:solidFill>
                            <a:srgbClr val="002060"/>
                          </a:solidFill>
                          <a:latin typeface="Poppins" panose="00000500000000000000" pitchFamily="2" charset="0"/>
                          <a:ea typeface="+mn-ea"/>
                          <a:cs typeface="Poppins" panose="00000500000000000000" pitchFamily="2" charset="0"/>
                        </a:rPr>
                        <a:t>1 bit</a:t>
                      </a:r>
                    </a:p>
                  </a:txBody>
                  <a:tcPr marL="0" marR="0" marT="0" marB="0"/>
                </a:tc>
                <a:extLst>
                  <a:ext uri="{0D108BD9-81ED-4DB2-BD59-A6C34878D82A}">
                    <a16:rowId xmlns:a16="http://schemas.microsoft.com/office/drawing/2014/main" val="10003"/>
                  </a:ext>
                </a:extLst>
              </a:tr>
              <a:tr h="328675">
                <a:tc>
                  <a:txBody>
                    <a:bodyPr/>
                    <a:lstStyle/>
                    <a:p>
                      <a:pPr marL="22225">
                        <a:lnSpc>
                          <a:spcPts val="2030"/>
                        </a:lnSpc>
                      </a:pPr>
                      <a:r>
                        <a:rPr sz="1500" kern="0" dirty="0">
                          <a:solidFill>
                            <a:srgbClr val="002060"/>
                          </a:solidFill>
                          <a:latin typeface="Poppins" panose="00000500000000000000" pitchFamily="2" charset="0"/>
                          <a:ea typeface="+mn-ea"/>
                          <a:cs typeface="Poppins" panose="00000500000000000000" pitchFamily="2" charset="0"/>
                        </a:rPr>
                        <a:t>void</a:t>
                      </a:r>
                    </a:p>
                  </a:txBody>
                  <a:tcPr marL="0" marR="0" marT="0" marB="0"/>
                </a:tc>
                <a:tc>
                  <a:txBody>
                    <a:bodyPr/>
                    <a:lstStyle/>
                    <a:p>
                      <a:pPr marL="415290">
                        <a:lnSpc>
                          <a:spcPts val="2030"/>
                        </a:lnSpc>
                      </a:pPr>
                      <a:r>
                        <a:rPr sz="1500" kern="0" dirty="0">
                          <a:solidFill>
                            <a:srgbClr val="002060"/>
                          </a:solidFill>
                          <a:latin typeface="Poppins" panose="00000500000000000000" pitchFamily="2" charset="0"/>
                          <a:ea typeface="+mn-ea"/>
                          <a:cs typeface="Poppins" panose="00000500000000000000" pitchFamily="2" charset="0"/>
                        </a:rPr>
                        <a:t>-</a:t>
                      </a:r>
                    </a:p>
                  </a:txBody>
                  <a:tcPr marL="0" marR="0" marT="0" marB="0"/>
                </a:tc>
                <a:tc>
                  <a:txBody>
                    <a:bodyPr/>
                    <a:lstStyle/>
                    <a:p>
                      <a:pPr marL="459105">
                        <a:lnSpc>
                          <a:spcPts val="2030"/>
                        </a:lnSpc>
                      </a:pPr>
                      <a:r>
                        <a:rPr sz="1500" kern="0" dirty="0">
                          <a:solidFill>
                            <a:srgbClr val="002060"/>
                          </a:solidFill>
                          <a:latin typeface="Poppins" panose="00000500000000000000" pitchFamily="2" charset="0"/>
                          <a:ea typeface="+mn-ea"/>
                          <a:cs typeface="Poppins" panose="00000500000000000000" pitchFamily="2" charset="0"/>
                        </a:rPr>
                        <a:t>0 bit</a:t>
                      </a:r>
                    </a:p>
                  </a:txBody>
                  <a:tcPr marL="0" marR="0" marT="0" marB="0"/>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7075" y="333148"/>
            <a:ext cx="9223058" cy="400110"/>
          </a:xfrm>
          <a:prstGeom prst="rect">
            <a:avLst/>
          </a:prstGeom>
        </p:spPr>
        <p:txBody>
          <a:bodyPr vert="horz" wrap="square" lIns="0" tIns="0" rIns="0" bIns="0" rtlCol="0">
            <a:spAutoFit/>
          </a:bodyPr>
          <a:lstStyle/>
          <a:p>
            <a:pPr marL="12700">
              <a:lnSpc>
                <a:spcPct val="100000"/>
              </a:lnSpc>
            </a:pPr>
            <a:r>
              <a:rPr sz="2600" b="1" dirty="0"/>
              <a:t>Utilisation des primitives</a:t>
            </a:r>
          </a:p>
        </p:txBody>
      </p:sp>
      <p:sp>
        <p:nvSpPr>
          <p:cNvPr id="6" name="object 6"/>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36</a:t>
            </a:fld>
            <a:endParaRPr dirty="0"/>
          </a:p>
        </p:txBody>
      </p:sp>
      <p:sp>
        <p:nvSpPr>
          <p:cNvPr id="3" name="object 3"/>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4" name="object 4"/>
          <p:cNvSpPr txBox="1"/>
          <p:nvPr/>
        </p:nvSpPr>
        <p:spPr>
          <a:xfrm>
            <a:off x="1104272" y="1440179"/>
            <a:ext cx="9223058" cy="2546851"/>
          </a:xfrm>
          <a:prstGeom prst="rect">
            <a:avLst/>
          </a:prstGeom>
        </p:spPr>
        <p:txBody>
          <a:bodyPr vert="horz" wrap="square" lIns="0" tIns="0" rIns="0" bIns="0" rtlCol="0">
            <a:spAutoFit/>
          </a:bodyPr>
          <a:lstStyle/>
          <a:p>
            <a:pPr marL="355600" marR="405130" indent="-342900">
              <a:lnSpc>
                <a:spcPct val="100000"/>
              </a:lnSpc>
            </a:pPr>
            <a:r>
              <a:rPr sz="1550" spc="-434" dirty="0">
                <a:solidFill>
                  <a:srgbClr val="CC9900"/>
                </a:solidFill>
                <a:latin typeface="Wingdings"/>
                <a:cs typeface="Wingdings"/>
              </a:rPr>
              <a:t></a:t>
            </a:r>
            <a:r>
              <a:rPr sz="1550" spc="605" dirty="0">
                <a:solidFill>
                  <a:srgbClr val="CC9900"/>
                </a:solidFill>
                <a:latin typeface="Times New Roman"/>
                <a:cs typeface="Times New Roman"/>
              </a:rPr>
              <a:t> </a:t>
            </a:r>
            <a:r>
              <a:rPr sz="1500" kern="0" dirty="0">
                <a:solidFill>
                  <a:srgbClr val="002060"/>
                </a:solidFill>
                <a:latin typeface="Poppins" panose="00000500000000000000" pitchFamily="2" charset="0"/>
                <a:cs typeface="Poppins" panose="00000500000000000000" pitchFamily="2" charset="0"/>
              </a:rPr>
              <a:t>Les primitives sont utilisées de façon très simple. Elles  doivent être déclarées, tout comme les handles d'objets,  avec une syntaxe similaire, par exemple :</a:t>
            </a:r>
          </a:p>
          <a:p>
            <a:pPr marL="356870">
              <a:lnSpc>
                <a:spcPct val="100000"/>
              </a:lnSpc>
              <a:spcBef>
                <a:spcPts val="445"/>
              </a:spcBef>
            </a:pPr>
            <a:r>
              <a:rPr sz="1500" kern="0" dirty="0">
                <a:solidFill>
                  <a:srgbClr val="002060"/>
                </a:solidFill>
                <a:latin typeface="Poppins" panose="00000500000000000000" pitchFamily="2" charset="0"/>
                <a:cs typeface="Poppins" panose="00000500000000000000" pitchFamily="2" charset="0"/>
              </a:rPr>
              <a:t> int i;</a:t>
            </a:r>
          </a:p>
          <a:p>
            <a:pPr marL="356870">
              <a:lnSpc>
                <a:spcPct val="100000"/>
              </a:lnSpc>
              <a:spcBef>
                <a:spcPts val="765"/>
              </a:spcBef>
            </a:pPr>
            <a:r>
              <a:rPr sz="1500" kern="0" dirty="0">
                <a:solidFill>
                  <a:srgbClr val="002060"/>
                </a:solidFill>
                <a:latin typeface="Poppins" panose="00000500000000000000" pitchFamily="2" charset="0"/>
                <a:cs typeface="Poppins" panose="00000500000000000000" pitchFamily="2" charset="0"/>
              </a:rPr>
              <a:t> char c;</a:t>
            </a:r>
          </a:p>
          <a:p>
            <a:pPr marL="356870">
              <a:lnSpc>
                <a:spcPct val="100000"/>
              </a:lnSpc>
              <a:spcBef>
                <a:spcPts val="825"/>
              </a:spcBef>
            </a:pPr>
            <a:r>
              <a:rPr sz="1500" kern="0" dirty="0">
                <a:solidFill>
                  <a:srgbClr val="002060"/>
                </a:solidFill>
                <a:latin typeface="Poppins" panose="00000500000000000000" pitchFamily="2" charset="0"/>
                <a:cs typeface="Poppins" panose="00000500000000000000" pitchFamily="2" charset="0"/>
              </a:rPr>
              <a:t> </a:t>
            </a:r>
            <a:r>
              <a:rPr sz="1500" kern="0" dirty="0" err="1">
                <a:solidFill>
                  <a:srgbClr val="002060"/>
                </a:solidFill>
                <a:latin typeface="Poppins" panose="00000500000000000000" pitchFamily="2" charset="0"/>
                <a:cs typeface="Poppins" panose="00000500000000000000" pitchFamily="2" charset="0"/>
              </a:rPr>
              <a:t>boolean</a:t>
            </a:r>
            <a:r>
              <a:rPr sz="1500" kern="0" dirty="0">
                <a:solidFill>
                  <a:srgbClr val="002060"/>
                </a:solidFill>
                <a:latin typeface="Poppins" panose="00000500000000000000" pitchFamily="2" charset="0"/>
                <a:cs typeface="Poppins" panose="00000500000000000000" pitchFamily="2" charset="0"/>
              </a:rPr>
              <a:t> fini;</a:t>
            </a:r>
          </a:p>
          <a:p>
            <a:pPr marL="355600" marR="5080" indent="-342900">
              <a:lnSpc>
                <a:spcPct val="100000"/>
              </a:lnSpc>
              <a:spcBef>
                <a:spcPts val="835"/>
              </a:spcBef>
            </a:pPr>
            <a:r>
              <a:rPr sz="1500" kern="0" dirty="0">
                <a:solidFill>
                  <a:srgbClr val="002060"/>
                </a:solidFill>
                <a:latin typeface="Poppins" panose="00000500000000000000" pitchFamily="2" charset="0"/>
                <a:cs typeface="Poppins" panose="00000500000000000000" pitchFamily="2" charset="0"/>
              </a:rPr>
              <a:t> Les primitives peuvent être initialisées en même temps que  la déclaration.</a:t>
            </a:r>
          </a:p>
          <a:p>
            <a:pPr marL="356870">
              <a:spcBef>
                <a:spcPts val="310"/>
              </a:spcBef>
            </a:pPr>
            <a:r>
              <a:rPr sz="1500" kern="0" dirty="0">
                <a:solidFill>
                  <a:srgbClr val="002060"/>
                </a:solidFill>
                <a:latin typeface="Poppins" panose="00000500000000000000" pitchFamily="2" charset="0"/>
                <a:cs typeface="Poppins" panose="00000500000000000000" pitchFamily="2" charset="0"/>
              </a:rPr>
              <a:t> </a:t>
            </a:r>
            <a:r>
              <a:rPr lang="fr-FR" sz="1500" kern="0" dirty="0" err="1">
                <a:solidFill>
                  <a:srgbClr val="002060"/>
                </a:solidFill>
                <a:latin typeface="Poppins" panose="00000500000000000000" pitchFamily="2" charset="0"/>
                <a:cs typeface="Poppins" panose="00000500000000000000" pitchFamily="2" charset="0"/>
              </a:rPr>
              <a:t>int</a:t>
            </a:r>
            <a:r>
              <a:rPr lang="fr-FR" sz="1500" kern="0" dirty="0">
                <a:solidFill>
                  <a:srgbClr val="002060"/>
                </a:solidFill>
                <a:latin typeface="Poppins" panose="00000500000000000000" pitchFamily="2" charset="0"/>
                <a:cs typeface="Poppins" panose="00000500000000000000" pitchFamily="2" charset="0"/>
              </a:rPr>
              <a:t> i = 12;</a:t>
            </a:r>
            <a:r>
              <a:rPr sz="1500" kern="0" dirty="0">
                <a:solidFill>
                  <a:srgbClr val="002060"/>
                </a:solidFill>
                <a:latin typeface="Poppins" panose="00000500000000000000" pitchFamily="2" charset="0"/>
                <a:cs typeface="Poppins" panose="00000500000000000000" pitchFamily="2" charset="0"/>
              </a:rPr>
              <a:t>                                                                                                                                                                                                                                                                                                                                  </a:t>
            </a:r>
            <a:r>
              <a:rPr lang="fr-FR" sz="1500" kern="0" dirty="0">
                <a:solidFill>
                  <a:srgbClr val="002060"/>
                </a:solidFill>
                <a:latin typeface="Poppins" panose="00000500000000000000" pitchFamily="2" charset="0"/>
                <a:cs typeface="Poppins" panose="00000500000000000000" pitchFamily="2" charset="0"/>
              </a:rPr>
              <a:t> char c = 'a';</a:t>
            </a:r>
            <a:endParaRPr sz="1500" kern="0" dirty="0">
              <a:solidFill>
                <a:srgbClr val="002060"/>
              </a:solidFill>
              <a:latin typeface="Poppins" panose="00000500000000000000" pitchFamily="2" charset="0"/>
              <a:cs typeface="Poppins" panose="00000500000000000000" pitchFamily="2" charset="0"/>
            </a:endParaRPr>
          </a:p>
          <a:p>
            <a:pPr marL="356870">
              <a:lnSpc>
                <a:spcPct val="100000"/>
              </a:lnSpc>
              <a:spcBef>
                <a:spcPts val="505"/>
              </a:spcBef>
            </a:pPr>
            <a:r>
              <a:rPr sz="1500" kern="0" dirty="0">
                <a:solidFill>
                  <a:srgbClr val="002060"/>
                </a:solidFill>
                <a:latin typeface="Poppins" panose="00000500000000000000" pitchFamily="2" charset="0"/>
                <a:cs typeface="Poppins" panose="00000500000000000000" pitchFamily="2" charset="0"/>
              </a:rPr>
              <a:t></a:t>
            </a:r>
            <a:r>
              <a:rPr lang="fr-FR" sz="1500" kern="0" dirty="0">
                <a:solidFill>
                  <a:srgbClr val="002060"/>
                </a:solidFill>
                <a:latin typeface="Poppins" panose="00000500000000000000" pitchFamily="2" charset="0"/>
                <a:cs typeface="Poppins" panose="00000500000000000000" pitchFamily="2" charset="0"/>
              </a:rPr>
              <a:t> </a:t>
            </a:r>
            <a:r>
              <a:rPr lang="fr-FR" sz="1500" kern="0" dirty="0" err="1">
                <a:solidFill>
                  <a:srgbClr val="002060"/>
                </a:solidFill>
                <a:latin typeface="Poppins" panose="00000500000000000000" pitchFamily="2" charset="0"/>
                <a:cs typeface="Poppins" panose="00000500000000000000" pitchFamily="2" charset="0"/>
              </a:rPr>
              <a:t>boolean</a:t>
            </a:r>
            <a:r>
              <a:rPr lang="fr-FR" sz="1500" kern="0" dirty="0">
                <a:solidFill>
                  <a:srgbClr val="002060"/>
                </a:solidFill>
                <a:latin typeface="Poppins" panose="00000500000000000000" pitchFamily="2" charset="0"/>
                <a:cs typeface="Poppins" panose="00000500000000000000" pitchFamily="2" charset="0"/>
              </a:rPr>
              <a:t> fini = </a:t>
            </a:r>
            <a:r>
              <a:rPr lang="fr-FR" sz="1500" kern="0" dirty="0" err="1">
                <a:solidFill>
                  <a:srgbClr val="002060"/>
                </a:solidFill>
                <a:latin typeface="Poppins" panose="00000500000000000000" pitchFamily="2" charset="0"/>
                <a:cs typeface="Poppins" panose="00000500000000000000" pitchFamily="2" charset="0"/>
              </a:rPr>
              <a:t>true</a:t>
            </a:r>
            <a:r>
              <a:rPr lang="fr-FR" sz="1500" kern="0" dirty="0">
                <a:solidFill>
                  <a:srgbClr val="002060"/>
                </a:solidFill>
                <a:latin typeface="Poppins" panose="00000500000000000000" pitchFamily="2" charset="0"/>
                <a:cs typeface="Poppins" panose="00000500000000000000" pitchFamily="2" charset="0"/>
              </a:rPr>
              <a:t>;</a:t>
            </a:r>
            <a:endParaRPr sz="1500" kern="0" dirty="0">
              <a:solidFill>
                <a:srgbClr val="002060"/>
              </a:solidFill>
              <a:latin typeface="Poppins" panose="00000500000000000000" pitchFamily="2" charset="0"/>
              <a:cs typeface="Poppins" panose="00000500000000000000" pitchFamily="2"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4543" y="273050"/>
            <a:ext cx="9223058" cy="400110"/>
          </a:xfrm>
          <a:prstGeom prst="rect">
            <a:avLst/>
          </a:prstGeom>
        </p:spPr>
        <p:txBody>
          <a:bodyPr vert="horz" wrap="square" lIns="0" tIns="0" rIns="0" bIns="0" rtlCol="0">
            <a:spAutoFit/>
          </a:bodyPr>
          <a:lstStyle/>
          <a:p>
            <a:pPr marL="12700">
              <a:lnSpc>
                <a:spcPct val="100000"/>
              </a:lnSpc>
            </a:pPr>
            <a:r>
              <a:rPr sz="2600" b="1" dirty="0"/>
              <a:t>Utilisation des primitives</a:t>
            </a:r>
          </a:p>
        </p:txBody>
      </p:sp>
      <p:sp>
        <p:nvSpPr>
          <p:cNvPr id="6" name="object 6"/>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37</a:t>
            </a:fld>
            <a:endParaRPr dirty="0"/>
          </a:p>
        </p:txBody>
      </p:sp>
      <p:sp>
        <p:nvSpPr>
          <p:cNvPr id="3" name="object 3"/>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4" name="object 4"/>
          <p:cNvSpPr txBox="1"/>
          <p:nvPr/>
        </p:nvSpPr>
        <p:spPr>
          <a:xfrm>
            <a:off x="622300" y="1012235"/>
            <a:ext cx="10071100" cy="2215991"/>
          </a:xfrm>
          <a:prstGeom prst="rect">
            <a:avLst/>
          </a:prstGeom>
        </p:spPr>
        <p:txBody>
          <a:bodyPr vert="horz" wrap="square" lIns="0" tIns="0" rIns="0" bIns="0" rtlCol="0">
            <a:spAutoFit/>
          </a:bodyPr>
          <a:lstStyle/>
          <a:p>
            <a:pPr marL="12700">
              <a:lnSpc>
                <a:spcPct val="100000"/>
              </a:lnSpc>
            </a:pPr>
            <a:r>
              <a:rPr sz="1800" spc="-495" dirty="0">
                <a:solidFill>
                  <a:srgbClr val="CC9900"/>
                </a:solidFill>
                <a:latin typeface="Wingdings"/>
                <a:cs typeface="Wingdings"/>
              </a:rPr>
              <a:t></a:t>
            </a:r>
            <a:r>
              <a:rPr sz="1800" spc="415" dirty="0">
                <a:solidFill>
                  <a:srgbClr val="CC9900"/>
                </a:solidFill>
                <a:latin typeface="Times New Roman"/>
                <a:cs typeface="Times New Roman"/>
              </a:rPr>
              <a:t> </a:t>
            </a:r>
            <a:r>
              <a:rPr sz="1500" kern="0" dirty="0">
                <a:solidFill>
                  <a:srgbClr val="002060"/>
                </a:solidFill>
                <a:latin typeface="Poppins" panose="00000500000000000000" pitchFamily="2" charset="0"/>
                <a:cs typeface="Poppins" panose="00000500000000000000" pitchFamily="2" charset="0"/>
              </a:rPr>
              <a:t>Comment choisir le nom d’une variable:</a:t>
            </a:r>
          </a:p>
          <a:p>
            <a:pPr marL="683260" marR="5080" indent="-326390">
              <a:lnSpc>
                <a:spcPct val="80000"/>
              </a:lnSpc>
              <a:spcBef>
                <a:spcPts val="590"/>
              </a:spcBef>
            </a:pPr>
            <a:r>
              <a:rPr sz="1500" kern="0" dirty="0">
                <a:solidFill>
                  <a:srgbClr val="002060"/>
                </a:solidFill>
                <a:latin typeface="Poppins" panose="00000500000000000000" pitchFamily="2" charset="0"/>
                <a:cs typeface="Poppins" panose="00000500000000000000" pitchFamily="2" charset="0"/>
              </a:rPr>
              <a:t> Pour respecter la typologie de java, les nom des  variables commencent toujours par un caractère en  minuscule et pour indiquer un séparateur de mots,on  utilise les majuscules. Exemples:</a:t>
            </a:r>
          </a:p>
          <a:p>
            <a:pPr marL="356870">
              <a:lnSpc>
                <a:spcPct val="100000"/>
              </a:lnSpc>
            </a:pPr>
            <a:r>
              <a:rPr sz="1500" kern="0" dirty="0">
                <a:solidFill>
                  <a:srgbClr val="002060"/>
                </a:solidFill>
                <a:latin typeface="Poppins" panose="00000500000000000000" pitchFamily="2" charset="0"/>
                <a:cs typeface="Poppins" panose="00000500000000000000" pitchFamily="2" charset="0"/>
              </a:rPr>
              <a:t> int nbPersonnes;</a:t>
            </a:r>
          </a:p>
          <a:p>
            <a:pPr marL="356870">
              <a:lnSpc>
                <a:spcPts val="2870"/>
              </a:lnSpc>
            </a:pPr>
            <a:r>
              <a:rPr sz="1500" kern="0" dirty="0">
                <a:solidFill>
                  <a:srgbClr val="002060"/>
                </a:solidFill>
                <a:latin typeface="Poppins" panose="00000500000000000000" pitchFamily="2" charset="0"/>
                <a:cs typeface="Poppins" panose="00000500000000000000" pitchFamily="2" charset="0"/>
              </a:rPr>
              <a:t>                         String nomPersonne;</a:t>
            </a:r>
          </a:p>
          <a:p>
            <a:pPr marL="12700">
              <a:lnSpc>
                <a:spcPts val="3350"/>
              </a:lnSpc>
            </a:pPr>
            <a:r>
              <a:rPr sz="1500" kern="0" dirty="0">
                <a:solidFill>
                  <a:srgbClr val="002060"/>
                </a:solidFill>
                <a:latin typeface="Poppins" panose="00000500000000000000" pitchFamily="2" charset="0"/>
                <a:cs typeface="Poppins" panose="00000500000000000000" pitchFamily="2" charset="0"/>
              </a:rPr>
              <a:t> Valeurs par défaut des primitives:</a:t>
            </a:r>
          </a:p>
          <a:p>
            <a:pPr marL="683260" marR="568325" indent="-326390" algn="just">
              <a:lnSpc>
                <a:spcPct val="80000"/>
              </a:lnSpc>
              <a:spcBef>
                <a:spcPts val="590"/>
              </a:spcBef>
            </a:pPr>
            <a:r>
              <a:rPr sz="1500" kern="0" dirty="0">
                <a:solidFill>
                  <a:srgbClr val="002060"/>
                </a:solidFill>
                <a:latin typeface="Poppins" panose="00000500000000000000" pitchFamily="2" charset="0"/>
                <a:cs typeface="Poppins" panose="00000500000000000000" pitchFamily="2" charset="0"/>
              </a:rPr>
              <a:t> Toutes les primitives de type numérique utilisées  comme membres d'un objet sont initialisées à la  valeur 0. Le type boolean est initialisé à la valeur  false.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4543" y="273050"/>
            <a:ext cx="9223058" cy="400110"/>
          </a:xfrm>
          <a:prstGeom prst="rect">
            <a:avLst/>
          </a:prstGeom>
        </p:spPr>
        <p:txBody>
          <a:bodyPr vert="horz" wrap="square" lIns="0" tIns="0" rIns="0" bIns="0" rtlCol="0">
            <a:spAutoFit/>
          </a:bodyPr>
          <a:lstStyle/>
          <a:p>
            <a:pPr marL="12700">
              <a:lnSpc>
                <a:spcPct val="100000"/>
              </a:lnSpc>
            </a:pPr>
            <a:r>
              <a:rPr sz="2600" b="1" dirty="0"/>
              <a:t>Casting des primitives</a:t>
            </a:r>
          </a:p>
        </p:txBody>
      </p:sp>
      <p:sp>
        <p:nvSpPr>
          <p:cNvPr id="6" name="object 6"/>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38</a:t>
            </a:fld>
            <a:endParaRPr dirty="0"/>
          </a:p>
        </p:txBody>
      </p:sp>
      <p:sp>
        <p:nvSpPr>
          <p:cNvPr id="3" name="object 3"/>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4" name="object 4"/>
          <p:cNvSpPr txBox="1"/>
          <p:nvPr/>
        </p:nvSpPr>
        <p:spPr>
          <a:xfrm>
            <a:off x="546100" y="1020716"/>
            <a:ext cx="9982200" cy="2180084"/>
          </a:xfrm>
          <a:prstGeom prst="rect">
            <a:avLst/>
          </a:prstGeom>
        </p:spPr>
        <p:txBody>
          <a:bodyPr vert="horz" wrap="square" lIns="0" tIns="0" rIns="0" bIns="0" rtlCol="0">
            <a:spAutoFit/>
          </a:bodyPr>
          <a:lstStyle/>
          <a:p>
            <a:pPr marL="355600" indent="-342900">
              <a:lnSpc>
                <a:spcPct val="100000"/>
              </a:lnSpc>
              <a:buClr>
                <a:srgbClr val="CC9900"/>
              </a:buClr>
              <a:buSzPct val="64864"/>
              <a:buFont typeface="Wingdings"/>
              <a:buChar char=""/>
              <a:tabLst>
                <a:tab pos="355600" algn="l"/>
              </a:tabLst>
            </a:pPr>
            <a:r>
              <a:rPr sz="1500" kern="0" dirty="0">
                <a:solidFill>
                  <a:srgbClr val="002060"/>
                </a:solidFill>
                <a:latin typeface="Poppins" panose="00000500000000000000" pitchFamily="2" charset="0"/>
                <a:cs typeface="Poppins" panose="00000500000000000000" pitchFamily="2" charset="0"/>
              </a:rPr>
              <a:t>Le casting des primitives</a:t>
            </a:r>
            <a:endParaRPr lang="fr-FR" sz="1500" kern="0" dirty="0">
              <a:solidFill>
                <a:srgbClr val="002060"/>
              </a:solidFill>
              <a:latin typeface="Poppins" panose="00000500000000000000" pitchFamily="2" charset="0"/>
              <a:cs typeface="Poppins" panose="00000500000000000000" pitchFamily="2" charset="0"/>
            </a:endParaRPr>
          </a:p>
          <a:p>
            <a:pPr marL="355600" indent="-342900">
              <a:lnSpc>
                <a:spcPct val="100000"/>
              </a:lnSpc>
              <a:buClr>
                <a:srgbClr val="CC9900"/>
              </a:buClr>
              <a:buSzPct val="64864"/>
              <a:buFont typeface="Wingdings"/>
              <a:buChar char=""/>
              <a:tabLst>
                <a:tab pos="355600" algn="l"/>
              </a:tabLst>
            </a:pPr>
            <a:endParaRPr sz="1500" kern="0" dirty="0">
              <a:solidFill>
                <a:srgbClr val="002060"/>
              </a:solidFill>
              <a:latin typeface="Poppins" panose="00000500000000000000" pitchFamily="2" charset="0"/>
              <a:cs typeface="Poppins" panose="00000500000000000000" pitchFamily="2" charset="0"/>
            </a:endParaRPr>
          </a:p>
          <a:p>
            <a:pPr marL="683260" marR="6350" indent="-326390" algn="just">
              <a:lnSpc>
                <a:spcPct val="80000"/>
              </a:lnSpc>
              <a:spcBef>
                <a:spcPts val="635"/>
              </a:spcBef>
            </a:pPr>
            <a:r>
              <a:rPr sz="1500" kern="0" dirty="0">
                <a:solidFill>
                  <a:srgbClr val="002060"/>
                </a:solidFill>
                <a:latin typeface="Poppins" panose="00000500000000000000" pitchFamily="2" charset="0"/>
                <a:cs typeface="Poppins" panose="00000500000000000000" pitchFamily="2" charset="0"/>
              </a:rPr>
              <a:t> Le casting (mot anglais qui signifie moulage),  également appelé cast ou, parfois, transtypage,  consiste à effectuer une conversion d'un type vers  un autre type.</a:t>
            </a:r>
          </a:p>
          <a:p>
            <a:pPr marL="683260" marR="5080" indent="-326390" algn="just">
              <a:lnSpc>
                <a:spcPts val="2400"/>
              </a:lnSpc>
              <a:spcBef>
                <a:spcPts val="580"/>
              </a:spcBef>
            </a:pPr>
            <a:r>
              <a:rPr sz="1500" kern="0" dirty="0">
                <a:solidFill>
                  <a:srgbClr val="002060"/>
                </a:solidFill>
                <a:latin typeface="Poppins" panose="00000500000000000000" pitchFamily="2" charset="0"/>
                <a:cs typeface="Poppins" panose="00000500000000000000" pitchFamily="2" charset="0"/>
              </a:rPr>
              <a:t> Le casting peut être effectué dans deux conditions  différentes</a:t>
            </a:r>
          </a:p>
          <a:p>
            <a:pPr marL="1035050" marR="6350" lvl="1" indent="-351790">
              <a:lnSpc>
                <a:spcPts val="2020"/>
              </a:lnSpc>
              <a:spcBef>
                <a:spcPts val="505"/>
              </a:spcBef>
              <a:buClr>
                <a:srgbClr val="CC9900"/>
              </a:buClr>
              <a:buSzPct val="64285"/>
              <a:buFont typeface="Wingdings"/>
              <a:buChar char=""/>
              <a:tabLst>
                <a:tab pos="1035050" algn="l"/>
                <a:tab pos="1035685" algn="l"/>
              </a:tabLst>
            </a:pPr>
            <a:r>
              <a:rPr sz="1500" kern="0" dirty="0">
                <a:solidFill>
                  <a:srgbClr val="002060"/>
                </a:solidFill>
                <a:latin typeface="Poppins" panose="00000500000000000000" pitchFamily="2" charset="0"/>
                <a:cs typeface="Poppins" panose="00000500000000000000" pitchFamily="2" charset="0"/>
              </a:rPr>
              <a:t>Vers un type plus général. On parle alors de sur-casting ou  de sur-typage.</a:t>
            </a:r>
          </a:p>
          <a:p>
            <a:pPr marL="1035050" marR="5080" lvl="1" indent="-351790">
              <a:lnSpc>
                <a:spcPts val="2020"/>
              </a:lnSpc>
              <a:spcBef>
                <a:spcPts val="500"/>
              </a:spcBef>
              <a:buClr>
                <a:srgbClr val="CC9900"/>
              </a:buClr>
              <a:buSzPct val="64285"/>
              <a:buFont typeface="Wingdings"/>
              <a:buChar char=""/>
              <a:tabLst>
                <a:tab pos="1035050" algn="l"/>
                <a:tab pos="1035685" algn="l"/>
                <a:tab pos="1750060" algn="l"/>
                <a:tab pos="2211705" algn="l"/>
                <a:tab pos="2879090" algn="l"/>
                <a:tab pos="3533140" algn="l"/>
                <a:tab pos="4925695" algn="l"/>
                <a:tab pos="5447030" algn="l"/>
                <a:tab pos="6204585" algn="l"/>
                <a:tab pos="6946900" algn="l"/>
                <a:tab pos="7406640" algn="l"/>
              </a:tabLst>
            </a:pPr>
            <a:r>
              <a:rPr sz="1500" kern="0" dirty="0">
                <a:solidFill>
                  <a:srgbClr val="002060"/>
                </a:solidFill>
                <a:latin typeface="Poppins" panose="00000500000000000000" pitchFamily="2" charset="0"/>
                <a:cs typeface="Poppins" panose="00000500000000000000" pitchFamily="2" charset="0"/>
              </a:rPr>
              <a:t>Vers	un	type	plus	particulier.	On	parle	alors	de	sous-  casting ou de sous-typage.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8500" y="349504"/>
            <a:ext cx="4564380" cy="400110"/>
          </a:xfrm>
          <a:prstGeom prst="rect">
            <a:avLst/>
          </a:prstGeom>
        </p:spPr>
        <p:txBody>
          <a:bodyPr vert="horz" wrap="square" lIns="0" tIns="0" rIns="0" bIns="0" rtlCol="0">
            <a:spAutoFit/>
          </a:bodyPr>
          <a:lstStyle/>
          <a:p>
            <a:pPr marL="12700">
              <a:lnSpc>
                <a:spcPct val="100000"/>
              </a:lnSpc>
            </a:pPr>
            <a:r>
              <a:rPr sz="2600" b="1" dirty="0"/>
              <a:t>Casting des primitives</a:t>
            </a:r>
          </a:p>
        </p:txBody>
      </p:sp>
      <p:sp>
        <p:nvSpPr>
          <p:cNvPr id="7" name="object 7"/>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39</a:t>
            </a:fld>
            <a:endParaRPr dirty="0"/>
          </a:p>
        </p:txBody>
      </p:sp>
      <p:sp>
        <p:nvSpPr>
          <p:cNvPr id="3" name="object 3"/>
          <p:cNvSpPr/>
          <p:nvPr/>
        </p:nvSpPr>
        <p:spPr>
          <a:xfrm>
            <a:off x="774072" y="3777996"/>
            <a:ext cx="9144000" cy="3429000"/>
          </a:xfrm>
          <a:custGeom>
            <a:avLst/>
            <a:gdLst/>
            <a:ahLst/>
            <a:cxnLst/>
            <a:rect l="l" t="t" r="r" b="b"/>
            <a:pathLst>
              <a:path w="9144000" h="3429000">
                <a:moveTo>
                  <a:pt x="0" y="0"/>
                </a:moveTo>
                <a:lnTo>
                  <a:pt x="9143992" y="0"/>
                </a:lnTo>
                <a:lnTo>
                  <a:pt x="9143992" y="3429000"/>
                </a:lnTo>
                <a:lnTo>
                  <a:pt x="0" y="3429000"/>
                </a:lnTo>
                <a:lnTo>
                  <a:pt x="0" y="0"/>
                </a:lnTo>
                <a:close/>
              </a:path>
            </a:pathLst>
          </a:custGeom>
          <a:solidFill>
            <a:srgbClr val="FFFFFF"/>
          </a:solidFill>
        </p:spPr>
        <p:txBody>
          <a:bodyPr wrap="square" lIns="0" tIns="0" rIns="0" bIns="0" rtlCol="0"/>
          <a:lstStyle/>
          <a:p>
            <a:endParaRPr/>
          </a:p>
        </p:txBody>
      </p:sp>
      <p:sp>
        <p:nvSpPr>
          <p:cNvPr id="4" name="object 4"/>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5" name="object 5"/>
          <p:cNvSpPr txBox="1"/>
          <p:nvPr/>
        </p:nvSpPr>
        <p:spPr>
          <a:xfrm>
            <a:off x="546100" y="1034542"/>
            <a:ext cx="9906000" cy="3621504"/>
          </a:xfrm>
          <a:prstGeom prst="rect">
            <a:avLst/>
          </a:prstGeom>
        </p:spPr>
        <p:txBody>
          <a:bodyPr vert="horz" wrap="square" lIns="0" tIns="0" rIns="0" bIns="0" rtlCol="0">
            <a:spAutoFit/>
          </a:bodyPr>
          <a:lstStyle/>
          <a:p>
            <a:pPr marL="355600" marR="5080" indent="-342900">
              <a:lnSpc>
                <a:spcPts val="2980"/>
              </a:lnSpc>
              <a:buClr>
                <a:srgbClr val="CC9900"/>
              </a:buClr>
              <a:buSzPct val="64516"/>
              <a:buFont typeface="Wingdings"/>
              <a:buChar char=""/>
              <a:tabLst>
                <a:tab pos="355600" algn="l"/>
              </a:tabLst>
            </a:pPr>
            <a:r>
              <a:rPr sz="1500" kern="0" dirty="0">
                <a:solidFill>
                  <a:srgbClr val="002060"/>
                </a:solidFill>
                <a:latin typeface="Poppins" panose="00000500000000000000" pitchFamily="2" charset="0"/>
                <a:cs typeface="Poppins" panose="00000500000000000000" pitchFamily="2" charset="0"/>
              </a:rPr>
              <a:t>Sur-casting : Le sur-casting peut se faire  implicitement ou </a:t>
            </a:r>
            <a:r>
              <a:rPr sz="1500" kern="0" dirty="0" err="1">
                <a:solidFill>
                  <a:srgbClr val="002060"/>
                </a:solidFill>
                <a:latin typeface="Poppins" panose="00000500000000000000" pitchFamily="2" charset="0"/>
                <a:cs typeface="Poppins" panose="00000500000000000000" pitchFamily="2" charset="0"/>
              </a:rPr>
              <a:t>explicitement</a:t>
            </a:r>
            <a:r>
              <a:rPr sz="1500" kern="0" dirty="0">
                <a:solidFill>
                  <a:srgbClr val="002060"/>
                </a:solidFill>
                <a:latin typeface="Poppins" panose="00000500000000000000" pitchFamily="2" charset="0"/>
                <a:cs typeface="Poppins" panose="00000500000000000000" pitchFamily="2" charset="0"/>
              </a:rPr>
              <a:t>.</a:t>
            </a:r>
            <a:endParaRPr lang="fr-FR" sz="1500" kern="0" dirty="0">
              <a:solidFill>
                <a:srgbClr val="002060"/>
              </a:solidFill>
              <a:latin typeface="Poppins" panose="00000500000000000000" pitchFamily="2" charset="0"/>
              <a:cs typeface="Poppins" panose="00000500000000000000" pitchFamily="2" charset="0"/>
            </a:endParaRPr>
          </a:p>
          <a:p>
            <a:pPr marL="12700" marR="5080">
              <a:lnSpc>
                <a:spcPts val="2980"/>
              </a:lnSpc>
              <a:buClr>
                <a:srgbClr val="CC9900"/>
              </a:buClr>
              <a:buSzPct val="64516"/>
              <a:tabLst>
                <a:tab pos="355600" algn="l"/>
              </a:tabLst>
            </a:pPr>
            <a:r>
              <a:rPr sz="1500" kern="0" dirty="0">
                <a:solidFill>
                  <a:srgbClr val="002060"/>
                </a:solidFill>
                <a:latin typeface="Poppins" panose="00000500000000000000" pitchFamily="2" charset="0"/>
                <a:cs typeface="Poppins" panose="00000500000000000000" pitchFamily="2" charset="0"/>
              </a:rPr>
              <a:t> Exemples :</a:t>
            </a:r>
          </a:p>
          <a:p>
            <a:pPr marL="1035050" lvl="1" indent="-351790">
              <a:lnSpc>
                <a:spcPct val="100000"/>
              </a:lnSpc>
              <a:buClr>
                <a:srgbClr val="CC9900"/>
              </a:buClr>
              <a:buSzPct val="65000"/>
              <a:buFont typeface="Wingdings"/>
              <a:buChar char=""/>
              <a:tabLst>
                <a:tab pos="1035050" algn="l"/>
                <a:tab pos="1035685" algn="l"/>
              </a:tabLst>
            </a:pPr>
            <a:r>
              <a:rPr sz="1500" kern="0" dirty="0">
                <a:solidFill>
                  <a:srgbClr val="002060"/>
                </a:solidFill>
                <a:latin typeface="Poppins" panose="00000500000000000000" pitchFamily="2" charset="0"/>
                <a:cs typeface="Poppins" panose="00000500000000000000" pitchFamily="2" charset="0"/>
              </a:rPr>
              <a:t>int a=6; // le type int est codé sur 32 bits</a:t>
            </a:r>
          </a:p>
          <a:p>
            <a:pPr marL="1035050" lvl="1" indent="-351790">
              <a:lnSpc>
                <a:spcPct val="100000"/>
              </a:lnSpc>
              <a:buClr>
                <a:srgbClr val="CC9900"/>
              </a:buClr>
              <a:buSzPct val="65000"/>
              <a:buFont typeface="Wingdings"/>
              <a:buChar char=""/>
              <a:tabLst>
                <a:tab pos="1035050" algn="l"/>
                <a:tab pos="1035685" algn="l"/>
                <a:tab pos="1653539" algn="l"/>
              </a:tabLst>
            </a:pPr>
            <a:r>
              <a:rPr sz="1500" kern="0" dirty="0">
                <a:solidFill>
                  <a:srgbClr val="002060"/>
                </a:solidFill>
                <a:latin typeface="Poppins" panose="00000500000000000000" pitchFamily="2" charset="0"/>
                <a:cs typeface="Poppins" panose="00000500000000000000" pitchFamily="2" charset="0"/>
              </a:rPr>
              <a:t>long	b; // le type long est codé sur 64 bits</a:t>
            </a:r>
            <a:endParaRPr lang="fr-FR" sz="1500" kern="0" dirty="0">
              <a:solidFill>
                <a:srgbClr val="002060"/>
              </a:solidFill>
              <a:latin typeface="Poppins" panose="00000500000000000000" pitchFamily="2" charset="0"/>
              <a:cs typeface="Poppins" panose="00000500000000000000" pitchFamily="2" charset="0"/>
            </a:endParaRPr>
          </a:p>
          <a:p>
            <a:pPr marL="683260" lvl="1">
              <a:lnSpc>
                <a:spcPct val="100000"/>
              </a:lnSpc>
              <a:buClr>
                <a:srgbClr val="CC9900"/>
              </a:buClr>
              <a:buSzPct val="65000"/>
              <a:tabLst>
                <a:tab pos="1035050" algn="l"/>
                <a:tab pos="1035685" algn="l"/>
                <a:tab pos="1653539" algn="l"/>
              </a:tabLst>
            </a:pPr>
            <a:r>
              <a:rPr sz="1500" kern="0" dirty="0">
                <a:solidFill>
                  <a:srgbClr val="002060"/>
                </a:solidFill>
                <a:latin typeface="Poppins" panose="00000500000000000000" pitchFamily="2" charset="0"/>
                <a:cs typeface="Poppins" panose="00000500000000000000" pitchFamily="2" charset="0"/>
              </a:rPr>
              <a:t>                                                                                                                                                                                                                                                                                                                                                                           Casting implicite :</a:t>
            </a:r>
          </a:p>
          <a:p>
            <a:pPr marL="1693545" lvl="2" indent="-339725">
              <a:lnSpc>
                <a:spcPct val="100000"/>
              </a:lnSpc>
              <a:buClr>
                <a:srgbClr val="CC9900"/>
              </a:buClr>
              <a:buSzPct val="75000"/>
              <a:buFont typeface="Wingdings"/>
              <a:buChar char=""/>
              <a:tabLst>
                <a:tab pos="1693545" algn="l"/>
                <a:tab pos="1694180" algn="l"/>
              </a:tabLst>
            </a:pPr>
            <a:r>
              <a:rPr sz="1500" kern="0" dirty="0">
                <a:solidFill>
                  <a:srgbClr val="002060"/>
                </a:solidFill>
                <a:latin typeface="Poppins" panose="00000500000000000000" pitchFamily="2" charset="0"/>
                <a:cs typeface="Poppins" panose="00000500000000000000" pitchFamily="2" charset="0"/>
              </a:rPr>
              <a:t>b=a;</a:t>
            </a:r>
            <a:endParaRPr lang="fr-FR" sz="1500" kern="0" dirty="0">
              <a:solidFill>
                <a:srgbClr val="002060"/>
              </a:solidFill>
              <a:latin typeface="Poppins" panose="00000500000000000000" pitchFamily="2" charset="0"/>
              <a:cs typeface="Poppins" panose="00000500000000000000" pitchFamily="2" charset="0"/>
            </a:endParaRPr>
          </a:p>
          <a:p>
            <a:pPr marL="1353820" lvl="2">
              <a:lnSpc>
                <a:spcPct val="100000"/>
              </a:lnSpc>
              <a:buClr>
                <a:srgbClr val="CC9900"/>
              </a:buClr>
              <a:buSzPct val="75000"/>
              <a:tabLst>
                <a:tab pos="1693545" algn="l"/>
                <a:tab pos="1694180" algn="l"/>
              </a:tabLst>
            </a:pPr>
            <a:r>
              <a:rPr sz="1500" kern="0" dirty="0">
                <a:solidFill>
                  <a:srgbClr val="002060"/>
                </a:solidFill>
                <a:latin typeface="Poppins" panose="00000500000000000000" pitchFamily="2" charset="0"/>
                <a:cs typeface="Poppins" panose="00000500000000000000" pitchFamily="2" charset="0"/>
              </a:rPr>
              <a:t>                                                                                                                                                                                                                                                                                                                                                                  Casting explicite</a:t>
            </a:r>
          </a:p>
          <a:p>
            <a:pPr marL="1693545" marR="3351529" lvl="2" indent="-339725">
              <a:lnSpc>
                <a:spcPts val="2140"/>
              </a:lnSpc>
              <a:buClr>
                <a:srgbClr val="CC9900"/>
              </a:buClr>
              <a:buSzPct val="75000"/>
              <a:buFont typeface="Wingdings"/>
              <a:buChar char=""/>
              <a:tabLst>
                <a:tab pos="339725" algn="l"/>
                <a:tab pos="1694180" algn="l"/>
              </a:tabLst>
            </a:pPr>
            <a:r>
              <a:rPr sz="1500" kern="0" dirty="0">
                <a:solidFill>
                  <a:srgbClr val="002060"/>
                </a:solidFill>
                <a:latin typeface="Poppins" panose="00000500000000000000" pitchFamily="2" charset="0"/>
                <a:cs typeface="Poppins" panose="00000500000000000000" pitchFamily="2" charset="0"/>
              </a:rPr>
              <a:t>b=(long)a;</a:t>
            </a:r>
          </a:p>
          <a:p>
            <a:pPr marL="355600" marR="205740" indent="-342900">
              <a:lnSpc>
                <a:spcPct val="80000"/>
              </a:lnSpc>
              <a:spcBef>
                <a:spcPts val="725"/>
              </a:spcBef>
              <a:buClr>
                <a:srgbClr val="CC9900"/>
              </a:buClr>
              <a:buSzPct val="64516"/>
              <a:buFont typeface="Wingdings"/>
              <a:buChar char=""/>
              <a:tabLst>
                <a:tab pos="355600" algn="l"/>
              </a:tabLst>
            </a:pPr>
            <a:r>
              <a:rPr sz="1500" kern="0" dirty="0">
                <a:solidFill>
                  <a:srgbClr val="002060"/>
                </a:solidFill>
                <a:latin typeface="Poppins" panose="00000500000000000000" pitchFamily="2" charset="0"/>
                <a:cs typeface="Poppins" panose="00000500000000000000" pitchFamily="2" charset="0"/>
              </a:rPr>
              <a:t>Sous-Casting : Le sous-casting ne peut  se faire qu’explicitement.</a:t>
            </a:r>
          </a:p>
          <a:p>
            <a:pPr marL="356870">
              <a:lnSpc>
                <a:spcPct val="100000"/>
              </a:lnSpc>
              <a:spcBef>
                <a:spcPts val="25"/>
              </a:spcBef>
            </a:pPr>
            <a:r>
              <a:rPr sz="1500" kern="0" dirty="0">
                <a:solidFill>
                  <a:srgbClr val="002060"/>
                </a:solidFill>
                <a:latin typeface="Poppins" panose="00000500000000000000" pitchFamily="2" charset="0"/>
                <a:cs typeface="Poppins" panose="00000500000000000000" pitchFamily="2" charset="0"/>
              </a:rPr>
              <a:t>1: float a = (float)5.5;</a:t>
            </a:r>
          </a:p>
          <a:p>
            <a:pPr marL="356870" marR="4463415">
              <a:lnSpc>
                <a:spcPct val="100000"/>
              </a:lnSpc>
              <a:spcBef>
                <a:spcPts val="10"/>
              </a:spcBef>
            </a:pPr>
            <a:r>
              <a:rPr sz="1500" kern="0" dirty="0">
                <a:solidFill>
                  <a:srgbClr val="002060"/>
                </a:solidFill>
                <a:latin typeface="Poppins" panose="00000500000000000000" pitchFamily="2" charset="0"/>
                <a:cs typeface="Poppins" panose="00000500000000000000" pitchFamily="2" charset="0"/>
              </a:rPr>
              <a:t>2 : double c = (double)a;  4 : int d = 8;</a:t>
            </a:r>
          </a:p>
          <a:p>
            <a:pPr marL="356870">
              <a:lnSpc>
                <a:spcPct val="100000"/>
              </a:lnSpc>
            </a:pPr>
            <a:r>
              <a:rPr sz="1500" kern="0" dirty="0">
                <a:solidFill>
                  <a:srgbClr val="002060"/>
                </a:solidFill>
                <a:latin typeface="Poppins" panose="00000500000000000000" pitchFamily="2" charset="0"/>
                <a:cs typeface="Poppins" panose="00000500000000000000" pitchFamily="2" charset="0"/>
              </a:rPr>
              <a:t>5 : byte f = (byte)d;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622300" y="216904"/>
            <a:ext cx="9223058" cy="533497"/>
          </a:xfrm>
        </p:spPr>
        <p:txBody>
          <a:bodyPr>
            <a:normAutofit/>
          </a:bodyPr>
          <a:lstStyle/>
          <a:p>
            <a:r>
              <a:rPr lang="fr-FR" altLang="fr-FR" sz="2600" b="1" dirty="0"/>
              <a:t>Les différentes versions de Java</a:t>
            </a:r>
          </a:p>
        </p:txBody>
      </p:sp>
      <p:sp>
        <p:nvSpPr>
          <p:cNvPr id="212995" name="Rectangle 3"/>
          <p:cNvSpPr>
            <a:spLocks noGrp="1" noChangeArrowheads="1"/>
          </p:cNvSpPr>
          <p:nvPr>
            <p:ph idx="1"/>
          </p:nvPr>
        </p:nvSpPr>
        <p:spPr>
          <a:xfrm>
            <a:off x="735171" y="958850"/>
            <a:ext cx="9223058" cy="4794530"/>
          </a:xfrm>
          <a:prstGeom prst="rect">
            <a:avLst/>
          </a:prstGeom>
        </p:spPr>
        <p:txBody>
          <a:bodyPr lIns="104278" tIns="52139" rIns="104278" bIns="52139">
            <a:normAutofit/>
          </a:bodyPr>
          <a:lstStyle/>
          <a:p>
            <a:pPr marL="285750" indent="-285750">
              <a:lnSpc>
                <a:spcPct val="90000"/>
              </a:lnSpc>
              <a:buFont typeface="Wingdings" panose="05000000000000000000" pitchFamily="2" charset="2"/>
              <a:buChar char="Ø"/>
            </a:pPr>
            <a:r>
              <a:rPr lang="fr-FR" altLang="fr-FR" sz="1500" kern="0" dirty="0"/>
              <a:t>De nombreuses versions de Java depuis 1995</a:t>
            </a:r>
          </a:p>
          <a:p>
            <a:pPr lvl="1">
              <a:lnSpc>
                <a:spcPct val="90000"/>
              </a:lnSpc>
            </a:pPr>
            <a:r>
              <a:rPr lang="fr-FR" altLang="fr-FR" sz="1500" kern="0" dirty="0"/>
              <a:t>Java 1.0 en 1995</a:t>
            </a:r>
          </a:p>
          <a:p>
            <a:pPr lvl="1">
              <a:lnSpc>
                <a:spcPct val="90000"/>
              </a:lnSpc>
            </a:pPr>
            <a:r>
              <a:rPr lang="fr-FR" altLang="fr-FR" sz="1500" kern="0" dirty="0"/>
              <a:t>Java 1.1 en 1996</a:t>
            </a:r>
          </a:p>
          <a:p>
            <a:pPr lvl="1">
              <a:lnSpc>
                <a:spcPct val="90000"/>
              </a:lnSpc>
            </a:pPr>
            <a:r>
              <a:rPr lang="fr-FR" altLang="fr-FR" sz="1500" kern="0" dirty="0"/>
              <a:t>Java 1.2 en 1999 (Java 2, version 1.2)</a:t>
            </a:r>
          </a:p>
          <a:p>
            <a:pPr lvl="1">
              <a:lnSpc>
                <a:spcPct val="90000"/>
              </a:lnSpc>
            </a:pPr>
            <a:r>
              <a:rPr lang="fr-FR" altLang="fr-FR" sz="1500" kern="0" dirty="0"/>
              <a:t>Java 1.3 en 2001 (Java 2, version 1.3) </a:t>
            </a:r>
          </a:p>
          <a:p>
            <a:pPr lvl="1">
              <a:lnSpc>
                <a:spcPct val="90000"/>
              </a:lnSpc>
            </a:pPr>
            <a:r>
              <a:rPr lang="fr-FR" altLang="fr-FR" sz="1500" kern="0" dirty="0"/>
              <a:t>Java 1.4 en 2002 (Java 2, version 1.4) </a:t>
            </a:r>
          </a:p>
          <a:p>
            <a:pPr lvl="1">
              <a:lnSpc>
                <a:spcPct val="90000"/>
              </a:lnSpc>
            </a:pPr>
            <a:r>
              <a:rPr lang="fr-FR" altLang="fr-FR" sz="1500" kern="0" dirty="0"/>
              <a:t>Java 5 en 2004</a:t>
            </a:r>
          </a:p>
          <a:p>
            <a:pPr lvl="1">
              <a:lnSpc>
                <a:spcPct val="90000"/>
              </a:lnSpc>
            </a:pPr>
            <a:r>
              <a:rPr lang="fr-FR" altLang="fr-FR" sz="1500" kern="0" dirty="0"/>
              <a:t>Java 6 en 2006 celle que nous utiliserons dans ce cours</a:t>
            </a:r>
          </a:p>
          <a:p>
            <a:pPr lvl="1">
              <a:lnSpc>
                <a:spcPct val="90000"/>
              </a:lnSpc>
            </a:pPr>
            <a:r>
              <a:rPr lang="fr-FR" altLang="fr-FR" sz="1500" kern="0" dirty="0"/>
              <a:t>Java 7 en 2011</a:t>
            </a:r>
          </a:p>
          <a:p>
            <a:pPr lvl="1">
              <a:lnSpc>
                <a:spcPct val="90000"/>
              </a:lnSpc>
            </a:pPr>
            <a:r>
              <a:rPr lang="fr-FR" altLang="fr-FR" sz="1500" kern="0" dirty="0"/>
              <a:t>Java 17 depuis le 14/09/2021</a:t>
            </a:r>
          </a:p>
          <a:p>
            <a:pPr lvl="1">
              <a:lnSpc>
                <a:spcPct val="90000"/>
              </a:lnSpc>
            </a:pPr>
            <a:r>
              <a:rPr lang="fr-FR" altLang="fr-FR" sz="1500" kern="0" dirty="0"/>
              <a:t>…</a:t>
            </a:r>
          </a:p>
          <a:p>
            <a:pPr lvl="1">
              <a:lnSpc>
                <a:spcPct val="90000"/>
              </a:lnSpc>
            </a:pPr>
            <a:r>
              <a:rPr lang="fr-FR" altLang="fr-FR" sz="1500" kern="0" dirty="0"/>
              <a:t>JDK 22 depuis 19 Mars 2024</a:t>
            </a:r>
          </a:p>
          <a:p>
            <a:pPr marL="285750" indent="-285750">
              <a:lnSpc>
                <a:spcPct val="90000"/>
              </a:lnSpc>
              <a:buFont typeface="Wingdings" panose="05000000000000000000" pitchFamily="2" charset="2"/>
              <a:buChar char="Ø"/>
            </a:pPr>
            <a:r>
              <a:rPr lang="fr-FR" altLang="fr-FR" sz="1500" kern="0" dirty="0"/>
              <a:t>Évolution très rapide et succès du langage</a:t>
            </a:r>
          </a:p>
          <a:p>
            <a:pPr marL="285750" indent="-285750">
              <a:lnSpc>
                <a:spcPct val="90000"/>
              </a:lnSpc>
              <a:buFont typeface="Wingdings" panose="05000000000000000000" pitchFamily="2" charset="2"/>
              <a:buChar char="Ø"/>
            </a:pPr>
            <a:r>
              <a:rPr lang="fr-FR" altLang="fr-FR" sz="1500" kern="0" dirty="0"/>
              <a:t>Une certaine maturité atteinte avec Java 2</a:t>
            </a:r>
          </a:p>
          <a:p>
            <a:pPr marL="285750" indent="-285750">
              <a:lnSpc>
                <a:spcPct val="90000"/>
              </a:lnSpc>
              <a:buFont typeface="Wingdings" panose="05000000000000000000" pitchFamily="2" charset="2"/>
              <a:buChar char="Ø"/>
            </a:pPr>
            <a:r>
              <a:rPr lang="fr-FR" altLang="fr-FR" sz="1500" kern="0" dirty="0"/>
              <a:t>Mais des problèmes de compatibilité existaient</a:t>
            </a:r>
          </a:p>
          <a:p>
            <a:pPr lvl="1">
              <a:lnSpc>
                <a:spcPct val="90000"/>
              </a:lnSpc>
            </a:pPr>
            <a:r>
              <a:rPr lang="fr-FR" altLang="fr-FR" sz="1500" kern="0" dirty="0"/>
              <a:t>entre les versions 1.1 et 1.2/1.3/1.4</a:t>
            </a:r>
          </a:p>
          <a:p>
            <a:pPr lvl="1">
              <a:lnSpc>
                <a:spcPct val="90000"/>
              </a:lnSpc>
            </a:pPr>
            <a:r>
              <a:rPr lang="fr-FR" altLang="fr-FR" sz="1500" kern="0" dirty="0"/>
              <a:t>avec certains navigateurs</a:t>
            </a:r>
          </a:p>
        </p:txBody>
      </p:sp>
    </p:spTree>
    <p:extLst>
      <p:ext uri="{BB962C8B-B14F-4D97-AF65-F5344CB8AC3E}">
        <p14:creationId xmlns:p14="http://schemas.microsoft.com/office/powerpoint/2010/main" val="30589511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4543" y="369892"/>
            <a:ext cx="9223058" cy="400110"/>
          </a:xfrm>
          <a:prstGeom prst="rect">
            <a:avLst/>
          </a:prstGeom>
        </p:spPr>
        <p:txBody>
          <a:bodyPr vert="horz" wrap="square" lIns="0" tIns="0" rIns="0" bIns="0" rtlCol="0">
            <a:spAutoFit/>
          </a:bodyPr>
          <a:lstStyle/>
          <a:p>
            <a:pPr marL="12700">
              <a:lnSpc>
                <a:spcPct val="100000"/>
              </a:lnSpc>
            </a:pPr>
            <a:r>
              <a:rPr sz="2600" b="1" dirty="0"/>
              <a:t>Les enveloppeurs (wearpers)</a:t>
            </a:r>
          </a:p>
        </p:txBody>
      </p:sp>
      <p:sp>
        <p:nvSpPr>
          <p:cNvPr id="9" name="object 9"/>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40</a:t>
            </a:fld>
            <a:endParaRPr dirty="0"/>
          </a:p>
        </p:txBody>
      </p:sp>
      <p:sp>
        <p:nvSpPr>
          <p:cNvPr id="3" name="object 3"/>
          <p:cNvSpPr/>
          <p:nvPr/>
        </p:nvSpPr>
        <p:spPr>
          <a:xfrm>
            <a:off x="936194" y="2025650"/>
            <a:ext cx="6614159" cy="0"/>
          </a:xfrm>
          <a:custGeom>
            <a:avLst/>
            <a:gdLst/>
            <a:ahLst/>
            <a:cxnLst/>
            <a:rect l="l" t="t" r="r" b="b"/>
            <a:pathLst>
              <a:path w="6614159">
                <a:moveTo>
                  <a:pt x="0" y="0"/>
                </a:moveTo>
                <a:lnTo>
                  <a:pt x="6614159" y="0"/>
                </a:lnTo>
              </a:path>
            </a:pathLst>
          </a:custGeom>
          <a:ln w="27432">
            <a:solidFill>
              <a:srgbClr val="000000"/>
            </a:solidFill>
          </a:ln>
        </p:spPr>
        <p:txBody>
          <a:bodyPr wrap="square" lIns="0" tIns="0" rIns="0" bIns="0" rtlCol="0"/>
          <a:lstStyle/>
          <a:p>
            <a:endParaRPr/>
          </a:p>
        </p:txBody>
      </p:sp>
      <p:sp>
        <p:nvSpPr>
          <p:cNvPr id="4" name="object 4"/>
          <p:cNvSpPr txBox="1"/>
          <p:nvPr/>
        </p:nvSpPr>
        <p:spPr>
          <a:xfrm>
            <a:off x="719365" y="995915"/>
            <a:ext cx="9223058" cy="897682"/>
          </a:xfrm>
          <a:prstGeom prst="rect">
            <a:avLst/>
          </a:prstGeom>
        </p:spPr>
        <p:txBody>
          <a:bodyPr vert="horz" wrap="square" lIns="0" tIns="0" rIns="0" bIns="0" rtlCol="0">
            <a:spAutoFit/>
          </a:bodyPr>
          <a:lstStyle/>
          <a:p>
            <a:pPr marL="12700" marR="5080">
              <a:lnSpc>
                <a:spcPct val="100000"/>
              </a:lnSpc>
            </a:pPr>
            <a:r>
              <a:rPr sz="1500" kern="0" dirty="0">
                <a:solidFill>
                  <a:srgbClr val="002060"/>
                </a:solidFill>
                <a:latin typeface="Poppins" panose="00000500000000000000" pitchFamily="2" charset="0"/>
                <a:cs typeface="Poppins" panose="00000500000000000000" pitchFamily="2" charset="0"/>
              </a:rPr>
              <a:t>Les primitives sont enveloppées dans des objets appelés  enveloppeurs (Wearpers ). Les enveloppeurs sont des classe</a:t>
            </a:r>
          </a:p>
          <a:p>
            <a:pPr marL="304800">
              <a:lnSpc>
                <a:spcPct val="100000"/>
              </a:lnSpc>
              <a:spcBef>
                <a:spcPts val="1620"/>
              </a:spcBef>
              <a:tabLst>
                <a:tab pos="5791200" algn="l"/>
              </a:tabLst>
            </a:pPr>
            <a:r>
              <a:rPr sz="1500" kern="0" dirty="0">
                <a:solidFill>
                  <a:srgbClr val="002060"/>
                </a:solidFill>
                <a:latin typeface="Poppins" panose="00000500000000000000" pitchFamily="2" charset="0"/>
                <a:cs typeface="Poppins" panose="00000500000000000000" pitchFamily="2" charset="0"/>
              </a:rPr>
              <a:t>Classe	Primitive</a:t>
            </a:r>
          </a:p>
        </p:txBody>
      </p:sp>
      <p:sp>
        <p:nvSpPr>
          <p:cNvPr id="5" name="object 5"/>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6" name="object 6"/>
          <p:cNvSpPr txBox="1"/>
          <p:nvPr/>
        </p:nvSpPr>
        <p:spPr>
          <a:xfrm>
            <a:off x="936194" y="2157704"/>
            <a:ext cx="1506855" cy="1846659"/>
          </a:xfrm>
          <a:prstGeom prst="rect">
            <a:avLst/>
          </a:prstGeom>
        </p:spPr>
        <p:txBody>
          <a:bodyPr vert="horz" wrap="square" lIns="0" tIns="0" rIns="0" bIns="0" rtlCol="0">
            <a:spAutoFit/>
          </a:bodyPr>
          <a:lstStyle/>
          <a:p>
            <a:pPr marL="12700" marR="245110">
              <a:lnSpc>
                <a:spcPct val="100000"/>
              </a:lnSpc>
            </a:pPr>
            <a:r>
              <a:rPr sz="1500" kern="0" dirty="0">
                <a:solidFill>
                  <a:srgbClr val="002060"/>
                </a:solidFill>
                <a:latin typeface="Poppins" panose="00000500000000000000" pitchFamily="2" charset="0"/>
                <a:cs typeface="Poppins" panose="00000500000000000000" pitchFamily="2" charset="0"/>
              </a:rPr>
              <a:t>Character  Byte  Short  Integer  Long  Float  Double  Boolean  Void</a:t>
            </a:r>
          </a:p>
          <a:p>
            <a:pPr marL="12700" marR="5080">
              <a:lnSpc>
                <a:spcPct val="100000"/>
              </a:lnSpc>
            </a:pPr>
            <a:r>
              <a:rPr sz="1500" kern="0" dirty="0">
                <a:solidFill>
                  <a:srgbClr val="002060"/>
                </a:solidFill>
                <a:latin typeface="Poppins" panose="00000500000000000000" pitchFamily="2" charset="0"/>
                <a:cs typeface="Poppins" panose="00000500000000000000" pitchFamily="2" charset="0"/>
              </a:rPr>
              <a:t>BigInteger -  BigDecimal</a:t>
            </a:r>
          </a:p>
        </p:txBody>
      </p:sp>
      <p:sp>
        <p:nvSpPr>
          <p:cNvPr id="7" name="object 7"/>
          <p:cNvSpPr txBox="1"/>
          <p:nvPr/>
        </p:nvSpPr>
        <p:spPr>
          <a:xfrm>
            <a:off x="6501968" y="2025650"/>
            <a:ext cx="1048385" cy="2308324"/>
          </a:xfrm>
          <a:prstGeom prst="rect">
            <a:avLst/>
          </a:prstGeom>
        </p:spPr>
        <p:txBody>
          <a:bodyPr vert="horz" wrap="square" lIns="0" tIns="0" rIns="0" bIns="0" rtlCol="0">
            <a:spAutoFit/>
          </a:bodyPr>
          <a:lstStyle/>
          <a:p>
            <a:pPr marL="12700" marR="151765" indent="-635">
              <a:lnSpc>
                <a:spcPct val="100000"/>
              </a:lnSpc>
            </a:pPr>
            <a:r>
              <a:rPr sz="1500" kern="0" dirty="0">
                <a:solidFill>
                  <a:srgbClr val="002060"/>
                </a:solidFill>
                <a:latin typeface="Poppins" panose="00000500000000000000" pitchFamily="2" charset="0"/>
                <a:cs typeface="Poppins" panose="00000500000000000000" pitchFamily="2" charset="0"/>
              </a:rPr>
              <a:t>char  byte  short  int  long  float  double</a:t>
            </a:r>
          </a:p>
          <a:p>
            <a:pPr marL="12700">
              <a:lnSpc>
                <a:spcPct val="100000"/>
              </a:lnSpc>
            </a:pPr>
            <a:r>
              <a:rPr sz="1500" kern="0" dirty="0">
                <a:solidFill>
                  <a:srgbClr val="002060"/>
                </a:solidFill>
                <a:latin typeface="Poppins" panose="00000500000000000000" pitchFamily="2" charset="0"/>
                <a:cs typeface="Poppins" panose="00000500000000000000" pitchFamily="2" charset="0"/>
              </a:rPr>
              <a:t>boolean</a:t>
            </a:r>
          </a:p>
          <a:p>
            <a:pPr marL="12700">
              <a:lnSpc>
                <a:spcPct val="100000"/>
              </a:lnSpc>
            </a:pPr>
            <a:r>
              <a:rPr sz="1500" kern="0" dirty="0">
                <a:solidFill>
                  <a:srgbClr val="002060"/>
                </a:solidFill>
                <a:latin typeface="Poppins" panose="00000500000000000000" pitchFamily="2" charset="0"/>
                <a:cs typeface="Poppins" panose="00000500000000000000" pitchFamily="2" charset="0"/>
              </a:rPr>
              <a:t>-</a:t>
            </a:r>
          </a:p>
          <a:p>
            <a:pPr marL="12700">
              <a:lnSpc>
                <a:spcPct val="100000"/>
              </a:lnSpc>
            </a:pPr>
            <a:r>
              <a:rPr sz="1500" kern="0" dirty="0">
                <a:solidFill>
                  <a:srgbClr val="002060"/>
                </a:solidFill>
                <a:latin typeface="Poppins" panose="00000500000000000000" pitchFamily="2" charset="0"/>
                <a:cs typeface="Poppins" panose="00000500000000000000" pitchFamily="2" charset="0"/>
              </a:rPr>
              <a:t>-</a:t>
            </a:r>
          </a:p>
          <a:p>
            <a:pPr marL="12700">
              <a:lnSpc>
                <a:spcPct val="100000"/>
              </a:lnSpc>
            </a:pPr>
            <a:r>
              <a:rPr sz="1500" kern="0" dirty="0">
                <a:solidFill>
                  <a:srgbClr val="002060"/>
                </a:solidFill>
                <a:latin typeface="Poppins" panose="00000500000000000000" pitchFamily="2" charset="0"/>
                <a:cs typeface="Poppins" panose="00000500000000000000" pitchFamily="2" charset="0"/>
              </a:rPr>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4543" y="253660"/>
            <a:ext cx="9223058" cy="400110"/>
          </a:xfrm>
          <a:prstGeom prst="rect">
            <a:avLst/>
          </a:prstGeom>
        </p:spPr>
        <p:txBody>
          <a:bodyPr vert="horz" wrap="square" lIns="0" tIns="0" rIns="0" bIns="0" rtlCol="0">
            <a:spAutoFit/>
          </a:bodyPr>
          <a:lstStyle/>
          <a:p>
            <a:pPr marL="12700">
              <a:lnSpc>
                <a:spcPct val="100000"/>
              </a:lnSpc>
            </a:pPr>
            <a:r>
              <a:rPr sz="2600" b="1" dirty="0"/>
              <a:t>Utilisation des primitives et enveloppeurs</a:t>
            </a:r>
          </a:p>
        </p:txBody>
      </p:sp>
      <p:sp>
        <p:nvSpPr>
          <p:cNvPr id="7" name="object 7"/>
          <p:cNvSpPr txBox="1">
            <a:spLocks noGrp="1"/>
          </p:cNvSpPr>
          <p:nvPr>
            <p:ph idx="1"/>
          </p:nvPr>
        </p:nvSpPr>
        <p:spPr>
          <a:xfrm>
            <a:off x="530521" y="1380985"/>
            <a:ext cx="9223058" cy="4794530"/>
          </a:xfrm>
          <a:prstGeom prst="rect">
            <a:avLst/>
          </a:prstGeom>
        </p:spPr>
        <p:txBody>
          <a:bodyPr vert="horz" wrap="square" lIns="0" tIns="105664" rIns="0" bIns="0" rtlCol="0">
            <a:spAutoFit/>
          </a:bodyPr>
          <a:lstStyle/>
          <a:p>
            <a:pPr marL="367665">
              <a:lnSpc>
                <a:spcPct val="100000"/>
              </a:lnSpc>
            </a:pPr>
            <a:r>
              <a:rPr sz="1050" spc="-240" dirty="0">
                <a:solidFill>
                  <a:srgbClr val="3B812F"/>
                </a:solidFill>
                <a:latin typeface="Wingdings"/>
                <a:cs typeface="Wingdings"/>
              </a:rPr>
              <a:t></a:t>
            </a:r>
            <a:r>
              <a:rPr sz="1050" spc="-240" dirty="0">
                <a:solidFill>
                  <a:srgbClr val="3B812F"/>
                </a:solidFill>
                <a:latin typeface="Times New Roman"/>
                <a:cs typeface="Times New Roman"/>
              </a:rPr>
              <a:t>                                        </a:t>
            </a:r>
            <a:r>
              <a:rPr sz="1050" spc="-220" dirty="0">
                <a:solidFill>
                  <a:srgbClr val="3B812F"/>
                </a:solidFill>
                <a:latin typeface="Times New Roman"/>
                <a:cs typeface="Times New Roman"/>
              </a:rPr>
              <a:t> </a:t>
            </a:r>
            <a:r>
              <a:rPr sz="1800" b="1" spc="-10" dirty="0">
                <a:solidFill>
                  <a:srgbClr val="7F0055"/>
                </a:solidFill>
                <a:latin typeface="Courier New"/>
                <a:cs typeface="Courier New"/>
              </a:rPr>
              <a:t>double </a:t>
            </a:r>
            <a:r>
              <a:rPr sz="1800" b="1" spc="-10" dirty="0">
                <a:latin typeface="Courier New"/>
                <a:cs typeface="Courier New"/>
              </a:rPr>
              <a:t>v1=5.5; </a:t>
            </a:r>
            <a:r>
              <a:rPr sz="1800" b="1" spc="-10" dirty="0">
                <a:solidFill>
                  <a:srgbClr val="006533"/>
                </a:solidFill>
                <a:latin typeface="Courier New"/>
                <a:cs typeface="Courier New"/>
              </a:rPr>
              <a:t>// v1 est une</a:t>
            </a:r>
            <a:r>
              <a:rPr sz="1800" b="1" spc="-35" dirty="0">
                <a:solidFill>
                  <a:srgbClr val="006533"/>
                </a:solidFill>
                <a:latin typeface="Courier New"/>
                <a:cs typeface="Courier New"/>
              </a:rPr>
              <a:t> </a:t>
            </a:r>
            <a:r>
              <a:rPr sz="1800" b="1" spc="-10" dirty="0">
                <a:solidFill>
                  <a:srgbClr val="006533"/>
                </a:solidFill>
                <a:latin typeface="Courier New"/>
                <a:cs typeface="Courier New"/>
              </a:rPr>
              <a:t>primitive</a:t>
            </a:r>
            <a:endParaRPr sz="1800" dirty="0">
              <a:latin typeface="Courier New"/>
              <a:cs typeface="Courier New"/>
            </a:endParaRPr>
          </a:p>
          <a:p>
            <a:pPr marL="367665">
              <a:lnSpc>
                <a:spcPct val="100000"/>
              </a:lnSpc>
            </a:pPr>
            <a:r>
              <a:rPr sz="1050" spc="-240" dirty="0">
                <a:solidFill>
                  <a:srgbClr val="3B812F"/>
                </a:solidFill>
                <a:latin typeface="Wingdings"/>
                <a:cs typeface="Wingdings"/>
              </a:rPr>
              <a:t></a:t>
            </a:r>
            <a:r>
              <a:rPr sz="1050" spc="-240" dirty="0">
                <a:solidFill>
                  <a:srgbClr val="3B812F"/>
                </a:solidFill>
                <a:latin typeface="Times New Roman"/>
                <a:cs typeface="Times New Roman"/>
              </a:rPr>
              <a:t>                                        </a:t>
            </a:r>
            <a:r>
              <a:rPr sz="1050" spc="-220" dirty="0">
                <a:solidFill>
                  <a:srgbClr val="3B812F"/>
                </a:solidFill>
                <a:latin typeface="Times New Roman"/>
                <a:cs typeface="Times New Roman"/>
              </a:rPr>
              <a:t> </a:t>
            </a:r>
            <a:r>
              <a:rPr sz="1800" b="1" spc="-10" dirty="0">
                <a:latin typeface="Courier New"/>
                <a:cs typeface="Courier New"/>
              </a:rPr>
              <a:t>Double v2=</a:t>
            </a:r>
            <a:r>
              <a:rPr sz="1800" b="1" spc="-10" dirty="0">
                <a:solidFill>
                  <a:srgbClr val="7F0055"/>
                </a:solidFill>
                <a:latin typeface="Courier New"/>
                <a:cs typeface="Courier New"/>
              </a:rPr>
              <a:t>new </a:t>
            </a:r>
            <a:r>
              <a:rPr sz="1800" b="1" spc="-10" dirty="0">
                <a:latin typeface="Courier New"/>
                <a:cs typeface="Courier New"/>
              </a:rPr>
              <a:t>Double(5.6); </a:t>
            </a:r>
            <a:r>
              <a:rPr sz="1800" b="1" spc="-5" dirty="0">
                <a:solidFill>
                  <a:srgbClr val="006533"/>
                </a:solidFill>
                <a:latin typeface="Courier New"/>
                <a:cs typeface="Courier New"/>
              </a:rPr>
              <a:t>// v2 est </a:t>
            </a:r>
            <a:r>
              <a:rPr sz="1800" b="1" spc="-10" dirty="0">
                <a:solidFill>
                  <a:srgbClr val="006533"/>
                </a:solidFill>
                <a:latin typeface="Courier New"/>
                <a:cs typeface="Courier New"/>
              </a:rPr>
              <a:t>un</a:t>
            </a:r>
            <a:r>
              <a:rPr sz="1800" b="1" spc="-80" dirty="0">
                <a:solidFill>
                  <a:srgbClr val="006533"/>
                </a:solidFill>
                <a:latin typeface="Courier New"/>
                <a:cs typeface="Courier New"/>
              </a:rPr>
              <a:t> </a:t>
            </a:r>
            <a:r>
              <a:rPr sz="1800" b="1" spc="-10" dirty="0">
                <a:solidFill>
                  <a:srgbClr val="006533"/>
                </a:solidFill>
                <a:latin typeface="Courier New"/>
                <a:cs typeface="Courier New"/>
              </a:rPr>
              <a:t>objet</a:t>
            </a:r>
            <a:endParaRPr sz="1800" dirty="0">
              <a:latin typeface="Courier New"/>
              <a:cs typeface="Courier New"/>
            </a:endParaRPr>
          </a:p>
          <a:p>
            <a:pPr marL="367665">
              <a:lnSpc>
                <a:spcPct val="100000"/>
              </a:lnSpc>
              <a:spcBef>
                <a:spcPts val="750"/>
              </a:spcBef>
            </a:pPr>
            <a:r>
              <a:rPr sz="1050" spc="-240" dirty="0">
                <a:solidFill>
                  <a:srgbClr val="3B812F"/>
                </a:solidFill>
                <a:latin typeface="Wingdings"/>
                <a:cs typeface="Wingdings"/>
              </a:rPr>
              <a:t></a:t>
            </a:r>
            <a:endParaRPr sz="1050" dirty="0">
              <a:latin typeface="Wingdings"/>
              <a:cs typeface="Wingdings"/>
            </a:endParaRPr>
          </a:p>
          <a:p>
            <a:pPr marL="367665">
              <a:lnSpc>
                <a:spcPct val="100000"/>
              </a:lnSpc>
              <a:spcBef>
                <a:spcPts val="900"/>
              </a:spcBef>
            </a:pPr>
            <a:r>
              <a:rPr sz="1050" spc="-240" dirty="0">
                <a:solidFill>
                  <a:srgbClr val="3B812F"/>
                </a:solidFill>
                <a:latin typeface="Wingdings"/>
                <a:cs typeface="Wingdings"/>
              </a:rPr>
              <a:t></a:t>
            </a:r>
            <a:endParaRPr sz="1050" dirty="0">
              <a:latin typeface="Wingdings"/>
              <a:cs typeface="Wingdings"/>
            </a:endParaRPr>
          </a:p>
          <a:p>
            <a:pPr marL="367665">
              <a:lnSpc>
                <a:spcPct val="100000"/>
              </a:lnSpc>
              <a:spcBef>
                <a:spcPts val="900"/>
              </a:spcBef>
            </a:pPr>
            <a:r>
              <a:rPr sz="1050" spc="-240" dirty="0">
                <a:solidFill>
                  <a:srgbClr val="3B812F"/>
                </a:solidFill>
                <a:latin typeface="Wingdings"/>
                <a:cs typeface="Wingdings"/>
              </a:rPr>
              <a:t></a:t>
            </a:r>
            <a:endParaRPr sz="1050" dirty="0">
              <a:latin typeface="Wingdings"/>
              <a:cs typeface="Wingdings"/>
            </a:endParaRPr>
          </a:p>
          <a:p>
            <a:pPr marL="367665">
              <a:lnSpc>
                <a:spcPct val="100000"/>
              </a:lnSpc>
              <a:spcBef>
                <a:spcPts val="900"/>
              </a:spcBef>
            </a:pPr>
            <a:r>
              <a:rPr sz="1050" spc="-240" dirty="0">
                <a:solidFill>
                  <a:srgbClr val="3B812F"/>
                </a:solidFill>
                <a:latin typeface="Wingdings"/>
                <a:cs typeface="Wingdings"/>
              </a:rPr>
              <a:t></a:t>
            </a:r>
            <a:endParaRPr sz="1050" dirty="0">
              <a:latin typeface="Wingdings"/>
              <a:cs typeface="Wingdings"/>
            </a:endParaRPr>
          </a:p>
          <a:p>
            <a:pPr marL="367665">
              <a:lnSpc>
                <a:spcPct val="100000"/>
              </a:lnSpc>
              <a:spcBef>
                <a:spcPts val="900"/>
              </a:spcBef>
            </a:pPr>
            <a:r>
              <a:rPr sz="1050" spc="-240" dirty="0">
                <a:solidFill>
                  <a:srgbClr val="3B812F"/>
                </a:solidFill>
                <a:latin typeface="Wingdings"/>
                <a:cs typeface="Wingdings"/>
              </a:rPr>
              <a:t></a:t>
            </a:r>
            <a:endParaRPr sz="1050" dirty="0">
              <a:latin typeface="Wingdings"/>
              <a:cs typeface="Wingdings"/>
            </a:endParaRPr>
          </a:p>
          <a:p>
            <a:pPr marL="367665">
              <a:lnSpc>
                <a:spcPct val="100000"/>
              </a:lnSpc>
              <a:spcBef>
                <a:spcPts val="900"/>
              </a:spcBef>
            </a:pPr>
            <a:r>
              <a:rPr sz="1050" spc="-240" dirty="0">
                <a:solidFill>
                  <a:srgbClr val="3B812F"/>
                </a:solidFill>
                <a:latin typeface="Wingdings"/>
                <a:cs typeface="Wingdings"/>
              </a:rPr>
              <a:t></a:t>
            </a:r>
            <a:endParaRPr sz="1050" dirty="0">
              <a:latin typeface="Wingdings"/>
              <a:cs typeface="Wingdings"/>
            </a:endParaRPr>
          </a:p>
          <a:p>
            <a:pPr marL="367665">
              <a:lnSpc>
                <a:spcPct val="100000"/>
              </a:lnSpc>
              <a:spcBef>
                <a:spcPts val="900"/>
              </a:spcBef>
            </a:pPr>
            <a:r>
              <a:rPr sz="1050" spc="-240" dirty="0">
                <a:solidFill>
                  <a:srgbClr val="3B812F"/>
                </a:solidFill>
                <a:latin typeface="Wingdings"/>
                <a:cs typeface="Wingdings"/>
              </a:rPr>
              <a:t></a:t>
            </a:r>
            <a:endParaRPr sz="1050" dirty="0">
              <a:latin typeface="Wingdings"/>
              <a:cs typeface="Wingdings"/>
            </a:endParaRPr>
          </a:p>
          <a:p>
            <a:pPr marL="367665">
              <a:lnSpc>
                <a:spcPct val="100000"/>
              </a:lnSpc>
              <a:spcBef>
                <a:spcPts val="900"/>
              </a:spcBef>
            </a:pPr>
            <a:r>
              <a:rPr sz="1050" spc="-240" dirty="0">
                <a:solidFill>
                  <a:srgbClr val="3B812F"/>
                </a:solidFill>
                <a:latin typeface="Wingdings"/>
                <a:cs typeface="Wingdings"/>
              </a:rPr>
              <a:t></a:t>
            </a:r>
            <a:endParaRPr sz="1050" dirty="0">
              <a:latin typeface="Wingdings"/>
              <a:cs typeface="Wingdings"/>
            </a:endParaRPr>
          </a:p>
        </p:txBody>
      </p:sp>
      <p:sp>
        <p:nvSpPr>
          <p:cNvPr id="11" name="object 11"/>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41</a:t>
            </a:fld>
            <a:endParaRPr dirty="0"/>
          </a:p>
        </p:txBody>
      </p:sp>
      <p:sp>
        <p:nvSpPr>
          <p:cNvPr id="3" name="object 3"/>
          <p:cNvSpPr txBox="1"/>
          <p:nvPr/>
        </p:nvSpPr>
        <p:spPr>
          <a:xfrm>
            <a:off x="763093" y="1009410"/>
            <a:ext cx="1478915" cy="230832"/>
          </a:xfrm>
          <a:prstGeom prst="rect">
            <a:avLst/>
          </a:prstGeom>
        </p:spPr>
        <p:txBody>
          <a:bodyPr vert="horz" wrap="square" lIns="0" tIns="0" rIns="0" bIns="0" rtlCol="0">
            <a:spAutoFit/>
          </a:bodyPr>
          <a:lstStyle/>
          <a:p>
            <a:pPr marL="12700">
              <a:lnSpc>
                <a:spcPct val="100000"/>
              </a:lnSpc>
              <a:tabLst>
                <a:tab pos="354965" algn="l"/>
              </a:tabLst>
            </a:pPr>
            <a:r>
              <a:rPr sz="1500" kern="0" dirty="0" err="1">
                <a:solidFill>
                  <a:srgbClr val="002060"/>
                </a:solidFill>
                <a:latin typeface="Poppins" panose="00000500000000000000" pitchFamily="2" charset="0"/>
                <a:cs typeface="Poppins" panose="00000500000000000000" pitchFamily="2" charset="0"/>
              </a:rPr>
              <a:t>Exemple</a:t>
            </a:r>
            <a:r>
              <a:rPr sz="1500" kern="0" dirty="0">
                <a:solidFill>
                  <a:srgbClr val="002060"/>
                </a:solidFill>
                <a:latin typeface="Poppins" panose="00000500000000000000" pitchFamily="2" charset="0"/>
                <a:cs typeface="Poppins" panose="00000500000000000000" pitchFamily="2" charset="0"/>
              </a:rPr>
              <a:t>:</a:t>
            </a:r>
          </a:p>
        </p:txBody>
      </p:sp>
      <p:sp>
        <p:nvSpPr>
          <p:cNvPr id="4" name="object 4"/>
          <p:cNvSpPr txBox="1"/>
          <p:nvPr/>
        </p:nvSpPr>
        <p:spPr>
          <a:xfrm>
            <a:off x="1991245" y="2093976"/>
            <a:ext cx="572770" cy="846455"/>
          </a:xfrm>
          <a:prstGeom prst="rect">
            <a:avLst/>
          </a:prstGeom>
        </p:spPr>
        <p:txBody>
          <a:bodyPr vert="horz" wrap="square" lIns="0" tIns="0" rIns="0" bIns="0" rtlCol="0">
            <a:spAutoFit/>
          </a:bodyPr>
          <a:lstStyle/>
          <a:p>
            <a:pPr marL="12700" marR="5080" algn="just">
              <a:lnSpc>
                <a:spcPct val="100000"/>
              </a:lnSpc>
            </a:pPr>
            <a:r>
              <a:rPr sz="1800" b="1" spc="-5" dirty="0">
                <a:solidFill>
                  <a:srgbClr val="7F0055"/>
                </a:solidFill>
                <a:latin typeface="Courier New"/>
                <a:cs typeface="Courier New"/>
              </a:rPr>
              <a:t>lo</a:t>
            </a:r>
            <a:r>
              <a:rPr sz="1800" b="1" spc="-15" dirty="0">
                <a:solidFill>
                  <a:srgbClr val="7F0055"/>
                </a:solidFill>
                <a:latin typeface="Courier New"/>
                <a:cs typeface="Courier New"/>
              </a:rPr>
              <a:t>n</a:t>
            </a:r>
            <a:r>
              <a:rPr sz="1800" b="1" dirty="0">
                <a:solidFill>
                  <a:srgbClr val="7F0055"/>
                </a:solidFill>
                <a:latin typeface="Courier New"/>
                <a:cs typeface="Courier New"/>
              </a:rPr>
              <a:t>g  </a:t>
            </a:r>
            <a:r>
              <a:rPr sz="1800" b="1" spc="-5" dirty="0">
                <a:latin typeface="Courier New"/>
                <a:cs typeface="Courier New"/>
              </a:rPr>
              <a:t>Lo</a:t>
            </a:r>
            <a:r>
              <a:rPr sz="1800" b="1" spc="-15" dirty="0">
                <a:latin typeface="Courier New"/>
                <a:cs typeface="Courier New"/>
              </a:rPr>
              <a:t>n</a:t>
            </a:r>
            <a:r>
              <a:rPr sz="1800" b="1" dirty="0">
                <a:latin typeface="Courier New"/>
                <a:cs typeface="Courier New"/>
              </a:rPr>
              <a:t>g  </a:t>
            </a:r>
            <a:r>
              <a:rPr sz="1800" b="1" spc="-5" dirty="0">
                <a:latin typeface="Courier New"/>
                <a:cs typeface="Courier New"/>
              </a:rPr>
              <a:t>Lo</a:t>
            </a:r>
            <a:r>
              <a:rPr sz="1800" b="1" spc="-15" dirty="0">
                <a:latin typeface="Courier New"/>
                <a:cs typeface="Courier New"/>
              </a:rPr>
              <a:t>n</a:t>
            </a:r>
            <a:r>
              <a:rPr sz="1800" b="1" dirty="0">
                <a:latin typeface="Courier New"/>
                <a:cs typeface="Courier New"/>
              </a:rPr>
              <a:t>g</a:t>
            </a:r>
            <a:endParaRPr sz="1800" dirty="0">
              <a:latin typeface="Courier New"/>
              <a:cs typeface="Courier New"/>
            </a:endParaRPr>
          </a:p>
        </p:txBody>
      </p:sp>
      <p:sp>
        <p:nvSpPr>
          <p:cNvPr id="5" name="object 5"/>
          <p:cNvSpPr txBox="1"/>
          <p:nvPr/>
        </p:nvSpPr>
        <p:spPr>
          <a:xfrm>
            <a:off x="2673982" y="2093976"/>
            <a:ext cx="4393565" cy="846455"/>
          </a:xfrm>
          <a:prstGeom prst="rect">
            <a:avLst/>
          </a:prstGeom>
        </p:spPr>
        <p:txBody>
          <a:bodyPr vert="horz" wrap="square" lIns="0" tIns="0" rIns="0" bIns="0" rtlCol="0">
            <a:spAutoFit/>
          </a:bodyPr>
          <a:lstStyle/>
          <a:p>
            <a:pPr marL="12700" marR="5080">
              <a:lnSpc>
                <a:spcPct val="100000"/>
              </a:lnSpc>
            </a:pPr>
            <a:r>
              <a:rPr sz="1800" b="1" spc="-10" dirty="0">
                <a:latin typeface="Courier New"/>
                <a:cs typeface="Courier New"/>
              </a:rPr>
              <a:t>a=5; </a:t>
            </a:r>
            <a:r>
              <a:rPr sz="1800" b="1" spc="-10" dirty="0">
                <a:solidFill>
                  <a:srgbClr val="006533"/>
                </a:solidFill>
                <a:latin typeface="Courier New"/>
                <a:cs typeface="Courier New"/>
              </a:rPr>
              <a:t>// </a:t>
            </a:r>
            <a:r>
              <a:rPr sz="1800" b="1" dirty="0">
                <a:solidFill>
                  <a:srgbClr val="006533"/>
                </a:solidFill>
                <a:latin typeface="Courier New"/>
                <a:cs typeface="Courier New"/>
              </a:rPr>
              <a:t>a </a:t>
            </a:r>
            <a:r>
              <a:rPr sz="1800" b="1" spc="-10" dirty="0">
                <a:solidFill>
                  <a:srgbClr val="006533"/>
                </a:solidFill>
                <a:latin typeface="Courier New"/>
                <a:cs typeface="Courier New"/>
              </a:rPr>
              <a:t>est une primitive  </a:t>
            </a:r>
            <a:r>
              <a:rPr sz="1800" b="1" spc="-5" dirty="0">
                <a:latin typeface="Courier New"/>
                <a:cs typeface="Courier New"/>
              </a:rPr>
              <a:t>b=</a:t>
            </a:r>
            <a:r>
              <a:rPr sz="1800" b="1" spc="-5" dirty="0">
                <a:solidFill>
                  <a:srgbClr val="7F0055"/>
                </a:solidFill>
                <a:latin typeface="Courier New"/>
                <a:cs typeface="Courier New"/>
              </a:rPr>
              <a:t>new </a:t>
            </a:r>
            <a:r>
              <a:rPr sz="1800" b="1" spc="-10" dirty="0">
                <a:latin typeface="Courier New"/>
                <a:cs typeface="Courier New"/>
              </a:rPr>
              <a:t>Long(5); </a:t>
            </a:r>
            <a:r>
              <a:rPr sz="1800" b="1" spc="-10" dirty="0">
                <a:solidFill>
                  <a:srgbClr val="006533"/>
                </a:solidFill>
                <a:latin typeface="Courier New"/>
                <a:cs typeface="Courier New"/>
              </a:rPr>
              <a:t>// </a:t>
            </a:r>
            <a:r>
              <a:rPr sz="1800" b="1" dirty="0">
                <a:solidFill>
                  <a:srgbClr val="006533"/>
                </a:solidFill>
                <a:latin typeface="Courier New"/>
                <a:cs typeface="Courier New"/>
              </a:rPr>
              <a:t>b </a:t>
            </a:r>
            <a:r>
              <a:rPr sz="1800" b="1" spc="-10" dirty="0">
                <a:solidFill>
                  <a:srgbClr val="006533"/>
                </a:solidFill>
                <a:latin typeface="Courier New"/>
                <a:cs typeface="Courier New"/>
              </a:rPr>
              <a:t>est un</a:t>
            </a:r>
            <a:r>
              <a:rPr sz="1800" b="1" spc="-100" dirty="0">
                <a:solidFill>
                  <a:srgbClr val="006533"/>
                </a:solidFill>
                <a:latin typeface="Courier New"/>
                <a:cs typeface="Courier New"/>
              </a:rPr>
              <a:t> </a:t>
            </a:r>
            <a:r>
              <a:rPr sz="1800" b="1" spc="-10" dirty="0">
                <a:solidFill>
                  <a:srgbClr val="006533"/>
                </a:solidFill>
                <a:latin typeface="Courier New"/>
                <a:cs typeface="Courier New"/>
              </a:rPr>
              <a:t>objet  </a:t>
            </a:r>
            <a:r>
              <a:rPr sz="1800" b="1" spc="-5" dirty="0">
                <a:latin typeface="Courier New"/>
                <a:cs typeface="Courier New"/>
              </a:rPr>
              <a:t>c= </a:t>
            </a:r>
            <a:r>
              <a:rPr sz="1800" b="1" spc="-10" dirty="0">
                <a:latin typeface="Courier New"/>
                <a:cs typeface="Courier New"/>
              </a:rPr>
              <a:t>5L; </a:t>
            </a:r>
            <a:r>
              <a:rPr sz="1800" b="1" spc="-5" dirty="0">
                <a:solidFill>
                  <a:srgbClr val="006533"/>
                </a:solidFill>
                <a:latin typeface="Courier New"/>
                <a:cs typeface="Courier New"/>
              </a:rPr>
              <a:t>// </a:t>
            </a:r>
            <a:r>
              <a:rPr sz="1800" b="1" dirty="0">
                <a:solidFill>
                  <a:srgbClr val="006533"/>
                </a:solidFill>
                <a:latin typeface="Courier New"/>
                <a:cs typeface="Courier New"/>
              </a:rPr>
              <a:t>c </a:t>
            </a:r>
            <a:r>
              <a:rPr sz="1800" b="1" spc="-10" dirty="0">
                <a:solidFill>
                  <a:srgbClr val="006533"/>
                </a:solidFill>
                <a:latin typeface="Courier New"/>
                <a:cs typeface="Courier New"/>
              </a:rPr>
              <a:t>est un</a:t>
            </a:r>
            <a:r>
              <a:rPr sz="1800" b="1" spc="-110" dirty="0">
                <a:solidFill>
                  <a:srgbClr val="006533"/>
                </a:solidFill>
                <a:latin typeface="Courier New"/>
                <a:cs typeface="Courier New"/>
              </a:rPr>
              <a:t> </a:t>
            </a:r>
            <a:r>
              <a:rPr sz="1800" b="1" spc="-10" dirty="0">
                <a:solidFill>
                  <a:srgbClr val="006533"/>
                </a:solidFill>
                <a:latin typeface="Courier New"/>
                <a:cs typeface="Courier New"/>
              </a:rPr>
              <a:t>objet</a:t>
            </a:r>
            <a:endParaRPr sz="1800" dirty="0">
              <a:latin typeface="Courier New"/>
              <a:cs typeface="Courier New"/>
            </a:endParaRPr>
          </a:p>
        </p:txBody>
      </p:sp>
      <p:sp>
        <p:nvSpPr>
          <p:cNvPr id="6" name="object 6"/>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8" name="object 8"/>
          <p:cNvSpPr txBox="1"/>
          <p:nvPr/>
        </p:nvSpPr>
        <p:spPr>
          <a:xfrm>
            <a:off x="1991245" y="2916935"/>
            <a:ext cx="5486400" cy="1395095"/>
          </a:xfrm>
          <a:prstGeom prst="rect">
            <a:avLst/>
          </a:prstGeom>
        </p:spPr>
        <p:txBody>
          <a:bodyPr vert="horz" wrap="square" lIns="0" tIns="0" rIns="0" bIns="0" rtlCol="0">
            <a:spAutoFit/>
          </a:bodyPr>
          <a:lstStyle/>
          <a:p>
            <a:pPr marL="12700" marR="5080">
              <a:lnSpc>
                <a:spcPct val="100000"/>
              </a:lnSpc>
            </a:pPr>
            <a:r>
              <a:rPr sz="1800" b="1" spc="-10" dirty="0">
                <a:latin typeface="Courier New"/>
                <a:cs typeface="Courier New"/>
              </a:rPr>
              <a:t>System.</a:t>
            </a:r>
            <a:r>
              <a:rPr sz="1800" b="1" i="1" spc="-10" dirty="0">
                <a:solidFill>
                  <a:srgbClr val="0000C0"/>
                </a:solidFill>
                <a:latin typeface="Courier New"/>
                <a:cs typeface="Courier New"/>
              </a:rPr>
              <a:t>out</a:t>
            </a:r>
            <a:r>
              <a:rPr sz="1800" b="1" spc="-10" dirty="0">
                <a:latin typeface="Courier New"/>
                <a:cs typeface="Courier New"/>
              </a:rPr>
              <a:t>.println(</a:t>
            </a:r>
            <a:r>
              <a:rPr sz="1800" b="1" spc="-10" dirty="0">
                <a:solidFill>
                  <a:srgbClr val="2A00FF"/>
                </a:solidFill>
                <a:latin typeface="Courier New"/>
                <a:cs typeface="Courier New"/>
              </a:rPr>
              <a:t>"a="</a:t>
            </a:r>
            <a:r>
              <a:rPr sz="1800" b="1" spc="-10" dirty="0">
                <a:latin typeface="Courier New"/>
                <a:cs typeface="Courier New"/>
              </a:rPr>
              <a:t>+a);  System.</a:t>
            </a:r>
            <a:r>
              <a:rPr sz="1800" b="1" i="1" spc="-10" dirty="0">
                <a:solidFill>
                  <a:srgbClr val="0000C0"/>
                </a:solidFill>
                <a:latin typeface="Courier New"/>
                <a:cs typeface="Courier New"/>
              </a:rPr>
              <a:t>out</a:t>
            </a:r>
            <a:r>
              <a:rPr sz="1800" b="1" spc="-10" dirty="0">
                <a:latin typeface="Courier New"/>
                <a:cs typeface="Courier New"/>
              </a:rPr>
              <a:t>.println(</a:t>
            </a:r>
            <a:r>
              <a:rPr sz="1800" b="1" spc="-10" dirty="0">
                <a:solidFill>
                  <a:srgbClr val="2A00FF"/>
                </a:solidFill>
                <a:latin typeface="Courier New"/>
                <a:cs typeface="Courier New"/>
              </a:rPr>
              <a:t>"b="</a:t>
            </a:r>
            <a:r>
              <a:rPr sz="1800" b="1" spc="-10" dirty="0">
                <a:latin typeface="Courier New"/>
                <a:cs typeface="Courier New"/>
              </a:rPr>
              <a:t>+b.longValue());  System.</a:t>
            </a:r>
            <a:r>
              <a:rPr sz="1800" b="1" i="1" spc="-10" dirty="0">
                <a:solidFill>
                  <a:srgbClr val="0000C0"/>
                </a:solidFill>
                <a:latin typeface="Courier New"/>
                <a:cs typeface="Courier New"/>
              </a:rPr>
              <a:t>out</a:t>
            </a:r>
            <a:r>
              <a:rPr sz="1800" b="1" spc="-10" dirty="0">
                <a:latin typeface="Courier New"/>
                <a:cs typeface="Courier New"/>
              </a:rPr>
              <a:t>.println(</a:t>
            </a:r>
            <a:r>
              <a:rPr sz="1800" b="1" spc="-10" dirty="0">
                <a:solidFill>
                  <a:srgbClr val="2A00FF"/>
                </a:solidFill>
                <a:latin typeface="Courier New"/>
                <a:cs typeface="Courier New"/>
              </a:rPr>
              <a:t>"c="</a:t>
            </a:r>
            <a:r>
              <a:rPr sz="1800" b="1" spc="-10" dirty="0">
                <a:latin typeface="Courier New"/>
                <a:cs typeface="Courier New"/>
              </a:rPr>
              <a:t>+c.byteValue());  System.</a:t>
            </a:r>
            <a:r>
              <a:rPr sz="1800" b="1" i="1" spc="-10" dirty="0">
                <a:solidFill>
                  <a:srgbClr val="0000C0"/>
                </a:solidFill>
                <a:latin typeface="Courier New"/>
                <a:cs typeface="Courier New"/>
              </a:rPr>
              <a:t>out</a:t>
            </a:r>
            <a:r>
              <a:rPr sz="1800" b="1" spc="-10" dirty="0">
                <a:latin typeface="Courier New"/>
                <a:cs typeface="Courier New"/>
              </a:rPr>
              <a:t>.println(</a:t>
            </a:r>
            <a:r>
              <a:rPr sz="1800" b="1" spc="-10" dirty="0">
                <a:solidFill>
                  <a:srgbClr val="2A00FF"/>
                </a:solidFill>
                <a:latin typeface="Courier New"/>
                <a:cs typeface="Courier New"/>
              </a:rPr>
              <a:t>"V1="</a:t>
            </a:r>
            <a:r>
              <a:rPr sz="1800" b="1" spc="-10" dirty="0">
                <a:latin typeface="Courier New"/>
                <a:cs typeface="Courier New"/>
              </a:rPr>
              <a:t>+v1);  System.</a:t>
            </a:r>
            <a:r>
              <a:rPr sz="1800" b="1" i="1" spc="-10" dirty="0">
                <a:solidFill>
                  <a:srgbClr val="0000C0"/>
                </a:solidFill>
                <a:latin typeface="Courier New"/>
                <a:cs typeface="Courier New"/>
              </a:rPr>
              <a:t>out</a:t>
            </a:r>
            <a:r>
              <a:rPr sz="1800" b="1" spc="-10" dirty="0">
                <a:latin typeface="Courier New"/>
                <a:cs typeface="Courier New"/>
              </a:rPr>
              <a:t>.println(</a:t>
            </a:r>
            <a:r>
              <a:rPr sz="1800" b="1" spc="-10" dirty="0">
                <a:solidFill>
                  <a:srgbClr val="2A00FF"/>
                </a:solidFill>
                <a:latin typeface="Courier New"/>
                <a:cs typeface="Courier New"/>
              </a:rPr>
              <a:t>"V2="</a:t>
            </a:r>
            <a:r>
              <a:rPr sz="1800" b="1" spc="-10" dirty="0">
                <a:latin typeface="Courier New"/>
                <a:cs typeface="Courier New"/>
              </a:rPr>
              <a:t>+v2.intValue());</a:t>
            </a:r>
            <a:endParaRPr sz="1800" dirty="0">
              <a:latin typeface="Courier New"/>
              <a:cs typeface="Courier New"/>
            </a:endParaRPr>
          </a:p>
        </p:txBody>
      </p:sp>
      <p:sp>
        <p:nvSpPr>
          <p:cNvPr id="9" name="object 9"/>
          <p:cNvSpPr txBox="1"/>
          <p:nvPr/>
        </p:nvSpPr>
        <p:spPr>
          <a:xfrm>
            <a:off x="1320685" y="4287011"/>
            <a:ext cx="1810385" cy="1872614"/>
          </a:xfrm>
          <a:prstGeom prst="rect">
            <a:avLst/>
          </a:prstGeom>
        </p:spPr>
        <p:txBody>
          <a:bodyPr vert="horz" wrap="square" lIns="0" tIns="0" rIns="0" bIns="0" rtlCol="0">
            <a:spAutoFit/>
          </a:bodyPr>
          <a:lstStyle/>
          <a:p>
            <a:pPr algn="ctr">
              <a:lnSpc>
                <a:spcPct val="100000"/>
              </a:lnSpc>
              <a:tabLst>
                <a:tab pos="342265" algn="l"/>
              </a:tabLst>
            </a:pPr>
            <a:r>
              <a:rPr sz="1350" spc="-370" dirty="0">
                <a:solidFill>
                  <a:srgbClr val="CC9900"/>
                </a:solidFill>
                <a:latin typeface="Wingdings"/>
                <a:cs typeface="Wingdings"/>
              </a:rPr>
              <a:t></a:t>
            </a:r>
            <a:r>
              <a:rPr sz="1350" spc="-370" dirty="0">
                <a:solidFill>
                  <a:srgbClr val="CC9900"/>
                </a:solidFill>
                <a:latin typeface="Times New Roman"/>
                <a:cs typeface="Times New Roman"/>
              </a:rPr>
              <a:t>	</a:t>
            </a:r>
            <a:r>
              <a:rPr sz="2100" b="1" spc="-5" dirty="0">
                <a:latin typeface="Courier New"/>
                <a:cs typeface="Courier New"/>
              </a:rPr>
              <a:t>Résult</a:t>
            </a:r>
            <a:r>
              <a:rPr sz="2100" b="1" spc="10" dirty="0">
                <a:latin typeface="Courier New"/>
                <a:cs typeface="Courier New"/>
              </a:rPr>
              <a:t>a</a:t>
            </a:r>
            <a:r>
              <a:rPr sz="2100" b="1" spc="-5" dirty="0">
                <a:latin typeface="Courier New"/>
                <a:cs typeface="Courier New"/>
              </a:rPr>
              <a:t>t:</a:t>
            </a:r>
            <a:endParaRPr sz="2100">
              <a:latin typeface="Courier New"/>
              <a:cs typeface="Courier New"/>
            </a:endParaRPr>
          </a:p>
          <a:p>
            <a:pPr marL="356870">
              <a:lnSpc>
                <a:spcPct val="100000"/>
              </a:lnSpc>
              <a:spcBef>
                <a:spcPts val="60"/>
              </a:spcBef>
            </a:pPr>
            <a:r>
              <a:rPr sz="1200" spc="-305" dirty="0">
                <a:solidFill>
                  <a:srgbClr val="3B812F"/>
                </a:solidFill>
                <a:latin typeface="Wingdings"/>
                <a:cs typeface="Wingdings"/>
              </a:rPr>
              <a:t></a:t>
            </a:r>
            <a:r>
              <a:rPr sz="1200" spc="505" dirty="0">
                <a:solidFill>
                  <a:srgbClr val="3B812F"/>
                </a:solidFill>
                <a:latin typeface="Times New Roman"/>
                <a:cs typeface="Times New Roman"/>
              </a:rPr>
              <a:t> </a:t>
            </a:r>
            <a:r>
              <a:rPr sz="2000" dirty="0">
                <a:latin typeface="Arial"/>
                <a:cs typeface="Arial"/>
              </a:rPr>
              <a:t>a=5</a:t>
            </a:r>
            <a:endParaRPr sz="2000">
              <a:latin typeface="Arial"/>
              <a:cs typeface="Arial"/>
            </a:endParaRPr>
          </a:p>
          <a:p>
            <a:pPr marL="356870">
              <a:lnSpc>
                <a:spcPct val="100000"/>
              </a:lnSpc>
            </a:pPr>
            <a:r>
              <a:rPr sz="1200" spc="-305" dirty="0">
                <a:solidFill>
                  <a:srgbClr val="3B812F"/>
                </a:solidFill>
                <a:latin typeface="Wingdings"/>
                <a:cs typeface="Wingdings"/>
              </a:rPr>
              <a:t></a:t>
            </a:r>
            <a:r>
              <a:rPr sz="1200" spc="505" dirty="0">
                <a:solidFill>
                  <a:srgbClr val="3B812F"/>
                </a:solidFill>
                <a:latin typeface="Times New Roman"/>
                <a:cs typeface="Times New Roman"/>
              </a:rPr>
              <a:t> </a:t>
            </a:r>
            <a:r>
              <a:rPr sz="2000" dirty="0">
                <a:latin typeface="Arial"/>
                <a:cs typeface="Arial"/>
              </a:rPr>
              <a:t>b=5</a:t>
            </a:r>
            <a:endParaRPr sz="2000">
              <a:latin typeface="Arial"/>
              <a:cs typeface="Arial"/>
            </a:endParaRPr>
          </a:p>
          <a:p>
            <a:pPr marL="356870">
              <a:lnSpc>
                <a:spcPct val="100000"/>
              </a:lnSpc>
            </a:pPr>
            <a:r>
              <a:rPr sz="1200" spc="-305" dirty="0">
                <a:solidFill>
                  <a:srgbClr val="3B812F"/>
                </a:solidFill>
                <a:latin typeface="Wingdings"/>
                <a:cs typeface="Wingdings"/>
              </a:rPr>
              <a:t></a:t>
            </a:r>
            <a:r>
              <a:rPr sz="1200" spc="500" dirty="0">
                <a:solidFill>
                  <a:srgbClr val="3B812F"/>
                </a:solidFill>
                <a:latin typeface="Times New Roman"/>
                <a:cs typeface="Times New Roman"/>
              </a:rPr>
              <a:t> </a:t>
            </a:r>
            <a:r>
              <a:rPr sz="2000" spc="5" dirty="0">
                <a:latin typeface="Arial"/>
                <a:cs typeface="Arial"/>
              </a:rPr>
              <a:t>c=5</a:t>
            </a:r>
            <a:endParaRPr sz="2000">
              <a:latin typeface="Arial"/>
              <a:cs typeface="Arial"/>
            </a:endParaRPr>
          </a:p>
          <a:p>
            <a:pPr marL="356870">
              <a:lnSpc>
                <a:spcPct val="100000"/>
              </a:lnSpc>
            </a:pPr>
            <a:r>
              <a:rPr sz="1200" spc="-305" dirty="0">
                <a:solidFill>
                  <a:srgbClr val="3B812F"/>
                </a:solidFill>
                <a:latin typeface="Wingdings"/>
                <a:cs typeface="Wingdings"/>
              </a:rPr>
              <a:t></a:t>
            </a:r>
            <a:r>
              <a:rPr sz="1200" spc="495" dirty="0">
                <a:solidFill>
                  <a:srgbClr val="3B812F"/>
                </a:solidFill>
                <a:latin typeface="Times New Roman"/>
                <a:cs typeface="Times New Roman"/>
              </a:rPr>
              <a:t> </a:t>
            </a:r>
            <a:r>
              <a:rPr sz="2000" dirty="0">
                <a:latin typeface="Arial"/>
                <a:cs typeface="Arial"/>
              </a:rPr>
              <a:t>V1=5.5</a:t>
            </a:r>
            <a:endParaRPr sz="2000">
              <a:latin typeface="Arial"/>
              <a:cs typeface="Arial"/>
            </a:endParaRPr>
          </a:p>
          <a:p>
            <a:pPr marL="356870">
              <a:lnSpc>
                <a:spcPct val="100000"/>
              </a:lnSpc>
            </a:pPr>
            <a:r>
              <a:rPr sz="1200" spc="-305" dirty="0">
                <a:solidFill>
                  <a:srgbClr val="3B812F"/>
                </a:solidFill>
                <a:latin typeface="Wingdings"/>
                <a:cs typeface="Wingdings"/>
              </a:rPr>
              <a:t></a:t>
            </a:r>
            <a:r>
              <a:rPr sz="1200" spc="505" dirty="0">
                <a:solidFill>
                  <a:srgbClr val="3B812F"/>
                </a:solidFill>
                <a:latin typeface="Times New Roman"/>
                <a:cs typeface="Times New Roman"/>
              </a:rPr>
              <a:t> </a:t>
            </a:r>
            <a:r>
              <a:rPr sz="2000" dirty="0">
                <a:latin typeface="Arial"/>
                <a:cs typeface="Arial"/>
              </a:rPr>
              <a:t>V2=5</a:t>
            </a:r>
            <a:endParaRPr sz="2000">
              <a:latin typeface="Arial"/>
              <a:cs typeface="Aria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4543" y="317849"/>
            <a:ext cx="9223058" cy="400110"/>
          </a:xfrm>
          <a:prstGeom prst="rect">
            <a:avLst/>
          </a:prstGeom>
        </p:spPr>
        <p:txBody>
          <a:bodyPr vert="horz" wrap="square" lIns="0" tIns="0" rIns="0" bIns="0" rtlCol="0">
            <a:spAutoFit/>
          </a:bodyPr>
          <a:lstStyle/>
          <a:p>
            <a:pPr marL="12700">
              <a:lnSpc>
                <a:spcPct val="100000"/>
              </a:lnSpc>
            </a:pPr>
            <a:r>
              <a:rPr sz="2600" b="1" dirty="0"/>
              <a:t>Opérateurs</a:t>
            </a:r>
          </a:p>
        </p:txBody>
      </p:sp>
      <p:sp>
        <p:nvSpPr>
          <p:cNvPr id="7" name="object 7"/>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42</a:t>
            </a:fld>
            <a:endParaRPr dirty="0"/>
          </a:p>
        </p:txBody>
      </p:sp>
      <p:sp>
        <p:nvSpPr>
          <p:cNvPr id="3" name="object 3"/>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4" name="object 4"/>
          <p:cNvSpPr txBox="1"/>
          <p:nvPr/>
        </p:nvSpPr>
        <p:spPr>
          <a:xfrm>
            <a:off x="734542" y="1034542"/>
            <a:ext cx="8345957" cy="1564531"/>
          </a:xfrm>
          <a:prstGeom prst="rect">
            <a:avLst/>
          </a:prstGeom>
        </p:spPr>
        <p:txBody>
          <a:bodyPr vert="horz" wrap="square" lIns="0" tIns="0" rIns="0" bIns="0" rtlCol="0">
            <a:spAutoFit/>
          </a:bodyPr>
          <a:lstStyle/>
          <a:p>
            <a:pPr marL="355600" indent="-342900">
              <a:lnSpc>
                <a:spcPct val="100000"/>
              </a:lnSpc>
              <a:buClr>
                <a:srgbClr val="CC9900"/>
              </a:buClr>
              <a:buSzPct val="65151"/>
              <a:buFont typeface="Wingdings"/>
              <a:buChar char=""/>
              <a:tabLst>
                <a:tab pos="355600" algn="l"/>
              </a:tabLst>
            </a:pPr>
            <a:r>
              <a:rPr sz="1500" kern="0" dirty="0">
                <a:solidFill>
                  <a:srgbClr val="002060"/>
                </a:solidFill>
                <a:latin typeface="Poppins" panose="00000500000000000000" pitchFamily="2" charset="0"/>
                <a:cs typeface="Poppins" panose="00000500000000000000" pitchFamily="2" charset="0"/>
              </a:rPr>
              <a:t>Opérateur d ’affectation:</a:t>
            </a:r>
          </a:p>
          <a:p>
            <a:pPr marL="683260" lvl="1" indent="-326390">
              <a:lnSpc>
                <a:spcPct val="100000"/>
              </a:lnSpc>
              <a:spcBef>
                <a:spcPts val="325"/>
              </a:spcBef>
              <a:buClr>
                <a:srgbClr val="000000"/>
              </a:buClr>
              <a:buSzPct val="60416"/>
              <a:buFont typeface="Arial"/>
              <a:buChar char="•"/>
              <a:tabLst>
                <a:tab pos="682625" algn="l"/>
                <a:tab pos="683260" algn="l"/>
              </a:tabLst>
            </a:pPr>
            <a:r>
              <a:rPr sz="1500" kern="0" dirty="0">
                <a:solidFill>
                  <a:srgbClr val="002060"/>
                </a:solidFill>
                <a:latin typeface="Poppins" panose="00000500000000000000" pitchFamily="2" charset="0"/>
                <a:cs typeface="Poppins" panose="00000500000000000000" pitchFamily="2" charset="0"/>
              </a:rPr>
              <a:t>x=3; // x reçoit 3</a:t>
            </a:r>
          </a:p>
          <a:p>
            <a:pPr marL="683260" lvl="1" indent="-326390">
              <a:lnSpc>
                <a:spcPct val="100000"/>
              </a:lnSpc>
              <a:spcBef>
                <a:spcPts val="285"/>
              </a:spcBef>
              <a:buClr>
                <a:srgbClr val="000000"/>
              </a:buClr>
              <a:buSzPct val="60416"/>
              <a:buFont typeface="Arial"/>
              <a:buChar char="•"/>
              <a:tabLst>
                <a:tab pos="682625" algn="l"/>
                <a:tab pos="683260" algn="l"/>
              </a:tabLst>
            </a:pPr>
            <a:r>
              <a:rPr sz="1500" kern="0" dirty="0">
                <a:solidFill>
                  <a:srgbClr val="002060"/>
                </a:solidFill>
                <a:latin typeface="Poppins" panose="00000500000000000000" pitchFamily="2" charset="0"/>
                <a:cs typeface="Poppins" panose="00000500000000000000" pitchFamily="2" charset="0"/>
              </a:rPr>
              <a:t>x=y=z=w+5; // z reçoit w+5, y reçoit z et x reçoit y</a:t>
            </a:r>
          </a:p>
          <a:p>
            <a:pPr marL="355600" indent="-342900">
              <a:lnSpc>
                <a:spcPct val="100000"/>
              </a:lnSpc>
              <a:spcBef>
                <a:spcPts val="325"/>
              </a:spcBef>
              <a:buClr>
                <a:srgbClr val="CC9900"/>
              </a:buClr>
              <a:buSzPct val="63793"/>
              <a:buFont typeface="Wingdings"/>
              <a:buChar char=""/>
              <a:tabLst>
                <a:tab pos="355600" algn="l"/>
              </a:tabLst>
            </a:pPr>
            <a:r>
              <a:rPr sz="1500" kern="0" dirty="0">
                <a:solidFill>
                  <a:srgbClr val="002060"/>
                </a:solidFill>
                <a:latin typeface="Poppins" panose="00000500000000000000" pitchFamily="2" charset="0"/>
                <a:cs typeface="Poppins" panose="00000500000000000000" pitchFamily="2" charset="0"/>
              </a:rPr>
              <a:t>Les opérateurs arithmétiques à deux opérandes:</a:t>
            </a:r>
          </a:p>
          <a:p>
            <a:pPr marL="356870">
              <a:lnSpc>
                <a:spcPct val="100000"/>
              </a:lnSpc>
              <a:spcBef>
                <a:spcPts val="265"/>
              </a:spcBef>
              <a:tabLst>
                <a:tab pos="682625" algn="l"/>
              </a:tabLst>
            </a:pPr>
            <a:r>
              <a:rPr sz="1500" kern="0" dirty="0">
                <a:solidFill>
                  <a:srgbClr val="002060"/>
                </a:solidFill>
                <a:latin typeface="Poppins" panose="00000500000000000000" pitchFamily="2" charset="0"/>
                <a:cs typeface="Poppins" panose="00000500000000000000" pitchFamily="2" charset="0"/>
              </a:rPr>
              <a:t>•	+ : addition</a:t>
            </a:r>
          </a:p>
          <a:p>
            <a:pPr marL="683260" lvl="1" indent="-326390">
              <a:lnSpc>
                <a:spcPct val="100000"/>
              </a:lnSpc>
              <a:spcBef>
                <a:spcPts val="240"/>
              </a:spcBef>
              <a:buClr>
                <a:srgbClr val="000000"/>
              </a:buClr>
              <a:buSzPct val="60000"/>
              <a:buFont typeface="Arial"/>
              <a:buChar char="•"/>
              <a:tabLst>
                <a:tab pos="682625" algn="l"/>
                <a:tab pos="683260" algn="l"/>
                <a:tab pos="926465" algn="l"/>
              </a:tabLst>
            </a:pPr>
            <a:r>
              <a:rPr sz="1500" kern="0" dirty="0">
                <a:solidFill>
                  <a:srgbClr val="002060"/>
                </a:solidFill>
                <a:latin typeface="Poppins" panose="00000500000000000000" pitchFamily="2" charset="0"/>
                <a:cs typeface="Poppins" panose="00000500000000000000" pitchFamily="2" charset="0"/>
              </a:rPr>
              <a:t>-	: soustraction</a:t>
            </a:r>
          </a:p>
        </p:txBody>
      </p:sp>
      <p:sp>
        <p:nvSpPr>
          <p:cNvPr id="5" name="object 5"/>
          <p:cNvSpPr txBox="1"/>
          <p:nvPr/>
        </p:nvSpPr>
        <p:spPr>
          <a:xfrm>
            <a:off x="1079500" y="2691089"/>
            <a:ext cx="5319395" cy="743793"/>
          </a:xfrm>
          <a:prstGeom prst="rect">
            <a:avLst/>
          </a:prstGeom>
        </p:spPr>
        <p:txBody>
          <a:bodyPr vert="horz" wrap="square" lIns="0" tIns="0" rIns="0" bIns="0" rtlCol="0">
            <a:spAutoFit/>
          </a:bodyPr>
          <a:lstStyle/>
          <a:p>
            <a:pPr marL="338455" indent="-325755">
              <a:lnSpc>
                <a:spcPct val="100000"/>
              </a:lnSpc>
              <a:buClr>
                <a:srgbClr val="000000"/>
              </a:buClr>
              <a:buSzPct val="60000"/>
              <a:buFont typeface="Arial"/>
              <a:buChar char="•"/>
              <a:tabLst>
                <a:tab pos="338455" algn="l"/>
                <a:tab pos="339090" algn="l"/>
                <a:tab pos="582295" algn="l"/>
              </a:tabLst>
            </a:pPr>
            <a:r>
              <a:rPr sz="1500" kern="0" dirty="0">
                <a:solidFill>
                  <a:srgbClr val="002060"/>
                </a:solidFill>
                <a:latin typeface="Poppins" panose="00000500000000000000" pitchFamily="2" charset="0"/>
                <a:cs typeface="Poppins" panose="00000500000000000000" pitchFamily="2" charset="0"/>
              </a:rPr>
              <a:t>*	: multiplication</a:t>
            </a:r>
          </a:p>
          <a:p>
            <a:pPr marL="338455" indent="-325755">
              <a:lnSpc>
                <a:spcPct val="100000"/>
              </a:lnSpc>
              <a:spcBef>
                <a:spcPts val="240"/>
              </a:spcBef>
              <a:buClr>
                <a:srgbClr val="000000"/>
              </a:buClr>
              <a:buSzPct val="60000"/>
              <a:buFont typeface="Arial"/>
              <a:buChar char="•"/>
              <a:tabLst>
                <a:tab pos="338455" algn="l"/>
                <a:tab pos="339090" algn="l"/>
                <a:tab pos="582295" algn="l"/>
              </a:tabLst>
            </a:pPr>
            <a:r>
              <a:rPr sz="1500" kern="0" dirty="0">
                <a:solidFill>
                  <a:srgbClr val="002060"/>
                </a:solidFill>
                <a:latin typeface="Poppins" panose="00000500000000000000" pitchFamily="2" charset="0"/>
                <a:cs typeface="Poppins" panose="00000500000000000000" pitchFamily="2" charset="0"/>
              </a:rPr>
              <a:t>/	: division</a:t>
            </a:r>
          </a:p>
          <a:p>
            <a:pPr marL="338455" indent="-325755">
              <a:lnSpc>
                <a:spcPct val="100000"/>
              </a:lnSpc>
              <a:spcBef>
                <a:spcPts val="240"/>
              </a:spcBef>
              <a:buClr>
                <a:srgbClr val="000000"/>
              </a:buClr>
              <a:buSzPct val="60000"/>
              <a:buFont typeface="Arial"/>
              <a:buChar char="•"/>
              <a:tabLst>
                <a:tab pos="338455" algn="l"/>
                <a:tab pos="339090" algn="l"/>
              </a:tabLst>
            </a:pPr>
            <a:r>
              <a:rPr sz="1500" kern="0" dirty="0">
                <a:solidFill>
                  <a:srgbClr val="002060"/>
                </a:solidFill>
                <a:latin typeface="Poppins" panose="00000500000000000000" pitchFamily="2" charset="0"/>
                <a:cs typeface="Poppins" panose="00000500000000000000" pitchFamily="2" charset="0"/>
              </a:rPr>
              <a:t>% : modulo (reste de la division euclidienne)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4543" y="317854"/>
            <a:ext cx="9223058" cy="400110"/>
          </a:xfrm>
          <a:prstGeom prst="rect">
            <a:avLst/>
          </a:prstGeom>
        </p:spPr>
        <p:txBody>
          <a:bodyPr vert="horz" wrap="square" lIns="0" tIns="0" rIns="0" bIns="0" rtlCol="0">
            <a:spAutoFit/>
          </a:bodyPr>
          <a:lstStyle/>
          <a:p>
            <a:pPr marL="12700">
              <a:lnSpc>
                <a:spcPct val="100000"/>
              </a:lnSpc>
            </a:pPr>
            <a:r>
              <a:rPr sz="2600" b="1" dirty="0"/>
              <a:t>Opérateurs</a:t>
            </a:r>
          </a:p>
        </p:txBody>
      </p:sp>
      <p:sp>
        <p:nvSpPr>
          <p:cNvPr id="15" name="object 15"/>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43</a:t>
            </a:fld>
            <a:endParaRPr dirty="0"/>
          </a:p>
        </p:txBody>
      </p:sp>
      <p:sp>
        <p:nvSpPr>
          <p:cNvPr id="3" name="object 3"/>
          <p:cNvSpPr txBox="1"/>
          <p:nvPr/>
        </p:nvSpPr>
        <p:spPr>
          <a:xfrm>
            <a:off x="672159" y="987176"/>
            <a:ext cx="7686675" cy="1711366"/>
          </a:xfrm>
          <a:prstGeom prst="rect">
            <a:avLst/>
          </a:prstGeom>
        </p:spPr>
        <p:txBody>
          <a:bodyPr vert="horz" wrap="square" lIns="0" tIns="0" rIns="0" bIns="0" rtlCol="0">
            <a:spAutoFit/>
          </a:bodyPr>
          <a:lstStyle/>
          <a:p>
            <a:pPr marL="355600" indent="-342900">
              <a:lnSpc>
                <a:spcPts val="2885"/>
              </a:lnSpc>
              <a:buClr>
                <a:srgbClr val="CC9900"/>
              </a:buClr>
              <a:buSzPct val="65384"/>
              <a:buFont typeface="Wingdings"/>
              <a:buChar char=""/>
              <a:tabLst>
                <a:tab pos="355600" algn="l"/>
                <a:tab pos="1040765" algn="l"/>
                <a:tab pos="2772410" algn="l"/>
                <a:tab pos="4905375" algn="l"/>
                <a:tab pos="5240655" algn="l"/>
                <a:tab pos="6111240" algn="l"/>
              </a:tabLst>
            </a:pPr>
            <a:r>
              <a:rPr sz="1500" kern="0" dirty="0">
                <a:solidFill>
                  <a:srgbClr val="002060"/>
                </a:solidFill>
                <a:latin typeface="Poppins" panose="00000500000000000000" pitchFamily="2" charset="0"/>
                <a:cs typeface="Poppins" panose="00000500000000000000" pitchFamily="2" charset="0"/>
              </a:rPr>
              <a:t>Les</a:t>
            </a:r>
            <a:r>
              <a:rPr lang="fr-FR" sz="1500" kern="0" dirty="0">
                <a:solidFill>
                  <a:srgbClr val="002060"/>
                </a:solidFill>
                <a:latin typeface="Poppins" panose="00000500000000000000" pitchFamily="2" charset="0"/>
                <a:cs typeface="Poppins" panose="00000500000000000000" pitchFamily="2" charset="0"/>
              </a:rPr>
              <a:t> </a:t>
            </a:r>
            <a:r>
              <a:rPr sz="1500" kern="0" dirty="0" err="1">
                <a:solidFill>
                  <a:srgbClr val="002060"/>
                </a:solidFill>
                <a:latin typeface="Poppins" panose="00000500000000000000" pitchFamily="2" charset="0"/>
                <a:cs typeface="Poppins" panose="00000500000000000000" pitchFamily="2" charset="0"/>
              </a:rPr>
              <a:t>opérateurs</a:t>
            </a:r>
            <a:r>
              <a:rPr lang="fr-FR" sz="1500" kern="0" dirty="0">
                <a:solidFill>
                  <a:srgbClr val="002060"/>
                </a:solidFill>
                <a:latin typeface="Poppins" panose="00000500000000000000" pitchFamily="2" charset="0"/>
                <a:cs typeface="Poppins" panose="00000500000000000000" pitchFamily="2" charset="0"/>
              </a:rPr>
              <a:t> </a:t>
            </a:r>
            <a:r>
              <a:rPr sz="1500" kern="0" dirty="0" err="1">
                <a:solidFill>
                  <a:srgbClr val="002060"/>
                </a:solidFill>
                <a:latin typeface="Poppins" panose="00000500000000000000" pitchFamily="2" charset="0"/>
                <a:cs typeface="Poppins" panose="00000500000000000000" pitchFamily="2" charset="0"/>
              </a:rPr>
              <a:t>arithmétiques</a:t>
            </a:r>
            <a:r>
              <a:rPr lang="fr-FR" sz="1500" kern="0" dirty="0">
                <a:solidFill>
                  <a:srgbClr val="002060"/>
                </a:solidFill>
                <a:latin typeface="Poppins" panose="00000500000000000000" pitchFamily="2" charset="0"/>
                <a:cs typeface="Poppins" panose="00000500000000000000" pitchFamily="2" charset="0"/>
              </a:rPr>
              <a:t> </a:t>
            </a:r>
            <a:r>
              <a:rPr sz="1500" kern="0" dirty="0">
                <a:solidFill>
                  <a:srgbClr val="002060"/>
                </a:solidFill>
                <a:latin typeface="Poppins" panose="00000500000000000000" pitchFamily="2" charset="0"/>
                <a:cs typeface="Poppins" panose="00000500000000000000" pitchFamily="2" charset="0"/>
              </a:rPr>
              <a:t>à</a:t>
            </a:r>
            <a:r>
              <a:rPr lang="fr-FR" sz="1500" kern="0" dirty="0">
                <a:solidFill>
                  <a:srgbClr val="002060"/>
                </a:solidFill>
                <a:latin typeface="Poppins" panose="00000500000000000000" pitchFamily="2" charset="0"/>
                <a:cs typeface="Poppins" panose="00000500000000000000" pitchFamily="2" charset="0"/>
              </a:rPr>
              <a:t> </a:t>
            </a:r>
            <a:r>
              <a:rPr sz="1500" kern="0" dirty="0">
                <a:solidFill>
                  <a:srgbClr val="002060"/>
                </a:solidFill>
                <a:latin typeface="Poppins" panose="00000500000000000000" pitchFamily="2" charset="0"/>
                <a:cs typeface="Poppins" panose="00000500000000000000" pitchFamily="2" charset="0"/>
              </a:rPr>
              <a:t>deux</a:t>
            </a:r>
            <a:r>
              <a:rPr lang="fr-FR" sz="1500" kern="0" dirty="0">
                <a:solidFill>
                  <a:srgbClr val="002060"/>
                </a:solidFill>
                <a:latin typeface="Poppins" panose="00000500000000000000" pitchFamily="2" charset="0"/>
                <a:cs typeface="Poppins" panose="00000500000000000000" pitchFamily="2" charset="0"/>
              </a:rPr>
              <a:t> </a:t>
            </a:r>
            <a:r>
              <a:rPr sz="1500" kern="0" dirty="0" err="1">
                <a:solidFill>
                  <a:srgbClr val="002060"/>
                </a:solidFill>
                <a:latin typeface="Poppins" panose="00000500000000000000" pitchFamily="2" charset="0"/>
                <a:cs typeface="Poppins" panose="00000500000000000000" pitchFamily="2" charset="0"/>
              </a:rPr>
              <a:t>opérandes</a:t>
            </a:r>
            <a:endParaRPr sz="1500" kern="0" dirty="0">
              <a:solidFill>
                <a:srgbClr val="002060"/>
              </a:solidFill>
              <a:latin typeface="Poppins" panose="00000500000000000000" pitchFamily="2" charset="0"/>
              <a:cs typeface="Poppins" panose="00000500000000000000" pitchFamily="2" charset="0"/>
            </a:endParaRPr>
          </a:p>
          <a:p>
            <a:pPr marL="355600">
              <a:lnSpc>
                <a:spcPts val="2165"/>
              </a:lnSpc>
            </a:pPr>
            <a:r>
              <a:rPr sz="1500" kern="0" dirty="0">
                <a:solidFill>
                  <a:srgbClr val="002060"/>
                </a:solidFill>
                <a:latin typeface="Poppins" panose="00000500000000000000" pitchFamily="2" charset="0"/>
                <a:cs typeface="Poppins" panose="00000500000000000000" pitchFamily="2" charset="0"/>
              </a:rPr>
              <a:t>(Les raccourcis)</a:t>
            </a:r>
          </a:p>
          <a:p>
            <a:pPr marL="683260" marR="5196840">
              <a:lnSpc>
                <a:spcPct val="100000"/>
              </a:lnSpc>
              <a:spcBef>
                <a:spcPts val="15"/>
              </a:spcBef>
            </a:pPr>
            <a:r>
              <a:rPr sz="1500" kern="0" dirty="0">
                <a:solidFill>
                  <a:srgbClr val="002060"/>
                </a:solidFill>
                <a:latin typeface="Poppins" panose="00000500000000000000" pitchFamily="2" charset="0"/>
                <a:cs typeface="Poppins" panose="00000500000000000000" pitchFamily="2" charset="0"/>
              </a:rPr>
              <a:t>x= x + 4; ou x+=4;  z= z * y; ou Z*=y;</a:t>
            </a:r>
          </a:p>
          <a:p>
            <a:pPr marL="683260">
              <a:lnSpc>
                <a:spcPts val="1905"/>
              </a:lnSpc>
            </a:pPr>
            <a:r>
              <a:rPr sz="1500" kern="0" dirty="0">
                <a:solidFill>
                  <a:srgbClr val="002060"/>
                </a:solidFill>
                <a:latin typeface="Poppins" panose="00000500000000000000" pitchFamily="2" charset="0"/>
                <a:cs typeface="Poppins" panose="00000500000000000000" pitchFamily="2" charset="0"/>
              </a:rPr>
              <a:t>v= v % w; ou v%=w;</a:t>
            </a:r>
          </a:p>
          <a:p>
            <a:pPr marL="355600" indent="-342900">
              <a:lnSpc>
                <a:spcPts val="3105"/>
              </a:lnSpc>
              <a:buClr>
                <a:srgbClr val="CC9900"/>
              </a:buClr>
              <a:buSzPct val="65384"/>
              <a:buFont typeface="Wingdings"/>
              <a:buChar char=""/>
              <a:tabLst>
                <a:tab pos="355600" algn="l"/>
              </a:tabLst>
            </a:pPr>
            <a:r>
              <a:rPr sz="1500" kern="0" dirty="0">
                <a:solidFill>
                  <a:srgbClr val="002060"/>
                </a:solidFill>
                <a:latin typeface="Poppins" panose="00000500000000000000" pitchFamily="2" charset="0"/>
                <a:cs typeface="Poppins" panose="00000500000000000000" pitchFamily="2" charset="0"/>
              </a:rPr>
              <a:t>Les opérateurs relationnels:</a:t>
            </a:r>
          </a:p>
        </p:txBody>
      </p:sp>
      <p:sp>
        <p:nvSpPr>
          <p:cNvPr id="4" name="object 4"/>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5" name="object 5"/>
          <p:cNvSpPr txBox="1"/>
          <p:nvPr/>
        </p:nvSpPr>
        <p:spPr>
          <a:xfrm>
            <a:off x="1071914" y="2967754"/>
            <a:ext cx="798461" cy="1384995"/>
          </a:xfrm>
          <a:prstGeom prst="rect">
            <a:avLst/>
          </a:prstGeom>
        </p:spPr>
        <p:txBody>
          <a:bodyPr vert="horz" wrap="square" lIns="0" tIns="0" rIns="0" bIns="0" rtlCol="0">
            <a:spAutoFit/>
          </a:bodyPr>
          <a:lstStyle/>
          <a:p>
            <a:pPr marL="12700">
              <a:lnSpc>
                <a:spcPct val="100000"/>
              </a:lnSpc>
              <a:tabLst>
                <a:tab pos="338455" algn="l"/>
              </a:tabLst>
            </a:pPr>
            <a:r>
              <a:rPr sz="1000" spc="5" dirty="0">
                <a:latin typeface="Arial"/>
                <a:cs typeface="Arial"/>
              </a:rPr>
              <a:t>•</a:t>
            </a:r>
            <a:r>
              <a:rPr sz="1500" kern="0" dirty="0">
                <a:solidFill>
                  <a:srgbClr val="002060"/>
                </a:solidFill>
                <a:latin typeface="Poppins" panose="00000500000000000000" pitchFamily="2" charset="0"/>
                <a:cs typeface="Poppins" panose="00000500000000000000" pitchFamily="2" charset="0"/>
              </a:rPr>
              <a:t>	==</a:t>
            </a:r>
          </a:p>
          <a:p>
            <a:pPr marL="12700">
              <a:lnSpc>
                <a:spcPct val="100000"/>
              </a:lnSpc>
              <a:tabLst>
                <a:tab pos="338455" algn="l"/>
              </a:tabLst>
            </a:pPr>
            <a:r>
              <a:rPr sz="1500" kern="0" dirty="0">
                <a:solidFill>
                  <a:srgbClr val="002060"/>
                </a:solidFill>
                <a:latin typeface="Poppins" panose="00000500000000000000" pitchFamily="2" charset="0"/>
                <a:cs typeface="Poppins" panose="00000500000000000000" pitchFamily="2" charset="0"/>
              </a:rPr>
              <a:t>•	&lt;</a:t>
            </a:r>
          </a:p>
          <a:p>
            <a:pPr marL="12700">
              <a:lnSpc>
                <a:spcPct val="100000"/>
              </a:lnSpc>
              <a:tabLst>
                <a:tab pos="338455" algn="l"/>
              </a:tabLst>
            </a:pPr>
            <a:r>
              <a:rPr sz="1500" kern="0" dirty="0">
                <a:solidFill>
                  <a:srgbClr val="002060"/>
                </a:solidFill>
                <a:latin typeface="Poppins" panose="00000500000000000000" pitchFamily="2" charset="0"/>
                <a:cs typeface="Poppins" panose="00000500000000000000" pitchFamily="2" charset="0"/>
              </a:rPr>
              <a:t>•	&gt;</a:t>
            </a:r>
          </a:p>
          <a:p>
            <a:pPr marL="12700">
              <a:lnSpc>
                <a:spcPct val="100000"/>
              </a:lnSpc>
              <a:tabLst>
                <a:tab pos="338455" algn="l"/>
              </a:tabLst>
            </a:pPr>
            <a:r>
              <a:rPr sz="1500" kern="0" dirty="0">
                <a:solidFill>
                  <a:srgbClr val="002060"/>
                </a:solidFill>
                <a:latin typeface="Poppins" panose="00000500000000000000" pitchFamily="2" charset="0"/>
                <a:cs typeface="Poppins" panose="00000500000000000000" pitchFamily="2" charset="0"/>
              </a:rPr>
              <a:t>•	&lt;=</a:t>
            </a:r>
          </a:p>
          <a:p>
            <a:pPr marL="12700">
              <a:lnSpc>
                <a:spcPct val="100000"/>
              </a:lnSpc>
              <a:tabLst>
                <a:tab pos="338455" algn="l"/>
              </a:tabLst>
            </a:pPr>
            <a:r>
              <a:rPr sz="1500" kern="0" dirty="0">
                <a:solidFill>
                  <a:srgbClr val="002060"/>
                </a:solidFill>
                <a:latin typeface="Poppins" panose="00000500000000000000" pitchFamily="2" charset="0"/>
                <a:cs typeface="Poppins" panose="00000500000000000000" pitchFamily="2" charset="0"/>
              </a:rPr>
              <a:t>•	&gt;=</a:t>
            </a:r>
          </a:p>
          <a:p>
            <a:pPr marL="12700">
              <a:lnSpc>
                <a:spcPct val="100000"/>
              </a:lnSpc>
              <a:tabLst>
                <a:tab pos="338455" algn="l"/>
              </a:tabLst>
            </a:pPr>
            <a:r>
              <a:rPr sz="1500" kern="0" dirty="0">
                <a:solidFill>
                  <a:srgbClr val="002060"/>
                </a:solidFill>
                <a:latin typeface="Poppins" panose="00000500000000000000" pitchFamily="2" charset="0"/>
                <a:cs typeface="Poppins" panose="00000500000000000000" pitchFamily="2" charset="0"/>
              </a:rPr>
              <a:t>•	!=</a:t>
            </a:r>
          </a:p>
        </p:txBody>
      </p:sp>
      <p:sp>
        <p:nvSpPr>
          <p:cNvPr id="6" name="object 6"/>
          <p:cNvSpPr txBox="1"/>
          <p:nvPr/>
        </p:nvSpPr>
        <p:spPr>
          <a:xfrm>
            <a:off x="1883041" y="2967754"/>
            <a:ext cx="2549259" cy="1384995"/>
          </a:xfrm>
          <a:prstGeom prst="rect">
            <a:avLst/>
          </a:prstGeom>
        </p:spPr>
        <p:txBody>
          <a:bodyPr vert="horz" wrap="square" lIns="0" tIns="0" rIns="0" bIns="0" rtlCol="0">
            <a:spAutoFit/>
          </a:bodyPr>
          <a:lstStyle/>
          <a:p>
            <a:pPr marL="12700">
              <a:lnSpc>
                <a:spcPct val="100000"/>
              </a:lnSpc>
            </a:pPr>
            <a:r>
              <a:rPr sz="1500" kern="0" dirty="0">
                <a:solidFill>
                  <a:srgbClr val="002060"/>
                </a:solidFill>
                <a:latin typeface="Poppins" panose="00000500000000000000" pitchFamily="2" charset="0"/>
                <a:cs typeface="Poppins" panose="00000500000000000000" pitchFamily="2" charset="0"/>
              </a:rPr>
              <a:t>: équivalent</a:t>
            </a:r>
          </a:p>
          <a:p>
            <a:pPr marL="12700">
              <a:lnSpc>
                <a:spcPct val="100000"/>
              </a:lnSpc>
            </a:pPr>
            <a:r>
              <a:rPr sz="1500" kern="0" dirty="0">
                <a:solidFill>
                  <a:srgbClr val="002060"/>
                </a:solidFill>
                <a:latin typeface="Poppins" panose="00000500000000000000" pitchFamily="2" charset="0"/>
                <a:cs typeface="Poppins" panose="00000500000000000000" pitchFamily="2" charset="0"/>
              </a:rPr>
              <a:t>: plus petit que</a:t>
            </a:r>
          </a:p>
          <a:p>
            <a:pPr marL="12700">
              <a:lnSpc>
                <a:spcPct val="100000"/>
              </a:lnSpc>
            </a:pPr>
            <a:r>
              <a:rPr sz="1500" kern="0" dirty="0">
                <a:solidFill>
                  <a:srgbClr val="002060"/>
                </a:solidFill>
                <a:latin typeface="Poppins" panose="00000500000000000000" pitchFamily="2" charset="0"/>
                <a:cs typeface="Poppins" panose="00000500000000000000" pitchFamily="2" charset="0"/>
              </a:rPr>
              <a:t>: plus grand que</a:t>
            </a:r>
          </a:p>
          <a:p>
            <a:pPr marL="12700">
              <a:lnSpc>
                <a:spcPct val="100000"/>
              </a:lnSpc>
            </a:pPr>
            <a:r>
              <a:rPr sz="1500" kern="0" dirty="0">
                <a:solidFill>
                  <a:srgbClr val="002060"/>
                </a:solidFill>
                <a:latin typeface="Poppins" panose="00000500000000000000" pitchFamily="2" charset="0"/>
                <a:cs typeface="Poppins" panose="00000500000000000000" pitchFamily="2" charset="0"/>
              </a:rPr>
              <a:t>: plus petit </a:t>
            </a:r>
            <a:r>
              <a:rPr sz="1500" kern="0" dirty="0" err="1" smtClean="0">
                <a:solidFill>
                  <a:srgbClr val="002060"/>
                </a:solidFill>
                <a:latin typeface="Poppins" panose="00000500000000000000" pitchFamily="2" charset="0"/>
                <a:cs typeface="Poppins" panose="00000500000000000000" pitchFamily="2" charset="0"/>
              </a:rPr>
              <a:t>ouégal</a:t>
            </a:r>
            <a:endParaRPr sz="1500" kern="0" dirty="0">
              <a:solidFill>
                <a:srgbClr val="002060"/>
              </a:solidFill>
              <a:latin typeface="Poppins" panose="00000500000000000000" pitchFamily="2" charset="0"/>
              <a:cs typeface="Poppins" panose="00000500000000000000" pitchFamily="2" charset="0"/>
            </a:endParaRPr>
          </a:p>
          <a:p>
            <a:pPr marL="12700">
              <a:lnSpc>
                <a:spcPct val="100000"/>
              </a:lnSpc>
            </a:pPr>
            <a:r>
              <a:rPr sz="1500" kern="0" dirty="0">
                <a:solidFill>
                  <a:srgbClr val="002060"/>
                </a:solidFill>
                <a:latin typeface="Poppins" panose="00000500000000000000" pitchFamily="2" charset="0"/>
                <a:cs typeface="Poppins" panose="00000500000000000000" pitchFamily="2" charset="0"/>
              </a:rPr>
              <a:t>: plus grand ou égal</a:t>
            </a:r>
          </a:p>
          <a:p>
            <a:pPr marL="12700">
              <a:lnSpc>
                <a:spcPct val="100000"/>
              </a:lnSpc>
            </a:pPr>
            <a:r>
              <a:rPr sz="1500" kern="0" dirty="0">
                <a:solidFill>
                  <a:srgbClr val="002060"/>
                </a:solidFill>
                <a:latin typeface="Poppins" panose="00000500000000000000" pitchFamily="2" charset="0"/>
                <a:cs typeface="Poppins" panose="00000500000000000000" pitchFamily="2" charset="0"/>
              </a:rPr>
              <a:t>: non équivalent</a:t>
            </a:r>
          </a:p>
        </p:txBody>
      </p:sp>
      <p:sp>
        <p:nvSpPr>
          <p:cNvPr id="7" name="object 7"/>
          <p:cNvSpPr txBox="1"/>
          <p:nvPr/>
        </p:nvSpPr>
        <p:spPr>
          <a:xfrm>
            <a:off x="3258450" y="4849522"/>
            <a:ext cx="2617470" cy="230832"/>
          </a:xfrm>
          <a:prstGeom prst="rect">
            <a:avLst/>
          </a:prstGeom>
        </p:spPr>
        <p:txBody>
          <a:bodyPr vert="horz" wrap="square" lIns="0" tIns="0" rIns="0" bIns="0" rtlCol="0">
            <a:spAutoFit/>
          </a:bodyPr>
          <a:lstStyle/>
          <a:p>
            <a:pPr marL="12700">
              <a:lnSpc>
                <a:spcPct val="100000"/>
              </a:lnSpc>
            </a:pPr>
            <a:r>
              <a:rPr sz="1500" kern="0" dirty="0">
                <a:solidFill>
                  <a:srgbClr val="002060"/>
                </a:solidFill>
                <a:latin typeface="Poppins" panose="00000500000000000000" pitchFamily="2" charset="0"/>
                <a:cs typeface="Poppins" panose="00000500000000000000" pitchFamily="2" charset="0"/>
              </a:rPr>
              <a:t>d’incrémentations</a:t>
            </a:r>
          </a:p>
        </p:txBody>
      </p:sp>
      <p:sp>
        <p:nvSpPr>
          <p:cNvPr id="8" name="object 8"/>
          <p:cNvSpPr txBox="1"/>
          <p:nvPr/>
        </p:nvSpPr>
        <p:spPr>
          <a:xfrm>
            <a:off x="5106618" y="4832622"/>
            <a:ext cx="1162685" cy="230832"/>
          </a:xfrm>
          <a:prstGeom prst="rect">
            <a:avLst/>
          </a:prstGeom>
        </p:spPr>
        <p:txBody>
          <a:bodyPr vert="horz" wrap="square" lIns="0" tIns="0" rIns="0" bIns="0" rtlCol="0">
            <a:spAutoFit/>
          </a:bodyPr>
          <a:lstStyle/>
          <a:p>
            <a:pPr marL="12700">
              <a:lnSpc>
                <a:spcPct val="100000"/>
              </a:lnSpc>
              <a:tabLst>
                <a:tab pos="780415" algn="l"/>
              </a:tabLst>
            </a:pPr>
            <a:r>
              <a:rPr lang="fr-FR" sz="1500" kern="0" dirty="0">
                <a:solidFill>
                  <a:srgbClr val="002060"/>
                </a:solidFill>
                <a:latin typeface="Poppins" panose="00000500000000000000" pitchFamily="2" charset="0"/>
                <a:cs typeface="Poppins" panose="00000500000000000000" pitchFamily="2" charset="0"/>
              </a:rPr>
              <a:t>e</a:t>
            </a:r>
            <a:r>
              <a:rPr sz="1500" kern="0" dirty="0">
                <a:solidFill>
                  <a:srgbClr val="002060"/>
                </a:solidFill>
                <a:latin typeface="Poppins" panose="00000500000000000000" pitchFamily="2" charset="0"/>
                <a:cs typeface="Poppins" panose="00000500000000000000" pitchFamily="2" charset="0"/>
              </a:rPr>
              <a:t>t</a:t>
            </a:r>
            <a:r>
              <a:rPr lang="fr-FR" sz="1500" kern="0" dirty="0">
                <a:solidFill>
                  <a:srgbClr val="002060"/>
                </a:solidFill>
                <a:latin typeface="Poppins" panose="00000500000000000000" pitchFamily="2" charset="0"/>
                <a:cs typeface="Poppins" panose="00000500000000000000" pitchFamily="2" charset="0"/>
              </a:rPr>
              <a:t> </a:t>
            </a:r>
            <a:r>
              <a:rPr sz="1500" kern="0" dirty="0">
                <a:solidFill>
                  <a:srgbClr val="002060"/>
                </a:solidFill>
                <a:latin typeface="Poppins" panose="00000500000000000000" pitchFamily="2" charset="0"/>
                <a:cs typeface="Poppins" panose="00000500000000000000" pitchFamily="2" charset="0"/>
              </a:rPr>
              <a:t>de</a:t>
            </a:r>
          </a:p>
        </p:txBody>
      </p:sp>
      <p:sp>
        <p:nvSpPr>
          <p:cNvPr id="9" name="object 9"/>
          <p:cNvSpPr txBox="1"/>
          <p:nvPr/>
        </p:nvSpPr>
        <p:spPr>
          <a:xfrm>
            <a:off x="1538617" y="4834635"/>
            <a:ext cx="2976880" cy="401648"/>
          </a:xfrm>
          <a:prstGeom prst="rect">
            <a:avLst/>
          </a:prstGeom>
        </p:spPr>
        <p:txBody>
          <a:bodyPr vert="horz" wrap="square" lIns="0" tIns="0" rIns="0" bIns="0" rtlCol="0">
            <a:spAutoFit/>
          </a:bodyPr>
          <a:lstStyle/>
          <a:p>
            <a:pPr marL="355600" marR="5080" indent="-342900">
              <a:lnSpc>
                <a:spcPct val="80000"/>
              </a:lnSpc>
              <a:tabLst>
                <a:tab pos="1382395" algn="l"/>
              </a:tabLst>
            </a:pPr>
            <a:r>
              <a:rPr sz="1700" spc="-490" dirty="0">
                <a:solidFill>
                  <a:srgbClr val="CC9900"/>
                </a:solidFill>
                <a:latin typeface="Wingdings"/>
                <a:cs typeface="Wingdings"/>
              </a:rPr>
              <a:t></a:t>
            </a:r>
            <a:r>
              <a:rPr sz="1700" spc="-490" dirty="0">
                <a:solidFill>
                  <a:srgbClr val="CC9900"/>
                </a:solidFill>
                <a:latin typeface="Times New Roman"/>
                <a:cs typeface="Times New Roman"/>
              </a:rPr>
              <a:t> </a:t>
            </a:r>
            <a:r>
              <a:rPr sz="1700" spc="80" dirty="0">
                <a:solidFill>
                  <a:srgbClr val="CC9900"/>
                </a:solidFill>
                <a:latin typeface="Times New Roman"/>
                <a:cs typeface="Times New Roman"/>
              </a:rPr>
              <a:t> </a:t>
            </a:r>
            <a:r>
              <a:rPr sz="1500" kern="0" dirty="0">
                <a:solidFill>
                  <a:srgbClr val="002060"/>
                </a:solidFill>
                <a:latin typeface="Poppins" panose="00000500000000000000" pitchFamily="2" charset="0"/>
                <a:cs typeface="Poppins" panose="00000500000000000000" pitchFamily="2" charset="0"/>
              </a:rPr>
              <a:t>Les</a:t>
            </a:r>
            <a:r>
              <a:rPr lang="fr-FR" sz="1500" kern="0" dirty="0">
                <a:solidFill>
                  <a:srgbClr val="002060"/>
                </a:solidFill>
                <a:latin typeface="Poppins" panose="00000500000000000000" pitchFamily="2" charset="0"/>
                <a:cs typeface="Poppins" panose="00000500000000000000" pitchFamily="2" charset="0"/>
              </a:rPr>
              <a:t> </a:t>
            </a:r>
            <a:r>
              <a:rPr sz="1500" kern="0" dirty="0" err="1">
                <a:solidFill>
                  <a:srgbClr val="002060"/>
                </a:solidFill>
                <a:latin typeface="Poppins" panose="00000500000000000000" pitchFamily="2" charset="0"/>
                <a:cs typeface="Poppins" panose="00000500000000000000" pitchFamily="2" charset="0"/>
              </a:rPr>
              <a:t>opérateurs</a:t>
            </a:r>
            <a:r>
              <a:rPr sz="1500" kern="0" dirty="0">
                <a:solidFill>
                  <a:srgbClr val="002060"/>
                </a:solidFill>
                <a:latin typeface="Poppins" panose="00000500000000000000" pitchFamily="2" charset="0"/>
                <a:cs typeface="Poppins" panose="00000500000000000000" pitchFamily="2" charset="0"/>
              </a:rPr>
              <a:t>  décrémentation:</a:t>
            </a:r>
          </a:p>
        </p:txBody>
      </p:sp>
      <p:sp>
        <p:nvSpPr>
          <p:cNvPr id="10" name="object 10"/>
          <p:cNvSpPr txBox="1"/>
          <p:nvPr/>
        </p:nvSpPr>
        <p:spPr>
          <a:xfrm>
            <a:off x="1840879" y="5398734"/>
            <a:ext cx="3804920" cy="230832"/>
          </a:xfrm>
          <a:prstGeom prst="rect">
            <a:avLst/>
          </a:prstGeom>
        </p:spPr>
        <p:txBody>
          <a:bodyPr vert="horz" wrap="square" lIns="0" tIns="0" rIns="0" bIns="0" rtlCol="0">
            <a:spAutoFit/>
          </a:bodyPr>
          <a:lstStyle/>
          <a:p>
            <a:pPr marL="12700">
              <a:lnSpc>
                <a:spcPct val="100000"/>
              </a:lnSpc>
            </a:pPr>
            <a:r>
              <a:rPr sz="1300" spc="-315" dirty="0">
                <a:solidFill>
                  <a:srgbClr val="3B812F"/>
                </a:solidFill>
                <a:latin typeface="Wingdings"/>
                <a:cs typeface="Wingdings"/>
              </a:rPr>
              <a:t></a:t>
            </a:r>
            <a:r>
              <a:rPr sz="1300" spc="-315" dirty="0">
                <a:solidFill>
                  <a:srgbClr val="3B812F"/>
                </a:solidFill>
                <a:latin typeface="Times New Roman"/>
                <a:cs typeface="Times New Roman"/>
              </a:rPr>
              <a:t>                                                                                   </a:t>
            </a:r>
            <a:r>
              <a:rPr sz="1500" kern="0" dirty="0">
                <a:solidFill>
                  <a:srgbClr val="002060"/>
                </a:solidFill>
                <a:latin typeface="Poppins" panose="00000500000000000000" pitchFamily="2" charset="0"/>
                <a:cs typeface="Poppins" panose="00000500000000000000" pitchFamily="2" charset="0"/>
              </a:rPr>
              <a:t>++ : Pour incrémenter (i++</a:t>
            </a:r>
          </a:p>
        </p:txBody>
      </p:sp>
      <p:sp>
        <p:nvSpPr>
          <p:cNvPr id="11" name="object 11"/>
          <p:cNvSpPr txBox="1"/>
          <p:nvPr/>
        </p:nvSpPr>
        <p:spPr>
          <a:xfrm>
            <a:off x="5196844" y="5405308"/>
            <a:ext cx="1915236" cy="230832"/>
          </a:xfrm>
          <a:prstGeom prst="rect">
            <a:avLst/>
          </a:prstGeom>
        </p:spPr>
        <p:txBody>
          <a:bodyPr vert="horz" wrap="square" lIns="0" tIns="0" rIns="0" bIns="0" rtlCol="0">
            <a:spAutoFit/>
          </a:bodyPr>
          <a:lstStyle/>
          <a:p>
            <a:pPr marL="12700">
              <a:lnSpc>
                <a:spcPct val="100000"/>
              </a:lnSpc>
            </a:pPr>
            <a:r>
              <a:rPr sz="1500" kern="0" dirty="0">
                <a:solidFill>
                  <a:srgbClr val="002060"/>
                </a:solidFill>
                <a:latin typeface="Poppins" panose="00000500000000000000" pitchFamily="2" charset="0"/>
                <a:cs typeface="Poppins" panose="00000500000000000000" pitchFamily="2" charset="0"/>
              </a:rPr>
              <a:t>ou ++i)</a:t>
            </a:r>
          </a:p>
        </p:txBody>
      </p:sp>
      <p:sp>
        <p:nvSpPr>
          <p:cNvPr id="12" name="object 12"/>
          <p:cNvSpPr txBox="1"/>
          <p:nvPr/>
        </p:nvSpPr>
        <p:spPr>
          <a:xfrm>
            <a:off x="2112970" y="5182001"/>
            <a:ext cx="4605330" cy="1031051"/>
          </a:xfrm>
          <a:prstGeom prst="rect">
            <a:avLst/>
          </a:prstGeom>
        </p:spPr>
        <p:txBody>
          <a:bodyPr vert="horz" wrap="square" lIns="0" tIns="0" rIns="0" bIns="0" rtlCol="0">
            <a:spAutoFit/>
          </a:bodyPr>
          <a:lstStyle/>
          <a:p>
            <a:pPr marL="12700">
              <a:lnSpc>
                <a:spcPct val="100000"/>
              </a:lnSpc>
              <a:tabLst>
                <a:tab pos="757555" algn="l"/>
                <a:tab pos="990600" algn="l"/>
              </a:tabLst>
            </a:pPr>
            <a:r>
              <a:rPr sz="1500" kern="0" dirty="0">
                <a:solidFill>
                  <a:srgbClr val="002060"/>
                </a:solidFill>
                <a:latin typeface="Poppins" panose="00000500000000000000" pitchFamily="2" charset="0"/>
                <a:cs typeface="Poppins" panose="00000500000000000000" pitchFamily="2" charset="0"/>
              </a:rPr>
              <a:t>                                                                                 --	</a:t>
            </a:r>
            <a:endParaRPr lang="fr-FR" sz="1500" kern="0" dirty="0" smtClean="0">
              <a:solidFill>
                <a:srgbClr val="002060"/>
              </a:solidFill>
              <a:latin typeface="Poppins" panose="00000500000000000000" pitchFamily="2" charset="0"/>
              <a:cs typeface="Poppins" panose="00000500000000000000" pitchFamily="2" charset="0"/>
            </a:endParaRPr>
          </a:p>
          <a:p>
            <a:pPr marL="12700">
              <a:lnSpc>
                <a:spcPct val="100000"/>
              </a:lnSpc>
              <a:tabLst>
                <a:tab pos="757555" algn="l"/>
                <a:tab pos="990600" algn="l"/>
              </a:tabLst>
            </a:pPr>
            <a:endParaRPr lang="fr-FR" sz="1500" kern="0" dirty="0">
              <a:solidFill>
                <a:srgbClr val="002060"/>
              </a:solidFill>
              <a:latin typeface="Poppins" panose="00000500000000000000" pitchFamily="2" charset="0"/>
              <a:cs typeface="Poppins" panose="00000500000000000000" pitchFamily="2" charset="0"/>
            </a:endParaRPr>
          </a:p>
          <a:p>
            <a:pPr marL="12700">
              <a:lnSpc>
                <a:spcPct val="100000"/>
              </a:lnSpc>
              <a:tabLst>
                <a:tab pos="757555" algn="l"/>
                <a:tab pos="990600" algn="l"/>
              </a:tabLst>
            </a:pPr>
            <a:r>
              <a:rPr sz="1500" kern="0" dirty="0" smtClean="0">
                <a:solidFill>
                  <a:srgbClr val="002060"/>
                </a:solidFill>
                <a:latin typeface="Poppins" panose="00000500000000000000" pitchFamily="2" charset="0"/>
                <a:cs typeface="Poppins" panose="00000500000000000000" pitchFamily="2" charset="0"/>
              </a:rPr>
              <a:t>:</a:t>
            </a:r>
            <a:r>
              <a:rPr sz="2200" spc="-5" dirty="0">
                <a:latin typeface="Arial"/>
                <a:cs typeface="Arial"/>
              </a:rPr>
              <a:t>	</a:t>
            </a:r>
            <a:r>
              <a:rPr sz="1500" kern="0" dirty="0">
                <a:solidFill>
                  <a:srgbClr val="002060"/>
                </a:solidFill>
                <a:latin typeface="Poppins" panose="00000500000000000000" pitchFamily="2" charset="0"/>
                <a:cs typeface="Poppins" panose="00000500000000000000" pitchFamily="2" charset="0"/>
              </a:rPr>
              <a:t>Pour décrémenter (i–-</a:t>
            </a:r>
          </a:p>
        </p:txBody>
      </p:sp>
      <p:sp>
        <p:nvSpPr>
          <p:cNvPr id="13" name="object 13"/>
          <p:cNvSpPr txBox="1"/>
          <p:nvPr/>
        </p:nvSpPr>
        <p:spPr>
          <a:xfrm>
            <a:off x="5348381" y="5976745"/>
            <a:ext cx="1200785" cy="230832"/>
          </a:xfrm>
          <a:prstGeom prst="rect">
            <a:avLst/>
          </a:prstGeom>
        </p:spPr>
        <p:txBody>
          <a:bodyPr vert="horz" wrap="square" lIns="0" tIns="0" rIns="0" bIns="0" rtlCol="0">
            <a:spAutoFit/>
          </a:bodyPr>
          <a:lstStyle/>
          <a:p>
            <a:pPr marL="12700">
              <a:lnSpc>
                <a:spcPct val="100000"/>
              </a:lnSpc>
            </a:pPr>
            <a:r>
              <a:rPr sz="1500" kern="0" dirty="0">
                <a:solidFill>
                  <a:srgbClr val="002060"/>
                </a:solidFill>
                <a:latin typeface="Poppins" panose="00000500000000000000" pitchFamily="2" charset="0"/>
                <a:cs typeface="Poppins" panose="00000500000000000000" pitchFamily="2" charset="0"/>
              </a:rPr>
              <a:t>ou --i)</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4543" y="292618"/>
            <a:ext cx="9223058" cy="400110"/>
          </a:xfrm>
          <a:prstGeom prst="rect">
            <a:avLst/>
          </a:prstGeom>
        </p:spPr>
        <p:txBody>
          <a:bodyPr vert="horz" wrap="square" lIns="0" tIns="0" rIns="0" bIns="0" rtlCol="0">
            <a:spAutoFit/>
          </a:bodyPr>
          <a:lstStyle/>
          <a:p>
            <a:pPr marL="12700">
              <a:lnSpc>
                <a:spcPct val="100000"/>
              </a:lnSpc>
            </a:pPr>
            <a:r>
              <a:rPr sz="2600" b="1" dirty="0"/>
              <a:t>Opérateurs</a:t>
            </a:r>
          </a:p>
        </p:txBody>
      </p:sp>
      <p:sp>
        <p:nvSpPr>
          <p:cNvPr id="7" name="object 7"/>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44</a:t>
            </a:fld>
            <a:endParaRPr dirty="0"/>
          </a:p>
        </p:txBody>
      </p:sp>
      <p:sp>
        <p:nvSpPr>
          <p:cNvPr id="3" name="object 3"/>
          <p:cNvSpPr/>
          <p:nvPr/>
        </p:nvSpPr>
        <p:spPr>
          <a:xfrm>
            <a:off x="774072" y="3777996"/>
            <a:ext cx="9144000" cy="3429000"/>
          </a:xfrm>
          <a:custGeom>
            <a:avLst/>
            <a:gdLst/>
            <a:ahLst/>
            <a:cxnLst/>
            <a:rect l="l" t="t" r="r" b="b"/>
            <a:pathLst>
              <a:path w="9144000" h="3429000">
                <a:moveTo>
                  <a:pt x="0" y="0"/>
                </a:moveTo>
                <a:lnTo>
                  <a:pt x="9143992" y="0"/>
                </a:lnTo>
                <a:lnTo>
                  <a:pt x="9143992" y="3429000"/>
                </a:lnTo>
                <a:lnTo>
                  <a:pt x="0" y="3429000"/>
                </a:lnTo>
                <a:lnTo>
                  <a:pt x="0" y="0"/>
                </a:lnTo>
                <a:close/>
              </a:path>
            </a:pathLst>
          </a:custGeom>
          <a:solidFill>
            <a:srgbClr val="FFFFFF"/>
          </a:solidFill>
        </p:spPr>
        <p:txBody>
          <a:bodyPr wrap="square" lIns="0" tIns="0" rIns="0" bIns="0" rtlCol="0"/>
          <a:lstStyle/>
          <a:p>
            <a:endParaRPr/>
          </a:p>
        </p:txBody>
      </p:sp>
      <p:sp>
        <p:nvSpPr>
          <p:cNvPr id="4" name="object 4"/>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5" name="object 5"/>
          <p:cNvSpPr txBox="1"/>
          <p:nvPr/>
        </p:nvSpPr>
        <p:spPr>
          <a:xfrm>
            <a:off x="732375" y="1094781"/>
            <a:ext cx="6698615" cy="3429144"/>
          </a:xfrm>
          <a:prstGeom prst="rect">
            <a:avLst/>
          </a:prstGeom>
        </p:spPr>
        <p:txBody>
          <a:bodyPr vert="horz" wrap="square" lIns="0" tIns="0" rIns="0" bIns="0" rtlCol="0">
            <a:spAutoFit/>
          </a:bodyPr>
          <a:lstStyle/>
          <a:p>
            <a:pPr marL="12700">
              <a:lnSpc>
                <a:spcPct val="100000"/>
              </a:lnSpc>
            </a:pPr>
            <a:r>
              <a:rPr sz="1600" spc="-440" dirty="0">
                <a:solidFill>
                  <a:srgbClr val="CC9900"/>
                </a:solidFill>
                <a:latin typeface="Wingdings"/>
                <a:cs typeface="Wingdings"/>
              </a:rPr>
              <a:t></a:t>
            </a:r>
            <a:r>
              <a:rPr sz="1600" spc="540" dirty="0">
                <a:solidFill>
                  <a:srgbClr val="CC9900"/>
                </a:solidFill>
                <a:latin typeface="Times New Roman"/>
                <a:cs typeface="Times New Roman"/>
              </a:rPr>
              <a:t> </a:t>
            </a:r>
            <a:r>
              <a:rPr sz="1500" kern="0" dirty="0">
                <a:solidFill>
                  <a:srgbClr val="002060"/>
                </a:solidFill>
                <a:latin typeface="Poppins" panose="00000500000000000000" pitchFamily="2" charset="0"/>
                <a:cs typeface="Poppins" panose="00000500000000000000" pitchFamily="2" charset="0"/>
              </a:rPr>
              <a:t>Les opérateurs logiques</a:t>
            </a:r>
          </a:p>
          <a:p>
            <a:pPr marL="356870">
              <a:lnSpc>
                <a:spcPct val="100000"/>
              </a:lnSpc>
              <a:spcBef>
                <a:spcPts val="465"/>
              </a:spcBef>
              <a:tabLst>
                <a:tab pos="1840864" algn="l"/>
              </a:tabLst>
            </a:pPr>
            <a:r>
              <a:rPr sz="1500" kern="0" dirty="0">
                <a:solidFill>
                  <a:srgbClr val="002060"/>
                </a:solidFill>
                <a:latin typeface="Poppins" panose="00000500000000000000" pitchFamily="2" charset="0"/>
                <a:cs typeface="Poppins" panose="00000500000000000000" pitchFamily="2" charset="0"/>
              </a:rPr>
              <a:t> &amp;&amp;</a:t>
            </a:r>
            <a:r>
              <a:rPr lang="fr-FR" sz="1500" kern="0" dirty="0">
                <a:solidFill>
                  <a:srgbClr val="002060"/>
                </a:solidFill>
                <a:latin typeface="Poppins" panose="00000500000000000000" pitchFamily="2" charset="0"/>
                <a:cs typeface="Poppins" panose="00000500000000000000" pitchFamily="2" charset="0"/>
              </a:rPr>
              <a:t> </a:t>
            </a:r>
            <a:r>
              <a:rPr sz="1500" kern="0" dirty="0">
                <a:solidFill>
                  <a:srgbClr val="002060"/>
                </a:solidFill>
                <a:latin typeface="Poppins" panose="00000500000000000000" pitchFamily="2" charset="0"/>
                <a:cs typeface="Poppins" panose="00000500000000000000" pitchFamily="2" charset="0"/>
              </a:rPr>
              <a:t>Et (deux opérandes)</a:t>
            </a:r>
          </a:p>
          <a:p>
            <a:pPr marL="356870">
              <a:lnSpc>
                <a:spcPct val="100000"/>
              </a:lnSpc>
              <a:spcBef>
                <a:spcPts val="455"/>
              </a:spcBef>
            </a:pPr>
            <a:r>
              <a:rPr sz="1500" kern="0" dirty="0">
                <a:solidFill>
                  <a:srgbClr val="002060"/>
                </a:solidFill>
                <a:latin typeface="Poppins" panose="00000500000000000000" pitchFamily="2" charset="0"/>
                <a:cs typeface="Poppins" panose="00000500000000000000" pitchFamily="2" charset="0"/>
              </a:rPr>
              <a:t> ||  Ou (deux </a:t>
            </a:r>
            <a:r>
              <a:rPr sz="1500" kern="0" dirty="0" err="1">
                <a:solidFill>
                  <a:srgbClr val="002060"/>
                </a:solidFill>
                <a:latin typeface="Poppins" panose="00000500000000000000" pitchFamily="2" charset="0"/>
                <a:cs typeface="Poppins" panose="00000500000000000000" pitchFamily="2" charset="0"/>
              </a:rPr>
              <a:t>opérandes</a:t>
            </a:r>
            <a:r>
              <a:rPr lang="fr-FR" sz="1500" kern="0" dirty="0">
                <a:solidFill>
                  <a:srgbClr val="002060"/>
                </a:solidFill>
                <a:latin typeface="Poppins" panose="00000500000000000000" pitchFamily="2" charset="0"/>
                <a:cs typeface="Poppins" panose="00000500000000000000" pitchFamily="2" charset="0"/>
              </a:rPr>
              <a:t> )</a:t>
            </a:r>
          </a:p>
          <a:p>
            <a:pPr marL="356870">
              <a:lnSpc>
                <a:spcPct val="100000"/>
              </a:lnSpc>
              <a:spcBef>
                <a:spcPts val="455"/>
              </a:spcBef>
              <a:tabLst>
                <a:tab pos="1840864" algn="l"/>
              </a:tabLst>
            </a:pPr>
            <a:r>
              <a:rPr lang="fr-FR" sz="1500" kern="0" dirty="0">
                <a:solidFill>
                  <a:srgbClr val="002060"/>
                </a:solidFill>
                <a:latin typeface="Poppins" panose="00000500000000000000" pitchFamily="2" charset="0"/>
                <a:cs typeface="Poppins" panose="00000500000000000000" pitchFamily="2" charset="0"/>
              </a:rPr>
              <a:t> !Non (un seul opérande)</a:t>
            </a:r>
          </a:p>
          <a:p>
            <a:pPr marR="1832610" algn="ctr">
              <a:lnSpc>
                <a:spcPct val="100000"/>
              </a:lnSpc>
              <a:spcBef>
                <a:spcPts val="585"/>
              </a:spcBef>
            </a:pPr>
            <a:r>
              <a:rPr sz="1500" kern="0" dirty="0">
                <a:solidFill>
                  <a:srgbClr val="002060"/>
                </a:solidFill>
                <a:latin typeface="Poppins" panose="00000500000000000000" pitchFamily="2" charset="0"/>
                <a:cs typeface="Poppins" panose="00000500000000000000" pitchFamily="2" charset="0"/>
              </a:rPr>
              <a:t> L'opérateur à trois opérandes ?:</a:t>
            </a:r>
          </a:p>
          <a:p>
            <a:pPr marL="356870">
              <a:lnSpc>
                <a:spcPct val="100000"/>
              </a:lnSpc>
              <a:spcBef>
                <a:spcPts val="465"/>
              </a:spcBef>
            </a:pPr>
            <a:r>
              <a:rPr sz="1500" kern="0" dirty="0">
                <a:solidFill>
                  <a:srgbClr val="002060"/>
                </a:solidFill>
                <a:latin typeface="Poppins" panose="00000500000000000000" pitchFamily="2" charset="0"/>
                <a:cs typeface="Poppins" panose="00000500000000000000" pitchFamily="2" charset="0"/>
              </a:rPr>
              <a:t> condition ? expression_si_vrai : expression_si_faux</a:t>
            </a:r>
          </a:p>
          <a:p>
            <a:pPr marL="356870">
              <a:lnSpc>
                <a:spcPct val="100000"/>
              </a:lnSpc>
              <a:spcBef>
                <a:spcPts val="455"/>
              </a:spcBef>
              <a:tabLst>
                <a:tab pos="1731645" algn="l"/>
              </a:tabLst>
            </a:pPr>
            <a:r>
              <a:rPr sz="1500" kern="0" dirty="0">
                <a:solidFill>
                  <a:srgbClr val="002060"/>
                </a:solidFill>
                <a:latin typeface="Poppins" panose="00000500000000000000" pitchFamily="2" charset="0"/>
                <a:cs typeface="Poppins" panose="00000500000000000000" pitchFamily="2" charset="0"/>
              </a:rPr>
              <a:t> exemple	: x = (y &lt; 5) ? 4 * y : 2 * y;</a:t>
            </a:r>
          </a:p>
          <a:p>
            <a:pPr marL="682625">
              <a:lnSpc>
                <a:spcPct val="100000"/>
              </a:lnSpc>
              <a:spcBef>
                <a:spcPts val="415"/>
              </a:spcBef>
            </a:pPr>
            <a:r>
              <a:rPr sz="1500" kern="0" dirty="0">
                <a:solidFill>
                  <a:srgbClr val="002060"/>
                </a:solidFill>
                <a:latin typeface="Poppins" panose="00000500000000000000" pitchFamily="2" charset="0"/>
                <a:cs typeface="Poppins" panose="00000500000000000000" pitchFamily="2" charset="0"/>
              </a:rPr>
              <a:t>Equivalent à :</a:t>
            </a:r>
          </a:p>
          <a:p>
            <a:pPr marL="682625">
              <a:lnSpc>
                <a:spcPct val="100000"/>
              </a:lnSpc>
              <a:spcBef>
                <a:spcPts val="405"/>
              </a:spcBef>
            </a:pPr>
            <a:r>
              <a:rPr sz="1500" kern="0" dirty="0">
                <a:solidFill>
                  <a:srgbClr val="002060"/>
                </a:solidFill>
                <a:latin typeface="Poppins" panose="00000500000000000000" pitchFamily="2" charset="0"/>
                <a:cs typeface="Poppins" panose="00000500000000000000" pitchFamily="2" charset="0"/>
              </a:rPr>
              <a:t>if (y &lt; 5)</a:t>
            </a:r>
          </a:p>
          <a:p>
            <a:pPr marL="682625" marR="5043805" indent="118745">
              <a:lnSpc>
                <a:spcPct val="120000"/>
              </a:lnSpc>
            </a:pPr>
            <a:r>
              <a:rPr sz="1500" kern="0" dirty="0">
                <a:solidFill>
                  <a:srgbClr val="002060"/>
                </a:solidFill>
                <a:latin typeface="Poppins" panose="00000500000000000000" pitchFamily="2" charset="0"/>
                <a:cs typeface="Poppins" panose="00000500000000000000" pitchFamily="2" charset="0"/>
              </a:rPr>
              <a:t>x = 4 * y;  else</a:t>
            </a:r>
          </a:p>
          <a:p>
            <a:pPr marL="802005">
              <a:lnSpc>
                <a:spcPct val="100000"/>
              </a:lnSpc>
              <a:spcBef>
                <a:spcPts val="405"/>
              </a:spcBef>
            </a:pPr>
            <a:r>
              <a:rPr sz="1500" kern="0" dirty="0">
                <a:solidFill>
                  <a:srgbClr val="002060"/>
                </a:solidFill>
                <a:latin typeface="Poppins" panose="00000500000000000000" pitchFamily="2" charset="0"/>
                <a:cs typeface="Poppins" panose="00000500000000000000" pitchFamily="2" charset="0"/>
              </a:rPr>
              <a:t>x = 2 * y;</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9348" y="312966"/>
            <a:ext cx="4585970" cy="400110"/>
          </a:xfrm>
          <a:prstGeom prst="rect">
            <a:avLst/>
          </a:prstGeom>
        </p:spPr>
        <p:txBody>
          <a:bodyPr vert="horz" wrap="square" lIns="0" tIns="0" rIns="0" bIns="0" rtlCol="0">
            <a:spAutoFit/>
          </a:bodyPr>
          <a:lstStyle/>
          <a:p>
            <a:pPr marL="12700">
              <a:lnSpc>
                <a:spcPct val="100000"/>
              </a:lnSpc>
            </a:pPr>
            <a:r>
              <a:rPr sz="2600" b="1" dirty="0"/>
              <a:t>Structures de contrôle</a:t>
            </a:r>
          </a:p>
        </p:txBody>
      </p:sp>
      <p:sp>
        <p:nvSpPr>
          <p:cNvPr id="6" name="object 6"/>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45</a:t>
            </a:fld>
            <a:endParaRPr dirty="0"/>
          </a:p>
        </p:txBody>
      </p:sp>
      <p:sp>
        <p:nvSpPr>
          <p:cNvPr id="3" name="object 3"/>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4" name="object 4"/>
          <p:cNvSpPr txBox="1"/>
          <p:nvPr/>
        </p:nvSpPr>
        <p:spPr>
          <a:xfrm>
            <a:off x="739348" y="1071558"/>
            <a:ext cx="7113905" cy="3145989"/>
          </a:xfrm>
          <a:prstGeom prst="rect">
            <a:avLst/>
          </a:prstGeom>
        </p:spPr>
        <p:txBody>
          <a:bodyPr vert="horz" wrap="square" lIns="0" tIns="0" rIns="0" bIns="0" rtlCol="0">
            <a:spAutoFit/>
          </a:bodyPr>
          <a:lstStyle/>
          <a:p>
            <a:pPr marL="12700">
              <a:lnSpc>
                <a:spcPct val="100000"/>
              </a:lnSpc>
              <a:tabLst>
                <a:tab pos="354965" algn="l"/>
              </a:tabLst>
            </a:pPr>
            <a:r>
              <a:rPr sz="1350" spc="-370" dirty="0">
                <a:solidFill>
                  <a:srgbClr val="CC9900"/>
                </a:solidFill>
                <a:latin typeface="Wingdings"/>
                <a:cs typeface="Wingdings"/>
              </a:rPr>
              <a:t></a:t>
            </a:r>
            <a:r>
              <a:rPr sz="1350" spc="-370" dirty="0">
                <a:solidFill>
                  <a:srgbClr val="CC9900"/>
                </a:solidFill>
                <a:latin typeface="Times New Roman"/>
                <a:cs typeface="Times New Roman"/>
              </a:rPr>
              <a:t>	</a:t>
            </a:r>
            <a:r>
              <a:rPr sz="1500" kern="0" dirty="0">
                <a:solidFill>
                  <a:srgbClr val="002060"/>
                </a:solidFill>
                <a:latin typeface="Poppins" panose="00000500000000000000" pitchFamily="2" charset="0"/>
                <a:cs typeface="Poppins" panose="00000500000000000000" pitchFamily="2" charset="0"/>
              </a:rPr>
              <a:t>L'instruction conditionnelle if</a:t>
            </a:r>
          </a:p>
          <a:p>
            <a:pPr marL="12700">
              <a:lnSpc>
                <a:spcPct val="100000"/>
              </a:lnSpc>
              <a:spcBef>
                <a:spcPts val="235"/>
              </a:spcBef>
            </a:pPr>
            <a:r>
              <a:rPr sz="1500" kern="0" dirty="0">
                <a:solidFill>
                  <a:srgbClr val="002060"/>
                </a:solidFill>
                <a:latin typeface="Poppins" panose="00000500000000000000" pitchFamily="2" charset="0"/>
                <a:cs typeface="Poppins" panose="00000500000000000000" pitchFamily="2" charset="0"/>
              </a:rPr>
              <a:t>La syntaxe de l'instruction if peut être décrite de la façon suivante:</a:t>
            </a:r>
          </a:p>
          <a:p>
            <a:pPr marL="12700" marR="3449320">
              <a:lnSpc>
                <a:spcPts val="2240"/>
              </a:lnSpc>
              <a:spcBef>
                <a:spcPts val="10"/>
              </a:spcBef>
            </a:pPr>
            <a:r>
              <a:rPr sz="1500" kern="0" dirty="0">
                <a:solidFill>
                  <a:srgbClr val="002060"/>
                </a:solidFill>
                <a:latin typeface="Poppins" panose="00000500000000000000" pitchFamily="2" charset="0"/>
                <a:cs typeface="Poppins" panose="00000500000000000000" pitchFamily="2" charset="0"/>
              </a:rPr>
              <a:t>if (expression) instruction;  ou :</a:t>
            </a:r>
          </a:p>
          <a:p>
            <a:pPr marL="355600" marR="4881245" indent="-342900">
              <a:lnSpc>
                <a:spcPts val="2240"/>
              </a:lnSpc>
              <a:spcBef>
                <a:spcPts val="5"/>
              </a:spcBef>
            </a:pPr>
            <a:r>
              <a:rPr sz="1500" kern="0" dirty="0">
                <a:solidFill>
                  <a:srgbClr val="002060"/>
                </a:solidFill>
                <a:latin typeface="Poppins" panose="00000500000000000000" pitchFamily="2" charset="0"/>
                <a:cs typeface="Poppins" panose="00000500000000000000" pitchFamily="2" charset="0"/>
              </a:rPr>
              <a:t>if (expression) {  instruction1;  instruction2;</a:t>
            </a:r>
          </a:p>
          <a:p>
            <a:pPr marL="355600">
              <a:lnSpc>
                <a:spcPct val="100000"/>
              </a:lnSpc>
              <a:spcBef>
                <a:spcPts val="95"/>
              </a:spcBef>
            </a:pPr>
            <a:r>
              <a:rPr sz="1500" kern="0" dirty="0">
                <a:solidFill>
                  <a:srgbClr val="002060"/>
                </a:solidFill>
                <a:latin typeface="Poppins" panose="00000500000000000000" pitchFamily="2" charset="0"/>
                <a:cs typeface="Poppins" panose="00000500000000000000" pitchFamily="2" charset="0"/>
              </a:rPr>
              <a:t>}</a:t>
            </a:r>
          </a:p>
          <a:p>
            <a:pPr marL="12700" marR="2665730">
              <a:lnSpc>
                <a:spcPct val="107200"/>
              </a:lnSpc>
              <a:spcBef>
                <a:spcPts val="160"/>
              </a:spcBef>
              <a:tabLst>
                <a:tab pos="354965" algn="l"/>
              </a:tabLst>
            </a:pPr>
            <a:r>
              <a:rPr sz="1500" kern="0" dirty="0">
                <a:solidFill>
                  <a:srgbClr val="002060"/>
                </a:solidFill>
                <a:latin typeface="Poppins" panose="00000500000000000000" pitchFamily="2" charset="0"/>
                <a:cs typeface="Poppins" panose="00000500000000000000" pitchFamily="2" charset="0"/>
              </a:rPr>
              <a:t>	L'instruction conditionnelle else  if (expression) {  instruction1;</a:t>
            </a:r>
          </a:p>
          <a:p>
            <a:pPr marL="12700">
              <a:lnSpc>
                <a:spcPct val="100000"/>
              </a:lnSpc>
              <a:spcBef>
                <a:spcPts val="225"/>
              </a:spcBef>
            </a:pPr>
            <a:r>
              <a:rPr sz="1500" kern="0" dirty="0">
                <a:solidFill>
                  <a:srgbClr val="002060"/>
                </a:solidFill>
                <a:latin typeface="Poppins" panose="00000500000000000000" pitchFamily="2" charset="0"/>
                <a:cs typeface="Poppins" panose="00000500000000000000" pitchFamily="2" charset="0"/>
              </a:rPr>
              <a:t>}</a:t>
            </a:r>
          </a:p>
          <a:p>
            <a:pPr marL="12700" marR="5213350">
              <a:lnSpc>
                <a:spcPct val="110000"/>
              </a:lnSpc>
            </a:pPr>
            <a:r>
              <a:rPr sz="1500" kern="0" dirty="0">
                <a:solidFill>
                  <a:srgbClr val="002060"/>
                </a:solidFill>
                <a:latin typeface="Poppins" panose="00000500000000000000" pitchFamily="2" charset="0"/>
                <a:cs typeface="Poppins" panose="00000500000000000000" pitchFamily="2" charset="0"/>
              </a:rPr>
              <a:t>else {  instruction2;</a:t>
            </a:r>
          </a:p>
          <a:p>
            <a:pPr marL="12700">
              <a:lnSpc>
                <a:spcPct val="100000"/>
              </a:lnSpc>
              <a:spcBef>
                <a:spcPts val="225"/>
              </a:spcBef>
            </a:pPr>
            <a:r>
              <a:rPr sz="1500" kern="0" dirty="0">
                <a:solidFill>
                  <a:srgbClr val="002060"/>
                </a:solidFill>
                <a:latin typeface="Poppins" panose="00000500000000000000" pitchFamily="2" charset="0"/>
                <a:cs typeface="Poppins" panose="00000500000000000000" pitchFamily="2" charset="0"/>
              </a:rPr>
              <a: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0102" y="323404"/>
            <a:ext cx="4585970" cy="400110"/>
          </a:xfrm>
          <a:prstGeom prst="rect">
            <a:avLst/>
          </a:prstGeom>
        </p:spPr>
        <p:txBody>
          <a:bodyPr vert="horz" wrap="square" lIns="0" tIns="0" rIns="0" bIns="0" rtlCol="0">
            <a:spAutoFit/>
          </a:bodyPr>
          <a:lstStyle/>
          <a:p>
            <a:pPr marL="12700">
              <a:lnSpc>
                <a:spcPct val="100000"/>
              </a:lnSpc>
            </a:pPr>
            <a:r>
              <a:rPr sz="2600" b="1" dirty="0"/>
              <a:t>Structures de contrôle</a:t>
            </a:r>
          </a:p>
        </p:txBody>
      </p:sp>
      <p:sp>
        <p:nvSpPr>
          <p:cNvPr id="9" name="object 9"/>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46</a:t>
            </a:fld>
            <a:endParaRPr dirty="0"/>
          </a:p>
        </p:txBody>
      </p:sp>
      <p:sp>
        <p:nvSpPr>
          <p:cNvPr id="3" name="object 3"/>
          <p:cNvSpPr txBox="1"/>
          <p:nvPr/>
        </p:nvSpPr>
        <p:spPr>
          <a:xfrm>
            <a:off x="731914" y="1034542"/>
            <a:ext cx="7018020" cy="1023422"/>
          </a:xfrm>
          <a:prstGeom prst="rect">
            <a:avLst/>
          </a:prstGeom>
        </p:spPr>
        <p:txBody>
          <a:bodyPr vert="horz" wrap="square" lIns="0" tIns="0" rIns="0" bIns="0" rtlCol="0">
            <a:spAutoFit/>
          </a:bodyPr>
          <a:lstStyle/>
          <a:p>
            <a:pPr marL="12700" marR="5080">
              <a:lnSpc>
                <a:spcPct val="106700"/>
              </a:lnSpc>
            </a:pPr>
            <a:r>
              <a:rPr sz="1600" spc="-440" dirty="0">
                <a:solidFill>
                  <a:srgbClr val="CC9900"/>
                </a:solidFill>
                <a:latin typeface="Wingdings"/>
                <a:cs typeface="Wingdings"/>
              </a:rPr>
              <a:t></a:t>
            </a:r>
            <a:r>
              <a:rPr sz="1600" spc="545" dirty="0">
                <a:solidFill>
                  <a:srgbClr val="CC9900"/>
                </a:solidFill>
                <a:latin typeface="Times New Roman"/>
                <a:cs typeface="Times New Roman"/>
              </a:rPr>
              <a:t> </a:t>
            </a:r>
            <a:r>
              <a:rPr sz="1500" kern="0" dirty="0">
                <a:solidFill>
                  <a:srgbClr val="002060"/>
                </a:solidFill>
                <a:latin typeface="Poppins" panose="00000500000000000000" pitchFamily="2" charset="0"/>
                <a:cs typeface="Poppins" panose="00000500000000000000" pitchFamily="2" charset="0"/>
              </a:rPr>
              <a:t>Les instructions conditionnelles imbriquées  Java permet d'écrire ce type de structure sous la forme :  if (expression1) {</a:t>
            </a:r>
          </a:p>
          <a:p>
            <a:pPr marL="157480">
              <a:lnSpc>
                <a:spcPct val="100000"/>
              </a:lnSpc>
              <a:spcBef>
                <a:spcPts val="225"/>
              </a:spcBef>
            </a:pPr>
            <a:r>
              <a:rPr sz="1500" kern="0" dirty="0">
                <a:solidFill>
                  <a:srgbClr val="002060"/>
                </a:solidFill>
                <a:latin typeface="Poppins" panose="00000500000000000000" pitchFamily="2" charset="0"/>
                <a:cs typeface="Poppins" panose="00000500000000000000" pitchFamily="2" charset="0"/>
              </a:rPr>
              <a:t>bloc1;</a:t>
            </a:r>
          </a:p>
          <a:p>
            <a:pPr marL="12700">
              <a:lnSpc>
                <a:spcPct val="100000"/>
              </a:lnSpc>
              <a:spcBef>
                <a:spcPts val="225"/>
              </a:spcBef>
            </a:pPr>
            <a:r>
              <a:rPr sz="1500" kern="0" dirty="0">
                <a:solidFill>
                  <a:srgbClr val="002060"/>
                </a:solidFill>
                <a:latin typeface="Poppins" panose="00000500000000000000" pitchFamily="2" charset="0"/>
                <a:cs typeface="Poppins" panose="00000500000000000000" pitchFamily="2" charset="0"/>
              </a:rPr>
              <a:t>}</a:t>
            </a:r>
          </a:p>
        </p:txBody>
      </p:sp>
      <p:sp>
        <p:nvSpPr>
          <p:cNvPr id="4" name="object 4"/>
          <p:cNvSpPr txBox="1"/>
          <p:nvPr/>
        </p:nvSpPr>
        <p:spPr>
          <a:xfrm>
            <a:off x="1956759" y="1982041"/>
            <a:ext cx="2192655" cy="230832"/>
          </a:xfrm>
          <a:prstGeom prst="rect">
            <a:avLst/>
          </a:prstGeom>
        </p:spPr>
        <p:txBody>
          <a:bodyPr vert="horz" wrap="square" lIns="0" tIns="0" rIns="0" bIns="0" rtlCol="0">
            <a:spAutoFit/>
          </a:bodyPr>
          <a:lstStyle/>
          <a:p>
            <a:pPr marL="12700">
              <a:lnSpc>
                <a:spcPct val="100000"/>
              </a:lnSpc>
            </a:pPr>
            <a:r>
              <a:rPr sz="1500" kern="0" dirty="0">
                <a:solidFill>
                  <a:srgbClr val="002060"/>
                </a:solidFill>
                <a:latin typeface="Poppins" panose="00000500000000000000" pitchFamily="2" charset="0"/>
                <a:cs typeface="Poppins" panose="00000500000000000000" pitchFamily="2" charset="0"/>
              </a:rPr>
              <a:t>(expression2) {</a:t>
            </a:r>
          </a:p>
        </p:txBody>
      </p:sp>
      <p:sp>
        <p:nvSpPr>
          <p:cNvPr id="5" name="object 5"/>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6" name="object 6"/>
          <p:cNvSpPr txBox="1"/>
          <p:nvPr/>
        </p:nvSpPr>
        <p:spPr>
          <a:xfrm>
            <a:off x="1956758" y="3005463"/>
            <a:ext cx="2192655" cy="230832"/>
          </a:xfrm>
          <a:prstGeom prst="rect">
            <a:avLst/>
          </a:prstGeom>
        </p:spPr>
        <p:txBody>
          <a:bodyPr vert="horz" wrap="square" lIns="0" tIns="0" rIns="0" bIns="0" rtlCol="0">
            <a:spAutoFit/>
          </a:bodyPr>
          <a:lstStyle/>
          <a:p>
            <a:pPr marL="12700">
              <a:lnSpc>
                <a:spcPct val="100000"/>
              </a:lnSpc>
            </a:pPr>
            <a:r>
              <a:rPr sz="1500" kern="0" dirty="0">
                <a:solidFill>
                  <a:srgbClr val="002060"/>
                </a:solidFill>
                <a:latin typeface="Poppins" panose="00000500000000000000" pitchFamily="2" charset="0"/>
                <a:cs typeface="Poppins" panose="00000500000000000000" pitchFamily="2" charset="0"/>
              </a:rPr>
              <a:t>(expression3) {</a:t>
            </a:r>
          </a:p>
        </p:txBody>
      </p:sp>
      <p:sp>
        <p:nvSpPr>
          <p:cNvPr id="7" name="object 7"/>
          <p:cNvSpPr txBox="1"/>
          <p:nvPr/>
        </p:nvSpPr>
        <p:spPr>
          <a:xfrm>
            <a:off x="927100" y="1982041"/>
            <a:ext cx="1039494" cy="2305759"/>
          </a:xfrm>
          <a:prstGeom prst="rect">
            <a:avLst/>
          </a:prstGeom>
        </p:spPr>
        <p:txBody>
          <a:bodyPr vert="horz" wrap="square" lIns="0" tIns="0" rIns="0" bIns="0" rtlCol="0">
            <a:spAutoFit/>
          </a:bodyPr>
          <a:lstStyle/>
          <a:p>
            <a:pPr marL="157480" marR="5080" indent="-144780">
              <a:lnSpc>
                <a:spcPct val="110000"/>
              </a:lnSpc>
            </a:pPr>
            <a:r>
              <a:rPr sz="1500" kern="0" dirty="0">
                <a:solidFill>
                  <a:srgbClr val="002060"/>
                </a:solidFill>
                <a:latin typeface="Poppins" panose="00000500000000000000" pitchFamily="2" charset="0"/>
                <a:cs typeface="Poppins" panose="00000500000000000000" pitchFamily="2" charset="0"/>
              </a:rPr>
              <a:t>else if  bloc2;</a:t>
            </a:r>
          </a:p>
          <a:p>
            <a:pPr marL="12700">
              <a:lnSpc>
                <a:spcPct val="100000"/>
              </a:lnSpc>
              <a:spcBef>
                <a:spcPts val="225"/>
              </a:spcBef>
            </a:pPr>
            <a:r>
              <a:rPr sz="1500" kern="0" dirty="0">
                <a:solidFill>
                  <a:srgbClr val="002060"/>
                </a:solidFill>
                <a:latin typeface="Poppins" panose="00000500000000000000" pitchFamily="2" charset="0"/>
                <a:cs typeface="Poppins" panose="00000500000000000000" pitchFamily="2" charset="0"/>
              </a:rPr>
              <a:t>}</a:t>
            </a:r>
          </a:p>
          <a:p>
            <a:pPr marL="157480" marR="5080" indent="-144780">
              <a:lnSpc>
                <a:spcPct val="110000"/>
              </a:lnSpc>
            </a:pPr>
            <a:r>
              <a:rPr sz="1500" kern="0" dirty="0">
                <a:solidFill>
                  <a:srgbClr val="002060"/>
                </a:solidFill>
                <a:latin typeface="Poppins" panose="00000500000000000000" pitchFamily="2" charset="0"/>
                <a:cs typeface="Poppins" panose="00000500000000000000" pitchFamily="2" charset="0"/>
              </a:rPr>
              <a:t>else if  bloc3;</a:t>
            </a:r>
          </a:p>
          <a:p>
            <a:pPr marL="12700">
              <a:lnSpc>
                <a:spcPct val="100000"/>
              </a:lnSpc>
              <a:spcBef>
                <a:spcPts val="225"/>
              </a:spcBef>
            </a:pPr>
            <a:r>
              <a:rPr sz="1500" kern="0" dirty="0">
                <a:solidFill>
                  <a:srgbClr val="002060"/>
                </a:solidFill>
                <a:latin typeface="Poppins" panose="00000500000000000000" pitchFamily="2" charset="0"/>
                <a:cs typeface="Poppins" panose="00000500000000000000" pitchFamily="2" charset="0"/>
              </a:rPr>
              <a:t>}</a:t>
            </a:r>
          </a:p>
          <a:p>
            <a:pPr marL="157480" marR="5080" indent="-144780">
              <a:lnSpc>
                <a:spcPct val="110000"/>
              </a:lnSpc>
            </a:pPr>
            <a:r>
              <a:rPr sz="1500" kern="0" dirty="0">
                <a:solidFill>
                  <a:srgbClr val="002060"/>
                </a:solidFill>
                <a:latin typeface="Poppins" panose="00000500000000000000" pitchFamily="2" charset="0"/>
                <a:cs typeface="Poppins" panose="00000500000000000000" pitchFamily="2" charset="0"/>
              </a:rPr>
              <a:t>else {  bloc5;</a:t>
            </a:r>
          </a:p>
          <a:p>
            <a:pPr marL="12700">
              <a:lnSpc>
                <a:spcPct val="100000"/>
              </a:lnSpc>
              <a:spcBef>
                <a:spcPts val="265"/>
              </a:spcBef>
            </a:pPr>
            <a:r>
              <a:rPr sz="1500" kern="0" dirty="0">
                <a:solidFill>
                  <a:srgbClr val="002060"/>
                </a:solidFill>
                <a:latin typeface="Poppins" panose="00000500000000000000" pitchFamily="2" charset="0"/>
                <a:cs typeface="Poppins" panose="00000500000000000000" pitchFamily="2" charset="0"/>
              </a:rPr>
              <a: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8639" y="359886"/>
            <a:ext cx="4258310" cy="400110"/>
          </a:xfrm>
          <a:prstGeom prst="rect">
            <a:avLst/>
          </a:prstGeom>
        </p:spPr>
        <p:txBody>
          <a:bodyPr vert="horz" wrap="square" lIns="0" tIns="0" rIns="0" bIns="0" rtlCol="0">
            <a:spAutoFit/>
          </a:bodyPr>
          <a:lstStyle/>
          <a:p>
            <a:pPr marL="12700">
              <a:lnSpc>
                <a:spcPct val="100000"/>
              </a:lnSpc>
            </a:pPr>
            <a:r>
              <a:rPr sz="2600" b="1" dirty="0"/>
              <a:t>Structures de contrôle:</a:t>
            </a:r>
          </a:p>
        </p:txBody>
      </p:sp>
      <p:sp>
        <p:nvSpPr>
          <p:cNvPr id="18" name="object 18"/>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47</a:t>
            </a:fld>
            <a:endParaRPr dirty="0"/>
          </a:p>
        </p:txBody>
      </p:sp>
      <p:sp>
        <p:nvSpPr>
          <p:cNvPr id="3" name="object 3"/>
          <p:cNvSpPr txBox="1"/>
          <p:nvPr/>
        </p:nvSpPr>
        <p:spPr>
          <a:xfrm>
            <a:off x="5712853" y="575056"/>
            <a:ext cx="3481704" cy="1096010"/>
          </a:xfrm>
          <a:prstGeom prst="rect">
            <a:avLst/>
          </a:prstGeom>
        </p:spPr>
        <p:txBody>
          <a:bodyPr vert="horz" wrap="square" lIns="0" tIns="0" rIns="0" bIns="0" rtlCol="0">
            <a:spAutoFit/>
          </a:bodyPr>
          <a:lstStyle/>
          <a:p>
            <a:pPr marL="12700">
              <a:lnSpc>
                <a:spcPct val="100000"/>
              </a:lnSpc>
            </a:pPr>
            <a:r>
              <a:rPr sz="1700" spc="-490" dirty="0">
                <a:solidFill>
                  <a:srgbClr val="CC9900"/>
                </a:solidFill>
                <a:latin typeface="Wingdings"/>
                <a:cs typeface="Wingdings"/>
              </a:rPr>
              <a:t></a:t>
            </a:r>
            <a:r>
              <a:rPr sz="1700" spc="470" dirty="0">
                <a:solidFill>
                  <a:srgbClr val="CC9900"/>
                </a:solidFill>
                <a:latin typeface="Times New Roman"/>
                <a:cs typeface="Times New Roman"/>
              </a:rPr>
              <a:t> </a:t>
            </a:r>
            <a:r>
              <a:rPr sz="2600" b="1" dirty="0">
                <a:latin typeface="Arial"/>
                <a:cs typeface="Arial"/>
              </a:rPr>
              <a:t>L'instruction</a:t>
            </a:r>
            <a:r>
              <a:rPr sz="2600" b="1" spc="-40" dirty="0">
                <a:latin typeface="Arial"/>
                <a:cs typeface="Arial"/>
              </a:rPr>
              <a:t> </a:t>
            </a:r>
            <a:r>
              <a:rPr sz="2600" b="1" dirty="0">
                <a:latin typeface="Arial"/>
                <a:cs typeface="Arial"/>
              </a:rPr>
              <a:t>switch</a:t>
            </a:r>
            <a:endParaRPr sz="2600" dirty="0">
              <a:latin typeface="Arial"/>
              <a:cs typeface="Arial"/>
            </a:endParaRPr>
          </a:p>
          <a:p>
            <a:pPr marL="12700">
              <a:lnSpc>
                <a:spcPct val="100000"/>
              </a:lnSpc>
              <a:spcBef>
                <a:spcPts val="470"/>
              </a:spcBef>
            </a:pPr>
            <a:r>
              <a:rPr sz="1900" spc="-5" dirty="0">
                <a:latin typeface="Arial"/>
                <a:cs typeface="Arial"/>
              </a:rPr>
              <a:t>Syntaxe</a:t>
            </a:r>
            <a:r>
              <a:rPr sz="1900" spc="-75" dirty="0">
                <a:latin typeface="Arial"/>
                <a:cs typeface="Arial"/>
              </a:rPr>
              <a:t> </a:t>
            </a:r>
            <a:r>
              <a:rPr sz="1900" spc="-5" dirty="0">
                <a:latin typeface="Arial"/>
                <a:cs typeface="Arial"/>
              </a:rPr>
              <a:t>:</a:t>
            </a:r>
            <a:endParaRPr sz="1900" dirty="0">
              <a:latin typeface="Arial"/>
              <a:cs typeface="Arial"/>
            </a:endParaRPr>
          </a:p>
          <a:p>
            <a:pPr marL="12700">
              <a:lnSpc>
                <a:spcPct val="100000"/>
              </a:lnSpc>
              <a:spcBef>
                <a:spcPts val="285"/>
              </a:spcBef>
            </a:pPr>
            <a:r>
              <a:rPr sz="1900" b="1" spc="-5" dirty="0">
                <a:latin typeface="Courier New"/>
                <a:cs typeface="Courier New"/>
              </a:rPr>
              <a:t>switch( variable)</a:t>
            </a:r>
            <a:r>
              <a:rPr sz="1900" b="1" spc="-85" dirty="0">
                <a:latin typeface="Courier New"/>
                <a:cs typeface="Courier New"/>
              </a:rPr>
              <a:t> </a:t>
            </a:r>
            <a:r>
              <a:rPr sz="1900" b="1" spc="-5" dirty="0">
                <a:latin typeface="Courier New"/>
                <a:cs typeface="Courier New"/>
              </a:rPr>
              <a:t>{</a:t>
            </a:r>
            <a:endParaRPr sz="1900" dirty="0">
              <a:latin typeface="Courier New"/>
              <a:cs typeface="Courier New"/>
            </a:endParaRPr>
          </a:p>
        </p:txBody>
      </p:sp>
      <p:sp>
        <p:nvSpPr>
          <p:cNvPr id="4" name="object 4"/>
          <p:cNvSpPr txBox="1"/>
          <p:nvPr/>
        </p:nvSpPr>
        <p:spPr>
          <a:xfrm>
            <a:off x="5857633" y="1646935"/>
            <a:ext cx="605155" cy="1066165"/>
          </a:xfrm>
          <a:prstGeom prst="rect">
            <a:avLst/>
          </a:prstGeom>
        </p:spPr>
        <p:txBody>
          <a:bodyPr vert="horz" wrap="square" lIns="0" tIns="0" rIns="0" bIns="0" rtlCol="0">
            <a:spAutoFit/>
          </a:bodyPr>
          <a:lstStyle/>
          <a:p>
            <a:pPr marL="12700" marR="5080" algn="just">
              <a:lnSpc>
                <a:spcPct val="120000"/>
              </a:lnSpc>
            </a:pPr>
            <a:r>
              <a:rPr sz="1900" b="1" spc="-5" dirty="0">
                <a:latin typeface="Courier New"/>
                <a:cs typeface="Courier New"/>
              </a:rPr>
              <a:t>case  case  case</a:t>
            </a:r>
            <a:endParaRPr sz="1900">
              <a:latin typeface="Courier New"/>
              <a:cs typeface="Courier New"/>
            </a:endParaRPr>
          </a:p>
        </p:txBody>
      </p:sp>
      <p:sp>
        <p:nvSpPr>
          <p:cNvPr id="5" name="object 5"/>
          <p:cNvSpPr txBox="1"/>
          <p:nvPr/>
        </p:nvSpPr>
        <p:spPr>
          <a:xfrm>
            <a:off x="6581502" y="1646935"/>
            <a:ext cx="1181100" cy="1066165"/>
          </a:xfrm>
          <a:prstGeom prst="rect">
            <a:avLst/>
          </a:prstGeom>
        </p:spPr>
        <p:txBody>
          <a:bodyPr vert="horz" wrap="square" lIns="0" tIns="0" rIns="0" bIns="0" rtlCol="0">
            <a:spAutoFit/>
          </a:bodyPr>
          <a:lstStyle/>
          <a:p>
            <a:pPr marL="12700" marR="5080" algn="just">
              <a:lnSpc>
                <a:spcPct val="120000"/>
              </a:lnSpc>
            </a:pPr>
            <a:r>
              <a:rPr sz="1900" b="1" spc="-15" dirty="0">
                <a:latin typeface="Courier New"/>
                <a:cs typeface="Courier New"/>
              </a:rPr>
              <a:t>v</a:t>
            </a:r>
            <a:r>
              <a:rPr sz="1900" b="1" spc="-5" dirty="0">
                <a:latin typeface="Courier New"/>
                <a:cs typeface="Courier New"/>
              </a:rPr>
              <a:t>al</a:t>
            </a:r>
            <a:r>
              <a:rPr sz="1900" b="1" spc="-15" dirty="0">
                <a:latin typeface="Courier New"/>
                <a:cs typeface="Courier New"/>
              </a:rPr>
              <a:t>e</a:t>
            </a:r>
            <a:r>
              <a:rPr sz="1900" b="1" spc="-5" dirty="0">
                <a:latin typeface="Courier New"/>
                <a:cs typeface="Courier New"/>
              </a:rPr>
              <a:t>ur1:  </a:t>
            </a:r>
            <a:r>
              <a:rPr sz="1900" b="1" spc="-15" dirty="0">
                <a:latin typeface="Courier New"/>
                <a:cs typeface="Courier New"/>
              </a:rPr>
              <a:t>v</a:t>
            </a:r>
            <a:r>
              <a:rPr sz="1900" b="1" spc="-5" dirty="0">
                <a:latin typeface="Courier New"/>
                <a:cs typeface="Courier New"/>
              </a:rPr>
              <a:t>al</a:t>
            </a:r>
            <a:r>
              <a:rPr sz="1900" b="1" spc="-15" dirty="0">
                <a:latin typeface="Courier New"/>
                <a:cs typeface="Courier New"/>
              </a:rPr>
              <a:t>e</a:t>
            </a:r>
            <a:r>
              <a:rPr sz="1900" b="1" spc="-5" dirty="0">
                <a:latin typeface="Courier New"/>
                <a:cs typeface="Courier New"/>
              </a:rPr>
              <a:t>ur2:  </a:t>
            </a:r>
            <a:r>
              <a:rPr sz="1900" b="1" spc="-15" dirty="0">
                <a:latin typeface="Courier New"/>
                <a:cs typeface="Courier New"/>
              </a:rPr>
              <a:t>v</a:t>
            </a:r>
            <a:r>
              <a:rPr sz="1900" b="1" spc="-5" dirty="0">
                <a:latin typeface="Courier New"/>
                <a:cs typeface="Courier New"/>
              </a:rPr>
              <a:t>al</a:t>
            </a:r>
            <a:r>
              <a:rPr sz="1900" b="1" spc="-15" dirty="0">
                <a:latin typeface="Courier New"/>
                <a:cs typeface="Courier New"/>
              </a:rPr>
              <a:t>e</a:t>
            </a:r>
            <a:r>
              <a:rPr sz="1900" b="1" spc="-5" dirty="0">
                <a:latin typeface="Courier New"/>
                <a:cs typeface="Courier New"/>
              </a:rPr>
              <a:t>urN:</a:t>
            </a:r>
            <a:endParaRPr sz="1900">
              <a:latin typeface="Courier New"/>
              <a:cs typeface="Courier New"/>
            </a:endParaRPr>
          </a:p>
        </p:txBody>
      </p:sp>
      <p:sp>
        <p:nvSpPr>
          <p:cNvPr id="6" name="object 6"/>
          <p:cNvSpPr txBox="1"/>
          <p:nvPr/>
        </p:nvSpPr>
        <p:spPr>
          <a:xfrm>
            <a:off x="7881635" y="1646935"/>
            <a:ext cx="1903095" cy="1066165"/>
          </a:xfrm>
          <a:prstGeom prst="rect">
            <a:avLst/>
          </a:prstGeom>
        </p:spPr>
        <p:txBody>
          <a:bodyPr vert="horz" wrap="square" lIns="0" tIns="0" rIns="0" bIns="0" rtlCol="0">
            <a:spAutoFit/>
          </a:bodyPr>
          <a:lstStyle/>
          <a:p>
            <a:pPr marL="12700" marR="5080" algn="just">
              <a:lnSpc>
                <a:spcPct val="120000"/>
              </a:lnSpc>
            </a:pPr>
            <a:r>
              <a:rPr sz="1900" b="1" spc="-5" dirty="0">
                <a:latin typeface="Courier New"/>
                <a:cs typeface="Courier New"/>
              </a:rPr>
              <a:t>i</a:t>
            </a:r>
            <a:r>
              <a:rPr sz="1900" b="1" spc="-15" dirty="0">
                <a:latin typeface="Courier New"/>
                <a:cs typeface="Courier New"/>
              </a:rPr>
              <a:t>n</a:t>
            </a:r>
            <a:r>
              <a:rPr sz="1900" b="1" spc="-5" dirty="0">
                <a:latin typeface="Courier New"/>
                <a:cs typeface="Courier New"/>
              </a:rPr>
              <a:t>st</a:t>
            </a:r>
            <a:r>
              <a:rPr sz="1900" b="1" spc="-15" dirty="0">
                <a:latin typeface="Courier New"/>
                <a:cs typeface="Courier New"/>
              </a:rPr>
              <a:t>r</a:t>
            </a:r>
            <a:r>
              <a:rPr sz="1900" b="1" spc="-5" dirty="0">
                <a:latin typeface="Courier New"/>
                <a:cs typeface="Courier New"/>
              </a:rPr>
              <a:t>1;brea</a:t>
            </a:r>
            <a:r>
              <a:rPr sz="1900" b="1" spc="-15" dirty="0">
                <a:latin typeface="Courier New"/>
                <a:cs typeface="Courier New"/>
              </a:rPr>
              <a:t>k</a:t>
            </a:r>
            <a:r>
              <a:rPr sz="1900" b="1" spc="-5" dirty="0">
                <a:latin typeface="Courier New"/>
                <a:cs typeface="Courier New"/>
              </a:rPr>
              <a:t>;  i</a:t>
            </a:r>
            <a:r>
              <a:rPr sz="1900" b="1" spc="-15" dirty="0">
                <a:latin typeface="Courier New"/>
                <a:cs typeface="Courier New"/>
              </a:rPr>
              <a:t>n</a:t>
            </a:r>
            <a:r>
              <a:rPr sz="1900" b="1" spc="-5" dirty="0">
                <a:latin typeface="Courier New"/>
                <a:cs typeface="Courier New"/>
              </a:rPr>
              <a:t>st</a:t>
            </a:r>
            <a:r>
              <a:rPr sz="1900" b="1" spc="-15" dirty="0">
                <a:latin typeface="Courier New"/>
                <a:cs typeface="Courier New"/>
              </a:rPr>
              <a:t>r</a:t>
            </a:r>
            <a:r>
              <a:rPr sz="1900" b="1" spc="-5" dirty="0">
                <a:latin typeface="Courier New"/>
                <a:cs typeface="Courier New"/>
              </a:rPr>
              <a:t>2;brea</a:t>
            </a:r>
            <a:r>
              <a:rPr sz="1900" b="1" spc="-15" dirty="0">
                <a:latin typeface="Courier New"/>
                <a:cs typeface="Courier New"/>
              </a:rPr>
              <a:t>k</a:t>
            </a:r>
            <a:r>
              <a:rPr sz="1900" b="1" spc="-5" dirty="0">
                <a:latin typeface="Courier New"/>
                <a:cs typeface="Courier New"/>
              </a:rPr>
              <a:t>;  i</a:t>
            </a:r>
            <a:r>
              <a:rPr sz="1900" b="1" spc="-15" dirty="0">
                <a:latin typeface="Courier New"/>
                <a:cs typeface="Courier New"/>
              </a:rPr>
              <a:t>n</a:t>
            </a:r>
            <a:r>
              <a:rPr sz="1900" b="1" spc="-5" dirty="0">
                <a:latin typeface="Courier New"/>
                <a:cs typeface="Courier New"/>
              </a:rPr>
              <a:t>st</a:t>
            </a:r>
            <a:r>
              <a:rPr sz="1900" b="1" spc="-15" dirty="0">
                <a:latin typeface="Courier New"/>
                <a:cs typeface="Courier New"/>
              </a:rPr>
              <a:t>r</a:t>
            </a:r>
            <a:r>
              <a:rPr sz="1900" b="1" spc="-5" dirty="0">
                <a:latin typeface="Courier New"/>
                <a:cs typeface="Courier New"/>
              </a:rPr>
              <a:t>N;brea</a:t>
            </a:r>
            <a:r>
              <a:rPr sz="1900" b="1" spc="-15" dirty="0">
                <a:latin typeface="Courier New"/>
                <a:cs typeface="Courier New"/>
              </a:rPr>
              <a:t>k</a:t>
            </a:r>
            <a:r>
              <a:rPr sz="1900" b="1" spc="-5" dirty="0">
                <a:latin typeface="Courier New"/>
                <a:cs typeface="Courier New"/>
              </a:rPr>
              <a:t>;</a:t>
            </a:r>
            <a:endParaRPr sz="1900">
              <a:latin typeface="Courier New"/>
              <a:cs typeface="Courier New"/>
            </a:endParaRPr>
          </a:p>
        </p:txBody>
      </p:sp>
      <p:sp>
        <p:nvSpPr>
          <p:cNvPr id="7" name="object 7"/>
          <p:cNvSpPr txBox="1"/>
          <p:nvPr/>
        </p:nvSpPr>
        <p:spPr>
          <a:xfrm>
            <a:off x="5857633" y="2747264"/>
            <a:ext cx="3060700" cy="313690"/>
          </a:xfrm>
          <a:prstGeom prst="rect">
            <a:avLst/>
          </a:prstGeom>
        </p:spPr>
        <p:txBody>
          <a:bodyPr vert="horz" wrap="square" lIns="0" tIns="0" rIns="0" bIns="0" rtlCol="0">
            <a:spAutoFit/>
          </a:bodyPr>
          <a:lstStyle/>
          <a:p>
            <a:pPr marL="12700">
              <a:lnSpc>
                <a:spcPct val="100000"/>
              </a:lnSpc>
            </a:pPr>
            <a:r>
              <a:rPr sz="1900" b="1" spc="-5" dirty="0">
                <a:latin typeface="Courier New"/>
                <a:cs typeface="Courier New"/>
              </a:rPr>
              <a:t>default:</a:t>
            </a:r>
            <a:r>
              <a:rPr sz="1900" b="1" spc="-90" dirty="0">
                <a:latin typeface="Courier New"/>
                <a:cs typeface="Courier New"/>
              </a:rPr>
              <a:t> </a:t>
            </a:r>
            <a:r>
              <a:rPr sz="1900" b="1" spc="-5" dirty="0">
                <a:latin typeface="Courier New"/>
                <a:cs typeface="Courier New"/>
              </a:rPr>
              <a:t>instr;break;</a:t>
            </a:r>
            <a:endParaRPr sz="1900">
              <a:latin typeface="Courier New"/>
              <a:cs typeface="Courier New"/>
            </a:endParaRPr>
          </a:p>
        </p:txBody>
      </p:sp>
      <p:sp>
        <p:nvSpPr>
          <p:cNvPr id="8" name="object 8"/>
          <p:cNvSpPr txBox="1"/>
          <p:nvPr/>
        </p:nvSpPr>
        <p:spPr>
          <a:xfrm>
            <a:off x="5712853" y="3094735"/>
            <a:ext cx="170180" cy="313690"/>
          </a:xfrm>
          <a:prstGeom prst="rect">
            <a:avLst/>
          </a:prstGeom>
        </p:spPr>
        <p:txBody>
          <a:bodyPr vert="horz" wrap="square" lIns="0" tIns="0" rIns="0" bIns="0" rtlCol="0">
            <a:spAutoFit/>
          </a:bodyPr>
          <a:lstStyle/>
          <a:p>
            <a:pPr marL="12700">
              <a:lnSpc>
                <a:spcPct val="100000"/>
              </a:lnSpc>
            </a:pPr>
            <a:r>
              <a:rPr sz="1900" b="1" spc="-5" dirty="0">
                <a:latin typeface="Courier New"/>
                <a:cs typeface="Courier New"/>
              </a:rPr>
              <a:t>}</a:t>
            </a:r>
            <a:endParaRPr sz="1900">
              <a:latin typeface="Courier New"/>
              <a:cs typeface="Courier New"/>
            </a:endParaRPr>
          </a:p>
        </p:txBody>
      </p:sp>
      <p:sp>
        <p:nvSpPr>
          <p:cNvPr id="9" name="object 9"/>
          <p:cNvSpPr txBox="1"/>
          <p:nvPr/>
        </p:nvSpPr>
        <p:spPr>
          <a:xfrm>
            <a:off x="1104272" y="2447035"/>
            <a:ext cx="1610995" cy="356235"/>
          </a:xfrm>
          <a:prstGeom prst="rect">
            <a:avLst/>
          </a:prstGeom>
        </p:spPr>
        <p:txBody>
          <a:bodyPr vert="horz" wrap="square" lIns="0" tIns="0" rIns="0" bIns="0" rtlCol="0">
            <a:spAutoFit/>
          </a:bodyPr>
          <a:lstStyle/>
          <a:p>
            <a:pPr marL="12700">
              <a:lnSpc>
                <a:spcPct val="100000"/>
              </a:lnSpc>
              <a:tabLst>
                <a:tab pos="354965" algn="l"/>
              </a:tabLst>
            </a:pPr>
            <a:r>
              <a:rPr sz="1400" spc="-380" dirty="0">
                <a:solidFill>
                  <a:srgbClr val="CC9900"/>
                </a:solidFill>
                <a:latin typeface="Wingdings"/>
                <a:cs typeface="Wingdings"/>
              </a:rPr>
              <a:t></a:t>
            </a:r>
            <a:r>
              <a:rPr sz="1400" spc="-380" dirty="0">
                <a:solidFill>
                  <a:srgbClr val="CC9900"/>
                </a:solidFill>
                <a:latin typeface="Times New Roman"/>
                <a:cs typeface="Times New Roman"/>
              </a:rPr>
              <a:t>	</a:t>
            </a:r>
            <a:r>
              <a:rPr sz="2200" b="1" spc="-5" dirty="0">
                <a:latin typeface="Arial"/>
                <a:cs typeface="Arial"/>
              </a:rPr>
              <a:t>Exemple:</a:t>
            </a:r>
            <a:endParaRPr sz="2200" dirty="0">
              <a:latin typeface="Arial"/>
              <a:cs typeface="Arial"/>
            </a:endParaRPr>
          </a:p>
        </p:txBody>
      </p:sp>
      <p:sp>
        <p:nvSpPr>
          <p:cNvPr id="10" name="object 10"/>
          <p:cNvSpPr txBox="1"/>
          <p:nvPr/>
        </p:nvSpPr>
        <p:spPr>
          <a:xfrm>
            <a:off x="2014105" y="2765043"/>
            <a:ext cx="2369820" cy="645160"/>
          </a:xfrm>
          <a:prstGeom prst="rect">
            <a:avLst/>
          </a:prstGeom>
        </p:spPr>
        <p:txBody>
          <a:bodyPr vert="horz" wrap="square" lIns="0" tIns="0" rIns="0" bIns="0" rtlCol="0">
            <a:spAutoFit/>
          </a:bodyPr>
          <a:lstStyle/>
          <a:p>
            <a:pPr marL="12700" marR="5080" indent="-635">
              <a:lnSpc>
                <a:spcPct val="120000"/>
              </a:lnSpc>
            </a:pPr>
            <a:r>
              <a:rPr sz="1700" b="1" spc="5" dirty="0">
                <a:latin typeface="Courier New"/>
                <a:cs typeface="Courier New"/>
              </a:rPr>
              <a:t>j</a:t>
            </a:r>
            <a:r>
              <a:rPr sz="1700" b="1" spc="-5" dirty="0">
                <a:latin typeface="Courier New"/>
                <a:cs typeface="Courier New"/>
              </a:rPr>
              <a:t>a</a:t>
            </a:r>
            <a:r>
              <a:rPr sz="1700" b="1" spc="5" dirty="0">
                <a:latin typeface="Courier New"/>
                <a:cs typeface="Courier New"/>
              </a:rPr>
              <a:t>va</a:t>
            </a:r>
            <a:r>
              <a:rPr sz="1700" b="1" spc="-5" dirty="0">
                <a:latin typeface="Courier New"/>
                <a:cs typeface="Courier New"/>
              </a:rPr>
              <a:t>.u</a:t>
            </a:r>
            <a:r>
              <a:rPr sz="1700" b="1" spc="5" dirty="0">
                <a:latin typeface="Courier New"/>
                <a:cs typeface="Courier New"/>
              </a:rPr>
              <a:t>t</a:t>
            </a:r>
            <a:r>
              <a:rPr sz="1700" b="1" spc="-5" dirty="0">
                <a:latin typeface="Courier New"/>
                <a:cs typeface="Courier New"/>
              </a:rPr>
              <a:t>il</a:t>
            </a:r>
            <a:r>
              <a:rPr sz="1700" b="1" spc="5" dirty="0">
                <a:latin typeface="Courier New"/>
                <a:cs typeface="Courier New"/>
              </a:rPr>
              <a:t>.</a:t>
            </a:r>
            <a:r>
              <a:rPr sz="1700" b="1" spc="-5" dirty="0">
                <a:latin typeface="Courier New"/>
                <a:cs typeface="Courier New"/>
              </a:rPr>
              <a:t>S</a:t>
            </a:r>
            <a:r>
              <a:rPr sz="1700" b="1" spc="5" dirty="0">
                <a:latin typeface="Courier New"/>
                <a:cs typeface="Courier New"/>
              </a:rPr>
              <a:t>c</a:t>
            </a:r>
            <a:r>
              <a:rPr sz="1700" b="1" spc="-5" dirty="0">
                <a:latin typeface="Courier New"/>
                <a:cs typeface="Courier New"/>
              </a:rPr>
              <a:t>a</a:t>
            </a:r>
            <a:r>
              <a:rPr sz="1700" b="1" spc="5" dirty="0">
                <a:latin typeface="Courier New"/>
                <a:cs typeface="Courier New"/>
              </a:rPr>
              <a:t>nn</a:t>
            </a:r>
            <a:r>
              <a:rPr sz="1700" b="1" spc="-5" dirty="0">
                <a:latin typeface="Courier New"/>
                <a:cs typeface="Courier New"/>
              </a:rPr>
              <a:t>er</a:t>
            </a:r>
            <a:r>
              <a:rPr sz="1700" b="1" dirty="0">
                <a:latin typeface="Courier New"/>
                <a:cs typeface="Courier New"/>
              </a:rPr>
              <a:t>;  </a:t>
            </a:r>
            <a:r>
              <a:rPr sz="1700" b="1" dirty="0">
                <a:solidFill>
                  <a:srgbClr val="7F0055"/>
                </a:solidFill>
                <a:latin typeface="Courier New"/>
                <a:cs typeface="Courier New"/>
              </a:rPr>
              <a:t>class </a:t>
            </a:r>
            <a:r>
              <a:rPr sz="1700" b="1" dirty="0">
                <a:latin typeface="Courier New"/>
                <a:cs typeface="Courier New"/>
              </a:rPr>
              <a:t>Test</a:t>
            </a:r>
            <a:r>
              <a:rPr sz="1700" b="1" spc="-75" dirty="0">
                <a:latin typeface="Courier New"/>
                <a:cs typeface="Courier New"/>
              </a:rPr>
              <a:t> </a:t>
            </a:r>
            <a:r>
              <a:rPr sz="1700" b="1" dirty="0">
                <a:latin typeface="Courier New"/>
                <a:cs typeface="Courier New"/>
              </a:rPr>
              <a:t>{</a:t>
            </a:r>
            <a:endParaRPr sz="1700" dirty="0">
              <a:latin typeface="Courier New"/>
              <a:cs typeface="Courier New"/>
            </a:endParaRPr>
          </a:p>
        </p:txBody>
      </p:sp>
      <p:sp>
        <p:nvSpPr>
          <p:cNvPr id="11" name="object 11"/>
          <p:cNvSpPr txBox="1"/>
          <p:nvPr/>
        </p:nvSpPr>
        <p:spPr>
          <a:xfrm>
            <a:off x="1104272" y="2765043"/>
            <a:ext cx="804545" cy="955675"/>
          </a:xfrm>
          <a:prstGeom prst="rect">
            <a:avLst/>
          </a:prstGeom>
        </p:spPr>
        <p:txBody>
          <a:bodyPr vert="horz" wrap="square" lIns="0" tIns="0" rIns="0" bIns="0" rtlCol="0">
            <a:spAutoFit/>
          </a:bodyPr>
          <a:lstStyle/>
          <a:p>
            <a:pPr marL="12700" marR="5080" algn="just">
              <a:lnSpc>
                <a:spcPct val="120000"/>
              </a:lnSpc>
            </a:pPr>
            <a:r>
              <a:rPr sz="1700" b="1" spc="-5" dirty="0">
                <a:solidFill>
                  <a:srgbClr val="7F0055"/>
                </a:solidFill>
                <a:latin typeface="Courier New"/>
                <a:cs typeface="Courier New"/>
              </a:rPr>
              <a:t>im</a:t>
            </a:r>
            <a:r>
              <a:rPr sz="1700" b="1" spc="5" dirty="0">
                <a:solidFill>
                  <a:srgbClr val="7F0055"/>
                </a:solidFill>
                <a:latin typeface="Courier New"/>
                <a:cs typeface="Courier New"/>
              </a:rPr>
              <a:t>p</a:t>
            </a:r>
            <a:r>
              <a:rPr sz="1700" b="1" spc="-5" dirty="0">
                <a:solidFill>
                  <a:srgbClr val="7F0055"/>
                </a:solidFill>
                <a:latin typeface="Courier New"/>
                <a:cs typeface="Courier New"/>
              </a:rPr>
              <a:t>ort  pu</a:t>
            </a:r>
            <a:r>
              <a:rPr sz="1700" b="1" spc="5" dirty="0">
                <a:solidFill>
                  <a:srgbClr val="7F0055"/>
                </a:solidFill>
                <a:latin typeface="Courier New"/>
                <a:cs typeface="Courier New"/>
              </a:rPr>
              <a:t>b</a:t>
            </a:r>
            <a:r>
              <a:rPr sz="1700" b="1" spc="-5" dirty="0">
                <a:solidFill>
                  <a:srgbClr val="7F0055"/>
                </a:solidFill>
                <a:latin typeface="Courier New"/>
                <a:cs typeface="Courier New"/>
              </a:rPr>
              <a:t>lic  pu</a:t>
            </a:r>
            <a:r>
              <a:rPr sz="1700" b="1" spc="5" dirty="0">
                <a:solidFill>
                  <a:srgbClr val="7F0055"/>
                </a:solidFill>
                <a:latin typeface="Courier New"/>
                <a:cs typeface="Courier New"/>
              </a:rPr>
              <a:t>b</a:t>
            </a:r>
            <a:r>
              <a:rPr sz="1700" b="1" spc="-5" dirty="0">
                <a:solidFill>
                  <a:srgbClr val="7F0055"/>
                </a:solidFill>
                <a:latin typeface="Courier New"/>
                <a:cs typeface="Courier New"/>
              </a:rPr>
              <a:t>lic</a:t>
            </a:r>
            <a:endParaRPr sz="1700" dirty="0">
              <a:latin typeface="Courier New"/>
              <a:cs typeface="Courier New"/>
            </a:endParaRPr>
          </a:p>
        </p:txBody>
      </p:sp>
      <p:sp>
        <p:nvSpPr>
          <p:cNvPr id="12" name="object 12"/>
          <p:cNvSpPr txBox="1"/>
          <p:nvPr/>
        </p:nvSpPr>
        <p:spPr>
          <a:xfrm>
            <a:off x="2014181" y="3438652"/>
            <a:ext cx="4323715" cy="281940"/>
          </a:xfrm>
          <a:prstGeom prst="rect">
            <a:avLst/>
          </a:prstGeom>
        </p:spPr>
        <p:txBody>
          <a:bodyPr vert="horz" wrap="square" lIns="0" tIns="0" rIns="0" bIns="0" rtlCol="0">
            <a:spAutoFit/>
          </a:bodyPr>
          <a:lstStyle/>
          <a:p>
            <a:pPr marL="12700">
              <a:lnSpc>
                <a:spcPct val="100000"/>
              </a:lnSpc>
            </a:pPr>
            <a:r>
              <a:rPr sz="1700" b="1" dirty="0">
                <a:solidFill>
                  <a:srgbClr val="7F0055"/>
                </a:solidFill>
                <a:latin typeface="Courier New"/>
                <a:cs typeface="Courier New"/>
              </a:rPr>
              <a:t>static void </a:t>
            </a:r>
            <a:r>
              <a:rPr sz="1700" b="1" dirty="0">
                <a:latin typeface="Courier New"/>
                <a:cs typeface="Courier New"/>
              </a:rPr>
              <a:t>main(String[] args)</a:t>
            </a:r>
            <a:r>
              <a:rPr sz="1700" b="1" spc="-15" dirty="0">
                <a:latin typeface="Courier New"/>
                <a:cs typeface="Courier New"/>
              </a:rPr>
              <a:t> </a:t>
            </a:r>
            <a:r>
              <a:rPr sz="1700" b="1" dirty="0">
                <a:latin typeface="Courier New"/>
                <a:cs typeface="Courier New"/>
              </a:rPr>
              <a:t>{</a:t>
            </a:r>
            <a:endParaRPr sz="1700">
              <a:latin typeface="Courier New"/>
              <a:cs typeface="Courier New"/>
            </a:endParaRPr>
          </a:p>
        </p:txBody>
      </p:sp>
      <p:sp>
        <p:nvSpPr>
          <p:cNvPr id="13" name="object 13"/>
          <p:cNvSpPr txBox="1"/>
          <p:nvPr/>
        </p:nvSpPr>
        <p:spPr>
          <a:xfrm>
            <a:off x="1447177" y="3697732"/>
            <a:ext cx="5152390" cy="1266825"/>
          </a:xfrm>
          <a:prstGeom prst="rect">
            <a:avLst/>
          </a:prstGeom>
        </p:spPr>
        <p:txBody>
          <a:bodyPr vert="horz" wrap="square" lIns="0" tIns="0" rIns="0" bIns="0" rtlCol="0">
            <a:spAutoFit/>
          </a:bodyPr>
          <a:lstStyle/>
          <a:p>
            <a:pPr marL="12700" marR="5080" indent="46990">
              <a:lnSpc>
                <a:spcPct val="120000"/>
              </a:lnSpc>
            </a:pPr>
            <a:r>
              <a:rPr sz="1700" b="1" dirty="0">
                <a:latin typeface="Courier New"/>
                <a:cs typeface="Courier New"/>
              </a:rPr>
              <a:t>System.</a:t>
            </a:r>
            <a:r>
              <a:rPr sz="1700" b="1" i="1" dirty="0">
                <a:solidFill>
                  <a:srgbClr val="0000C0"/>
                </a:solidFill>
                <a:latin typeface="Courier New"/>
                <a:cs typeface="Courier New"/>
              </a:rPr>
              <a:t>out</a:t>
            </a:r>
            <a:r>
              <a:rPr sz="1700" b="1" dirty="0">
                <a:latin typeface="Courier New"/>
                <a:cs typeface="Courier New"/>
              </a:rPr>
              <a:t>.print(</a:t>
            </a:r>
            <a:r>
              <a:rPr sz="1700" b="1" dirty="0">
                <a:solidFill>
                  <a:srgbClr val="2A00FF"/>
                </a:solidFill>
                <a:latin typeface="Courier New"/>
                <a:cs typeface="Courier New"/>
              </a:rPr>
              <a:t>"Donner </a:t>
            </a:r>
            <a:r>
              <a:rPr sz="1700" b="1" spc="-5" dirty="0">
                <a:solidFill>
                  <a:srgbClr val="2A00FF"/>
                </a:solidFill>
                <a:latin typeface="Courier New"/>
                <a:cs typeface="Courier New"/>
              </a:rPr>
              <a:t>un </a:t>
            </a:r>
            <a:r>
              <a:rPr sz="1700" b="1" dirty="0">
                <a:solidFill>
                  <a:srgbClr val="2A00FF"/>
                </a:solidFill>
                <a:latin typeface="Courier New"/>
                <a:cs typeface="Courier New"/>
              </a:rPr>
              <a:t>nombre:"</a:t>
            </a:r>
            <a:r>
              <a:rPr sz="1700" b="1" dirty="0">
                <a:latin typeface="Courier New"/>
                <a:cs typeface="Courier New"/>
              </a:rPr>
              <a:t>);  Scanner clavier=</a:t>
            </a:r>
            <a:r>
              <a:rPr sz="1700" b="1" dirty="0">
                <a:solidFill>
                  <a:srgbClr val="7F0055"/>
                </a:solidFill>
                <a:latin typeface="Courier New"/>
                <a:cs typeface="Courier New"/>
              </a:rPr>
              <a:t>new </a:t>
            </a:r>
            <a:r>
              <a:rPr sz="1700" b="1" dirty="0">
                <a:latin typeface="Courier New"/>
                <a:cs typeface="Courier New"/>
              </a:rPr>
              <a:t>Scanner(System.</a:t>
            </a:r>
            <a:r>
              <a:rPr sz="1700" b="1" i="1" dirty="0">
                <a:solidFill>
                  <a:srgbClr val="0000C0"/>
                </a:solidFill>
                <a:latin typeface="Courier New"/>
                <a:cs typeface="Courier New"/>
              </a:rPr>
              <a:t>in</a:t>
            </a:r>
            <a:r>
              <a:rPr sz="1700" b="1" dirty="0">
                <a:latin typeface="Courier New"/>
                <a:cs typeface="Courier New"/>
              </a:rPr>
              <a:t>);  </a:t>
            </a:r>
            <a:r>
              <a:rPr sz="1700" b="1" spc="-5" dirty="0">
                <a:solidFill>
                  <a:srgbClr val="7F0055"/>
                </a:solidFill>
                <a:latin typeface="Courier New"/>
                <a:cs typeface="Courier New"/>
              </a:rPr>
              <a:t>int</a:t>
            </a:r>
            <a:r>
              <a:rPr sz="1700" b="1" spc="-50" dirty="0">
                <a:solidFill>
                  <a:srgbClr val="7F0055"/>
                </a:solidFill>
                <a:latin typeface="Courier New"/>
                <a:cs typeface="Courier New"/>
              </a:rPr>
              <a:t> </a:t>
            </a:r>
            <a:r>
              <a:rPr sz="1700" b="1" dirty="0">
                <a:latin typeface="Courier New"/>
                <a:cs typeface="Courier New"/>
              </a:rPr>
              <a:t>nb=clavier.nextInt();</a:t>
            </a:r>
            <a:endParaRPr sz="1700" dirty="0">
              <a:latin typeface="Courier New"/>
              <a:cs typeface="Courier New"/>
            </a:endParaRPr>
          </a:p>
          <a:p>
            <a:pPr marL="59690">
              <a:lnSpc>
                <a:spcPct val="100000"/>
              </a:lnSpc>
              <a:spcBef>
                <a:spcPts val="405"/>
              </a:spcBef>
            </a:pPr>
            <a:r>
              <a:rPr sz="1700" b="1" dirty="0">
                <a:solidFill>
                  <a:srgbClr val="7F0055"/>
                </a:solidFill>
                <a:latin typeface="Courier New"/>
                <a:cs typeface="Courier New"/>
              </a:rPr>
              <a:t>switch</a:t>
            </a:r>
            <a:r>
              <a:rPr sz="1700" b="1" dirty="0">
                <a:latin typeface="Courier New"/>
                <a:cs typeface="Courier New"/>
              </a:rPr>
              <a:t>(nb){</a:t>
            </a:r>
            <a:endParaRPr sz="1700" dirty="0">
              <a:latin typeface="Courier New"/>
              <a:cs typeface="Courier New"/>
            </a:endParaRPr>
          </a:p>
        </p:txBody>
      </p:sp>
      <p:sp>
        <p:nvSpPr>
          <p:cNvPr id="14" name="object 14"/>
          <p:cNvSpPr txBox="1"/>
          <p:nvPr/>
        </p:nvSpPr>
        <p:spPr>
          <a:xfrm>
            <a:off x="1623961" y="4941316"/>
            <a:ext cx="545465" cy="955675"/>
          </a:xfrm>
          <a:prstGeom prst="rect">
            <a:avLst/>
          </a:prstGeom>
        </p:spPr>
        <p:txBody>
          <a:bodyPr vert="horz" wrap="square" lIns="0" tIns="0" rIns="0" bIns="0" rtlCol="0">
            <a:spAutoFit/>
          </a:bodyPr>
          <a:lstStyle/>
          <a:p>
            <a:pPr marL="12700" marR="5080" algn="just">
              <a:lnSpc>
                <a:spcPct val="120000"/>
              </a:lnSpc>
            </a:pPr>
            <a:r>
              <a:rPr sz="1700" b="1" spc="-5" dirty="0">
                <a:solidFill>
                  <a:srgbClr val="7F0055"/>
                </a:solidFill>
                <a:latin typeface="Courier New"/>
                <a:cs typeface="Courier New"/>
              </a:rPr>
              <a:t>c</a:t>
            </a:r>
            <a:r>
              <a:rPr sz="1700" b="1" spc="5" dirty="0">
                <a:solidFill>
                  <a:srgbClr val="7F0055"/>
                </a:solidFill>
                <a:latin typeface="Courier New"/>
                <a:cs typeface="Courier New"/>
              </a:rPr>
              <a:t>a</a:t>
            </a:r>
            <a:r>
              <a:rPr sz="1700" b="1" spc="-5" dirty="0">
                <a:solidFill>
                  <a:srgbClr val="7F0055"/>
                </a:solidFill>
                <a:latin typeface="Courier New"/>
                <a:cs typeface="Courier New"/>
              </a:rPr>
              <a:t>se  c</a:t>
            </a:r>
            <a:r>
              <a:rPr sz="1700" b="1" spc="5" dirty="0">
                <a:solidFill>
                  <a:srgbClr val="7F0055"/>
                </a:solidFill>
                <a:latin typeface="Courier New"/>
                <a:cs typeface="Courier New"/>
              </a:rPr>
              <a:t>a</a:t>
            </a:r>
            <a:r>
              <a:rPr sz="1700" b="1" spc="-5" dirty="0">
                <a:solidFill>
                  <a:srgbClr val="7F0055"/>
                </a:solidFill>
                <a:latin typeface="Courier New"/>
                <a:cs typeface="Courier New"/>
              </a:rPr>
              <a:t>se  c</a:t>
            </a:r>
            <a:r>
              <a:rPr sz="1700" b="1" spc="5" dirty="0">
                <a:solidFill>
                  <a:srgbClr val="7F0055"/>
                </a:solidFill>
                <a:latin typeface="Courier New"/>
                <a:cs typeface="Courier New"/>
              </a:rPr>
              <a:t>a</a:t>
            </a:r>
            <a:r>
              <a:rPr sz="1700" b="1" spc="-5" dirty="0">
                <a:solidFill>
                  <a:srgbClr val="7F0055"/>
                </a:solidFill>
                <a:latin typeface="Courier New"/>
                <a:cs typeface="Courier New"/>
              </a:rPr>
              <a:t>se</a:t>
            </a:r>
            <a:endParaRPr sz="1700">
              <a:latin typeface="Courier New"/>
              <a:cs typeface="Courier New"/>
            </a:endParaRPr>
          </a:p>
        </p:txBody>
      </p:sp>
      <p:sp>
        <p:nvSpPr>
          <p:cNvPr id="15" name="object 15"/>
          <p:cNvSpPr txBox="1"/>
          <p:nvPr/>
        </p:nvSpPr>
        <p:spPr>
          <a:xfrm>
            <a:off x="2274709" y="4993132"/>
            <a:ext cx="5364480" cy="904240"/>
          </a:xfrm>
          <a:prstGeom prst="rect">
            <a:avLst/>
          </a:prstGeom>
        </p:spPr>
        <p:txBody>
          <a:bodyPr vert="horz" wrap="square" lIns="0" tIns="0" rIns="0" bIns="0" rtlCol="0">
            <a:spAutoFit/>
          </a:bodyPr>
          <a:lstStyle/>
          <a:p>
            <a:pPr marL="274320" indent="-261620">
              <a:lnSpc>
                <a:spcPct val="100000"/>
              </a:lnSpc>
              <a:buAutoNum type="arabicPlain"/>
              <a:tabLst>
                <a:tab pos="274955" algn="l"/>
              </a:tabLst>
            </a:pPr>
            <a:r>
              <a:rPr sz="1700" b="1" dirty="0">
                <a:latin typeface="Courier New"/>
                <a:cs typeface="Courier New"/>
              </a:rPr>
              <a:t>:</a:t>
            </a:r>
            <a:r>
              <a:rPr sz="1700" b="1" spc="-40" dirty="0">
                <a:latin typeface="Courier New"/>
                <a:cs typeface="Courier New"/>
              </a:rPr>
              <a:t> </a:t>
            </a:r>
            <a:r>
              <a:rPr sz="1700" b="1" dirty="0">
                <a:latin typeface="Courier New"/>
                <a:cs typeface="Courier New"/>
              </a:rPr>
              <a:t>System.</a:t>
            </a:r>
            <a:r>
              <a:rPr sz="1700" b="1" i="1" dirty="0">
                <a:solidFill>
                  <a:srgbClr val="0000C0"/>
                </a:solidFill>
                <a:latin typeface="Courier New"/>
                <a:cs typeface="Courier New"/>
              </a:rPr>
              <a:t>out</a:t>
            </a:r>
            <a:r>
              <a:rPr sz="1700" b="1" dirty="0">
                <a:latin typeface="Courier New"/>
                <a:cs typeface="Courier New"/>
              </a:rPr>
              <a:t>.println(</a:t>
            </a:r>
            <a:r>
              <a:rPr sz="1700" b="1" dirty="0">
                <a:solidFill>
                  <a:srgbClr val="2A00FF"/>
                </a:solidFill>
                <a:latin typeface="Courier New"/>
                <a:cs typeface="Courier New"/>
              </a:rPr>
              <a:t>"Lundi"</a:t>
            </a:r>
            <a:r>
              <a:rPr sz="1700" b="1" dirty="0">
                <a:latin typeface="Courier New"/>
                <a:cs typeface="Courier New"/>
              </a:rPr>
              <a:t>);</a:t>
            </a:r>
            <a:r>
              <a:rPr sz="1700" b="1" dirty="0">
                <a:solidFill>
                  <a:srgbClr val="7F0055"/>
                </a:solidFill>
                <a:latin typeface="Courier New"/>
                <a:cs typeface="Courier New"/>
              </a:rPr>
              <a:t>break</a:t>
            </a:r>
            <a:r>
              <a:rPr sz="1700" b="1" dirty="0">
                <a:latin typeface="Courier New"/>
                <a:cs typeface="Courier New"/>
              </a:rPr>
              <a:t>;</a:t>
            </a:r>
            <a:endParaRPr sz="1700" dirty="0">
              <a:latin typeface="Courier New"/>
              <a:cs typeface="Courier New"/>
            </a:endParaRPr>
          </a:p>
          <a:p>
            <a:pPr marL="274320" indent="-261620">
              <a:lnSpc>
                <a:spcPct val="100000"/>
              </a:lnSpc>
              <a:spcBef>
                <a:spcPts val="405"/>
              </a:spcBef>
              <a:buAutoNum type="arabicPlain"/>
              <a:tabLst>
                <a:tab pos="274955" algn="l"/>
              </a:tabLst>
            </a:pPr>
            <a:r>
              <a:rPr sz="1700" b="1" dirty="0">
                <a:latin typeface="Courier New"/>
                <a:cs typeface="Courier New"/>
              </a:rPr>
              <a:t>:</a:t>
            </a:r>
            <a:r>
              <a:rPr sz="1700" b="1" spc="-40" dirty="0">
                <a:latin typeface="Courier New"/>
                <a:cs typeface="Courier New"/>
              </a:rPr>
              <a:t> </a:t>
            </a:r>
            <a:r>
              <a:rPr sz="1700" b="1" dirty="0">
                <a:latin typeface="Courier New"/>
                <a:cs typeface="Courier New"/>
              </a:rPr>
              <a:t>System.</a:t>
            </a:r>
            <a:r>
              <a:rPr sz="1700" b="1" i="1" dirty="0">
                <a:solidFill>
                  <a:srgbClr val="0000C0"/>
                </a:solidFill>
                <a:latin typeface="Courier New"/>
                <a:cs typeface="Courier New"/>
              </a:rPr>
              <a:t>out</a:t>
            </a:r>
            <a:r>
              <a:rPr sz="1700" b="1" dirty="0">
                <a:latin typeface="Courier New"/>
                <a:cs typeface="Courier New"/>
              </a:rPr>
              <a:t>.println(</a:t>
            </a:r>
            <a:r>
              <a:rPr sz="1700" b="1" dirty="0">
                <a:solidFill>
                  <a:srgbClr val="2A00FF"/>
                </a:solidFill>
                <a:latin typeface="Courier New"/>
                <a:cs typeface="Courier New"/>
              </a:rPr>
              <a:t>"Mardi"</a:t>
            </a:r>
            <a:r>
              <a:rPr sz="1700" b="1" dirty="0">
                <a:latin typeface="Courier New"/>
                <a:cs typeface="Courier New"/>
              </a:rPr>
              <a:t>);</a:t>
            </a:r>
            <a:r>
              <a:rPr sz="1700" b="1" dirty="0">
                <a:solidFill>
                  <a:srgbClr val="7F0055"/>
                </a:solidFill>
                <a:latin typeface="Courier New"/>
                <a:cs typeface="Courier New"/>
              </a:rPr>
              <a:t>break</a:t>
            </a:r>
            <a:r>
              <a:rPr sz="1700" b="1" dirty="0">
                <a:latin typeface="Courier New"/>
                <a:cs typeface="Courier New"/>
              </a:rPr>
              <a:t>;</a:t>
            </a:r>
            <a:endParaRPr sz="1700" dirty="0">
              <a:latin typeface="Courier New"/>
              <a:cs typeface="Courier New"/>
            </a:endParaRPr>
          </a:p>
          <a:p>
            <a:pPr marL="274320" indent="-261620">
              <a:lnSpc>
                <a:spcPct val="100000"/>
              </a:lnSpc>
              <a:spcBef>
                <a:spcPts val="405"/>
              </a:spcBef>
              <a:buAutoNum type="arabicPlain"/>
              <a:tabLst>
                <a:tab pos="274955" algn="l"/>
              </a:tabLst>
            </a:pPr>
            <a:r>
              <a:rPr sz="1700" b="1" dirty="0">
                <a:latin typeface="Courier New"/>
                <a:cs typeface="Courier New"/>
              </a:rPr>
              <a:t>:</a:t>
            </a:r>
            <a:r>
              <a:rPr sz="1700" b="1" spc="-35" dirty="0">
                <a:latin typeface="Courier New"/>
                <a:cs typeface="Courier New"/>
              </a:rPr>
              <a:t> </a:t>
            </a:r>
            <a:r>
              <a:rPr sz="1700" b="1" dirty="0">
                <a:latin typeface="Courier New"/>
                <a:cs typeface="Courier New"/>
              </a:rPr>
              <a:t>System.</a:t>
            </a:r>
            <a:r>
              <a:rPr sz="1700" b="1" i="1" dirty="0">
                <a:solidFill>
                  <a:srgbClr val="0000C0"/>
                </a:solidFill>
                <a:latin typeface="Courier New"/>
                <a:cs typeface="Courier New"/>
              </a:rPr>
              <a:t>out</a:t>
            </a:r>
            <a:r>
              <a:rPr sz="1700" b="1" dirty="0">
                <a:latin typeface="Courier New"/>
                <a:cs typeface="Courier New"/>
              </a:rPr>
              <a:t>.println(</a:t>
            </a:r>
            <a:r>
              <a:rPr sz="1700" b="1" dirty="0">
                <a:solidFill>
                  <a:srgbClr val="2A00FF"/>
                </a:solidFill>
                <a:latin typeface="Courier New"/>
                <a:cs typeface="Courier New"/>
              </a:rPr>
              <a:t>"Mercredi"</a:t>
            </a:r>
            <a:r>
              <a:rPr sz="1700" b="1" dirty="0">
                <a:latin typeface="Courier New"/>
                <a:cs typeface="Courier New"/>
              </a:rPr>
              <a:t>);</a:t>
            </a:r>
            <a:r>
              <a:rPr sz="1700" b="1" dirty="0">
                <a:solidFill>
                  <a:srgbClr val="7F0055"/>
                </a:solidFill>
                <a:latin typeface="Courier New"/>
                <a:cs typeface="Courier New"/>
              </a:rPr>
              <a:t>break</a:t>
            </a:r>
            <a:r>
              <a:rPr sz="1700" b="1" dirty="0">
                <a:latin typeface="Courier New"/>
                <a:cs typeface="Courier New"/>
              </a:rPr>
              <a:t>;</a:t>
            </a:r>
            <a:endParaRPr sz="1700" dirty="0">
              <a:latin typeface="Courier New"/>
              <a:cs typeface="Courier New"/>
            </a:endParaRPr>
          </a:p>
        </p:txBody>
      </p:sp>
      <p:sp>
        <p:nvSpPr>
          <p:cNvPr id="16" name="object 16"/>
          <p:cNvSpPr txBox="1"/>
          <p:nvPr/>
        </p:nvSpPr>
        <p:spPr>
          <a:xfrm>
            <a:off x="1104277" y="5925820"/>
            <a:ext cx="8369300" cy="593090"/>
          </a:xfrm>
          <a:prstGeom prst="rect">
            <a:avLst/>
          </a:prstGeom>
        </p:spPr>
        <p:txBody>
          <a:bodyPr vert="horz" wrap="square" lIns="0" tIns="0" rIns="0" bIns="0" rtlCol="0">
            <a:spAutoFit/>
          </a:bodyPr>
          <a:lstStyle/>
          <a:p>
            <a:pPr marL="532130">
              <a:lnSpc>
                <a:spcPct val="100000"/>
              </a:lnSpc>
            </a:pPr>
            <a:r>
              <a:rPr sz="1700" b="1" dirty="0">
                <a:solidFill>
                  <a:srgbClr val="7F0055"/>
                </a:solidFill>
                <a:latin typeface="Courier New"/>
                <a:cs typeface="Courier New"/>
              </a:rPr>
              <a:t>default</a:t>
            </a:r>
            <a:r>
              <a:rPr sz="1700" b="1" spc="-5" dirty="0">
                <a:solidFill>
                  <a:srgbClr val="7F0055"/>
                </a:solidFill>
                <a:latin typeface="Courier New"/>
                <a:cs typeface="Courier New"/>
              </a:rPr>
              <a:t> </a:t>
            </a:r>
            <a:r>
              <a:rPr sz="1700" b="1" dirty="0">
                <a:latin typeface="Courier New"/>
                <a:cs typeface="Courier New"/>
              </a:rPr>
              <a:t>:System.</a:t>
            </a:r>
            <a:r>
              <a:rPr sz="1700" b="1" i="1" dirty="0">
                <a:solidFill>
                  <a:srgbClr val="0000C0"/>
                </a:solidFill>
                <a:latin typeface="Courier New"/>
                <a:cs typeface="Courier New"/>
              </a:rPr>
              <a:t>out</a:t>
            </a:r>
            <a:r>
              <a:rPr sz="1700" b="1" dirty="0">
                <a:latin typeface="Courier New"/>
                <a:cs typeface="Courier New"/>
              </a:rPr>
              <a:t>.println(</a:t>
            </a:r>
            <a:r>
              <a:rPr sz="1700" b="1" dirty="0">
                <a:solidFill>
                  <a:srgbClr val="2A00FF"/>
                </a:solidFill>
                <a:latin typeface="Courier New"/>
                <a:cs typeface="Courier New"/>
              </a:rPr>
              <a:t>"Autrement"</a:t>
            </a:r>
            <a:r>
              <a:rPr sz="1700" b="1" dirty="0">
                <a:latin typeface="Courier New"/>
                <a:cs typeface="Courier New"/>
              </a:rPr>
              <a:t>);</a:t>
            </a:r>
            <a:r>
              <a:rPr sz="1700" b="1" dirty="0">
                <a:solidFill>
                  <a:srgbClr val="7F0055"/>
                </a:solidFill>
                <a:latin typeface="Courier New"/>
                <a:cs typeface="Courier New"/>
              </a:rPr>
              <a:t>break</a:t>
            </a:r>
            <a:r>
              <a:rPr sz="1700" b="1" dirty="0">
                <a:latin typeface="Courier New"/>
                <a:cs typeface="Courier New"/>
              </a:rPr>
              <a:t>;</a:t>
            </a:r>
            <a:endParaRPr sz="1700">
              <a:latin typeface="Courier New"/>
              <a:cs typeface="Courier New"/>
            </a:endParaRPr>
          </a:p>
          <a:p>
            <a:pPr marL="12700">
              <a:lnSpc>
                <a:spcPct val="100000"/>
              </a:lnSpc>
              <a:spcBef>
                <a:spcPts val="405"/>
              </a:spcBef>
              <a:tabLst>
                <a:tab pos="8355965" algn="l"/>
              </a:tabLst>
            </a:pPr>
            <a:r>
              <a:rPr sz="1700" b="1" spc="-5" dirty="0">
                <a:latin typeface="Courier New"/>
                <a:cs typeface="Courier New"/>
              </a:rPr>
              <a:t>}</a:t>
            </a:r>
            <a:r>
              <a:rPr sz="1700" b="1" u="heavy" spc="-5" dirty="0">
                <a:latin typeface="Courier New"/>
                <a:cs typeface="Courier New"/>
              </a:rPr>
              <a:t>}}	</a:t>
            </a:r>
            <a:endParaRPr sz="1700">
              <a:latin typeface="Courier New"/>
              <a:cs typeface="Courier New"/>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2300" y="314037"/>
            <a:ext cx="9223058" cy="400110"/>
          </a:xfrm>
          <a:prstGeom prst="rect">
            <a:avLst/>
          </a:prstGeom>
        </p:spPr>
        <p:txBody>
          <a:bodyPr vert="horz" wrap="square" lIns="0" tIns="0" rIns="0" bIns="0" rtlCol="0">
            <a:spAutoFit/>
          </a:bodyPr>
          <a:lstStyle/>
          <a:p>
            <a:pPr marL="165100">
              <a:lnSpc>
                <a:spcPct val="100000"/>
              </a:lnSpc>
            </a:pPr>
            <a:r>
              <a:rPr sz="2600" b="1" dirty="0"/>
              <a:t>Structures de contrôle</a:t>
            </a:r>
          </a:p>
        </p:txBody>
      </p:sp>
      <p:sp>
        <p:nvSpPr>
          <p:cNvPr id="11" name="object 11"/>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48</a:t>
            </a:fld>
            <a:endParaRPr dirty="0"/>
          </a:p>
        </p:txBody>
      </p:sp>
      <p:sp>
        <p:nvSpPr>
          <p:cNvPr id="3" name="object 3"/>
          <p:cNvSpPr txBox="1"/>
          <p:nvPr/>
        </p:nvSpPr>
        <p:spPr>
          <a:xfrm>
            <a:off x="774072" y="1056338"/>
            <a:ext cx="3076575" cy="230832"/>
          </a:xfrm>
          <a:prstGeom prst="rect">
            <a:avLst/>
          </a:prstGeom>
        </p:spPr>
        <p:txBody>
          <a:bodyPr vert="horz" wrap="square" lIns="0" tIns="0" rIns="0" bIns="0" rtlCol="0">
            <a:spAutoFit/>
          </a:bodyPr>
          <a:lstStyle/>
          <a:p>
            <a:pPr marL="12700">
              <a:lnSpc>
                <a:spcPct val="100000"/>
              </a:lnSpc>
            </a:pPr>
            <a:r>
              <a:rPr sz="1500" kern="0" dirty="0">
                <a:solidFill>
                  <a:srgbClr val="002060"/>
                </a:solidFill>
                <a:latin typeface="Poppins" panose="00000500000000000000" pitchFamily="2" charset="0"/>
                <a:cs typeface="Poppins" panose="00000500000000000000" pitchFamily="2" charset="0"/>
              </a:rPr>
              <a:t> La boucle for</a:t>
            </a:r>
          </a:p>
        </p:txBody>
      </p:sp>
      <p:sp>
        <p:nvSpPr>
          <p:cNvPr id="4" name="object 4"/>
          <p:cNvSpPr/>
          <p:nvPr/>
        </p:nvSpPr>
        <p:spPr>
          <a:xfrm>
            <a:off x="774072" y="3777996"/>
            <a:ext cx="9144000" cy="3429000"/>
          </a:xfrm>
          <a:custGeom>
            <a:avLst/>
            <a:gdLst/>
            <a:ahLst/>
            <a:cxnLst/>
            <a:rect l="l" t="t" r="r" b="b"/>
            <a:pathLst>
              <a:path w="9144000" h="3429000">
                <a:moveTo>
                  <a:pt x="0" y="0"/>
                </a:moveTo>
                <a:lnTo>
                  <a:pt x="9143992" y="0"/>
                </a:lnTo>
                <a:lnTo>
                  <a:pt x="9143992" y="3429000"/>
                </a:lnTo>
                <a:lnTo>
                  <a:pt x="0" y="3429000"/>
                </a:lnTo>
                <a:lnTo>
                  <a:pt x="0" y="0"/>
                </a:lnTo>
                <a:close/>
              </a:path>
            </a:pathLst>
          </a:custGeom>
          <a:solidFill>
            <a:srgbClr val="FFFFFF"/>
          </a:solidFill>
        </p:spPr>
        <p:txBody>
          <a:bodyPr wrap="square" lIns="0" tIns="0" rIns="0" bIns="0" rtlCol="0"/>
          <a:lstStyle/>
          <a:p>
            <a:endParaRPr/>
          </a:p>
        </p:txBody>
      </p:sp>
      <p:sp>
        <p:nvSpPr>
          <p:cNvPr id="5" name="object 5"/>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6" name="object 6"/>
          <p:cNvSpPr txBox="1"/>
          <p:nvPr/>
        </p:nvSpPr>
        <p:spPr>
          <a:xfrm>
            <a:off x="774072" y="1377090"/>
            <a:ext cx="7616190" cy="1433726"/>
          </a:xfrm>
          <a:prstGeom prst="rect">
            <a:avLst/>
          </a:prstGeom>
        </p:spPr>
        <p:txBody>
          <a:bodyPr vert="horz" wrap="square" lIns="0" tIns="35560" rIns="0" bIns="0" rtlCol="0">
            <a:spAutoFit/>
          </a:bodyPr>
          <a:lstStyle/>
          <a:p>
            <a:pPr marL="355600" marR="5080" indent="-342900" algn="just">
              <a:lnSpc>
                <a:spcPts val="2270"/>
              </a:lnSpc>
              <a:spcBef>
                <a:spcPts val="280"/>
              </a:spcBef>
            </a:pPr>
            <a:r>
              <a:rPr sz="1500" kern="0" dirty="0">
                <a:solidFill>
                  <a:srgbClr val="002060"/>
                </a:solidFill>
                <a:latin typeface="Poppins" panose="00000500000000000000" pitchFamily="2" charset="0"/>
                <a:cs typeface="Poppins" panose="00000500000000000000" pitchFamily="2" charset="0"/>
              </a:rPr>
              <a:t>La boucle for est une structure employée pour exécuter un bloc  d'instructions un nombre de fois en principe connu à  l'avance. Elle utilise la syntaxe suivante :</a:t>
            </a:r>
          </a:p>
          <a:p>
            <a:pPr marL="12700">
              <a:lnSpc>
                <a:spcPct val="100000"/>
              </a:lnSpc>
              <a:spcBef>
                <a:spcPts val="95"/>
              </a:spcBef>
              <a:tabLst>
                <a:tab pos="652145" algn="l"/>
              </a:tabLst>
            </a:pPr>
            <a:r>
              <a:rPr sz="1500" kern="0" dirty="0">
                <a:solidFill>
                  <a:srgbClr val="002060"/>
                </a:solidFill>
                <a:latin typeface="Poppins" panose="00000500000000000000" pitchFamily="2" charset="0"/>
                <a:cs typeface="Poppins" panose="00000500000000000000" pitchFamily="2" charset="0"/>
              </a:rPr>
              <a:t>for	(initialisation;test;incrémentation) {</a:t>
            </a:r>
          </a:p>
          <a:p>
            <a:pPr marL="332740">
              <a:lnSpc>
                <a:spcPct val="100000"/>
              </a:lnSpc>
              <a:spcBef>
                <a:spcPts val="250"/>
              </a:spcBef>
            </a:pPr>
            <a:r>
              <a:rPr sz="1500" kern="0" dirty="0">
                <a:solidFill>
                  <a:srgbClr val="002060"/>
                </a:solidFill>
                <a:latin typeface="Poppins" panose="00000500000000000000" pitchFamily="2" charset="0"/>
                <a:cs typeface="Poppins" panose="00000500000000000000" pitchFamily="2" charset="0"/>
              </a:rPr>
              <a:t>instructions;</a:t>
            </a:r>
          </a:p>
        </p:txBody>
      </p:sp>
      <p:sp>
        <p:nvSpPr>
          <p:cNvPr id="7" name="object 7"/>
          <p:cNvSpPr txBox="1"/>
          <p:nvPr/>
        </p:nvSpPr>
        <p:spPr>
          <a:xfrm>
            <a:off x="850900" y="2884093"/>
            <a:ext cx="1307465" cy="756617"/>
          </a:xfrm>
          <a:prstGeom prst="rect">
            <a:avLst/>
          </a:prstGeom>
        </p:spPr>
        <p:txBody>
          <a:bodyPr vert="horz" wrap="square" lIns="0" tIns="0" rIns="0" bIns="0" rtlCol="0">
            <a:spAutoFit/>
          </a:bodyPr>
          <a:lstStyle/>
          <a:p>
            <a:pPr marL="12700">
              <a:lnSpc>
                <a:spcPct val="100000"/>
              </a:lnSpc>
            </a:pPr>
            <a:r>
              <a:rPr sz="1500" kern="0" dirty="0">
                <a:solidFill>
                  <a:srgbClr val="002060"/>
                </a:solidFill>
                <a:latin typeface="Poppins" panose="00000500000000000000" pitchFamily="2" charset="0"/>
                <a:cs typeface="Poppins" panose="00000500000000000000" pitchFamily="2" charset="0"/>
              </a:rPr>
              <a:t>}</a:t>
            </a:r>
          </a:p>
          <a:p>
            <a:pPr marL="12700">
              <a:lnSpc>
                <a:spcPct val="100000"/>
              </a:lnSpc>
              <a:spcBef>
                <a:spcPts val="370"/>
              </a:spcBef>
            </a:pPr>
            <a:r>
              <a:rPr sz="1500" kern="0" dirty="0">
                <a:solidFill>
                  <a:srgbClr val="002060"/>
                </a:solidFill>
                <a:latin typeface="Poppins" panose="00000500000000000000" pitchFamily="2" charset="0"/>
                <a:cs typeface="Poppins" panose="00000500000000000000" pitchFamily="2" charset="0"/>
              </a:rPr>
              <a:t>Exemple :</a:t>
            </a:r>
          </a:p>
          <a:p>
            <a:pPr marL="12700">
              <a:lnSpc>
                <a:spcPct val="100000"/>
              </a:lnSpc>
              <a:spcBef>
                <a:spcPts val="130"/>
              </a:spcBef>
            </a:pPr>
            <a:r>
              <a:rPr sz="1500" kern="0" dirty="0">
                <a:solidFill>
                  <a:srgbClr val="002060"/>
                </a:solidFill>
                <a:latin typeface="Poppins" panose="00000500000000000000" pitchFamily="2" charset="0"/>
                <a:cs typeface="Poppins" panose="00000500000000000000" pitchFamily="2" charset="0"/>
              </a:rPr>
              <a:t>for (int</a:t>
            </a:r>
          </a:p>
        </p:txBody>
      </p:sp>
      <p:sp>
        <p:nvSpPr>
          <p:cNvPr id="8" name="object 8"/>
          <p:cNvSpPr txBox="1"/>
          <p:nvPr/>
        </p:nvSpPr>
        <p:spPr>
          <a:xfrm>
            <a:off x="1612900" y="3421590"/>
            <a:ext cx="3232150" cy="230832"/>
          </a:xfrm>
          <a:prstGeom prst="rect">
            <a:avLst/>
          </a:prstGeom>
        </p:spPr>
        <p:txBody>
          <a:bodyPr vert="horz" wrap="square" lIns="0" tIns="0" rIns="0" bIns="0" rtlCol="0">
            <a:spAutoFit/>
          </a:bodyPr>
          <a:lstStyle/>
          <a:p>
            <a:pPr marL="12700">
              <a:lnSpc>
                <a:spcPct val="100000"/>
              </a:lnSpc>
            </a:pPr>
            <a:r>
              <a:rPr sz="1500" kern="0" dirty="0">
                <a:solidFill>
                  <a:srgbClr val="002060"/>
                </a:solidFill>
                <a:latin typeface="Poppins" panose="00000500000000000000" pitchFamily="2" charset="0"/>
                <a:cs typeface="Poppins" panose="00000500000000000000" pitchFamily="2" charset="0"/>
              </a:rPr>
              <a:t>i = 2; i &lt; 10;i++) {</a:t>
            </a:r>
          </a:p>
        </p:txBody>
      </p:sp>
      <p:sp>
        <p:nvSpPr>
          <p:cNvPr id="9" name="object 9"/>
          <p:cNvSpPr txBox="1"/>
          <p:nvPr/>
        </p:nvSpPr>
        <p:spPr>
          <a:xfrm>
            <a:off x="794206" y="3766284"/>
            <a:ext cx="4515485" cy="500137"/>
          </a:xfrm>
          <a:prstGeom prst="rect">
            <a:avLst/>
          </a:prstGeom>
        </p:spPr>
        <p:txBody>
          <a:bodyPr vert="horz" wrap="square" lIns="0" tIns="0" rIns="0" bIns="0" rtlCol="0">
            <a:spAutoFit/>
          </a:bodyPr>
          <a:lstStyle/>
          <a:p>
            <a:pPr marL="172085">
              <a:lnSpc>
                <a:spcPct val="100000"/>
              </a:lnSpc>
            </a:pPr>
            <a:r>
              <a:rPr sz="1500" kern="0" dirty="0">
                <a:solidFill>
                  <a:srgbClr val="002060"/>
                </a:solidFill>
                <a:latin typeface="Poppins" panose="00000500000000000000" pitchFamily="2" charset="0"/>
                <a:cs typeface="Poppins" panose="00000500000000000000" pitchFamily="2" charset="0"/>
              </a:rPr>
              <a:t>System.out.println("I="+i);</a:t>
            </a:r>
          </a:p>
          <a:p>
            <a:pPr marL="12700">
              <a:lnSpc>
                <a:spcPct val="100000"/>
              </a:lnSpc>
              <a:spcBef>
                <a:spcPts val="250"/>
              </a:spcBef>
            </a:pPr>
            <a:r>
              <a:rPr sz="1500" kern="0" dirty="0">
                <a:solidFill>
                  <a:srgbClr val="002060"/>
                </a:solidFill>
                <a:latin typeface="Poppins" panose="00000500000000000000" pitchFamily="2" charset="0"/>
                <a:cs typeface="Poppins" panose="00000500000000000000" pitchFamily="2" charset="0"/>
              </a:rPr>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2358" y="334606"/>
            <a:ext cx="4585970" cy="400110"/>
          </a:xfrm>
          <a:prstGeom prst="rect">
            <a:avLst/>
          </a:prstGeom>
        </p:spPr>
        <p:txBody>
          <a:bodyPr vert="horz" wrap="square" lIns="0" tIns="0" rIns="0" bIns="0" rtlCol="0">
            <a:spAutoFit/>
          </a:bodyPr>
          <a:lstStyle/>
          <a:p>
            <a:pPr marL="12700">
              <a:lnSpc>
                <a:spcPct val="100000"/>
              </a:lnSpc>
            </a:pPr>
            <a:r>
              <a:rPr sz="2600" b="1" dirty="0"/>
              <a:t>Structures de contrôle</a:t>
            </a:r>
          </a:p>
        </p:txBody>
      </p:sp>
      <p:sp>
        <p:nvSpPr>
          <p:cNvPr id="16" name="object 16"/>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49</a:t>
            </a:fld>
            <a:endParaRPr dirty="0"/>
          </a:p>
        </p:txBody>
      </p:sp>
      <p:sp>
        <p:nvSpPr>
          <p:cNvPr id="3" name="object 3"/>
          <p:cNvSpPr txBox="1"/>
          <p:nvPr/>
        </p:nvSpPr>
        <p:spPr>
          <a:xfrm>
            <a:off x="6406229" y="1929891"/>
            <a:ext cx="806450" cy="281940"/>
          </a:xfrm>
          <a:prstGeom prst="rect">
            <a:avLst/>
          </a:prstGeom>
        </p:spPr>
        <p:txBody>
          <a:bodyPr vert="horz" wrap="square" lIns="0" tIns="0" rIns="0" bIns="0" rtlCol="0">
            <a:spAutoFit/>
          </a:bodyPr>
          <a:lstStyle/>
          <a:p>
            <a:pPr marL="12700">
              <a:lnSpc>
                <a:spcPct val="100000"/>
              </a:lnSpc>
            </a:pPr>
            <a:r>
              <a:rPr sz="1700" b="1" dirty="0">
                <a:latin typeface="Courier New"/>
                <a:cs typeface="Courier New"/>
              </a:rPr>
              <a:t>i++)</a:t>
            </a:r>
            <a:r>
              <a:rPr sz="1700" b="1" spc="-90" dirty="0">
                <a:latin typeface="Courier New"/>
                <a:cs typeface="Courier New"/>
              </a:rPr>
              <a:t> </a:t>
            </a:r>
            <a:r>
              <a:rPr sz="1700" b="1" dirty="0">
                <a:latin typeface="Courier New"/>
                <a:cs typeface="Courier New"/>
              </a:rPr>
              <a:t>{</a:t>
            </a:r>
            <a:endParaRPr sz="1700">
              <a:latin typeface="Courier New"/>
              <a:cs typeface="Courier New"/>
            </a:endParaRPr>
          </a:p>
        </p:txBody>
      </p:sp>
      <p:sp>
        <p:nvSpPr>
          <p:cNvPr id="4" name="object 4"/>
          <p:cNvSpPr txBox="1"/>
          <p:nvPr/>
        </p:nvSpPr>
        <p:spPr>
          <a:xfrm>
            <a:off x="1895233" y="1251534"/>
            <a:ext cx="4406265" cy="1892935"/>
          </a:xfrm>
          <a:prstGeom prst="rect">
            <a:avLst/>
          </a:prstGeom>
        </p:spPr>
        <p:txBody>
          <a:bodyPr vert="horz" wrap="square" lIns="0" tIns="0" rIns="0" bIns="0" rtlCol="0">
            <a:spAutoFit/>
          </a:bodyPr>
          <a:lstStyle/>
          <a:p>
            <a:pPr marL="356870" marR="5080" indent="-344805">
              <a:lnSpc>
                <a:spcPct val="115500"/>
              </a:lnSpc>
              <a:tabLst>
                <a:tab pos="354965" algn="l"/>
              </a:tabLst>
            </a:pPr>
            <a:r>
              <a:rPr sz="1200" spc="-315" dirty="0">
                <a:solidFill>
                  <a:srgbClr val="CC9900"/>
                </a:solidFill>
                <a:latin typeface="Wingdings"/>
                <a:cs typeface="Wingdings"/>
              </a:rPr>
              <a:t></a:t>
            </a:r>
            <a:r>
              <a:rPr sz="1200" spc="-315" dirty="0">
                <a:solidFill>
                  <a:srgbClr val="CC9900"/>
                </a:solidFill>
                <a:latin typeface="Times New Roman"/>
                <a:cs typeface="Times New Roman"/>
              </a:rPr>
              <a:t>	</a:t>
            </a:r>
            <a:r>
              <a:rPr sz="1900" b="1" i="1" spc="-5" dirty="0">
                <a:latin typeface="Arial"/>
                <a:cs typeface="Arial"/>
              </a:rPr>
              <a:t>Sortie d'une </a:t>
            </a:r>
            <a:r>
              <a:rPr sz="1900" b="1" i="1" dirty="0">
                <a:latin typeface="Arial"/>
                <a:cs typeface="Arial"/>
              </a:rPr>
              <a:t>boucle</a:t>
            </a:r>
            <a:r>
              <a:rPr sz="1900" b="1" i="1" spc="-10" dirty="0">
                <a:latin typeface="Arial"/>
                <a:cs typeface="Arial"/>
              </a:rPr>
              <a:t> </a:t>
            </a:r>
            <a:r>
              <a:rPr sz="1900" b="1" i="1" spc="-5" dirty="0">
                <a:latin typeface="Arial"/>
                <a:cs typeface="Arial"/>
              </a:rPr>
              <a:t>par</a:t>
            </a:r>
            <a:r>
              <a:rPr sz="1900" b="1" i="1" spc="5" dirty="0">
                <a:latin typeface="Arial"/>
                <a:cs typeface="Arial"/>
              </a:rPr>
              <a:t> </a:t>
            </a:r>
            <a:r>
              <a:rPr sz="1900" b="1" i="1" spc="-10" dirty="0">
                <a:solidFill>
                  <a:srgbClr val="000099"/>
                </a:solidFill>
                <a:latin typeface="Arial"/>
                <a:cs typeface="Arial"/>
              </a:rPr>
              <a:t>return </a:t>
            </a:r>
            <a:r>
              <a:rPr sz="1900" b="1" i="1" spc="-15" dirty="0">
                <a:solidFill>
                  <a:srgbClr val="000099"/>
                </a:solidFill>
                <a:latin typeface="Arial"/>
                <a:cs typeface="Arial"/>
              </a:rPr>
              <a:t> </a:t>
            </a:r>
            <a:r>
              <a:rPr sz="1700" b="1" dirty="0">
                <a:solidFill>
                  <a:srgbClr val="7F0055"/>
                </a:solidFill>
                <a:latin typeface="Courier New"/>
                <a:cs typeface="Courier New"/>
              </a:rPr>
              <a:t>int</a:t>
            </a:r>
            <a:r>
              <a:rPr sz="1700" b="1" dirty="0">
                <a:latin typeface="Courier New"/>
                <a:cs typeface="Courier New"/>
              </a:rPr>
              <a:t>[] tab=</a:t>
            </a:r>
            <a:r>
              <a:rPr sz="1700" b="1" dirty="0">
                <a:solidFill>
                  <a:srgbClr val="7F0055"/>
                </a:solidFill>
                <a:latin typeface="Courier New"/>
                <a:cs typeface="Courier New"/>
              </a:rPr>
              <a:t>new int</a:t>
            </a:r>
            <a:r>
              <a:rPr sz="1700" b="1" dirty="0">
                <a:latin typeface="Courier New"/>
                <a:cs typeface="Courier New"/>
              </a:rPr>
              <a:t>[]{4,6,5,8};  </a:t>
            </a:r>
            <a:r>
              <a:rPr sz="1700" b="1" spc="-5" dirty="0">
                <a:solidFill>
                  <a:srgbClr val="7F0055"/>
                </a:solidFill>
                <a:latin typeface="Courier New"/>
                <a:cs typeface="Courier New"/>
              </a:rPr>
              <a:t>for </a:t>
            </a:r>
            <a:r>
              <a:rPr sz="1700" b="1" dirty="0">
                <a:latin typeface="Courier New"/>
                <a:cs typeface="Courier New"/>
              </a:rPr>
              <a:t>(</a:t>
            </a:r>
            <a:r>
              <a:rPr sz="1700" b="1" dirty="0">
                <a:solidFill>
                  <a:srgbClr val="7F0055"/>
                </a:solidFill>
                <a:latin typeface="Courier New"/>
                <a:cs typeface="Courier New"/>
              </a:rPr>
              <a:t>int </a:t>
            </a:r>
            <a:r>
              <a:rPr sz="1700" b="1" dirty="0">
                <a:solidFill>
                  <a:srgbClr val="0000C0"/>
                </a:solidFill>
                <a:latin typeface="Courier New"/>
                <a:cs typeface="Courier New"/>
              </a:rPr>
              <a:t>i </a:t>
            </a:r>
            <a:r>
              <a:rPr sz="1700" b="1" dirty="0">
                <a:latin typeface="Courier New"/>
                <a:cs typeface="Courier New"/>
              </a:rPr>
              <a:t>= 0; i &lt;</a:t>
            </a:r>
            <a:r>
              <a:rPr sz="1700" b="1" spc="-5" dirty="0">
                <a:latin typeface="Courier New"/>
                <a:cs typeface="Courier New"/>
              </a:rPr>
              <a:t> </a:t>
            </a:r>
            <a:r>
              <a:rPr sz="1700" b="1" dirty="0">
                <a:latin typeface="Courier New"/>
                <a:cs typeface="Courier New"/>
              </a:rPr>
              <a:t>tab.length;</a:t>
            </a:r>
            <a:endParaRPr sz="1700" dirty="0">
              <a:latin typeface="Courier New"/>
              <a:cs typeface="Courier New"/>
            </a:endParaRPr>
          </a:p>
          <a:p>
            <a:pPr marL="746760" marR="1437005" indent="-131445">
              <a:lnSpc>
                <a:spcPct val="120000"/>
              </a:lnSpc>
            </a:pPr>
            <a:r>
              <a:rPr sz="1700" b="1" dirty="0">
                <a:solidFill>
                  <a:srgbClr val="7F0055"/>
                </a:solidFill>
                <a:latin typeface="Courier New"/>
                <a:cs typeface="Courier New"/>
              </a:rPr>
              <a:t>if </a:t>
            </a:r>
            <a:r>
              <a:rPr sz="1700" b="1" dirty="0">
                <a:latin typeface="Courier New"/>
                <a:cs typeface="Courier New"/>
              </a:rPr>
              <a:t>(tab[</a:t>
            </a:r>
            <a:r>
              <a:rPr sz="1700" b="1" dirty="0">
                <a:solidFill>
                  <a:srgbClr val="0000C0"/>
                </a:solidFill>
                <a:latin typeface="Courier New"/>
                <a:cs typeface="Courier New"/>
              </a:rPr>
              <a:t>i</a:t>
            </a:r>
            <a:r>
              <a:rPr sz="1700" b="1" dirty="0">
                <a:latin typeface="Courier New"/>
                <a:cs typeface="Courier New"/>
              </a:rPr>
              <a:t>] == 5) {  </a:t>
            </a:r>
            <a:r>
              <a:rPr sz="1700" b="1" dirty="0">
                <a:solidFill>
                  <a:srgbClr val="7F0055"/>
                </a:solidFill>
                <a:latin typeface="Courier New"/>
                <a:cs typeface="Courier New"/>
              </a:rPr>
              <a:t>return</a:t>
            </a:r>
            <a:r>
              <a:rPr sz="1700" b="1" spc="-90" dirty="0">
                <a:solidFill>
                  <a:srgbClr val="7F0055"/>
                </a:solidFill>
                <a:latin typeface="Courier New"/>
                <a:cs typeface="Courier New"/>
              </a:rPr>
              <a:t> </a:t>
            </a:r>
            <a:r>
              <a:rPr sz="1700" b="1" spc="5" dirty="0">
                <a:solidFill>
                  <a:srgbClr val="0000C0"/>
                </a:solidFill>
                <a:latin typeface="Courier New"/>
                <a:cs typeface="Courier New"/>
              </a:rPr>
              <a:t>i</a:t>
            </a:r>
            <a:r>
              <a:rPr sz="1700" b="1" spc="5" dirty="0">
                <a:latin typeface="Courier New"/>
                <a:cs typeface="Courier New"/>
              </a:rPr>
              <a:t>;</a:t>
            </a:r>
            <a:endParaRPr sz="1700" dirty="0">
              <a:latin typeface="Courier New"/>
              <a:cs typeface="Courier New"/>
            </a:endParaRPr>
          </a:p>
          <a:p>
            <a:pPr marL="356870">
              <a:lnSpc>
                <a:spcPct val="100000"/>
              </a:lnSpc>
              <a:spcBef>
                <a:spcPts val="405"/>
              </a:spcBef>
            </a:pPr>
            <a:r>
              <a:rPr sz="1700" b="1" dirty="0">
                <a:latin typeface="Courier New"/>
                <a:cs typeface="Courier New"/>
              </a:rPr>
              <a:t>}</a:t>
            </a:r>
            <a:endParaRPr sz="1700" dirty="0">
              <a:latin typeface="Courier New"/>
              <a:cs typeface="Courier New"/>
            </a:endParaRPr>
          </a:p>
        </p:txBody>
      </p:sp>
      <p:sp>
        <p:nvSpPr>
          <p:cNvPr id="5" name="object 5"/>
          <p:cNvSpPr/>
          <p:nvPr/>
        </p:nvSpPr>
        <p:spPr>
          <a:xfrm>
            <a:off x="774072" y="3777996"/>
            <a:ext cx="9144000" cy="3429000"/>
          </a:xfrm>
          <a:custGeom>
            <a:avLst/>
            <a:gdLst/>
            <a:ahLst/>
            <a:cxnLst/>
            <a:rect l="l" t="t" r="r" b="b"/>
            <a:pathLst>
              <a:path w="9144000" h="3429000">
                <a:moveTo>
                  <a:pt x="0" y="0"/>
                </a:moveTo>
                <a:lnTo>
                  <a:pt x="9143992" y="0"/>
                </a:lnTo>
                <a:lnTo>
                  <a:pt x="9143992" y="3429000"/>
                </a:lnTo>
                <a:lnTo>
                  <a:pt x="0" y="3429000"/>
                </a:lnTo>
                <a:lnTo>
                  <a:pt x="0" y="0"/>
                </a:lnTo>
                <a:close/>
              </a:path>
            </a:pathLst>
          </a:custGeom>
          <a:solidFill>
            <a:srgbClr val="FFFFFF"/>
          </a:solidFill>
        </p:spPr>
        <p:txBody>
          <a:bodyPr wrap="square" lIns="0" tIns="0" rIns="0" bIns="0" rtlCol="0"/>
          <a:lstStyle/>
          <a:p>
            <a:endParaRPr/>
          </a:p>
        </p:txBody>
      </p:sp>
      <p:sp>
        <p:nvSpPr>
          <p:cNvPr id="6" name="object 6"/>
          <p:cNvSpPr/>
          <p:nvPr/>
        </p:nvSpPr>
        <p:spPr>
          <a:xfrm>
            <a:off x="1231272" y="6521957"/>
            <a:ext cx="586740" cy="0"/>
          </a:xfrm>
          <a:custGeom>
            <a:avLst/>
            <a:gdLst/>
            <a:ahLst/>
            <a:cxnLst/>
            <a:rect l="l" t="t" r="r" b="b"/>
            <a:pathLst>
              <a:path w="586739">
                <a:moveTo>
                  <a:pt x="0" y="0"/>
                </a:moveTo>
                <a:lnTo>
                  <a:pt x="586732" y="0"/>
                </a:lnTo>
              </a:path>
            </a:pathLst>
          </a:custGeom>
          <a:ln w="19812">
            <a:solidFill>
              <a:srgbClr val="CC9900"/>
            </a:solidFill>
          </a:ln>
        </p:spPr>
        <p:txBody>
          <a:bodyPr wrap="square" lIns="0" tIns="0" rIns="0" bIns="0" rtlCol="0"/>
          <a:lstStyle/>
          <a:p>
            <a:endParaRPr/>
          </a:p>
        </p:txBody>
      </p:sp>
      <p:sp>
        <p:nvSpPr>
          <p:cNvPr id="7" name="object 7"/>
          <p:cNvSpPr/>
          <p:nvPr/>
        </p:nvSpPr>
        <p:spPr>
          <a:xfrm>
            <a:off x="1818004" y="3777996"/>
            <a:ext cx="7772400" cy="2966085"/>
          </a:xfrm>
          <a:custGeom>
            <a:avLst/>
            <a:gdLst/>
            <a:ahLst/>
            <a:cxnLst/>
            <a:rect l="l" t="t" r="r" b="b"/>
            <a:pathLst>
              <a:path w="7772400" h="2966084">
                <a:moveTo>
                  <a:pt x="0" y="2965704"/>
                </a:moveTo>
                <a:lnTo>
                  <a:pt x="7772400" y="2965704"/>
                </a:lnTo>
                <a:lnTo>
                  <a:pt x="7772400" y="0"/>
                </a:lnTo>
                <a:lnTo>
                  <a:pt x="0" y="0"/>
                </a:lnTo>
                <a:lnTo>
                  <a:pt x="0" y="2965704"/>
                </a:lnTo>
                <a:close/>
              </a:path>
            </a:pathLst>
          </a:custGeom>
          <a:solidFill>
            <a:srgbClr val="FFFFFF"/>
          </a:solidFill>
        </p:spPr>
        <p:txBody>
          <a:bodyPr wrap="square" lIns="0" tIns="0" rIns="0" bIns="0" rtlCol="0"/>
          <a:lstStyle/>
          <a:p>
            <a:endParaRPr/>
          </a:p>
        </p:txBody>
      </p:sp>
      <p:sp>
        <p:nvSpPr>
          <p:cNvPr id="8" name="object 8"/>
          <p:cNvSpPr txBox="1"/>
          <p:nvPr/>
        </p:nvSpPr>
        <p:spPr>
          <a:xfrm>
            <a:off x="1895233" y="3198367"/>
            <a:ext cx="7246620" cy="3516629"/>
          </a:xfrm>
          <a:prstGeom prst="rect">
            <a:avLst/>
          </a:prstGeom>
        </p:spPr>
        <p:txBody>
          <a:bodyPr vert="horz" wrap="square" lIns="0" tIns="0" rIns="0" bIns="0" rtlCol="0">
            <a:spAutoFit/>
          </a:bodyPr>
          <a:lstStyle/>
          <a:p>
            <a:pPr marL="12700">
              <a:lnSpc>
                <a:spcPct val="100000"/>
              </a:lnSpc>
              <a:tabLst>
                <a:tab pos="354965" algn="l"/>
                <a:tab pos="5164455" algn="l"/>
                <a:tab pos="6227445" algn="l"/>
              </a:tabLst>
            </a:pPr>
            <a:r>
              <a:rPr sz="1200" spc="-315" dirty="0">
                <a:solidFill>
                  <a:srgbClr val="CC9900"/>
                </a:solidFill>
                <a:latin typeface="Wingdings"/>
                <a:cs typeface="Wingdings"/>
              </a:rPr>
              <a:t></a:t>
            </a:r>
            <a:r>
              <a:rPr sz="1200" spc="-315" dirty="0">
                <a:solidFill>
                  <a:srgbClr val="CC9900"/>
                </a:solidFill>
                <a:latin typeface="Times New Roman"/>
                <a:cs typeface="Times New Roman"/>
              </a:rPr>
              <a:t>	</a:t>
            </a:r>
            <a:r>
              <a:rPr sz="1900" b="1" i="1" spc="-5" dirty="0">
                <a:latin typeface="Arial"/>
                <a:cs typeface="Arial"/>
              </a:rPr>
              <a:t>Branchement au moyen</a:t>
            </a:r>
            <a:r>
              <a:rPr sz="1900" b="1" i="1" spc="120" dirty="0">
                <a:latin typeface="Arial"/>
                <a:cs typeface="Arial"/>
              </a:rPr>
              <a:t> </a:t>
            </a:r>
            <a:r>
              <a:rPr sz="1900" b="1" i="1" spc="-5" dirty="0">
                <a:latin typeface="Arial"/>
                <a:cs typeface="Arial"/>
              </a:rPr>
              <a:t>des</a:t>
            </a:r>
            <a:r>
              <a:rPr sz="1900" b="1" i="1" spc="15" dirty="0">
                <a:latin typeface="Arial"/>
                <a:cs typeface="Arial"/>
              </a:rPr>
              <a:t> </a:t>
            </a:r>
            <a:r>
              <a:rPr sz="1900" b="1" i="1" spc="-5" dirty="0">
                <a:latin typeface="Arial"/>
                <a:cs typeface="Arial"/>
              </a:rPr>
              <a:t>instructions	break</a:t>
            </a:r>
            <a:r>
              <a:rPr sz="1900" b="1" i="1" spc="30" dirty="0">
                <a:latin typeface="Arial"/>
                <a:cs typeface="Arial"/>
              </a:rPr>
              <a:t> </a:t>
            </a:r>
            <a:r>
              <a:rPr sz="1900" b="1" i="1" spc="-5" dirty="0">
                <a:latin typeface="Arial"/>
                <a:cs typeface="Arial"/>
              </a:rPr>
              <a:t>et	continue</a:t>
            </a:r>
            <a:endParaRPr sz="1900">
              <a:latin typeface="Arial"/>
              <a:cs typeface="Arial"/>
            </a:endParaRPr>
          </a:p>
          <a:p>
            <a:pPr marL="356870">
              <a:lnSpc>
                <a:spcPct val="100000"/>
              </a:lnSpc>
              <a:spcBef>
                <a:spcPts val="415"/>
              </a:spcBef>
            </a:pPr>
            <a:r>
              <a:rPr sz="1000" spc="-240" dirty="0">
                <a:solidFill>
                  <a:srgbClr val="3B812F"/>
                </a:solidFill>
                <a:latin typeface="Wingdings"/>
                <a:cs typeface="Wingdings"/>
              </a:rPr>
              <a:t></a:t>
            </a:r>
            <a:r>
              <a:rPr sz="1000" spc="-240" dirty="0">
                <a:solidFill>
                  <a:srgbClr val="3B812F"/>
                </a:solidFill>
                <a:latin typeface="Times New Roman"/>
                <a:cs typeface="Times New Roman"/>
              </a:rPr>
              <a:t>                                                                                        </a:t>
            </a:r>
            <a:r>
              <a:rPr sz="1000" spc="-235" dirty="0">
                <a:solidFill>
                  <a:srgbClr val="3B812F"/>
                </a:solidFill>
                <a:latin typeface="Times New Roman"/>
                <a:cs typeface="Times New Roman"/>
              </a:rPr>
              <a:t> </a:t>
            </a:r>
            <a:r>
              <a:rPr sz="1700" b="1" i="1" u="heavy" dirty="0">
                <a:latin typeface="Arial"/>
                <a:cs typeface="Arial"/>
              </a:rPr>
              <a:t>break:</a:t>
            </a:r>
            <a:endParaRPr sz="1700">
              <a:latin typeface="Arial"/>
              <a:cs typeface="Arial"/>
            </a:endParaRPr>
          </a:p>
          <a:p>
            <a:pPr marL="356870">
              <a:lnSpc>
                <a:spcPct val="100000"/>
              </a:lnSpc>
              <a:spcBef>
                <a:spcPts val="225"/>
              </a:spcBef>
            </a:pPr>
            <a:r>
              <a:rPr sz="1500" b="1" spc="-5" dirty="0">
                <a:solidFill>
                  <a:srgbClr val="7F0055"/>
                </a:solidFill>
                <a:latin typeface="Courier New"/>
                <a:cs typeface="Courier New"/>
              </a:rPr>
              <a:t>int </a:t>
            </a:r>
            <a:r>
              <a:rPr sz="1500" b="1" dirty="0">
                <a:latin typeface="Courier New"/>
                <a:cs typeface="Courier New"/>
              </a:rPr>
              <a:t>x =</a:t>
            </a:r>
            <a:r>
              <a:rPr sz="1500" b="1" spc="-105" dirty="0">
                <a:latin typeface="Courier New"/>
                <a:cs typeface="Courier New"/>
              </a:rPr>
              <a:t> </a:t>
            </a:r>
            <a:r>
              <a:rPr sz="1500" b="1" spc="-5" dirty="0">
                <a:latin typeface="Courier New"/>
                <a:cs typeface="Courier New"/>
              </a:rPr>
              <a:t>10;</a:t>
            </a:r>
            <a:endParaRPr sz="1500">
              <a:latin typeface="Courier New"/>
              <a:cs typeface="Courier New"/>
            </a:endParaRPr>
          </a:p>
          <a:p>
            <a:pPr marL="585470" marR="3452495" indent="-228600">
              <a:lnSpc>
                <a:spcPct val="120000"/>
              </a:lnSpc>
            </a:pPr>
            <a:r>
              <a:rPr sz="1500" b="1" spc="-5" dirty="0">
                <a:solidFill>
                  <a:srgbClr val="7F0055"/>
                </a:solidFill>
                <a:latin typeface="Courier New"/>
                <a:cs typeface="Courier New"/>
              </a:rPr>
              <a:t>for </a:t>
            </a:r>
            <a:r>
              <a:rPr sz="1500" b="1" spc="-5" dirty="0">
                <a:latin typeface="Courier New"/>
                <a:cs typeface="Courier New"/>
              </a:rPr>
              <a:t>(</a:t>
            </a:r>
            <a:r>
              <a:rPr sz="1500" b="1" spc="-5" dirty="0">
                <a:solidFill>
                  <a:srgbClr val="7F0055"/>
                </a:solidFill>
                <a:latin typeface="Courier New"/>
                <a:cs typeface="Courier New"/>
              </a:rPr>
              <a:t>int </a:t>
            </a:r>
            <a:r>
              <a:rPr sz="1500" b="1" dirty="0">
                <a:latin typeface="Courier New"/>
                <a:cs typeface="Courier New"/>
              </a:rPr>
              <a:t>i = </a:t>
            </a:r>
            <a:r>
              <a:rPr sz="1500" b="1" spc="-5" dirty="0">
                <a:latin typeface="Courier New"/>
                <a:cs typeface="Courier New"/>
              </a:rPr>
              <a:t>0; </a:t>
            </a:r>
            <a:r>
              <a:rPr sz="1500" b="1" dirty="0">
                <a:latin typeface="Courier New"/>
                <a:cs typeface="Courier New"/>
              </a:rPr>
              <a:t>i &lt; </a:t>
            </a:r>
            <a:r>
              <a:rPr sz="1500" b="1" spc="-5" dirty="0">
                <a:latin typeface="Courier New"/>
                <a:cs typeface="Courier New"/>
              </a:rPr>
              <a:t>10; i++) </a:t>
            </a:r>
            <a:r>
              <a:rPr sz="1500" b="1" dirty="0">
                <a:latin typeface="Courier New"/>
                <a:cs typeface="Courier New"/>
              </a:rPr>
              <a:t>{  </a:t>
            </a:r>
            <a:r>
              <a:rPr sz="1500" b="1" spc="-5" dirty="0">
                <a:latin typeface="Courier New"/>
                <a:cs typeface="Courier New"/>
              </a:rPr>
              <a:t>x--;</a:t>
            </a:r>
            <a:endParaRPr sz="1500">
              <a:latin typeface="Courier New"/>
              <a:cs typeface="Courier New"/>
            </a:endParaRPr>
          </a:p>
          <a:p>
            <a:pPr marR="4010025" algn="ctr">
              <a:lnSpc>
                <a:spcPct val="100000"/>
              </a:lnSpc>
              <a:spcBef>
                <a:spcPts val="360"/>
              </a:spcBef>
            </a:pPr>
            <a:r>
              <a:rPr sz="1500" b="1" spc="-5" dirty="0">
                <a:solidFill>
                  <a:srgbClr val="7F0055"/>
                </a:solidFill>
                <a:latin typeface="Courier New"/>
                <a:cs typeface="Courier New"/>
              </a:rPr>
              <a:t>if </a:t>
            </a:r>
            <a:r>
              <a:rPr sz="1500" b="1" spc="-5" dirty="0">
                <a:latin typeface="Courier New"/>
                <a:cs typeface="Courier New"/>
              </a:rPr>
              <a:t>(x == 5)</a:t>
            </a:r>
            <a:r>
              <a:rPr sz="1500" b="1" spc="-80" dirty="0">
                <a:latin typeface="Courier New"/>
                <a:cs typeface="Courier New"/>
              </a:rPr>
              <a:t> </a:t>
            </a:r>
            <a:r>
              <a:rPr sz="1500" b="1" spc="-5" dirty="0">
                <a:solidFill>
                  <a:srgbClr val="7F0055"/>
                </a:solidFill>
                <a:latin typeface="Courier New"/>
                <a:cs typeface="Courier New"/>
              </a:rPr>
              <a:t>break</a:t>
            </a:r>
            <a:r>
              <a:rPr sz="1500" b="1" spc="-5" dirty="0">
                <a:latin typeface="Courier New"/>
                <a:cs typeface="Courier New"/>
              </a:rPr>
              <a:t>;</a:t>
            </a:r>
            <a:endParaRPr sz="1500">
              <a:latin typeface="Courier New"/>
              <a:cs typeface="Courier New"/>
            </a:endParaRPr>
          </a:p>
          <a:p>
            <a:pPr marL="356870">
              <a:lnSpc>
                <a:spcPct val="100000"/>
              </a:lnSpc>
              <a:spcBef>
                <a:spcPts val="359"/>
              </a:spcBef>
            </a:pPr>
            <a:r>
              <a:rPr sz="1500" b="1" dirty="0">
                <a:latin typeface="Courier New"/>
                <a:cs typeface="Courier New"/>
              </a:rPr>
              <a:t>}</a:t>
            </a:r>
            <a:endParaRPr sz="1500">
              <a:latin typeface="Courier New"/>
              <a:cs typeface="Courier New"/>
            </a:endParaRPr>
          </a:p>
          <a:p>
            <a:pPr marL="356870">
              <a:lnSpc>
                <a:spcPct val="100000"/>
              </a:lnSpc>
              <a:spcBef>
                <a:spcPts val="360"/>
              </a:spcBef>
            </a:pPr>
            <a:r>
              <a:rPr sz="1500" b="1" spc="-5" dirty="0">
                <a:latin typeface="Courier New"/>
                <a:cs typeface="Courier New"/>
              </a:rPr>
              <a:t>System.</a:t>
            </a:r>
            <a:r>
              <a:rPr sz="1500" b="1" i="1" spc="-5" dirty="0">
                <a:solidFill>
                  <a:srgbClr val="0000C0"/>
                </a:solidFill>
                <a:latin typeface="Courier New"/>
                <a:cs typeface="Courier New"/>
              </a:rPr>
              <a:t>out</a:t>
            </a:r>
            <a:r>
              <a:rPr sz="1500" b="1" spc="-5" dirty="0">
                <a:latin typeface="Courier New"/>
                <a:cs typeface="Courier New"/>
              </a:rPr>
              <a:t>.println(x);</a:t>
            </a:r>
            <a:endParaRPr sz="1500">
              <a:latin typeface="Courier New"/>
              <a:cs typeface="Courier New"/>
            </a:endParaRPr>
          </a:p>
          <a:p>
            <a:pPr marL="356870">
              <a:lnSpc>
                <a:spcPct val="100000"/>
              </a:lnSpc>
              <a:spcBef>
                <a:spcPts val="545"/>
              </a:spcBef>
            </a:pPr>
            <a:r>
              <a:rPr sz="1000" spc="-240" dirty="0">
                <a:solidFill>
                  <a:srgbClr val="3B812F"/>
                </a:solidFill>
                <a:latin typeface="Wingdings"/>
                <a:cs typeface="Wingdings"/>
              </a:rPr>
              <a:t></a:t>
            </a:r>
            <a:r>
              <a:rPr sz="1000" spc="-240" dirty="0">
                <a:solidFill>
                  <a:srgbClr val="3B812F"/>
                </a:solidFill>
                <a:latin typeface="Times New Roman"/>
                <a:cs typeface="Times New Roman"/>
              </a:rPr>
              <a:t>                                                                                        </a:t>
            </a:r>
            <a:r>
              <a:rPr sz="1000" spc="-235" dirty="0">
                <a:solidFill>
                  <a:srgbClr val="3B812F"/>
                </a:solidFill>
                <a:latin typeface="Times New Roman"/>
                <a:cs typeface="Times New Roman"/>
              </a:rPr>
              <a:t> </a:t>
            </a:r>
            <a:r>
              <a:rPr sz="1700" b="1" i="1" u="heavy" dirty="0">
                <a:latin typeface="Arial"/>
                <a:cs typeface="Arial"/>
              </a:rPr>
              <a:t>continue:</a:t>
            </a:r>
            <a:endParaRPr sz="1700">
              <a:latin typeface="Arial"/>
              <a:cs typeface="Arial"/>
            </a:endParaRPr>
          </a:p>
          <a:p>
            <a:pPr marL="455930" marR="3927475" indent="-99060">
              <a:lnSpc>
                <a:spcPts val="1870"/>
              </a:lnSpc>
              <a:spcBef>
                <a:spcPts val="10"/>
              </a:spcBef>
            </a:pPr>
            <a:r>
              <a:rPr sz="1300" b="1" spc="-5" dirty="0">
                <a:solidFill>
                  <a:srgbClr val="7F0055"/>
                </a:solidFill>
                <a:latin typeface="Courier New"/>
                <a:cs typeface="Courier New"/>
              </a:rPr>
              <a:t>for </a:t>
            </a:r>
            <a:r>
              <a:rPr sz="1300" b="1" spc="-5" dirty="0">
                <a:latin typeface="Courier New"/>
                <a:cs typeface="Courier New"/>
              </a:rPr>
              <a:t>(</a:t>
            </a:r>
            <a:r>
              <a:rPr sz="1300" b="1" spc="-5" dirty="0">
                <a:solidFill>
                  <a:srgbClr val="7F0055"/>
                </a:solidFill>
                <a:latin typeface="Courier New"/>
                <a:cs typeface="Courier New"/>
              </a:rPr>
              <a:t>int </a:t>
            </a:r>
            <a:r>
              <a:rPr sz="1300" b="1" spc="-5" dirty="0">
                <a:latin typeface="Courier New"/>
                <a:cs typeface="Courier New"/>
              </a:rPr>
              <a:t>i = 0; i &lt; 10; i++)</a:t>
            </a:r>
            <a:r>
              <a:rPr sz="1300" b="1" spc="-150" dirty="0">
                <a:latin typeface="Courier New"/>
                <a:cs typeface="Courier New"/>
              </a:rPr>
              <a:t> </a:t>
            </a:r>
            <a:r>
              <a:rPr sz="1300" b="1" spc="-5" dirty="0">
                <a:latin typeface="Courier New"/>
                <a:cs typeface="Courier New"/>
              </a:rPr>
              <a:t>{  </a:t>
            </a:r>
            <a:r>
              <a:rPr sz="1300" b="1" spc="-5" dirty="0">
                <a:solidFill>
                  <a:srgbClr val="7F0055"/>
                </a:solidFill>
                <a:latin typeface="Courier New"/>
                <a:cs typeface="Courier New"/>
              </a:rPr>
              <a:t>if </a:t>
            </a:r>
            <a:r>
              <a:rPr sz="1300" b="1" spc="-10" dirty="0">
                <a:latin typeface="Courier New"/>
                <a:cs typeface="Courier New"/>
              </a:rPr>
              <a:t>(i == </a:t>
            </a:r>
            <a:r>
              <a:rPr sz="1300" b="1" spc="-5" dirty="0">
                <a:latin typeface="Courier New"/>
                <a:cs typeface="Courier New"/>
              </a:rPr>
              <a:t>5) </a:t>
            </a:r>
            <a:r>
              <a:rPr sz="1300" b="1" spc="-10" dirty="0">
                <a:solidFill>
                  <a:srgbClr val="7F0055"/>
                </a:solidFill>
                <a:latin typeface="Courier New"/>
                <a:cs typeface="Courier New"/>
              </a:rPr>
              <a:t>continue</a:t>
            </a:r>
            <a:r>
              <a:rPr sz="1300" b="1" spc="-10" dirty="0">
                <a:latin typeface="Courier New"/>
                <a:cs typeface="Courier New"/>
              </a:rPr>
              <a:t>;  System.</a:t>
            </a:r>
            <a:r>
              <a:rPr sz="1300" b="1" i="1" spc="-10" dirty="0">
                <a:solidFill>
                  <a:srgbClr val="0000C0"/>
                </a:solidFill>
                <a:latin typeface="Courier New"/>
                <a:cs typeface="Courier New"/>
              </a:rPr>
              <a:t>out</a:t>
            </a:r>
            <a:r>
              <a:rPr sz="1300" b="1" spc="-10" dirty="0">
                <a:latin typeface="Courier New"/>
                <a:cs typeface="Courier New"/>
              </a:rPr>
              <a:t>.println(i);</a:t>
            </a:r>
            <a:endParaRPr sz="1300">
              <a:latin typeface="Courier New"/>
              <a:cs typeface="Courier New"/>
            </a:endParaRPr>
          </a:p>
          <a:p>
            <a:pPr marL="356870">
              <a:lnSpc>
                <a:spcPct val="100000"/>
              </a:lnSpc>
              <a:spcBef>
                <a:spcPts val="195"/>
              </a:spcBef>
            </a:pPr>
            <a:r>
              <a:rPr sz="1300" b="1" spc="-5" dirty="0">
                <a:latin typeface="Courier New"/>
                <a:cs typeface="Courier New"/>
              </a:rPr>
              <a:t>}</a:t>
            </a:r>
            <a:endParaRPr sz="1300">
              <a:latin typeface="Courier New"/>
              <a:cs typeface="Courier New"/>
            </a:endParaRPr>
          </a:p>
        </p:txBody>
      </p:sp>
      <p:sp>
        <p:nvSpPr>
          <p:cNvPr id="9" name="object 9"/>
          <p:cNvSpPr/>
          <p:nvPr/>
        </p:nvSpPr>
        <p:spPr>
          <a:xfrm>
            <a:off x="5228716" y="5239511"/>
            <a:ext cx="838200" cy="127000"/>
          </a:xfrm>
          <a:custGeom>
            <a:avLst/>
            <a:gdLst/>
            <a:ahLst/>
            <a:cxnLst/>
            <a:rect l="l" t="t" r="r" b="b"/>
            <a:pathLst>
              <a:path w="838200" h="127000">
                <a:moveTo>
                  <a:pt x="128016" y="0"/>
                </a:moveTo>
                <a:lnTo>
                  <a:pt x="0" y="62483"/>
                </a:lnTo>
                <a:lnTo>
                  <a:pt x="128016" y="126492"/>
                </a:lnTo>
                <a:lnTo>
                  <a:pt x="81134" y="68580"/>
                </a:lnTo>
                <a:lnTo>
                  <a:pt x="76200" y="68580"/>
                </a:lnTo>
                <a:lnTo>
                  <a:pt x="76200" y="57912"/>
                </a:lnTo>
                <a:lnTo>
                  <a:pt x="79991" y="57912"/>
                </a:lnTo>
                <a:lnTo>
                  <a:pt x="128016" y="0"/>
                </a:lnTo>
                <a:close/>
              </a:path>
              <a:path w="838200" h="127000">
                <a:moveTo>
                  <a:pt x="76200" y="62483"/>
                </a:moveTo>
                <a:lnTo>
                  <a:pt x="76200" y="68580"/>
                </a:lnTo>
                <a:lnTo>
                  <a:pt x="81134" y="68580"/>
                </a:lnTo>
                <a:lnTo>
                  <a:pt x="76200" y="62483"/>
                </a:lnTo>
                <a:close/>
              </a:path>
              <a:path w="838200" h="127000">
                <a:moveTo>
                  <a:pt x="838200" y="57912"/>
                </a:moveTo>
                <a:lnTo>
                  <a:pt x="79991" y="57912"/>
                </a:lnTo>
                <a:lnTo>
                  <a:pt x="76200" y="62483"/>
                </a:lnTo>
                <a:lnTo>
                  <a:pt x="81134" y="68580"/>
                </a:lnTo>
                <a:lnTo>
                  <a:pt x="838200" y="68580"/>
                </a:lnTo>
                <a:lnTo>
                  <a:pt x="838200" y="57912"/>
                </a:lnTo>
                <a:close/>
              </a:path>
              <a:path w="838200" h="127000">
                <a:moveTo>
                  <a:pt x="79991" y="57912"/>
                </a:moveTo>
                <a:lnTo>
                  <a:pt x="76200" y="57912"/>
                </a:lnTo>
                <a:lnTo>
                  <a:pt x="76200" y="62483"/>
                </a:lnTo>
                <a:lnTo>
                  <a:pt x="79991" y="57912"/>
                </a:lnTo>
                <a:close/>
              </a:path>
            </a:pathLst>
          </a:custGeom>
          <a:solidFill>
            <a:srgbClr val="000000"/>
          </a:solidFill>
        </p:spPr>
        <p:txBody>
          <a:bodyPr wrap="square" lIns="0" tIns="0" rIns="0" bIns="0" rtlCol="0"/>
          <a:lstStyle/>
          <a:p>
            <a:endParaRPr/>
          </a:p>
        </p:txBody>
      </p:sp>
      <p:sp>
        <p:nvSpPr>
          <p:cNvPr id="10" name="object 10"/>
          <p:cNvSpPr/>
          <p:nvPr/>
        </p:nvSpPr>
        <p:spPr>
          <a:xfrm>
            <a:off x="4626736" y="4786884"/>
            <a:ext cx="1447800" cy="0"/>
          </a:xfrm>
          <a:custGeom>
            <a:avLst/>
            <a:gdLst/>
            <a:ahLst/>
            <a:cxnLst/>
            <a:rect l="l" t="t" r="r" b="b"/>
            <a:pathLst>
              <a:path w="1447800">
                <a:moveTo>
                  <a:pt x="0" y="0"/>
                </a:moveTo>
                <a:lnTo>
                  <a:pt x="1447800" y="0"/>
                </a:lnTo>
              </a:path>
            </a:pathLst>
          </a:custGeom>
          <a:ln w="9143">
            <a:solidFill>
              <a:srgbClr val="000000"/>
            </a:solidFill>
          </a:ln>
        </p:spPr>
        <p:txBody>
          <a:bodyPr wrap="square" lIns="0" tIns="0" rIns="0" bIns="0" rtlCol="0"/>
          <a:lstStyle/>
          <a:p>
            <a:endParaRPr/>
          </a:p>
        </p:txBody>
      </p:sp>
      <p:sp>
        <p:nvSpPr>
          <p:cNvPr id="11" name="object 11"/>
          <p:cNvSpPr/>
          <p:nvPr/>
        </p:nvSpPr>
        <p:spPr>
          <a:xfrm>
            <a:off x="6067678" y="4786884"/>
            <a:ext cx="0" cy="515620"/>
          </a:xfrm>
          <a:custGeom>
            <a:avLst/>
            <a:gdLst/>
            <a:ahLst/>
            <a:cxnLst/>
            <a:rect l="l" t="t" r="r" b="b"/>
            <a:pathLst>
              <a:path h="515620">
                <a:moveTo>
                  <a:pt x="0" y="0"/>
                </a:moveTo>
                <a:lnTo>
                  <a:pt x="0" y="515112"/>
                </a:lnTo>
              </a:path>
            </a:pathLst>
          </a:custGeom>
          <a:ln w="10667">
            <a:solidFill>
              <a:srgbClr val="000000"/>
            </a:solidFill>
          </a:ln>
        </p:spPr>
        <p:txBody>
          <a:bodyPr wrap="square" lIns="0" tIns="0" rIns="0" bIns="0" rtlCol="0"/>
          <a:lstStyle/>
          <a:p>
            <a:endParaRPr/>
          </a:p>
        </p:txBody>
      </p:sp>
      <p:sp>
        <p:nvSpPr>
          <p:cNvPr id="12" name="object 12"/>
          <p:cNvSpPr/>
          <p:nvPr/>
        </p:nvSpPr>
        <p:spPr>
          <a:xfrm>
            <a:off x="5818504" y="5817108"/>
            <a:ext cx="838200" cy="127000"/>
          </a:xfrm>
          <a:custGeom>
            <a:avLst/>
            <a:gdLst/>
            <a:ahLst/>
            <a:cxnLst/>
            <a:rect l="l" t="t" r="r" b="b"/>
            <a:pathLst>
              <a:path w="838200" h="127000">
                <a:moveTo>
                  <a:pt x="126492" y="0"/>
                </a:moveTo>
                <a:lnTo>
                  <a:pt x="0" y="64008"/>
                </a:lnTo>
                <a:lnTo>
                  <a:pt x="126492" y="126492"/>
                </a:lnTo>
                <a:lnTo>
                  <a:pt x="79879" y="68580"/>
                </a:lnTo>
                <a:lnTo>
                  <a:pt x="76200" y="68580"/>
                </a:lnTo>
                <a:lnTo>
                  <a:pt x="76200" y="59436"/>
                </a:lnTo>
                <a:lnTo>
                  <a:pt x="79792" y="59436"/>
                </a:lnTo>
                <a:lnTo>
                  <a:pt x="126492" y="0"/>
                </a:lnTo>
                <a:close/>
              </a:path>
              <a:path w="838200" h="127000">
                <a:moveTo>
                  <a:pt x="76200" y="64008"/>
                </a:moveTo>
                <a:lnTo>
                  <a:pt x="76200" y="68580"/>
                </a:lnTo>
                <a:lnTo>
                  <a:pt x="79879" y="68580"/>
                </a:lnTo>
                <a:lnTo>
                  <a:pt x="76200" y="64008"/>
                </a:lnTo>
                <a:close/>
              </a:path>
              <a:path w="838200" h="127000">
                <a:moveTo>
                  <a:pt x="838200" y="59436"/>
                </a:moveTo>
                <a:lnTo>
                  <a:pt x="79792" y="59436"/>
                </a:lnTo>
                <a:lnTo>
                  <a:pt x="76200" y="64008"/>
                </a:lnTo>
                <a:lnTo>
                  <a:pt x="79879" y="68580"/>
                </a:lnTo>
                <a:lnTo>
                  <a:pt x="838200" y="68580"/>
                </a:lnTo>
                <a:lnTo>
                  <a:pt x="838200" y="59436"/>
                </a:lnTo>
                <a:close/>
              </a:path>
              <a:path w="838200" h="127000">
                <a:moveTo>
                  <a:pt x="79792" y="59436"/>
                </a:moveTo>
                <a:lnTo>
                  <a:pt x="76200" y="59436"/>
                </a:lnTo>
                <a:lnTo>
                  <a:pt x="76200" y="64008"/>
                </a:lnTo>
                <a:lnTo>
                  <a:pt x="79792" y="59436"/>
                </a:lnTo>
                <a:close/>
              </a:path>
            </a:pathLst>
          </a:custGeom>
          <a:solidFill>
            <a:srgbClr val="000000"/>
          </a:solidFill>
        </p:spPr>
        <p:txBody>
          <a:bodyPr wrap="square" lIns="0" tIns="0" rIns="0" bIns="0" rtlCol="0"/>
          <a:lstStyle/>
          <a:p>
            <a:endParaRPr/>
          </a:p>
        </p:txBody>
      </p:sp>
      <p:sp>
        <p:nvSpPr>
          <p:cNvPr id="13" name="object 13"/>
          <p:cNvSpPr/>
          <p:nvPr/>
        </p:nvSpPr>
        <p:spPr>
          <a:xfrm>
            <a:off x="4626736" y="6153911"/>
            <a:ext cx="2057400" cy="0"/>
          </a:xfrm>
          <a:custGeom>
            <a:avLst/>
            <a:gdLst/>
            <a:ahLst/>
            <a:cxnLst/>
            <a:rect l="l" t="t" r="r" b="b"/>
            <a:pathLst>
              <a:path w="2057400">
                <a:moveTo>
                  <a:pt x="0" y="0"/>
                </a:moveTo>
                <a:lnTo>
                  <a:pt x="2057399" y="0"/>
                </a:lnTo>
              </a:path>
            </a:pathLst>
          </a:custGeom>
          <a:ln w="9143">
            <a:solidFill>
              <a:srgbClr val="000000"/>
            </a:solidFill>
          </a:ln>
        </p:spPr>
        <p:txBody>
          <a:bodyPr wrap="square" lIns="0" tIns="0" rIns="0" bIns="0" rtlCol="0"/>
          <a:lstStyle/>
          <a:p>
            <a:endParaRPr/>
          </a:p>
        </p:txBody>
      </p:sp>
      <p:sp>
        <p:nvSpPr>
          <p:cNvPr id="14" name="object 14"/>
          <p:cNvSpPr/>
          <p:nvPr/>
        </p:nvSpPr>
        <p:spPr>
          <a:xfrm>
            <a:off x="6683375" y="5865876"/>
            <a:ext cx="0" cy="304800"/>
          </a:xfrm>
          <a:custGeom>
            <a:avLst/>
            <a:gdLst/>
            <a:ahLst/>
            <a:cxnLst/>
            <a:rect l="l" t="t" r="r" b="b"/>
            <a:pathLst>
              <a:path h="304800">
                <a:moveTo>
                  <a:pt x="0" y="0"/>
                </a:moveTo>
                <a:lnTo>
                  <a:pt x="0" y="304800"/>
                </a:lnTo>
              </a:path>
            </a:pathLst>
          </a:custGeom>
          <a:ln w="10668">
            <a:solidFill>
              <a:srgbClr val="00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idx="4294967295"/>
          </p:nvPr>
        </p:nvSpPr>
        <p:spPr>
          <a:xfrm>
            <a:off x="2330450" y="3613976"/>
            <a:ext cx="7159625" cy="824713"/>
          </a:xfrm>
          <a:prstGeom prst="rect">
            <a:avLst/>
          </a:prstGeom>
        </p:spPr>
        <p:txBody>
          <a:bodyPr vert="horz" wrap="square" lIns="0" tIns="0" rIns="0" bIns="0" rtlCol="0">
            <a:spAutoFit/>
          </a:bodyPr>
          <a:lstStyle/>
          <a:p>
            <a:pPr marL="12700">
              <a:lnSpc>
                <a:spcPct val="100000"/>
              </a:lnSpc>
            </a:pPr>
            <a:r>
              <a:rPr sz="2700" b="1" dirty="0">
                <a:solidFill>
                  <a:schemeClr val="bg1"/>
                </a:solidFill>
                <a:latin typeface="Poppins SemiBold" panose="00000700000000000000" pitchFamily="2" charset="0"/>
                <a:cs typeface="Poppins SemiBold" panose="00000700000000000000" pitchFamily="2" charset="0"/>
              </a:rPr>
              <a:t>Introduction</a:t>
            </a:r>
            <a:r>
              <a:rPr lang="fr-FR" sz="2700" b="1" dirty="0">
                <a:solidFill>
                  <a:schemeClr val="bg1"/>
                </a:solidFill>
                <a:latin typeface="Poppins SemiBold" panose="00000700000000000000" pitchFamily="2" charset="0"/>
                <a:cs typeface="Poppins SemiBold" panose="00000700000000000000" pitchFamily="2" charset="0"/>
              </a:rPr>
              <a:t>: Qualité logicielle</a:t>
            </a:r>
            <a:br>
              <a:rPr lang="fr-FR" sz="2700" b="1" dirty="0">
                <a:solidFill>
                  <a:schemeClr val="bg1"/>
                </a:solidFill>
                <a:latin typeface="Poppins SemiBold" panose="00000700000000000000" pitchFamily="2" charset="0"/>
                <a:cs typeface="Poppins SemiBold" panose="00000700000000000000" pitchFamily="2" charset="0"/>
              </a:rPr>
            </a:br>
            <a:endParaRPr sz="2700" b="1" dirty="0">
              <a:solidFill>
                <a:schemeClr val="bg1"/>
              </a:solidFill>
              <a:latin typeface="Poppins SemiBold" panose="00000700000000000000" pitchFamily="2" charset="0"/>
              <a:cs typeface="Poppins SemiBold" panose="00000700000000000000" pitchFamily="2" charset="0"/>
            </a:endParaRPr>
          </a:p>
        </p:txBody>
      </p:sp>
      <p:sp>
        <p:nvSpPr>
          <p:cNvPr id="6" name="object 6"/>
          <p:cNvSpPr txBox="1">
            <a:spLocks noGrp="1"/>
          </p:cNvSpPr>
          <p:nvPr>
            <p:ph type="sldNum" sz="quarter" idx="4294967295"/>
          </p:nvPr>
        </p:nvSpPr>
        <p:spPr>
          <a:xfrm>
            <a:off x="8286750" y="7004050"/>
            <a:ext cx="2406650" cy="401638"/>
          </a:xfrm>
          <a:prstGeom prst="rect">
            <a:avLst/>
          </a:prstGeom>
        </p:spPr>
        <p:txBody>
          <a:bodyPr vert="horz" wrap="square" lIns="0" tIns="220563" rIns="0" bIns="0" rtlCol="0">
            <a:spAutoFit/>
          </a:bodyPr>
          <a:lstStyle/>
          <a:p>
            <a:pPr marL="2186940">
              <a:lnSpc>
                <a:spcPts val="1260"/>
              </a:lnSpc>
            </a:pPr>
            <a:fld id="{81D60167-4931-47E6-BA6A-407CBD079E47}" type="slidenum">
              <a:rPr dirty="0"/>
              <a:t>5</a:t>
            </a:fld>
            <a:endParaRPr dirty="0"/>
          </a:p>
        </p:txBody>
      </p:sp>
      <p:sp>
        <p:nvSpPr>
          <p:cNvPr id="4" name="object 4"/>
          <p:cNvSpPr/>
          <p:nvPr/>
        </p:nvSpPr>
        <p:spPr>
          <a:xfrm>
            <a:off x="2755264" y="4312158"/>
            <a:ext cx="6512559" cy="0"/>
          </a:xfrm>
          <a:custGeom>
            <a:avLst/>
            <a:gdLst/>
            <a:ahLst/>
            <a:cxnLst/>
            <a:rect l="l" t="t" r="r" b="b"/>
            <a:pathLst>
              <a:path w="6512559">
                <a:moveTo>
                  <a:pt x="0" y="0"/>
                </a:moveTo>
                <a:lnTo>
                  <a:pt x="6512052" y="0"/>
                </a:lnTo>
              </a:path>
            </a:pathLst>
          </a:custGeom>
          <a:ln w="19812">
            <a:solidFill>
              <a:srgbClr val="CC99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6707" y="248584"/>
            <a:ext cx="9223058" cy="533497"/>
          </a:xfrm>
          <a:prstGeom prst="rect">
            <a:avLst/>
          </a:prstGeom>
        </p:spPr>
        <p:txBody>
          <a:bodyPr vert="horz" wrap="square" lIns="0" tIns="0" rIns="0" bIns="0" rtlCol="0">
            <a:spAutoFit/>
          </a:bodyPr>
          <a:lstStyle/>
          <a:p>
            <a:pPr marL="165100">
              <a:lnSpc>
                <a:spcPct val="100000"/>
              </a:lnSpc>
            </a:pPr>
            <a:r>
              <a:rPr sz="2600" b="1" dirty="0">
                <a:solidFill>
                  <a:srgbClr val="002060"/>
                </a:solidFill>
                <a:latin typeface="+mj-lt"/>
                <a:cs typeface="+mj-cs"/>
              </a:rPr>
              <a:t>Structures de contrôle</a:t>
            </a:r>
          </a:p>
        </p:txBody>
      </p:sp>
      <p:sp>
        <p:nvSpPr>
          <p:cNvPr id="10" name="object 10"/>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50</a:t>
            </a:fld>
            <a:endParaRPr dirty="0"/>
          </a:p>
        </p:txBody>
      </p:sp>
      <p:sp>
        <p:nvSpPr>
          <p:cNvPr id="3" name="object 3"/>
          <p:cNvSpPr txBox="1"/>
          <p:nvPr/>
        </p:nvSpPr>
        <p:spPr>
          <a:xfrm>
            <a:off x="1320685" y="1439164"/>
            <a:ext cx="3433445" cy="396240"/>
          </a:xfrm>
          <a:prstGeom prst="rect">
            <a:avLst/>
          </a:prstGeom>
        </p:spPr>
        <p:txBody>
          <a:bodyPr vert="horz" wrap="square" lIns="0" tIns="0" rIns="0" bIns="0" rtlCol="0">
            <a:spAutoFit/>
          </a:bodyPr>
          <a:lstStyle/>
          <a:p>
            <a:pPr marL="12700">
              <a:lnSpc>
                <a:spcPct val="100000"/>
              </a:lnSpc>
            </a:pPr>
            <a:r>
              <a:rPr sz="1700" spc="-490" dirty="0">
                <a:solidFill>
                  <a:srgbClr val="CC9900"/>
                </a:solidFill>
                <a:latin typeface="Wingdings"/>
                <a:cs typeface="Wingdings"/>
              </a:rPr>
              <a:t></a:t>
            </a:r>
            <a:r>
              <a:rPr sz="1700" spc="465" dirty="0">
                <a:solidFill>
                  <a:srgbClr val="CC9900"/>
                </a:solidFill>
                <a:latin typeface="Times New Roman"/>
                <a:cs typeface="Times New Roman"/>
              </a:rPr>
              <a:t> </a:t>
            </a:r>
            <a:r>
              <a:rPr sz="2600" b="1" dirty="0">
                <a:latin typeface="Arial"/>
                <a:cs typeface="Arial"/>
              </a:rPr>
              <a:t>L ’instruction</a:t>
            </a:r>
            <a:r>
              <a:rPr sz="2600" b="1" spc="-90" dirty="0">
                <a:latin typeface="Arial"/>
                <a:cs typeface="Arial"/>
              </a:rPr>
              <a:t> </a:t>
            </a:r>
            <a:r>
              <a:rPr sz="2600" b="1" dirty="0">
                <a:latin typeface="Arial"/>
                <a:cs typeface="Arial"/>
              </a:rPr>
              <a:t>While</a:t>
            </a:r>
            <a:endParaRPr sz="2600" dirty="0">
              <a:latin typeface="Arial"/>
              <a:cs typeface="Arial"/>
            </a:endParaRPr>
          </a:p>
        </p:txBody>
      </p:sp>
      <p:sp>
        <p:nvSpPr>
          <p:cNvPr id="4" name="object 4"/>
          <p:cNvSpPr/>
          <p:nvPr/>
        </p:nvSpPr>
        <p:spPr>
          <a:xfrm>
            <a:off x="5198236" y="1687067"/>
            <a:ext cx="4474845" cy="1882139"/>
          </a:xfrm>
          <a:custGeom>
            <a:avLst/>
            <a:gdLst/>
            <a:ahLst/>
            <a:cxnLst/>
            <a:rect l="l" t="t" r="r" b="b"/>
            <a:pathLst>
              <a:path w="4474845" h="1882139">
                <a:moveTo>
                  <a:pt x="4474464" y="0"/>
                </a:moveTo>
                <a:lnTo>
                  <a:pt x="0" y="0"/>
                </a:lnTo>
                <a:lnTo>
                  <a:pt x="0" y="1882140"/>
                </a:lnTo>
                <a:lnTo>
                  <a:pt x="4474464" y="1882140"/>
                </a:lnTo>
                <a:lnTo>
                  <a:pt x="4474464" y="1877568"/>
                </a:lnTo>
                <a:lnTo>
                  <a:pt x="9143" y="1877568"/>
                </a:lnTo>
                <a:lnTo>
                  <a:pt x="4572" y="1872996"/>
                </a:lnTo>
                <a:lnTo>
                  <a:pt x="9143" y="1872996"/>
                </a:lnTo>
                <a:lnTo>
                  <a:pt x="9143" y="9144"/>
                </a:lnTo>
                <a:lnTo>
                  <a:pt x="4572" y="9144"/>
                </a:lnTo>
                <a:lnTo>
                  <a:pt x="9143" y="4572"/>
                </a:lnTo>
                <a:lnTo>
                  <a:pt x="4474464" y="4572"/>
                </a:lnTo>
                <a:lnTo>
                  <a:pt x="4474464" y="0"/>
                </a:lnTo>
                <a:close/>
              </a:path>
              <a:path w="4474845" h="1882139">
                <a:moveTo>
                  <a:pt x="9143" y="1872996"/>
                </a:moveTo>
                <a:lnTo>
                  <a:pt x="4572" y="1872996"/>
                </a:lnTo>
                <a:lnTo>
                  <a:pt x="9143" y="1877568"/>
                </a:lnTo>
                <a:lnTo>
                  <a:pt x="9143" y="1872996"/>
                </a:lnTo>
                <a:close/>
              </a:path>
              <a:path w="4474845" h="1882139">
                <a:moveTo>
                  <a:pt x="4465320" y="1872996"/>
                </a:moveTo>
                <a:lnTo>
                  <a:pt x="9143" y="1872996"/>
                </a:lnTo>
                <a:lnTo>
                  <a:pt x="9143" y="1877568"/>
                </a:lnTo>
                <a:lnTo>
                  <a:pt x="4465320" y="1877568"/>
                </a:lnTo>
                <a:lnTo>
                  <a:pt x="4465320" y="1872996"/>
                </a:lnTo>
                <a:close/>
              </a:path>
              <a:path w="4474845" h="1882139">
                <a:moveTo>
                  <a:pt x="4465320" y="4572"/>
                </a:moveTo>
                <a:lnTo>
                  <a:pt x="4465320" y="1877568"/>
                </a:lnTo>
                <a:lnTo>
                  <a:pt x="4469892" y="1872996"/>
                </a:lnTo>
                <a:lnTo>
                  <a:pt x="4474464" y="1872996"/>
                </a:lnTo>
                <a:lnTo>
                  <a:pt x="4474464" y="9144"/>
                </a:lnTo>
                <a:lnTo>
                  <a:pt x="4469892" y="9144"/>
                </a:lnTo>
                <a:lnTo>
                  <a:pt x="4465320" y="4572"/>
                </a:lnTo>
                <a:close/>
              </a:path>
              <a:path w="4474845" h="1882139">
                <a:moveTo>
                  <a:pt x="4474464" y="1872996"/>
                </a:moveTo>
                <a:lnTo>
                  <a:pt x="4469892" y="1872996"/>
                </a:lnTo>
                <a:lnTo>
                  <a:pt x="4465320" y="1877568"/>
                </a:lnTo>
                <a:lnTo>
                  <a:pt x="4474464" y="1877568"/>
                </a:lnTo>
                <a:lnTo>
                  <a:pt x="4474464" y="1872996"/>
                </a:lnTo>
                <a:close/>
              </a:path>
              <a:path w="4474845" h="1882139">
                <a:moveTo>
                  <a:pt x="9143" y="4572"/>
                </a:moveTo>
                <a:lnTo>
                  <a:pt x="4572" y="9144"/>
                </a:lnTo>
                <a:lnTo>
                  <a:pt x="9143" y="9144"/>
                </a:lnTo>
                <a:lnTo>
                  <a:pt x="9143" y="4572"/>
                </a:lnTo>
                <a:close/>
              </a:path>
              <a:path w="4474845" h="1882139">
                <a:moveTo>
                  <a:pt x="4465320" y="4572"/>
                </a:moveTo>
                <a:lnTo>
                  <a:pt x="9143" y="4572"/>
                </a:lnTo>
                <a:lnTo>
                  <a:pt x="9143" y="9144"/>
                </a:lnTo>
                <a:lnTo>
                  <a:pt x="4465320" y="9143"/>
                </a:lnTo>
                <a:lnTo>
                  <a:pt x="4465320" y="4572"/>
                </a:lnTo>
                <a:close/>
              </a:path>
              <a:path w="4474845" h="1882139">
                <a:moveTo>
                  <a:pt x="4474464" y="4572"/>
                </a:moveTo>
                <a:lnTo>
                  <a:pt x="4465320" y="4572"/>
                </a:lnTo>
                <a:lnTo>
                  <a:pt x="4469892" y="9144"/>
                </a:lnTo>
                <a:lnTo>
                  <a:pt x="4474464" y="9144"/>
                </a:lnTo>
                <a:lnTo>
                  <a:pt x="4474464" y="4572"/>
                </a:lnTo>
                <a:close/>
              </a:path>
            </a:pathLst>
          </a:custGeom>
          <a:solidFill>
            <a:srgbClr val="000000"/>
          </a:solidFill>
        </p:spPr>
        <p:txBody>
          <a:bodyPr wrap="square" lIns="0" tIns="0" rIns="0" bIns="0" rtlCol="0"/>
          <a:lstStyle/>
          <a:p>
            <a:endParaRPr/>
          </a:p>
        </p:txBody>
      </p:sp>
      <p:sp>
        <p:nvSpPr>
          <p:cNvPr id="5" name="object 5"/>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6" name="object 6"/>
          <p:cNvSpPr txBox="1"/>
          <p:nvPr/>
        </p:nvSpPr>
        <p:spPr>
          <a:xfrm>
            <a:off x="1320685" y="1818639"/>
            <a:ext cx="3229610" cy="3546475"/>
          </a:xfrm>
          <a:prstGeom prst="rect">
            <a:avLst/>
          </a:prstGeom>
        </p:spPr>
        <p:txBody>
          <a:bodyPr vert="horz" wrap="square" lIns="0" tIns="0" rIns="0" bIns="0" rtlCol="0">
            <a:spAutoFit/>
          </a:bodyPr>
          <a:lstStyle/>
          <a:p>
            <a:pPr marL="355600" marR="654685" indent="-342900">
              <a:lnSpc>
                <a:spcPct val="120000"/>
              </a:lnSpc>
            </a:pPr>
            <a:r>
              <a:rPr sz="1700" b="1" dirty="0">
                <a:latin typeface="Courier New"/>
                <a:cs typeface="Courier New"/>
              </a:rPr>
              <a:t>while (condition){  </a:t>
            </a:r>
            <a:r>
              <a:rPr sz="1700" b="1" spc="-5" dirty="0">
                <a:latin typeface="Courier New"/>
                <a:cs typeface="Courier New"/>
              </a:rPr>
              <a:t>Bl</a:t>
            </a:r>
            <a:r>
              <a:rPr sz="1700" b="1" spc="5" dirty="0">
                <a:latin typeface="Courier New"/>
                <a:cs typeface="Courier New"/>
              </a:rPr>
              <a:t>o</a:t>
            </a:r>
            <a:r>
              <a:rPr sz="1700" b="1" spc="-5" dirty="0">
                <a:latin typeface="Courier New"/>
                <a:cs typeface="Courier New"/>
              </a:rPr>
              <a:t>cI</a:t>
            </a:r>
            <a:r>
              <a:rPr sz="1700" b="1" spc="5" dirty="0">
                <a:latin typeface="Courier New"/>
                <a:cs typeface="Courier New"/>
              </a:rPr>
              <a:t>n</a:t>
            </a:r>
            <a:r>
              <a:rPr sz="1700" b="1" spc="-5" dirty="0">
                <a:latin typeface="Courier New"/>
                <a:cs typeface="Courier New"/>
              </a:rPr>
              <a:t>s</a:t>
            </a:r>
            <a:r>
              <a:rPr sz="1700" b="1" spc="5" dirty="0">
                <a:latin typeface="Courier New"/>
                <a:cs typeface="Courier New"/>
              </a:rPr>
              <a:t>t</a:t>
            </a:r>
            <a:r>
              <a:rPr sz="1700" b="1" spc="-5" dirty="0">
                <a:latin typeface="Courier New"/>
                <a:cs typeface="Courier New"/>
              </a:rPr>
              <a:t>r</a:t>
            </a:r>
            <a:r>
              <a:rPr sz="1700" b="1" spc="5" dirty="0">
                <a:latin typeface="Courier New"/>
                <a:cs typeface="Courier New"/>
              </a:rPr>
              <a:t>uc</a:t>
            </a:r>
            <a:r>
              <a:rPr sz="1700" b="1" spc="-5" dirty="0">
                <a:latin typeface="Courier New"/>
                <a:cs typeface="Courier New"/>
              </a:rPr>
              <a:t>ti</a:t>
            </a:r>
            <a:r>
              <a:rPr sz="1700" b="1" spc="5" dirty="0">
                <a:latin typeface="Courier New"/>
                <a:cs typeface="Courier New"/>
              </a:rPr>
              <a:t>o</a:t>
            </a:r>
            <a:r>
              <a:rPr sz="1700" b="1" spc="-5" dirty="0">
                <a:latin typeface="Courier New"/>
                <a:cs typeface="Courier New"/>
              </a:rPr>
              <a:t>ns;</a:t>
            </a:r>
            <a:endParaRPr sz="1700" dirty="0">
              <a:latin typeface="Courier New"/>
              <a:cs typeface="Courier New"/>
            </a:endParaRPr>
          </a:p>
          <a:p>
            <a:pPr marL="12700">
              <a:lnSpc>
                <a:spcPct val="100000"/>
              </a:lnSpc>
              <a:spcBef>
                <a:spcPts val="405"/>
              </a:spcBef>
            </a:pPr>
            <a:r>
              <a:rPr sz="1700" b="1" dirty="0">
                <a:latin typeface="Courier New"/>
                <a:cs typeface="Courier New"/>
              </a:rPr>
              <a:t>}</a:t>
            </a:r>
            <a:endParaRPr sz="1700" dirty="0">
              <a:latin typeface="Courier New"/>
              <a:cs typeface="Courier New"/>
            </a:endParaRPr>
          </a:p>
          <a:p>
            <a:pPr>
              <a:lnSpc>
                <a:spcPct val="100000"/>
              </a:lnSpc>
            </a:pPr>
            <a:endParaRPr sz="1700" dirty="0">
              <a:latin typeface="Times New Roman"/>
              <a:cs typeface="Times New Roman"/>
            </a:endParaRPr>
          </a:p>
          <a:p>
            <a:pPr>
              <a:lnSpc>
                <a:spcPct val="100000"/>
              </a:lnSpc>
              <a:spcBef>
                <a:spcPts val="15"/>
              </a:spcBef>
            </a:pPr>
            <a:endParaRPr sz="2200" dirty="0">
              <a:latin typeface="Times New Roman"/>
              <a:cs typeface="Times New Roman"/>
            </a:endParaRPr>
          </a:p>
          <a:p>
            <a:pPr marL="355600" marR="5080" indent="-342900">
              <a:lnSpc>
                <a:spcPct val="100000"/>
              </a:lnSpc>
            </a:pPr>
            <a:r>
              <a:rPr sz="1700" spc="-490" dirty="0">
                <a:solidFill>
                  <a:srgbClr val="CC9900"/>
                </a:solidFill>
                <a:latin typeface="Wingdings"/>
                <a:cs typeface="Wingdings"/>
              </a:rPr>
              <a:t></a:t>
            </a:r>
            <a:r>
              <a:rPr sz="1700" spc="480" dirty="0">
                <a:solidFill>
                  <a:srgbClr val="CC9900"/>
                </a:solidFill>
                <a:latin typeface="Times New Roman"/>
                <a:cs typeface="Times New Roman"/>
              </a:rPr>
              <a:t> </a:t>
            </a:r>
            <a:r>
              <a:rPr sz="2600" b="1" dirty="0">
                <a:latin typeface="Arial"/>
                <a:cs typeface="Arial"/>
              </a:rPr>
              <a:t>L ’instruction </a:t>
            </a:r>
            <a:r>
              <a:rPr sz="2600" b="1" spc="5" dirty="0">
                <a:latin typeface="Arial"/>
                <a:cs typeface="Arial"/>
              </a:rPr>
              <a:t>do </a:t>
            </a:r>
            <a:r>
              <a:rPr sz="2600" b="1" spc="-5" dirty="0">
                <a:latin typeface="Arial"/>
                <a:cs typeface="Arial"/>
              </a:rPr>
              <a:t>..  </a:t>
            </a:r>
            <a:r>
              <a:rPr sz="2600" b="1" spc="5" dirty="0">
                <a:latin typeface="Arial"/>
                <a:cs typeface="Arial"/>
              </a:rPr>
              <a:t>while</a:t>
            </a:r>
            <a:endParaRPr sz="2600" dirty="0">
              <a:latin typeface="Arial"/>
              <a:cs typeface="Arial"/>
            </a:endParaRPr>
          </a:p>
          <a:p>
            <a:pPr marL="12700">
              <a:lnSpc>
                <a:spcPct val="100000"/>
              </a:lnSpc>
              <a:spcBef>
                <a:spcPts val="275"/>
              </a:spcBef>
            </a:pPr>
            <a:r>
              <a:rPr sz="1700" b="1" spc="-5" dirty="0">
                <a:latin typeface="Courier New"/>
                <a:cs typeface="Courier New"/>
              </a:rPr>
              <a:t>do{</a:t>
            </a:r>
            <a:endParaRPr sz="1700" dirty="0">
              <a:latin typeface="Courier New"/>
              <a:cs typeface="Courier New"/>
            </a:endParaRPr>
          </a:p>
          <a:p>
            <a:pPr marL="355600">
              <a:lnSpc>
                <a:spcPct val="100000"/>
              </a:lnSpc>
              <a:spcBef>
                <a:spcPts val="405"/>
              </a:spcBef>
            </a:pPr>
            <a:r>
              <a:rPr sz="1700" b="1" dirty="0">
                <a:latin typeface="Courier New"/>
                <a:cs typeface="Courier New"/>
              </a:rPr>
              <a:t>BlocInstructions;</a:t>
            </a:r>
            <a:endParaRPr sz="1700" dirty="0">
              <a:latin typeface="Courier New"/>
              <a:cs typeface="Courier New"/>
            </a:endParaRPr>
          </a:p>
          <a:p>
            <a:pPr marL="12700">
              <a:lnSpc>
                <a:spcPct val="100000"/>
              </a:lnSpc>
              <a:spcBef>
                <a:spcPts val="405"/>
              </a:spcBef>
            </a:pPr>
            <a:r>
              <a:rPr sz="1700" b="1" dirty="0">
                <a:latin typeface="Courier New"/>
                <a:cs typeface="Courier New"/>
              </a:rPr>
              <a:t>}</a:t>
            </a:r>
            <a:endParaRPr sz="1700" dirty="0">
              <a:latin typeface="Courier New"/>
              <a:cs typeface="Courier New"/>
            </a:endParaRPr>
          </a:p>
          <a:p>
            <a:pPr marL="12700">
              <a:lnSpc>
                <a:spcPct val="100000"/>
              </a:lnSpc>
              <a:spcBef>
                <a:spcPts val="405"/>
              </a:spcBef>
            </a:pPr>
            <a:r>
              <a:rPr sz="1700" b="1" dirty="0">
                <a:latin typeface="Courier New"/>
                <a:cs typeface="Courier New"/>
              </a:rPr>
              <a:t>while</a:t>
            </a:r>
            <a:r>
              <a:rPr sz="1700" b="1" spc="-70" dirty="0">
                <a:latin typeface="Courier New"/>
                <a:cs typeface="Courier New"/>
              </a:rPr>
              <a:t> </a:t>
            </a:r>
            <a:r>
              <a:rPr sz="1700" b="1" dirty="0">
                <a:latin typeface="Courier New"/>
                <a:cs typeface="Courier New"/>
              </a:rPr>
              <a:t>(condition);</a:t>
            </a:r>
            <a:endParaRPr sz="1700" dirty="0">
              <a:latin typeface="Courier New"/>
              <a:cs typeface="Courier New"/>
            </a:endParaRPr>
          </a:p>
        </p:txBody>
      </p:sp>
      <p:sp>
        <p:nvSpPr>
          <p:cNvPr id="7" name="object 7"/>
          <p:cNvSpPr/>
          <p:nvPr/>
        </p:nvSpPr>
        <p:spPr>
          <a:xfrm>
            <a:off x="5198236" y="3918203"/>
            <a:ext cx="4330065" cy="1823085"/>
          </a:xfrm>
          <a:custGeom>
            <a:avLst/>
            <a:gdLst/>
            <a:ahLst/>
            <a:cxnLst/>
            <a:rect l="l" t="t" r="r" b="b"/>
            <a:pathLst>
              <a:path w="4330065" h="1823085">
                <a:moveTo>
                  <a:pt x="4329684" y="0"/>
                </a:moveTo>
                <a:lnTo>
                  <a:pt x="0" y="0"/>
                </a:lnTo>
                <a:lnTo>
                  <a:pt x="0" y="1822704"/>
                </a:lnTo>
                <a:lnTo>
                  <a:pt x="4329684" y="1822704"/>
                </a:lnTo>
                <a:lnTo>
                  <a:pt x="4329684" y="1818132"/>
                </a:lnTo>
                <a:lnTo>
                  <a:pt x="9143" y="1818132"/>
                </a:lnTo>
                <a:lnTo>
                  <a:pt x="4572" y="1813560"/>
                </a:lnTo>
                <a:lnTo>
                  <a:pt x="9143" y="1813560"/>
                </a:lnTo>
                <a:lnTo>
                  <a:pt x="9143" y="9144"/>
                </a:lnTo>
                <a:lnTo>
                  <a:pt x="4572" y="9144"/>
                </a:lnTo>
                <a:lnTo>
                  <a:pt x="9143" y="4572"/>
                </a:lnTo>
                <a:lnTo>
                  <a:pt x="4329684" y="4572"/>
                </a:lnTo>
                <a:lnTo>
                  <a:pt x="4329684" y="0"/>
                </a:lnTo>
                <a:close/>
              </a:path>
              <a:path w="4330065" h="1823085">
                <a:moveTo>
                  <a:pt x="9143" y="1813560"/>
                </a:moveTo>
                <a:lnTo>
                  <a:pt x="4572" y="1813560"/>
                </a:lnTo>
                <a:lnTo>
                  <a:pt x="9143" y="1818132"/>
                </a:lnTo>
                <a:lnTo>
                  <a:pt x="9143" y="1813560"/>
                </a:lnTo>
                <a:close/>
              </a:path>
              <a:path w="4330065" h="1823085">
                <a:moveTo>
                  <a:pt x="4320540" y="1813560"/>
                </a:moveTo>
                <a:lnTo>
                  <a:pt x="9143" y="1813560"/>
                </a:lnTo>
                <a:lnTo>
                  <a:pt x="9143" y="1818132"/>
                </a:lnTo>
                <a:lnTo>
                  <a:pt x="4320540" y="1818132"/>
                </a:lnTo>
                <a:lnTo>
                  <a:pt x="4320540" y="1813560"/>
                </a:lnTo>
                <a:close/>
              </a:path>
              <a:path w="4330065" h="1823085">
                <a:moveTo>
                  <a:pt x="4320540" y="4572"/>
                </a:moveTo>
                <a:lnTo>
                  <a:pt x="4320540" y="1818132"/>
                </a:lnTo>
                <a:lnTo>
                  <a:pt x="4325112" y="1813560"/>
                </a:lnTo>
                <a:lnTo>
                  <a:pt x="4329684" y="1813560"/>
                </a:lnTo>
                <a:lnTo>
                  <a:pt x="4329684" y="9144"/>
                </a:lnTo>
                <a:lnTo>
                  <a:pt x="4325112" y="9144"/>
                </a:lnTo>
                <a:lnTo>
                  <a:pt x="4320540" y="4572"/>
                </a:lnTo>
                <a:close/>
              </a:path>
              <a:path w="4330065" h="1823085">
                <a:moveTo>
                  <a:pt x="4329684" y="1813560"/>
                </a:moveTo>
                <a:lnTo>
                  <a:pt x="4325112" y="1813560"/>
                </a:lnTo>
                <a:lnTo>
                  <a:pt x="4320540" y="1818132"/>
                </a:lnTo>
                <a:lnTo>
                  <a:pt x="4329684" y="1818132"/>
                </a:lnTo>
                <a:lnTo>
                  <a:pt x="4329684" y="1813560"/>
                </a:lnTo>
                <a:close/>
              </a:path>
              <a:path w="4330065" h="1823085">
                <a:moveTo>
                  <a:pt x="9143" y="4572"/>
                </a:moveTo>
                <a:lnTo>
                  <a:pt x="4572" y="9144"/>
                </a:lnTo>
                <a:lnTo>
                  <a:pt x="9143" y="9144"/>
                </a:lnTo>
                <a:lnTo>
                  <a:pt x="9143" y="4572"/>
                </a:lnTo>
                <a:close/>
              </a:path>
              <a:path w="4330065" h="1823085">
                <a:moveTo>
                  <a:pt x="4320540" y="4572"/>
                </a:moveTo>
                <a:lnTo>
                  <a:pt x="9143" y="4572"/>
                </a:lnTo>
                <a:lnTo>
                  <a:pt x="9143" y="9144"/>
                </a:lnTo>
                <a:lnTo>
                  <a:pt x="4320540" y="9144"/>
                </a:lnTo>
                <a:lnTo>
                  <a:pt x="4320540" y="4572"/>
                </a:lnTo>
                <a:close/>
              </a:path>
              <a:path w="4330065" h="1823085">
                <a:moveTo>
                  <a:pt x="4329684" y="4572"/>
                </a:moveTo>
                <a:lnTo>
                  <a:pt x="4320540" y="4572"/>
                </a:lnTo>
                <a:lnTo>
                  <a:pt x="4325112" y="9144"/>
                </a:lnTo>
                <a:lnTo>
                  <a:pt x="4329684" y="9144"/>
                </a:lnTo>
                <a:lnTo>
                  <a:pt x="4329684" y="4572"/>
                </a:lnTo>
                <a:close/>
              </a:path>
            </a:pathLst>
          </a:custGeom>
          <a:solidFill>
            <a:srgbClr val="000000"/>
          </a:solidFill>
        </p:spPr>
        <p:txBody>
          <a:bodyPr wrap="square" lIns="0" tIns="0" rIns="0" bIns="0" rtlCol="0"/>
          <a:lstStyle/>
          <a:p>
            <a:endParaRPr/>
          </a:p>
        </p:txBody>
      </p:sp>
      <p:sp>
        <p:nvSpPr>
          <p:cNvPr id="8" name="object 8"/>
          <p:cNvSpPr txBox="1"/>
          <p:nvPr/>
        </p:nvSpPr>
        <p:spPr>
          <a:xfrm>
            <a:off x="5280037" y="1728723"/>
            <a:ext cx="3811270" cy="3945254"/>
          </a:xfrm>
          <a:prstGeom prst="rect">
            <a:avLst/>
          </a:prstGeom>
        </p:spPr>
        <p:txBody>
          <a:bodyPr vert="horz" wrap="square" lIns="0" tIns="0" rIns="0" bIns="0" rtlCol="0">
            <a:spAutoFit/>
          </a:bodyPr>
          <a:lstStyle/>
          <a:p>
            <a:pPr marL="12700">
              <a:lnSpc>
                <a:spcPts val="2335"/>
              </a:lnSpc>
            </a:pPr>
            <a:r>
              <a:rPr sz="2000" b="1" spc="-5" dirty="0">
                <a:latin typeface="Arial"/>
                <a:cs typeface="Arial"/>
              </a:rPr>
              <a:t>Exemple</a:t>
            </a:r>
            <a:r>
              <a:rPr sz="2000" b="1" spc="-105" dirty="0">
                <a:latin typeface="Arial"/>
                <a:cs typeface="Arial"/>
              </a:rPr>
              <a:t> </a:t>
            </a:r>
            <a:r>
              <a:rPr sz="2000" b="1" dirty="0">
                <a:latin typeface="Arial"/>
                <a:cs typeface="Arial"/>
              </a:rPr>
              <a:t>:</a:t>
            </a:r>
            <a:endParaRPr sz="2000" dirty="0">
              <a:latin typeface="Arial"/>
              <a:cs typeface="Arial"/>
            </a:endParaRPr>
          </a:p>
          <a:p>
            <a:pPr marL="12700" marR="1836420">
              <a:lnSpc>
                <a:spcPts val="1920"/>
              </a:lnSpc>
            </a:pPr>
            <a:r>
              <a:rPr sz="1600" b="1" spc="-5" dirty="0">
                <a:solidFill>
                  <a:srgbClr val="7F0055"/>
                </a:solidFill>
                <a:latin typeface="Courier New"/>
                <a:cs typeface="Courier New"/>
              </a:rPr>
              <a:t>int </a:t>
            </a:r>
            <a:r>
              <a:rPr sz="1600" b="1" spc="-5" dirty="0">
                <a:latin typeface="Courier New"/>
                <a:cs typeface="Courier New"/>
              </a:rPr>
              <a:t>s=0;</a:t>
            </a:r>
            <a:r>
              <a:rPr sz="1600" b="1" spc="-5" dirty="0">
                <a:solidFill>
                  <a:srgbClr val="7F0055"/>
                </a:solidFill>
                <a:latin typeface="Courier New"/>
                <a:cs typeface="Courier New"/>
              </a:rPr>
              <a:t>int </a:t>
            </a:r>
            <a:r>
              <a:rPr sz="1600" b="1" spc="-5" dirty="0">
                <a:latin typeface="Courier New"/>
                <a:cs typeface="Courier New"/>
              </a:rPr>
              <a:t>i=0;  </a:t>
            </a:r>
            <a:r>
              <a:rPr sz="1600" b="1" spc="-5" dirty="0">
                <a:solidFill>
                  <a:srgbClr val="7F0055"/>
                </a:solidFill>
                <a:latin typeface="Courier New"/>
                <a:cs typeface="Courier New"/>
              </a:rPr>
              <a:t>while</a:t>
            </a:r>
            <a:r>
              <a:rPr sz="1600" b="1" spc="-75" dirty="0">
                <a:solidFill>
                  <a:srgbClr val="7F0055"/>
                </a:solidFill>
                <a:latin typeface="Courier New"/>
                <a:cs typeface="Courier New"/>
              </a:rPr>
              <a:t> </a:t>
            </a:r>
            <a:r>
              <a:rPr sz="1600" b="1" dirty="0">
                <a:latin typeface="Courier New"/>
                <a:cs typeface="Courier New"/>
              </a:rPr>
              <a:t>(i&lt;10){</a:t>
            </a:r>
            <a:endParaRPr sz="1600" dirty="0">
              <a:latin typeface="Courier New"/>
              <a:cs typeface="Courier New"/>
            </a:endParaRPr>
          </a:p>
          <a:p>
            <a:pPr marL="256540" marR="2936875" algn="ctr">
              <a:lnSpc>
                <a:spcPts val="1920"/>
              </a:lnSpc>
            </a:pPr>
            <a:r>
              <a:rPr sz="1600" b="1" spc="-5" dirty="0">
                <a:latin typeface="Courier New"/>
                <a:cs typeface="Courier New"/>
              </a:rPr>
              <a:t>s+=i;  i++;</a:t>
            </a:r>
            <a:endParaRPr sz="1600" dirty="0">
              <a:latin typeface="Courier New"/>
              <a:cs typeface="Courier New"/>
            </a:endParaRPr>
          </a:p>
          <a:p>
            <a:pPr marL="12700">
              <a:lnSpc>
                <a:spcPts val="1855"/>
              </a:lnSpc>
            </a:pPr>
            <a:r>
              <a:rPr sz="1600" b="1" spc="-5" dirty="0">
                <a:latin typeface="Courier New"/>
                <a:cs typeface="Courier New"/>
              </a:rPr>
              <a:t>}</a:t>
            </a:r>
            <a:endParaRPr sz="1600" dirty="0">
              <a:latin typeface="Courier New"/>
              <a:cs typeface="Courier New"/>
            </a:endParaRPr>
          </a:p>
          <a:p>
            <a:pPr marL="12700">
              <a:lnSpc>
                <a:spcPct val="100000"/>
              </a:lnSpc>
            </a:pPr>
            <a:r>
              <a:rPr sz="1600" b="1" spc="-5" dirty="0">
                <a:latin typeface="Courier New"/>
                <a:cs typeface="Courier New"/>
              </a:rPr>
              <a:t>System.</a:t>
            </a:r>
            <a:r>
              <a:rPr sz="1600" b="1" i="1" spc="-5" dirty="0">
                <a:solidFill>
                  <a:srgbClr val="0000C0"/>
                </a:solidFill>
                <a:latin typeface="Courier New"/>
                <a:cs typeface="Courier New"/>
              </a:rPr>
              <a:t>out</a:t>
            </a:r>
            <a:r>
              <a:rPr sz="1600" b="1" spc="-5" dirty="0">
                <a:latin typeface="Courier New"/>
                <a:cs typeface="Courier New"/>
              </a:rPr>
              <a:t>.println(</a:t>
            </a:r>
            <a:r>
              <a:rPr sz="1600" b="1" spc="-5" dirty="0">
                <a:solidFill>
                  <a:srgbClr val="2A00FF"/>
                </a:solidFill>
                <a:latin typeface="Courier New"/>
                <a:cs typeface="Courier New"/>
              </a:rPr>
              <a:t>"Somme="</a:t>
            </a:r>
            <a:r>
              <a:rPr sz="1600" b="1" spc="-5" dirty="0">
                <a:latin typeface="Courier New"/>
                <a:cs typeface="Courier New"/>
              </a:rPr>
              <a:t>+s);</a:t>
            </a:r>
            <a:endParaRPr sz="1600" dirty="0">
              <a:latin typeface="Courier New"/>
              <a:cs typeface="Courier New"/>
            </a:endParaRPr>
          </a:p>
          <a:p>
            <a:pPr>
              <a:lnSpc>
                <a:spcPct val="100000"/>
              </a:lnSpc>
            </a:pPr>
            <a:endParaRPr sz="1600" dirty="0">
              <a:latin typeface="Times New Roman"/>
              <a:cs typeface="Times New Roman"/>
            </a:endParaRPr>
          </a:p>
          <a:p>
            <a:pPr>
              <a:lnSpc>
                <a:spcPct val="100000"/>
              </a:lnSpc>
              <a:spcBef>
                <a:spcPts val="35"/>
              </a:spcBef>
            </a:pPr>
            <a:endParaRPr sz="1550" dirty="0">
              <a:latin typeface="Times New Roman"/>
              <a:cs typeface="Times New Roman"/>
            </a:endParaRPr>
          </a:p>
          <a:p>
            <a:pPr marL="12700">
              <a:lnSpc>
                <a:spcPct val="100000"/>
              </a:lnSpc>
            </a:pPr>
            <a:r>
              <a:rPr sz="1600" b="1" spc="-5" dirty="0">
                <a:latin typeface="Courier New"/>
                <a:cs typeface="Courier New"/>
              </a:rPr>
              <a:t>Exemple</a:t>
            </a:r>
            <a:r>
              <a:rPr sz="1600" b="1" spc="-70" dirty="0">
                <a:latin typeface="Courier New"/>
                <a:cs typeface="Courier New"/>
              </a:rPr>
              <a:t> </a:t>
            </a:r>
            <a:r>
              <a:rPr sz="1600" b="1" spc="-5" dirty="0">
                <a:latin typeface="Courier New"/>
                <a:cs typeface="Courier New"/>
              </a:rPr>
              <a:t>:</a:t>
            </a:r>
            <a:endParaRPr sz="1600" dirty="0">
              <a:latin typeface="Courier New"/>
              <a:cs typeface="Courier New"/>
            </a:endParaRPr>
          </a:p>
          <a:p>
            <a:pPr marL="12700" marR="1836420">
              <a:lnSpc>
                <a:spcPct val="100000"/>
              </a:lnSpc>
            </a:pPr>
            <a:r>
              <a:rPr sz="1600" b="1" spc="-5" dirty="0">
                <a:solidFill>
                  <a:srgbClr val="7F0055"/>
                </a:solidFill>
                <a:latin typeface="Courier New"/>
                <a:cs typeface="Courier New"/>
              </a:rPr>
              <a:t>int </a:t>
            </a:r>
            <a:r>
              <a:rPr sz="1600" b="1" spc="-5" dirty="0">
                <a:latin typeface="Courier New"/>
                <a:cs typeface="Courier New"/>
              </a:rPr>
              <a:t>s=0;</a:t>
            </a:r>
            <a:r>
              <a:rPr sz="1600" b="1" spc="-5" dirty="0">
                <a:solidFill>
                  <a:srgbClr val="7F0055"/>
                </a:solidFill>
                <a:latin typeface="Courier New"/>
                <a:cs typeface="Courier New"/>
              </a:rPr>
              <a:t>int </a:t>
            </a:r>
            <a:r>
              <a:rPr sz="1600" b="1" spc="-5" dirty="0">
                <a:latin typeface="Courier New"/>
                <a:cs typeface="Courier New"/>
              </a:rPr>
              <a:t>i=0;  </a:t>
            </a:r>
            <a:r>
              <a:rPr sz="1600" b="1" spc="-5" dirty="0">
                <a:solidFill>
                  <a:srgbClr val="7F0055"/>
                </a:solidFill>
                <a:latin typeface="Courier New"/>
                <a:cs typeface="Courier New"/>
              </a:rPr>
              <a:t>do</a:t>
            </a:r>
            <a:r>
              <a:rPr sz="1600" b="1" spc="-5" dirty="0">
                <a:latin typeface="Courier New"/>
                <a:cs typeface="Courier New"/>
              </a:rPr>
              <a:t>{</a:t>
            </a:r>
            <a:endParaRPr sz="1600" dirty="0">
              <a:latin typeface="Courier New"/>
              <a:cs typeface="Courier New"/>
            </a:endParaRPr>
          </a:p>
          <a:p>
            <a:pPr marL="256540" marR="2936875" algn="ctr">
              <a:lnSpc>
                <a:spcPct val="100000"/>
              </a:lnSpc>
            </a:pPr>
            <a:r>
              <a:rPr sz="1600" b="1" spc="-5" dirty="0">
                <a:latin typeface="Courier New"/>
                <a:cs typeface="Courier New"/>
              </a:rPr>
              <a:t>s+=i;  i++;</a:t>
            </a:r>
            <a:endParaRPr sz="1600" dirty="0">
              <a:latin typeface="Courier New"/>
              <a:cs typeface="Courier New"/>
            </a:endParaRPr>
          </a:p>
          <a:p>
            <a:pPr marL="12700" marR="5080">
              <a:lnSpc>
                <a:spcPct val="100000"/>
              </a:lnSpc>
            </a:pPr>
            <a:r>
              <a:rPr sz="1600" b="1" spc="-5" dirty="0">
                <a:latin typeface="Courier New"/>
                <a:cs typeface="Courier New"/>
              </a:rPr>
              <a:t>}</a:t>
            </a:r>
            <a:r>
              <a:rPr sz="1600" b="1" spc="-5" dirty="0">
                <a:solidFill>
                  <a:srgbClr val="7F0055"/>
                </a:solidFill>
                <a:latin typeface="Courier New"/>
                <a:cs typeface="Courier New"/>
              </a:rPr>
              <a:t>while </a:t>
            </a:r>
            <a:r>
              <a:rPr sz="1600" b="1" spc="-5" dirty="0">
                <a:latin typeface="Courier New"/>
                <a:cs typeface="Courier New"/>
              </a:rPr>
              <a:t>(i&lt;10);  System.</a:t>
            </a:r>
            <a:r>
              <a:rPr sz="1600" b="1" i="1" spc="-5" dirty="0">
                <a:solidFill>
                  <a:srgbClr val="0000C0"/>
                </a:solidFill>
                <a:latin typeface="Courier New"/>
                <a:cs typeface="Courier New"/>
              </a:rPr>
              <a:t>out</a:t>
            </a:r>
            <a:r>
              <a:rPr sz="1600" b="1" spc="-5" dirty="0">
                <a:latin typeface="Courier New"/>
                <a:cs typeface="Courier New"/>
              </a:rPr>
              <a:t>.println(</a:t>
            </a:r>
            <a:r>
              <a:rPr sz="1600" b="1" spc="-5" dirty="0">
                <a:solidFill>
                  <a:srgbClr val="2A00FF"/>
                </a:solidFill>
                <a:latin typeface="Courier New"/>
                <a:cs typeface="Courier New"/>
              </a:rPr>
              <a:t>"Somme="</a:t>
            </a:r>
            <a:r>
              <a:rPr sz="1600" b="1" spc="-5" dirty="0">
                <a:latin typeface="Courier New"/>
                <a:cs typeface="Courier New"/>
              </a:rPr>
              <a:t>+s);</a:t>
            </a:r>
            <a:endParaRPr sz="1600" dirty="0">
              <a:latin typeface="Courier New"/>
              <a:cs typeface="Courier New"/>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98444" y="2482850"/>
            <a:ext cx="9793129" cy="960820"/>
          </a:xfrm>
        </p:spPr>
        <p:txBody>
          <a:bodyPr>
            <a:normAutofit fontScale="90000"/>
          </a:bodyPr>
          <a:lstStyle/>
          <a:p>
            <a:r>
              <a:rPr lang="fr-FR" dirty="0"/>
              <a:t>QCM sur les operateurs, les primitives et les structures de </a:t>
            </a:r>
            <a:r>
              <a:rPr lang="fr-FR" dirty="0" err="1"/>
              <a:t>controle</a:t>
            </a:r>
            <a:endParaRPr lang="en-GB" dirty="0"/>
          </a:p>
        </p:txBody>
      </p:sp>
      <p:sp>
        <p:nvSpPr>
          <p:cNvPr id="3" name="Espace réservé du contenu 2"/>
          <p:cNvSpPr>
            <a:spLocks noGrp="1"/>
          </p:cNvSpPr>
          <p:nvPr>
            <p:ph idx="1"/>
          </p:nvPr>
        </p:nvSpPr>
        <p:spPr/>
        <p:txBody>
          <a:bodyPr/>
          <a:lstStyle/>
          <a:p>
            <a:endParaRPr lang="en-GB" dirty="0"/>
          </a:p>
        </p:txBody>
      </p:sp>
    </p:spTree>
    <p:extLst>
      <p:ext uri="{BB962C8B-B14F-4D97-AF65-F5344CB8AC3E}">
        <p14:creationId xmlns:p14="http://schemas.microsoft.com/office/powerpoint/2010/main" val="193266378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1628775" y="3570501"/>
            <a:ext cx="7435850" cy="415498"/>
          </a:xfrm>
          <a:prstGeom prst="rect">
            <a:avLst/>
          </a:prstGeom>
        </p:spPr>
        <p:txBody>
          <a:bodyPr vert="horz" wrap="square" lIns="0" tIns="0" rIns="0" bIns="0" rtlCol="0">
            <a:spAutoFit/>
          </a:bodyPr>
          <a:lstStyle/>
          <a:p>
            <a:pPr marL="12700" marR="5080">
              <a:lnSpc>
                <a:spcPct val="100000"/>
              </a:lnSpc>
            </a:pPr>
            <a:r>
              <a:rPr sz="2700" b="1" dirty="0">
                <a:solidFill>
                  <a:schemeClr val="bg1"/>
                </a:solidFill>
                <a:latin typeface="Poppins SemiBold" panose="00000700000000000000" pitchFamily="2" charset="0"/>
                <a:cs typeface="Poppins SemiBold" panose="00000700000000000000" pitchFamily="2" charset="0"/>
              </a:rPr>
              <a:t>Programmation orientée objet  avec JAVA</a:t>
            </a:r>
          </a:p>
        </p:txBody>
      </p:sp>
      <p:sp>
        <p:nvSpPr>
          <p:cNvPr id="5" name="object 5"/>
          <p:cNvSpPr txBox="1">
            <a:spLocks noGrp="1"/>
          </p:cNvSpPr>
          <p:nvPr>
            <p:ph type="sldNum" sz="quarter" idx="4294967295"/>
          </p:nvPr>
        </p:nvSpPr>
        <p:spPr>
          <a:xfrm>
            <a:off x="8286750" y="7004050"/>
            <a:ext cx="2406650" cy="401638"/>
          </a:xfrm>
          <a:prstGeom prst="rect">
            <a:avLst/>
          </a:prstGeom>
        </p:spPr>
        <p:txBody>
          <a:bodyPr vert="horz" wrap="square" lIns="0" tIns="220563" rIns="0" bIns="0" rtlCol="0">
            <a:spAutoFit/>
          </a:bodyPr>
          <a:lstStyle/>
          <a:p>
            <a:pPr marL="2115820">
              <a:lnSpc>
                <a:spcPts val="1260"/>
              </a:lnSpc>
            </a:pPr>
            <a:fld id="{81D60167-4931-47E6-BA6A-407CBD079E47}" type="slidenum">
              <a:rPr dirty="0"/>
              <a:t>52</a:t>
            </a:fld>
            <a:endParaRP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4543" y="323976"/>
            <a:ext cx="9223058" cy="400110"/>
          </a:xfrm>
          <a:prstGeom prst="rect">
            <a:avLst/>
          </a:prstGeom>
        </p:spPr>
        <p:txBody>
          <a:bodyPr vert="horz" wrap="square" lIns="0" tIns="0" rIns="0" bIns="0" rtlCol="0">
            <a:spAutoFit/>
          </a:bodyPr>
          <a:lstStyle/>
          <a:p>
            <a:pPr marL="12700">
              <a:lnSpc>
                <a:spcPct val="100000"/>
              </a:lnSpc>
            </a:pPr>
            <a:r>
              <a:rPr sz="2600" b="1" dirty="0"/>
              <a:t>Méthode orientée objet</a:t>
            </a:r>
          </a:p>
        </p:txBody>
      </p:sp>
      <p:sp>
        <p:nvSpPr>
          <p:cNvPr id="12" name="object 12"/>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53</a:t>
            </a:fld>
            <a:endParaRPr dirty="0"/>
          </a:p>
        </p:txBody>
      </p:sp>
      <p:sp>
        <p:nvSpPr>
          <p:cNvPr id="6" name="object 6"/>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10" name="object 10"/>
          <p:cNvSpPr txBox="1"/>
          <p:nvPr/>
        </p:nvSpPr>
        <p:spPr>
          <a:xfrm>
            <a:off x="88900" y="1034542"/>
            <a:ext cx="10363200" cy="3352200"/>
          </a:xfrm>
          <a:prstGeom prst="rect">
            <a:avLst/>
          </a:prstGeom>
        </p:spPr>
        <p:txBody>
          <a:bodyPr vert="horz" wrap="square" lIns="0" tIns="0" rIns="0" bIns="0" rtlCol="0">
            <a:spAutoFit/>
          </a:bodyPr>
          <a:lstStyle/>
          <a:p>
            <a:pPr marL="239395" marR="5080">
              <a:lnSpc>
                <a:spcPct val="90000"/>
              </a:lnSpc>
            </a:pPr>
            <a:r>
              <a:rPr sz="1500" kern="0" dirty="0">
                <a:solidFill>
                  <a:srgbClr val="002060"/>
                </a:solidFill>
                <a:latin typeface="Poppins" panose="00000500000000000000" pitchFamily="2" charset="0"/>
                <a:cs typeface="Poppins" panose="00000500000000000000" pitchFamily="2" charset="0"/>
              </a:rPr>
              <a:t>La méthode orientée objet permet de concevoir une application sous  la forme d'un ensemble d'objets reliés entre eux par des relations  Lorsque que l'on programme avec cette méthode, la première</a:t>
            </a:r>
          </a:p>
          <a:p>
            <a:pPr marL="239395">
              <a:lnSpc>
                <a:spcPts val="1820"/>
              </a:lnSpc>
            </a:pPr>
            <a:r>
              <a:rPr sz="1500" kern="0" dirty="0">
                <a:solidFill>
                  <a:srgbClr val="002060"/>
                </a:solidFill>
                <a:latin typeface="Poppins" panose="00000500000000000000" pitchFamily="2" charset="0"/>
                <a:cs typeface="Poppins" panose="00000500000000000000" pitchFamily="2" charset="0"/>
              </a:rPr>
              <a:t>question que l’on se pose plus souvent est :</a:t>
            </a:r>
          </a:p>
          <a:p>
            <a:pPr marL="12700">
              <a:lnSpc>
                <a:spcPts val="2995"/>
              </a:lnSpc>
              <a:tabLst>
                <a:tab pos="507365" algn="l"/>
              </a:tabLst>
            </a:pPr>
            <a:r>
              <a:rPr sz="1500" kern="0" dirty="0">
                <a:solidFill>
                  <a:srgbClr val="002060"/>
                </a:solidFill>
                <a:latin typeface="Poppins" panose="00000500000000000000" pitchFamily="2" charset="0"/>
                <a:cs typeface="Poppins" panose="00000500000000000000" pitchFamily="2" charset="0"/>
              </a:rPr>
              <a:t>	«</a:t>
            </a:r>
            <a:r>
              <a:rPr sz="1500" b="1" kern="0" dirty="0">
                <a:solidFill>
                  <a:srgbClr val="002060"/>
                </a:solidFill>
                <a:latin typeface="Poppins" panose="00000500000000000000" pitchFamily="2" charset="0"/>
                <a:cs typeface="Poppins" panose="00000500000000000000" pitchFamily="2" charset="0"/>
              </a:rPr>
              <a:t>qu'est-ce que je manipule ? </a:t>
            </a:r>
            <a:r>
              <a:rPr sz="1500" kern="0" dirty="0">
                <a:solidFill>
                  <a:srgbClr val="002060"/>
                </a:solidFill>
                <a:latin typeface="Poppins" panose="00000500000000000000" pitchFamily="2" charset="0"/>
                <a:cs typeface="Poppins" panose="00000500000000000000" pitchFamily="2" charset="0"/>
              </a:rPr>
              <a:t>»,</a:t>
            </a:r>
          </a:p>
          <a:p>
            <a:pPr marL="12700">
              <a:lnSpc>
                <a:spcPct val="100000"/>
              </a:lnSpc>
              <a:tabLst>
                <a:tab pos="507365" algn="l"/>
              </a:tabLst>
            </a:pPr>
            <a:r>
              <a:rPr sz="1500" kern="0" dirty="0">
                <a:solidFill>
                  <a:srgbClr val="002060"/>
                </a:solidFill>
                <a:latin typeface="Poppins" panose="00000500000000000000" pitchFamily="2" charset="0"/>
                <a:cs typeface="Poppins" panose="00000500000000000000" pitchFamily="2" charset="0"/>
              </a:rPr>
              <a:t>	Au lieu de « </a:t>
            </a:r>
            <a:r>
              <a:rPr sz="1500" b="1" kern="0" dirty="0">
                <a:solidFill>
                  <a:srgbClr val="002060"/>
                </a:solidFill>
                <a:latin typeface="Poppins" panose="00000500000000000000" pitchFamily="2" charset="0"/>
                <a:cs typeface="Poppins" panose="00000500000000000000" pitchFamily="2" charset="0"/>
              </a:rPr>
              <a:t>qu'est-ce que je fait ? </a:t>
            </a:r>
            <a:r>
              <a:rPr sz="1500" kern="0" dirty="0">
                <a:solidFill>
                  <a:srgbClr val="002060"/>
                </a:solidFill>
                <a:latin typeface="Poppins" panose="00000500000000000000" pitchFamily="2" charset="0"/>
                <a:cs typeface="Poppins" panose="00000500000000000000" pitchFamily="2" charset="0"/>
              </a:rPr>
              <a:t>».</a:t>
            </a:r>
          </a:p>
          <a:p>
            <a:pPr marL="239395" marR="15875">
              <a:lnSpc>
                <a:spcPct val="80000"/>
              </a:lnSpc>
              <a:spcBef>
                <a:spcPts val="465"/>
              </a:spcBef>
            </a:pPr>
            <a:r>
              <a:rPr sz="1500" kern="0" dirty="0">
                <a:solidFill>
                  <a:srgbClr val="002060"/>
                </a:solidFill>
                <a:latin typeface="Poppins" panose="00000500000000000000" pitchFamily="2" charset="0"/>
                <a:cs typeface="Poppins" panose="00000500000000000000" pitchFamily="2" charset="0"/>
              </a:rPr>
              <a:t>L'une des caractéristiques de cette méthode permet de concevoir de  nouveaux objets à partir d'objets existants.</a:t>
            </a:r>
          </a:p>
          <a:p>
            <a:pPr marL="239395">
              <a:lnSpc>
                <a:spcPct val="100000"/>
              </a:lnSpc>
            </a:pPr>
            <a:r>
              <a:rPr sz="1500" kern="0" dirty="0">
                <a:solidFill>
                  <a:srgbClr val="002060"/>
                </a:solidFill>
                <a:latin typeface="Poppins" panose="00000500000000000000" pitchFamily="2" charset="0"/>
                <a:cs typeface="Poppins" panose="00000500000000000000" pitchFamily="2" charset="0"/>
              </a:rPr>
              <a:t>On peut donc réutiliser les objets dans plusieurs applications.</a:t>
            </a:r>
          </a:p>
          <a:p>
            <a:pPr marL="239395" marR="86995">
              <a:lnSpc>
                <a:spcPts val="1820"/>
              </a:lnSpc>
              <a:spcBef>
                <a:spcPts val="440"/>
              </a:spcBef>
            </a:pPr>
            <a:r>
              <a:rPr sz="1500" kern="0" dirty="0">
                <a:solidFill>
                  <a:srgbClr val="002060"/>
                </a:solidFill>
                <a:latin typeface="Poppins" panose="00000500000000000000" pitchFamily="2" charset="0"/>
                <a:cs typeface="Poppins" panose="00000500000000000000" pitchFamily="2" charset="0"/>
              </a:rPr>
              <a:t>La réutilisation du code fut un argument déterminant pour venter les  avantages des langages à objets.</a:t>
            </a:r>
          </a:p>
          <a:p>
            <a:pPr marL="239395" marR="802005">
              <a:lnSpc>
                <a:spcPct val="80000"/>
              </a:lnSpc>
              <a:spcBef>
                <a:spcPts val="470"/>
              </a:spcBef>
            </a:pPr>
            <a:r>
              <a:rPr sz="1500" kern="0" dirty="0">
                <a:solidFill>
                  <a:srgbClr val="002060"/>
                </a:solidFill>
                <a:latin typeface="Poppins" panose="00000500000000000000" pitchFamily="2" charset="0"/>
                <a:cs typeface="Poppins" panose="00000500000000000000" pitchFamily="2" charset="0"/>
              </a:rPr>
              <a:t>Pour faire la programmation orientée objet il faut maitriser les  fondamentaux de l’orienté objet à savoir:</a:t>
            </a:r>
            <a:endParaRPr lang="fr-FR" sz="1500" kern="0" dirty="0">
              <a:solidFill>
                <a:srgbClr val="002060"/>
              </a:solidFill>
              <a:latin typeface="Poppins" panose="00000500000000000000" pitchFamily="2" charset="0"/>
              <a:cs typeface="Poppins" panose="00000500000000000000" pitchFamily="2" charset="0"/>
            </a:endParaRPr>
          </a:p>
          <a:p>
            <a:pPr marL="239395" marR="802005">
              <a:lnSpc>
                <a:spcPct val="80000"/>
              </a:lnSpc>
              <a:spcBef>
                <a:spcPts val="470"/>
              </a:spcBef>
            </a:pPr>
            <a:endParaRPr sz="1500" kern="0" dirty="0">
              <a:solidFill>
                <a:srgbClr val="002060"/>
              </a:solidFill>
              <a:latin typeface="Poppins" panose="00000500000000000000" pitchFamily="2" charset="0"/>
              <a:cs typeface="Poppins" panose="00000500000000000000" pitchFamily="2" charset="0"/>
            </a:endParaRPr>
          </a:p>
          <a:p>
            <a:pPr marL="508000" marR="5380990">
              <a:lnSpc>
                <a:spcPct val="100000"/>
              </a:lnSpc>
            </a:pPr>
            <a:r>
              <a:rPr sz="1500" kern="0" dirty="0">
                <a:solidFill>
                  <a:srgbClr val="002060"/>
                </a:solidFill>
                <a:latin typeface="Poppins" panose="00000500000000000000" pitchFamily="2" charset="0"/>
                <a:cs typeface="Poppins" panose="00000500000000000000" pitchFamily="2" charset="0"/>
              </a:rPr>
              <a:t>Objet </a:t>
            </a:r>
            <a:r>
              <a:rPr lang="fr-FR" sz="1500" kern="0" dirty="0">
                <a:solidFill>
                  <a:srgbClr val="002060"/>
                </a:solidFill>
                <a:latin typeface="Poppins" panose="00000500000000000000" pitchFamily="2" charset="0"/>
                <a:cs typeface="Poppins" panose="00000500000000000000" pitchFamily="2" charset="0"/>
              </a:rPr>
              <a:t>,</a:t>
            </a:r>
            <a:r>
              <a:rPr sz="1500" kern="0" dirty="0">
                <a:solidFill>
                  <a:srgbClr val="002060"/>
                </a:solidFill>
                <a:latin typeface="Poppins" panose="00000500000000000000" pitchFamily="2" charset="0"/>
                <a:cs typeface="Poppins" panose="00000500000000000000" pitchFamily="2" charset="0"/>
              </a:rPr>
              <a:t> </a:t>
            </a:r>
            <a:r>
              <a:rPr lang="fr-FR" sz="1500" kern="0" dirty="0">
                <a:solidFill>
                  <a:srgbClr val="002060"/>
                </a:solidFill>
                <a:latin typeface="Poppins" panose="00000500000000000000" pitchFamily="2" charset="0"/>
                <a:cs typeface="Poppins" panose="00000500000000000000" pitchFamily="2" charset="0"/>
              </a:rPr>
              <a:t> C</a:t>
            </a:r>
            <a:r>
              <a:rPr sz="1500" kern="0" dirty="0" err="1">
                <a:solidFill>
                  <a:srgbClr val="002060"/>
                </a:solidFill>
                <a:latin typeface="Poppins" panose="00000500000000000000" pitchFamily="2" charset="0"/>
                <a:cs typeface="Poppins" panose="00000500000000000000" pitchFamily="2" charset="0"/>
              </a:rPr>
              <a:t>lasse</a:t>
            </a:r>
            <a:r>
              <a:rPr sz="1500" kern="0" dirty="0">
                <a:solidFill>
                  <a:srgbClr val="002060"/>
                </a:solidFill>
                <a:latin typeface="Poppins" panose="00000500000000000000" pitchFamily="2" charset="0"/>
                <a:cs typeface="Poppins" panose="00000500000000000000" pitchFamily="2" charset="0"/>
              </a:rPr>
              <a:t>  Héritage</a:t>
            </a:r>
          </a:p>
          <a:p>
            <a:pPr marL="508000" marR="3731260">
              <a:lnSpc>
                <a:spcPct val="100000"/>
              </a:lnSpc>
            </a:pPr>
            <a:r>
              <a:rPr sz="1500" kern="0" dirty="0">
                <a:solidFill>
                  <a:srgbClr val="002060"/>
                </a:solidFill>
                <a:latin typeface="Poppins" panose="00000500000000000000" pitchFamily="2" charset="0"/>
                <a:cs typeface="Poppins" panose="00000500000000000000" pitchFamily="2" charset="0"/>
              </a:rPr>
              <a:t>Encapsulation (Accessibilité)  Polymorphisme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5014" y="271659"/>
            <a:ext cx="9223058" cy="400110"/>
          </a:xfrm>
          <a:prstGeom prst="rect">
            <a:avLst/>
          </a:prstGeom>
        </p:spPr>
        <p:txBody>
          <a:bodyPr vert="horz" wrap="square" lIns="0" tIns="0" rIns="0" bIns="0" rtlCol="0">
            <a:spAutoFit/>
          </a:bodyPr>
          <a:lstStyle/>
          <a:p>
            <a:pPr marL="12700">
              <a:lnSpc>
                <a:spcPct val="100000"/>
              </a:lnSpc>
            </a:pPr>
            <a:r>
              <a:rPr sz="2600" b="1" dirty="0"/>
              <a:t>Objet</a:t>
            </a:r>
          </a:p>
        </p:txBody>
      </p:sp>
      <p:sp>
        <p:nvSpPr>
          <p:cNvPr id="3" name="object 3"/>
          <p:cNvSpPr/>
          <p:nvPr/>
        </p:nvSpPr>
        <p:spPr>
          <a:xfrm>
            <a:off x="774072" y="3777996"/>
            <a:ext cx="9144000" cy="3429000"/>
          </a:xfrm>
          <a:custGeom>
            <a:avLst/>
            <a:gdLst/>
            <a:ahLst/>
            <a:cxnLst/>
            <a:rect l="l" t="t" r="r" b="b"/>
            <a:pathLst>
              <a:path w="9144000" h="3429000">
                <a:moveTo>
                  <a:pt x="0" y="0"/>
                </a:moveTo>
                <a:lnTo>
                  <a:pt x="9143992" y="0"/>
                </a:lnTo>
                <a:lnTo>
                  <a:pt x="9143992" y="3429000"/>
                </a:lnTo>
                <a:lnTo>
                  <a:pt x="0" y="3429000"/>
                </a:lnTo>
                <a:lnTo>
                  <a:pt x="0" y="0"/>
                </a:lnTo>
                <a:close/>
              </a:path>
            </a:pathLst>
          </a:custGeom>
          <a:solidFill>
            <a:srgbClr val="FFFFFF"/>
          </a:solidFill>
        </p:spPr>
        <p:txBody>
          <a:bodyPr wrap="square" lIns="0" tIns="0" rIns="0" bIns="0" rtlCol="0"/>
          <a:lstStyle/>
          <a:p>
            <a:endParaRPr/>
          </a:p>
        </p:txBody>
      </p:sp>
      <p:sp>
        <p:nvSpPr>
          <p:cNvPr id="4" name="object 4"/>
          <p:cNvSpPr/>
          <p:nvPr/>
        </p:nvSpPr>
        <p:spPr>
          <a:xfrm>
            <a:off x="1231272" y="6521957"/>
            <a:ext cx="661670" cy="0"/>
          </a:xfrm>
          <a:custGeom>
            <a:avLst/>
            <a:gdLst/>
            <a:ahLst/>
            <a:cxnLst/>
            <a:rect l="l" t="t" r="r" b="b"/>
            <a:pathLst>
              <a:path w="661669">
                <a:moveTo>
                  <a:pt x="0" y="0"/>
                </a:moveTo>
                <a:lnTo>
                  <a:pt x="661408" y="0"/>
                </a:lnTo>
              </a:path>
            </a:pathLst>
          </a:custGeom>
          <a:ln w="19812">
            <a:solidFill>
              <a:srgbClr val="CC9900"/>
            </a:solidFill>
          </a:ln>
        </p:spPr>
        <p:txBody>
          <a:bodyPr wrap="square" lIns="0" tIns="0" rIns="0" bIns="0" rtlCol="0"/>
          <a:lstStyle/>
          <a:p>
            <a:endParaRPr/>
          </a:p>
        </p:txBody>
      </p:sp>
      <p:sp>
        <p:nvSpPr>
          <p:cNvPr id="5" name="object 5"/>
          <p:cNvSpPr txBox="1"/>
          <p:nvPr/>
        </p:nvSpPr>
        <p:spPr>
          <a:xfrm>
            <a:off x="9211957" y="6809231"/>
            <a:ext cx="168910" cy="201295"/>
          </a:xfrm>
          <a:prstGeom prst="rect">
            <a:avLst/>
          </a:prstGeom>
        </p:spPr>
        <p:txBody>
          <a:bodyPr vert="horz" wrap="square" lIns="0" tIns="0" rIns="0" bIns="0" rtlCol="0">
            <a:spAutoFit/>
          </a:bodyPr>
          <a:lstStyle/>
          <a:p>
            <a:pPr marL="12700">
              <a:lnSpc>
                <a:spcPct val="100000"/>
              </a:lnSpc>
            </a:pPr>
            <a:r>
              <a:rPr sz="1200" dirty="0">
                <a:latin typeface="Garamond"/>
                <a:cs typeface="Garamond"/>
              </a:rPr>
              <a:t>42</a:t>
            </a:r>
            <a:endParaRPr sz="1200">
              <a:latin typeface="Garamond"/>
              <a:cs typeface="Garamond"/>
            </a:endParaRPr>
          </a:p>
        </p:txBody>
      </p:sp>
      <p:sp>
        <p:nvSpPr>
          <p:cNvPr id="6" name="object 6"/>
          <p:cNvSpPr txBox="1"/>
          <p:nvPr/>
        </p:nvSpPr>
        <p:spPr>
          <a:xfrm>
            <a:off x="546100" y="1099017"/>
            <a:ext cx="10147300" cy="1836400"/>
          </a:xfrm>
          <a:prstGeom prst="rect">
            <a:avLst/>
          </a:prstGeom>
        </p:spPr>
        <p:txBody>
          <a:bodyPr vert="horz" wrap="square" lIns="0" tIns="0" rIns="0" bIns="0" rtlCol="0">
            <a:spAutoFit/>
          </a:bodyPr>
          <a:lstStyle/>
          <a:p>
            <a:pPr marL="355600" marR="465455" indent="-342900">
              <a:lnSpc>
                <a:spcPct val="80000"/>
              </a:lnSpc>
              <a:buClr>
                <a:srgbClr val="CC9900"/>
              </a:buClr>
              <a:buSzPct val="65000"/>
              <a:buFont typeface="Wingdings"/>
              <a:buChar char=""/>
              <a:tabLst>
                <a:tab pos="354965" algn="l"/>
                <a:tab pos="355600" algn="l"/>
              </a:tabLst>
            </a:pPr>
            <a:r>
              <a:rPr sz="1500" kern="0" dirty="0">
                <a:solidFill>
                  <a:srgbClr val="002060"/>
                </a:solidFill>
                <a:latin typeface="Poppins" panose="00000500000000000000" pitchFamily="2" charset="0"/>
                <a:cs typeface="Poppins" panose="00000500000000000000" pitchFamily="2" charset="0"/>
              </a:rPr>
              <a:t>Un objet est une structure informatique définie par un état et un  comportement</a:t>
            </a:r>
          </a:p>
          <a:p>
            <a:pPr marL="355600" indent="-342900">
              <a:lnSpc>
                <a:spcPct val="100000"/>
              </a:lnSpc>
              <a:buClr>
                <a:srgbClr val="CC9900"/>
              </a:buClr>
              <a:buSzPct val="65000"/>
              <a:buFont typeface="Wingdings"/>
              <a:buChar char=""/>
              <a:tabLst>
                <a:tab pos="354965" algn="l"/>
                <a:tab pos="355600" algn="l"/>
              </a:tabLst>
            </a:pPr>
            <a:r>
              <a:rPr sz="1500" kern="0" dirty="0">
                <a:solidFill>
                  <a:srgbClr val="002060"/>
                </a:solidFill>
                <a:latin typeface="Poppins" panose="00000500000000000000" pitchFamily="2" charset="0"/>
                <a:cs typeface="Poppins" panose="00000500000000000000" pitchFamily="2" charset="0"/>
              </a:rPr>
              <a:t>Objet=état + comportement</a:t>
            </a:r>
          </a:p>
          <a:p>
            <a:pPr marL="356870">
              <a:lnSpc>
                <a:spcPct val="100000"/>
              </a:lnSpc>
              <a:spcBef>
                <a:spcPts val="5"/>
              </a:spcBef>
            </a:pPr>
            <a:r>
              <a:rPr sz="1500" kern="0" dirty="0">
                <a:solidFill>
                  <a:srgbClr val="002060"/>
                </a:solidFill>
                <a:latin typeface="Poppins" panose="00000500000000000000" pitchFamily="2" charset="0"/>
                <a:cs typeface="Poppins" panose="00000500000000000000" pitchFamily="2" charset="0"/>
              </a:rPr>
              <a:t>                                           L’état regroupe les valeurs instantanées de tous les attributs de l’objet.</a:t>
            </a:r>
          </a:p>
          <a:p>
            <a:pPr marL="683260" marR="5080" indent="-326390">
              <a:lnSpc>
                <a:spcPct val="80000"/>
              </a:lnSpc>
              <a:spcBef>
                <a:spcPts val="430"/>
              </a:spcBef>
            </a:pPr>
            <a:r>
              <a:rPr sz="1500" kern="0" dirty="0">
                <a:solidFill>
                  <a:srgbClr val="002060"/>
                </a:solidFill>
                <a:latin typeface="Poppins" panose="00000500000000000000" pitchFamily="2" charset="0"/>
                <a:cs typeface="Poppins" panose="00000500000000000000" pitchFamily="2" charset="0"/>
              </a:rPr>
              <a:t> Le comportement regroupe toutes les compétences et décrit les actions  et les réactions de l’objet. Autrement dit le comportement est défini par  les opérations que l’objet peut effectuer.</a:t>
            </a:r>
          </a:p>
          <a:p>
            <a:pPr marL="355600" indent="-342900">
              <a:lnSpc>
                <a:spcPts val="2390"/>
              </a:lnSpc>
              <a:buClr>
                <a:srgbClr val="CC9900"/>
              </a:buClr>
              <a:buSzPct val="65000"/>
              <a:buFont typeface="Wingdings"/>
              <a:buChar char=""/>
              <a:tabLst>
                <a:tab pos="354965" algn="l"/>
                <a:tab pos="355600" algn="l"/>
              </a:tabLst>
            </a:pPr>
            <a:r>
              <a:rPr sz="1500" kern="0" dirty="0">
                <a:solidFill>
                  <a:srgbClr val="002060"/>
                </a:solidFill>
                <a:latin typeface="Poppins" panose="00000500000000000000" pitchFamily="2" charset="0"/>
                <a:cs typeface="Poppins" panose="00000500000000000000" pitchFamily="2" charset="0"/>
              </a:rPr>
              <a:t>L’état d’un objet peut changer dans le temps.</a:t>
            </a:r>
          </a:p>
          <a:p>
            <a:pPr marL="355600" indent="-342900">
              <a:lnSpc>
                <a:spcPct val="100000"/>
              </a:lnSpc>
              <a:buClr>
                <a:srgbClr val="CC9900"/>
              </a:buClr>
              <a:buSzPct val="65000"/>
              <a:buFont typeface="Wingdings"/>
              <a:buChar char=""/>
              <a:tabLst>
                <a:tab pos="354965" algn="l"/>
                <a:tab pos="355600" algn="l"/>
              </a:tabLst>
            </a:pPr>
            <a:r>
              <a:rPr sz="1500" kern="0" dirty="0">
                <a:solidFill>
                  <a:srgbClr val="002060"/>
                </a:solidFill>
                <a:latin typeface="Poppins" panose="00000500000000000000" pitchFamily="2" charset="0"/>
                <a:cs typeface="Poppins" panose="00000500000000000000" pitchFamily="2" charset="0"/>
              </a:rPr>
              <a:t>Généralement, c’est le comportement qui modifie l’état de l’objet</a:t>
            </a:r>
          </a:p>
          <a:p>
            <a:pPr marL="355600" indent="-342900">
              <a:lnSpc>
                <a:spcPct val="100000"/>
              </a:lnSpc>
              <a:buClr>
                <a:srgbClr val="CC9900"/>
              </a:buClr>
              <a:buSzPct val="65000"/>
              <a:buFont typeface="Wingdings"/>
              <a:buChar char=""/>
              <a:tabLst>
                <a:tab pos="354965" algn="l"/>
                <a:tab pos="355600" algn="l"/>
              </a:tabLst>
            </a:pPr>
            <a:r>
              <a:rPr sz="1500" kern="0" dirty="0">
                <a:solidFill>
                  <a:srgbClr val="002060"/>
                </a:solidFill>
                <a:latin typeface="Poppins" panose="00000500000000000000" pitchFamily="2" charset="0"/>
                <a:cs typeface="Poppins" panose="00000500000000000000" pitchFamily="2" charset="0"/>
              </a:rPr>
              <a:t>Exemples:</a:t>
            </a:r>
          </a:p>
        </p:txBody>
      </p:sp>
      <p:sp>
        <p:nvSpPr>
          <p:cNvPr id="7" name="object 7"/>
          <p:cNvSpPr/>
          <p:nvPr/>
        </p:nvSpPr>
        <p:spPr>
          <a:xfrm>
            <a:off x="1913642" y="4115815"/>
            <a:ext cx="1871980" cy="2260600"/>
          </a:xfrm>
          <a:custGeom>
            <a:avLst/>
            <a:gdLst/>
            <a:ahLst/>
            <a:cxnLst/>
            <a:rect l="l" t="t" r="r" b="b"/>
            <a:pathLst>
              <a:path w="1871979" h="2260600">
                <a:moveTo>
                  <a:pt x="0" y="2260092"/>
                </a:moveTo>
                <a:lnTo>
                  <a:pt x="1871471" y="2260092"/>
                </a:lnTo>
                <a:lnTo>
                  <a:pt x="1871471" y="0"/>
                </a:lnTo>
                <a:lnTo>
                  <a:pt x="0" y="0"/>
                </a:lnTo>
                <a:lnTo>
                  <a:pt x="0" y="2260092"/>
                </a:lnTo>
                <a:close/>
              </a:path>
            </a:pathLst>
          </a:custGeom>
          <a:solidFill>
            <a:srgbClr val="FFFFFF"/>
          </a:solidFill>
        </p:spPr>
        <p:txBody>
          <a:bodyPr wrap="square" lIns="0" tIns="0" rIns="0" bIns="0" rtlCol="0"/>
          <a:lstStyle/>
          <a:p>
            <a:endParaRPr/>
          </a:p>
        </p:txBody>
      </p:sp>
      <p:sp>
        <p:nvSpPr>
          <p:cNvPr id="8" name="object 8"/>
          <p:cNvSpPr/>
          <p:nvPr/>
        </p:nvSpPr>
        <p:spPr>
          <a:xfrm>
            <a:off x="1888108" y="4710684"/>
            <a:ext cx="1880870" cy="2270760"/>
          </a:xfrm>
          <a:custGeom>
            <a:avLst/>
            <a:gdLst/>
            <a:ahLst/>
            <a:cxnLst/>
            <a:rect l="l" t="t" r="r" b="b"/>
            <a:pathLst>
              <a:path w="1880870" h="2270759">
                <a:moveTo>
                  <a:pt x="1880616" y="0"/>
                </a:moveTo>
                <a:lnTo>
                  <a:pt x="0" y="0"/>
                </a:lnTo>
                <a:lnTo>
                  <a:pt x="0" y="2270760"/>
                </a:lnTo>
                <a:lnTo>
                  <a:pt x="1880616" y="2270760"/>
                </a:lnTo>
                <a:lnTo>
                  <a:pt x="1880616" y="2264664"/>
                </a:lnTo>
                <a:lnTo>
                  <a:pt x="9143" y="2264664"/>
                </a:lnTo>
                <a:lnTo>
                  <a:pt x="4572" y="2260092"/>
                </a:lnTo>
                <a:lnTo>
                  <a:pt x="9143" y="2260092"/>
                </a:lnTo>
                <a:lnTo>
                  <a:pt x="9143" y="9144"/>
                </a:lnTo>
                <a:lnTo>
                  <a:pt x="4572" y="9144"/>
                </a:lnTo>
                <a:lnTo>
                  <a:pt x="9143" y="4572"/>
                </a:lnTo>
                <a:lnTo>
                  <a:pt x="1880616" y="4572"/>
                </a:lnTo>
                <a:lnTo>
                  <a:pt x="1880616" y="0"/>
                </a:lnTo>
                <a:close/>
              </a:path>
              <a:path w="1880870" h="2270759">
                <a:moveTo>
                  <a:pt x="9143" y="2260092"/>
                </a:moveTo>
                <a:lnTo>
                  <a:pt x="4572" y="2260092"/>
                </a:lnTo>
                <a:lnTo>
                  <a:pt x="9143" y="2264664"/>
                </a:lnTo>
                <a:lnTo>
                  <a:pt x="9143" y="2260092"/>
                </a:lnTo>
                <a:close/>
              </a:path>
              <a:path w="1880870" h="2270759">
                <a:moveTo>
                  <a:pt x="1871471" y="2260092"/>
                </a:moveTo>
                <a:lnTo>
                  <a:pt x="9143" y="2260092"/>
                </a:lnTo>
                <a:lnTo>
                  <a:pt x="9143" y="2264664"/>
                </a:lnTo>
                <a:lnTo>
                  <a:pt x="1871471" y="2264664"/>
                </a:lnTo>
                <a:lnTo>
                  <a:pt x="1871471" y="2260092"/>
                </a:lnTo>
                <a:close/>
              </a:path>
              <a:path w="1880870" h="2270759">
                <a:moveTo>
                  <a:pt x="1871471" y="4572"/>
                </a:moveTo>
                <a:lnTo>
                  <a:pt x="1871471" y="2264664"/>
                </a:lnTo>
                <a:lnTo>
                  <a:pt x="1876044" y="2260092"/>
                </a:lnTo>
                <a:lnTo>
                  <a:pt x="1880616" y="2260092"/>
                </a:lnTo>
                <a:lnTo>
                  <a:pt x="1880616" y="9144"/>
                </a:lnTo>
                <a:lnTo>
                  <a:pt x="1876044" y="9144"/>
                </a:lnTo>
                <a:lnTo>
                  <a:pt x="1871471" y="4572"/>
                </a:lnTo>
                <a:close/>
              </a:path>
              <a:path w="1880870" h="2270759">
                <a:moveTo>
                  <a:pt x="1880616" y="2260092"/>
                </a:moveTo>
                <a:lnTo>
                  <a:pt x="1876044" y="2260092"/>
                </a:lnTo>
                <a:lnTo>
                  <a:pt x="1871471" y="2264664"/>
                </a:lnTo>
                <a:lnTo>
                  <a:pt x="1880616" y="2264664"/>
                </a:lnTo>
                <a:lnTo>
                  <a:pt x="1880616" y="2260092"/>
                </a:lnTo>
                <a:close/>
              </a:path>
              <a:path w="1880870" h="2270759">
                <a:moveTo>
                  <a:pt x="9143" y="4572"/>
                </a:moveTo>
                <a:lnTo>
                  <a:pt x="4572" y="9144"/>
                </a:lnTo>
                <a:lnTo>
                  <a:pt x="9143" y="9144"/>
                </a:lnTo>
                <a:lnTo>
                  <a:pt x="9143" y="4572"/>
                </a:lnTo>
                <a:close/>
              </a:path>
              <a:path w="1880870" h="2270759">
                <a:moveTo>
                  <a:pt x="1871471" y="4572"/>
                </a:moveTo>
                <a:lnTo>
                  <a:pt x="9143" y="4572"/>
                </a:lnTo>
                <a:lnTo>
                  <a:pt x="9143" y="9144"/>
                </a:lnTo>
                <a:lnTo>
                  <a:pt x="1871471" y="9143"/>
                </a:lnTo>
                <a:lnTo>
                  <a:pt x="1871471" y="4572"/>
                </a:lnTo>
                <a:close/>
              </a:path>
              <a:path w="1880870" h="2270759">
                <a:moveTo>
                  <a:pt x="1880616" y="4572"/>
                </a:moveTo>
                <a:lnTo>
                  <a:pt x="1871471" y="4572"/>
                </a:lnTo>
                <a:lnTo>
                  <a:pt x="1876044" y="9144"/>
                </a:lnTo>
                <a:lnTo>
                  <a:pt x="1880616" y="9144"/>
                </a:lnTo>
                <a:lnTo>
                  <a:pt x="1880616" y="4572"/>
                </a:lnTo>
                <a:close/>
              </a:path>
            </a:pathLst>
          </a:custGeom>
          <a:solidFill>
            <a:srgbClr val="000000"/>
          </a:solidFill>
        </p:spPr>
        <p:txBody>
          <a:bodyPr wrap="square" lIns="0" tIns="0" rIns="0" bIns="0" rtlCol="0"/>
          <a:lstStyle/>
          <a:p>
            <a:endParaRPr/>
          </a:p>
        </p:txBody>
      </p:sp>
      <p:sp>
        <p:nvSpPr>
          <p:cNvPr id="9" name="object 9"/>
          <p:cNvSpPr txBox="1"/>
          <p:nvPr/>
        </p:nvSpPr>
        <p:spPr>
          <a:xfrm>
            <a:off x="2361577" y="4755895"/>
            <a:ext cx="929640" cy="262890"/>
          </a:xfrm>
          <a:prstGeom prst="rect">
            <a:avLst/>
          </a:prstGeom>
        </p:spPr>
        <p:txBody>
          <a:bodyPr vert="horz" wrap="square" lIns="0" tIns="0" rIns="0" bIns="0" rtlCol="0">
            <a:spAutoFit/>
          </a:bodyPr>
          <a:lstStyle/>
          <a:p>
            <a:pPr marL="12700">
              <a:lnSpc>
                <a:spcPct val="100000"/>
              </a:lnSpc>
            </a:pPr>
            <a:r>
              <a:rPr sz="1600" dirty="0">
                <a:latin typeface="Arial"/>
                <a:cs typeface="Arial"/>
              </a:rPr>
              <a:t>v</a:t>
            </a:r>
            <a:r>
              <a:rPr sz="1600" spc="-5" dirty="0">
                <a:latin typeface="Arial"/>
                <a:cs typeface="Arial"/>
              </a:rPr>
              <a:t>1:</a:t>
            </a:r>
            <a:r>
              <a:rPr sz="1600" spc="-90" dirty="0">
                <a:latin typeface="Arial"/>
                <a:cs typeface="Arial"/>
              </a:rPr>
              <a:t>V</a:t>
            </a:r>
            <a:r>
              <a:rPr sz="1600" spc="-5" dirty="0">
                <a:latin typeface="Arial"/>
                <a:cs typeface="Arial"/>
              </a:rPr>
              <a:t>o</a:t>
            </a:r>
            <a:r>
              <a:rPr sz="1600" dirty="0">
                <a:latin typeface="Arial"/>
                <a:cs typeface="Arial"/>
              </a:rPr>
              <a:t>i</a:t>
            </a:r>
            <a:r>
              <a:rPr sz="1600" spc="-5" dirty="0">
                <a:latin typeface="Arial"/>
                <a:cs typeface="Arial"/>
              </a:rPr>
              <a:t>tu</a:t>
            </a:r>
            <a:r>
              <a:rPr sz="1600" spc="-10" dirty="0">
                <a:latin typeface="Arial"/>
                <a:cs typeface="Arial"/>
              </a:rPr>
              <a:t>r</a:t>
            </a:r>
            <a:r>
              <a:rPr sz="1600" spc="-5" dirty="0">
                <a:latin typeface="Arial"/>
                <a:cs typeface="Arial"/>
              </a:rPr>
              <a:t>e</a:t>
            </a:r>
            <a:endParaRPr sz="1600" dirty="0">
              <a:latin typeface="Arial"/>
              <a:cs typeface="Arial"/>
            </a:endParaRPr>
          </a:p>
        </p:txBody>
      </p:sp>
      <p:sp>
        <p:nvSpPr>
          <p:cNvPr id="10" name="object 10"/>
          <p:cNvSpPr txBox="1"/>
          <p:nvPr/>
        </p:nvSpPr>
        <p:spPr>
          <a:xfrm>
            <a:off x="1969909" y="4999227"/>
            <a:ext cx="1463675" cy="978535"/>
          </a:xfrm>
          <a:prstGeom prst="rect">
            <a:avLst/>
          </a:prstGeom>
        </p:spPr>
        <p:txBody>
          <a:bodyPr vert="horz" wrap="square" lIns="0" tIns="0" rIns="0" bIns="0" rtlCol="0">
            <a:spAutoFit/>
          </a:bodyPr>
          <a:lstStyle/>
          <a:p>
            <a:pPr marL="12700" marR="5080">
              <a:lnSpc>
                <a:spcPct val="150000"/>
              </a:lnSpc>
            </a:pPr>
            <a:r>
              <a:rPr sz="1400" b="1" spc="-10" dirty="0">
                <a:solidFill>
                  <a:srgbClr val="000065"/>
                </a:solidFill>
                <a:latin typeface="Arial"/>
                <a:cs typeface="Arial"/>
              </a:rPr>
              <a:t>Cou</a:t>
            </a:r>
            <a:r>
              <a:rPr sz="1400" b="1" spc="5" dirty="0">
                <a:solidFill>
                  <a:srgbClr val="000065"/>
                </a:solidFill>
                <a:latin typeface="Arial"/>
                <a:cs typeface="Arial"/>
              </a:rPr>
              <a:t>l</a:t>
            </a:r>
            <a:r>
              <a:rPr sz="1400" b="1" spc="-5" dirty="0">
                <a:solidFill>
                  <a:srgbClr val="000065"/>
                </a:solidFill>
                <a:latin typeface="Arial"/>
                <a:cs typeface="Arial"/>
              </a:rPr>
              <a:t>e</a:t>
            </a:r>
            <a:r>
              <a:rPr sz="1400" b="1" spc="-10" dirty="0">
                <a:solidFill>
                  <a:srgbClr val="000065"/>
                </a:solidFill>
                <a:latin typeface="Arial"/>
                <a:cs typeface="Arial"/>
              </a:rPr>
              <a:t>u</a:t>
            </a:r>
            <a:r>
              <a:rPr sz="1400" b="1" spc="5" dirty="0">
                <a:solidFill>
                  <a:srgbClr val="000065"/>
                </a:solidFill>
                <a:latin typeface="Arial"/>
                <a:cs typeface="Arial"/>
              </a:rPr>
              <a:t>r</a:t>
            </a:r>
            <a:r>
              <a:rPr sz="1400" b="1" spc="-5" dirty="0">
                <a:solidFill>
                  <a:srgbClr val="000065"/>
                </a:solidFill>
                <a:latin typeface="Arial"/>
                <a:cs typeface="Arial"/>
              </a:rPr>
              <a:t>=</a:t>
            </a:r>
            <a:r>
              <a:rPr sz="1400" b="1" spc="-10" dirty="0">
                <a:solidFill>
                  <a:srgbClr val="000065"/>
                </a:solidFill>
                <a:latin typeface="Arial"/>
                <a:cs typeface="Arial"/>
              </a:rPr>
              <a:t>"</a:t>
            </a:r>
            <a:r>
              <a:rPr sz="1400" b="1" spc="5" dirty="0">
                <a:solidFill>
                  <a:srgbClr val="000065"/>
                </a:solidFill>
                <a:latin typeface="Arial"/>
                <a:cs typeface="Arial"/>
              </a:rPr>
              <a:t>r</a:t>
            </a:r>
            <a:r>
              <a:rPr sz="1400" b="1" spc="-10" dirty="0">
                <a:solidFill>
                  <a:srgbClr val="000065"/>
                </a:solidFill>
                <a:latin typeface="Arial"/>
                <a:cs typeface="Arial"/>
              </a:rPr>
              <a:t>oug</a:t>
            </a:r>
            <a:r>
              <a:rPr sz="1400" b="1" spc="-5" dirty="0">
                <a:solidFill>
                  <a:srgbClr val="000065"/>
                </a:solidFill>
                <a:latin typeface="Arial"/>
                <a:cs typeface="Arial"/>
              </a:rPr>
              <a:t>e</a:t>
            </a:r>
            <a:r>
              <a:rPr sz="1400" b="1" dirty="0">
                <a:solidFill>
                  <a:srgbClr val="000065"/>
                </a:solidFill>
                <a:latin typeface="Arial"/>
                <a:cs typeface="Arial"/>
              </a:rPr>
              <a:t>"  </a:t>
            </a:r>
            <a:r>
              <a:rPr sz="1400" b="1" spc="-5" dirty="0">
                <a:solidFill>
                  <a:srgbClr val="000065"/>
                </a:solidFill>
                <a:latin typeface="Arial"/>
                <a:cs typeface="Arial"/>
              </a:rPr>
              <a:t>Carburant=20  Puissance=120</a:t>
            </a:r>
            <a:endParaRPr sz="1400" dirty="0">
              <a:latin typeface="Arial"/>
              <a:cs typeface="Arial"/>
            </a:endParaRPr>
          </a:p>
        </p:txBody>
      </p:sp>
      <p:sp>
        <p:nvSpPr>
          <p:cNvPr id="11" name="object 11"/>
          <p:cNvSpPr txBox="1"/>
          <p:nvPr/>
        </p:nvSpPr>
        <p:spPr>
          <a:xfrm>
            <a:off x="1969909" y="5959347"/>
            <a:ext cx="928369" cy="978535"/>
          </a:xfrm>
          <a:prstGeom prst="rect">
            <a:avLst/>
          </a:prstGeom>
        </p:spPr>
        <p:txBody>
          <a:bodyPr vert="horz" wrap="square" lIns="0" tIns="0" rIns="0" bIns="0" rtlCol="0">
            <a:spAutoFit/>
          </a:bodyPr>
          <a:lstStyle/>
          <a:p>
            <a:pPr marL="12700" marR="5080" algn="just">
              <a:lnSpc>
                <a:spcPct val="150000"/>
              </a:lnSpc>
            </a:pPr>
            <a:r>
              <a:rPr sz="1400" b="1" spc="-10" dirty="0">
                <a:solidFill>
                  <a:srgbClr val="CC0000"/>
                </a:solidFill>
                <a:latin typeface="Arial"/>
                <a:cs typeface="Arial"/>
              </a:rPr>
              <a:t>d</a:t>
            </a:r>
            <a:r>
              <a:rPr sz="1400" b="1" spc="-5" dirty="0">
                <a:solidFill>
                  <a:srgbClr val="CC0000"/>
                </a:solidFill>
                <a:latin typeface="Arial"/>
                <a:cs typeface="Arial"/>
              </a:rPr>
              <a:t>ema</a:t>
            </a:r>
            <a:r>
              <a:rPr sz="1400" b="1" spc="5" dirty="0">
                <a:solidFill>
                  <a:srgbClr val="CC0000"/>
                </a:solidFill>
                <a:latin typeface="Arial"/>
                <a:cs typeface="Arial"/>
              </a:rPr>
              <a:t>rr</a:t>
            </a:r>
            <a:r>
              <a:rPr sz="1400" b="1" spc="-5" dirty="0">
                <a:solidFill>
                  <a:srgbClr val="CC0000"/>
                </a:solidFill>
                <a:latin typeface="Arial"/>
                <a:cs typeface="Arial"/>
              </a:rPr>
              <a:t>e</a:t>
            </a:r>
            <a:r>
              <a:rPr sz="1400" b="1" spc="5" dirty="0">
                <a:solidFill>
                  <a:srgbClr val="CC0000"/>
                </a:solidFill>
                <a:latin typeface="Arial"/>
                <a:cs typeface="Arial"/>
              </a:rPr>
              <a:t>r</a:t>
            </a:r>
            <a:r>
              <a:rPr sz="1400" b="1" dirty="0">
                <a:solidFill>
                  <a:srgbClr val="CC0000"/>
                </a:solidFill>
                <a:latin typeface="Arial"/>
                <a:cs typeface="Arial"/>
              </a:rPr>
              <a:t>()  </a:t>
            </a:r>
            <a:r>
              <a:rPr sz="1400" b="1" spc="-5" dirty="0">
                <a:solidFill>
                  <a:srgbClr val="CC0000"/>
                </a:solidFill>
                <a:latin typeface="Arial"/>
                <a:cs typeface="Arial"/>
              </a:rPr>
              <a:t>acce</a:t>
            </a:r>
            <a:r>
              <a:rPr sz="1400" b="1" spc="5" dirty="0">
                <a:solidFill>
                  <a:srgbClr val="CC0000"/>
                </a:solidFill>
                <a:latin typeface="Arial"/>
                <a:cs typeface="Arial"/>
              </a:rPr>
              <a:t>l</a:t>
            </a:r>
            <a:r>
              <a:rPr sz="1400" b="1" spc="-5" dirty="0">
                <a:solidFill>
                  <a:srgbClr val="CC0000"/>
                </a:solidFill>
                <a:latin typeface="Arial"/>
                <a:cs typeface="Arial"/>
              </a:rPr>
              <a:t>e</a:t>
            </a:r>
            <a:r>
              <a:rPr sz="1400" b="1" spc="5" dirty="0">
                <a:solidFill>
                  <a:srgbClr val="CC0000"/>
                </a:solidFill>
                <a:latin typeface="Arial"/>
                <a:cs typeface="Arial"/>
              </a:rPr>
              <a:t>r</a:t>
            </a:r>
            <a:r>
              <a:rPr sz="1400" b="1" spc="-5" dirty="0">
                <a:solidFill>
                  <a:srgbClr val="CC0000"/>
                </a:solidFill>
                <a:latin typeface="Arial"/>
                <a:cs typeface="Arial"/>
              </a:rPr>
              <a:t>e</a:t>
            </a:r>
            <a:r>
              <a:rPr sz="1400" b="1" spc="-10" dirty="0">
                <a:solidFill>
                  <a:srgbClr val="CC0000"/>
                </a:solidFill>
                <a:latin typeface="Arial"/>
                <a:cs typeface="Arial"/>
              </a:rPr>
              <a:t>r</a:t>
            </a:r>
            <a:r>
              <a:rPr sz="1400" b="1" dirty="0">
                <a:solidFill>
                  <a:srgbClr val="CC0000"/>
                </a:solidFill>
                <a:latin typeface="Arial"/>
                <a:cs typeface="Arial"/>
              </a:rPr>
              <a:t>()  Freiner()</a:t>
            </a:r>
            <a:endParaRPr sz="1400">
              <a:latin typeface="Arial"/>
              <a:cs typeface="Arial"/>
            </a:endParaRPr>
          </a:p>
        </p:txBody>
      </p:sp>
      <p:sp>
        <p:nvSpPr>
          <p:cNvPr id="12" name="object 12"/>
          <p:cNvSpPr/>
          <p:nvPr/>
        </p:nvSpPr>
        <p:spPr>
          <a:xfrm>
            <a:off x="1892680" y="5002529"/>
            <a:ext cx="1871980" cy="0"/>
          </a:xfrm>
          <a:custGeom>
            <a:avLst/>
            <a:gdLst/>
            <a:ahLst/>
            <a:cxnLst/>
            <a:rect l="l" t="t" r="r" b="b"/>
            <a:pathLst>
              <a:path w="1871979">
                <a:moveTo>
                  <a:pt x="0" y="0"/>
                </a:moveTo>
                <a:lnTo>
                  <a:pt x="1871471" y="0"/>
                </a:lnTo>
              </a:path>
            </a:pathLst>
          </a:custGeom>
          <a:ln w="13715">
            <a:solidFill>
              <a:srgbClr val="000000"/>
            </a:solidFill>
          </a:ln>
        </p:spPr>
        <p:txBody>
          <a:bodyPr wrap="square" lIns="0" tIns="0" rIns="0" bIns="0" rtlCol="0"/>
          <a:lstStyle/>
          <a:p>
            <a:endParaRPr/>
          </a:p>
        </p:txBody>
      </p:sp>
      <p:sp>
        <p:nvSpPr>
          <p:cNvPr id="13" name="object 13"/>
          <p:cNvSpPr/>
          <p:nvPr/>
        </p:nvSpPr>
        <p:spPr>
          <a:xfrm>
            <a:off x="1892680" y="6009894"/>
            <a:ext cx="1871980" cy="0"/>
          </a:xfrm>
          <a:custGeom>
            <a:avLst/>
            <a:gdLst/>
            <a:ahLst/>
            <a:cxnLst/>
            <a:rect l="l" t="t" r="r" b="b"/>
            <a:pathLst>
              <a:path w="1871979">
                <a:moveTo>
                  <a:pt x="0" y="0"/>
                </a:moveTo>
                <a:lnTo>
                  <a:pt x="1871471" y="0"/>
                </a:lnTo>
              </a:path>
            </a:pathLst>
          </a:custGeom>
          <a:ln w="10668">
            <a:solidFill>
              <a:srgbClr val="000000"/>
            </a:solidFill>
          </a:ln>
        </p:spPr>
        <p:txBody>
          <a:bodyPr wrap="square" lIns="0" tIns="0" rIns="0" bIns="0" rtlCol="0"/>
          <a:lstStyle/>
          <a:p>
            <a:endParaRPr/>
          </a:p>
        </p:txBody>
      </p:sp>
      <p:sp>
        <p:nvSpPr>
          <p:cNvPr id="14" name="object 14"/>
          <p:cNvSpPr txBox="1"/>
          <p:nvPr/>
        </p:nvSpPr>
        <p:spPr>
          <a:xfrm>
            <a:off x="4274197" y="5277611"/>
            <a:ext cx="1406525" cy="294005"/>
          </a:xfrm>
          <a:prstGeom prst="rect">
            <a:avLst/>
          </a:prstGeom>
        </p:spPr>
        <p:txBody>
          <a:bodyPr vert="horz" wrap="square" lIns="0" tIns="0" rIns="0" bIns="0" rtlCol="0">
            <a:spAutoFit/>
          </a:bodyPr>
          <a:lstStyle/>
          <a:p>
            <a:pPr marL="12700">
              <a:lnSpc>
                <a:spcPct val="100000"/>
              </a:lnSpc>
            </a:pPr>
            <a:r>
              <a:rPr sz="1800" spc="-5" dirty="0">
                <a:latin typeface="Arial"/>
                <a:cs typeface="Arial"/>
              </a:rPr>
              <a:t>État de</a:t>
            </a:r>
            <a:r>
              <a:rPr sz="1800" spc="-85" dirty="0">
                <a:latin typeface="Arial"/>
                <a:cs typeface="Arial"/>
              </a:rPr>
              <a:t> </a:t>
            </a:r>
            <a:r>
              <a:rPr sz="1800" spc="-5" dirty="0">
                <a:latin typeface="Arial"/>
                <a:cs typeface="Arial"/>
              </a:rPr>
              <a:t>l’objet</a:t>
            </a:r>
            <a:endParaRPr sz="1800">
              <a:latin typeface="Arial"/>
              <a:cs typeface="Arial"/>
            </a:endParaRPr>
          </a:p>
        </p:txBody>
      </p:sp>
      <p:sp>
        <p:nvSpPr>
          <p:cNvPr id="15" name="object 15"/>
          <p:cNvSpPr/>
          <p:nvPr/>
        </p:nvSpPr>
        <p:spPr>
          <a:xfrm>
            <a:off x="6283325" y="4642103"/>
            <a:ext cx="1871980" cy="2260600"/>
          </a:xfrm>
          <a:custGeom>
            <a:avLst/>
            <a:gdLst/>
            <a:ahLst/>
            <a:cxnLst/>
            <a:rect l="l" t="t" r="r" b="b"/>
            <a:pathLst>
              <a:path w="1871979" h="2260600">
                <a:moveTo>
                  <a:pt x="0" y="2260092"/>
                </a:moveTo>
                <a:lnTo>
                  <a:pt x="1871472" y="2260092"/>
                </a:lnTo>
                <a:lnTo>
                  <a:pt x="1871472" y="0"/>
                </a:lnTo>
                <a:lnTo>
                  <a:pt x="0" y="0"/>
                </a:lnTo>
                <a:lnTo>
                  <a:pt x="0" y="2260092"/>
                </a:lnTo>
                <a:close/>
              </a:path>
            </a:pathLst>
          </a:custGeom>
          <a:solidFill>
            <a:srgbClr val="FFFFFF"/>
          </a:solidFill>
        </p:spPr>
        <p:txBody>
          <a:bodyPr wrap="square" lIns="0" tIns="0" rIns="0" bIns="0" rtlCol="0"/>
          <a:lstStyle/>
          <a:p>
            <a:endParaRPr/>
          </a:p>
        </p:txBody>
      </p:sp>
      <p:sp>
        <p:nvSpPr>
          <p:cNvPr id="16" name="object 16"/>
          <p:cNvSpPr/>
          <p:nvPr/>
        </p:nvSpPr>
        <p:spPr>
          <a:xfrm>
            <a:off x="6278753" y="4637532"/>
            <a:ext cx="1880870" cy="2270760"/>
          </a:xfrm>
          <a:custGeom>
            <a:avLst/>
            <a:gdLst/>
            <a:ahLst/>
            <a:cxnLst/>
            <a:rect l="l" t="t" r="r" b="b"/>
            <a:pathLst>
              <a:path w="1880870" h="2270759">
                <a:moveTo>
                  <a:pt x="1880616" y="0"/>
                </a:moveTo>
                <a:lnTo>
                  <a:pt x="0" y="0"/>
                </a:lnTo>
                <a:lnTo>
                  <a:pt x="0" y="2270760"/>
                </a:lnTo>
                <a:lnTo>
                  <a:pt x="1880616" y="2270760"/>
                </a:lnTo>
                <a:lnTo>
                  <a:pt x="1880616" y="2264664"/>
                </a:lnTo>
                <a:lnTo>
                  <a:pt x="9144" y="2264664"/>
                </a:lnTo>
                <a:lnTo>
                  <a:pt x="4572" y="2260092"/>
                </a:lnTo>
                <a:lnTo>
                  <a:pt x="9144" y="2260092"/>
                </a:lnTo>
                <a:lnTo>
                  <a:pt x="9144" y="9144"/>
                </a:lnTo>
                <a:lnTo>
                  <a:pt x="4572" y="9144"/>
                </a:lnTo>
                <a:lnTo>
                  <a:pt x="9144" y="4572"/>
                </a:lnTo>
                <a:lnTo>
                  <a:pt x="1880616" y="4572"/>
                </a:lnTo>
                <a:lnTo>
                  <a:pt x="1880616" y="0"/>
                </a:lnTo>
                <a:close/>
              </a:path>
              <a:path w="1880870" h="2270759">
                <a:moveTo>
                  <a:pt x="9144" y="2260092"/>
                </a:moveTo>
                <a:lnTo>
                  <a:pt x="4572" y="2260092"/>
                </a:lnTo>
                <a:lnTo>
                  <a:pt x="9144" y="2264664"/>
                </a:lnTo>
                <a:lnTo>
                  <a:pt x="9144" y="2260092"/>
                </a:lnTo>
                <a:close/>
              </a:path>
              <a:path w="1880870" h="2270759">
                <a:moveTo>
                  <a:pt x="1871472" y="2260092"/>
                </a:moveTo>
                <a:lnTo>
                  <a:pt x="9144" y="2260092"/>
                </a:lnTo>
                <a:lnTo>
                  <a:pt x="9144" y="2264664"/>
                </a:lnTo>
                <a:lnTo>
                  <a:pt x="1871472" y="2264664"/>
                </a:lnTo>
                <a:lnTo>
                  <a:pt x="1871472" y="2260092"/>
                </a:lnTo>
                <a:close/>
              </a:path>
              <a:path w="1880870" h="2270759">
                <a:moveTo>
                  <a:pt x="1871472" y="4572"/>
                </a:moveTo>
                <a:lnTo>
                  <a:pt x="1871472" y="2264664"/>
                </a:lnTo>
                <a:lnTo>
                  <a:pt x="1876044" y="2260092"/>
                </a:lnTo>
                <a:lnTo>
                  <a:pt x="1880616" y="2260092"/>
                </a:lnTo>
                <a:lnTo>
                  <a:pt x="1880616" y="9144"/>
                </a:lnTo>
                <a:lnTo>
                  <a:pt x="1876044" y="9144"/>
                </a:lnTo>
                <a:lnTo>
                  <a:pt x="1871472" y="4572"/>
                </a:lnTo>
                <a:close/>
              </a:path>
              <a:path w="1880870" h="2270759">
                <a:moveTo>
                  <a:pt x="1880616" y="2260092"/>
                </a:moveTo>
                <a:lnTo>
                  <a:pt x="1876044" y="2260092"/>
                </a:lnTo>
                <a:lnTo>
                  <a:pt x="1871472" y="2264664"/>
                </a:lnTo>
                <a:lnTo>
                  <a:pt x="1880616" y="2264664"/>
                </a:lnTo>
                <a:lnTo>
                  <a:pt x="1880616" y="2260092"/>
                </a:lnTo>
                <a:close/>
              </a:path>
              <a:path w="1880870" h="2270759">
                <a:moveTo>
                  <a:pt x="9144" y="4572"/>
                </a:moveTo>
                <a:lnTo>
                  <a:pt x="4572" y="9144"/>
                </a:lnTo>
                <a:lnTo>
                  <a:pt x="9144" y="9144"/>
                </a:lnTo>
                <a:lnTo>
                  <a:pt x="9144" y="4572"/>
                </a:lnTo>
                <a:close/>
              </a:path>
              <a:path w="1880870" h="2270759">
                <a:moveTo>
                  <a:pt x="1871472" y="4572"/>
                </a:moveTo>
                <a:lnTo>
                  <a:pt x="9144" y="4572"/>
                </a:lnTo>
                <a:lnTo>
                  <a:pt x="9144" y="9144"/>
                </a:lnTo>
                <a:lnTo>
                  <a:pt x="1871472" y="9144"/>
                </a:lnTo>
                <a:lnTo>
                  <a:pt x="1871472" y="4572"/>
                </a:lnTo>
                <a:close/>
              </a:path>
              <a:path w="1880870" h="2270759">
                <a:moveTo>
                  <a:pt x="1880616" y="4572"/>
                </a:moveTo>
                <a:lnTo>
                  <a:pt x="1871472" y="4572"/>
                </a:lnTo>
                <a:lnTo>
                  <a:pt x="1876044" y="9144"/>
                </a:lnTo>
                <a:lnTo>
                  <a:pt x="1880616" y="9144"/>
                </a:lnTo>
                <a:lnTo>
                  <a:pt x="1880616" y="4572"/>
                </a:lnTo>
                <a:close/>
              </a:path>
            </a:pathLst>
          </a:custGeom>
          <a:solidFill>
            <a:srgbClr val="000000"/>
          </a:solidFill>
        </p:spPr>
        <p:txBody>
          <a:bodyPr wrap="square" lIns="0" tIns="0" rIns="0" bIns="0" rtlCol="0"/>
          <a:lstStyle/>
          <a:p>
            <a:endParaRPr/>
          </a:p>
        </p:txBody>
      </p:sp>
      <p:sp>
        <p:nvSpPr>
          <p:cNvPr id="17" name="object 17"/>
          <p:cNvSpPr txBox="1"/>
          <p:nvPr/>
        </p:nvSpPr>
        <p:spPr>
          <a:xfrm>
            <a:off x="6828421" y="4682744"/>
            <a:ext cx="779780" cy="262890"/>
          </a:xfrm>
          <a:prstGeom prst="rect">
            <a:avLst/>
          </a:prstGeom>
        </p:spPr>
        <p:txBody>
          <a:bodyPr vert="horz" wrap="square" lIns="0" tIns="0" rIns="0" bIns="0" rtlCol="0">
            <a:spAutoFit/>
          </a:bodyPr>
          <a:lstStyle/>
          <a:p>
            <a:pPr marL="12700">
              <a:lnSpc>
                <a:spcPct val="100000"/>
              </a:lnSpc>
            </a:pPr>
            <a:r>
              <a:rPr sz="1600" spc="-5" dirty="0">
                <a:latin typeface="Arial"/>
                <a:cs typeface="Arial"/>
              </a:rPr>
              <a:t>:</a:t>
            </a:r>
            <a:r>
              <a:rPr sz="1600" spc="-10" dirty="0">
                <a:latin typeface="Arial"/>
                <a:cs typeface="Arial"/>
              </a:rPr>
              <a:t>F</a:t>
            </a:r>
            <a:r>
              <a:rPr sz="1600" spc="-5" dirty="0">
                <a:latin typeface="Arial"/>
                <a:cs typeface="Arial"/>
              </a:rPr>
              <a:t>enet</a:t>
            </a:r>
            <a:r>
              <a:rPr sz="1600" spc="-10" dirty="0">
                <a:latin typeface="Arial"/>
                <a:cs typeface="Arial"/>
              </a:rPr>
              <a:t>r</a:t>
            </a:r>
            <a:r>
              <a:rPr sz="1600" spc="-5" dirty="0">
                <a:latin typeface="Arial"/>
                <a:cs typeface="Arial"/>
              </a:rPr>
              <a:t>e</a:t>
            </a:r>
            <a:endParaRPr sz="1600">
              <a:latin typeface="Arial"/>
              <a:cs typeface="Arial"/>
            </a:endParaRPr>
          </a:p>
        </p:txBody>
      </p:sp>
      <p:sp>
        <p:nvSpPr>
          <p:cNvPr id="18" name="object 18"/>
          <p:cNvSpPr txBox="1"/>
          <p:nvPr/>
        </p:nvSpPr>
        <p:spPr>
          <a:xfrm>
            <a:off x="6362077" y="4926076"/>
            <a:ext cx="1411605" cy="978535"/>
          </a:xfrm>
          <a:prstGeom prst="rect">
            <a:avLst/>
          </a:prstGeom>
        </p:spPr>
        <p:txBody>
          <a:bodyPr vert="horz" wrap="square" lIns="0" tIns="0" rIns="0" bIns="0" rtlCol="0">
            <a:spAutoFit/>
          </a:bodyPr>
          <a:lstStyle/>
          <a:p>
            <a:pPr marL="12700" marR="5080">
              <a:lnSpc>
                <a:spcPct val="150000"/>
              </a:lnSpc>
            </a:pPr>
            <a:r>
              <a:rPr sz="1400" b="1" dirty="0">
                <a:solidFill>
                  <a:srgbClr val="000065"/>
                </a:solidFill>
                <a:latin typeface="Arial"/>
                <a:cs typeface="Arial"/>
              </a:rPr>
              <a:t>t</a:t>
            </a:r>
            <a:r>
              <a:rPr sz="1400" b="1" spc="5" dirty="0">
                <a:solidFill>
                  <a:srgbClr val="000065"/>
                </a:solidFill>
                <a:latin typeface="Arial"/>
                <a:cs typeface="Arial"/>
              </a:rPr>
              <a:t>i</a:t>
            </a:r>
            <a:r>
              <a:rPr sz="1400" b="1" dirty="0">
                <a:solidFill>
                  <a:srgbClr val="000065"/>
                </a:solidFill>
                <a:latin typeface="Arial"/>
                <a:cs typeface="Arial"/>
              </a:rPr>
              <a:t>t</a:t>
            </a:r>
            <a:r>
              <a:rPr sz="1400" b="1" spc="5" dirty="0">
                <a:solidFill>
                  <a:srgbClr val="000065"/>
                </a:solidFill>
                <a:latin typeface="Arial"/>
                <a:cs typeface="Arial"/>
              </a:rPr>
              <a:t>r</a:t>
            </a:r>
            <a:r>
              <a:rPr sz="1400" b="1" spc="-5" dirty="0">
                <a:solidFill>
                  <a:srgbClr val="000065"/>
                </a:solidFill>
                <a:latin typeface="Arial"/>
                <a:cs typeface="Arial"/>
              </a:rPr>
              <a:t>e=</a:t>
            </a:r>
            <a:r>
              <a:rPr sz="1400" b="1" spc="-10" dirty="0">
                <a:solidFill>
                  <a:srgbClr val="000065"/>
                </a:solidFill>
                <a:latin typeface="Arial"/>
                <a:cs typeface="Arial"/>
              </a:rPr>
              <a:t>"</a:t>
            </a:r>
            <a:r>
              <a:rPr sz="1400" b="1" spc="-20" dirty="0">
                <a:solidFill>
                  <a:srgbClr val="000065"/>
                </a:solidFill>
                <a:latin typeface="Arial"/>
                <a:cs typeface="Arial"/>
              </a:rPr>
              <a:t>W</a:t>
            </a:r>
            <a:r>
              <a:rPr sz="1400" b="1" spc="5" dirty="0">
                <a:solidFill>
                  <a:srgbClr val="000065"/>
                </a:solidFill>
                <a:latin typeface="Arial"/>
                <a:cs typeface="Arial"/>
              </a:rPr>
              <a:t>i</a:t>
            </a:r>
            <a:r>
              <a:rPr sz="1400" b="1" spc="-10" dirty="0">
                <a:solidFill>
                  <a:srgbClr val="000065"/>
                </a:solidFill>
                <a:latin typeface="Arial"/>
                <a:cs typeface="Arial"/>
              </a:rPr>
              <a:t>n</a:t>
            </a:r>
            <a:r>
              <a:rPr sz="1400" b="1" spc="-30" dirty="0">
                <a:solidFill>
                  <a:srgbClr val="000065"/>
                </a:solidFill>
                <a:latin typeface="Arial"/>
                <a:cs typeface="Arial"/>
              </a:rPr>
              <a:t>W</a:t>
            </a:r>
            <a:r>
              <a:rPr sz="1400" b="1" spc="-10" dirty="0">
                <a:solidFill>
                  <a:srgbClr val="000065"/>
                </a:solidFill>
                <a:latin typeface="Arial"/>
                <a:cs typeface="Arial"/>
              </a:rPr>
              <a:t>o</a:t>
            </a:r>
            <a:r>
              <a:rPr sz="1400" b="1" spc="5" dirty="0">
                <a:solidFill>
                  <a:srgbClr val="000065"/>
                </a:solidFill>
                <a:latin typeface="Arial"/>
                <a:cs typeface="Arial"/>
              </a:rPr>
              <a:t>r</a:t>
            </a:r>
            <a:r>
              <a:rPr sz="1400" b="1" spc="-10" dirty="0">
                <a:solidFill>
                  <a:srgbClr val="000065"/>
                </a:solidFill>
                <a:latin typeface="Arial"/>
                <a:cs typeface="Arial"/>
              </a:rPr>
              <a:t>d</a:t>
            </a:r>
            <a:r>
              <a:rPr sz="1400" b="1" dirty="0">
                <a:solidFill>
                  <a:srgbClr val="000065"/>
                </a:solidFill>
                <a:latin typeface="Arial"/>
                <a:cs typeface="Arial"/>
              </a:rPr>
              <a:t>"  </a:t>
            </a:r>
            <a:r>
              <a:rPr sz="1400" b="1" spc="-5" dirty="0">
                <a:solidFill>
                  <a:srgbClr val="000065"/>
                </a:solidFill>
                <a:latin typeface="Arial"/>
                <a:cs typeface="Arial"/>
              </a:rPr>
              <a:t>largeur=400  hauteur=300</a:t>
            </a:r>
            <a:endParaRPr sz="1400">
              <a:latin typeface="Arial"/>
              <a:cs typeface="Arial"/>
            </a:endParaRPr>
          </a:p>
        </p:txBody>
      </p:sp>
      <p:sp>
        <p:nvSpPr>
          <p:cNvPr id="19" name="object 19"/>
          <p:cNvSpPr txBox="1"/>
          <p:nvPr/>
        </p:nvSpPr>
        <p:spPr>
          <a:xfrm>
            <a:off x="8142096" y="6312916"/>
            <a:ext cx="1331595" cy="231775"/>
          </a:xfrm>
          <a:prstGeom prst="rect">
            <a:avLst/>
          </a:prstGeom>
        </p:spPr>
        <p:txBody>
          <a:bodyPr vert="horz" wrap="square" lIns="0" tIns="0" rIns="0" bIns="0" rtlCol="0">
            <a:spAutoFit/>
          </a:bodyPr>
          <a:lstStyle/>
          <a:p>
            <a:pPr marL="12700">
              <a:lnSpc>
                <a:spcPct val="100000"/>
              </a:lnSpc>
              <a:tabLst>
                <a:tab pos="1318260" algn="l"/>
              </a:tabLst>
            </a:pPr>
            <a:r>
              <a:rPr sz="1400" b="1" u="heavy" dirty="0">
                <a:solidFill>
                  <a:srgbClr val="CC0000"/>
                </a:solidFill>
                <a:latin typeface="Arial"/>
                <a:cs typeface="Arial"/>
              </a:rPr>
              <a:t> 	</a:t>
            </a:r>
            <a:endParaRPr sz="1400">
              <a:latin typeface="Arial"/>
              <a:cs typeface="Arial"/>
            </a:endParaRPr>
          </a:p>
        </p:txBody>
      </p:sp>
      <p:sp>
        <p:nvSpPr>
          <p:cNvPr id="20" name="object 20"/>
          <p:cNvSpPr txBox="1"/>
          <p:nvPr/>
        </p:nvSpPr>
        <p:spPr>
          <a:xfrm>
            <a:off x="6362077" y="6632956"/>
            <a:ext cx="701040" cy="231775"/>
          </a:xfrm>
          <a:prstGeom prst="rect">
            <a:avLst/>
          </a:prstGeom>
        </p:spPr>
        <p:txBody>
          <a:bodyPr vert="horz" wrap="square" lIns="0" tIns="0" rIns="0" bIns="0" rtlCol="0">
            <a:spAutoFit/>
          </a:bodyPr>
          <a:lstStyle/>
          <a:p>
            <a:pPr marL="12700">
              <a:lnSpc>
                <a:spcPct val="100000"/>
              </a:lnSpc>
            </a:pPr>
            <a:r>
              <a:rPr sz="1400" b="1" dirty="0">
                <a:solidFill>
                  <a:srgbClr val="CC0000"/>
                </a:solidFill>
                <a:latin typeface="Arial"/>
                <a:cs typeface="Arial"/>
              </a:rPr>
              <a:t>f</a:t>
            </a:r>
            <a:r>
              <a:rPr sz="1400" b="1" spc="-5" dirty="0">
                <a:solidFill>
                  <a:srgbClr val="CC0000"/>
                </a:solidFill>
                <a:latin typeface="Arial"/>
                <a:cs typeface="Arial"/>
              </a:rPr>
              <a:t>e</a:t>
            </a:r>
            <a:r>
              <a:rPr sz="1400" b="1" spc="5" dirty="0">
                <a:solidFill>
                  <a:srgbClr val="CC0000"/>
                </a:solidFill>
                <a:latin typeface="Arial"/>
                <a:cs typeface="Arial"/>
              </a:rPr>
              <a:t>r</a:t>
            </a:r>
            <a:r>
              <a:rPr sz="1400" b="1" dirty="0">
                <a:solidFill>
                  <a:srgbClr val="CC0000"/>
                </a:solidFill>
                <a:latin typeface="Arial"/>
                <a:cs typeface="Arial"/>
              </a:rPr>
              <a:t>m</a:t>
            </a:r>
            <a:r>
              <a:rPr sz="1400" b="1" spc="-5" dirty="0">
                <a:solidFill>
                  <a:srgbClr val="CC0000"/>
                </a:solidFill>
                <a:latin typeface="Arial"/>
                <a:cs typeface="Arial"/>
              </a:rPr>
              <a:t>e</a:t>
            </a:r>
            <a:r>
              <a:rPr sz="1400" b="1" spc="5" dirty="0">
                <a:solidFill>
                  <a:srgbClr val="CC0000"/>
                </a:solidFill>
                <a:latin typeface="Arial"/>
                <a:cs typeface="Arial"/>
              </a:rPr>
              <a:t>r</a:t>
            </a:r>
            <a:r>
              <a:rPr sz="1400" b="1" dirty="0">
                <a:solidFill>
                  <a:srgbClr val="CC0000"/>
                </a:solidFill>
                <a:latin typeface="Arial"/>
                <a:cs typeface="Arial"/>
              </a:rPr>
              <a:t>()</a:t>
            </a:r>
            <a:endParaRPr sz="1400">
              <a:latin typeface="Arial"/>
              <a:cs typeface="Arial"/>
            </a:endParaRPr>
          </a:p>
        </p:txBody>
      </p:sp>
      <p:sp>
        <p:nvSpPr>
          <p:cNvPr id="21" name="object 21"/>
          <p:cNvSpPr/>
          <p:nvPr/>
        </p:nvSpPr>
        <p:spPr>
          <a:xfrm>
            <a:off x="6283325" y="4930140"/>
            <a:ext cx="1871980" cy="0"/>
          </a:xfrm>
          <a:custGeom>
            <a:avLst/>
            <a:gdLst/>
            <a:ahLst/>
            <a:cxnLst/>
            <a:rect l="l" t="t" r="r" b="b"/>
            <a:pathLst>
              <a:path w="1871979">
                <a:moveTo>
                  <a:pt x="0" y="0"/>
                </a:moveTo>
                <a:lnTo>
                  <a:pt x="1871472" y="0"/>
                </a:lnTo>
              </a:path>
            </a:pathLst>
          </a:custGeom>
          <a:ln w="12192">
            <a:solidFill>
              <a:srgbClr val="000000"/>
            </a:solidFill>
          </a:ln>
        </p:spPr>
        <p:txBody>
          <a:bodyPr wrap="square" lIns="0" tIns="0" rIns="0" bIns="0" rtlCol="0"/>
          <a:lstStyle/>
          <a:p>
            <a:endParaRPr/>
          </a:p>
        </p:txBody>
      </p:sp>
      <p:sp>
        <p:nvSpPr>
          <p:cNvPr id="22" name="object 22"/>
          <p:cNvSpPr/>
          <p:nvPr/>
        </p:nvSpPr>
        <p:spPr>
          <a:xfrm>
            <a:off x="6283325" y="5936741"/>
            <a:ext cx="1871980" cy="0"/>
          </a:xfrm>
          <a:custGeom>
            <a:avLst/>
            <a:gdLst/>
            <a:ahLst/>
            <a:cxnLst/>
            <a:rect l="l" t="t" r="r" b="b"/>
            <a:pathLst>
              <a:path w="1871979">
                <a:moveTo>
                  <a:pt x="0" y="0"/>
                </a:moveTo>
                <a:lnTo>
                  <a:pt x="1871472" y="0"/>
                </a:lnTo>
              </a:path>
            </a:pathLst>
          </a:custGeom>
          <a:ln w="10667">
            <a:solidFill>
              <a:srgbClr val="000000"/>
            </a:solidFill>
          </a:ln>
        </p:spPr>
        <p:txBody>
          <a:bodyPr wrap="square" lIns="0" tIns="0" rIns="0" bIns="0" rtlCol="0"/>
          <a:lstStyle/>
          <a:p>
            <a:endParaRPr/>
          </a:p>
        </p:txBody>
      </p:sp>
      <p:sp>
        <p:nvSpPr>
          <p:cNvPr id="23" name="object 23"/>
          <p:cNvSpPr/>
          <p:nvPr/>
        </p:nvSpPr>
        <p:spPr>
          <a:xfrm>
            <a:off x="5990716" y="4927091"/>
            <a:ext cx="151130" cy="943610"/>
          </a:xfrm>
          <a:custGeom>
            <a:avLst/>
            <a:gdLst/>
            <a:ahLst/>
            <a:cxnLst/>
            <a:rect l="l" t="t" r="r" b="b"/>
            <a:pathLst>
              <a:path w="151129" h="943610">
                <a:moveTo>
                  <a:pt x="30480" y="471677"/>
                </a:moveTo>
                <a:lnTo>
                  <a:pt x="28956" y="472439"/>
                </a:lnTo>
                <a:lnTo>
                  <a:pt x="21336" y="475487"/>
                </a:lnTo>
                <a:lnTo>
                  <a:pt x="13716" y="475487"/>
                </a:lnTo>
                <a:lnTo>
                  <a:pt x="6096" y="477011"/>
                </a:lnTo>
                <a:lnTo>
                  <a:pt x="12192" y="477011"/>
                </a:lnTo>
                <a:lnTo>
                  <a:pt x="18287" y="478535"/>
                </a:lnTo>
                <a:lnTo>
                  <a:pt x="25908" y="480059"/>
                </a:lnTo>
                <a:lnTo>
                  <a:pt x="32004" y="481583"/>
                </a:lnTo>
                <a:lnTo>
                  <a:pt x="36575" y="484631"/>
                </a:lnTo>
                <a:lnTo>
                  <a:pt x="42672" y="489203"/>
                </a:lnTo>
                <a:lnTo>
                  <a:pt x="47244" y="492251"/>
                </a:lnTo>
                <a:lnTo>
                  <a:pt x="53340" y="496823"/>
                </a:lnTo>
                <a:lnTo>
                  <a:pt x="60960" y="509015"/>
                </a:lnTo>
                <a:lnTo>
                  <a:pt x="70104" y="527303"/>
                </a:lnTo>
                <a:lnTo>
                  <a:pt x="73152" y="542543"/>
                </a:lnTo>
                <a:lnTo>
                  <a:pt x="73152" y="870203"/>
                </a:lnTo>
                <a:lnTo>
                  <a:pt x="76200" y="885443"/>
                </a:lnTo>
                <a:lnTo>
                  <a:pt x="94487" y="918971"/>
                </a:lnTo>
                <a:lnTo>
                  <a:pt x="120396" y="937259"/>
                </a:lnTo>
                <a:lnTo>
                  <a:pt x="126492" y="940307"/>
                </a:lnTo>
                <a:lnTo>
                  <a:pt x="141732" y="943355"/>
                </a:lnTo>
                <a:lnTo>
                  <a:pt x="149352" y="943355"/>
                </a:lnTo>
                <a:lnTo>
                  <a:pt x="150875" y="934211"/>
                </a:lnTo>
                <a:lnTo>
                  <a:pt x="143256" y="934211"/>
                </a:lnTo>
                <a:lnTo>
                  <a:pt x="135636" y="932687"/>
                </a:lnTo>
                <a:lnTo>
                  <a:pt x="102108" y="912875"/>
                </a:lnTo>
                <a:lnTo>
                  <a:pt x="94487" y="902207"/>
                </a:lnTo>
                <a:lnTo>
                  <a:pt x="89916" y="896111"/>
                </a:lnTo>
                <a:lnTo>
                  <a:pt x="88392" y="890015"/>
                </a:lnTo>
                <a:lnTo>
                  <a:pt x="85344" y="882395"/>
                </a:lnTo>
                <a:lnTo>
                  <a:pt x="83820" y="876299"/>
                </a:lnTo>
                <a:lnTo>
                  <a:pt x="82296" y="868679"/>
                </a:lnTo>
                <a:lnTo>
                  <a:pt x="82296" y="541019"/>
                </a:lnTo>
                <a:lnTo>
                  <a:pt x="79248" y="525779"/>
                </a:lnTo>
                <a:lnTo>
                  <a:pt x="60960" y="492251"/>
                </a:lnTo>
                <a:lnTo>
                  <a:pt x="35052" y="473963"/>
                </a:lnTo>
                <a:lnTo>
                  <a:pt x="30480" y="471677"/>
                </a:lnTo>
                <a:close/>
              </a:path>
              <a:path w="151129" h="943610">
                <a:moveTo>
                  <a:pt x="6096" y="466343"/>
                </a:moveTo>
                <a:lnTo>
                  <a:pt x="4572" y="466343"/>
                </a:lnTo>
                <a:lnTo>
                  <a:pt x="1524" y="467867"/>
                </a:lnTo>
                <a:lnTo>
                  <a:pt x="0" y="472439"/>
                </a:lnTo>
                <a:lnTo>
                  <a:pt x="1524" y="475487"/>
                </a:lnTo>
                <a:lnTo>
                  <a:pt x="4572" y="477011"/>
                </a:lnTo>
                <a:lnTo>
                  <a:pt x="6096" y="477011"/>
                </a:lnTo>
                <a:lnTo>
                  <a:pt x="6096" y="466343"/>
                </a:lnTo>
                <a:close/>
              </a:path>
              <a:path w="151129" h="943610">
                <a:moveTo>
                  <a:pt x="6096" y="466343"/>
                </a:moveTo>
                <a:lnTo>
                  <a:pt x="6096" y="477011"/>
                </a:lnTo>
                <a:lnTo>
                  <a:pt x="13716" y="475487"/>
                </a:lnTo>
                <a:lnTo>
                  <a:pt x="21336" y="475487"/>
                </a:lnTo>
                <a:lnTo>
                  <a:pt x="28956" y="472439"/>
                </a:lnTo>
                <a:lnTo>
                  <a:pt x="30480" y="471677"/>
                </a:lnTo>
                <a:lnTo>
                  <a:pt x="28956" y="470915"/>
                </a:lnTo>
                <a:lnTo>
                  <a:pt x="6096" y="466343"/>
                </a:lnTo>
                <a:close/>
              </a:path>
              <a:path w="151129" h="943610">
                <a:moveTo>
                  <a:pt x="53340" y="445007"/>
                </a:moveTo>
                <a:lnTo>
                  <a:pt x="48768" y="449579"/>
                </a:lnTo>
                <a:lnTo>
                  <a:pt x="42672" y="454151"/>
                </a:lnTo>
                <a:lnTo>
                  <a:pt x="38100" y="458723"/>
                </a:lnTo>
                <a:lnTo>
                  <a:pt x="32004" y="461771"/>
                </a:lnTo>
                <a:lnTo>
                  <a:pt x="19812" y="464819"/>
                </a:lnTo>
                <a:lnTo>
                  <a:pt x="12192" y="466343"/>
                </a:lnTo>
                <a:lnTo>
                  <a:pt x="6096" y="466343"/>
                </a:lnTo>
                <a:lnTo>
                  <a:pt x="28956" y="470915"/>
                </a:lnTo>
                <a:lnTo>
                  <a:pt x="30480" y="471677"/>
                </a:lnTo>
                <a:lnTo>
                  <a:pt x="35052" y="469391"/>
                </a:lnTo>
                <a:lnTo>
                  <a:pt x="42672" y="466343"/>
                </a:lnTo>
                <a:lnTo>
                  <a:pt x="54863" y="457199"/>
                </a:lnTo>
                <a:lnTo>
                  <a:pt x="59436" y="452627"/>
                </a:lnTo>
                <a:lnTo>
                  <a:pt x="60960" y="452627"/>
                </a:lnTo>
                <a:lnTo>
                  <a:pt x="64770" y="446531"/>
                </a:lnTo>
                <a:lnTo>
                  <a:pt x="53340" y="446531"/>
                </a:lnTo>
                <a:lnTo>
                  <a:pt x="53340" y="445007"/>
                </a:lnTo>
                <a:close/>
              </a:path>
              <a:path w="151129" h="943610">
                <a:moveTo>
                  <a:pt x="149352" y="0"/>
                </a:moveTo>
                <a:lnTo>
                  <a:pt x="141732" y="0"/>
                </a:lnTo>
                <a:lnTo>
                  <a:pt x="126492" y="3047"/>
                </a:lnTo>
                <a:lnTo>
                  <a:pt x="118872" y="6095"/>
                </a:lnTo>
                <a:lnTo>
                  <a:pt x="112775" y="9143"/>
                </a:lnTo>
                <a:lnTo>
                  <a:pt x="100584" y="18287"/>
                </a:lnTo>
                <a:lnTo>
                  <a:pt x="96012" y="24383"/>
                </a:lnTo>
                <a:lnTo>
                  <a:pt x="94487" y="24383"/>
                </a:lnTo>
                <a:lnTo>
                  <a:pt x="76200" y="57911"/>
                </a:lnTo>
                <a:lnTo>
                  <a:pt x="73152" y="74675"/>
                </a:lnTo>
                <a:lnTo>
                  <a:pt x="73152" y="400811"/>
                </a:lnTo>
                <a:lnTo>
                  <a:pt x="70104" y="416051"/>
                </a:lnTo>
                <a:lnTo>
                  <a:pt x="67056" y="422147"/>
                </a:lnTo>
                <a:lnTo>
                  <a:pt x="65532" y="428243"/>
                </a:lnTo>
                <a:lnTo>
                  <a:pt x="60960" y="434339"/>
                </a:lnTo>
                <a:lnTo>
                  <a:pt x="53340" y="446531"/>
                </a:lnTo>
                <a:lnTo>
                  <a:pt x="64770" y="446531"/>
                </a:lnTo>
                <a:lnTo>
                  <a:pt x="80772" y="409955"/>
                </a:lnTo>
                <a:lnTo>
                  <a:pt x="82296" y="402335"/>
                </a:lnTo>
                <a:lnTo>
                  <a:pt x="82296" y="74675"/>
                </a:lnTo>
                <a:lnTo>
                  <a:pt x="85344" y="59435"/>
                </a:lnTo>
                <a:lnTo>
                  <a:pt x="106680" y="25907"/>
                </a:lnTo>
                <a:lnTo>
                  <a:pt x="137160" y="10667"/>
                </a:lnTo>
                <a:lnTo>
                  <a:pt x="143256" y="9143"/>
                </a:lnTo>
                <a:lnTo>
                  <a:pt x="150875" y="9143"/>
                </a:lnTo>
                <a:lnTo>
                  <a:pt x="149352" y="0"/>
                </a:lnTo>
                <a:close/>
              </a:path>
            </a:pathLst>
          </a:custGeom>
          <a:solidFill>
            <a:srgbClr val="000000"/>
          </a:solidFill>
        </p:spPr>
        <p:txBody>
          <a:bodyPr wrap="square" lIns="0" tIns="0" rIns="0" bIns="0" rtlCol="0"/>
          <a:lstStyle/>
          <a:p>
            <a:endParaRPr/>
          </a:p>
        </p:txBody>
      </p:sp>
      <p:sp>
        <p:nvSpPr>
          <p:cNvPr id="24" name="object 24"/>
          <p:cNvSpPr/>
          <p:nvPr/>
        </p:nvSpPr>
        <p:spPr>
          <a:xfrm>
            <a:off x="3835780" y="4997196"/>
            <a:ext cx="220979" cy="946785"/>
          </a:xfrm>
          <a:custGeom>
            <a:avLst/>
            <a:gdLst/>
            <a:ahLst/>
            <a:cxnLst/>
            <a:rect l="l" t="t" r="r" b="b"/>
            <a:pathLst>
              <a:path w="220979" h="946785">
                <a:moveTo>
                  <a:pt x="177546" y="473963"/>
                </a:moveTo>
                <a:lnTo>
                  <a:pt x="137160" y="492251"/>
                </a:lnTo>
                <a:lnTo>
                  <a:pt x="108204" y="527303"/>
                </a:lnTo>
                <a:lnTo>
                  <a:pt x="103632" y="542543"/>
                </a:lnTo>
                <a:lnTo>
                  <a:pt x="103632" y="864107"/>
                </a:lnTo>
                <a:lnTo>
                  <a:pt x="100584" y="879347"/>
                </a:lnTo>
                <a:lnTo>
                  <a:pt x="99060" y="885443"/>
                </a:lnTo>
                <a:lnTo>
                  <a:pt x="94488" y="893063"/>
                </a:lnTo>
                <a:lnTo>
                  <a:pt x="91440" y="899159"/>
                </a:lnTo>
                <a:lnTo>
                  <a:pt x="85344" y="905255"/>
                </a:lnTo>
                <a:lnTo>
                  <a:pt x="79248" y="909827"/>
                </a:lnTo>
                <a:lnTo>
                  <a:pt x="73152" y="915923"/>
                </a:lnTo>
                <a:lnTo>
                  <a:pt x="57912" y="925067"/>
                </a:lnTo>
                <a:lnTo>
                  <a:pt x="30480" y="934211"/>
                </a:lnTo>
                <a:lnTo>
                  <a:pt x="21336" y="935735"/>
                </a:lnTo>
                <a:lnTo>
                  <a:pt x="10668" y="937259"/>
                </a:lnTo>
                <a:lnTo>
                  <a:pt x="0" y="937259"/>
                </a:lnTo>
                <a:lnTo>
                  <a:pt x="0" y="946403"/>
                </a:lnTo>
                <a:lnTo>
                  <a:pt x="10668" y="946403"/>
                </a:lnTo>
                <a:lnTo>
                  <a:pt x="22860" y="944879"/>
                </a:lnTo>
                <a:lnTo>
                  <a:pt x="33528" y="943355"/>
                </a:lnTo>
                <a:lnTo>
                  <a:pt x="42672" y="940307"/>
                </a:lnTo>
                <a:lnTo>
                  <a:pt x="53340" y="937259"/>
                </a:lnTo>
                <a:lnTo>
                  <a:pt x="86868" y="917447"/>
                </a:lnTo>
                <a:lnTo>
                  <a:pt x="109728" y="880871"/>
                </a:lnTo>
                <a:lnTo>
                  <a:pt x="111252" y="871727"/>
                </a:lnTo>
                <a:lnTo>
                  <a:pt x="112776" y="864107"/>
                </a:lnTo>
                <a:lnTo>
                  <a:pt x="112776" y="545591"/>
                </a:lnTo>
                <a:lnTo>
                  <a:pt x="114300" y="537971"/>
                </a:lnTo>
                <a:lnTo>
                  <a:pt x="135636" y="505967"/>
                </a:lnTo>
                <a:lnTo>
                  <a:pt x="141732" y="501395"/>
                </a:lnTo>
                <a:lnTo>
                  <a:pt x="149352" y="495299"/>
                </a:lnTo>
                <a:lnTo>
                  <a:pt x="156972" y="492251"/>
                </a:lnTo>
                <a:lnTo>
                  <a:pt x="166116" y="487679"/>
                </a:lnTo>
                <a:lnTo>
                  <a:pt x="184404" y="481583"/>
                </a:lnTo>
                <a:lnTo>
                  <a:pt x="195072" y="480059"/>
                </a:lnTo>
                <a:lnTo>
                  <a:pt x="204216" y="478535"/>
                </a:lnTo>
                <a:lnTo>
                  <a:pt x="182880" y="475487"/>
                </a:lnTo>
                <a:lnTo>
                  <a:pt x="177546" y="473963"/>
                </a:lnTo>
                <a:close/>
              </a:path>
              <a:path w="220979" h="946785">
                <a:moveTo>
                  <a:pt x="214884" y="469391"/>
                </a:moveTo>
                <a:lnTo>
                  <a:pt x="204216" y="469391"/>
                </a:lnTo>
                <a:lnTo>
                  <a:pt x="182880" y="472439"/>
                </a:lnTo>
                <a:lnTo>
                  <a:pt x="177546" y="473963"/>
                </a:lnTo>
                <a:lnTo>
                  <a:pt x="182880" y="475487"/>
                </a:lnTo>
                <a:lnTo>
                  <a:pt x="204216" y="478535"/>
                </a:lnTo>
                <a:lnTo>
                  <a:pt x="214884" y="478535"/>
                </a:lnTo>
                <a:lnTo>
                  <a:pt x="214884" y="469391"/>
                </a:lnTo>
                <a:close/>
              </a:path>
              <a:path w="220979" h="946785">
                <a:moveTo>
                  <a:pt x="216408" y="469391"/>
                </a:moveTo>
                <a:lnTo>
                  <a:pt x="214884" y="469391"/>
                </a:lnTo>
                <a:lnTo>
                  <a:pt x="214884" y="478535"/>
                </a:lnTo>
                <a:lnTo>
                  <a:pt x="216408" y="478535"/>
                </a:lnTo>
                <a:lnTo>
                  <a:pt x="219456" y="477011"/>
                </a:lnTo>
                <a:lnTo>
                  <a:pt x="220980" y="473963"/>
                </a:lnTo>
                <a:lnTo>
                  <a:pt x="219456" y="470915"/>
                </a:lnTo>
                <a:lnTo>
                  <a:pt x="216408" y="469391"/>
                </a:lnTo>
                <a:close/>
              </a:path>
              <a:path w="220979" h="946785">
                <a:moveTo>
                  <a:pt x="0" y="0"/>
                </a:moveTo>
                <a:lnTo>
                  <a:pt x="0" y="10667"/>
                </a:lnTo>
                <a:lnTo>
                  <a:pt x="10668" y="10667"/>
                </a:lnTo>
                <a:lnTo>
                  <a:pt x="21336" y="12191"/>
                </a:lnTo>
                <a:lnTo>
                  <a:pt x="73152" y="32003"/>
                </a:lnTo>
                <a:lnTo>
                  <a:pt x="99060" y="62483"/>
                </a:lnTo>
                <a:lnTo>
                  <a:pt x="100584" y="70103"/>
                </a:lnTo>
                <a:lnTo>
                  <a:pt x="102108" y="76199"/>
                </a:lnTo>
                <a:lnTo>
                  <a:pt x="103632" y="83819"/>
                </a:lnTo>
                <a:lnTo>
                  <a:pt x="103632" y="403859"/>
                </a:lnTo>
                <a:lnTo>
                  <a:pt x="105156" y="413003"/>
                </a:lnTo>
                <a:lnTo>
                  <a:pt x="111252" y="428243"/>
                </a:lnTo>
                <a:lnTo>
                  <a:pt x="117348" y="435863"/>
                </a:lnTo>
                <a:lnTo>
                  <a:pt x="121920" y="441959"/>
                </a:lnTo>
                <a:lnTo>
                  <a:pt x="161544" y="469391"/>
                </a:lnTo>
                <a:lnTo>
                  <a:pt x="177546" y="473963"/>
                </a:lnTo>
                <a:lnTo>
                  <a:pt x="182880" y="472439"/>
                </a:lnTo>
                <a:lnTo>
                  <a:pt x="204216" y="469391"/>
                </a:lnTo>
                <a:lnTo>
                  <a:pt x="205740" y="469391"/>
                </a:lnTo>
                <a:lnTo>
                  <a:pt x="184404" y="466343"/>
                </a:lnTo>
                <a:lnTo>
                  <a:pt x="166116" y="460247"/>
                </a:lnTo>
                <a:lnTo>
                  <a:pt x="156972" y="455675"/>
                </a:lnTo>
                <a:lnTo>
                  <a:pt x="149352" y="452627"/>
                </a:lnTo>
                <a:lnTo>
                  <a:pt x="141732" y="446531"/>
                </a:lnTo>
                <a:lnTo>
                  <a:pt x="114300" y="409955"/>
                </a:lnTo>
                <a:lnTo>
                  <a:pt x="112776" y="403859"/>
                </a:lnTo>
                <a:lnTo>
                  <a:pt x="112776" y="83819"/>
                </a:lnTo>
                <a:lnTo>
                  <a:pt x="111252" y="74675"/>
                </a:lnTo>
                <a:lnTo>
                  <a:pt x="92964" y="36575"/>
                </a:lnTo>
                <a:lnTo>
                  <a:pt x="85344" y="30479"/>
                </a:lnTo>
                <a:lnTo>
                  <a:pt x="79248" y="24383"/>
                </a:lnTo>
                <a:lnTo>
                  <a:pt x="70104" y="19811"/>
                </a:lnTo>
                <a:lnTo>
                  <a:pt x="62484" y="15239"/>
                </a:lnTo>
                <a:lnTo>
                  <a:pt x="53340" y="10667"/>
                </a:lnTo>
                <a:lnTo>
                  <a:pt x="32004" y="4571"/>
                </a:lnTo>
                <a:lnTo>
                  <a:pt x="0" y="0"/>
                </a:lnTo>
                <a:close/>
              </a:path>
            </a:pathLst>
          </a:custGeom>
          <a:solidFill>
            <a:srgbClr val="000000"/>
          </a:solidFill>
        </p:spPr>
        <p:txBody>
          <a:bodyPr wrap="square" lIns="0" tIns="0" rIns="0" bIns="0" rtlCol="0"/>
          <a:lstStyle/>
          <a:p>
            <a:endParaRPr/>
          </a:p>
        </p:txBody>
      </p:sp>
      <p:sp>
        <p:nvSpPr>
          <p:cNvPr id="25" name="object 25"/>
          <p:cNvSpPr/>
          <p:nvPr/>
        </p:nvSpPr>
        <p:spPr>
          <a:xfrm>
            <a:off x="3835780" y="6006084"/>
            <a:ext cx="220979" cy="946785"/>
          </a:xfrm>
          <a:custGeom>
            <a:avLst/>
            <a:gdLst/>
            <a:ahLst/>
            <a:cxnLst/>
            <a:rect l="l" t="t" r="r" b="b"/>
            <a:pathLst>
              <a:path w="220979" h="946784">
                <a:moveTo>
                  <a:pt x="179324" y="472947"/>
                </a:moveTo>
                <a:lnTo>
                  <a:pt x="172212" y="473963"/>
                </a:lnTo>
                <a:lnTo>
                  <a:pt x="163068" y="478535"/>
                </a:lnTo>
                <a:lnTo>
                  <a:pt x="153924" y="481583"/>
                </a:lnTo>
                <a:lnTo>
                  <a:pt x="117348" y="510539"/>
                </a:lnTo>
                <a:lnTo>
                  <a:pt x="103632" y="542543"/>
                </a:lnTo>
                <a:lnTo>
                  <a:pt x="103632" y="862583"/>
                </a:lnTo>
                <a:lnTo>
                  <a:pt x="102108" y="871727"/>
                </a:lnTo>
                <a:lnTo>
                  <a:pt x="100584" y="877823"/>
                </a:lnTo>
                <a:lnTo>
                  <a:pt x="99060" y="885443"/>
                </a:lnTo>
                <a:lnTo>
                  <a:pt x="94488" y="891539"/>
                </a:lnTo>
                <a:lnTo>
                  <a:pt x="57912" y="923543"/>
                </a:lnTo>
                <a:lnTo>
                  <a:pt x="30480" y="932687"/>
                </a:lnTo>
                <a:lnTo>
                  <a:pt x="21336" y="935735"/>
                </a:lnTo>
                <a:lnTo>
                  <a:pt x="10668" y="935735"/>
                </a:lnTo>
                <a:lnTo>
                  <a:pt x="0" y="937259"/>
                </a:lnTo>
                <a:lnTo>
                  <a:pt x="0" y="946403"/>
                </a:lnTo>
                <a:lnTo>
                  <a:pt x="10668" y="946403"/>
                </a:lnTo>
                <a:lnTo>
                  <a:pt x="22860" y="944879"/>
                </a:lnTo>
                <a:lnTo>
                  <a:pt x="33528" y="941831"/>
                </a:lnTo>
                <a:lnTo>
                  <a:pt x="42672" y="940307"/>
                </a:lnTo>
                <a:lnTo>
                  <a:pt x="53340" y="935735"/>
                </a:lnTo>
                <a:lnTo>
                  <a:pt x="62484" y="932687"/>
                </a:lnTo>
                <a:lnTo>
                  <a:pt x="71628" y="928115"/>
                </a:lnTo>
                <a:lnTo>
                  <a:pt x="103632" y="896111"/>
                </a:lnTo>
                <a:lnTo>
                  <a:pt x="112776" y="862583"/>
                </a:lnTo>
                <a:lnTo>
                  <a:pt x="112776" y="544067"/>
                </a:lnTo>
                <a:lnTo>
                  <a:pt x="114300" y="536447"/>
                </a:lnTo>
                <a:lnTo>
                  <a:pt x="117348" y="530351"/>
                </a:lnTo>
                <a:lnTo>
                  <a:pt x="120396" y="522731"/>
                </a:lnTo>
                <a:lnTo>
                  <a:pt x="129540" y="510539"/>
                </a:lnTo>
                <a:lnTo>
                  <a:pt x="135636" y="504443"/>
                </a:lnTo>
                <a:lnTo>
                  <a:pt x="141732" y="499871"/>
                </a:lnTo>
                <a:lnTo>
                  <a:pt x="156972" y="490727"/>
                </a:lnTo>
                <a:lnTo>
                  <a:pt x="166116" y="487679"/>
                </a:lnTo>
                <a:lnTo>
                  <a:pt x="175260" y="483107"/>
                </a:lnTo>
                <a:lnTo>
                  <a:pt x="184404" y="481583"/>
                </a:lnTo>
                <a:lnTo>
                  <a:pt x="195072" y="480059"/>
                </a:lnTo>
                <a:lnTo>
                  <a:pt x="204216" y="478535"/>
                </a:lnTo>
                <a:lnTo>
                  <a:pt x="216408" y="477011"/>
                </a:lnTo>
                <a:lnTo>
                  <a:pt x="204216" y="477011"/>
                </a:lnTo>
                <a:lnTo>
                  <a:pt x="182880" y="473963"/>
                </a:lnTo>
                <a:lnTo>
                  <a:pt x="179324" y="472947"/>
                </a:lnTo>
                <a:close/>
              </a:path>
              <a:path w="220979" h="946784">
                <a:moveTo>
                  <a:pt x="214884" y="467867"/>
                </a:moveTo>
                <a:lnTo>
                  <a:pt x="204216" y="467867"/>
                </a:lnTo>
                <a:lnTo>
                  <a:pt x="193548" y="469391"/>
                </a:lnTo>
                <a:lnTo>
                  <a:pt x="182880" y="472439"/>
                </a:lnTo>
                <a:lnTo>
                  <a:pt x="179324" y="472947"/>
                </a:lnTo>
                <a:lnTo>
                  <a:pt x="182880" y="473963"/>
                </a:lnTo>
                <a:lnTo>
                  <a:pt x="204216" y="477011"/>
                </a:lnTo>
                <a:lnTo>
                  <a:pt x="214884" y="477011"/>
                </a:lnTo>
                <a:lnTo>
                  <a:pt x="214884" y="467867"/>
                </a:lnTo>
                <a:close/>
              </a:path>
              <a:path w="220979" h="946784">
                <a:moveTo>
                  <a:pt x="216408" y="467867"/>
                </a:moveTo>
                <a:lnTo>
                  <a:pt x="214884" y="467867"/>
                </a:lnTo>
                <a:lnTo>
                  <a:pt x="214884" y="477011"/>
                </a:lnTo>
                <a:lnTo>
                  <a:pt x="219456" y="477011"/>
                </a:lnTo>
                <a:lnTo>
                  <a:pt x="220980" y="472439"/>
                </a:lnTo>
                <a:lnTo>
                  <a:pt x="219456" y="469391"/>
                </a:lnTo>
                <a:lnTo>
                  <a:pt x="216408" y="467867"/>
                </a:lnTo>
                <a:close/>
              </a:path>
              <a:path w="220979" h="946784">
                <a:moveTo>
                  <a:pt x="10668" y="0"/>
                </a:moveTo>
                <a:lnTo>
                  <a:pt x="0" y="0"/>
                </a:lnTo>
                <a:lnTo>
                  <a:pt x="0" y="9143"/>
                </a:lnTo>
                <a:lnTo>
                  <a:pt x="10668" y="9143"/>
                </a:lnTo>
                <a:lnTo>
                  <a:pt x="21336" y="10667"/>
                </a:lnTo>
                <a:lnTo>
                  <a:pt x="30480" y="13715"/>
                </a:lnTo>
                <a:lnTo>
                  <a:pt x="41148" y="15239"/>
                </a:lnTo>
                <a:lnTo>
                  <a:pt x="50292" y="18287"/>
                </a:lnTo>
                <a:lnTo>
                  <a:pt x="80772" y="36575"/>
                </a:lnTo>
                <a:lnTo>
                  <a:pt x="85344" y="42671"/>
                </a:lnTo>
                <a:lnTo>
                  <a:pt x="91440" y="48767"/>
                </a:lnTo>
                <a:lnTo>
                  <a:pt x="96012" y="54863"/>
                </a:lnTo>
                <a:lnTo>
                  <a:pt x="99060" y="62483"/>
                </a:lnTo>
                <a:lnTo>
                  <a:pt x="100584" y="68579"/>
                </a:lnTo>
                <a:lnTo>
                  <a:pt x="103632" y="83819"/>
                </a:lnTo>
                <a:lnTo>
                  <a:pt x="103632" y="403859"/>
                </a:lnTo>
                <a:lnTo>
                  <a:pt x="105156" y="411479"/>
                </a:lnTo>
                <a:lnTo>
                  <a:pt x="108204" y="419099"/>
                </a:lnTo>
                <a:lnTo>
                  <a:pt x="111252" y="428243"/>
                </a:lnTo>
                <a:lnTo>
                  <a:pt x="117348" y="434339"/>
                </a:lnTo>
                <a:lnTo>
                  <a:pt x="121920" y="441959"/>
                </a:lnTo>
                <a:lnTo>
                  <a:pt x="129540" y="448055"/>
                </a:lnTo>
                <a:lnTo>
                  <a:pt x="135636" y="454151"/>
                </a:lnTo>
                <a:lnTo>
                  <a:pt x="144780" y="458723"/>
                </a:lnTo>
                <a:lnTo>
                  <a:pt x="152400" y="463295"/>
                </a:lnTo>
                <a:lnTo>
                  <a:pt x="161544" y="467867"/>
                </a:lnTo>
                <a:lnTo>
                  <a:pt x="179324" y="472947"/>
                </a:lnTo>
                <a:lnTo>
                  <a:pt x="182880" y="472439"/>
                </a:lnTo>
                <a:lnTo>
                  <a:pt x="193548" y="469391"/>
                </a:lnTo>
                <a:lnTo>
                  <a:pt x="204216" y="467867"/>
                </a:lnTo>
                <a:lnTo>
                  <a:pt x="205740" y="467867"/>
                </a:lnTo>
                <a:lnTo>
                  <a:pt x="184404" y="464819"/>
                </a:lnTo>
                <a:lnTo>
                  <a:pt x="156972" y="455675"/>
                </a:lnTo>
                <a:lnTo>
                  <a:pt x="141732" y="446531"/>
                </a:lnTo>
                <a:lnTo>
                  <a:pt x="135636" y="440435"/>
                </a:lnTo>
                <a:lnTo>
                  <a:pt x="129540" y="435863"/>
                </a:lnTo>
                <a:lnTo>
                  <a:pt x="120396" y="423671"/>
                </a:lnTo>
                <a:lnTo>
                  <a:pt x="117348" y="416051"/>
                </a:lnTo>
                <a:lnTo>
                  <a:pt x="114300" y="409955"/>
                </a:lnTo>
                <a:lnTo>
                  <a:pt x="112776" y="402335"/>
                </a:lnTo>
                <a:lnTo>
                  <a:pt x="112776" y="82295"/>
                </a:lnTo>
                <a:lnTo>
                  <a:pt x="111252" y="73151"/>
                </a:lnTo>
                <a:lnTo>
                  <a:pt x="92964" y="35051"/>
                </a:lnTo>
                <a:lnTo>
                  <a:pt x="53340" y="9143"/>
                </a:lnTo>
                <a:lnTo>
                  <a:pt x="32004" y="3047"/>
                </a:lnTo>
                <a:lnTo>
                  <a:pt x="10668" y="0"/>
                </a:lnTo>
                <a:close/>
              </a:path>
            </a:pathLst>
          </a:custGeom>
          <a:solidFill>
            <a:srgbClr val="000000"/>
          </a:solidFill>
        </p:spPr>
        <p:txBody>
          <a:bodyPr wrap="square" lIns="0" tIns="0" rIns="0" bIns="0" rtlCol="0"/>
          <a:lstStyle/>
          <a:p>
            <a:endParaRPr/>
          </a:p>
        </p:txBody>
      </p:sp>
      <p:sp>
        <p:nvSpPr>
          <p:cNvPr id="26" name="object 26"/>
          <p:cNvSpPr/>
          <p:nvPr/>
        </p:nvSpPr>
        <p:spPr>
          <a:xfrm>
            <a:off x="5990716" y="5934455"/>
            <a:ext cx="151130" cy="944880"/>
          </a:xfrm>
          <a:custGeom>
            <a:avLst/>
            <a:gdLst/>
            <a:ahLst/>
            <a:cxnLst/>
            <a:rect l="l" t="t" r="r" b="b"/>
            <a:pathLst>
              <a:path w="151129" h="944879">
                <a:moveTo>
                  <a:pt x="32004" y="472440"/>
                </a:moveTo>
                <a:lnTo>
                  <a:pt x="28956" y="473964"/>
                </a:lnTo>
                <a:lnTo>
                  <a:pt x="13716" y="477012"/>
                </a:lnTo>
                <a:lnTo>
                  <a:pt x="12192" y="477012"/>
                </a:lnTo>
                <a:lnTo>
                  <a:pt x="18287" y="478536"/>
                </a:lnTo>
                <a:lnTo>
                  <a:pt x="25908" y="480060"/>
                </a:lnTo>
                <a:lnTo>
                  <a:pt x="32004" y="483108"/>
                </a:lnTo>
                <a:lnTo>
                  <a:pt x="36575" y="486156"/>
                </a:lnTo>
                <a:lnTo>
                  <a:pt x="42672" y="489204"/>
                </a:lnTo>
                <a:lnTo>
                  <a:pt x="47244" y="493776"/>
                </a:lnTo>
                <a:lnTo>
                  <a:pt x="53340" y="498348"/>
                </a:lnTo>
                <a:lnTo>
                  <a:pt x="60960" y="509016"/>
                </a:lnTo>
                <a:lnTo>
                  <a:pt x="67056" y="521208"/>
                </a:lnTo>
                <a:lnTo>
                  <a:pt x="70104" y="528828"/>
                </a:lnTo>
                <a:lnTo>
                  <a:pt x="71628" y="534924"/>
                </a:lnTo>
                <a:lnTo>
                  <a:pt x="73152" y="542544"/>
                </a:lnTo>
                <a:lnTo>
                  <a:pt x="73152" y="870204"/>
                </a:lnTo>
                <a:lnTo>
                  <a:pt x="74675" y="879348"/>
                </a:lnTo>
                <a:lnTo>
                  <a:pt x="76200" y="886968"/>
                </a:lnTo>
                <a:lnTo>
                  <a:pt x="82296" y="902208"/>
                </a:lnTo>
                <a:lnTo>
                  <a:pt x="86868" y="908304"/>
                </a:lnTo>
                <a:lnTo>
                  <a:pt x="94487" y="920496"/>
                </a:lnTo>
                <a:lnTo>
                  <a:pt x="96012" y="920496"/>
                </a:lnTo>
                <a:lnTo>
                  <a:pt x="106680" y="931164"/>
                </a:lnTo>
                <a:lnTo>
                  <a:pt x="112775" y="934212"/>
                </a:lnTo>
                <a:lnTo>
                  <a:pt x="120396" y="938784"/>
                </a:lnTo>
                <a:lnTo>
                  <a:pt x="126492" y="940308"/>
                </a:lnTo>
                <a:lnTo>
                  <a:pt x="134112" y="943356"/>
                </a:lnTo>
                <a:lnTo>
                  <a:pt x="141732" y="944880"/>
                </a:lnTo>
                <a:lnTo>
                  <a:pt x="149352" y="944880"/>
                </a:lnTo>
                <a:lnTo>
                  <a:pt x="150875" y="935736"/>
                </a:lnTo>
                <a:lnTo>
                  <a:pt x="143256" y="934212"/>
                </a:lnTo>
                <a:lnTo>
                  <a:pt x="135636" y="934212"/>
                </a:lnTo>
                <a:lnTo>
                  <a:pt x="129540" y="931164"/>
                </a:lnTo>
                <a:lnTo>
                  <a:pt x="123444" y="929640"/>
                </a:lnTo>
                <a:lnTo>
                  <a:pt x="117348" y="926592"/>
                </a:lnTo>
                <a:lnTo>
                  <a:pt x="112775" y="922020"/>
                </a:lnTo>
                <a:lnTo>
                  <a:pt x="106680" y="918972"/>
                </a:lnTo>
                <a:lnTo>
                  <a:pt x="102108" y="914400"/>
                </a:lnTo>
                <a:lnTo>
                  <a:pt x="94487" y="902208"/>
                </a:lnTo>
                <a:lnTo>
                  <a:pt x="89916" y="896112"/>
                </a:lnTo>
                <a:lnTo>
                  <a:pt x="88392" y="890016"/>
                </a:lnTo>
                <a:lnTo>
                  <a:pt x="85344" y="883920"/>
                </a:lnTo>
                <a:lnTo>
                  <a:pt x="82296" y="868680"/>
                </a:lnTo>
                <a:lnTo>
                  <a:pt x="82296" y="542544"/>
                </a:lnTo>
                <a:lnTo>
                  <a:pt x="80772" y="533400"/>
                </a:lnTo>
                <a:lnTo>
                  <a:pt x="79248" y="525780"/>
                </a:lnTo>
                <a:lnTo>
                  <a:pt x="76200" y="518160"/>
                </a:lnTo>
                <a:lnTo>
                  <a:pt x="73152" y="512064"/>
                </a:lnTo>
                <a:lnTo>
                  <a:pt x="70104" y="504444"/>
                </a:lnTo>
                <a:lnTo>
                  <a:pt x="60960" y="492252"/>
                </a:lnTo>
                <a:lnTo>
                  <a:pt x="54863" y="486156"/>
                </a:lnTo>
                <a:lnTo>
                  <a:pt x="48768" y="481584"/>
                </a:lnTo>
                <a:lnTo>
                  <a:pt x="42672" y="478536"/>
                </a:lnTo>
                <a:lnTo>
                  <a:pt x="35052" y="473964"/>
                </a:lnTo>
                <a:lnTo>
                  <a:pt x="32004" y="472440"/>
                </a:lnTo>
                <a:close/>
              </a:path>
              <a:path w="151129" h="944879">
                <a:moveTo>
                  <a:pt x="6096" y="467868"/>
                </a:moveTo>
                <a:lnTo>
                  <a:pt x="4572" y="467868"/>
                </a:lnTo>
                <a:lnTo>
                  <a:pt x="1524" y="469392"/>
                </a:lnTo>
                <a:lnTo>
                  <a:pt x="0" y="472440"/>
                </a:lnTo>
                <a:lnTo>
                  <a:pt x="1524" y="475488"/>
                </a:lnTo>
                <a:lnTo>
                  <a:pt x="4572" y="477012"/>
                </a:lnTo>
                <a:lnTo>
                  <a:pt x="6096" y="477012"/>
                </a:lnTo>
                <a:lnTo>
                  <a:pt x="6096" y="467868"/>
                </a:lnTo>
                <a:close/>
              </a:path>
              <a:path w="151129" h="944879">
                <a:moveTo>
                  <a:pt x="13716" y="467868"/>
                </a:moveTo>
                <a:lnTo>
                  <a:pt x="6096" y="467868"/>
                </a:lnTo>
                <a:lnTo>
                  <a:pt x="6096" y="477012"/>
                </a:lnTo>
                <a:lnTo>
                  <a:pt x="13716" y="477012"/>
                </a:lnTo>
                <a:lnTo>
                  <a:pt x="28956" y="473964"/>
                </a:lnTo>
                <a:lnTo>
                  <a:pt x="32004" y="472440"/>
                </a:lnTo>
                <a:lnTo>
                  <a:pt x="28956" y="470916"/>
                </a:lnTo>
                <a:lnTo>
                  <a:pt x="13716" y="467868"/>
                </a:lnTo>
                <a:close/>
              </a:path>
              <a:path w="151129" h="944879">
                <a:moveTo>
                  <a:pt x="149352" y="0"/>
                </a:moveTo>
                <a:lnTo>
                  <a:pt x="141732" y="0"/>
                </a:lnTo>
                <a:lnTo>
                  <a:pt x="134112" y="1524"/>
                </a:lnTo>
                <a:lnTo>
                  <a:pt x="126492" y="4572"/>
                </a:lnTo>
                <a:lnTo>
                  <a:pt x="118872" y="6096"/>
                </a:lnTo>
                <a:lnTo>
                  <a:pt x="100584" y="19812"/>
                </a:lnTo>
                <a:lnTo>
                  <a:pt x="96012" y="24384"/>
                </a:lnTo>
                <a:lnTo>
                  <a:pt x="94487" y="24384"/>
                </a:lnTo>
                <a:lnTo>
                  <a:pt x="85344" y="36576"/>
                </a:lnTo>
                <a:lnTo>
                  <a:pt x="82296" y="44196"/>
                </a:lnTo>
                <a:lnTo>
                  <a:pt x="79248" y="50292"/>
                </a:lnTo>
                <a:lnTo>
                  <a:pt x="76200" y="57912"/>
                </a:lnTo>
                <a:lnTo>
                  <a:pt x="74675" y="67056"/>
                </a:lnTo>
                <a:lnTo>
                  <a:pt x="73152" y="74676"/>
                </a:lnTo>
                <a:lnTo>
                  <a:pt x="73152" y="402336"/>
                </a:lnTo>
                <a:lnTo>
                  <a:pt x="71628" y="408432"/>
                </a:lnTo>
                <a:lnTo>
                  <a:pt x="70104" y="416052"/>
                </a:lnTo>
                <a:lnTo>
                  <a:pt x="67056" y="423672"/>
                </a:lnTo>
                <a:lnTo>
                  <a:pt x="65532" y="429768"/>
                </a:lnTo>
                <a:lnTo>
                  <a:pt x="60960" y="435864"/>
                </a:lnTo>
                <a:lnTo>
                  <a:pt x="25908" y="464820"/>
                </a:lnTo>
                <a:lnTo>
                  <a:pt x="12192" y="467868"/>
                </a:lnTo>
                <a:lnTo>
                  <a:pt x="13716" y="467868"/>
                </a:lnTo>
                <a:lnTo>
                  <a:pt x="28956" y="470916"/>
                </a:lnTo>
                <a:lnTo>
                  <a:pt x="32004" y="472440"/>
                </a:lnTo>
                <a:lnTo>
                  <a:pt x="35052" y="470916"/>
                </a:lnTo>
                <a:lnTo>
                  <a:pt x="42672" y="467868"/>
                </a:lnTo>
                <a:lnTo>
                  <a:pt x="54863" y="458724"/>
                </a:lnTo>
                <a:lnTo>
                  <a:pt x="59436" y="452628"/>
                </a:lnTo>
                <a:lnTo>
                  <a:pt x="60960" y="452628"/>
                </a:lnTo>
                <a:lnTo>
                  <a:pt x="68580" y="440436"/>
                </a:lnTo>
                <a:lnTo>
                  <a:pt x="73152" y="434340"/>
                </a:lnTo>
                <a:lnTo>
                  <a:pt x="79248" y="419100"/>
                </a:lnTo>
                <a:lnTo>
                  <a:pt x="82296" y="403860"/>
                </a:lnTo>
                <a:lnTo>
                  <a:pt x="82296" y="74676"/>
                </a:lnTo>
                <a:lnTo>
                  <a:pt x="83820" y="67056"/>
                </a:lnTo>
                <a:lnTo>
                  <a:pt x="85344" y="60960"/>
                </a:lnTo>
                <a:lnTo>
                  <a:pt x="88392" y="54864"/>
                </a:lnTo>
                <a:lnTo>
                  <a:pt x="91440" y="47244"/>
                </a:lnTo>
                <a:lnTo>
                  <a:pt x="117348" y="18288"/>
                </a:lnTo>
                <a:lnTo>
                  <a:pt x="137160" y="10668"/>
                </a:lnTo>
                <a:lnTo>
                  <a:pt x="143256" y="10668"/>
                </a:lnTo>
                <a:lnTo>
                  <a:pt x="150875" y="9144"/>
                </a:lnTo>
                <a:lnTo>
                  <a:pt x="149352" y="0"/>
                </a:lnTo>
                <a:close/>
              </a:path>
            </a:pathLst>
          </a:custGeom>
          <a:solidFill>
            <a:srgbClr val="000000"/>
          </a:solidFill>
        </p:spPr>
        <p:txBody>
          <a:bodyPr wrap="square" lIns="0" tIns="0" rIns="0" bIns="0" rtlCol="0"/>
          <a:lstStyle/>
          <a:p>
            <a:endParaRPr/>
          </a:p>
        </p:txBody>
      </p:sp>
      <p:sp>
        <p:nvSpPr>
          <p:cNvPr id="27" name="object 27"/>
          <p:cNvSpPr/>
          <p:nvPr/>
        </p:nvSpPr>
        <p:spPr>
          <a:xfrm>
            <a:off x="4065904" y="5439155"/>
            <a:ext cx="144780" cy="76200"/>
          </a:xfrm>
          <a:custGeom>
            <a:avLst/>
            <a:gdLst/>
            <a:ahLst/>
            <a:cxnLst/>
            <a:rect l="l" t="t" r="r" b="b"/>
            <a:pathLst>
              <a:path w="144779" h="76200">
                <a:moveTo>
                  <a:pt x="76200" y="0"/>
                </a:moveTo>
                <a:lnTo>
                  <a:pt x="0" y="38100"/>
                </a:lnTo>
                <a:lnTo>
                  <a:pt x="76200" y="76200"/>
                </a:lnTo>
                <a:lnTo>
                  <a:pt x="76200" y="42672"/>
                </a:lnTo>
                <a:lnTo>
                  <a:pt x="64008" y="42672"/>
                </a:lnTo>
                <a:lnTo>
                  <a:pt x="64008" y="33528"/>
                </a:lnTo>
                <a:lnTo>
                  <a:pt x="76200" y="33528"/>
                </a:lnTo>
                <a:lnTo>
                  <a:pt x="76200" y="0"/>
                </a:lnTo>
                <a:close/>
              </a:path>
              <a:path w="144779" h="76200">
                <a:moveTo>
                  <a:pt x="76200" y="33528"/>
                </a:moveTo>
                <a:lnTo>
                  <a:pt x="64008" y="33528"/>
                </a:lnTo>
                <a:lnTo>
                  <a:pt x="64008" y="42672"/>
                </a:lnTo>
                <a:lnTo>
                  <a:pt x="76200" y="42672"/>
                </a:lnTo>
                <a:lnTo>
                  <a:pt x="76200" y="33528"/>
                </a:lnTo>
                <a:close/>
              </a:path>
              <a:path w="144779" h="76200">
                <a:moveTo>
                  <a:pt x="144780" y="33528"/>
                </a:moveTo>
                <a:lnTo>
                  <a:pt x="76200" y="33528"/>
                </a:lnTo>
                <a:lnTo>
                  <a:pt x="76200" y="42672"/>
                </a:lnTo>
                <a:lnTo>
                  <a:pt x="144780" y="42672"/>
                </a:lnTo>
                <a:lnTo>
                  <a:pt x="144780" y="33528"/>
                </a:lnTo>
                <a:close/>
              </a:path>
            </a:pathLst>
          </a:custGeom>
          <a:solidFill>
            <a:srgbClr val="000000"/>
          </a:solidFill>
        </p:spPr>
        <p:txBody>
          <a:bodyPr wrap="square" lIns="0" tIns="0" rIns="0" bIns="0" rtlCol="0"/>
          <a:lstStyle/>
          <a:p>
            <a:endParaRPr/>
          </a:p>
        </p:txBody>
      </p:sp>
      <p:sp>
        <p:nvSpPr>
          <p:cNvPr id="28" name="object 28"/>
          <p:cNvSpPr/>
          <p:nvPr/>
        </p:nvSpPr>
        <p:spPr>
          <a:xfrm>
            <a:off x="4050665" y="6432803"/>
            <a:ext cx="144780" cy="76200"/>
          </a:xfrm>
          <a:custGeom>
            <a:avLst/>
            <a:gdLst/>
            <a:ahLst/>
            <a:cxnLst/>
            <a:rect l="l" t="t" r="r" b="b"/>
            <a:pathLst>
              <a:path w="144779" h="76200">
                <a:moveTo>
                  <a:pt x="76200" y="0"/>
                </a:moveTo>
                <a:lnTo>
                  <a:pt x="0" y="38100"/>
                </a:lnTo>
                <a:lnTo>
                  <a:pt x="76200" y="76200"/>
                </a:lnTo>
                <a:lnTo>
                  <a:pt x="76200" y="42672"/>
                </a:lnTo>
                <a:lnTo>
                  <a:pt x="64008" y="42672"/>
                </a:lnTo>
                <a:lnTo>
                  <a:pt x="64008" y="33528"/>
                </a:lnTo>
                <a:lnTo>
                  <a:pt x="76200" y="33528"/>
                </a:lnTo>
                <a:lnTo>
                  <a:pt x="76200" y="0"/>
                </a:lnTo>
                <a:close/>
              </a:path>
              <a:path w="144779" h="76200">
                <a:moveTo>
                  <a:pt x="76200" y="33528"/>
                </a:moveTo>
                <a:lnTo>
                  <a:pt x="64008" y="33528"/>
                </a:lnTo>
                <a:lnTo>
                  <a:pt x="64008" y="42672"/>
                </a:lnTo>
                <a:lnTo>
                  <a:pt x="76200" y="42672"/>
                </a:lnTo>
                <a:lnTo>
                  <a:pt x="76200" y="33528"/>
                </a:lnTo>
                <a:close/>
              </a:path>
              <a:path w="144779" h="76200">
                <a:moveTo>
                  <a:pt x="144780" y="33528"/>
                </a:moveTo>
                <a:lnTo>
                  <a:pt x="76200" y="33528"/>
                </a:lnTo>
                <a:lnTo>
                  <a:pt x="76200" y="42672"/>
                </a:lnTo>
                <a:lnTo>
                  <a:pt x="144780" y="42672"/>
                </a:lnTo>
                <a:lnTo>
                  <a:pt x="144780" y="33528"/>
                </a:lnTo>
                <a:close/>
              </a:path>
            </a:pathLst>
          </a:custGeom>
          <a:solidFill>
            <a:srgbClr val="000000"/>
          </a:solidFill>
        </p:spPr>
        <p:txBody>
          <a:bodyPr wrap="square" lIns="0" tIns="0" rIns="0" bIns="0" rtlCol="0"/>
          <a:lstStyle/>
          <a:p>
            <a:endParaRPr/>
          </a:p>
        </p:txBody>
      </p:sp>
      <p:sp>
        <p:nvSpPr>
          <p:cNvPr id="29" name="object 29"/>
          <p:cNvSpPr/>
          <p:nvPr/>
        </p:nvSpPr>
        <p:spPr>
          <a:xfrm>
            <a:off x="5751448" y="5396484"/>
            <a:ext cx="216535" cy="76200"/>
          </a:xfrm>
          <a:custGeom>
            <a:avLst/>
            <a:gdLst/>
            <a:ahLst/>
            <a:cxnLst/>
            <a:rect l="l" t="t" r="r" b="b"/>
            <a:pathLst>
              <a:path w="216535" h="76200">
                <a:moveTo>
                  <a:pt x="140208" y="0"/>
                </a:moveTo>
                <a:lnTo>
                  <a:pt x="140208" y="76200"/>
                </a:lnTo>
                <a:lnTo>
                  <a:pt x="207263" y="42672"/>
                </a:lnTo>
                <a:lnTo>
                  <a:pt x="152400" y="42672"/>
                </a:lnTo>
                <a:lnTo>
                  <a:pt x="152400" y="33528"/>
                </a:lnTo>
                <a:lnTo>
                  <a:pt x="207264" y="33528"/>
                </a:lnTo>
                <a:lnTo>
                  <a:pt x="140208" y="0"/>
                </a:lnTo>
                <a:close/>
              </a:path>
              <a:path w="216535" h="76200">
                <a:moveTo>
                  <a:pt x="140208" y="33528"/>
                </a:moveTo>
                <a:lnTo>
                  <a:pt x="0" y="33528"/>
                </a:lnTo>
                <a:lnTo>
                  <a:pt x="0" y="42672"/>
                </a:lnTo>
                <a:lnTo>
                  <a:pt x="140208" y="42672"/>
                </a:lnTo>
                <a:lnTo>
                  <a:pt x="140208" y="33528"/>
                </a:lnTo>
                <a:close/>
              </a:path>
              <a:path w="216535" h="76200">
                <a:moveTo>
                  <a:pt x="207264" y="33528"/>
                </a:moveTo>
                <a:lnTo>
                  <a:pt x="152400" y="33528"/>
                </a:lnTo>
                <a:lnTo>
                  <a:pt x="152400" y="42672"/>
                </a:lnTo>
                <a:lnTo>
                  <a:pt x="207263" y="42672"/>
                </a:lnTo>
                <a:lnTo>
                  <a:pt x="216408" y="38100"/>
                </a:lnTo>
                <a:lnTo>
                  <a:pt x="207264" y="33528"/>
                </a:lnTo>
                <a:close/>
              </a:path>
            </a:pathLst>
          </a:custGeom>
          <a:solidFill>
            <a:srgbClr val="000000"/>
          </a:solidFill>
        </p:spPr>
        <p:txBody>
          <a:bodyPr wrap="square" lIns="0" tIns="0" rIns="0" bIns="0" rtlCol="0"/>
          <a:lstStyle/>
          <a:p>
            <a:endParaRPr/>
          </a:p>
        </p:txBody>
      </p:sp>
      <p:sp>
        <p:nvSpPr>
          <p:cNvPr id="30" name="object 30"/>
          <p:cNvSpPr/>
          <p:nvPr/>
        </p:nvSpPr>
        <p:spPr>
          <a:xfrm>
            <a:off x="5780404" y="6376415"/>
            <a:ext cx="216535" cy="76200"/>
          </a:xfrm>
          <a:custGeom>
            <a:avLst/>
            <a:gdLst/>
            <a:ahLst/>
            <a:cxnLst/>
            <a:rect l="l" t="t" r="r" b="b"/>
            <a:pathLst>
              <a:path w="216535" h="76200">
                <a:moveTo>
                  <a:pt x="140208" y="0"/>
                </a:moveTo>
                <a:lnTo>
                  <a:pt x="140208" y="76200"/>
                </a:lnTo>
                <a:lnTo>
                  <a:pt x="207264" y="42672"/>
                </a:lnTo>
                <a:lnTo>
                  <a:pt x="152400" y="42672"/>
                </a:lnTo>
                <a:lnTo>
                  <a:pt x="152400" y="33528"/>
                </a:lnTo>
                <a:lnTo>
                  <a:pt x="207264" y="33528"/>
                </a:lnTo>
                <a:lnTo>
                  <a:pt x="140208" y="0"/>
                </a:lnTo>
                <a:close/>
              </a:path>
              <a:path w="216535" h="76200">
                <a:moveTo>
                  <a:pt x="140208" y="33528"/>
                </a:moveTo>
                <a:lnTo>
                  <a:pt x="0" y="33528"/>
                </a:lnTo>
                <a:lnTo>
                  <a:pt x="0" y="42672"/>
                </a:lnTo>
                <a:lnTo>
                  <a:pt x="140208" y="42672"/>
                </a:lnTo>
                <a:lnTo>
                  <a:pt x="140208" y="33528"/>
                </a:lnTo>
                <a:close/>
              </a:path>
              <a:path w="216535" h="76200">
                <a:moveTo>
                  <a:pt x="207264" y="33528"/>
                </a:moveTo>
                <a:lnTo>
                  <a:pt x="152400" y="33528"/>
                </a:lnTo>
                <a:lnTo>
                  <a:pt x="152400" y="42672"/>
                </a:lnTo>
                <a:lnTo>
                  <a:pt x="207264" y="42672"/>
                </a:lnTo>
                <a:lnTo>
                  <a:pt x="216408" y="38100"/>
                </a:lnTo>
                <a:lnTo>
                  <a:pt x="207264" y="33528"/>
                </a:lnTo>
                <a:close/>
              </a:path>
            </a:pathLst>
          </a:custGeom>
          <a:solidFill>
            <a:srgbClr val="000000"/>
          </a:solidFill>
        </p:spPr>
        <p:txBody>
          <a:bodyPr wrap="square" lIns="0" tIns="0" rIns="0" bIns="0" rtlCol="0"/>
          <a:lstStyle/>
          <a:p>
            <a:endParaRPr/>
          </a:p>
        </p:txBody>
      </p:sp>
      <p:sp>
        <p:nvSpPr>
          <p:cNvPr id="31" name="object 31"/>
          <p:cNvSpPr txBox="1"/>
          <p:nvPr/>
        </p:nvSpPr>
        <p:spPr>
          <a:xfrm>
            <a:off x="3751453" y="5992876"/>
            <a:ext cx="3508375" cy="543739"/>
          </a:xfrm>
          <a:prstGeom prst="rect">
            <a:avLst/>
          </a:prstGeom>
        </p:spPr>
        <p:txBody>
          <a:bodyPr vert="horz" wrap="square" lIns="0" tIns="0" rIns="0" bIns="0" rtlCol="0">
            <a:spAutoFit/>
          </a:bodyPr>
          <a:lstStyle/>
          <a:p>
            <a:pPr marR="5080" algn="r">
              <a:lnSpc>
                <a:spcPct val="100000"/>
              </a:lnSpc>
            </a:pPr>
            <a:r>
              <a:rPr sz="1400" b="1" spc="-10" dirty="0">
                <a:solidFill>
                  <a:srgbClr val="CC0000"/>
                </a:solidFill>
                <a:latin typeface="Arial"/>
                <a:cs typeface="Arial"/>
              </a:rPr>
              <a:t>D</a:t>
            </a:r>
            <a:r>
              <a:rPr sz="1400" b="1" spc="-5" dirty="0">
                <a:solidFill>
                  <a:srgbClr val="CC0000"/>
                </a:solidFill>
                <a:latin typeface="Arial"/>
                <a:cs typeface="Arial"/>
              </a:rPr>
              <a:t>e</a:t>
            </a:r>
            <a:r>
              <a:rPr sz="1400" b="1" spc="-10" dirty="0">
                <a:solidFill>
                  <a:srgbClr val="CC0000"/>
                </a:solidFill>
                <a:latin typeface="Arial"/>
                <a:cs typeface="Arial"/>
              </a:rPr>
              <a:t>p</a:t>
            </a:r>
            <a:r>
              <a:rPr sz="1400" b="1" spc="5" dirty="0">
                <a:solidFill>
                  <a:srgbClr val="CC0000"/>
                </a:solidFill>
                <a:latin typeface="Arial"/>
                <a:cs typeface="Arial"/>
              </a:rPr>
              <a:t>l</a:t>
            </a:r>
            <a:r>
              <a:rPr sz="1400" b="1" spc="-5" dirty="0">
                <a:solidFill>
                  <a:srgbClr val="CC0000"/>
                </a:solidFill>
                <a:latin typeface="Arial"/>
                <a:cs typeface="Arial"/>
              </a:rPr>
              <a:t>ace</a:t>
            </a:r>
            <a:r>
              <a:rPr sz="1400" b="1" spc="5" dirty="0">
                <a:solidFill>
                  <a:srgbClr val="CC0000"/>
                </a:solidFill>
                <a:latin typeface="Arial"/>
                <a:cs typeface="Arial"/>
              </a:rPr>
              <a:t>r</a:t>
            </a:r>
            <a:r>
              <a:rPr sz="1400" b="1" spc="-5" dirty="0">
                <a:solidFill>
                  <a:srgbClr val="CC0000"/>
                </a:solidFill>
                <a:latin typeface="Arial"/>
                <a:cs typeface="Arial"/>
              </a:rPr>
              <a:t>(</a:t>
            </a:r>
            <a:r>
              <a:rPr sz="1400" b="1" dirty="0">
                <a:solidFill>
                  <a:srgbClr val="CC0000"/>
                </a:solidFill>
                <a:latin typeface="Arial"/>
                <a:cs typeface="Arial"/>
              </a:rPr>
              <a:t>)</a:t>
            </a:r>
            <a:endParaRPr sz="1400" dirty="0">
              <a:latin typeface="Arial"/>
              <a:cs typeface="Arial"/>
            </a:endParaRPr>
          </a:p>
          <a:p>
            <a:pPr marR="44450" algn="r">
              <a:lnSpc>
                <a:spcPct val="100000"/>
              </a:lnSpc>
              <a:spcBef>
                <a:spcPts val="440"/>
              </a:spcBef>
              <a:tabLst>
                <a:tab pos="450850" algn="l"/>
                <a:tab pos="2519045" algn="l"/>
              </a:tabLst>
            </a:pPr>
            <a:r>
              <a:rPr sz="1800" u="heavy" dirty="0">
                <a:latin typeface="Arial"/>
                <a:cs typeface="Arial"/>
              </a:rPr>
              <a:t> 	</a:t>
            </a:r>
            <a:r>
              <a:rPr sz="1800" u="heavy" spc="-10" dirty="0">
                <a:latin typeface="Arial"/>
                <a:cs typeface="Arial"/>
              </a:rPr>
              <a:t>Comportement	</a:t>
            </a:r>
            <a:r>
              <a:rPr sz="1400" b="1" spc="-5" dirty="0" err="1">
                <a:solidFill>
                  <a:srgbClr val="CC0000"/>
                </a:solidFill>
                <a:latin typeface="Arial"/>
                <a:cs typeface="Arial"/>
              </a:rPr>
              <a:t>agrandir</a:t>
            </a:r>
            <a:r>
              <a:rPr sz="1400" b="1" spc="-5" dirty="0">
                <a:solidFill>
                  <a:srgbClr val="CC0000"/>
                </a:solidFill>
                <a:latin typeface="Arial"/>
                <a:cs typeface="Arial"/>
              </a:rPr>
              <a:t>()</a:t>
            </a:r>
            <a:endParaRPr sz="1400" dirty="0">
              <a:latin typeface="Arial"/>
              <a:cs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4543" y="273050"/>
            <a:ext cx="9223058" cy="400110"/>
          </a:xfrm>
          <a:prstGeom prst="rect">
            <a:avLst/>
          </a:prstGeom>
        </p:spPr>
        <p:txBody>
          <a:bodyPr vert="horz" wrap="square" lIns="0" tIns="0" rIns="0" bIns="0" rtlCol="0">
            <a:spAutoFit/>
          </a:bodyPr>
          <a:lstStyle/>
          <a:p>
            <a:pPr marL="12700">
              <a:lnSpc>
                <a:spcPct val="100000"/>
              </a:lnSpc>
            </a:pPr>
            <a:r>
              <a:rPr sz="2600" b="1" dirty="0"/>
              <a:t>Identité d’un objet</a:t>
            </a:r>
          </a:p>
        </p:txBody>
      </p:sp>
      <p:sp>
        <p:nvSpPr>
          <p:cNvPr id="6" name="object 6"/>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55</a:t>
            </a:fld>
            <a:endParaRPr dirty="0"/>
          </a:p>
        </p:txBody>
      </p:sp>
      <p:sp>
        <p:nvSpPr>
          <p:cNvPr id="3" name="object 3"/>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4" name="object 4"/>
          <p:cNvSpPr txBox="1"/>
          <p:nvPr/>
        </p:nvSpPr>
        <p:spPr>
          <a:xfrm>
            <a:off x="669750" y="1034542"/>
            <a:ext cx="10023650" cy="1384995"/>
          </a:xfrm>
          <a:prstGeom prst="rect">
            <a:avLst/>
          </a:prstGeom>
        </p:spPr>
        <p:txBody>
          <a:bodyPr vert="horz" wrap="square" lIns="0" tIns="0" rIns="0" bIns="0" rtlCol="0">
            <a:spAutoFit/>
          </a:bodyPr>
          <a:lstStyle/>
          <a:p>
            <a:pPr marL="355600" marR="183515" indent="-342900">
              <a:lnSpc>
                <a:spcPct val="100000"/>
              </a:lnSpc>
              <a:buClr>
                <a:srgbClr val="CC9900"/>
              </a:buClr>
              <a:buSzPct val="65384"/>
              <a:buFont typeface="Wingdings"/>
              <a:buChar char=""/>
              <a:tabLst>
                <a:tab pos="355600" algn="l"/>
              </a:tabLst>
            </a:pPr>
            <a:r>
              <a:rPr sz="1500" kern="0" dirty="0">
                <a:solidFill>
                  <a:srgbClr val="002060"/>
                </a:solidFill>
                <a:latin typeface="Poppins" panose="00000500000000000000" pitchFamily="2" charset="0"/>
                <a:cs typeface="Poppins" panose="00000500000000000000" pitchFamily="2" charset="0"/>
              </a:rPr>
              <a:t>En plus de son état, un objet possède une identité  qui caractérise son existence propre.</a:t>
            </a:r>
          </a:p>
          <a:p>
            <a:pPr marL="355600" marR="592455" indent="-342900">
              <a:lnSpc>
                <a:spcPct val="100000"/>
              </a:lnSpc>
              <a:spcBef>
                <a:spcPts val="625"/>
              </a:spcBef>
              <a:buClr>
                <a:srgbClr val="CC9900"/>
              </a:buClr>
              <a:buSzPct val="65384"/>
              <a:buFont typeface="Wingdings"/>
              <a:buChar char=""/>
              <a:tabLst>
                <a:tab pos="355600" algn="l"/>
              </a:tabLst>
            </a:pPr>
            <a:r>
              <a:rPr sz="1500" kern="0" dirty="0">
                <a:solidFill>
                  <a:srgbClr val="002060"/>
                </a:solidFill>
                <a:latin typeface="Poppins" panose="00000500000000000000" pitchFamily="2" charset="0"/>
                <a:cs typeface="Poppins" panose="00000500000000000000" pitchFamily="2" charset="0"/>
              </a:rPr>
              <a:t>Cette identité s’appelle également référence ou  handle de l’objet</a:t>
            </a:r>
          </a:p>
          <a:p>
            <a:pPr marL="355600" marR="5080" indent="-342900">
              <a:lnSpc>
                <a:spcPct val="100000"/>
              </a:lnSpc>
              <a:spcBef>
                <a:spcPts val="625"/>
              </a:spcBef>
              <a:buClr>
                <a:srgbClr val="CC9900"/>
              </a:buClr>
              <a:buSzPct val="65384"/>
              <a:buFont typeface="Wingdings"/>
              <a:buChar char=""/>
              <a:tabLst>
                <a:tab pos="355600" algn="l"/>
              </a:tabLst>
            </a:pPr>
            <a:r>
              <a:rPr sz="1500" kern="0" dirty="0">
                <a:solidFill>
                  <a:srgbClr val="002060"/>
                </a:solidFill>
                <a:latin typeface="Poppins" panose="00000500000000000000" pitchFamily="2" charset="0"/>
                <a:cs typeface="Poppins" panose="00000500000000000000" pitchFamily="2" charset="0"/>
              </a:rPr>
              <a:t>En terme informatique de bas niveau, l’identité d’un  objet représente son adresse mémoire.</a:t>
            </a:r>
          </a:p>
          <a:p>
            <a:pPr marL="355600" marR="5080" indent="-342900">
              <a:lnSpc>
                <a:spcPct val="100000"/>
              </a:lnSpc>
              <a:spcBef>
                <a:spcPts val="625"/>
              </a:spcBef>
              <a:buClr>
                <a:srgbClr val="CC9900"/>
              </a:buClr>
              <a:buSzPct val="65384"/>
              <a:buFont typeface="Wingdings"/>
              <a:buChar char=""/>
              <a:tabLst>
                <a:tab pos="355600" algn="l"/>
              </a:tabLst>
            </a:pPr>
            <a:r>
              <a:rPr sz="1500" kern="0" dirty="0">
                <a:solidFill>
                  <a:srgbClr val="002060"/>
                </a:solidFill>
                <a:latin typeface="Poppins" panose="00000500000000000000" pitchFamily="2" charset="0"/>
                <a:cs typeface="Poppins" panose="00000500000000000000" pitchFamily="2" charset="0"/>
              </a:rPr>
              <a:t>Deux objets ne peuvent pas avoir la même identité:  c’est-à-dire que </a:t>
            </a:r>
            <a:r>
              <a:rPr sz="1500" kern="0" dirty="0" err="1">
                <a:solidFill>
                  <a:srgbClr val="002060"/>
                </a:solidFill>
                <a:latin typeface="Poppins" panose="00000500000000000000" pitchFamily="2" charset="0"/>
                <a:cs typeface="Poppins" panose="00000500000000000000" pitchFamily="2" charset="0"/>
              </a:rPr>
              <a:t>deux</a:t>
            </a:r>
            <a:r>
              <a:rPr sz="1500" kern="0" dirty="0">
                <a:solidFill>
                  <a:srgbClr val="002060"/>
                </a:solidFill>
                <a:latin typeface="Poppins" panose="00000500000000000000" pitchFamily="2" charset="0"/>
                <a:cs typeface="Poppins" panose="00000500000000000000" pitchFamily="2" charset="0"/>
              </a:rPr>
              <a:t> objet</a:t>
            </a:r>
            <a:r>
              <a:rPr lang="fr-FR" sz="1500" kern="0" dirty="0">
                <a:solidFill>
                  <a:srgbClr val="002060"/>
                </a:solidFill>
                <a:latin typeface="Poppins" panose="00000500000000000000" pitchFamily="2" charset="0"/>
                <a:cs typeface="Poppins" panose="00000500000000000000" pitchFamily="2" charset="0"/>
              </a:rPr>
              <a:t>s</a:t>
            </a:r>
            <a:r>
              <a:rPr sz="1500" kern="0" dirty="0">
                <a:solidFill>
                  <a:srgbClr val="002060"/>
                </a:solidFill>
                <a:latin typeface="Poppins" panose="00000500000000000000" pitchFamily="2" charset="0"/>
                <a:cs typeface="Poppins" panose="00000500000000000000" pitchFamily="2" charset="0"/>
              </a:rPr>
              <a:t> ne peuvent pas avoir le  même emplacement mémoire.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6299" y="349504"/>
            <a:ext cx="9223058" cy="400110"/>
          </a:xfrm>
          <a:prstGeom prst="rect">
            <a:avLst/>
          </a:prstGeom>
        </p:spPr>
        <p:txBody>
          <a:bodyPr vert="horz" wrap="square" lIns="0" tIns="0" rIns="0" bIns="0" rtlCol="0">
            <a:spAutoFit/>
          </a:bodyPr>
          <a:lstStyle/>
          <a:p>
            <a:pPr marL="12700">
              <a:lnSpc>
                <a:spcPct val="100000"/>
              </a:lnSpc>
            </a:pPr>
            <a:r>
              <a:rPr sz="2600" b="1" dirty="0"/>
              <a:t>Classes</a:t>
            </a:r>
          </a:p>
        </p:txBody>
      </p:sp>
      <p:sp>
        <p:nvSpPr>
          <p:cNvPr id="7" name="object 7"/>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56</a:t>
            </a:fld>
            <a:endParaRPr dirty="0"/>
          </a:p>
        </p:txBody>
      </p:sp>
      <p:sp>
        <p:nvSpPr>
          <p:cNvPr id="3" name="object 3"/>
          <p:cNvSpPr/>
          <p:nvPr/>
        </p:nvSpPr>
        <p:spPr>
          <a:xfrm>
            <a:off x="774072" y="3777996"/>
            <a:ext cx="9144000" cy="3429000"/>
          </a:xfrm>
          <a:custGeom>
            <a:avLst/>
            <a:gdLst/>
            <a:ahLst/>
            <a:cxnLst/>
            <a:rect l="l" t="t" r="r" b="b"/>
            <a:pathLst>
              <a:path w="9144000" h="3429000">
                <a:moveTo>
                  <a:pt x="0" y="0"/>
                </a:moveTo>
                <a:lnTo>
                  <a:pt x="9143992" y="0"/>
                </a:lnTo>
                <a:lnTo>
                  <a:pt x="9143992" y="3429000"/>
                </a:lnTo>
                <a:lnTo>
                  <a:pt x="0" y="3429000"/>
                </a:lnTo>
                <a:lnTo>
                  <a:pt x="0" y="0"/>
                </a:lnTo>
                <a:close/>
              </a:path>
            </a:pathLst>
          </a:custGeom>
          <a:solidFill>
            <a:srgbClr val="FFFFFF"/>
          </a:solidFill>
        </p:spPr>
        <p:txBody>
          <a:bodyPr wrap="square" lIns="0" tIns="0" rIns="0" bIns="0" rtlCol="0"/>
          <a:lstStyle/>
          <a:p>
            <a:endParaRPr/>
          </a:p>
        </p:txBody>
      </p:sp>
      <p:sp>
        <p:nvSpPr>
          <p:cNvPr id="4" name="object 4"/>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5" name="object 5"/>
          <p:cNvSpPr txBox="1"/>
          <p:nvPr/>
        </p:nvSpPr>
        <p:spPr>
          <a:xfrm>
            <a:off x="699970" y="1034387"/>
            <a:ext cx="9993430" cy="2577629"/>
          </a:xfrm>
          <a:prstGeom prst="rect">
            <a:avLst/>
          </a:prstGeom>
        </p:spPr>
        <p:txBody>
          <a:bodyPr vert="horz" wrap="square" lIns="0" tIns="0" rIns="0" bIns="0" rtlCol="0">
            <a:spAutoFit/>
          </a:bodyPr>
          <a:lstStyle/>
          <a:p>
            <a:pPr marL="355600" marR="5080" indent="-342900">
              <a:lnSpc>
                <a:spcPts val="2810"/>
              </a:lnSpc>
              <a:buClr>
                <a:srgbClr val="CC9900"/>
              </a:buClr>
              <a:buSzPct val="65384"/>
              <a:buFont typeface="Wingdings"/>
              <a:buChar char=""/>
              <a:tabLst>
                <a:tab pos="355600" algn="l"/>
              </a:tabLst>
            </a:pPr>
            <a:r>
              <a:rPr sz="1500" kern="0" dirty="0">
                <a:solidFill>
                  <a:srgbClr val="002060"/>
                </a:solidFill>
                <a:latin typeface="Poppins" panose="00000500000000000000" pitchFamily="2" charset="0"/>
                <a:cs typeface="Poppins" panose="00000500000000000000" pitchFamily="2" charset="0"/>
              </a:rPr>
              <a:t>Les objets qui ont des caractéristiques communes  </a:t>
            </a:r>
            <a:r>
              <a:rPr sz="1500" kern="0" dirty="0" err="1">
                <a:solidFill>
                  <a:srgbClr val="002060"/>
                </a:solidFill>
                <a:latin typeface="Poppins" panose="00000500000000000000" pitchFamily="2" charset="0"/>
                <a:cs typeface="Poppins" panose="00000500000000000000" pitchFamily="2" charset="0"/>
              </a:rPr>
              <a:t>sont</a:t>
            </a:r>
            <a:r>
              <a:rPr sz="1500" kern="0" dirty="0">
                <a:solidFill>
                  <a:srgbClr val="002060"/>
                </a:solidFill>
                <a:latin typeface="Poppins" panose="00000500000000000000" pitchFamily="2" charset="0"/>
                <a:cs typeface="Poppins" panose="00000500000000000000" pitchFamily="2" charset="0"/>
              </a:rPr>
              <a:t> </a:t>
            </a:r>
            <a:r>
              <a:rPr sz="1500" kern="0" dirty="0" err="1">
                <a:solidFill>
                  <a:srgbClr val="002060"/>
                </a:solidFill>
                <a:latin typeface="Poppins" panose="00000500000000000000" pitchFamily="2" charset="0"/>
                <a:cs typeface="Poppins" panose="00000500000000000000" pitchFamily="2" charset="0"/>
              </a:rPr>
              <a:t>regroupés</a:t>
            </a:r>
            <a:r>
              <a:rPr sz="1500" kern="0" dirty="0">
                <a:solidFill>
                  <a:srgbClr val="002060"/>
                </a:solidFill>
                <a:latin typeface="Poppins" panose="00000500000000000000" pitchFamily="2" charset="0"/>
                <a:cs typeface="Poppins" panose="00000500000000000000" pitchFamily="2" charset="0"/>
              </a:rPr>
              <a:t> dans une </a:t>
            </a:r>
            <a:r>
              <a:rPr sz="1500" kern="0" dirty="0" err="1">
                <a:solidFill>
                  <a:srgbClr val="002060"/>
                </a:solidFill>
                <a:latin typeface="Poppins" panose="00000500000000000000" pitchFamily="2" charset="0"/>
                <a:cs typeface="Poppins" panose="00000500000000000000" pitchFamily="2" charset="0"/>
              </a:rPr>
              <a:t>entité</a:t>
            </a:r>
            <a:r>
              <a:rPr sz="1500" kern="0" dirty="0">
                <a:solidFill>
                  <a:srgbClr val="002060"/>
                </a:solidFill>
                <a:latin typeface="Poppins" panose="00000500000000000000" pitchFamily="2" charset="0"/>
                <a:cs typeface="Poppins" panose="00000500000000000000" pitchFamily="2" charset="0"/>
              </a:rPr>
              <a:t> </a:t>
            </a:r>
            <a:r>
              <a:rPr sz="1500" kern="0" dirty="0" err="1">
                <a:solidFill>
                  <a:srgbClr val="002060"/>
                </a:solidFill>
                <a:latin typeface="Poppins" panose="00000500000000000000" pitchFamily="2" charset="0"/>
                <a:cs typeface="Poppins" panose="00000500000000000000" pitchFamily="2" charset="0"/>
              </a:rPr>
              <a:t>appelé</a:t>
            </a:r>
            <a:r>
              <a:rPr lang="fr-FR" sz="1500" kern="0" dirty="0">
                <a:solidFill>
                  <a:srgbClr val="002060"/>
                </a:solidFill>
                <a:latin typeface="Poppins" panose="00000500000000000000" pitchFamily="2" charset="0"/>
                <a:cs typeface="Poppins" panose="00000500000000000000" pitchFamily="2" charset="0"/>
              </a:rPr>
              <a:t>e</a:t>
            </a:r>
            <a:r>
              <a:rPr sz="1500" kern="0" dirty="0">
                <a:solidFill>
                  <a:srgbClr val="002060"/>
                </a:solidFill>
                <a:latin typeface="Poppins" panose="00000500000000000000" pitchFamily="2" charset="0"/>
                <a:cs typeface="Poppins" panose="00000500000000000000" pitchFamily="2" charset="0"/>
              </a:rPr>
              <a:t> classe.</a:t>
            </a:r>
          </a:p>
          <a:p>
            <a:pPr marL="355600" marR="741680" indent="-342900">
              <a:lnSpc>
                <a:spcPts val="2810"/>
              </a:lnSpc>
              <a:spcBef>
                <a:spcPts val="620"/>
              </a:spcBef>
              <a:buClr>
                <a:srgbClr val="CC9900"/>
              </a:buClr>
              <a:buSzPct val="65384"/>
              <a:buFont typeface="Wingdings"/>
              <a:buChar char=""/>
              <a:tabLst>
                <a:tab pos="355600" algn="l"/>
              </a:tabLst>
            </a:pPr>
            <a:r>
              <a:rPr sz="1500" kern="0" dirty="0">
                <a:solidFill>
                  <a:srgbClr val="002060"/>
                </a:solidFill>
                <a:latin typeface="Poppins" panose="00000500000000000000" pitchFamily="2" charset="0"/>
                <a:cs typeface="Poppins" panose="00000500000000000000" pitchFamily="2" charset="0"/>
              </a:rPr>
              <a:t>La classe décrit le domaine de définition d’un  ensemble d’objets.</a:t>
            </a:r>
          </a:p>
          <a:p>
            <a:pPr marL="355600" indent="-342900">
              <a:lnSpc>
                <a:spcPct val="100000"/>
              </a:lnSpc>
              <a:spcBef>
                <a:spcPts val="270"/>
              </a:spcBef>
              <a:buClr>
                <a:srgbClr val="CC9900"/>
              </a:buClr>
              <a:buSzPct val="65384"/>
              <a:buFont typeface="Wingdings"/>
              <a:buChar char=""/>
              <a:tabLst>
                <a:tab pos="355600" algn="l"/>
              </a:tabLst>
            </a:pPr>
            <a:r>
              <a:rPr sz="1500" kern="0" dirty="0">
                <a:solidFill>
                  <a:srgbClr val="002060"/>
                </a:solidFill>
                <a:latin typeface="Poppins" panose="00000500000000000000" pitchFamily="2" charset="0"/>
                <a:cs typeface="Poppins" panose="00000500000000000000" pitchFamily="2" charset="0"/>
              </a:rPr>
              <a:t>Chaque objet appartient à une classe</a:t>
            </a:r>
          </a:p>
          <a:p>
            <a:pPr marL="355600" marR="43180" indent="-342900">
              <a:lnSpc>
                <a:spcPts val="2810"/>
              </a:lnSpc>
              <a:spcBef>
                <a:spcPts val="665"/>
              </a:spcBef>
              <a:buClr>
                <a:srgbClr val="CC9900"/>
              </a:buClr>
              <a:buSzPct val="65384"/>
              <a:buFont typeface="Wingdings"/>
              <a:buChar char=""/>
              <a:tabLst>
                <a:tab pos="355600" algn="l"/>
              </a:tabLst>
            </a:pPr>
            <a:r>
              <a:rPr sz="1500" kern="0" dirty="0">
                <a:solidFill>
                  <a:srgbClr val="002060"/>
                </a:solidFill>
                <a:latin typeface="Poppins" panose="00000500000000000000" pitchFamily="2" charset="0"/>
                <a:cs typeface="Poppins" panose="00000500000000000000" pitchFamily="2" charset="0"/>
              </a:rPr>
              <a:t>Les généralités sont contenues dans les classe et  les particularités dans les objets.</a:t>
            </a:r>
          </a:p>
          <a:p>
            <a:pPr marL="355600" marR="118745" indent="-342900">
              <a:lnSpc>
                <a:spcPts val="2810"/>
              </a:lnSpc>
              <a:spcBef>
                <a:spcPts val="620"/>
              </a:spcBef>
              <a:buClr>
                <a:srgbClr val="CC9900"/>
              </a:buClr>
              <a:buSzPct val="65384"/>
              <a:buFont typeface="Wingdings"/>
              <a:buChar char=""/>
              <a:tabLst>
                <a:tab pos="355600" algn="l"/>
              </a:tabLst>
            </a:pPr>
            <a:r>
              <a:rPr sz="1500" kern="0" dirty="0">
                <a:solidFill>
                  <a:srgbClr val="002060"/>
                </a:solidFill>
                <a:latin typeface="Poppins" panose="00000500000000000000" pitchFamily="2" charset="0"/>
                <a:cs typeface="Poppins" panose="00000500000000000000" pitchFamily="2" charset="0"/>
              </a:rPr>
              <a:t>Les </a:t>
            </a:r>
            <a:r>
              <a:rPr sz="1500" kern="0" dirty="0" err="1">
                <a:solidFill>
                  <a:srgbClr val="002060"/>
                </a:solidFill>
                <a:latin typeface="Poppins" panose="00000500000000000000" pitchFamily="2" charset="0"/>
                <a:cs typeface="Poppins" panose="00000500000000000000" pitchFamily="2" charset="0"/>
              </a:rPr>
              <a:t>objets</a:t>
            </a:r>
            <a:r>
              <a:rPr sz="1500" kern="0" dirty="0">
                <a:solidFill>
                  <a:srgbClr val="002060"/>
                </a:solidFill>
                <a:latin typeface="Poppins" panose="00000500000000000000" pitchFamily="2" charset="0"/>
                <a:cs typeface="Poppins" panose="00000500000000000000" pitchFamily="2" charset="0"/>
              </a:rPr>
              <a:t> </a:t>
            </a:r>
            <a:r>
              <a:rPr sz="1500" kern="0" dirty="0" err="1">
                <a:solidFill>
                  <a:srgbClr val="002060"/>
                </a:solidFill>
                <a:latin typeface="Poppins" panose="00000500000000000000" pitchFamily="2" charset="0"/>
                <a:cs typeface="Poppins" panose="00000500000000000000" pitchFamily="2" charset="0"/>
              </a:rPr>
              <a:t>informatique</a:t>
            </a:r>
            <a:r>
              <a:rPr lang="fr-FR" sz="1500" kern="0" dirty="0">
                <a:solidFill>
                  <a:srgbClr val="002060"/>
                </a:solidFill>
                <a:latin typeface="Poppins" panose="00000500000000000000" pitchFamily="2" charset="0"/>
                <a:cs typeface="Poppins" panose="00000500000000000000" pitchFamily="2" charset="0"/>
              </a:rPr>
              <a:t>s</a:t>
            </a:r>
            <a:r>
              <a:rPr sz="1500" kern="0" dirty="0">
                <a:solidFill>
                  <a:srgbClr val="002060"/>
                </a:solidFill>
                <a:latin typeface="Poppins" panose="00000500000000000000" pitchFamily="2" charset="0"/>
                <a:cs typeface="Poppins" panose="00000500000000000000" pitchFamily="2" charset="0"/>
              </a:rPr>
              <a:t> sont construits à partir de  leur classe par un processus qui s’appelle  l’instanciation.</a:t>
            </a:r>
          </a:p>
          <a:p>
            <a:pPr marL="355600" indent="-342900">
              <a:lnSpc>
                <a:spcPct val="100000"/>
              </a:lnSpc>
              <a:spcBef>
                <a:spcPts val="270"/>
              </a:spcBef>
              <a:buClr>
                <a:srgbClr val="CC9900"/>
              </a:buClr>
              <a:buSzPct val="65384"/>
              <a:buFont typeface="Wingdings"/>
              <a:buChar char=""/>
              <a:tabLst>
                <a:tab pos="355600" algn="l"/>
              </a:tabLst>
            </a:pPr>
            <a:r>
              <a:rPr sz="1500" kern="0" dirty="0">
                <a:solidFill>
                  <a:srgbClr val="002060"/>
                </a:solidFill>
                <a:latin typeface="Poppins" panose="00000500000000000000" pitchFamily="2" charset="0"/>
                <a:cs typeface="Poppins" panose="00000500000000000000" pitchFamily="2" charset="0"/>
              </a:rPr>
              <a:t>Tout objet est une instance d’une classe.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5171" y="273050"/>
            <a:ext cx="9223058" cy="400110"/>
          </a:xfrm>
          <a:prstGeom prst="rect">
            <a:avLst/>
          </a:prstGeom>
        </p:spPr>
        <p:txBody>
          <a:bodyPr vert="horz" wrap="square" lIns="0" tIns="0" rIns="0" bIns="0" rtlCol="0">
            <a:spAutoFit/>
          </a:bodyPr>
          <a:lstStyle/>
          <a:p>
            <a:pPr marL="12700">
              <a:lnSpc>
                <a:spcPct val="100000"/>
              </a:lnSpc>
            </a:pPr>
            <a:r>
              <a:rPr sz="2600" b="1" dirty="0"/>
              <a:t>Caractéristique d’une classe</a:t>
            </a:r>
          </a:p>
        </p:txBody>
      </p:sp>
      <p:sp>
        <p:nvSpPr>
          <p:cNvPr id="6" name="object 6"/>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57</a:t>
            </a:fld>
            <a:endParaRPr dirty="0"/>
          </a:p>
        </p:txBody>
      </p:sp>
      <p:sp>
        <p:nvSpPr>
          <p:cNvPr id="3" name="object 3"/>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4" name="object 4"/>
          <p:cNvSpPr txBox="1"/>
          <p:nvPr/>
        </p:nvSpPr>
        <p:spPr>
          <a:xfrm>
            <a:off x="744154" y="1087397"/>
            <a:ext cx="9949246" cy="4256935"/>
          </a:xfrm>
          <a:prstGeom prst="rect">
            <a:avLst/>
          </a:prstGeom>
        </p:spPr>
        <p:txBody>
          <a:bodyPr vert="horz" wrap="square" lIns="0" tIns="0" rIns="0" bIns="0" rtlCol="0">
            <a:spAutoFit/>
          </a:bodyPr>
          <a:lstStyle/>
          <a:p>
            <a:pPr marL="355600" indent="-342900">
              <a:lnSpc>
                <a:spcPct val="100000"/>
              </a:lnSpc>
              <a:buClr>
                <a:srgbClr val="CC9900"/>
              </a:buClr>
              <a:buSzPct val="63157"/>
              <a:buFont typeface="Wingdings"/>
              <a:buChar char=""/>
              <a:tabLst>
                <a:tab pos="354965" algn="l"/>
                <a:tab pos="355600" algn="l"/>
              </a:tabLst>
            </a:pPr>
            <a:r>
              <a:rPr sz="1500" kern="0" dirty="0">
                <a:solidFill>
                  <a:srgbClr val="002060"/>
                </a:solidFill>
                <a:latin typeface="Poppins" panose="00000500000000000000" pitchFamily="2" charset="0"/>
                <a:cs typeface="Poppins" panose="00000500000000000000" pitchFamily="2" charset="0"/>
              </a:rPr>
              <a:t>Une classe </a:t>
            </a:r>
            <a:r>
              <a:rPr sz="1500" kern="0" dirty="0" err="1">
                <a:solidFill>
                  <a:srgbClr val="002060"/>
                </a:solidFill>
                <a:latin typeface="Poppins" panose="00000500000000000000" pitchFamily="2" charset="0"/>
                <a:cs typeface="Poppins" panose="00000500000000000000" pitchFamily="2" charset="0"/>
              </a:rPr>
              <a:t>est</a:t>
            </a:r>
            <a:r>
              <a:rPr sz="1500" kern="0" dirty="0">
                <a:solidFill>
                  <a:srgbClr val="002060"/>
                </a:solidFill>
                <a:latin typeface="Poppins" panose="00000500000000000000" pitchFamily="2" charset="0"/>
                <a:cs typeface="Poppins" panose="00000500000000000000" pitchFamily="2" charset="0"/>
              </a:rPr>
              <a:t> </a:t>
            </a:r>
            <a:r>
              <a:rPr sz="1500" kern="0" dirty="0" err="1">
                <a:solidFill>
                  <a:srgbClr val="002060"/>
                </a:solidFill>
                <a:latin typeface="Poppins" panose="00000500000000000000" pitchFamily="2" charset="0"/>
                <a:cs typeface="Poppins" panose="00000500000000000000" pitchFamily="2" charset="0"/>
              </a:rPr>
              <a:t>défini</a:t>
            </a:r>
            <a:r>
              <a:rPr lang="fr-FR" sz="1500" kern="0" dirty="0">
                <a:solidFill>
                  <a:srgbClr val="002060"/>
                </a:solidFill>
                <a:latin typeface="Poppins" panose="00000500000000000000" pitchFamily="2" charset="0"/>
                <a:cs typeface="Poppins" panose="00000500000000000000" pitchFamily="2" charset="0"/>
              </a:rPr>
              <a:t>e</a:t>
            </a:r>
            <a:r>
              <a:rPr sz="1500" kern="0" dirty="0">
                <a:solidFill>
                  <a:srgbClr val="002060"/>
                </a:solidFill>
                <a:latin typeface="Poppins" panose="00000500000000000000" pitchFamily="2" charset="0"/>
                <a:cs typeface="Poppins" panose="00000500000000000000" pitchFamily="2" charset="0"/>
              </a:rPr>
              <a:t> par:</a:t>
            </a:r>
          </a:p>
          <a:p>
            <a:pPr marL="356870">
              <a:lnSpc>
                <a:spcPct val="100000"/>
              </a:lnSpc>
              <a:spcBef>
                <a:spcPts val="219"/>
              </a:spcBef>
            </a:pPr>
            <a:r>
              <a:rPr sz="1500" kern="0" dirty="0">
                <a:solidFill>
                  <a:srgbClr val="002060"/>
                </a:solidFill>
                <a:latin typeface="Poppins" panose="00000500000000000000" pitchFamily="2" charset="0"/>
                <a:cs typeface="Poppins" panose="00000500000000000000" pitchFamily="2" charset="0"/>
              </a:rPr>
              <a:t>    Les attributs</a:t>
            </a:r>
          </a:p>
          <a:p>
            <a:pPr marL="356870">
              <a:lnSpc>
                <a:spcPct val="100000"/>
              </a:lnSpc>
              <a:spcBef>
                <a:spcPts val="215"/>
              </a:spcBef>
            </a:pPr>
            <a:r>
              <a:rPr sz="1500" kern="0" dirty="0">
                <a:solidFill>
                  <a:srgbClr val="002060"/>
                </a:solidFill>
                <a:latin typeface="Poppins" panose="00000500000000000000" pitchFamily="2" charset="0"/>
                <a:cs typeface="Poppins" panose="00000500000000000000" pitchFamily="2" charset="0"/>
              </a:rPr>
              <a:t>  </a:t>
            </a:r>
            <a:r>
              <a:rPr lang="fr-FR" sz="1500" kern="0" dirty="0">
                <a:solidFill>
                  <a:srgbClr val="002060"/>
                </a:solidFill>
                <a:latin typeface="Poppins" panose="00000500000000000000" pitchFamily="2" charset="0"/>
                <a:cs typeface="Poppins" panose="00000500000000000000" pitchFamily="2" charset="0"/>
              </a:rPr>
              <a:t> </a:t>
            </a:r>
            <a:r>
              <a:rPr sz="1500" kern="0" dirty="0">
                <a:solidFill>
                  <a:srgbClr val="002060"/>
                </a:solidFill>
                <a:latin typeface="Poppins" panose="00000500000000000000" pitchFamily="2" charset="0"/>
                <a:cs typeface="Poppins" panose="00000500000000000000" pitchFamily="2" charset="0"/>
              </a:rPr>
              <a:t> Les méthodes</a:t>
            </a:r>
          </a:p>
          <a:p>
            <a:pPr marL="355600" indent="-342900">
              <a:lnSpc>
                <a:spcPct val="100000"/>
              </a:lnSpc>
              <a:spcBef>
                <a:spcPts val="220"/>
              </a:spcBef>
              <a:buClr>
                <a:srgbClr val="CC9900"/>
              </a:buClr>
              <a:buSzPct val="63157"/>
              <a:buFont typeface="Wingdings"/>
              <a:buChar char=""/>
              <a:tabLst>
                <a:tab pos="354965" algn="l"/>
                <a:tab pos="355600" algn="l"/>
              </a:tabLst>
            </a:pPr>
            <a:r>
              <a:rPr sz="1500" kern="0" dirty="0">
                <a:solidFill>
                  <a:srgbClr val="002060"/>
                </a:solidFill>
                <a:latin typeface="Poppins" panose="00000500000000000000" pitchFamily="2" charset="0"/>
                <a:cs typeface="Poppins" panose="00000500000000000000" pitchFamily="2" charset="0"/>
              </a:rPr>
              <a:t>Les attributs permettent de décrire </a:t>
            </a:r>
            <a:r>
              <a:rPr sz="1500" kern="0" dirty="0" err="1">
                <a:solidFill>
                  <a:srgbClr val="002060"/>
                </a:solidFill>
                <a:latin typeface="Poppins" panose="00000500000000000000" pitchFamily="2" charset="0"/>
                <a:cs typeface="Poppins" panose="00000500000000000000" pitchFamily="2" charset="0"/>
              </a:rPr>
              <a:t>l’état</a:t>
            </a:r>
            <a:r>
              <a:rPr sz="1500" kern="0" dirty="0">
                <a:solidFill>
                  <a:srgbClr val="002060"/>
                </a:solidFill>
                <a:latin typeface="Poppins" panose="00000500000000000000" pitchFamily="2" charset="0"/>
                <a:cs typeface="Poppins" panose="00000500000000000000" pitchFamily="2" charset="0"/>
              </a:rPr>
              <a:t> des objets de cette classe.</a:t>
            </a:r>
          </a:p>
          <a:p>
            <a:pPr marL="356870">
              <a:lnSpc>
                <a:spcPct val="100000"/>
              </a:lnSpc>
              <a:spcBef>
                <a:spcPts val="219"/>
              </a:spcBef>
            </a:pPr>
            <a:r>
              <a:rPr sz="1500" kern="0" dirty="0">
                <a:solidFill>
                  <a:srgbClr val="002060"/>
                </a:solidFill>
                <a:latin typeface="Poppins" panose="00000500000000000000" pitchFamily="2" charset="0"/>
                <a:cs typeface="Poppins" panose="00000500000000000000" pitchFamily="2" charset="0"/>
              </a:rPr>
              <a:t>    Chaque attribut est défini par:</a:t>
            </a:r>
          </a:p>
          <a:p>
            <a:pPr marL="1035050" lvl="1" indent="-351790">
              <a:lnSpc>
                <a:spcPct val="100000"/>
              </a:lnSpc>
              <a:spcBef>
                <a:spcPts val="200"/>
              </a:spcBef>
              <a:buClr>
                <a:srgbClr val="CC9900"/>
              </a:buClr>
              <a:buSzPct val="65625"/>
              <a:buFont typeface="Wingdings"/>
              <a:buChar char=""/>
              <a:tabLst>
                <a:tab pos="1035050" algn="l"/>
                <a:tab pos="1035685" algn="l"/>
              </a:tabLst>
            </a:pPr>
            <a:r>
              <a:rPr sz="1500" kern="0" dirty="0">
                <a:solidFill>
                  <a:srgbClr val="002060"/>
                </a:solidFill>
                <a:latin typeface="Poppins" panose="00000500000000000000" pitchFamily="2" charset="0"/>
                <a:cs typeface="Poppins" panose="00000500000000000000" pitchFamily="2" charset="0"/>
              </a:rPr>
              <a:t>Son nom</a:t>
            </a:r>
          </a:p>
          <a:p>
            <a:pPr marL="1035050" lvl="1" indent="-351790">
              <a:lnSpc>
                <a:spcPct val="100000"/>
              </a:lnSpc>
              <a:spcBef>
                <a:spcPts val="190"/>
              </a:spcBef>
              <a:buClr>
                <a:srgbClr val="CC9900"/>
              </a:buClr>
              <a:buSzPct val="65625"/>
              <a:buFont typeface="Wingdings"/>
              <a:buChar char=""/>
              <a:tabLst>
                <a:tab pos="1035050" algn="l"/>
                <a:tab pos="1035685" algn="l"/>
              </a:tabLst>
            </a:pPr>
            <a:r>
              <a:rPr sz="1500" kern="0" dirty="0">
                <a:solidFill>
                  <a:srgbClr val="002060"/>
                </a:solidFill>
                <a:latin typeface="Poppins" panose="00000500000000000000" pitchFamily="2" charset="0"/>
                <a:cs typeface="Poppins" panose="00000500000000000000" pitchFamily="2" charset="0"/>
              </a:rPr>
              <a:t>Son type</a:t>
            </a:r>
          </a:p>
          <a:p>
            <a:pPr marL="1035050" lvl="1" indent="-351790">
              <a:lnSpc>
                <a:spcPct val="100000"/>
              </a:lnSpc>
              <a:spcBef>
                <a:spcPts val="190"/>
              </a:spcBef>
              <a:buClr>
                <a:srgbClr val="CC9900"/>
              </a:buClr>
              <a:buSzPct val="65625"/>
              <a:buFont typeface="Wingdings"/>
              <a:buChar char=""/>
              <a:tabLst>
                <a:tab pos="1035050" algn="l"/>
                <a:tab pos="1035685" algn="l"/>
              </a:tabLst>
            </a:pPr>
            <a:r>
              <a:rPr sz="1500" kern="0" dirty="0">
                <a:solidFill>
                  <a:srgbClr val="002060"/>
                </a:solidFill>
                <a:latin typeface="Poppins" panose="00000500000000000000" pitchFamily="2" charset="0"/>
                <a:cs typeface="Poppins" panose="00000500000000000000" pitchFamily="2" charset="0"/>
              </a:rPr>
              <a:t>Éventuellement  sa valeur initiale</a:t>
            </a:r>
          </a:p>
          <a:p>
            <a:pPr marL="355600" marR="254635" indent="-342900">
              <a:lnSpc>
                <a:spcPts val="2050"/>
              </a:lnSpc>
              <a:spcBef>
                <a:spcPts val="475"/>
              </a:spcBef>
              <a:buClr>
                <a:srgbClr val="CC9900"/>
              </a:buClr>
              <a:buSzPct val="63157"/>
              <a:buFont typeface="Wingdings"/>
              <a:buChar char=""/>
              <a:tabLst>
                <a:tab pos="354965" algn="l"/>
                <a:tab pos="355600" algn="l"/>
              </a:tabLst>
            </a:pPr>
            <a:r>
              <a:rPr sz="1500" kern="0" dirty="0">
                <a:solidFill>
                  <a:srgbClr val="002060"/>
                </a:solidFill>
                <a:latin typeface="Poppins" panose="00000500000000000000" pitchFamily="2" charset="0"/>
                <a:cs typeface="Poppins" panose="00000500000000000000" pitchFamily="2" charset="0"/>
              </a:rPr>
              <a:t>Les méthodes permettent de décrire le comportement des objets de  cette classe.</a:t>
            </a:r>
          </a:p>
          <a:p>
            <a:pPr marL="683260" marR="360680" indent="-326390">
              <a:lnSpc>
                <a:spcPts val="1939"/>
              </a:lnSpc>
              <a:spcBef>
                <a:spcPts val="434"/>
              </a:spcBef>
            </a:pPr>
            <a:r>
              <a:rPr sz="1500" kern="0" dirty="0">
                <a:solidFill>
                  <a:srgbClr val="002060"/>
                </a:solidFill>
                <a:latin typeface="Poppins" panose="00000500000000000000" pitchFamily="2" charset="0"/>
                <a:cs typeface="Poppins" panose="00000500000000000000" pitchFamily="2" charset="0"/>
              </a:rPr>
              <a:t> Une méthode représente une procédure ou une fonction qui permet  d’exécuter un certain nombre d’instructions.</a:t>
            </a:r>
          </a:p>
          <a:p>
            <a:pPr marL="355600" indent="-342900">
              <a:lnSpc>
                <a:spcPct val="100000"/>
              </a:lnSpc>
              <a:spcBef>
                <a:spcPts val="195"/>
              </a:spcBef>
              <a:buClr>
                <a:srgbClr val="CC9900"/>
              </a:buClr>
              <a:buSzPct val="63157"/>
              <a:buFont typeface="Wingdings"/>
              <a:buChar char=""/>
              <a:tabLst>
                <a:tab pos="354965" algn="l"/>
                <a:tab pos="355600" algn="l"/>
                <a:tab pos="1118870" algn="l"/>
              </a:tabLst>
            </a:pPr>
            <a:r>
              <a:rPr sz="1500" kern="0" dirty="0">
                <a:solidFill>
                  <a:srgbClr val="002060"/>
                </a:solidFill>
                <a:latin typeface="Poppins" panose="00000500000000000000" pitchFamily="2" charset="0"/>
                <a:cs typeface="Poppins" panose="00000500000000000000" pitchFamily="2" charset="0"/>
              </a:rPr>
              <a:t>Parmi	les </a:t>
            </a:r>
            <a:r>
              <a:rPr sz="1500" kern="0" dirty="0" err="1">
                <a:solidFill>
                  <a:srgbClr val="002060"/>
                </a:solidFill>
                <a:latin typeface="Poppins" panose="00000500000000000000" pitchFamily="2" charset="0"/>
                <a:cs typeface="Poppins" panose="00000500000000000000" pitchFamily="2" charset="0"/>
              </a:rPr>
              <a:t>méthode</a:t>
            </a:r>
            <a:r>
              <a:rPr lang="fr-FR" sz="1500" kern="0" dirty="0">
                <a:solidFill>
                  <a:srgbClr val="002060"/>
                </a:solidFill>
                <a:latin typeface="Poppins" panose="00000500000000000000" pitchFamily="2" charset="0"/>
                <a:cs typeface="Poppins" panose="00000500000000000000" pitchFamily="2" charset="0"/>
              </a:rPr>
              <a:t>s</a:t>
            </a:r>
            <a:r>
              <a:rPr sz="1500" kern="0" dirty="0">
                <a:solidFill>
                  <a:srgbClr val="002060"/>
                </a:solidFill>
                <a:latin typeface="Poppins" panose="00000500000000000000" pitchFamily="2" charset="0"/>
                <a:cs typeface="Poppins" panose="00000500000000000000" pitchFamily="2" charset="0"/>
              </a:rPr>
              <a:t> d’une classe, </a:t>
            </a:r>
            <a:r>
              <a:rPr lang="fr-FR" sz="1500" kern="0" dirty="0">
                <a:solidFill>
                  <a:srgbClr val="002060"/>
                </a:solidFill>
                <a:latin typeface="Poppins" panose="00000500000000000000" pitchFamily="2" charset="0"/>
                <a:cs typeface="Poppins" panose="00000500000000000000" pitchFamily="2" charset="0"/>
              </a:rPr>
              <a:t>il </a:t>
            </a:r>
            <a:r>
              <a:rPr sz="1500" kern="0" dirty="0" err="1">
                <a:solidFill>
                  <a:srgbClr val="002060"/>
                </a:solidFill>
                <a:latin typeface="Poppins" panose="00000500000000000000" pitchFamily="2" charset="0"/>
                <a:cs typeface="Poppins" panose="00000500000000000000" pitchFamily="2" charset="0"/>
              </a:rPr>
              <a:t>existe</a:t>
            </a:r>
            <a:r>
              <a:rPr sz="1500" kern="0" dirty="0">
                <a:solidFill>
                  <a:srgbClr val="002060"/>
                </a:solidFill>
                <a:latin typeface="Poppins" panose="00000500000000000000" pitchFamily="2" charset="0"/>
                <a:cs typeface="Poppins" panose="00000500000000000000" pitchFamily="2" charset="0"/>
              </a:rPr>
              <a:t> deux </a:t>
            </a:r>
            <a:r>
              <a:rPr sz="1500" kern="0" dirty="0" err="1">
                <a:solidFill>
                  <a:srgbClr val="002060"/>
                </a:solidFill>
                <a:latin typeface="Poppins" panose="00000500000000000000" pitchFamily="2" charset="0"/>
                <a:cs typeface="Poppins" panose="00000500000000000000" pitchFamily="2" charset="0"/>
              </a:rPr>
              <a:t>méthodes</a:t>
            </a:r>
            <a:r>
              <a:rPr sz="1500" kern="0" dirty="0">
                <a:solidFill>
                  <a:srgbClr val="002060"/>
                </a:solidFill>
                <a:latin typeface="Poppins" panose="00000500000000000000" pitchFamily="2" charset="0"/>
                <a:cs typeface="Poppins" panose="00000500000000000000" pitchFamily="2" charset="0"/>
              </a:rPr>
              <a:t> </a:t>
            </a:r>
            <a:r>
              <a:rPr sz="1500" kern="0" dirty="0" err="1">
                <a:solidFill>
                  <a:srgbClr val="002060"/>
                </a:solidFill>
                <a:latin typeface="Poppins" panose="00000500000000000000" pitchFamily="2" charset="0"/>
                <a:cs typeface="Poppins" panose="00000500000000000000" pitchFamily="2" charset="0"/>
              </a:rPr>
              <a:t>particulières</a:t>
            </a:r>
            <a:r>
              <a:rPr lang="fr-FR" sz="1500" kern="0" dirty="0">
                <a:solidFill>
                  <a:srgbClr val="002060"/>
                </a:solidFill>
                <a:latin typeface="Poppins" panose="00000500000000000000" pitchFamily="2" charset="0"/>
                <a:cs typeface="Poppins" panose="00000500000000000000" pitchFamily="2" charset="0"/>
              </a:rPr>
              <a:t> (habituellement implicites)</a:t>
            </a:r>
            <a:r>
              <a:rPr sz="1500" kern="0" dirty="0">
                <a:solidFill>
                  <a:srgbClr val="002060"/>
                </a:solidFill>
                <a:latin typeface="Poppins" panose="00000500000000000000" pitchFamily="2" charset="0"/>
                <a:cs typeface="Poppins" panose="00000500000000000000" pitchFamily="2" charset="0"/>
              </a:rPr>
              <a:t>:</a:t>
            </a:r>
          </a:p>
          <a:p>
            <a:pPr marL="683260" marR="194945" indent="-326390">
              <a:lnSpc>
                <a:spcPts val="1939"/>
              </a:lnSpc>
              <a:spcBef>
                <a:spcPts val="465"/>
              </a:spcBef>
            </a:pPr>
            <a:r>
              <a:rPr sz="1500" kern="0" dirty="0">
                <a:solidFill>
                  <a:srgbClr val="002060"/>
                </a:solidFill>
                <a:latin typeface="Poppins" panose="00000500000000000000" pitchFamily="2" charset="0"/>
                <a:cs typeface="Poppins" panose="00000500000000000000" pitchFamily="2" charset="0"/>
              </a:rPr>
              <a:t> Une méthode qui est appelée au moment de la création d’un objet de  cette classe. Cette méthode est appelée CONSTRUCTEUR</a:t>
            </a:r>
          </a:p>
          <a:p>
            <a:pPr marL="356870">
              <a:lnSpc>
                <a:spcPts val="2050"/>
              </a:lnSpc>
              <a:spcBef>
                <a:spcPts val="185"/>
              </a:spcBef>
            </a:pPr>
            <a:r>
              <a:rPr sz="1500" kern="0" dirty="0">
                <a:solidFill>
                  <a:srgbClr val="002060"/>
                </a:solidFill>
                <a:latin typeface="Poppins" panose="00000500000000000000" pitchFamily="2" charset="0"/>
                <a:cs typeface="Poppins" panose="00000500000000000000" pitchFamily="2" charset="0"/>
              </a:rPr>
              <a:t>                                           Une méthode qui est appelée au moment de la destruction d’un objet.</a:t>
            </a:r>
          </a:p>
          <a:p>
            <a:pPr marL="683260">
              <a:lnSpc>
                <a:spcPts val="2050"/>
              </a:lnSpc>
            </a:pPr>
            <a:r>
              <a:rPr sz="1500" kern="0" dirty="0">
                <a:solidFill>
                  <a:srgbClr val="002060"/>
                </a:solidFill>
                <a:latin typeface="Poppins" panose="00000500000000000000" pitchFamily="2" charset="0"/>
                <a:cs typeface="Poppins" panose="00000500000000000000" pitchFamily="2" charset="0"/>
              </a:rPr>
              <a:t>Cette méthode s’appelle le DESTRUCTEUR</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5014" y="273528"/>
            <a:ext cx="9223058" cy="400110"/>
          </a:xfrm>
          <a:prstGeom prst="rect">
            <a:avLst/>
          </a:prstGeom>
        </p:spPr>
        <p:txBody>
          <a:bodyPr vert="horz" wrap="square" lIns="0" tIns="0" rIns="0" bIns="0" rtlCol="0">
            <a:spAutoFit/>
          </a:bodyPr>
          <a:lstStyle/>
          <a:p>
            <a:pPr marL="12700">
              <a:lnSpc>
                <a:spcPct val="100000"/>
              </a:lnSpc>
            </a:pPr>
            <a:r>
              <a:rPr sz="2600" b="1" dirty="0"/>
              <a:t>Représentation UML d’une classe</a:t>
            </a:r>
          </a:p>
        </p:txBody>
      </p:sp>
      <p:sp>
        <p:nvSpPr>
          <p:cNvPr id="6" name="object 6"/>
          <p:cNvSpPr txBox="1">
            <a:spLocks noGrp="1"/>
          </p:cNvSpPr>
          <p:nvPr>
            <p:ph idx="1"/>
          </p:nvPr>
        </p:nvSpPr>
        <p:spPr>
          <a:xfrm>
            <a:off x="552207" y="379592"/>
            <a:ext cx="8047990" cy="1980542"/>
          </a:xfrm>
          <a:prstGeom prst="rect">
            <a:avLst/>
          </a:prstGeom>
        </p:spPr>
        <p:txBody>
          <a:bodyPr vert="horz" wrap="square" lIns="0" tIns="551688" rIns="0" bIns="0" rtlCol="0">
            <a:spAutoFit/>
          </a:bodyPr>
          <a:lstStyle/>
          <a:p>
            <a:pPr marL="12700" marR="436245" indent="0">
              <a:lnSpc>
                <a:spcPts val="2810"/>
              </a:lnSpc>
              <a:buNone/>
            </a:pPr>
            <a:r>
              <a:rPr sz="1700" spc="500" dirty="0">
                <a:solidFill>
                  <a:srgbClr val="CC9900"/>
                </a:solidFill>
                <a:latin typeface="Times New Roman"/>
                <a:cs typeface="Times New Roman"/>
              </a:rPr>
              <a:t> </a:t>
            </a:r>
            <a:r>
              <a:rPr sz="1500" kern="0" dirty="0"/>
              <a:t>Une classe </a:t>
            </a:r>
            <a:r>
              <a:rPr sz="1500" kern="0" dirty="0" err="1"/>
              <a:t>est</a:t>
            </a:r>
            <a:r>
              <a:rPr sz="1500" kern="0" dirty="0"/>
              <a:t> </a:t>
            </a:r>
            <a:r>
              <a:rPr sz="1500" kern="0" dirty="0" err="1"/>
              <a:t>représenté</a:t>
            </a:r>
            <a:r>
              <a:rPr lang="fr-FR" sz="1500" kern="0" dirty="0"/>
              <a:t>e</a:t>
            </a:r>
            <a:r>
              <a:rPr sz="1500" kern="0" dirty="0"/>
              <a:t> par un rectangle à 3  compartiments:</a:t>
            </a:r>
          </a:p>
          <a:p>
            <a:pPr marL="356870">
              <a:lnSpc>
                <a:spcPct val="100000"/>
              </a:lnSpc>
              <a:spcBef>
                <a:spcPts val="225"/>
              </a:spcBef>
            </a:pPr>
            <a:r>
              <a:rPr sz="1500" kern="0" dirty="0"/>
              <a:t>    Un compartiment qui contient le nom de la classe</a:t>
            </a:r>
          </a:p>
          <a:p>
            <a:pPr marL="356870">
              <a:lnSpc>
                <a:spcPct val="100000"/>
              </a:lnSpc>
              <a:spcBef>
                <a:spcPts val="265"/>
              </a:spcBef>
            </a:pPr>
            <a:r>
              <a:rPr sz="1500" kern="0" dirty="0"/>
              <a:t>    Un compartiment qui contient la déclaration des attributs</a:t>
            </a:r>
          </a:p>
          <a:p>
            <a:pPr marL="356870">
              <a:lnSpc>
                <a:spcPct val="100000"/>
              </a:lnSpc>
              <a:spcBef>
                <a:spcPts val="265"/>
              </a:spcBef>
            </a:pPr>
            <a:r>
              <a:rPr sz="1500" kern="0" dirty="0"/>
              <a:t>    Un compartiment qui contient les méthodes</a:t>
            </a:r>
          </a:p>
          <a:p>
            <a:pPr marL="0" indent="0">
              <a:lnSpc>
                <a:spcPct val="100000"/>
              </a:lnSpc>
              <a:spcBef>
                <a:spcPts val="305"/>
              </a:spcBef>
              <a:buNone/>
            </a:pPr>
            <a:r>
              <a:rPr sz="1500" kern="0" dirty="0" err="1"/>
              <a:t>Exemples</a:t>
            </a:r>
            <a:r>
              <a:rPr sz="1500" kern="0" dirty="0"/>
              <a:t>:</a:t>
            </a:r>
          </a:p>
        </p:txBody>
      </p:sp>
      <p:sp>
        <p:nvSpPr>
          <p:cNvPr id="22" name="object 22"/>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58</a:t>
            </a:fld>
            <a:endParaRPr dirty="0"/>
          </a:p>
        </p:txBody>
      </p:sp>
      <p:sp>
        <p:nvSpPr>
          <p:cNvPr id="5" name="object 5"/>
          <p:cNvSpPr/>
          <p:nvPr/>
        </p:nvSpPr>
        <p:spPr>
          <a:xfrm>
            <a:off x="1231272" y="6521957"/>
            <a:ext cx="83820" cy="0"/>
          </a:xfrm>
          <a:custGeom>
            <a:avLst/>
            <a:gdLst/>
            <a:ahLst/>
            <a:cxnLst/>
            <a:rect l="l" t="t" r="r" b="b"/>
            <a:pathLst>
              <a:path w="83819">
                <a:moveTo>
                  <a:pt x="0" y="0"/>
                </a:moveTo>
                <a:lnTo>
                  <a:pt x="83825" y="0"/>
                </a:lnTo>
              </a:path>
            </a:pathLst>
          </a:custGeom>
          <a:ln w="19812">
            <a:solidFill>
              <a:srgbClr val="CC9900"/>
            </a:solidFill>
          </a:ln>
        </p:spPr>
        <p:txBody>
          <a:bodyPr wrap="square" lIns="0" tIns="0" rIns="0" bIns="0" rtlCol="0"/>
          <a:lstStyle/>
          <a:p>
            <a:endParaRPr/>
          </a:p>
        </p:txBody>
      </p:sp>
      <p:sp>
        <p:nvSpPr>
          <p:cNvPr id="7" name="object 7"/>
          <p:cNvSpPr/>
          <p:nvPr/>
        </p:nvSpPr>
        <p:spPr>
          <a:xfrm>
            <a:off x="1315097" y="4570476"/>
            <a:ext cx="2519680" cy="2261870"/>
          </a:xfrm>
          <a:custGeom>
            <a:avLst/>
            <a:gdLst/>
            <a:ahLst/>
            <a:cxnLst/>
            <a:rect l="l" t="t" r="r" b="b"/>
            <a:pathLst>
              <a:path w="2519679" h="2261870">
                <a:moveTo>
                  <a:pt x="0" y="2261616"/>
                </a:moveTo>
                <a:lnTo>
                  <a:pt x="2519172" y="2261616"/>
                </a:lnTo>
                <a:lnTo>
                  <a:pt x="2519172" y="0"/>
                </a:lnTo>
                <a:lnTo>
                  <a:pt x="0" y="0"/>
                </a:lnTo>
                <a:lnTo>
                  <a:pt x="0" y="2261616"/>
                </a:lnTo>
                <a:close/>
              </a:path>
            </a:pathLst>
          </a:custGeom>
          <a:solidFill>
            <a:srgbClr val="FFFFFF"/>
          </a:solidFill>
        </p:spPr>
        <p:txBody>
          <a:bodyPr wrap="square" lIns="0" tIns="0" rIns="0" bIns="0" rtlCol="0"/>
          <a:lstStyle/>
          <a:p>
            <a:endParaRPr/>
          </a:p>
        </p:txBody>
      </p:sp>
      <p:sp>
        <p:nvSpPr>
          <p:cNvPr id="8" name="object 8"/>
          <p:cNvSpPr/>
          <p:nvPr/>
        </p:nvSpPr>
        <p:spPr>
          <a:xfrm>
            <a:off x="1306207" y="4583489"/>
            <a:ext cx="2528570" cy="2270760"/>
          </a:xfrm>
          <a:custGeom>
            <a:avLst/>
            <a:gdLst/>
            <a:ahLst/>
            <a:cxnLst/>
            <a:rect l="l" t="t" r="r" b="b"/>
            <a:pathLst>
              <a:path w="2528570" h="2270759">
                <a:moveTo>
                  <a:pt x="2528303" y="0"/>
                </a:moveTo>
                <a:lnTo>
                  <a:pt x="0" y="0"/>
                </a:lnTo>
                <a:lnTo>
                  <a:pt x="0" y="2270760"/>
                </a:lnTo>
                <a:lnTo>
                  <a:pt x="2528303" y="2270760"/>
                </a:lnTo>
                <a:lnTo>
                  <a:pt x="2528303" y="2266188"/>
                </a:lnTo>
                <a:lnTo>
                  <a:pt x="9143" y="2266188"/>
                </a:lnTo>
                <a:lnTo>
                  <a:pt x="4571" y="2260092"/>
                </a:lnTo>
                <a:lnTo>
                  <a:pt x="9143" y="2260092"/>
                </a:lnTo>
                <a:lnTo>
                  <a:pt x="9143" y="9144"/>
                </a:lnTo>
                <a:lnTo>
                  <a:pt x="4571" y="9144"/>
                </a:lnTo>
                <a:lnTo>
                  <a:pt x="9143" y="4572"/>
                </a:lnTo>
                <a:lnTo>
                  <a:pt x="2528303" y="4572"/>
                </a:lnTo>
                <a:lnTo>
                  <a:pt x="2528303" y="0"/>
                </a:lnTo>
                <a:close/>
              </a:path>
              <a:path w="2528570" h="2270759">
                <a:moveTo>
                  <a:pt x="9143" y="2260092"/>
                </a:moveTo>
                <a:lnTo>
                  <a:pt x="4571" y="2260092"/>
                </a:lnTo>
                <a:lnTo>
                  <a:pt x="9143" y="2266188"/>
                </a:lnTo>
                <a:lnTo>
                  <a:pt x="9143" y="2260092"/>
                </a:lnTo>
                <a:close/>
              </a:path>
              <a:path w="2528570" h="2270759">
                <a:moveTo>
                  <a:pt x="2519159" y="2260092"/>
                </a:moveTo>
                <a:lnTo>
                  <a:pt x="9143" y="2260092"/>
                </a:lnTo>
                <a:lnTo>
                  <a:pt x="9143" y="2266188"/>
                </a:lnTo>
                <a:lnTo>
                  <a:pt x="2519159" y="2266188"/>
                </a:lnTo>
                <a:lnTo>
                  <a:pt x="2519159" y="2260092"/>
                </a:lnTo>
                <a:close/>
              </a:path>
              <a:path w="2528570" h="2270759">
                <a:moveTo>
                  <a:pt x="2519159" y="4572"/>
                </a:moveTo>
                <a:lnTo>
                  <a:pt x="2519159" y="2266188"/>
                </a:lnTo>
                <a:lnTo>
                  <a:pt x="2523731" y="2260092"/>
                </a:lnTo>
                <a:lnTo>
                  <a:pt x="2528303" y="2260092"/>
                </a:lnTo>
                <a:lnTo>
                  <a:pt x="2528303" y="9144"/>
                </a:lnTo>
                <a:lnTo>
                  <a:pt x="2523731" y="9144"/>
                </a:lnTo>
                <a:lnTo>
                  <a:pt x="2519159" y="4572"/>
                </a:lnTo>
                <a:close/>
              </a:path>
              <a:path w="2528570" h="2270759">
                <a:moveTo>
                  <a:pt x="2528303" y="2260092"/>
                </a:moveTo>
                <a:lnTo>
                  <a:pt x="2523731" y="2260092"/>
                </a:lnTo>
                <a:lnTo>
                  <a:pt x="2519159" y="2266188"/>
                </a:lnTo>
                <a:lnTo>
                  <a:pt x="2528303" y="2266188"/>
                </a:lnTo>
                <a:lnTo>
                  <a:pt x="2528303" y="2260092"/>
                </a:lnTo>
                <a:close/>
              </a:path>
              <a:path w="2528570" h="2270759">
                <a:moveTo>
                  <a:pt x="9143" y="4572"/>
                </a:moveTo>
                <a:lnTo>
                  <a:pt x="4571" y="9144"/>
                </a:lnTo>
                <a:lnTo>
                  <a:pt x="9143" y="9144"/>
                </a:lnTo>
                <a:lnTo>
                  <a:pt x="9143" y="4572"/>
                </a:lnTo>
                <a:close/>
              </a:path>
              <a:path w="2528570" h="2270759">
                <a:moveTo>
                  <a:pt x="2519159" y="4572"/>
                </a:moveTo>
                <a:lnTo>
                  <a:pt x="9143" y="4572"/>
                </a:lnTo>
                <a:lnTo>
                  <a:pt x="9143" y="9144"/>
                </a:lnTo>
                <a:lnTo>
                  <a:pt x="2519159" y="9144"/>
                </a:lnTo>
                <a:lnTo>
                  <a:pt x="2519159" y="4572"/>
                </a:lnTo>
                <a:close/>
              </a:path>
              <a:path w="2528570" h="2270759">
                <a:moveTo>
                  <a:pt x="2528303" y="4572"/>
                </a:moveTo>
                <a:lnTo>
                  <a:pt x="2519159" y="4572"/>
                </a:lnTo>
                <a:lnTo>
                  <a:pt x="2523731" y="9144"/>
                </a:lnTo>
                <a:lnTo>
                  <a:pt x="2528303" y="9144"/>
                </a:lnTo>
                <a:lnTo>
                  <a:pt x="2528303" y="4572"/>
                </a:lnTo>
                <a:close/>
              </a:path>
            </a:pathLst>
          </a:custGeom>
          <a:solidFill>
            <a:srgbClr val="000000"/>
          </a:solidFill>
        </p:spPr>
        <p:txBody>
          <a:bodyPr wrap="square" lIns="0" tIns="0" rIns="0" bIns="0" rtlCol="0"/>
          <a:lstStyle/>
          <a:p>
            <a:endParaRPr/>
          </a:p>
        </p:txBody>
      </p:sp>
      <p:sp>
        <p:nvSpPr>
          <p:cNvPr id="9" name="object 9"/>
          <p:cNvSpPr txBox="1"/>
          <p:nvPr/>
        </p:nvSpPr>
        <p:spPr>
          <a:xfrm>
            <a:off x="2204605" y="4611116"/>
            <a:ext cx="735965" cy="262890"/>
          </a:xfrm>
          <a:prstGeom prst="rect">
            <a:avLst/>
          </a:prstGeom>
        </p:spPr>
        <p:txBody>
          <a:bodyPr vert="horz" wrap="square" lIns="0" tIns="0" rIns="0" bIns="0" rtlCol="0">
            <a:spAutoFit/>
          </a:bodyPr>
          <a:lstStyle/>
          <a:p>
            <a:pPr marL="12700">
              <a:lnSpc>
                <a:spcPct val="100000"/>
              </a:lnSpc>
            </a:pPr>
            <a:r>
              <a:rPr sz="1600" spc="-10" dirty="0">
                <a:latin typeface="Arial"/>
                <a:cs typeface="Arial"/>
              </a:rPr>
              <a:t>C</a:t>
            </a:r>
            <a:r>
              <a:rPr sz="1600" spc="-5" dirty="0">
                <a:latin typeface="Arial"/>
                <a:cs typeface="Arial"/>
              </a:rPr>
              <a:t>ompte</a:t>
            </a:r>
            <a:endParaRPr sz="1600" dirty="0">
              <a:latin typeface="Arial"/>
              <a:cs typeface="Arial"/>
            </a:endParaRPr>
          </a:p>
        </p:txBody>
      </p:sp>
      <p:sp>
        <p:nvSpPr>
          <p:cNvPr id="10" name="object 10"/>
          <p:cNvSpPr txBox="1"/>
          <p:nvPr/>
        </p:nvSpPr>
        <p:spPr>
          <a:xfrm>
            <a:off x="1392313" y="4854447"/>
            <a:ext cx="933450" cy="658495"/>
          </a:xfrm>
          <a:prstGeom prst="rect">
            <a:avLst/>
          </a:prstGeom>
        </p:spPr>
        <p:txBody>
          <a:bodyPr vert="horz" wrap="square" lIns="0" tIns="0" rIns="0" bIns="0" rtlCol="0">
            <a:spAutoFit/>
          </a:bodyPr>
          <a:lstStyle/>
          <a:p>
            <a:pPr marL="12700" marR="5080">
              <a:lnSpc>
                <a:spcPct val="150000"/>
              </a:lnSpc>
            </a:pPr>
            <a:r>
              <a:rPr sz="1400" dirty="0">
                <a:latin typeface="Arial"/>
                <a:cs typeface="Arial"/>
              </a:rPr>
              <a:t>code : </a:t>
            </a:r>
            <a:r>
              <a:rPr sz="1400" spc="-5" dirty="0">
                <a:latin typeface="Arial"/>
                <a:cs typeface="Arial"/>
              </a:rPr>
              <a:t>int  </a:t>
            </a:r>
            <a:r>
              <a:rPr sz="1400" dirty="0">
                <a:latin typeface="Arial"/>
                <a:cs typeface="Arial"/>
              </a:rPr>
              <a:t>solde :</a:t>
            </a:r>
            <a:r>
              <a:rPr sz="1400" spc="-140" dirty="0">
                <a:latin typeface="Arial"/>
                <a:cs typeface="Arial"/>
              </a:rPr>
              <a:t> </a:t>
            </a:r>
            <a:r>
              <a:rPr sz="1400" dirty="0">
                <a:latin typeface="Arial"/>
                <a:cs typeface="Arial"/>
              </a:rPr>
              <a:t>float</a:t>
            </a:r>
            <a:endParaRPr sz="1400">
              <a:latin typeface="Arial"/>
              <a:cs typeface="Arial"/>
            </a:endParaRPr>
          </a:p>
        </p:txBody>
      </p:sp>
      <p:sp>
        <p:nvSpPr>
          <p:cNvPr id="11" name="object 11"/>
          <p:cNvSpPr txBox="1"/>
          <p:nvPr/>
        </p:nvSpPr>
        <p:spPr>
          <a:xfrm>
            <a:off x="1392313" y="5494527"/>
            <a:ext cx="1991360" cy="978535"/>
          </a:xfrm>
          <a:prstGeom prst="rect">
            <a:avLst/>
          </a:prstGeom>
        </p:spPr>
        <p:txBody>
          <a:bodyPr vert="horz" wrap="square" lIns="0" tIns="0" rIns="0" bIns="0" rtlCol="0">
            <a:spAutoFit/>
          </a:bodyPr>
          <a:lstStyle/>
          <a:p>
            <a:pPr marL="12700" marR="5080">
              <a:lnSpc>
                <a:spcPct val="150000"/>
              </a:lnSpc>
            </a:pPr>
            <a:r>
              <a:rPr sz="1400" spc="-5" dirty="0">
                <a:latin typeface="Arial"/>
                <a:cs typeface="Arial"/>
              </a:rPr>
              <a:t>Compte(float soldeInitial)  verser(float mt):void  retirer(float</a:t>
            </a:r>
            <a:r>
              <a:rPr sz="1400" spc="-75" dirty="0">
                <a:latin typeface="Arial"/>
                <a:cs typeface="Arial"/>
              </a:rPr>
              <a:t> </a:t>
            </a:r>
            <a:r>
              <a:rPr sz="1400" spc="-5" dirty="0">
                <a:latin typeface="Arial"/>
                <a:cs typeface="Arial"/>
              </a:rPr>
              <a:t>mt):void</a:t>
            </a:r>
            <a:endParaRPr sz="1400">
              <a:latin typeface="Arial"/>
              <a:cs typeface="Arial"/>
            </a:endParaRPr>
          </a:p>
        </p:txBody>
      </p:sp>
      <p:sp>
        <p:nvSpPr>
          <p:cNvPr id="12" name="object 12"/>
          <p:cNvSpPr/>
          <p:nvPr/>
        </p:nvSpPr>
        <p:spPr>
          <a:xfrm>
            <a:off x="1315097" y="4857750"/>
            <a:ext cx="2519680" cy="0"/>
          </a:xfrm>
          <a:custGeom>
            <a:avLst/>
            <a:gdLst/>
            <a:ahLst/>
            <a:cxnLst/>
            <a:rect l="l" t="t" r="r" b="b"/>
            <a:pathLst>
              <a:path w="2519679">
                <a:moveTo>
                  <a:pt x="0" y="0"/>
                </a:moveTo>
                <a:lnTo>
                  <a:pt x="2519159" y="0"/>
                </a:lnTo>
              </a:path>
            </a:pathLst>
          </a:custGeom>
          <a:ln w="10667">
            <a:solidFill>
              <a:srgbClr val="000000"/>
            </a:solidFill>
          </a:ln>
        </p:spPr>
        <p:txBody>
          <a:bodyPr wrap="square" lIns="0" tIns="0" rIns="0" bIns="0" rtlCol="0"/>
          <a:lstStyle/>
          <a:p>
            <a:endParaRPr/>
          </a:p>
        </p:txBody>
      </p:sp>
      <p:sp>
        <p:nvSpPr>
          <p:cNvPr id="13" name="object 13"/>
          <p:cNvSpPr/>
          <p:nvPr/>
        </p:nvSpPr>
        <p:spPr>
          <a:xfrm>
            <a:off x="1315097" y="5506973"/>
            <a:ext cx="2519680" cy="0"/>
          </a:xfrm>
          <a:custGeom>
            <a:avLst/>
            <a:gdLst/>
            <a:ahLst/>
            <a:cxnLst/>
            <a:rect l="l" t="t" r="r" b="b"/>
            <a:pathLst>
              <a:path w="2519679">
                <a:moveTo>
                  <a:pt x="0" y="0"/>
                </a:moveTo>
                <a:lnTo>
                  <a:pt x="2519159" y="0"/>
                </a:lnTo>
              </a:path>
            </a:pathLst>
          </a:custGeom>
          <a:ln w="10668">
            <a:solidFill>
              <a:srgbClr val="000000"/>
            </a:solidFill>
          </a:ln>
        </p:spPr>
        <p:txBody>
          <a:bodyPr wrap="square" lIns="0" tIns="0" rIns="0" bIns="0" rtlCol="0"/>
          <a:lstStyle/>
          <a:p>
            <a:endParaRPr/>
          </a:p>
        </p:txBody>
      </p:sp>
      <p:sp>
        <p:nvSpPr>
          <p:cNvPr id="14" name="object 14"/>
          <p:cNvSpPr/>
          <p:nvPr/>
        </p:nvSpPr>
        <p:spPr>
          <a:xfrm>
            <a:off x="3977513" y="4494276"/>
            <a:ext cx="79375" cy="368935"/>
          </a:xfrm>
          <a:custGeom>
            <a:avLst/>
            <a:gdLst/>
            <a:ahLst/>
            <a:cxnLst/>
            <a:rect l="l" t="t" r="r" b="b"/>
            <a:pathLst>
              <a:path w="79375" h="368935">
                <a:moveTo>
                  <a:pt x="30479" y="342900"/>
                </a:moveTo>
                <a:lnTo>
                  <a:pt x="27432" y="347472"/>
                </a:lnTo>
                <a:lnTo>
                  <a:pt x="22860" y="352044"/>
                </a:lnTo>
                <a:lnTo>
                  <a:pt x="24384" y="352044"/>
                </a:lnTo>
                <a:lnTo>
                  <a:pt x="18287" y="355092"/>
                </a:lnTo>
                <a:lnTo>
                  <a:pt x="19812" y="355092"/>
                </a:lnTo>
                <a:lnTo>
                  <a:pt x="7620" y="358140"/>
                </a:lnTo>
                <a:lnTo>
                  <a:pt x="0" y="359663"/>
                </a:lnTo>
                <a:lnTo>
                  <a:pt x="1524" y="368807"/>
                </a:lnTo>
                <a:lnTo>
                  <a:pt x="9144" y="368807"/>
                </a:lnTo>
                <a:lnTo>
                  <a:pt x="16763" y="365760"/>
                </a:lnTo>
                <a:lnTo>
                  <a:pt x="22860" y="362712"/>
                </a:lnTo>
                <a:lnTo>
                  <a:pt x="24384" y="362712"/>
                </a:lnTo>
                <a:lnTo>
                  <a:pt x="28956" y="359663"/>
                </a:lnTo>
                <a:lnTo>
                  <a:pt x="35051" y="353568"/>
                </a:lnTo>
                <a:lnTo>
                  <a:pt x="38100" y="348996"/>
                </a:lnTo>
                <a:lnTo>
                  <a:pt x="39624" y="347472"/>
                </a:lnTo>
                <a:lnTo>
                  <a:pt x="40386" y="344424"/>
                </a:lnTo>
                <a:lnTo>
                  <a:pt x="30479" y="344424"/>
                </a:lnTo>
                <a:lnTo>
                  <a:pt x="30479" y="342900"/>
                </a:lnTo>
                <a:close/>
              </a:path>
              <a:path w="79375" h="368935">
                <a:moveTo>
                  <a:pt x="32003" y="338328"/>
                </a:moveTo>
                <a:lnTo>
                  <a:pt x="30479" y="344424"/>
                </a:lnTo>
                <a:lnTo>
                  <a:pt x="40386" y="344424"/>
                </a:lnTo>
                <a:lnTo>
                  <a:pt x="41148" y="341375"/>
                </a:lnTo>
                <a:lnTo>
                  <a:pt x="41452" y="339851"/>
                </a:lnTo>
                <a:lnTo>
                  <a:pt x="32003" y="339851"/>
                </a:lnTo>
                <a:lnTo>
                  <a:pt x="32003" y="338328"/>
                </a:lnTo>
                <a:close/>
              </a:path>
              <a:path w="79375" h="368935">
                <a:moveTo>
                  <a:pt x="53848" y="184912"/>
                </a:moveTo>
                <a:lnTo>
                  <a:pt x="51815" y="185928"/>
                </a:lnTo>
                <a:lnTo>
                  <a:pt x="50291" y="185928"/>
                </a:lnTo>
                <a:lnTo>
                  <a:pt x="45720" y="188975"/>
                </a:lnTo>
                <a:lnTo>
                  <a:pt x="39624" y="195072"/>
                </a:lnTo>
                <a:lnTo>
                  <a:pt x="36575" y="199644"/>
                </a:lnTo>
                <a:lnTo>
                  <a:pt x="36575" y="201168"/>
                </a:lnTo>
                <a:lnTo>
                  <a:pt x="33527" y="207263"/>
                </a:lnTo>
                <a:lnTo>
                  <a:pt x="32003" y="213360"/>
                </a:lnTo>
                <a:lnTo>
                  <a:pt x="32003" y="339851"/>
                </a:lnTo>
                <a:lnTo>
                  <a:pt x="41452" y="339851"/>
                </a:lnTo>
                <a:lnTo>
                  <a:pt x="42672" y="333756"/>
                </a:lnTo>
                <a:lnTo>
                  <a:pt x="42672" y="208787"/>
                </a:lnTo>
                <a:lnTo>
                  <a:pt x="43053" y="208787"/>
                </a:lnTo>
                <a:lnTo>
                  <a:pt x="44196" y="204216"/>
                </a:lnTo>
                <a:lnTo>
                  <a:pt x="45212" y="204216"/>
                </a:lnTo>
                <a:lnTo>
                  <a:pt x="47244" y="201168"/>
                </a:lnTo>
                <a:lnTo>
                  <a:pt x="51815" y="196596"/>
                </a:lnTo>
                <a:lnTo>
                  <a:pt x="50291" y="196596"/>
                </a:lnTo>
                <a:lnTo>
                  <a:pt x="56387" y="193548"/>
                </a:lnTo>
                <a:lnTo>
                  <a:pt x="54863" y="193548"/>
                </a:lnTo>
                <a:lnTo>
                  <a:pt x="67056" y="190500"/>
                </a:lnTo>
                <a:lnTo>
                  <a:pt x="74675" y="188975"/>
                </a:lnTo>
                <a:lnTo>
                  <a:pt x="65532" y="188975"/>
                </a:lnTo>
                <a:lnTo>
                  <a:pt x="57912" y="187451"/>
                </a:lnTo>
                <a:lnTo>
                  <a:pt x="57912" y="185928"/>
                </a:lnTo>
                <a:lnTo>
                  <a:pt x="53848" y="184912"/>
                </a:lnTo>
                <a:close/>
              </a:path>
              <a:path w="79375" h="368935">
                <a:moveTo>
                  <a:pt x="43053" y="208787"/>
                </a:moveTo>
                <a:lnTo>
                  <a:pt x="42672" y="208787"/>
                </a:lnTo>
                <a:lnTo>
                  <a:pt x="42672" y="210312"/>
                </a:lnTo>
                <a:lnTo>
                  <a:pt x="43053" y="208787"/>
                </a:lnTo>
                <a:close/>
              </a:path>
              <a:path w="79375" h="368935">
                <a:moveTo>
                  <a:pt x="45212" y="204216"/>
                </a:moveTo>
                <a:lnTo>
                  <a:pt x="44196" y="204216"/>
                </a:lnTo>
                <a:lnTo>
                  <a:pt x="44196" y="205740"/>
                </a:lnTo>
                <a:lnTo>
                  <a:pt x="45212" y="204216"/>
                </a:lnTo>
                <a:close/>
              </a:path>
              <a:path w="79375" h="368935">
                <a:moveTo>
                  <a:pt x="73151" y="179831"/>
                </a:moveTo>
                <a:lnTo>
                  <a:pt x="65532" y="179831"/>
                </a:lnTo>
                <a:lnTo>
                  <a:pt x="57912" y="182880"/>
                </a:lnTo>
                <a:lnTo>
                  <a:pt x="53848" y="184912"/>
                </a:lnTo>
                <a:lnTo>
                  <a:pt x="57912" y="185928"/>
                </a:lnTo>
                <a:lnTo>
                  <a:pt x="57912" y="187451"/>
                </a:lnTo>
                <a:lnTo>
                  <a:pt x="65532" y="188975"/>
                </a:lnTo>
                <a:lnTo>
                  <a:pt x="73151" y="188975"/>
                </a:lnTo>
                <a:lnTo>
                  <a:pt x="73151" y="179831"/>
                </a:lnTo>
                <a:close/>
              </a:path>
              <a:path w="79375" h="368935">
                <a:moveTo>
                  <a:pt x="74675" y="179831"/>
                </a:moveTo>
                <a:lnTo>
                  <a:pt x="73151" y="179831"/>
                </a:lnTo>
                <a:lnTo>
                  <a:pt x="73151" y="188975"/>
                </a:lnTo>
                <a:lnTo>
                  <a:pt x="74675" y="188975"/>
                </a:lnTo>
                <a:lnTo>
                  <a:pt x="77724" y="187451"/>
                </a:lnTo>
                <a:lnTo>
                  <a:pt x="79248" y="184404"/>
                </a:lnTo>
                <a:lnTo>
                  <a:pt x="77724" y="181356"/>
                </a:lnTo>
                <a:lnTo>
                  <a:pt x="74675" y="179831"/>
                </a:lnTo>
                <a:close/>
              </a:path>
              <a:path w="79375" h="368935">
                <a:moveTo>
                  <a:pt x="65532" y="179831"/>
                </a:moveTo>
                <a:lnTo>
                  <a:pt x="45720" y="179831"/>
                </a:lnTo>
                <a:lnTo>
                  <a:pt x="50291" y="182880"/>
                </a:lnTo>
                <a:lnTo>
                  <a:pt x="51815" y="184404"/>
                </a:lnTo>
                <a:lnTo>
                  <a:pt x="53848" y="184912"/>
                </a:lnTo>
                <a:lnTo>
                  <a:pt x="57912" y="182880"/>
                </a:lnTo>
                <a:lnTo>
                  <a:pt x="65532" y="179831"/>
                </a:lnTo>
                <a:close/>
              </a:path>
              <a:path w="79375" h="368935">
                <a:moveTo>
                  <a:pt x="35813" y="16763"/>
                </a:moveTo>
                <a:lnTo>
                  <a:pt x="22860" y="16763"/>
                </a:lnTo>
                <a:lnTo>
                  <a:pt x="27432" y="21336"/>
                </a:lnTo>
                <a:lnTo>
                  <a:pt x="30479" y="25907"/>
                </a:lnTo>
                <a:lnTo>
                  <a:pt x="32003" y="30480"/>
                </a:lnTo>
                <a:lnTo>
                  <a:pt x="32003" y="155448"/>
                </a:lnTo>
                <a:lnTo>
                  <a:pt x="33527" y="161544"/>
                </a:lnTo>
                <a:lnTo>
                  <a:pt x="33527" y="163068"/>
                </a:lnTo>
                <a:lnTo>
                  <a:pt x="36575" y="167640"/>
                </a:lnTo>
                <a:lnTo>
                  <a:pt x="36575" y="169163"/>
                </a:lnTo>
                <a:lnTo>
                  <a:pt x="39624" y="173736"/>
                </a:lnTo>
                <a:lnTo>
                  <a:pt x="39624" y="175260"/>
                </a:lnTo>
                <a:lnTo>
                  <a:pt x="44196" y="179831"/>
                </a:lnTo>
                <a:lnTo>
                  <a:pt x="67056" y="179831"/>
                </a:lnTo>
                <a:lnTo>
                  <a:pt x="60960" y="178307"/>
                </a:lnTo>
                <a:lnTo>
                  <a:pt x="54863" y="175260"/>
                </a:lnTo>
                <a:lnTo>
                  <a:pt x="56387" y="175260"/>
                </a:lnTo>
                <a:lnTo>
                  <a:pt x="50291" y="172212"/>
                </a:lnTo>
                <a:lnTo>
                  <a:pt x="51815" y="172212"/>
                </a:lnTo>
                <a:lnTo>
                  <a:pt x="48767" y="169163"/>
                </a:lnTo>
                <a:lnTo>
                  <a:pt x="47244" y="169163"/>
                </a:lnTo>
                <a:lnTo>
                  <a:pt x="44958" y="164592"/>
                </a:lnTo>
                <a:lnTo>
                  <a:pt x="44196" y="164592"/>
                </a:lnTo>
                <a:lnTo>
                  <a:pt x="43052" y="160019"/>
                </a:lnTo>
                <a:lnTo>
                  <a:pt x="42672" y="160019"/>
                </a:lnTo>
                <a:lnTo>
                  <a:pt x="42672" y="35051"/>
                </a:lnTo>
                <a:lnTo>
                  <a:pt x="41148" y="28956"/>
                </a:lnTo>
                <a:lnTo>
                  <a:pt x="41148" y="27431"/>
                </a:lnTo>
                <a:lnTo>
                  <a:pt x="39624" y="21336"/>
                </a:lnTo>
                <a:lnTo>
                  <a:pt x="38100" y="21336"/>
                </a:lnTo>
                <a:lnTo>
                  <a:pt x="35813" y="16763"/>
                </a:lnTo>
                <a:close/>
              </a:path>
              <a:path w="79375" h="368935">
                <a:moveTo>
                  <a:pt x="47244" y="167640"/>
                </a:moveTo>
                <a:lnTo>
                  <a:pt x="47244" y="169163"/>
                </a:lnTo>
                <a:lnTo>
                  <a:pt x="48767" y="169163"/>
                </a:lnTo>
                <a:lnTo>
                  <a:pt x="47244" y="167640"/>
                </a:lnTo>
                <a:close/>
              </a:path>
              <a:path w="79375" h="368935">
                <a:moveTo>
                  <a:pt x="44196" y="163068"/>
                </a:moveTo>
                <a:lnTo>
                  <a:pt x="44196" y="164592"/>
                </a:lnTo>
                <a:lnTo>
                  <a:pt x="44958" y="164592"/>
                </a:lnTo>
                <a:lnTo>
                  <a:pt x="44196" y="163068"/>
                </a:lnTo>
                <a:close/>
              </a:path>
              <a:path w="79375" h="368935">
                <a:moveTo>
                  <a:pt x="42672" y="158496"/>
                </a:moveTo>
                <a:lnTo>
                  <a:pt x="42672" y="160019"/>
                </a:lnTo>
                <a:lnTo>
                  <a:pt x="43052" y="160019"/>
                </a:lnTo>
                <a:lnTo>
                  <a:pt x="42672" y="158496"/>
                </a:lnTo>
                <a:close/>
              </a:path>
              <a:path w="79375" h="368935">
                <a:moveTo>
                  <a:pt x="33527" y="13716"/>
                </a:moveTo>
                <a:lnTo>
                  <a:pt x="18287" y="13716"/>
                </a:lnTo>
                <a:lnTo>
                  <a:pt x="24384" y="18287"/>
                </a:lnTo>
                <a:lnTo>
                  <a:pt x="22860" y="16763"/>
                </a:lnTo>
                <a:lnTo>
                  <a:pt x="35813" y="16763"/>
                </a:lnTo>
                <a:lnTo>
                  <a:pt x="35051" y="15240"/>
                </a:lnTo>
                <a:lnTo>
                  <a:pt x="33527" y="13716"/>
                </a:lnTo>
                <a:close/>
              </a:path>
              <a:path w="79375" h="368935">
                <a:moveTo>
                  <a:pt x="30479" y="10668"/>
                </a:moveTo>
                <a:lnTo>
                  <a:pt x="7620" y="10668"/>
                </a:lnTo>
                <a:lnTo>
                  <a:pt x="13715" y="12192"/>
                </a:lnTo>
                <a:lnTo>
                  <a:pt x="19812" y="15240"/>
                </a:lnTo>
                <a:lnTo>
                  <a:pt x="18287" y="13716"/>
                </a:lnTo>
                <a:lnTo>
                  <a:pt x="33527" y="13716"/>
                </a:lnTo>
                <a:lnTo>
                  <a:pt x="30479" y="10668"/>
                </a:lnTo>
                <a:close/>
              </a:path>
              <a:path w="79375" h="368935">
                <a:moveTo>
                  <a:pt x="1524" y="0"/>
                </a:moveTo>
                <a:lnTo>
                  <a:pt x="0" y="10668"/>
                </a:lnTo>
                <a:lnTo>
                  <a:pt x="28956" y="10668"/>
                </a:lnTo>
                <a:lnTo>
                  <a:pt x="24384" y="6096"/>
                </a:lnTo>
                <a:lnTo>
                  <a:pt x="22860" y="6096"/>
                </a:lnTo>
                <a:lnTo>
                  <a:pt x="16763" y="3048"/>
                </a:lnTo>
                <a:lnTo>
                  <a:pt x="1524" y="0"/>
                </a:lnTo>
                <a:close/>
              </a:path>
            </a:pathLst>
          </a:custGeom>
          <a:solidFill>
            <a:srgbClr val="000000"/>
          </a:solidFill>
        </p:spPr>
        <p:txBody>
          <a:bodyPr wrap="square" lIns="0" tIns="0" rIns="0" bIns="0" rtlCol="0"/>
          <a:lstStyle/>
          <a:p>
            <a:endParaRPr/>
          </a:p>
        </p:txBody>
      </p:sp>
      <p:sp>
        <p:nvSpPr>
          <p:cNvPr id="15" name="object 15"/>
          <p:cNvSpPr/>
          <p:nvPr/>
        </p:nvSpPr>
        <p:spPr>
          <a:xfrm>
            <a:off x="3977513" y="4927091"/>
            <a:ext cx="79375" cy="585470"/>
          </a:xfrm>
          <a:custGeom>
            <a:avLst/>
            <a:gdLst/>
            <a:ahLst/>
            <a:cxnLst/>
            <a:rect l="l" t="t" r="r" b="b"/>
            <a:pathLst>
              <a:path w="79375" h="585470">
                <a:moveTo>
                  <a:pt x="13715" y="571499"/>
                </a:moveTo>
                <a:lnTo>
                  <a:pt x="6096" y="574547"/>
                </a:lnTo>
                <a:lnTo>
                  <a:pt x="7620" y="574547"/>
                </a:lnTo>
                <a:lnTo>
                  <a:pt x="0" y="576071"/>
                </a:lnTo>
                <a:lnTo>
                  <a:pt x="1524" y="585215"/>
                </a:lnTo>
                <a:lnTo>
                  <a:pt x="9144" y="583691"/>
                </a:lnTo>
                <a:lnTo>
                  <a:pt x="10667" y="583691"/>
                </a:lnTo>
                <a:lnTo>
                  <a:pt x="16763" y="580643"/>
                </a:lnTo>
                <a:lnTo>
                  <a:pt x="18287" y="580643"/>
                </a:lnTo>
                <a:lnTo>
                  <a:pt x="24384" y="576071"/>
                </a:lnTo>
                <a:lnTo>
                  <a:pt x="27431" y="573023"/>
                </a:lnTo>
                <a:lnTo>
                  <a:pt x="12191" y="573023"/>
                </a:lnTo>
                <a:lnTo>
                  <a:pt x="13715" y="571499"/>
                </a:lnTo>
                <a:close/>
              </a:path>
              <a:path w="79375" h="585470">
                <a:moveTo>
                  <a:pt x="27432" y="556259"/>
                </a:moveTo>
                <a:lnTo>
                  <a:pt x="22860" y="563879"/>
                </a:lnTo>
                <a:lnTo>
                  <a:pt x="18287" y="568451"/>
                </a:lnTo>
                <a:lnTo>
                  <a:pt x="12191" y="573023"/>
                </a:lnTo>
                <a:lnTo>
                  <a:pt x="27431" y="573023"/>
                </a:lnTo>
                <a:lnTo>
                  <a:pt x="30479" y="569975"/>
                </a:lnTo>
                <a:lnTo>
                  <a:pt x="30479" y="568451"/>
                </a:lnTo>
                <a:lnTo>
                  <a:pt x="35051" y="562355"/>
                </a:lnTo>
                <a:lnTo>
                  <a:pt x="35051" y="560831"/>
                </a:lnTo>
                <a:lnTo>
                  <a:pt x="36880" y="557783"/>
                </a:lnTo>
                <a:lnTo>
                  <a:pt x="27432" y="557783"/>
                </a:lnTo>
                <a:lnTo>
                  <a:pt x="27432" y="556259"/>
                </a:lnTo>
                <a:close/>
              </a:path>
              <a:path w="79375" h="585470">
                <a:moveTo>
                  <a:pt x="30479" y="548639"/>
                </a:moveTo>
                <a:lnTo>
                  <a:pt x="27432" y="557783"/>
                </a:lnTo>
                <a:lnTo>
                  <a:pt x="36880" y="557783"/>
                </a:lnTo>
                <a:lnTo>
                  <a:pt x="39624" y="553211"/>
                </a:lnTo>
                <a:lnTo>
                  <a:pt x="39624" y="551687"/>
                </a:lnTo>
                <a:lnTo>
                  <a:pt x="39877" y="550163"/>
                </a:lnTo>
                <a:lnTo>
                  <a:pt x="30479" y="550163"/>
                </a:lnTo>
                <a:lnTo>
                  <a:pt x="30479" y="548639"/>
                </a:lnTo>
                <a:close/>
              </a:path>
              <a:path w="79375" h="585470">
                <a:moveTo>
                  <a:pt x="73151" y="288035"/>
                </a:moveTo>
                <a:lnTo>
                  <a:pt x="65532" y="288035"/>
                </a:lnTo>
                <a:lnTo>
                  <a:pt x="64008" y="289559"/>
                </a:lnTo>
                <a:lnTo>
                  <a:pt x="57912" y="291083"/>
                </a:lnTo>
                <a:lnTo>
                  <a:pt x="56387" y="292607"/>
                </a:lnTo>
                <a:lnTo>
                  <a:pt x="50291" y="297179"/>
                </a:lnTo>
                <a:lnTo>
                  <a:pt x="44196" y="303275"/>
                </a:lnTo>
                <a:lnTo>
                  <a:pt x="39624" y="310895"/>
                </a:lnTo>
                <a:lnTo>
                  <a:pt x="39624" y="312419"/>
                </a:lnTo>
                <a:lnTo>
                  <a:pt x="36575" y="320039"/>
                </a:lnTo>
                <a:lnTo>
                  <a:pt x="35051" y="320039"/>
                </a:lnTo>
                <a:lnTo>
                  <a:pt x="33527" y="329183"/>
                </a:lnTo>
                <a:lnTo>
                  <a:pt x="33527" y="330707"/>
                </a:lnTo>
                <a:lnTo>
                  <a:pt x="32003" y="339851"/>
                </a:lnTo>
                <a:lnTo>
                  <a:pt x="32003" y="541019"/>
                </a:lnTo>
                <a:lnTo>
                  <a:pt x="30479" y="550163"/>
                </a:lnTo>
                <a:lnTo>
                  <a:pt x="39877" y="550163"/>
                </a:lnTo>
                <a:lnTo>
                  <a:pt x="41148" y="542543"/>
                </a:lnTo>
                <a:lnTo>
                  <a:pt x="42672" y="531875"/>
                </a:lnTo>
                <a:lnTo>
                  <a:pt x="42672" y="330707"/>
                </a:lnTo>
                <a:lnTo>
                  <a:pt x="42925" y="330707"/>
                </a:lnTo>
                <a:lnTo>
                  <a:pt x="44196" y="323087"/>
                </a:lnTo>
                <a:lnTo>
                  <a:pt x="48767" y="315467"/>
                </a:lnTo>
                <a:lnTo>
                  <a:pt x="47244" y="315467"/>
                </a:lnTo>
                <a:lnTo>
                  <a:pt x="56387" y="303275"/>
                </a:lnTo>
                <a:lnTo>
                  <a:pt x="58420" y="303275"/>
                </a:lnTo>
                <a:lnTo>
                  <a:pt x="62484" y="300227"/>
                </a:lnTo>
                <a:lnTo>
                  <a:pt x="60960" y="300227"/>
                </a:lnTo>
                <a:lnTo>
                  <a:pt x="68579" y="297179"/>
                </a:lnTo>
                <a:lnTo>
                  <a:pt x="73151" y="297179"/>
                </a:lnTo>
                <a:lnTo>
                  <a:pt x="65532" y="295655"/>
                </a:lnTo>
                <a:lnTo>
                  <a:pt x="64008" y="295655"/>
                </a:lnTo>
                <a:lnTo>
                  <a:pt x="57912" y="292607"/>
                </a:lnTo>
                <a:lnTo>
                  <a:pt x="73151" y="292607"/>
                </a:lnTo>
                <a:lnTo>
                  <a:pt x="73151" y="288035"/>
                </a:lnTo>
                <a:close/>
              </a:path>
              <a:path w="79375" h="585470">
                <a:moveTo>
                  <a:pt x="42925" y="330707"/>
                </a:moveTo>
                <a:lnTo>
                  <a:pt x="42672" y="330707"/>
                </a:lnTo>
                <a:lnTo>
                  <a:pt x="42672" y="332231"/>
                </a:lnTo>
                <a:lnTo>
                  <a:pt x="42925" y="330707"/>
                </a:lnTo>
                <a:close/>
              </a:path>
              <a:path w="79375" h="585470">
                <a:moveTo>
                  <a:pt x="58420" y="303275"/>
                </a:moveTo>
                <a:lnTo>
                  <a:pt x="56387" y="303275"/>
                </a:lnTo>
                <a:lnTo>
                  <a:pt x="56387" y="304799"/>
                </a:lnTo>
                <a:lnTo>
                  <a:pt x="58420" y="303275"/>
                </a:lnTo>
                <a:close/>
              </a:path>
              <a:path w="79375" h="585470">
                <a:moveTo>
                  <a:pt x="74675" y="288035"/>
                </a:moveTo>
                <a:lnTo>
                  <a:pt x="73151" y="288035"/>
                </a:lnTo>
                <a:lnTo>
                  <a:pt x="73151" y="297179"/>
                </a:lnTo>
                <a:lnTo>
                  <a:pt x="68579" y="297179"/>
                </a:lnTo>
                <a:lnTo>
                  <a:pt x="67056" y="298703"/>
                </a:lnTo>
                <a:lnTo>
                  <a:pt x="74675" y="297179"/>
                </a:lnTo>
                <a:lnTo>
                  <a:pt x="77724" y="295655"/>
                </a:lnTo>
                <a:lnTo>
                  <a:pt x="79248" y="292607"/>
                </a:lnTo>
                <a:lnTo>
                  <a:pt x="77724" y="289559"/>
                </a:lnTo>
                <a:lnTo>
                  <a:pt x="74675" y="288035"/>
                </a:lnTo>
                <a:close/>
              </a:path>
              <a:path w="79375" h="585470">
                <a:moveTo>
                  <a:pt x="73151" y="292607"/>
                </a:moveTo>
                <a:lnTo>
                  <a:pt x="57912" y="292607"/>
                </a:lnTo>
                <a:lnTo>
                  <a:pt x="64008" y="295655"/>
                </a:lnTo>
                <a:lnTo>
                  <a:pt x="65532" y="295655"/>
                </a:lnTo>
                <a:lnTo>
                  <a:pt x="73151" y="297179"/>
                </a:lnTo>
                <a:lnTo>
                  <a:pt x="73151" y="292607"/>
                </a:lnTo>
                <a:close/>
              </a:path>
              <a:path w="79375" h="585470">
                <a:moveTo>
                  <a:pt x="41148" y="42671"/>
                </a:moveTo>
                <a:lnTo>
                  <a:pt x="32003" y="42671"/>
                </a:lnTo>
                <a:lnTo>
                  <a:pt x="32003" y="243839"/>
                </a:lnTo>
                <a:lnTo>
                  <a:pt x="33527" y="254507"/>
                </a:lnTo>
                <a:lnTo>
                  <a:pt x="35051" y="263651"/>
                </a:lnTo>
                <a:lnTo>
                  <a:pt x="36575" y="265175"/>
                </a:lnTo>
                <a:lnTo>
                  <a:pt x="39624" y="272795"/>
                </a:lnTo>
                <a:lnTo>
                  <a:pt x="39624" y="274319"/>
                </a:lnTo>
                <a:lnTo>
                  <a:pt x="44196" y="280415"/>
                </a:lnTo>
                <a:lnTo>
                  <a:pt x="44196" y="281939"/>
                </a:lnTo>
                <a:lnTo>
                  <a:pt x="50291" y="288035"/>
                </a:lnTo>
                <a:lnTo>
                  <a:pt x="56387" y="292607"/>
                </a:lnTo>
                <a:lnTo>
                  <a:pt x="57912" y="291083"/>
                </a:lnTo>
                <a:lnTo>
                  <a:pt x="64008" y="289559"/>
                </a:lnTo>
                <a:lnTo>
                  <a:pt x="65532" y="288035"/>
                </a:lnTo>
                <a:lnTo>
                  <a:pt x="74675" y="288035"/>
                </a:lnTo>
                <a:lnTo>
                  <a:pt x="67056" y="286511"/>
                </a:lnTo>
                <a:lnTo>
                  <a:pt x="68579" y="286511"/>
                </a:lnTo>
                <a:lnTo>
                  <a:pt x="64769" y="284987"/>
                </a:lnTo>
                <a:lnTo>
                  <a:pt x="62484" y="284987"/>
                </a:lnTo>
                <a:lnTo>
                  <a:pt x="56387" y="280415"/>
                </a:lnTo>
                <a:lnTo>
                  <a:pt x="52959" y="275843"/>
                </a:lnTo>
                <a:lnTo>
                  <a:pt x="51815" y="275843"/>
                </a:lnTo>
                <a:lnTo>
                  <a:pt x="47244" y="268223"/>
                </a:lnTo>
                <a:lnTo>
                  <a:pt x="48005" y="268223"/>
                </a:lnTo>
                <a:lnTo>
                  <a:pt x="44958" y="262127"/>
                </a:lnTo>
                <a:lnTo>
                  <a:pt x="44196" y="262127"/>
                </a:lnTo>
                <a:lnTo>
                  <a:pt x="42672" y="252983"/>
                </a:lnTo>
                <a:lnTo>
                  <a:pt x="42672" y="51815"/>
                </a:lnTo>
                <a:lnTo>
                  <a:pt x="41148" y="42671"/>
                </a:lnTo>
                <a:close/>
              </a:path>
              <a:path w="79375" h="585470">
                <a:moveTo>
                  <a:pt x="60960" y="283463"/>
                </a:moveTo>
                <a:lnTo>
                  <a:pt x="62484" y="284987"/>
                </a:lnTo>
                <a:lnTo>
                  <a:pt x="64769" y="284987"/>
                </a:lnTo>
                <a:lnTo>
                  <a:pt x="60960" y="283463"/>
                </a:lnTo>
                <a:close/>
              </a:path>
              <a:path w="79375" h="585470">
                <a:moveTo>
                  <a:pt x="51815" y="274319"/>
                </a:moveTo>
                <a:lnTo>
                  <a:pt x="51815" y="275843"/>
                </a:lnTo>
                <a:lnTo>
                  <a:pt x="52959" y="275843"/>
                </a:lnTo>
                <a:lnTo>
                  <a:pt x="51815" y="274319"/>
                </a:lnTo>
                <a:close/>
              </a:path>
              <a:path w="79375" h="585470">
                <a:moveTo>
                  <a:pt x="48005" y="268223"/>
                </a:moveTo>
                <a:lnTo>
                  <a:pt x="47244" y="268223"/>
                </a:lnTo>
                <a:lnTo>
                  <a:pt x="48767" y="269747"/>
                </a:lnTo>
                <a:lnTo>
                  <a:pt x="48005" y="268223"/>
                </a:lnTo>
                <a:close/>
              </a:path>
              <a:path w="79375" h="585470">
                <a:moveTo>
                  <a:pt x="44196" y="260603"/>
                </a:moveTo>
                <a:lnTo>
                  <a:pt x="44196" y="262127"/>
                </a:lnTo>
                <a:lnTo>
                  <a:pt x="44958" y="262127"/>
                </a:lnTo>
                <a:lnTo>
                  <a:pt x="44196" y="260603"/>
                </a:lnTo>
                <a:close/>
              </a:path>
              <a:path w="79375" h="585470">
                <a:moveTo>
                  <a:pt x="30479" y="15239"/>
                </a:moveTo>
                <a:lnTo>
                  <a:pt x="18287" y="15239"/>
                </a:lnTo>
                <a:lnTo>
                  <a:pt x="27432" y="27431"/>
                </a:lnTo>
                <a:lnTo>
                  <a:pt x="30479" y="35051"/>
                </a:lnTo>
                <a:lnTo>
                  <a:pt x="32003" y="44195"/>
                </a:lnTo>
                <a:lnTo>
                  <a:pt x="32003" y="42671"/>
                </a:lnTo>
                <a:lnTo>
                  <a:pt x="41148" y="42671"/>
                </a:lnTo>
                <a:lnTo>
                  <a:pt x="41148" y="41147"/>
                </a:lnTo>
                <a:lnTo>
                  <a:pt x="39624" y="32003"/>
                </a:lnTo>
                <a:lnTo>
                  <a:pt x="35051" y="22859"/>
                </a:lnTo>
                <a:lnTo>
                  <a:pt x="30479" y="15239"/>
                </a:lnTo>
                <a:close/>
              </a:path>
              <a:path w="79375" h="585470">
                <a:moveTo>
                  <a:pt x="10667" y="0"/>
                </a:moveTo>
                <a:lnTo>
                  <a:pt x="1524" y="0"/>
                </a:lnTo>
                <a:lnTo>
                  <a:pt x="0" y="9143"/>
                </a:lnTo>
                <a:lnTo>
                  <a:pt x="6096" y="9143"/>
                </a:lnTo>
                <a:lnTo>
                  <a:pt x="13715" y="12191"/>
                </a:lnTo>
                <a:lnTo>
                  <a:pt x="12191" y="12191"/>
                </a:lnTo>
                <a:lnTo>
                  <a:pt x="18287" y="16763"/>
                </a:lnTo>
                <a:lnTo>
                  <a:pt x="18287" y="15239"/>
                </a:lnTo>
                <a:lnTo>
                  <a:pt x="30479" y="15239"/>
                </a:lnTo>
                <a:lnTo>
                  <a:pt x="24384" y="9143"/>
                </a:lnTo>
                <a:lnTo>
                  <a:pt x="18287" y="4571"/>
                </a:lnTo>
                <a:lnTo>
                  <a:pt x="16763" y="3047"/>
                </a:lnTo>
                <a:lnTo>
                  <a:pt x="10667" y="0"/>
                </a:lnTo>
                <a:close/>
              </a:path>
            </a:pathLst>
          </a:custGeom>
          <a:solidFill>
            <a:srgbClr val="000000"/>
          </a:solidFill>
        </p:spPr>
        <p:txBody>
          <a:bodyPr wrap="square" lIns="0" tIns="0" rIns="0" bIns="0" rtlCol="0"/>
          <a:lstStyle/>
          <a:p>
            <a:endParaRPr/>
          </a:p>
        </p:txBody>
      </p:sp>
      <p:sp>
        <p:nvSpPr>
          <p:cNvPr id="16" name="object 16"/>
          <p:cNvSpPr/>
          <p:nvPr/>
        </p:nvSpPr>
        <p:spPr>
          <a:xfrm>
            <a:off x="3977513" y="5574791"/>
            <a:ext cx="79375" cy="1233170"/>
          </a:xfrm>
          <a:custGeom>
            <a:avLst/>
            <a:gdLst/>
            <a:ahLst/>
            <a:cxnLst/>
            <a:rect l="l" t="t" r="r" b="b"/>
            <a:pathLst>
              <a:path w="79375" h="1233170">
                <a:moveTo>
                  <a:pt x="9144" y="1219199"/>
                </a:moveTo>
                <a:lnTo>
                  <a:pt x="6096" y="1222247"/>
                </a:lnTo>
                <a:lnTo>
                  <a:pt x="3048" y="1223771"/>
                </a:lnTo>
                <a:lnTo>
                  <a:pt x="0" y="1223771"/>
                </a:lnTo>
                <a:lnTo>
                  <a:pt x="1524" y="1232915"/>
                </a:lnTo>
                <a:lnTo>
                  <a:pt x="6096" y="1232915"/>
                </a:lnTo>
                <a:lnTo>
                  <a:pt x="6096" y="1231391"/>
                </a:lnTo>
                <a:lnTo>
                  <a:pt x="10667" y="1229867"/>
                </a:lnTo>
                <a:lnTo>
                  <a:pt x="15239" y="1226819"/>
                </a:lnTo>
                <a:lnTo>
                  <a:pt x="18287" y="1223771"/>
                </a:lnTo>
                <a:lnTo>
                  <a:pt x="3048" y="1223771"/>
                </a:lnTo>
                <a:lnTo>
                  <a:pt x="4572" y="1222247"/>
                </a:lnTo>
                <a:lnTo>
                  <a:pt x="19430" y="1222247"/>
                </a:lnTo>
                <a:lnTo>
                  <a:pt x="20574" y="1220723"/>
                </a:lnTo>
                <a:lnTo>
                  <a:pt x="9144" y="1220723"/>
                </a:lnTo>
                <a:lnTo>
                  <a:pt x="9144" y="1219199"/>
                </a:lnTo>
                <a:close/>
              </a:path>
              <a:path w="79375" h="1233170">
                <a:moveTo>
                  <a:pt x="61975" y="616203"/>
                </a:moveTo>
                <a:lnTo>
                  <a:pt x="60960" y="617219"/>
                </a:lnTo>
                <a:lnTo>
                  <a:pt x="59436" y="617219"/>
                </a:lnTo>
                <a:lnTo>
                  <a:pt x="56387" y="620267"/>
                </a:lnTo>
                <a:lnTo>
                  <a:pt x="53339" y="626363"/>
                </a:lnTo>
                <a:lnTo>
                  <a:pt x="48767" y="630935"/>
                </a:lnTo>
                <a:lnTo>
                  <a:pt x="45720" y="637031"/>
                </a:lnTo>
                <a:lnTo>
                  <a:pt x="44196" y="644651"/>
                </a:lnTo>
                <a:lnTo>
                  <a:pt x="41148" y="652271"/>
                </a:lnTo>
                <a:lnTo>
                  <a:pt x="39624" y="659891"/>
                </a:lnTo>
                <a:lnTo>
                  <a:pt x="35051" y="678179"/>
                </a:lnTo>
                <a:lnTo>
                  <a:pt x="33527" y="696467"/>
                </a:lnTo>
                <a:lnTo>
                  <a:pt x="32003" y="717803"/>
                </a:lnTo>
                <a:lnTo>
                  <a:pt x="31886" y="1147571"/>
                </a:lnTo>
                <a:lnTo>
                  <a:pt x="30479" y="1165859"/>
                </a:lnTo>
                <a:lnTo>
                  <a:pt x="25908" y="1182623"/>
                </a:lnTo>
                <a:lnTo>
                  <a:pt x="24384" y="1190243"/>
                </a:lnTo>
                <a:lnTo>
                  <a:pt x="22860" y="1196339"/>
                </a:lnTo>
                <a:lnTo>
                  <a:pt x="16763" y="1208531"/>
                </a:lnTo>
                <a:lnTo>
                  <a:pt x="10667" y="1217675"/>
                </a:lnTo>
                <a:lnTo>
                  <a:pt x="9144" y="1220723"/>
                </a:lnTo>
                <a:lnTo>
                  <a:pt x="20574" y="1220723"/>
                </a:lnTo>
                <a:lnTo>
                  <a:pt x="22860" y="1217675"/>
                </a:lnTo>
                <a:lnTo>
                  <a:pt x="25908" y="1213103"/>
                </a:lnTo>
                <a:lnTo>
                  <a:pt x="28956" y="1207007"/>
                </a:lnTo>
                <a:lnTo>
                  <a:pt x="32003" y="1199387"/>
                </a:lnTo>
                <a:lnTo>
                  <a:pt x="33527" y="1191767"/>
                </a:lnTo>
                <a:lnTo>
                  <a:pt x="36575" y="1184147"/>
                </a:lnTo>
                <a:lnTo>
                  <a:pt x="39624" y="1165859"/>
                </a:lnTo>
                <a:lnTo>
                  <a:pt x="41148" y="1147571"/>
                </a:lnTo>
                <a:lnTo>
                  <a:pt x="42672" y="1126235"/>
                </a:lnTo>
                <a:lnTo>
                  <a:pt x="42799" y="696467"/>
                </a:lnTo>
                <a:lnTo>
                  <a:pt x="44196" y="679703"/>
                </a:lnTo>
                <a:lnTo>
                  <a:pt x="48767" y="662939"/>
                </a:lnTo>
                <a:lnTo>
                  <a:pt x="51815" y="647699"/>
                </a:lnTo>
                <a:lnTo>
                  <a:pt x="57912" y="635507"/>
                </a:lnTo>
                <a:lnTo>
                  <a:pt x="60960" y="630935"/>
                </a:lnTo>
                <a:lnTo>
                  <a:pt x="62484" y="627887"/>
                </a:lnTo>
                <a:lnTo>
                  <a:pt x="68579" y="621791"/>
                </a:lnTo>
                <a:lnTo>
                  <a:pt x="71627" y="621791"/>
                </a:lnTo>
                <a:lnTo>
                  <a:pt x="74675" y="620267"/>
                </a:lnTo>
                <a:lnTo>
                  <a:pt x="68579" y="620267"/>
                </a:lnTo>
                <a:lnTo>
                  <a:pt x="64008" y="618743"/>
                </a:lnTo>
                <a:lnTo>
                  <a:pt x="64008" y="617219"/>
                </a:lnTo>
                <a:lnTo>
                  <a:pt x="61975" y="616203"/>
                </a:lnTo>
                <a:close/>
              </a:path>
              <a:path w="79375" h="1233170">
                <a:moveTo>
                  <a:pt x="71627" y="621791"/>
                </a:moveTo>
                <a:lnTo>
                  <a:pt x="68579" y="621791"/>
                </a:lnTo>
                <a:lnTo>
                  <a:pt x="68579" y="623315"/>
                </a:lnTo>
                <a:lnTo>
                  <a:pt x="71627" y="621791"/>
                </a:lnTo>
                <a:close/>
              </a:path>
              <a:path w="79375" h="1233170">
                <a:moveTo>
                  <a:pt x="73151" y="611123"/>
                </a:moveTo>
                <a:lnTo>
                  <a:pt x="70103" y="612647"/>
                </a:lnTo>
                <a:lnTo>
                  <a:pt x="68579" y="612647"/>
                </a:lnTo>
                <a:lnTo>
                  <a:pt x="64008" y="614171"/>
                </a:lnTo>
                <a:lnTo>
                  <a:pt x="61975" y="616203"/>
                </a:lnTo>
                <a:lnTo>
                  <a:pt x="64008" y="617219"/>
                </a:lnTo>
                <a:lnTo>
                  <a:pt x="64008" y="618743"/>
                </a:lnTo>
                <a:lnTo>
                  <a:pt x="68579" y="620267"/>
                </a:lnTo>
                <a:lnTo>
                  <a:pt x="73151" y="620267"/>
                </a:lnTo>
                <a:lnTo>
                  <a:pt x="73151" y="611123"/>
                </a:lnTo>
                <a:close/>
              </a:path>
              <a:path w="79375" h="1233170">
                <a:moveTo>
                  <a:pt x="74675" y="611123"/>
                </a:moveTo>
                <a:lnTo>
                  <a:pt x="73151" y="611123"/>
                </a:lnTo>
                <a:lnTo>
                  <a:pt x="73151" y="620267"/>
                </a:lnTo>
                <a:lnTo>
                  <a:pt x="74675" y="620267"/>
                </a:lnTo>
                <a:lnTo>
                  <a:pt x="77724" y="618743"/>
                </a:lnTo>
                <a:lnTo>
                  <a:pt x="79248" y="615695"/>
                </a:lnTo>
                <a:lnTo>
                  <a:pt x="77724" y="612647"/>
                </a:lnTo>
                <a:lnTo>
                  <a:pt x="74675" y="611123"/>
                </a:lnTo>
                <a:close/>
              </a:path>
              <a:path w="79375" h="1233170">
                <a:moveTo>
                  <a:pt x="6096" y="0"/>
                </a:moveTo>
                <a:lnTo>
                  <a:pt x="1524" y="0"/>
                </a:lnTo>
                <a:lnTo>
                  <a:pt x="0" y="9143"/>
                </a:lnTo>
                <a:lnTo>
                  <a:pt x="3048" y="9143"/>
                </a:lnTo>
                <a:lnTo>
                  <a:pt x="9144" y="12191"/>
                </a:lnTo>
                <a:lnTo>
                  <a:pt x="12191" y="15239"/>
                </a:lnTo>
                <a:lnTo>
                  <a:pt x="15239" y="19811"/>
                </a:lnTo>
                <a:lnTo>
                  <a:pt x="16763" y="24383"/>
                </a:lnTo>
                <a:lnTo>
                  <a:pt x="19812" y="28955"/>
                </a:lnTo>
                <a:lnTo>
                  <a:pt x="22860" y="36575"/>
                </a:lnTo>
                <a:lnTo>
                  <a:pt x="24384" y="42671"/>
                </a:lnTo>
                <a:lnTo>
                  <a:pt x="25908" y="50291"/>
                </a:lnTo>
                <a:lnTo>
                  <a:pt x="30479" y="67055"/>
                </a:lnTo>
                <a:lnTo>
                  <a:pt x="31886" y="85343"/>
                </a:lnTo>
                <a:lnTo>
                  <a:pt x="32003" y="513587"/>
                </a:lnTo>
                <a:lnTo>
                  <a:pt x="33527" y="534923"/>
                </a:lnTo>
                <a:lnTo>
                  <a:pt x="35051" y="554735"/>
                </a:lnTo>
                <a:lnTo>
                  <a:pt x="39624" y="571499"/>
                </a:lnTo>
                <a:lnTo>
                  <a:pt x="41148" y="580643"/>
                </a:lnTo>
                <a:lnTo>
                  <a:pt x="44196" y="588263"/>
                </a:lnTo>
                <a:lnTo>
                  <a:pt x="45720" y="594359"/>
                </a:lnTo>
                <a:lnTo>
                  <a:pt x="51815" y="606551"/>
                </a:lnTo>
                <a:lnTo>
                  <a:pt x="60960" y="615695"/>
                </a:lnTo>
                <a:lnTo>
                  <a:pt x="61975" y="616203"/>
                </a:lnTo>
                <a:lnTo>
                  <a:pt x="64008" y="614171"/>
                </a:lnTo>
                <a:lnTo>
                  <a:pt x="68579" y="612647"/>
                </a:lnTo>
                <a:lnTo>
                  <a:pt x="70103" y="612647"/>
                </a:lnTo>
                <a:lnTo>
                  <a:pt x="73151" y="611123"/>
                </a:lnTo>
                <a:lnTo>
                  <a:pt x="71627" y="611123"/>
                </a:lnTo>
                <a:lnTo>
                  <a:pt x="65532" y="608075"/>
                </a:lnTo>
                <a:lnTo>
                  <a:pt x="67056" y="608075"/>
                </a:lnTo>
                <a:lnTo>
                  <a:pt x="60960" y="601979"/>
                </a:lnTo>
                <a:lnTo>
                  <a:pt x="57912" y="597407"/>
                </a:lnTo>
                <a:lnTo>
                  <a:pt x="54863" y="591311"/>
                </a:lnTo>
                <a:lnTo>
                  <a:pt x="53339" y="585215"/>
                </a:lnTo>
                <a:lnTo>
                  <a:pt x="50291" y="577595"/>
                </a:lnTo>
                <a:lnTo>
                  <a:pt x="48767" y="569975"/>
                </a:lnTo>
                <a:lnTo>
                  <a:pt x="45720" y="553211"/>
                </a:lnTo>
                <a:lnTo>
                  <a:pt x="42672" y="534923"/>
                </a:lnTo>
                <a:lnTo>
                  <a:pt x="42672" y="106679"/>
                </a:lnTo>
                <a:lnTo>
                  <a:pt x="41148" y="85343"/>
                </a:lnTo>
                <a:lnTo>
                  <a:pt x="39624" y="65531"/>
                </a:lnTo>
                <a:lnTo>
                  <a:pt x="36575" y="47243"/>
                </a:lnTo>
                <a:lnTo>
                  <a:pt x="30479" y="32003"/>
                </a:lnTo>
                <a:lnTo>
                  <a:pt x="28956" y="25907"/>
                </a:lnTo>
                <a:lnTo>
                  <a:pt x="22860" y="13715"/>
                </a:lnTo>
                <a:lnTo>
                  <a:pt x="15239" y="6095"/>
                </a:lnTo>
                <a:lnTo>
                  <a:pt x="15239" y="4571"/>
                </a:lnTo>
                <a:lnTo>
                  <a:pt x="10667" y="3047"/>
                </a:lnTo>
                <a:lnTo>
                  <a:pt x="10667" y="1523"/>
                </a:lnTo>
                <a:lnTo>
                  <a:pt x="6096" y="0"/>
                </a:lnTo>
                <a:close/>
              </a:path>
            </a:pathLst>
          </a:custGeom>
          <a:solidFill>
            <a:srgbClr val="000000"/>
          </a:solidFill>
        </p:spPr>
        <p:txBody>
          <a:bodyPr wrap="square" lIns="0" tIns="0" rIns="0" bIns="0" rtlCol="0"/>
          <a:lstStyle/>
          <a:p>
            <a:endParaRPr/>
          </a:p>
        </p:txBody>
      </p:sp>
      <p:sp>
        <p:nvSpPr>
          <p:cNvPr id="17" name="object 17"/>
          <p:cNvSpPr txBox="1"/>
          <p:nvPr/>
        </p:nvSpPr>
        <p:spPr>
          <a:xfrm>
            <a:off x="4056265" y="4592320"/>
            <a:ext cx="1388110" cy="231775"/>
          </a:xfrm>
          <a:prstGeom prst="rect">
            <a:avLst/>
          </a:prstGeom>
        </p:spPr>
        <p:txBody>
          <a:bodyPr vert="horz" wrap="square" lIns="0" tIns="0" rIns="0" bIns="0" rtlCol="0">
            <a:spAutoFit/>
          </a:bodyPr>
          <a:lstStyle/>
          <a:p>
            <a:pPr marL="12700">
              <a:lnSpc>
                <a:spcPct val="100000"/>
              </a:lnSpc>
            </a:pPr>
            <a:r>
              <a:rPr sz="1400" spc="-5" dirty="0">
                <a:latin typeface="Arial"/>
                <a:cs typeface="Arial"/>
              </a:rPr>
              <a:t>Nom de la</a:t>
            </a:r>
            <a:r>
              <a:rPr sz="1400" spc="-100" dirty="0">
                <a:latin typeface="Arial"/>
                <a:cs typeface="Arial"/>
              </a:rPr>
              <a:t> </a:t>
            </a:r>
            <a:r>
              <a:rPr sz="1400" dirty="0">
                <a:latin typeface="Arial"/>
                <a:cs typeface="Arial"/>
              </a:rPr>
              <a:t>classe</a:t>
            </a:r>
            <a:endParaRPr sz="1400">
              <a:latin typeface="Arial"/>
              <a:cs typeface="Arial"/>
            </a:endParaRPr>
          </a:p>
        </p:txBody>
      </p:sp>
      <p:sp>
        <p:nvSpPr>
          <p:cNvPr id="20" name="object 20"/>
          <p:cNvSpPr txBox="1"/>
          <p:nvPr/>
        </p:nvSpPr>
        <p:spPr>
          <a:xfrm>
            <a:off x="1392313" y="6589127"/>
            <a:ext cx="1232535" cy="203835"/>
          </a:xfrm>
          <a:prstGeom prst="rect">
            <a:avLst/>
          </a:prstGeom>
        </p:spPr>
        <p:txBody>
          <a:bodyPr vert="horz" wrap="square" lIns="0" tIns="0" rIns="0" bIns="0" rtlCol="0">
            <a:spAutoFit/>
          </a:bodyPr>
          <a:lstStyle/>
          <a:p>
            <a:pPr marL="12700">
              <a:lnSpc>
                <a:spcPts val="1460"/>
              </a:lnSpc>
            </a:pPr>
            <a:r>
              <a:rPr sz="1400" spc="-5" dirty="0">
                <a:latin typeface="Arial"/>
                <a:cs typeface="Arial"/>
              </a:rPr>
              <a:t>getSolde():float</a:t>
            </a:r>
            <a:endParaRPr sz="1400">
              <a:latin typeface="Arial"/>
              <a:cs typeface="Arial"/>
            </a:endParaRPr>
          </a:p>
        </p:txBody>
      </p:sp>
      <p:sp>
        <p:nvSpPr>
          <p:cNvPr id="18" name="object 18"/>
          <p:cNvSpPr txBox="1"/>
          <p:nvPr/>
        </p:nvSpPr>
        <p:spPr>
          <a:xfrm>
            <a:off x="4056265" y="5098288"/>
            <a:ext cx="681990" cy="231775"/>
          </a:xfrm>
          <a:prstGeom prst="rect">
            <a:avLst/>
          </a:prstGeom>
        </p:spPr>
        <p:txBody>
          <a:bodyPr vert="horz" wrap="square" lIns="0" tIns="0" rIns="0" bIns="0" rtlCol="0">
            <a:spAutoFit/>
          </a:bodyPr>
          <a:lstStyle/>
          <a:p>
            <a:pPr marL="12700">
              <a:lnSpc>
                <a:spcPct val="100000"/>
              </a:lnSpc>
            </a:pPr>
            <a:r>
              <a:rPr sz="1400" spc="-5" dirty="0">
                <a:latin typeface="Arial"/>
                <a:cs typeface="Arial"/>
              </a:rPr>
              <a:t>A</a:t>
            </a:r>
            <a:r>
              <a:rPr sz="1400" spc="5" dirty="0">
                <a:latin typeface="Arial"/>
                <a:cs typeface="Arial"/>
              </a:rPr>
              <a:t>tt</a:t>
            </a:r>
            <a:r>
              <a:rPr sz="1400" dirty="0">
                <a:latin typeface="Arial"/>
                <a:cs typeface="Arial"/>
              </a:rPr>
              <a:t>ri</a:t>
            </a:r>
            <a:r>
              <a:rPr sz="1400" spc="-5" dirty="0">
                <a:latin typeface="Arial"/>
                <a:cs typeface="Arial"/>
              </a:rPr>
              <a:t>bu</a:t>
            </a:r>
            <a:r>
              <a:rPr sz="1400" spc="5" dirty="0">
                <a:latin typeface="Arial"/>
                <a:cs typeface="Arial"/>
              </a:rPr>
              <a:t>t</a:t>
            </a:r>
            <a:r>
              <a:rPr sz="1400" dirty="0">
                <a:latin typeface="Arial"/>
                <a:cs typeface="Arial"/>
              </a:rPr>
              <a:t>s</a:t>
            </a:r>
            <a:endParaRPr sz="1400">
              <a:latin typeface="Arial"/>
              <a:cs typeface="Arial"/>
            </a:endParaRPr>
          </a:p>
        </p:txBody>
      </p:sp>
      <p:sp>
        <p:nvSpPr>
          <p:cNvPr id="19" name="object 19"/>
          <p:cNvSpPr txBox="1"/>
          <p:nvPr/>
        </p:nvSpPr>
        <p:spPr>
          <a:xfrm>
            <a:off x="4127893" y="5689600"/>
            <a:ext cx="896619" cy="658495"/>
          </a:xfrm>
          <a:prstGeom prst="rect">
            <a:avLst/>
          </a:prstGeom>
        </p:spPr>
        <p:txBody>
          <a:bodyPr vert="horz" wrap="square" lIns="0" tIns="0" rIns="0" bIns="0" rtlCol="0">
            <a:spAutoFit/>
          </a:bodyPr>
          <a:lstStyle/>
          <a:p>
            <a:pPr marL="12065" marR="5080" algn="ctr">
              <a:lnSpc>
                <a:spcPct val="100000"/>
              </a:lnSpc>
            </a:pPr>
            <a:r>
              <a:rPr sz="1400" dirty="0">
                <a:latin typeface="Arial"/>
                <a:cs typeface="Arial"/>
              </a:rPr>
              <a:t>Méthodes  Ou   Opér</a:t>
            </a:r>
            <a:r>
              <a:rPr sz="1400" spc="-5" dirty="0">
                <a:latin typeface="Arial"/>
                <a:cs typeface="Arial"/>
              </a:rPr>
              <a:t>a</a:t>
            </a:r>
            <a:r>
              <a:rPr sz="1400" spc="5" dirty="0">
                <a:latin typeface="Arial"/>
                <a:cs typeface="Arial"/>
              </a:rPr>
              <a:t>t</a:t>
            </a:r>
            <a:r>
              <a:rPr sz="1400" spc="-5" dirty="0">
                <a:latin typeface="Arial"/>
                <a:cs typeface="Arial"/>
              </a:rPr>
              <a:t>io</a:t>
            </a:r>
            <a:r>
              <a:rPr sz="1400" spc="-15" dirty="0">
                <a:latin typeface="Arial"/>
                <a:cs typeface="Arial"/>
              </a:rPr>
              <a:t>n</a:t>
            </a:r>
            <a:r>
              <a:rPr sz="1400" dirty="0">
                <a:latin typeface="Arial"/>
                <a:cs typeface="Arial"/>
              </a:rPr>
              <a:t>s</a:t>
            </a:r>
            <a:endParaRPr sz="1400">
              <a:latin typeface="Arial"/>
              <a:cs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6925" y="278226"/>
            <a:ext cx="9223058" cy="400110"/>
          </a:xfrm>
          <a:prstGeom prst="rect">
            <a:avLst/>
          </a:prstGeom>
        </p:spPr>
        <p:txBody>
          <a:bodyPr vert="horz" wrap="square" lIns="0" tIns="0" rIns="0" bIns="0" rtlCol="0">
            <a:spAutoFit/>
          </a:bodyPr>
          <a:lstStyle/>
          <a:p>
            <a:pPr marL="12700">
              <a:lnSpc>
                <a:spcPct val="100000"/>
              </a:lnSpc>
            </a:pPr>
            <a:r>
              <a:rPr sz="2600" b="1" dirty="0"/>
              <a:t>Les classes sont stockées dans des packages</a:t>
            </a:r>
          </a:p>
        </p:txBody>
      </p:sp>
      <p:sp>
        <p:nvSpPr>
          <p:cNvPr id="9" name="object 9"/>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59</a:t>
            </a:fld>
            <a:endParaRPr dirty="0"/>
          </a:p>
        </p:txBody>
      </p:sp>
      <p:sp>
        <p:nvSpPr>
          <p:cNvPr id="3" name="object 3"/>
          <p:cNvSpPr txBox="1"/>
          <p:nvPr/>
        </p:nvSpPr>
        <p:spPr>
          <a:xfrm>
            <a:off x="393700" y="1048607"/>
            <a:ext cx="10299700" cy="1480534"/>
          </a:xfrm>
          <a:prstGeom prst="rect">
            <a:avLst/>
          </a:prstGeom>
        </p:spPr>
        <p:txBody>
          <a:bodyPr vert="horz" wrap="square" lIns="0" tIns="0" rIns="0" bIns="0" rtlCol="0">
            <a:spAutoFit/>
          </a:bodyPr>
          <a:lstStyle/>
          <a:p>
            <a:pPr marL="355600" marR="5080" indent="-342900">
              <a:lnSpc>
                <a:spcPts val="2270"/>
              </a:lnSpc>
              <a:buClr>
                <a:srgbClr val="CC9900"/>
              </a:buClr>
              <a:buSzPct val="64285"/>
              <a:buFont typeface="Wingdings"/>
              <a:buChar char=""/>
              <a:tabLst>
                <a:tab pos="354965" algn="l"/>
                <a:tab pos="355600" algn="l"/>
              </a:tabLst>
            </a:pPr>
            <a:r>
              <a:rPr sz="1500" kern="0" dirty="0">
                <a:solidFill>
                  <a:srgbClr val="002060"/>
                </a:solidFill>
                <a:latin typeface="Poppins" panose="00000500000000000000" pitchFamily="2" charset="0"/>
                <a:cs typeface="Poppins" panose="00000500000000000000" pitchFamily="2" charset="0"/>
              </a:rPr>
              <a:t>Les packages offrent un mécanisme général pour la partition des  modèles et le regroupement des éléments de la modélisation</a:t>
            </a:r>
          </a:p>
          <a:p>
            <a:pPr marL="355600" indent="-342900">
              <a:lnSpc>
                <a:spcPct val="100000"/>
              </a:lnSpc>
              <a:spcBef>
                <a:spcPts val="215"/>
              </a:spcBef>
              <a:buClr>
                <a:srgbClr val="CC9900"/>
              </a:buClr>
              <a:buSzPct val="64285"/>
              <a:buFont typeface="Wingdings"/>
              <a:buChar char=""/>
              <a:tabLst>
                <a:tab pos="354965" algn="l"/>
                <a:tab pos="355600" algn="l"/>
              </a:tabLst>
            </a:pPr>
            <a:r>
              <a:rPr sz="1500" kern="0" dirty="0">
                <a:solidFill>
                  <a:srgbClr val="002060"/>
                </a:solidFill>
                <a:latin typeface="Poppins" panose="00000500000000000000" pitchFamily="2" charset="0"/>
                <a:cs typeface="Poppins" panose="00000500000000000000" pitchFamily="2" charset="0"/>
              </a:rPr>
              <a:t>Chaque package est représenté graphiquement par un dossier</a:t>
            </a:r>
          </a:p>
          <a:p>
            <a:pPr marL="355600" marR="464184" indent="-342900">
              <a:lnSpc>
                <a:spcPts val="2270"/>
              </a:lnSpc>
              <a:spcBef>
                <a:spcPts val="535"/>
              </a:spcBef>
              <a:buClr>
                <a:srgbClr val="CC9900"/>
              </a:buClr>
              <a:buSzPct val="64285"/>
              <a:buFont typeface="Wingdings"/>
              <a:buChar char=""/>
              <a:tabLst>
                <a:tab pos="354965" algn="l"/>
                <a:tab pos="355600" algn="l"/>
              </a:tabLst>
            </a:pPr>
            <a:r>
              <a:rPr sz="1500" kern="0" dirty="0">
                <a:solidFill>
                  <a:srgbClr val="002060"/>
                </a:solidFill>
                <a:latin typeface="Poppins" panose="00000500000000000000" pitchFamily="2" charset="0"/>
                <a:cs typeface="Poppins" panose="00000500000000000000" pitchFamily="2" charset="0"/>
              </a:rPr>
              <a:t>Les packages divisent et organisent les modèles de la même  manière que les dossier organisent le système de fichier</a:t>
            </a:r>
          </a:p>
        </p:txBody>
      </p:sp>
      <p:sp>
        <p:nvSpPr>
          <p:cNvPr id="4" name="object 4"/>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5" name="object 5"/>
          <p:cNvSpPr/>
          <p:nvPr/>
        </p:nvSpPr>
        <p:spPr>
          <a:xfrm>
            <a:off x="3543172" y="4710684"/>
            <a:ext cx="1592580" cy="1522730"/>
          </a:xfrm>
          <a:custGeom>
            <a:avLst/>
            <a:gdLst/>
            <a:ahLst/>
            <a:cxnLst/>
            <a:rect l="l" t="t" r="r" b="b"/>
            <a:pathLst>
              <a:path w="1592579" h="1522729">
                <a:moveTo>
                  <a:pt x="1592579" y="0"/>
                </a:moveTo>
                <a:lnTo>
                  <a:pt x="0" y="0"/>
                </a:lnTo>
                <a:lnTo>
                  <a:pt x="0" y="1522476"/>
                </a:lnTo>
                <a:lnTo>
                  <a:pt x="1592579" y="1522476"/>
                </a:lnTo>
                <a:lnTo>
                  <a:pt x="1592579" y="1517904"/>
                </a:lnTo>
                <a:lnTo>
                  <a:pt x="9143" y="1517904"/>
                </a:lnTo>
                <a:lnTo>
                  <a:pt x="4572" y="1513332"/>
                </a:lnTo>
                <a:lnTo>
                  <a:pt x="9143" y="1513332"/>
                </a:lnTo>
                <a:lnTo>
                  <a:pt x="9143" y="9144"/>
                </a:lnTo>
                <a:lnTo>
                  <a:pt x="4572" y="9144"/>
                </a:lnTo>
                <a:lnTo>
                  <a:pt x="9143" y="4572"/>
                </a:lnTo>
                <a:lnTo>
                  <a:pt x="1592579" y="4572"/>
                </a:lnTo>
                <a:lnTo>
                  <a:pt x="1592579" y="0"/>
                </a:lnTo>
                <a:close/>
              </a:path>
              <a:path w="1592579" h="1522729">
                <a:moveTo>
                  <a:pt x="9143" y="1513332"/>
                </a:moveTo>
                <a:lnTo>
                  <a:pt x="4572" y="1513332"/>
                </a:lnTo>
                <a:lnTo>
                  <a:pt x="9143" y="1517904"/>
                </a:lnTo>
                <a:lnTo>
                  <a:pt x="9143" y="1513332"/>
                </a:lnTo>
                <a:close/>
              </a:path>
              <a:path w="1592579" h="1522729">
                <a:moveTo>
                  <a:pt x="1583436" y="1513332"/>
                </a:moveTo>
                <a:lnTo>
                  <a:pt x="9143" y="1513332"/>
                </a:lnTo>
                <a:lnTo>
                  <a:pt x="9143" y="1517904"/>
                </a:lnTo>
                <a:lnTo>
                  <a:pt x="1583436" y="1517904"/>
                </a:lnTo>
                <a:lnTo>
                  <a:pt x="1583436" y="1513332"/>
                </a:lnTo>
                <a:close/>
              </a:path>
              <a:path w="1592579" h="1522729">
                <a:moveTo>
                  <a:pt x="1583436" y="4572"/>
                </a:moveTo>
                <a:lnTo>
                  <a:pt x="1583436" y="1517904"/>
                </a:lnTo>
                <a:lnTo>
                  <a:pt x="1588007" y="1513332"/>
                </a:lnTo>
                <a:lnTo>
                  <a:pt x="1592579" y="1513332"/>
                </a:lnTo>
                <a:lnTo>
                  <a:pt x="1592579" y="9144"/>
                </a:lnTo>
                <a:lnTo>
                  <a:pt x="1588007" y="9144"/>
                </a:lnTo>
                <a:lnTo>
                  <a:pt x="1583436" y="4572"/>
                </a:lnTo>
                <a:close/>
              </a:path>
              <a:path w="1592579" h="1522729">
                <a:moveTo>
                  <a:pt x="1592579" y="1513332"/>
                </a:moveTo>
                <a:lnTo>
                  <a:pt x="1588007" y="1513332"/>
                </a:lnTo>
                <a:lnTo>
                  <a:pt x="1583436" y="1517904"/>
                </a:lnTo>
                <a:lnTo>
                  <a:pt x="1592579" y="1517904"/>
                </a:lnTo>
                <a:lnTo>
                  <a:pt x="1592579" y="1513332"/>
                </a:lnTo>
                <a:close/>
              </a:path>
              <a:path w="1592579" h="1522729">
                <a:moveTo>
                  <a:pt x="9143" y="4572"/>
                </a:moveTo>
                <a:lnTo>
                  <a:pt x="4572" y="9144"/>
                </a:lnTo>
                <a:lnTo>
                  <a:pt x="9143" y="9144"/>
                </a:lnTo>
                <a:lnTo>
                  <a:pt x="9143" y="4572"/>
                </a:lnTo>
                <a:close/>
              </a:path>
              <a:path w="1592579" h="1522729">
                <a:moveTo>
                  <a:pt x="1583436" y="4572"/>
                </a:moveTo>
                <a:lnTo>
                  <a:pt x="9143" y="4572"/>
                </a:lnTo>
                <a:lnTo>
                  <a:pt x="9143" y="9144"/>
                </a:lnTo>
                <a:lnTo>
                  <a:pt x="1583436" y="9144"/>
                </a:lnTo>
                <a:lnTo>
                  <a:pt x="1583436" y="4572"/>
                </a:lnTo>
                <a:close/>
              </a:path>
              <a:path w="1592579" h="1522729">
                <a:moveTo>
                  <a:pt x="1592579" y="4572"/>
                </a:moveTo>
                <a:lnTo>
                  <a:pt x="1583436" y="4572"/>
                </a:lnTo>
                <a:lnTo>
                  <a:pt x="1588007" y="9144"/>
                </a:lnTo>
                <a:lnTo>
                  <a:pt x="1592579" y="9144"/>
                </a:lnTo>
                <a:lnTo>
                  <a:pt x="1592579" y="4572"/>
                </a:lnTo>
                <a:close/>
              </a:path>
            </a:pathLst>
          </a:custGeom>
          <a:solidFill>
            <a:srgbClr val="000000"/>
          </a:solidFill>
        </p:spPr>
        <p:txBody>
          <a:bodyPr wrap="square" lIns="0" tIns="0" rIns="0" bIns="0" rtlCol="0"/>
          <a:lstStyle/>
          <a:p>
            <a:endParaRPr/>
          </a:p>
        </p:txBody>
      </p:sp>
      <p:sp>
        <p:nvSpPr>
          <p:cNvPr id="6" name="object 6"/>
          <p:cNvSpPr txBox="1"/>
          <p:nvPr/>
        </p:nvSpPr>
        <p:spPr>
          <a:xfrm>
            <a:off x="3629545" y="5190744"/>
            <a:ext cx="1417320" cy="568325"/>
          </a:xfrm>
          <a:prstGeom prst="rect">
            <a:avLst/>
          </a:prstGeom>
        </p:spPr>
        <p:txBody>
          <a:bodyPr vert="horz" wrap="square" lIns="0" tIns="0" rIns="0" bIns="0" rtlCol="0">
            <a:spAutoFit/>
          </a:bodyPr>
          <a:lstStyle/>
          <a:p>
            <a:pPr marR="54610" algn="ctr">
              <a:lnSpc>
                <a:spcPct val="100000"/>
              </a:lnSpc>
            </a:pPr>
            <a:r>
              <a:rPr sz="1800" spc="-5" dirty="0">
                <a:latin typeface="Arial"/>
                <a:cs typeface="Arial"/>
              </a:rPr>
              <a:t>Nom</a:t>
            </a:r>
            <a:endParaRPr sz="1800">
              <a:latin typeface="Arial"/>
              <a:cs typeface="Arial"/>
            </a:endParaRPr>
          </a:p>
          <a:p>
            <a:pPr algn="ctr">
              <a:lnSpc>
                <a:spcPct val="100000"/>
              </a:lnSpc>
            </a:pPr>
            <a:r>
              <a:rPr sz="1800" spc="-5" dirty="0">
                <a:latin typeface="Arial"/>
                <a:cs typeface="Arial"/>
              </a:rPr>
              <a:t>du</a:t>
            </a:r>
            <a:r>
              <a:rPr sz="1800" spc="-105" dirty="0">
                <a:latin typeface="Arial"/>
                <a:cs typeface="Arial"/>
              </a:rPr>
              <a:t> </a:t>
            </a:r>
            <a:r>
              <a:rPr sz="1800" spc="-10" dirty="0">
                <a:latin typeface="Arial"/>
                <a:cs typeface="Arial"/>
              </a:rPr>
              <a:t>paquetage</a:t>
            </a:r>
            <a:endParaRPr sz="1800">
              <a:latin typeface="Arial"/>
              <a:cs typeface="Arial"/>
            </a:endParaRPr>
          </a:p>
        </p:txBody>
      </p:sp>
      <p:sp>
        <p:nvSpPr>
          <p:cNvPr id="7" name="object 7"/>
          <p:cNvSpPr/>
          <p:nvPr/>
        </p:nvSpPr>
        <p:spPr>
          <a:xfrm>
            <a:off x="3543172" y="4349496"/>
            <a:ext cx="513715" cy="370840"/>
          </a:xfrm>
          <a:custGeom>
            <a:avLst/>
            <a:gdLst/>
            <a:ahLst/>
            <a:cxnLst/>
            <a:rect l="l" t="t" r="r" b="b"/>
            <a:pathLst>
              <a:path w="513714" h="370839">
                <a:moveTo>
                  <a:pt x="513588" y="0"/>
                </a:moveTo>
                <a:lnTo>
                  <a:pt x="0" y="0"/>
                </a:lnTo>
                <a:lnTo>
                  <a:pt x="0" y="370331"/>
                </a:lnTo>
                <a:lnTo>
                  <a:pt x="513588" y="370331"/>
                </a:lnTo>
                <a:lnTo>
                  <a:pt x="513588" y="365759"/>
                </a:lnTo>
                <a:lnTo>
                  <a:pt x="9143" y="365759"/>
                </a:lnTo>
                <a:lnTo>
                  <a:pt x="4572" y="361187"/>
                </a:lnTo>
                <a:lnTo>
                  <a:pt x="9143" y="361187"/>
                </a:lnTo>
                <a:lnTo>
                  <a:pt x="9143" y="10667"/>
                </a:lnTo>
                <a:lnTo>
                  <a:pt x="4572" y="10667"/>
                </a:lnTo>
                <a:lnTo>
                  <a:pt x="9143" y="6095"/>
                </a:lnTo>
                <a:lnTo>
                  <a:pt x="513588" y="6095"/>
                </a:lnTo>
                <a:lnTo>
                  <a:pt x="513588" y="0"/>
                </a:lnTo>
                <a:close/>
              </a:path>
              <a:path w="513714" h="370839">
                <a:moveTo>
                  <a:pt x="9143" y="361187"/>
                </a:moveTo>
                <a:lnTo>
                  <a:pt x="4572" y="361187"/>
                </a:lnTo>
                <a:lnTo>
                  <a:pt x="9143" y="365759"/>
                </a:lnTo>
                <a:lnTo>
                  <a:pt x="9143" y="361187"/>
                </a:lnTo>
                <a:close/>
              </a:path>
              <a:path w="513714" h="370839">
                <a:moveTo>
                  <a:pt x="502919" y="361187"/>
                </a:moveTo>
                <a:lnTo>
                  <a:pt x="9143" y="361187"/>
                </a:lnTo>
                <a:lnTo>
                  <a:pt x="9143" y="365759"/>
                </a:lnTo>
                <a:lnTo>
                  <a:pt x="502919" y="365759"/>
                </a:lnTo>
                <a:lnTo>
                  <a:pt x="502919" y="361187"/>
                </a:lnTo>
                <a:close/>
              </a:path>
              <a:path w="513714" h="370839">
                <a:moveTo>
                  <a:pt x="502919" y="6095"/>
                </a:moveTo>
                <a:lnTo>
                  <a:pt x="502919" y="365759"/>
                </a:lnTo>
                <a:lnTo>
                  <a:pt x="507491" y="361187"/>
                </a:lnTo>
                <a:lnTo>
                  <a:pt x="513588" y="361187"/>
                </a:lnTo>
                <a:lnTo>
                  <a:pt x="513588" y="10667"/>
                </a:lnTo>
                <a:lnTo>
                  <a:pt x="507491" y="10667"/>
                </a:lnTo>
                <a:lnTo>
                  <a:pt x="502919" y="6095"/>
                </a:lnTo>
                <a:close/>
              </a:path>
              <a:path w="513714" h="370839">
                <a:moveTo>
                  <a:pt x="513588" y="361187"/>
                </a:moveTo>
                <a:lnTo>
                  <a:pt x="507491" y="361187"/>
                </a:lnTo>
                <a:lnTo>
                  <a:pt x="502919" y="365759"/>
                </a:lnTo>
                <a:lnTo>
                  <a:pt x="513588" y="365759"/>
                </a:lnTo>
                <a:lnTo>
                  <a:pt x="513588" y="361187"/>
                </a:lnTo>
                <a:close/>
              </a:path>
              <a:path w="513714" h="370839">
                <a:moveTo>
                  <a:pt x="9143" y="6095"/>
                </a:moveTo>
                <a:lnTo>
                  <a:pt x="4572" y="10667"/>
                </a:lnTo>
                <a:lnTo>
                  <a:pt x="9143" y="10667"/>
                </a:lnTo>
                <a:lnTo>
                  <a:pt x="9143" y="6095"/>
                </a:lnTo>
                <a:close/>
              </a:path>
              <a:path w="513714" h="370839">
                <a:moveTo>
                  <a:pt x="502919" y="6095"/>
                </a:moveTo>
                <a:lnTo>
                  <a:pt x="9143" y="6095"/>
                </a:lnTo>
                <a:lnTo>
                  <a:pt x="9143" y="10667"/>
                </a:lnTo>
                <a:lnTo>
                  <a:pt x="502919" y="10667"/>
                </a:lnTo>
                <a:lnTo>
                  <a:pt x="502919" y="6095"/>
                </a:lnTo>
                <a:close/>
              </a:path>
              <a:path w="513714" h="370839">
                <a:moveTo>
                  <a:pt x="513588" y="6095"/>
                </a:moveTo>
                <a:lnTo>
                  <a:pt x="502919" y="6095"/>
                </a:lnTo>
                <a:lnTo>
                  <a:pt x="507491" y="10667"/>
                </a:lnTo>
                <a:lnTo>
                  <a:pt x="513588" y="10667"/>
                </a:lnTo>
                <a:lnTo>
                  <a:pt x="513588" y="6095"/>
                </a:lnTo>
                <a:close/>
              </a:path>
            </a:pathLst>
          </a:custGeom>
          <a:solidFill>
            <a:srgbClr val="000000"/>
          </a:solid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4543" y="329183"/>
            <a:ext cx="9223058" cy="400110"/>
          </a:xfrm>
          <a:prstGeom prst="rect">
            <a:avLst/>
          </a:prstGeom>
        </p:spPr>
        <p:txBody>
          <a:bodyPr vert="horz" wrap="square" lIns="0" tIns="0" rIns="0" bIns="0" rtlCol="0">
            <a:spAutoFit/>
          </a:bodyPr>
          <a:lstStyle/>
          <a:p>
            <a:pPr marL="12700">
              <a:lnSpc>
                <a:spcPct val="100000"/>
              </a:lnSpc>
            </a:pPr>
            <a:r>
              <a:rPr sz="2600" b="1" dirty="0"/>
              <a:t>Rappels :Qualité d’un Logiciel</a:t>
            </a:r>
          </a:p>
        </p:txBody>
      </p:sp>
      <p:sp>
        <p:nvSpPr>
          <p:cNvPr id="7" name="object 7"/>
          <p:cNvSpPr txBox="1">
            <a:spLocks noGrp="1"/>
          </p:cNvSpPr>
          <p:nvPr>
            <p:ph type="sldNum" sz="quarter" idx="12"/>
          </p:nvPr>
        </p:nvSpPr>
        <p:spPr>
          <a:prstGeom prst="rect">
            <a:avLst/>
          </a:prstGeom>
        </p:spPr>
        <p:txBody>
          <a:bodyPr vert="horz" wrap="square" lIns="0" tIns="220563" rIns="0" bIns="0" rtlCol="0">
            <a:spAutoFit/>
          </a:bodyPr>
          <a:lstStyle/>
          <a:p>
            <a:pPr marL="2186940">
              <a:lnSpc>
                <a:spcPts val="1260"/>
              </a:lnSpc>
            </a:pPr>
            <a:fld id="{81D60167-4931-47E6-BA6A-407CBD079E47}" type="slidenum">
              <a:rPr dirty="0"/>
              <a:t>6</a:t>
            </a:fld>
            <a:endParaRPr dirty="0"/>
          </a:p>
        </p:txBody>
      </p:sp>
      <p:sp>
        <p:nvSpPr>
          <p:cNvPr id="3" name="object 3"/>
          <p:cNvSpPr txBox="1"/>
          <p:nvPr/>
        </p:nvSpPr>
        <p:spPr>
          <a:xfrm>
            <a:off x="755977" y="980925"/>
            <a:ext cx="7775575" cy="221599"/>
          </a:xfrm>
          <a:prstGeom prst="rect">
            <a:avLst/>
          </a:prstGeom>
        </p:spPr>
        <p:txBody>
          <a:bodyPr vert="horz" wrap="square" lIns="0" tIns="0" rIns="0" bIns="0" rtlCol="0">
            <a:spAutoFit/>
          </a:bodyPr>
          <a:lstStyle/>
          <a:p>
            <a:pPr marL="355600" marR="5080" indent="-342900">
              <a:lnSpc>
                <a:spcPct val="80000"/>
              </a:lnSpc>
            </a:pPr>
            <a:r>
              <a:rPr sz="1800" spc="-495" dirty="0">
                <a:solidFill>
                  <a:srgbClr val="CC9900"/>
                </a:solidFill>
                <a:latin typeface="Wingdings"/>
                <a:cs typeface="Wingdings"/>
              </a:rPr>
              <a:t></a:t>
            </a:r>
            <a:r>
              <a:rPr sz="1800" spc="420" dirty="0">
                <a:solidFill>
                  <a:srgbClr val="CC9900"/>
                </a:solidFill>
                <a:latin typeface="Times New Roman"/>
                <a:cs typeface="Times New Roman"/>
              </a:rPr>
              <a:t> </a:t>
            </a:r>
            <a:r>
              <a:rPr sz="1500" kern="0" dirty="0">
                <a:solidFill>
                  <a:srgbClr val="002060"/>
                </a:solidFill>
                <a:latin typeface="Poppins" panose="00000500000000000000" pitchFamily="2" charset="0"/>
                <a:cs typeface="Poppins" panose="00000500000000000000" pitchFamily="2" charset="0"/>
              </a:rPr>
              <a:t>La qualité d’un logiciel se mesure par rapport à  plusieurs critères :</a:t>
            </a:r>
          </a:p>
        </p:txBody>
      </p:sp>
      <p:sp>
        <p:nvSpPr>
          <p:cNvPr id="4" name="object 4"/>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5" name="object 5"/>
          <p:cNvSpPr txBox="1"/>
          <p:nvPr/>
        </p:nvSpPr>
        <p:spPr>
          <a:xfrm>
            <a:off x="317500" y="1339850"/>
            <a:ext cx="10492170" cy="2929007"/>
          </a:xfrm>
          <a:prstGeom prst="rect">
            <a:avLst/>
          </a:prstGeom>
        </p:spPr>
        <p:txBody>
          <a:bodyPr vert="horz" wrap="square" lIns="0" tIns="0" rIns="0" bIns="0" rtlCol="0">
            <a:spAutoFit/>
          </a:bodyPr>
          <a:lstStyle/>
          <a:p>
            <a:pPr marL="12700">
              <a:lnSpc>
                <a:spcPct val="100000"/>
              </a:lnSpc>
              <a:tabLst>
                <a:tab pos="2423160" algn="l"/>
              </a:tabLst>
            </a:pPr>
            <a:r>
              <a:rPr sz="1400" spc="-320" dirty="0">
                <a:solidFill>
                  <a:srgbClr val="3B812F"/>
                </a:solidFill>
                <a:latin typeface="Wingdings"/>
                <a:cs typeface="Wingdings"/>
              </a:rPr>
              <a:t></a:t>
            </a:r>
            <a:r>
              <a:rPr sz="1400" spc="-320" dirty="0">
                <a:solidFill>
                  <a:srgbClr val="3B812F"/>
                </a:solidFill>
                <a:latin typeface="Times New Roman"/>
                <a:cs typeface="Times New Roman"/>
              </a:rPr>
              <a:t>                        </a:t>
            </a:r>
            <a:r>
              <a:rPr sz="1400" spc="-300" dirty="0">
                <a:solidFill>
                  <a:srgbClr val="3B812F"/>
                </a:solidFill>
                <a:latin typeface="Times New Roman"/>
                <a:cs typeface="Times New Roman"/>
              </a:rPr>
              <a:t> </a:t>
            </a:r>
            <a:r>
              <a:rPr sz="1500" kern="0" dirty="0" err="1">
                <a:solidFill>
                  <a:srgbClr val="002060"/>
                </a:solidFill>
                <a:latin typeface="Poppins" panose="00000500000000000000" pitchFamily="2" charset="0"/>
                <a:cs typeface="Poppins" panose="00000500000000000000" pitchFamily="2" charset="0"/>
              </a:rPr>
              <a:t>Répondre</a:t>
            </a:r>
            <a:r>
              <a:rPr sz="1500" kern="0" dirty="0">
                <a:solidFill>
                  <a:srgbClr val="002060"/>
                </a:solidFill>
                <a:latin typeface="Poppins" panose="00000500000000000000" pitchFamily="2" charset="0"/>
                <a:cs typeface="Poppins" panose="00000500000000000000" pitchFamily="2" charset="0"/>
              </a:rPr>
              <a:t> aux</a:t>
            </a:r>
            <a:r>
              <a:rPr lang="fr-FR" sz="1500" kern="0" dirty="0">
                <a:solidFill>
                  <a:srgbClr val="002060"/>
                </a:solidFill>
                <a:latin typeface="Poppins" panose="00000500000000000000" pitchFamily="2" charset="0"/>
                <a:cs typeface="Poppins" panose="00000500000000000000" pitchFamily="2" charset="0"/>
              </a:rPr>
              <a:t> </a:t>
            </a:r>
            <a:r>
              <a:rPr sz="1500" kern="0" dirty="0">
                <a:solidFill>
                  <a:srgbClr val="002060"/>
                </a:solidFill>
                <a:latin typeface="Poppins" panose="00000500000000000000" pitchFamily="2" charset="0"/>
                <a:cs typeface="Poppins" panose="00000500000000000000" pitchFamily="2" charset="0"/>
              </a:rPr>
              <a:t>specifications fonctionnelles :</a:t>
            </a:r>
          </a:p>
          <a:p>
            <a:pPr marL="690880" marR="5080" indent="-352425">
              <a:lnSpc>
                <a:spcPct val="80000"/>
              </a:lnSpc>
              <a:spcBef>
                <a:spcPts val="445"/>
              </a:spcBef>
              <a:buClr>
                <a:srgbClr val="CC9900"/>
              </a:buClr>
              <a:buSzPct val="63888"/>
              <a:buFont typeface="Wingdings"/>
              <a:buChar char=""/>
              <a:tabLst>
                <a:tab pos="690245" algn="l"/>
                <a:tab pos="690880" algn="l"/>
              </a:tabLst>
            </a:pPr>
            <a:r>
              <a:rPr sz="1500" kern="0" dirty="0">
                <a:solidFill>
                  <a:srgbClr val="002060"/>
                </a:solidFill>
                <a:latin typeface="Poppins" panose="00000500000000000000" pitchFamily="2" charset="0"/>
                <a:cs typeface="Poppins" panose="00000500000000000000" pitchFamily="2" charset="0"/>
              </a:rPr>
              <a:t>Une application est créée pour répondre , tout d’abord, aux besoins  fonctionnels des entreprises.</a:t>
            </a:r>
          </a:p>
          <a:p>
            <a:pPr marL="12700">
              <a:lnSpc>
                <a:spcPts val="2870"/>
              </a:lnSpc>
            </a:pPr>
            <a:r>
              <a:rPr sz="1500" kern="0" dirty="0">
                <a:solidFill>
                  <a:srgbClr val="002060"/>
                </a:solidFill>
                <a:latin typeface="Poppins" panose="00000500000000000000" pitchFamily="2" charset="0"/>
                <a:cs typeface="Poppins" panose="00000500000000000000" pitchFamily="2" charset="0"/>
              </a:rPr>
              <a:t>                         Les performances:</a:t>
            </a:r>
          </a:p>
          <a:p>
            <a:pPr marL="690880" indent="-352425">
              <a:lnSpc>
                <a:spcPct val="100000"/>
              </a:lnSpc>
              <a:buClr>
                <a:srgbClr val="CC9900"/>
              </a:buClr>
              <a:buSzPct val="65000"/>
              <a:buFont typeface="Wingdings"/>
              <a:buChar char=""/>
              <a:tabLst>
                <a:tab pos="690245" algn="l"/>
                <a:tab pos="690880" algn="l"/>
              </a:tabLst>
            </a:pPr>
            <a:r>
              <a:rPr sz="1500" kern="0" dirty="0">
                <a:solidFill>
                  <a:srgbClr val="002060"/>
                </a:solidFill>
                <a:latin typeface="Poppins" panose="00000500000000000000" pitchFamily="2" charset="0"/>
                <a:cs typeface="Poppins" panose="00000500000000000000" pitchFamily="2" charset="0"/>
              </a:rPr>
              <a:t>La rapidité d’exécution et Le temps de réponse</a:t>
            </a:r>
          </a:p>
          <a:p>
            <a:pPr marL="690880" indent="-352425">
              <a:lnSpc>
                <a:spcPct val="100000"/>
              </a:lnSpc>
              <a:buClr>
                <a:srgbClr val="CC9900"/>
              </a:buClr>
              <a:buSzPct val="65000"/>
              <a:buFont typeface="Wingdings"/>
              <a:buChar char=""/>
              <a:tabLst>
                <a:tab pos="690245" algn="l"/>
                <a:tab pos="690880" algn="l"/>
              </a:tabLst>
            </a:pPr>
            <a:r>
              <a:rPr sz="1500" kern="0" dirty="0">
                <a:solidFill>
                  <a:srgbClr val="002060"/>
                </a:solidFill>
                <a:latin typeface="Poppins" panose="00000500000000000000" pitchFamily="2" charset="0"/>
                <a:cs typeface="Poppins" panose="00000500000000000000" pitchFamily="2" charset="0"/>
              </a:rPr>
              <a:t>Doit être bâtie sur une architecture robuste.</a:t>
            </a:r>
          </a:p>
          <a:p>
            <a:pPr marL="690880" indent="-352425">
              <a:lnSpc>
                <a:spcPts val="2400"/>
              </a:lnSpc>
              <a:buClr>
                <a:srgbClr val="CC9900"/>
              </a:buClr>
              <a:buSzPct val="65000"/>
              <a:buFont typeface="Wingdings"/>
              <a:buChar char=""/>
              <a:tabLst>
                <a:tab pos="690245" algn="l"/>
                <a:tab pos="690880" algn="l"/>
              </a:tabLst>
            </a:pPr>
            <a:r>
              <a:rPr sz="1500" kern="0" dirty="0">
                <a:solidFill>
                  <a:srgbClr val="002060"/>
                </a:solidFill>
                <a:latin typeface="Poppins" panose="00000500000000000000" pitchFamily="2" charset="0"/>
                <a:cs typeface="Poppins" panose="00000500000000000000" pitchFamily="2" charset="0"/>
              </a:rPr>
              <a:t>Eviter le problème de montée en charge</a:t>
            </a:r>
          </a:p>
          <a:p>
            <a:pPr marL="12700">
              <a:lnSpc>
                <a:spcPts val="2880"/>
              </a:lnSpc>
              <a:tabLst>
                <a:tab pos="845819" algn="l"/>
              </a:tabLst>
            </a:pPr>
            <a:r>
              <a:rPr sz="1500" kern="0" dirty="0">
                <a:solidFill>
                  <a:srgbClr val="002060"/>
                </a:solidFill>
                <a:latin typeface="Poppins" panose="00000500000000000000" pitchFamily="2" charset="0"/>
                <a:cs typeface="Poppins" panose="00000500000000000000" pitchFamily="2" charset="0"/>
              </a:rPr>
              <a:t>                         La	maintenance:</a:t>
            </a:r>
          </a:p>
          <a:p>
            <a:pPr marL="690880" indent="-352425">
              <a:lnSpc>
                <a:spcPct val="100000"/>
              </a:lnSpc>
              <a:spcBef>
                <a:spcPts val="5"/>
              </a:spcBef>
              <a:buClr>
                <a:srgbClr val="CC9900"/>
              </a:buClr>
              <a:buSzPct val="65000"/>
              <a:buFont typeface="Wingdings"/>
              <a:buChar char=""/>
              <a:tabLst>
                <a:tab pos="690245" algn="l"/>
                <a:tab pos="690880" algn="l"/>
              </a:tabLst>
            </a:pPr>
            <a:r>
              <a:rPr sz="1500" kern="0" dirty="0">
                <a:solidFill>
                  <a:srgbClr val="002060"/>
                </a:solidFill>
                <a:latin typeface="Poppins" panose="00000500000000000000" pitchFamily="2" charset="0"/>
                <a:cs typeface="Poppins" panose="00000500000000000000" pitchFamily="2" charset="0"/>
              </a:rPr>
              <a:t>Une application doit évoluer dans le temps.</a:t>
            </a:r>
          </a:p>
          <a:p>
            <a:pPr marL="690880" indent="-352425">
              <a:lnSpc>
                <a:spcPct val="100000"/>
              </a:lnSpc>
              <a:buClr>
                <a:srgbClr val="CC9900"/>
              </a:buClr>
              <a:buSzPct val="65000"/>
              <a:buFont typeface="Wingdings"/>
              <a:buChar char=""/>
              <a:tabLst>
                <a:tab pos="690245" algn="l"/>
                <a:tab pos="690880" algn="l"/>
              </a:tabLst>
            </a:pPr>
            <a:r>
              <a:rPr sz="1500" kern="0" dirty="0">
                <a:solidFill>
                  <a:srgbClr val="002060"/>
                </a:solidFill>
                <a:latin typeface="Poppins" panose="00000500000000000000" pitchFamily="2" charset="0"/>
                <a:cs typeface="Poppins" panose="00000500000000000000" pitchFamily="2" charset="0"/>
              </a:rPr>
              <a:t>Doit être fermée à la modification et ouverte à l’extension</a:t>
            </a:r>
          </a:p>
          <a:p>
            <a:pPr marL="690880" indent="-352425">
              <a:lnSpc>
                <a:spcPct val="100000"/>
              </a:lnSpc>
              <a:buClr>
                <a:srgbClr val="CC9900"/>
              </a:buClr>
              <a:buSzPct val="65000"/>
              <a:buFont typeface="Wingdings"/>
              <a:buChar char=""/>
              <a:tabLst>
                <a:tab pos="690245" algn="l"/>
                <a:tab pos="690880" algn="l"/>
              </a:tabLst>
            </a:pPr>
            <a:r>
              <a:rPr sz="1500" kern="0" dirty="0">
                <a:solidFill>
                  <a:srgbClr val="002060"/>
                </a:solidFill>
                <a:latin typeface="Poppins" panose="00000500000000000000" pitchFamily="2" charset="0"/>
                <a:cs typeface="Poppins" panose="00000500000000000000" pitchFamily="2" charset="0"/>
              </a:rPr>
              <a:t>Une application qui n’évolue pas meurt.</a:t>
            </a:r>
          </a:p>
          <a:p>
            <a:pPr marL="690880" marR="5080" indent="-352425">
              <a:lnSpc>
                <a:spcPct val="80000"/>
              </a:lnSpc>
              <a:spcBef>
                <a:spcPts val="480"/>
              </a:spcBef>
              <a:buClr>
                <a:srgbClr val="CC9900"/>
              </a:buClr>
              <a:buSzPct val="65000"/>
              <a:buFont typeface="Wingdings"/>
              <a:buChar char=""/>
              <a:tabLst>
                <a:tab pos="690245" algn="l"/>
                <a:tab pos="690880" algn="l"/>
              </a:tabLst>
            </a:pPr>
            <a:r>
              <a:rPr sz="1500" kern="0" dirty="0">
                <a:solidFill>
                  <a:srgbClr val="002060"/>
                </a:solidFill>
                <a:latin typeface="Poppins" panose="00000500000000000000" pitchFamily="2" charset="0"/>
                <a:cs typeface="Poppins" panose="00000500000000000000" pitchFamily="2" charset="0"/>
              </a:rPr>
              <a:t>Une application mal conçue est difficile à maintenir, par suite  elle finit un jour à la poubelle.</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5171" y="142360"/>
            <a:ext cx="9223058" cy="549638"/>
          </a:xfrm>
          <a:prstGeom prst="rect">
            <a:avLst/>
          </a:prstGeom>
        </p:spPr>
        <p:txBody>
          <a:bodyPr vert="horz" wrap="square" lIns="0" tIns="0" rIns="0" bIns="0" rtlCol="0">
            <a:spAutoFit/>
          </a:bodyPr>
          <a:lstStyle/>
          <a:p>
            <a:pPr marL="12065">
              <a:lnSpc>
                <a:spcPts val="4785"/>
              </a:lnSpc>
            </a:pPr>
            <a:r>
              <a:rPr sz="2600" b="1" dirty="0"/>
              <a:t>Accessibilité au membres d’une classe</a:t>
            </a:r>
          </a:p>
        </p:txBody>
      </p:sp>
      <p:sp>
        <p:nvSpPr>
          <p:cNvPr id="6" name="object 6"/>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60</a:t>
            </a:fld>
            <a:endParaRPr dirty="0"/>
          </a:p>
        </p:txBody>
      </p:sp>
      <p:sp>
        <p:nvSpPr>
          <p:cNvPr id="3" name="object 3"/>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4" name="object 4"/>
          <p:cNvSpPr txBox="1"/>
          <p:nvPr/>
        </p:nvSpPr>
        <p:spPr>
          <a:xfrm>
            <a:off x="412525" y="833152"/>
            <a:ext cx="10223500" cy="3108543"/>
          </a:xfrm>
          <a:prstGeom prst="rect">
            <a:avLst/>
          </a:prstGeom>
        </p:spPr>
        <p:txBody>
          <a:bodyPr vert="horz" wrap="square" lIns="0" tIns="0" rIns="0" bIns="0" rtlCol="0">
            <a:spAutoFit/>
          </a:bodyPr>
          <a:lstStyle/>
          <a:p>
            <a:pPr marL="12700">
              <a:lnSpc>
                <a:spcPts val="3225"/>
              </a:lnSpc>
              <a:buClr>
                <a:srgbClr val="CC9900"/>
              </a:buClr>
              <a:buSzPct val="63793"/>
              <a:tabLst>
                <a:tab pos="355600" algn="l"/>
              </a:tabLst>
            </a:pPr>
            <a:r>
              <a:rPr sz="1500" kern="0" dirty="0">
                <a:solidFill>
                  <a:srgbClr val="002060"/>
                </a:solidFill>
                <a:latin typeface="Poppins" panose="00000500000000000000" pitchFamily="2" charset="0"/>
                <a:cs typeface="Poppins" panose="00000500000000000000" pitchFamily="2" charset="0"/>
              </a:rPr>
              <a:t>Dans java, il existe 4 niveaux de protection :</a:t>
            </a:r>
          </a:p>
          <a:p>
            <a:pPr marL="683260" marR="671195" indent="-326390">
              <a:lnSpc>
                <a:spcPct val="80000"/>
              </a:lnSpc>
              <a:spcBef>
                <a:spcPts val="615"/>
              </a:spcBef>
            </a:pPr>
            <a:r>
              <a:rPr sz="1500" kern="0" dirty="0">
                <a:solidFill>
                  <a:srgbClr val="002060"/>
                </a:solidFill>
                <a:latin typeface="Poppins" panose="00000500000000000000" pitchFamily="2" charset="0"/>
                <a:cs typeface="Poppins" panose="00000500000000000000" pitchFamily="2" charset="0"/>
              </a:rPr>
              <a:t> private (-) : Un membre privé d’une classe n’est  accessible qu’à l’intérieur de cette classe.</a:t>
            </a:r>
          </a:p>
          <a:p>
            <a:pPr marL="683260" marR="107314" indent="-326390">
              <a:lnSpc>
                <a:spcPct val="80000"/>
              </a:lnSpc>
              <a:spcBef>
                <a:spcPts val="600"/>
              </a:spcBef>
            </a:pPr>
            <a:r>
              <a:rPr sz="1500" kern="0" dirty="0">
                <a:solidFill>
                  <a:srgbClr val="002060"/>
                </a:solidFill>
                <a:latin typeface="Poppins" panose="00000500000000000000" pitchFamily="2" charset="0"/>
                <a:cs typeface="Poppins" panose="00000500000000000000" pitchFamily="2" charset="0"/>
              </a:rPr>
              <a:t> protected (#) : un membre protégé d’une classe est  accessible à :</a:t>
            </a:r>
          </a:p>
          <a:p>
            <a:pPr marL="1035050" lvl="1" indent="-351790">
              <a:lnSpc>
                <a:spcPct val="100000"/>
              </a:lnSpc>
              <a:spcBef>
                <a:spcPts val="5"/>
              </a:spcBef>
              <a:buClr>
                <a:srgbClr val="CC9900"/>
              </a:buClr>
              <a:buSzPct val="64285"/>
              <a:buFont typeface="Wingdings"/>
              <a:buChar char=""/>
              <a:tabLst>
                <a:tab pos="1035050" algn="l"/>
                <a:tab pos="1035685" algn="l"/>
              </a:tabLst>
            </a:pPr>
            <a:r>
              <a:rPr sz="1500" kern="0" dirty="0">
                <a:solidFill>
                  <a:srgbClr val="002060"/>
                </a:solidFill>
                <a:latin typeface="Poppins" panose="00000500000000000000" pitchFamily="2" charset="0"/>
                <a:cs typeface="Poppins" panose="00000500000000000000" pitchFamily="2" charset="0"/>
              </a:rPr>
              <a:t>L’intérieur de cette classe</a:t>
            </a:r>
          </a:p>
          <a:p>
            <a:pPr marL="1035050" lvl="1" indent="-351790">
              <a:lnSpc>
                <a:spcPct val="100000"/>
              </a:lnSpc>
              <a:buClr>
                <a:srgbClr val="CC9900"/>
              </a:buClr>
              <a:buSzPct val="64285"/>
              <a:buFont typeface="Wingdings"/>
              <a:buChar char=""/>
              <a:tabLst>
                <a:tab pos="1035050" algn="l"/>
                <a:tab pos="1035685" algn="l"/>
              </a:tabLst>
            </a:pPr>
            <a:r>
              <a:rPr sz="1500" kern="0" dirty="0">
                <a:solidFill>
                  <a:srgbClr val="002060"/>
                </a:solidFill>
                <a:latin typeface="Poppins" panose="00000500000000000000" pitchFamily="2" charset="0"/>
                <a:cs typeface="Poppins" panose="00000500000000000000" pitchFamily="2" charset="0"/>
              </a:rPr>
              <a:t>Aux classes dérivées de cette classe.</a:t>
            </a:r>
          </a:p>
          <a:p>
            <a:pPr marL="1035050" lvl="1" indent="-351790">
              <a:lnSpc>
                <a:spcPts val="2520"/>
              </a:lnSpc>
              <a:buClr>
                <a:srgbClr val="CC9900"/>
              </a:buClr>
              <a:buSzPct val="64285"/>
              <a:buFont typeface="Wingdings"/>
              <a:buChar char=""/>
              <a:tabLst>
                <a:tab pos="1035050" algn="l"/>
                <a:tab pos="1035685" algn="l"/>
              </a:tabLst>
            </a:pPr>
            <a:r>
              <a:rPr sz="1500" kern="0" dirty="0">
                <a:solidFill>
                  <a:srgbClr val="002060"/>
                </a:solidFill>
                <a:latin typeface="Poppins" panose="00000500000000000000" pitchFamily="2" charset="0"/>
                <a:cs typeface="Poppins" panose="00000500000000000000" pitchFamily="2" charset="0"/>
              </a:rPr>
              <a:t>Aux classes du même package.</a:t>
            </a:r>
          </a:p>
          <a:p>
            <a:pPr marL="683260" marR="234950" indent="-326390">
              <a:lnSpc>
                <a:spcPct val="80000"/>
              </a:lnSpc>
              <a:spcBef>
                <a:spcPts val="595"/>
              </a:spcBef>
            </a:pPr>
            <a:r>
              <a:rPr sz="1500" kern="0" dirty="0">
                <a:solidFill>
                  <a:srgbClr val="002060"/>
                </a:solidFill>
                <a:latin typeface="Poppins" panose="00000500000000000000" pitchFamily="2" charset="0"/>
                <a:cs typeface="Poppins" panose="00000500000000000000" pitchFamily="2" charset="0"/>
              </a:rPr>
              <a:t> public (+) : accès à partir de toute entité interne ou  externe à la classe</a:t>
            </a:r>
          </a:p>
          <a:p>
            <a:pPr marL="683260" marR="5080" indent="-326390">
              <a:lnSpc>
                <a:spcPts val="2400"/>
              </a:lnSpc>
              <a:spcBef>
                <a:spcPts val="580"/>
              </a:spcBef>
            </a:pPr>
            <a:r>
              <a:rPr sz="1500" kern="0" dirty="0">
                <a:solidFill>
                  <a:srgbClr val="002060"/>
                </a:solidFill>
                <a:latin typeface="Poppins" panose="00000500000000000000" pitchFamily="2" charset="0"/>
                <a:cs typeface="Poppins" panose="00000500000000000000" pitchFamily="2" charset="0"/>
              </a:rPr>
              <a:t> Autorisation par défaut : dans java, en l’absence  des trois autorisations précédentes, </a:t>
            </a:r>
            <a:r>
              <a:rPr sz="1500" kern="0" dirty="0" err="1">
                <a:solidFill>
                  <a:srgbClr val="002060"/>
                </a:solidFill>
                <a:latin typeface="Poppins" panose="00000500000000000000" pitchFamily="2" charset="0"/>
                <a:cs typeface="Poppins" panose="00000500000000000000" pitchFamily="2" charset="0"/>
              </a:rPr>
              <a:t>l’autorisation</a:t>
            </a:r>
            <a:endParaRPr lang="fr-FR" sz="1500" kern="0" dirty="0">
              <a:solidFill>
                <a:srgbClr val="002060"/>
              </a:solidFill>
              <a:latin typeface="Poppins" panose="00000500000000000000" pitchFamily="2" charset="0"/>
              <a:cs typeface="Poppins" panose="00000500000000000000" pitchFamily="2" charset="0"/>
            </a:endParaRPr>
          </a:p>
          <a:p>
            <a:pPr marL="683260" marR="5080" indent="-326390">
              <a:lnSpc>
                <a:spcPts val="2400"/>
              </a:lnSpc>
              <a:spcBef>
                <a:spcPts val="580"/>
              </a:spcBef>
            </a:pPr>
            <a:r>
              <a:rPr sz="1500" kern="0" dirty="0">
                <a:solidFill>
                  <a:srgbClr val="002060"/>
                </a:solidFill>
                <a:latin typeface="Poppins" panose="00000500000000000000" pitchFamily="2" charset="0"/>
                <a:cs typeface="Poppins" panose="00000500000000000000" pitchFamily="2" charset="0"/>
              </a:rPr>
              <a:t>par  défaut est package. Cette autorisation indique que  uniquement les classes du </a:t>
            </a:r>
            <a:r>
              <a:rPr sz="1500" kern="0" dirty="0" err="1">
                <a:solidFill>
                  <a:srgbClr val="002060"/>
                </a:solidFill>
                <a:latin typeface="Poppins" panose="00000500000000000000" pitchFamily="2" charset="0"/>
                <a:cs typeface="Poppins" panose="00000500000000000000" pitchFamily="2" charset="0"/>
              </a:rPr>
              <a:t>même</a:t>
            </a:r>
            <a:r>
              <a:rPr sz="1500" kern="0" dirty="0">
                <a:solidFill>
                  <a:srgbClr val="002060"/>
                </a:solidFill>
                <a:latin typeface="Poppins" panose="00000500000000000000" pitchFamily="2" charset="0"/>
                <a:cs typeface="Poppins" panose="00000500000000000000" pitchFamily="2" charset="0"/>
              </a:rPr>
              <a:t> package</a:t>
            </a:r>
            <a:endParaRPr lang="fr-FR" sz="1500" kern="0" dirty="0">
              <a:solidFill>
                <a:srgbClr val="002060"/>
              </a:solidFill>
              <a:latin typeface="Poppins" panose="00000500000000000000" pitchFamily="2" charset="0"/>
              <a:cs typeface="Poppins" panose="00000500000000000000" pitchFamily="2" charset="0"/>
            </a:endParaRPr>
          </a:p>
          <a:p>
            <a:pPr marL="683260" marR="5080" indent="-326390">
              <a:lnSpc>
                <a:spcPts val="2400"/>
              </a:lnSpc>
              <a:spcBef>
                <a:spcPts val="580"/>
              </a:spcBef>
            </a:pPr>
            <a:r>
              <a:rPr sz="1500" kern="0" dirty="0" err="1">
                <a:solidFill>
                  <a:srgbClr val="002060"/>
                </a:solidFill>
                <a:latin typeface="Poppins" panose="00000500000000000000" pitchFamily="2" charset="0"/>
                <a:cs typeface="Poppins" panose="00000500000000000000" pitchFamily="2" charset="0"/>
              </a:rPr>
              <a:t>ont</a:t>
            </a:r>
            <a:r>
              <a:rPr sz="1500" kern="0" dirty="0">
                <a:solidFill>
                  <a:srgbClr val="002060"/>
                </a:solidFill>
                <a:latin typeface="Poppins" panose="00000500000000000000" pitchFamily="2" charset="0"/>
                <a:cs typeface="Poppins" panose="00000500000000000000" pitchFamily="2" charset="0"/>
              </a:rPr>
              <a:t>  l’autorisation d’accès.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77704" y="2334767"/>
            <a:ext cx="3107690" cy="1443355"/>
          </a:xfrm>
          <a:custGeom>
            <a:avLst/>
            <a:gdLst/>
            <a:ahLst/>
            <a:cxnLst/>
            <a:rect l="l" t="t" r="r" b="b"/>
            <a:pathLst>
              <a:path w="3107690" h="1443354">
                <a:moveTo>
                  <a:pt x="3107428" y="0"/>
                </a:moveTo>
                <a:lnTo>
                  <a:pt x="0" y="0"/>
                </a:lnTo>
                <a:lnTo>
                  <a:pt x="0" y="1443228"/>
                </a:lnTo>
                <a:lnTo>
                  <a:pt x="9143" y="1443228"/>
                </a:lnTo>
                <a:lnTo>
                  <a:pt x="9143" y="9144"/>
                </a:lnTo>
                <a:lnTo>
                  <a:pt x="4571" y="9144"/>
                </a:lnTo>
                <a:lnTo>
                  <a:pt x="9143" y="4572"/>
                </a:lnTo>
                <a:lnTo>
                  <a:pt x="3107428" y="4572"/>
                </a:lnTo>
                <a:lnTo>
                  <a:pt x="3107428" y="0"/>
                </a:lnTo>
                <a:close/>
              </a:path>
              <a:path w="3107690" h="1443354">
                <a:moveTo>
                  <a:pt x="3096760" y="4572"/>
                </a:moveTo>
                <a:lnTo>
                  <a:pt x="3096760" y="1443228"/>
                </a:lnTo>
                <a:lnTo>
                  <a:pt x="3107428" y="1443228"/>
                </a:lnTo>
                <a:lnTo>
                  <a:pt x="3107428" y="9144"/>
                </a:lnTo>
                <a:lnTo>
                  <a:pt x="3102856" y="9144"/>
                </a:lnTo>
                <a:lnTo>
                  <a:pt x="3096760" y="4572"/>
                </a:lnTo>
                <a:close/>
              </a:path>
              <a:path w="3107690" h="1443354">
                <a:moveTo>
                  <a:pt x="9143" y="4572"/>
                </a:moveTo>
                <a:lnTo>
                  <a:pt x="4571" y="9144"/>
                </a:lnTo>
                <a:lnTo>
                  <a:pt x="9143" y="9144"/>
                </a:lnTo>
                <a:lnTo>
                  <a:pt x="9143" y="4572"/>
                </a:lnTo>
                <a:close/>
              </a:path>
              <a:path w="3107690" h="1443354">
                <a:moveTo>
                  <a:pt x="3096760" y="4572"/>
                </a:moveTo>
                <a:lnTo>
                  <a:pt x="9143" y="4572"/>
                </a:lnTo>
                <a:lnTo>
                  <a:pt x="9143" y="9144"/>
                </a:lnTo>
                <a:lnTo>
                  <a:pt x="3096760" y="9144"/>
                </a:lnTo>
                <a:lnTo>
                  <a:pt x="3096760" y="4572"/>
                </a:lnTo>
                <a:close/>
              </a:path>
              <a:path w="3107690" h="1443354">
                <a:moveTo>
                  <a:pt x="3107428" y="4572"/>
                </a:moveTo>
                <a:lnTo>
                  <a:pt x="3096760" y="4572"/>
                </a:lnTo>
                <a:lnTo>
                  <a:pt x="3102856" y="9144"/>
                </a:lnTo>
                <a:lnTo>
                  <a:pt x="3107428" y="9144"/>
                </a:lnTo>
                <a:lnTo>
                  <a:pt x="3107428" y="4572"/>
                </a:lnTo>
                <a:close/>
              </a:path>
            </a:pathLst>
          </a:custGeom>
          <a:solidFill>
            <a:srgbClr val="000000"/>
          </a:solidFill>
        </p:spPr>
        <p:txBody>
          <a:bodyPr wrap="square" lIns="0" tIns="0" rIns="0" bIns="0" rtlCol="0"/>
          <a:lstStyle/>
          <a:p>
            <a:endParaRPr/>
          </a:p>
        </p:txBody>
      </p:sp>
      <p:sp>
        <p:nvSpPr>
          <p:cNvPr id="3" name="object 3"/>
          <p:cNvSpPr/>
          <p:nvPr/>
        </p:nvSpPr>
        <p:spPr>
          <a:xfrm>
            <a:off x="877704" y="1973579"/>
            <a:ext cx="730250" cy="370840"/>
          </a:xfrm>
          <a:custGeom>
            <a:avLst/>
            <a:gdLst/>
            <a:ahLst/>
            <a:cxnLst/>
            <a:rect l="l" t="t" r="r" b="b"/>
            <a:pathLst>
              <a:path w="730250" h="370839">
                <a:moveTo>
                  <a:pt x="729988" y="0"/>
                </a:moveTo>
                <a:lnTo>
                  <a:pt x="0" y="0"/>
                </a:lnTo>
                <a:lnTo>
                  <a:pt x="0" y="370332"/>
                </a:lnTo>
                <a:lnTo>
                  <a:pt x="729988" y="370332"/>
                </a:lnTo>
                <a:lnTo>
                  <a:pt x="729988" y="365760"/>
                </a:lnTo>
                <a:lnTo>
                  <a:pt x="9143" y="365760"/>
                </a:lnTo>
                <a:lnTo>
                  <a:pt x="4571" y="361188"/>
                </a:lnTo>
                <a:lnTo>
                  <a:pt x="9143" y="361188"/>
                </a:lnTo>
                <a:lnTo>
                  <a:pt x="9143" y="9144"/>
                </a:lnTo>
                <a:lnTo>
                  <a:pt x="4571" y="9144"/>
                </a:lnTo>
                <a:lnTo>
                  <a:pt x="9143" y="4572"/>
                </a:lnTo>
                <a:lnTo>
                  <a:pt x="729988" y="4572"/>
                </a:lnTo>
                <a:lnTo>
                  <a:pt x="729988" y="0"/>
                </a:lnTo>
                <a:close/>
              </a:path>
              <a:path w="730250" h="370839">
                <a:moveTo>
                  <a:pt x="9143" y="361188"/>
                </a:moveTo>
                <a:lnTo>
                  <a:pt x="4571" y="361188"/>
                </a:lnTo>
                <a:lnTo>
                  <a:pt x="9143" y="365760"/>
                </a:lnTo>
                <a:lnTo>
                  <a:pt x="9143" y="361188"/>
                </a:lnTo>
                <a:close/>
              </a:path>
              <a:path w="730250" h="370839">
                <a:moveTo>
                  <a:pt x="720844" y="361188"/>
                </a:moveTo>
                <a:lnTo>
                  <a:pt x="9143" y="361188"/>
                </a:lnTo>
                <a:lnTo>
                  <a:pt x="9143" y="365760"/>
                </a:lnTo>
                <a:lnTo>
                  <a:pt x="720844" y="365760"/>
                </a:lnTo>
                <a:lnTo>
                  <a:pt x="720844" y="361188"/>
                </a:lnTo>
                <a:close/>
              </a:path>
              <a:path w="730250" h="370839">
                <a:moveTo>
                  <a:pt x="720844" y="4572"/>
                </a:moveTo>
                <a:lnTo>
                  <a:pt x="720844" y="365760"/>
                </a:lnTo>
                <a:lnTo>
                  <a:pt x="725416" y="361188"/>
                </a:lnTo>
                <a:lnTo>
                  <a:pt x="729988" y="361188"/>
                </a:lnTo>
                <a:lnTo>
                  <a:pt x="729988" y="9144"/>
                </a:lnTo>
                <a:lnTo>
                  <a:pt x="725416" y="9144"/>
                </a:lnTo>
                <a:lnTo>
                  <a:pt x="720844" y="4572"/>
                </a:lnTo>
                <a:close/>
              </a:path>
              <a:path w="730250" h="370839">
                <a:moveTo>
                  <a:pt x="729988" y="361188"/>
                </a:moveTo>
                <a:lnTo>
                  <a:pt x="725416" y="361188"/>
                </a:lnTo>
                <a:lnTo>
                  <a:pt x="720844" y="365760"/>
                </a:lnTo>
                <a:lnTo>
                  <a:pt x="729988" y="365760"/>
                </a:lnTo>
                <a:lnTo>
                  <a:pt x="729988" y="361188"/>
                </a:lnTo>
                <a:close/>
              </a:path>
              <a:path w="730250" h="370839">
                <a:moveTo>
                  <a:pt x="9143" y="4572"/>
                </a:moveTo>
                <a:lnTo>
                  <a:pt x="4571" y="9144"/>
                </a:lnTo>
                <a:lnTo>
                  <a:pt x="9143" y="9144"/>
                </a:lnTo>
                <a:lnTo>
                  <a:pt x="9143" y="4572"/>
                </a:lnTo>
                <a:close/>
              </a:path>
              <a:path w="730250" h="370839">
                <a:moveTo>
                  <a:pt x="720844" y="4572"/>
                </a:moveTo>
                <a:lnTo>
                  <a:pt x="9143" y="4572"/>
                </a:lnTo>
                <a:lnTo>
                  <a:pt x="9143" y="9144"/>
                </a:lnTo>
                <a:lnTo>
                  <a:pt x="720844" y="9144"/>
                </a:lnTo>
                <a:lnTo>
                  <a:pt x="720844" y="4572"/>
                </a:lnTo>
                <a:close/>
              </a:path>
              <a:path w="730250" h="370839">
                <a:moveTo>
                  <a:pt x="729988" y="4572"/>
                </a:moveTo>
                <a:lnTo>
                  <a:pt x="720844" y="4572"/>
                </a:lnTo>
                <a:lnTo>
                  <a:pt x="725416" y="9144"/>
                </a:lnTo>
                <a:lnTo>
                  <a:pt x="729988" y="9144"/>
                </a:lnTo>
                <a:lnTo>
                  <a:pt x="729988" y="4572"/>
                </a:lnTo>
                <a:close/>
              </a:path>
            </a:pathLst>
          </a:custGeom>
          <a:solidFill>
            <a:srgbClr val="000000"/>
          </a:solidFill>
        </p:spPr>
        <p:txBody>
          <a:bodyPr wrap="square" lIns="0" tIns="0" rIns="0" bIns="0" rtlCol="0"/>
          <a:lstStyle/>
          <a:p>
            <a:endParaRPr/>
          </a:p>
        </p:txBody>
      </p:sp>
      <p:sp>
        <p:nvSpPr>
          <p:cNvPr id="4" name="object 4"/>
          <p:cNvSpPr txBox="1">
            <a:spLocks noGrp="1"/>
          </p:cNvSpPr>
          <p:nvPr>
            <p:ph type="title"/>
          </p:nvPr>
        </p:nvSpPr>
        <p:spPr>
          <a:xfrm>
            <a:off x="735171" y="217123"/>
            <a:ext cx="9223058" cy="400110"/>
          </a:xfrm>
          <a:prstGeom prst="rect">
            <a:avLst/>
          </a:prstGeom>
        </p:spPr>
        <p:txBody>
          <a:bodyPr vert="horz" wrap="square" lIns="0" tIns="0" rIns="0" bIns="0" rtlCol="0">
            <a:spAutoFit/>
          </a:bodyPr>
          <a:lstStyle/>
          <a:p>
            <a:pPr marL="12700">
              <a:lnSpc>
                <a:spcPct val="100000"/>
              </a:lnSpc>
            </a:pPr>
            <a:r>
              <a:rPr sz="2600" b="1" dirty="0"/>
              <a:t>Exemple d’implémentation d’une classe</a:t>
            </a:r>
          </a:p>
        </p:txBody>
      </p:sp>
      <p:sp>
        <p:nvSpPr>
          <p:cNvPr id="23" name="object 23"/>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61</a:t>
            </a:fld>
            <a:endParaRPr dirty="0"/>
          </a:p>
        </p:txBody>
      </p:sp>
      <p:sp>
        <p:nvSpPr>
          <p:cNvPr id="5" name="object 5"/>
          <p:cNvSpPr txBox="1"/>
          <p:nvPr/>
        </p:nvSpPr>
        <p:spPr>
          <a:xfrm>
            <a:off x="912248" y="1212088"/>
            <a:ext cx="2152015" cy="1096645"/>
          </a:xfrm>
          <a:prstGeom prst="rect">
            <a:avLst/>
          </a:prstGeom>
        </p:spPr>
        <p:txBody>
          <a:bodyPr vert="horz" wrap="square" lIns="0" tIns="0" rIns="0" bIns="0" rtlCol="0">
            <a:spAutoFit/>
          </a:bodyPr>
          <a:lstStyle/>
          <a:p>
            <a:pPr marL="410209">
              <a:lnSpc>
                <a:spcPct val="100000"/>
              </a:lnSpc>
            </a:pPr>
            <a:r>
              <a:rPr sz="3800" dirty="0">
                <a:solidFill>
                  <a:srgbClr val="006533"/>
                </a:solidFill>
                <a:latin typeface="Garamond"/>
                <a:cs typeface="Garamond"/>
              </a:rPr>
              <a:t>avec</a:t>
            </a:r>
            <a:r>
              <a:rPr sz="3800" spc="-95" dirty="0">
                <a:solidFill>
                  <a:srgbClr val="006533"/>
                </a:solidFill>
                <a:latin typeface="Garamond"/>
                <a:cs typeface="Garamond"/>
              </a:rPr>
              <a:t> </a:t>
            </a:r>
            <a:r>
              <a:rPr sz="3800" dirty="0">
                <a:solidFill>
                  <a:srgbClr val="006533"/>
                </a:solidFill>
                <a:latin typeface="Garamond"/>
                <a:cs typeface="Garamond"/>
              </a:rPr>
              <a:t>Java</a:t>
            </a:r>
            <a:endParaRPr sz="3800" dirty="0">
              <a:latin typeface="Garamond"/>
              <a:cs typeface="Garamond"/>
            </a:endParaRPr>
          </a:p>
          <a:p>
            <a:pPr marL="12700">
              <a:lnSpc>
                <a:spcPct val="100000"/>
              </a:lnSpc>
              <a:spcBef>
                <a:spcPts val="1760"/>
              </a:spcBef>
            </a:pPr>
            <a:r>
              <a:rPr sz="1800" spc="-5" dirty="0">
                <a:latin typeface="Arial"/>
                <a:cs typeface="Arial"/>
              </a:rPr>
              <a:t>metier</a:t>
            </a:r>
            <a:endParaRPr sz="1800" dirty="0">
              <a:latin typeface="Arial"/>
              <a:cs typeface="Arial"/>
            </a:endParaRPr>
          </a:p>
        </p:txBody>
      </p:sp>
      <p:sp>
        <p:nvSpPr>
          <p:cNvPr id="6" name="object 6"/>
          <p:cNvSpPr/>
          <p:nvPr/>
        </p:nvSpPr>
        <p:spPr>
          <a:xfrm>
            <a:off x="1025532" y="2482595"/>
            <a:ext cx="2809240" cy="1295400"/>
          </a:xfrm>
          <a:custGeom>
            <a:avLst/>
            <a:gdLst/>
            <a:ahLst/>
            <a:cxnLst/>
            <a:rect l="l" t="t" r="r" b="b"/>
            <a:pathLst>
              <a:path w="2809240" h="1295400">
                <a:moveTo>
                  <a:pt x="0" y="1295400"/>
                </a:moveTo>
                <a:lnTo>
                  <a:pt x="2808731" y="1295400"/>
                </a:lnTo>
                <a:lnTo>
                  <a:pt x="2808731" y="0"/>
                </a:lnTo>
                <a:lnTo>
                  <a:pt x="0" y="0"/>
                </a:lnTo>
                <a:lnTo>
                  <a:pt x="0" y="1295400"/>
                </a:lnTo>
                <a:close/>
              </a:path>
            </a:pathLst>
          </a:custGeom>
          <a:solidFill>
            <a:srgbClr val="FFFFFF"/>
          </a:solidFill>
        </p:spPr>
        <p:txBody>
          <a:bodyPr wrap="square" lIns="0" tIns="0" rIns="0" bIns="0" rtlCol="0"/>
          <a:lstStyle/>
          <a:p>
            <a:endParaRPr/>
          </a:p>
        </p:txBody>
      </p:sp>
      <p:sp>
        <p:nvSpPr>
          <p:cNvPr id="7" name="object 7"/>
          <p:cNvSpPr/>
          <p:nvPr/>
        </p:nvSpPr>
        <p:spPr>
          <a:xfrm>
            <a:off x="1020960" y="2478023"/>
            <a:ext cx="2818130" cy="1300480"/>
          </a:xfrm>
          <a:custGeom>
            <a:avLst/>
            <a:gdLst/>
            <a:ahLst/>
            <a:cxnLst/>
            <a:rect l="l" t="t" r="r" b="b"/>
            <a:pathLst>
              <a:path w="2818129" h="1300479">
                <a:moveTo>
                  <a:pt x="2817868" y="0"/>
                </a:moveTo>
                <a:lnTo>
                  <a:pt x="0" y="0"/>
                </a:lnTo>
                <a:lnTo>
                  <a:pt x="0" y="1299972"/>
                </a:lnTo>
                <a:lnTo>
                  <a:pt x="9143" y="1299972"/>
                </a:lnTo>
                <a:lnTo>
                  <a:pt x="9143" y="10667"/>
                </a:lnTo>
                <a:lnTo>
                  <a:pt x="4571" y="10667"/>
                </a:lnTo>
                <a:lnTo>
                  <a:pt x="9143" y="4572"/>
                </a:lnTo>
                <a:lnTo>
                  <a:pt x="2817868" y="4572"/>
                </a:lnTo>
                <a:lnTo>
                  <a:pt x="2817868" y="0"/>
                </a:lnTo>
                <a:close/>
              </a:path>
              <a:path w="2818129" h="1300479">
                <a:moveTo>
                  <a:pt x="2808724" y="4572"/>
                </a:moveTo>
                <a:lnTo>
                  <a:pt x="2808724" y="1299972"/>
                </a:lnTo>
                <a:lnTo>
                  <a:pt x="2817868" y="1299972"/>
                </a:lnTo>
                <a:lnTo>
                  <a:pt x="2817868" y="10667"/>
                </a:lnTo>
                <a:lnTo>
                  <a:pt x="2813296" y="10667"/>
                </a:lnTo>
                <a:lnTo>
                  <a:pt x="2808724" y="4572"/>
                </a:lnTo>
                <a:close/>
              </a:path>
              <a:path w="2818129" h="1300479">
                <a:moveTo>
                  <a:pt x="9143" y="4572"/>
                </a:moveTo>
                <a:lnTo>
                  <a:pt x="4571" y="10667"/>
                </a:lnTo>
                <a:lnTo>
                  <a:pt x="9143" y="10667"/>
                </a:lnTo>
                <a:lnTo>
                  <a:pt x="9143" y="4572"/>
                </a:lnTo>
                <a:close/>
              </a:path>
              <a:path w="2818129" h="1300479">
                <a:moveTo>
                  <a:pt x="2808724" y="4572"/>
                </a:moveTo>
                <a:lnTo>
                  <a:pt x="9143" y="4572"/>
                </a:lnTo>
                <a:lnTo>
                  <a:pt x="9143" y="10667"/>
                </a:lnTo>
                <a:lnTo>
                  <a:pt x="2808724" y="10667"/>
                </a:lnTo>
                <a:lnTo>
                  <a:pt x="2808724" y="4572"/>
                </a:lnTo>
                <a:close/>
              </a:path>
              <a:path w="2818129" h="1300479">
                <a:moveTo>
                  <a:pt x="2817868" y="4572"/>
                </a:moveTo>
                <a:lnTo>
                  <a:pt x="2808724" y="4572"/>
                </a:lnTo>
                <a:lnTo>
                  <a:pt x="2813296" y="10667"/>
                </a:lnTo>
                <a:lnTo>
                  <a:pt x="2817868" y="10667"/>
                </a:lnTo>
                <a:lnTo>
                  <a:pt x="2817868" y="4572"/>
                </a:lnTo>
                <a:close/>
              </a:path>
            </a:pathLst>
          </a:custGeom>
          <a:solidFill>
            <a:srgbClr val="000000"/>
          </a:solidFill>
        </p:spPr>
        <p:txBody>
          <a:bodyPr wrap="square" lIns="0" tIns="0" rIns="0" bIns="0" rtlCol="0"/>
          <a:lstStyle/>
          <a:p>
            <a:endParaRPr/>
          </a:p>
        </p:txBody>
      </p:sp>
      <p:sp>
        <p:nvSpPr>
          <p:cNvPr id="8" name="object 8"/>
          <p:cNvSpPr txBox="1"/>
          <p:nvPr/>
        </p:nvSpPr>
        <p:spPr>
          <a:xfrm>
            <a:off x="2061349" y="2523235"/>
            <a:ext cx="735965" cy="262890"/>
          </a:xfrm>
          <a:prstGeom prst="rect">
            <a:avLst/>
          </a:prstGeom>
        </p:spPr>
        <p:txBody>
          <a:bodyPr vert="horz" wrap="square" lIns="0" tIns="0" rIns="0" bIns="0" rtlCol="0">
            <a:spAutoFit/>
          </a:bodyPr>
          <a:lstStyle/>
          <a:p>
            <a:pPr marL="12700">
              <a:lnSpc>
                <a:spcPct val="100000"/>
              </a:lnSpc>
            </a:pPr>
            <a:r>
              <a:rPr sz="1600" spc="-10" dirty="0">
                <a:latin typeface="Arial"/>
                <a:cs typeface="Arial"/>
              </a:rPr>
              <a:t>C</a:t>
            </a:r>
            <a:r>
              <a:rPr sz="1600" spc="-5" dirty="0">
                <a:latin typeface="Arial"/>
                <a:cs typeface="Arial"/>
              </a:rPr>
              <a:t>ompte</a:t>
            </a:r>
            <a:endParaRPr sz="1600">
              <a:latin typeface="Arial"/>
              <a:cs typeface="Arial"/>
            </a:endParaRPr>
          </a:p>
        </p:txBody>
      </p:sp>
      <p:sp>
        <p:nvSpPr>
          <p:cNvPr id="9" name="object 9"/>
          <p:cNvSpPr txBox="1"/>
          <p:nvPr/>
        </p:nvSpPr>
        <p:spPr>
          <a:xfrm>
            <a:off x="1104277" y="2873247"/>
            <a:ext cx="1081405" cy="551815"/>
          </a:xfrm>
          <a:prstGeom prst="rect">
            <a:avLst/>
          </a:prstGeom>
        </p:spPr>
        <p:txBody>
          <a:bodyPr vert="horz" wrap="square" lIns="0" tIns="0" rIns="0" bIns="0" rtlCol="0">
            <a:spAutoFit/>
          </a:bodyPr>
          <a:lstStyle/>
          <a:p>
            <a:pPr marL="12700">
              <a:lnSpc>
                <a:spcPct val="100000"/>
              </a:lnSpc>
            </a:pPr>
            <a:r>
              <a:rPr sz="1400" dirty="0">
                <a:latin typeface="Arial"/>
                <a:cs typeface="Arial"/>
              </a:rPr>
              <a:t>- code :</a:t>
            </a:r>
            <a:r>
              <a:rPr sz="1400" spc="-135" dirty="0">
                <a:latin typeface="Arial"/>
                <a:cs typeface="Arial"/>
              </a:rPr>
              <a:t> </a:t>
            </a:r>
            <a:r>
              <a:rPr sz="1400" spc="-5" dirty="0">
                <a:latin typeface="Arial"/>
                <a:cs typeface="Arial"/>
              </a:rPr>
              <a:t>int</a:t>
            </a:r>
            <a:endParaRPr sz="1400">
              <a:latin typeface="Arial"/>
              <a:cs typeface="Arial"/>
            </a:endParaRPr>
          </a:p>
          <a:p>
            <a:pPr marL="12700">
              <a:lnSpc>
                <a:spcPct val="100000"/>
              </a:lnSpc>
              <a:spcBef>
                <a:spcPts val="840"/>
              </a:spcBef>
            </a:pPr>
            <a:r>
              <a:rPr sz="1400" dirty="0">
                <a:latin typeface="Arial"/>
                <a:cs typeface="Arial"/>
              </a:rPr>
              <a:t># solde :</a:t>
            </a:r>
            <a:r>
              <a:rPr sz="1400" spc="-120" dirty="0">
                <a:latin typeface="Arial"/>
                <a:cs typeface="Arial"/>
              </a:rPr>
              <a:t> </a:t>
            </a:r>
            <a:r>
              <a:rPr sz="1400" spc="-5" dirty="0">
                <a:latin typeface="Arial"/>
                <a:cs typeface="Arial"/>
              </a:rPr>
              <a:t>float</a:t>
            </a:r>
            <a:endParaRPr sz="1400">
              <a:latin typeface="Arial"/>
              <a:cs typeface="Arial"/>
            </a:endParaRPr>
          </a:p>
        </p:txBody>
      </p:sp>
      <p:sp>
        <p:nvSpPr>
          <p:cNvPr id="10" name="object 10"/>
          <p:cNvSpPr/>
          <p:nvPr/>
        </p:nvSpPr>
        <p:spPr>
          <a:xfrm>
            <a:off x="1027056" y="2843783"/>
            <a:ext cx="2807335" cy="0"/>
          </a:xfrm>
          <a:custGeom>
            <a:avLst/>
            <a:gdLst/>
            <a:ahLst/>
            <a:cxnLst/>
            <a:rect l="l" t="t" r="r" b="b"/>
            <a:pathLst>
              <a:path w="2807335">
                <a:moveTo>
                  <a:pt x="0" y="0"/>
                </a:moveTo>
                <a:lnTo>
                  <a:pt x="2807208" y="0"/>
                </a:lnTo>
              </a:path>
            </a:pathLst>
          </a:custGeom>
          <a:ln w="9144">
            <a:solidFill>
              <a:srgbClr val="000000"/>
            </a:solidFill>
          </a:ln>
        </p:spPr>
        <p:txBody>
          <a:bodyPr wrap="square" lIns="0" tIns="0" rIns="0" bIns="0" rtlCol="0"/>
          <a:lstStyle/>
          <a:p>
            <a:endParaRPr/>
          </a:p>
        </p:txBody>
      </p:sp>
      <p:sp>
        <p:nvSpPr>
          <p:cNvPr id="11" name="object 11"/>
          <p:cNvSpPr/>
          <p:nvPr/>
        </p:nvSpPr>
        <p:spPr>
          <a:xfrm>
            <a:off x="1027056" y="3492246"/>
            <a:ext cx="2807335" cy="0"/>
          </a:xfrm>
          <a:custGeom>
            <a:avLst/>
            <a:gdLst/>
            <a:ahLst/>
            <a:cxnLst/>
            <a:rect l="l" t="t" r="r" b="b"/>
            <a:pathLst>
              <a:path w="2807335">
                <a:moveTo>
                  <a:pt x="0" y="0"/>
                </a:moveTo>
                <a:lnTo>
                  <a:pt x="2807200" y="0"/>
                </a:lnTo>
              </a:path>
            </a:pathLst>
          </a:custGeom>
          <a:ln w="10667">
            <a:solidFill>
              <a:srgbClr val="000000"/>
            </a:solidFill>
          </a:ln>
        </p:spPr>
        <p:txBody>
          <a:bodyPr wrap="square" lIns="0" tIns="0" rIns="0" bIns="0" rtlCol="0"/>
          <a:lstStyle/>
          <a:p>
            <a:endParaRPr/>
          </a:p>
        </p:txBody>
      </p:sp>
      <p:sp>
        <p:nvSpPr>
          <p:cNvPr id="12" name="object 12"/>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13" name="object 13"/>
          <p:cNvSpPr/>
          <p:nvPr/>
        </p:nvSpPr>
        <p:spPr>
          <a:xfrm>
            <a:off x="877704" y="3777996"/>
            <a:ext cx="3107690" cy="1445260"/>
          </a:xfrm>
          <a:custGeom>
            <a:avLst/>
            <a:gdLst/>
            <a:ahLst/>
            <a:cxnLst/>
            <a:rect l="l" t="t" r="r" b="b"/>
            <a:pathLst>
              <a:path w="3107690" h="1445260">
                <a:moveTo>
                  <a:pt x="9143" y="0"/>
                </a:moveTo>
                <a:lnTo>
                  <a:pt x="0" y="0"/>
                </a:lnTo>
                <a:lnTo>
                  <a:pt x="0" y="1444752"/>
                </a:lnTo>
                <a:lnTo>
                  <a:pt x="3107428" y="1444752"/>
                </a:lnTo>
                <a:lnTo>
                  <a:pt x="3107428" y="1440179"/>
                </a:lnTo>
                <a:lnTo>
                  <a:pt x="9143" y="1440179"/>
                </a:lnTo>
                <a:lnTo>
                  <a:pt x="4571" y="1435608"/>
                </a:lnTo>
                <a:lnTo>
                  <a:pt x="9143" y="1435608"/>
                </a:lnTo>
                <a:lnTo>
                  <a:pt x="9143" y="0"/>
                </a:lnTo>
                <a:close/>
              </a:path>
              <a:path w="3107690" h="1445260">
                <a:moveTo>
                  <a:pt x="9143" y="1435608"/>
                </a:moveTo>
                <a:lnTo>
                  <a:pt x="4571" y="1435608"/>
                </a:lnTo>
                <a:lnTo>
                  <a:pt x="9143" y="1440179"/>
                </a:lnTo>
                <a:lnTo>
                  <a:pt x="9143" y="1435608"/>
                </a:lnTo>
                <a:close/>
              </a:path>
              <a:path w="3107690" h="1445260">
                <a:moveTo>
                  <a:pt x="3096760" y="1435608"/>
                </a:moveTo>
                <a:lnTo>
                  <a:pt x="9143" y="1435608"/>
                </a:lnTo>
                <a:lnTo>
                  <a:pt x="9143" y="1440179"/>
                </a:lnTo>
                <a:lnTo>
                  <a:pt x="3096760" y="1440179"/>
                </a:lnTo>
                <a:lnTo>
                  <a:pt x="3096760" y="1435608"/>
                </a:lnTo>
                <a:close/>
              </a:path>
              <a:path w="3107690" h="1445260">
                <a:moveTo>
                  <a:pt x="3107428" y="0"/>
                </a:moveTo>
                <a:lnTo>
                  <a:pt x="3096760" y="0"/>
                </a:lnTo>
                <a:lnTo>
                  <a:pt x="3096760" y="1440179"/>
                </a:lnTo>
                <a:lnTo>
                  <a:pt x="3102856" y="1435608"/>
                </a:lnTo>
                <a:lnTo>
                  <a:pt x="3107428" y="1435608"/>
                </a:lnTo>
                <a:lnTo>
                  <a:pt x="3107428" y="0"/>
                </a:lnTo>
                <a:close/>
              </a:path>
              <a:path w="3107690" h="1445260">
                <a:moveTo>
                  <a:pt x="3107428" y="1435608"/>
                </a:moveTo>
                <a:lnTo>
                  <a:pt x="3102856" y="1435608"/>
                </a:lnTo>
                <a:lnTo>
                  <a:pt x="3096760" y="1440179"/>
                </a:lnTo>
                <a:lnTo>
                  <a:pt x="3107428" y="1440179"/>
                </a:lnTo>
                <a:lnTo>
                  <a:pt x="3107428" y="1435608"/>
                </a:lnTo>
                <a:close/>
              </a:path>
            </a:pathLst>
          </a:custGeom>
          <a:solidFill>
            <a:srgbClr val="000000"/>
          </a:solidFill>
        </p:spPr>
        <p:txBody>
          <a:bodyPr wrap="square" lIns="0" tIns="0" rIns="0" bIns="0" rtlCol="0"/>
          <a:lstStyle/>
          <a:p>
            <a:endParaRPr/>
          </a:p>
        </p:txBody>
      </p:sp>
      <p:sp>
        <p:nvSpPr>
          <p:cNvPr id="14" name="object 14"/>
          <p:cNvSpPr txBox="1"/>
          <p:nvPr/>
        </p:nvSpPr>
        <p:spPr>
          <a:xfrm>
            <a:off x="8620738" y="5705347"/>
            <a:ext cx="1125855" cy="266065"/>
          </a:xfrm>
          <a:prstGeom prst="rect">
            <a:avLst/>
          </a:prstGeom>
        </p:spPr>
        <p:txBody>
          <a:bodyPr vert="horz" wrap="square" lIns="0" tIns="0" rIns="0" bIns="0" rtlCol="0">
            <a:spAutoFit/>
          </a:bodyPr>
          <a:lstStyle/>
          <a:p>
            <a:pPr marL="12700">
              <a:lnSpc>
                <a:spcPct val="100000"/>
              </a:lnSpc>
            </a:pPr>
            <a:r>
              <a:rPr sz="1600" u="sng" spc="5" dirty="0">
                <a:solidFill>
                  <a:srgbClr val="3F7F5F"/>
                </a:solidFill>
                <a:latin typeface="Courier New"/>
                <a:cs typeface="Courier New"/>
              </a:rPr>
              <a:t>du</a:t>
            </a:r>
            <a:r>
              <a:rPr sz="1600" u="sng" spc="-100" dirty="0">
                <a:solidFill>
                  <a:srgbClr val="3F7F5F"/>
                </a:solidFill>
                <a:latin typeface="Courier New"/>
                <a:cs typeface="Courier New"/>
              </a:rPr>
              <a:t> </a:t>
            </a:r>
            <a:r>
              <a:rPr sz="1600" u="sng" dirty="0">
                <a:solidFill>
                  <a:srgbClr val="3F7F5F"/>
                </a:solidFill>
                <a:latin typeface="Courier New"/>
                <a:cs typeface="Courier New"/>
              </a:rPr>
              <a:t>compte</a:t>
            </a:r>
            <a:endParaRPr sz="1600">
              <a:latin typeface="Courier New"/>
              <a:cs typeface="Courier New"/>
            </a:endParaRPr>
          </a:p>
        </p:txBody>
      </p:sp>
      <p:sp>
        <p:nvSpPr>
          <p:cNvPr id="15" name="object 15"/>
          <p:cNvSpPr txBox="1"/>
          <p:nvPr/>
        </p:nvSpPr>
        <p:spPr>
          <a:xfrm>
            <a:off x="4345825" y="1316228"/>
            <a:ext cx="4178935" cy="4899025"/>
          </a:xfrm>
          <a:prstGeom prst="rect">
            <a:avLst/>
          </a:prstGeom>
        </p:spPr>
        <p:txBody>
          <a:bodyPr vert="horz" wrap="square" lIns="0" tIns="0" rIns="0" bIns="0" rtlCol="0">
            <a:spAutoFit/>
          </a:bodyPr>
          <a:lstStyle/>
          <a:p>
            <a:pPr marL="12700">
              <a:lnSpc>
                <a:spcPct val="100000"/>
              </a:lnSpc>
            </a:pPr>
            <a:r>
              <a:rPr sz="1600" b="1" spc="-5" dirty="0">
                <a:solidFill>
                  <a:srgbClr val="7F0055"/>
                </a:solidFill>
                <a:latin typeface="Courier New"/>
                <a:cs typeface="Courier New"/>
              </a:rPr>
              <a:t>package</a:t>
            </a:r>
            <a:r>
              <a:rPr sz="1600" b="1" spc="-40" dirty="0">
                <a:solidFill>
                  <a:srgbClr val="7F0055"/>
                </a:solidFill>
                <a:latin typeface="Courier New"/>
                <a:cs typeface="Courier New"/>
              </a:rPr>
              <a:t> </a:t>
            </a:r>
            <a:r>
              <a:rPr sz="1600" spc="-5" dirty="0">
                <a:latin typeface="Courier New"/>
                <a:cs typeface="Courier New"/>
              </a:rPr>
              <a:t>metier;</a:t>
            </a:r>
            <a:endParaRPr sz="1600">
              <a:latin typeface="Courier New"/>
              <a:cs typeface="Courier New"/>
            </a:endParaRPr>
          </a:p>
          <a:p>
            <a:pPr marL="12700">
              <a:lnSpc>
                <a:spcPct val="100000"/>
              </a:lnSpc>
            </a:pPr>
            <a:r>
              <a:rPr sz="1600" b="1" spc="-5" dirty="0">
                <a:solidFill>
                  <a:srgbClr val="7F0055"/>
                </a:solidFill>
                <a:latin typeface="Courier New"/>
                <a:cs typeface="Courier New"/>
              </a:rPr>
              <a:t>public class </a:t>
            </a:r>
            <a:r>
              <a:rPr sz="1600" spc="-5" dirty="0">
                <a:latin typeface="Courier New"/>
                <a:cs typeface="Courier New"/>
              </a:rPr>
              <a:t>Compte</a:t>
            </a:r>
            <a:r>
              <a:rPr sz="1600" spc="-15" dirty="0">
                <a:latin typeface="Courier New"/>
                <a:cs typeface="Courier New"/>
              </a:rPr>
              <a:t> </a:t>
            </a:r>
            <a:r>
              <a:rPr sz="1600" spc="-5" dirty="0">
                <a:latin typeface="Courier New"/>
                <a:cs typeface="Courier New"/>
              </a:rPr>
              <a:t>{</a:t>
            </a:r>
            <a:endParaRPr sz="1600">
              <a:latin typeface="Courier New"/>
              <a:cs typeface="Courier New"/>
            </a:endParaRPr>
          </a:p>
          <a:p>
            <a:pPr marL="12700">
              <a:lnSpc>
                <a:spcPct val="100000"/>
              </a:lnSpc>
            </a:pPr>
            <a:r>
              <a:rPr sz="1600" spc="-5" dirty="0">
                <a:solidFill>
                  <a:srgbClr val="3F7F5F"/>
                </a:solidFill>
                <a:latin typeface="Courier New"/>
                <a:cs typeface="Courier New"/>
              </a:rPr>
              <a:t>//</a:t>
            </a:r>
            <a:r>
              <a:rPr sz="1600" spc="-60" dirty="0">
                <a:solidFill>
                  <a:srgbClr val="3F7F5F"/>
                </a:solidFill>
                <a:latin typeface="Courier New"/>
                <a:cs typeface="Courier New"/>
              </a:rPr>
              <a:t> </a:t>
            </a:r>
            <a:r>
              <a:rPr sz="1600" u="sng" spc="-5" dirty="0">
                <a:solidFill>
                  <a:srgbClr val="3F7F5F"/>
                </a:solidFill>
                <a:latin typeface="Courier New"/>
                <a:cs typeface="Courier New"/>
              </a:rPr>
              <a:t>Attributs</a:t>
            </a:r>
            <a:endParaRPr sz="1600">
              <a:latin typeface="Courier New"/>
              <a:cs typeface="Courier New"/>
            </a:endParaRPr>
          </a:p>
          <a:p>
            <a:pPr marL="12700">
              <a:lnSpc>
                <a:spcPct val="100000"/>
              </a:lnSpc>
            </a:pPr>
            <a:r>
              <a:rPr sz="1600" b="1" spc="-5" dirty="0">
                <a:solidFill>
                  <a:srgbClr val="7F0055"/>
                </a:solidFill>
                <a:latin typeface="Courier New"/>
                <a:cs typeface="Courier New"/>
              </a:rPr>
              <a:t>private int</a:t>
            </a:r>
            <a:r>
              <a:rPr sz="1600" b="1" spc="-40" dirty="0">
                <a:solidFill>
                  <a:srgbClr val="7F0055"/>
                </a:solidFill>
                <a:latin typeface="Courier New"/>
                <a:cs typeface="Courier New"/>
              </a:rPr>
              <a:t> </a:t>
            </a:r>
            <a:r>
              <a:rPr sz="1600" spc="-5" dirty="0">
                <a:solidFill>
                  <a:srgbClr val="0000C0"/>
                </a:solidFill>
                <a:latin typeface="Courier New"/>
                <a:cs typeface="Courier New"/>
              </a:rPr>
              <a:t>code</a:t>
            </a:r>
            <a:r>
              <a:rPr sz="1600" spc="-5" dirty="0">
                <a:latin typeface="Courier New"/>
                <a:cs typeface="Courier New"/>
              </a:rPr>
              <a:t>;</a:t>
            </a:r>
            <a:endParaRPr sz="1600">
              <a:latin typeface="Courier New"/>
              <a:cs typeface="Courier New"/>
            </a:endParaRPr>
          </a:p>
          <a:p>
            <a:pPr marL="12700">
              <a:lnSpc>
                <a:spcPct val="100000"/>
              </a:lnSpc>
            </a:pPr>
            <a:r>
              <a:rPr sz="1600" b="1" spc="-5" dirty="0">
                <a:solidFill>
                  <a:srgbClr val="7F0055"/>
                </a:solidFill>
                <a:latin typeface="Courier New"/>
                <a:cs typeface="Courier New"/>
              </a:rPr>
              <a:t>protected </a:t>
            </a:r>
            <a:r>
              <a:rPr sz="1600" b="1" dirty="0">
                <a:solidFill>
                  <a:srgbClr val="7F0055"/>
                </a:solidFill>
                <a:latin typeface="Courier New"/>
                <a:cs typeface="Courier New"/>
              </a:rPr>
              <a:t>float</a:t>
            </a:r>
            <a:r>
              <a:rPr sz="1600" b="1" spc="-60" dirty="0">
                <a:solidFill>
                  <a:srgbClr val="7F0055"/>
                </a:solidFill>
                <a:latin typeface="Courier New"/>
                <a:cs typeface="Courier New"/>
              </a:rPr>
              <a:t> </a:t>
            </a:r>
            <a:r>
              <a:rPr sz="1600" dirty="0">
                <a:solidFill>
                  <a:srgbClr val="0000C0"/>
                </a:solidFill>
                <a:latin typeface="Courier New"/>
                <a:cs typeface="Courier New"/>
              </a:rPr>
              <a:t>solde</a:t>
            </a:r>
            <a:r>
              <a:rPr sz="1600" dirty="0">
                <a:latin typeface="Courier New"/>
                <a:cs typeface="Courier New"/>
              </a:rPr>
              <a:t>;</a:t>
            </a:r>
            <a:endParaRPr sz="1600">
              <a:latin typeface="Courier New"/>
              <a:cs typeface="Courier New"/>
            </a:endParaRPr>
          </a:p>
          <a:p>
            <a:pPr marL="12700">
              <a:lnSpc>
                <a:spcPct val="100000"/>
              </a:lnSpc>
            </a:pPr>
            <a:r>
              <a:rPr sz="1600" spc="-5" dirty="0">
                <a:solidFill>
                  <a:srgbClr val="3F7F5F"/>
                </a:solidFill>
                <a:latin typeface="Courier New"/>
                <a:cs typeface="Courier New"/>
              </a:rPr>
              <a:t>//</a:t>
            </a:r>
            <a:r>
              <a:rPr sz="1600" spc="-95" dirty="0">
                <a:solidFill>
                  <a:srgbClr val="3F7F5F"/>
                </a:solidFill>
                <a:latin typeface="Courier New"/>
                <a:cs typeface="Courier New"/>
              </a:rPr>
              <a:t> </a:t>
            </a:r>
            <a:r>
              <a:rPr sz="1600" u="sng" dirty="0">
                <a:solidFill>
                  <a:srgbClr val="3F7F5F"/>
                </a:solidFill>
                <a:latin typeface="Courier New"/>
                <a:cs typeface="Courier New"/>
              </a:rPr>
              <a:t>Constructeur</a:t>
            </a:r>
            <a:endParaRPr sz="1600">
              <a:latin typeface="Courier New"/>
              <a:cs typeface="Courier New"/>
            </a:endParaRPr>
          </a:p>
          <a:p>
            <a:pPr marL="355600" marR="615950" indent="-342900">
              <a:lnSpc>
                <a:spcPct val="100000"/>
              </a:lnSpc>
            </a:pPr>
            <a:r>
              <a:rPr sz="1600" b="1" spc="-5" dirty="0">
                <a:solidFill>
                  <a:srgbClr val="7F0055"/>
                </a:solidFill>
                <a:latin typeface="Courier New"/>
                <a:cs typeface="Courier New"/>
              </a:rPr>
              <a:t>public </a:t>
            </a:r>
            <a:r>
              <a:rPr sz="1600" spc="-5" dirty="0">
                <a:latin typeface="Courier New"/>
                <a:cs typeface="Courier New"/>
              </a:rPr>
              <a:t>Compte(</a:t>
            </a:r>
            <a:r>
              <a:rPr sz="1600" b="1" spc="-5" dirty="0">
                <a:solidFill>
                  <a:srgbClr val="7F0055"/>
                </a:solidFill>
                <a:latin typeface="Courier New"/>
                <a:cs typeface="Courier New"/>
              </a:rPr>
              <a:t>int </a:t>
            </a:r>
            <a:r>
              <a:rPr sz="1600" dirty="0">
                <a:latin typeface="Courier New"/>
                <a:cs typeface="Courier New"/>
              </a:rPr>
              <a:t>c,</a:t>
            </a:r>
            <a:r>
              <a:rPr sz="1600" b="1" dirty="0">
                <a:solidFill>
                  <a:srgbClr val="7F0055"/>
                </a:solidFill>
                <a:latin typeface="Courier New"/>
                <a:cs typeface="Courier New"/>
              </a:rPr>
              <a:t>float </a:t>
            </a:r>
            <a:r>
              <a:rPr sz="1600" spc="-5" dirty="0">
                <a:latin typeface="Courier New"/>
                <a:cs typeface="Courier New"/>
              </a:rPr>
              <a:t>s){  </a:t>
            </a:r>
            <a:r>
              <a:rPr sz="1600" spc="-5" dirty="0">
                <a:solidFill>
                  <a:srgbClr val="0000C0"/>
                </a:solidFill>
                <a:latin typeface="Courier New"/>
                <a:cs typeface="Courier New"/>
              </a:rPr>
              <a:t>code</a:t>
            </a:r>
            <a:r>
              <a:rPr sz="1600" spc="-5" dirty="0">
                <a:latin typeface="Courier New"/>
                <a:cs typeface="Courier New"/>
              </a:rPr>
              <a:t>=c;</a:t>
            </a:r>
            <a:endParaRPr sz="1600">
              <a:latin typeface="Courier New"/>
              <a:cs typeface="Courier New"/>
            </a:endParaRPr>
          </a:p>
          <a:p>
            <a:pPr marL="355600">
              <a:lnSpc>
                <a:spcPct val="100000"/>
              </a:lnSpc>
            </a:pPr>
            <a:r>
              <a:rPr sz="1600" spc="-5" dirty="0">
                <a:solidFill>
                  <a:srgbClr val="0000C0"/>
                </a:solidFill>
                <a:latin typeface="Courier New"/>
                <a:cs typeface="Courier New"/>
              </a:rPr>
              <a:t>solde</a:t>
            </a:r>
            <a:r>
              <a:rPr sz="1600" spc="-5" dirty="0">
                <a:latin typeface="Courier New"/>
                <a:cs typeface="Courier New"/>
              </a:rPr>
              <a:t>=s;</a:t>
            </a:r>
            <a:endParaRPr sz="1600">
              <a:latin typeface="Courier New"/>
              <a:cs typeface="Courier New"/>
            </a:endParaRPr>
          </a:p>
          <a:p>
            <a:pPr marL="12700">
              <a:lnSpc>
                <a:spcPct val="100000"/>
              </a:lnSpc>
            </a:pPr>
            <a:r>
              <a:rPr sz="1600" spc="-5" dirty="0">
                <a:latin typeface="Courier New"/>
                <a:cs typeface="Courier New"/>
              </a:rPr>
              <a:t>}</a:t>
            </a:r>
            <a:endParaRPr sz="1600">
              <a:latin typeface="Courier New"/>
              <a:cs typeface="Courier New"/>
            </a:endParaRPr>
          </a:p>
          <a:p>
            <a:pPr marL="12700">
              <a:lnSpc>
                <a:spcPct val="100000"/>
              </a:lnSpc>
            </a:pPr>
            <a:r>
              <a:rPr sz="1600" spc="-5" dirty="0">
                <a:solidFill>
                  <a:srgbClr val="3F7F5F"/>
                </a:solidFill>
                <a:latin typeface="Courier New"/>
                <a:cs typeface="Courier New"/>
              </a:rPr>
              <a:t>// </a:t>
            </a:r>
            <a:r>
              <a:rPr sz="1600" u="sng" spc="-5" dirty="0">
                <a:solidFill>
                  <a:srgbClr val="3F7F5F"/>
                </a:solidFill>
                <a:latin typeface="Courier New"/>
                <a:cs typeface="Courier New"/>
              </a:rPr>
              <a:t>Méthode </a:t>
            </a:r>
            <a:r>
              <a:rPr sz="1600" dirty="0">
                <a:solidFill>
                  <a:srgbClr val="3F7F5F"/>
                </a:solidFill>
                <a:latin typeface="Courier New"/>
                <a:cs typeface="Courier New"/>
              </a:rPr>
              <a:t>pour </a:t>
            </a:r>
            <a:r>
              <a:rPr sz="1600" spc="-5" dirty="0">
                <a:solidFill>
                  <a:srgbClr val="3F7F5F"/>
                </a:solidFill>
                <a:latin typeface="Courier New"/>
                <a:cs typeface="Courier New"/>
              </a:rPr>
              <a:t>verser </a:t>
            </a:r>
            <a:r>
              <a:rPr sz="1600" u="sng" dirty="0">
                <a:solidFill>
                  <a:srgbClr val="3F7F5F"/>
                </a:solidFill>
                <a:latin typeface="Courier New"/>
                <a:cs typeface="Courier New"/>
              </a:rPr>
              <a:t>un</a:t>
            </a:r>
            <a:r>
              <a:rPr sz="1600" u="sng" spc="5" dirty="0">
                <a:solidFill>
                  <a:srgbClr val="3F7F5F"/>
                </a:solidFill>
                <a:latin typeface="Courier New"/>
                <a:cs typeface="Courier New"/>
              </a:rPr>
              <a:t> </a:t>
            </a:r>
            <a:r>
              <a:rPr sz="1600" u="sng" spc="-5" dirty="0">
                <a:solidFill>
                  <a:srgbClr val="3F7F5F"/>
                </a:solidFill>
                <a:latin typeface="Courier New"/>
                <a:cs typeface="Courier New"/>
              </a:rPr>
              <a:t>montant</a:t>
            </a:r>
            <a:endParaRPr sz="1600">
              <a:latin typeface="Courier New"/>
              <a:cs typeface="Courier New"/>
            </a:endParaRPr>
          </a:p>
          <a:p>
            <a:pPr marL="355600" marR="615950" indent="-342900">
              <a:lnSpc>
                <a:spcPct val="100000"/>
              </a:lnSpc>
            </a:pPr>
            <a:r>
              <a:rPr sz="1600" b="1" spc="-5" dirty="0">
                <a:solidFill>
                  <a:srgbClr val="7F0055"/>
                </a:solidFill>
                <a:latin typeface="Courier New"/>
                <a:cs typeface="Courier New"/>
              </a:rPr>
              <a:t>public void </a:t>
            </a:r>
            <a:r>
              <a:rPr sz="1600" spc="-5" dirty="0">
                <a:latin typeface="Courier New"/>
                <a:cs typeface="Courier New"/>
              </a:rPr>
              <a:t>verser(</a:t>
            </a:r>
            <a:r>
              <a:rPr sz="1600" b="1" spc="-5" dirty="0">
                <a:solidFill>
                  <a:srgbClr val="7F0055"/>
                </a:solidFill>
                <a:latin typeface="Courier New"/>
                <a:cs typeface="Courier New"/>
              </a:rPr>
              <a:t>float </a:t>
            </a:r>
            <a:r>
              <a:rPr sz="1600" spc="-5" dirty="0">
                <a:latin typeface="Courier New"/>
                <a:cs typeface="Courier New"/>
              </a:rPr>
              <a:t>mt){  </a:t>
            </a:r>
            <a:r>
              <a:rPr sz="1600" spc="-5" dirty="0">
                <a:solidFill>
                  <a:srgbClr val="0000C0"/>
                </a:solidFill>
                <a:latin typeface="Courier New"/>
                <a:cs typeface="Courier New"/>
              </a:rPr>
              <a:t>solde</a:t>
            </a:r>
            <a:r>
              <a:rPr sz="1600" spc="-5" dirty="0">
                <a:latin typeface="Courier New"/>
                <a:cs typeface="Courier New"/>
              </a:rPr>
              <a:t>+=mt;</a:t>
            </a:r>
            <a:endParaRPr sz="1600">
              <a:latin typeface="Courier New"/>
              <a:cs typeface="Courier New"/>
            </a:endParaRPr>
          </a:p>
          <a:p>
            <a:pPr marL="12700">
              <a:lnSpc>
                <a:spcPct val="100000"/>
              </a:lnSpc>
            </a:pPr>
            <a:r>
              <a:rPr sz="1600" spc="-5" dirty="0">
                <a:latin typeface="Courier New"/>
                <a:cs typeface="Courier New"/>
              </a:rPr>
              <a:t>}</a:t>
            </a:r>
            <a:endParaRPr sz="1600">
              <a:latin typeface="Courier New"/>
              <a:cs typeface="Courier New"/>
            </a:endParaRPr>
          </a:p>
          <a:p>
            <a:pPr marL="12700">
              <a:lnSpc>
                <a:spcPct val="100000"/>
              </a:lnSpc>
            </a:pPr>
            <a:r>
              <a:rPr sz="1600" spc="-5" dirty="0">
                <a:solidFill>
                  <a:srgbClr val="3F7F5F"/>
                </a:solidFill>
                <a:latin typeface="Courier New"/>
                <a:cs typeface="Courier New"/>
              </a:rPr>
              <a:t>// </a:t>
            </a:r>
            <a:r>
              <a:rPr sz="1600" u="sng" spc="-5" dirty="0">
                <a:solidFill>
                  <a:srgbClr val="3F7F5F"/>
                </a:solidFill>
                <a:latin typeface="Courier New"/>
                <a:cs typeface="Courier New"/>
              </a:rPr>
              <a:t>Méthode </a:t>
            </a:r>
            <a:r>
              <a:rPr sz="1600" dirty="0">
                <a:solidFill>
                  <a:srgbClr val="3F7F5F"/>
                </a:solidFill>
                <a:latin typeface="Courier New"/>
                <a:cs typeface="Courier New"/>
              </a:rPr>
              <a:t>pour </a:t>
            </a:r>
            <a:r>
              <a:rPr sz="1600" u="sng" spc="-5" dirty="0">
                <a:solidFill>
                  <a:srgbClr val="3F7F5F"/>
                </a:solidFill>
                <a:latin typeface="Courier New"/>
                <a:cs typeface="Courier New"/>
              </a:rPr>
              <a:t>retirer un</a:t>
            </a:r>
            <a:r>
              <a:rPr sz="1600" u="sng" spc="30" dirty="0">
                <a:solidFill>
                  <a:srgbClr val="3F7F5F"/>
                </a:solidFill>
                <a:latin typeface="Courier New"/>
                <a:cs typeface="Courier New"/>
              </a:rPr>
              <a:t> </a:t>
            </a:r>
            <a:r>
              <a:rPr sz="1600" u="sng" spc="-5" dirty="0">
                <a:solidFill>
                  <a:srgbClr val="3F7F5F"/>
                </a:solidFill>
                <a:latin typeface="Courier New"/>
                <a:cs typeface="Courier New"/>
              </a:rPr>
              <a:t>montant</a:t>
            </a:r>
            <a:endParaRPr sz="1600">
              <a:latin typeface="Courier New"/>
              <a:cs typeface="Courier New"/>
            </a:endParaRPr>
          </a:p>
          <a:p>
            <a:pPr marL="355600" marR="494030" indent="-342900">
              <a:lnSpc>
                <a:spcPct val="100000"/>
              </a:lnSpc>
            </a:pPr>
            <a:r>
              <a:rPr sz="1600" b="1" spc="-5" dirty="0">
                <a:solidFill>
                  <a:srgbClr val="7F0055"/>
                </a:solidFill>
                <a:latin typeface="Courier New"/>
                <a:cs typeface="Courier New"/>
              </a:rPr>
              <a:t>public void </a:t>
            </a:r>
            <a:r>
              <a:rPr sz="1600" dirty="0">
                <a:latin typeface="Courier New"/>
                <a:cs typeface="Courier New"/>
              </a:rPr>
              <a:t>retirer(</a:t>
            </a:r>
            <a:r>
              <a:rPr sz="1600" b="1" dirty="0">
                <a:solidFill>
                  <a:srgbClr val="7F0055"/>
                </a:solidFill>
                <a:latin typeface="Courier New"/>
                <a:cs typeface="Courier New"/>
              </a:rPr>
              <a:t>float </a:t>
            </a:r>
            <a:r>
              <a:rPr sz="1600" spc="-5" dirty="0">
                <a:latin typeface="Courier New"/>
                <a:cs typeface="Courier New"/>
              </a:rPr>
              <a:t>mt){  </a:t>
            </a:r>
            <a:r>
              <a:rPr sz="1600" spc="-5" dirty="0">
                <a:solidFill>
                  <a:srgbClr val="0000C0"/>
                </a:solidFill>
                <a:latin typeface="Courier New"/>
                <a:cs typeface="Courier New"/>
              </a:rPr>
              <a:t>solde</a:t>
            </a:r>
            <a:r>
              <a:rPr sz="1600" spc="-5" dirty="0">
                <a:latin typeface="Courier New"/>
                <a:cs typeface="Courier New"/>
              </a:rPr>
              <a:t>-=mt;</a:t>
            </a:r>
            <a:endParaRPr sz="1600">
              <a:latin typeface="Courier New"/>
              <a:cs typeface="Courier New"/>
            </a:endParaRPr>
          </a:p>
          <a:p>
            <a:pPr marL="12700">
              <a:lnSpc>
                <a:spcPct val="100000"/>
              </a:lnSpc>
            </a:pPr>
            <a:r>
              <a:rPr sz="1600" spc="-5" dirty="0">
                <a:latin typeface="Courier New"/>
                <a:cs typeface="Courier New"/>
              </a:rPr>
              <a:t>}</a:t>
            </a:r>
            <a:endParaRPr sz="1600">
              <a:latin typeface="Courier New"/>
              <a:cs typeface="Courier New"/>
            </a:endParaRPr>
          </a:p>
          <a:p>
            <a:pPr marL="12700">
              <a:lnSpc>
                <a:spcPct val="100000"/>
              </a:lnSpc>
            </a:pPr>
            <a:r>
              <a:rPr sz="1600" spc="-5" dirty="0">
                <a:solidFill>
                  <a:srgbClr val="3F7F5F"/>
                </a:solidFill>
                <a:latin typeface="Courier New"/>
                <a:cs typeface="Courier New"/>
              </a:rPr>
              <a:t>// </a:t>
            </a:r>
            <a:r>
              <a:rPr sz="1600" u="sng" spc="-5" dirty="0">
                <a:solidFill>
                  <a:srgbClr val="3F7F5F"/>
                </a:solidFill>
                <a:latin typeface="Courier New"/>
                <a:cs typeface="Courier New"/>
              </a:rPr>
              <a:t>Une méthode qui retourne</a:t>
            </a:r>
            <a:r>
              <a:rPr sz="1600" u="sng" spc="20" dirty="0">
                <a:solidFill>
                  <a:srgbClr val="3F7F5F"/>
                </a:solidFill>
                <a:latin typeface="Courier New"/>
                <a:cs typeface="Courier New"/>
              </a:rPr>
              <a:t> </a:t>
            </a:r>
            <a:r>
              <a:rPr sz="1600" dirty="0">
                <a:solidFill>
                  <a:srgbClr val="3F7F5F"/>
                </a:solidFill>
                <a:latin typeface="Courier New"/>
                <a:cs typeface="Courier New"/>
              </a:rPr>
              <a:t>l'état</a:t>
            </a:r>
            <a:endParaRPr sz="1600">
              <a:latin typeface="Courier New"/>
              <a:cs typeface="Courier New"/>
            </a:endParaRPr>
          </a:p>
          <a:p>
            <a:pPr marL="12700">
              <a:lnSpc>
                <a:spcPct val="100000"/>
              </a:lnSpc>
            </a:pPr>
            <a:r>
              <a:rPr sz="1600" b="1" spc="-5" dirty="0">
                <a:solidFill>
                  <a:srgbClr val="7F0055"/>
                </a:solidFill>
                <a:latin typeface="Courier New"/>
                <a:cs typeface="Courier New"/>
              </a:rPr>
              <a:t>public </a:t>
            </a:r>
            <a:r>
              <a:rPr sz="1600" dirty="0">
                <a:latin typeface="Courier New"/>
                <a:cs typeface="Courier New"/>
              </a:rPr>
              <a:t>String</a:t>
            </a:r>
            <a:r>
              <a:rPr sz="1600" spc="-70" dirty="0">
                <a:latin typeface="Courier New"/>
                <a:cs typeface="Courier New"/>
              </a:rPr>
              <a:t> </a:t>
            </a:r>
            <a:r>
              <a:rPr sz="1600" dirty="0">
                <a:latin typeface="Courier New"/>
                <a:cs typeface="Courier New"/>
              </a:rPr>
              <a:t>toString(){</a:t>
            </a:r>
            <a:endParaRPr sz="1600">
              <a:latin typeface="Courier New"/>
              <a:cs typeface="Courier New"/>
            </a:endParaRPr>
          </a:p>
        </p:txBody>
      </p:sp>
      <p:sp>
        <p:nvSpPr>
          <p:cNvPr id="16" name="object 16"/>
          <p:cNvSpPr txBox="1"/>
          <p:nvPr/>
        </p:nvSpPr>
        <p:spPr>
          <a:xfrm>
            <a:off x="4345825" y="6193028"/>
            <a:ext cx="5010785" cy="509905"/>
          </a:xfrm>
          <a:prstGeom prst="rect">
            <a:avLst/>
          </a:prstGeom>
        </p:spPr>
        <p:txBody>
          <a:bodyPr vert="horz" wrap="square" lIns="0" tIns="0" rIns="0" bIns="0" rtlCol="0">
            <a:spAutoFit/>
          </a:bodyPr>
          <a:lstStyle/>
          <a:p>
            <a:pPr marL="355600">
              <a:lnSpc>
                <a:spcPct val="100000"/>
              </a:lnSpc>
            </a:pPr>
            <a:r>
              <a:rPr sz="1600" b="1" spc="-5" dirty="0">
                <a:solidFill>
                  <a:srgbClr val="7F0055"/>
                </a:solidFill>
                <a:latin typeface="Courier New"/>
                <a:cs typeface="Courier New"/>
              </a:rPr>
              <a:t>return</a:t>
            </a:r>
            <a:r>
              <a:rPr sz="1600" spc="-5" dirty="0">
                <a:latin typeface="Courier New"/>
                <a:cs typeface="Courier New"/>
              </a:rPr>
              <a:t>(</a:t>
            </a:r>
            <a:r>
              <a:rPr sz="1600" spc="-5" dirty="0">
                <a:solidFill>
                  <a:srgbClr val="2A00FF"/>
                </a:solidFill>
                <a:latin typeface="Courier New"/>
                <a:cs typeface="Courier New"/>
              </a:rPr>
              <a:t>" </a:t>
            </a:r>
            <a:r>
              <a:rPr sz="1600" dirty="0">
                <a:solidFill>
                  <a:srgbClr val="2A00FF"/>
                </a:solidFill>
                <a:latin typeface="Courier New"/>
                <a:cs typeface="Courier New"/>
              </a:rPr>
              <a:t>Code="</a:t>
            </a:r>
            <a:r>
              <a:rPr sz="1600" dirty="0">
                <a:latin typeface="Courier New"/>
                <a:cs typeface="Courier New"/>
              </a:rPr>
              <a:t>+</a:t>
            </a:r>
            <a:r>
              <a:rPr sz="1600" dirty="0">
                <a:solidFill>
                  <a:srgbClr val="0000C0"/>
                </a:solidFill>
                <a:latin typeface="Courier New"/>
                <a:cs typeface="Courier New"/>
              </a:rPr>
              <a:t>code</a:t>
            </a:r>
            <a:r>
              <a:rPr sz="1600" dirty="0">
                <a:latin typeface="Courier New"/>
                <a:cs typeface="Courier New"/>
              </a:rPr>
              <a:t>+</a:t>
            </a:r>
            <a:r>
              <a:rPr sz="1600" dirty="0">
                <a:solidFill>
                  <a:srgbClr val="2A00FF"/>
                </a:solidFill>
                <a:latin typeface="Courier New"/>
                <a:cs typeface="Courier New"/>
              </a:rPr>
              <a:t>"</a:t>
            </a:r>
            <a:r>
              <a:rPr sz="1600" spc="-70" dirty="0">
                <a:solidFill>
                  <a:srgbClr val="2A00FF"/>
                </a:solidFill>
                <a:latin typeface="Courier New"/>
                <a:cs typeface="Courier New"/>
              </a:rPr>
              <a:t> </a:t>
            </a:r>
            <a:r>
              <a:rPr sz="1600" dirty="0">
                <a:solidFill>
                  <a:srgbClr val="2A00FF"/>
                </a:solidFill>
                <a:latin typeface="Courier New"/>
                <a:cs typeface="Courier New"/>
              </a:rPr>
              <a:t>Solde="</a:t>
            </a:r>
            <a:r>
              <a:rPr sz="1600" dirty="0">
                <a:latin typeface="Courier New"/>
                <a:cs typeface="Courier New"/>
              </a:rPr>
              <a:t>+</a:t>
            </a:r>
            <a:r>
              <a:rPr sz="1600" dirty="0">
                <a:solidFill>
                  <a:srgbClr val="0000C0"/>
                </a:solidFill>
                <a:latin typeface="Courier New"/>
                <a:cs typeface="Courier New"/>
              </a:rPr>
              <a:t>solde</a:t>
            </a:r>
            <a:r>
              <a:rPr sz="1600" dirty="0">
                <a:latin typeface="Courier New"/>
                <a:cs typeface="Courier New"/>
              </a:rPr>
              <a:t>);</a:t>
            </a:r>
            <a:endParaRPr sz="1600">
              <a:latin typeface="Courier New"/>
              <a:cs typeface="Courier New"/>
            </a:endParaRPr>
          </a:p>
          <a:p>
            <a:pPr marL="12700">
              <a:lnSpc>
                <a:spcPct val="100000"/>
              </a:lnSpc>
            </a:pPr>
            <a:r>
              <a:rPr sz="1600" spc="-5" dirty="0">
                <a:latin typeface="Courier New"/>
                <a:cs typeface="Courier New"/>
              </a:rPr>
              <a:t>}</a:t>
            </a:r>
            <a:endParaRPr sz="1600">
              <a:latin typeface="Courier New"/>
              <a:cs typeface="Courier New"/>
            </a:endParaRPr>
          </a:p>
        </p:txBody>
      </p:sp>
      <p:sp>
        <p:nvSpPr>
          <p:cNvPr id="17" name="object 17"/>
          <p:cNvSpPr/>
          <p:nvPr/>
        </p:nvSpPr>
        <p:spPr>
          <a:xfrm>
            <a:off x="1025532" y="3777996"/>
            <a:ext cx="2809240" cy="966469"/>
          </a:xfrm>
          <a:custGeom>
            <a:avLst/>
            <a:gdLst/>
            <a:ahLst/>
            <a:cxnLst/>
            <a:rect l="l" t="t" r="r" b="b"/>
            <a:pathLst>
              <a:path w="2809240" h="966470">
                <a:moveTo>
                  <a:pt x="0" y="966215"/>
                </a:moveTo>
                <a:lnTo>
                  <a:pt x="2808731" y="966215"/>
                </a:lnTo>
                <a:lnTo>
                  <a:pt x="2808731" y="0"/>
                </a:lnTo>
                <a:lnTo>
                  <a:pt x="0" y="0"/>
                </a:lnTo>
                <a:lnTo>
                  <a:pt x="0" y="966215"/>
                </a:lnTo>
                <a:close/>
              </a:path>
            </a:pathLst>
          </a:custGeom>
          <a:solidFill>
            <a:srgbClr val="FFFFFF"/>
          </a:solidFill>
        </p:spPr>
        <p:txBody>
          <a:bodyPr wrap="square" lIns="0" tIns="0" rIns="0" bIns="0" rtlCol="0"/>
          <a:lstStyle/>
          <a:p>
            <a:endParaRPr/>
          </a:p>
        </p:txBody>
      </p:sp>
      <p:sp>
        <p:nvSpPr>
          <p:cNvPr id="18" name="object 18"/>
          <p:cNvSpPr/>
          <p:nvPr/>
        </p:nvSpPr>
        <p:spPr>
          <a:xfrm>
            <a:off x="1020960" y="3777996"/>
            <a:ext cx="2818130" cy="970915"/>
          </a:xfrm>
          <a:custGeom>
            <a:avLst/>
            <a:gdLst/>
            <a:ahLst/>
            <a:cxnLst/>
            <a:rect l="l" t="t" r="r" b="b"/>
            <a:pathLst>
              <a:path w="2818129" h="970914">
                <a:moveTo>
                  <a:pt x="9143" y="0"/>
                </a:moveTo>
                <a:lnTo>
                  <a:pt x="0" y="0"/>
                </a:lnTo>
                <a:lnTo>
                  <a:pt x="0" y="970787"/>
                </a:lnTo>
                <a:lnTo>
                  <a:pt x="2817868" y="970787"/>
                </a:lnTo>
                <a:lnTo>
                  <a:pt x="2817868" y="966215"/>
                </a:lnTo>
                <a:lnTo>
                  <a:pt x="9143" y="966215"/>
                </a:lnTo>
                <a:lnTo>
                  <a:pt x="4571" y="961643"/>
                </a:lnTo>
                <a:lnTo>
                  <a:pt x="9143" y="961643"/>
                </a:lnTo>
                <a:lnTo>
                  <a:pt x="9143" y="0"/>
                </a:lnTo>
                <a:close/>
              </a:path>
              <a:path w="2818129" h="970914">
                <a:moveTo>
                  <a:pt x="9143" y="961643"/>
                </a:moveTo>
                <a:lnTo>
                  <a:pt x="4571" y="961643"/>
                </a:lnTo>
                <a:lnTo>
                  <a:pt x="9143" y="966215"/>
                </a:lnTo>
                <a:lnTo>
                  <a:pt x="9143" y="961643"/>
                </a:lnTo>
                <a:close/>
              </a:path>
              <a:path w="2818129" h="970914">
                <a:moveTo>
                  <a:pt x="2808724" y="961643"/>
                </a:moveTo>
                <a:lnTo>
                  <a:pt x="9143" y="961643"/>
                </a:lnTo>
                <a:lnTo>
                  <a:pt x="9143" y="966215"/>
                </a:lnTo>
                <a:lnTo>
                  <a:pt x="2808724" y="966215"/>
                </a:lnTo>
                <a:lnTo>
                  <a:pt x="2808724" y="961643"/>
                </a:lnTo>
                <a:close/>
              </a:path>
              <a:path w="2818129" h="970914">
                <a:moveTo>
                  <a:pt x="2817868" y="0"/>
                </a:moveTo>
                <a:lnTo>
                  <a:pt x="2808724" y="0"/>
                </a:lnTo>
                <a:lnTo>
                  <a:pt x="2808724" y="966215"/>
                </a:lnTo>
                <a:lnTo>
                  <a:pt x="2813296" y="961643"/>
                </a:lnTo>
                <a:lnTo>
                  <a:pt x="2817868" y="961643"/>
                </a:lnTo>
                <a:lnTo>
                  <a:pt x="2817868" y="0"/>
                </a:lnTo>
                <a:close/>
              </a:path>
              <a:path w="2818129" h="970914">
                <a:moveTo>
                  <a:pt x="2817868" y="961643"/>
                </a:moveTo>
                <a:lnTo>
                  <a:pt x="2813296" y="961643"/>
                </a:lnTo>
                <a:lnTo>
                  <a:pt x="2808724" y="966215"/>
                </a:lnTo>
                <a:lnTo>
                  <a:pt x="2817868" y="966215"/>
                </a:lnTo>
                <a:lnTo>
                  <a:pt x="2817868" y="961643"/>
                </a:lnTo>
                <a:close/>
              </a:path>
            </a:pathLst>
          </a:custGeom>
          <a:solidFill>
            <a:srgbClr val="000000"/>
          </a:solidFill>
        </p:spPr>
        <p:txBody>
          <a:bodyPr wrap="square" lIns="0" tIns="0" rIns="0" bIns="0" rtlCol="0"/>
          <a:lstStyle/>
          <a:p>
            <a:endParaRPr/>
          </a:p>
        </p:txBody>
      </p:sp>
      <p:sp>
        <p:nvSpPr>
          <p:cNvPr id="19" name="object 19"/>
          <p:cNvSpPr txBox="1"/>
          <p:nvPr/>
        </p:nvSpPr>
        <p:spPr>
          <a:xfrm>
            <a:off x="1104272" y="3513328"/>
            <a:ext cx="2445385" cy="1191895"/>
          </a:xfrm>
          <a:prstGeom prst="rect">
            <a:avLst/>
          </a:prstGeom>
        </p:spPr>
        <p:txBody>
          <a:bodyPr vert="horz" wrap="square" lIns="0" tIns="0" rIns="0" bIns="0" rtlCol="0">
            <a:spAutoFit/>
          </a:bodyPr>
          <a:lstStyle/>
          <a:p>
            <a:pPr marL="12700">
              <a:lnSpc>
                <a:spcPct val="100000"/>
              </a:lnSpc>
            </a:pPr>
            <a:r>
              <a:rPr sz="1400" dirty="0">
                <a:latin typeface="Arial"/>
                <a:cs typeface="Arial"/>
              </a:rPr>
              <a:t>+ </a:t>
            </a:r>
            <a:r>
              <a:rPr sz="1400" spc="-5" dirty="0">
                <a:latin typeface="Arial"/>
                <a:cs typeface="Arial"/>
              </a:rPr>
              <a:t>Compte(int </a:t>
            </a:r>
            <a:r>
              <a:rPr sz="1400" dirty="0">
                <a:latin typeface="Arial"/>
                <a:cs typeface="Arial"/>
              </a:rPr>
              <a:t>code, float</a:t>
            </a:r>
            <a:r>
              <a:rPr sz="1400" spc="-165" dirty="0">
                <a:latin typeface="Arial"/>
                <a:cs typeface="Arial"/>
              </a:rPr>
              <a:t> </a:t>
            </a:r>
            <a:r>
              <a:rPr sz="1400" dirty="0">
                <a:latin typeface="Arial"/>
                <a:cs typeface="Arial"/>
              </a:rPr>
              <a:t>solde)</a:t>
            </a:r>
            <a:endParaRPr sz="1400">
              <a:latin typeface="Arial"/>
              <a:cs typeface="Arial"/>
            </a:endParaRPr>
          </a:p>
          <a:p>
            <a:pPr marL="12700">
              <a:lnSpc>
                <a:spcPct val="100000"/>
              </a:lnSpc>
              <a:spcBef>
                <a:spcPts val="840"/>
              </a:spcBef>
            </a:pPr>
            <a:r>
              <a:rPr sz="1400" dirty="0">
                <a:latin typeface="Arial"/>
                <a:cs typeface="Arial"/>
              </a:rPr>
              <a:t>+ </a:t>
            </a:r>
            <a:r>
              <a:rPr sz="1400" spc="-5" dirty="0">
                <a:latin typeface="Arial"/>
                <a:cs typeface="Arial"/>
              </a:rPr>
              <a:t>verser(float</a:t>
            </a:r>
            <a:r>
              <a:rPr sz="1400" spc="-80" dirty="0">
                <a:latin typeface="Arial"/>
                <a:cs typeface="Arial"/>
              </a:rPr>
              <a:t> </a:t>
            </a:r>
            <a:r>
              <a:rPr sz="1400" spc="-5" dirty="0">
                <a:latin typeface="Arial"/>
                <a:cs typeface="Arial"/>
              </a:rPr>
              <a:t>mt):void</a:t>
            </a:r>
            <a:endParaRPr sz="1400">
              <a:latin typeface="Arial"/>
              <a:cs typeface="Arial"/>
            </a:endParaRPr>
          </a:p>
          <a:p>
            <a:pPr marL="12700">
              <a:lnSpc>
                <a:spcPct val="100000"/>
              </a:lnSpc>
              <a:spcBef>
                <a:spcPts val="840"/>
              </a:spcBef>
            </a:pPr>
            <a:r>
              <a:rPr sz="1400" dirty="0">
                <a:latin typeface="Arial"/>
                <a:cs typeface="Arial"/>
              </a:rPr>
              <a:t>+ retirer(float</a:t>
            </a:r>
            <a:r>
              <a:rPr sz="1400" spc="-145" dirty="0">
                <a:latin typeface="Arial"/>
                <a:cs typeface="Arial"/>
              </a:rPr>
              <a:t> </a:t>
            </a:r>
            <a:r>
              <a:rPr sz="1400" spc="-5" dirty="0">
                <a:latin typeface="Arial"/>
                <a:cs typeface="Arial"/>
              </a:rPr>
              <a:t>mt):void</a:t>
            </a:r>
            <a:endParaRPr sz="1400">
              <a:latin typeface="Arial"/>
              <a:cs typeface="Arial"/>
            </a:endParaRPr>
          </a:p>
          <a:p>
            <a:pPr marL="12700">
              <a:lnSpc>
                <a:spcPct val="100000"/>
              </a:lnSpc>
              <a:spcBef>
                <a:spcPts val="840"/>
              </a:spcBef>
            </a:pPr>
            <a:r>
              <a:rPr sz="1400" dirty="0">
                <a:latin typeface="Arial"/>
                <a:cs typeface="Arial"/>
              </a:rPr>
              <a:t>+</a:t>
            </a:r>
            <a:r>
              <a:rPr sz="1400" spc="-40" dirty="0">
                <a:latin typeface="Arial"/>
                <a:cs typeface="Arial"/>
              </a:rPr>
              <a:t> </a:t>
            </a:r>
            <a:r>
              <a:rPr sz="1400" spc="-5" dirty="0">
                <a:latin typeface="Arial"/>
                <a:cs typeface="Arial"/>
              </a:rPr>
              <a:t>toString():String</a:t>
            </a:r>
            <a:endParaRPr sz="1400">
              <a:latin typeface="Arial"/>
              <a:cs typeface="Arial"/>
            </a:endParaRPr>
          </a:p>
        </p:txBody>
      </p:sp>
      <p:sp>
        <p:nvSpPr>
          <p:cNvPr id="21" name="object 21"/>
          <p:cNvSpPr txBox="1"/>
          <p:nvPr/>
        </p:nvSpPr>
        <p:spPr>
          <a:xfrm>
            <a:off x="4345825" y="6718396"/>
            <a:ext cx="147320" cy="228600"/>
          </a:xfrm>
          <a:prstGeom prst="rect">
            <a:avLst/>
          </a:prstGeom>
        </p:spPr>
        <p:txBody>
          <a:bodyPr vert="horz" wrap="square" lIns="0" tIns="0" rIns="0" bIns="0" rtlCol="0">
            <a:spAutoFit/>
          </a:bodyPr>
          <a:lstStyle/>
          <a:p>
            <a:pPr marL="12700">
              <a:lnSpc>
                <a:spcPts val="1625"/>
              </a:lnSpc>
            </a:pPr>
            <a:r>
              <a:rPr sz="1600" spc="-5" dirty="0">
                <a:latin typeface="Courier New"/>
                <a:cs typeface="Courier New"/>
              </a:rPr>
              <a:t>}</a:t>
            </a:r>
            <a:endParaRPr sz="1600">
              <a:latin typeface="Courier New"/>
              <a:cs typeface="Courier New"/>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2084" y="249398"/>
            <a:ext cx="5449570" cy="400110"/>
          </a:xfrm>
          <a:prstGeom prst="rect">
            <a:avLst/>
          </a:prstGeom>
        </p:spPr>
        <p:txBody>
          <a:bodyPr vert="horz" wrap="square" lIns="0" tIns="0" rIns="0" bIns="0" rtlCol="0">
            <a:spAutoFit/>
          </a:bodyPr>
          <a:lstStyle/>
          <a:p>
            <a:pPr marL="12700">
              <a:lnSpc>
                <a:spcPct val="100000"/>
              </a:lnSpc>
            </a:pPr>
            <a:r>
              <a:rPr sz="2600" b="1" dirty="0"/>
              <a:t>Création des objets dans java</a:t>
            </a:r>
          </a:p>
        </p:txBody>
      </p:sp>
      <p:sp>
        <p:nvSpPr>
          <p:cNvPr id="3" name="object 3"/>
          <p:cNvSpPr txBox="1"/>
          <p:nvPr/>
        </p:nvSpPr>
        <p:spPr>
          <a:xfrm>
            <a:off x="481965" y="939115"/>
            <a:ext cx="8392160" cy="1751762"/>
          </a:xfrm>
          <a:prstGeom prst="rect">
            <a:avLst/>
          </a:prstGeom>
        </p:spPr>
        <p:txBody>
          <a:bodyPr vert="horz" wrap="square" lIns="0" tIns="0" rIns="0" bIns="0" rtlCol="0">
            <a:spAutoFit/>
          </a:bodyPr>
          <a:lstStyle/>
          <a:p>
            <a:pPr marL="632460" marR="5080" indent="-342900">
              <a:lnSpc>
                <a:spcPts val="1920"/>
              </a:lnSpc>
              <a:buClr>
                <a:srgbClr val="CC9900"/>
              </a:buClr>
              <a:buSzPct val="65000"/>
              <a:buFont typeface="Wingdings"/>
              <a:buChar char=""/>
              <a:tabLst>
                <a:tab pos="632460" algn="l"/>
                <a:tab pos="633095" algn="l"/>
              </a:tabLst>
            </a:pPr>
            <a:r>
              <a:rPr sz="1500" dirty="0">
                <a:latin typeface="Arial"/>
                <a:cs typeface="Arial"/>
              </a:rPr>
              <a:t>Dans </a:t>
            </a:r>
            <a:r>
              <a:rPr sz="1500" spc="-5" dirty="0">
                <a:latin typeface="Arial"/>
                <a:cs typeface="Arial"/>
              </a:rPr>
              <a:t>java, </a:t>
            </a:r>
            <a:r>
              <a:rPr sz="1500" dirty="0">
                <a:latin typeface="Arial"/>
                <a:cs typeface="Arial"/>
              </a:rPr>
              <a:t>pour créer un objet d’une classe , On utilise </a:t>
            </a:r>
            <a:r>
              <a:rPr sz="1500" spc="-5" dirty="0">
                <a:latin typeface="Arial"/>
                <a:cs typeface="Arial"/>
              </a:rPr>
              <a:t>la</a:t>
            </a:r>
            <a:r>
              <a:rPr sz="1500" spc="-200" dirty="0">
                <a:latin typeface="Arial"/>
                <a:cs typeface="Arial"/>
              </a:rPr>
              <a:t> </a:t>
            </a:r>
            <a:r>
              <a:rPr sz="1500" dirty="0">
                <a:latin typeface="Arial"/>
                <a:cs typeface="Arial"/>
              </a:rPr>
              <a:t>commande  new </a:t>
            </a:r>
            <a:r>
              <a:rPr sz="1500" spc="-5" dirty="0">
                <a:latin typeface="Arial"/>
                <a:cs typeface="Arial"/>
              </a:rPr>
              <a:t>suivie </a:t>
            </a:r>
            <a:r>
              <a:rPr sz="1500" dirty="0">
                <a:latin typeface="Arial"/>
                <a:cs typeface="Arial"/>
              </a:rPr>
              <a:t>du constructeur de </a:t>
            </a:r>
            <a:r>
              <a:rPr sz="1500" spc="-5" dirty="0">
                <a:latin typeface="Arial"/>
                <a:cs typeface="Arial"/>
              </a:rPr>
              <a:t>la</a:t>
            </a:r>
            <a:r>
              <a:rPr sz="1500" spc="-135" dirty="0">
                <a:latin typeface="Arial"/>
                <a:cs typeface="Arial"/>
              </a:rPr>
              <a:t> </a:t>
            </a:r>
            <a:r>
              <a:rPr sz="1500" dirty="0">
                <a:latin typeface="Arial"/>
                <a:cs typeface="Arial"/>
              </a:rPr>
              <a:t>classe.</a:t>
            </a:r>
          </a:p>
          <a:p>
            <a:pPr marL="632460" marR="32384" indent="-342900">
              <a:lnSpc>
                <a:spcPct val="80000"/>
              </a:lnSpc>
              <a:spcBef>
                <a:spcPts val="495"/>
              </a:spcBef>
              <a:buClr>
                <a:srgbClr val="CC9900"/>
              </a:buClr>
              <a:buSzPct val="65000"/>
              <a:buFont typeface="Wingdings"/>
              <a:buChar char=""/>
              <a:tabLst>
                <a:tab pos="632460" algn="l"/>
                <a:tab pos="633095" algn="l"/>
              </a:tabLst>
            </a:pPr>
            <a:r>
              <a:rPr sz="1500" dirty="0">
                <a:latin typeface="Arial"/>
                <a:cs typeface="Arial"/>
              </a:rPr>
              <a:t>La commande new Crée un objet dans l’espace mémoire et</a:t>
            </a:r>
            <a:r>
              <a:rPr sz="1500" spc="-225" dirty="0">
                <a:latin typeface="Arial"/>
                <a:cs typeface="Arial"/>
              </a:rPr>
              <a:t> </a:t>
            </a:r>
            <a:r>
              <a:rPr sz="1500" dirty="0">
                <a:latin typeface="Arial"/>
                <a:cs typeface="Arial"/>
              </a:rPr>
              <a:t>retourne  l’adresse mémoire de</a:t>
            </a:r>
            <a:r>
              <a:rPr sz="1500" spc="-145" dirty="0">
                <a:latin typeface="Arial"/>
                <a:cs typeface="Arial"/>
              </a:rPr>
              <a:t> </a:t>
            </a:r>
            <a:r>
              <a:rPr sz="1500" dirty="0">
                <a:latin typeface="Arial"/>
                <a:cs typeface="Arial"/>
              </a:rPr>
              <a:t>celui-ci.</a:t>
            </a:r>
          </a:p>
          <a:p>
            <a:pPr marL="632460" marR="273050" indent="-342900">
              <a:lnSpc>
                <a:spcPts val="1920"/>
              </a:lnSpc>
              <a:spcBef>
                <a:spcPts val="459"/>
              </a:spcBef>
              <a:buClr>
                <a:srgbClr val="CC9900"/>
              </a:buClr>
              <a:buSzPct val="65000"/>
              <a:buFont typeface="Wingdings"/>
              <a:buChar char=""/>
              <a:tabLst>
                <a:tab pos="632460" algn="l"/>
                <a:tab pos="633095" algn="l"/>
              </a:tabLst>
            </a:pPr>
            <a:r>
              <a:rPr sz="1500" dirty="0">
                <a:latin typeface="Arial"/>
                <a:cs typeface="Arial"/>
              </a:rPr>
              <a:t>Cette adresse mémoire devrait être affectée à une variable qui  représente </a:t>
            </a:r>
            <a:r>
              <a:rPr sz="1500" spc="-5" dirty="0">
                <a:latin typeface="Arial"/>
                <a:cs typeface="Arial"/>
              </a:rPr>
              <a:t>l’identité </a:t>
            </a:r>
            <a:r>
              <a:rPr sz="1500" dirty="0">
                <a:latin typeface="Arial"/>
                <a:cs typeface="Arial"/>
              </a:rPr>
              <a:t>de </a:t>
            </a:r>
            <a:r>
              <a:rPr sz="1500" spc="-5" dirty="0">
                <a:latin typeface="Arial"/>
                <a:cs typeface="Arial"/>
              </a:rPr>
              <a:t>l’objet. </a:t>
            </a:r>
            <a:r>
              <a:rPr sz="1500" dirty="0">
                <a:latin typeface="Arial"/>
                <a:cs typeface="Arial"/>
              </a:rPr>
              <a:t>Cette référence </a:t>
            </a:r>
            <a:r>
              <a:rPr sz="1500" spc="-5" dirty="0">
                <a:latin typeface="Arial"/>
                <a:cs typeface="Arial"/>
              </a:rPr>
              <a:t>est </a:t>
            </a:r>
            <a:r>
              <a:rPr sz="1500" dirty="0">
                <a:latin typeface="Arial"/>
                <a:cs typeface="Arial"/>
              </a:rPr>
              <a:t>appelée</a:t>
            </a:r>
            <a:r>
              <a:rPr sz="1500" spc="-155" dirty="0">
                <a:latin typeface="Arial"/>
                <a:cs typeface="Arial"/>
              </a:rPr>
              <a:t> </a:t>
            </a:r>
            <a:r>
              <a:rPr sz="1500" dirty="0">
                <a:latin typeface="Arial"/>
                <a:cs typeface="Arial"/>
              </a:rPr>
              <a:t>handle</a:t>
            </a:r>
            <a:r>
              <a:rPr sz="2000" dirty="0">
                <a:latin typeface="Arial"/>
                <a:cs typeface="Arial"/>
              </a:rPr>
              <a:t>.</a:t>
            </a:r>
          </a:p>
          <a:p>
            <a:pPr marL="12700">
              <a:lnSpc>
                <a:spcPct val="100000"/>
              </a:lnSpc>
              <a:spcBef>
                <a:spcPts val="470"/>
              </a:spcBef>
            </a:pPr>
            <a:r>
              <a:rPr lang="fr-FR" sz="1400" b="1" spc="-5" dirty="0">
                <a:solidFill>
                  <a:srgbClr val="7F0055"/>
                </a:solidFill>
                <a:latin typeface="Courier New"/>
                <a:cs typeface="Courier New"/>
              </a:rPr>
              <a:t>          </a:t>
            </a:r>
            <a:r>
              <a:rPr sz="1400" b="1" spc="-5" dirty="0">
                <a:solidFill>
                  <a:srgbClr val="7F0055"/>
                </a:solidFill>
                <a:latin typeface="Courier New"/>
                <a:cs typeface="Courier New"/>
              </a:rPr>
              <a:t>package</a:t>
            </a:r>
            <a:r>
              <a:rPr sz="1400" b="1" spc="-75" dirty="0">
                <a:solidFill>
                  <a:srgbClr val="7F0055"/>
                </a:solidFill>
                <a:latin typeface="Courier New"/>
                <a:cs typeface="Courier New"/>
              </a:rPr>
              <a:t> </a:t>
            </a:r>
            <a:r>
              <a:rPr sz="1400" b="1" spc="-10" dirty="0">
                <a:latin typeface="Courier New"/>
                <a:cs typeface="Courier New"/>
              </a:rPr>
              <a:t>test;</a:t>
            </a:r>
            <a:endParaRPr sz="1400" dirty="0">
              <a:latin typeface="Courier New"/>
              <a:cs typeface="Courier New"/>
            </a:endParaRPr>
          </a:p>
        </p:txBody>
      </p:sp>
      <p:sp>
        <p:nvSpPr>
          <p:cNvPr id="4" name="object 4"/>
          <p:cNvSpPr txBox="1"/>
          <p:nvPr/>
        </p:nvSpPr>
        <p:spPr>
          <a:xfrm>
            <a:off x="1777885" y="3008884"/>
            <a:ext cx="2047239" cy="661670"/>
          </a:xfrm>
          <a:prstGeom prst="rect">
            <a:avLst/>
          </a:prstGeom>
        </p:spPr>
        <p:txBody>
          <a:bodyPr vert="horz" wrap="square" lIns="0" tIns="0" rIns="0" bIns="0" rtlCol="0">
            <a:spAutoFit/>
          </a:bodyPr>
          <a:lstStyle/>
          <a:p>
            <a:pPr marL="12700" marR="5080" indent="-635">
              <a:lnSpc>
                <a:spcPct val="150000"/>
              </a:lnSpc>
            </a:pPr>
            <a:r>
              <a:rPr sz="1400" b="1" spc="-5" dirty="0">
                <a:latin typeface="Courier New"/>
                <a:cs typeface="Courier New"/>
              </a:rPr>
              <a:t>metier.Compte</a:t>
            </a:r>
            <a:r>
              <a:rPr sz="1400" b="1" spc="-5" dirty="0">
                <a:solidFill>
                  <a:srgbClr val="7F0055"/>
                </a:solidFill>
                <a:latin typeface="Courier New"/>
                <a:cs typeface="Courier New"/>
              </a:rPr>
              <a:t>;  class </a:t>
            </a:r>
            <a:r>
              <a:rPr sz="1400" b="1" spc="-5" dirty="0">
                <a:latin typeface="Courier New"/>
                <a:cs typeface="Courier New"/>
              </a:rPr>
              <a:t>Application</a:t>
            </a:r>
            <a:r>
              <a:rPr sz="1400" b="1" spc="-100" dirty="0">
                <a:latin typeface="Courier New"/>
                <a:cs typeface="Courier New"/>
              </a:rPr>
              <a:t> </a:t>
            </a:r>
            <a:r>
              <a:rPr sz="1400" b="1" dirty="0">
                <a:latin typeface="Courier New"/>
                <a:cs typeface="Courier New"/>
              </a:rPr>
              <a:t>{</a:t>
            </a:r>
            <a:endParaRPr sz="1400">
              <a:latin typeface="Courier New"/>
              <a:cs typeface="Courier New"/>
            </a:endParaRPr>
          </a:p>
        </p:txBody>
      </p:sp>
      <p:sp>
        <p:nvSpPr>
          <p:cNvPr id="5" name="object 5"/>
          <p:cNvSpPr/>
          <p:nvPr/>
        </p:nvSpPr>
        <p:spPr>
          <a:xfrm>
            <a:off x="6999605" y="3052572"/>
            <a:ext cx="1880870" cy="725805"/>
          </a:xfrm>
          <a:custGeom>
            <a:avLst/>
            <a:gdLst/>
            <a:ahLst/>
            <a:cxnLst/>
            <a:rect l="l" t="t" r="r" b="b"/>
            <a:pathLst>
              <a:path w="1880870" h="725804">
                <a:moveTo>
                  <a:pt x="1880616" y="0"/>
                </a:moveTo>
                <a:lnTo>
                  <a:pt x="0" y="0"/>
                </a:lnTo>
                <a:lnTo>
                  <a:pt x="0" y="725424"/>
                </a:lnTo>
                <a:lnTo>
                  <a:pt x="9144" y="725424"/>
                </a:lnTo>
                <a:lnTo>
                  <a:pt x="9144" y="10667"/>
                </a:lnTo>
                <a:lnTo>
                  <a:pt x="4572" y="10667"/>
                </a:lnTo>
                <a:lnTo>
                  <a:pt x="9144" y="6095"/>
                </a:lnTo>
                <a:lnTo>
                  <a:pt x="1880616" y="6095"/>
                </a:lnTo>
                <a:lnTo>
                  <a:pt x="1880616" y="0"/>
                </a:lnTo>
                <a:close/>
              </a:path>
              <a:path w="1880870" h="725804">
                <a:moveTo>
                  <a:pt x="1871472" y="6095"/>
                </a:moveTo>
                <a:lnTo>
                  <a:pt x="1871472" y="725424"/>
                </a:lnTo>
                <a:lnTo>
                  <a:pt x="1880616" y="725424"/>
                </a:lnTo>
                <a:lnTo>
                  <a:pt x="1880616" y="10667"/>
                </a:lnTo>
                <a:lnTo>
                  <a:pt x="1876044" y="10667"/>
                </a:lnTo>
                <a:lnTo>
                  <a:pt x="1871472" y="6095"/>
                </a:lnTo>
                <a:close/>
              </a:path>
              <a:path w="1880870" h="725804">
                <a:moveTo>
                  <a:pt x="9144" y="6095"/>
                </a:moveTo>
                <a:lnTo>
                  <a:pt x="4572" y="10667"/>
                </a:lnTo>
                <a:lnTo>
                  <a:pt x="9144" y="10667"/>
                </a:lnTo>
                <a:lnTo>
                  <a:pt x="9144" y="6095"/>
                </a:lnTo>
                <a:close/>
              </a:path>
              <a:path w="1880870" h="725804">
                <a:moveTo>
                  <a:pt x="1871472" y="6095"/>
                </a:moveTo>
                <a:lnTo>
                  <a:pt x="9144" y="6095"/>
                </a:lnTo>
                <a:lnTo>
                  <a:pt x="9144" y="10667"/>
                </a:lnTo>
                <a:lnTo>
                  <a:pt x="1871472" y="10667"/>
                </a:lnTo>
                <a:lnTo>
                  <a:pt x="1871472" y="6095"/>
                </a:lnTo>
                <a:close/>
              </a:path>
              <a:path w="1880870" h="725804">
                <a:moveTo>
                  <a:pt x="1880616" y="6095"/>
                </a:moveTo>
                <a:lnTo>
                  <a:pt x="1871472" y="6095"/>
                </a:lnTo>
                <a:lnTo>
                  <a:pt x="1876044" y="10667"/>
                </a:lnTo>
                <a:lnTo>
                  <a:pt x="1880616" y="10667"/>
                </a:lnTo>
                <a:lnTo>
                  <a:pt x="1880616" y="6095"/>
                </a:lnTo>
                <a:close/>
              </a:path>
            </a:pathLst>
          </a:custGeom>
          <a:solidFill>
            <a:srgbClr val="000000"/>
          </a:solidFill>
        </p:spPr>
        <p:txBody>
          <a:bodyPr wrap="square" lIns="0" tIns="0" rIns="0" bIns="0" rtlCol="0"/>
          <a:lstStyle/>
          <a:p>
            <a:endParaRPr/>
          </a:p>
        </p:txBody>
      </p:sp>
      <p:sp>
        <p:nvSpPr>
          <p:cNvPr id="6" name="object 6"/>
          <p:cNvSpPr txBox="1"/>
          <p:nvPr/>
        </p:nvSpPr>
        <p:spPr>
          <a:xfrm>
            <a:off x="7002653" y="3058667"/>
            <a:ext cx="1871980" cy="719455"/>
          </a:xfrm>
          <a:prstGeom prst="rect">
            <a:avLst/>
          </a:prstGeom>
        </p:spPr>
        <p:txBody>
          <a:bodyPr vert="horz" wrap="square" lIns="0" tIns="38735" rIns="0" bIns="0" rtlCol="0">
            <a:spAutoFit/>
          </a:bodyPr>
          <a:lstStyle/>
          <a:p>
            <a:pPr marL="446405">
              <a:lnSpc>
                <a:spcPct val="100000"/>
              </a:lnSpc>
              <a:spcBef>
                <a:spcPts val="305"/>
              </a:spcBef>
            </a:pPr>
            <a:r>
              <a:rPr sz="1600" spc="-5" dirty="0">
                <a:latin typeface="Arial"/>
                <a:cs typeface="Arial"/>
              </a:rPr>
              <a:t>c1:Compte</a:t>
            </a:r>
            <a:endParaRPr sz="1600">
              <a:latin typeface="Arial"/>
              <a:cs typeface="Arial"/>
            </a:endParaRPr>
          </a:p>
          <a:p>
            <a:pPr marL="92710">
              <a:lnSpc>
                <a:spcPct val="100000"/>
              </a:lnSpc>
              <a:spcBef>
                <a:spcPts val="835"/>
              </a:spcBef>
            </a:pPr>
            <a:r>
              <a:rPr sz="1400" b="1" spc="-5" dirty="0">
                <a:solidFill>
                  <a:srgbClr val="000065"/>
                </a:solidFill>
                <a:latin typeface="Arial"/>
                <a:cs typeface="Arial"/>
              </a:rPr>
              <a:t>Code=1</a:t>
            </a:r>
            <a:endParaRPr sz="1400">
              <a:latin typeface="Arial"/>
              <a:cs typeface="Arial"/>
            </a:endParaRPr>
          </a:p>
        </p:txBody>
      </p:sp>
      <p:sp>
        <p:nvSpPr>
          <p:cNvPr id="7" name="object 7"/>
          <p:cNvSpPr/>
          <p:nvPr/>
        </p:nvSpPr>
        <p:spPr>
          <a:xfrm>
            <a:off x="8874125" y="3345179"/>
            <a:ext cx="1905" cy="0"/>
          </a:xfrm>
          <a:custGeom>
            <a:avLst/>
            <a:gdLst/>
            <a:ahLst/>
            <a:cxnLst/>
            <a:rect l="l" t="t" r="r" b="b"/>
            <a:pathLst>
              <a:path w="1904">
                <a:moveTo>
                  <a:pt x="0" y="0"/>
                </a:moveTo>
                <a:lnTo>
                  <a:pt x="1524" y="0"/>
                </a:lnTo>
              </a:path>
            </a:pathLst>
          </a:custGeom>
          <a:ln w="12191">
            <a:solidFill>
              <a:srgbClr val="000000"/>
            </a:solidFill>
          </a:ln>
        </p:spPr>
        <p:txBody>
          <a:bodyPr wrap="square" lIns="0" tIns="0" rIns="0" bIns="0" rtlCol="0"/>
          <a:lstStyle/>
          <a:p>
            <a:endParaRPr/>
          </a:p>
        </p:txBody>
      </p:sp>
      <p:sp>
        <p:nvSpPr>
          <p:cNvPr id="8" name="object 8"/>
          <p:cNvSpPr/>
          <p:nvPr/>
        </p:nvSpPr>
        <p:spPr>
          <a:xfrm>
            <a:off x="6998081" y="3052572"/>
            <a:ext cx="1880870" cy="725805"/>
          </a:xfrm>
          <a:custGeom>
            <a:avLst/>
            <a:gdLst/>
            <a:ahLst/>
            <a:cxnLst/>
            <a:rect l="l" t="t" r="r" b="b"/>
            <a:pathLst>
              <a:path w="1880870" h="725804">
                <a:moveTo>
                  <a:pt x="1880616" y="0"/>
                </a:moveTo>
                <a:lnTo>
                  <a:pt x="0" y="0"/>
                </a:lnTo>
                <a:lnTo>
                  <a:pt x="0" y="725424"/>
                </a:lnTo>
                <a:lnTo>
                  <a:pt x="9144" y="725424"/>
                </a:lnTo>
                <a:lnTo>
                  <a:pt x="9144" y="10667"/>
                </a:lnTo>
                <a:lnTo>
                  <a:pt x="4572" y="10667"/>
                </a:lnTo>
                <a:lnTo>
                  <a:pt x="9144" y="6095"/>
                </a:lnTo>
                <a:lnTo>
                  <a:pt x="1880616" y="6095"/>
                </a:lnTo>
                <a:lnTo>
                  <a:pt x="1880616" y="0"/>
                </a:lnTo>
                <a:close/>
              </a:path>
              <a:path w="1880870" h="725804">
                <a:moveTo>
                  <a:pt x="1871472" y="6095"/>
                </a:moveTo>
                <a:lnTo>
                  <a:pt x="1871472" y="725424"/>
                </a:lnTo>
                <a:lnTo>
                  <a:pt x="1880616" y="725424"/>
                </a:lnTo>
                <a:lnTo>
                  <a:pt x="1880616" y="10667"/>
                </a:lnTo>
                <a:lnTo>
                  <a:pt x="1876044" y="10667"/>
                </a:lnTo>
                <a:lnTo>
                  <a:pt x="1871472" y="6095"/>
                </a:lnTo>
                <a:close/>
              </a:path>
              <a:path w="1880870" h="725804">
                <a:moveTo>
                  <a:pt x="9144" y="6095"/>
                </a:moveTo>
                <a:lnTo>
                  <a:pt x="4572" y="10667"/>
                </a:lnTo>
                <a:lnTo>
                  <a:pt x="9144" y="10667"/>
                </a:lnTo>
                <a:lnTo>
                  <a:pt x="9144" y="6095"/>
                </a:lnTo>
                <a:close/>
              </a:path>
              <a:path w="1880870" h="725804">
                <a:moveTo>
                  <a:pt x="1871472" y="6095"/>
                </a:moveTo>
                <a:lnTo>
                  <a:pt x="9144" y="6095"/>
                </a:lnTo>
                <a:lnTo>
                  <a:pt x="9144" y="10667"/>
                </a:lnTo>
                <a:lnTo>
                  <a:pt x="1871472" y="10667"/>
                </a:lnTo>
                <a:lnTo>
                  <a:pt x="1871472" y="6095"/>
                </a:lnTo>
                <a:close/>
              </a:path>
              <a:path w="1880870" h="725804">
                <a:moveTo>
                  <a:pt x="1880616" y="6095"/>
                </a:moveTo>
                <a:lnTo>
                  <a:pt x="1871472" y="6095"/>
                </a:lnTo>
                <a:lnTo>
                  <a:pt x="1876044" y="10667"/>
                </a:lnTo>
                <a:lnTo>
                  <a:pt x="1880616" y="10667"/>
                </a:lnTo>
                <a:lnTo>
                  <a:pt x="1880616" y="6095"/>
                </a:lnTo>
                <a:close/>
              </a:path>
            </a:pathLst>
          </a:custGeom>
          <a:solidFill>
            <a:srgbClr val="000000"/>
          </a:solidFill>
        </p:spPr>
        <p:txBody>
          <a:bodyPr wrap="square" lIns="0" tIns="0" rIns="0" bIns="0" rtlCol="0"/>
          <a:lstStyle/>
          <a:p>
            <a:endParaRPr/>
          </a:p>
        </p:txBody>
      </p:sp>
      <p:sp>
        <p:nvSpPr>
          <p:cNvPr id="9" name="object 9"/>
          <p:cNvSpPr txBox="1"/>
          <p:nvPr/>
        </p:nvSpPr>
        <p:spPr>
          <a:xfrm>
            <a:off x="7002653" y="3058667"/>
            <a:ext cx="1871980" cy="719455"/>
          </a:xfrm>
          <a:prstGeom prst="rect">
            <a:avLst/>
          </a:prstGeom>
        </p:spPr>
        <p:txBody>
          <a:bodyPr vert="horz" wrap="square" lIns="0" tIns="38735" rIns="0" bIns="0" rtlCol="0">
            <a:spAutoFit/>
          </a:bodyPr>
          <a:lstStyle/>
          <a:p>
            <a:pPr marL="443230">
              <a:lnSpc>
                <a:spcPct val="100000"/>
              </a:lnSpc>
              <a:spcBef>
                <a:spcPts val="305"/>
              </a:spcBef>
            </a:pPr>
            <a:r>
              <a:rPr sz="1600" spc="-5" dirty="0">
                <a:latin typeface="Arial"/>
                <a:cs typeface="Arial"/>
              </a:rPr>
              <a:t>c1:Compte</a:t>
            </a:r>
            <a:endParaRPr sz="1600">
              <a:latin typeface="Arial"/>
              <a:cs typeface="Arial"/>
            </a:endParaRPr>
          </a:p>
          <a:p>
            <a:pPr marL="89535">
              <a:lnSpc>
                <a:spcPct val="100000"/>
              </a:lnSpc>
              <a:spcBef>
                <a:spcPts val="835"/>
              </a:spcBef>
            </a:pPr>
            <a:r>
              <a:rPr sz="1400" b="1" spc="-5" dirty="0">
                <a:solidFill>
                  <a:srgbClr val="000065"/>
                </a:solidFill>
                <a:latin typeface="Arial"/>
                <a:cs typeface="Arial"/>
              </a:rPr>
              <a:t>Code=1</a:t>
            </a:r>
            <a:endParaRPr sz="1400">
              <a:latin typeface="Arial"/>
              <a:cs typeface="Arial"/>
            </a:endParaRPr>
          </a:p>
        </p:txBody>
      </p:sp>
      <p:sp>
        <p:nvSpPr>
          <p:cNvPr id="10" name="object 10"/>
          <p:cNvSpPr/>
          <p:nvPr/>
        </p:nvSpPr>
        <p:spPr>
          <a:xfrm>
            <a:off x="7002653" y="3058667"/>
            <a:ext cx="1871980" cy="719455"/>
          </a:xfrm>
          <a:custGeom>
            <a:avLst/>
            <a:gdLst/>
            <a:ahLst/>
            <a:cxnLst/>
            <a:rect l="l" t="t" r="r" b="b"/>
            <a:pathLst>
              <a:path w="1871979" h="719454">
                <a:moveTo>
                  <a:pt x="0" y="719327"/>
                </a:moveTo>
                <a:lnTo>
                  <a:pt x="1871472" y="719327"/>
                </a:lnTo>
                <a:lnTo>
                  <a:pt x="1871472" y="0"/>
                </a:lnTo>
                <a:lnTo>
                  <a:pt x="0" y="0"/>
                </a:lnTo>
                <a:lnTo>
                  <a:pt x="0" y="719327"/>
                </a:lnTo>
                <a:close/>
              </a:path>
            </a:pathLst>
          </a:custGeom>
          <a:solidFill>
            <a:srgbClr val="FFFFFF"/>
          </a:solidFill>
        </p:spPr>
        <p:txBody>
          <a:bodyPr wrap="square" lIns="0" tIns="0" rIns="0" bIns="0" rtlCol="0"/>
          <a:lstStyle/>
          <a:p>
            <a:endParaRPr/>
          </a:p>
        </p:txBody>
      </p:sp>
      <p:sp>
        <p:nvSpPr>
          <p:cNvPr id="11" name="object 11"/>
          <p:cNvSpPr/>
          <p:nvPr/>
        </p:nvSpPr>
        <p:spPr>
          <a:xfrm>
            <a:off x="6998081" y="3052572"/>
            <a:ext cx="1880870" cy="725805"/>
          </a:xfrm>
          <a:custGeom>
            <a:avLst/>
            <a:gdLst/>
            <a:ahLst/>
            <a:cxnLst/>
            <a:rect l="l" t="t" r="r" b="b"/>
            <a:pathLst>
              <a:path w="1880870" h="725804">
                <a:moveTo>
                  <a:pt x="1880616" y="0"/>
                </a:moveTo>
                <a:lnTo>
                  <a:pt x="0" y="0"/>
                </a:lnTo>
                <a:lnTo>
                  <a:pt x="0" y="725424"/>
                </a:lnTo>
                <a:lnTo>
                  <a:pt x="9144" y="725424"/>
                </a:lnTo>
                <a:lnTo>
                  <a:pt x="9144" y="10667"/>
                </a:lnTo>
                <a:lnTo>
                  <a:pt x="4572" y="10667"/>
                </a:lnTo>
                <a:lnTo>
                  <a:pt x="9144" y="6095"/>
                </a:lnTo>
                <a:lnTo>
                  <a:pt x="1880616" y="6095"/>
                </a:lnTo>
                <a:lnTo>
                  <a:pt x="1880616" y="0"/>
                </a:lnTo>
                <a:close/>
              </a:path>
              <a:path w="1880870" h="725804">
                <a:moveTo>
                  <a:pt x="1871472" y="6095"/>
                </a:moveTo>
                <a:lnTo>
                  <a:pt x="1871472" y="725424"/>
                </a:lnTo>
                <a:lnTo>
                  <a:pt x="1880616" y="725424"/>
                </a:lnTo>
                <a:lnTo>
                  <a:pt x="1880616" y="10667"/>
                </a:lnTo>
                <a:lnTo>
                  <a:pt x="1876044" y="10667"/>
                </a:lnTo>
                <a:lnTo>
                  <a:pt x="1871472" y="6095"/>
                </a:lnTo>
                <a:close/>
              </a:path>
              <a:path w="1880870" h="725804">
                <a:moveTo>
                  <a:pt x="9144" y="6095"/>
                </a:moveTo>
                <a:lnTo>
                  <a:pt x="4572" y="10667"/>
                </a:lnTo>
                <a:lnTo>
                  <a:pt x="9144" y="10667"/>
                </a:lnTo>
                <a:lnTo>
                  <a:pt x="9144" y="6095"/>
                </a:lnTo>
                <a:close/>
              </a:path>
              <a:path w="1880870" h="725804">
                <a:moveTo>
                  <a:pt x="1871472" y="6095"/>
                </a:moveTo>
                <a:lnTo>
                  <a:pt x="9144" y="6095"/>
                </a:lnTo>
                <a:lnTo>
                  <a:pt x="9144" y="10667"/>
                </a:lnTo>
                <a:lnTo>
                  <a:pt x="1871472" y="10667"/>
                </a:lnTo>
                <a:lnTo>
                  <a:pt x="1871472" y="6095"/>
                </a:lnTo>
                <a:close/>
              </a:path>
              <a:path w="1880870" h="725804">
                <a:moveTo>
                  <a:pt x="1880616" y="6095"/>
                </a:moveTo>
                <a:lnTo>
                  <a:pt x="1871472" y="6095"/>
                </a:lnTo>
                <a:lnTo>
                  <a:pt x="1876044" y="10667"/>
                </a:lnTo>
                <a:lnTo>
                  <a:pt x="1880616" y="10667"/>
                </a:lnTo>
                <a:lnTo>
                  <a:pt x="1880616" y="6095"/>
                </a:lnTo>
                <a:close/>
              </a:path>
            </a:pathLst>
          </a:custGeom>
          <a:solidFill>
            <a:srgbClr val="000000"/>
          </a:solidFill>
        </p:spPr>
        <p:txBody>
          <a:bodyPr wrap="square" lIns="0" tIns="0" rIns="0" bIns="0" rtlCol="0"/>
          <a:lstStyle/>
          <a:p>
            <a:endParaRPr/>
          </a:p>
        </p:txBody>
      </p:sp>
      <p:sp>
        <p:nvSpPr>
          <p:cNvPr id="12" name="object 12"/>
          <p:cNvSpPr txBox="1"/>
          <p:nvPr/>
        </p:nvSpPr>
        <p:spPr>
          <a:xfrm>
            <a:off x="7433449" y="3097784"/>
            <a:ext cx="1007110" cy="262890"/>
          </a:xfrm>
          <a:prstGeom prst="rect">
            <a:avLst/>
          </a:prstGeom>
        </p:spPr>
        <p:txBody>
          <a:bodyPr vert="horz" wrap="square" lIns="0" tIns="0" rIns="0" bIns="0" rtlCol="0">
            <a:spAutoFit/>
          </a:bodyPr>
          <a:lstStyle/>
          <a:p>
            <a:pPr marL="12700">
              <a:lnSpc>
                <a:spcPct val="100000"/>
              </a:lnSpc>
            </a:pPr>
            <a:r>
              <a:rPr sz="1600" spc="-5" dirty="0">
                <a:latin typeface="Arial"/>
                <a:cs typeface="Arial"/>
              </a:rPr>
              <a:t>c1:Compte</a:t>
            </a:r>
            <a:endParaRPr sz="1600">
              <a:latin typeface="Arial"/>
              <a:cs typeface="Arial"/>
            </a:endParaRPr>
          </a:p>
        </p:txBody>
      </p:sp>
      <p:sp>
        <p:nvSpPr>
          <p:cNvPr id="13" name="object 13"/>
          <p:cNvSpPr/>
          <p:nvPr/>
        </p:nvSpPr>
        <p:spPr>
          <a:xfrm>
            <a:off x="7002653" y="3345179"/>
            <a:ext cx="1871980" cy="0"/>
          </a:xfrm>
          <a:custGeom>
            <a:avLst/>
            <a:gdLst/>
            <a:ahLst/>
            <a:cxnLst/>
            <a:rect l="l" t="t" r="r" b="b"/>
            <a:pathLst>
              <a:path w="1871979">
                <a:moveTo>
                  <a:pt x="0" y="0"/>
                </a:moveTo>
                <a:lnTo>
                  <a:pt x="1871472" y="0"/>
                </a:lnTo>
              </a:path>
            </a:pathLst>
          </a:custGeom>
          <a:ln w="12191">
            <a:solidFill>
              <a:srgbClr val="000000"/>
            </a:solidFill>
          </a:ln>
        </p:spPr>
        <p:txBody>
          <a:bodyPr wrap="square" lIns="0" tIns="0" rIns="0" bIns="0" rtlCol="0"/>
          <a:lstStyle/>
          <a:p>
            <a:endParaRPr/>
          </a:p>
        </p:txBody>
      </p:sp>
      <p:sp>
        <p:nvSpPr>
          <p:cNvPr id="14" name="object 14"/>
          <p:cNvSpPr/>
          <p:nvPr/>
        </p:nvSpPr>
        <p:spPr>
          <a:xfrm>
            <a:off x="8874125" y="6521957"/>
            <a:ext cx="586740" cy="0"/>
          </a:xfrm>
          <a:custGeom>
            <a:avLst/>
            <a:gdLst/>
            <a:ahLst/>
            <a:cxnLst/>
            <a:rect l="l" t="t" r="r" b="b"/>
            <a:pathLst>
              <a:path w="586740">
                <a:moveTo>
                  <a:pt x="0" y="0"/>
                </a:moveTo>
                <a:lnTo>
                  <a:pt x="586747" y="0"/>
                </a:lnTo>
              </a:path>
            </a:pathLst>
          </a:custGeom>
          <a:ln w="19812">
            <a:solidFill>
              <a:srgbClr val="CC9900"/>
            </a:solidFill>
          </a:ln>
        </p:spPr>
        <p:txBody>
          <a:bodyPr wrap="square" lIns="0" tIns="0" rIns="0" bIns="0" rtlCol="0"/>
          <a:lstStyle/>
          <a:p>
            <a:endParaRPr/>
          </a:p>
        </p:txBody>
      </p:sp>
      <p:sp>
        <p:nvSpPr>
          <p:cNvPr id="15" name="object 15"/>
          <p:cNvSpPr/>
          <p:nvPr/>
        </p:nvSpPr>
        <p:spPr>
          <a:xfrm>
            <a:off x="6641465" y="6521957"/>
            <a:ext cx="361315" cy="0"/>
          </a:xfrm>
          <a:custGeom>
            <a:avLst/>
            <a:gdLst/>
            <a:ahLst/>
            <a:cxnLst/>
            <a:rect l="l" t="t" r="r" b="b"/>
            <a:pathLst>
              <a:path w="361315">
                <a:moveTo>
                  <a:pt x="0" y="0"/>
                </a:moveTo>
                <a:lnTo>
                  <a:pt x="361187" y="0"/>
                </a:lnTo>
              </a:path>
            </a:pathLst>
          </a:custGeom>
          <a:ln w="19812">
            <a:solidFill>
              <a:srgbClr val="CC9900"/>
            </a:solidFill>
          </a:ln>
        </p:spPr>
        <p:txBody>
          <a:bodyPr wrap="square" lIns="0" tIns="0" rIns="0" bIns="0" rtlCol="0"/>
          <a:lstStyle/>
          <a:p>
            <a:endParaRPr/>
          </a:p>
        </p:txBody>
      </p:sp>
      <p:sp>
        <p:nvSpPr>
          <p:cNvPr id="16" name="object 16"/>
          <p:cNvSpPr/>
          <p:nvPr/>
        </p:nvSpPr>
        <p:spPr>
          <a:xfrm>
            <a:off x="1231272" y="6521957"/>
            <a:ext cx="2170430" cy="0"/>
          </a:xfrm>
          <a:custGeom>
            <a:avLst/>
            <a:gdLst/>
            <a:ahLst/>
            <a:cxnLst/>
            <a:rect l="l" t="t" r="r" b="b"/>
            <a:pathLst>
              <a:path w="2170429">
                <a:moveTo>
                  <a:pt x="0" y="0"/>
                </a:moveTo>
                <a:lnTo>
                  <a:pt x="2170168" y="0"/>
                </a:lnTo>
              </a:path>
            </a:pathLst>
          </a:custGeom>
          <a:ln w="19812">
            <a:solidFill>
              <a:srgbClr val="CC9900"/>
            </a:solidFill>
          </a:ln>
        </p:spPr>
        <p:txBody>
          <a:bodyPr wrap="square" lIns="0" tIns="0" rIns="0" bIns="0" rtlCol="0"/>
          <a:lstStyle/>
          <a:p>
            <a:endParaRPr/>
          </a:p>
        </p:txBody>
      </p:sp>
      <p:sp>
        <p:nvSpPr>
          <p:cNvPr id="17" name="object 17"/>
          <p:cNvSpPr txBox="1"/>
          <p:nvPr/>
        </p:nvSpPr>
        <p:spPr>
          <a:xfrm>
            <a:off x="9211957" y="6809231"/>
            <a:ext cx="168910" cy="201295"/>
          </a:xfrm>
          <a:prstGeom prst="rect">
            <a:avLst/>
          </a:prstGeom>
        </p:spPr>
        <p:txBody>
          <a:bodyPr vert="horz" wrap="square" lIns="0" tIns="0" rIns="0" bIns="0" rtlCol="0">
            <a:spAutoFit/>
          </a:bodyPr>
          <a:lstStyle/>
          <a:p>
            <a:pPr marL="12700">
              <a:lnSpc>
                <a:spcPct val="100000"/>
              </a:lnSpc>
            </a:pPr>
            <a:r>
              <a:rPr sz="1200" dirty="0">
                <a:latin typeface="Garamond"/>
                <a:cs typeface="Garamond"/>
              </a:rPr>
              <a:t>50</a:t>
            </a:r>
            <a:endParaRPr sz="1200">
              <a:latin typeface="Garamond"/>
              <a:cs typeface="Garamond"/>
            </a:endParaRPr>
          </a:p>
        </p:txBody>
      </p:sp>
      <p:sp>
        <p:nvSpPr>
          <p:cNvPr id="18" name="object 18"/>
          <p:cNvSpPr txBox="1"/>
          <p:nvPr/>
        </p:nvSpPr>
        <p:spPr>
          <a:xfrm>
            <a:off x="1032644" y="3008884"/>
            <a:ext cx="666115" cy="981710"/>
          </a:xfrm>
          <a:prstGeom prst="rect">
            <a:avLst/>
          </a:prstGeom>
        </p:spPr>
        <p:txBody>
          <a:bodyPr vert="horz" wrap="square" lIns="0" tIns="0" rIns="0" bIns="0" rtlCol="0">
            <a:spAutoFit/>
          </a:bodyPr>
          <a:lstStyle/>
          <a:p>
            <a:pPr marL="12700" marR="5080" algn="just">
              <a:lnSpc>
                <a:spcPct val="150000"/>
              </a:lnSpc>
            </a:pPr>
            <a:r>
              <a:rPr sz="1400" b="1" spc="-5" dirty="0">
                <a:solidFill>
                  <a:srgbClr val="7F0055"/>
                </a:solidFill>
                <a:latin typeface="Courier New"/>
                <a:cs typeface="Courier New"/>
              </a:rPr>
              <a:t>import  public  public</a:t>
            </a:r>
            <a:endParaRPr sz="1400">
              <a:latin typeface="Courier New"/>
              <a:cs typeface="Courier New"/>
            </a:endParaRPr>
          </a:p>
        </p:txBody>
      </p:sp>
      <p:sp>
        <p:nvSpPr>
          <p:cNvPr id="19" name="object 19"/>
          <p:cNvSpPr txBox="1"/>
          <p:nvPr/>
        </p:nvSpPr>
        <p:spPr>
          <a:xfrm>
            <a:off x="1777936" y="3755644"/>
            <a:ext cx="1196340" cy="234950"/>
          </a:xfrm>
          <a:prstGeom prst="rect">
            <a:avLst/>
          </a:prstGeom>
        </p:spPr>
        <p:txBody>
          <a:bodyPr vert="horz" wrap="square" lIns="0" tIns="0" rIns="0" bIns="0" rtlCol="0">
            <a:spAutoFit/>
          </a:bodyPr>
          <a:lstStyle/>
          <a:p>
            <a:pPr marL="12700">
              <a:lnSpc>
                <a:spcPct val="100000"/>
              </a:lnSpc>
            </a:pPr>
            <a:r>
              <a:rPr sz="1400" b="1" spc="-5" dirty="0">
                <a:solidFill>
                  <a:srgbClr val="7F0055"/>
                </a:solidFill>
                <a:latin typeface="Courier New"/>
                <a:cs typeface="Courier New"/>
              </a:rPr>
              <a:t>static</a:t>
            </a:r>
            <a:r>
              <a:rPr sz="1400" b="1" spc="-105" dirty="0">
                <a:solidFill>
                  <a:srgbClr val="7F0055"/>
                </a:solidFill>
                <a:latin typeface="Courier New"/>
                <a:cs typeface="Courier New"/>
              </a:rPr>
              <a:t> </a:t>
            </a:r>
            <a:r>
              <a:rPr sz="1400" b="1" spc="-5" dirty="0">
                <a:solidFill>
                  <a:srgbClr val="7F0055"/>
                </a:solidFill>
                <a:latin typeface="Courier New"/>
                <a:cs typeface="Courier New"/>
              </a:rPr>
              <a:t>void</a:t>
            </a:r>
            <a:endParaRPr sz="1400">
              <a:latin typeface="Courier New"/>
              <a:cs typeface="Courier New"/>
            </a:endParaRPr>
          </a:p>
        </p:txBody>
      </p:sp>
      <p:sp>
        <p:nvSpPr>
          <p:cNvPr id="20" name="object 20"/>
          <p:cNvSpPr txBox="1"/>
          <p:nvPr/>
        </p:nvSpPr>
        <p:spPr>
          <a:xfrm>
            <a:off x="1169809" y="3962400"/>
            <a:ext cx="1800860" cy="846455"/>
          </a:xfrm>
          <a:prstGeom prst="rect">
            <a:avLst/>
          </a:prstGeom>
        </p:spPr>
        <p:txBody>
          <a:bodyPr vert="horz" wrap="square" lIns="0" tIns="0" rIns="0" bIns="0" rtlCol="0">
            <a:spAutoFit/>
          </a:bodyPr>
          <a:lstStyle/>
          <a:p>
            <a:pPr marL="12700" marR="5080">
              <a:lnSpc>
                <a:spcPct val="150000"/>
              </a:lnSpc>
            </a:pPr>
            <a:r>
              <a:rPr sz="1800" b="1" spc="-10" dirty="0">
                <a:latin typeface="Courier New"/>
                <a:cs typeface="Courier New"/>
              </a:rPr>
              <a:t>Compte</a:t>
            </a:r>
            <a:r>
              <a:rPr sz="1800" b="1" spc="-90" dirty="0">
                <a:latin typeface="Courier New"/>
                <a:cs typeface="Courier New"/>
              </a:rPr>
              <a:t> </a:t>
            </a:r>
            <a:r>
              <a:rPr sz="1800" b="1" spc="-10" dirty="0">
                <a:latin typeface="Courier New"/>
                <a:cs typeface="Courier New"/>
              </a:rPr>
              <a:t>c1=</a:t>
            </a:r>
            <a:r>
              <a:rPr sz="1800" b="1" spc="-10" dirty="0">
                <a:solidFill>
                  <a:srgbClr val="7F0055"/>
                </a:solidFill>
                <a:latin typeface="Courier New"/>
                <a:cs typeface="Courier New"/>
              </a:rPr>
              <a:t>new  </a:t>
            </a:r>
            <a:r>
              <a:rPr sz="1800" b="1" spc="-10" dirty="0">
                <a:latin typeface="Courier New"/>
                <a:cs typeface="Courier New"/>
              </a:rPr>
              <a:t>Compte</a:t>
            </a:r>
            <a:r>
              <a:rPr sz="1800" b="1" spc="-90" dirty="0">
                <a:latin typeface="Courier New"/>
                <a:cs typeface="Courier New"/>
              </a:rPr>
              <a:t> </a:t>
            </a:r>
            <a:r>
              <a:rPr sz="1800" b="1" spc="-10" dirty="0">
                <a:latin typeface="Courier New"/>
                <a:cs typeface="Courier New"/>
              </a:rPr>
              <a:t>c2=</a:t>
            </a:r>
            <a:r>
              <a:rPr sz="1800" b="1" spc="-10" dirty="0">
                <a:solidFill>
                  <a:srgbClr val="7F0055"/>
                </a:solidFill>
                <a:latin typeface="Courier New"/>
                <a:cs typeface="Courier New"/>
              </a:rPr>
              <a:t>new</a:t>
            </a:r>
            <a:endParaRPr sz="1800">
              <a:latin typeface="Courier New"/>
              <a:cs typeface="Courier New"/>
            </a:endParaRPr>
          </a:p>
        </p:txBody>
      </p:sp>
      <p:sp>
        <p:nvSpPr>
          <p:cNvPr id="21" name="object 21"/>
          <p:cNvSpPr txBox="1"/>
          <p:nvPr/>
        </p:nvSpPr>
        <p:spPr>
          <a:xfrm>
            <a:off x="3054997" y="3755644"/>
            <a:ext cx="2258060" cy="1053465"/>
          </a:xfrm>
          <a:prstGeom prst="rect">
            <a:avLst/>
          </a:prstGeom>
        </p:spPr>
        <p:txBody>
          <a:bodyPr vert="horz" wrap="square" lIns="0" tIns="0" rIns="0" bIns="0" rtlCol="0">
            <a:spAutoFit/>
          </a:bodyPr>
          <a:lstStyle/>
          <a:p>
            <a:pPr marL="12700">
              <a:lnSpc>
                <a:spcPct val="100000"/>
              </a:lnSpc>
            </a:pPr>
            <a:r>
              <a:rPr sz="1400" b="1" spc="-10" dirty="0">
                <a:latin typeface="Courier New"/>
                <a:cs typeface="Courier New"/>
              </a:rPr>
              <a:t>main(String[] </a:t>
            </a:r>
            <a:r>
              <a:rPr sz="1400" b="1" spc="-5" dirty="0">
                <a:latin typeface="Courier New"/>
                <a:cs typeface="Courier New"/>
              </a:rPr>
              <a:t>args)</a:t>
            </a:r>
            <a:r>
              <a:rPr sz="1400" b="1" spc="-50" dirty="0">
                <a:latin typeface="Courier New"/>
                <a:cs typeface="Courier New"/>
              </a:rPr>
              <a:t> </a:t>
            </a:r>
            <a:r>
              <a:rPr sz="1400" b="1" dirty="0">
                <a:latin typeface="Courier New"/>
                <a:cs typeface="Courier New"/>
              </a:rPr>
              <a:t>{</a:t>
            </a:r>
            <a:endParaRPr sz="1400">
              <a:latin typeface="Courier New"/>
              <a:cs typeface="Courier New"/>
            </a:endParaRPr>
          </a:p>
          <a:p>
            <a:pPr marL="38100" marR="163195">
              <a:lnSpc>
                <a:spcPts val="3240"/>
              </a:lnSpc>
              <a:spcBef>
                <a:spcPts val="235"/>
              </a:spcBef>
            </a:pPr>
            <a:r>
              <a:rPr sz="1800" b="1" spc="-15" dirty="0">
                <a:latin typeface="Courier New"/>
                <a:cs typeface="Courier New"/>
              </a:rPr>
              <a:t>C</a:t>
            </a:r>
            <a:r>
              <a:rPr sz="1800" b="1" spc="-5" dirty="0">
                <a:latin typeface="Courier New"/>
                <a:cs typeface="Courier New"/>
              </a:rPr>
              <a:t>om</a:t>
            </a:r>
            <a:r>
              <a:rPr sz="1800" b="1" spc="-15" dirty="0">
                <a:latin typeface="Courier New"/>
                <a:cs typeface="Courier New"/>
              </a:rPr>
              <a:t>p</a:t>
            </a:r>
            <a:r>
              <a:rPr sz="1800" b="1" spc="-5" dirty="0">
                <a:latin typeface="Courier New"/>
                <a:cs typeface="Courier New"/>
              </a:rPr>
              <a:t>t</a:t>
            </a:r>
            <a:r>
              <a:rPr sz="1800" b="1" spc="-15" dirty="0">
                <a:latin typeface="Courier New"/>
                <a:cs typeface="Courier New"/>
              </a:rPr>
              <a:t>e(</a:t>
            </a:r>
            <a:r>
              <a:rPr sz="1800" b="1" spc="-5" dirty="0">
                <a:latin typeface="Courier New"/>
                <a:cs typeface="Courier New"/>
              </a:rPr>
              <a:t>1,</a:t>
            </a:r>
            <a:r>
              <a:rPr sz="1800" b="1" spc="-15" dirty="0">
                <a:latin typeface="Courier New"/>
                <a:cs typeface="Courier New"/>
              </a:rPr>
              <a:t>5</a:t>
            </a:r>
            <a:r>
              <a:rPr sz="1800" b="1" spc="-5" dirty="0">
                <a:latin typeface="Courier New"/>
                <a:cs typeface="Courier New"/>
              </a:rPr>
              <a:t>0</a:t>
            </a:r>
            <a:r>
              <a:rPr sz="1800" b="1" spc="-15" dirty="0">
                <a:latin typeface="Courier New"/>
                <a:cs typeface="Courier New"/>
              </a:rPr>
              <a:t>0</a:t>
            </a:r>
            <a:r>
              <a:rPr sz="1800" b="1" spc="-5" dirty="0">
                <a:latin typeface="Courier New"/>
                <a:cs typeface="Courier New"/>
              </a:rPr>
              <a:t>0);  </a:t>
            </a:r>
            <a:r>
              <a:rPr sz="1800" b="1" spc="-15" dirty="0">
                <a:latin typeface="Courier New"/>
                <a:cs typeface="Courier New"/>
              </a:rPr>
              <a:t>C</a:t>
            </a:r>
            <a:r>
              <a:rPr sz="1800" b="1" spc="-5" dirty="0">
                <a:latin typeface="Courier New"/>
                <a:cs typeface="Courier New"/>
              </a:rPr>
              <a:t>om</a:t>
            </a:r>
            <a:r>
              <a:rPr sz="1800" b="1" spc="-15" dirty="0">
                <a:latin typeface="Courier New"/>
                <a:cs typeface="Courier New"/>
              </a:rPr>
              <a:t>p</a:t>
            </a:r>
            <a:r>
              <a:rPr sz="1800" b="1" spc="-5" dirty="0">
                <a:latin typeface="Courier New"/>
                <a:cs typeface="Courier New"/>
              </a:rPr>
              <a:t>t</a:t>
            </a:r>
            <a:r>
              <a:rPr sz="1800" b="1" spc="-15" dirty="0">
                <a:latin typeface="Courier New"/>
                <a:cs typeface="Courier New"/>
              </a:rPr>
              <a:t>e(</a:t>
            </a:r>
            <a:r>
              <a:rPr sz="1800" b="1" spc="-5" dirty="0">
                <a:latin typeface="Courier New"/>
                <a:cs typeface="Courier New"/>
              </a:rPr>
              <a:t>2,</a:t>
            </a:r>
            <a:r>
              <a:rPr sz="1800" b="1" spc="-15" dirty="0">
                <a:latin typeface="Courier New"/>
                <a:cs typeface="Courier New"/>
              </a:rPr>
              <a:t>6</a:t>
            </a:r>
            <a:r>
              <a:rPr sz="1800" b="1" spc="-5" dirty="0">
                <a:latin typeface="Courier New"/>
                <a:cs typeface="Courier New"/>
              </a:rPr>
              <a:t>0</a:t>
            </a:r>
            <a:r>
              <a:rPr sz="1800" b="1" spc="-15" dirty="0">
                <a:latin typeface="Courier New"/>
                <a:cs typeface="Courier New"/>
              </a:rPr>
              <a:t>0</a:t>
            </a:r>
            <a:r>
              <a:rPr sz="1800" b="1" spc="-5" dirty="0">
                <a:latin typeface="Courier New"/>
                <a:cs typeface="Courier New"/>
              </a:rPr>
              <a:t>0);</a:t>
            </a:r>
            <a:endParaRPr sz="1800">
              <a:latin typeface="Courier New"/>
              <a:cs typeface="Courier New"/>
            </a:endParaRPr>
          </a:p>
        </p:txBody>
      </p:sp>
      <p:sp>
        <p:nvSpPr>
          <p:cNvPr id="22" name="object 22"/>
          <p:cNvSpPr txBox="1"/>
          <p:nvPr/>
        </p:nvSpPr>
        <p:spPr>
          <a:xfrm>
            <a:off x="1169809" y="4785360"/>
            <a:ext cx="4665980" cy="1257935"/>
          </a:xfrm>
          <a:prstGeom prst="rect">
            <a:avLst/>
          </a:prstGeom>
        </p:spPr>
        <p:txBody>
          <a:bodyPr vert="horz" wrap="square" lIns="0" tIns="0" rIns="0" bIns="0" rtlCol="0">
            <a:spAutoFit/>
          </a:bodyPr>
          <a:lstStyle/>
          <a:p>
            <a:pPr marL="12700" marR="5080">
              <a:lnSpc>
                <a:spcPct val="150000"/>
              </a:lnSpc>
            </a:pPr>
            <a:r>
              <a:rPr sz="1800" b="1" spc="-10" dirty="0">
                <a:latin typeface="Courier New"/>
                <a:cs typeface="Courier New"/>
              </a:rPr>
              <a:t>c1.verser(3000);  c1.retirer(2000);  System.</a:t>
            </a:r>
            <a:r>
              <a:rPr sz="1800" b="1" i="1" spc="-10" dirty="0">
                <a:solidFill>
                  <a:srgbClr val="0000C0"/>
                </a:solidFill>
                <a:latin typeface="Courier New"/>
                <a:cs typeface="Courier New"/>
              </a:rPr>
              <a:t>out</a:t>
            </a:r>
            <a:r>
              <a:rPr sz="1800" b="1" spc="-10" dirty="0">
                <a:latin typeface="Courier New"/>
                <a:cs typeface="Courier New"/>
              </a:rPr>
              <a:t>.println(c1.toString());</a:t>
            </a:r>
            <a:endParaRPr sz="1800">
              <a:latin typeface="Courier New"/>
              <a:cs typeface="Courier New"/>
            </a:endParaRPr>
          </a:p>
        </p:txBody>
      </p:sp>
      <p:sp>
        <p:nvSpPr>
          <p:cNvPr id="23" name="object 23"/>
          <p:cNvSpPr txBox="1"/>
          <p:nvPr/>
        </p:nvSpPr>
        <p:spPr>
          <a:xfrm>
            <a:off x="1032649" y="6145783"/>
            <a:ext cx="147320" cy="631825"/>
          </a:xfrm>
          <a:prstGeom prst="rect">
            <a:avLst/>
          </a:prstGeom>
        </p:spPr>
        <p:txBody>
          <a:bodyPr vert="horz" wrap="square" lIns="0" tIns="0" rIns="0" bIns="0" rtlCol="0">
            <a:spAutoFit/>
          </a:bodyPr>
          <a:lstStyle/>
          <a:p>
            <a:pPr marL="12700">
              <a:lnSpc>
                <a:spcPct val="100000"/>
              </a:lnSpc>
            </a:pPr>
            <a:r>
              <a:rPr sz="1600" b="1" spc="-5" dirty="0">
                <a:latin typeface="Courier New"/>
                <a:cs typeface="Courier New"/>
              </a:rPr>
              <a:t>}</a:t>
            </a:r>
            <a:endParaRPr sz="1600">
              <a:latin typeface="Courier New"/>
              <a:cs typeface="Courier New"/>
            </a:endParaRPr>
          </a:p>
          <a:p>
            <a:pPr marL="12700">
              <a:lnSpc>
                <a:spcPct val="100000"/>
              </a:lnSpc>
              <a:spcBef>
                <a:spcPts val="960"/>
              </a:spcBef>
            </a:pPr>
            <a:r>
              <a:rPr sz="1600" b="1" spc="-5" dirty="0">
                <a:latin typeface="Courier New"/>
                <a:cs typeface="Courier New"/>
              </a:rPr>
              <a:t>}</a:t>
            </a:r>
            <a:endParaRPr sz="1600">
              <a:latin typeface="Courier New"/>
              <a:cs typeface="Courier New"/>
            </a:endParaRPr>
          </a:p>
        </p:txBody>
      </p:sp>
      <p:sp>
        <p:nvSpPr>
          <p:cNvPr id="24" name="object 24"/>
          <p:cNvSpPr/>
          <p:nvPr/>
        </p:nvSpPr>
        <p:spPr>
          <a:xfrm>
            <a:off x="6999605" y="3777996"/>
            <a:ext cx="1880870" cy="1226820"/>
          </a:xfrm>
          <a:custGeom>
            <a:avLst/>
            <a:gdLst/>
            <a:ahLst/>
            <a:cxnLst/>
            <a:rect l="l" t="t" r="r" b="b"/>
            <a:pathLst>
              <a:path w="1880870" h="1226820">
                <a:moveTo>
                  <a:pt x="9144" y="0"/>
                </a:moveTo>
                <a:lnTo>
                  <a:pt x="0" y="0"/>
                </a:lnTo>
                <a:lnTo>
                  <a:pt x="0" y="1226820"/>
                </a:lnTo>
                <a:lnTo>
                  <a:pt x="1880616" y="1226820"/>
                </a:lnTo>
                <a:lnTo>
                  <a:pt x="1880616" y="1222247"/>
                </a:lnTo>
                <a:lnTo>
                  <a:pt x="9144" y="1222247"/>
                </a:lnTo>
                <a:lnTo>
                  <a:pt x="4572" y="1216152"/>
                </a:lnTo>
                <a:lnTo>
                  <a:pt x="9144" y="1216152"/>
                </a:lnTo>
                <a:lnTo>
                  <a:pt x="9144" y="0"/>
                </a:lnTo>
                <a:close/>
              </a:path>
              <a:path w="1880870" h="1226820">
                <a:moveTo>
                  <a:pt x="9144" y="1216152"/>
                </a:moveTo>
                <a:lnTo>
                  <a:pt x="4572" y="1216152"/>
                </a:lnTo>
                <a:lnTo>
                  <a:pt x="9144" y="1222247"/>
                </a:lnTo>
                <a:lnTo>
                  <a:pt x="9144" y="1216152"/>
                </a:lnTo>
                <a:close/>
              </a:path>
              <a:path w="1880870" h="1226820">
                <a:moveTo>
                  <a:pt x="1871472" y="1216152"/>
                </a:moveTo>
                <a:lnTo>
                  <a:pt x="9144" y="1216152"/>
                </a:lnTo>
                <a:lnTo>
                  <a:pt x="9144" y="1222247"/>
                </a:lnTo>
                <a:lnTo>
                  <a:pt x="1871472" y="1222247"/>
                </a:lnTo>
                <a:lnTo>
                  <a:pt x="1871472" y="1216152"/>
                </a:lnTo>
                <a:close/>
              </a:path>
              <a:path w="1880870" h="1226820">
                <a:moveTo>
                  <a:pt x="1880616" y="0"/>
                </a:moveTo>
                <a:lnTo>
                  <a:pt x="1871472" y="0"/>
                </a:lnTo>
                <a:lnTo>
                  <a:pt x="1871472" y="1222247"/>
                </a:lnTo>
                <a:lnTo>
                  <a:pt x="1876044" y="1216152"/>
                </a:lnTo>
                <a:lnTo>
                  <a:pt x="1880616" y="1216152"/>
                </a:lnTo>
                <a:lnTo>
                  <a:pt x="1880616" y="0"/>
                </a:lnTo>
                <a:close/>
              </a:path>
              <a:path w="1880870" h="1226820">
                <a:moveTo>
                  <a:pt x="1880616" y="1216152"/>
                </a:moveTo>
                <a:lnTo>
                  <a:pt x="1876044" y="1216152"/>
                </a:lnTo>
                <a:lnTo>
                  <a:pt x="1871472" y="1222247"/>
                </a:lnTo>
                <a:lnTo>
                  <a:pt x="1880616" y="1222247"/>
                </a:lnTo>
                <a:lnTo>
                  <a:pt x="1880616" y="1216152"/>
                </a:lnTo>
                <a:close/>
              </a:path>
            </a:pathLst>
          </a:custGeom>
          <a:solidFill>
            <a:srgbClr val="000000"/>
          </a:solidFill>
        </p:spPr>
        <p:txBody>
          <a:bodyPr wrap="square" lIns="0" tIns="0" rIns="0" bIns="0" rtlCol="0"/>
          <a:lstStyle/>
          <a:p>
            <a:endParaRPr/>
          </a:p>
        </p:txBody>
      </p:sp>
      <p:sp>
        <p:nvSpPr>
          <p:cNvPr id="25" name="object 25"/>
          <p:cNvSpPr txBox="1"/>
          <p:nvPr/>
        </p:nvSpPr>
        <p:spPr>
          <a:xfrm>
            <a:off x="7002653" y="3777996"/>
            <a:ext cx="1871980" cy="1222375"/>
          </a:xfrm>
          <a:prstGeom prst="rect">
            <a:avLst/>
          </a:prstGeom>
        </p:spPr>
        <p:txBody>
          <a:bodyPr vert="horz" wrap="square" lIns="0" tIns="0" rIns="0" bIns="0" rtlCol="0">
            <a:spAutoFit/>
          </a:bodyPr>
          <a:lstStyle/>
          <a:p>
            <a:pPr marL="92710" algn="just">
              <a:lnSpc>
                <a:spcPts val="1600"/>
              </a:lnSpc>
            </a:pPr>
            <a:r>
              <a:rPr sz="1400" b="1" spc="-5" dirty="0">
                <a:solidFill>
                  <a:srgbClr val="000065"/>
                </a:solidFill>
                <a:latin typeface="Arial"/>
                <a:cs typeface="Arial"/>
              </a:rPr>
              <a:t>Solde=5000</a:t>
            </a:r>
            <a:endParaRPr sz="1400">
              <a:latin typeface="Arial"/>
              <a:cs typeface="Arial"/>
            </a:endParaRPr>
          </a:p>
          <a:p>
            <a:pPr marL="92710" marR="479425" algn="just">
              <a:lnSpc>
                <a:spcPct val="150000"/>
              </a:lnSpc>
            </a:pPr>
            <a:r>
              <a:rPr sz="1400" b="1" spc="-5" dirty="0">
                <a:solidFill>
                  <a:srgbClr val="CC0000"/>
                </a:solidFill>
                <a:latin typeface="Arial"/>
                <a:cs typeface="Arial"/>
              </a:rPr>
              <a:t>verser(float</a:t>
            </a:r>
            <a:r>
              <a:rPr sz="1400" b="1" spc="-100" dirty="0">
                <a:solidFill>
                  <a:srgbClr val="CC0000"/>
                </a:solidFill>
                <a:latin typeface="Arial"/>
                <a:cs typeface="Arial"/>
              </a:rPr>
              <a:t> </a:t>
            </a:r>
            <a:r>
              <a:rPr sz="1400" b="1" dirty="0">
                <a:solidFill>
                  <a:srgbClr val="CC0000"/>
                </a:solidFill>
                <a:latin typeface="Arial"/>
                <a:cs typeface="Arial"/>
              </a:rPr>
              <a:t>mt)  </a:t>
            </a:r>
            <a:r>
              <a:rPr sz="1400" b="1" spc="-5" dirty="0">
                <a:solidFill>
                  <a:srgbClr val="CC0000"/>
                </a:solidFill>
                <a:latin typeface="Arial"/>
                <a:cs typeface="Arial"/>
              </a:rPr>
              <a:t>retirer(float </a:t>
            </a:r>
            <a:r>
              <a:rPr sz="1400" b="1" dirty="0">
                <a:solidFill>
                  <a:srgbClr val="CC0000"/>
                </a:solidFill>
                <a:latin typeface="Arial"/>
                <a:cs typeface="Arial"/>
              </a:rPr>
              <a:t>mt)  </a:t>
            </a:r>
            <a:r>
              <a:rPr sz="1400" b="1" spc="-5" dirty="0">
                <a:solidFill>
                  <a:srgbClr val="CC0000"/>
                </a:solidFill>
                <a:latin typeface="Arial"/>
                <a:cs typeface="Arial"/>
              </a:rPr>
              <a:t>toString()</a:t>
            </a:r>
            <a:endParaRPr sz="1400">
              <a:latin typeface="Arial"/>
              <a:cs typeface="Arial"/>
            </a:endParaRPr>
          </a:p>
        </p:txBody>
      </p:sp>
      <p:sp>
        <p:nvSpPr>
          <p:cNvPr id="26" name="object 26"/>
          <p:cNvSpPr/>
          <p:nvPr/>
        </p:nvSpPr>
        <p:spPr>
          <a:xfrm>
            <a:off x="8874125" y="3995165"/>
            <a:ext cx="1905" cy="0"/>
          </a:xfrm>
          <a:custGeom>
            <a:avLst/>
            <a:gdLst/>
            <a:ahLst/>
            <a:cxnLst/>
            <a:rect l="l" t="t" r="r" b="b"/>
            <a:pathLst>
              <a:path w="1904">
                <a:moveTo>
                  <a:pt x="0" y="0"/>
                </a:moveTo>
                <a:lnTo>
                  <a:pt x="1524" y="0"/>
                </a:lnTo>
              </a:path>
            </a:pathLst>
          </a:custGeom>
          <a:ln w="10667">
            <a:solidFill>
              <a:srgbClr val="000000"/>
            </a:solidFill>
          </a:ln>
        </p:spPr>
        <p:txBody>
          <a:bodyPr wrap="square" lIns="0" tIns="0" rIns="0" bIns="0" rtlCol="0"/>
          <a:lstStyle/>
          <a:p>
            <a:endParaRPr/>
          </a:p>
        </p:txBody>
      </p:sp>
      <p:sp>
        <p:nvSpPr>
          <p:cNvPr id="27" name="object 27"/>
          <p:cNvSpPr/>
          <p:nvPr/>
        </p:nvSpPr>
        <p:spPr>
          <a:xfrm>
            <a:off x="6998081" y="5141976"/>
            <a:ext cx="1880870" cy="1950720"/>
          </a:xfrm>
          <a:custGeom>
            <a:avLst/>
            <a:gdLst/>
            <a:ahLst/>
            <a:cxnLst/>
            <a:rect l="l" t="t" r="r" b="b"/>
            <a:pathLst>
              <a:path w="1880870" h="1950720">
                <a:moveTo>
                  <a:pt x="1880616" y="0"/>
                </a:moveTo>
                <a:lnTo>
                  <a:pt x="0" y="0"/>
                </a:lnTo>
                <a:lnTo>
                  <a:pt x="0" y="1950720"/>
                </a:lnTo>
                <a:lnTo>
                  <a:pt x="1880616" y="1950720"/>
                </a:lnTo>
                <a:lnTo>
                  <a:pt x="1880616" y="1946148"/>
                </a:lnTo>
                <a:lnTo>
                  <a:pt x="9144" y="1946148"/>
                </a:lnTo>
                <a:lnTo>
                  <a:pt x="4572" y="1941576"/>
                </a:lnTo>
                <a:lnTo>
                  <a:pt x="9144" y="1941576"/>
                </a:lnTo>
                <a:lnTo>
                  <a:pt x="9144" y="10668"/>
                </a:lnTo>
                <a:lnTo>
                  <a:pt x="4572" y="10668"/>
                </a:lnTo>
                <a:lnTo>
                  <a:pt x="9144" y="4572"/>
                </a:lnTo>
                <a:lnTo>
                  <a:pt x="1880616" y="4572"/>
                </a:lnTo>
                <a:lnTo>
                  <a:pt x="1880616" y="0"/>
                </a:lnTo>
                <a:close/>
              </a:path>
              <a:path w="1880870" h="1950720">
                <a:moveTo>
                  <a:pt x="9144" y="1941576"/>
                </a:moveTo>
                <a:lnTo>
                  <a:pt x="4572" y="1941576"/>
                </a:lnTo>
                <a:lnTo>
                  <a:pt x="9144" y="1946148"/>
                </a:lnTo>
                <a:lnTo>
                  <a:pt x="9144" y="1941576"/>
                </a:lnTo>
                <a:close/>
              </a:path>
              <a:path w="1880870" h="1950720">
                <a:moveTo>
                  <a:pt x="1871472" y="1941576"/>
                </a:moveTo>
                <a:lnTo>
                  <a:pt x="9144" y="1941576"/>
                </a:lnTo>
                <a:lnTo>
                  <a:pt x="9144" y="1946148"/>
                </a:lnTo>
                <a:lnTo>
                  <a:pt x="1871472" y="1946148"/>
                </a:lnTo>
                <a:lnTo>
                  <a:pt x="1871472" y="1941576"/>
                </a:lnTo>
                <a:close/>
              </a:path>
              <a:path w="1880870" h="1950720">
                <a:moveTo>
                  <a:pt x="1871472" y="4572"/>
                </a:moveTo>
                <a:lnTo>
                  <a:pt x="1871472" y="1946148"/>
                </a:lnTo>
                <a:lnTo>
                  <a:pt x="1876044" y="1941576"/>
                </a:lnTo>
                <a:lnTo>
                  <a:pt x="1880616" y="1941576"/>
                </a:lnTo>
                <a:lnTo>
                  <a:pt x="1880616" y="10668"/>
                </a:lnTo>
                <a:lnTo>
                  <a:pt x="1876044" y="10668"/>
                </a:lnTo>
                <a:lnTo>
                  <a:pt x="1871472" y="4572"/>
                </a:lnTo>
                <a:close/>
              </a:path>
              <a:path w="1880870" h="1950720">
                <a:moveTo>
                  <a:pt x="1880616" y="1941576"/>
                </a:moveTo>
                <a:lnTo>
                  <a:pt x="1876044" y="1941576"/>
                </a:lnTo>
                <a:lnTo>
                  <a:pt x="1871472" y="1946148"/>
                </a:lnTo>
                <a:lnTo>
                  <a:pt x="1880616" y="1946148"/>
                </a:lnTo>
                <a:lnTo>
                  <a:pt x="1880616" y="1941576"/>
                </a:lnTo>
                <a:close/>
              </a:path>
              <a:path w="1880870" h="1950720">
                <a:moveTo>
                  <a:pt x="9144" y="4572"/>
                </a:moveTo>
                <a:lnTo>
                  <a:pt x="4572" y="10668"/>
                </a:lnTo>
                <a:lnTo>
                  <a:pt x="9144" y="10668"/>
                </a:lnTo>
                <a:lnTo>
                  <a:pt x="9144" y="4572"/>
                </a:lnTo>
                <a:close/>
              </a:path>
              <a:path w="1880870" h="1950720">
                <a:moveTo>
                  <a:pt x="1871472" y="4572"/>
                </a:moveTo>
                <a:lnTo>
                  <a:pt x="9144" y="4572"/>
                </a:lnTo>
                <a:lnTo>
                  <a:pt x="9144" y="10668"/>
                </a:lnTo>
                <a:lnTo>
                  <a:pt x="1871472" y="10668"/>
                </a:lnTo>
                <a:lnTo>
                  <a:pt x="1871472" y="4572"/>
                </a:lnTo>
                <a:close/>
              </a:path>
              <a:path w="1880870" h="1950720">
                <a:moveTo>
                  <a:pt x="1880616" y="4572"/>
                </a:moveTo>
                <a:lnTo>
                  <a:pt x="1871472" y="4572"/>
                </a:lnTo>
                <a:lnTo>
                  <a:pt x="1876044" y="10668"/>
                </a:lnTo>
                <a:lnTo>
                  <a:pt x="1880616" y="10668"/>
                </a:lnTo>
                <a:lnTo>
                  <a:pt x="1880616" y="4572"/>
                </a:lnTo>
                <a:close/>
              </a:path>
            </a:pathLst>
          </a:custGeom>
          <a:solidFill>
            <a:srgbClr val="000000"/>
          </a:solidFill>
        </p:spPr>
        <p:txBody>
          <a:bodyPr wrap="square" lIns="0" tIns="0" rIns="0" bIns="0" rtlCol="0"/>
          <a:lstStyle/>
          <a:p>
            <a:endParaRPr/>
          </a:p>
        </p:txBody>
      </p:sp>
      <p:sp>
        <p:nvSpPr>
          <p:cNvPr id="28" name="object 28"/>
          <p:cNvSpPr txBox="1"/>
          <p:nvPr/>
        </p:nvSpPr>
        <p:spPr>
          <a:xfrm>
            <a:off x="7433449" y="5187188"/>
            <a:ext cx="1007110" cy="262890"/>
          </a:xfrm>
          <a:prstGeom prst="rect">
            <a:avLst/>
          </a:prstGeom>
        </p:spPr>
        <p:txBody>
          <a:bodyPr vert="horz" wrap="square" lIns="0" tIns="0" rIns="0" bIns="0" rtlCol="0">
            <a:spAutoFit/>
          </a:bodyPr>
          <a:lstStyle/>
          <a:p>
            <a:pPr marL="12700">
              <a:lnSpc>
                <a:spcPct val="100000"/>
              </a:lnSpc>
            </a:pPr>
            <a:r>
              <a:rPr sz="1600" spc="-5" dirty="0">
                <a:latin typeface="Arial"/>
                <a:cs typeface="Arial"/>
              </a:rPr>
              <a:t>c2:Compte</a:t>
            </a:r>
            <a:endParaRPr sz="1600">
              <a:latin typeface="Arial"/>
              <a:cs typeface="Arial"/>
            </a:endParaRPr>
          </a:p>
        </p:txBody>
      </p:sp>
      <p:sp>
        <p:nvSpPr>
          <p:cNvPr id="29" name="object 29"/>
          <p:cNvSpPr txBox="1"/>
          <p:nvPr/>
        </p:nvSpPr>
        <p:spPr>
          <a:xfrm>
            <a:off x="7079881" y="5430520"/>
            <a:ext cx="990600" cy="658495"/>
          </a:xfrm>
          <a:prstGeom prst="rect">
            <a:avLst/>
          </a:prstGeom>
        </p:spPr>
        <p:txBody>
          <a:bodyPr vert="horz" wrap="square" lIns="0" tIns="0" rIns="0" bIns="0" rtlCol="0">
            <a:spAutoFit/>
          </a:bodyPr>
          <a:lstStyle/>
          <a:p>
            <a:pPr marL="12700" marR="5080">
              <a:lnSpc>
                <a:spcPct val="150000"/>
              </a:lnSpc>
            </a:pPr>
            <a:r>
              <a:rPr sz="1400" b="1" spc="-5" dirty="0">
                <a:solidFill>
                  <a:srgbClr val="000065"/>
                </a:solidFill>
                <a:latin typeface="Arial"/>
                <a:cs typeface="Arial"/>
              </a:rPr>
              <a:t>code=2  s</a:t>
            </a:r>
            <a:r>
              <a:rPr sz="1400" b="1" spc="-10" dirty="0">
                <a:solidFill>
                  <a:srgbClr val="000065"/>
                </a:solidFill>
                <a:latin typeface="Arial"/>
                <a:cs typeface="Arial"/>
              </a:rPr>
              <a:t>o</a:t>
            </a:r>
            <a:r>
              <a:rPr sz="1400" b="1" spc="5" dirty="0">
                <a:solidFill>
                  <a:srgbClr val="000065"/>
                </a:solidFill>
                <a:latin typeface="Arial"/>
                <a:cs typeface="Arial"/>
              </a:rPr>
              <a:t>l</a:t>
            </a:r>
            <a:r>
              <a:rPr sz="1400" b="1" spc="-10" dirty="0">
                <a:solidFill>
                  <a:srgbClr val="000065"/>
                </a:solidFill>
                <a:latin typeface="Arial"/>
                <a:cs typeface="Arial"/>
              </a:rPr>
              <a:t>d</a:t>
            </a:r>
            <a:r>
              <a:rPr sz="1400" b="1" spc="-5" dirty="0">
                <a:solidFill>
                  <a:srgbClr val="000065"/>
                </a:solidFill>
                <a:latin typeface="Arial"/>
                <a:cs typeface="Arial"/>
              </a:rPr>
              <a:t>e=6000</a:t>
            </a:r>
            <a:endParaRPr sz="1400">
              <a:latin typeface="Arial"/>
              <a:cs typeface="Arial"/>
            </a:endParaRPr>
          </a:p>
        </p:txBody>
      </p:sp>
      <p:sp>
        <p:nvSpPr>
          <p:cNvPr id="30" name="object 30"/>
          <p:cNvSpPr txBox="1"/>
          <p:nvPr/>
        </p:nvSpPr>
        <p:spPr>
          <a:xfrm>
            <a:off x="7079881" y="6070600"/>
            <a:ext cx="1316355" cy="978535"/>
          </a:xfrm>
          <a:prstGeom prst="rect">
            <a:avLst/>
          </a:prstGeom>
        </p:spPr>
        <p:txBody>
          <a:bodyPr vert="horz" wrap="square" lIns="0" tIns="0" rIns="0" bIns="0" rtlCol="0">
            <a:spAutoFit/>
          </a:bodyPr>
          <a:lstStyle/>
          <a:p>
            <a:pPr marL="12700" marR="5080" algn="just">
              <a:lnSpc>
                <a:spcPct val="150000"/>
              </a:lnSpc>
            </a:pPr>
            <a:r>
              <a:rPr sz="1400" b="1" spc="-5" dirty="0">
                <a:solidFill>
                  <a:srgbClr val="CC0000"/>
                </a:solidFill>
                <a:latin typeface="Arial"/>
                <a:cs typeface="Arial"/>
              </a:rPr>
              <a:t>verser(float</a:t>
            </a:r>
            <a:r>
              <a:rPr sz="1400" b="1" spc="-100" dirty="0">
                <a:solidFill>
                  <a:srgbClr val="CC0000"/>
                </a:solidFill>
                <a:latin typeface="Arial"/>
                <a:cs typeface="Arial"/>
              </a:rPr>
              <a:t> </a:t>
            </a:r>
            <a:r>
              <a:rPr sz="1400" b="1" dirty="0">
                <a:solidFill>
                  <a:srgbClr val="CC0000"/>
                </a:solidFill>
                <a:latin typeface="Arial"/>
                <a:cs typeface="Arial"/>
              </a:rPr>
              <a:t>mt)  </a:t>
            </a:r>
            <a:r>
              <a:rPr sz="1400" b="1" spc="-5" dirty="0">
                <a:solidFill>
                  <a:srgbClr val="CC0000"/>
                </a:solidFill>
                <a:latin typeface="Arial"/>
                <a:cs typeface="Arial"/>
              </a:rPr>
              <a:t>retirer(float </a:t>
            </a:r>
            <a:r>
              <a:rPr sz="1400" b="1" dirty="0">
                <a:solidFill>
                  <a:srgbClr val="CC0000"/>
                </a:solidFill>
                <a:latin typeface="Arial"/>
                <a:cs typeface="Arial"/>
              </a:rPr>
              <a:t>mt)  </a:t>
            </a:r>
            <a:r>
              <a:rPr sz="1400" b="1" spc="-5" dirty="0">
                <a:solidFill>
                  <a:srgbClr val="CC0000"/>
                </a:solidFill>
                <a:latin typeface="Arial"/>
                <a:cs typeface="Arial"/>
              </a:rPr>
              <a:t>toString()</a:t>
            </a:r>
            <a:endParaRPr sz="1400">
              <a:latin typeface="Arial"/>
              <a:cs typeface="Arial"/>
            </a:endParaRPr>
          </a:p>
        </p:txBody>
      </p:sp>
      <p:sp>
        <p:nvSpPr>
          <p:cNvPr id="31" name="object 31"/>
          <p:cNvSpPr/>
          <p:nvPr/>
        </p:nvSpPr>
        <p:spPr>
          <a:xfrm>
            <a:off x="7002653" y="5434584"/>
            <a:ext cx="1871980" cy="0"/>
          </a:xfrm>
          <a:custGeom>
            <a:avLst/>
            <a:gdLst/>
            <a:ahLst/>
            <a:cxnLst/>
            <a:rect l="l" t="t" r="r" b="b"/>
            <a:pathLst>
              <a:path w="1871979">
                <a:moveTo>
                  <a:pt x="0" y="0"/>
                </a:moveTo>
                <a:lnTo>
                  <a:pt x="1871472" y="0"/>
                </a:lnTo>
              </a:path>
            </a:pathLst>
          </a:custGeom>
          <a:ln w="12192">
            <a:solidFill>
              <a:srgbClr val="000000"/>
            </a:solidFill>
          </a:ln>
        </p:spPr>
        <p:txBody>
          <a:bodyPr wrap="square" lIns="0" tIns="0" rIns="0" bIns="0" rtlCol="0"/>
          <a:lstStyle/>
          <a:p>
            <a:endParaRPr/>
          </a:p>
        </p:txBody>
      </p:sp>
      <p:sp>
        <p:nvSpPr>
          <p:cNvPr id="32" name="object 32"/>
          <p:cNvSpPr/>
          <p:nvPr/>
        </p:nvSpPr>
        <p:spPr>
          <a:xfrm>
            <a:off x="7002653" y="6084570"/>
            <a:ext cx="1871980" cy="0"/>
          </a:xfrm>
          <a:custGeom>
            <a:avLst/>
            <a:gdLst/>
            <a:ahLst/>
            <a:cxnLst/>
            <a:rect l="l" t="t" r="r" b="b"/>
            <a:pathLst>
              <a:path w="1871979">
                <a:moveTo>
                  <a:pt x="0" y="0"/>
                </a:moveTo>
                <a:lnTo>
                  <a:pt x="1871472" y="0"/>
                </a:lnTo>
              </a:path>
            </a:pathLst>
          </a:custGeom>
          <a:ln w="10667">
            <a:solidFill>
              <a:srgbClr val="000000"/>
            </a:solidFill>
          </a:ln>
        </p:spPr>
        <p:txBody>
          <a:bodyPr wrap="square" lIns="0" tIns="0" rIns="0" bIns="0" rtlCol="0"/>
          <a:lstStyle/>
          <a:p>
            <a:endParaRPr/>
          </a:p>
        </p:txBody>
      </p:sp>
      <p:sp>
        <p:nvSpPr>
          <p:cNvPr id="33" name="object 33"/>
          <p:cNvSpPr/>
          <p:nvPr/>
        </p:nvSpPr>
        <p:spPr>
          <a:xfrm>
            <a:off x="6998081" y="3777996"/>
            <a:ext cx="1880870" cy="1226820"/>
          </a:xfrm>
          <a:custGeom>
            <a:avLst/>
            <a:gdLst/>
            <a:ahLst/>
            <a:cxnLst/>
            <a:rect l="l" t="t" r="r" b="b"/>
            <a:pathLst>
              <a:path w="1880870" h="1226820">
                <a:moveTo>
                  <a:pt x="9144" y="0"/>
                </a:moveTo>
                <a:lnTo>
                  <a:pt x="0" y="0"/>
                </a:lnTo>
                <a:lnTo>
                  <a:pt x="0" y="1226820"/>
                </a:lnTo>
                <a:lnTo>
                  <a:pt x="1880616" y="1226820"/>
                </a:lnTo>
                <a:lnTo>
                  <a:pt x="1880616" y="1222247"/>
                </a:lnTo>
                <a:lnTo>
                  <a:pt x="9144" y="1222247"/>
                </a:lnTo>
                <a:lnTo>
                  <a:pt x="4572" y="1216152"/>
                </a:lnTo>
                <a:lnTo>
                  <a:pt x="9144" y="1216152"/>
                </a:lnTo>
                <a:lnTo>
                  <a:pt x="9144" y="0"/>
                </a:lnTo>
                <a:close/>
              </a:path>
              <a:path w="1880870" h="1226820">
                <a:moveTo>
                  <a:pt x="9144" y="1216152"/>
                </a:moveTo>
                <a:lnTo>
                  <a:pt x="4572" y="1216152"/>
                </a:lnTo>
                <a:lnTo>
                  <a:pt x="9144" y="1222247"/>
                </a:lnTo>
                <a:lnTo>
                  <a:pt x="9144" y="1216152"/>
                </a:lnTo>
                <a:close/>
              </a:path>
              <a:path w="1880870" h="1226820">
                <a:moveTo>
                  <a:pt x="1871472" y="1216152"/>
                </a:moveTo>
                <a:lnTo>
                  <a:pt x="9144" y="1216152"/>
                </a:lnTo>
                <a:lnTo>
                  <a:pt x="9144" y="1222247"/>
                </a:lnTo>
                <a:lnTo>
                  <a:pt x="1871472" y="1222247"/>
                </a:lnTo>
                <a:lnTo>
                  <a:pt x="1871472" y="1216152"/>
                </a:lnTo>
                <a:close/>
              </a:path>
              <a:path w="1880870" h="1226820">
                <a:moveTo>
                  <a:pt x="1880616" y="0"/>
                </a:moveTo>
                <a:lnTo>
                  <a:pt x="1871472" y="0"/>
                </a:lnTo>
                <a:lnTo>
                  <a:pt x="1871472" y="1222247"/>
                </a:lnTo>
                <a:lnTo>
                  <a:pt x="1876044" y="1216152"/>
                </a:lnTo>
                <a:lnTo>
                  <a:pt x="1880616" y="1216152"/>
                </a:lnTo>
                <a:lnTo>
                  <a:pt x="1880616" y="0"/>
                </a:lnTo>
                <a:close/>
              </a:path>
              <a:path w="1880870" h="1226820">
                <a:moveTo>
                  <a:pt x="1880616" y="1216152"/>
                </a:moveTo>
                <a:lnTo>
                  <a:pt x="1876044" y="1216152"/>
                </a:lnTo>
                <a:lnTo>
                  <a:pt x="1871472" y="1222247"/>
                </a:lnTo>
                <a:lnTo>
                  <a:pt x="1880616" y="1222247"/>
                </a:lnTo>
                <a:lnTo>
                  <a:pt x="1880616" y="1216152"/>
                </a:lnTo>
                <a:close/>
              </a:path>
            </a:pathLst>
          </a:custGeom>
          <a:solidFill>
            <a:srgbClr val="000000"/>
          </a:solidFill>
        </p:spPr>
        <p:txBody>
          <a:bodyPr wrap="square" lIns="0" tIns="0" rIns="0" bIns="0" rtlCol="0"/>
          <a:lstStyle/>
          <a:p>
            <a:endParaRPr/>
          </a:p>
        </p:txBody>
      </p:sp>
      <p:sp>
        <p:nvSpPr>
          <p:cNvPr id="34" name="object 34"/>
          <p:cNvSpPr txBox="1"/>
          <p:nvPr/>
        </p:nvSpPr>
        <p:spPr>
          <a:xfrm>
            <a:off x="7002653" y="3777996"/>
            <a:ext cx="1871980" cy="1222375"/>
          </a:xfrm>
          <a:prstGeom prst="rect">
            <a:avLst/>
          </a:prstGeom>
        </p:spPr>
        <p:txBody>
          <a:bodyPr vert="horz" wrap="square" lIns="0" tIns="0" rIns="0" bIns="0" rtlCol="0">
            <a:spAutoFit/>
          </a:bodyPr>
          <a:lstStyle/>
          <a:p>
            <a:pPr marL="89535" algn="just">
              <a:lnSpc>
                <a:spcPts val="1600"/>
              </a:lnSpc>
            </a:pPr>
            <a:r>
              <a:rPr sz="1400" b="1" spc="-5" dirty="0">
                <a:solidFill>
                  <a:srgbClr val="000065"/>
                </a:solidFill>
                <a:latin typeface="Arial"/>
                <a:cs typeface="Arial"/>
              </a:rPr>
              <a:t>Solde=</a:t>
            </a:r>
            <a:r>
              <a:rPr sz="1400" b="1" spc="-5" dirty="0">
                <a:solidFill>
                  <a:srgbClr val="CC0000"/>
                </a:solidFill>
                <a:latin typeface="Arial"/>
                <a:cs typeface="Arial"/>
              </a:rPr>
              <a:t>8000</a:t>
            </a:r>
            <a:endParaRPr sz="1400">
              <a:latin typeface="Arial"/>
              <a:cs typeface="Arial"/>
            </a:endParaRPr>
          </a:p>
          <a:p>
            <a:pPr marL="89535" marR="482600" algn="just">
              <a:lnSpc>
                <a:spcPct val="150000"/>
              </a:lnSpc>
            </a:pPr>
            <a:r>
              <a:rPr sz="1400" b="1" spc="-5" dirty="0">
                <a:solidFill>
                  <a:srgbClr val="CC0000"/>
                </a:solidFill>
                <a:latin typeface="Arial"/>
                <a:cs typeface="Arial"/>
              </a:rPr>
              <a:t>verser(float</a:t>
            </a:r>
            <a:r>
              <a:rPr sz="1400" b="1" spc="-100" dirty="0">
                <a:solidFill>
                  <a:srgbClr val="CC0000"/>
                </a:solidFill>
                <a:latin typeface="Arial"/>
                <a:cs typeface="Arial"/>
              </a:rPr>
              <a:t> </a:t>
            </a:r>
            <a:r>
              <a:rPr sz="1400" b="1" dirty="0">
                <a:solidFill>
                  <a:srgbClr val="CC0000"/>
                </a:solidFill>
                <a:latin typeface="Arial"/>
                <a:cs typeface="Arial"/>
              </a:rPr>
              <a:t>mt)  </a:t>
            </a:r>
            <a:r>
              <a:rPr sz="1400" b="1" spc="-5" dirty="0">
                <a:solidFill>
                  <a:srgbClr val="CC0000"/>
                </a:solidFill>
                <a:latin typeface="Arial"/>
                <a:cs typeface="Arial"/>
              </a:rPr>
              <a:t>retirer(float </a:t>
            </a:r>
            <a:r>
              <a:rPr sz="1400" b="1" dirty="0">
                <a:solidFill>
                  <a:srgbClr val="CC0000"/>
                </a:solidFill>
                <a:latin typeface="Arial"/>
                <a:cs typeface="Arial"/>
              </a:rPr>
              <a:t>mt)  </a:t>
            </a:r>
            <a:r>
              <a:rPr sz="1400" b="1" spc="-5" dirty="0">
                <a:solidFill>
                  <a:srgbClr val="CC0000"/>
                </a:solidFill>
                <a:latin typeface="Arial"/>
                <a:cs typeface="Arial"/>
              </a:rPr>
              <a:t>toString()</a:t>
            </a:r>
            <a:endParaRPr sz="1400">
              <a:latin typeface="Arial"/>
              <a:cs typeface="Arial"/>
            </a:endParaRPr>
          </a:p>
        </p:txBody>
      </p:sp>
      <p:sp>
        <p:nvSpPr>
          <p:cNvPr id="35" name="object 35"/>
          <p:cNvSpPr/>
          <p:nvPr/>
        </p:nvSpPr>
        <p:spPr>
          <a:xfrm>
            <a:off x="7002653" y="3777996"/>
            <a:ext cx="1871980" cy="1222375"/>
          </a:xfrm>
          <a:custGeom>
            <a:avLst/>
            <a:gdLst/>
            <a:ahLst/>
            <a:cxnLst/>
            <a:rect l="l" t="t" r="r" b="b"/>
            <a:pathLst>
              <a:path w="1871979" h="1222375">
                <a:moveTo>
                  <a:pt x="0" y="1222247"/>
                </a:moveTo>
                <a:lnTo>
                  <a:pt x="1871472" y="1222247"/>
                </a:lnTo>
                <a:lnTo>
                  <a:pt x="1871472" y="0"/>
                </a:lnTo>
                <a:lnTo>
                  <a:pt x="0" y="0"/>
                </a:lnTo>
                <a:lnTo>
                  <a:pt x="0" y="1222247"/>
                </a:lnTo>
                <a:close/>
              </a:path>
            </a:pathLst>
          </a:custGeom>
          <a:solidFill>
            <a:srgbClr val="FFFFFF"/>
          </a:solidFill>
        </p:spPr>
        <p:txBody>
          <a:bodyPr wrap="square" lIns="0" tIns="0" rIns="0" bIns="0" rtlCol="0"/>
          <a:lstStyle/>
          <a:p>
            <a:endParaRPr/>
          </a:p>
        </p:txBody>
      </p:sp>
      <p:sp>
        <p:nvSpPr>
          <p:cNvPr id="36" name="object 36"/>
          <p:cNvSpPr/>
          <p:nvPr/>
        </p:nvSpPr>
        <p:spPr>
          <a:xfrm>
            <a:off x="6998081" y="3777996"/>
            <a:ext cx="1880870" cy="1226820"/>
          </a:xfrm>
          <a:custGeom>
            <a:avLst/>
            <a:gdLst/>
            <a:ahLst/>
            <a:cxnLst/>
            <a:rect l="l" t="t" r="r" b="b"/>
            <a:pathLst>
              <a:path w="1880870" h="1226820">
                <a:moveTo>
                  <a:pt x="9144" y="0"/>
                </a:moveTo>
                <a:lnTo>
                  <a:pt x="0" y="0"/>
                </a:lnTo>
                <a:lnTo>
                  <a:pt x="0" y="1226820"/>
                </a:lnTo>
                <a:lnTo>
                  <a:pt x="1880616" y="1226820"/>
                </a:lnTo>
                <a:lnTo>
                  <a:pt x="1880616" y="1222247"/>
                </a:lnTo>
                <a:lnTo>
                  <a:pt x="9144" y="1222247"/>
                </a:lnTo>
                <a:lnTo>
                  <a:pt x="4572" y="1216152"/>
                </a:lnTo>
                <a:lnTo>
                  <a:pt x="9144" y="1216152"/>
                </a:lnTo>
                <a:lnTo>
                  <a:pt x="9144" y="0"/>
                </a:lnTo>
                <a:close/>
              </a:path>
              <a:path w="1880870" h="1226820">
                <a:moveTo>
                  <a:pt x="9144" y="1216152"/>
                </a:moveTo>
                <a:lnTo>
                  <a:pt x="4572" y="1216152"/>
                </a:lnTo>
                <a:lnTo>
                  <a:pt x="9144" y="1222247"/>
                </a:lnTo>
                <a:lnTo>
                  <a:pt x="9144" y="1216152"/>
                </a:lnTo>
                <a:close/>
              </a:path>
              <a:path w="1880870" h="1226820">
                <a:moveTo>
                  <a:pt x="1871472" y="1216152"/>
                </a:moveTo>
                <a:lnTo>
                  <a:pt x="9144" y="1216152"/>
                </a:lnTo>
                <a:lnTo>
                  <a:pt x="9144" y="1222247"/>
                </a:lnTo>
                <a:lnTo>
                  <a:pt x="1871472" y="1222247"/>
                </a:lnTo>
                <a:lnTo>
                  <a:pt x="1871472" y="1216152"/>
                </a:lnTo>
                <a:close/>
              </a:path>
              <a:path w="1880870" h="1226820">
                <a:moveTo>
                  <a:pt x="1880616" y="0"/>
                </a:moveTo>
                <a:lnTo>
                  <a:pt x="1871472" y="0"/>
                </a:lnTo>
                <a:lnTo>
                  <a:pt x="1871472" y="1222247"/>
                </a:lnTo>
                <a:lnTo>
                  <a:pt x="1876044" y="1216152"/>
                </a:lnTo>
                <a:lnTo>
                  <a:pt x="1880616" y="1216152"/>
                </a:lnTo>
                <a:lnTo>
                  <a:pt x="1880616" y="0"/>
                </a:lnTo>
                <a:close/>
              </a:path>
              <a:path w="1880870" h="1226820">
                <a:moveTo>
                  <a:pt x="1880616" y="1216152"/>
                </a:moveTo>
                <a:lnTo>
                  <a:pt x="1876044" y="1216152"/>
                </a:lnTo>
                <a:lnTo>
                  <a:pt x="1871472" y="1222247"/>
                </a:lnTo>
                <a:lnTo>
                  <a:pt x="1880616" y="1222247"/>
                </a:lnTo>
                <a:lnTo>
                  <a:pt x="1880616" y="1216152"/>
                </a:lnTo>
                <a:close/>
              </a:path>
            </a:pathLst>
          </a:custGeom>
          <a:solidFill>
            <a:srgbClr val="000000"/>
          </a:solidFill>
        </p:spPr>
        <p:txBody>
          <a:bodyPr wrap="square" lIns="0" tIns="0" rIns="0" bIns="0" rtlCol="0"/>
          <a:lstStyle/>
          <a:p>
            <a:endParaRPr/>
          </a:p>
        </p:txBody>
      </p:sp>
      <p:sp>
        <p:nvSpPr>
          <p:cNvPr id="37" name="object 37"/>
          <p:cNvSpPr txBox="1"/>
          <p:nvPr/>
        </p:nvSpPr>
        <p:spPr>
          <a:xfrm>
            <a:off x="7079881" y="3341116"/>
            <a:ext cx="990600" cy="658495"/>
          </a:xfrm>
          <a:prstGeom prst="rect">
            <a:avLst/>
          </a:prstGeom>
        </p:spPr>
        <p:txBody>
          <a:bodyPr vert="horz" wrap="square" lIns="0" tIns="0" rIns="0" bIns="0" rtlCol="0">
            <a:spAutoFit/>
          </a:bodyPr>
          <a:lstStyle/>
          <a:p>
            <a:pPr marL="12700" marR="5080">
              <a:lnSpc>
                <a:spcPct val="150000"/>
              </a:lnSpc>
            </a:pPr>
            <a:r>
              <a:rPr sz="1400" b="1" spc="-5" dirty="0">
                <a:solidFill>
                  <a:srgbClr val="000065"/>
                </a:solidFill>
                <a:latin typeface="Arial"/>
                <a:cs typeface="Arial"/>
              </a:rPr>
              <a:t>code=1  s</a:t>
            </a:r>
            <a:r>
              <a:rPr sz="1400" b="1" spc="-10" dirty="0">
                <a:solidFill>
                  <a:srgbClr val="000065"/>
                </a:solidFill>
                <a:latin typeface="Arial"/>
                <a:cs typeface="Arial"/>
              </a:rPr>
              <a:t>o</a:t>
            </a:r>
            <a:r>
              <a:rPr sz="1400" b="1" spc="5" dirty="0">
                <a:solidFill>
                  <a:srgbClr val="000065"/>
                </a:solidFill>
                <a:latin typeface="Arial"/>
                <a:cs typeface="Arial"/>
              </a:rPr>
              <a:t>l</a:t>
            </a:r>
            <a:r>
              <a:rPr sz="1400" b="1" spc="-10" dirty="0">
                <a:solidFill>
                  <a:srgbClr val="000065"/>
                </a:solidFill>
                <a:latin typeface="Arial"/>
                <a:cs typeface="Arial"/>
              </a:rPr>
              <a:t>d</a:t>
            </a:r>
            <a:r>
              <a:rPr sz="1400" b="1" spc="-5" dirty="0">
                <a:solidFill>
                  <a:srgbClr val="000065"/>
                </a:solidFill>
                <a:latin typeface="Arial"/>
                <a:cs typeface="Arial"/>
              </a:rPr>
              <a:t>e=</a:t>
            </a:r>
            <a:r>
              <a:rPr sz="1400" b="1" spc="-5" dirty="0">
                <a:solidFill>
                  <a:srgbClr val="006533"/>
                </a:solidFill>
                <a:latin typeface="Arial"/>
                <a:cs typeface="Arial"/>
              </a:rPr>
              <a:t>6000</a:t>
            </a:r>
            <a:endParaRPr sz="1400">
              <a:latin typeface="Arial"/>
              <a:cs typeface="Arial"/>
            </a:endParaRPr>
          </a:p>
        </p:txBody>
      </p:sp>
      <p:sp>
        <p:nvSpPr>
          <p:cNvPr id="38" name="object 38"/>
          <p:cNvSpPr txBox="1"/>
          <p:nvPr/>
        </p:nvSpPr>
        <p:spPr>
          <a:xfrm>
            <a:off x="7079881" y="3981196"/>
            <a:ext cx="1316355" cy="978535"/>
          </a:xfrm>
          <a:prstGeom prst="rect">
            <a:avLst/>
          </a:prstGeom>
        </p:spPr>
        <p:txBody>
          <a:bodyPr vert="horz" wrap="square" lIns="0" tIns="0" rIns="0" bIns="0" rtlCol="0">
            <a:spAutoFit/>
          </a:bodyPr>
          <a:lstStyle/>
          <a:p>
            <a:pPr marL="12700" marR="5080" algn="just">
              <a:lnSpc>
                <a:spcPct val="150000"/>
              </a:lnSpc>
            </a:pPr>
            <a:r>
              <a:rPr sz="1400" b="1" spc="-5" dirty="0">
                <a:solidFill>
                  <a:srgbClr val="CC0000"/>
                </a:solidFill>
                <a:latin typeface="Arial"/>
                <a:cs typeface="Arial"/>
              </a:rPr>
              <a:t>verser(float</a:t>
            </a:r>
            <a:r>
              <a:rPr sz="1400" b="1" spc="-100" dirty="0">
                <a:solidFill>
                  <a:srgbClr val="CC0000"/>
                </a:solidFill>
                <a:latin typeface="Arial"/>
                <a:cs typeface="Arial"/>
              </a:rPr>
              <a:t> </a:t>
            </a:r>
            <a:r>
              <a:rPr sz="1400" b="1" dirty="0">
                <a:solidFill>
                  <a:srgbClr val="CC0000"/>
                </a:solidFill>
                <a:latin typeface="Arial"/>
                <a:cs typeface="Arial"/>
              </a:rPr>
              <a:t>mt)  </a:t>
            </a:r>
            <a:r>
              <a:rPr sz="1400" b="1" spc="-5" dirty="0">
                <a:solidFill>
                  <a:srgbClr val="CC0000"/>
                </a:solidFill>
                <a:latin typeface="Arial"/>
                <a:cs typeface="Arial"/>
              </a:rPr>
              <a:t>retirer(float </a:t>
            </a:r>
            <a:r>
              <a:rPr sz="1400" b="1" dirty="0">
                <a:solidFill>
                  <a:srgbClr val="CC0000"/>
                </a:solidFill>
                <a:latin typeface="Arial"/>
                <a:cs typeface="Arial"/>
              </a:rPr>
              <a:t>mt)  </a:t>
            </a:r>
            <a:r>
              <a:rPr sz="1400" b="1" spc="-5" dirty="0">
                <a:solidFill>
                  <a:srgbClr val="CC0000"/>
                </a:solidFill>
                <a:latin typeface="Arial"/>
                <a:cs typeface="Arial"/>
              </a:rPr>
              <a:t>toString()</a:t>
            </a:r>
            <a:endParaRPr sz="1400">
              <a:latin typeface="Arial"/>
              <a:cs typeface="Arial"/>
            </a:endParaRPr>
          </a:p>
        </p:txBody>
      </p:sp>
      <p:sp>
        <p:nvSpPr>
          <p:cNvPr id="39" name="object 39"/>
          <p:cNvSpPr/>
          <p:nvPr/>
        </p:nvSpPr>
        <p:spPr>
          <a:xfrm>
            <a:off x="7002653" y="3995165"/>
            <a:ext cx="1871980" cy="0"/>
          </a:xfrm>
          <a:custGeom>
            <a:avLst/>
            <a:gdLst/>
            <a:ahLst/>
            <a:cxnLst/>
            <a:rect l="l" t="t" r="r" b="b"/>
            <a:pathLst>
              <a:path w="1871979">
                <a:moveTo>
                  <a:pt x="0" y="0"/>
                </a:moveTo>
                <a:lnTo>
                  <a:pt x="1871472" y="0"/>
                </a:lnTo>
              </a:path>
            </a:pathLst>
          </a:custGeom>
          <a:ln w="10667">
            <a:solidFill>
              <a:srgbClr val="000000"/>
            </a:solidFill>
          </a:ln>
        </p:spPr>
        <p:txBody>
          <a:bodyPr wrap="square" lIns="0" tIns="0" rIns="0" bIns="0" rtlCol="0"/>
          <a:lstStyle/>
          <a:p>
            <a:endParaRPr/>
          </a:p>
        </p:txBody>
      </p:sp>
      <p:sp>
        <p:nvSpPr>
          <p:cNvPr id="41" name="object 41"/>
          <p:cNvSpPr/>
          <p:nvPr/>
        </p:nvSpPr>
        <p:spPr>
          <a:xfrm>
            <a:off x="3396869" y="6224015"/>
            <a:ext cx="3251200" cy="873760"/>
          </a:xfrm>
          <a:custGeom>
            <a:avLst/>
            <a:gdLst/>
            <a:ahLst/>
            <a:cxnLst/>
            <a:rect l="l" t="t" r="r" b="b"/>
            <a:pathLst>
              <a:path w="3251200" h="873759">
                <a:moveTo>
                  <a:pt x="3250691" y="0"/>
                </a:moveTo>
                <a:lnTo>
                  <a:pt x="0" y="0"/>
                </a:lnTo>
                <a:lnTo>
                  <a:pt x="0" y="873252"/>
                </a:lnTo>
                <a:lnTo>
                  <a:pt x="3250691" y="873252"/>
                </a:lnTo>
                <a:lnTo>
                  <a:pt x="3250691" y="867156"/>
                </a:lnTo>
                <a:lnTo>
                  <a:pt x="10667" y="867156"/>
                </a:lnTo>
                <a:lnTo>
                  <a:pt x="4571" y="862584"/>
                </a:lnTo>
                <a:lnTo>
                  <a:pt x="10667" y="862584"/>
                </a:lnTo>
                <a:lnTo>
                  <a:pt x="10667" y="9144"/>
                </a:lnTo>
                <a:lnTo>
                  <a:pt x="4571" y="9144"/>
                </a:lnTo>
                <a:lnTo>
                  <a:pt x="10667" y="4572"/>
                </a:lnTo>
                <a:lnTo>
                  <a:pt x="3250691" y="4572"/>
                </a:lnTo>
                <a:lnTo>
                  <a:pt x="3250691" y="0"/>
                </a:lnTo>
                <a:close/>
              </a:path>
              <a:path w="3251200" h="873759">
                <a:moveTo>
                  <a:pt x="10667" y="862584"/>
                </a:moveTo>
                <a:lnTo>
                  <a:pt x="4571" y="862584"/>
                </a:lnTo>
                <a:lnTo>
                  <a:pt x="10667" y="867156"/>
                </a:lnTo>
                <a:lnTo>
                  <a:pt x="10667" y="862584"/>
                </a:lnTo>
                <a:close/>
              </a:path>
              <a:path w="3251200" h="873759">
                <a:moveTo>
                  <a:pt x="3240024" y="862584"/>
                </a:moveTo>
                <a:lnTo>
                  <a:pt x="10667" y="862584"/>
                </a:lnTo>
                <a:lnTo>
                  <a:pt x="10667" y="867156"/>
                </a:lnTo>
                <a:lnTo>
                  <a:pt x="3240024" y="867156"/>
                </a:lnTo>
                <a:lnTo>
                  <a:pt x="3240024" y="862584"/>
                </a:lnTo>
                <a:close/>
              </a:path>
              <a:path w="3251200" h="873759">
                <a:moveTo>
                  <a:pt x="3240024" y="4572"/>
                </a:moveTo>
                <a:lnTo>
                  <a:pt x="3240024" y="867156"/>
                </a:lnTo>
                <a:lnTo>
                  <a:pt x="3244596" y="862584"/>
                </a:lnTo>
                <a:lnTo>
                  <a:pt x="3250691" y="862584"/>
                </a:lnTo>
                <a:lnTo>
                  <a:pt x="3250691" y="9144"/>
                </a:lnTo>
                <a:lnTo>
                  <a:pt x="3244596" y="9144"/>
                </a:lnTo>
                <a:lnTo>
                  <a:pt x="3240024" y="4572"/>
                </a:lnTo>
                <a:close/>
              </a:path>
              <a:path w="3251200" h="873759">
                <a:moveTo>
                  <a:pt x="3250691" y="862584"/>
                </a:moveTo>
                <a:lnTo>
                  <a:pt x="3244596" y="862584"/>
                </a:lnTo>
                <a:lnTo>
                  <a:pt x="3240024" y="867156"/>
                </a:lnTo>
                <a:lnTo>
                  <a:pt x="3250691" y="867156"/>
                </a:lnTo>
                <a:lnTo>
                  <a:pt x="3250691" y="862584"/>
                </a:lnTo>
                <a:close/>
              </a:path>
              <a:path w="3251200" h="873759">
                <a:moveTo>
                  <a:pt x="10667" y="4572"/>
                </a:moveTo>
                <a:lnTo>
                  <a:pt x="4571" y="9144"/>
                </a:lnTo>
                <a:lnTo>
                  <a:pt x="10667" y="9144"/>
                </a:lnTo>
                <a:lnTo>
                  <a:pt x="10667" y="4572"/>
                </a:lnTo>
                <a:close/>
              </a:path>
              <a:path w="3251200" h="873759">
                <a:moveTo>
                  <a:pt x="3240024" y="4572"/>
                </a:moveTo>
                <a:lnTo>
                  <a:pt x="10667" y="4572"/>
                </a:lnTo>
                <a:lnTo>
                  <a:pt x="10667" y="9144"/>
                </a:lnTo>
                <a:lnTo>
                  <a:pt x="3240024" y="9144"/>
                </a:lnTo>
                <a:lnTo>
                  <a:pt x="3240024" y="4572"/>
                </a:lnTo>
                <a:close/>
              </a:path>
              <a:path w="3251200" h="873759">
                <a:moveTo>
                  <a:pt x="3250691" y="4572"/>
                </a:moveTo>
                <a:lnTo>
                  <a:pt x="3240024" y="4572"/>
                </a:lnTo>
                <a:lnTo>
                  <a:pt x="3244596" y="9144"/>
                </a:lnTo>
                <a:lnTo>
                  <a:pt x="3250691" y="9144"/>
                </a:lnTo>
                <a:lnTo>
                  <a:pt x="3250691" y="4572"/>
                </a:lnTo>
                <a:close/>
              </a:path>
            </a:pathLst>
          </a:custGeom>
          <a:solidFill>
            <a:srgbClr val="800000"/>
          </a:solidFill>
        </p:spPr>
        <p:txBody>
          <a:bodyPr wrap="square" lIns="0" tIns="0" rIns="0" bIns="0" rtlCol="0"/>
          <a:lstStyle/>
          <a:p>
            <a:endParaRPr/>
          </a:p>
        </p:txBody>
      </p:sp>
      <p:sp>
        <p:nvSpPr>
          <p:cNvPr id="43" name="ZoneTexte 42"/>
          <p:cNvSpPr txBox="1"/>
          <p:nvPr/>
        </p:nvSpPr>
        <p:spPr>
          <a:xfrm>
            <a:off x="3803793" y="6537660"/>
            <a:ext cx="2286000" cy="369332"/>
          </a:xfrm>
          <a:prstGeom prst="rect">
            <a:avLst/>
          </a:prstGeom>
          <a:noFill/>
        </p:spPr>
        <p:txBody>
          <a:bodyPr wrap="square" rtlCol="0">
            <a:spAutoFit/>
          </a:bodyPr>
          <a:lstStyle/>
          <a:p>
            <a:r>
              <a:rPr lang="fr-FR" b="1" dirty="0">
                <a:solidFill>
                  <a:srgbClr val="00B050"/>
                </a:solidFill>
              </a:rPr>
              <a:t>Code =1,Solde =6000</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5007" y="289023"/>
            <a:ext cx="9223058" cy="400110"/>
          </a:xfrm>
          <a:prstGeom prst="rect">
            <a:avLst/>
          </a:prstGeom>
        </p:spPr>
        <p:txBody>
          <a:bodyPr vert="horz" wrap="square" lIns="0" tIns="0" rIns="0" bIns="0" rtlCol="0">
            <a:spAutoFit/>
          </a:bodyPr>
          <a:lstStyle/>
          <a:p>
            <a:pPr marL="12700">
              <a:lnSpc>
                <a:spcPct val="100000"/>
              </a:lnSpc>
            </a:pPr>
            <a:r>
              <a:rPr sz="2600" b="1" dirty="0"/>
              <a:t>Constructeur par défaut</a:t>
            </a:r>
          </a:p>
        </p:txBody>
      </p:sp>
      <p:sp>
        <p:nvSpPr>
          <p:cNvPr id="3" name="object 3"/>
          <p:cNvSpPr txBox="1"/>
          <p:nvPr/>
        </p:nvSpPr>
        <p:spPr>
          <a:xfrm>
            <a:off x="546100" y="1012495"/>
            <a:ext cx="7692390" cy="756617"/>
          </a:xfrm>
          <a:prstGeom prst="rect">
            <a:avLst/>
          </a:prstGeom>
        </p:spPr>
        <p:txBody>
          <a:bodyPr vert="horz" wrap="square" lIns="0" tIns="0" rIns="0" bIns="0" rtlCol="0">
            <a:spAutoFit/>
          </a:bodyPr>
          <a:lstStyle/>
          <a:p>
            <a:pPr marL="355600" marR="5080" indent="-342900">
              <a:lnSpc>
                <a:spcPct val="100000"/>
              </a:lnSpc>
              <a:buClr>
                <a:srgbClr val="CC9900"/>
              </a:buClr>
              <a:buSzPct val="63636"/>
              <a:buFont typeface="Wingdings"/>
              <a:buChar char=""/>
              <a:tabLst>
                <a:tab pos="354965" algn="l"/>
                <a:tab pos="355600" algn="l"/>
              </a:tabLst>
            </a:pPr>
            <a:r>
              <a:rPr sz="1500" kern="0" dirty="0">
                <a:solidFill>
                  <a:srgbClr val="002060"/>
                </a:solidFill>
                <a:latin typeface="Poppins" panose="00000500000000000000" pitchFamily="2" charset="0"/>
                <a:cs typeface="Poppins" panose="00000500000000000000" pitchFamily="2" charset="0"/>
              </a:rPr>
              <a:t>Quand on ne définit aucun constructeur pour une classe, le  compilateur crée le constructeur par défaut.</a:t>
            </a:r>
          </a:p>
          <a:p>
            <a:pPr marL="355600" marR="266700" indent="-342900">
              <a:lnSpc>
                <a:spcPct val="100000"/>
              </a:lnSpc>
              <a:spcBef>
                <a:spcPts val="525"/>
              </a:spcBef>
              <a:buClr>
                <a:srgbClr val="CC9900"/>
              </a:buClr>
              <a:buSzPct val="63636"/>
              <a:buFont typeface="Wingdings"/>
              <a:buChar char=""/>
              <a:tabLst>
                <a:tab pos="354965" algn="l"/>
                <a:tab pos="355600" algn="l"/>
              </a:tabLst>
            </a:pPr>
            <a:r>
              <a:rPr sz="1500" kern="0" dirty="0">
                <a:solidFill>
                  <a:srgbClr val="002060"/>
                </a:solidFill>
                <a:latin typeface="Poppins" panose="00000500000000000000" pitchFamily="2" charset="0"/>
                <a:cs typeface="Poppins" panose="00000500000000000000" pitchFamily="2" charset="0"/>
              </a:rPr>
              <a:t>Le constructeur par défaut n’a </a:t>
            </a:r>
            <a:r>
              <a:rPr sz="1500" kern="0" dirty="0" err="1">
                <a:solidFill>
                  <a:srgbClr val="002060"/>
                </a:solidFill>
                <a:latin typeface="Poppins" panose="00000500000000000000" pitchFamily="2" charset="0"/>
                <a:cs typeface="Poppins" panose="00000500000000000000" pitchFamily="2" charset="0"/>
              </a:rPr>
              <a:t>aucun</a:t>
            </a:r>
            <a:r>
              <a:rPr sz="1500" kern="0" dirty="0">
                <a:solidFill>
                  <a:srgbClr val="002060"/>
                </a:solidFill>
                <a:latin typeface="Poppins" panose="00000500000000000000" pitchFamily="2" charset="0"/>
                <a:cs typeface="Poppins" panose="00000500000000000000" pitchFamily="2" charset="0"/>
              </a:rPr>
              <a:t> </a:t>
            </a:r>
            <a:r>
              <a:rPr sz="1500" kern="0" dirty="0" err="1">
                <a:solidFill>
                  <a:srgbClr val="002060"/>
                </a:solidFill>
                <a:latin typeface="Poppins" panose="00000500000000000000" pitchFamily="2" charset="0"/>
                <a:cs typeface="Poppins" panose="00000500000000000000" pitchFamily="2" charset="0"/>
              </a:rPr>
              <a:t>paramètre</a:t>
            </a:r>
            <a:endParaRPr sz="1500" kern="0" dirty="0">
              <a:solidFill>
                <a:srgbClr val="002060"/>
              </a:solidFill>
              <a:latin typeface="Poppins" panose="00000500000000000000" pitchFamily="2" charset="0"/>
              <a:cs typeface="Poppins" panose="00000500000000000000" pitchFamily="2" charset="0"/>
            </a:endParaRPr>
          </a:p>
        </p:txBody>
      </p:sp>
      <p:sp>
        <p:nvSpPr>
          <p:cNvPr id="4" name="object 4"/>
          <p:cNvSpPr/>
          <p:nvPr/>
        </p:nvSpPr>
        <p:spPr>
          <a:xfrm>
            <a:off x="896868" y="2269315"/>
            <a:ext cx="4331335" cy="1012190"/>
          </a:xfrm>
          <a:custGeom>
            <a:avLst/>
            <a:gdLst/>
            <a:ahLst/>
            <a:cxnLst/>
            <a:rect l="l" t="t" r="r" b="b"/>
            <a:pathLst>
              <a:path w="4331335" h="1012189">
                <a:moveTo>
                  <a:pt x="4331200" y="0"/>
                </a:moveTo>
                <a:lnTo>
                  <a:pt x="0" y="0"/>
                </a:lnTo>
                <a:lnTo>
                  <a:pt x="0" y="1011936"/>
                </a:lnTo>
                <a:lnTo>
                  <a:pt x="9143" y="1011936"/>
                </a:lnTo>
                <a:lnTo>
                  <a:pt x="9143" y="9143"/>
                </a:lnTo>
                <a:lnTo>
                  <a:pt x="4571" y="9143"/>
                </a:lnTo>
                <a:lnTo>
                  <a:pt x="9143" y="4572"/>
                </a:lnTo>
                <a:lnTo>
                  <a:pt x="4331200" y="4572"/>
                </a:lnTo>
                <a:lnTo>
                  <a:pt x="4331200" y="0"/>
                </a:lnTo>
                <a:close/>
              </a:path>
              <a:path w="4331335" h="1012189">
                <a:moveTo>
                  <a:pt x="4322056" y="4572"/>
                </a:moveTo>
                <a:lnTo>
                  <a:pt x="4322056" y="1011936"/>
                </a:lnTo>
                <a:lnTo>
                  <a:pt x="4331200" y="1011936"/>
                </a:lnTo>
                <a:lnTo>
                  <a:pt x="4331200" y="9143"/>
                </a:lnTo>
                <a:lnTo>
                  <a:pt x="4326628" y="9143"/>
                </a:lnTo>
                <a:lnTo>
                  <a:pt x="4322056" y="4572"/>
                </a:lnTo>
                <a:close/>
              </a:path>
              <a:path w="4331335" h="1012189">
                <a:moveTo>
                  <a:pt x="9143" y="4572"/>
                </a:moveTo>
                <a:lnTo>
                  <a:pt x="4571" y="9143"/>
                </a:lnTo>
                <a:lnTo>
                  <a:pt x="9143" y="9143"/>
                </a:lnTo>
                <a:lnTo>
                  <a:pt x="9143" y="4572"/>
                </a:lnTo>
                <a:close/>
              </a:path>
              <a:path w="4331335" h="1012189">
                <a:moveTo>
                  <a:pt x="4322056" y="4572"/>
                </a:moveTo>
                <a:lnTo>
                  <a:pt x="9143" y="4572"/>
                </a:lnTo>
                <a:lnTo>
                  <a:pt x="9143" y="9143"/>
                </a:lnTo>
                <a:lnTo>
                  <a:pt x="4322056" y="9143"/>
                </a:lnTo>
                <a:lnTo>
                  <a:pt x="4322056" y="4572"/>
                </a:lnTo>
                <a:close/>
              </a:path>
              <a:path w="4331335" h="1012189">
                <a:moveTo>
                  <a:pt x="4331200" y="4572"/>
                </a:moveTo>
                <a:lnTo>
                  <a:pt x="4322056" y="4572"/>
                </a:lnTo>
                <a:lnTo>
                  <a:pt x="4326628" y="9143"/>
                </a:lnTo>
                <a:lnTo>
                  <a:pt x="4331200" y="9143"/>
                </a:lnTo>
                <a:lnTo>
                  <a:pt x="4331200" y="4572"/>
                </a:lnTo>
                <a:close/>
              </a:path>
            </a:pathLst>
          </a:custGeom>
          <a:solidFill>
            <a:srgbClr val="000000"/>
          </a:solidFill>
        </p:spPr>
        <p:txBody>
          <a:bodyPr wrap="square" lIns="0" tIns="0" rIns="0" bIns="0" rtlCol="0"/>
          <a:lstStyle/>
          <a:p>
            <a:endParaRPr/>
          </a:p>
        </p:txBody>
      </p:sp>
      <p:sp>
        <p:nvSpPr>
          <p:cNvPr id="5" name="object 5"/>
          <p:cNvSpPr/>
          <p:nvPr/>
        </p:nvSpPr>
        <p:spPr>
          <a:xfrm>
            <a:off x="5269865" y="2766060"/>
            <a:ext cx="4648200" cy="1012190"/>
          </a:xfrm>
          <a:custGeom>
            <a:avLst/>
            <a:gdLst/>
            <a:ahLst/>
            <a:cxnLst/>
            <a:rect l="l" t="t" r="r" b="b"/>
            <a:pathLst>
              <a:path w="4648200" h="1012189">
                <a:moveTo>
                  <a:pt x="4648200" y="0"/>
                </a:moveTo>
                <a:lnTo>
                  <a:pt x="0" y="0"/>
                </a:lnTo>
                <a:lnTo>
                  <a:pt x="0" y="1011936"/>
                </a:lnTo>
                <a:lnTo>
                  <a:pt x="10668" y="1011936"/>
                </a:lnTo>
                <a:lnTo>
                  <a:pt x="10668" y="9143"/>
                </a:lnTo>
                <a:lnTo>
                  <a:pt x="6096" y="9143"/>
                </a:lnTo>
                <a:lnTo>
                  <a:pt x="10668" y="4572"/>
                </a:lnTo>
                <a:lnTo>
                  <a:pt x="4648200" y="4572"/>
                </a:lnTo>
                <a:lnTo>
                  <a:pt x="4648200" y="0"/>
                </a:lnTo>
                <a:close/>
              </a:path>
              <a:path w="4648200" h="1012189">
                <a:moveTo>
                  <a:pt x="4643628" y="4572"/>
                </a:moveTo>
                <a:lnTo>
                  <a:pt x="4643628" y="1011936"/>
                </a:lnTo>
                <a:lnTo>
                  <a:pt x="4648200" y="1011936"/>
                </a:lnTo>
                <a:lnTo>
                  <a:pt x="4648200" y="9143"/>
                </a:lnTo>
                <a:lnTo>
                  <a:pt x="4643628" y="4572"/>
                </a:lnTo>
                <a:close/>
              </a:path>
              <a:path w="4648200" h="1012189">
                <a:moveTo>
                  <a:pt x="10668" y="4572"/>
                </a:moveTo>
                <a:lnTo>
                  <a:pt x="6096" y="9143"/>
                </a:lnTo>
                <a:lnTo>
                  <a:pt x="10668" y="9143"/>
                </a:lnTo>
                <a:lnTo>
                  <a:pt x="10668" y="4572"/>
                </a:lnTo>
                <a:close/>
              </a:path>
              <a:path w="4648200" h="1012189">
                <a:moveTo>
                  <a:pt x="4643628" y="4572"/>
                </a:moveTo>
                <a:lnTo>
                  <a:pt x="10668" y="4572"/>
                </a:lnTo>
                <a:lnTo>
                  <a:pt x="10668" y="9143"/>
                </a:lnTo>
                <a:lnTo>
                  <a:pt x="4643628" y="9143"/>
                </a:lnTo>
                <a:lnTo>
                  <a:pt x="4643628" y="4572"/>
                </a:lnTo>
                <a:close/>
              </a:path>
              <a:path w="4648200" h="1012189">
                <a:moveTo>
                  <a:pt x="4648200" y="4572"/>
                </a:moveTo>
                <a:lnTo>
                  <a:pt x="4643628" y="4572"/>
                </a:lnTo>
                <a:lnTo>
                  <a:pt x="4648200" y="9143"/>
                </a:lnTo>
                <a:lnTo>
                  <a:pt x="4648200" y="4572"/>
                </a:lnTo>
                <a:close/>
              </a:path>
            </a:pathLst>
          </a:custGeom>
          <a:solidFill>
            <a:srgbClr val="000000"/>
          </a:solidFill>
        </p:spPr>
        <p:txBody>
          <a:bodyPr wrap="square" lIns="0" tIns="0" rIns="0" bIns="0" rtlCol="0"/>
          <a:lstStyle/>
          <a:p>
            <a:endParaRPr/>
          </a:p>
        </p:txBody>
      </p:sp>
      <p:sp>
        <p:nvSpPr>
          <p:cNvPr id="6" name="object 6"/>
          <p:cNvSpPr txBox="1"/>
          <p:nvPr/>
        </p:nvSpPr>
        <p:spPr>
          <a:xfrm>
            <a:off x="5353189" y="2806191"/>
            <a:ext cx="3127375" cy="623570"/>
          </a:xfrm>
          <a:prstGeom prst="rect">
            <a:avLst/>
          </a:prstGeom>
        </p:spPr>
        <p:txBody>
          <a:bodyPr vert="horz" wrap="square" lIns="0" tIns="0" rIns="0" bIns="0" rtlCol="0">
            <a:spAutoFit/>
          </a:bodyPr>
          <a:lstStyle/>
          <a:p>
            <a:pPr marL="355600" marR="5080" indent="-342900">
              <a:lnSpc>
                <a:spcPct val="100000"/>
              </a:lnSpc>
            </a:pPr>
            <a:r>
              <a:rPr sz="2000" dirty="0">
                <a:latin typeface="Arial"/>
                <a:cs typeface="Arial"/>
              </a:rPr>
              <a:t>Instanciation </a:t>
            </a:r>
            <a:r>
              <a:rPr sz="2000" spc="5" dirty="0">
                <a:latin typeface="Arial"/>
                <a:cs typeface="Arial"/>
              </a:rPr>
              <a:t>en utilisant le  </a:t>
            </a:r>
            <a:r>
              <a:rPr sz="2000" dirty="0">
                <a:latin typeface="Arial"/>
                <a:cs typeface="Arial"/>
              </a:rPr>
              <a:t>constructeur </a:t>
            </a:r>
            <a:r>
              <a:rPr sz="2000" spc="5" dirty="0">
                <a:latin typeface="Arial"/>
                <a:cs typeface="Arial"/>
              </a:rPr>
              <a:t>par défaut</a:t>
            </a:r>
            <a:r>
              <a:rPr sz="2000" spc="-170" dirty="0">
                <a:latin typeface="Arial"/>
                <a:cs typeface="Arial"/>
              </a:rPr>
              <a:t> </a:t>
            </a:r>
            <a:r>
              <a:rPr sz="2000" dirty="0">
                <a:latin typeface="Arial"/>
                <a:cs typeface="Arial"/>
              </a:rPr>
              <a:t>:</a:t>
            </a:r>
            <a:endParaRPr sz="2000">
              <a:latin typeface="Arial"/>
              <a:cs typeface="Arial"/>
            </a:endParaRPr>
          </a:p>
        </p:txBody>
      </p:sp>
      <p:sp>
        <p:nvSpPr>
          <p:cNvPr id="8" name="object 8"/>
          <p:cNvSpPr txBox="1"/>
          <p:nvPr/>
        </p:nvSpPr>
        <p:spPr>
          <a:xfrm>
            <a:off x="9211957" y="6809231"/>
            <a:ext cx="168910" cy="201295"/>
          </a:xfrm>
          <a:prstGeom prst="rect">
            <a:avLst/>
          </a:prstGeom>
        </p:spPr>
        <p:txBody>
          <a:bodyPr vert="horz" wrap="square" lIns="0" tIns="0" rIns="0" bIns="0" rtlCol="0">
            <a:spAutoFit/>
          </a:bodyPr>
          <a:lstStyle/>
          <a:p>
            <a:pPr marL="12700">
              <a:lnSpc>
                <a:spcPct val="100000"/>
              </a:lnSpc>
            </a:pPr>
            <a:r>
              <a:rPr sz="1200" dirty="0">
                <a:latin typeface="Garamond"/>
                <a:cs typeface="Garamond"/>
              </a:rPr>
              <a:t>51</a:t>
            </a:r>
            <a:endParaRPr sz="1200">
              <a:latin typeface="Garamond"/>
              <a:cs typeface="Garamond"/>
            </a:endParaRPr>
          </a:p>
        </p:txBody>
      </p:sp>
      <p:sp>
        <p:nvSpPr>
          <p:cNvPr id="9" name="object 9"/>
          <p:cNvSpPr/>
          <p:nvPr/>
        </p:nvSpPr>
        <p:spPr>
          <a:xfrm>
            <a:off x="876180" y="3777996"/>
            <a:ext cx="4331335" cy="3246120"/>
          </a:xfrm>
          <a:custGeom>
            <a:avLst/>
            <a:gdLst/>
            <a:ahLst/>
            <a:cxnLst/>
            <a:rect l="l" t="t" r="r" b="b"/>
            <a:pathLst>
              <a:path w="4331335" h="3246120">
                <a:moveTo>
                  <a:pt x="9143" y="0"/>
                </a:moveTo>
                <a:lnTo>
                  <a:pt x="0" y="0"/>
                </a:lnTo>
                <a:lnTo>
                  <a:pt x="0" y="3246119"/>
                </a:lnTo>
                <a:lnTo>
                  <a:pt x="4331200" y="3246119"/>
                </a:lnTo>
                <a:lnTo>
                  <a:pt x="4331200" y="3241547"/>
                </a:lnTo>
                <a:lnTo>
                  <a:pt x="9143" y="3241547"/>
                </a:lnTo>
                <a:lnTo>
                  <a:pt x="4571" y="3235452"/>
                </a:lnTo>
                <a:lnTo>
                  <a:pt x="9143" y="3235452"/>
                </a:lnTo>
                <a:lnTo>
                  <a:pt x="9143" y="0"/>
                </a:lnTo>
                <a:close/>
              </a:path>
              <a:path w="4331335" h="3246120">
                <a:moveTo>
                  <a:pt x="9143" y="3235452"/>
                </a:moveTo>
                <a:lnTo>
                  <a:pt x="4571" y="3235452"/>
                </a:lnTo>
                <a:lnTo>
                  <a:pt x="9143" y="3241547"/>
                </a:lnTo>
                <a:lnTo>
                  <a:pt x="9143" y="3235452"/>
                </a:lnTo>
                <a:close/>
              </a:path>
              <a:path w="4331335" h="3246120">
                <a:moveTo>
                  <a:pt x="4322056" y="3235452"/>
                </a:moveTo>
                <a:lnTo>
                  <a:pt x="9143" y="3235452"/>
                </a:lnTo>
                <a:lnTo>
                  <a:pt x="9143" y="3241547"/>
                </a:lnTo>
                <a:lnTo>
                  <a:pt x="4322056" y="3241547"/>
                </a:lnTo>
                <a:lnTo>
                  <a:pt x="4322056" y="3235452"/>
                </a:lnTo>
                <a:close/>
              </a:path>
              <a:path w="4331335" h="3246120">
                <a:moveTo>
                  <a:pt x="4331200" y="0"/>
                </a:moveTo>
                <a:lnTo>
                  <a:pt x="4322056" y="0"/>
                </a:lnTo>
                <a:lnTo>
                  <a:pt x="4322056" y="3241547"/>
                </a:lnTo>
                <a:lnTo>
                  <a:pt x="4326628" y="3235452"/>
                </a:lnTo>
                <a:lnTo>
                  <a:pt x="4331200" y="3235452"/>
                </a:lnTo>
                <a:lnTo>
                  <a:pt x="4331200" y="0"/>
                </a:lnTo>
                <a:close/>
              </a:path>
              <a:path w="4331335" h="3246120">
                <a:moveTo>
                  <a:pt x="4331200" y="3235452"/>
                </a:moveTo>
                <a:lnTo>
                  <a:pt x="4326628" y="3235452"/>
                </a:lnTo>
                <a:lnTo>
                  <a:pt x="4322056" y="3241547"/>
                </a:lnTo>
                <a:lnTo>
                  <a:pt x="4331200" y="3241547"/>
                </a:lnTo>
                <a:lnTo>
                  <a:pt x="4331200" y="3235452"/>
                </a:lnTo>
                <a:close/>
              </a:path>
            </a:pathLst>
          </a:custGeom>
          <a:solidFill>
            <a:srgbClr val="000000"/>
          </a:solidFill>
        </p:spPr>
        <p:txBody>
          <a:bodyPr wrap="square" lIns="0" tIns="0" rIns="0" bIns="0" rtlCol="0"/>
          <a:lstStyle/>
          <a:p>
            <a:endParaRPr/>
          </a:p>
        </p:txBody>
      </p:sp>
      <p:sp>
        <p:nvSpPr>
          <p:cNvPr id="10" name="object 10"/>
          <p:cNvSpPr txBox="1"/>
          <p:nvPr/>
        </p:nvSpPr>
        <p:spPr>
          <a:xfrm>
            <a:off x="1305177" y="2381963"/>
            <a:ext cx="3164840" cy="1957070"/>
          </a:xfrm>
          <a:prstGeom prst="rect">
            <a:avLst/>
          </a:prstGeom>
        </p:spPr>
        <p:txBody>
          <a:bodyPr vert="horz" wrap="square" lIns="0" tIns="0" rIns="0" bIns="0" rtlCol="0">
            <a:spAutoFit/>
          </a:bodyPr>
          <a:lstStyle/>
          <a:p>
            <a:pPr marL="12700">
              <a:lnSpc>
                <a:spcPct val="100000"/>
              </a:lnSpc>
            </a:pPr>
            <a:r>
              <a:rPr sz="2000" dirty="0">
                <a:latin typeface="Arial"/>
                <a:cs typeface="Arial"/>
              </a:rPr>
              <a:t>Exemple </a:t>
            </a:r>
            <a:r>
              <a:rPr sz="2000" spc="5" dirty="0">
                <a:latin typeface="Arial"/>
                <a:cs typeface="Arial"/>
              </a:rPr>
              <a:t>de classe</a:t>
            </a:r>
            <a:r>
              <a:rPr sz="2000" spc="-165" dirty="0">
                <a:latin typeface="Arial"/>
                <a:cs typeface="Arial"/>
              </a:rPr>
              <a:t> </a:t>
            </a:r>
            <a:r>
              <a:rPr sz="2000" dirty="0">
                <a:latin typeface="Arial"/>
                <a:cs typeface="Arial"/>
              </a:rPr>
              <a:t>:</a:t>
            </a:r>
          </a:p>
          <a:p>
            <a:pPr marL="12700">
              <a:lnSpc>
                <a:spcPct val="100000"/>
              </a:lnSpc>
              <a:spcBef>
                <a:spcPts val="295"/>
              </a:spcBef>
              <a:tabLst>
                <a:tab pos="1787525" algn="l"/>
              </a:tabLst>
            </a:pPr>
            <a:r>
              <a:rPr sz="1800" b="1" spc="-10" dirty="0">
                <a:solidFill>
                  <a:srgbClr val="7F0055"/>
                </a:solidFill>
                <a:latin typeface="Courier New"/>
                <a:cs typeface="Courier New"/>
              </a:rPr>
              <a:t>public</a:t>
            </a:r>
            <a:r>
              <a:rPr sz="1800" b="1" dirty="0">
                <a:solidFill>
                  <a:srgbClr val="7F0055"/>
                </a:solidFill>
                <a:latin typeface="Courier New"/>
                <a:cs typeface="Courier New"/>
              </a:rPr>
              <a:t> </a:t>
            </a:r>
            <a:r>
              <a:rPr sz="1800" b="1" spc="-10" dirty="0">
                <a:solidFill>
                  <a:srgbClr val="7F0055"/>
                </a:solidFill>
                <a:latin typeface="Courier New"/>
                <a:cs typeface="Courier New"/>
              </a:rPr>
              <a:t>class	</a:t>
            </a:r>
            <a:r>
              <a:rPr sz="1800" spc="-10" dirty="0">
                <a:latin typeface="Courier New"/>
                <a:cs typeface="Courier New"/>
              </a:rPr>
              <a:t>Personne</a:t>
            </a:r>
            <a:r>
              <a:rPr sz="1800" spc="-110" dirty="0">
                <a:latin typeface="Courier New"/>
                <a:cs typeface="Courier New"/>
              </a:rPr>
              <a:t> </a:t>
            </a:r>
            <a:r>
              <a:rPr sz="1800" dirty="0">
                <a:latin typeface="Courier New"/>
                <a:cs typeface="Courier New"/>
              </a:rPr>
              <a:t>{</a:t>
            </a:r>
          </a:p>
          <a:p>
            <a:pPr marL="149225" marR="413384">
              <a:lnSpc>
                <a:spcPct val="120000"/>
              </a:lnSpc>
              <a:tabLst>
                <a:tab pos="1787525" algn="l"/>
              </a:tabLst>
            </a:pPr>
            <a:r>
              <a:rPr sz="1800" spc="-5" dirty="0">
                <a:latin typeface="Courier New"/>
                <a:cs typeface="Courier New"/>
              </a:rPr>
              <a:t>// </a:t>
            </a:r>
            <a:r>
              <a:rPr sz="1800" spc="-10" dirty="0">
                <a:latin typeface="Courier New"/>
                <a:cs typeface="Courier New"/>
              </a:rPr>
              <a:t>Les Attributs  </a:t>
            </a:r>
            <a:r>
              <a:rPr sz="1800" b="1" spc="-10" dirty="0">
                <a:solidFill>
                  <a:srgbClr val="7F0055"/>
                </a:solidFill>
                <a:latin typeface="Courier New"/>
                <a:cs typeface="Courier New"/>
              </a:rPr>
              <a:t>private</a:t>
            </a:r>
            <a:r>
              <a:rPr sz="1800" b="1" spc="-5" dirty="0">
                <a:solidFill>
                  <a:srgbClr val="7F0055"/>
                </a:solidFill>
                <a:latin typeface="Courier New"/>
                <a:cs typeface="Courier New"/>
              </a:rPr>
              <a:t> </a:t>
            </a:r>
            <a:r>
              <a:rPr sz="1800" b="1" spc="-10" dirty="0">
                <a:solidFill>
                  <a:srgbClr val="7F0055"/>
                </a:solidFill>
                <a:latin typeface="Courier New"/>
                <a:cs typeface="Courier New"/>
              </a:rPr>
              <a:t>int	</a:t>
            </a:r>
            <a:r>
              <a:rPr sz="1800" b="1" spc="-10" dirty="0">
                <a:solidFill>
                  <a:srgbClr val="0000C0"/>
                </a:solidFill>
                <a:latin typeface="Courier New"/>
                <a:cs typeface="Courier New"/>
              </a:rPr>
              <a:t>code</a:t>
            </a:r>
            <a:r>
              <a:rPr sz="1800" b="1" spc="-10" dirty="0">
                <a:latin typeface="Courier New"/>
                <a:cs typeface="Courier New"/>
              </a:rPr>
              <a:t>;  </a:t>
            </a:r>
            <a:r>
              <a:rPr sz="1800" b="1" spc="-10" dirty="0">
                <a:solidFill>
                  <a:srgbClr val="7F0055"/>
                </a:solidFill>
                <a:latin typeface="Courier New"/>
                <a:cs typeface="Courier New"/>
              </a:rPr>
              <a:t>private </a:t>
            </a:r>
            <a:r>
              <a:rPr sz="1800" b="1" spc="-10" dirty="0">
                <a:latin typeface="Courier New"/>
                <a:cs typeface="Courier New"/>
              </a:rPr>
              <a:t>String</a:t>
            </a:r>
            <a:r>
              <a:rPr sz="1800" b="1" spc="-80" dirty="0">
                <a:latin typeface="Courier New"/>
                <a:cs typeface="Courier New"/>
              </a:rPr>
              <a:t> </a:t>
            </a:r>
            <a:r>
              <a:rPr sz="1800" b="1" spc="-10" dirty="0">
                <a:solidFill>
                  <a:srgbClr val="0000C0"/>
                </a:solidFill>
                <a:latin typeface="Courier New"/>
                <a:cs typeface="Courier New"/>
              </a:rPr>
              <a:t>nom</a:t>
            </a:r>
            <a:r>
              <a:rPr sz="1800" b="1" spc="-10" dirty="0">
                <a:latin typeface="Courier New"/>
                <a:cs typeface="Courier New"/>
              </a:rPr>
              <a:t>;</a:t>
            </a:r>
            <a:endParaRPr sz="1800" dirty="0">
              <a:latin typeface="Courier New"/>
              <a:cs typeface="Courier New"/>
            </a:endParaRPr>
          </a:p>
          <a:p>
            <a:pPr marL="12700">
              <a:lnSpc>
                <a:spcPct val="100000"/>
              </a:lnSpc>
              <a:spcBef>
                <a:spcPts val="430"/>
              </a:spcBef>
            </a:pPr>
            <a:r>
              <a:rPr sz="1800" spc="-5" dirty="0">
                <a:latin typeface="Courier New"/>
                <a:cs typeface="Courier New"/>
              </a:rPr>
              <a:t>// </a:t>
            </a:r>
            <a:r>
              <a:rPr sz="1800" spc="-10" dirty="0">
                <a:latin typeface="Courier New"/>
                <a:cs typeface="Courier New"/>
              </a:rPr>
              <a:t>Les</a:t>
            </a:r>
            <a:r>
              <a:rPr sz="1800" spc="-95" dirty="0">
                <a:latin typeface="Courier New"/>
                <a:cs typeface="Courier New"/>
              </a:rPr>
              <a:t> </a:t>
            </a:r>
            <a:r>
              <a:rPr sz="1800" spc="-10" dirty="0">
                <a:latin typeface="Courier New"/>
                <a:cs typeface="Courier New"/>
              </a:rPr>
              <a:t>Méthodes</a:t>
            </a:r>
            <a:endParaRPr sz="1800" dirty="0">
              <a:latin typeface="Courier New"/>
              <a:cs typeface="Courier New"/>
            </a:endParaRPr>
          </a:p>
        </p:txBody>
      </p:sp>
      <p:sp>
        <p:nvSpPr>
          <p:cNvPr id="11" name="object 11"/>
          <p:cNvSpPr txBox="1"/>
          <p:nvPr/>
        </p:nvSpPr>
        <p:spPr>
          <a:xfrm>
            <a:off x="1096652" y="4739640"/>
            <a:ext cx="3985260" cy="1340485"/>
          </a:xfrm>
          <a:prstGeom prst="rect">
            <a:avLst/>
          </a:prstGeom>
        </p:spPr>
        <p:txBody>
          <a:bodyPr vert="horz" wrap="square" lIns="0" tIns="0" rIns="0" bIns="0" rtlCol="0">
            <a:spAutoFit/>
          </a:bodyPr>
          <a:lstStyle/>
          <a:p>
            <a:pPr marL="149225" marR="5080" indent="-137160">
              <a:lnSpc>
                <a:spcPct val="120000"/>
              </a:lnSpc>
              <a:tabLst>
                <a:tab pos="1650364" algn="l"/>
              </a:tabLst>
            </a:pPr>
            <a:r>
              <a:rPr sz="1800" b="1" spc="-10" dirty="0">
                <a:solidFill>
                  <a:srgbClr val="7F0055"/>
                </a:solidFill>
                <a:latin typeface="Courier New"/>
                <a:cs typeface="Courier New"/>
              </a:rPr>
              <a:t>public</a:t>
            </a:r>
            <a:r>
              <a:rPr sz="1800" b="1" spc="-5" dirty="0">
                <a:solidFill>
                  <a:srgbClr val="7F0055"/>
                </a:solidFill>
                <a:latin typeface="Courier New"/>
                <a:cs typeface="Courier New"/>
              </a:rPr>
              <a:t> </a:t>
            </a:r>
            <a:r>
              <a:rPr sz="1800" b="1" spc="-10" dirty="0">
                <a:solidFill>
                  <a:srgbClr val="7F0055"/>
                </a:solidFill>
                <a:latin typeface="Courier New"/>
                <a:cs typeface="Courier New"/>
              </a:rPr>
              <a:t>void	</a:t>
            </a:r>
            <a:r>
              <a:rPr sz="1800" b="1" spc="-10" dirty="0">
                <a:latin typeface="Courier New"/>
                <a:cs typeface="Courier New"/>
              </a:rPr>
              <a:t>setNom(String</a:t>
            </a:r>
            <a:r>
              <a:rPr sz="1800" b="1" spc="-105" dirty="0">
                <a:latin typeface="Courier New"/>
                <a:cs typeface="Courier New"/>
              </a:rPr>
              <a:t> </a:t>
            </a:r>
            <a:r>
              <a:rPr sz="1800" b="1" spc="-5" dirty="0">
                <a:latin typeface="Courier New"/>
                <a:cs typeface="Courier New"/>
              </a:rPr>
              <a:t>n){  </a:t>
            </a:r>
            <a:r>
              <a:rPr sz="1800" b="1" spc="-10" dirty="0">
                <a:solidFill>
                  <a:srgbClr val="7F0055"/>
                </a:solidFill>
                <a:latin typeface="Courier New"/>
                <a:cs typeface="Courier New"/>
              </a:rPr>
              <a:t>this</a:t>
            </a:r>
            <a:r>
              <a:rPr sz="1800" b="1" spc="-10" dirty="0">
                <a:latin typeface="Courier New"/>
                <a:cs typeface="Courier New"/>
              </a:rPr>
              <a:t>.</a:t>
            </a:r>
            <a:r>
              <a:rPr sz="1800" b="1" spc="-10" dirty="0">
                <a:solidFill>
                  <a:srgbClr val="0000C0"/>
                </a:solidFill>
                <a:latin typeface="Courier New"/>
                <a:cs typeface="Courier New"/>
              </a:rPr>
              <a:t>nom</a:t>
            </a:r>
            <a:r>
              <a:rPr sz="1800" b="1" spc="-10" dirty="0">
                <a:latin typeface="Courier New"/>
                <a:cs typeface="Courier New"/>
              </a:rPr>
              <a:t>=n;</a:t>
            </a:r>
            <a:endParaRPr sz="1800">
              <a:latin typeface="Courier New"/>
              <a:cs typeface="Courier New"/>
            </a:endParaRPr>
          </a:p>
          <a:p>
            <a:pPr marL="12700">
              <a:lnSpc>
                <a:spcPct val="100000"/>
              </a:lnSpc>
              <a:spcBef>
                <a:spcPts val="430"/>
              </a:spcBef>
            </a:pPr>
            <a:r>
              <a:rPr sz="1800" b="1" dirty="0">
                <a:latin typeface="Courier New"/>
                <a:cs typeface="Courier New"/>
              </a:rPr>
              <a:t>}</a:t>
            </a:r>
            <a:endParaRPr sz="1800">
              <a:latin typeface="Courier New"/>
              <a:cs typeface="Courier New"/>
            </a:endParaRPr>
          </a:p>
          <a:p>
            <a:pPr marL="12700">
              <a:lnSpc>
                <a:spcPct val="100000"/>
              </a:lnSpc>
              <a:spcBef>
                <a:spcPts val="430"/>
              </a:spcBef>
            </a:pPr>
            <a:r>
              <a:rPr sz="1800" b="1" spc="-10" dirty="0">
                <a:solidFill>
                  <a:srgbClr val="7F0055"/>
                </a:solidFill>
                <a:latin typeface="Courier New"/>
                <a:cs typeface="Courier New"/>
              </a:rPr>
              <a:t>public </a:t>
            </a:r>
            <a:r>
              <a:rPr sz="1800" b="1" spc="-10" dirty="0">
                <a:latin typeface="Courier New"/>
                <a:cs typeface="Courier New"/>
              </a:rPr>
              <a:t>String</a:t>
            </a:r>
            <a:r>
              <a:rPr sz="1800" b="1" spc="-85" dirty="0">
                <a:latin typeface="Courier New"/>
                <a:cs typeface="Courier New"/>
              </a:rPr>
              <a:t> </a:t>
            </a:r>
            <a:r>
              <a:rPr sz="1800" b="1" spc="-10" dirty="0">
                <a:latin typeface="Courier New"/>
                <a:cs typeface="Courier New"/>
              </a:rPr>
              <a:t>getNom(){</a:t>
            </a:r>
            <a:endParaRPr sz="1800">
              <a:latin typeface="Courier New"/>
              <a:cs typeface="Courier New"/>
            </a:endParaRPr>
          </a:p>
        </p:txBody>
      </p:sp>
      <p:sp>
        <p:nvSpPr>
          <p:cNvPr id="12" name="object 12"/>
          <p:cNvSpPr txBox="1"/>
          <p:nvPr/>
        </p:nvSpPr>
        <p:spPr>
          <a:xfrm>
            <a:off x="1096657" y="6111240"/>
            <a:ext cx="1664335" cy="626745"/>
          </a:xfrm>
          <a:prstGeom prst="rect">
            <a:avLst/>
          </a:prstGeom>
        </p:spPr>
        <p:txBody>
          <a:bodyPr vert="horz" wrap="square" lIns="0" tIns="0" rIns="0" bIns="0" rtlCol="0">
            <a:spAutoFit/>
          </a:bodyPr>
          <a:lstStyle/>
          <a:p>
            <a:pPr marL="149225">
              <a:lnSpc>
                <a:spcPct val="100000"/>
              </a:lnSpc>
            </a:pPr>
            <a:r>
              <a:rPr sz="1800" b="1" spc="-10" dirty="0">
                <a:solidFill>
                  <a:srgbClr val="7F0055"/>
                </a:solidFill>
                <a:latin typeface="Courier New"/>
                <a:cs typeface="Courier New"/>
              </a:rPr>
              <a:t>return</a:t>
            </a:r>
            <a:r>
              <a:rPr sz="1800" b="1" spc="-90" dirty="0">
                <a:solidFill>
                  <a:srgbClr val="7F0055"/>
                </a:solidFill>
                <a:latin typeface="Courier New"/>
                <a:cs typeface="Courier New"/>
              </a:rPr>
              <a:t> </a:t>
            </a:r>
            <a:r>
              <a:rPr sz="1800" b="1" spc="-10" dirty="0">
                <a:solidFill>
                  <a:srgbClr val="0000C0"/>
                </a:solidFill>
                <a:latin typeface="Courier New"/>
                <a:cs typeface="Courier New"/>
              </a:rPr>
              <a:t>nom</a:t>
            </a:r>
            <a:r>
              <a:rPr sz="1800" b="1" spc="-10" dirty="0">
                <a:latin typeface="Courier New"/>
                <a:cs typeface="Courier New"/>
              </a:rPr>
              <a:t>;</a:t>
            </a:r>
            <a:endParaRPr sz="1800">
              <a:latin typeface="Courier New"/>
              <a:cs typeface="Courier New"/>
            </a:endParaRPr>
          </a:p>
          <a:p>
            <a:pPr marL="12700">
              <a:lnSpc>
                <a:spcPct val="100000"/>
              </a:lnSpc>
              <a:spcBef>
                <a:spcPts val="430"/>
              </a:spcBef>
            </a:pPr>
            <a:r>
              <a:rPr sz="1800" b="1" dirty="0">
                <a:latin typeface="Courier New"/>
                <a:cs typeface="Courier New"/>
              </a:rPr>
              <a:t>}</a:t>
            </a:r>
            <a:endParaRPr sz="1800">
              <a:latin typeface="Courier New"/>
              <a:cs typeface="Courier New"/>
            </a:endParaRPr>
          </a:p>
        </p:txBody>
      </p:sp>
      <p:sp>
        <p:nvSpPr>
          <p:cNvPr id="13" name="object 13"/>
          <p:cNvSpPr txBox="1"/>
          <p:nvPr/>
        </p:nvSpPr>
        <p:spPr>
          <a:xfrm>
            <a:off x="959497" y="6769607"/>
            <a:ext cx="163195" cy="297815"/>
          </a:xfrm>
          <a:prstGeom prst="rect">
            <a:avLst/>
          </a:prstGeom>
        </p:spPr>
        <p:txBody>
          <a:bodyPr vert="horz" wrap="square" lIns="0" tIns="0" rIns="0" bIns="0" rtlCol="0">
            <a:spAutoFit/>
          </a:bodyPr>
          <a:lstStyle/>
          <a:p>
            <a:pPr marL="12700">
              <a:lnSpc>
                <a:spcPct val="100000"/>
              </a:lnSpc>
            </a:pPr>
            <a:r>
              <a:rPr sz="1800" dirty="0">
                <a:latin typeface="Courier New"/>
                <a:cs typeface="Courier New"/>
              </a:rPr>
              <a:t>}</a:t>
            </a:r>
            <a:endParaRPr sz="1800">
              <a:latin typeface="Courier New"/>
              <a:cs typeface="Courier New"/>
            </a:endParaRPr>
          </a:p>
        </p:txBody>
      </p:sp>
      <p:sp>
        <p:nvSpPr>
          <p:cNvPr id="14" name="object 14"/>
          <p:cNvSpPr/>
          <p:nvPr/>
        </p:nvSpPr>
        <p:spPr>
          <a:xfrm>
            <a:off x="5269865" y="3777996"/>
            <a:ext cx="4648200" cy="1085215"/>
          </a:xfrm>
          <a:custGeom>
            <a:avLst/>
            <a:gdLst/>
            <a:ahLst/>
            <a:cxnLst/>
            <a:rect l="l" t="t" r="r" b="b"/>
            <a:pathLst>
              <a:path w="4648200" h="1085214">
                <a:moveTo>
                  <a:pt x="10668" y="0"/>
                </a:moveTo>
                <a:lnTo>
                  <a:pt x="0" y="0"/>
                </a:lnTo>
                <a:lnTo>
                  <a:pt x="0" y="1085087"/>
                </a:lnTo>
                <a:lnTo>
                  <a:pt x="4648200" y="1085087"/>
                </a:lnTo>
                <a:lnTo>
                  <a:pt x="4648200" y="1080515"/>
                </a:lnTo>
                <a:lnTo>
                  <a:pt x="10668" y="1080515"/>
                </a:lnTo>
                <a:lnTo>
                  <a:pt x="6096" y="1075943"/>
                </a:lnTo>
                <a:lnTo>
                  <a:pt x="10668" y="1075943"/>
                </a:lnTo>
                <a:lnTo>
                  <a:pt x="10668" y="0"/>
                </a:lnTo>
                <a:close/>
              </a:path>
              <a:path w="4648200" h="1085214">
                <a:moveTo>
                  <a:pt x="10668" y="1075943"/>
                </a:moveTo>
                <a:lnTo>
                  <a:pt x="6096" y="1075943"/>
                </a:lnTo>
                <a:lnTo>
                  <a:pt x="10668" y="1080515"/>
                </a:lnTo>
                <a:lnTo>
                  <a:pt x="10668" y="1075943"/>
                </a:lnTo>
                <a:close/>
              </a:path>
              <a:path w="4648200" h="1085214">
                <a:moveTo>
                  <a:pt x="4643628" y="1075943"/>
                </a:moveTo>
                <a:lnTo>
                  <a:pt x="10668" y="1075943"/>
                </a:lnTo>
                <a:lnTo>
                  <a:pt x="10668" y="1080515"/>
                </a:lnTo>
                <a:lnTo>
                  <a:pt x="4643628" y="1080515"/>
                </a:lnTo>
                <a:lnTo>
                  <a:pt x="4643628" y="1075943"/>
                </a:lnTo>
                <a:close/>
              </a:path>
              <a:path w="4648200" h="1085214">
                <a:moveTo>
                  <a:pt x="4648200" y="0"/>
                </a:moveTo>
                <a:lnTo>
                  <a:pt x="4643628" y="0"/>
                </a:lnTo>
                <a:lnTo>
                  <a:pt x="4643628" y="1080515"/>
                </a:lnTo>
                <a:lnTo>
                  <a:pt x="4648200" y="1075943"/>
                </a:lnTo>
                <a:lnTo>
                  <a:pt x="4648200" y="0"/>
                </a:lnTo>
                <a:close/>
              </a:path>
              <a:path w="4648200" h="1085214">
                <a:moveTo>
                  <a:pt x="4648200" y="1075943"/>
                </a:moveTo>
                <a:lnTo>
                  <a:pt x="4643628" y="1080515"/>
                </a:lnTo>
                <a:lnTo>
                  <a:pt x="4648200" y="1080515"/>
                </a:lnTo>
                <a:lnTo>
                  <a:pt x="4648200" y="1075943"/>
                </a:lnTo>
                <a:close/>
              </a:path>
            </a:pathLst>
          </a:custGeom>
          <a:solidFill>
            <a:srgbClr val="000000"/>
          </a:solidFill>
        </p:spPr>
        <p:txBody>
          <a:bodyPr wrap="square" lIns="0" tIns="0" rIns="0" bIns="0" rtlCol="0"/>
          <a:lstStyle/>
          <a:p>
            <a:endParaRPr/>
          </a:p>
        </p:txBody>
      </p:sp>
      <p:sp>
        <p:nvSpPr>
          <p:cNvPr id="15" name="object 15"/>
          <p:cNvSpPr txBox="1"/>
          <p:nvPr/>
        </p:nvSpPr>
        <p:spPr>
          <a:xfrm>
            <a:off x="5490349" y="3764279"/>
            <a:ext cx="4257675" cy="1010919"/>
          </a:xfrm>
          <a:prstGeom prst="rect">
            <a:avLst/>
          </a:prstGeom>
        </p:spPr>
        <p:txBody>
          <a:bodyPr vert="horz" wrap="square" lIns="0" tIns="0" rIns="0" bIns="0" rtlCol="0">
            <a:spAutoFit/>
          </a:bodyPr>
          <a:lstStyle/>
          <a:p>
            <a:pPr marL="12700" marR="5080">
              <a:lnSpc>
                <a:spcPct val="120000"/>
              </a:lnSpc>
            </a:pPr>
            <a:r>
              <a:rPr sz="1800" b="1" spc="-10" dirty="0">
                <a:latin typeface="Courier New"/>
                <a:cs typeface="Courier New"/>
              </a:rPr>
              <a:t>Personne p=</a:t>
            </a:r>
            <a:r>
              <a:rPr sz="1800" b="1" spc="-10" dirty="0">
                <a:solidFill>
                  <a:srgbClr val="7F0055"/>
                </a:solidFill>
                <a:latin typeface="Courier New"/>
                <a:cs typeface="Courier New"/>
              </a:rPr>
              <a:t>new </a:t>
            </a:r>
            <a:r>
              <a:rPr sz="1800" b="1" spc="-10" dirty="0">
                <a:latin typeface="Courier New"/>
                <a:cs typeface="Courier New"/>
              </a:rPr>
              <a:t>Personne();  p.setNom(</a:t>
            </a:r>
            <a:r>
              <a:rPr sz="1800" b="1" spc="-10" dirty="0">
                <a:solidFill>
                  <a:srgbClr val="2A00FF"/>
                </a:solidFill>
                <a:latin typeface="Courier New"/>
                <a:cs typeface="Courier New"/>
              </a:rPr>
              <a:t>"AZER"</a:t>
            </a:r>
            <a:r>
              <a:rPr sz="1800" b="1" spc="-10" dirty="0">
                <a:latin typeface="Courier New"/>
                <a:cs typeface="Courier New"/>
              </a:rPr>
              <a:t>);  System.</a:t>
            </a:r>
            <a:r>
              <a:rPr sz="1800" b="1" i="1" spc="-10" dirty="0">
                <a:solidFill>
                  <a:srgbClr val="0000C0"/>
                </a:solidFill>
                <a:latin typeface="Courier New"/>
                <a:cs typeface="Courier New"/>
              </a:rPr>
              <a:t>out</a:t>
            </a:r>
            <a:r>
              <a:rPr sz="1800" b="1" spc="-10" dirty="0">
                <a:latin typeface="Courier New"/>
                <a:cs typeface="Courier New"/>
              </a:rPr>
              <a:t>.println(p.getNom());</a:t>
            </a:r>
            <a:endParaRPr sz="1800">
              <a:latin typeface="Courier New"/>
              <a:cs typeface="Courier New"/>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Les packages</a:t>
            </a:r>
          </a:p>
        </p:txBody>
      </p:sp>
      <p:sp>
        <p:nvSpPr>
          <p:cNvPr id="3" name="Content Placeholder 2"/>
          <p:cNvSpPr>
            <a:spLocks noGrp="1"/>
          </p:cNvSpPr>
          <p:nvPr>
            <p:ph idx="1"/>
          </p:nvPr>
        </p:nvSpPr>
        <p:spPr/>
        <p:txBody>
          <a:bodyPr/>
          <a:lstStyle/>
          <a:p>
            <a:r>
              <a:t>Un package en Java organise les classes et interfaces connexes, facilitant la gestion du code. Par exemple:</a:t>
            </a:r>
          </a:p>
          <a:p>
            <a:endParaRPr/>
          </a:p>
          <a:p>
            <a:r>
              <a:t>Code Exemple:</a:t>
            </a:r>
          </a:p>
          <a:p>
            <a:r>
              <a:t>package com.monentreprise.monapplication;</a:t>
            </a:r>
          </a:p>
        </p:txBody>
      </p:sp>
    </p:spTree>
    <p:extLst>
      <p:ext uri="{BB962C8B-B14F-4D97-AF65-F5344CB8AC3E}">
        <p14:creationId xmlns:p14="http://schemas.microsoft.com/office/powerpoint/2010/main" val="33620129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Les propriétés et méthodes</a:t>
            </a:r>
          </a:p>
        </p:txBody>
      </p:sp>
      <p:sp>
        <p:nvSpPr>
          <p:cNvPr id="3" name="Content Placeholder 2"/>
          <p:cNvSpPr>
            <a:spLocks noGrp="1"/>
          </p:cNvSpPr>
          <p:nvPr>
            <p:ph idx="1"/>
          </p:nvPr>
        </p:nvSpPr>
        <p:spPr/>
        <p:txBody>
          <a:bodyPr/>
          <a:lstStyle/>
          <a:p>
            <a:r>
              <a:t>Les propriétés sont des attributs d'une classe, tandis que les méthodes sont des actions que l'objet peut effectuer. Exemple:</a:t>
            </a:r>
          </a:p>
          <a:p>
            <a:endParaRPr/>
          </a:p>
          <a:p>
            <a:r>
              <a:t>Code Exemple:</a:t>
            </a:r>
          </a:p>
          <a:p>
            <a:r>
              <a:t>class Voiture {</a:t>
            </a:r>
          </a:p>
          <a:p>
            <a:r>
              <a:t>    int vitesse; // Propriété</a:t>
            </a:r>
          </a:p>
          <a:p>
            <a:r>
              <a:t>    void accelerer() { vitesse++; } // Méthode</a:t>
            </a:r>
          </a:p>
          <a:p>
            <a:r>
              <a:t>}</a:t>
            </a:r>
          </a:p>
        </p:txBody>
      </p:sp>
    </p:spTree>
    <p:extLst>
      <p:ext uri="{BB962C8B-B14F-4D97-AF65-F5344CB8AC3E}">
        <p14:creationId xmlns:p14="http://schemas.microsoft.com/office/powerpoint/2010/main" val="28286908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Accès public et private</a:t>
            </a:r>
          </a:p>
        </p:txBody>
      </p:sp>
      <p:sp>
        <p:nvSpPr>
          <p:cNvPr id="3" name="Content Placeholder 2"/>
          <p:cNvSpPr>
            <a:spLocks noGrp="1"/>
          </p:cNvSpPr>
          <p:nvPr>
            <p:ph idx="1"/>
          </p:nvPr>
        </p:nvSpPr>
        <p:spPr/>
        <p:txBody>
          <a:bodyPr/>
          <a:lstStyle/>
          <a:p>
            <a:r>
              <a:t>public: Accessible de n'importe où. private: Accessible seulement dans la classe déclarée. Exemple:</a:t>
            </a:r>
          </a:p>
          <a:p>
            <a:endParaRPr/>
          </a:p>
          <a:p>
            <a:r>
              <a:t>Code Exemple:</a:t>
            </a:r>
          </a:p>
          <a:p>
            <a:r>
              <a:t>class Exemple {</a:t>
            </a:r>
          </a:p>
          <a:p>
            <a:r>
              <a:t>    private int donnee; // Accessible seulement ici</a:t>
            </a:r>
          </a:p>
          <a:p>
            <a:r>
              <a:t>    public int getDonnee() { return donnee; }</a:t>
            </a:r>
          </a:p>
          <a:p>
            <a:r>
              <a:t>}</a:t>
            </a:r>
          </a:p>
        </p:txBody>
      </p:sp>
    </p:spTree>
    <p:extLst>
      <p:ext uri="{BB962C8B-B14F-4D97-AF65-F5344CB8AC3E}">
        <p14:creationId xmlns:p14="http://schemas.microsoft.com/office/powerpoint/2010/main" val="11379576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Signature de méthodes</a:t>
            </a:r>
          </a:p>
        </p:txBody>
      </p:sp>
      <p:sp>
        <p:nvSpPr>
          <p:cNvPr id="3" name="Content Placeholder 2"/>
          <p:cNvSpPr>
            <a:spLocks noGrp="1"/>
          </p:cNvSpPr>
          <p:nvPr>
            <p:ph idx="1"/>
          </p:nvPr>
        </p:nvSpPr>
        <p:spPr/>
        <p:txBody>
          <a:bodyPr/>
          <a:lstStyle/>
          <a:p>
            <a:r>
              <a:t>La signature inclut le nom, le type de retour et les paramètres de la méthode. Exemple:</a:t>
            </a:r>
          </a:p>
          <a:p>
            <a:endParaRPr/>
          </a:p>
          <a:p>
            <a:r>
              <a:t>Code Exemple:</a:t>
            </a:r>
          </a:p>
          <a:p>
            <a:r>
              <a:t>int calculer(int a, int b); // Signature</a:t>
            </a:r>
          </a:p>
        </p:txBody>
      </p:sp>
    </p:spTree>
    <p:extLst>
      <p:ext uri="{BB962C8B-B14F-4D97-AF65-F5344CB8AC3E}">
        <p14:creationId xmlns:p14="http://schemas.microsoft.com/office/powerpoint/2010/main" val="36056735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Les constructeurs</a:t>
            </a:r>
          </a:p>
        </p:txBody>
      </p:sp>
      <p:sp>
        <p:nvSpPr>
          <p:cNvPr id="3" name="Content Placeholder 2"/>
          <p:cNvSpPr>
            <a:spLocks noGrp="1"/>
          </p:cNvSpPr>
          <p:nvPr>
            <p:ph idx="1"/>
          </p:nvPr>
        </p:nvSpPr>
        <p:spPr/>
        <p:txBody>
          <a:bodyPr/>
          <a:lstStyle/>
          <a:p>
            <a:r>
              <a:t>Un constructeur initialise les objets d'une classe. Il est appelé lors de la création d'un objet. Exemple:</a:t>
            </a:r>
          </a:p>
          <a:p>
            <a:endParaRPr/>
          </a:p>
          <a:p>
            <a:r>
              <a:t>Code Exemple:</a:t>
            </a:r>
          </a:p>
          <a:p>
            <a:r>
              <a:t>class Livre {</a:t>
            </a:r>
          </a:p>
          <a:p>
            <a:r>
              <a:t>    public Livre() { // Constructeur</a:t>
            </a:r>
          </a:p>
          <a:p>
            <a:r>
              <a:t>        // Initialisation</a:t>
            </a:r>
          </a:p>
          <a:p>
            <a:r>
              <a:t>    }</a:t>
            </a:r>
          </a:p>
          <a:p>
            <a:r>
              <a:t>}</a:t>
            </a:r>
          </a:p>
        </p:txBody>
      </p:sp>
    </p:spTree>
    <p:extLst>
      <p:ext uri="{BB962C8B-B14F-4D97-AF65-F5344CB8AC3E}">
        <p14:creationId xmlns:p14="http://schemas.microsoft.com/office/powerpoint/2010/main" val="34026526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Les JavaBean, les POJO, les DTO, les VO</a:t>
            </a:r>
          </a:p>
        </p:txBody>
      </p:sp>
      <p:sp>
        <p:nvSpPr>
          <p:cNvPr id="3" name="Content Placeholder 2"/>
          <p:cNvSpPr>
            <a:spLocks noGrp="1"/>
          </p:cNvSpPr>
          <p:nvPr>
            <p:ph idx="1"/>
          </p:nvPr>
        </p:nvSpPr>
        <p:spPr/>
        <p:txBody>
          <a:bodyPr/>
          <a:lstStyle/>
          <a:p>
            <a:r>
              <a:rPr dirty="0"/>
              <a:t>JavaBean: </a:t>
            </a:r>
            <a:r>
              <a:rPr dirty="0" err="1"/>
              <a:t>Classe</a:t>
            </a:r>
            <a:r>
              <a:rPr dirty="0"/>
              <a:t> avec des getters/setters. POJO: Objet simple sans </a:t>
            </a:r>
            <a:r>
              <a:rPr dirty="0" err="1"/>
              <a:t>logique</a:t>
            </a:r>
            <a:r>
              <a:rPr dirty="0"/>
              <a:t>. </a:t>
            </a:r>
            <a:endParaRPr lang="fr-FR" dirty="0"/>
          </a:p>
          <a:p>
            <a:r>
              <a:rPr dirty="0"/>
              <a:t>DTO: </a:t>
            </a:r>
            <a:r>
              <a:rPr dirty="0" err="1"/>
              <a:t>Transfère</a:t>
            </a:r>
            <a:r>
              <a:rPr dirty="0"/>
              <a:t> des </a:t>
            </a:r>
            <a:r>
              <a:rPr dirty="0" err="1"/>
              <a:t>données</a:t>
            </a:r>
            <a:r>
              <a:rPr dirty="0"/>
              <a:t> entre </a:t>
            </a:r>
            <a:r>
              <a:rPr dirty="0" err="1"/>
              <a:t>processus</a:t>
            </a:r>
            <a:r>
              <a:rPr dirty="0"/>
              <a:t>. </a:t>
            </a:r>
            <a:endParaRPr lang="fr-FR" dirty="0"/>
          </a:p>
          <a:p>
            <a:r>
              <a:rPr dirty="0"/>
              <a:t>VO: </a:t>
            </a:r>
            <a:r>
              <a:rPr dirty="0" err="1"/>
              <a:t>Immuables</a:t>
            </a:r>
            <a:r>
              <a:rPr dirty="0"/>
              <a:t> et </a:t>
            </a:r>
            <a:r>
              <a:rPr dirty="0" err="1"/>
              <a:t>validés</a:t>
            </a:r>
            <a:r>
              <a:rPr dirty="0"/>
              <a:t>. </a:t>
            </a:r>
            <a:r>
              <a:rPr dirty="0" err="1"/>
              <a:t>Exemple</a:t>
            </a:r>
            <a:r>
              <a:rPr dirty="0"/>
              <a:t>:</a:t>
            </a:r>
          </a:p>
          <a:p>
            <a:endParaRPr dirty="0"/>
          </a:p>
          <a:p>
            <a:r>
              <a:rPr dirty="0"/>
              <a:t>Code </a:t>
            </a:r>
            <a:r>
              <a:rPr dirty="0" err="1"/>
              <a:t>Exemple</a:t>
            </a:r>
            <a:r>
              <a:rPr dirty="0"/>
              <a:t>:</a:t>
            </a:r>
          </a:p>
          <a:p>
            <a:r>
              <a:rPr dirty="0"/>
              <a:t>class </a:t>
            </a:r>
            <a:r>
              <a:rPr dirty="0" err="1"/>
              <a:t>PersonneDTO</a:t>
            </a:r>
            <a:r>
              <a:rPr dirty="0"/>
              <a:t> {</a:t>
            </a:r>
          </a:p>
          <a:p>
            <a:r>
              <a:rPr dirty="0"/>
              <a:t>    private String nom;</a:t>
            </a:r>
          </a:p>
          <a:p>
            <a:r>
              <a:rPr dirty="0"/>
              <a:t>    public String </a:t>
            </a:r>
            <a:r>
              <a:rPr dirty="0" err="1"/>
              <a:t>getNom</a:t>
            </a:r>
            <a:r>
              <a:rPr dirty="0"/>
              <a:t>() { return nom; }</a:t>
            </a:r>
          </a:p>
          <a:p>
            <a:r>
              <a:rPr dirty="0"/>
              <a:t>}</a:t>
            </a:r>
          </a:p>
        </p:txBody>
      </p:sp>
    </p:spTree>
    <p:extLst>
      <p:ext uri="{BB962C8B-B14F-4D97-AF65-F5344CB8AC3E}">
        <p14:creationId xmlns:p14="http://schemas.microsoft.com/office/powerpoint/2010/main" val="2389969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4543" y="273050"/>
            <a:ext cx="9223058" cy="400110"/>
          </a:xfrm>
          <a:prstGeom prst="rect">
            <a:avLst/>
          </a:prstGeom>
        </p:spPr>
        <p:txBody>
          <a:bodyPr vert="horz" wrap="square" lIns="0" tIns="0" rIns="0" bIns="0" rtlCol="0">
            <a:spAutoFit/>
          </a:bodyPr>
          <a:lstStyle/>
          <a:p>
            <a:pPr marL="12700">
              <a:lnSpc>
                <a:spcPct val="100000"/>
              </a:lnSpc>
            </a:pPr>
            <a:r>
              <a:rPr sz="2600" b="1" dirty="0"/>
              <a:t>Qualité d’un Logiciel</a:t>
            </a:r>
          </a:p>
        </p:txBody>
      </p:sp>
      <p:sp>
        <p:nvSpPr>
          <p:cNvPr id="7" name="object 7"/>
          <p:cNvSpPr txBox="1">
            <a:spLocks noGrp="1"/>
          </p:cNvSpPr>
          <p:nvPr>
            <p:ph type="sldNum" sz="quarter" idx="12"/>
          </p:nvPr>
        </p:nvSpPr>
        <p:spPr>
          <a:prstGeom prst="rect">
            <a:avLst/>
          </a:prstGeom>
        </p:spPr>
        <p:txBody>
          <a:bodyPr vert="horz" wrap="square" lIns="0" tIns="220563" rIns="0" bIns="0" rtlCol="0">
            <a:spAutoFit/>
          </a:bodyPr>
          <a:lstStyle/>
          <a:p>
            <a:pPr marL="2186940">
              <a:lnSpc>
                <a:spcPts val="1260"/>
              </a:lnSpc>
            </a:pPr>
            <a:fld id="{81D60167-4931-47E6-BA6A-407CBD079E47}" type="slidenum">
              <a:rPr dirty="0"/>
              <a:t>7</a:t>
            </a:fld>
            <a:endParaRPr dirty="0"/>
          </a:p>
        </p:txBody>
      </p:sp>
      <p:sp>
        <p:nvSpPr>
          <p:cNvPr id="3" name="object 3"/>
          <p:cNvSpPr txBox="1"/>
          <p:nvPr/>
        </p:nvSpPr>
        <p:spPr>
          <a:xfrm>
            <a:off x="731030" y="1007056"/>
            <a:ext cx="8013065" cy="273216"/>
          </a:xfrm>
          <a:prstGeom prst="rect">
            <a:avLst/>
          </a:prstGeom>
        </p:spPr>
        <p:txBody>
          <a:bodyPr vert="horz" wrap="square" lIns="0" tIns="0" rIns="0" bIns="0" rtlCol="0">
            <a:spAutoFit/>
          </a:bodyPr>
          <a:lstStyle/>
          <a:p>
            <a:pPr marL="355600" marR="5080" indent="-342900">
              <a:lnSpc>
                <a:spcPts val="2300"/>
              </a:lnSpc>
            </a:pPr>
            <a:r>
              <a:rPr sz="1550" spc="-434" dirty="0">
                <a:solidFill>
                  <a:srgbClr val="CC9900"/>
                </a:solidFill>
                <a:latin typeface="Wingdings"/>
                <a:cs typeface="Wingdings"/>
              </a:rPr>
              <a:t></a:t>
            </a:r>
            <a:r>
              <a:rPr sz="1550" spc="605" dirty="0">
                <a:solidFill>
                  <a:srgbClr val="CC9900"/>
                </a:solidFill>
                <a:latin typeface="Times New Roman"/>
                <a:cs typeface="Times New Roman"/>
              </a:rPr>
              <a:t> </a:t>
            </a:r>
            <a:r>
              <a:rPr sz="1500" kern="0" dirty="0">
                <a:solidFill>
                  <a:srgbClr val="002060"/>
                </a:solidFill>
                <a:latin typeface="Poppins" panose="00000500000000000000" pitchFamily="2" charset="0"/>
                <a:cs typeface="Poppins" panose="00000500000000000000" pitchFamily="2" charset="0"/>
              </a:rPr>
              <a:t>La qualité d’un logiciel se mesure par rapport à plusieurs  critères : (Suite)</a:t>
            </a:r>
          </a:p>
        </p:txBody>
      </p:sp>
      <p:sp>
        <p:nvSpPr>
          <p:cNvPr id="4" name="object 4"/>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5" name="object 5"/>
          <p:cNvSpPr txBox="1"/>
          <p:nvPr/>
        </p:nvSpPr>
        <p:spPr>
          <a:xfrm>
            <a:off x="731030" y="1412636"/>
            <a:ext cx="7466965" cy="3836948"/>
          </a:xfrm>
          <a:prstGeom prst="rect">
            <a:avLst/>
          </a:prstGeom>
        </p:spPr>
        <p:txBody>
          <a:bodyPr vert="horz" wrap="square" lIns="0" tIns="0" rIns="0" bIns="0" rtlCol="0">
            <a:spAutoFit/>
          </a:bodyPr>
          <a:lstStyle/>
          <a:p>
            <a:pPr marL="12700">
              <a:lnSpc>
                <a:spcPct val="100000"/>
              </a:lnSpc>
            </a:pPr>
            <a:r>
              <a:rPr sz="1200" spc="-305" dirty="0">
                <a:solidFill>
                  <a:srgbClr val="3B812F"/>
                </a:solidFill>
                <a:latin typeface="Wingdings"/>
                <a:cs typeface="Wingdings"/>
              </a:rPr>
              <a:t></a:t>
            </a:r>
            <a:r>
              <a:rPr sz="1200" spc="500" dirty="0">
                <a:solidFill>
                  <a:srgbClr val="3B812F"/>
                </a:solidFill>
                <a:latin typeface="Times New Roman"/>
                <a:cs typeface="Times New Roman"/>
              </a:rPr>
              <a:t> </a:t>
            </a:r>
            <a:r>
              <a:rPr sz="1500" kern="0" dirty="0">
                <a:solidFill>
                  <a:srgbClr val="002060"/>
                </a:solidFill>
                <a:latin typeface="Poppins" panose="00000500000000000000" pitchFamily="2" charset="0"/>
                <a:cs typeface="Poppins" panose="00000500000000000000" pitchFamily="2" charset="0"/>
              </a:rPr>
              <a:t>Sécurité</a:t>
            </a:r>
          </a:p>
          <a:p>
            <a:pPr marL="690880" indent="-352425">
              <a:lnSpc>
                <a:spcPts val="1910"/>
              </a:lnSpc>
              <a:spcBef>
                <a:spcPts val="15"/>
              </a:spcBef>
              <a:buClr>
                <a:srgbClr val="CC9900"/>
              </a:buClr>
              <a:buSzPct val="65625"/>
              <a:buFont typeface="Wingdings"/>
              <a:buChar char=""/>
              <a:tabLst>
                <a:tab pos="690245" algn="l"/>
                <a:tab pos="690880" algn="l"/>
              </a:tabLst>
            </a:pPr>
            <a:r>
              <a:rPr sz="1500" kern="0" dirty="0">
                <a:solidFill>
                  <a:srgbClr val="002060"/>
                </a:solidFill>
                <a:latin typeface="Poppins" panose="00000500000000000000" pitchFamily="2" charset="0"/>
                <a:cs typeface="Poppins" panose="00000500000000000000" pitchFamily="2" charset="0"/>
              </a:rPr>
              <a:t>Garantir l’intégrité et la sécurité des données</a:t>
            </a:r>
          </a:p>
          <a:p>
            <a:pPr marL="12700">
              <a:lnSpc>
                <a:spcPts val="2390"/>
              </a:lnSpc>
            </a:pPr>
            <a:r>
              <a:rPr sz="1500" kern="0" dirty="0">
                <a:solidFill>
                  <a:srgbClr val="002060"/>
                </a:solidFill>
                <a:latin typeface="Poppins" panose="00000500000000000000" pitchFamily="2" charset="0"/>
                <a:cs typeface="Poppins" panose="00000500000000000000" pitchFamily="2" charset="0"/>
              </a:rPr>
              <a:t> Portabilité</a:t>
            </a:r>
          </a:p>
          <a:p>
            <a:pPr marL="690880" indent="-352425">
              <a:lnSpc>
                <a:spcPts val="1910"/>
              </a:lnSpc>
              <a:spcBef>
                <a:spcPts val="15"/>
              </a:spcBef>
              <a:buClr>
                <a:srgbClr val="CC9900"/>
              </a:buClr>
              <a:buSzPct val="65625"/>
              <a:buFont typeface="Wingdings"/>
              <a:buChar char=""/>
              <a:tabLst>
                <a:tab pos="690245" algn="l"/>
                <a:tab pos="690880" algn="l"/>
              </a:tabLst>
            </a:pPr>
            <a:r>
              <a:rPr sz="1500" kern="0" dirty="0">
                <a:solidFill>
                  <a:srgbClr val="002060"/>
                </a:solidFill>
                <a:latin typeface="Poppins" panose="00000500000000000000" pitchFamily="2" charset="0"/>
                <a:cs typeface="Poppins" panose="00000500000000000000" pitchFamily="2" charset="0"/>
              </a:rPr>
              <a:t>Doit être capable de s’exécuter dans différentes plateformes.</a:t>
            </a:r>
          </a:p>
          <a:p>
            <a:pPr marL="12700">
              <a:lnSpc>
                <a:spcPts val="2390"/>
              </a:lnSpc>
            </a:pPr>
            <a:r>
              <a:rPr sz="1500" kern="0" dirty="0">
                <a:solidFill>
                  <a:srgbClr val="002060"/>
                </a:solidFill>
                <a:latin typeface="Poppins" panose="00000500000000000000" pitchFamily="2" charset="0"/>
                <a:cs typeface="Poppins" panose="00000500000000000000" pitchFamily="2" charset="0"/>
              </a:rPr>
              <a:t> Capacité de communiquer avec d’autres applications distantes.</a:t>
            </a:r>
          </a:p>
          <a:p>
            <a:pPr marL="12700">
              <a:lnSpc>
                <a:spcPct val="100000"/>
              </a:lnSpc>
            </a:pPr>
            <a:r>
              <a:rPr sz="1500" kern="0" dirty="0">
                <a:solidFill>
                  <a:srgbClr val="002060"/>
                </a:solidFill>
                <a:latin typeface="Poppins" panose="00000500000000000000" pitchFamily="2" charset="0"/>
                <a:cs typeface="Poppins" panose="00000500000000000000" pitchFamily="2" charset="0"/>
              </a:rPr>
              <a:t> Disponibilité et tolérance aux pannes</a:t>
            </a:r>
          </a:p>
          <a:p>
            <a:pPr marL="12700">
              <a:lnSpc>
                <a:spcPct val="100000"/>
              </a:lnSpc>
            </a:pPr>
            <a:r>
              <a:rPr sz="1500" kern="0" dirty="0">
                <a:solidFill>
                  <a:srgbClr val="002060"/>
                </a:solidFill>
                <a:latin typeface="Poppins" panose="00000500000000000000" pitchFamily="2" charset="0"/>
                <a:cs typeface="Poppins" panose="00000500000000000000" pitchFamily="2" charset="0"/>
              </a:rPr>
              <a:t> Capacité de fournir le service à différents type de clients :</a:t>
            </a:r>
          </a:p>
          <a:p>
            <a:pPr marL="690880" indent="-352425">
              <a:lnSpc>
                <a:spcPct val="100000"/>
              </a:lnSpc>
              <a:spcBef>
                <a:spcPts val="5"/>
              </a:spcBef>
              <a:buClr>
                <a:srgbClr val="CC9900"/>
              </a:buClr>
              <a:buSzPct val="63888"/>
              <a:buFont typeface="Wingdings"/>
              <a:buChar char=""/>
              <a:tabLst>
                <a:tab pos="690245" algn="l"/>
                <a:tab pos="690880" algn="l"/>
              </a:tabLst>
            </a:pPr>
            <a:r>
              <a:rPr sz="1500" kern="0" dirty="0">
                <a:solidFill>
                  <a:srgbClr val="002060"/>
                </a:solidFill>
                <a:latin typeface="Poppins" panose="00000500000000000000" pitchFamily="2" charset="0"/>
                <a:cs typeface="Poppins" panose="00000500000000000000" pitchFamily="2" charset="0"/>
              </a:rPr>
              <a:t>Client lourd : Interfaces graphiques SWING</a:t>
            </a:r>
          </a:p>
          <a:p>
            <a:pPr marL="690880" indent="-352425">
              <a:lnSpc>
                <a:spcPct val="100000"/>
              </a:lnSpc>
              <a:buClr>
                <a:srgbClr val="CC9900"/>
              </a:buClr>
              <a:buSzPct val="63888"/>
              <a:buFont typeface="Wingdings"/>
              <a:buChar char=""/>
              <a:tabLst>
                <a:tab pos="690245" algn="l"/>
                <a:tab pos="690880" algn="l"/>
              </a:tabLst>
            </a:pPr>
            <a:r>
              <a:rPr sz="1500" kern="0" dirty="0">
                <a:solidFill>
                  <a:srgbClr val="002060"/>
                </a:solidFill>
                <a:latin typeface="Poppins" panose="00000500000000000000" pitchFamily="2" charset="0"/>
                <a:cs typeface="Poppins" panose="00000500000000000000" pitchFamily="2" charset="0"/>
              </a:rPr>
              <a:t>Interface Web : protocole Http</a:t>
            </a:r>
          </a:p>
          <a:p>
            <a:pPr marL="690880" indent="-352425">
              <a:lnSpc>
                <a:spcPct val="100000"/>
              </a:lnSpc>
              <a:buClr>
                <a:srgbClr val="CC9900"/>
              </a:buClr>
              <a:buSzPct val="63888"/>
              <a:buFont typeface="Wingdings"/>
              <a:buChar char=""/>
              <a:tabLst>
                <a:tab pos="690245" algn="l"/>
                <a:tab pos="690880" algn="l"/>
                <a:tab pos="1895475" algn="l"/>
              </a:tabLst>
            </a:pPr>
            <a:r>
              <a:rPr sz="1500" kern="0" dirty="0">
                <a:solidFill>
                  <a:srgbClr val="002060"/>
                </a:solidFill>
                <a:latin typeface="Poppins" panose="00000500000000000000" pitchFamily="2" charset="0"/>
                <a:cs typeface="Poppins" panose="00000500000000000000" pitchFamily="2" charset="0"/>
              </a:rPr>
              <a:t>Téléphone	: SMS</a:t>
            </a:r>
          </a:p>
          <a:p>
            <a:pPr marL="338455">
              <a:lnSpc>
                <a:spcPts val="2155"/>
              </a:lnSpc>
              <a:tabLst>
                <a:tab pos="690245" algn="l"/>
              </a:tabLst>
            </a:pPr>
            <a:r>
              <a:rPr sz="1500" kern="0" dirty="0">
                <a:solidFill>
                  <a:srgbClr val="002060"/>
                </a:solidFill>
                <a:latin typeface="Poppins" panose="00000500000000000000" pitchFamily="2" charset="0"/>
                <a:cs typeface="Poppins" panose="00000500000000000000" pitchFamily="2" charset="0"/>
              </a:rPr>
              <a:t>	….</a:t>
            </a:r>
          </a:p>
          <a:p>
            <a:pPr marL="12700">
              <a:lnSpc>
                <a:spcPts val="2395"/>
              </a:lnSpc>
            </a:pPr>
            <a:r>
              <a:rPr sz="1500" kern="0" dirty="0">
                <a:solidFill>
                  <a:srgbClr val="002060"/>
                </a:solidFill>
                <a:latin typeface="Poppins" panose="00000500000000000000" pitchFamily="2" charset="0"/>
                <a:cs typeface="Poppins" panose="00000500000000000000" pitchFamily="2" charset="0"/>
              </a:rPr>
              <a:t> Design des ses interfaces graphiques</a:t>
            </a:r>
          </a:p>
          <a:p>
            <a:pPr marL="690880" indent="-352425">
              <a:lnSpc>
                <a:spcPct val="100000"/>
              </a:lnSpc>
              <a:spcBef>
                <a:spcPts val="15"/>
              </a:spcBef>
              <a:buClr>
                <a:srgbClr val="CC9900"/>
              </a:buClr>
              <a:buSzPct val="65625"/>
              <a:buFont typeface="Wingdings"/>
              <a:buChar char=""/>
              <a:tabLst>
                <a:tab pos="690245" algn="l"/>
                <a:tab pos="690880" algn="l"/>
              </a:tabLst>
            </a:pPr>
            <a:r>
              <a:rPr sz="1500" kern="0" dirty="0">
                <a:solidFill>
                  <a:srgbClr val="002060"/>
                </a:solidFill>
                <a:latin typeface="Poppins" panose="00000500000000000000" pitchFamily="2" charset="0"/>
                <a:cs typeface="Poppins" panose="00000500000000000000" pitchFamily="2" charset="0"/>
              </a:rPr>
              <a:t>Charte graphique et charte de navigation</a:t>
            </a:r>
          </a:p>
          <a:p>
            <a:pPr marL="690880" indent="-352425">
              <a:lnSpc>
                <a:spcPts val="1910"/>
              </a:lnSpc>
              <a:buClr>
                <a:srgbClr val="CC9900"/>
              </a:buClr>
              <a:buSzPct val="65625"/>
              <a:buFont typeface="Wingdings"/>
              <a:buChar char=""/>
              <a:tabLst>
                <a:tab pos="690245" algn="l"/>
                <a:tab pos="690880" algn="l"/>
              </a:tabLst>
            </a:pPr>
            <a:r>
              <a:rPr sz="1500" kern="0" dirty="0">
                <a:solidFill>
                  <a:srgbClr val="002060"/>
                </a:solidFill>
                <a:latin typeface="Poppins" panose="00000500000000000000" pitchFamily="2" charset="0"/>
                <a:cs typeface="Poppins" panose="00000500000000000000" pitchFamily="2" charset="0"/>
              </a:rPr>
              <a:t>Accès via différentes interfaces (Web, Téléphone, PDA, ,)</a:t>
            </a:r>
          </a:p>
          <a:p>
            <a:pPr marL="12700">
              <a:lnSpc>
                <a:spcPts val="2390"/>
              </a:lnSpc>
            </a:pPr>
            <a:r>
              <a:rPr sz="1500" kern="0" dirty="0">
                <a:solidFill>
                  <a:srgbClr val="002060"/>
                </a:solidFill>
                <a:latin typeface="Poppins" panose="00000500000000000000" pitchFamily="2" charset="0"/>
                <a:cs typeface="Poppins" panose="00000500000000000000" pitchFamily="2" charset="0"/>
              </a:rPr>
              <a:t> Coût du logiciel</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Les records</a:t>
            </a:r>
          </a:p>
        </p:txBody>
      </p:sp>
      <p:sp>
        <p:nvSpPr>
          <p:cNvPr id="3" name="Content Placeholder 2"/>
          <p:cNvSpPr>
            <a:spLocks noGrp="1"/>
          </p:cNvSpPr>
          <p:nvPr>
            <p:ph idx="1"/>
          </p:nvPr>
        </p:nvSpPr>
        <p:spPr/>
        <p:txBody>
          <a:bodyPr/>
          <a:lstStyle/>
          <a:p>
            <a:r>
              <a:t>Les records sont des classes immuables et concises. Exemple:</a:t>
            </a:r>
          </a:p>
          <a:p>
            <a:endParaRPr/>
          </a:p>
          <a:p>
            <a:r>
              <a:t>Code Exemple:</a:t>
            </a:r>
          </a:p>
          <a:p>
            <a:r>
              <a:t>record Point(int x, int y) { }</a:t>
            </a:r>
          </a:p>
        </p:txBody>
      </p:sp>
    </p:spTree>
    <p:extLst>
      <p:ext uri="{BB962C8B-B14F-4D97-AF65-F5344CB8AC3E}">
        <p14:creationId xmlns:p14="http://schemas.microsoft.com/office/powerpoint/2010/main" val="14466897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Visibilité inter-classe et inter-package</a:t>
            </a:r>
          </a:p>
        </p:txBody>
      </p:sp>
      <p:sp>
        <p:nvSpPr>
          <p:cNvPr id="3" name="Content Placeholder 2"/>
          <p:cNvSpPr>
            <a:spLocks noGrp="1"/>
          </p:cNvSpPr>
          <p:nvPr>
            <p:ph idx="1"/>
          </p:nvPr>
        </p:nvSpPr>
        <p:spPr/>
        <p:txBody>
          <a:bodyPr/>
          <a:lstStyle/>
          <a:p>
            <a:r>
              <a:t>Contrôle l'accès aux classes et membres selon leur visibilité. Exemple:</a:t>
            </a:r>
          </a:p>
          <a:p>
            <a:endParaRPr/>
          </a:p>
          <a:p>
            <a:r>
              <a:t>Code Exemple:</a:t>
            </a:r>
          </a:p>
          <a:p>
            <a:r>
              <a:t>// Dans le package com.test</a:t>
            </a:r>
          </a:p>
          <a:p>
            <a:r>
              <a:t>public class A { }</a:t>
            </a:r>
          </a:p>
          <a:p>
            <a:r>
              <a:t>// Peut être utilisé partout</a:t>
            </a:r>
          </a:p>
          <a:p>
            <a:endParaRPr/>
          </a:p>
        </p:txBody>
      </p:sp>
    </p:spTree>
    <p:extLst>
      <p:ext uri="{BB962C8B-B14F-4D97-AF65-F5344CB8AC3E}">
        <p14:creationId xmlns:p14="http://schemas.microsoft.com/office/powerpoint/2010/main" val="27109148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This et static</a:t>
            </a:r>
          </a:p>
        </p:txBody>
      </p:sp>
      <p:sp>
        <p:nvSpPr>
          <p:cNvPr id="3" name="Content Placeholder 2"/>
          <p:cNvSpPr>
            <a:spLocks noGrp="1"/>
          </p:cNvSpPr>
          <p:nvPr>
            <p:ph idx="1"/>
          </p:nvPr>
        </p:nvSpPr>
        <p:spPr/>
        <p:txBody>
          <a:bodyPr/>
          <a:lstStyle/>
          <a:p>
            <a:r>
              <a:rPr dirty="0"/>
              <a:t>this </a:t>
            </a:r>
            <a:r>
              <a:rPr dirty="0" err="1"/>
              <a:t>référence</a:t>
            </a:r>
            <a:r>
              <a:rPr dirty="0"/>
              <a:t> </a:t>
            </a:r>
            <a:r>
              <a:rPr dirty="0" err="1"/>
              <a:t>l'instance</a:t>
            </a:r>
            <a:r>
              <a:rPr dirty="0"/>
              <a:t> courante. </a:t>
            </a:r>
            <a:endParaRPr lang="fr-FR" dirty="0"/>
          </a:p>
          <a:p>
            <a:r>
              <a:rPr dirty="0"/>
              <a:t>static </a:t>
            </a:r>
            <a:r>
              <a:rPr dirty="0" err="1"/>
              <a:t>indique</a:t>
            </a:r>
            <a:r>
              <a:rPr dirty="0"/>
              <a:t> que le </a:t>
            </a:r>
            <a:r>
              <a:rPr dirty="0" err="1"/>
              <a:t>membre</a:t>
            </a:r>
            <a:r>
              <a:rPr dirty="0"/>
              <a:t> </a:t>
            </a:r>
            <a:r>
              <a:rPr dirty="0" err="1"/>
              <a:t>appartient</a:t>
            </a:r>
            <a:r>
              <a:rPr dirty="0"/>
              <a:t> à la </a:t>
            </a:r>
            <a:r>
              <a:rPr dirty="0" err="1"/>
              <a:t>classe</a:t>
            </a:r>
            <a:r>
              <a:rPr dirty="0"/>
              <a:t>. </a:t>
            </a:r>
            <a:endParaRPr lang="fr-FR" dirty="0"/>
          </a:p>
          <a:p>
            <a:r>
              <a:rPr dirty="0" err="1"/>
              <a:t>Exemple</a:t>
            </a:r>
            <a:r>
              <a:rPr dirty="0"/>
              <a:t>:</a:t>
            </a:r>
          </a:p>
          <a:p>
            <a:endParaRPr dirty="0"/>
          </a:p>
          <a:p>
            <a:r>
              <a:rPr dirty="0"/>
              <a:t>Code </a:t>
            </a:r>
            <a:r>
              <a:rPr dirty="0" err="1"/>
              <a:t>Exemple</a:t>
            </a:r>
            <a:r>
              <a:rPr dirty="0"/>
              <a:t>:</a:t>
            </a:r>
          </a:p>
          <a:p>
            <a:r>
              <a:rPr dirty="0"/>
              <a:t>class Test {</a:t>
            </a:r>
          </a:p>
          <a:p>
            <a:r>
              <a:rPr dirty="0"/>
              <a:t>    static </a:t>
            </a:r>
            <a:r>
              <a:rPr dirty="0" err="1"/>
              <a:t>int</a:t>
            </a:r>
            <a:r>
              <a:rPr dirty="0"/>
              <a:t> </a:t>
            </a:r>
            <a:r>
              <a:rPr dirty="0" err="1"/>
              <a:t>valeur</a:t>
            </a:r>
            <a:r>
              <a:rPr dirty="0"/>
              <a:t>; // </a:t>
            </a:r>
            <a:r>
              <a:rPr dirty="0" err="1"/>
              <a:t>commun</a:t>
            </a:r>
            <a:r>
              <a:rPr dirty="0"/>
              <a:t> à </a:t>
            </a:r>
            <a:r>
              <a:rPr dirty="0" err="1"/>
              <a:t>toutes</a:t>
            </a:r>
            <a:r>
              <a:rPr dirty="0"/>
              <a:t> les instances</a:t>
            </a:r>
          </a:p>
          <a:p>
            <a:r>
              <a:rPr dirty="0"/>
              <a:t>    </a:t>
            </a:r>
            <a:r>
              <a:rPr dirty="0" err="1"/>
              <a:t>int</a:t>
            </a:r>
            <a:r>
              <a:rPr dirty="0"/>
              <a:t> id; // </a:t>
            </a:r>
            <a:r>
              <a:rPr dirty="0" err="1"/>
              <a:t>spécifique</a:t>
            </a:r>
            <a:r>
              <a:rPr dirty="0"/>
              <a:t> à </a:t>
            </a:r>
            <a:r>
              <a:rPr dirty="0" err="1"/>
              <a:t>chaque</a:t>
            </a:r>
            <a:r>
              <a:rPr dirty="0"/>
              <a:t> instance</a:t>
            </a:r>
          </a:p>
          <a:p>
            <a:r>
              <a:rPr dirty="0"/>
              <a:t>}</a:t>
            </a:r>
          </a:p>
        </p:txBody>
      </p:sp>
    </p:spTree>
    <p:extLst>
      <p:ext uri="{BB962C8B-B14F-4D97-AF65-F5344CB8AC3E}">
        <p14:creationId xmlns:p14="http://schemas.microsoft.com/office/powerpoint/2010/main" val="35321175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La surcharge</a:t>
            </a:r>
          </a:p>
        </p:txBody>
      </p:sp>
      <p:sp>
        <p:nvSpPr>
          <p:cNvPr id="3" name="Content Placeholder 2"/>
          <p:cNvSpPr>
            <a:spLocks noGrp="1"/>
          </p:cNvSpPr>
          <p:nvPr>
            <p:ph idx="1"/>
          </p:nvPr>
        </p:nvSpPr>
        <p:spPr/>
        <p:txBody>
          <a:bodyPr/>
          <a:lstStyle/>
          <a:p>
            <a:r>
              <a:t>Définir plusieurs méthodes avec le même nom mais des paramètres différents. Exemple:</a:t>
            </a:r>
          </a:p>
          <a:p>
            <a:endParaRPr/>
          </a:p>
          <a:p>
            <a:r>
              <a:t>Code Exemple:</a:t>
            </a:r>
          </a:p>
          <a:p>
            <a:r>
              <a:t>void dessiner(String s);</a:t>
            </a:r>
          </a:p>
          <a:p>
            <a:r>
              <a:t>void dessiner(int x, int y);</a:t>
            </a:r>
          </a:p>
        </p:txBody>
      </p:sp>
    </p:spTree>
    <p:extLst>
      <p:ext uri="{BB962C8B-B14F-4D97-AF65-F5344CB8AC3E}">
        <p14:creationId xmlns:p14="http://schemas.microsoft.com/office/powerpoint/2010/main" val="33528603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4700" y="189443"/>
            <a:ext cx="3256279" cy="520784"/>
          </a:xfrm>
          <a:prstGeom prst="rect">
            <a:avLst/>
          </a:prstGeom>
        </p:spPr>
        <p:txBody>
          <a:bodyPr vert="horz" wrap="square" lIns="0" tIns="0" rIns="0" bIns="0" rtlCol="0">
            <a:spAutoFit/>
          </a:bodyPr>
          <a:lstStyle/>
          <a:p>
            <a:pPr marL="12700">
              <a:lnSpc>
                <a:spcPts val="4485"/>
              </a:lnSpc>
            </a:pPr>
            <a:r>
              <a:rPr sz="2600" b="1" dirty="0"/>
              <a:t>Getters et Setters</a:t>
            </a:r>
          </a:p>
        </p:txBody>
      </p:sp>
      <p:sp>
        <p:nvSpPr>
          <p:cNvPr id="3" name="object 3"/>
          <p:cNvSpPr txBox="1"/>
          <p:nvPr/>
        </p:nvSpPr>
        <p:spPr>
          <a:xfrm>
            <a:off x="546100" y="888532"/>
            <a:ext cx="8973185" cy="5745163"/>
          </a:xfrm>
          <a:prstGeom prst="rect">
            <a:avLst/>
          </a:prstGeom>
        </p:spPr>
        <p:txBody>
          <a:bodyPr vert="horz" wrap="square" lIns="0" tIns="0" rIns="0" bIns="0" rtlCol="0">
            <a:spAutoFit/>
          </a:bodyPr>
          <a:lstStyle/>
          <a:p>
            <a:pPr marL="355600" indent="-342900">
              <a:lnSpc>
                <a:spcPts val="2205"/>
              </a:lnSpc>
              <a:buClr>
                <a:srgbClr val="CC9900"/>
              </a:buClr>
              <a:buSzPct val="63157"/>
              <a:buFont typeface="Wingdings"/>
              <a:buChar char=""/>
              <a:tabLst>
                <a:tab pos="354965" algn="l"/>
                <a:tab pos="355600" algn="l"/>
              </a:tabLst>
            </a:pPr>
            <a:r>
              <a:rPr sz="1500" kern="0" dirty="0">
                <a:solidFill>
                  <a:srgbClr val="002060"/>
                </a:solidFill>
                <a:latin typeface="Poppins" panose="00000500000000000000" pitchFamily="2" charset="0"/>
                <a:cs typeface="Poppins" panose="00000500000000000000" pitchFamily="2" charset="0"/>
              </a:rPr>
              <a:t>Les attributs privés d’une classe ne sont accessibles qu’à l’intérieur de la classe.</a:t>
            </a:r>
          </a:p>
          <a:p>
            <a:pPr marL="355600" marR="283210" indent="-342900">
              <a:lnSpc>
                <a:spcPts val="1820"/>
              </a:lnSpc>
              <a:spcBef>
                <a:spcPts val="440"/>
              </a:spcBef>
              <a:buClr>
                <a:srgbClr val="CC9900"/>
              </a:buClr>
              <a:buSzPct val="63157"/>
              <a:buFont typeface="Wingdings"/>
              <a:buChar char=""/>
              <a:tabLst>
                <a:tab pos="354965" algn="l"/>
                <a:tab pos="355600" algn="l"/>
              </a:tabLst>
            </a:pPr>
            <a:r>
              <a:rPr sz="1500" kern="0" dirty="0">
                <a:solidFill>
                  <a:srgbClr val="002060"/>
                </a:solidFill>
                <a:latin typeface="Poppins" panose="00000500000000000000" pitchFamily="2" charset="0"/>
                <a:cs typeface="Poppins" panose="00000500000000000000" pitchFamily="2" charset="0"/>
              </a:rPr>
              <a:t>Pour donner la possibilité à d’autres classes d’accéder aux membres privés, il  faut définir dans la classes des méthodes publiques qui permettent de :</a:t>
            </a:r>
          </a:p>
          <a:p>
            <a:pPr marL="356870">
              <a:lnSpc>
                <a:spcPct val="100000"/>
              </a:lnSpc>
              <a:spcBef>
                <a:spcPts val="25"/>
              </a:spcBef>
            </a:pPr>
            <a:r>
              <a:rPr sz="1500" kern="0" dirty="0">
                <a:solidFill>
                  <a:srgbClr val="002060"/>
                </a:solidFill>
                <a:latin typeface="Poppins" panose="00000500000000000000" pitchFamily="2" charset="0"/>
                <a:cs typeface="Poppins" panose="00000500000000000000" pitchFamily="2" charset="0"/>
              </a:rPr>
              <a:t>   lire l</a:t>
            </a:r>
            <a:r>
              <a:rPr lang="fr-FR" sz="1500" kern="0" dirty="0">
                <a:solidFill>
                  <a:srgbClr val="002060"/>
                </a:solidFill>
                <a:latin typeface="Poppins" panose="00000500000000000000" pitchFamily="2" charset="0"/>
                <a:cs typeface="Poppins" panose="00000500000000000000" pitchFamily="2" charset="0"/>
              </a:rPr>
              <a:t>es</a:t>
            </a:r>
            <a:r>
              <a:rPr sz="1500" kern="0" dirty="0">
                <a:solidFill>
                  <a:srgbClr val="002060"/>
                </a:solidFill>
                <a:latin typeface="Poppins" panose="00000500000000000000" pitchFamily="2" charset="0"/>
                <a:cs typeface="Poppins" panose="00000500000000000000" pitchFamily="2" charset="0"/>
              </a:rPr>
              <a:t> variables </a:t>
            </a:r>
            <a:r>
              <a:rPr sz="1500" kern="0" dirty="0" err="1">
                <a:solidFill>
                  <a:srgbClr val="002060"/>
                </a:solidFill>
                <a:latin typeface="Poppins" panose="00000500000000000000" pitchFamily="2" charset="0"/>
                <a:cs typeface="Poppins" panose="00000500000000000000" pitchFamily="2" charset="0"/>
              </a:rPr>
              <a:t>privé</a:t>
            </a:r>
            <a:r>
              <a:rPr lang="fr-FR" sz="1500" kern="0" dirty="0">
                <a:solidFill>
                  <a:srgbClr val="002060"/>
                </a:solidFill>
                <a:latin typeface="Poppins" panose="00000500000000000000" pitchFamily="2" charset="0"/>
                <a:cs typeface="Poppins" panose="00000500000000000000" pitchFamily="2" charset="0"/>
              </a:rPr>
              <a:t>e</a:t>
            </a:r>
            <a:r>
              <a:rPr sz="1500" kern="0" dirty="0">
                <a:solidFill>
                  <a:srgbClr val="002060"/>
                </a:solidFill>
                <a:latin typeface="Poppins" panose="00000500000000000000" pitchFamily="2" charset="0"/>
                <a:cs typeface="Poppins" panose="00000500000000000000" pitchFamily="2" charset="0"/>
              </a:rPr>
              <a:t>s. Ce genre de méthodes s’appellent les accesseurs ou Getters</a:t>
            </a:r>
          </a:p>
          <a:p>
            <a:pPr marL="356870">
              <a:lnSpc>
                <a:spcPts val="1835"/>
              </a:lnSpc>
            </a:pPr>
            <a:r>
              <a:rPr sz="1500" kern="0" dirty="0">
                <a:solidFill>
                  <a:srgbClr val="002060"/>
                </a:solidFill>
                <a:latin typeface="Poppins" panose="00000500000000000000" pitchFamily="2" charset="0"/>
                <a:cs typeface="Poppins" panose="00000500000000000000" pitchFamily="2" charset="0"/>
              </a:rPr>
              <a:t>   modifier les variables privés. Ce genre de méthodes s’appellent les mutateurs ou</a:t>
            </a:r>
          </a:p>
          <a:p>
            <a:pPr marL="683260">
              <a:lnSpc>
                <a:spcPts val="1830"/>
              </a:lnSpc>
            </a:pPr>
            <a:r>
              <a:rPr sz="1500" kern="0" dirty="0">
                <a:solidFill>
                  <a:srgbClr val="002060"/>
                </a:solidFill>
                <a:latin typeface="Poppins" panose="00000500000000000000" pitchFamily="2" charset="0"/>
                <a:cs typeface="Poppins" panose="00000500000000000000" pitchFamily="2" charset="0"/>
              </a:rPr>
              <a:t>Setters</a:t>
            </a:r>
          </a:p>
          <a:p>
            <a:pPr marL="355600" marR="111760" indent="-342900">
              <a:lnSpc>
                <a:spcPts val="1820"/>
              </a:lnSpc>
              <a:spcBef>
                <a:spcPts val="439"/>
              </a:spcBef>
              <a:tabLst>
                <a:tab pos="354965" algn="l"/>
              </a:tabLst>
            </a:pPr>
            <a:r>
              <a:rPr sz="1500" kern="0" dirty="0">
                <a:solidFill>
                  <a:srgbClr val="002060"/>
                </a:solidFill>
                <a:latin typeface="Poppins" panose="00000500000000000000" pitchFamily="2" charset="0"/>
                <a:cs typeface="Poppins" panose="00000500000000000000" pitchFamily="2" charset="0"/>
              </a:rPr>
              <a:t>	Les getters sont des méthodes qui commencent toujours par le mot get et  finissent par le nom de l’attribut en écrivant en majuscule la lettre qui vient juste  après le get. Les getters </a:t>
            </a:r>
            <a:r>
              <a:rPr sz="1500" kern="0" dirty="0" err="1">
                <a:solidFill>
                  <a:srgbClr val="002060"/>
                </a:solidFill>
                <a:latin typeface="Poppins" panose="00000500000000000000" pitchFamily="2" charset="0"/>
                <a:cs typeface="Poppins" panose="00000500000000000000" pitchFamily="2" charset="0"/>
              </a:rPr>
              <a:t>retourne</a:t>
            </a:r>
            <a:r>
              <a:rPr lang="fr-FR" sz="1500" kern="0" dirty="0">
                <a:solidFill>
                  <a:srgbClr val="002060"/>
                </a:solidFill>
                <a:latin typeface="Poppins" panose="00000500000000000000" pitchFamily="2" charset="0"/>
                <a:cs typeface="Poppins" panose="00000500000000000000" pitchFamily="2" charset="0"/>
              </a:rPr>
              <a:t>nt</a:t>
            </a:r>
            <a:r>
              <a:rPr sz="1500" kern="0" dirty="0">
                <a:solidFill>
                  <a:srgbClr val="002060"/>
                </a:solidFill>
                <a:latin typeface="Poppins" panose="00000500000000000000" pitchFamily="2" charset="0"/>
                <a:cs typeface="Poppins" panose="00000500000000000000" pitchFamily="2" charset="0"/>
              </a:rPr>
              <a:t> toujours le même type que l’attribut  correspondant.</a:t>
            </a:r>
          </a:p>
          <a:p>
            <a:pPr marL="356870">
              <a:lnSpc>
                <a:spcPts val="1835"/>
              </a:lnSpc>
              <a:spcBef>
                <a:spcPts val="25"/>
              </a:spcBef>
            </a:pPr>
            <a:r>
              <a:rPr sz="1500" kern="0" dirty="0">
                <a:solidFill>
                  <a:srgbClr val="002060"/>
                </a:solidFill>
                <a:latin typeface="Poppins" panose="00000500000000000000" pitchFamily="2" charset="0"/>
                <a:cs typeface="Poppins" panose="00000500000000000000" pitchFamily="2" charset="0"/>
              </a:rPr>
              <a:t>                                                                                                    Par exemple, dans la classe CompteSimple, nous avons défini un attribut privé :</a:t>
            </a:r>
          </a:p>
          <a:p>
            <a:pPr marL="683260">
              <a:lnSpc>
                <a:spcPts val="1835"/>
              </a:lnSpc>
            </a:pPr>
            <a:r>
              <a:rPr sz="1500" kern="0" dirty="0">
                <a:solidFill>
                  <a:srgbClr val="002060"/>
                </a:solidFill>
                <a:latin typeface="Poppins" panose="00000500000000000000" pitchFamily="2" charset="0"/>
                <a:cs typeface="Poppins" panose="00000500000000000000" pitchFamily="2" charset="0"/>
              </a:rPr>
              <a:t>private String nom;</a:t>
            </a:r>
          </a:p>
          <a:p>
            <a:pPr marL="356870">
              <a:lnSpc>
                <a:spcPct val="100000"/>
              </a:lnSpc>
            </a:pPr>
            <a:r>
              <a:rPr sz="1500" kern="0" dirty="0">
                <a:solidFill>
                  <a:srgbClr val="002060"/>
                </a:solidFill>
                <a:latin typeface="Poppins" panose="00000500000000000000" pitchFamily="2" charset="0"/>
                <a:cs typeface="Poppins" panose="00000500000000000000" pitchFamily="2" charset="0"/>
              </a:rPr>
              <a:t>                                                                                                 Le getter de cette variable est :</a:t>
            </a:r>
          </a:p>
          <a:p>
            <a:pPr marL="786765" marR="6105525" indent="-104139">
              <a:lnSpc>
                <a:spcPct val="100000"/>
              </a:lnSpc>
              <a:spcBef>
                <a:spcPts val="5"/>
              </a:spcBef>
            </a:pPr>
            <a:r>
              <a:rPr sz="1500" kern="0" dirty="0">
                <a:solidFill>
                  <a:srgbClr val="002060"/>
                </a:solidFill>
                <a:latin typeface="Poppins" panose="00000500000000000000" pitchFamily="2" charset="0"/>
                <a:cs typeface="Poppins" panose="00000500000000000000" pitchFamily="2" charset="0"/>
              </a:rPr>
              <a:t>public String getNom( ){  return nom;</a:t>
            </a:r>
          </a:p>
          <a:p>
            <a:pPr marL="683260">
              <a:lnSpc>
                <a:spcPts val="1789"/>
              </a:lnSpc>
            </a:pPr>
            <a:r>
              <a:rPr sz="1500" kern="0" dirty="0">
                <a:solidFill>
                  <a:srgbClr val="002060"/>
                </a:solidFill>
                <a:latin typeface="Poppins" panose="00000500000000000000" pitchFamily="2" charset="0"/>
                <a:cs typeface="Poppins" panose="00000500000000000000" pitchFamily="2" charset="0"/>
              </a:rPr>
              <a:t>}</a:t>
            </a:r>
          </a:p>
          <a:p>
            <a:pPr marL="355600" marR="111760" indent="-342900">
              <a:lnSpc>
                <a:spcPts val="1820"/>
              </a:lnSpc>
              <a:spcBef>
                <a:spcPts val="434"/>
              </a:spcBef>
              <a:tabLst>
                <a:tab pos="354965" algn="l"/>
                <a:tab pos="4506595" algn="l"/>
                <a:tab pos="7261859" algn="l"/>
              </a:tabLst>
            </a:pPr>
            <a:r>
              <a:rPr sz="1500" kern="0" dirty="0">
                <a:solidFill>
                  <a:srgbClr val="002060"/>
                </a:solidFill>
                <a:latin typeface="Poppins" panose="00000500000000000000" pitchFamily="2" charset="0"/>
                <a:cs typeface="Poppins" panose="00000500000000000000" pitchFamily="2" charset="0"/>
              </a:rPr>
              <a:t>	Les setters sont des méthodes qui commencent toujours par le mot set et  finissent par le nom de l’attribut en écrivant en majuscule la lettre qui vient juste  après le set. Les setters sont toujours	de type void et reçoivent	un paramètre  qui est de meme type que la variable:</a:t>
            </a:r>
          </a:p>
          <a:p>
            <a:pPr marL="356870">
              <a:lnSpc>
                <a:spcPct val="100000"/>
              </a:lnSpc>
              <a:spcBef>
                <a:spcPts val="20"/>
              </a:spcBef>
            </a:pPr>
            <a:r>
              <a:rPr sz="1500" kern="0" dirty="0">
                <a:solidFill>
                  <a:srgbClr val="002060"/>
                </a:solidFill>
                <a:latin typeface="Poppins" panose="00000500000000000000" pitchFamily="2" charset="0"/>
                <a:cs typeface="Poppins" panose="00000500000000000000" pitchFamily="2" charset="0"/>
              </a:rPr>
              <a:t>                                                                                           Exemple:</a:t>
            </a:r>
          </a:p>
          <a:p>
            <a:pPr marL="683260">
              <a:lnSpc>
                <a:spcPct val="100000"/>
              </a:lnSpc>
              <a:spcBef>
                <a:spcPts val="5"/>
              </a:spcBef>
            </a:pPr>
            <a:r>
              <a:rPr sz="1500" kern="0" dirty="0">
                <a:solidFill>
                  <a:srgbClr val="002060"/>
                </a:solidFill>
                <a:latin typeface="Poppins" panose="00000500000000000000" pitchFamily="2" charset="0"/>
                <a:cs typeface="Poppins" panose="00000500000000000000" pitchFamily="2" charset="0"/>
              </a:rPr>
              <a:t>public void setNom( String n ){</a:t>
            </a:r>
            <a:endParaRPr lang="fr-FR" sz="1500" kern="0" dirty="0">
              <a:solidFill>
                <a:srgbClr val="002060"/>
              </a:solidFill>
              <a:latin typeface="Poppins" panose="00000500000000000000" pitchFamily="2" charset="0"/>
              <a:cs typeface="Poppins" panose="00000500000000000000" pitchFamily="2" charset="0"/>
            </a:endParaRPr>
          </a:p>
          <a:p>
            <a:pPr marL="683260">
              <a:lnSpc>
                <a:spcPct val="100000"/>
              </a:lnSpc>
              <a:spcBef>
                <a:spcPts val="5"/>
              </a:spcBef>
            </a:pPr>
            <a:r>
              <a:rPr lang="fr-FR" sz="1500" kern="0" dirty="0" err="1">
                <a:solidFill>
                  <a:srgbClr val="002060"/>
                </a:solidFill>
                <a:latin typeface="Poppins" panose="00000500000000000000" pitchFamily="2" charset="0"/>
                <a:cs typeface="Poppins" panose="00000500000000000000" pitchFamily="2" charset="0"/>
              </a:rPr>
              <a:t>This.nom</a:t>
            </a:r>
            <a:r>
              <a:rPr lang="fr-FR" sz="1500" kern="0" dirty="0">
                <a:solidFill>
                  <a:srgbClr val="002060"/>
                </a:solidFill>
                <a:latin typeface="Poppins" panose="00000500000000000000" pitchFamily="2" charset="0"/>
                <a:cs typeface="Poppins" panose="00000500000000000000" pitchFamily="2" charset="0"/>
              </a:rPr>
              <a:t> = n;</a:t>
            </a:r>
          </a:p>
          <a:p>
            <a:pPr marL="683260">
              <a:lnSpc>
                <a:spcPct val="100000"/>
              </a:lnSpc>
              <a:spcBef>
                <a:spcPts val="5"/>
              </a:spcBef>
            </a:pPr>
            <a:endParaRPr sz="1500" dirty="0">
              <a:latin typeface="Arial"/>
              <a:cs typeface="Arial"/>
            </a:endParaRPr>
          </a:p>
        </p:txBody>
      </p:sp>
      <p:sp>
        <p:nvSpPr>
          <p:cNvPr id="4" name="object 4"/>
          <p:cNvSpPr txBox="1"/>
          <p:nvPr/>
        </p:nvSpPr>
        <p:spPr>
          <a:xfrm>
            <a:off x="1548467" y="6859650"/>
            <a:ext cx="99695" cy="247015"/>
          </a:xfrm>
          <a:prstGeom prst="rect">
            <a:avLst/>
          </a:prstGeom>
        </p:spPr>
        <p:txBody>
          <a:bodyPr vert="horz" wrap="square" lIns="0" tIns="0" rIns="0" bIns="0" rtlCol="0">
            <a:spAutoFit/>
          </a:bodyPr>
          <a:lstStyle/>
          <a:p>
            <a:pPr marL="12700">
              <a:lnSpc>
                <a:spcPct val="100000"/>
              </a:lnSpc>
            </a:pPr>
            <a:r>
              <a:rPr sz="1500" b="1" dirty="0">
                <a:latin typeface="Arial"/>
                <a:cs typeface="Arial"/>
              </a:rPr>
              <a:t>}</a:t>
            </a:r>
            <a:endParaRPr sz="1500" dirty="0">
              <a:latin typeface="Arial"/>
              <a:cs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9969" y="277471"/>
            <a:ext cx="3635876" cy="579120"/>
          </a:xfrm>
          <a:prstGeom prst="rect">
            <a:avLst/>
          </a:prstGeom>
        </p:spPr>
        <p:txBody>
          <a:bodyPr vert="horz" wrap="square" lIns="0" tIns="0" rIns="0" bIns="0" rtlCol="0">
            <a:spAutoFit/>
          </a:bodyPr>
          <a:lstStyle/>
          <a:p>
            <a:pPr marL="12700">
              <a:lnSpc>
                <a:spcPct val="100000"/>
              </a:lnSpc>
            </a:pPr>
            <a:r>
              <a:rPr sz="3800" spc="-5" dirty="0"/>
              <a:t>E</a:t>
            </a:r>
            <a:r>
              <a:rPr sz="3800" dirty="0"/>
              <a:t>ncaps</a:t>
            </a:r>
            <a:r>
              <a:rPr sz="3800" spc="-5" dirty="0"/>
              <a:t>u</a:t>
            </a:r>
            <a:r>
              <a:rPr sz="3800" dirty="0"/>
              <a:t>la</a:t>
            </a:r>
            <a:r>
              <a:rPr sz="3800" spc="-5" dirty="0"/>
              <a:t>t</a:t>
            </a:r>
            <a:r>
              <a:rPr sz="3800" dirty="0"/>
              <a:t>ion</a:t>
            </a:r>
          </a:p>
        </p:txBody>
      </p:sp>
      <p:sp>
        <p:nvSpPr>
          <p:cNvPr id="36" name="object 36"/>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75</a:t>
            </a:fld>
            <a:endParaRPr dirty="0"/>
          </a:p>
        </p:txBody>
      </p:sp>
      <p:sp>
        <p:nvSpPr>
          <p:cNvPr id="3" name="object 3"/>
          <p:cNvSpPr/>
          <p:nvPr/>
        </p:nvSpPr>
        <p:spPr>
          <a:xfrm>
            <a:off x="949332" y="1252727"/>
            <a:ext cx="5192395" cy="1811020"/>
          </a:xfrm>
          <a:custGeom>
            <a:avLst/>
            <a:gdLst/>
            <a:ahLst/>
            <a:cxnLst/>
            <a:rect l="l" t="t" r="r" b="b"/>
            <a:pathLst>
              <a:path w="5192395" h="1811020">
                <a:moveTo>
                  <a:pt x="5192260" y="0"/>
                </a:moveTo>
                <a:lnTo>
                  <a:pt x="0" y="0"/>
                </a:lnTo>
                <a:lnTo>
                  <a:pt x="0" y="1810512"/>
                </a:lnTo>
                <a:lnTo>
                  <a:pt x="5192260" y="1810512"/>
                </a:lnTo>
                <a:lnTo>
                  <a:pt x="5192260" y="1805939"/>
                </a:lnTo>
                <a:lnTo>
                  <a:pt x="9143" y="1805939"/>
                </a:lnTo>
                <a:lnTo>
                  <a:pt x="4571" y="1799844"/>
                </a:lnTo>
                <a:lnTo>
                  <a:pt x="9143" y="1799844"/>
                </a:lnTo>
                <a:lnTo>
                  <a:pt x="9143" y="9144"/>
                </a:lnTo>
                <a:lnTo>
                  <a:pt x="4571" y="9144"/>
                </a:lnTo>
                <a:lnTo>
                  <a:pt x="9143" y="4572"/>
                </a:lnTo>
                <a:lnTo>
                  <a:pt x="5192260" y="4572"/>
                </a:lnTo>
                <a:lnTo>
                  <a:pt x="5192260" y="0"/>
                </a:lnTo>
                <a:close/>
              </a:path>
              <a:path w="5192395" h="1811020">
                <a:moveTo>
                  <a:pt x="9143" y="1799844"/>
                </a:moveTo>
                <a:lnTo>
                  <a:pt x="4571" y="1799844"/>
                </a:lnTo>
                <a:lnTo>
                  <a:pt x="9143" y="1805939"/>
                </a:lnTo>
                <a:lnTo>
                  <a:pt x="9143" y="1799844"/>
                </a:lnTo>
                <a:close/>
              </a:path>
              <a:path w="5192395" h="1811020">
                <a:moveTo>
                  <a:pt x="5183116" y="1799844"/>
                </a:moveTo>
                <a:lnTo>
                  <a:pt x="9143" y="1799844"/>
                </a:lnTo>
                <a:lnTo>
                  <a:pt x="9143" y="1805939"/>
                </a:lnTo>
                <a:lnTo>
                  <a:pt x="5183116" y="1805939"/>
                </a:lnTo>
                <a:lnTo>
                  <a:pt x="5183116" y="1799844"/>
                </a:lnTo>
                <a:close/>
              </a:path>
              <a:path w="5192395" h="1811020">
                <a:moveTo>
                  <a:pt x="5183116" y="4572"/>
                </a:moveTo>
                <a:lnTo>
                  <a:pt x="5183116" y="1805939"/>
                </a:lnTo>
                <a:lnTo>
                  <a:pt x="5187688" y="1799844"/>
                </a:lnTo>
                <a:lnTo>
                  <a:pt x="5192260" y="1799844"/>
                </a:lnTo>
                <a:lnTo>
                  <a:pt x="5192260" y="9144"/>
                </a:lnTo>
                <a:lnTo>
                  <a:pt x="5187688" y="9144"/>
                </a:lnTo>
                <a:lnTo>
                  <a:pt x="5183116" y="4572"/>
                </a:lnTo>
                <a:close/>
              </a:path>
              <a:path w="5192395" h="1811020">
                <a:moveTo>
                  <a:pt x="5192260" y="1799844"/>
                </a:moveTo>
                <a:lnTo>
                  <a:pt x="5187688" y="1799844"/>
                </a:lnTo>
                <a:lnTo>
                  <a:pt x="5183116" y="1805939"/>
                </a:lnTo>
                <a:lnTo>
                  <a:pt x="5192260" y="1805939"/>
                </a:lnTo>
                <a:lnTo>
                  <a:pt x="5192260" y="1799844"/>
                </a:lnTo>
                <a:close/>
              </a:path>
              <a:path w="5192395" h="1811020">
                <a:moveTo>
                  <a:pt x="9143" y="4572"/>
                </a:moveTo>
                <a:lnTo>
                  <a:pt x="4571" y="9144"/>
                </a:lnTo>
                <a:lnTo>
                  <a:pt x="9143" y="9144"/>
                </a:lnTo>
                <a:lnTo>
                  <a:pt x="9143" y="4572"/>
                </a:lnTo>
                <a:close/>
              </a:path>
              <a:path w="5192395" h="1811020">
                <a:moveTo>
                  <a:pt x="5183116" y="4572"/>
                </a:moveTo>
                <a:lnTo>
                  <a:pt x="9143" y="4572"/>
                </a:lnTo>
                <a:lnTo>
                  <a:pt x="9143" y="9144"/>
                </a:lnTo>
                <a:lnTo>
                  <a:pt x="5183116" y="9144"/>
                </a:lnTo>
                <a:lnTo>
                  <a:pt x="5183116" y="4572"/>
                </a:lnTo>
                <a:close/>
              </a:path>
              <a:path w="5192395" h="1811020">
                <a:moveTo>
                  <a:pt x="5192260" y="4572"/>
                </a:moveTo>
                <a:lnTo>
                  <a:pt x="5183116" y="4572"/>
                </a:lnTo>
                <a:lnTo>
                  <a:pt x="5187688" y="9144"/>
                </a:lnTo>
                <a:lnTo>
                  <a:pt x="5192260" y="9144"/>
                </a:lnTo>
                <a:lnTo>
                  <a:pt x="5192260" y="4572"/>
                </a:lnTo>
                <a:close/>
              </a:path>
            </a:pathLst>
          </a:custGeom>
          <a:solidFill>
            <a:srgbClr val="000000"/>
          </a:solidFill>
        </p:spPr>
        <p:txBody>
          <a:bodyPr wrap="square" lIns="0" tIns="0" rIns="0" bIns="0" rtlCol="0"/>
          <a:lstStyle/>
          <a:p>
            <a:endParaRPr/>
          </a:p>
        </p:txBody>
      </p:sp>
      <p:sp>
        <p:nvSpPr>
          <p:cNvPr id="4" name="object 4"/>
          <p:cNvSpPr txBox="1"/>
          <p:nvPr/>
        </p:nvSpPr>
        <p:spPr>
          <a:xfrm>
            <a:off x="5063814" y="1486915"/>
            <a:ext cx="880744" cy="266065"/>
          </a:xfrm>
          <a:prstGeom prst="rect">
            <a:avLst/>
          </a:prstGeom>
        </p:spPr>
        <p:txBody>
          <a:bodyPr vert="horz" wrap="square" lIns="0" tIns="0" rIns="0" bIns="0" rtlCol="0">
            <a:spAutoFit/>
          </a:bodyPr>
          <a:lstStyle/>
          <a:p>
            <a:pPr marL="12700">
              <a:lnSpc>
                <a:spcPct val="100000"/>
              </a:lnSpc>
            </a:pPr>
            <a:r>
              <a:rPr sz="1600" b="1" dirty="0">
                <a:latin typeface="Courier New"/>
                <a:cs typeface="Courier New"/>
              </a:rPr>
              <a:t>args)</a:t>
            </a:r>
            <a:r>
              <a:rPr sz="1600" b="1" spc="-95" dirty="0">
                <a:latin typeface="Courier New"/>
                <a:cs typeface="Courier New"/>
              </a:rPr>
              <a:t> </a:t>
            </a:r>
            <a:r>
              <a:rPr sz="1600" b="1" spc="-5" dirty="0">
                <a:latin typeface="Courier New"/>
                <a:cs typeface="Courier New"/>
              </a:rPr>
              <a:t>{</a:t>
            </a:r>
            <a:endParaRPr sz="1600">
              <a:latin typeface="Courier New"/>
              <a:cs typeface="Courier New"/>
            </a:endParaRPr>
          </a:p>
        </p:txBody>
      </p:sp>
      <p:sp>
        <p:nvSpPr>
          <p:cNvPr id="5" name="object 5"/>
          <p:cNvSpPr txBox="1"/>
          <p:nvPr/>
        </p:nvSpPr>
        <p:spPr>
          <a:xfrm>
            <a:off x="1032644" y="1243076"/>
            <a:ext cx="3934460" cy="975360"/>
          </a:xfrm>
          <a:prstGeom prst="rect">
            <a:avLst/>
          </a:prstGeom>
        </p:spPr>
        <p:txBody>
          <a:bodyPr vert="horz" wrap="square" lIns="0" tIns="0" rIns="0" bIns="0" rtlCol="0">
            <a:spAutoFit/>
          </a:bodyPr>
          <a:lstStyle/>
          <a:p>
            <a:pPr marL="12700" marR="5080">
              <a:lnSpc>
                <a:spcPct val="100000"/>
              </a:lnSpc>
            </a:pPr>
            <a:r>
              <a:rPr sz="1600" b="1" spc="-5" dirty="0">
                <a:solidFill>
                  <a:srgbClr val="7F0055"/>
                </a:solidFill>
                <a:latin typeface="Courier New"/>
                <a:cs typeface="Courier New"/>
              </a:rPr>
              <a:t>public class </a:t>
            </a:r>
            <a:r>
              <a:rPr sz="1600" b="1" spc="-5" dirty="0">
                <a:latin typeface="Courier New"/>
                <a:cs typeface="Courier New"/>
              </a:rPr>
              <a:t>Application {  </a:t>
            </a:r>
            <a:r>
              <a:rPr sz="1600" b="1" spc="-5" dirty="0">
                <a:solidFill>
                  <a:srgbClr val="7F0055"/>
                </a:solidFill>
                <a:latin typeface="Courier New"/>
                <a:cs typeface="Courier New"/>
              </a:rPr>
              <a:t>public </a:t>
            </a:r>
            <a:r>
              <a:rPr sz="1600" b="1" dirty="0">
                <a:solidFill>
                  <a:srgbClr val="7F0055"/>
                </a:solidFill>
                <a:latin typeface="Courier New"/>
                <a:cs typeface="Courier New"/>
              </a:rPr>
              <a:t>static </a:t>
            </a:r>
            <a:r>
              <a:rPr sz="1600" b="1" spc="-5" dirty="0">
                <a:solidFill>
                  <a:srgbClr val="7F0055"/>
                </a:solidFill>
                <a:latin typeface="Courier New"/>
                <a:cs typeface="Courier New"/>
              </a:rPr>
              <a:t>void</a:t>
            </a:r>
            <a:r>
              <a:rPr sz="1600" b="1" spc="15" dirty="0">
                <a:solidFill>
                  <a:srgbClr val="7F0055"/>
                </a:solidFill>
                <a:latin typeface="Courier New"/>
                <a:cs typeface="Courier New"/>
              </a:rPr>
              <a:t> </a:t>
            </a:r>
            <a:r>
              <a:rPr sz="1600" b="1" spc="-5" dirty="0">
                <a:latin typeface="Courier New"/>
                <a:cs typeface="Courier New"/>
              </a:rPr>
              <a:t>main(String[]</a:t>
            </a:r>
            <a:endParaRPr sz="1600">
              <a:latin typeface="Courier New"/>
              <a:cs typeface="Courier New"/>
            </a:endParaRPr>
          </a:p>
          <a:p>
            <a:pPr marL="256540" marR="493395">
              <a:lnSpc>
                <a:spcPct val="100000"/>
              </a:lnSpc>
            </a:pPr>
            <a:r>
              <a:rPr sz="1600" b="1" spc="-5" dirty="0">
                <a:latin typeface="Courier New"/>
                <a:cs typeface="Courier New"/>
              </a:rPr>
              <a:t>Personne </a:t>
            </a:r>
            <a:r>
              <a:rPr sz="1600" b="1" dirty="0">
                <a:latin typeface="Courier New"/>
                <a:cs typeface="Courier New"/>
              </a:rPr>
              <a:t>p=</a:t>
            </a:r>
            <a:r>
              <a:rPr sz="1600" b="1" dirty="0">
                <a:solidFill>
                  <a:srgbClr val="7F0055"/>
                </a:solidFill>
                <a:latin typeface="Courier New"/>
                <a:cs typeface="Courier New"/>
              </a:rPr>
              <a:t>new</a:t>
            </a:r>
            <a:r>
              <a:rPr sz="1600" b="1" spc="-55" dirty="0">
                <a:solidFill>
                  <a:srgbClr val="7F0055"/>
                </a:solidFill>
                <a:latin typeface="Courier New"/>
                <a:cs typeface="Courier New"/>
              </a:rPr>
              <a:t> </a:t>
            </a:r>
            <a:r>
              <a:rPr sz="1600" b="1" dirty="0">
                <a:latin typeface="Courier New"/>
                <a:cs typeface="Courier New"/>
              </a:rPr>
              <a:t>Personne();  </a:t>
            </a:r>
            <a:r>
              <a:rPr sz="1600" b="1" spc="-5" dirty="0">
                <a:latin typeface="Courier New"/>
                <a:cs typeface="Courier New"/>
              </a:rPr>
              <a:t>p.setNom(</a:t>
            </a:r>
            <a:r>
              <a:rPr sz="1600" b="1" spc="-5" dirty="0">
                <a:solidFill>
                  <a:srgbClr val="2A00FF"/>
                </a:solidFill>
                <a:latin typeface="Courier New"/>
                <a:cs typeface="Courier New"/>
              </a:rPr>
              <a:t>"AZER"</a:t>
            </a:r>
            <a:r>
              <a:rPr sz="1600" b="1" spc="-5" dirty="0">
                <a:latin typeface="Courier New"/>
                <a:cs typeface="Courier New"/>
              </a:rPr>
              <a:t>);</a:t>
            </a:r>
            <a:endParaRPr sz="1600">
              <a:latin typeface="Courier New"/>
              <a:cs typeface="Courier New"/>
            </a:endParaRPr>
          </a:p>
        </p:txBody>
      </p:sp>
      <p:sp>
        <p:nvSpPr>
          <p:cNvPr id="6" name="object 6"/>
          <p:cNvSpPr txBox="1"/>
          <p:nvPr/>
        </p:nvSpPr>
        <p:spPr>
          <a:xfrm>
            <a:off x="1276489" y="2218435"/>
            <a:ext cx="3813175" cy="266065"/>
          </a:xfrm>
          <a:prstGeom prst="rect">
            <a:avLst/>
          </a:prstGeom>
        </p:spPr>
        <p:txBody>
          <a:bodyPr vert="horz" wrap="square" lIns="0" tIns="0" rIns="0" bIns="0" rtlCol="0">
            <a:spAutoFit/>
          </a:bodyPr>
          <a:lstStyle/>
          <a:p>
            <a:pPr marL="12700">
              <a:lnSpc>
                <a:spcPct val="100000"/>
              </a:lnSpc>
            </a:pPr>
            <a:r>
              <a:rPr sz="1600" b="1" spc="-5" dirty="0">
                <a:latin typeface="Courier New"/>
                <a:cs typeface="Courier New"/>
              </a:rPr>
              <a:t>System.</a:t>
            </a:r>
            <a:r>
              <a:rPr sz="1600" b="1" i="1" spc="-5" dirty="0">
                <a:solidFill>
                  <a:srgbClr val="0000C0"/>
                </a:solidFill>
                <a:latin typeface="Courier New"/>
                <a:cs typeface="Courier New"/>
              </a:rPr>
              <a:t>out</a:t>
            </a:r>
            <a:r>
              <a:rPr sz="1600" b="1" spc="-5" dirty="0">
                <a:latin typeface="Courier New"/>
                <a:cs typeface="Courier New"/>
              </a:rPr>
              <a:t>.println(p.getNom());</a:t>
            </a:r>
            <a:endParaRPr sz="1600">
              <a:latin typeface="Courier New"/>
              <a:cs typeface="Courier New"/>
            </a:endParaRPr>
          </a:p>
        </p:txBody>
      </p:sp>
      <p:sp>
        <p:nvSpPr>
          <p:cNvPr id="7" name="object 7"/>
          <p:cNvSpPr txBox="1"/>
          <p:nvPr/>
        </p:nvSpPr>
        <p:spPr>
          <a:xfrm>
            <a:off x="1032649" y="2462276"/>
            <a:ext cx="147320" cy="509905"/>
          </a:xfrm>
          <a:prstGeom prst="rect">
            <a:avLst/>
          </a:prstGeom>
        </p:spPr>
        <p:txBody>
          <a:bodyPr vert="horz" wrap="square" lIns="0" tIns="0" rIns="0" bIns="0" rtlCol="0">
            <a:spAutoFit/>
          </a:bodyPr>
          <a:lstStyle/>
          <a:p>
            <a:pPr marL="12700">
              <a:lnSpc>
                <a:spcPct val="100000"/>
              </a:lnSpc>
            </a:pPr>
            <a:r>
              <a:rPr sz="1600" b="1" spc="-5" dirty="0">
                <a:latin typeface="Courier New"/>
                <a:cs typeface="Courier New"/>
              </a:rPr>
              <a:t>}</a:t>
            </a:r>
            <a:endParaRPr sz="1600">
              <a:latin typeface="Courier New"/>
              <a:cs typeface="Courier New"/>
            </a:endParaRPr>
          </a:p>
          <a:p>
            <a:pPr marL="12700">
              <a:lnSpc>
                <a:spcPct val="100000"/>
              </a:lnSpc>
            </a:pPr>
            <a:r>
              <a:rPr sz="1600" b="1" spc="-5" dirty="0">
                <a:latin typeface="Courier New"/>
                <a:cs typeface="Courier New"/>
              </a:rPr>
              <a:t>}</a:t>
            </a:r>
            <a:endParaRPr sz="1600">
              <a:latin typeface="Courier New"/>
              <a:cs typeface="Courier New"/>
            </a:endParaRPr>
          </a:p>
        </p:txBody>
      </p:sp>
      <p:sp>
        <p:nvSpPr>
          <p:cNvPr id="8" name="object 8"/>
          <p:cNvSpPr/>
          <p:nvPr/>
        </p:nvSpPr>
        <p:spPr>
          <a:xfrm>
            <a:off x="949332" y="3342132"/>
            <a:ext cx="5626600" cy="2040635"/>
          </a:xfrm>
          <a:prstGeom prst="rect">
            <a:avLst/>
          </a:prstGeom>
          <a:blipFill>
            <a:blip r:embed="rId2" cstate="print"/>
            <a:stretch>
              <a:fillRect/>
            </a:stretch>
          </a:blipFill>
        </p:spPr>
        <p:txBody>
          <a:bodyPr wrap="square" lIns="0" tIns="0" rIns="0" bIns="0" rtlCol="0"/>
          <a:lstStyle/>
          <a:p>
            <a:endParaRPr/>
          </a:p>
        </p:txBody>
      </p:sp>
      <p:sp>
        <p:nvSpPr>
          <p:cNvPr id="9" name="object 9"/>
          <p:cNvSpPr txBox="1"/>
          <p:nvPr/>
        </p:nvSpPr>
        <p:spPr>
          <a:xfrm>
            <a:off x="5065153" y="3109467"/>
            <a:ext cx="1002030" cy="231775"/>
          </a:xfrm>
          <a:prstGeom prst="rect">
            <a:avLst/>
          </a:prstGeom>
        </p:spPr>
        <p:txBody>
          <a:bodyPr vert="horz" wrap="square" lIns="0" tIns="0" rIns="0" bIns="0" rtlCol="0">
            <a:spAutoFit/>
          </a:bodyPr>
          <a:lstStyle/>
          <a:p>
            <a:pPr marL="12700">
              <a:lnSpc>
                <a:spcPct val="100000"/>
              </a:lnSpc>
            </a:pPr>
            <a:r>
              <a:rPr sz="1400" b="1" spc="-10" dirty="0">
                <a:latin typeface="Arial"/>
                <a:cs typeface="Arial"/>
              </a:rPr>
              <a:t>p:Personne</a:t>
            </a:r>
            <a:endParaRPr sz="1400">
              <a:latin typeface="Arial"/>
              <a:cs typeface="Arial"/>
            </a:endParaRPr>
          </a:p>
        </p:txBody>
      </p:sp>
      <p:sp>
        <p:nvSpPr>
          <p:cNvPr id="10" name="object 10"/>
          <p:cNvSpPr txBox="1"/>
          <p:nvPr/>
        </p:nvSpPr>
        <p:spPr>
          <a:xfrm>
            <a:off x="1320685" y="3242055"/>
            <a:ext cx="1049020" cy="231775"/>
          </a:xfrm>
          <a:prstGeom prst="rect">
            <a:avLst/>
          </a:prstGeom>
        </p:spPr>
        <p:txBody>
          <a:bodyPr vert="horz" wrap="square" lIns="0" tIns="0" rIns="0" bIns="0" rtlCol="0">
            <a:spAutoFit/>
          </a:bodyPr>
          <a:lstStyle/>
          <a:p>
            <a:pPr marL="12700">
              <a:lnSpc>
                <a:spcPct val="100000"/>
              </a:lnSpc>
            </a:pPr>
            <a:r>
              <a:rPr sz="1400" b="1" spc="-10" dirty="0">
                <a:latin typeface="Arial"/>
                <a:cs typeface="Arial"/>
              </a:rPr>
              <a:t>:Application</a:t>
            </a:r>
            <a:endParaRPr sz="1400">
              <a:latin typeface="Arial"/>
              <a:cs typeface="Arial"/>
            </a:endParaRPr>
          </a:p>
        </p:txBody>
      </p:sp>
      <p:sp>
        <p:nvSpPr>
          <p:cNvPr id="11" name="object 11"/>
          <p:cNvSpPr/>
          <p:nvPr/>
        </p:nvSpPr>
        <p:spPr>
          <a:xfrm>
            <a:off x="6493636" y="1399032"/>
            <a:ext cx="1233170" cy="325120"/>
          </a:xfrm>
          <a:custGeom>
            <a:avLst/>
            <a:gdLst/>
            <a:ahLst/>
            <a:cxnLst/>
            <a:rect l="l" t="t" r="r" b="b"/>
            <a:pathLst>
              <a:path w="1233170" h="325119">
                <a:moveTo>
                  <a:pt x="1232915" y="0"/>
                </a:moveTo>
                <a:lnTo>
                  <a:pt x="0" y="0"/>
                </a:lnTo>
                <a:lnTo>
                  <a:pt x="0" y="324612"/>
                </a:lnTo>
                <a:lnTo>
                  <a:pt x="1232915" y="324612"/>
                </a:lnTo>
                <a:lnTo>
                  <a:pt x="1232915" y="318515"/>
                </a:lnTo>
                <a:lnTo>
                  <a:pt x="9143" y="318515"/>
                </a:lnTo>
                <a:lnTo>
                  <a:pt x="4572" y="313943"/>
                </a:lnTo>
                <a:lnTo>
                  <a:pt x="9143" y="313943"/>
                </a:lnTo>
                <a:lnTo>
                  <a:pt x="9143" y="9143"/>
                </a:lnTo>
                <a:lnTo>
                  <a:pt x="4572" y="9143"/>
                </a:lnTo>
                <a:lnTo>
                  <a:pt x="9143" y="4571"/>
                </a:lnTo>
                <a:lnTo>
                  <a:pt x="1232915" y="4571"/>
                </a:lnTo>
                <a:lnTo>
                  <a:pt x="1232915" y="0"/>
                </a:lnTo>
                <a:close/>
              </a:path>
              <a:path w="1233170" h="325119">
                <a:moveTo>
                  <a:pt x="9143" y="313943"/>
                </a:moveTo>
                <a:lnTo>
                  <a:pt x="4572" y="313943"/>
                </a:lnTo>
                <a:lnTo>
                  <a:pt x="9143" y="318515"/>
                </a:lnTo>
                <a:lnTo>
                  <a:pt x="9143" y="313943"/>
                </a:lnTo>
                <a:close/>
              </a:path>
              <a:path w="1233170" h="325119">
                <a:moveTo>
                  <a:pt x="1223771" y="313943"/>
                </a:moveTo>
                <a:lnTo>
                  <a:pt x="9143" y="313943"/>
                </a:lnTo>
                <a:lnTo>
                  <a:pt x="9143" y="318515"/>
                </a:lnTo>
                <a:lnTo>
                  <a:pt x="1223771" y="318515"/>
                </a:lnTo>
                <a:lnTo>
                  <a:pt x="1223771" y="313943"/>
                </a:lnTo>
                <a:close/>
              </a:path>
              <a:path w="1233170" h="325119">
                <a:moveTo>
                  <a:pt x="1223771" y="4571"/>
                </a:moveTo>
                <a:lnTo>
                  <a:pt x="1223771" y="318515"/>
                </a:lnTo>
                <a:lnTo>
                  <a:pt x="1228343" y="313943"/>
                </a:lnTo>
                <a:lnTo>
                  <a:pt x="1232915" y="313943"/>
                </a:lnTo>
                <a:lnTo>
                  <a:pt x="1232915" y="9143"/>
                </a:lnTo>
                <a:lnTo>
                  <a:pt x="1228343" y="9143"/>
                </a:lnTo>
                <a:lnTo>
                  <a:pt x="1223771" y="4571"/>
                </a:lnTo>
                <a:close/>
              </a:path>
              <a:path w="1233170" h="325119">
                <a:moveTo>
                  <a:pt x="1232915" y="313943"/>
                </a:moveTo>
                <a:lnTo>
                  <a:pt x="1228343" y="313943"/>
                </a:lnTo>
                <a:lnTo>
                  <a:pt x="1223771" y="318515"/>
                </a:lnTo>
                <a:lnTo>
                  <a:pt x="1232915" y="318515"/>
                </a:lnTo>
                <a:lnTo>
                  <a:pt x="1232915" y="313943"/>
                </a:lnTo>
                <a:close/>
              </a:path>
              <a:path w="1233170" h="325119">
                <a:moveTo>
                  <a:pt x="9143" y="4571"/>
                </a:moveTo>
                <a:lnTo>
                  <a:pt x="4572" y="9143"/>
                </a:lnTo>
                <a:lnTo>
                  <a:pt x="9143" y="9143"/>
                </a:lnTo>
                <a:lnTo>
                  <a:pt x="9143" y="4571"/>
                </a:lnTo>
                <a:close/>
              </a:path>
              <a:path w="1233170" h="325119">
                <a:moveTo>
                  <a:pt x="1223771" y="4571"/>
                </a:moveTo>
                <a:lnTo>
                  <a:pt x="9143" y="4571"/>
                </a:lnTo>
                <a:lnTo>
                  <a:pt x="9143" y="9143"/>
                </a:lnTo>
                <a:lnTo>
                  <a:pt x="1223771" y="9143"/>
                </a:lnTo>
                <a:lnTo>
                  <a:pt x="1223771" y="4571"/>
                </a:lnTo>
                <a:close/>
              </a:path>
              <a:path w="1233170" h="325119">
                <a:moveTo>
                  <a:pt x="1232915" y="4571"/>
                </a:moveTo>
                <a:lnTo>
                  <a:pt x="1223771" y="4571"/>
                </a:lnTo>
                <a:lnTo>
                  <a:pt x="1228343" y="9143"/>
                </a:lnTo>
                <a:lnTo>
                  <a:pt x="1232915" y="9143"/>
                </a:lnTo>
                <a:lnTo>
                  <a:pt x="1232915" y="4571"/>
                </a:lnTo>
                <a:close/>
              </a:path>
            </a:pathLst>
          </a:custGeom>
          <a:solidFill>
            <a:srgbClr val="000000"/>
          </a:solidFill>
        </p:spPr>
        <p:txBody>
          <a:bodyPr wrap="square" lIns="0" tIns="0" rIns="0" bIns="0" rtlCol="0"/>
          <a:lstStyle/>
          <a:p>
            <a:endParaRPr/>
          </a:p>
        </p:txBody>
      </p:sp>
      <p:sp>
        <p:nvSpPr>
          <p:cNvPr id="12" name="object 12"/>
          <p:cNvSpPr txBox="1"/>
          <p:nvPr/>
        </p:nvSpPr>
        <p:spPr>
          <a:xfrm>
            <a:off x="6575437" y="1443735"/>
            <a:ext cx="1049020" cy="231775"/>
          </a:xfrm>
          <a:prstGeom prst="rect">
            <a:avLst/>
          </a:prstGeom>
        </p:spPr>
        <p:txBody>
          <a:bodyPr vert="horz" wrap="square" lIns="0" tIns="0" rIns="0" bIns="0" rtlCol="0">
            <a:spAutoFit/>
          </a:bodyPr>
          <a:lstStyle/>
          <a:p>
            <a:pPr marL="12700">
              <a:lnSpc>
                <a:spcPct val="100000"/>
              </a:lnSpc>
            </a:pPr>
            <a:r>
              <a:rPr sz="1400" b="1" spc="-10" dirty="0">
                <a:latin typeface="Arial"/>
                <a:cs typeface="Arial"/>
              </a:rPr>
              <a:t>:Application</a:t>
            </a:r>
            <a:endParaRPr sz="1400">
              <a:latin typeface="Arial"/>
              <a:cs typeface="Arial"/>
            </a:endParaRPr>
          </a:p>
        </p:txBody>
      </p:sp>
      <p:sp>
        <p:nvSpPr>
          <p:cNvPr id="13" name="object 13"/>
          <p:cNvSpPr/>
          <p:nvPr/>
        </p:nvSpPr>
        <p:spPr>
          <a:xfrm>
            <a:off x="7074281" y="1764792"/>
            <a:ext cx="0" cy="1582420"/>
          </a:xfrm>
          <a:custGeom>
            <a:avLst/>
            <a:gdLst/>
            <a:ahLst/>
            <a:cxnLst/>
            <a:rect l="l" t="t" r="r" b="b"/>
            <a:pathLst>
              <a:path h="1582420">
                <a:moveTo>
                  <a:pt x="0" y="0"/>
                </a:moveTo>
                <a:lnTo>
                  <a:pt x="0" y="1581912"/>
                </a:lnTo>
              </a:path>
            </a:pathLst>
          </a:custGeom>
          <a:ln w="9144">
            <a:solidFill>
              <a:srgbClr val="000000"/>
            </a:solidFill>
          </a:ln>
        </p:spPr>
        <p:txBody>
          <a:bodyPr wrap="square" lIns="0" tIns="0" rIns="0" bIns="0" rtlCol="0"/>
          <a:lstStyle/>
          <a:p>
            <a:endParaRPr/>
          </a:p>
        </p:txBody>
      </p:sp>
      <p:sp>
        <p:nvSpPr>
          <p:cNvPr id="14" name="object 14"/>
          <p:cNvSpPr/>
          <p:nvPr/>
        </p:nvSpPr>
        <p:spPr>
          <a:xfrm>
            <a:off x="8005444" y="1975104"/>
            <a:ext cx="1449705" cy="325120"/>
          </a:xfrm>
          <a:custGeom>
            <a:avLst/>
            <a:gdLst/>
            <a:ahLst/>
            <a:cxnLst/>
            <a:rect l="l" t="t" r="r" b="b"/>
            <a:pathLst>
              <a:path w="1449704" h="325119">
                <a:moveTo>
                  <a:pt x="1449324" y="0"/>
                </a:moveTo>
                <a:lnTo>
                  <a:pt x="0" y="0"/>
                </a:lnTo>
                <a:lnTo>
                  <a:pt x="0" y="324612"/>
                </a:lnTo>
                <a:lnTo>
                  <a:pt x="1449324" y="324612"/>
                </a:lnTo>
                <a:lnTo>
                  <a:pt x="1449324" y="320040"/>
                </a:lnTo>
                <a:lnTo>
                  <a:pt x="10668" y="320040"/>
                </a:lnTo>
                <a:lnTo>
                  <a:pt x="4572" y="313944"/>
                </a:lnTo>
                <a:lnTo>
                  <a:pt x="10668" y="313944"/>
                </a:lnTo>
                <a:lnTo>
                  <a:pt x="10668" y="9144"/>
                </a:lnTo>
                <a:lnTo>
                  <a:pt x="4572" y="9144"/>
                </a:lnTo>
                <a:lnTo>
                  <a:pt x="10668" y="4572"/>
                </a:lnTo>
                <a:lnTo>
                  <a:pt x="1449324" y="4572"/>
                </a:lnTo>
                <a:lnTo>
                  <a:pt x="1449324" y="0"/>
                </a:lnTo>
                <a:close/>
              </a:path>
              <a:path w="1449704" h="325119">
                <a:moveTo>
                  <a:pt x="10668" y="313944"/>
                </a:moveTo>
                <a:lnTo>
                  <a:pt x="4572" y="313944"/>
                </a:lnTo>
                <a:lnTo>
                  <a:pt x="10668" y="320040"/>
                </a:lnTo>
                <a:lnTo>
                  <a:pt x="10668" y="313944"/>
                </a:lnTo>
                <a:close/>
              </a:path>
              <a:path w="1449704" h="325119">
                <a:moveTo>
                  <a:pt x="1440179" y="313944"/>
                </a:moveTo>
                <a:lnTo>
                  <a:pt x="10668" y="313944"/>
                </a:lnTo>
                <a:lnTo>
                  <a:pt x="10668" y="320040"/>
                </a:lnTo>
                <a:lnTo>
                  <a:pt x="1440179" y="320040"/>
                </a:lnTo>
                <a:lnTo>
                  <a:pt x="1440179" y="313944"/>
                </a:lnTo>
                <a:close/>
              </a:path>
              <a:path w="1449704" h="325119">
                <a:moveTo>
                  <a:pt x="1440179" y="4572"/>
                </a:moveTo>
                <a:lnTo>
                  <a:pt x="1440179" y="320040"/>
                </a:lnTo>
                <a:lnTo>
                  <a:pt x="1444752" y="313944"/>
                </a:lnTo>
                <a:lnTo>
                  <a:pt x="1449324" y="313944"/>
                </a:lnTo>
                <a:lnTo>
                  <a:pt x="1449324" y="9144"/>
                </a:lnTo>
                <a:lnTo>
                  <a:pt x="1444752" y="9144"/>
                </a:lnTo>
                <a:lnTo>
                  <a:pt x="1440179" y="4572"/>
                </a:lnTo>
                <a:close/>
              </a:path>
              <a:path w="1449704" h="325119">
                <a:moveTo>
                  <a:pt x="1449324" y="313944"/>
                </a:moveTo>
                <a:lnTo>
                  <a:pt x="1444752" y="313944"/>
                </a:lnTo>
                <a:lnTo>
                  <a:pt x="1440179" y="320040"/>
                </a:lnTo>
                <a:lnTo>
                  <a:pt x="1449324" y="320040"/>
                </a:lnTo>
                <a:lnTo>
                  <a:pt x="1449324" y="313944"/>
                </a:lnTo>
                <a:close/>
              </a:path>
              <a:path w="1449704" h="325119">
                <a:moveTo>
                  <a:pt x="10668" y="4572"/>
                </a:moveTo>
                <a:lnTo>
                  <a:pt x="4572" y="9144"/>
                </a:lnTo>
                <a:lnTo>
                  <a:pt x="10668" y="9144"/>
                </a:lnTo>
                <a:lnTo>
                  <a:pt x="10668" y="4572"/>
                </a:lnTo>
                <a:close/>
              </a:path>
              <a:path w="1449704" h="325119">
                <a:moveTo>
                  <a:pt x="1440179" y="4572"/>
                </a:moveTo>
                <a:lnTo>
                  <a:pt x="10668" y="4572"/>
                </a:lnTo>
                <a:lnTo>
                  <a:pt x="10668" y="9144"/>
                </a:lnTo>
                <a:lnTo>
                  <a:pt x="1440179" y="9144"/>
                </a:lnTo>
                <a:lnTo>
                  <a:pt x="1440179" y="4572"/>
                </a:lnTo>
                <a:close/>
              </a:path>
              <a:path w="1449704" h="325119">
                <a:moveTo>
                  <a:pt x="1449324" y="4572"/>
                </a:moveTo>
                <a:lnTo>
                  <a:pt x="1440179" y="4572"/>
                </a:lnTo>
                <a:lnTo>
                  <a:pt x="1444752" y="9144"/>
                </a:lnTo>
                <a:lnTo>
                  <a:pt x="1449324" y="9144"/>
                </a:lnTo>
                <a:lnTo>
                  <a:pt x="1449324" y="4572"/>
                </a:lnTo>
                <a:close/>
              </a:path>
            </a:pathLst>
          </a:custGeom>
          <a:solidFill>
            <a:srgbClr val="000000"/>
          </a:solidFill>
        </p:spPr>
        <p:txBody>
          <a:bodyPr wrap="square" lIns="0" tIns="0" rIns="0" bIns="0" rtlCol="0"/>
          <a:lstStyle/>
          <a:p>
            <a:endParaRPr/>
          </a:p>
        </p:txBody>
      </p:sp>
      <p:sp>
        <p:nvSpPr>
          <p:cNvPr id="15" name="object 15"/>
          <p:cNvSpPr txBox="1"/>
          <p:nvPr/>
        </p:nvSpPr>
        <p:spPr>
          <a:xfrm>
            <a:off x="8088769" y="2019808"/>
            <a:ext cx="1101090" cy="231775"/>
          </a:xfrm>
          <a:prstGeom prst="rect">
            <a:avLst/>
          </a:prstGeom>
        </p:spPr>
        <p:txBody>
          <a:bodyPr vert="horz" wrap="square" lIns="0" tIns="0" rIns="0" bIns="0" rtlCol="0">
            <a:spAutoFit/>
          </a:bodyPr>
          <a:lstStyle/>
          <a:p>
            <a:pPr marL="12700">
              <a:lnSpc>
                <a:spcPct val="100000"/>
              </a:lnSpc>
            </a:pPr>
            <a:r>
              <a:rPr sz="1400" b="1" spc="-10" dirty="0">
                <a:latin typeface="Arial"/>
                <a:cs typeface="Arial"/>
              </a:rPr>
              <a:t>p</a:t>
            </a:r>
            <a:r>
              <a:rPr sz="1400" b="1" spc="-5" dirty="0">
                <a:latin typeface="Arial"/>
                <a:cs typeface="Arial"/>
              </a:rPr>
              <a:t>1</a:t>
            </a:r>
            <a:r>
              <a:rPr sz="1400" b="1" spc="-15" dirty="0">
                <a:latin typeface="Arial"/>
                <a:cs typeface="Arial"/>
              </a:rPr>
              <a:t>:</a:t>
            </a:r>
            <a:r>
              <a:rPr sz="1400" b="1" spc="-5" dirty="0">
                <a:latin typeface="Arial"/>
                <a:cs typeface="Arial"/>
              </a:rPr>
              <a:t>Pe</a:t>
            </a:r>
            <a:r>
              <a:rPr sz="1400" b="1" spc="5" dirty="0">
                <a:latin typeface="Arial"/>
                <a:cs typeface="Arial"/>
              </a:rPr>
              <a:t>r</a:t>
            </a:r>
            <a:r>
              <a:rPr sz="1400" b="1" spc="-5" dirty="0">
                <a:latin typeface="Arial"/>
                <a:cs typeface="Arial"/>
              </a:rPr>
              <a:t>s</a:t>
            </a:r>
            <a:r>
              <a:rPr sz="1400" b="1" spc="-10" dirty="0">
                <a:latin typeface="Arial"/>
                <a:cs typeface="Arial"/>
              </a:rPr>
              <a:t>onne</a:t>
            </a:r>
            <a:endParaRPr sz="1400">
              <a:latin typeface="Arial"/>
              <a:cs typeface="Arial"/>
            </a:endParaRPr>
          </a:p>
        </p:txBody>
      </p:sp>
      <p:sp>
        <p:nvSpPr>
          <p:cNvPr id="16" name="object 16"/>
          <p:cNvSpPr/>
          <p:nvPr/>
        </p:nvSpPr>
        <p:spPr>
          <a:xfrm>
            <a:off x="7074281" y="2054351"/>
            <a:ext cx="935990" cy="137160"/>
          </a:xfrm>
          <a:custGeom>
            <a:avLst/>
            <a:gdLst/>
            <a:ahLst/>
            <a:cxnLst/>
            <a:rect l="l" t="t" r="r" b="b"/>
            <a:pathLst>
              <a:path w="935990" h="137160">
                <a:moveTo>
                  <a:pt x="915379" y="68579"/>
                </a:moveTo>
                <a:lnTo>
                  <a:pt x="809244" y="128015"/>
                </a:lnTo>
                <a:lnTo>
                  <a:pt x="807720" y="131063"/>
                </a:lnTo>
                <a:lnTo>
                  <a:pt x="807720" y="134112"/>
                </a:lnTo>
                <a:lnTo>
                  <a:pt x="810768" y="137160"/>
                </a:lnTo>
                <a:lnTo>
                  <a:pt x="813816" y="135636"/>
                </a:lnTo>
                <a:lnTo>
                  <a:pt x="927423" y="73151"/>
                </a:lnTo>
                <a:lnTo>
                  <a:pt x="923544" y="73151"/>
                </a:lnTo>
                <a:lnTo>
                  <a:pt x="915379" y="68579"/>
                </a:lnTo>
                <a:close/>
              </a:path>
              <a:path w="935990" h="137160">
                <a:moveTo>
                  <a:pt x="907215" y="64008"/>
                </a:moveTo>
                <a:lnTo>
                  <a:pt x="0" y="64008"/>
                </a:lnTo>
                <a:lnTo>
                  <a:pt x="0" y="73151"/>
                </a:lnTo>
                <a:lnTo>
                  <a:pt x="907215" y="73151"/>
                </a:lnTo>
                <a:lnTo>
                  <a:pt x="915379" y="68579"/>
                </a:lnTo>
                <a:lnTo>
                  <a:pt x="907215" y="64008"/>
                </a:lnTo>
                <a:close/>
              </a:path>
              <a:path w="935990" h="137160">
                <a:moveTo>
                  <a:pt x="923544" y="64008"/>
                </a:moveTo>
                <a:lnTo>
                  <a:pt x="915379" y="68579"/>
                </a:lnTo>
                <a:lnTo>
                  <a:pt x="923544" y="73151"/>
                </a:lnTo>
                <a:lnTo>
                  <a:pt x="923544" y="64008"/>
                </a:lnTo>
                <a:close/>
              </a:path>
              <a:path w="935990" h="137160">
                <a:moveTo>
                  <a:pt x="926592" y="64008"/>
                </a:moveTo>
                <a:lnTo>
                  <a:pt x="923544" y="64008"/>
                </a:lnTo>
                <a:lnTo>
                  <a:pt x="923544" y="73151"/>
                </a:lnTo>
                <a:lnTo>
                  <a:pt x="926592" y="73151"/>
                </a:lnTo>
                <a:lnTo>
                  <a:pt x="926592" y="64008"/>
                </a:lnTo>
                <a:close/>
              </a:path>
              <a:path w="935990" h="137160">
                <a:moveTo>
                  <a:pt x="927423" y="64008"/>
                </a:moveTo>
                <a:lnTo>
                  <a:pt x="926592" y="64008"/>
                </a:lnTo>
                <a:lnTo>
                  <a:pt x="926592" y="73151"/>
                </a:lnTo>
                <a:lnTo>
                  <a:pt x="927423" y="73151"/>
                </a:lnTo>
                <a:lnTo>
                  <a:pt x="935736" y="68580"/>
                </a:lnTo>
                <a:lnTo>
                  <a:pt x="927423" y="64008"/>
                </a:lnTo>
                <a:close/>
              </a:path>
              <a:path w="935990" h="137160">
                <a:moveTo>
                  <a:pt x="810768" y="0"/>
                </a:moveTo>
                <a:lnTo>
                  <a:pt x="807720" y="3048"/>
                </a:lnTo>
                <a:lnTo>
                  <a:pt x="807720" y="6096"/>
                </a:lnTo>
                <a:lnTo>
                  <a:pt x="809244" y="9144"/>
                </a:lnTo>
                <a:lnTo>
                  <a:pt x="915379" y="68579"/>
                </a:lnTo>
                <a:lnTo>
                  <a:pt x="923544" y="64008"/>
                </a:lnTo>
                <a:lnTo>
                  <a:pt x="927423" y="64008"/>
                </a:lnTo>
                <a:lnTo>
                  <a:pt x="813816" y="1524"/>
                </a:lnTo>
                <a:lnTo>
                  <a:pt x="810768" y="0"/>
                </a:lnTo>
                <a:close/>
              </a:path>
            </a:pathLst>
          </a:custGeom>
          <a:solidFill>
            <a:srgbClr val="000000"/>
          </a:solidFill>
        </p:spPr>
        <p:txBody>
          <a:bodyPr wrap="square" lIns="0" tIns="0" rIns="0" bIns="0" rtlCol="0"/>
          <a:lstStyle/>
          <a:p>
            <a:endParaRPr/>
          </a:p>
        </p:txBody>
      </p:sp>
      <p:sp>
        <p:nvSpPr>
          <p:cNvPr id="17" name="object 17"/>
          <p:cNvSpPr txBox="1"/>
          <p:nvPr/>
        </p:nvSpPr>
        <p:spPr>
          <a:xfrm>
            <a:off x="7224661" y="1858264"/>
            <a:ext cx="551180" cy="231775"/>
          </a:xfrm>
          <a:prstGeom prst="rect">
            <a:avLst/>
          </a:prstGeom>
        </p:spPr>
        <p:txBody>
          <a:bodyPr vert="horz" wrap="square" lIns="0" tIns="0" rIns="0" bIns="0" rtlCol="0">
            <a:spAutoFit/>
          </a:bodyPr>
          <a:lstStyle/>
          <a:p>
            <a:pPr marL="12700">
              <a:lnSpc>
                <a:spcPct val="100000"/>
              </a:lnSpc>
            </a:pPr>
            <a:r>
              <a:rPr sz="1400" spc="5" dirty="0">
                <a:latin typeface="Arial"/>
                <a:cs typeface="Arial"/>
              </a:rPr>
              <a:t>c</a:t>
            </a:r>
            <a:r>
              <a:rPr sz="1400" dirty="0">
                <a:latin typeface="Arial"/>
                <a:cs typeface="Arial"/>
              </a:rPr>
              <a:t>r</a:t>
            </a:r>
            <a:r>
              <a:rPr sz="1400" spc="-5" dirty="0">
                <a:latin typeface="Arial"/>
                <a:cs typeface="Arial"/>
              </a:rPr>
              <a:t>ée</a:t>
            </a:r>
            <a:r>
              <a:rPr sz="1400" dirty="0">
                <a:latin typeface="Arial"/>
                <a:cs typeface="Arial"/>
              </a:rPr>
              <a:t>r()</a:t>
            </a:r>
            <a:endParaRPr sz="1400">
              <a:latin typeface="Arial"/>
              <a:cs typeface="Arial"/>
            </a:endParaRPr>
          </a:p>
        </p:txBody>
      </p:sp>
      <p:sp>
        <p:nvSpPr>
          <p:cNvPr id="18" name="object 18"/>
          <p:cNvSpPr/>
          <p:nvPr/>
        </p:nvSpPr>
        <p:spPr>
          <a:xfrm>
            <a:off x="8513698" y="2267711"/>
            <a:ext cx="0" cy="1510665"/>
          </a:xfrm>
          <a:custGeom>
            <a:avLst/>
            <a:gdLst/>
            <a:ahLst/>
            <a:cxnLst/>
            <a:rect l="l" t="t" r="r" b="b"/>
            <a:pathLst>
              <a:path h="1510664">
                <a:moveTo>
                  <a:pt x="0" y="0"/>
                </a:moveTo>
                <a:lnTo>
                  <a:pt x="0" y="1510284"/>
                </a:lnTo>
              </a:path>
            </a:pathLst>
          </a:custGeom>
          <a:ln w="10668">
            <a:solidFill>
              <a:srgbClr val="000000"/>
            </a:solidFill>
          </a:ln>
        </p:spPr>
        <p:txBody>
          <a:bodyPr wrap="square" lIns="0" tIns="0" rIns="0" bIns="0" rtlCol="0"/>
          <a:lstStyle/>
          <a:p>
            <a:endParaRPr/>
          </a:p>
        </p:txBody>
      </p:sp>
      <p:sp>
        <p:nvSpPr>
          <p:cNvPr id="19" name="object 19"/>
          <p:cNvSpPr/>
          <p:nvPr/>
        </p:nvSpPr>
        <p:spPr>
          <a:xfrm>
            <a:off x="7074281" y="2560320"/>
            <a:ext cx="1440180" cy="135890"/>
          </a:xfrm>
          <a:custGeom>
            <a:avLst/>
            <a:gdLst/>
            <a:ahLst/>
            <a:cxnLst/>
            <a:rect l="l" t="t" r="r" b="b"/>
            <a:pathLst>
              <a:path w="1440179" h="135889">
                <a:moveTo>
                  <a:pt x="1421102" y="67772"/>
                </a:moveTo>
                <a:lnTo>
                  <a:pt x="1313688" y="126491"/>
                </a:lnTo>
                <a:lnTo>
                  <a:pt x="1310640" y="129539"/>
                </a:lnTo>
                <a:lnTo>
                  <a:pt x="1310640" y="132587"/>
                </a:lnTo>
                <a:lnTo>
                  <a:pt x="1313688" y="135635"/>
                </a:lnTo>
                <a:lnTo>
                  <a:pt x="1318260" y="135635"/>
                </a:lnTo>
                <a:lnTo>
                  <a:pt x="1432052" y="71627"/>
                </a:lnTo>
                <a:lnTo>
                  <a:pt x="1427988" y="71627"/>
                </a:lnTo>
                <a:lnTo>
                  <a:pt x="1421102" y="67772"/>
                </a:lnTo>
                <a:close/>
              </a:path>
              <a:path w="1440179" h="135889">
                <a:moveTo>
                  <a:pt x="1411659" y="62483"/>
                </a:moveTo>
                <a:lnTo>
                  <a:pt x="0" y="62483"/>
                </a:lnTo>
                <a:lnTo>
                  <a:pt x="0" y="71627"/>
                </a:lnTo>
                <a:lnTo>
                  <a:pt x="1414048" y="71627"/>
                </a:lnTo>
                <a:lnTo>
                  <a:pt x="1421102" y="67772"/>
                </a:lnTo>
                <a:lnTo>
                  <a:pt x="1411659" y="62483"/>
                </a:lnTo>
                <a:close/>
              </a:path>
              <a:path w="1440179" h="135889">
                <a:moveTo>
                  <a:pt x="1427988" y="64007"/>
                </a:moveTo>
                <a:lnTo>
                  <a:pt x="1421102" y="67772"/>
                </a:lnTo>
                <a:lnTo>
                  <a:pt x="1427988" y="71627"/>
                </a:lnTo>
                <a:lnTo>
                  <a:pt x="1427988" y="64007"/>
                </a:lnTo>
                <a:close/>
              </a:path>
              <a:path w="1440179" h="135889">
                <a:moveTo>
                  <a:pt x="1429512" y="64007"/>
                </a:moveTo>
                <a:lnTo>
                  <a:pt x="1427988" y="64007"/>
                </a:lnTo>
                <a:lnTo>
                  <a:pt x="1427988" y="71627"/>
                </a:lnTo>
                <a:lnTo>
                  <a:pt x="1429512" y="71627"/>
                </a:lnTo>
                <a:lnTo>
                  <a:pt x="1429512" y="64007"/>
                </a:lnTo>
                <a:close/>
              </a:path>
              <a:path w="1440179" h="135889">
                <a:moveTo>
                  <a:pt x="1431867" y="62483"/>
                </a:moveTo>
                <a:lnTo>
                  <a:pt x="1429512" y="62483"/>
                </a:lnTo>
                <a:lnTo>
                  <a:pt x="1429512" y="71627"/>
                </a:lnTo>
                <a:lnTo>
                  <a:pt x="1432052" y="71627"/>
                </a:lnTo>
                <a:lnTo>
                  <a:pt x="1440179" y="67055"/>
                </a:lnTo>
                <a:lnTo>
                  <a:pt x="1431867" y="62483"/>
                </a:lnTo>
                <a:close/>
              </a:path>
              <a:path w="1440179" h="135889">
                <a:moveTo>
                  <a:pt x="1318260" y="0"/>
                </a:moveTo>
                <a:lnTo>
                  <a:pt x="1313688" y="0"/>
                </a:lnTo>
                <a:lnTo>
                  <a:pt x="1310640" y="1524"/>
                </a:lnTo>
                <a:lnTo>
                  <a:pt x="1310640" y="6095"/>
                </a:lnTo>
                <a:lnTo>
                  <a:pt x="1313688" y="7619"/>
                </a:lnTo>
                <a:lnTo>
                  <a:pt x="1421102" y="67772"/>
                </a:lnTo>
                <a:lnTo>
                  <a:pt x="1427988" y="64007"/>
                </a:lnTo>
                <a:lnTo>
                  <a:pt x="1429512" y="64007"/>
                </a:lnTo>
                <a:lnTo>
                  <a:pt x="1429512" y="62483"/>
                </a:lnTo>
                <a:lnTo>
                  <a:pt x="1431867" y="62483"/>
                </a:lnTo>
                <a:lnTo>
                  <a:pt x="1318260" y="0"/>
                </a:lnTo>
                <a:close/>
              </a:path>
            </a:pathLst>
          </a:custGeom>
          <a:solidFill>
            <a:srgbClr val="000000"/>
          </a:solidFill>
        </p:spPr>
        <p:txBody>
          <a:bodyPr wrap="square" lIns="0" tIns="0" rIns="0" bIns="0" rtlCol="0"/>
          <a:lstStyle/>
          <a:p>
            <a:endParaRPr/>
          </a:p>
        </p:txBody>
      </p:sp>
      <p:sp>
        <p:nvSpPr>
          <p:cNvPr id="20" name="object 20"/>
          <p:cNvSpPr/>
          <p:nvPr/>
        </p:nvSpPr>
        <p:spPr>
          <a:xfrm>
            <a:off x="7074281" y="2991611"/>
            <a:ext cx="1440180" cy="135890"/>
          </a:xfrm>
          <a:custGeom>
            <a:avLst/>
            <a:gdLst/>
            <a:ahLst/>
            <a:cxnLst/>
            <a:rect l="l" t="t" r="r" b="b"/>
            <a:pathLst>
              <a:path w="1440179" h="135889">
                <a:moveTo>
                  <a:pt x="1421102" y="67863"/>
                </a:moveTo>
                <a:lnTo>
                  <a:pt x="1313688" y="128015"/>
                </a:lnTo>
                <a:lnTo>
                  <a:pt x="1310640" y="129539"/>
                </a:lnTo>
                <a:lnTo>
                  <a:pt x="1310640" y="134112"/>
                </a:lnTo>
                <a:lnTo>
                  <a:pt x="1313688" y="135636"/>
                </a:lnTo>
                <a:lnTo>
                  <a:pt x="1318260" y="135636"/>
                </a:lnTo>
                <a:lnTo>
                  <a:pt x="1431867" y="73151"/>
                </a:lnTo>
                <a:lnTo>
                  <a:pt x="1429512" y="73151"/>
                </a:lnTo>
                <a:lnTo>
                  <a:pt x="1429512" y="71627"/>
                </a:lnTo>
                <a:lnTo>
                  <a:pt x="1427988" y="71627"/>
                </a:lnTo>
                <a:lnTo>
                  <a:pt x="1421102" y="67863"/>
                </a:lnTo>
                <a:close/>
              </a:path>
              <a:path w="1440179" h="135889">
                <a:moveTo>
                  <a:pt x="1411261" y="62484"/>
                </a:moveTo>
                <a:lnTo>
                  <a:pt x="0" y="62484"/>
                </a:lnTo>
                <a:lnTo>
                  <a:pt x="0" y="73151"/>
                </a:lnTo>
                <a:lnTo>
                  <a:pt x="1411659" y="73151"/>
                </a:lnTo>
                <a:lnTo>
                  <a:pt x="1421102" y="67863"/>
                </a:lnTo>
                <a:lnTo>
                  <a:pt x="1411261" y="62484"/>
                </a:lnTo>
                <a:close/>
              </a:path>
              <a:path w="1440179" h="135889">
                <a:moveTo>
                  <a:pt x="1429512" y="62579"/>
                </a:moveTo>
                <a:lnTo>
                  <a:pt x="1429512" y="73151"/>
                </a:lnTo>
                <a:lnTo>
                  <a:pt x="1431867" y="73151"/>
                </a:lnTo>
                <a:lnTo>
                  <a:pt x="1440179" y="68579"/>
                </a:lnTo>
                <a:lnTo>
                  <a:pt x="1429512" y="62579"/>
                </a:lnTo>
                <a:close/>
              </a:path>
              <a:path w="1440179" h="135889">
                <a:moveTo>
                  <a:pt x="1427988" y="64008"/>
                </a:moveTo>
                <a:lnTo>
                  <a:pt x="1421102" y="67863"/>
                </a:lnTo>
                <a:lnTo>
                  <a:pt x="1427988" y="71627"/>
                </a:lnTo>
                <a:lnTo>
                  <a:pt x="1427988" y="64008"/>
                </a:lnTo>
                <a:close/>
              </a:path>
              <a:path w="1440179" h="135889">
                <a:moveTo>
                  <a:pt x="1429512" y="64008"/>
                </a:moveTo>
                <a:lnTo>
                  <a:pt x="1427988" y="64008"/>
                </a:lnTo>
                <a:lnTo>
                  <a:pt x="1427988" y="71627"/>
                </a:lnTo>
                <a:lnTo>
                  <a:pt x="1429512" y="71627"/>
                </a:lnTo>
                <a:lnTo>
                  <a:pt x="1429512" y="64008"/>
                </a:lnTo>
                <a:close/>
              </a:path>
              <a:path w="1440179" h="135889">
                <a:moveTo>
                  <a:pt x="1318260" y="0"/>
                </a:moveTo>
                <a:lnTo>
                  <a:pt x="1313688" y="0"/>
                </a:lnTo>
                <a:lnTo>
                  <a:pt x="1310640" y="1524"/>
                </a:lnTo>
                <a:lnTo>
                  <a:pt x="1310640" y="6096"/>
                </a:lnTo>
                <a:lnTo>
                  <a:pt x="1313688" y="9143"/>
                </a:lnTo>
                <a:lnTo>
                  <a:pt x="1421102" y="67863"/>
                </a:lnTo>
                <a:lnTo>
                  <a:pt x="1427988" y="64008"/>
                </a:lnTo>
                <a:lnTo>
                  <a:pt x="1429512" y="64008"/>
                </a:lnTo>
                <a:lnTo>
                  <a:pt x="1429512" y="62579"/>
                </a:lnTo>
                <a:lnTo>
                  <a:pt x="1318260" y="0"/>
                </a:lnTo>
                <a:close/>
              </a:path>
              <a:path w="1440179" h="135889">
                <a:moveTo>
                  <a:pt x="1429512" y="62484"/>
                </a:moveTo>
                <a:lnTo>
                  <a:pt x="1429342" y="62484"/>
                </a:lnTo>
                <a:lnTo>
                  <a:pt x="1429512" y="62579"/>
                </a:lnTo>
                <a:close/>
              </a:path>
            </a:pathLst>
          </a:custGeom>
          <a:solidFill>
            <a:srgbClr val="000000"/>
          </a:solidFill>
        </p:spPr>
        <p:txBody>
          <a:bodyPr wrap="square" lIns="0" tIns="0" rIns="0" bIns="0" rtlCol="0"/>
          <a:lstStyle/>
          <a:p>
            <a:endParaRPr/>
          </a:p>
        </p:txBody>
      </p:sp>
      <p:sp>
        <p:nvSpPr>
          <p:cNvPr id="21" name="object 21"/>
          <p:cNvSpPr txBox="1"/>
          <p:nvPr/>
        </p:nvSpPr>
        <p:spPr>
          <a:xfrm>
            <a:off x="7131698" y="2377947"/>
            <a:ext cx="1361440" cy="231775"/>
          </a:xfrm>
          <a:prstGeom prst="rect">
            <a:avLst/>
          </a:prstGeom>
        </p:spPr>
        <p:txBody>
          <a:bodyPr vert="horz" wrap="square" lIns="0" tIns="0" rIns="0" bIns="0" rtlCol="0">
            <a:spAutoFit/>
          </a:bodyPr>
          <a:lstStyle/>
          <a:p>
            <a:pPr marL="12700">
              <a:lnSpc>
                <a:spcPct val="100000"/>
              </a:lnSpc>
            </a:pPr>
            <a:r>
              <a:rPr sz="1400" spc="-5" dirty="0">
                <a:latin typeface="Arial"/>
                <a:cs typeface="Arial"/>
              </a:rPr>
              <a:t>setNom("AZER")</a:t>
            </a:r>
            <a:endParaRPr sz="1400">
              <a:latin typeface="Arial"/>
              <a:cs typeface="Arial"/>
            </a:endParaRPr>
          </a:p>
        </p:txBody>
      </p:sp>
      <p:sp>
        <p:nvSpPr>
          <p:cNvPr id="22" name="object 22"/>
          <p:cNvSpPr txBox="1"/>
          <p:nvPr/>
        </p:nvSpPr>
        <p:spPr>
          <a:xfrm>
            <a:off x="7296289" y="2812288"/>
            <a:ext cx="767715" cy="231775"/>
          </a:xfrm>
          <a:prstGeom prst="rect">
            <a:avLst/>
          </a:prstGeom>
        </p:spPr>
        <p:txBody>
          <a:bodyPr vert="horz" wrap="square" lIns="0" tIns="0" rIns="0" bIns="0" rtlCol="0">
            <a:spAutoFit/>
          </a:bodyPr>
          <a:lstStyle/>
          <a:p>
            <a:pPr marL="12700">
              <a:lnSpc>
                <a:spcPct val="100000"/>
              </a:lnSpc>
            </a:pPr>
            <a:r>
              <a:rPr sz="1400" spc="-5" dirty="0">
                <a:latin typeface="Arial"/>
                <a:cs typeface="Arial"/>
              </a:rPr>
              <a:t>getNom()</a:t>
            </a:r>
            <a:endParaRPr sz="1400">
              <a:latin typeface="Arial"/>
              <a:cs typeface="Arial"/>
            </a:endParaRPr>
          </a:p>
        </p:txBody>
      </p:sp>
      <p:sp>
        <p:nvSpPr>
          <p:cNvPr id="23" name="object 23"/>
          <p:cNvSpPr txBox="1"/>
          <p:nvPr/>
        </p:nvSpPr>
        <p:spPr>
          <a:xfrm>
            <a:off x="6503809" y="794004"/>
            <a:ext cx="2854960" cy="294005"/>
          </a:xfrm>
          <a:prstGeom prst="rect">
            <a:avLst/>
          </a:prstGeom>
        </p:spPr>
        <p:txBody>
          <a:bodyPr vert="horz" wrap="square" lIns="0" tIns="0" rIns="0" bIns="0" rtlCol="0">
            <a:spAutoFit/>
          </a:bodyPr>
          <a:lstStyle/>
          <a:p>
            <a:pPr marL="12700">
              <a:lnSpc>
                <a:spcPct val="100000"/>
              </a:lnSpc>
            </a:pPr>
            <a:r>
              <a:rPr sz="1800" b="1" spc="-5" dirty="0">
                <a:latin typeface="Arial"/>
                <a:cs typeface="Arial"/>
              </a:rPr>
              <a:t>Diagramme </a:t>
            </a:r>
            <a:r>
              <a:rPr sz="1800" b="1" dirty="0">
                <a:latin typeface="Arial"/>
                <a:cs typeface="Arial"/>
              </a:rPr>
              <a:t>de </a:t>
            </a:r>
            <a:r>
              <a:rPr sz="1800" b="1" spc="-5" dirty="0">
                <a:latin typeface="Arial"/>
                <a:cs typeface="Arial"/>
              </a:rPr>
              <a:t>séquence</a:t>
            </a:r>
            <a:r>
              <a:rPr sz="1800" b="1" spc="-105" dirty="0">
                <a:latin typeface="Arial"/>
                <a:cs typeface="Arial"/>
              </a:rPr>
              <a:t> </a:t>
            </a:r>
            <a:r>
              <a:rPr sz="1800" b="1" dirty="0">
                <a:latin typeface="Arial"/>
                <a:cs typeface="Arial"/>
              </a:rPr>
              <a:t>:</a:t>
            </a:r>
            <a:endParaRPr sz="1800">
              <a:latin typeface="Arial"/>
              <a:cs typeface="Arial"/>
            </a:endParaRPr>
          </a:p>
        </p:txBody>
      </p:sp>
      <p:sp>
        <p:nvSpPr>
          <p:cNvPr id="24" name="object 24"/>
          <p:cNvSpPr txBox="1"/>
          <p:nvPr/>
        </p:nvSpPr>
        <p:spPr>
          <a:xfrm>
            <a:off x="5005717" y="3482787"/>
            <a:ext cx="1289685" cy="965200"/>
          </a:xfrm>
          <a:prstGeom prst="rect">
            <a:avLst/>
          </a:prstGeom>
        </p:spPr>
        <p:txBody>
          <a:bodyPr vert="horz" wrap="square" lIns="0" tIns="0" rIns="0" bIns="0" rtlCol="0">
            <a:spAutoFit/>
          </a:bodyPr>
          <a:lstStyle/>
          <a:p>
            <a:pPr marL="436245" marR="5080" indent="-424180">
              <a:lnSpc>
                <a:spcPct val="128600"/>
              </a:lnSpc>
            </a:pPr>
            <a:r>
              <a:rPr sz="1400" b="1" spc="-10" dirty="0">
                <a:latin typeface="Arial"/>
                <a:cs typeface="Arial"/>
              </a:rPr>
              <a:t>Co</a:t>
            </a:r>
            <a:r>
              <a:rPr sz="1400" b="1" dirty="0">
                <a:latin typeface="Arial"/>
                <a:cs typeface="Arial"/>
              </a:rPr>
              <a:t>m</a:t>
            </a:r>
            <a:r>
              <a:rPr sz="1400" b="1" spc="-10" dirty="0">
                <a:latin typeface="Arial"/>
                <a:cs typeface="Arial"/>
              </a:rPr>
              <a:t>po</a:t>
            </a:r>
            <a:r>
              <a:rPr sz="1400" b="1" spc="5" dirty="0">
                <a:latin typeface="Arial"/>
                <a:cs typeface="Arial"/>
              </a:rPr>
              <a:t>r</a:t>
            </a:r>
            <a:r>
              <a:rPr sz="1400" b="1" spc="-5" dirty="0">
                <a:latin typeface="Arial"/>
                <a:cs typeface="Arial"/>
              </a:rPr>
              <a:t>teme</a:t>
            </a:r>
            <a:r>
              <a:rPr sz="1400" b="1" spc="-10" dirty="0">
                <a:latin typeface="Arial"/>
                <a:cs typeface="Arial"/>
              </a:rPr>
              <a:t>nt  </a:t>
            </a:r>
            <a:r>
              <a:rPr sz="1400" b="1" spc="-5" dirty="0">
                <a:latin typeface="Arial"/>
                <a:cs typeface="Arial"/>
              </a:rPr>
              <a:t>Etat</a:t>
            </a:r>
            <a:endParaRPr sz="1400">
              <a:latin typeface="Arial"/>
              <a:cs typeface="Arial"/>
            </a:endParaRPr>
          </a:p>
          <a:p>
            <a:pPr marL="271145" marR="328930">
              <a:lnSpc>
                <a:spcPct val="100000"/>
              </a:lnSpc>
              <a:spcBef>
                <a:spcPts val="745"/>
              </a:spcBef>
            </a:pPr>
            <a:r>
              <a:rPr sz="1000" b="1" spc="-5" dirty="0">
                <a:latin typeface="Arial"/>
                <a:cs typeface="Arial"/>
              </a:rPr>
              <a:t>Code = 1  nom</a:t>
            </a:r>
            <a:r>
              <a:rPr sz="1000" b="1" spc="-15" dirty="0">
                <a:latin typeface="Arial"/>
                <a:cs typeface="Arial"/>
              </a:rPr>
              <a:t>=</a:t>
            </a:r>
            <a:r>
              <a:rPr sz="1000" b="1" spc="-45" dirty="0">
                <a:latin typeface="Arial"/>
                <a:cs typeface="Arial"/>
              </a:rPr>
              <a:t>A</a:t>
            </a:r>
            <a:r>
              <a:rPr sz="1000" b="1" spc="-5" dirty="0">
                <a:latin typeface="Arial"/>
                <a:cs typeface="Arial"/>
              </a:rPr>
              <a:t>Z</a:t>
            </a:r>
            <a:r>
              <a:rPr sz="1000" b="1" spc="-10" dirty="0">
                <a:latin typeface="Arial"/>
                <a:cs typeface="Arial"/>
              </a:rPr>
              <a:t>E</a:t>
            </a:r>
            <a:r>
              <a:rPr sz="1000" b="1" spc="-5" dirty="0">
                <a:latin typeface="Arial"/>
                <a:cs typeface="Arial"/>
              </a:rPr>
              <a:t>R</a:t>
            </a:r>
            <a:endParaRPr sz="1000">
              <a:latin typeface="Arial"/>
              <a:cs typeface="Arial"/>
            </a:endParaRPr>
          </a:p>
        </p:txBody>
      </p:sp>
      <p:sp>
        <p:nvSpPr>
          <p:cNvPr id="25" name="object 25"/>
          <p:cNvSpPr txBox="1"/>
          <p:nvPr/>
        </p:nvSpPr>
        <p:spPr>
          <a:xfrm>
            <a:off x="5269369" y="4899659"/>
            <a:ext cx="685800" cy="200660"/>
          </a:xfrm>
          <a:prstGeom prst="rect">
            <a:avLst/>
          </a:prstGeom>
        </p:spPr>
        <p:txBody>
          <a:bodyPr vert="horz" wrap="square" lIns="0" tIns="0" rIns="0" bIns="0" rtlCol="0">
            <a:spAutoFit/>
          </a:bodyPr>
          <a:lstStyle/>
          <a:p>
            <a:pPr marL="12700">
              <a:lnSpc>
                <a:spcPct val="100000"/>
              </a:lnSpc>
            </a:pPr>
            <a:r>
              <a:rPr sz="1200" b="1" dirty="0">
                <a:latin typeface="Arial"/>
                <a:cs typeface="Arial"/>
              </a:rPr>
              <a:t>se</a:t>
            </a:r>
            <a:r>
              <a:rPr sz="1200" b="1" spc="-5" dirty="0">
                <a:latin typeface="Arial"/>
                <a:cs typeface="Arial"/>
              </a:rPr>
              <a:t>tNo</a:t>
            </a:r>
            <a:r>
              <a:rPr sz="1200" b="1" dirty="0">
                <a:latin typeface="Arial"/>
                <a:cs typeface="Arial"/>
              </a:rPr>
              <a:t>m</a:t>
            </a:r>
            <a:r>
              <a:rPr sz="1200" b="1" spc="-5" dirty="0">
                <a:latin typeface="Arial"/>
                <a:cs typeface="Arial"/>
              </a:rPr>
              <a:t>(</a:t>
            </a:r>
            <a:r>
              <a:rPr sz="1200" b="1" dirty="0">
                <a:latin typeface="Arial"/>
                <a:cs typeface="Arial"/>
              </a:rPr>
              <a:t>)</a:t>
            </a:r>
            <a:endParaRPr sz="1200">
              <a:latin typeface="Arial"/>
              <a:cs typeface="Arial"/>
            </a:endParaRPr>
          </a:p>
        </p:txBody>
      </p:sp>
      <p:sp>
        <p:nvSpPr>
          <p:cNvPr id="26" name="object 26"/>
          <p:cNvSpPr txBox="1"/>
          <p:nvPr/>
        </p:nvSpPr>
        <p:spPr>
          <a:xfrm>
            <a:off x="1261249" y="3655151"/>
            <a:ext cx="1289685" cy="539750"/>
          </a:xfrm>
          <a:prstGeom prst="rect">
            <a:avLst/>
          </a:prstGeom>
        </p:spPr>
        <p:txBody>
          <a:bodyPr vert="horz" wrap="square" lIns="0" tIns="0" rIns="0" bIns="0" rtlCol="0">
            <a:spAutoFit/>
          </a:bodyPr>
          <a:lstStyle/>
          <a:p>
            <a:pPr marL="431800" marR="5080" indent="-419100">
              <a:lnSpc>
                <a:spcPct val="122100"/>
              </a:lnSpc>
            </a:pPr>
            <a:r>
              <a:rPr sz="1400" b="1" spc="-10" dirty="0">
                <a:latin typeface="Arial"/>
                <a:cs typeface="Arial"/>
              </a:rPr>
              <a:t>Co</a:t>
            </a:r>
            <a:r>
              <a:rPr sz="1400" b="1" dirty="0">
                <a:latin typeface="Arial"/>
                <a:cs typeface="Arial"/>
              </a:rPr>
              <a:t>m</a:t>
            </a:r>
            <a:r>
              <a:rPr sz="1400" b="1" spc="-10" dirty="0">
                <a:latin typeface="Arial"/>
                <a:cs typeface="Arial"/>
              </a:rPr>
              <a:t>po</a:t>
            </a:r>
            <a:r>
              <a:rPr sz="1400" b="1" spc="5" dirty="0">
                <a:latin typeface="Arial"/>
                <a:cs typeface="Arial"/>
              </a:rPr>
              <a:t>r</a:t>
            </a:r>
            <a:r>
              <a:rPr sz="1400" b="1" spc="-5" dirty="0">
                <a:latin typeface="Arial"/>
                <a:cs typeface="Arial"/>
              </a:rPr>
              <a:t>teme</a:t>
            </a:r>
            <a:r>
              <a:rPr sz="1400" b="1" spc="-10" dirty="0">
                <a:latin typeface="Arial"/>
                <a:cs typeface="Arial"/>
              </a:rPr>
              <a:t>nt  </a:t>
            </a:r>
            <a:r>
              <a:rPr sz="1400" b="1" spc="-5" dirty="0">
                <a:latin typeface="Arial"/>
                <a:cs typeface="Arial"/>
              </a:rPr>
              <a:t>Etat</a:t>
            </a:r>
            <a:endParaRPr sz="1400">
              <a:latin typeface="Arial"/>
              <a:cs typeface="Arial"/>
            </a:endParaRPr>
          </a:p>
        </p:txBody>
      </p:sp>
      <p:sp>
        <p:nvSpPr>
          <p:cNvPr id="27" name="object 27"/>
          <p:cNvSpPr/>
          <p:nvPr/>
        </p:nvSpPr>
        <p:spPr>
          <a:xfrm>
            <a:off x="2753741" y="4811267"/>
            <a:ext cx="2161540" cy="127000"/>
          </a:xfrm>
          <a:custGeom>
            <a:avLst/>
            <a:gdLst/>
            <a:ahLst/>
            <a:cxnLst/>
            <a:rect l="l" t="t" r="r" b="b"/>
            <a:pathLst>
              <a:path w="2161540" h="127000">
                <a:moveTo>
                  <a:pt x="128015" y="0"/>
                </a:moveTo>
                <a:lnTo>
                  <a:pt x="0" y="62483"/>
                </a:lnTo>
                <a:lnTo>
                  <a:pt x="128015" y="126491"/>
                </a:lnTo>
                <a:lnTo>
                  <a:pt x="79901" y="67055"/>
                </a:lnTo>
                <a:lnTo>
                  <a:pt x="76200" y="67055"/>
                </a:lnTo>
                <a:lnTo>
                  <a:pt x="76200" y="57911"/>
                </a:lnTo>
                <a:lnTo>
                  <a:pt x="79991" y="57911"/>
                </a:lnTo>
                <a:lnTo>
                  <a:pt x="128015" y="0"/>
                </a:lnTo>
                <a:close/>
              </a:path>
              <a:path w="2161540" h="127000">
                <a:moveTo>
                  <a:pt x="76200" y="62483"/>
                </a:moveTo>
                <a:lnTo>
                  <a:pt x="76200" y="67055"/>
                </a:lnTo>
                <a:lnTo>
                  <a:pt x="79901" y="67055"/>
                </a:lnTo>
                <a:lnTo>
                  <a:pt x="76200" y="62483"/>
                </a:lnTo>
                <a:close/>
              </a:path>
              <a:path w="2161540" h="127000">
                <a:moveTo>
                  <a:pt x="2161032" y="57911"/>
                </a:moveTo>
                <a:lnTo>
                  <a:pt x="79991" y="57911"/>
                </a:lnTo>
                <a:lnTo>
                  <a:pt x="76200" y="62483"/>
                </a:lnTo>
                <a:lnTo>
                  <a:pt x="79901" y="67055"/>
                </a:lnTo>
                <a:lnTo>
                  <a:pt x="2161032" y="67055"/>
                </a:lnTo>
                <a:lnTo>
                  <a:pt x="2161032" y="57911"/>
                </a:lnTo>
                <a:close/>
              </a:path>
              <a:path w="2161540" h="127000">
                <a:moveTo>
                  <a:pt x="79991" y="57911"/>
                </a:moveTo>
                <a:lnTo>
                  <a:pt x="76200" y="57911"/>
                </a:lnTo>
                <a:lnTo>
                  <a:pt x="76200" y="62483"/>
                </a:lnTo>
                <a:lnTo>
                  <a:pt x="79991" y="57911"/>
                </a:lnTo>
                <a:close/>
              </a:path>
            </a:pathLst>
          </a:custGeom>
          <a:solidFill>
            <a:srgbClr val="000000"/>
          </a:solidFill>
        </p:spPr>
        <p:txBody>
          <a:bodyPr wrap="square" lIns="0" tIns="0" rIns="0" bIns="0" rtlCol="0"/>
          <a:lstStyle/>
          <a:p>
            <a:endParaRPr/>
          </a:p>
        </p:txBody>
      </p:sp>
      <p:sp>
        <p:nvSpPr>
          <p:cNvPr id="28" name="object 28"/>
          <p:cNvSpPr txBox="1"/>
          <p:nvPr/>
        </p:nvSpPr>
        <p:spPr>
          <a:xfrm>
            <a:off x="3192157" y="4494845"/>
            <a:ext cx="1459865" cy="707390"/>
          </a:xfrm>
          <a:prstGeom prst="rect">
            <a:avLst/>
          </a:prstGeom>
        </p:spPr>
        <p:txBody>
          <a:bodyPr vert="horz" wrap="square" lIns="0" tIns="0" rIns="0" bIns="0" rtlCol="0">
            <a:spAutoFit/>
          </a:bodyPr>
          <a:lstStyle/>
          <a:p>
            <a:pPr marL="12700" marR="5080" indent="71120">
              <a:lnSpc>
                <a:spcPct val="161400"/>
              </a:lnSpc>
            </a:pPr>
            <a:r>
              <a:rPr sz="1400" spc="-5" dirty="0">
                <a:latin typeface="Arial"/>
                <a:cs typeface="Arial"/>
              </a:rPr>
              <a:t>Retourne AZER  p</a:t>
            </a:r>
            <a:r>
              <a:rPr sz="1400" spc="5" dirty="0">
                <a:latin typeface="Arial"/>
                <a:cs typeface="Arial"/>
              </a:rPr>
              <a:t>.s</a:t>
            </a:r>
            <a:r>
              <a:rPr sz="1400" spc="-5" dirty="0">
                <a:latin typeface="Arial"/>
                <a:cs typeface="Arial"/>
              </a:rPr>
              <a:t>e</a:t>
            </a:r>
            <a:r>
              <a:rPr sz="1400" spc="-10" dirty="0">
                <a:latin typeface="Arial"/>
                <a:cs typeface="Arial"/>
              </a:rPr>
              <a:t>N</a:t>
            </a:r>
            <a:r>
              <a:rPr sz="1400" spc="-5" dirty="0">
                <a:latin typeface="Arial"/>
                <a:cs typeface="Arial"/>
              </a:rPr>
              <a:t>o</a:t>
            </a:r>
            <a:r>
              <a:rPr sz="1400" spc="-10" dirty="0">
                <a:latin typeface="Arial"/>
                <a:cs typeface="Arial"/>
              </a:rPr>
              <a:t>m</a:t>
            </a:r>
            <a:r>
              <a:rPr sz="1400" dirty="0">
                <a:latin typeface="Arial"/>
                <a:cs typeface="Arial"/>
              </a:rPr>
              <a:t>(</a:t>
            </a:r>
            <a:r>
              <a:rPr sz="1400" spc="5" dirty="0">
                <a:latin typeface="Arial"/>
                <a:cs typeface="Arial"/>
              </a:rPr>
              <a:t>"</a:t>
            </a:r>
            <a:r>
              <a:rPr sz="1400" spc="-5" dirty="0">
                <a:latin typeface="Arial"/>
                <a:cs typeface="Arial"/>
              </a:rPr>
              <a:t>A</a:t>
            </a:r>
            <a:r>
              <a:rPr sz="1400" spc="-10" dirty="0">
                <a:latin typeface="Arial"/>
                <a:cs typeface="Arial"/>
              </a:rPr>
              <a:t>Z</a:t>
            </a:r>
            <a:r>
              <a:rPr sz="1400" spc="-5" dirty="0">
                <a:latin typeface="Arial"/>
                <a:cs typeface="Arial"/>
              </a:rPr>
              <a:t>E</a:t>
            </a:r>
            <a:r>
              <a:rPr sz="1400" spc="-10" dirty="0">
                <a:latin typeface="Arial"/>
                <a:cs typeface="Arial"/>
              </a:rPr>
              <a:t>R</a:t>
            </a:r>
            <a:r>
              <a:rPr sz="1400" spc="5" dirty="0">
                <a:latin typeface="Arial"/>
                <a:cs typeface="Arial"/>
              </a:rPr>
              <a:t>"</a:t>
            </a:r>
            <a:r>
              <a:rPr sz="1400" dirty="0">
                <a:latin typeface="Arial"/>
                <a:cs typeface="Arial"/>
              </a:rPr>
              <a:t>)</a:t>
            </a:r>
            <a:endParaRPr sz="1400">
              <a:latin typeface="Arial"/>
              <a:cs typeface="Arial"/>
            </a:endParaRPr>
          </a:p>
        </p:txBody>
      </p:sp>
      <p:sp>
        <p:nvSpPr>
          <p:cNvPr id="29" name="object 29"/>
          <p:cNvSpPr txBox="1"/>
          <p:nvPr/>
        </p:nvSpPr>
        <p:spPr>
          <a:xfrm>
            <a:off x="3263785" y="4247895"/>
            <a:ext cx="917575" cy="231775"/>
          </a:xfrm>
          <a:prstGeom prst="rect">
            <a:avLst/>
          </a:prstGeom>
        </p:spPr>
        <p:txBody>
          <a:bodyPr vert="horz" wrap="square" lIns="0" tIns="0" rIns="0" bIns="0" rtlCol="0">
            <a:spAutoFit/>
          </a:bodyPr>
          <a:lstStyle/>
          <a:p>
            <a:pPr marL="12700">
              <a:lnSpc>
                <a:spcPct val="100000"/>
              </a:lnSpc>
            </a:pPr>
            <a:r>
              <a:rPr sz="1400" spc="-5" dirty="0">
                <a:latin typeface="Arial"/>
                <a:cs typeface="Arial"/>
              </a:rPr>
              <a:t>p.getNom()</a:t>
            </a:r>
            <a:endParaRPr sz="1400">
              <a:latin typeface="Arial"/>
              <a:cs typeface="Arial"/>
            </a:endParaRPr>
          </a:p>
        </p:txBody>
      </p:sp>
      <p:sp>
        <p:nvSpPr>
          <p:cNvPr id="30" name="object 30"/>
          <p:cNvSpPr/>
          <p:nvPr/>
        </p:nvSpPr>
        <p:spPr>
          <a:xfrm>
            <a:off x="8513698" y="3777996"/>
            <a:ext cx="0" cy="361315"/>
          </a:xfrm>
          <a:custGeom>
            <a:avLst/>
            <a:gdLst/>
            <a:ahLst/>
            <a:cxnLst/>
            <a:rect l="l" t="t" r="r" b="b"/>
            <a:pathLst>
              <a:path h="361314">
                <a:moveTo>
                  <a:pt x="0" y="0"/>
                </a:moveTo>
                <a:lnTo>
                  <a:pt x="0" y="361188"/>
                </a:lnTo>
              </a:path>
            </a:pathLst>
          </a:custGeom>
          <a:ln w="10668">
            <a:solidFill>
              <a:srgbClr val="000000"/>
            </a:solidFill>
          </a:ln>
        </p:spPr>
        <p:txBody>
          <a:bodyPr wrap="square" lIns="0" tIns="0" rIns="0" bIns="0" rtlCol="0"/>
          <a:lstStyle/>
          <a:p>
            <a:endParaRPr/>
          </a:p>
        </p:txBody>
      </p:sp>
      <p:sp>
        <p:nvSpPr>
          <p:cNvPr id="31" name="object 31"/>
          <p:cNvSpPr/>
          <p:nvPr/>
        </p:nvSpPr>
        <p:spPr>
          <a:xfrm>
            <a:off x="2537332" y="5094732"/>
            <a:ext cx="2665730" cy="292735"/>
          </a:xfrm>
          <a:custGeom>
            <a:avLst/>
            <a:gdLst/>
            <a:ahLst/>
            <a:cxnLst/>
            <a:rect l="l" t="t" r="r" b="b"/>
            <a:pathLst>
              <a:path w="2665729" h="292735">
                <a:moveTo>
                  <a:pt x="3048" y="0"/>
                </a:moveTo>
                <a:lnTo>
                  <a:pt x="239268" y="86868"/>
                </a:lnTo>
                <a:lnTo>
                  <a:pt x="399288" y="135636"/>
                </a:lnTo>
                <a:lnTo>
                  <a:pt x="480060" y="158496"/>
                </a:lnTo>
                <a:lnTo>
                  <a:pt x="559308" y="179832"/>
                </a:lnTo>
                <a:lnTo>
                  <a:pt x="720852" y="219456"/>
                </a:lnTo>
                <a:lnTo>
                  <a:pt x="803147" y="236220"/>
                </a:lnTo>
                <a:lnTo>
                  <a:pt x="925068" y="259080"/>
                </a:lnTo>
                <a:lnTo>
                  <a:pt x="1007364" y="271272"/>
                </a:lnTo>
                <a:lnTo>
                  <a:pt x="1089659" y="280416"/>
                </a:lnTo>
                <a:lnTo>
                  <a:pt x="1213104" y="289560"/>
                </a:lnTo>
                <a:lnTo>
                  <a:pt x="1296924" y="292608"/>
                </a:lnTo>
                <a:lnTo>
                  <a:pt x="1380744" y="292608"/>
                </a:lnTo>
                <a:lnTo>
                  <a:pt x="1421892" y="291084"/>
                </a:lnTo>
                <a:lnTo>
                  <a:pt x="1464564" y="288036"/>
                </a:lnTo>
                <a:lnTo>
                  <a:pt x="1505712" y="286512"/>
                </a:lnTo>
                <a:lnTo>
                  <a:pt x="1548383" y="283464"/>
                </a:lnTo>
                <a:lnTo>
                  <a:pt x="1296924" y="283464"/>
                </a:lnTo>
                <a:lnTo>
                  <a:pt x="1213104" y="280416"/>
                </a:lnTo>
                <a:lnTo>
                  <a:pt x="1089659" y="271272"/>
                </a:lnTo>
                <a:lnTo>
                  <a:pt x="1048512" y="266700"/>
                </a:lnTo>
                <a:lnTo>
                  <a:pt x="1007364" y="260604"/>
                </a:lnTo>
                <a:lnTo>
                  <a:pt x="967740" y="256032"/>
                </a:lnTo>
                <a:lnTo>
                  <a:pt x="926592" y="248412"/>
                </a:lnTo>
                <a:lnTo>
                  <a:pt x="885444" y="242316"/>
                </a:lnTo>
                <a:lnTo>
                  <a:pt x="804671" y="227076"/>
                </a:lnTo>
                <a:lnTo>
                  <a:pt x="723900" y="210312"/>
                </a:lnTo>
                <a:lnTo>
                  <a:pt x="562356" y="170688"/>
                </a:lnTo>
                <a:lnTo>
                  <a:pt x="481584" y="149352"/>
                </a:lnTo>
                <a:lnTo>
                  <a:pt x="402336" y="126492"/>
                </a:lnTo>
                <a:lnTo>
                  <a:pt x="242316" y="77724"/>
                </a:lnTo>
                <a:lnTo>
                  <a:pt x="3048" y="0"/>
                </a:lnTo>
                <a:close/>
              </a:path>
              <a:path w="2665729" h="292735">
                <a:moveTo>
                  <a:pt x="2586198" y="60690"/>
                </a:moveTo>
                <a:lnTo>
                  <a:pt x="2404872" y="109728"/>
                </a:lnTo>
                <a:lnTo>
                  <a:pt x="2145792" y="173736"/>
                </a:lnTo>
                <a:lnTo>
                  <a:pt x="1973580" y="210312"/>
                </a:lnTo>
                <a:lnTo>
                  <a:pt x="1888236" y="227076"/>
                </a:lnTo>
                <a:lnTo>
                  <a:pt x="1717547" y="254508"/>
                </a:lnTo>
                <a:lnTo>
                  <a:pt x="1674876" y="259080"/>
                </a:lnTo>
                <a:lnTo>
                  <a:pt x="1632204" y="265176"/>
                </a:lnTo>
                <a:lnTo>
                  <a:pt x="1589532" y="269748"/>
                </a:lnTo>
                <a:lnTo>
                  <a:pt x="1464564" y="278892"/>
                </a:lnTo>
                <a:lnTo>
                  <a:pt x="1338071" y="283464"/>
                </a:lnTo>
                <a:lnTo>
                  <a:pt x="1548383" y="283464"/>
                </a:lnTo>
                <a:lnTo>
                  <a:pt x="1676400" y="269748"/>
                </a:lnTo>
                <a:lnTo>
                  <a:pt x="1804416" y="251460"/>
                </a:lnTo>
                <a:lnTo>
                  <a:pt x="1889759" y="236220"/>
                </a:lnTo>
                <a:lnTo>
                  <a:pt x="1975104" y="219456"/>
                </a:lnTo>
                <a:lnTo>
                  <a:pt x="2147316" y="182880"/>
                </a:lnTo>
                <a:lnTo>
                  <a:pt x="2406396" y="118872"/>
                </a:lnTo>
                <a:lnTo>
                  <a:pt x="2493264" y="96012"/>
                </a:lnTo>
                <a:lnTo>
                  <a:pt x="2588371" y="69674"/>
                </a:lnTo>
                <a:lnTo>
                  <a:pt x="2590800" y="64008"/>
                </a:lnTo>
                <a:lnTo>
                  <a:pt x="2586198" y="60690"/>
                </a:lnTo>
                <a:close/>
              </a:path>
              <a:path w="2665729" h="292735">
                <a:moveTo>
                  <a:pt x="2648269" y="59436"/>
                </a:moveTo>
                <a:lnTo>
                  <a:pt x="2590800" y="59436"/>
                </a:lnTo>
                <a:lnTo>
                  <a:pt x="2592324" y="68580"/>
                </a:lnTo>
                <a:lnTo>
                  <a:pt x="2588371" y="69674"/>
                </a:lnTo>
                <a:lnTo>
                  <a:pt x="2558796" y="138684"/>
                </a:lnTo>
                <a:lnTo>
                  <a:pt x="2648269" y="59436"/>
                </a:lnTo>
                <a:close/>
              </a:path>
              <a:path w="2665729" h="292735">
                <a:moveTo>
                  <a:pt x="2590800" y="59436"/>
                </a:moveTo>
                <a:lnTo>
                  <a:pt x="2586198" y="60690"/>
                </a:lnTo>
                <a:lnTo>
                  <a:pt x="2590800" y="64008"/>
                </a:lnTo>
                <a:lnTo>
                  <a:pt x="2588371" y="69674"/>
                </a:lnTo>
                <a:lnTo>
                  <a:pt x="2592324" y="68580"/>
                </a:lnTo>
                <a:lnTo>
                  <a:pt x="2590800" y="59436"/>
                </a:lnTo>
                <a:close/>
              </a:path>
              <a:path w="2665729" h="292735">
                <a:moveTo>
                  <a:pt x="2525268" y="16764"/>
                </a:moveTo>
                <a:lnTo>
                  <a:pt x="2586198" y="60690"/>
                </a:lnTo>
                <a:lnTo>
                  <a:pt x="2590800" y="59436"/>
                </a:lnTo>
                <a:lnTo>
                  <a:pt x="2648269" y="59436"/>
                </a:lnTo>
                <a:lnTo>
                  <a:pt x="2665476" y="44196"/>
                </a:lnTo>
                <a:lnTo>
                  <a:pt x="2525268" y="16764"/>
                </a:lnTo>
                <a:close/>
              </a:path>
            </a:pathLst>
          </a:custGeom>
          <a:solidFill>
            <a:srgbClr val="000000"/>
          </a:solidFill>
        </p:spPr>
        <p:txBody>
          <a:bodyPr wrap="square" lIns="0" tIns="0" rIns="0" bIns="0" rtlCol="0"/>
          <a:lstStyle/>
          <a:p>
            <a:endParaRPr/>
          </a:p>
        </p:txBody>
      </p:sp>
      <p:sp>
        <p:nvSpPr>
          <p:cNvPr id="32" name="object 32"/>
          <p:cNvSpPr/>
          <p:nvPr/>
        </p:nvSpPr>
        <p:spPr>
          <a:xfrm>
            <a:off x="847224" y="5579364"/>
            <a:ext cx="9002395" cy="1323340"/>
          </a:xfrm>
          <a:custGeom>
            <a:avLst/>
            <a:gdLst/>
            <a:ahLst/>
            <a:cxnLst/>
            <a:rect l="l" t="t" r="r" b="b"/>
            <a:pathLst>
              <a:path w="9002395" h="1323340">
                <a:moveTo>
                  <a:pt x="0" y="1322832"/>
                </a:moveTo>
                <a:lnTo>
                  <a:pt x="9002268" y="1322832"/>
                </a:lnTo>
                <a:lnTo>
                  <a:pt x="9002268" y="0"/>
                </a:lnTo>
                <a:lnTo>
                  <a:pt x="0" y="0"/>
                </a:lnTo>
                <a:lnTo>
                  <a:pt x="0" y="1322832"/>
                </a:lnTo>
                <a:close/>
              </a:path>
            </a:pathLst>
          </a:custGeom>
          <a:solidFill>
            <a:srgbClr val="FFFFFF"/>
          </a:solidFill>
        </p:spPr>
        <p:txBody>
          <a:bodyPr wrap="square" lIns="0" tIns="0" rIns="0" bIns="0" rtlCol="0"/>
          <a:lstStyle/>
          <a:p>
            <a:endParaRPr/>
          </a:p>
        </p:txBody>
      </p:sp>
      <p:sp>
        <p:nvSpPr>
          <p:cNvPr id="33" name="object 33"/>
          <p:cNvSpPr/>
          <p:nvPr/>
        </p:nvSpPr>
        <p:spPr>
          <a:xfrm>
            <a:off x="842652" y="5574791"/>
            <a:ext cx="9011920" cy="1333500"/>
          </a:xfrm>
          <a:custGeom>
            <a:avLst/>
            <a:gdLst/>
            <a:ahLst/>
            <a:cxnLst/>
            <a:rect l="l" t="t" r="r" b="b"/>
            <a:pathLst>
              <a:path w="9011920" h="1333500">
                <a:moveTo>
                  <a:pt x="9011404" y="0"/>
                </a:moveTo>
                <a:lnTo>
                  <a:pt x="0" y="0"/>
                </a:lnTo>
                <a:lnTo>
                  <a:pt x="0" y="1333499"/>
                </a:lnTo>
                <a:lnTo>
                  <a:pt x="9011404" y="1333499"/>
                </a:lnTo>
                <a:lnTo>
                  <a:pt x="9011404" y="1327403"/>
                </a:lnTo>
                <a:lnTo>
                  <a:pt x="10668" y="1327403"/>
                </a:lnTo>
                <a:lnTo>
                  <a:pt x="4571" y="1322831"/>
                </a:lnTo>
                <a:lnTo>
                  <a:pt x="10668" y="1322831"/>
                </a:lnTo>
                <a:lnTo>
                  <a:pt x="10668" y="9143"/>
                </a:lnTo>
                <a:lnTo>
                  <a:pt x="4571" y="9143"/>
                </a:lnTo>
                <a:lnTo>
                  <a:pt x="10668" y="4571"/>
                </a:lnTo>
                <a:lnTo>
                  <a:pt x="9011404" y="4571"/>
                </a:lnTo>
                <a:lnTo>
                  <a:pt x="9011404" y="0"/>
                </a:lnTo>
                <a:close/>
              </a:path>
              <a:path w="9011920" h="1333500">
                <a:moveTo>
                  <a:pt x="10668" y="1322831"/>
                </a:moveTo>
                <a:lnTo>
                  <a:pt x="4571" y="1322831"/>
                </a:lnTo>
                <a:lnTo>
                  <a:pt x="10668" y="1327403"/>
                </a:lnTo>
                <a:lnTo>
                  <a:pt x="10668" y="1322831"/>
                </a:lnTo>
                <a:close/>
              </a:path>
              <a:path w="9011920" h="1333500">
                <a:moveTo>
                  <a:pt x="9002260" y="1322831"/>
                </a:moveTo>
                <a:lnTo>
                  <a:pt x="10668" y="1322831"/>
                </a:lnTo>
                <a:lnTo>
                  <a:pt x="10668" y="1327403"/>
                </a:lnTo>
                <a:lnTo>
                  <a:pt x="9002260" y="1327403"/>
                </a:lnTo>
                <a:lnTo>
                  <a:pt x="9002260" y="1322831"/>
                </a:lnTo>
                <a:close/>
              </a:path>
              <a:path w="9011920" h="1333500">
                <a:moveTo>
                  <a:pt x="9002260" y="4571"/>
                </a:moveTo>
                <a:lnTo>
                  <a:pt x="9002260" y="1327403"/>
                </a:lnTo>
                <a:lnTo>
                  <a:pt x="9006832" y="1322831"/>
                </a:lnTo>
                <a:lnTo>
                  <a:pt x="9011404" y="1322831"/>
                </a:lnTo>
                <a:lnTo>
                  <a:pt x="9011404" y="9143"/>
                </a:lnTo>
                <a:lnTo>
                  <a:pt x="9006832" y="9143"/>
                </a:lnTo>
                <a:lnTo>
                  <a:pt x="9002260" y="4571"/>
                </a:lnTo>
                <a:close/>
              </a:path>
              <a:path w="9011920" h="1333500">
                <a:moveTo>
                  <a:pt x="9011404" y="1322831"/>
                </a:moveTo>
                <a:lnTo>
                  <a:pt x="9006832" y="1322831"/>
                </a:lnTo>
                <a:lnTo>
                  <a:pt x="9002260" y="1327403"/>
                </a:lnTo>
                <a:lnTo>
                  <a:pt x="9011404" y="1327403"/>
                </a:lnTo>
                <a:lnTo>
                  <a:pt x="9011404" y="1322831"/>
                </a:lnTo>
                <a:close/>
              </a:path>
              <a:path w="9011920" h="1333500">
                <a:moveTo>
                  <a:pt x="10668" y="4571"/>
                </a:moveTo>
                <a:lnTo>
                  <a:pt x="4571" y="9143"/>
                </a:lnTo>
                <a:lnTo>
                  <a:pt x="10668" y="9143"/>
                </a:lnTo>
                <a:lnTo>
                  <a:pt x="10668" y="4571"/>
                </a:lnTo>
                <a:close/>
              </a:path>
              <a:path w="9011920" h="1333500">
                <a:moveTo>
                  <a:pt x="9002260" y="4571"/>
                </a:moveTo>
                <a:lnTo>
                  <a:pt x="10668" y="4571"/>
                </a:lnTo>
                <a:lnTo>
                  <a:pt x="10668" y="9143"/>
                </a:lnTo>
                <a:lnTo>
                  <a:pt x="9002260" y="9143"/>
                </a:lnTo>
                <a:lnTo>
                  <a:pt x="9002260" y="4571"/>
                </a:lnTo>
                <a:close/>
              </a:path>
              <a:path w="9011920" h="1333500">
                <a:moveTo>
                  <a:pt x="9011404" y="4571"/>
                </a:moveTo>
                <a:lnTo>
                  <a:pt x="9002260" y="4571"/>
                </a:lnTo>
                <a:lnTo>
                  <a:pt x="9006832" y="9143"/>
                </a:lnTo>
                <a:lnTo>
                  <a:pt x="9011404" y="9143"/>
                </a:lnTo>
                <a:lnTo>
                  <a:pt x="9011404" y="4571"/>
                </a:lnTo>
                <a:close/>
              </a:path>
            </a:pathLst>
          </a:custGeom>
          <a:solidFill>
            <a:srgbClr val="000000"/>
          </a:solidFill>
        </p:spPr>
        <p:txBody>
          <a:bodyPr wrap="square" lIns="0" tIns="0" rIns="0" bIns="0" rtlCol="0"/>
          <a:lstStyle/>
          <a:p>
            <a:endParaRPr/>
          </a:p>
        </p:txBody>
      </p:sp>
      <p:sp>
        <p:nvSpPr>
          <p:cNvPr id="34" name="object 34"/>
          <p:cNvSpPr txBox="1"/>
          <p:nvPr/>
        </p:nvSpPr>
        <p:spPr>
          <a:xfrm>
            <a:off x="925964" y="5618479"/>
            <a:ext cx="8687936" cy="1238250"/>
          </a:xfrm>
          <a:prstGeom prst="rect">
            <a:avLst/>
          </a:prstGeom>
        </p:spPr>
        <p:txBody>
          <a:bodyPr vert="horz" wrap="square" lIns="0" tIns="0" rIns="0" bIns="0" rtlCol="0">
            <a:spAutoFit/>
          </a:bodyPr>
          <a:lstStyle/>
          <a:p>
            <a:pPr marL="12700">
              <a:lnSpc>
                <a:spcPct val="100000"/>
              </a:lnSpc>
              <a:buChar char="•"/>
              <a:tabLst>
                <a:tab pos="139700" algn="l"/>
              </a:tabLst>
            </a:pPr>
            <a:r>
              <a:rPr sz="1600" spc="-5" dirty="0">
                <a:latin typeface="Arial"/>
                <a:cs typeface="Arial"/>
              </a:rPr>
              <a:t>Généralement, l’état d’un objet est privé ou protégé et son comportement est</a:t>
            </a:r>
            <a:r>
              <a:rPr sz="1600" spc="290" dirty="0">
                <a:latin typeface="Arial"/>
                <a:cs typeface="Arial"/>
              </a:rPr>
              <a:t> </a:t>
            </a:r>
            <a:r>
              <a:rPr sz="1600" spc="-5" dirty="0">
                <a:latin typeface="Arial"/>
                <a:cs typeface="Arial"/>
              </a:rPr>
              <a:t>publique</a:t>
            </a:r>
            <a:endParaRPr sz="1600" dirty="0">
              <a:latin typeface="Arial"/>
              <a:cs typeface="Arial"/>
            </a:endParaRPr>
          </a:p>
          <a:p>
            <a:pPr marL="139065" indent="-126364">
              <a:lnSpc>
                <a:spcPct val="100000"/>
              </a:lnSpc>
              <a:spcBef>
                <a:spcPts val="960"/>
              </a:spcBef>
              <a:buChar char="•"/>
              <a:tabLst>
                <a:tab pos="139700" algn="l"/>
              </a:tabLst>
            </a:pPr>
            <a:r>
              <a:rPr sz="1600" spc="-5" dirty="0">
                <a:latin typeface="Arial"/>
                <a:cs typeface="Arial"/>
              </a:rPr>
              <a:t>Quand l’état de l’objet est privé Seules les </a:t>
            </a:r>
            <a:r>
              <a:rPr sz="1600" spc="-5" dirty="0" err="1">
                <a:latin typeface="Arial"/>
                <a:cs typeface="Arial"/>
              </a:rPr>
              <a:t>méthode</a:t>
            </a:r>
            <a:r>
              <a:rPr lang="fr-FR" sz="1600" spc="-5" dirty="0">
                <a:latin typeface="Arial"/>
                <a:cs typeface="Arial"/>
              </a:rPr>
              <a:t>s</a:t>
            </a:r>
            <a:r>
              <a:rPr sz="1600" spc="-5" dirty="0">
                <a:latin typeface="Arial"/>
                <a:cs typeface="Arial"/>
              </a:rPr>
              <a:t> de </a:t>
            </a:r>
            <a:r>
              <a:rPr lang="fr-FR" sz="1600" spc="-5" dirty="0">
                <a:latin typeface="Arial"/>
                <a:cs typeface="Arial"/>
              </a:rPr>
              <a:t>la classe</a:t>
            </a:r>
            <a:r>
              <a:rPr sz="1600" spc="-5" dirty="0">
                <a:latin typeface="Arial"/>
                <a:cs typeface="Arial"/>
              </a:rPr>
              <a:t> ont </a:t>
            </a:r>
            <a:r>
              <a:rPr sz="1600" dirty="0">
                <a:latin typeface="Arial"/>
                <a:cs typeface="Arial"/>
              </a:rPr>
              <a:t>le </a:t>
            </a:r>
            <a:r>
              <a:rPr sz="1600" spc="-5" dirty="0">
                <a:latin typeface="Arial"/>
                <a:cs typeface="Arial"/>
              </a:rPr>
              <a:t>droit </a:t>
            </a:r>
            <a:r>
              <a:rPr sz="1600" dirty="0">
                <a:latin typeface="Arial"/>
                <a:cs typeface="Arial"/>
              </a:rPr>
              <a:t>d’y</a:t>
            </a:r>
            <a:r>
              <a:rPr sz="1600" spc="200" dirty="0">
                <a:latin typeface="Arial"/>
                <a:cs typeface="Arial"/>
              </a:rPr>
              <a:t> </a:t>
            </a:r>
            <a:r>
              <a:rPr sz="1600" spc="-5" dirty="0">
                <a:latin typeface="Arial"/>
                <a:cs typeface="Arial"/>
              </a:rPr>
              <a:t>accéder</a:t>
            </a:r>
            <a:endParaRPr sz="1600" dirty="0">
              <a:latin typeface="Arial"/>
              <a:cs typeface="Arial"/>
            </a:endParaRPr>
          </a:p>
          <a:p>
            <a:pPr marL="12700" marR="167640">
              <a:lnSpc>
                <a:spcPct val="100000"/>
              </a:lnSpc>
              <a:spcBef>
                <a:spcPts val="960"/>
              </a:spcBef>
              <a:buChar char="•"/>
              <a:tabLst>
                <a:tab pos="139700" algn="l"/>
              </a:tabLst>
            </a:pPr>
            <a:r>
              <a:rPr sz="1600" spc="-5" dirty="0">
                <a:latin typeface="Arial"/>
                <a:cs typeface="Arial"/>
              </a:rPr>
              <a:t>Quand l’état de l’objet est protégé, les méthodes des </a:t>
            </a:r>
            <a:r>
              <a:rPr sz="1600" dirty="0">
                <a:latin typeface="Arial"/>
                <a:cs typeface="Arial"/>
              </a:rPr>
              <a:t>classes </a:t>
            </a:r>
            <a:r>
              <a:rPr sz="1600" spc="-5" dirty="0">
                <a:latin typeface="Arial"/>
                <a:cs typeface="Arial"/>
              </a:rPr>
              <a:t>dérivées et </a:t>
            </a:r>
            <a:r>
              <a:rPr sz="1600" dirty="0">
                <a:latin typeface="Arial"/>
                <a:cs typeface="Arial"/>
              </a:rPr>
              <a:t>les classes  </a:t>
            </a:r>
            <a:r>
              <a:rPr sz="1600" spc="-5" dirty="0">
                <a:latin typeface="Arial"/>
                <a:cs typeface="Arial"/>
              </a:rPr>
              <a:t>appartenant au </a:t>
            </a:r>
            <a:r>
              <a:rPr sz="1600" spc="-5" dirty="0" err="1">
                <a:latin typeface="Arial"/>
                <a:cs typeface="Arial"/>
              </a:rPr>
              <a:t>même</a:t>
            </a:r>
            <a:r>
              <a:rPr sz="1600" spc="-5" dirty="0">
                <a:latin typeface="Arial"/>
                <a:cs typeface="Arial"/>
              </a:rPr>
              <a:t> package</a:t>
            </a:r>
            <a:r>
              <a:rPr lang="fr-FR" sz="1600" spc="-5" dirty="0">
                <a:latin typeface="Arial"/>
                <a:cs typeface="Arial"/>
              </a:rPr>
              <a:t> </a:t>
            </a:r>
            <a:endParaRPr sz="1800" baseline="4629" dirty="0">
              <a:latin typeface="Garamond"/>
              <a:cs typeface="Garamond"/>
            </a:endParaRPr>
          </a:p>
        </p:txBody>
      </p:sp>
      <p:sp>
        <p:nvSpPr>
          <p:cNvPr id="37" name="ZoneTexte 36"/>
          <p:cNvSpPr txBox="1"/>
          <p:nvPr/>
        </p:nvSpPr>
        <p:spPr>
          <a:xfrm>
            <a:off x="3759840" y="6538959"/>
            <a:ext cx="3603770" cy="369332"/>
          </a:xfrm>
          <a:prstGeom prst="rect">
            <a:avLst/>
          </a:prstGeom>
          <a:noFill/>
        </p:spPr>
        <p:txBody>
          <a:bodyPr wrap="square" rtlCol="0">
            <a:spAutoFit/>
          </a:bodyPr>
          <a:lstStyle/>
          <a:p>
            <a:r>
              <a:rPr lang="fr-FR" dirty="0"/>
              <a:t>peuvent également y accéder</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Membres </a:t>
            </a:r>
            <a:r>
              <a:rPr spc="-5" dirty="0"/>
              <a:t>statiques </a:t>
            </a:r>
            <a:r>
              <a:rPr dirty="0"/>
              <a:t>d’une</a:t>
            </a:r>
            <a:r>
              <a:rPr spc="-60" dirty="0"/>
              <a:t> </a:t>
            </a:r>
            <a:r>
              <a:rPr dirty="0"/>
              <a:t>classe.</a:t>
            </a:r>
          </a:p>
        </p:txBody>
      </p:sp>
      <p:sp>
        <p:nvSpPr>
          <p:cNvPr id="6" name="object 6"/>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76</a:t>
            </a:fld>
            <a:endParaRPr dirty="0"/>
          </a:p>
        </p:txBody>
      </p:sp>
      <p:sp>
        <p:nvSpPr>
          <p:cNvPr id="3" name="object 3"/>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4" name="object 4"/>
          <p:cNvSpPr txBox="1"/>
          <p:nvPr/>
        </p:nvSpPr>
        <p:spPr>
          <a:xfrm>
            <a:off x="1310017" y="1517396"/>
            <a:ext cx="8035290" cy="4385816"/>
          </a:xfrm>
          <a:prstGeom prst="rect">
            <a:avLst/>
          </a:prstGeom>
        </p:spPr>
        <p:txBody>
          <a:bodyPr vert="horz" wrap="square" lIns="0" tIns="0" rIns="0" bIns="0" rtlCol="0">
            <a:spAutoFit/>
          </a:bodyPr>
          <a:lstStyle/>
          <a:p>
            <a:pPr marL="355600" marR="38735" indent="-342900">
              <a:lnSpc>
                <a:spcPts val="2270"/>
              </a:lnSpc>
              <a:buClr>
                <a:srgbClr val="CC9900"/>
              </a:buClr>
              <a:buSzPct val="64285"/>
              <a:buFont typeface="Wingdings"/>
              <a:buChar char=""/>
              <a:tabLst>
                <a:tab pos="354965" algn="l"/>
                <a:tab pos="355600" algn="l"/>
              </a:tabLst>
            </a:pPr>
            <a:r>
              <a:rPr sz="2100" spc="-5" dirty="0">
                <a:latin typeface="Arial"/>
                <a:cs typeface="Arial"/>
              </a:rPr>
              <a:t>Dans l’exemple de </a:t>
            </a:r>
            <a:r>
              <a:rPr sz="2100" dirty="0">
                <a:latin typeface="Arial"/>
                <a:cs typeface="Arial"/>
              </a:rPr>
              <a:t>la classe </a:t>
            </a:r>
            <a:r>
              <a:rPr sz="2100" spc="-5" dirty="0">
                <a:latin typeface="Arial"/>
                <a:cs typeface="Arial"/>
              </a:rPr>
              <a:t>Compte, chaque </a:t>
            </a:r>
            <a:r>
              <a:rPr sz="2100" spc="-10" dirty="0">
                <a:latin typeface="Arial"/>
                <a:cs typeface="Arial"/>
              </a:rPr>
              <a:t>objet </a:t>
            </a:r>
            <a:r>
              <a:rPr sz="2100" dirty="0">
                <a:latin typeface="Arial"/>
                <a:cs typeface="Arial"/>
              </a:rPr>
              <a:t>Compte  </a:t>
            </a:r>
            <a:r>
              <a:rPr sz="2100" spc="-5" dirty="0">
                <a:latin typeface="Arial"/>
                <a:cs typeface="Arial"/>
              </a:rPr>
              <a:t>possède </a:t>
            </a:r>
            <a:r>
              <a:rPr sz="2100" dirty="0">
                <a:latin typeface="Arial"/>
                <a:cs typeface="Arial"/>
              </a:rPr>
              <a:t>ses </a:t>
            </a:r>
            <a:r>
              <a:rPr sz="2100" spc="-5" dirty="0">
                <a:latin typeface="Arial"/>
                <a:cs typeface="Arial"/>
              </a:rPr>
              <a:t>propres variables code et solde. Les </a:t>
            </a:r>
            <a:r>
              <a:rPr sz="2100" spc="-10" dirty="0">
                <a:latin typeface="Arial"/>
                <a:cs typeface="Arial"/>
              </a:rPr>
              <a:t>variables </a:t>
            </a:r>
            <a:r>
              <a:rPr sz="2100" spc="-5" dirty="0">
                <a:latin typeface="Arial"/>
                <a:cs typeface="Arial"/>
              </a:rPr>
              <a:t>code  et solde sont appelées variables d’instances.</a:t>
            </a:r>
            <a:endParaRPr sz="2100" dirty="0">
              <a:latin typeface="Arial"/>
              <a:cs typeface="Arial"/>
            </a:endParaRPr>
          </a:p>
          <a:p>
            <a:pPr marL="355600" marR="156210" indent="-342900">
              <a:lnSpc>
                <a:spcPts val="2270"/>
              </a:lnSpc>
              <a:spcBef>
                <a:spcPts val="500"/>
              </a:spcBef>
              <a:buClr>
                <a:srgbClr val="CC9900"/>
              </a:buClr>
              <a:buSzPct val="64285"/>
              <a:buFont typeface="Wingdings"/>
              <a:buChar char=""/>
              <a:tabLst>
                <a:tab pos="354965" algn="l"/>
                <a:tab pos="355600" algn="l"/>
              </a:tabLst>
            </a:pPr>
            <a:r>
              <a:rPr sz="2100" spc="-5" dirty="0">
                <a:latin typeface="Arial"/>
                <a:cs typeface="Arial"/>
              </a:rPr>
              <a:t>Les objets d’une même </a:t>
            </a:r>
            <a:r>
              <a:rPr sz="2100" dirty="0">
                <a:latin typeface="Arial"/>
                <a:cs typeface="Arial"/>
              </a:rPr>
              <a:t>classe </a:t>
            </a:r>
            <a:r>
              <a:rPr sz="2100" spc="-5" dirty="0">
                <a:latin typeface="Arial"/>
                <a:cs typeface="Arial"/>
              </a:rPr>
              <a:t>peuvent partager des </a:t>
            </a:r>
            <a:r>
              <a:rPr sz="2100" spc="-10" dirty="0">
                <a:latin typeface="Arial"/>
                <a:cs typeface="Arial"/>
              </a:rPr>
              <a:t>mêmes  </a:t>
            </a:r>
            <a:r>
              <a:rPr sz="2100" spc="-5" dirty="0">
                <a:latin typeface="Arial"/>
                <a:cs typeface="Arial"/>
              </a:rPr>
              <a:t>variables qui sont </a:t>
            </a:r>
            <a:r>
              <a:rPr sz="2100" dirty="0">
                <a:latin typeface="Arial"/>
                <a:cs typeface="Arial"/>
              </a:rPr>
              <a:t>stockées </a:t>
            </a:r>
            <a:r>
              <a:rPr sz="2100" spc="-5" dirty="0">
                <a:latin typeface="Arial"/>
                <a:cs typeface="Arial"/>
              </a:rPr>
              <a:t>au niveau de </a:t>
            </a:r>
            <a:r>
              <a:rPr sz="2100" dirty="0">
                <a:latin typeface="Arial"/>
                <a:cs typeface="Arial"/>
              </a:rPr>
              <a:t>la classe. </a:t>
            </a:r>
            <a:r>
              <a:rPr sz="2100" spc="-5" dirty="0">
                <a:latin typeface="Arial"/>
                <a:cs typeface="Arial"/>
              </a:rPr>
              <a:t>Ce genre</a:t>
            </a:r>
            <a:r>
              <a:rPr sz="2100" spc="-95" dirty="0">
                <a:latin typeface="Arial"/>
                <a:cs typeface="Arial"/>
              </a:rPr>
              <a:t> </a:t>
            </a:r>
            <a:r>
              <a:rPr sz="2100" spc="-5" dirty="0">
                <a:latin typeface="Arial"/>
                <a:cs typeface="Arial"/>
              </a:rPr>
              <a:t>de  variables, </a:t>
            </a:r>
            <a:r>
              <a:rPr sz="2100" spc="-5" dirty="0" err="1">
                <a:latin typeface="Arial"/>
                <a:cs typeface="Arial"/>
              </a:rPr>
              <a:t>s’appelle</a:t>
            </a:r>
            <a:r>
              <a:rPr sz="2100" spc="-5" dirty="0">
                <a:latin typeface="Arial"/>
                <a:cs typeface="Arial"/>
              </a:rPr>
              <a:t> les variables statiques ou variables de  </a:t>
            </a:r>
            <a:r>
              <a:rPr sz="2100" dirty="0">
                <a:latin typeface="Arial"/>
                <a:cs typeface="Arial"/>
              </a:rPr>
              <a:t>classes.</a:t>
            </a:r>
          </a:p>
          <a:p>
            <a:pPr marL="355600" marR="5080" indent="-342900">
              <a:lnSpc>
                <a:spcPts val="2270"/>
              </a:lnSpc>
              <a:spcBef>
                <a:spcPts val="500"/>
              </a:spcBef>
              <a:buClr>
                <a:srgbClr val="CC9900"/>
              </a:buClr>
              <a:buSzPct val="64285"/>
              <a:buFont typeface="Wingdings"/>
              <a:buChar char=""/>
              <a:tabLst>
                <a:tab pos="354965" algn="l"/>
                <a:tab pos="355600" algn="l"/>
              </a:tabLst>
            </a:pPr>
            <a:r>
              <a:rPr sz="2100" spc="-5" dirty="0">
                <a:latin typeface="Arial"/>
                <a:cs typeface="Arial"/>
              </a:rPr>
              <a:t>Un attribut statique d’une </a:t>
            </a:r>
            <a:r>
              <a:rPr sz="2100" dirty="0">
                <a:latin typeface="Arial"/>
                <a:cs typeface="Arial"/>
              </a:rPr>
              <a:t>classe est </a:t>
            </a:r>
            <a:r>
              <a:rPr sz="2100" spc="-5" dirty="0">
                <a:latin typeface="Arial"/>
                <a:cs typeface="Arial"/>
              </a:rPr>
              <a:t>un attribut </a:t>
            </a:r>
            <a:r>
              <a:rPr sz="2100" dirty="0">
                <a:latin typeface="Arial"/>
                <a:cs typeface="Arial"/>
              </a:rPr>
              <a:t>qui </a:t>
            </a:r>
            <a:r>
              <a:rPr sz="2100" spc="-5" dirty="0">
                <a:latin typeface="Arial"/>
                <a:cs typeface="Arial"/>
              </a:rPr>
              <a:t>appartient </a:t>
            </a:r>
            <a:r>
              <a:rPr sz="2100" dirty="0">
                <a:latin typeface="Arial"/>
                <a:cs typeface="Arial"/>
              </a:rPr>
              <a:t>à la  classe </a:t>
            </a:r>
            <a:r>
              <a:rPr sz="2100" spc="-5" dirty="0">
                <a:latin typeface="Arial"/>
                <a:cs typeface="Arial"/>
              </a:rPr>
              <a:t>et partagé par tous les objets de </a:t>
            </a:r>
            <a:r>
              <a:rPr sz="2100" dirty="0">
                <a:latin typeface="Arial"/>
                <a:cs typeface="Arial"/>
              </a:rPr>
              <a:t>cette</a:t>
            </a:r>
            <a:r>
              <a:rPr sz="2100" spc="-50" dirty="0">
                <a:latin typeface="Arial"/>
                <a:cs typeface="Arial"/>
              </a:rPr>
              <a:t> </a:t>
            </a:r>
            <a:r>
              <a:rPr sz="2100" dirty="0">
                <a:latin typeface="Arial"/>
                <a:cs typeface="Arial"/>
              </a:rPr>
              <a:t>classe.</a:t>
            </a:r>
          </a:p>
          <a:p>
            <a:pPr marL="355600" marR="196850" indent="-342900">
              <a:lnSpc>
                <a:spcPts val="2270"/>
              </a:lnSpc>
              <a:spcBef>
                <a:spcPts val="500"/>
              </a:spcBef>
              <a:buClr>
                <a:srgbClr val="CC9900"/>
              </a:buClr>
              <a:buSzPct val="64285"/>
              <a:buFont typeface="Wingdings"/>
              <a:buChar char=""/>
              <a:tabLst>
                <a:tab pos="354965" algn="l"/>
                <a:tab pos="355600" algn="l"/>
              </a:tabLst>
            </a:pPr>
            <a:r>
              <a:rPr sz="2100" spc="-5" dirty="0">
                <a:latin typeface="Arial"/>
                <a:cs typeface="Arial"/>
              </a:rPr>
              <a:t>Comme un attribut une méthode peut être déclarée </a:t>
            </a:r>
            <a:r>
              <a:rPr sz="2100" dirty="0">
                <a:latin typeface="Arial"/>
                <a:cs typeface="Arial"/>
              </a:rPr>
              <a:t>statique, ce  </a:t>
            </a:r>
            <a:r>
              <a:rPr sz="2100" spc="-5" dirty="0">
                <a:latin typeface="Arial"/>
                <a:cs typeface="Arial"/>
              </a:rPr>
              <a:t>qui </a:t>
            </a:r>
            <a:r>
              <a:rPr sz="2100" dirty="0">
                <a:latin typeface="Arial"/>
                <a:cs typeface="Arial"/>
              </a:rPr>
              <a:t>signifie </a:t>
            </a:r>
            <a:r>
              <a:rPr sz="2100" spc="-5" dirty="0">
                <a:latin typeface="Arial"/>
                <a:cs typeface="Arial"/>
              </a:rPr>
              <a:t>qu’elle appartient </a:t>
            </a:r>
            <a:r>
              <a:rPr sz="2100" dirty="0">
                <a:latin typeface="Arial"/>
                <a:cs typeface="Arial"/>
              </a:rPr>
              <a:t>à la classe </a:t>
            </a:r>
            <a:r>
              <a:rPr sz="2100" spc="-5" dirty="0">
                <a:latin typeface="Arial"/>
                <a:cs typeface="Arial"/>
              </a:rPr>
              <a:t>et </a:t>
            </a:r>
            <a:r>
              <a:rPr sz="2100" spc="-10" dirty="0">
                <a:latin typeface="Arial"/>
                <a:cs typeface="Arial"/>
              </a:rPr>
              <a:t>partagée </a:t>
            </a:r>
            <a:r>
              <a:rPr sz="2100" spc="-5" dirty="0">
                <a:latin typeface="Arial"/>
                <a:cs typeface="Arial"/>
              </a:rPr>
              <a:t>par toutes  les instances de </a:t>
            </a:r>
            <a:r>
              <a:rPr sz="2100" dirty="0">
                <a:latin typeface="Arial"/>
                <a:cs typeface="Arial"/>
              </a:rPr>
              <a:t>cette</a:t>
            </a:r>
            <a:r>
              <a:rPr sz="2100" spc="-95" dirty="0">
                <a:latin typeface="Arial"/>
                <a:cs typeface="Arial"/>
              </a:rPr>
              <a:t> </a:t>
            </a:r>
            <a:r>
              <a:rPr sz="2100" dirty="0">
                <a:latin typeface="Arial"/>
                <a:cs typeface="Arial"/>
              </a:rPr>
              <a:t>classe.</a:t>
            </a:r>
          </a:p>
          <a:p>
            <a:pPr marL="355600" marR="169545" indent="-342900">
              <a:lnSpc>
                <a:spcPts val="2270"/>
              </a:lnSpc>
              <a:spcBef>
                <a:spcPts val="500"/>
              </a:spcBef>
              <a:buClr>
                <a:srgbClr val="CC9900"/>
              </a:buClr>
              <a:buSzPct val="64285"/>
              <a:buFont typeface="Wingdings"/>
              <a:buChar char=""/>
              <a:tabLst>
                <a:tab pos="354965" algn="l"/>
                <a:tab pos="355600" algn="l"/>
              </a:tabLst>
            </a:pPr>
            <a:r>
              <a:rPr sz="2100" spc="-5" dirty="0">
                <a:latin typeface="Arial"/>
                <a:cs typeface="Arial"/>
              </a:rPr>
              <a:t>Dans </a:t>
            </a:r>
            <a:r>
              <a:rPr sz="2100" dirty="0">
                <a:latin typeface="Arial"/>
                <a:cs typeface="Arial"/>
              </a:rPr>
              <a:t>la </a:t>
            </a:r>
            <a:r>
              <a:rPr sz="2100" spc="-5" dirty="0">
                <a:latin typeface="Arial"/>
                <a:cs typeface="Arial"/>
              </a:rPr>
              <a:t>notation UML, les membres statiques d’une </a:t>
            </a:r>
            <a:r>
              <a:rPr sz="2100" dirty="0">
                <a:latin typeface="Arial"/>
                <a:cs typeface="Arial"/>
              </a:rPr>
              <a:t>classe </a:t>
            </a:r>
            <a:r>
              <a:rPr sz="2100" spc="-5" dirty="0">
                <a:latin typeface="Arial"/>
                <a:cs typeface="Arial"/>
              </a:rPr>
              <a:t>sont  soulignés.</a:t>
            </a:r>
            <a:endParaRPr sz="2100" dirty="0">
              <a:latin typeface="Arial"/>
              <a:cs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8998" y="165609"/>
            <a:ext cx="1802130" cy="558800"/>
          </a:xfrm>
          <a:prstGeom prst="rect">
            <a:avLst/>
          </a:prstGeom>
        </p:spPr>
        <p:txBody>
          <a:bodyPr vert="horz" wrap="square" lIns="0" tIns="0" rIns="0" bIns="0" rtlCol="0">
            <a:spAutoFit/>
          </a:bodyPr>
          <a:lstStyle/>
          <a:p>
            <a:pPr marL="12700">
              <a:lnSpc>
                <a:spcPts val="4400"/>
              </a:lnSpc>
            </a:pPr>
            <a:r>
              <a:rPr sz="3800" spc="-5" dirty="0"/>
              <a:t>Exemple:</a:t>
            </a:r>
            <a:endParaRPr sz="3800" dirty="0"/>
          </a:p>
        </p:txBody>
      </p:sp>
      <p:sp>
        <p:nvSpPr>
          <p:cNvPr id="3" name="object 3"/>
          <p:cNvSpPr/>
          <p:nvPr/>
        </p:nvSpPr>
        <p:spPr>
          <a:xfrm>
            <a:off x="1231272" y="6521957"/>
            <a:ext cx="227329" cy="0"/>
          </a:xfrm>
          <a:custGeom>
            <a:avLst/>
            <a:gdLst/>
            <a:ahLst/>
            <a:cxnLst/>
            <a:rect l="l" t="t" r="r" b="b"/>
            <a:pathLst>
              <a:path w="227330">
                <a:moveTo>
                  <a:pt x="0" y="0"/>
                </a:moveTo>
                <a:lnTo>
                  <a:pt x="227081" y="0"/>
                </a:lnTo>
              </a:path>
            </a:pathLst>
          </a:custGeom>
          <a:ln w="19812">
            <a:solidFill>
              <a:srgbClr val="CC9900"/>
            </a:solidFill>
          </a:ln>
        </p:spPr>
        <p:txBody>
          <a:bodyPr wrap="square" lIns="0" tIns="0" rIns="0" bIns="0" rtlCol="0"/>
          <a:lstStyle/>
          <a:p>
            <a:endParaRPr/>
          </a:p>
        </p:txBody>
      </p:sp>
      <p:sp>
        <p:nvSpPr>
          <p:cNvPr id="4" name="object 4"/>
          <p:cNvSpPr txBox="1"/>
          <p:nvPr/>
        </p:nvSpPr>
        <p:spPr>
          <a:xfrm>
            <a:off x="5385193" y="779271"/>
            <a:ext cx="4069079" cy="5568950"/>
          </a:xfrm>
          <a:prstGeom prst="rect">
            <a:avLst/>
          </a:prstGeom>
        </p:spPr>
        <p:txBody>
          <a:bodyPr vert="horz" wrap="square" lIns="0" tIns="0" rIns="0" bIns="0" rtlCol="0">
            <a:spAutoFit/>
          </a:bodyPr>
          <a:lstStyle/>
          <a:p>
            <a:pPr marL="12700">
              <a:lnSpc>
                <a:spcPct val="100000"/>
              </a:lnSpc>
            </a:pPr>
            <a:r>
              <a:rPr sz="1400" b="1" spc="-5" dirty="0">
                <a:solidFill>
                  <a:srgbClr val="7F0055"/>
                </a:solidFill>
                <a:latin typeface="Courier New"/>
                <a:cs typeface="Courier New"/>
              </a:rPr>
              <a:t>package</a:t>
            </a:r>
            <a:r>
              <a:rPr sz="1400" b="1" spc="-70" dirty="0">
                <a:solidFill>
                  <a:srgbClr val="7F0055"/>
                </a:solidFill>
                <a:latin typeface="Courier New"/>
                <a:cs typeface="Courier New"/>
              </a:rPr>
              <a:t> </a:t>
            </a:r>
            <a:r>
              <a:rPr sz="1400" spc="-10" dirty="0">
                <a:latin typeface="Courier New"/>
                <a:cs typeface="Courier New"/>
              </a:rPr>
              <a:t>metier;</a:t>
            </a:r>
            <a:endParaRPr sz="1400">
              <a:latin typeface="Courier New"/>
              <a:cs typeface="Courier New"/>
            </a:endParaRPr>
          </a:p>
          <a:p>
            <a:pPr marL="12700">
              <a:lnSpc>
                <a:spcPct val="100000"/>
              </a:lnSpc>
            </a:pPr>
            <a:r>
              <a:rPr sz="1400" b="1" spc="-5" dirty="0">
                <a:solidFill>
                  <a:srgbClr val="7F0055"/>
                </a:solidFill>
                <a:latin typeface="Courier New"/>
                <a:cs typeface="Courier New"/>
              </a:rPr>
              <a:t>public class </a:t>
            </a:r>
            <a:r>
              <a:rPr sz="1400" spc="-5" dirty="0">
                <a:latin typeface="Courier New"/>
                <a:cs typeface="Courier New"/>
              </a:rPr>
              <a:t>Compte</a:t>
            </a:r>
            <a:r>
              <a:rPr sz="1400" spc="-85" dirty="0">
                <a:latin typeface="Courier New"/>
                <a:cs typeface="Courier New"/>
              </a:rPr>
              <a:t> </a:t>
            </a:r>
            <a:r>
              <a:rPr sz="1400" dirty="0">
                <a:latin typeface="Courier New"/>
                <a:cs typeface="Courier New"/>
              </a:rPr>
              <a:t>{</a:t>
            </a:r>
            <a:endParaRPr sz="1400">
              <a:latin typeface="Courier New"/>
              <a:cs typeface="Courier New"/>
            </a:endParaRPr>
          </a:p>
          <a:p>
            <a:pPr marL="12700" marR="1494155">
              <a:lnSpc>
                <a:spcPct val="100000"/>
              </a:lnSpc>
            </a:pPr>
            <a:r>
              <a:rPr sz="1400" spc="-5" dirty="0">
                <a:solidFill>
                  <a:srgbClr val="3F7F5F"/>
                </a:solidFill>
                <a:latin typeface="Courier New"/>
                <a:cs typeface="Courier New"/>
              </a:rPr>
              <a:t>// </a:t>
            </a:r>
            <a:r>
              <a:rPr sz="1400" spc="-10" dirty="0">
                <a:solidFill>
                  <a:srgbClr val="3F7F5F"/>
                </a:solidFill>
                <a:latin typeface="Courier New"/>
                <a:cs typeface="Courier New"/>
              </a:rPr>
              <a:t>Variables d’instances  </a:t>
            </a:r>
            <a:r>
              <a:rPr sz="1400" b="1" spc="-5" dirty="0">
                <a:solidFill>
                  <a:srgbClr val="7F0055"/>
                </a:solidFill>
                <a:latin typeface="Courier New"/>
                <a:cs typeface="Courier New"/>
              </a:rPr>
              <a:t>private int </a:t>
            </a:r>
            <a:r>
              <a:rPr sz="1400" spc="-5" dirty="0">
                <a:solidFill>
                  <a:srgbClr val="0000C0"/>
                </a:solidFill>
                <a:latin typeface="Courier New"/>
                <a:cs typeface="Courier New"/>
              </a:rPr>
              <a:t>code</a:t>
            </a:r>
            <a:r>
              <a:rPr sz="1400" spc="-5" dirty="0">
                <a:latin typeface="Courier New"/>
                <a:cs typeface="Courier New"/>
              </a:rPr>
              <a:t>;  </a:t>
            </a:r>
            <a:r>
              <a:rPr sz="1400" b="1" spc="-5" dirty="0">
                <a:solidFill>
                  <a:srgbClr val="7F0055"/>
                </a:solidFill>
                <a:latin typeface="Courier New"/>
                <a:cs typeface="Courier New"/>
              </a:rPr>
              <a:t>private float</a:t>
            </a:r>
            <a:r>
              <a:rPr sz="1400" b="1" spc="-85" dirty="0">
                <a:solidFill>
                  <a:srgbClr val="7F0055"/>
                </a:solidFill>
                <a:latin typeface="Courier New"/>
                <a:cs typeface="Courier New"/>
              </a:rPr>
              <a:t> </a:t>
            </a:r>
            <a:r>
              <a:rPr sz="1400" spc="-5" dirty="0">
                <a:solidFill>
                  <a:srgbClr val="0000C0"/>
                </a:solidFill>
                <a:latin typeface="Courier New"/>
                <a:cs typeface="Courier New"/>
              </a:rPr>
              <a:t>solde</a:t>
            </a:r>
            <a:r>
              <a:rPr sz="1400" spc="-5" dirty="0">
                <a:latin typeface="Courier New"/>
                <a:cs typeface="Courier New"/>
              </a:rPr>
              <a:t>;</a:t>
            </a:r>
            <a:endParaRPr sz="1400">
              <a:latin typeface="Courier New"/>
              <a:cs typeface="Courier New"/>
            </a:endParaRPr>
          </a:p>
          <a:p>
            <a:pPr marL="12700" marR="537210">
              <a:lnSpc>
                <a:spcPct val="100000"/>
              </a:lnSpc>
            </a:pPr>
            <a:r>
              <a:rPr sz="1400" spc="-5" dirty="0">
                <a:solidFill>
                  <a:srgbClr val="3F7F5F"/>
                </a:solidFill>
                <a:latin typeface="Courier New"/>
                <a:cs typeface="Courier New"/>
              </a:rPr>
              <a:t>// Variable de classe ou</a:t>
            </a:r>
            <a:r>
              <a:rPr sz="1400" spc="-105" dirty="0">
                <a:solidFill>
                  <a:srgbClr val="3F7F5F"/>
                </a:solidFill>
                <a:latin typeface="Courier New"/>
                <a:cs typeface="Courier New"/>
              </a:rPr>
              <a:t> </a:t>
            </a:r>
            <a:r>
              <a:rPr sz="1400" spc="-5" dirty="0">
                <a:solidFill>
                  <a:srgbClr val="3F7F5F"/>
                </a:solidFill>
                <a:latin typeface="Courier New"/>
                <a:cs typeface="Courier New"/>
              </a:rPr>
              <a:t>statique  </a:t>
            </a:r>
            <a:r>
              <a:rPr sz="1400" b="1" spc="-5" dirty="0">
                <a:solidFill>
                  <a:srgbClr val="7F0055"/>
                </a:solidFill>
                <a:latin typeface="Courier New"/>
                <a:cs typeface="Courier New"/>
              </a:rPr>
              <a:t>private static int </a:t>
            </a:r>
            <a:r>
              <a:rPr sz="1400" i="1" spc="-10" dirty="0">
                <a:solidFill>
                  <a:srgbClr val="0000C0"/>
                </a:solidFill>
                <a:latin typeface="Courier New"/>
                <a:cs typeface="Courier New"/>
              </a:rPr>
              <a:t>nbComptes</a:t>
            </a:r>
            <a:r>
              <a:rPr sz="1400" spc="-10" dirty="0">
                <a:latin typeface="Courier New"/>
                <a:cs typeface="Courier New"/>
              </a:rPr>
              <a:t>;  </a:t>
            </a:r>
            <a:r>
              <a:rPr sz="1400" b="1" spc="-5" dirty="0">
                <a:solidFill>
                  <a:srgbClr val="7F0055"/>
                </a:solidFill>
                <a:latin typeface="Courier New"/>
                <a:cs typeface="Courier New"/>
              </a:rPr>
              <a:t>public </a:t>
            </a:r>
            <a:r>
              <a:rPr sz="1400" spc="-5" dirty="0">
                <a:latin typeface="Courier New"/>
                <a:cs typeface="Courier New"/>
              </a:rPr>
              <a:t>Compte(</a:t>
            </a:r>
            <a:r>
              <a:rPr sz="1400" b="1" spc="-5" dirty="0">
                <a:solidFill>
                  <a:srgbClr val="7F0055"/>
                </a:solidFill>
                <a:latin typeface="Courier New"/>
                <a:cs typeface="Courier New"/>
              </a:rPr>
              <a:t>float </a:t>
            </a:r>
            <a:r>
              <a:rPr sz="1400" spc="-5" dirty="0">
                <a:latin typeface="Courier New"/>
                <a:cs typeface="Courier New"/>
              </a:rPr>
              <a:t>solde){  </a:t>
            </a:r>
            <a:r>
              <a:rPr sz="1400" b="1" spc="-5" dirty="0">
                <a:solidFill>
                  <a:srgbClr val="7F0055"/>
                </a:solidFill>
                <a:latin typeface="Courier New"/>
                <a:cs typeface="Courier New"/>
              </a:rPr>
              <a:t>this</a:t>
            </a:r>
            <a:r>
              <a:rPr sz="1400" spc="-5" dirty="0">
                <a:latin typeface="Courier New"/>
                <a:cs typeface="Courier New"/>
              </a:rPr>
              <a:t>.</a:t>
            </a:r>
            <a:r>
              <a:rPr sz="1400" spc="-5" dirty="0">
                <a:solidFill>
                  <a:srgbClr val="0000C0"/>
                </a:solidFill>
                <a:latin typeface="Courier New"/>
                <a:cs typeface="Courier New"/>
              </a:rPr>
              <a:t>code</a:t>
            </a:r>
            <a:r>
              <a:rPr sz="1400" spc="-5" dirty="0">
                <a:latin typeface="Courier New"/>
                <a:cs typeface="Courier New"/>
              </a:rPr>
              <a:t>=++</a:t>
            </a:r>
            <a:r>
              <a:rPr sz="1400" i="1" spc="-5" dirty="0">
                <a:solidFill>
                  <a:srgbClr val="0000C0"/>
                </a:solidFill>
                <a:latin typeface="Courier New"/>
                <a:cs typeface="Courier New"/>
              </a:rPr>
              <a:t>nbComptes</a:t>
            </a:r>
            <a:r>
              <a:rPr sz="1400" spc="-5" dirty="0">
                <a:latin typeface="Courier New"/>
                <a:cs typeface="Courier New"/>
              </a:rPr>
              <a:t>;  </a:t>
            </a:r>
            <a:r>
              <a:rPr sz="1400" b="1" spc="-5" dirty="0">
                <a:solidFill>
                  <a:srgbClr val="7F0055"/>
                </a:solidFill>
                <a:latin typeface="Courier New"/>
                <a:cs typeface="Courier New"/>
              </a:rPr>
              <a:t>this</a:t>
            </a:r>
            <a:r>
              <a:rPr sz="1400" spc="-5" dirty="0">
                <a:latin typeface="Courier New"/>
                <a:cs typeface="Courier New"/>
              </a:rPr>
              <a:t>.</a:t>
            </a:r>
            <a:r>
              <a:rPr sz="1400" spc="-5" dirty="0">
                <a:solidFill>
                  <a:srgbClr val="0000C0"/>
                </a:solidFill>
                <a:latin typeface="Courier New"/>
                <a:cs typeface="Courier New"/>
              </a:rPr>
              <a:t>solde</a:t>
            </a:r>
            <a:r>
              <a:rPr sz="1400" spc="-5" dirty="0">
                <a:latin typeface="Courier New"/>
                <a:cs typeface="Courier New"/>
              </a:rPr>
              <a:t>=solde;</a:t>
            </a:r>
            <a:endParaRPr sz="1400">
              <a:latin typeface="Courier New"/>
              <a:cs typeface="Courier New"/>
            </a:endParaRPr>
          </a:p>
          <a:p>
            <a:pPr marL="12700">
              <a:lnSpc>
                <a:spcPct val="100000"/>
              </a:lnSpc>
            </a:pPr>
            <a:r>
              <a:rPr sz="1400" dirty="0">
                <a:latin typeface="Courier New"/>
                <a:cs typeface="Courier New"/>
              </a:rPr>
              <a:t>}</a:t>
            </a:r>
            <a:endParaRPr sz="1400">
              <a:latin typeface="Courier New"/>
              <a:cs typeface="Courier New"/>
            </a:endParaRPr>
          </a:p>
          <a:p>
            <a:pPr marL="12700" marR="537210">
              <a:lnSpc>
                <a:spcPct val="100000"/>
              </a:lnSpc>
            </a:pPr>
            <a:r>
              <a:rPr sz="1400" spc="-5" dirty="0">
                <a:solidFill>
                  <a:srgbClr val="3F7F5F"/>
                </a:solidFill>
                <a:latin typeface="Courier New"/>
                <a:cs typeface="Courier New"/>
              </a:rPr>
              <a:t>// Méthode </a:t>
            </a:r>
            <a:r>
              <a:rPr sz="1400" spc="-10" dirty="0">
                <a:solidFill>
                  <a:srgbClr val="3F7F5F"/>
                </a:solidFill>
                <a:latin typeface="Courier New"/>
                <a:cs typeface="Courier New"/>
              </a:rPr>
              <a:t>pour </a:t>
            </a:r>
            <a:r>
              <a:rPr sz="1400" spc="-5" dirty="0">
                <a:solidFill>
                  <a:srgbClr val="3F7F5F"/>
                </a:solidFill>
                <a:latin typeface="Courier New"/>
                <a:cs typeface="Courier New"/>
              </a:rPr>
              <a:t>verser un montant  </a:t>
            </a:r>
            <a:r>
              <a:rPr sz="1400" b="1" spc="-5" dirty="0">
                <a:solidFill>
                  <a:srgbClr val="7F0055"/>
                </a:solidFill>
                <a:latin typeface="Courier New"/>
                <a:cs typeface="Courier New"/>
              </a:rPr>
              <a:t>public void </a:t>
            </a:r>
            <a:r>
              <a:rPr sz="1400" spc="-5" dirty="0">
                <a:latin typeface="Courier New"/>
                <a:cs typeface="Courier New"/>
              </a:rPr>
              <a:t>verser(</a:t>
            </a:r>
            <a:r>
              <a:rPr sz="1400" b="1" spc="-5" dirty="0">
                <a:solidFill>
                  <a:srgbClr val="7F0055"/>
                </a:solidFill>
                <a:latin typeface="Courier New"/>
                <a:cs typeface="Courier New"/>
              </a:rPr>
              <a:t>float </a:t>
            </a:r>
            <a:r>
              <a:rPr sz="1400" spc="-10" dirty="0">
                <a:latin typeface="Courier New"/>
                <a:cs typeface="Courier New"/>
              </a:rPr>
              <a:t>mt){  </a:t>
            </a:r>
            <a:r>
              <a:rPr sz="1400" spc="-5" dirty="0">
                <a:solidFill>
                  <a:srgbClr val="0000C0"/>
                </a:solidFill>
                <a:latin typeface="Courier New"/>
                <a:cs typeface="Courier New"/>
              </a:rPr>
              <a:t>solde</a:t>
            </a:r>
            <a:r>
              <a:rPr sz="1400" spc="-5" dirty="0">
                <a:latin typeface="Courier New"/>
                <a:cs typeface="Courier New"/>
              </a:rPr>
              <a:t>+=mt;</a:t>
            </a:r>
            <a:endParaRPr sz="1400">
              <a:latin typeface="Courier New"/>
              <a:cs typeface="Courier New"/>
            </a:endParaRPr>
          </a:p>
          <a:p>
            <a:pPr marL="12700">
              <a:lnSpc>
                <a:spcPct val="100000"/>
              </a:lnSpc>
            </a:pPr>
            <a:r>
              <a:rPr sz="1400" dirty="0">
                <a:latin typeface="Courier New"/>
                <a:cs typeface="Courier New"/>
              </a:rPr>
              <a:t>}</a:t>
            </a:r>
            <a:endParaRPr sz="1400">
              <a:latin typeface="Courier New"/>
              <a:cs typeface="Courier New"/>
            </a:endParaRPr>
          </a:p>
          <a:p>
            <a:pPr marL="12700" marR="430530">
              <a:lnSpc>
                <a:spcPct val="100000"/>
              </a:lnSpc>
            </a:pPr>
            <a:r>
              <a:rPr sz="1400" spc="-5" dirty="0">
                <a:solidFill>
                  <a:srgbClr val="3F7F5F"/>
                </a:solidFill>
                <a:latin typeface="Courier New"/>
                <a:cs typeface="Courier New"/>
              </a:rPr>
              <a:t>// Méthode </a:t>
            </a:r>
            <a:r>
              <a:rPr sz="1400" spc="-10" dirty="0">
                <a:solidFill>
                  <a:srgbClr val="3F7F5F"/>
                </a:solidFill>
                <a:latin typeface="Courier New"/>
                <a:cs typeface="Courier New"/>
              </a:rPr>
              <a:t>pour </a:t>
            </a:r>
            <a:r>
              <a:rPr sz="1400" spc="-5" dirty="0">
                <a:solidFill>
                  <a:srgbClr val="3F7F5F"/>
                </a:solidFill>
                <a:latin typeface="Courier New"/>
                <a:cs typeface="Courier New"/>
              </a:rPr>
              <a:t>retirer </a:t>
            </a:r>
            <a:r>
              <a:rPr sz="1400" spc="-10" dirty="0">
                <a:solidFill>
                  <a:srgbClr val="3F7F5F"/>
                </a:solidFill>
                <a:latin typeface="Courier New"/>
                <a:cs typeface="Courier New"/>
              </a:rPr>
              <a:t>un </a:t>
            </a:r>
            <a:r>
              <a:rPr sz="1400" spc="-5" dirty="0">
                <a:solidFill>
                  <a:srgbClr val="3F7F5F"/>
                </a:solidFill>
                <a:latin typeface="Courier New"/>
                <a:cs typeface="Courier New"/>
              </a:rPr>
              <a:t>montant  </a:t>
            </a:r>
            <a:r>
              <a:rPr sz="1400" b="1" spc="-5" dirty="0">
                <a:solidFill>
                  <a:srgbClr val="7F0055"/>
                </a:solidFill>
                <a:latin typeface="Courier New"/>
                <a:cs typeface="Courier New"/>
              </a:rPr>
              <a:t>public void </a:t>
            </a:r>
            <a:r>
              <a:rPr sz="1400" spc="-5" dirty="0">
                <a:latin typeface="Courier New"/>
                <a:cs typeface="Courier New"/>
              </a:rPr>
              <a:t>retirer(</a:t>
            </a:r>
            <a:r>
              <a:rPr sz="1400" b="1" spc="-5" dirty="0">
                <a:solidFill>
                  <a:srgbClr val="7F0055"/>
                </a:solidFill>
                <a:latin typeface="Courier New"/>
                <a:cs typeface="Courier New"/>
              </a:rPr>
              <a:t>float </a:t>
            </a:r>
            <a:r>
              <a:rPr sz="1400" spc="-10" dirty="0">
                <a:latin typeface="Courier New"/>
                <a:cs typeface="Courier New"/>
              </a:rPr>
              <a:t>mt){  </a:t>
            </a:r>
            <a:r>
              <a:rPr sz="1400" spc="-5" dirty="0">
                <a:solidFill>
                  <a:srgbClr val="0000C0"/>
                </a:solidFill>
                <a:latin typeface="Courier New"/>
                <a:cs typeface="Courier New"/>
              </a:rPr>
              <a:t>solde</a:t>
            </a:r>
            <a:r>
              <a:rPr sz="1400" spc="-5" dirty="0">
                <a:latin typeface="Courier New"/>
                <a:cs typeface="Courier New"/>
              </a:rPr>
              <a:t>-=mt;</a:t>
            </a:r>
            <a:endParaRPr sz="1400">
              <a:latin typeface="Courier New"/>
              <a:cs typeface="Courier New"/>
            </a:endParaRPr>
          </a:p>
          <a:p>
            <a:pPr marL="12700">
              <a:lnSpc>
                <a:spcPct val="100000"/>
              </a:lnSpc>
            </a:pPr>
            <a:r>
              <a:rPr sz="1400" dirty="0">
                <a:latin typeface="Courier New"/>
                <a:cs typeface="Courier New"/>
              </a:rPr>
              <a:t>}</a:t>
            </a:r>
            <a:endParaRPr sz="1400">
              <a:latin typeface="Courier New"/>
              <a:cs typeface="Courier New"/>
            </a:endParaRPr>
          </a:p>
          <a:p>
            <a:pPr marL="12700">
              <a:lnSpc>
                <a:spcPct val="100000"/>
              </a:lnSpc>
            </a:pPr>
            <a:r>
              <a:rPr sz="1400" spc="-5" dirty="0">
                <a:solidFill>
                  <a:srgbClr val="3F7F5F"/>
                </a:solidFill>
                <a:latin typeface="Courier New"/>
                <a:cs typeface="Courier New"/>
              </a:rPr>
              <a:t>// retourne l'état du</a:t>
            </a:r>
            <a:r>
              <a:rPr sz="1400" spc="-75" dirty="0">
                <a:solidFill>
                  <a:srgbClr val="3F7F5F"/>
                </a:solidFill>
                <a:latin typeface="Courier New"/>
                <a:cs typeface="Courier New"/>
              </a:rPr>
              <a:t> </a:t>
            </a:r>
            <a:r>
              <a:rPr sz="1400" spc="-10" dirty="0">
                <a:solidFill>
                  <a:srgbClr val="3F7F5F"/>
                </a:solidFill>
                <a:latin typeface="Courier New"/>
                <a:cs typeface="Courier New"/>
              </a:rPr>
              <a:t>compte</a:t>
            </a:r>
            <a:endParaRPr sz="1400">
              <a:latin typeface="Courier New"/>
              <a:cs typeface="Courier New"/>
            </a:endParaRPr>
          </a:p>
          <a:p>
            <a:pPr marL="12700">
              <a:lnSpc>
                <a:spcPct val="100000"/>
              </a:lnSpc>
            </a:pPr>
            <a:r>
              <a:rPr sz="1400" b="1" spc="-5" dirty="0">
                <a:solidFill>
                  <a:srgbClr val="7F0055"/>
                </a:solidFill>
                <a:latin typeface="Courier New"/>
                <a:cs typeface="Courier New"/>
              </a:rPr>
              <a:t>public </a:t>
            </a:r>
            <a:r>
              <a:rPr sz="1400" spc="-5" dirty="0">
                <a:latin typeface="Courier New"/>
                <a:cs typeface="Courier New"/>
              </a:rPr>
              <a:t>String</a:t>
            </a:r>
            <a:r>
              <a:rPr sz="1400" spc="-95" dirty="0">
                <a:latin typeface="Courier New"/>
                <a:cs typeface="Courier New"/>
              </a:rPr>
              <a:t> </a:t>
            </a:r>
            <a:r>
              <a:rPr sz="1400" spc="-5" dirty="0">
                <a:latin typeface="Courier New"/>
                <a:cs typeface="Courier New"/>
              </a:rPr>
              <a:t>toString(){</a:t>
            </a:r>
            <a:endParaRPr sz="1400">
              <a:latin typeface="Courier New"/>
              <a:cs typeface="Courier New"/>
            </a:endParaRPr>
          </a:p>
          <a:p>
            <a:pPr marL="12700">
              <a:lnSpc>
                <a:spcPct val="100000"/>
              </a:lnSpc>
            </a:pPr>
            <a:r>
              <a:rPr sz="1400" b="1" spc="-5" dirty="0">
                <a:solidFill>
                  <a:srgbClr val="7F0055"/>
                </a:solidFill>
                <a:latin typeface="Courier New"/>
                <a:cs typeface="Courier New"/>
              </a:rPr>
              <a:t>return</a:t>
            </a:r>
            <a:r>
              <a:rPr sz="1400" spc="-5" dirty="0">
                <a:latin typeface="Courier New"/>
                <a:cs typeface="Courier New"/>
              </a:rPr>
              <a:t>(</a:t>
            </a:r>
            <a:r>
              <a:rPr sz="1400" spc="-5" dirty="0">
                <a:solidFill>
                  <a:srgbClr val="2A00FF"/>
                </a:solidFill>
                <a:latin typeface="Courier New"/>
                <a:cs typeface="Courier New"/>
              </a:rPr>
              <a:t>" </a:t>
            </a:r>
            <a:r>
              <a:rPr sz="1400" spc="-10" dirty="0">
                <a:solidFill>
                  <a:srgbClr val="2A00FF"/>
                </a:solidFill>
                <a:latin typeface="Courier New"/>
                <a:cs typeface="Courier New"/>
              </a:rPr>
              <a:t>Code="</a:t>
            </a:r>
            <a:r>
              <a:rPr sz="1400" spc="-10" dirty="0">
                <a:latin typeface="Courier New"/>
                <a:cs typeface="Courier New"/>
              </a:rPr>
              <a:t>+</a:t>
            </a:r>
            <a:r>
              <a:rPr sz="1400" spc="-10" dirty="0">
                <a:solidFill>
                  <a:srgbClr val="0000C0"/>
                </a:solidFill>
                <a:latin typeface="Courier New"/>
                <a:cs typeface="Courier New"/>
              </a:rPr>
              <a:t>code</a:t>
            </a:r>
            <a:r>
              <a:rPr sz="1400" spc="-10" dirty="0">
                <a:latin typeface="Courier New"/>
                <a:cs typeface="Courier New"/>
              </a:rPr>
              <a:t>+</a:t>
            </a:r>
            <a:r>
              <a:rPr sz="1400" spc="-10" dirty="0">
                <a:solidFill>
                  <a:srgbClr val="2A00FF"/>
                </a:solidFill>
                <a:latin typeface="Courier New"/>
                <a:cs typeface="Courier New"/>
              </a:rPr>
              <a:t>"</a:t>
            </a:r>
            <a:r>
              <a:rPr sz="1400" spc="35" dirty="0">
                <a:solidFill>
                  <a:srgbClr val="2A00FF"/>
                </a:solidFill>
                <a:latin typeface="Courier New"/>
                <a:cs typeface="Courier New"/>
              </a:rPr>
              <a:t> </a:t>
            </a:r>
            <a:r>
              <a:rPr sz="1400" spc="-10" dirty="0">
                <a:solidFill>
                  <a:srgbClr val="2A00FF"/>
                </a:solidFill>
                <a:latin typeface="Courier New"/>
                <a:cs typeface="Courier New"/>
              </a:rPr>
              <a:t>Solde="</a:t>
            </a:r>
            <a:r>
              <a:rPr sz="1400" spc="-10" dirty="0">
                <a:latin typeface="Courier New"/>
                <a:cs typeface="Courier New"/>
              </a:rPr>
              <a:t>+</a:t>
            </a:r>
            <a:r>
              <a:rPr sz="1400" spc="-10" dirty="0">
                <a:solidFill>
                  <a:srgbClr val="0000C0"/>
                </a:solidFill>
                <a:latin typeface="Courier New"/>
                <a:cs typeface="Courier New"/>
              </a:rPr>
              <a:t>solde</a:t>
            </a:r>
            <a:r>
              <a:rPr sz="1400" spc="-10" dirty="0">
                <a:latin typeface="Courier New"/>
                <a:cs typeface="Courier New"/>
              </a:rPr>
              <a:t>);</a:t>
            </a:r>
            <a:endParaRPr sz="1400">
              <a:latin typeface="Courier New"/>
              <a:cs typeface="Courier New"/>
            </a:endParaRPr>
          </a:p>
          <a:p>
            <a:pPr marL="12700">
              <a:lnSpc>
                <a:spcPct val="100000"/>
              </a:lnSpc>
            </a:pPr>
            <a:r>
              <a:rPr sz="1400" dirty="0">
                <a:latin typeface="Courier New"/>
                <a:cs typeface="Courier New"/>
              </a:rPr>
              <a:t>}</a:t>
            </a:r>
            <a:endParaRPr sz="1400">
              <a:latin typeface="Courier New"/>
              <a:cs typeface="Courier New"/>
            </a:endParaRPr>
          </a:p>
          <a:p>
            <a:pPr marL="12700" marR="430530">
              <a:lnSpc>
                <a:spcPct val="100000"/>
              </a:lnSpc>
            </a:pPr>
            <a:r>
              <a:rPr sz="1400" spc="-5" dirty="0">
                <a:solidFill>
                  <a:srgbClr val="3F7F5F"/>
                </a:solidFill>
                <a:latin typeface="Courier New"/>
                <a:cs typeface="Courier New"/>
              </a:rPr>
              <a:t>// retourne la valeur de</a:t>
            </a:r>
            <a:r>
              <a:rPr sz="1400" spc="-100" dirty="0">
                <a:solidFill>
                  <a:srgbClr val="3F7F5F"/>
                </a:solidFill>
                <a:latin typeface="Courier New"/>
                <a:cs typeface="Courier New"/>
              </a:rPr>
              <a:t> </a:t>
            </a:r>
            <a:r>
              <a:rPr sz="1400" spc="-5" dirty="0">
                <a:solidFill>
                  <a:srgbClr val="3F7F5F"/>
                </a:solidFill>
                <a:latin typeface="Courier New"/>
                <a:cs typeface="Courier New"/>
              </a:rPr>
              <a:t>nbComptes  </a:t>
            </a:r>
            <a:r>
              <a:rPr sz="1400" b="1" spc="-5" dirty="0">
                <a:solidFill>
                  <a:srgbClr val="7F0055"/>
                </a:solidFill>
                <a:latin typeface="Courier New"/>
                <a:cs typeface="Courier New"/>
              </a:rPr>
              <a:t>public static int </a:t>
            </a:r>
            <a:r>
              <a:rPr sz="1400" spc="-10" dirty="0">
                <a:latin typeface="Courier New"/>
                <a:cs typeface="Courier New"/>
              </a:rPr>
              <a:t>getNbComptes(){  </a:t>
            </a:r>
            <a:r>
              <a:rPr sz="1400" b="1" spc="-5" dirty="0">
                <a:solidFill>
                  <a:srgbClr val="7F0055"/>
                </a:solidFill>
                <a:latin typeface="Courier New"/>
                <a:cs typeface="Courier New"/>
              </a:rPr>
              <a:t>return</a:t>
            </a:r>
            <a:r>
              <a:rPr sz="1400" spc="-5" dirty="0">
                <a:latin typeface="Courier New"/>
                <a:cs typeface="Courier New"/>
              </a:rPr>
              <a:t>(</a:t>
            </a:r>
            <a:r>
              <a:rPr sz="1400" i="1" spc="-5" dirty="0">
                <a:solidFill>
                  <a:srgbClr val="0000C0"/>
                </a:solidFill>
                <a:latin typeface="Courier New"/>
                <a:cs typeface="Courier New"/>
              </a:rPr>
              <a:t>nbComptes</a:t>
            </a:r>
            <a:r>
              <a:rPr sz="1400" spc="-5" dirty="0">
                <a:latin typeface="Courier New"/>
                <a:cs typeface="Courier New"/>
              </a:rPr>
              <a:t>);</a:t>
            </a:r>
            <a:endParaRPr sz="1400">
              <a:latin typeface="Courier New"/>
              <a:cs typeface="Courier New"/>
            </a:endParaRPr>
          </a:p>
        </p:txBody>
      </p:sp>
      <p:sp>
        <p:nvSpPr>
          <p:cNvPr id="5" name="object 5"/>
          <p:cNvSpPr/>
          <p:nvPr/>
        </p:nvSpPr>
        <p:spPr>
          <a:xfrm>
            <a:off x="1453781" y="4145280"/>
            <a:ext cx="2818130" cy="2909570"/>
          </a:xfrm>
          <a:custGeom>
            <a:avLst/>
            <a:gdLst/>
            <a:ahLst/>
            <a:cxnLst/>
            <a:rect l="l" t="t" r="r" b="b"/>
            <a:pathLst>
              <a:path w="2818129" h="2909570">
                <a:moveTo>
                  <a:pt x="2817863" y="0"/>
                </a:moveTo>
                <a:lnTo>
                  <a:pt x="0" y="0"/>
                </a:lnTo>
                <a:lnTo>
                  <a:pt x="0" y="2909316"/>
                </a:lnTo>
                <a:lnTo>
                  <a:pt x="2817863" y="2909316"/>
                </a:lnTo>
                <a:lnTo>
                  <a:pt x="2817863" y="2904744"/>
                </a:lnTo>
                <a:lnTo>
                  <a:pt x="10668" y="2904744"/>
                </a:lnTo>
                <a:lnTo>
                  <a:pt x="4571" y="2898648"/>
                </a:lnTo>
                <a:lnTo>
                  <a:pt x="10668" y="2898648"/>
                </a:lnTo>
                <a:lnTo>
                  <a:pt x="10668" y="10667"/>
                </a:lnTo>
                <a:lnTo>
                  <a:pt x="4571" y="10667"/>
                </a:lnTo>
                <a:lnTo>
                  <a:pt x="10668" y="4572"/>
                </a:lnTo>
                <a:lnTo>
                  <a:pt x="2817863" y="4572"/>
                </a:lnTo>
                <a:lnTo>
                  <a:pt x="2817863" y="0"/>
                </a:lnTo>
                <a:close/>
              </a:path>
              <a:path w="2818129" h="2909570">
                <a:moveTo>
                  <a:pt x="10668" y="2898648"/>
                </a:moveTo>
                <a:lnTo>
                  <a:pt x="4571" y="2898648"/>
                </a:lnTo>
                <a:lnTo>
                  <a:pt x="10668" y="2904744"/>
                </a:lnTo>
                <a:lnTo>
                  <a:pt x="10668" y="2898648"/>
                </a:lnTo>
                <a:close/>
              </a:path>
              <a:path w="2818129" h="2909570">
                <a:moveTo>
                  <a:pt x="2808719" y="2898648"/>
                </a:moveTo>
                <a:lnTo>
                  <a:pt x="10668" y="2898648"/>
                </a:lnTo>
                <a:lnTo>
                  <a:pt x="10668" y="2904744"/>
                </a:lnTo>
                <a:lnTo>
                  <a:pt x="2808719" y="2904744"/>
                </a:lnTo>
                <a:lnTo>
                  <a:pt x="2808719" y="2898648"/>
                </a:lnTo>
                <a:close/>
              </a:path>
              <a:path w="2818129" h="2909570">
                <a:moveTo>
                  <a:pt x="2808719" y="4572"/>
                </a:moveTo>
                <a:lnTo>
                  <a:pt x="2808719" y="2904744"/>
                </a:lnTo>
                <a:lnTo>
                  <a:pt x="2813291" y="2898648"/>
                </a:lnTo>
                <a:lnTo>
                  <a:pt x="2817863" y="2898647"/>
                </a:lnTo>
                <a:lnTo>
                  <a:pt x="2817863" y="10667"/>
                </a:lnTo>
                <a:lnTo>
                  <a:pt x="2813291" y="10667"/>
                </a:lnTo>
                <a:lnTo>
                  <a:pt x="2808719" y="4572"/>
                </a:lnTo>
                <a:close/>
              </a:path>
              <a:path w="2818129" h="2909570">
                <a:moveTo>
                  <a:pt x="2817863" y="2898647"/>
                </a:moveTo>
                <a:lnTo>
                  <a:pt x="2813291" y="2898648"/>
                </a:lnTo>
                <a:lnTo>
                  <a:pt x="2808719" y="2904744"/>
                </a:lnTo>
                <a:lnTo>
                  <a:pt x="2817863" y="2904744"/>
                </a:lnTo>
                <a:lnTo>
                  <a:pt x="2817863" y="2898647"/>
                </a:lnTo>
                <a:close/>
              </a:path>
              <a:path w="2818129" h="2909570">
                <a:moveTo>
                  <a:pt x="10668" y="4572"/>
                </a:moveTo>
                <a:lnTo>
                  <a:pt x="4571" y="10667"/>
                </a:lnTo>
                <a:lnTo>
                  <a:pt x="10668" y="10667"/>
                </a:lnTo>
                <a:lnTo>
                  <a:pt x="10668" y="4572"/>
                </a:lnTo>
                <a:close/>
              </a:path>
              <a:path w="2818129" h="2909570">
                <a:moveTo>
                  <a:pt x="2808719" y="4572"/>
                </a:moveTo>
                <a:lnTo>
                  <a:pt x="10668" y="4572"/>
                </a:lnTo>
                <a:lnTo>
                  <a:pt x="10668" y="10667"/>
                </a:lnTo>
                <a:lnTo>
                  <a:pt x="2808719" y="10667"/>
                </a:lnTo>
                <a:lnTo>
                  <a:pt x="2808719" y="4572"/>
                </a:lnTo>
                <a:close/>
              </a:path>
              <a:path w="2818129" h="2909570">
                <a:moveTo>
                  <a:pt x="2817863" y="4572"/>
                </a:moveTo>
                <a:lnTo>
                  <a:pt x="2808719" y="4572"/>
                </a:lnTo>
                <a:lnTo>
                  <a:pt x="2813291" y="10667"/>
                </a:lnTo>
                <a:lnTo>
                  <a:pt x="2817863" y="10667"/>
                </a:lnTo>
                <a:lnTo>
                  <a:pt x="2817863" y="4572"/>
                </a:lnTo>
                <a:close/>
              </a:path>
            </a:pathLst>
          </a:custGeom>
          <a:solidFill>
            <a:srgbClr val="000000"/>
          </a:solidFill>
        </p:spPr>
        <p:txBody>
          <a:bodyPr wrap="square" lIns="0" tIns="0" rIns="0" bIns="0" rtlCol="0"/>
          <a:lstStyle/>
          <a:p>
            <a:endParaRPr/>
          </a:p>
        </p:txBody>
      </p:sp>
      <p:sp>
        <p:nvSpPr>
          <p:cNvPr id="6" name="object 6"/>
          <p:cNvSpPr txBox="1"/>
          <p:nvPr/>
        </p:nvSpPr>
        <p:spPr>
          <a:xfrm>
            <a:off x="961016" y="1029970"/>
            <a:ext cx="4004684" cy="3500958"/>
          </a:xfrm>
          <a:prstGeom prst="rect">
            <a:avLst/>
          </a:prstGeom>
        </p:spPr>
        <p:txBody>
          <a:bodyPr vert="horz" wrap="square" lIns="0" tIns="0" rIns="0" bIns="0" rtlCol="0">
            <a:spAutoFit/>
          </a:bodyPr>
          <a:lstStyle/>
          <a:p>
            <a:pPr marL="355600" indent="-342900">
              <a:lnSpc>
                <a:spcPts val="1520"/>
              </a:lnSpc>
              <a:buClr>
                <a:srgbClr val="CC9900"/>
              </a:buClr>
              <a:buSzPct val="64285"/>
              <a:buFont typeface="Wingdings"/>
              <a:buChar char=""/>
              <a:tabLst>
                <a:tab pos="354965" algn="l"/>
                <a:tab pos="355600" algn="l"/>
              </a:tabLst>
            </a:pPr>
            <a:r>
              <a:rPr sz="1400" spc="-5" dirty="0">
                <a:latin typeface="Arial"/>
                <a:cs typeface="Arial"/>
              </a:rPr>
              <a:t>Supposant nous voulions ajouter </a:t>
            </a:r>
            <a:r>
              <a:rPr sz="1400" dirty="0">
                <a:latin typeface="Arial"/>
                <a:cs typeface="Arial"/>
              </a:rPr>
              <a:t>à</a:t>
            </a:r>
            <a:r>
              <a:rPr sz="1400" spc="-110" dirty="0">
                <a:latin typeface="Arial"/>
                <a:cs typeface="Arial"/>
              </a:rPr>
              <a:t> </a:t>
            </a:r>
            <a:r>
              <a:rPr sz="1400" dirty="0">
                <a:latin typeface="Arial"/>
                <a:cs typeface="Arial"/>
              </a:rPr>
              <a:t>la</a:t>
            </a:r>
          </a:p>
          <a:p>
            <a:pPr marL="355600" marR="172085" indent="-22860" algn="ctr">
              <a:lnSpc>
                <a:spcPct val="100000"/>
              </a:lnSpc>
            </a:pPr>
            <a:r>
              <a:rPr sz="1400" dirty="0">
                <a:latin typeface="Arial"/>
                <a:cs typeface="Arial"/>
              </a:rPr>
              <a:t>classe </a:t>
            </a:r>
            <a:r>
              <a:rPr sz="1400" spc="-5" dirty="0">
                <a:latin typeface="Arial"/>
                <a:cs typeface="Arial"/>
              </a:rPr>
              <a:t>Compte une variable qui </a:t>
            </a:r>
            <a:r>
              <a:rPr sz="1400" spc="-5" dirty="0" err="1">
                <a:latin typeface="Arial"/>
                <a:cs typeface="Arial"/>
              </a:rPr>
              <a:t>permet</a:t>
            </a:r>
            <a:r>
              <a:rPr sz="1400" spc="-5" dirty="0">
                <a:latin typeface="Arial"/>
                <a:cs typeface="Arial"/>
              </a:rPr>
              <a:t>  de </a:t>
            </a:r>
            <a:r>
              <a:rPr sz="1400" dirty="0">
                <a:latin typeface="Arial"/>
                <a:cs typeface="Arial"/>
              </a:rPr>
              <a:t>stocker le </a:t>
            </a:r>
            <a:r>
              <a:rPr sz="1400" spc="-5" dirty="0" err="1">
                <a:latin typeface="Arial"/>
                <a:cs typeface="Arial"/>
              </a:rPr>
              <a:t>nombre</a:t>
            </a:r>
            <a:r>
              <a:rPr sz="1400" spc="-5" dirty="0">
                <a:latin typeface="Arial"/>
                <a:cs typeface="Arial"/>
              </a:rPr>
              <a:t> </a:t>
            </a:r>
            <a:r>
              <a:rPr lang="fr-FR" sz="1400" spc="-5" dirty="0">
                <a:latin typeface="Arial"/>
                <a:cs typeface="Arial"/>
              </a:rPr>
              <a:t>d</a:t>
            </a:r>
            <a:r>
              <a:rPr sz="1400" dirty="0">
                <a:latin typeface="Arial"/>
                <a:cs typeface="Arial"/>
              </a:rPr>
              <a:t>e comptes</a:t>
            </a:r>
            <a:r>
              <a:rPr sz="1400" spc="-185" dirty="0">
                <a:latin typeface="Arial"/>
                <a:cs typeface="Arial"/>
              </a:rPr>
              <a:t> </a:t>
            </a:r>
            <a:r>
              <a:rPr sz="1400" dirty="0">
                <a:latin typeface="Arial"/>
                <a:cs typeface="Arial"/>
              </a:rPr>
              <a:t>créés.</a:t>
            </a:r>
          </a:p>
          <a:p>
            <a:pPr marL="355600" marR="54610" indent="-342900">
              <a:lnSpc>
                <a:spcPct val="100000"/>
              </a:lnSpc>
              <a:spcBef>
                <a:spcPts val="335"/>
              </a:spcBef>
              <a:buClr>
                <a:srgbClr val="CC9900"/>
              </a:buClr>
              <a:buSzPct val="64285"/>
              <a:buFont typeface="Wingdings"/>
              <a:buChar char=""/>
              <a:tabLst>
                <a:tab pos="354965" algn="l"/>
                <a:tab pos="355600" algn="l"/>
              </a:tabLst>
            </a:pPr>
            <a:r>
              <a:rPr sz="1400" spc="-5" dirty="0">
                <a:latin typeface="Arial"/>
                <a:cs typeface="Arial"/>
              </a:rPr>
              <a:t>Comme la valeur de variable nbComptes  </a:t>
            </a:r>
            <a:r>
              <a:rPr sz="1400" dirty="0">
                <a:latin typeface="Arial"/>
                <a:cs typeface="Arial"/>
              </a:rPr>
              <a:t>est la </a:t>
            </a:r>
            <a:r>
              <a:rPr sz="1400" spc="-5" dirty="0">
                <a:latin typeface="Arial"/>
                <a:cs typeface="Arial"/>
              </a:rPr>
              <a:t>même pour </a:t>
            </a:r>
            <a:r>
              <a:rPr sz="1400" dirty="0">
                <a:latin typeface="Arial"/>
                <a:cs typeface="Arial"/>
              </a:rPr>
              <a:t>tous les objets,</a:t>
            </a:r>
            <a:r>
              <a:rPr sz="1400" spc="-185" dirty="0">
                <a:latin typeface="Arial"/>
                <a:cs typeface="Arial"/>
              </a:rPr>
              <a:t> </a:t>
            </a:r>
            <a:r>
              <a:rPr sz="1400" dirty="0">
                <a:latin typeface="Arial"/>
                <a:cs typeface="Arial"/>
              </a:rPr>
              <a:t>celle-ci  sera déclarée statique. </a:t>
            </a:r>
            <a:r>
              <a:rPr sz="1400" spc="-5" dirty="0">
                <a:latin typeface="Arial"/>
                <a:cs typeface="Arial"/>
              </a:rPr>
              <a:t>Si non, </a:t>
            </a:r>
            <a:r>
              <a:rPr sz="1400" dirty="0">
                <a:latin typeface="Arial"/>
                <a:cs typeface="Arial"/>
              </a:rPr>
              <a:t>elle sera  </a:t>
            </a:r>
            <a:r>
              <a:rPr sz="1400" spc="-5" dirty="0">
                <a:latin typeface="Arial"/>
                <a:cs typeface="Arial"/>
              </a:rPr>
              <a:t>dupliquée dans chaque nouveau objet  </a:t>
            </a:r>
            <a:r>
              <a:rPr sz="1400" dirty="0">
                <a:latin typeface="Arial"/>
                <a:cs typeface="Arial"/>
              </a:rPr>
              <a:t>créé.</a:t>
            </a:r>
          </a:p>
          <a:p>
            <a:pPr marL="355600" marR="5080" indent="-342900">
              <a:lnSpc>
                <a:spcPct val="100000"/>
              </a:lnSpc>
              <a:spcBef>
                <a:spcPts val="335"/>
              </a:spcBef>
              <a:buClr>
                <a:srgbClr val="CC9900"/>
              </a:buClr>
              <a:buSzPct val="64285"/>
              <a:buFont typeface="Wingdings"/>
              <a:buChar char=""/>
              <a:tabLst>
                <a:tab pos="354965" algn="l"/>
                <a:tab pos="355600" algn="l"/>
              </a:tabLst>
            </a:pPr>
            <a:r>
              <a:rPr sz="1400" spc="-5" dirty="0">
                <a:latin typeface="Arial"/>
                <a:cs typeface="Arial"/>
              </a:rPr>
              <a:t>La valeur de nbComptes </a:t>
            </a:r>
            <a:r>
              <a:rPr sz="1400" dirty="0">
                <a:latin typeface="Arial"/>
                <a:cs typeface="Arial"/>
              </a:rPr>
              <a:t>est </a:t>
            </a:r>
            <a:r>
              <a:rPr sz="1400" spc="-5" dirty="0">
                <a:latin typeface="Arial"/>
                <a:cs typeface="Arial"/>
              </a:rPr>
              <a:t>au départ  </a:t>
            </a:r>
            <a:r>
              <a:rPr sz="1400" dirty="0">
                <a:latin typeface="Arial"/>
                <a:cs typeface="Arial"/>
              </a:rPr>
              <a:t>initialisée à </a:t>
            </a:r>
            <a:r>
              <a:rPr sz="1400" spc="-5" dirty="0">
                <a:latin typeface="Arial"/>
                <a:cs typeface="Arial"/>
              </a:rPr>
              <a:t>0, et pendant </a:t>
            </a:r>
            <a:r>
              <a:rPr sz="1400" dirty="0">
                <a:latin typeface="Arial"/>
                <a:cs typeface="Arial"/>
              </a:rPr>
              <a:t>la création  </a:t>
            </a:r>
            <a:r>
              <a:rPr sz="1400" spc="-5" dirty="0">
                <a:latin typeface="Arial"/>
                <a:cs typeface="Arial"/>
              </a:rPr>
              <a:t>d’une nouvelle </a:t>
            </a:r>
            <a:r>
              <a:rPr sz="1400" dirty="0">
                <a:latin typeface="Arial"/>
                <a:cs typeface="Arial"/>
              </a:rPr>
              <a:t>instance (au </a:t>
            </a:r>
            <a:r>
              <a:rPr sz="1400" spc="-5" dirty="0">
                <a:latin typeface="Arial"/>
                <a:cs typeface="Arial"/>
              </a:rPr>
              <a:t>niveau du  constructeur), nbCompte </a:t>
            </a:r>
            <a:r>
              <a:rPr sz="1400" dirty="0">
                <a:latin typeface="Arial"/>
                <a:cs typeface="Arial"/>
              </a:rPr>
              <a:t>est </a:t>
            </a:r>
            <a:r>
              <a:rPr sz="1400" spc="-5" dirty="0">
                <a:latin typeface="Arial"/>
                <a:cs typeface="Arial"/>
              </a:rPr>
              <a:t>incrémentée  et on </a:t>
            </a:r>
            <a:r>
              <a:rPr sz="1400" dirty="0">
                <a:latin typeface="Arial"/>
                <a:cs typeface="Arial"/>
              </a:rPr>
              <a:t>profite </a:t>
            </a:r>
            <a:r>
              <a:rPr sz="1400" spc="-5" dirty="0">
                <a:latin typeface="Arial"/>
                <a:cs typeface="Arial"/>
              </a:rPr>
              <a:t>de </a:t>
            </a:r>
            <a:r>
              <a:rPr sz="1400" dirty="0">
                <a:latin typeface="Arial"/>
                <a:cs typeface="Arial"/>
              </a:rPr>
              <a:t>la </a:t>
            </a:r>
            <a:r>
              <a:rPr sz="1400" spc="-5" dirty="0">
                <a:latin typeface="Arial"/>
                <a:cs typeface="Arial"/>
              </a:rPr>
              <a:t>valeur de nbComptes  pour </a:t>
            </a:r>
            <a:r>
              <a:rPr sz="1400" dirty="0">
                <a:latin typeface="Arial"/>
                <a:cs typeface="Arial"/>
              </a:rPr>
              <a:t>initialiser le code </a:t>
            </a:r>
            <a:r>
              <a:rPr sz="1400" spc="-5" dirty="0">
                <a:latin typeface="Arial"/>
                <a:cs typeface="Arial"/>
              </a:rPr>
              <a:t>du</a:t>
            </a:r>
            <a:r>
              <a:rPr sz="1400" spc="-155" dirty="0">
                <a:latin typeface="Arial"/>
                <a:cs typeface="Arial"/>
              </a:rPr>
              <a:t> </a:t>
            </a:r>
            <a:r>
              <a:rPr sz="1400" spc="-5" dirty="0">
                <a:latin typeface="Arial"/>
                <a:cs typeface="Arial"/>
              </a:rPr>
              <a:t>compte.</a:t>
            </a:r>
            <a:endParaRPr sz="1400" dirty="0">
              <a:latin typeface="Arial"/>
              <a:cs typeface="Arial"/>
            </a:endParaRPr>
          </a:p>
          <a:p>
            <a:pPr marL="168910" algn="ctr">
              <a:lnSpc>
                <a:spcPct val="100000"/>
              </a:lnSpc>
              <a:spcBef>
                <a:spcPts val="615"/>
              </a:spcBef>
            </a:pPr>
            <a:endParaRPr lang="fr-FR" sz="1600" spc="-5" dirty="0">
              <a:latin typeface="Arial"/>
              <a:cs typeface="Arial"/>
            </a:endParaRPr>
          </a:p>
          <a:p>
            <a:pPr marL="168910" algn="ctr">
              <a:lnSpc>
                <a:spcPct val="100000"/>
              </a:lnSpc>
              <a:spcBef>
                <a:spcPts val="615"/>
              </a:spcBef>
            </a:pPr>
            <a:r>
              <a:rPr sz="1600" spc="-5" dirty="0" err="1">
                <a:latin typeface="Arial"/>
                <a:cs typeface="Arial"/>
              </a:rPr>
              <a:t>Compte</a:t>
            </a:r>
            <a:endParaRPr sz="1600" dirty="0">
              <a:latin typeface="Arial"/>
              <a:cs typeface="Arial"/>
            </a:endParaRPr>
          </a:p>
        </p:txBody>
      </p:sp>
      <p:sp>
        <p:nvSpPr>
          <p:cNvPr id="7" name="object 7"/>
          <p:cNvSpPr txBox="1"/>
          <p:nvPr/>
        </p:nvSpPr>
        <p:spPr>
          <a:xfrm>
            <a:off x="1537093" y="4510023"/>
            <a:ext cx="1282065" cy="871855"/>
          </a:xfrm>
          <a:prstGeom prst="rect">
            <a:avLst/>
          </a:prstGeom>
        </p:spPr>
        <p:txBody>
          <a:bodyPr vert="horz" wrap="square" lIns="0" tIns="0" rIns="0" bIns="0" rtlCol="0">
            <a:spAutoFit/>
          </a:bodyPr>
          <a:lstStyle/>
          <a:p>
            <a:pPr marL="119380" indent="-106680">
              <a:lnSpc>
                <a:spcPct val="100000"/>
              </a:lnSpc>
              <a:buChar char="-"/>
              <a:tabLst>
                <a:tab pos="119380" algn="l"/>
              </a:tabLst>
            </a:pPr>
            <a:r>
              <a:rPr sz="1400" dirty="0">
                <a:latin typeface="Arial"/>
                <a:cs typeface="Arial"/>
              </a:rPr>
              <a:t>code :</a:t>
            </a:r>
            <a:r>
              <a:rPr sz="1400" spc="-120" dirty="0">
                <a:latin typeface="Arial"/>
                <a:cs typeface="Arial"/>
              </a:rPr>
              <a:t> </a:t>
            </a:r>
            <a:r>
              <a:rPr sz="1400" spc="-5" dirty="0">
                <a:latin typeface="Arial"/>
                <a:cs typeface="Arial"/>
              </a:rPr>
              <a:t>int</a:t>
            </a:r>
            <a:endParaRPr sz="1400" dirty="0">
              <a:latin typeface="Arial"/>
              <a:cs typeface="Arial"/>
            </a:endParaRPr>
          </a:p>
          <a:p>
            <a:pPr marL="12700">
              <a:lnSpc>
                <a:spcPct val="100000"/>
              </a:lnSpc>
              <a:spcBef>
                <a:spcPts val="840"/>
              </a:spcBef>
            </a:pPr>
            <a:r>
              <a:rPr sz="1400" dirty="0">
                <a:latin typeface="Arial"/>
                <a:cs typeface="Arial"/>
              </a:rPr>
              <a:t># solde :</a:t>
            </a:r>
            <a:r>
              <a:rPr sz="1400" spc="-120" dirty="0">
                <a:latin typeface="Arial"/>
                <a:cs typeface="Arial"/>
              </a:rPr>
              <a:t> </a:t>
            </a:r>
            <a:r>
              <a:rPr sz="1400" spc="-5" dirty="0">
                <a:latin typeface="Arial"/>
                <a:cs typeface="Arial"/>
              </a:rPr>
              <a:t>float</a:t>
            </a:r>
            <a:endParaRPr sz="1400" dirty="0">
              <a:latin typeface="Arial"/>
              <a:cs typeface="Arial"/>
            </a:endParaRPr>
          </a:p>
          <a:p>
            <a:pPr marL="119380" indent="-106680">
              <a:lnSpc>
                <a:spcPct val="100000"/>
              </a:lnSpc>
              <a:spcBef>
                <a:spcPts val="840"/>
              </a:spcBef>
              <a:buChar char="-"/>
              <a:tabLst>
                <a:tab pos="119380" algn="l"/>
              </a:tabLst>
            </a:pPr>
            <a:r>
              <a:rPr sz="1400" spc="-5" dirty="0">
                <a:latin typeface="Arial"/>
                <a:cs typeface="Arial"/>
              </a:rPr>
              <a:t>nbComptes:int</a:t>
            </a:r>
            <a:endParaRPr sz="1400" dirty="0">
              <a:latin typeface="Arial"/>
              <a:cs typeface="Arial"/>
            </a:endParaRPr>
          </a:p>
        </p:txBody>
      </p:sp>
      <p:sp>
        <p:nvSpPr>
          <p:cNvPr id="8" name="object 8"/>
          <p:cNvSpPr/>
          <p:nvPr/>
        </p:nvSpPr>
        <p:spPr>
          <a:xfrm>
            <a:off x="1656460" y="5353050"/>
            <a:ext cx="1149350" cy="0"/>
          </a:xfrm>
          <a:custGeom>
            <a:avLst/>
            <a:gdLst/>
            <a:ahLst/>
            <a:cxnLst/>
            <a:rect l="l" t="t" r="r" b="b"/>
            <a:pathLst>
              <a:path w="1149350">
                <a:moveTo>
                  <a:pt x="0" y="0"/>
                </a:moveTo>
                <a:lnTo>
                  <a:pt x="1149096" y="0"/>
                </a:lnTo>
              </a:path>
            </a:pathLst>
          </a:custGeom>
          <a:ln w="13716">
            <a:solidFill>
              <a:srgbClr val="000000"/>
            </a:solidFill>
          </a:ln>
        </p:spPr>
        <p:txBody>
          <a:bodyPr wrap="square" lIns="0" tIns="0" rIns="0" bIns="0" rtlCol="0"/>
          <a:lstStyle/>
          <a:p>
            <a:endParaRPr/>
          </a:p>
        </p:txBody>
      </p:sp>
      <p:sp>
        <p:nvSpPr>
          <p:cNvPr id="9" name="object 9"/>
          <p:cNvSpPr txBox="1"/>
          <p:nvPr/>
        </p:nvSpPr>
        <p:spPr>
          <a:xfrm>
            <a:off x="1537093" y="5470144"/>
            <a:ext cx="1744980" cy="1511935"/>
          </a:xfrm>
          <a:prstGeom prst="rect">
            <a:avLst/>
          </a:prstGeom>
        </p:spPr>
        <p:txBody>
          <a:bodyPr vert="horz" wrap="square" lIns="0" tIns="0" rIns="0" bIns="0" rtlCol="0">
            <a:spAutoFit/>
          </a:bodyPr>
          <a:lstStyle/>
          <a:p>
            <a:pPr marL="12700">
              <a:lnSpc>
                <a:spcPct val="100000"/>
              </a:lnSpc>
            </a:pPr>
            <a:r>
              <a:rPr sz="1400" dirty="0">
                <a:latin typeface="Arial"/>
                <a:cs typeface="Arial"/>
              </a:rPr>
              <a:t>+ </a:t>
            </a:r>
            <a:r>
              <a:rPr sz="1400" spc="-5" dirty="0">
                <a:latin typeface="Arial"/>
                <a:cs typeface="Arial"/>
              </a:rPr>
              <a:t>Compte(float</a:t>
            </a:r>
            <a:r>
              <a:rPr sz="1400" spc="-125" dirty="0">
                <a:latin typeface="Arial"/>
                <a:cs typeface="Arial"/>
              </a:rPr>
              <a:t> </a:t>
            </a:r>
            <a:r>
              <a:rPr sz="1400" dirty="0">
                <a:latin typeface="Arial"/>
                <a:cs typeface="Arial"/>
              </a:rPr>
              <a:t>solde)</a:t>
            </a:r>
            <a:endParaRPr sz="1400">
              <a:latin typeface="Arial"/>
              <a:cs typeface="Arial"/>
            </a:endParaRPr>
          </a:p>
          <a:p>
            <a:pPr marL="12700">
              <a:lnSpc>
                <a:spcPct val="100000"/>
              </a:lnSpc>
              <a:spcBef>
                <a:spcPts val="840"/>
              </a:spcBef>
            </a:pPr>
            <a:r>
              <a:rPr sz="1400" dirty="0">
                <a:latin typeface="Arial"/>
                <a:cs typeface="Arial"/>
              </a:rPr>
              <a:t>+ </a:t>
            </a:r>
            <a:r>
              <a:rPr sz="1400" spc="-5" dirty="0">
                <a:latin typeface="Arial"/>
                <a:cs typeface="Arial"/>
              </a:rPr>
              <a:t>verser(float</a:t>
            </a:r>
            <a:r>
              <a:rPr sz="1400" spc="-80" dirty="0">
                <a:latin typeface="Arial"/>
                <a:cs typeface="Arial"/>
              </a:rPr>
              <a:t> </a:t>
            </a:r>
            <a:r>
              <a:rPr sz="1400" spc="-5" dirty="0">
                <a:latin typeface="Arial"/>
                <a:cs typeface="Arial"/>
              </a:rPr>
              <a:t>mt):void</a:t>
            </a:r>
            <a:endParaRPr sz="1400">
              <a:latin typeface="Arial"/>
              <a:cs typeface="Arial"/>
            </a:endParaRPr>
          </a:p>
          <a:p>
            <a:pPr marL="12700">
              <a:lnSpc>
                <a:spcPct val="100000"/>
              </a:lnSpc>
              <a:spcBef>
                <a:spcPts val="840"/>
              </a:spcBef>
            </a:pPr>
            <a:r>
              <a:rPr sz="1400" dirty="0">
                <a:latin typeface="Arial"/>
                <a:cs typeface="Arial"/>
              </a:rPr>
              <a:t>+ retirer(float</a:t>
            </a:r>
            <a:r>
              <a:rPr sz="1400" spc="-145" dirty="0">
                <a:latin typeface="Arial"/>
                <a:cs typeface="Arial"/>
              </a:rPr>
              <a:t> </a:t>
            </a:r>
            <a:r>
              <a:rPr sz="1400" spc="-5" dirty="0">
                <a:latin typeface="Arial"/>
                <a:cs typeface="Arial"/>
              </a:rPr>
              <a:t>mt):void</a:t>
            </a:r>
            <a:endParaRPr sz="1400">
              <a:latin typeface="Arial"/>
              <a:cs typeface="Arial"/>
            </a:endParaRPr>
          </a:p>
          <a:p>
            <a:pPr marL="12700">
              <a:lnSpc>
                <a:spcPct val="100000"/>
              </a:lnSpc>
              <a:spcBef>
                <a:spcPts val="840"/>
              </a:spcBef>
            </a:pPr>
            <a:r>
              <a:rPr sz="1400" dirty="0">
                <a:latin typeface="Arial"/>
                <a:cs typeface="Arial"/>
              </a:rPr>
              <a:t>+</a:t>
            </a:r>
            <a:r>
              <a:rPr sz="1400" spc="-40" dirty="0">
                <a:latin typeface="Arial"/>
                <a:cs typeface="Arial"/>
              </a:rPr>
              <a:t> </a:t>
            </a:r>
            <a:r>
              <a:rPr sz="1400" spc="-5" dirty="0">
                <a:latin typeface="Arial"/>
                <a:cs typeface="Arial"/>
              </a:rPr>
              <a:t>toString():String</a:t>
            </a:r>
            <a:endParaRPr sz="1400">
              <a:latin typeface="Arial"/>
              <a:cs typeface="Arial"/>
            </a:endParaRPr>
          </a:p>
          <a:p>
            <a:pPr marL="12700">
              <a:lnSpc>
                <a:spcPct val="100000"/>
              </a:lnSpc>
              <a:spcBef>
                <a:spcPts val="840"/>
              </a:spcBef>
            </a:pPr>
            <a:r>
              <a:rPr sz="1400" dirty="0">
                <a:latin typeface="Arial"/>
                <a:cs typeface="Arial"/>
              </a:rPr>
              <a:t>+</a:t>
            </a:r>
            <a:r>
              <a:rPr sz="1400" spc="-75" dirty="0">
                <a:latin typeface="Arial"/>
                <a:cs typeface="Arial"/>
              </a:rPr>
              <a:t> </a:t>
            </a:r>
            <a:r>
              <a:rPr sz="1400" spc="-5" dirty="0">
                <a:latin typeface="Arial"/>
                <a:cs typeface="Arial"/>
              </a:rPr>
              <a:t>getNbComptes():int</a:t>
            </a:r>
            <a:endParaRPr sz="1400">
              <a:latin typeface="Arial"/>
              <a:cs typeface="Arial"/>
            </a:endParaRPr>
          </a:p>
        </p:txBody>
      </p:sp>
      <p:sp>
        <p:nvSpPr>
          <p:cNvPr id="10" name="object 10"/>
          <p:cNvSpPr/>
          <p:nvPr/>
        </p:nvSpPr>
        <p:spPr>
          <a:xfrm>
            <a:off x="1700657" y="6953250"/>
            <a:ext cx="1542415" cy="0"/>
          </a:xfrm>
          <a:custGeom>
            <a:avLst/>
            <a:gdLst/>
            <a:ahLst/>
            <a:cxnLst/>
            <a:rect l="l" t="t" r="r" b="b"/>
            <a:pathLst>
              <a:path w="1542414">
                <a:moveTo>
                  <a:pt x="0" y="0"/>
                </a:moveTo>
                <a:lnTo>
                  <a:pt x="1542288" y="0"/>
                </a:lnTo>
              </a:path>
            </a:pathLst>
          </a:custGeom>
          <a:ln w="13715">
            <a:solidFill>
              <a:srgbClr val="000000"/>
            </a:solidFill>
          </a:ln>
        </p:spPr>
        <p:txBody>
          <a:bodyPr wrap="square" lIns="0" tIns="0" rIns="0" bIns="0" rtlCol="0"/>
          <a:lstStyle/>
          <a:p>
            <a:endParaRPr/>
          </a:p>
        </p:txBody>
      </p:sp>
      <p:sp>
        <p:nvSpPr>
          <p:cNvPr id="11" name="object 11"/>
          <p:cNvSpPr/>
          <p:nvPr/>
        </p:nvSpPr>
        <p:spPr>
          <a:xfrm>
            <a:off x="1459877" y="4480559"/>
            <a:ext cx="2807335" cy="0"/>
          </a:xfrm>
          <a:custGeom>
            <a:avLst/>
            <a:gdLst/>
            <a:ahLst/>
            <a:cxnLst/>
            <a:rect l="l" t="t" r="r" b="b"/>
            <a:pathLst>
              <a:path w="2807335">
                <a:moveTo>
                  <a:pt x="0" y="0"/>
                </a:moveTo>
                <a:lnTo>
                  <a:pt x="2807208" y="0"/>
                </a:lnTo>
              </a:path>
            </a:pathLst>
          </a:custGeom>
          <a:ln w="9143">
            <a:solidFill>
              <a:srgbClr val="000000"/>
            </a:solidFill>
          </a:ln>
        </p:spPr>
        <p:txBody>
          <a:bodyPr wrap="square" lIns="0" tIns="0" rIns="0" bIns="0" rtlCol="0"/>
          <a:lstStyle/>
          <a:p>
            <a:endParaRPr/>
          </a:p>
        </p:txBody>
      </p:sp>
      <p:sp>
        <p:nvSpPr>
          <p:cNvPr id="12" name="object 12"/>
          <p:cNvSpPr/>
          <p:nvPr/>
        </p:nvSpPr>
        <p:spPr>
          <a:xfrm>
            <a:off x="1459877" y="5417820"/>
            <a:ext cx="2807335" cy="0"/>
          </a:xfrm>
          <a:custGeom>
            <a:avLst/>
            <a:gdLst/>
            <a:ahLst/>
            <a:cxnLst/>
            <a:rect l="l" t="t" r="r" b="b"/>
            <a:pathLst>
              <a:path w="2807335">
                <a:moveTo>
                  <a:pt x="0" y="0"/>
                </a:moveTo>
                <a:lnTo>
                  <a:pt x="2807195" y="0"/>
                </a:lnTo>
              </a:path>
            </a:pathLst>
          </a:custGeom>
          <a:ln w="12192">
            <a:solidFill>
              <a:srgbClr val="000000"/>
            </a:solidFill>
          </a:ln>
        </p:spPr>
        <p:txBody>
          <a:bodyPr wrap="square" lIns="0" tIns="0" rIns="0" bIns="0" rtlCol="0"/>
          <a:lstStyle/>
          <a:p>
            <a:endParaRPr/>
          </a:p>
        </p:txBody>
      </p:sp>
      <p:sp>
        <p:nvSpPr>
          <p:cNvPr id="13" name="object 13"/>
          <p:cNvSpPr txBox="1"/>
          <p:nvPr/>
        </p:nvSpPr>
        <p:spPr>
          <a:xfrm>
            <a:off x="4182757" y="6326632"/>
            <a:ext cx="5290820" cy="497572"/>
          </a:xfrm>
          <a:prstGeom prst="rect">
            <a:avLst/>
          </a:prstGeom>
        </p:spPr>
        <p:txBody>
          <a:bodyPr vert="horz" wrap="square" lIns="0" tIns="0" rIns="0" bIns="0" rtlCol="0">
            <a:spAutoFit/>
          </a:bodyPr>
          <a:lstStyle/>
          <a:p>
            <a:pPr marL="83820">
              <a:lnSpc>
                <a:spcPct val="100000"/>
              </a:lnSpc>
              <a:tabLst>
                <a:tab pos="1214755" algn="l"/>
                <a:tab pos="5277485" algn="l"/>
              </a:tabLst>
            </a:pPr>
            <a:r>
              <a:rPr sz="1400" u="heavy" dirty="0">
                <a:latin typeface="Courier New"/>
                <a:cs typeface="Courier New"/>
              </a:rPr>
              <a:t> 	}	</a:t>
            </a:r>
            <a:endParaRPr sz="1400" dirty="0">
              <a:latin typeface="Courier New"/>
              <a:cs typeface="Courier New"/>
            </a:endParaRPr>
          </a:p>
          <a:p>
            <a:pPr marL="12700">
              <a:lnSpc>
                <a:spcPts val="1660"/>
              </a:lnSpc>
              <a:spcBef>
                <a:spcPts val="515"/>
              </a:spcBef>
            </a:pPr>
            <a:r>
              <a:rPr sz="1800" spc="-7" baseline="2314" dirty="0">
                <a:latin typeface="Times New Roman"/>
                <a:cs typeface="Times New Roman"/>
              </a:rPr>
              <a:t>	</a:t>
            </a:r>
            <a:r>
              <a:rPr sz="1800" baseline="2314" dirty="0">
                <a:latin typeface="Garamond"/>
                <a:cs typeface="Garamond"/>
              </a:rPr>
              <a:t>55</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1871" y="154685"/>
            <a:ext cx="4341724" cy="579120"/>
          </a:xfrm>
          <a:prstGeom prst="rect">
            <a:avLst/>
          </a:prstGeom>
        </p:spPr>
        <p:txBody>
          <a:bodyPr vert="horz" wrap="square" lIns="0" tIns="0" rIns="0" bIns="0" rtlCol="0">
            <a:spAutoFit/>
          </a:bodyPr>
          <a:lstStyle/>
          <a:p>
            <a:pPr marL="12700">
              <a:lnSpc>
                <a:spcPct val="100000"/>
              </a:lnSpc>
            </a:pPr>
            <a:r>
              <a:rPr sz="3800" dirty="0"/>
              <a:t>Application de</a:t>
            </a:r>
            <a:r>
              <a:rPr sz="3800" spc="-100" dirty="0"/>
              <a:t> </a:t>
            </a:r>
            <a:r>
              <a:rPr sz="3800" dirty="0"/>
              <a:t>test</a:t>
            </a:r>
          </a:p>
        </p:txBody>
      </p:sp>
      <p:sp>
        <p:nvSpPr>
          <p:cNvPr id="3" name="object 3"/>
          <p:cNvSpPr txBox="1"/>
          <p:nvPr/>
        </p:nvSpPr>
        <p:spPr>
          <a:xfrm>
            <a:off x="1104272" y="1500123"/>
            <a:ext cx="1409700" cy="213360"/>
          </a:xfrm>
          <a:prstGeom prst="rect">
            <a:avLst/>
          </a:prstGeom>
        </p:spPr>
        <p:txBody>
          <a:bodyPr vert="horz" wrap="square" lIns="0" tIns="0" rIns="0" bIns="0" rtlCol="0">
            <a:spAutoFit/>
          </a:bodyPr>
          <a:lstStyle/>
          <a:p>
            <a:pPr marL="12700">
              <a:lnSpc>
                <a:spcPct val="100000"/>
              </a:lnSpc>
            </a:pPr>
            <a:r>
              <a:rPr sz="1400" b="1" spc="-5" dirty="0">
                <a:solidFill>
                  <a:srgbClr val="7F0055"/>
                </a:solidFill>
                <a:latin typeface="Courier New"/>
                <a:cs typeface="Courier New"/>
              </a:rPr>
              <a:t>package</a:t>
            </a:r>
            <a:r>
              <a:rPr sz="1400" b="1" spc="-75" dirty="0">
                <a:solidFill>
                  <a:srgbClr val="7F0055"/>
                </a:solidFill>
                <a:latin typeface="Courier New"/>
                <a:cs typeface="Courier New"/>
              </a:rPr>
              <a:t> </a:t>
            </a:r>
            <a:r>
              <a:rPr sz="1400" b="1" spc="-10" dirty="0">
                <a:latin typeface="Courier New"/>
                <a:cs typeface="Courier New"/>
              </a:rPr>
              <a:t>test;</a:t>
            </a:r>
            <a:endParaRPr sz="1400">
              <a:latin typeface="Courier New"/>
              <a:cs typeface="Courier New"/>
            </a:endParaRPr>
          </a:p>
        </p:txBody>
      </p:sp>
      <p:sp>
        <p:nvSpPr>
          <p:cNvPr id="4" name="object 4"/>
          <p:cNvSpPr txBox="1"/>
          <p:nvPr/>
        </p:nvSpPr>
        <p:spPr>
          <a:xfrm>
            <a:off x="1849513" y="1713484"/>
            <a:ext cx="2047239" cy="661670"/>
          </a:xfrm>
          <a:prstGeom prst="rect">
            <a:avLst/>
          </a:prstGeom>
        </p:spPr>
        <p:txBody>
          <a:bodyPr vert="horz" wrap="square" lIns="0" tIns="0" rIns="0" bIns="0" rtlCol="0">
            <a:spAutoFit/>
          </a:bodyPr>
          <a:lstStyle/>
          <a:p>
            <a:pPr marL="12700" marR="5080" indent="-635">
              <a:lnSpc>
                <a:spcPct val="150000"/>
              </a:lnSpc>
            </a:pPr>
            <a:r>
              <a:rPr sz="1400" b="1" spc="-5" dirty="0">
                <a:latin typeface="Courier New"/>
                <a:cs typeface="Courier New"/>
              </a:rPr>
              <a:t>metier.Compte</a:t>
            </a:r>
            <a:r>
              <a:rPr sz="1400" b="1" spc="-5" dirty="0">
                <a:solidFill>
                  <a:srgbClr val="7F0055"/>
                </a:solidFill>
                <a:latin typeface="Courier New"/>
                <a:cs typeface="Courier New"/>
              </a:rPr>
              <a:t>;  class </a:t>
            </a:r>
            <a:r>
              <a:rPr sz="1400" b="1" spc="-5" dirty="0">
                <a:latin typeface="Courier New"/>
                <a:cs typeface="Courier New"/>
              </a:rPr>
              <a:t>Application</a:t>
            </a:r>
            <a:r>
              <a:rPr sz="1400" b="1" spc="-100" dirty="0">
                <a:latin typeface="Courier New"/>
                <a:cs typeface="Courier New"/>
              </a:rPr>
              <a:t> </a:t>
            </a:r>
            <a:r>
              <a:rPr sz="1400" b="1" dirty="0">
                <a:latin typeface="Courier New"/>
                <a:cs typeface="Courier New"/>
              </a:rPr>
              <a:t>{</a:t>
            </a:r>
            <a:endParaRPr sz="1400">
              <a:latin typeface="Courier New"/>
              <a:cs typeface="Courier New"/>
            </a:endParaRPr>
          </a:p>
        </p:txBody>
      </p:sp>
      <p:sp>
        <p:nvSpPr>
          <p:cNvPr id="5" name="object 5"/>
          <p:cNvSpPr txBox="1"/>
          <p:nvPr/>
        </p:nvSpPr>
        <p:spPr>
          <a:xfrm>
            <a:off x="1104272" y="1713484"/>
            <a:ext cx="666115" cy="981710"/>
          </a:xfrm>
          <a:prstGeom prst="rect">
            <a:avLst/>
          </a:prstGeom>
        </p:spPr>
        <p:txBody>
          <a:bodyPr vert="horz" wrap="square" lIns="0" tIns="0" rIns="0" bIns="0" rtlCol="0">
            <a:spAutoFit/>
          </a:bodyPr>
          <a:lstStyle/>
          <a:p>
            <a:pPr marL="12700" marR="5080" algn="just">
              <a:lnSpc>
                <a:spcPct val="150000"/>
              </a:lnSpc>
            </a:pPr>
            <a:r>
              <a:rPr sz="1400" b="1" spc="-5" dirty="0">
                <a:solidFill>
                  <a:srgbClr val="7F0055"/>
                </a:solidFill>
                <a:latin typeface="Courier New"/>
                <a:cs typeface="Courier New"/>
              </a:rPr>
              <a:t>import  public  public</a:t>
            </a:r>
            <a:endParaRPr sz="1400">
              <a:latin typeface="Courier New"/>
              <a:cs typeface="Courier New"/>
            </a:endParaRPr>
          </a:p>
        </p:txBody>
      </p:sp>
      <p:sp>
        <p:nvSpPr>
          <p:cNvPr id="6" name="object 6"/>
          <p:cNvSpPr txBox="1"/>
          <p:nvPr/>
        </p:nvSpPr>
        <p:spPr>
          <a:xfrm>
            <a:off x="1849564" y="2460244"/>
            <a:ext cx="1196340" cy="234950"/>
          </a:xfrm>
          <a:prstGeom prst="rect">
            <a:avLst/>
          </a:prstGeom>
        </p:spPr>
        <p:txBody>
          <a:bodyPr vert="horz" wrap="square" lIns="0" tIns="0" rIns="0" bIns="0" rtlCol="0">
            <a:spAutoFit/>
          </a:bodyPr>
          <a:lstStyle/>
          <a:p>
            <a:pPr marL="12700">
              <a:lnSpc>
                <a:spcPct val="100000"/>
              </a:lnSpc>
            </a:pPr>
            <a:r>
              <a:rPr sz="1400" b="1" spc="-5" dirty="0">
                <a:solidFill>
                  <a:srgbClr val="7F0055"/>
                </a:solidFill>
                <a:latin typeface="Courier New"/>
                <a:cs typeface="Courier New"/>
              </a:rPr>
              <a:t>static</a:t>
            </a:r>
            <a:r>
              <a:rPr sz="1400" b="1" spc="-105" dirty="0">
                <a:solidFill>
                  <a:srgbClr val="7F0055"/>
                </a:solidFill>
                <a:latin typeface="Courier New"/>
                <a:cs typeface="Courier New"/>
              </a:rPr>
              <a:t> </a:t>
            </a:r>
            <a:r>
              <a:rPr sz="1400" b="1" spc="-5" dirty="0">
                <a:solidFill>
                  <a:srgbClr val="7F0055"/>
                </a:solidFill>
                <a:latin typeface="Courier New"/>
                <a:cs typeface="Courier New"/>
              </a:rPr>
              <a:t>void</a:t>
            </a:r>
            <a:endParaRPr sz="1400">
              <a:latin typeface="Courier New"/>
              <a:cs typeface="Courier New"/>
            </a:endParaRPr>
          </a:p>
        </p:txBody>
      </p:sp>
      <p:sp>
        <p:nvSpPr>
          <p:cNvPr id="7" name="object 7"/>
          <p:cNvSpPr txBox="1"/>
          <p:nvPr/>
        </p:nvSpPr>
        <p:spPr>
          <a:xfrm>
            <a:off x="1241437" y="2666999"/>
            <a:ext cx="1800860" cy="846455"/>
          </a:xfrm>
          <a:prstGeom prst="rect">
            <a:avLst/>
          </a:prstGeom>
        </p:spPr>
        <p:txBody>
          <a:bodyPr vert="horz" wrap="square" lIns="0" tIns="0" rIns="0" bIns="0" rtlCol="0">
            <a:spAutoFit/>
          </a:bodyPr>
          <a:lstStyle/>
          <a:p>
            <a:pPr marL="12700" marR="5080">
              <a:lnSpc>
                <a:spcPct val="150000"/>
              </a:lnSpc>
            </a:pPr>
            <a:r>
              <a:rPr sz="1800" b="1" spc="-10" dirty="0">
                <a:latin typeface="Courier New"/>
                <a:cs typeface="Courier New"/>
              </a:rPr>
              <a:t>Compte</a:t>
            </a:r>
            <a:r>
              <a:rPr sz="1800" b="1" spc="-90" dirty="0">
                <a:latin typeface="Courier New"/>
                <a:cs typeface="Courier New"/>
              </a:rPr>
              <a:t> </a:t>
            </a:r>
            <a:r>
              <a:rPr sz="1800" b="1" spc="-10" dirty="0">
                <a:latin typeface="Courier New"/>
                <a:cs typeface="Courier New"/>
              </a:rPr>
              <a:t>c1=</a:t>
            </a:r>
            <a:r>
              <a:rPr sz="1800" b="1" spc="-10" dirty="0">
                <a:solidFill>
                  <a:srgbClr val="7F0055"/>
                </a:solidFill>
                <a:latin typeface="Courier New"/>
                <a:cs typeface="Courier New"/>
              </a:rPr>
              <a:t>new  </a:t>
            </a:r>
            <a:r>
              <a:rPr sz="1800" b="1" spc="-10" dirty="0">
                <a:latin typeface="Courier New"/>
                <a:cs typeface="Courier New"/>
              </a:rPr>
              <a:t>Compte</a:t>
            </a:r>
            <a:r>
              <a:rPr sz="1800" b="1" spc="-90" dirty="0">
                <a:latin typeface="Courier New"/>
                <a:cs typeface="Courier New"/>
              </a:rPr>
              <a:t> </a:t>
            </a:r>
            <a:r>
              <a:rPr sz="1800" b="1" spc="-10" dirty="0">
                <a:latin typeface="Courier New"/>
                <a:cs typeface="Courier New"/>
              </a:rPr>
              <a:t>c2=</a:t>
            </a:r>
            <a:r>
              <a:rPr sz="1800" b="1" spc="-10" dirty="0">
                <a:solidFill>
                  <a:srgbClr val="7F0055"/>
                </a:solidFill>
                <a:latin typeface="Courier New"/>
                <a:cs typeface="Courier New"/>
              </a:rPr>
              <a:t>new</a:t>
            </a:r>
            <a:endParaRPr sz="1800">
              <a:latin typeface="Courier New"/>
              <a:cs typeface="Courier New"/>
            </a:endParaRPr>
          </a:p>
        </p:txBody>
      </p:sp>
      <p:sp>
        <p:nvSpPr>
          <p:cNvPr id="8" name="object 8"/>
          <p:cNvSpPr txBox="1"/>
          <p:nvPr/>
        </p:nvSpPr>
        <p:spPr>
          <a:xfrm>
            <a:off x="3126625" y="2460244"/>
            <a:ext cx="2258060" cy="1053465"/>
          </a:xfrm>
          <a:prstGeom prst="rect">
            <a:avLst/>
          </a:prstGeom>
        </p:spPr>
        <p:txBody>
          <a:bodyPr vert="horz" wrap="square" lIns="0" tIns="0" rIns="0" bIns="0" rtlCol="0">
            <a:spAutoFit/>
          </a:bodyPr>
          <a:lstStyle/>
          <a:p>
            <a:pPr marL="12700">
              <a:lnSpc>
                <a:spcPct val="100000"/>
              </a:lnSpc>
            </a:pPr>
            <a:r>
              <a:rPr sz="1400" b="1" spc="-10" dirty="0">
                <a:latin typeface="Courier New"/>
                <a:cs typeface="Courier New"/>
              </a:rPr>
              <a:t>main(String[] </a:t>
            </a:r>
            <a:r>
              <a:rPr sz="1400" b="1" spc="-5" dirty="0">
                <a:latin typeface="Courier New"/>
                <a:cs typeface="Courier New"/>
              </a:rPr>
              <a:t>args)</a:t>
            </a:r>
            <a:r>
              <a:rPr sz="1400" b="1" spc="-50" dirty="0">
                <a:latin typeface="Courier New"/>
                <a:cs typeface="Courier New"/>
              </a:rPr>
              <a:t> </a:t>
            </a:r>
            <a:r>
              <a:rPr sz="1400" b="1" dirty="0">
                <a:latin typeface="Courier New"/>
                <a:cs typeface="Courier New"/>
              </a:rPr>
              <a:t>{</a:t>
            </a:r>
            <a:endParaRPr sz="1400">
              <a:latin typeface="Courier New"/>
              <a:cs typeface="Courier New"/>
            </a:endParaRPr>
          </a:p>
          <a:p>
            <a:pPr marL="38100" marR="437515">
              <a:lnSpc>
                <a:spcPts val="3240"/>
              </a:lnSpc>
              <a:spcBef>
                <a:spcPts val="235"/>
              </a:spcBef>
            </a:pPr>
            <a:r>
              <a:rPr sz="1800" b="1" spc="-15" dirty="0">
                <a:latin typeface="Courier New"/>
                <a:cs typeface="Courier New"/>
              </a:rPr>
              <a:t>C</a:t>
            </a:r>
            <a:r>
              <a:rPr sz="1800" b="1" spc="-5" dirty="0">
                <a:latin typeface="Courier New"/>
                <a:cs typeface="Courier New"/>
              </a:rPr>
              <a:t>om</a:t>
            </a:r>
            <a:r>
              <a:rPr sz="1800" b="1" spc="-15" dirty="0">
                <a:latin typeface="Courier New"/>
                <a:cs typeface="Courier New"/>
              </a:rPr>
              <a:t>p</a:t>
            </a:r>
            <a:r>
              <a:rPr sz="1800" b="1" spc="-5" dirty="0">
                <a:latin typeface="Courier New"/>
                <a:cs typeface="Courier New"/>
              </a:rPr>
              <a:t>t</a:t>
            </a:r>
            <a:r>
              <a:rPr sz="1800" b="1" spc="-15" dirty="0">
                <a:latin typeface="Courier New"/>
                <a:cs typeface="Courier New"/>
              </a:rPr>
              <a:t>e(</a:t>
            </a:r>
            <a:r>
              <a:rPr sz="1800" b="1" spc="-5" dirty="0">
                <a:latin typeface="Courier New"/>
                <a:cs typeface="Courier New"/>
              </a:rPr>
              <a:t>50</a:t>
            </a:r>
            <a:r>
              <a:rPr sz="1800" b="1" spc="-15" dirty="0">
                <a:latin typeface="Courier New"/>
                <a:cs typeface="Courier New"/>
              </a:rPr>
              <a:t>0</a:t>
            </a:r>
            <a:r>
              <a:rPr sz="1800" b="1" spc="-5" dirty="0">
                <a:latin typeface="Courier New"/>
                <a:cs typeface="Courier New"/>
              </a:rPr>
              <a:t>0</a:t>
            </a:r>
            <a:r>
              <a:rPr sz="1800" b="1" spc="-15" dirty="0">
                <a:latin typeface="Courier New"/>
                <a:cs typeface="Courier New"/>
              </a:rPr>
              <a:t>)</a:t>
            </a:r>
            <a:r>
              <a:rPr sz="1800" b="1" dirty="0">
                <a:latin typeface="Courier New"/>
                <a:cs typeface="Courier New"/>
              </a:rPr>
              <a:t>;  </a:t>
            </a:r>
            <a:r>
              <a:rPr sz="1800" b="1" spc="-15" dirty="0">
                <a:latin typeface="Courier New"/>
                <a:cs typeface="Courier New"/>
              </a:rPr>
              <a:t>C</a:t>
            </a:r>
            <a:r>
              <a:rPr sz="1800" b="1" spc="-5" dirty="0">
                <a:latin typeface="Courier New"/>
                <a:cs typeface="Courier New"/>
              </a:rPr>
              <a:t>om</a:t>
            </a:r>
            <a:r>
              <a:rPr sz="1800" b="1" spc="-15" dirty="0">
                <a:latin typeface="Courier New"/>
                <a:cs typeface="Courier New"/>
              </a:rPr>
              <a:t>p</a:t>
            </a:r>
            <a:r>
              <a:rPr sz="1800" b="1" spc="-5" dirty="0">
                <a:latin typeface="Courier New"/>
                <a:cs typeface="Courier New"/>
              </a:rPr>
              <a:t>t</a:t>
            </a:r>
            <a:r>
              <a:rPr sz="1800" b="1" spc="-15" dirty="0">
                <a:latin typeface="Courier New"/>
                <a:cs typeface="Courier New"/>
              </a:rPr>
              <a:t>e(</a:t>
            </a:r>
            <a:r>
              <a:rPr sz="1800" b="1" spc="-5" dirty="0">
                <a:latin typeface="Courier New"/>
                <a:cs typeface="Courier New"/>
              </a:rPr>
              <a:t>60</a:t>
            </a:r>
            <a:r>
              <a:rPr sz="1800" b="1" spc="-15" dirty="0">
                <a:latin typeface="Courier New"/>
                <a:cs typeface="Courier New"/>
              </a:rPr>
              <a:t>0</a:t>
            </a:r>
            <a:r>
              <a:rPr sz="1800" b="1" spc="-5" dirty="0">
                <a:latin typeface="Courier New"/>
                <a:cs typeface="Courier New"/>
              </a:rPr>
              <a:t>0</a:t>
            </a:r>
            <a:r>
              <a:rPr sz="1800" b="1" spc="-15" dirty="0">
                <a:latin typeface="Courier New"/>
                <a:cs typeface="Courier New"/>
              </a:rPr>
              <a:t>)</a:t>
            </a:r>
            <a:r>
              <a:rPr sz="1800" b="1" dirty="0">
                <a:latin typeface="Courier New"/>
                <a:cs typeface="Courier New"/>
              </a:rPr>
              <a:t>;</a:t>
            </a:r>
            <a:endParaRPr sz="1800">
              <a:latin typeface="Courier New"/>
              <a:cs typeface="Courier New"/>
            </a:endParaRPr>
          </a:p>
        </p:txBody>
      </p:sp>
      <p:sp>
        <p:nvSpPr>
          <p:cNvPr id="9" name="object 9"/>
          <p:cNvSpPr/>
          <p:nvPr/>
        </p:nvSpPr>
        <p:spPr>
          <a:xfrm>
            <a:off x="5920613" y="2837688"/>
            <a:ext cx="1880870" cy="940435"/>
          </a:xfrm>
          <a:custGeom>
            <a:avLst/>
            <a:gdLst/>
            <a:ahLst/>
            <a:cxnLst/>
            <a:rect l="l" t="t" r="r" b="b"/>
            <a:pathLst>
              <a:path w="1880870" h="940435">
                <a:moveTo>
                  <a:pt x="1880615" y="0"/>
                </a:moveTo>
                <a:lnTo>
                  <a:pt x="0" y="0"/>
                </a:lnTo>
                <a:lnTo>
                  <a:pt x="0" y="940308"/>
                </a:lnTo>
                <a:lnTo>
                  <a:pt x="9144" y="940308"/>
                </a:lnTo>
                <a:lnTo>
                  <a:pt x="9144" y="9144"/>
                </a:lnTo>
                <a:lnTo>
                  <a:pt x="4572" y="9144"/>
                </a:lnTo>
                <a:lnTo>
                  <a:pt x="9144" y="4572"/>
                </a:lnTo>
                <a:lnTo>
                  <a:pt x="1880615" y="4572"/>
                </a:lnTo>
                <a:lnTo>
                  <a:pt x="1880615" y="0"/>
                </a:lnTo>
                <a:close/>
              </a:path>
              <a:path w="1880870" h="940435">
                <a:moveTo>
                  <a:pt x="1871471" y="4572"/>
                </a:moveTo>
                <a:lnTo>
                  <a:pt x="1871471" y="940308"/>
                </a:lnTo>
                <a:lnTo>
                  <a:pt x="1880615" y="940308"/>
                </a:lnTo>
                <a:lnTo>
                  <a:pt x="1880615" y="9144"/>
                </a:lnTo>
                <a:lnTo>
                  <a:pt x="1876043" y="9144"/>
                </a:lnTo>
                <a:lnTo>
                  <a:pt x="1871471" y="4572"/>
                </a:lnTo>
                <a:close/>
              </a:path>
              <a:path w="1880870" h="940435">
                <a:moveTo>
                  <a:pt x="9144" y="4572"/>
                </a:moveTo>
                <a:lnTo>
                  <a:pt x="4572" y="9144"/>
                </a:lnTo>
                <a:lnTo>
                  <a:pt x="9144" y="9144"/>
                </a:lnTo>
                <a:lnTo>
                  <a:pt x="9144" y="4572"/>
                </a:lnTo>
                <a:close/>
              </a:path>
              <a:path w="1880870" h="940435">
                <a:moveTo>
                  <a:pt x="1871471" y="4572"/>
                </a:moveTo>
                <a:lnTo>
                  <a:pt x="9144" y="4572"/>
                </a:lnTo>
                <a:lnTo>
                  <a:pt x="9144" y="9144"/>
                </a:lnTo>
                <a:lnTo>
                  <a:pt x="1871471" y="9144"/>
                </a:lnTo>
                <a:lnTo>
                  <a:pt x="1871471" y="4572"/>
                </a:lnTo>
                <a:close/>
              </a:path>
              <a:path w="1880870" h="940435">
                <a:moveTo>
                  <a:pt x="1880615" y="4572"/>
                </a:moveTo>
                <a:lnTo>
                  <a:pt x="1871471" y="4572"/>
                </a:lnTo>
                <a:lnTo>
                  <a:pt x="1876043" y="9144"/>
                </a:lnTo>
                <a:lnTo>
                  <a:pt x="1880615" y="9144"/>
                </a:lnTo>
                <a:lnTo>
                  <a:pt x="1880615" y="4572"/>
                </a:lnTo>
                <a:close/>
              </a:path>
            </a:pathLst>
          </a:custGeom>
          <a:solidFill>
            <a:srgbClr val="000000"/>
          </a:solidFill>
        </p:spPr>
        <p:txBody>
          <a:bodyPr wrap="square" lIns="0" tIns="0" rIns="0" bIns="0" rtlCol="0"/>
          <a:lstStyle/>
          <a:p>
            <a:endParaRPr/>
          </a:p>
        </p:txBody>
      </p:sp>
      <p:sp>
        <p:nvSpPr>
          <p:cNvPr id="10" name="object 10"/>
          <p:cNvSpPr txBox="1"/>
          <p:nvPr/>
        </p:nvSpPr>
        <p:spPr>
          <a:xfrm>
            <a:off x="5923660" y="2842260"/>
            <a:ext cx="1871980" cy="935990"/>
          </a:xfrm>
          <a:prstGeom prst="rect">
            <a:avLst/>
          </a:prstGeom>
        </p:spPr>
        <p:txBody>
          <a:bodyPr vert="horz" wrap="square" lIns="0" tIns="38735" rIns="0" bIns="0" rtlCol="0">
            <a:spAutoFit/>
          </a:bodyPr>
          <a:lstStyle/>
          <a:p>
            <a:pPr marL="444500">
              <a:lnSpc>
                <a:spcPct val="100000"/>
              </a:lnSpc>
              <a:spcBef>
                <a:spcPts val="305"/>
              </a:spcBef>
            </a:pPr>
            <a:r>
              <a:rPr sz="1600" spc="-5" dirty="0">
                <a:latin typeface="Arial"/>
                <a:cs typeface="Arial"/>
              </a:rPr>
              <a:t>c1:Compte</a:t>
            </a:r>
            <a:endParaRPr sz="1600">
              <a:latin typeface="Arial"/>
              <a:cs typeface="Arial"/>
            </a:endParaRPr>
          </a:p>
          <a:p>
            <a:pPr marL="91440" marR="787400">
              <a:lnSpc>
                <a:spcPts val="2520"/>
              </a:lnSpc>
              <a:spcBef>
                <a:spcPts val="219"/>
              </a:spcBef>
            </a:pPr>
            <a:r>
              <a:rPr sz="1400" b="1" spc="-5" dirty="0">
                <a:solidFill>
                  <a:srgbClr val="000065"/>
                </a:solidFill>
                <a:latin typeface="Arial"/>
                <a:cs typeface="Arial"/>
              </a:rPr>
              <a:t>Code=1  S</a:t>
            </a:r>
            <a:r>
              <a:rPr sz="1400" b="1" spc="-10" dirty="0">
                <a:solidFill>
                  <a:srgbClr val="000065"/>
                </a:solidFill>
                <a:latin typeface="Arial"/>
                <a:cs typeface="Arial"/>
              </a:rPr>
              <a:t>o</a:t>
            </a:r>
            <a:r>
              <a:rPr sz="1400" b="1" spc="5" dirty="0">
                <a:solidFill>
                  <a:srgbClr val="000065"/>
                </a:solidFill>
                <a:latin typeface="Arial"/>
                <a:cs typeface="Arial"/>
              </a:rPr>
              <a:t>l</a:t>
            </a:r>
            <a:r>
              <a:rPr sz="1400" b="1" spc="-10" dirty="0">
                <a:solidFill>
                  <a:srgbClr val="000065"/>
                </a:solidFill>
                <a:latin typeface="Arial"/>
                <a:cs typeface="Arial"/>
              </a:rPr>
              <a:t>d</a:t>
            </a:r>
            <a:r>
              <a:rPr sz="1400" b="1" spc="-5" dirty="0">
                <a:solidFill>
                  <a:srgbClr val="000065"/>
                </a:solidFill>
                <a:latin typeface="Arial"/>
                <a:cs typeface="Arial"/>
              </a:rPr>
              <a:t>e=5000</a:t>
            </a:r>
            <a:endParaRPr sz="1400">
              <a:latin typeface="Arial"/>
              <a:cs typeface="Arial"/>
            </a:endParaRPr>
          </a:p>
        </p:txBody>
      </p:sp>
      <p:sp>
        <p:nvSpPr>
          <p:cNvPr id="11" name="object 11"/>
          <p:cNvSpPr/>
          <p:nvPr/>
        </p:nvSpPr>
        <p:spPr>
          <a:xfrm>
            <a:off x="5925184" y="3775709"/>
            <a:ext cx="1871980" cy="0"/>
          </a:xfrm>
          <a:custGeom>
            <a:avLst/>
            <a:gdLst/>
            <a:ahLst/>
            <a:cxnLst/>
            <a:rect l="l" t="t" r="r" b="b"/>
            <a:pathLst>
              <a:path w="1871979">
                <a:moveTo>
                  <a:pt x="0" y="0"/>
                </a:moveTo>
                <a:lnTo>
                  <a:pt x="1871471" y="0"/>
                </a:lnTo>
              </a:path>
            </a:pathLst>
          </a:custGeom>
          <a:ln w="4572">
            <a:solidFill>
              <a:srgbClr val="000000"/>
            </a:solidFill>
          </a:ln>
        </p:spPr>
        <p:txBody>
          <a:bodyPr wrap="square" lIns="0" tIns="0" rIns="0" bIns="0" rtlCol="0"/>
          <a:lstStyle/>
          <a:p>
            <a:endParaRPr/>
          </a:p>
        </p:txBody>
      </p:sp>
      <p:sp>
        <p:nvSpPr>
          <p:cNvPr id="12" name="object 12"/>
          <p:cNvSpPr/>
          <p:nvPr/>
        </p:nvSpPr>
        <p:spPr>
          <a:xfrm>
            <a:off x="7863713" y="2837688"/>
            <a:ext cx="1880870" cy="940435"/>
          </a:xfrm>
          <a:custGeom>
            <a:avLst/>
            <a:gdLst/>
            <a:ahLst/>
            <a:cxnLst/>
            <a:rect l="l" t="t" r="r" b="b"/>
            <a:pathLst>
              <a:path w="1880870" h="940435">
                <a:moveTo>
                  <a:pt x="1880615" y="0"/>
                </a:moveTo>
                <a:lnTo>
                  <a:pt x="0" y="0"/>
                </a:lnTo>
                <a:lnTo>
                  <a:pt x="0" y="940308"/>
                </a:lnTo>
                <a:lnTo>
                  <a:pt x="9143" y="940308"/>
                </a:lnTo>
                <a:lnTo>
                  <a:pt x="9143" y="9144"/>
                </a:lnTo>
                <a:lnTo>
                  <a:pt x="4571" y="9144"/>
                </a:lnTo>
                <a:lnTo>
                  <a:pt x="9143" y="4572"/>
                </a:lnTo>
                <a:lnTo>
                  <a:pt x="1880615" y="4572"/>
                </a:lnTo>
                <a:lnTo>
                  <a:pt x="1880615" y="0"/>
                </a:lnTo>
                <a:close/>
              </a:path>
              <a:path w="1880870" h="940435">
                <a:moveTo>
                  <a:pt x="1871471" y="4572"/>
                </a:moveTo>
                <a:lnTo>
                  <a:pt x="1871471" y="940308"/>
                </a:lnTo>
                <a:lnTo>
                  <a:pt x="1880615" y="940308"/>
                </a:lnTo>
                <a:lnTo>
                  <a:pt x="1880615" y="9144"/>
                </a:lnTo>
                <a:lnTo>
                  <a:pt x="1876043" y="9144"/>
                </a:lnTo>
                <a:lnTo>
                  <a:pt x="1871471" y="4572"/>
                </a:lnTo>
                <a:close/>
              </a:path>
              <a:path w="1880870" h="940435">
                <a:moveTo>
                  <a:pt x="9143" y="4572"/>
                </a:moveTo>
                <a:lnTo>
                  <a:pt x="4571" y="9144"/>
                </a:lnTo>
                <a:lnTo>
                  <a:pt x="9143" y="9144"/>
                </a:lnTo>
                <a:lnTo>
                  <a:pt x="9143" y="4572"/>
                </a:lnTo>
                <a:close/>
              </a:path>
              <a:path w="1880870" h="940435">
                <a:moveTo>
                  <a:pt x="1871471" y="4572"/>
                </a:moveTo>
                <a:lnTo>
                  <a:pt x="9143" y="4572"/>
                </a:lnTo>
                <a:lnTo>
                  <a:pt x="9143" y="9144"/>
                </a:lnTo>
                <a:lnTo>
                  <a:pt x="1871471" y="9144"/>
                </a:lnTo>
                <a:lnTo>
                  <a:pt x="1871471" y="4572"/>
                </a:lnTo>
                <a:close/>
              </a:path>
              <a:path w="1880870" h="940435">
                <a:moveTo>
                  <a:pt x="1880615" y="4572"/>
                </a:moveTo>
                <a:lnTo>
                  <a:pt x="1871471" y="4572"/>
                </a:lnTo>
                <a:lnTo>
                  <a:pt x="1876043" y="9144"/>
                </a:lnTo>
                <a:lnTo>
                  <a:pt x="1880615" y="9144"/>
                </a:lnTo>
                <a:lnTo>
                  <a:pt x="1880615" y="4572"/>
                </a:lnTo>
                <a:close/>
              </a:path>
            </a:pathLst>
          </a:custGeom>
          <a:solidFill>
            <a:srgbClr val="000000"/>
          </a:solidFill>
        </p:spPr>
        <p:txBody>
          <a:bodyPr wrap="square" lIns="0" tIns="0" rIns="0" bIns="0" rtlCol="0"/>
          <a:lstStyle/>
          <a:p>
            <a:endParaRPr/>
          </a:p>
        </p:txBody>
      </p:sp>
      <p:sp>
        <p:nvSpPr>
          <p:cNvPr id="13" name="object 13"/>
          <p:cNvSpPr txBox="1"/>
          <p:nvPr/>
        </p:nvSpPr>
        <p:spPr>
          <a:xfrm>
            <a:off x="8299081" y="2881376"/>
            <a:ext cx="1007110" cy="262890"/>
          </a:xfrm>
          <a:prstGeom prst="rect">
            <a:avLst/>
          </a:prstGeom>
        </p:spPr>
        <p:txBody>
          <a:bodyPr vert="horz" wrap="square" lIns="0" tIns="0" rIns="0" bIns="0" rtlCol="0">
            <a:spAutoFit/>
          </a:bodyPr>
          <a:lstStyle/>
          <a:p>
            <a:pPr marL="12700">
              <a:lnSpc>
                <a:spcPct val="100000"/>
              </a:lnSpc>
            </a:pPr>
            <a:r>
              <a:rPr sz="1600" spc="-5" dirty="0">
                <a:latin typeface="Arial"/>
                <a:cs typeface="Arial"/>
              </a:rPr>
              <a:t>c2:Compte</a:t>
            </a:r>
            <a:endParaRPr sz="1600">
              <a:latin typeface="Arial"/>
              <a:cs typeface="Arial"/>
            </a:endParaRPr>
          </a:p>
        </p:txBody>
      </p:sp>
      <p:sp>
        <p:nvSpPr>
          <p:cNvPr id="14" name="object 14"/>
          <p:cNvSpPr txBox="1"/>
          <p:nvPr/>
        </p:nvSpPr>
        <p:spPr>
          <a:xfrm>
            <a:off x="7945513" y="3124708"/>
            <a:ext cx="990600" cy="658495"/>
          </a:xfrm>
          <a:prstGeom prst="rect">
            <a:avLst/>
          </a:prstGeom>
        </p:spPr>
        <p:txBody>
          <a:bodyPr vert="horz" wrap="square" lIns="0" tIns="0" rIns="0" bIns="0" rtlCol="0">
            <a:spAutoFit/>
          </a:bodyPr>
          <a:lstStyle/>
          <a:p>
            <a:pPr marL="12700" marR="5080">
              <a:lnSpc>
                <a:spcPct val="150000"/>
              </a:lnSpc>
            </a:pPr>
            <a:r>
              <a:rPr sz="1400" b="1" spc="-5" dirty="0">
                <a:solidFill>
                  <a:srgbClr val="000065"/>
                </a:solidFill>
                <a:latin typeface="Arial"/>
                <a:cs typeface="Arial"/>
              </a:rPr>
              <a:t>code=2  s</a:t>
            </a:r>
            <a:r>
              <a:rPr sz="1400" b="1" spc="-10" dirty="0">
                <a:solidFill>
                  <a:srgbClr val="000065"/>
                </a:solidFill>
                <a:latin typeface="Arial"/>
                <a:cs typeface="Arial"/>
              </a:rPr>
              <a:t>o</a:t>
            </a:r>
            <a:r>
              <a:rPr sz="1400" b="1" spc="5" dirty="0">
                <a:solidFill>
                  <a:srgbClr val="000065"/>
                </a:solidFill>
                <a:latin typeface="Arial"/>
                <a:cs typeface="Arial"/>
              </a:rPr>
              <a:t>l</a:t>
            </a:r>
            <a:r>
              <a:rPr sz="1400" b="1" spc="-10" dirty="0">
                <a:solidFill>
                  <a:srgbClr val="000065"/>
                </a:solidFill>
                <a:latin typeface="Arial"/>
                <a:cs typeface="Arial"/>
              </a:rPr>
              <a:t>d</a:t>
            </a:r>
            <a:r>
              <a:rPr sz="1400" b="1" spc="-5" dirty="0">
                <a:solidFill>
                  <a:srgbClr val="000065"/>
                </a:solidFill>
                <a:latin typeface="Arial"/>
                <a:cs typeface="Arial"/>
              </a:rPr>
              <a:t>e=6000</a:t>
            </a:r>
            <a:endParaRPr sz="1400">
              <a:latin typeface="Arial"/>
              <a:cs typeface="Arial"/>
            </a:endParaRPr>
          </a:p>
        </p:txBody>
      </p:sp>
      <p:sp>
        <p:nvSpPr>
          <p:cNvPr id="15" name="object 15"/>
          <p:cNvSpPr/>
          <p:nvPr/>
        </p:nvSpPr>
        <p:spPr>
          <a:xfrm>
            <a:off x="7868284" y="3129533"/>
            <a:ext cx="1871980" cy="0"/>
          </a:xfrm>
          <a:custGeom>
            <a:avLst/>
            <a:gdLst/>
            <a:ahLst/>
            <a:cxnLst/>
            <a:rect l="l" t="t" r="r" b="b"/>
            <a:pathLst>
              <a:path w="1871979">
                <a:moveTo>
                  <a:pt x="0" y="0"/>
                </a:moveTo>
                <a:lnTo>
                  <a:pt x="1871472" y="0"/>
                </a:lnTo>
              </a:path>
            </a:pathLst>
          </a:custGeom>
          <a:ln w="13715">
            <a:solidFill>
              <a:srgbClr val="000000"/>
            </a:solidFill>
          </a:ln>
        </p:spPr>
        <p:txBody>
          <a:bodyPr wrap="square" lIns="0" tIns="0" rIns="0" bIns="0" rtlCol="0"/>
          <a:lstStyle/>
          <a:p>
            <a:endParaRPr/>
          </a:p>
        </p:txBody>
      </p:sp>
      <p:sp>
        <p:nvSpPr>
          <p:cNvPr id="16" name="object 16"/>
          <p:cNvSpPr/>
          <p:nvPr/>
        </p:nvSpPr>
        <p:spPr>
          <a:xfrm>
            <a:off x="7868284" y="3775709"/>
            <a:ext cx="1871980" cy="0"/>
          </a:xfrm>
          <a:custGeom>
            <a:avLst/>
            <a:gdLst/>
            <a:ahLst/>
            <a:cxnLst/>
            <a:rect l="l" t="t" r="r" b="b"/>
            <a:pathLst>
              <a:path w="1871979">
                <a:moveTo>
                  <a:pt x="0" y="0"/>
                </a:moveTo>
                <a:lnTo>
                  <a:pt x="1871472" y="0"/>
                </a:lnTo>
              </a:path>
            </a:pathLst>
          </a:custGeom>
          <a:ln w="4572">
            <a:solidFill>
              <a:srgbClr val="000000"/>
            </a:solidFill>
          </a:ln>
        </p:spPr>
        <p:txBody>
          <a:bodyPr wrap="square" lIns="0" tIns="0" rIns="0" bIns="0" rtlCol="0"/>
          <a:lstStyle/>
          <a:p>
            <a:endParaRPr/>
          </a:p>
        </p:txBody>
      </p:sp>
      <p:sp>
        <p:nvSpPr>
          <p:cNvPr id="17" name="object 17"/>
          <p:cNvSpPr/>
          <p:nvPr/>
        </p:nvSpPr>
        <p:spPr>
          <a:xfrm>
            <a:off x="5917565" y="2837688"/>
            <a:ext cx="1882139" cy="940435"/>
          </a:xfrm>
          <a:custGeom>
            <a:avLst/>
            <a:gdLst/>
            <a:ahLst/>
            <a:cxnLst/>
            <a:rect l="l" t="t" r="r" b="b"/>
            <a:pathLst>
              <a:path w="1882140" h="940435">
                <a:moveTo>
                  <a:pt x="1882139" y="0"/>
                </a:moveTo>
                <a:lnTo>
                  <a:pt x="0" y="0"/>
                </a:lnTo>
                <a:lnTo>
                  <a:pt x="0" y="940308"/>
                </a:lnTo>
                <a:lnTo>
                  <a:pt x="10668" y="940308"/>
                </a:lnTo>
                <a:lnTo>
                  <a:pt x="10668" y="9144"/>
                </a:lnTo>
                <a:lnTo>
                  <a:pt x="6096" y="9144"/>
                </a:lnTo>
                <a:lnTo>
                  <a:pt x="10668" y="4572"/>
                </a:lnTo>
                <a:lnTo>
                  <a:pt x="1882139" y="4572"/>
                </a:lnTo>
                <a:lnTo>
                  <a:pt x="1882139" y="0"/>
                </a:lnTo>
                <a:close/>
              </a:path>
              <a:path w="1882140" h="940435">
                <a:moveTo>
                  <a:pt x="1872995" y="4572"/>
                </a:moveTo>
                <a:lnTo>
                  <a:pt x="1872995" y="940308"/>
                </a:lnTo>
                <a:lnTo>
                  <a:pt x="1882139" y="940308"/>
                </a:lnTo>
                <a:lnTo>
                  <a:pt x="1882139" y="9144"/>
                </a:lnTo>
                <a:lnTo>
                  <a:pt x="1877567" y="9144"/>
                </a:lnTo>
                <a:lnTo>
                  <a:pt x="1872995" y="4572"/>
                </a:lnTo>
                <a:close/>
              </a:path>
              <a:path w="1882140" h="940435">
                <a:moveTo>
                  <a:pt x="10668" y="4572"/>
                </a:moveTo>
                <a:lnTo>
                  <a:pt x="6096" y="9144"/>
                </a:lnTo>
                <a:lnTo>
                  <a:pt x="10668" y="9144"/>
                </a:lnTo>
                <a:lnTo>
                  <a:pt x="10668" y="4572"/>
                </a:lnTo>
                <a:close/>
              </a:path>
              <a:path w="1882140" h="940435">
                <a:moveTo>
                  <a:pt x="1872995" y="4572"/>
                </a:moveTo>
                <a:lnTo>
                  <a:pt x="10668" y="4572"/>
                </a:lnTo>
                <a:lnTo>
                  <a:pt x="10668" y="9144"/>
                </a:lnTo>
                <a:lnTo>
                  <a:pt x="1872995" y="9144"/>
                </a:lnTo>
                <a:lnTo>
                  <a:pt x="1872995" y="4572"/>
                </a:lnTo>
                <a:close/>
              </a:path>
              <a:path w="1882140" h="940435">
                <a:moveTo>
                  <a:pt x="1882139" y="4572"/>
                </a:moveTo>
                <a:lnTo>
                  <a:pt x="1872995" y="4572"/>
                </a:lnTo>
                <a:lnTo>
                  <a:pt x="1877567" y="9144"/>
                </a:lnTo>
                <a:lnTo>
                  <a:pt x="1882139" y="9144"/>
                </a:lnTo>
                <a:lnTo>
                  <a:pt x="1882139" y="4572"/>
                </a:lnTo>
                <a:close/>
              </a:path>
            </a:pathLst>
          </a:custGeom>
          <a:solidFill>
            <a:srgbClr val="000000"/>
          </a:solidFill>
        </p:spPr>
        <p:txBody>
          <a:bodyPr wrap="square" lIns="0" tIns="0" rIns="0" bIns="0" rtlCol="0"/>
          <a:lstStyle/>
          <a:p>
            <a:endParaRPr/>
          </a:p>
        </p:txBody>
      </p:sp>
      <p:sp>
        <p:nvSpPr>
          <p:cNvPr id="18" name="object 18"/>
          <p:cNvSpPr txBox="1"/>
          <p:nvPr/>
        </p:nvSpPr>
        <p:spPr>
          <a:xfrm>
            <a:off x="5923660" y="2842260"/>
            <a:ext cx="1871980" cy="935990"/>
          </a:xfrm>
          <a:prstGeom prst="rect">
            <a:avLst/>
          </a:prstGeom>
        </p:spPr>
        <p:txBody>
          <a:bodyPr vert="horz" wrap="square" lIns="0" tIns="38735" rIns="0" bIns="0" rtlCol="0">
            <a:spAutoFit/>
          </a:bodyPr>
          <a:lstStyle/>
          <a:p>
            <a:pPr marL="443230">
              <a:lnSpc>
                <a:spcPct val="100000"/>
              </a:lnSpc>
              <a:spcBef>
                <a:spcPts val="305"/>
              </a:spcBef>
            </a:pPr>
            <a:r>
              <a:rPr sz="1600" spc="-5" dirty="0">
                <a:latin typeface="Arial"/>
                <a:cs typeface="Arial"/>
              </a:rPr>
              <a:t>c1:Compte</a:t>
            </a:r>
            <a:endParaRPr sz="1600">
              <a:latin typeface="Arial"/>
              <a:cs typeface="Arial"/>
            </a:endParaRPr>
          </a:p>
          <a:p>
            <a:pPr marL="89535" marR="789305">
              <a:lnSpc>
                <a:spcPts val="2520"/>
              </a:lnSpc>
              <a:spcBef>
                <a:spcPts val="219"/>
              </a:spcBef>
            </a:pPr>
            <a:r>
              <a:rPr sz="1400" b="1" spc="-5" dirty="0">
                <a:solidFill>
                  <a:srgbClr val="000065"/>
                </a:solidFill>
                <a:latin typeface="Arial"/>
                <a:cs typeface="Arial"/>
              </a:rPr>
              <a:t>Code=1  S</a:t>
            </a:r>
            <a:r>
              <a:rPr sz="1400" b="1" spc="-10" dirty="0">
                <a:solidFill>
                  <a:srgbClr val="000065"/>
                </a:solidFill>
                <a:latin typeface="Arial"/>
                <a:cs typeface="Arial"/>
              </a:rPr>
              <a:t>o</a:t>
            </a:r>
            <a:r>
              <a:rPr sz="1400" b="1" spc="5" dirty="0">
                <a:solidFill>
                  <a:srgbClr val="000065"/>
                </a:solidFill>
                <a:latin typeface="Arial"/>
                <a:cs typeface="Arial"/>
              </a:rPr>
              <a:t>l</a:t>
            </a:r>
            <a:r>
              <a:rPr sz="1400" b="1" spc="-10" dirty="0">
                <a:solidFill>
                  <a:srgbClr val="000065"/>
                </a:solidFill>
                <a:latin typeface="Arial"/>
                <a:cs typeface="Arial"/>
              </a:rPr>
              <a:t>d</a:t>
            </a:r>
            <a:r>
              <a:rPr sz="1400" b="1" spc="-5" dirty="0">
                <a:solidFill>
                  <a:srgbClr val="000065"/>
                </a:solidFill>
                <a:latin typeface="Arial"/>
                <a:cs typeface="Arial"/>
              </a:rPr>
              <a:t>e=</a:t>
            </a:r>
            <a:r>
              <a:rPr sz="1400" b="1" spc="-5" dirty="0">
                <a:solidFill>
                  <a:srgbClr val="CC0000"/>
                </a:solidFill>
                <a:latin typeface="Arial"/>
                <a:cs typeface="Arial"/>
              </a:rPr>
              <a:t>8000</a:t>
            </a:r>
            <a:endParaRPr sz="1400">
              <a:latin typeface="Arial"/>
              <a:cs typeface="Arial"/>
            </a:endParaRPr>
          </a:p>
        </p:txBody>
      </p:sp>
      <p:sp>
        <p:nvSpPr>
          <p:cNvPr id="19" name="object 19"/>
          <p:cNvSpPr/>
          <p:nvPr/>
        </p:nvSpPr>
        <p:spPr>
          <a:xfrm>
            <a:off x="5923660" y="3775709"/>
            <a:ext cx="1871980" cy="0"/>
          </a:xfrm>
          <a:custGeom>
            <a:avLst/>
            <a:gdLst/>
            <a:ahLst/>
            <a:cxnLst/>
            <a:rect l="l" t="t" r="r" b="b"/>
            <a:pathLst>
              <a:path w="1871979">
                <a:moveTo>
                  <a:pt x="0" y="0"/>
                </a:moveTo>
                <a:lnTo>
                  <a:pt x="1871471" y="0"/>
                </a:lnTo>
              </a:path>
            </a:pathLst>
          </a:custGeom>
          <a:ln w="4572">
            <a:solidFill>
              <a:srgbClr val="000000"/>
            </a:solidFill>
          </a:ln>
        </p:spPr>
        <p:txBody>
          <a:bodyPr wrap="square" lIns="0" tIns="0" rIns="0" bIns="0" rtlCol="0"/>
          <a:lstStyle/>
          <a:p>
            <a:endParaRPr/>
          </a:p>
        </p:txBody>
      </p:sp>
      <p:sp>
        <p:nvSpPr>
          <p:cNvPr id="20" name="object 20"/>
          <p:cNvSpPr/>
          <p:nvPr/>
        </p:nvSpPr>
        <p:spPr>
          <a:xfrm>
            <a:off x="5923660" y="2842260"/>
            <a:ext cx="1871980" cy="935990"/>
          </a:xfrm>
          <a:custGeom>
            <a:avLst/>
            <a:gdLst/>
            <a:ahLst/>
            <a:cxnLst/>
            <a:rect l="l" t="t" r="r" b="b"/>
            <a:pathLst>
              <a:path w="1871979" h="935989">
                <a:moveTo>
                  <a:pt x="0" y="935736"/>
                </a:moveTo>
                <a:lnTo>
                  <a:pt x="1871471" y="935736"/>
                </a:lnTo>
                <a:lnTo>
                  <a:pt x="1871471" y="0"/>
                </a:lnTo>
                <a:lnTo>
                  <a:pt x="0" y="0"/>
                </a:lnTo>
                <a:lnTo>
                  <a:pt x="0" y="935736"/>
                </a:lnTo>
                <a:close/>
              </a:path>
            </a:pathLst>
          </a:custGeom>
          <a:solidFill>
            <a:srgbClr val="FFFFFF"/>
          </a:solidFill>
        </p:spPr>
        <p:txBody>
          <a:bodyPr wrap="square" lIns="0" tIns="0" rIns="0" bIns="0" rtlCol="0"/>
          <a:lstStyle/>
          <a:p>
            <a:endParaRPr/>
          </a:p>
        </p:txBody>
      </p:sp>
      <p:sp>
        <p:nvSpPr>
          <p:cNvPr id="21" name="object 21"/>
          <p:cNvSpPr/>
          <p:nvPr/>
        </p:nvSpPr>
        <p:spPr>
          <a:xfrm>
            <a:off x="5917565" y="2837688"/>
            <a:ext cx="1882139" cy="940435"/>
          </a:xfrm>
          <a:custGeom>
            <a:avLst/>
            <a:gdLst/>
            <a:ahLst/>
            <a:cxnLst/>
            <a:rect l="l" t="t" r="r" b="b"/>
            <a:pathLst>
              <a:path w="1882140" h="940435">
                <a:moveTo>
                  <a:pt x="1882139" y="0"/>
                </a:moveTo>
                <a:lnTo>
                  <a:pt x="0" y="0"/>
                </a:lnTo>
                <a:lnTo>
                  <a:pt x="0" y="940308"/>
                </a:lnTo>
                <a:lnTo>
                  <a:pt x="10668" y="940308"/>
                </a:lnTo>
                <a:lnTo>
                  <a:pt x="10668" y="9144"/>
                </a:lnTo>
                <a:lnTo>
                  <a:pt x="6096" y="9144"/>
                </a:lnTo>
                <a:lnTo>
                  <a:pt x="10668" y="4572"/>
                </a:lnTo>
                <a:lnTo>
                  <a:pt x="1882139" y="4572"/>
                </a:lnTo>
                <a:lnTo>
                  <a:pt x="1882139" y="0"/>
                </a:lnTo>
                <a:close/>
              </a:path>
              <a:path w="1882140" h="940435">
                <a:moveTo>
                  <a:pt x="1872995" y="4572"/>
                </a:moveTo>
                <a:lnTo>
                  <a:pt x="1872995" y="940308"/>
                </a:lnTo>
                <a:lnTo>
                  <a:pt x="1882139" y="940308"/>
                </a:lnTo>
                <a:lnTo>
                  <a:pt x="1882139" y="9144"/>
                </a:lnTo>
                <a:lnTo>
                  <a:pt x="1877567" y="9144"/>
                </a:lnTo>
                <a:lnTo>
                  <a:pt x="1872995" y="4572"/>
                </a:lnTo>
                <a:close/>
              </a:path>
              <a:path w="1882140" h="940435">
                <a:moveTo>
                  <a:pt x="10668" y="4572"/>
                </a:moveTo>
                <a:lnTo>
                  <a:pt x="6096" y="9144"/>
                </a:lnTo>
                <a:lnTo>
                  <a:pt x="10668" y="9144"/>
                </a:lnTo>
                <a:lnTo>
                  <a:pt x="10668" y="4572"/>
                </a:lnTo>
                <a:close/>
              </a:path>
              <a:path w="1882140" h="940435">
                <a:moveTo>
                  <a:pt x="1872995" y="4572"/>
                </a:moveTo>
                <a:lnTo>
                  <a:pt x="10668" y="4572"/>
                </a:lnTo>
                <a:lnTo>
                  <a:pt x="10668" y="9144"/>
                </a:lnTo>
                <a:lnTo>
                  <a:pt x="1872995" y="9144"/>
                </a:lnTo>
                <a:lnTo>
                  <a:pt x="1872995" y="4572"/>
                </a:lnTo>
                <a:close/>
              </a:path>
              <a:path w="1882140" h="940435">
                <a:moveTo>
                  <a:pt x="1882139" y="4572"/>
                </a:moveTo>
                <a:lnTo>
                  <a:pt x="1872995" y="4572"/>
                </a:lnTo>
                <a:lnTo>
                  <a:pt x="1877567" y="9144"/>
                </a:lnTo>
                <a:lnTo>
                  <a:pt x="1882139" y="9144"/>
                </a:lnTo>
                <a:lnTo>
                  <a:pt x="1882139" y="4572"/>
                </a:lnTo>
                <a:close/>
              </a:path>
            </a:pathLst>
          </a:custGeom>
          <a:solidFill>
            <a:srgbClr val="000000"/>
          </a:solidFill>
        </p:spPr>
        <p:txBody>
          <a:bodyPr wrap="square" lIns="0" tIns="0" rIns="0" bIns="0" rtlCol="0"/>
          <a:lstStyle/>
          <a:p>
            <a:endParaRPr/>
          </a:p>
        </p:txBody>
      </p:sp>
      <p:sp>
        <p:nvSpPr>
          <p:cNvPr id="22" name="object 22"/>
          <p:cNvSpPr txBox="1"/>
          <p:nvPr/>
        </p:nvSpPr>
        <p:spPr>
          <a:xfrm>
            <a:off x="6354457" y="2881376"/>
            <a:ext cx="1007110" cy="262890"/>
          </a:xfrm>
          <a:prstGeom prst="rect">
            <a:avLst/>
          </a:prstGeom>
        </p:spPr>
        <p:txBody>
          <a:bodyPr vert="horz" wrap="square" lIns="0" tIns="0" rIns="0" bIns="0" rtlCol="0">
            <a:spAutoFit/>
          </a:bodyPr>
          <a:lstStyle/>
          <a:p>
            <a:pPr marL="12700">
              <a:lnSpc>
                <a:spcPct val="100000"/>
              </a:lnSpc>
            </a:pPr>
            <a:r>
              <a:rPr sz="1600" spc="-5" dirty="0">
                <a:latin typeface="Arial"/>
                <a:cs typeface="Arial"/>
              </a:rPr>
              <a:t>c1:Compte</a:t>
            </a:r>
            <a:endParaRPr sz="1600">
              <a:latin typeface="Arial"/>
              <a:cs typeface="Arial"/>
            </a:endParaRPr>
          </a:p>
        </p:txBody>
      </p:sp>
      <p:sp>
        <p:nvSpPr>
          <p:cNvPr id="23" name="object 23"/>
          <p:cNvSpPr txBox="1"/>
          <p:nvPr/>
        </p:nvSpPr>
        <p:spPr>
          <a:xfrm>
            <a:off x="6000889" y="3124708"/>
            <a:ext cx="990600" cy="658495"/>
          </a:xfrm>
          <a:prstGeom prst="rect">
            <a:avLst/>
          </a:prstGeom>
        </p:spPr>
        <p:txBody>
          <a:bodyPr vert="horz" wrap="square" lIns="0" tIns="0" rIns="0" bIns="0" rtlCol="0">
            <a:spAutoFit/>
          </a:bodyPr>
          <a:lstStyle/>
          <a:p>
            <a:pPr marL="12700" marR="5080">
              <a:lnSpc>
                <a:spcPct val="150000"/>
              </a:lnSpc>
            </a:pPr>
            <a:r>
              <a:rPr sz="1400" b="1" spc="-5" dirty="0">
                <a:solidFill>
                  <a:srgbClr val="000065"/>
                </a:solidFill>
                <a:latin typeface="Arial"/>
                <a:cs typeface="Arial"/>
              </a:rPr>
              <a:t>code=1  s</a:t>
            </a:r>
            <a:r>
              <a:rPr sz="1400" b="1" spc="-10" dirty="0">
                <a:solidFill>
                  <a:srgbClr val="000065"/>
                </a:solidFill>
                <a:latin typeface="Arial"/>
                <a:cs typeface="Arial"/>
              </a:rPr>
              <a:t>o</a:t>
            </a:r>
            <a:r>
              <a:rPr sz="1400" b="1" spc="5" dirty="0">
                <a:solidFill>
                  <a:srgbClr val="000065"/>
                </a:solidFill>
                <a:latin typeface="Arial"/>
                <a:cs typeface="Arial"/>
              </a:rPr>
              <a:t>l</a:t>
            </a:r>
            <a:r>
              <a:rPr sz="1400" b="1" spc="-10" dirty="0">
                <a:solidFill>
                  <a:srgbClr val="000065"/>
                </a:solidFill>
                <a:latin typeface="Arial"/>
                <a:cs typeface="Arial"/>
              </a:rPr>
              <a:t>d</a:t>
            </a:r>
            <a:r>
              <a:rPr sz="1400" b="1" spc="-5" dirty="0">
                <a:solidFill>
                  <a:srgbClr val="000065"/>
                </a:solidFill>
                <a:latin typeface="Arial"/>
                <a:cs typeface="Arial"/>
              </a:rPr>
              <a:t>e=</a:t>
            </a:r>
            <a:r>
              <a:rPr sz="1400" b="1" spc="-5" dirty="0">
                <a:solidFill>
                  <a:srgbClr val="006533"/>
                </a:solidFill>
                <a:latin typeface="Arial"/>
                <a:cs typeface="Arial"/>
              </a:rPr>
              <a:t>6000</a:t>
            </a:r>
            <a:endParaRPr sz="1400">
              <a:latin typeface="Arial"/>
              <a:cs typeface="Arial"/>
            </a:endParaRPr>
          </a:p>
        </p:txBody>
      </p:sp>
      <p:sp>
        <p:nvSpPr>
          <p:cNvPr id="24" name="object 24"/>
          <p:cNvSpPr/>
          <p:nvPr/>
        </p:nvSpPr>
        <p:spPr>
          <a:xfrm>
            <a:off x="5923660" y="3129533"/>
            <a:ext cx="1871980" cy="0"/>
          </a:xfrm>
          <a:custGeom>
            <a:avLst/>
            <a:gdLst/>
            <a:ahLst/>
            <a:cxnLst/>
            <a:rect l="l" t="t" r="r" b="b"/>
            <a:pathLst>
              <a:path w="1871979">
                <a:moveTo>
                  <a:pt x="0" y="0"/>
                </a:moveTo>
                <a:lnTo>
                  <a:pt x="1871471" y="0"/>
                </a:lnTo>
              </a:path>
            </a:pathLst>
          </a:custGeom>
          <a:ln w="13715">
            <a:solidFill>
              <a:srgbClr val="000000"/>
            </a:solidFill>
          </a:ln>
        </p:spPr>
        <p:txBody>
          <a:bodyPr wrap="square" lIns="0" tIns="0" rIns="0" bIns="0" rtlCol="0"/>
          <a:lstStyle/>
          <a:p>
            <a:endParaRPr/>
          </a:p>
        </p:txBody>
      </p:sp>
      <p:sp>
        <p:nvSpPr>
          <p:cNvPr id="25" name="object 25"/>
          <p:cNvSpPr/>
          <p:nvPr/>
        </p:nvSpPr>
        <p:spPr>
          <a:xfrm>
            <a:off x="5923660" y="3775709"/>
            <a:ext cx="1871980" cy="0"/>
          </a:xfrm>
          <a:custGeom>
            <a:avLst/>
            <a:gdLst/>
            <a:ahLst/>
            <a:cxnLst/>
            <a:rect l="l" t="t" r="r" b="b"/>
            <a:pathLst>
              <a:path w="1871979">
                <a:moveTo>
                  <a:pt x="0" y="0"/>
                </a:moveTo>
                <a:lnTo>
                  <a:pt x="1871471" y="0"/>
                </a:lnTo>
              </a:path>
            </a:pathLst>
          </a:custGeom>
          <a:ln w="4572">
            <a:solidFill>
              <a:srgbClr val="000000"/>
            </a:solidFill>
          </a:ln>
        </p:spPr>
        <p:txBody>
          <a:bodyPr wrap="square" lIns="0" tIns="0" rIns="0" bIns="0" rtlCol="0"/>
          <a:lstStyle/>
          <a:p>
            <a:endParaRPr/>
          </a:p>
        </p:txBody>
      </p:sp>
      <p:sp>
        <p:nvSpPr>
          <p:cNvPr id="26" name="object 26"/>
          <p:cNvSpPr/>
          <p:nvPr/>
        </p:nvSpPr>
        <p:spPr>
          <a:xfrm>
            <a:off x="8874125" y="963167"/>
            <a:ext cx="1905" cy="1303020"/>
          </a:xfrm>
          <a:custGeom>
            <a:avLst/>
            <a:gdLst/>
            <a:ahLst/>
            <a:cxnLst/>
            <a:rect l="l" t="t" r="r" b="b"/>
            <a:pathLst>
              <a:path w="1904" h="1303020">
                <a:moveTo>
                  <a:pt x="0" y="1303019"/>
                </a:moveTo>
                <a:lnTo>
                  <a:pt x="1524" y="1303019"/>
                </a:lnTo>
                <a:lnTo>
                  <a:pt x="1524" y="0"/>
                </a:lnTo>
                <a:lnTo>
                  <a:pt x="0" y="0"/>
                </a:lnTo>
                <a:lnTo>
                  <a:pt x="0" y="1303019"/>
                </a:lnTo>
                <a:close/>
              </a:path>
            </a:pathLst>
          </a:custGeom>
          <a:solidFill>
            <a:srgbClr val="FFFFFF"/>
          </a:solidFill>
        </p:spPr>
        <p:txBody>
          <a:bodyPr wrap="square" lIns="0" tIns="0" rIns="0" bIns="0" rtlCol="0"/>
          <a:lstStyle/>
          <a:p>
            <a:endParaRPr/>
          </a:p>
        </p:txBody>
      </p:sp>
      <p:sp>
        <p:nvSpPr>
          <p:cNvPr id="27" name="object 27"/>
          <p:cNvSpPr/>
          <p:nvPr/>
        </p:nvSpPr>
        <p:spPr>
          <a:xfrm>
            <a:off x="6999605" y="957072"/>
            <a:ext cx="1880870" cy="1313815"/>
          </a:xfrm>
          <a:custGeom>
            <a:avLst/>
            <a:gdLst/>
            <a:ahLst/>
            <a:cxnLst/>
            <a:rect l="l" t="t" r="r" b="b"/>
            <a:pathLst>
              <a:path w="1880870" h="1313814">
                <a:moveTo>
                  <a:pt x="1880616" y="0"/>
                </a:moveTo>
                <a:lnTo>
                  <a:pt x="0" y="0"/>
                </a:lnTo>
                <a:lnTo>
                  <a:pt x="0" y="1313688"/>
                </a:lnTo>
                <a:lnTo>
                  <a:pt x="1880616" y="1313688"/>
                </a:lnTo>
                <a:lnTo>
                  <a:pt x="1880616" y="1309115"/>
                </a:lnTo>
                <a:lnTo>
                  <a:pt x="9144" y="1309115"/>
                </a:lnTo>
                <a:lnTo>
                  <a:pt x="4572" y="1304543"/>
                </a:lnTo>
                <a:lnTo>
                  <a:pt x="9144" y="1304543"/>
                </a:lnTo>
                <a:lnTo>
                  <a:pt x="9144" y="10668"/>
                </a:lnTo>
                <a:lnTo>
                  <a:pt x="4572" y="10668"/>
                </a:lnTo>
                <a:lnTo>
                  <a:pt x="9144" y="6096"/>
                </a:lnTo>
                <a:lnTo>
                  <a:pt x="1880616" y="6096"/>
                </a:lnTo>
                <a:lnTo>
                  <a:pt x="1880616" y="0"/>
                </a:lnTo>
                <a:close/>
              </a:path>
              <a:path w="1880870" h="1313814">
                <a:moveTo>
                  <a:pt x="9144" y="1304543"/>
                </a:moveTo>
                <a:lnTo>
                  <a:pt x="4572" y="1304543"/>
                </a:lnTo>
                <a:lnTo>
                  <a:pt x="9144" y="1309115"/>
                </a:lnTo>
                <a:lnTo>
                  <a:pt x="9144" y="1304543"/>
                </a:lnTo>
                <a:close/>
              </a:path>
              <a:path w="1880870" h="1313814">
                <a:moveTo>
                  <a:pt x="1871472" y="1304543"/>
                </a:moveTo>
                <a:lnTo>
                  <a:pt x="9144" y="1304543"/>
                </a:lnTo>
                <a:lnTo>
                  <a:pt x="9144" y="1309115"/>
                </a:lnTo>
                <a:lnTo>
                  <a:pt x="1871472" y="1309115"/>
                </a:lnTo>
                <a:lnTo>
                  <a:pt x="1871472" y="1304543"/>
                </a:lnTo>
                <a:close/>
              </a:path>
              <a:path w="1880870" h="1313814">
                <a:moveTo>
                  <a:pt x="1871472" y="6096"/>
                </a:moveTo>
                <a:lnTo>
                  <a:pt x="1871472" y="1309115"/>
                </a:lnTo>
                <a:lnTo>
                  <a:pt x="1876044" y="1304543"/>
                </a:lnTo>
                <a:lnTo>
                  <a:pt x="1880616" y="1304543"/>
                </a:lnTo>
                <a:lnTo>
                  <a:pt x="1880616" y="10668"/>
                </a:lnTo>
                <a:lnTo>
                  <a:pt x="1876044" y="10668"/>
                </a:lnTo>
                <a:lnTo>
                  <a:pt x="1871472" y="6096"/>
                </a:lnTo>
                <a:close/>
              </a:path>
              <a:path w="1880870" h="1313814">
                <a:moveTo>
                  <a:pt x="1880616" y="1304543"/>
                </a:moveTo>
                <a:lnTo>
                  <a:pt x="1876044" y="1304543"/>
                </a:lnTo>
                <a:lnTo>
                  <a:pt x="1871472" y="1309115"/>
                </a:lnTo>
                <a:lnTo>
                  <a:pt x="1880616" y="1309115"/>
                </a:lnTo>
                <a:lnTo>
                  <a:pt x="1880616" y="1304543"/>
                </a:lnTo>
                <a:close/>
              </a:path>
              <a:path w="1880870" h="1313814">
                <a:moveTo>
                  <a:pt x="9144" y="6096"/>
                </a:moveTo>
                <a:lnTo>
                  <a:pt x="4572" y="10668"/>
                </a:lnTo>
                <a:lnTo>
                  <a:pt x="9144" y="10668"/>
                </a:lnTo>
                <a:lnTo>
                  <a:pt x="9144" y="6096"/>
                </a:lnTo>
                <a:close/>
              </a:path>
              <a:path w="1880870" h="1313814">
                <a:moveTo>
                  <a:pt x="1871472" y="6096"/>
                </a:moveTo>
                <a:lnTo>
                  <a:pt x="9144" y="6096"/>
                </a:lnTo>
                <a:lnTo>
                  <a:pt x="9144" y="10668"/>
                </a:lnTo>
                <a:lnTo>
                  <a:pt x="1871472" y="10668"/>
                </a:lnTo>
                <a:lnTo>
                  <a:pt x="1871472" y="6096"/>
                </a:lnTo>
                <a:close/>
              </a:path>
              <a:path w="1880870" h="1313814">
                <a:moveTo>
                  <a:pt x="1880616" y="6096"/>
                </a:moveTo>
                <a:lnTo>
                  <a:pt x="1871472" y="6096"/>
                </a:lnTo>
                <a:lnTo>
                  <a:pt x="1876044" y="10668"/>
                </a:lnTo>
                <a:lnTo>
                  <a:pt x="1880616" y="10668"/>
                </a:lnTo>
                <a:lnTo>
                  <a:pt x="1880616" y="6096"/>
                </a:lnTo>
                <a:close/>
              </a:path>
            </a:pathLst>
          </a:custGeom>
          <a:solidFill>
            <a:srgbClr val="000000"/>
          </a:solidFill>
        </p:spPr>
        <p:txBody>
          <a:bodyPr wrap="square" lIns="0" tIns="0" rIns="0" bIns="0" rtlCol="0"/>
          <a:lstStyle/>
          <a:p>
            <a:endParaRPr/>
          </a:p>
        </p:txBody>
      </p:sp>
      <p:sp>
        <p:nvSpPr>
          <p:cNvPr id="28" name="object 28"/>
          <p:cNvSpPr txBox="1"/>
          <p:nvPr/>
        </p:nvSpPr>
        <p:spPr>
          <a:xfrm>
            <a:off x="7002653" y="970788"/>
            <a:ext cx="1871980" cy="1303020"/>
          </a:xfrm>
          <a:prstGeom prst="rect">
            <a:avLst/>
          </a:prstGeom>
        </p:spPr>
        <p:txBody>
          <a:bodyPr vert="horz" wrap="square" lIns="0" tIns="31115" rIns="0" bIns="0" rtlCol="0">
            <a:spAutoFit/>
          </a:bodyPr>
          <a:lstStyle/>
          <a:p>
            <a:pPr marL="243840">
              <a:lnSpc>
                <a:spcPct val="100000"/>
              </a:lnSpc>
              <a:spcBef>
                <a:spcPts val="245"/>
              </a:spcBef>
            </a:pPr>
            <a:r>
              <a:rPr sz="1600" spc="-5" dirty="0">
                <a:latin typeface="Arial"/>
                <a:cs typeface="Arial"/>
              </a:rPr>
              <a:t>Classe</a:t>
            </a:r>
            <a:r>
              <a:rPr sz="1600" spc="-90" dirty="0">
                <a:latin typeface="Arial"/>
                <a:cs typeface="Arial"/>
              </a:rPr>
              <a:t> </a:t>
            </a:r>
            <a:r>
              <a:rPr sz="1600" spc="-5" dirty="0">
                <a:latin typeface="Arial"/>
                <a:cs typeface="Arial"/>
              </a:rPr>
              <a:t>Compte</a:t>
            </a:r>
            <a:endParaRPr sz="1600">
              <a:latin typeface="Arial"/>
              <a:cs typeface="Arial"/>
            </a:endParaRPr>
          </a:p>
          <a:p>
            <a:pPr marL="92710">
              <a:lnSpc>
                <a:spcPct val="100000"/>
              </a:lnSpc>
              <a:spcBef>
                <a:spcPts val="835"/>
              </a:spcBef>
            </a:pPr>
            <a:r>
              <a:rPr sz="1400" b="1" spc="-5" dirty="0">
                <a:solidFill>
                  <a:srgbClr val="000065"/>
                </a:solidFill>
                <a:latin typeface="Arial"/>
                <a:cs typeface="Arial"/>
              </a:rPr>
              <a:t>nbCompte=0</a:t>
            </a:r>
            <a:endParaRPr sz="1400">
              <a:latin typeface="Arial"/>
              <a:cs typeface="Arial"/>
            </a:endParaRPr>
          </a:p>
          <a:p>
            <a:pPr>
              <a:lnSpc>
                <a:spcPct val="100000"/>
              </a:lnSpc>
            </a:pPr>
            <a:endParaRPr sz="1400">
              <a:latin typeface="Times New Roman"/>
              <a:cs typeface="Times New Roman"/>
            </a:endParaRPr>
          </a:p>
          <a:p>
            <a:pPr>
              <a:lnSpc>
                <a:spcPct val="100000"/>
              </a:lnSpc>
              <a:spcBef>
                <a:spcPts val="25"/>
              </a:spcBef>
            </a:pPr>
            <a:endParaRPr sz="1500">
              <a:latin typeface="Times New Roman"/>
              <a:cs typeface="Times New Roman"/>
            </a:endParaRPr>
          </a:p>
          <a:p>
            <a:pPr marL="92710">
              <a:lnSpc>
                <a:spcPct val="100000"/>
              </a:lnSpc>
            </a:pPr>
            <a:r>
              <a:rPr sz="1400" b="1" spc="-5" dirty="0">
                <a:solidFill>
                  <a:srgbClr val="CC0000"/>
                </a:solidFill>
                <a:latin typeface="Arial"/>
                <a:cs typeface="Arial"/>
              </a:rPr>
              <a:t>getNbComptes()</a:t>
            </a:r>
            <a:endParaRPr sz="1400">
              <a:latin typeface="Arial"/>
              <a:cs typeface="Arial"/>
            </a:endParaRPr>
          </a:p>
        </p:txBody>
      </p:sp>
      <p:sp>
        <p:nvSpPr>
          <p:cNvPr id="29" name="object 29"/>
          <p:cNvSpPr/>
          <p:nvPr/>
        </p:nvSpPr>
        <p:spPr>
          <a:xfrm>
            <a:off x="6998081" y="966216"/>
            <a:ext cx="1880870" cy="1312545"/>
          </a:xfrm>
          <a:custGeom>
            <a:avLst/>
            <a:gdLst/>
            <a:ahLst/>
            <a:cxnLst/>
            <a:rect l="l" t="t" r="r" b="b"/>
            <a:pathLst>
              <a:path w="1880870" h="1312545">
                <a:moveTo>
                  <a:pt x="1880616" y="0"/>
                </a:moveTo>
                <a:lnTo>
                  <a:pt x="0" y="0"/>
                </a:lnTo>
                <a:lnTo>
                  <a:pt x="0" y="1312163"/>
                </a:lnTo>
                <a:lnTo>
                  <a:pt x="1880616" y="1312163"/>
                </a:lnTo>
                <a:lnTo>
                  <a:pt x="1880616" y="1307591"/>
                </a:lnTo>
                <a:lnTo>
                  <a:pt x="9144" y="1307591"/>
                </a:lnTo>
                <a:lnTo>
                  <a:pt x="4572" y="1303019"/>
                </a:lnTo>
                <a:lnTo>
                  <a:pt x="9144" y="1303019"/>
                </a:lnTo>
                <a:lnTo>
                  <a:pt x="9144" y="9143"/>
                </a:lnTo>
                <a:lnTo>
                  <a:pt x="4572" y="9143"/>
                </a:lnTo>
                <a:lnTo>
                  <a:pt x="9144" y="4572"/>
                </a:lnTo>
                <a:lnTo>
                  <a:pt x="1880616" y="4572"/>
                </a:lnTo>
                <a:lnTo>
                  <a:pt x="1880616" y="0"/>
                </a:lnTo>
                <a:close/>
              </a:path>
              <a:path w="1880870" h="1312545">
                <a:moveTo>
                  <a:pt x="9144" y="1303019"/>
                </a:moveTo>
                <a:lnTo>
                  <a:pt x="4572" y="1303019"/>
                </a:lnTo>
                <a:lnTo>
                  <a:pt x="9144" y="1307591"/>
                </a:lnTo>
                <a:lnTo>
                  <a:pt x="9144" y="1303019"/>
                </a:lnTo>
                <a:close/>
              </a:path>
              <a:path w="1880870" h="1312545">
                <a:moveTo>
                  <a:pt x="1871472" y="1303019"/>
                </a:moveTo>
                <a:lnTo>
                  <a:pt x="9144" y="1303019"/>
                </a:lnTo>
                <a:lnTo>
                  <a:pt x="9144" y="1307591"/>
                </a:lnTo>
                <a:lnTo>
                  <a:pt x="1871472" y="1307591"/>
                </a:lnTo>
                <a:lnTo>
                  <a:pt x="1871472" y="1303019"/>
                </a:lnTo>
                <a:close/>
              </a:path>
              <a:path w="1880870" h="1312545">
                <a:moveTo>
                  <a:pt x="1871472" y="4572"/>
                </a:moveTo>
                <a:lnTo>
                  <a:pt x="1871472" y="1307591"/>
                </a:lnTo>
                <a:lnTo>
                  <a:pt x="1876044" y="1303019"/>
                </a:lnTo>
                <a:lnTo>
                  <a:pt x="1880616" y="1303019"/>
                </a:lnTo>
                <a:lnTo>
                  <a:pt x="1880616" y="9143"/>
                </a:lnTo>
                <a:lnTo>
                  <a:pt x="1876044" y="9143"/>
                </a:lnTo>
                <a:lnTo>
                  <a:pt x="1871472" y="4572"/>
                </a:lnTo>
                <a:close/>
              </a:path>
              <a:path w="1880870" h="1312545">
                <a:moveTo>
                  <a:pt x="1880616" y="1303019"/>
                </a:moveTo>
                <a:lnTo>
                  <a:pt x="1876044" y="1303019"/>
                </a:lnTo>
                <a:lnTo>
                  <a:pt x="1871472" y="1307591"/>
                </a:lnTo>
                <a:lnTo>
                  <a:pt x="1880616" y="1307591"/>
                </a:lnTo>
                <a:lnTo>
                  <a:pt x="1880616" y="1303019"/>
                </a:lnTo>
                <a:close/>
              </a:path>
              <a:path w="1880870" h="1312545">
                <a:moveTo>
                  <a:pt x="9144" y="4572"/>
                </a:moveTo>
                <a:lnTo>
                  <a:pt x="4572" y="9143"/>
                </a:lnTo>
                <a:lnTo>
                  <a:pt x="9144" y="9143"/>
                </a:lnTo>
                <a:lnTo>
                  <a:pt x="9144" y="4572"/>
                </a:lnTo>
                <a:close/>
              </a:path>
              <a:path w="1880870" h="1312545">
                <a:moveTo>
                  <a:pt x="1871472" y="4572"/>
                </a:moveTo>
                <a:lnTo>
                  <a:pt x="9144" y="4572"/>
                </a:lnTo>
                <a:lnTo>
                  <a:pt x="9144" y="9143"/>
                </a:lnTo>
                <a:lnTo>
                  <a:pt x="1871472" y="9143"/>
                </a:lnTo>
                <a:lnTo>
                  <a:pt x="1871472" y="4572"/>
                </a:lnTo>
                <a:close/>
              </a:path>
              <a:path w="1880870" h="1312545">
                <a:moveTo>
                  <a:pt x="1880616" y="4572"/>
                </a:moveTo>
                <a:lnTo>
                  <a:pt x="1871472" y="4572"/>
                </a:lnTo>
                <a:lnTo>
                  <a:pt x="1876044" y="9143"/>
                </a:lnTo>
                <a:lnTo>
                  <a:pt x="1880616" y="9143"/>
                </a:lnTo>
                <a:lnTo>
                  <a:pt x="1880616" y="4572"/>
                </a:lnTo>
                <a:close/>
              </a:path>
            </a:pathLst>
          </a:custGeom>
          <a:solidFill>
            <a:srgbClr val="000000"/>
          </a:solidFill>
        </p:spPr>
        <p:txBody>
          <a:bodyPr wrap="square" lIns="0" tIns="0" rIns="0" bIns="0" rtlCol="0"/>
          <a:lstStyle/>
          <a:p>
            <a:endParaRPr/>
          </a:p>
        </p:txBody>
      </p:sp>
      <p:sp>
        <p:nvSpPr>
          <p:cNvPr id="30" name="object 30"/>
          <p:cNvSpPr txBox="1"/>
          <p:nvPr/>
        </p:nvSpPr>
        <p:spPr>
          <a:xfrm>
            <a:off x="7002653" y="970788"/>
            <a:ext cx="1871980" cy="1303020"/>
          </a:xfrm>
          <a:prstGeom prst="rect">
            <a:avLst/>
          </a:prstGeom>
        </p:spPr>
        <p:txBody>
          <a:bodyPr vert="horz" wrap="square" lIns="0" tIns="38735" rIns="0" bIns="0" rtlCol="0">
            <a:spAutoFit/>
          </a:bodyPr>
          <a:lstStyle/>
          <a:p>
            <a:pPr marL="240665">
              <a:lnSpc>
                <a:spcPct val="100000"/>
              </a:lnSpc>
              <a:spcBef>
                <a:spcPts val="305"/>
              </a:spcBef>
            </a:pPr>
            <a:r>
              <a:rPr sz="1600" spc="-5" dirty="0">
                <a:latin typeface="Arial"/>
                <a:cs typeface="Arial"/>
              </a:rPr>
              <a:t>Classe</a:t>
            </a:r>
            <a:r>
              <a:rPr sz="1600" spc="-90" dirty="0">
                <a:latin typeface="Arial"/>
                <a:cs typeface="Arial"/>
              </a:rPr>
              <a:t> </a:t>
            </a:r>
            <a:r>
              <a:rPr sz="1600" spc="-5" dirty="0">
                <a:latin typeface="Arial"/>
                <a:cs typeface="Arial"/>
              </a:rPr>
              <a:t>Compte</a:t>
            </a:r>
            <a:endParaRPr sz="1600">
              <a:latin typeface="Arial"/>
              <a:cs typeface="Arial"/>
            </a:endParaRPr>
          </a:p>
          <a:p>
            <a:pPr marL="89535">
              <a:lnSpc>
                <a:spcPct val="100000"/>
              </a:lnSpc>
              <a:spcBef>
                <a:spcPts val="835"/>
              </a:spcBef>
            </a:pPr>
            <a:r>
              <a:rPr sz="1400" b="1" spc="-5" dirty="0">
                <a:solidFill>
                  <a:srgbClr val="000065"/>
                </a:solidFill>
                <a:latin typeface="Arial"/>
                <a:cs typeface="Arial"/>
              </a:rPr>
              <a:t>nbCompte=1</a:t>
            </a:r>
            <a:endParaRPr sz="1400">
              <a:latin typeface="Arial"/>
              <a:cs typeface="Arial"/>
            </a:endParaRPr>
          </a:p>
          <a:p>
            <a:pPr>
              <a:lnSpc>
                <a:spcPct val="100000"/>
              </a:lnSpc>
            </a:pPr>
            <a:endParaRPr sz="1400">
              <a:latin typeface="Times New Roman"/>
              <a:cs typeface="Times New Roman"/>
            </a:endParaRPr>
          </a:p>
          <a:p>
            <a:pPr>
              <a:lnSpc>
                <a:spcPct val="100000"/>
              </a:lnSpc>
              <a:spcBef>
                <a:spcPts val="25"/>
              </a:spcBef>
            </a:pPr>
            <a:endParaRPr sz="1500">
              <a:latin typeface="Times New Roman"/>
              <a:cs typeface="Times New Roman"/>
            </a:endParaRPr>
          </a:p>
          <a:p>
            <a:pPr marL="89535">
              <a:lnSpc>
                <a:spcPct val="100000"/>
              </a:lnSpc>
            </a:pPr>
            <a:r>
              <a:rPr sz="1400" b="1" spc="-5" dirty="0">
                <a:solidFill>
                  <a:srgbClr val="CC0000"/>
                </a:solidFill>
                <a:latin typeface="Arial"/>
                <a:cs typeface="Arial"/>
              </a:rPr>
              <a:t>getNbComptes()</a:t>
            </a:r>
            <a:endParaRPr sz="1400">
              <a:latin typeface="Arial"/>
              <a:cs typeface="Arial"/>
            </a:endParaRPr>
          </a:p>
        </p:txBody>
      </p:sp>
      <p:sp>
        <p:nvSpPr>
          <p:cNvPr id="31" name="object 31"/>
          <p:cNvSpPr/>
          <p:nvPr/>
        </p:nvSpPr>
        <p:spPr>
          <a:xfrm>
            <a:off x="7002653" y="970788"/>
            <a:ext cx="1871980" cy="1303020"/>
          </a:xfrm>
          <a:custGeom>
            <a:avLst/>
            <a:gdLst/>
            <a:ahLst/>
            <a:cxnLst/>
            <a:rect l="l" t="t" r="r" b="b"/>
            <a:pathLst>
              <a:path w="1871979" h="1303020">
                <a:moveTo>
                  <a:pt x="0" y="1303019"/>
                </a:moveTo>
                <a:lnTo>
                  <a:pt x="1871472" y="1303019"/>
                </a:lnTo>
                <a:lnTo>
                  <a:pt x="1871472" y="0"/>
                </a:lnTo>
                <a:lnTo>
                  <a:pt x="0" y="0"/>
                </a:lnTo>
                <a:lnTo>
                  <a:pt x="0" y="1303019"/>
                </a:lnTo>
                <a:close/>
              </a:path>
            </a:pathLst>
          </a:custGeom>
          <a:solidFill>
            <a:srgbClr val="FFFFFF"/>
          </a:solidFill>
        </p:spPr>
        <p:txBody>
          <a:bodyPr wrap="square" lIns="0" tIns="0" rIns="0" bIns="0" rtlCol="0"/>
          <a:lstStyle/>
          <a:p>
            <a:endParaRPr/>
          </a:p>
        </p:txBody>
      </p:sp>
      <p:sp>
        <p:nvSpPr>
          <p:cNvPr id="32" name="object 32"/>
          <p:cNvSpPr/>
          <p:nvPr/>
        </p:nvSpPr>
        <p:spPr>
          <a:xfrm>
            <a:off x="6998081" y="966216"/>
            <a:ext cx="1880870" cy="1312545"/>
          </a:xfrm>
          <a:custGeom>
            <a:avLst/>
            <a:gdLst/>
            <a:ahLst/>
            <a:cxnLst/>
            <a:rect l="l" t="t" r="r" b="b"/>
            <a:pathLst>
              <a:path w="1880870" h="1312545">
                <a:moveTo>
                  <a:pt x="1880616" y="0"/>
                </a:moveTo>
                <a:lnTo>
                  <a:pt x="0" y="0"/>
                </a:lnTo>
                <a:lnTo>
                  <a:pt x="0" y="1312163"/>
                </a:lnTo>
                <a:lnTo>
                  <a:pt x="1880616" y="1312163"/>
                </a:lnTo>
                <a:lnTo>
                  <a:pt x="1880616" y="1307591"/>
                </a:lnTo>
                <a:lnTo>
                  <a:pt x="9144" y="1307591"/>
                </a:lnTo>
                <a:lnTo>
                  <a:pt x="4572" y="1303019"/>
                </a:lnTo>
                <a:lnTo>
                  <a:pt x="9144" y="1303019"/>
                </a:lnTo>
                <a:lnTo>
                  <a:pt x="9144" y="9143"/>
                </a:lnTo>
                <a:lnTo>
                  <a:pt x="4572" y="9143"/>
                </a:lnTo>
                <a:lnTo>
                  <a:pt x="9144" y="4572"/>
                </a:lnTo>
                <a:lnTo>
                  <a:pt x="1880616" y="4572"/>
                </a:lnTo>
                <a:lnTo>
                  <a:pt x="1880616" y="0"/>
                </a:lnTo>
                <a:close/>
              </a:path>
              <a:path w="1880870" h="1312545">
                <a:moveTo>
                  <a:pt x="9144" y="1303019"/>
                </a:moveTo>
                <a:lnTo>
                  <a:pt x="4572" y="1303019"/>
                </a:lnTo>
                <a:lnTo>
                  <a:pt x="9144" y="1307591"/>
                </a:lnTo>
                <a:lnTo>
                  <a:pt x="9144" y="1303019"/>
                </a:lnTo>
                <a:close/>
              </a:path>
              <a:path w="1880870" h="1312545">
                <a:moveTo>
                  <a:pt x="1871472" y="1303019"/>
                </a:moveTo>
                <a:lnTo>
                  <a:pt x="9144" y="1303019"/>
                </a:lnTo>
                <a:lnTo>
                  <a:pt x="9144" y="1307591"/>
                </a:lnTo>
                <a:lnTo>
                  <a:pt x="1871472" y="1307591"/>
                </a:lnTo>
                <a:lnTo>
                  <a:pt x="1871472" y="1303019"/>
                </a:lnTo>
                <a:close/>
              </a:path>
              <a:path w="1880870" h="1312545">
                <a:moveTo>
                  <a:pt x="1871472" y="4572"/>
                </a:moveTo>
                <a:lnTo>
                  <a:pt x="1871472" y="1307591"/>
                </a:lnTo>
                <a:lnTo>
                  <a:pt x="1876044" y="1303019"/>
                </a:lnTo>
                <a:lnTo>
                  <a:pt x="1880616" y="1303019"/>
                </a:lnTo>
                <a:lnTo>
                  <a:pt x="1880616" y="9143"/>
                </a:lnTo>
                <a:lnTo>
                  <a:pt x="1876044" y="9143"/>
                </a:lnTo>
                <a:lnTo>
                  <a:pt x="1871472" y="4572"/>
                </a:lnTo>
                <a:close/>
              </a:path>
              <a:path w="1880870" h="1312545">
                <a:moveTo>
                  <a:pt x="1880616" y="1303019"/>
                </a:moveTo>
                <a:lnTo>
                  <a:pt x="1876044" y="1303019"/>
                </a:lnTo>
                <a:lnTo>
                  <a:pt x="1871472" y="1307591"/>
                </a:lnTo>
                <a:lnTo>
                  <a:pt x="1880616" y="1307591"/>
                </a:lnTo>
                <a:lnTo>
                  <a:pt x="1880616" y="1303019"/>
                </a:lnTo>
                <a:close/>
              </a:path>
              <a:path w="1880870" h="1312545">
                <a:moveTo>
                  <a:pt x="9144" y="4572"/>
                </a:moveTo>
                <a:lnTo>
                  <a:pt x="4572" y="9143"/>
                </a:lnTo>
                <a:lnTo>
                  <a:pt x="9144" y="9143"/>
                </a:lnTo>
                <a:lnTo>
                  <a:pt x="9144" y="4572"/>
                </a:lnTo>
                <a:close/>
              </a:path>
              <a:path w="1880870" h="1312545">
                <a:moveTo>
                  <a:pt x="1871472" y="4572"/>
                </a:moveTo>
                <a:lnTo>
                  <a:pt x="9144" y="4572"/>
                </a:lnTo>
                <a:lnTo>
                  <a:pt x="9144" y="9143"/>
                </a:lnTo>
                <a:lnTo>
                  <a:pt x="1871472" y="9143"/>
                </a:lnTo>
                <a:lnTo>
                  <a:pt x="1871472" y="4572"/>
                </a:lnTo>
                <a:close/>
              </a:path>
              <a:path w="1880870" h="1312545">
                <a:moveTo>
                  <a:pt x="1880616" y="4572"/>
                </a:moveTo>
                <a:lnTo>
                  <a:pt x="1871472" y="4572"/>
                </a:lnTo>
                <a:lnTo>
                  <a:pt x="1876044" y="9143"/>
                </a:lnTo>
                <a:lnTo>
                  <a:pt x="1880616" y="9143"/>
                </a:lnTo>
                <a:lnTo>
                  <a:pt x="1880616" y="4572"/>
                </a:lnTo>
                <a:close/>
              </a:path>
            </a:pathLst>
          </a:custGeom>
          <a:solidFill>
            <a:srgbClr val="000000"/>
          </a:solidFill>
        </p:spPr>
        <p:txBody>
          <a:bodyPr wrap="square" lIns="0" tIns="0" rIns="0" bIns="0" rtlCol="0"/>
          <a:lstStyle/>
          <a:p>
            <a:endParaRPr/>
          </a:p>
        </p:txBody>
      </p:sp>
      <p:sp>
        <p:nvSpPr>
          <p:cNvPr id="33" name="object 33"/>
          <p:cNvSpPr txBox="1"/>
          <p:nvPr/>
        </p:nvSpPr>
        <p:spPr>
          <a:xfrm>
            <a:off x="7002653" y="970788"/>
            <a:ext cx="1871980" cy="1303020"/>
          </a:xfrm>
          <a:prstGeom prst="rect">
            <a:avLst/>
          </a:prstGeom>
        </p:spPr>
        <p:txBody>
          <a:bodyPr vert="horz" wrap="square" lIns="0" tIns="38735" rIns="0" bIns="0" rtlCol="0">
            <a:spAutoFit/>
          </a:bodyPr>
          <a:lstStyle/>
          <a:p>
            <a:pPr marL="240665">
              <a:lnSpc>
                <a:spcPct val="100000"/>
              </a:lnSpc>
              <a:spcBef>
                <a:spcPts val="305"/>
              </a:spcBef>
            </a:pPr>
            <a:r>
              <a:rPr sz="1600" spc="-5" dirty="0">
                <a:latin typeface="Arial"/>
                <a:cs typeface="Arial"/>
              </a:rPr>
              <a:t>Classe</a:t>
            </a:r>
            <a:r>
              <a:rPr sz="1600" spc="-90" dirty="0">
                <a:latin typeface="Arial"/>
                <a:cs typeface="Arial"/>
              </a:rPr>
              <a:t> </a:t>
            </a:r>
            <a:r>
              <a:rPr sz="1600" spc="-5" dirty="0">
                <a:latin typeface="Arial"/>
                <a:cs typeface="Arial"/>
              </a:rPr>
              <a:t>Compte</a:t>
            </a:r>
            <a:endParaRPr sz="1600">
              <a:latin typeface="Arial"/>
              <a:cs typeface="Arial"/>
            </a:endParaRPr>
          </a:p>
          <a:p>
            <a:pPr marL="89535">
              <a:lnSpc>
                <a:spcPct val="100000"/>
              </a:lnSpc>
              <a:spcBef>
                <a:spcPts val="835"/>
              </a:spcBef>
            </a:pPr>
            <a:r>
              <a:rPr sz="1400" b="1" u="heavy" spc="-5" dirty="0">
                <a:solidFill>
                  <a:srgbClr val="000065"/>
                </a:solidFill>
                <a:latin typeface="Arial"/>
                <a:cs typeface="Arial"/>
              </a:rPr>
              <a:t>nbCompte=2</a:t>
            </a:r>
            <a:endParaRPr sz="1400">
              <a:latin typeface="Arial"/>
              <a:cs typeface="Arial"/>
            </a:endParaRPr>
          </a:p>
          <a:p>
            <a:pPr>
              <a:lnSpc>
                <a:spcPct val="100000"/>
              </a:lnSpc>
            </a:pPr>
            <a:endParaRPr sz="1400">
              <a:latin typeface="Times New Roman"/>
              <a:cs typeface="Times New Roman"/>
            </a:endParaRPr>
          </a:p>
          <a:p>
            <a:pPr>
              <a:lnSpc>
                <a:spcPct val="100000"/>
              </a:lnSpc>
              <a:spcBef>
                <a:spcPts val="25"/>
              </a:spcBef>
            </a:pPr>
            <a:endParaRPr sz="1500">
              <a:latin typeface="Times New Roman"/>
              <a:cs typeface="Times New Roman"/>
            </a:endParaRPr>
          </a:p>
          <a:p>
            <a:pPr marL="89535">
              <a:lnSpc>
                <a:spcPct val="100000"/>
              </a:lnSpc>
            </a:pPr>
            <a:r>
              <a:rPr sz="1400" b="1" u="heavy" spc="-5" dirty="0">
                <a:solidFill>
                  <a:srgbClr val="CC0000"/>
                </a:solidFill>
                <a:latin typeface="Arial"/>
                <a:cs typeface="Arial"/>
              </a:rPr>
              <a:t>getNbComptes()</a:t>
            </a:r>
            <a:endParaRPr sz="1400">
              <a:latin typeface="Arial"/>
              <a:cs typeface="Arial"/>
            </a:endParaRPr>
          </a:p>
        </p:txBody>
      </p:sp>
      <p:sp>
        <p:nvSpPr>
          <p:cNvPr id="34" name="object 34"/>
          <p:cNvSpPr/>
          <p:nvPr/>
        </p:nvSpPr>
        <p:spPr>
          <a:xfrm>
            <a:off x="7002653" y="1257300"/>
            <a:ext cx="1871980" cy="0"/>
          </a:xfrm>
          <a:custGeom>
            <a:avLst/>
            <a:gdLst/>
            <a:ahLst/>
            <a:cxnLst/>
            <a:rect l="l" t="t" r="r" b="b"/>
            <a:pathLst>
              <a:path w="1871979">
                <a:moveTo>
                  <a:pt x="0" y="0"/>
                </a:moveTo>
                <a:lnTo>
                  <a:pt x="1871472" y="0"/>
                </a:lnTo>
              </a:path>
            </a:pathLst>
          </a:custGeom>
          <a:ln w="12192">
            <a:solidFill>
              <a:srgbClr val="000000"/>
            </a:solidFill>
          </a:ln>
        </p:spPr>
        <p:txBody>
          <a:bodyPr wrap="square" lIns="0" tIns="0" rIns="0" bIns="0" rtlCol="0"/>
          <a:lstStyle/>
          <a:p>
            <a:endParaRPr/>
          </a:p>
        </p:txBody>
      </p:sp>
      <p:sp>
        <p:nvSpPr>
          <p:cNvPr id="35" name="object 35"/>
          <p:cNvSpPr/>
          <p:nvPr/>
        </p:nvSpPr>
        <p:spPr>
          <a:xfrm>
            <a:off x="7002653" y="1908048"/>
            <a:ext cx="1871980" cy="0"/>
          </a:xfrm>
          <a:custGeom>
            <a:avLst/>
            <a:gdLst/>
            <a:ahLst/>
            <a:cxnLst/>
            <a:rect l="l" t="t" r="r" b="b"/>
            <a:pathLst>
              <a:path w="1871979">
                <a:moveTo>
                  <a:pt x="0" y="0"/>
                </a:moveTo>
                <a:lnTo>
                  <a:pt x="1871472" y="0"/>
                </a:lnTo>
              </a:path>
            </a:pathLst>
          </a:custGeom>
          <a:ln w="12192">
            <a:solidFill>
              <a:srgbClr val="000000"/>
            </a:solidFill>
          </a:ln>
        </p:spPr>
        <p:txBody>
          <a:bodyPr wrap="square" lIns="0" tIns="0" rIns="0" bIns="0" rtlCol="0"/>
          <a:lstStyle/>
          <a:p>
            <a:endParaRPr/>
          </a:p>
        </p:txBody>
      </p:sp>
      <p:sp>
        <p:nvSpPr>
          <p:cNvPr id="36" name="object 36"/>
          <p:cNvSpPr/>
          <p:nvPr/>
        </p:nvSpPr>
        <p:spPr>
          <a:xfrm>
            <a:off x="6641465" y="6521957"/>
            <a:ext cx="2819400" cy="0"/>
          </a:xfrm>
          <a:custGeom>
            <a:avLst/>
            <a:gdLst/>
            <a:ahLst/>
            <a:cxnLst/>
            <a:rect l="l" t="t" r="r" b="b"/>
            <a:pathLst>
              <a:path w="2819400">
                <a:moveTo>
                  <a:pt x="0" y="0"/>
                </a:moveTo>
                <a:lnTo>
                  <a:pt x="2819407" y="0"/>
                </a:lnTo>
              </a:path>
            </a:pathLst>
          </a:custGeom>
          <a:ln w="19812">
            <a:solidFill>
              <a:srgbClr val="CC9900"/>
            </a:solidFill>
          </a:ln>
        </p:spPr>
        <p:txBody>
          <a:bodyPr wrap="square" lIns="0" tIns="0" rIns="0" bIns="0" rtlCol="0"/>
          <a:lstStyle/>
          <a:p>
            <a:endParaRPr/>
          </a:p>
        </p:txBody>
      </p:sp>
      <p:sp>
        <p:nvSpPr>
          <p:cNvPr id="37" name="object 37"/>
          <p:cNvSpPr/>
          <p:nvPr/>
        </p:nvSpPr>
        <p:spPr>
          <a:xfrm>
            <a:off x="1231272" y="6521957"/>
            <a:ext cx="2170430" cy="0"/>
          </a:xfrm>
          <a:custGeom>
            <a:avLst/>
            <a:gdLst/>
            <a:ahLst/>
            <a:cxnLst/>
            <a:rect l="l" t="t" r="r" b="b"/>
            <a:pathLst>
              <a:path w="2170429">
                <a:moveTo>
                  <a:pt x="0" y="0"/>
                </a:moveTo>
                <a:lnTo>
                  <a:pt x="2170168" y="0"/>
                </a:lnTo>
              </a:path>
            </a:pathLst>
          </a:custGeom>
          <a:ln w="19812">
            <a:solidFill>
              <a:srgbClr val="CC9900"/>
            </a:solidFill>
          </a:ln>
        </p:spPr>
        <p:txBody>
          <a:bodyPr wrap="square" lIns="0" tIns="0" rIns="0" bIns="0" rtlCol="0"/>
          <a:lstStyle/>
          <a:p>
            <a:endParaRPr/>
          </a:p>
        </p:txBody>
      </p:sp>
      <p:sp>
        <p:nvSpPr>
          <p:cNvPr id="38" name="object 38"/>
          <p:cNvSpPr txBox="1"/>
          <p:nvPr/>
        </p:nvSpPr>
        <p:spPr>
          <a:xfrm>
            <a:off x="9211957" y="6809231"/>
            <a:ext cx="168910" cy="201295"/>
          </a:xfrm>
          <a:prstGeom prst="rect">
            <a:avLst/>
          </a:prstGeom>
        </p:spPr>
        <p:txBody>
          <a:bodyPr vert="horz" wrap="square" lIns="0" tIns="0" rIns="0" bIns="0" rtlCol="0">
            <a:spAutoFit/>
          </a:bodyPr>
          <a:lstStyle/>
          <a:p>
            <a:pPr marL="12700">
              <a:lnSpc>
                <a:spcPct val="100000"/>
              </a:lnSpc>
            </a:pPr>
            <a:r>
              <a:rPr sz="1200" dirty="0">
                <a:latin typeface="Garamond"/>
                <a:cs typeface="Garamond"/>
              </a:rPr>
              <a:t>56</a:t>
            </a:r>
            <a:endParaRPr sz="1200">
              <a:latin typeface="Garamond"/>
              <a:cs typeface="Garamond"/>
            </a:endParaRPr>
          </a:p>
        </p:txBody>
      </p:sp>
      <p:sp>
        <p:nvSpPr>
          <p:cNvPr id="39" name="object 39"/>
          <p:cNvSpPr txBox="1"/>
          <p:nvPr/>
        </p:nvSpPr>
        <p:spPr>
          <a:xfrm>
            <a:off x="1241432" y="3489960"/>
            <a:ext cx="4665980" cy="1257935"/>
          </a:xfrm>
          <a:prstGeom prst="rect">
            <a:avLst/>
          </a:prstGeom>
        </p:spPr>
        <p:txBody>
          <a:bodyPr vert="horz" wrap="square" lIns="0" tIns="0" rIns="0" bIns="0" rtlCol="0">
            <a:spAutoFit/>
          </a:bodyPr>
          <a:lstStyle/>
          <a:p>
            <a:pPr marL="12700" marR="5080">
              <a:lnSpc>
                <a:spcPct val="150000"/>
              </a:lnSpc>
            </a:pPr>
            <a:r>
              <a:rPr sz="1800" b="1" spc="-10" dirty="0">
                <a:latin typeface="Courier New"/>
                <a:cs typeface="Courier New"/>
              </a:rPr>
              <a:t>c1.verser(3000);  c1.retirer(2000);  System.</a:t>
            </a:r>
            <a:r>
              <a:rPr sz="1800" b="1" i="1" spc="-10" dirty="0">
                <a:solidFill>
                  <a:srgbClr val="0000C0"/>
                </a:solidFill>
                <a:latin typeface="Courier New"/>
                <a:cs typeface="Courier New"/>
              </a:rPr>
              <a:t>out</a:t>
            </a:r>
            <a:r>
              <a:rPr sz="1800" b="1" spc="-10" dirty="0">
                <a:latin typeface="Courier New"/>
                <a:cs typeface="Courier New"/>
              </a:rPr>
              <a:t>.println(c1.toString());</a:t>
            </a:r>
            <a:endParaRPr sz="1800">
              <a:latin typeface="Courier New"/>
              <a:cs typeface="Courier New"/>
            </a:endParaRPr>
          </a:p>
        </p:txBody>
      </p:sp>
      <p:sp>
        <p:nvSpPr>
          <p:cNvPr id="40" name="object 40"/>
          <p:cNvSpPr txBox="1"/>
          <p:nvPr/>
        </p:nvSpPr>
        <p:spPr>
          <a:xfrm>
            <a:off x="1104277" y="4724400"/>
            <a:ext cx="5076190" cy="1214755"/>
          </a:xfrm>
          <a:prstGeom prst="rect">
            <a:avLst/>
          </a:prstGeom>
        </p:spPr>
        <p:txBody>
          <a:bodyPr vert="horz" wrap="square" lIns="0" tIns="0" rIns="0" bIns="0" rtlCol="0">
            <a:spAutoFit/>
          </a:bodyPr>
          <a:lstStyle/>
          <a:p>
            <a:pPr marL="149860" marR="5080">
              <a:lnSpc>
                <a:spcPct val="150000"/>
              </a:lnSpc>
            </a:pPr>
            <a:r>
              <a:rPr sz="1800" b="1" spc="-10" dirty="0">
                <a:latin typeface="Courier New"/>
                <a:cs typeface="Courier New"/>
              </a:rPr>
              <a:t>System.</a:t>
            </a:r>
            <a:r>
              <a:rPr sz="1800" b="1" i="1" spc="-10" dirty="0">
                <a:solidFill>
                  <a:srgbClr val="0000C0"/>
                </a:solidFill>
                <a:latin typeface="Courier New"/>
                <a:cs typeface="Courier New"/>
              </a:rPr>
              <a:t>out</a:t>
            </a:r>
            <a:r>
              <a:rPr sz="1800" b="1" spc="-10" dirty="0">
                <a:latin typeface="Courier New"/>
                <a:cs typeface="Courier New"/>
              </a:rPr>
              <a:t>.println(Compte.nbComptes)  System.</a:t>
            </a:r>
            <a:r>
              <a:rPr sz="1800" b="1" i="1" spc="-10" dirty="0">
                <a:solidFill>
                  <a:srgbClr val="0000C0"/>
                </a:solidFill>
                <a:latin typeface="Courier New"/>
                <a:cs typeface="Courier New"/>
              </a:rPr>
              <a:t>out</a:t>
            </a:r>
            <a:r>
              <a:rPr sz="1800" b="1" spc="-10" dirty="0">
                <a:latin typeface="Courier New"/>
                <a:cs typeface="Courier New"/>
              </a:rPr>
              <a:t>.println(c1.nbComptes)</a:t>
            </a:r>
            <a:endParaRPr sz="1800">
              <a:latin typeface="Courier New"/>
              <a:cs typeface="Courier New"/>
            </a:endParaRPr>
          </a:p>
          <a:p>
            <a:pPr marL="12700">
              <a:lnSpc>
                <a:spcPct val="100000"/>
              </a:lnSpc>
              <a:spcBef>
                <a:spcPts val="990"/>
              </a:spcBef>
            </a:pPr>
            <a:r>
              <a:rPr sz="1600" b="1" spc="-5" dirty="0">
                <a:latin typeface="Courier New"/>
                <a:cs typeface="Courier New"/>
              </a:rPr>
              <a:t>}</a:t>
            </a:r>
            <a:endParaRPr sz="1600">
              <a:latin typeface="Courier New"/>
              <a:cs typeface="Courier New"/>
            </a:endParaRPr>
          </a:p>
        </p:txBody>
      </p:sp>
      <p:sp>
        <p:nvSpPr>
          <p:cNvPr id="41" name="object 41"/>
          <p:cNvSpPr txBox="1"/>
          <p:nvPr/>
        </p:nvSpPr>
        <p:spPr>
          <a:xfrm>
            <a:off x="1104277" y="6039103"/>
            <a:ext cx="147320" cy="266065"/>
          </a:xfrm>
          <a:prstGeom prst="rect">
            <a:avLst/>
          </a:prstGeom>
        </p:spPr>
        <p:txBody>
          <a:bodyPr vert="horz" wrap="square" lIns="0" tIns="0" rIns="0" bIns="0" rtlCol="0">
            <a:spAutoFit/>
          </a:bodyPr>
          <a:lstStyle/>
          <a:p>
            <a:pPr marL="12700">
              <a:lnSpc>
                <a:spcPct val="100000"/>
              </a:lnSpc>
            </a:pPr>
            <a:r>
              <a:rPr sz="1600" b="1" spc="-5" dirty="0">
                <a:latin typeface="Courier New"/>
                <a:cs typeface="Courier New"/>
              </a:rPr>
              <a:t>}</a:t>
            </a:r>
            <a:endParaRPr sz="1600">
              <a:latin typeface="Courier New"/>
              <a:cs typeface="Courier New"/>
            </a:endParaRPr>
          </a:p>
        </p:txBody>
      </p:sp>
      <p:sp>
        <p:nvSpPr>
          <p:cNvPr id="42" name="object 42"/>
          <p:cNvSpPr/>
          <p:nvPr/>
        </p:nvSpPr>
        <p:spPr>
          <a:xfrm>
            <a:off x="5920613" y="3777996"/>
            <a:ext cx="1880870" cy="1010919"/>
          </a:xfrm>
          <a:custGeom>
            <a:avLst/>
            <a:gdLst/>
            <a:ahLst/>
            <a:cxnLst/>
            <a:rect l="l" t="t" r="r" b="b"/>
            <a:pathLst>
              <a:path w="1880870" h="1010920">
                <a:moveTo>
                  <a:pt x="9144" y="0"/>
                </a:moveTo>
                <a:lnTo>
                  <a:pt x="0" y="0"/>
                </a:lnTo>
                <a:lnTo>
                  <a:pt x="0" y="1010411"/>
                </a:lnTo>
                <a:lnTo>
                  <a:pt x="1880615" y="1010411"/>
                </a:lnTo>
                <a:lnTo>
                  <a:pt x="1880615" y="1005839"/>
                </a:lnTo>
                <a:lnTo>
                  <a:pt x="9144" y="1005839"/>
                </a:lnTo>
                <a:lnTo>
                  <a:pt x="4572" y="1001267"/>
                </a:lnTo>
                <a:lnTo>
                  <a:pt x="9144" y="1001267"/>
                </a:lnTo>
                <a:lnTo>
                  <a:pt x="9144" y="0"/>
                </a:lnTo>
                <a:close/>
              </a:path>
              <a:path w="1880870" h="1010920">
                <a:moveTo>
                  <a:pt x="9144" y="1001267"/>
                </a:moveTo>
                <a:lnTo>
                  <a:pt x="4572" y="1001267"/>
                </a:lnTo>
                <a:lnTo>
                  <a:pt x="9144" y="1005839"/>
                </a:lnTo>
                <a:lnTo>
                  <a:pt x="9144" y="1001267"/>
                </a:lnTo>
                <a:close/>
              </a:path>
              <a:path w="1880870" h="1010920">
                <a:moveTo>
                  <a:pt x="1871471" y="1001267"/>
                </a:moveTo>
                <a:lnTo>
                  <a:pt x="9144" y="1001267"/>
                </a:lnTo>
                <a:lnTo>
                  <a:pt x="9144" y="1005839"/>
                </a:lnTo>
                <a:lnTo>
                  <a:pt x="1871471" y="1005839"/>
                </a:lnTo>
                <a:lnTo>
                  <a:pt x="1871471" y="1001267"/>
                </a:lnTo>
                <a:close/>
              </a:path>
              <a:path w="1880870" h="1010920">
                <a:moveTo>
                  <a:pt x="1880615" y="0"/>
                </a:moveTo>
                <a:lnTo>
                  <a:pt x="1871471" y="0"/>
                </a:lnTo>
                <a:lnTo>
                  <a:pt x="1871471" y="1005839"/>
                </a:lnTo>
                <a:lnTo>
                  <a:pt x="1876043" y="1001267"/>
                </a:lnTo>
                <a:lnTo>
                  <a:pt x="1880615" y="1001267"/>
                </a:lnTo>
                <a:lnTo>
                  <a:pt x="1880615" y="0"/>
                </a:lnTo>
                <a:close/>
              </a:path>
              <a:path w="1880870" h="1010920">
                <a:moveTo>
                  <a:pt x="1880615" y="1001267"/>
                </a:moveTo>
                <a:lnTo>
                  <a:pt x="1876043" y="1001267"/>
                </a:lnTo>
                <a:lnTo>
                  <a:pt x="1871471" y="1005839"/>
                </a:lnTo>
                <a:lnTo>
                  <a:pt x="1880615" y="1005839"/>
                </a:lnTo>
                <a:lnTo>
                  <a:pt x="1880615" y="1001267"/>
                </a:lnTo>
                <a:close/>
              </a:path>
            </a:pathLst>
          </a:custGeom>
          <a:solidFill>
            <a:srgbClr val="000000"/>
          </a:solidFill>
        </p:spPr>
        <p:txBody>
          <a:bodyPr wrap="square" lIns="0" tIns="0" rIns="0" bIns="0" rtlCol="0"/>
          <a:lstStyle/>
          <a:p>
            <a:endParaRPr/>
          </a:p>
        </p:txBody>
      </p:sp>
      <p:sp>
        <p:nvSpPr>
          <p:cNvPr id="43" name="object 43"/>
          <p:cNvSpPr txBox="1"/>
          <p:nvPr/>
        </p:nvSpPr>
        <p:spPr>
          <a:xfrm>
            <a:off x="5923660" y="3777996"/>
            <a:ext cx="1871980" cy="1005840"/>
          </a:xfrm>
          <a:prstGeom prst="rect">
            <a:avLst/>
          </a:prstGeom>
        </p:spPr>
        <p:txBody>
          <a:bodyPr vert="horz" wrap="square" lIns="0" tIns="15240" rIns="0" bIns="0" rtlCol="0">
            <a:spAutoFit/>
          </a:bodyPr>
          <a:lstStyle/>
          <a:p>
            <a:pPr marL="91440" marR="481330" algn="just">
              <a:lnSpc>
                <a:spcPts val="2520"/>
              </a:lnSpc>
              <a:spcBef>
                <a:spcPts val="120"/>
              </a:spcBef>
            </a:pPr>
            <a:r>
              <a:rPr sz="1400" b="1" spc="-5" dirty="0">
                <a:solidFill>
                  <a:srgbClr val="CC0000"/>
                </a:solidFill>
                <a:latin typeface="Arial"/>
                <a:cs typeface="Arial"/>
              </a:rPr>
              <a:t>verser(float</a:t>
            </a:r>
            <a:r>
              <a:rPr sz="1400" b="1" spc="-100" dirty="0">
                <a:solidFill>
                  <a:srgbClr val="CC0000"/>
                </a:solidFill>
                <a:latin typeface="Arial"/>
                <a:cs typeface="Arial"/>
              </a:rPr>
              <a:t> </a:t>
            </a:r>
            <a:r>
              <a:rPr sz="1400" b="1" dirty="0">
                <a:solidFill>
                  <a:srgbClr val="CC0000"/>
                </a:solidFill>
                <a:latin typeface="Arial"/>
                <a:cs typeface="Arial"/>
              </a:rPr>
              <a:t>mt)  </a:t>
            </a:r>
            <a:r>
              <a:rPr sz="1400" b="1" spc="-5" dirty="0">
                <a:solidFill>
                  <a:srgbClr val="CC0000"/>
                </a:solidFill>
                <a:latin typeface="Arial"/>
                <a:cs typeface="Arial"/>
              </a:rPr>
              <a:t>retirer(float </a:t>
            </a:r>
            <a:r>
              <a:rPr sz="1400" b="1" dirty="0">
                <a:solidFill>
                  <a:srgbClr val="CC0000"/>
                </a:solidFill>
                <a:latin typeface="Arial"/>
                <a:cs typeface="Arial"/>
              </a:rPr>
              <a:t>mt)  </a:t>
            </a:r>
            <a:r>
              <a:rPr sz="1400" b="1" spc="-5" dirty="0">
                <a:solidFill>
                  <a:srgbClr val="CC0000"/>
                </a:solidFill>
                <a:latin typeface="Arial"/>
                <a:cs typeface="Arial"/>
              </a:rPr>
              <a:t>toString()</a:t>
            </a:r>
            <a:endParaRPr sz="1400">
              <a:latin typeface="Arial"/>
              <a:cs typeface="Arial"/>
            </a:endParaRPr>
          </a:p>
        </p:txBody>
      </p:sp>
      <p:sp>
        <p:nvSpPr>
          <p:cNvPr id="44" name="object 44"/>
          <p:cNvSpPr/>
          <p:nvPr/>
        </p:nvSpPr>
        <p:spPr>
          <a:xfrm>
            <a:off x="5925184" y="3781805"/>
            <a:ext cx="1871980" cy="0"/>
          </a:xfrm>
          <a:custGeom>
            <a:avLst/>
            <a:gdLst/>
            <a:ahLst/>
            <a:cxnLst/>
            <a:rect l="l" t="t" r="r" b="b"/>
            <a:pathLst>
              <a:path w="1871979">
                <a:moveTo>
                  <a:pt x="0" y="0"/>
                </a:moveTo>
                <a:lnTo>
                  <a:pt x="1871471" y="0"/>
                </a:lnTo>
              </a:path>
            </a:pathLst>
          </a:custGeom>
          <a:ln w="7619">
            <a:solidFill>
              <a:srgbClr val="000000"/>
            </a:solidFill>
          </a:ln>
        </p:spPr>
        <p:txBody>
          <a:bodyPr wrap="square" lIns="0" tIns="0" rIns="0" bIns="0" rtlCol="0"/>
          <a:lstStyle/>
          <a:p>
            <a:endParaRPr/>
          </a:p>
        </p:txBody>
      </p:sp>
      <p:sp>
        <p:nvSpPr>
          <p:cNvPr id="45" name="object 45"/>
          <p:cNvSpPr/>
          <p:nvPr/>
        </p:nvSpPr>
        <p:spPr>
          <a:xfrm>
            <a:off x="7863713" y="3777996"/>
            <a:ext cx="1880870" cy="1010919"/>
          </a:xfrm>
          <a:custGeom>
            <a:avLst/>
            <a:gdLst/>
            <a:ahLst/>
            <a:cxnLst/>
            <a:rect l="l" t="t" r="r" b="b"/>
            <a:pathLst>
              <a:path w="1880870" h="1010920">
                <a:moveTo>
                  <a:pt x="9143" y="0"/>
                </a:moveTo>
                <a:lnTo>
                  <a:pt x="0" y="0"/>
                </a:lnTo>
                <a:lnTo>
                  <a:pt x="0" y="1010411"/>
                </a:lnTo>
                <a:lnTo>
                  <a:pt x="1880615" y="1010411"/>
                </a:lnTo>
                <a:lnTo>
                  <a:pt x="1880615" y="1005839"/>
                </a:lnTo>
                <a:lnTo>
                  <a:pt x="9143" y="1005839"/>
                </a:lnTo>
                <a:lnTo>
                  <a:pt x="4571" y="1001267"/>
                </a:lnTo>
                <a:lnTo>
                  <a:pt x="9143" y="1001267"/>
                </a:lnTo>
                <a:lnTo>
                  <a:pt x="9143" y="0"/>
                </a:lnTo>
                <a:close/>
              </a:path>
              <a:path w="1880870" h="1010920">
                <a:moveTo>
                  <a:pt x="9143" y="1001267"/>
                </a:moveTo>
                <a:lnTo>
                  <a:pt x="4571" y="1001267"/>
                </a:lnTo>
                <a:lnTo>
                  <a:pt x="9143" y="1005839"/>
                </a:lnTo>
                <a:lnTo>
                  <a:pt x="9143" y="1001267"/>
                </a:lnTo>
                <a:close/>
              </a:path>
              <a:path w="1880870" h="1010920">
                <a:moveTo>
                  <a:pt x="1871471" y="1001267"/>
                </a:moveTo>
                <a:lnTo>
                  <a:pt x="9143" y="1001267"/>
                </a:lnTo>
                <a:lnTo>
                  <a:pt x="9143" y="1005839"/>
                </a:lnTo>
                <a:lnTo>
                  <a:pt x="1871471" y="1005839"/>
                </a:lnTo>
                <a:lnTo>
                  <a:pt x="1871471" y="1001267"/>
                </a:lnTo>
                <a:close/>
              </a:path>
              <a:path w="1880870" h="1010920">
                <a:moveTo>
                  <a:pt x="1880615" y="0"/>
                </a:moveTo>
                <a:lnTo>
                  <a:pt x="1871471" y="0"/>
                </a:lnTo>
                <a:lnTo>
                  <a:pt x="1871471" y="1005839"/>
                </a:lnTo>
                <a:lnTo>
                  <a:pt x="1876043" y="1001267"/>
                </a:lnTo>
                <a:lnTo>
                  <a:pt x="1880615" y="1001267"/>
                </a:lnTo>
                <a:lnTo>
                  <a:pt x="1880615" y="0"/>
                </a:lnTo>
                <a:close/>
              </a:path>
              <a:path w="1880870" h="1010920">
                <a:moveTo>
                  <a:pt x="1880615" y="1001267"/>
                </a:moveTo>
                <a:lnTo>
                  <a:pt x="1876043" y="1001267"/>
                </a:lnTo>
                <a:lnTo>
                  <a:pt x="1871471" y="1005839"/>
                </a:lnTo>
                <a:lnTo>
                  <a:pt x="1880615" y="1005839"/>
                </a:lnTo>
                <a:lnTo>
                  <a:pt x="1880615" y="1001267"/>
                </a:lnTo>
                <a:close/>
              </a:path>
            </a:pathLst>
          </a:custGeom>
          <a:solidFill>
            <a:srgbClr val="000000"/>
          </a:solidFill>
        </p:spPr>
        <p:txBody>
          <a:bodyPr wrap="square" lIns="0" tIns="0" rIns="0" bIns="0" rtlCol="0"/>
          <a:lstStyle/>
          <a:p>
            <a:endParaRPr/>
          </a:p>
        </p:txBody>
      </p:sp>
      <p:sp>
        <p:nvSpPr>
          <p:cNvPr id="46" name="object 46"/>
          <p:cNvSpPr txBox="1"/>
          <p:nvPr/>
        </p:nvSpPr>
        <p:spPr>
          <a:xfrm>
            <a:off x="7945513" y="3764788"/>
            <a:ext cx="1316355" cy="978535"/>
          </a:xfrm>
          <a:prstGeom prst="rect">
            <a:avLst/>
          </a:prstGeom>
        </p:spPr>
        <p:txBody>
          <a:bodyPr vert="horz" wrap="square" lIns="0" tIns="0" rIns="0" bIns="0" rtlCol="0">
            <a:spAutoFit/>
          </a:bodyPr>
          <a:lstStyle/>
          <a:p>
            <a:pPr marL="12700" marR="5080" algn="just">
              <a:lnSpc>
                <a:spcPct val="150000"/>
              </a:lnSpc>
            </a:pPr>
            <a:r>
              <a:rPr sz="1400" b="1" spc="-5" dirty="0">
                <a:solidFill>
                  <a:srgbClr val="CC0000"/>
                </a:solidFill>
                <a:latin typeface="Arial"/>
                <a:cs typeface="Arial"/>
              </a:rPr>
              <a:t>verser(float</a:t>
            </a:r>
            <a:r>
              <a:rPr sz="1400" b="1" spc="-100" dirty="0">
                <a:solidFill>
                  <a:srgbClr val="CC0000"/>
                </a:solidFill>
                <a:latin typeface="Arial"/>
                <a:cs typeface="Arial"/>
              </a:rPr>
              <a:t> </a:t>
            </a:r>
            <a:r>
              <a:rPr sz="1400" b="1" dirty="0">
                <a:solidFill>
                  <a:srgbClr val="CC0000"/>
                </a:solidFill>
                <a:latin typeface="Arial"/>
                <a:cs typeface="Arial"/>
              </a:rPr>
              <a:t>mt)  </a:t>
            </a:r>
            <a:r>
              <a:rPr sz="1400" b="1" spc="-5" dirty="0">
                <a:solidFill>
                  <a:srgbClr val="CC0000"/>
                </a:solidFill>
                <a:latin typeface="Arial"/>
                <a:cs typeface="Arial"/>
              </a:rPr>
              <a:t>retirer(float </a:t>
            </a:r>
            <a:r>
              <a:rPr sz="1400" b="1" dirty="0">
                <a:solidFill>
                  <a:srgbClr val="CC0000"/>
                </a:solidFill>
                <a:latin typeface="Arial"/>
                <a:cs typeface="Arial"/>
              </a:rPr>
              <a:t>mt)  </a:t>
            </a:r>
            <a:r>
              <a:rPr sz="1400" b="1" spc="-5" dirty="0">
                <a:solidFill>
                  <a:srgbClr val="CC0000"/>
                </a:solidFill>
                <a:latin typeface="Arial"/>
                <a:cs typeface="Arial"/>
              </a:rPr>
              <a:t>toString()</a:t>
            </a:r>
            <a:endParaRPr sz="1400">
              <a:latin typeface="Arial"/>
              <a:cs typeface="Arial"/>
            </a:endParaRPr>
          </a:p>
        </p:txBody>
      </p:sp>
      <p:sp>
        <p:nvSpPr>
          <p:cNvPr id="47" name="object 47"/>
          <p:cNvSpPr/>
          <p:nvPr/>
        </p:nvSpPr>
        <p:spPr>
          <a:xfrm>
            <a:off x="7868284" y="3781805"/>
            <a:ext cx="1871980" cy="0"/>
          </a:xfrm>
          <a:custGeom>
            <a:avLst/>
            <a:gdLst/>
            <a:ahLst/>
            <a:cxnLst/>
            <a:rect l="l" t="t" r="r" b="b"/>
            <a:pathLst>
              <a:path w="1871979">
                <a:moveTo>
                  <a:pt x="0" y="0"/>
                </a:moveTo>
                <a:lnTo>
                  <a:pt x="1871472" y="0"/>
                </a:lnTo>
              </a:path>
            </a:pathLst>
          </a:custGeom>
          <a:ln w="7619">
            <a:solidFill>
              <a:srgbClr val="000000"/>
            </a:solidFill>
          </a:ln>
        </p:spPr>
        <p:txBody>
          <a:bodyPr wrap="square" lIns="0" tIns="0" rIns="0" bIns="0" rtlCol="0"/>
          <a:lstStyle/>
          <a:p>
            <a:endParaRPr/>
          </a:p>
        </p:txBody>
      </p:sp>
      <p:sp>
        <p:nvSpPr>
          <p:cNvPr id="48" name="object 48"/>
          <p:cNvSpPr/>
          <p:nvPr/>
        </p:nvSpPr>
        <p:spPr>
          <a:xfrm>
            <a:off x="5917565" y="3777996"/>
            <a:ext cx="1882139" cy="1010919"/>
          </a:xfrm>
          <a:custGeom>
            <a:avLst/>
            <a:gdLst/>
            <a:ahLst/>
            <a:cxnLst/>
            <a:rect l="l" t="t" r="r" b="b"/>
            <a:pathLst>
              <a:path w="1882140" h="1010920">
                <a:moveTo>
                  <a:pt x="10668" y="0"/>
                </a:moveTo>
                <a:lnTo>
                  <a:pt x="0" y="0"/>
                </a:lnTo>
                <a:lnTo>
                  <a:pt x="0" y="1010411"/>
                </a:lnTo>
                <a:lnTo>
                  <a:pt x="1882139" y="1010411"/>
                </a:lnTo>
                <a:lnTo>
                  <a:pt x="1882139" y="1005839"/>
                </a:lnTo>
                <a:lnTo>
                  <a:pt x="10668" y="1005839"/>
                </a:lnTo>
                <a:lnTo>
                  <a:pt x="6096" y="1001267"/>
                </a:lnTo>
                <a:lnTo>
                  <a:pt x="10668" y="1001267"/>
                </a:lnTo>
                <a:lnTo>
                  <a:pt x="10668" y="0"/>
                </a:lnTo>
                <a:close/>
              </a:path>
              <a:path w="1882140" h="1010920">
                <a:moveTo>
                  <a:pt x="10668" y="1001267"/>
                </a:moveTo>
                <a:lnTo>
                  <a:pt x="6096" y="1001267"/>
                </a:lnTo>
                <a:lnTo>
                  <a:pt x="10668" y="1005839"/>
                </a:lnTo>
                <a:lnTo>
                  <a:pt x="10668" y="1001267"/>
                </a:lnTo>
                <a:close/>
              </a:path>
              <a:path w="1882140" h="1010920">
                <a:moveTo>
                  <a:pt x="1872995" y="1001267"/>
                </a:moveTo>
                <a:lnTo>
                  <a:pt x="10668" y="1001267"/>
                </a:lnTo>
                <a:lnTo>
                  <a:pt x="10668" y="1005839"/>
                </a:lnTo>
                <a:lnTo>
                  <a:pt x="1872995" y="1005839"/>
                </a:lnTo>
                <a:lnTo>
                  <a:pt x="1872995" y="1001267"/>
                </a:lnTo>
                <a:close/>
              </a:path>
              <a:path w="1882140" h="1010920">
                <a:moveTo>
                  <a:pt x="1882139" y="0"/>
                </a:moveTo>
                <a:lnTo>
                  <a:pt x="1872995" y="0"/>
                </a:lnTo>
                <a:lnTo>
                  <a:pt x="1872995" y="1005839"/>
                </a:lnTo>
                <a:lnTo>
                  <a:pt x="1877567" y="1001267"/>
                </a:lnTo>
                <a:lnTo>
                  <a:pt x="1882139" y="1001267"/>
                </a:lnTo>
                <a:lnTo>
                  <a:pt x="1882139" y="0"/>
                </a:lnTo>
                <a:close/>
              </a:path>
              <a:path w="1882140" h="1010920">
                <a:moveTo>
                  <a:pt x="1882139" y="1001267"/>
                </a:moveTo>
                <a:lnTo>
                  <a:pt x="1877567" y="1001267"/>
                </a:lnTo>
                <a:lnTo>
                  <a:pt x="1872995" y="1005839"/>
                </a:lnTo>
                <a:lnTo>
                  <a:pt x="1882139" y="1005839"/>
                </a:lnTo>
                <a:lnTo>
                  <a:pt x="1882139" y="1001267"/>
                </a:lnTo>
                <a:close/>
              </a:path>
            </a:pathLst>
          </a:custGeom>
          <a:solidFill>
            <a:srgbClr val="000000"/>
          </a:solidFill>
        </p:spPr>
        <p:txBody>
          <a:bodyPr wrap="square" lIns="0" tIns="0" rIns="0" bIns="0" rtlCol="0"/>
          <a:lstStyle/>
          <a:p>
            <a:endParaRPr/>
          </a:p>
        </p:txBody>
      </p:sp>
      <p:sp>
        <p:nvSpPr>
          <p:cNvPr id="49" name="object 49"/>
          <p:cNvSpPr txBox="1"/>
          <p:nvPr/>
        </p:nvSpPr>
        <p:spPr>
          <a:xfrm>
            <a:off x="5923660" y="3777996"/>
            <a:ext cx="1871980" cy="1005840"/>
          </a:xfrm>
          <a:prstGeom prst="rect">
            <a:avLst/>
          </a:prstGeom>
        </p:spPr>
        <p:txBody>
          <a:bodyPr vert="horz" wrap="square" lIns="0" tIns="15240" rIns="0" bIns="0" rtlCol="0">
            <a:spAutoFit/>
          </a:bodyPr>
          <a:lstStyle/>
          <a:p>
            <a:pPr marL="89535" marR="482600" algn="just">
              <a:lnSpc>
                <a:spcPts val="2520"/>
              </a:lnSpc>
              <a:spcBef>
                <a:spcPts val="120"/>
              </a:spcBef>
            </a:pPr>
            <a:r>
              <a:rPr sz="1400" b="1" spc="-5" dirty="0">
                <a:solidFill>
                  <a:srgbClr val="CC0000"/>
                </a:solidFill>
                <a:latin typeface="Arial"/>
                <a:cs typeface="Arial"/>
              </a:rPr>
              <a:t>verser(float</a:t>
            </a:r>
            <a:r>
              <a:rPr sz="1400" b="1" spc="-100" dirty="0">
                <a:solidFill>
                  <a:srgbClr val="CC0000"/>
                </a:solidFill>
                <a:latin typeface="Arial"/>
                <a:cs typeface="Arial"/>
              </a:rPr>
              <a:t> </a:t>
            </a:r>
            <a:r>
              <a:rPr sz="1400" b="1" dirty="0">
                <a:solidFill>
                  <a:srgbClr val="CC0000"/>
                </a:solidFill>
                <a:latin typeface="Arial"/>
                <a:cs typeface="Arial"/>
              </a:rPr>
              <a:t>mt)  </a:t>
            </a:r>
            <a:r>
              <a:rPr sz="1400" b="1" spc="-5" dirty="0">
                <a:solidFill>
                  <a:srgbClr val="CC0000"/>
                </a:solidFill>
                <a:latin typeface="Arial"/>
                <a:cs typeface="Arial"/>
              </a:rPr>
              <a:t>retirer(float </a:t>
            </a:r>
            <a:r>
              <a:rPr sz="1400" b="1" dirty="0">
                <a:solidFill>
                  <a:srgbClr val="CC0000"/>
                </a:solidFill>
                <a:latin typeface="Arial"/>
                <a:cs typeface="Arial"/>
              </a:rPr>
              <a:t>mt)  </a:t>
            </a:r>
            <a:r>
              <a:rPr sz="1400" b="1" spc="-5" dirty="0">
                <a:solidFill>
                  <a:srgbClr val="CC0000"/>
                </a:solidFill>
                <a:latin typeface="Arial"/>
                <a:cs typeface="Arial"/>
              </a:rPr>
              <a:t>toString()</a:t>
            </a:r>
            <a:endParaRPr sz="1400">
              <a:latin typeface="Arial"/>
              <a:cs typeface="Arial"/>
            </a:endParaRPr>
          </a:p>
        </p:txBody>
      </p:sp>
      <p:sp>
        <p:nvSpPr>
          <p:cNvPr id="50" name="object 50"/>
          <p:cNvSpPr/>
          <p:nvPr/>
        </p:nvSpPr>
        <p:spPr>
          <a:xfrm>
            <a:off x="5923660" y="3781805"/>
            <a:ext cx="1871980" cy="0"/>
          </a:xfrm>
          <a:custGeom>
            <a:avLst/>
            <a:gdLst/>
            <a:ahLst/>
            <a:cxnLst/>
            <a:rect l="l" t="t" r="r" b="b"/>
            <a:pathLst>
              <a:path w="1871979">
                <a:moveTo>
                  <a:pt x="0" y="0"/>
                </a:moveTo>
                <a:lnTo>
                  <a:pt x="1871471" y="0"/>
                </a:lnTo>
              </a:path>
            </a:pathLst>
          </a:custGeom>
          <a:ln w="7619">
            <a:solidFill>
              <a:srgbClr val="000000"/>
            </a:solidFill>
          </a:ln>
        </p:spPr>
        <p:txBody>
          <a:bodyPr wrap="square" lIns="0" tIns="0" rIns="0" bIns="0" rtlCol="0"/>
          <a:lstStyle/>
          <a:p>
            <a:endParaRPr/>
          </a:p>
        </p:txBody>
      </p:sp>
      <p:sp>
        <p:nvSpPr>
          <p:cNvPr id="51" name="object 51"/>
          <p:cNvSpPr/>
          <p:nvPr/>
        </p:nvSpPr>
        <p:spPr>
          <a:xfrm>
            <a:off x="5923660" y="3777996"/>
            <a:ext cx="1871980" cy="1005840"/>
          </a:xfrm>
          <a:custGeom>
            <a:avLst/>
            <a:gdLst/>
            <a:ahLst/>
            <a:cxnLst/>
            <a:rect l="l" t="t" r="r" b="b"/>
            <a:pathLst>
              <a:path w="1871979" h="1005839">
                <a:moveTo>
                  <a:pt x="0" y="1005839"/>
                </a:moveTo>
                <a:lnTo>
                  <a:pt x="1871471" y="1005839"/>
                </a:lnTo>
                <a:lnTo>
                  <a:pt x="1871471" y="0"/>
                </a:lnTo>
                <a:lnTo>
                  <a:pt x="0" y="0"/>
                </a:lnTo>
                <a:lnTo>
                  <a:pt x="0" y="1005839"/>
                </a:lnTo>
                <a:close/>
              </a:path>
            </a:pathLst>
          </a:custGeom>
          <a:solidFill>
            <a:srgbClr val="FFFFFF"/>
          </a:solidFill>
        </p:spPr>
        <p:txBody>
          <a:bodyPr wrap="square" lIns="0" tIns="0" rIns="0" bIns="0" rtlCol="0"/>
          <a:lstStyle/>
          <a:p>
            <a:endParaRPr/>
          </a:p>
        </p:txBody>
      </p:sp>
      <p:sp>
        <p:nvSpPr>
          <p:cNvPr id="52" name="object 52"/>
          <p:cNvSpPr/>
          <p:nvPr/>
        </p:nvSpPr>
        <p:spPr>
          <a:xfrm>
            <a:off x="5917565" y="3777996"/>
            <a:ext cx="1882139" cy="1010919"/>
          </a:xfrm>
          <a:custGeom>
            <a:avLst/>
            <a:gdLst/>
            <a:ahLst/>
            <a:cxnLst/>
            <a:rect l="l" t="t" r="r" b="b"/>
            <a:pathLst>
              <a:path w="1882140" h="1010920">
                <a:moveTo>
                  <a:pt x="10668" y="0"/>
                </a:moveTo>
                <a:lnTo>
                  <a:pt x="0" y="0"/>
                </a:lnTo>
                <a:lnTo>
                  <a:pt x="0" y="1010411"/>
                </a:lnTo>
                <a:lnTo>
                  <a:pt x="1882139" y="1010411"/>
                </a:lnTo>
                <a:lnTo>
                  <a:pt x="1882139" y="1005839"/>
                </a:lnTo>
                <a:lnTo>
                  <a:pt x="10668" y="1005839"/>
                </a:lnTo>
                <a:lnTo>
                  <a:pt x="6096" y="1001267"/>
                </a:lnTo>
                <a:lnTo>
                  <a:pt x="10668" y="1001267"/>
                </a:lnTo>
                <a:lnTo>
                  <a:pt x="10668" y="0"/>
                </a:lnTo>
                <a:close/>
              </a:path>
              <a:path w="1882140" h="1010920">
                <a:moveTo>
                  <a:pt x="10668" y="1001267"/>
                </a:moveTo>
                <a:lnTo>
                  <a:pt x="6096" y="1001267"/>
                </a:lnTo>
                <a:lnTo>
                  <a:pt x="10668" y="1005839"/>
                </a:lnTo>
                <a:lnTo>
                  <a:pt x="10668" y="1001267"/>
                </a:lnTo>
                <a:close/>
              </a:path>
              <a:path w="1882140" h="1010920">
                <a:moveTo>
                  <a:pt x="1872995" y="1001267"/>
                </a:moveTo>
                <a:lnTo>
                  <a:pt x="10668" y="1001267"/>
                </a:lnTo>
                <a:lnTo>
                  <a:pt x="10668" y="1005839"/>
                </a:lnTo>
                <a:lnTo>
                  <a:pt x="1872995" y="1005839"/>
                </a:lnTo>
                <a:lnTo>
                  <a:pt x="1872995" y="1001267"/>
                </a:lnTo>
                <a:close/>
              </a:path>
              <a:path w="1882140" h="1010920">
                <a:moveTo>
                  <a:pt x="1882139" y="0"/>
                </a:moveTo>
                <a:lnTo>
                  <a:pt x="1872995" y="0"/>
                </a:lnTo>
                <a:lnTo>
                  <a:pt x="1872995" y="1005839"/>
                </a:lnTo>
                <a:lnTo>
                  <a:pt x="1877567" y="1001267"/>
                </a:lnTo>
                <a:lnTo>
                  <a:pt x="1882139" y="1001267"/>
                </a:lnTo>
                <a:lnTo>
                  <a:pt x="1882139" y="0"/>
                </a:lnTo>
                <a:close/>
              </a:path>
              <a:path w="1882140" h="1010920">
                <a:moveTo>
                  <a:pt x="1882139" y="1001267"/>
                </a:moveTo>
                <a:lnTo>
                  <a:pt x="1877567" y="1001267"/>
                </a:lnTo>
                <a:lnTo>
                  <a:pt x="1872995" y="1005839"/>
                </a:lnTo>
                <a:lnTo>
                  <a:pt x="1882139" y="1005839"/>
                </a:lnTo>
                <a:lnTo>
                  <a:pt x="1882139" y="1001267"/>
                </a:lnTo>
                <a:close/>
              </a:path>
            </a:pathLst>
          </a:custGeom>
          <a:solidFill>
            <a:srgbClr val="000000"/>
          </a:solidFill>
        </p:spPr>
        <p:txBody>
          <a:bodyPr wrap="square" lIns="0" tIns="0" rIns="0" bIns="0" rtlCol="0"/>
          <a:lstStyle/>
          <a:p>
            <a:endParaRPr/>
          </a:p>
        </p:txBody>
      </p:sp>
      <p:sp>
        <p:nvSpPr>
          <p:cNvPr id="53" name="object 53"/>
          <p:cNvSpPr txBox="1"/>
          <p:nvPr/>
        </p:nvSpPr>
        <p:spPr>
          <a:xfrm>
            <a:off x="6000889" y="3764788"/>
            <a:ext cx="1316355" cy="978535"/>
          </a:xfrm>
          <a:prstGeom prst="rect">
            <a:avLst/>
          </a:prstGeom>
        </p:spPr>
        <p:txBody>
          <a:bodyPr vert="horz" wrap="square" lIns="0" tIns="0" rIns="0" bIns="0" rtlCol="0">
            <a:spAutoFit/>
          </a:bodyPr>
          <a:lstStyle/>
          <a:p>
            <a:pPr marL="12700" marR="5080" algn="just">
              <a:lnSpc>
                <a:spcPct val="150000"/>
              </a:lnSpc>
            </a:pPr>
            <a:r>
              <a:rPr sz="1400" b="1" spc="-5" dirty="0">
                <a:solidFill>
                  <a:srgbClr val="CC0000"/>
                </a:solidFill>
                <a:latin typeface="Arial"/>
                <a:cs typeface="Arial"/>
              </a:rPr>
              <a:t>verser(float</a:t>
            </a:r>
            <a:r>
              <a:rPr sz="1400" b="1" spc="-100" dirty="0">
                <a:solidFill>
                  <a:srgbClr val="CC0000"/>
                </a:solidFill>
                <a:latin typeface="Arial"/>
                <a:cs typeface="Arial"/>
              </a:rPr>
              <a:t> </a:t>
            </a:r>
            <a:r>
              <a:rPr sz="1400" b="1" dirty="0">
                <a:solidFill>
                  <a:srgbClr val="CC0000"/>
                </a:solidFill>
                <a:latin typeface="Arial"/>
                <a:cs typeface="Arial"/>
              </a:rPr>
              <a:t>mt)  </a:t>
            </a:r>
            <a:r>
              <a:rPr sz="1400" b="1" spc="-5" dirty="0">
                <a:solidFill>
                  <a:srgbClr val="CC0000"/>
                </a:solidFill>
                <a:latin typeface="Arial"/>
                <a:cs typeface="Arial"/>
              </a:rPr>
              <a:t>retirer(float </a:t>
            </a:r>
            <a:r>
              <a:rPr sz="1400" b="1" dirty="0">
                <a:solidFill>
                  <a:srgbClr val="CC0000"/>
                </a:solidFill>
                <a:latin typeface="Arial"/>
                <a:cs typeface="Arial"/>
              </a:rPr>
              <a:t>mt)  </a:t>
            </a:r>
            <a:r>
              <a:rPr sz="1400" b="1" spc="-5" dirty="0">
                <a:solidFill>
                  <a:srgbClr val="CC0000"/>
                </a:solidFill>
                <a:latin typeface="Arial"/>
                <a:cs typeface="Arial"/>
              </a:rPr>
              <a:t>toString()</a:t>
            </a:r>
            <a:endParaRPr sz="1400">
              <a:latin typeface="Arial"/>
              <a:cs typeface="Arial"/>
            </a:endParaRPr>
          </a:p>
        </p:txBody>
      </p:sp>
      <p:sp>
        <p:nvSpPr>
          <p:cNvPr id="54" name="object 54"/>
          <p:cNvSpPr/>
          <p:nvPr/>
        </p:nvSpPr>
        <p:spPr>
          <a:xfrm>
            <a:off x="5923660" y="3781805"/>
            <a:ext cx="1871980" cy="0"/>
          </a:xfrm>
          <a:custGeom>
            <a:avLst/>
            <a:gdLst/>
            <a:ahLst/>
            <a:cxnLst/>
            <a:rect l="l" t="t" r="r" b="b"/>
            <a:pathLst>
              <a:path w="1871979">
                <a:moveTo>
                  <a:pt x="0" y="0"/>
                </a:moveTo>
                <a:lnTo>
                  <a:pt x="1871471" y="0"/>
                </a:lnTo>
              </a:path>
            </a:pathLst>
          </a:custGeom>
          <a:ln w="7619">
            <a:solidFill>
              <a:srgbClr val="000000"/>
            </a:solidFill>
          </a:ln>
        </p:spPr>
        <p:txBody>
          <a:bodyPr wrap="square" lIns="0" tIns="0" rIns="0" bIns="0" rtlCol="0"/>
          <a:lstStyle/>
          <a:p>
            <a:endParaRPr/>
          </a:p>
        </p:txBody>
      </p:sp>
      <p:sp>
        <p:nvSpPr>
          <p:cNvPr id="55" name="object 55"/>
          <p:cNvSpPr/>
          <p:nvPr/>
        </p:nvSpPr>
        <p:spPr>
          <a:xfrm>
            <a:off x="3401440" y="6228588"/>
            <a:ext cx="3240405" cy="862965"/>
          </a:xfrm>
          <a:custGeom>
            <a:avLst/>
            <a:gdLst/>
            <a:ahLst/>
            <a:cxnLst/>
            <a:rect l="l" t="t" r="r" b="b"/>
            <a:pathLst>
              <a:path w="3240404" h="862965">
                <a:moveTo>
                  <a:pt x="0" y="862584"/>
                </a:moveTo>
                <a:lnTo>
                  <a:pt x="3240024" y="862584"/>
                </a:lnTo>
                <a:lnTo>
                  <a:pt x="3240024" y="0"/>
                </a:lnTo>
                <a:lnTo>
                  <a:pt x="0" y="0"/>
                </a:lnTo>
                <a:lnTo>
                  <a:pt x="0" y="862584"/>
                </a:lnTo>
                <a:close/>
              </a:path>
            </a:pathLst>
          </a:custGeom>
          <a:solidFill>
            <a:srgbClr val="000000"/>
          </a:solidFill>
        </p:spPr>
        <p:txBody>
          <a:bodyPr wrap="square" lIns="0" tIns="0" rIns="0" bIns="0" rtlCol="0"/>
          <a:lstStyle/>
          <a:p>
            <a:endParaRPr/>
          </a:p>
        </p:txBody>
      </p:sp>
      <p:sp>
        <p:nvSpPr>
          <p:cNvPr id="56" name="object 56"/>
          <p:cNvSpPr/>
          <p:nvPr/>
        </p:nvSpPr>
        <p:spPr>
          <a:xfrm>
            <a:off x="3396869" y="6224015"/>
            <a:ext cx="3251200" cy="873760"/>
          </a:xfrm>
          <a:custGeom>
            <a:avLst/>
            <a:gdLst/>
            <a:ahLst/>
            <a:cxnLst/>
            <a:rect l="l" t="t" r="r" b="b"/>
            <a:pathLst>
              <a:path w="3251200" h="873759">
                <a:moveTo>
                  <a:pt x="3250691" y="0"/>
                </a:moveTo>
                <a:lnTo>
                  <a:pt x="0" y="0"/>
                </a:lnTo>
                <a:lnTo>
                  <a:pt x="0" y="873252"/>
                </a:lnTo>
                <a:lnTo>
                  <a:pt x="3250691" y="873252"/>
                </a:lnTo>
                <a:lnTo>
                  <a:pt x="3250691" y="867156"/>
                </a:lnTo>
                <a:lnTo>
                  <a:pt x="10667" y="867156"/>
                </a:lnTo>
                <a:lnTo>
                  <a:pt x="4571" y="862584"/>
                </a:lnTo>
                <a:lnTo>
                  <a:pt x="10667" y="862584"/>
                </a:lnTo>
                <a:lnTo>
                  <a:pt x="10667" y="9144"/>
                </a:lnTo>
                <a:lnTo>
                  <a:pt x="4571" y="9144"/>
                </a:lnTo>
                <a:lnTo>
                  <a:pt x="10667" y="4572"/>
                </a:lnTo>
                <a:lnTo>
                  <a:pt x="3250691" y="4572"/>
                </a:lnTo>
                <a:lnTo>
                  <a:pt x="3250691" y="0"/>
                </a:lnTo>
                <a:close/>
              </a:path>
              <a:path w="3251200" h="873759">
                <a:moveTo>
                  <a:pt x="10667" y="862584"/>
                </a:moveTo>
                <a:lnTo>
                  <a:pt x="4571" y="862584"/>
                </a:lnTo>
                <a:lnTo>
                  <a:pt x="10667" y="867156"/>
                </a:lnTo>
                <a:lnTo>
                  <a:pt x="10667" y="862584"/>
                </a:lnTo>
                <a:close/>
              </a:path>
              <a:path w="3251200" h="873759">
                <a:moveTo>
                  <a:pt x="3240024" y="862584"/>
                </a:moveTo>
                <a:lnTo>
                  <a:pt x="10667" y="862584"/>
                </a:lnTo>
                <a:lnTo>
                  <a:pt x="10667" y="867156"/>
                </a:lnTo>
                <a:lnTo>
                  <a:pt x="3240024" y="867156"/>
                </a:lnTo>
                <a:lnTo>
                  <a:pt x="3240024" y="862584"/>
                </a:lnTo>
                <a:close/>
              </a:path>
              <a:path w="3251200" h="873759">
                <a:moveTo>
                  <a:pt x="3240024" y="4572"/>
                </a:moveTo>
                <a:lnTo>
                  <a:pt x="3240024" y="867156"/>
                </a:lnTo>
                <a:lnTo>
                  <a:pt x="3244596" y="862584"/>
                </a:lnTo>
                <a:lnTo>
                  <a:pt x="3250691" y="862584"/>
                </a:lnTo>
                <a:lnTo>
                  <a:pt x="3250691" y="9144"/>
                </a:lnTo>
                <a:lnTo>
                  <a:pt x="3244596" y="9144"/>
                </a:lnTo>
                <a:lnTo>
                  <a:pt x="3240024" y="4572"/>
                </a:lnTo>
                <a:close/>
              </a:path>
              <a:path w="3251200" h="873759">
                <a:moveTo>
                  <a:pt x="3250691" y="862584"/>
                </a:moveTo>
                <a:lnTo>
                  <a:pt x="3244596" y="862584"/>
                </a:lnTo>
                <a:lnTo>
                  <a:pt x="3240024" y="867156"/>
                </a:lnTo>
                <a:lnTo>
                  <a:pt x="3250691" y="867156"/>
                </a:lnTo>
                <a:lnTo>
                  <a:pt x="3250691" y="862584"/>
                </a:lnTo>
                <a:close/>
              </a:path>
              <a:path w="3251200" h="873759">
                <a:moveTo>
                  <a:pt x="10667" y="4572"/>
                </a:moveTo>
                <a:lnTo>
                  <a:pt x="4571" y="9144"/>
                </a:lnTo>
                <a:lnTo>
                  <a:pt x="10667" y="9144"/>
                </a:lnTo>
                <a:lnTo>
                  <a:pt x="10667" y="4572"/>
                </a:lnTo>
                <a:close/>
              </a:path>
              <a:path w="3251200" h="873759">
                <a:moveTo>
                  <a:pt x="3240024" y="4572"/>
                </a:moveTo>
                <a:lnTo>
                  <a:pt x="10667" y="4572"/>
                </a:lnTo>
                <a:lnTo>
                  <a:pt x="10667" y="9144"/>
                </a:lnTo>
                <a:lnTo>
                  <a:pt x="3240024" y="9144"/>
                </a:lnTo>
                <a:lnTo>
                  <a:pt x="3240024" y="4572"/>
                </a:lnTo>
                <a:close/>
              </a:path>
              <a:path w="3251200" h="873759">
                <a:moveTo>
                  <a:pt x="3250691" y="4572"/>
                </a:moveTo>
                <a:lnTo>
                  <a:pt x="3240024" y="4572"/>
                </a:lnTo>
                <a:lnTo>
                  <a:pt x="3244596" y="9144"/>
                </a:lnTo>
                <a:lnTo>
                  <a:pt x="3250691" y="9144"/>
                </a:lnTo>
                <a:lnTo>
                  <a:pt x="3250691" y="4572"/>
                </a:lnTo>
                <a:close/>
              </a:path>
            </a:pathLst>
          </a:custGeom>
          <a:solidFill>
            <a:srgbClr val="800000"/>
          </a:solidFill>
        </p:spPr>
        <p:txBody>
          <a:bodyPr wrap="square" lIns="0" tIns="0" rIns="0" bIns="0" rtlCol="0"/>
          <a:lstStyle/>
          <a:p>
            <a:endParaRPr/>
          </a:p>
        </p:txBody>
      </p:sp>
      <p:sp>
        <p:nvSpPr>
          <p:cNvPr id="57" name="object 57"/>
          <p:cNvSpPr txBox="1"/>
          <p:nvPr/>
        </p:nvSpPr>
        <p:spPr>
          <a:xfrm>
            <a:off x="3480193" y="6242303"/>
            <a:ext cx="2308860" cy="842644"/>
          </a:xfrm>
          <a:prstGeom prst="rect">
            <a:avLst/>
          </a:prstGeom>
        </p:spPr>
        <p:txBody>
          <a:bodyPr vert="horz" wrap="square" lIns="0" tIns="0" rIns="0" bIns="0" rtlCol="0">
            <a:spAutoFit/>
          </a:bodyPr>
          <a:lstStyle/>
          <a:p>
            <a:pPr marL="12700">
              <a:lnSpc>
                <a:spcPct val="100000"/>
              </a:lnSpc>
            </a:pPr>
            <a:r>
              <a:rPr sz="1800" b="1" spc="-5" dirty="0">
                <a:solidFill>
                  <a:srgbClr val="FFFFFF"/>
                </a:solidFill>
                <a:latin typeface="Arial"/>
                <a:cs typeface="Arial"/>
              </a:rPr>
              <a:t>Code=1  Solde=</a:t>
            </a:r>
            <a:r>
              <a:rPr sz="1800" b="1" spc="-70" dirty="0">
                <a:solidFill>
                  <a:srgbClr val="FFFFFF"/>
                </a:solidFill>
                <a:latin typeface="Arial"/>
                <a:cs typeface="Arial"/>
              </a:rPr>
              <a:t> </a:t>
            </a:r>
            <a:r>
              <a:rPr sz="1800" b="1" spc="-10" dirty="0">
                <a:solidFill>
                  <a:srgbClr val="FFFFFF"/>
                </a:solidFill>
                <a:latin typeface="Arial"/>
                <a:cs typeface="Arial"/>
              </a:rPr>
              <a:t>6000</a:t>
            </a:r>
            <a:endParaRPr sz="1800">
              <a:latin typeface="Arial"/>
              <a:cs typeface="Arial"/>
            </a:endParaRPr>
          </a:p>
          <a:p>
            <a:pPr marL="12700">
              <a:lnSpc>
                <a:spcPct val="100000"/>
              </a:lnSpc>
            </a:pPr>
            <a:r>
              <a:rPr sz="1800" b="1" dirty="0">
                <a:solidFill>
                  <a:srgbClr val="FFFFFF"/>
                </a:solidFill>
                <a:latin typeface="Arial"/>
                <a:cs typeface="Arial"/>
              </a:rPr>
              <a:t>2</a:t>
            </a:r>
            <a:endParaRPr sz="1800">
              <a:latin typeface="Arial"/>
              <a:cs typeface="Arial"/>
            </a:endParaRPr>
          </a:p>
          <a:p>
            <a:pPr marL="12700">
              <a:lnSpc>
                <a:spcPct val="100000"/>
              </a:lnSpc>
            </a:pPr>
            <a:r>
              <a:rPr sz="1800" b="1" dirty="0">
                <a:solidFill>
                  <a:srgbClr val="FFFFFF"/>
                </a:solidFill>
                <a:latin typeface="Arial"/>
                <a:cs typeface="Arial"/>
              </a:rPr>
              <a:t>2</a:t>
            </a:r>
            <a:endParaRPr sz="1800">
              <a:latin typeface="Arial"/>
              <a:cs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3800" dirty="0"/>
              <a:t>Destruction des objets : Garbage</a:t>
            </a:r>
            <a:r>
              <a:rPr sz="3800" spc="-85" dirty="0"/>
              <a:t> </a:t>
            </a:r>
            <a:r>
              <a:rPr sz="3800" dirty="0"/>
              <a:t>Collector</a:t>
            </a:r>
            <a:endParaRPr sz="3800"/>
          </a:p>
        </p:txBody>
      </p:sp>
      <p:sp>
        <p:nvSpPr>
          <p:cNvPr id="8" name="object 8"/>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79</a:t>
            </a:fld>
            <a:endParaRPr dirty="0"/>
          </a:p>
        </p:txBody>
      </p:sp>
      <p:sp>
        <p:nvSpPr>
          <p:cNvPr id="3" name="object 3"/>
          <p:cNvSpPr/>
          <p:nvPr/>
        </p:nvSpPr>
        <p:spPr>
          <a:xfrm>
            <a:off x="774072" y="3777996"/>
            <a:ext cx="9144000" cy="3429000"/>
          </a:xfrm>
          <a:custGeom>
            <a:avLst/>
            <a:gdLst/>
            <a:ahLst/>
            <a:cxnLst/>
            <a:rect l="l" t="t" r="r" b="b"/>
            <a:pathLst>
              <a:path w="9144000" h="3429000">
                <a:moveTo>
                  <a:pt x="0" y="0"/>
                </a:moveTo>
                <a:lnTo>
                  <a:pt x="9143992" y="0"/>
                </a:lnTo>
                <a:lnTo>
                  <a:pt x="9143992" y="3429000"/>
                </a:lnTo>
                <a:lnTo>
                  <a:pt x="0" y="3429000"/>
                </a:lnTo>
                <a:lnTo>
                  <a:pt x="0" y="0"/>
                </a:lnTo>
                <a:close/>
              </a:path>
            </a:pathLst>
          </a:custGeom>
          <a:solidFill>
            <a:srgbClr val="FFFFFF"/>
          </a:solidFill>
        </p:spPr>
        <p:txBody>
          <a:bodyPr wrap="square" lIns="0" tIns="0" rIns="0" bIns="0" rtlCol="0"/>
          <a:lstStyle/>
          <a:p>
            <a:endParaRPr/>
          </a:p>
        </p:txBody>
      </p:sp>
      <p:sp>
        <p:nvSpPr>
          <p:cNvPr id="4" name="object 4"/>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5" name="object 5"/>
          <p:cNvSpPr txBox="1"/>
          <p:nvPr/>
        </p:nvSpPr>
        <p:spPr>
          <a:xfrm>
            <a:off x="1177424" y="1368044"/>
            <a:ext cx="8044180" cy="4899025"/>
          </a:xfrm>
          <a:prstGeom prst="rect">
            <a:avLst/>
          </a:prstGeom>
        </p:spPr>
        <p:txBody>
          <a:bodyPr vert="horz" wrap="square" lIns="0" tIns="0" rIns="0" bIns="0" rtlCol="0">
            <a:spAutoFit/>
          </a:bodyPr>
          <a:lstStyle/>
          <a:p>
            <a:pPr marL="355600" marR="161925" indent="-342900">
              <a:lnSpc>
                <a:spcPct val="80000"/>
              </a:lnSpc>
              <a:buClr>
                <a:srgbClr val="CC9900"/>
              </a:buClr>
              <a:buSzPct val="64000"/>
              <a:buFont typeface="Wingdings"/>
              <a:buChar char=""/>
              <a:tabLst>
                <a:tab pos="355600" algn="l"/>
              </a:tabLst>
            </a:pPr>
            <a:r>
              <a:rPr sz="2500" spc="-5" dirty="0">
                <a:latin typeface="Arial"/>
                <a:cs typeface="Arial"/>
              </a:rPr>
              <a:t>Dans certains langages de programmation, le  programmeur doit s ’occuper lui </a:t>
            </a:r>
            <a:r>
              <a:rPr sz="2500" spc="-10" dirty="0">
                <a:latin typeface="Arial"/>
                <a:cs typeface="Arial"/>
              </a:rPr>
              <a:t>même </a:t>
            </a:r>
            <a:r>
              <a:rPr sz="2500" spc="-5" dirty="0">
                <a:latin typeface="Arial"/>
                <a:cs typeface="Arial"/>
              </a:rPr>
              <a:t>de détruire les  objets</a:t>
            </a:r>
            <a:r>
              <a:rPr sz="2500" spc="-80" dirty="0">
                <a:latin typeface="Arial"/>
                <a:cs typeface="Arial"/>
              </a:rPr>
              <a:t> </a:t>
            </a:r>
            <a:r>
              <a:rPr sz="2500" spc="-5" dirty="0">
                <a:latin typeface="Arial"/>
                <a:cs typeface="Arial"/>
              </a:rPr>
              <a:t>inutilisables.</a:t>
            </a:r>
            <a:endParaRPr sz="2500">
              <a:latin typeface="Arial"/>
              <a:cs typeface="Arial"/>
            </a:endParaRPr>
          </a:p>
          <a:p>
            <a:pPr marL="355600" marR="297180" indent="-342900">
              <a:lnSpc>
                <a:spcPct val="80000"/>
              </a:lnSpc>
              <a:spcBef>
                <a:spcPts val="600"/>
              </a:spcBef>
              <a:buClr>
                <a:srgbClr val="CC9900"/>
              </a:buClr>
              <a:buSzPct val="64000"/>
              <a:buFont typeface="Wingdings"/>
              <a:buChar char=""/>
              <a:tabLst>
                <a:tab pos="355600" algn="l"/>
              </a:tabLst>
            </a:pPr>
            <a:r>
              <a:rPr sz="2500" spc="-5" dirty="0">
                <a:latin typeface="Arial"/>
                <a:cs typeface="Arial"/>
              </a:rPr>
              <a:t>Java détruit automatiquement tous les objets  inutilisables en utilisant ce qu ’on appelle le </a:t>
            </a:r>
            <a:r>
              <a:rPr sz="2500" b="1" spc="-5" dirty="0">
                <a:latin typeface="Arial"/>
                <a:cs typeface="Arial"/>
              </a:rPr>
              <a:t>garbage  collector (ramasseur d ’ordures). </a:t>
            </a:r>
            <a:r>
              <a:rPr sz="2500" spc="-5" dirty="0">
                <a:latin typeface="Arial"/>
                <a:cs typeface="Arial"/>
              </a:rPr>
              <a:t>Qui s ’exécute  automatiquement dès que la mémoire disponible est  inférieure à un certain</a:t>
            </a:r>
            <a:r>
              <a:rPr sz="2500" spc="-35" dirty="0">
                <a:latin typeface="Arial"/>
                <a:cs typeface="Arial"/>
              </a:rPr>
              <a:t> </a:t>
            </a:r>
            <a:r>
              <a:rPr sz="2500" spc="-5" dirty="0">
                <a:latin typeface="Arial"/>
                <a:cs typeface="Arial"/>
              </a:rPr>
              <a:t>seuil.</a:t>
            </a:r>
            <a:endParaRPr sz="2500">
              <a:latin typeface="Arial"/>
              <a:cs typeface="Arial"/>
            </a:endParaRPr>
          </a:p>
          <a:p>
            <a:pPr marL="355600" marR="1009650" indent="-342900">
              <a:lnSpc>
                <a:spcPct val="80000"/>
              </a:lnSpc>
              <a:spcBef>
                <a:spcPts val="600"/>
              </a:spcBef>
              <a:buClr>
                <a:srgbClr val="CC9900"/>
              </a:buClr>
              <a:buSzPct val="64000"/>
              <a:buFont typeface="Wingdings"/>
              <a:buChar char=""/>
              <a:tabLst>
                <a:tab pos="355600" algn="l"/>
              </a:tabLst>
            </a:pPr>
            <a:r>
              <a:rPr sz="2500" spc="-5" dirty="0">
                <a:latin typeface="Arial"/>
                <a:cs typeface="Arial"/>
              </a:rPr>
              <a:t>Tous les objets qui ne sont pas retenus par des  handles seront</a:t>
            </a:r>
            <a:r>
              <a:rPr sz="2500" spc="-65" dirty="0">
                <a:latin typeface="Arial"/>
                <a:cs typeface="Arial"/>
              </a:rPr>
              <a:t> </a:t>
            </a:r>
            <a:r>
              <a:rPr sz="2500" spc="-5" dirty="0">
                <a:latin typeface="Arial"/>
                <a:cs typeface="Arial"/>
              </a:rPr>
              <a:t>détruits.</a:t>
            </a:r>
            <a:endParaRPr sz="2500">
              <a:latin typeface="Arial"/>
              <a:cs typeface="Arial"/>
            </a:endParaRPr>
          </a:p>
          <a:p>
            <a:pPr marL="355600" marR="482600" indent="-342900">
              <a:lnSpc>
                <a:spcPct val="80000"/>
              </a:lnSpc>
              <a:spcBef>
                <a:spcPts val="600"/>
              </a:spcBef>
              <a:buClr>
                <a:srgbClr val="CC9900"/>
              </a:buClr>
              <a:buSzPct val="64000"/>
              <a:buFont typeface="Wingdings"/>
              <a:buChar char=""/>
              <a:tabLst>
                <a:tab pos="355600" algn="l"/>
              </a:tabLst>
            </a:pPr>
            <a:r>
              <a:rPr sz="2500" spc="-5" dirty="0">
                <a:latin typeface="Arial"/>
                <a:cs typeface="Arial"/>
              </a:rPr>
              <a:t>Ce phénomène ralenti parfois le fonctionnement de  java.</a:t>
            </a:r>
            <a:endParaRPr sz="2500">
              <a:latin typeface="Arial"/>
              <a:cs typeface="Arial"/>
            </a:endParaRPr>
          </a:p>
          <a:p>
            <a:pPr marL="355600" marR="5080" indent="-342900">
              <a:lnSpc>
                <a:spcPct val="80000"/>
              </a:lnSpc>
              <a:spcBef>
                <a:spcPts val="600"/>
              </a:spcBef>
              <a:buClr>
                <a:srgbClr val="CC9900"/>
              </a:buClr>
              <a:buSzPct val="64000"/>
              <a:buFont typeface="Wingdings"/>
              <a:buChar char=""/>
              <a:tabLst>
                <a:tab pos="355600" algn="l"/>
              </a:tabLst>
            </a:pPr>
            <a:r>
              <a:rPr sz="2500" spc="-5" dirty="0">
                <a:latin typeface="Arial"/>
                <a:cs typeface="Arial"/>
              </a:rPr>
              <a:t>Pour signaler au garbage collector que vous vouler  détruire un objet d’une classe, vous pouvez faire appel  à la méthode finalize() redéfinie dans la classe.</a:t>
            </a:r>
            <a:endParaRPr sz="25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155700" y="2129630"/>
            <a:ext cx="8020050" cy="1231106"/>
          </a:xfrm>
          <a:prstGeom prst="rect">
            <a:avLst/>
          </a:prstGeom>
        </p:spPr>
        <p:txBody>
          <a:bodyPr vert="horz" wrap="square" lIns="0" tIns="0" rIns="0" bIns="0" rtlCol="0">
            <a:spAutoFit/>
          </a:bodyPr>
          <a:lstStyle/>
          <a:p>
            <a:pPr marL="12700" marR="5080">
              <a:lnSpc>
                <a:spcPct val="100000"/>
              </a:lnSpc>
            </a:pPr>
            <a:r>
              <a:rPr sz="4000" b="1" dirty="0">
                <a:latin typeface="Arial" panose="020B0604020202020204" pitchFamily="34" charset="0"/>
                <a:ea typeface="+mn-ea"/>
                <a:cs typeface="Arial" panose="020B0604020202020204" pitchFamily="34" charset="0"/>
              </a:rPr>
              <a:t>Programmation Orientée Objet  Java</a:t>
            </a:r>
          </a:p>
        </p:txBody>
      </p:sp>
      <p:sp>
        <p:nvSpPr>
          <p:cNvPr id="6" name="object 6"/>
          <p:cNvSpPr txBox="1">
            <a:spLocks noGrp="1"/>
          </p:cNvSpPr>
          <p:nvPr>
            <p:ph type="sldNum" sz="quarter" idx="4294967295"/>
          </p:nvPr>
        </p:nvSpPr>
        <p:spPr>
          <a:xfrm>
            <a:off x="8286750" y="7004050"/>
            <a:ext cx="2406650" cy="401638"/>
          </a:xfrm>
          <a:prstGeom prst="rect">
            <a:avLst/>
          </a:prstGeom>
        </p:spPr>
        <p:txBody>
          <a:bodyPr vert="horz" wrap="square" lIns="0" tIns="220563" rIns="0" bIns="0" rtlCol="0">
            <a:spAutoFit/>
          </a:bodyPr>
          <a:lstStyle/>
          <a:p>
            <a:pPr marL="2186940">
              <a:lnSpc>
                <a:spcPts val="1260"/>
              </a:lnSpc>
            </a:pPr>
            <a:fld id="{81D60167-4931-47E6-BA6A-407CBD079E47}" type="slidenum">
              <a:rPr dirty="0"/>
              <a:t>8</a:t>
            </a:fld>
            <a:endParaRPr dirty="0"/>
          </a:p>
        </p:txBody>
      </p:sp>
      <p:sp>
        <p:nvSpPr>
          <p:cNvPr id="4" name="object 4"/>
          <p:cNvSpPr txBox="1"/>
          <p:nvPr/>
        </p:nvSpPr>
        <p:spPr>
          <a:xfrm>
            <a:off x="4889500" y="4080349"/>
            <a:ext cx="1587500" cy="230832"/>
          </a:xfrm>
          <a:prstGeom prst="rect">
            <a:avLst/>
          </a:prstGeom>
        </p:spPr>
        <p:txBody>
          <a:bodyPr vert="horz" wrap="square" lIns="0" tIns="0" rIns="0" bIns="0" rtlCol="0">
            <a:spAutoFit/>
          </a:bodyPr>
          <a:lstStyle/>
          <a:p>
            <a:pPr marL="12700">
              <a:lnSpc>
                <a:spcPct val="100000"/>
              </a:lnSpc>
            </a:pPr>
            <a:r>
              <a:rPr sz="1500" b="1" kern="0" dirty="0">
                <a:solidFill>
                  <a:srgbClr val="002060"/>
                </a:solidFill>
                <a:latin typeface="Poppins" panose="00000500000000000000" pitchFamily="2" charset="0"/>
                <a:cs typeface="Poppins" panose="00000500000000000000" pitchFamily="2" charset="0"/>
              </a:rPr>
              <a:t>M.</a:t>
            </a:r>
            <a:r>
              <a:rPr lang="fr-FR" sz="1500" b="1" kern="0" dirty="0">
                <a:solidFill>
                  <a:srgbClr val="002060"/>
                </a:solidFill>
                <a:latin typeface="Poppins" panose="00000500000000000000" pitchFamily="2" charset="0"/>
                <a:cs typeface="Poppins" panose="00000500000000000000" pitchFamily="2" charset="0"/>
              </a:rPr>
              <a:t>KAMDOUM</a:t>
            </a:r>
            <a:endParaRPr sz="1500" b="1" kern="0" dirty="0">
              <a:solidFill>
                <a:srgbClr val="002060"/>
              </a:solidFill>
              <a:latin typeface="Poppins" panose="00000500000000000000" pitchFamily="2" charset="0"/>
              <a:cs typeface="Poppins" panose="00000500000000000000" pitchFamily="2"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A106B1-5ADD-4C4B-B866-68DFD7E0F119}"/>
              </a:ext>
            </a:extLst>
          </p:cNvPr>
          <p:cNvSpPr>
            <a:spLocks noGrp="1"/>
          </p:cNvSpPr>
          <p:nvPr>
            <p:ph type="title"/>
          </p:nvPr>
        </p:nvSpPr>
        <p:spPr/>
        <p:txBody>
          <a:bodyPr>
            <a:normAutofit/>
          </a:bodyPr>
          <a:lstStyle/>
          <a:p>
            <a:r>
              <a:rPr lang="fr-FR" sz="2600" b="1" dirty="0">
                <a:solidFill>
                  <a:srgbClr val="002060"/>
                </a:solidFill>
                <a:latin typeface="+mj-lt"/>
                <a:cs typeface="+mj-cs"/>
              </a:rPr>
              <a:t>TP sur la programmation impérative</a:t>
            </a:r>
          </a:p>
        </p:txBody>
      </p:sp>
      <p:sp>
        <p:nvSpPr>
          <p:cNvPr id="3" name="Espace réservé du contenu 2">
            <a:extLst>
              <a:ext uri="{FF2B5EF4-FFF2-40B4-BE49-F238E27FC236}">
                <a16:creationId xmlns:a16="http://schemas.microsoft.com/office/drawing/2014/main" id="{01304923-8B75-41B7-92B7-707843186588}"/>
              </a:ext>
            </a:extLst>
          </p:cNvPr>
          <p:cNvSpPr>
            <a:spLocks noGrp="1"/>
          </p:cNvSpPr>
          <p:nvPr>
            <p:ph idx="1"/>
          </p:nvPr>
        </p:nvSpPr>
        <p:spPr>
          <a:xfrm>
            <a:off x="500439" y="1135245"/>
            <a:ext cx="9223058" cy="4794530"/>
          </a:xfrm>
        </p:spPr>
        <p:txBody>
          <a:bodyPr>
            <a:normAutofit/>
          </a:bodyPr>
          <a:lstStyle/>
          <a:p>
            <a:pPr marL="457200" indent="-457200">
              <a:buFont typeface="+mj-lt"/>
              <a:buAutoNum type="arabicPeriod"/>
            </a:pPr>
            <a:r>
              <a:rPr lang="fr-FR" sz="1500" kern="0" dirty="0"/>
              <a:t>Ecrire une fonction qui affiche le maximum de 2 entiers et l’appeler depuis :</a:t>
            </a:r>
          </a:p>
        </p:txBody>
      </p:sp>
      <p:sp>
        <p:nvSpPr>
          <p:cNvPr id="4" name="Espace réservé du contenu 3">
            <a:extLst>
              <a:ext uri="{FF2B5EF4-FFF2-40B4-BE49-F238E27FC236}">
                <a16:creationId xmlns:a16="http://schemas.microsoft.com/office/drawing/2014/main" id="{E8246789-D24A-4D14-97B1-813B36FF1D35}"/>
              </a:ext>
            </a:extLst>
          </p:cNvPr>
          <p:cNvSpPr>
            <a:spLocks noGrp="1"/>
          </p:cNvSpPr>
          <p:nvPr>
            <p:ph sz="half" idx="4294967295"/>
          </p:nvPr>
        </p:nvSpPr>
        <p:spPr>
          <a:xfrm>
            <a:off x="488978" y="5062650"/>
            <a:ext cx="8210522" cy="646112"/>
          </a:xfrm>
        </p:spPr>
        <p:txBody>
          <a:bodyPr>
            <a:normAutofit/>
          </a:bodyPr>
          <a:lstStyle/>
          <a:p>
            <a:r>
              <a:rPr lang="fr-FR" sz="1500" kern="0" dirty="0">
                <a:solidFill>
                  <a:srgbClr val="002060"/>
                </a:solidFill>
                <a:latin typeface="Poppins" panose="00000500000000000000" pitchFamily="2" charset="0"/>
                <a:cs typeface="Poppins" panose="00000500000000000000" pitchFamily="2" charset="0"/>
              </a:rPr>
              <a:t>4. : Ecrire une fonction calculant la moyenne des éléments d’un tableau</a:t>
            </a:r>
          </a:p>
        </p:txBody>
      </p:sp>
      <p:pic>
        <p:nvPicPr>
          <p:cNvPr id="6" name="Image 5">
            <a:extLst>
              <a:ext uri="{FF2B5EF4-FFF2-40B4-BE49-F238E27FC236}">
                <a16:creationId xmlns:a16="http://schemas.microsoft.com/office/drawing/2014/main" id="{54ADFA69-FE47-4174-A6D2-D41495B9CEEE}"/>
              </a:ext>
            </a:extLst>
          </p:cNvPr>
          <p:cNvPicPr>
            <a:picLocks noChangeAspect="1"/>
          </p:cNvPicPr>
          <p:nvPr/>
        </p:nvPicPr>
        <p:blipFill>
          <a:blip r:embed="rId2"/>
          <a:stretch>
            <a:fillRect/>
          </a:stretch>
        </p:blipFill>
        <p:spPr>
          <a:xfrm>
            <a:off x="969903" y="1626725"/>
            <a:ext cx="3429000" cy="1333500"/>
          </a:xfrm>
          <a:prstGeom prst="rect">
            <a:avLst/>
          </a:prstGeom>
        </p:spPr>
      </p:pic>
      <p:sp>
        <p:nvSpPr>
          <p:cNvPr id="7" name="Espace réservé du contenu 2">
            <a:extLst>
              <a:ext uri="{FF2B5EF4-FFF2-40B4-BE49-F238E27FC236}">
                <a16:creationId xmlns:a16="http://schemas.microsoft.com/office/drawing/2014/main" id="{102C97C0-97A8-4CE1-B6FF-4FC88FE5B11A}"/>
              </a:ext>
            </a:extLst>
          </p:cNvPr>
          <p:cNvSpPr txBox="1">
            <a:spLocks/>
          </p:cNvSpPr>
          <p:nvPr/>
        </p:nvSpPr>
        <p:spPr>
          <a:xfrm>
            <a:off x="672459" y="3411543"/>
            <a:ext cx="7646041" cy="230832"/>
          </a:xfrm>
          <a:prstGeom prst="rect">
            <a:avLst/>
          </a:prstGeom>
        </p:spPr>
        <p:txBody>
          <a:bodyPr wrap="square" lIns="0" tIns="0" rIns="0" bIns="0">
            <a:spAutoFit/>
          </a:bodyPr>
          <a:lstStyle>
            <a:lvl1pPr marL="0">
              <a:defRPr sz="2100" b="0" i="0">
                <a:solidFill>
                  <a:schemeClr val="tx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fr-FR" sz="1500" kern="0" dirty="0">
                <a:solidFill>
                  <a:srgbClr val="002060"/>
                </a:solidFill>
                <a:latin typeface="Poppins" panose="00000500000000000000" pitchFamily="2" charset="0"/>
                <a:cs typeface="Poppins" panose="00000500000000000000" pitchFamily="2" charset="0"/>
              </a:rPr>
              <a:t>2.    Ecrire une fonction qui détermine si un nombre entier est </a:t>
            </a:r>
            <a:r>
              <a:rPr lang="fr-FR" sz="1500" kern="0" dirty="0" err="1">
                <a:solidFill>
                  <a:srgbClr val="002060"/>
                </a:solidFill>
                <a:latin typeface="Poppins" panose="00000500000000000000" pitchFamily="2" charset="0"/>
                <a:cs typeface="Poppins" panose="00000500000000000000" pitchFamily="2" charset="0"/>
              </a:rPr>
              <a:t>prémier</a:t>
            </a:r>
            <a:endParaRPr lang="fr-FR" sz="1500" kern="0" dirty="0">
              <a:solidFill>
                <a:srgbClr val="002060"/>
              </a:solidFill>
              <a:latin typeface="Poppins" panose="00000500000000000000" pitchFamily="2" charset="0"/>
              <a:cs typeface="Poppins" panose="00000500000000000000" pitchFamily="2" charset="0"/>
            </a:endParaRPr>
          </a:p>
        </p:txBody>
      </p:sp>
      <p:sp>
        <p:nvSpPr>
          <p:cNvPr id="8" name="Espace réservé du contenu 2">
            <a:extLst>
              <a:ext uri="{FF2B5EF4-FFF2-40B4-BE49-F238E27FC236}">
                <a16:creationId xmlns:a16="http://schemas.microsoft.com/office/drawing/2014/main" id="{049534DD-FF6B-4788-935F-8E0D8DEE59D0}"/>
              </a:ext>
            </a:extLst>
          </p:cNvPr>
          <p:cNvSpPr txBox="1">
            <a:spLocks/>
          </p:cNvSpPr>
          <p:nvPr/>
        </p:nvSpPr>
        <p:spPr>
          <a:xfrm>
            <a:off x="709630" y="4324526"/>
            <a:ext cx="7304070" cy="230832"/>
          </a:xfrm>
          <a:prstGeom prst="rect">
            <a:avLst/>
          </a:prstGeom>
        </p:spPr>
        <p:txBody>
          <a:bodyPr wrap="square" lIns="0" tIns="0" rIns="0" bIns="0">
            <a:spAutoFit/>
          </a:bodyPr>
          <a:lstStyle>
            <a:lvl1pPr marL="0">
              <a:defRPr sz="2100" b="0" i="0">
                <a:solidFill>
                  <a:schemeClr val="tx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fr-FR" sz="1500" kern="0" dirty="0">
                <a:solidFill>
                  <a:srgbClr val="002060"/>
                </a:solidFill>
                <a:latin typeface="Poppins" panose="00000500000000000000" pitchFamily="2" charset="0"/>
                <a:cs typeface="Poppins" panose="00000500000000000000" pitchFamily="2" charset="0"/>
              </a:rPr>
              <a:t>3.    Ecrire une fonction qui calcule le factoriel d’un nombre entier</a:t>
            </a:r>
          </a:p>
        </p:txBody>
      </p:sp>
    </p:spTree>
    <p:extLst>
      <p:ext uri="{BB962C8B-B14F-4D97-AF65-F5344CB8AC3E}">
        <p14:creationId xmlns:p14="http://schemas.microsoft.com/office/powerpoint/2010/main" val="10944539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endParaRPr lang="en-GB"/>
          </a:p>
        </p:txBody>
      </p:sp>
      <p:sp>
        <p:nvSpPr>
          <p:cNvPr id="3" name="Espace réservé du contenu 2"/>
          <p:cNvSpPr>
            <a:spLocks noGrp="1"/>
          </p:cNvSpPr>
          <p:nvPr>
            <p:ph idx="1"/>
          </p:nvPr>
        </p:nvSpPr>
        <p:spPr/>
        <p:txBody>
          <a:bodyPr/>
          <a:lstStyle/>
          <a:p>
            <a:r>
              <a:rPr lang="fr-FR" dirty="0"/>
              <a:t>QCM CLASSE</a:t>
            </a:r>
            <a:endParaRPr lang="en-GB" dirty="0"/>
          </a:p>
        </p:txBody>
      </p:sp>
    </p:spTree>
    <p:extLst>
      <p:ext uri="{BB962C8B-B14F-4D97-AF65-F5344CB8AC3E}">
        <p14:creationId xmlns:p14="http://schemas.microsoft.com/office/powerpoint/2010/main" val="15133127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0" rIns="0" bIns="0" rtlCol="0">
            <a:spAutoFit/>
          </a:bodyPr>
          <a:lstStyle/>
          <a:p>
            <a:pPr marL="12700">
              <a:lnSpc>
                <a:spcPct val="100000"/>
              </a:lnSpc>
            </a:pPr>
            <a:r>
              <a:rPr spc="-5" dirty="0"/>
              <a:t>Héritage </a:t>
            </a:r>
            <a:r>
              <a:rPr dirty="0"/>
              <a:t>et</a:t>
            </a:r>
            <a:r>
              <a:rPr spc="-10" dirty="0"/>
              <a:t> </a:t>
            </a:r>
            <a:r>
              <a:rPr spc="-5" dirty="0"/>
              <a:t>accessibilité</a:t>
            </a:r>
          </a:p>
        </p:txBody>
      </p:sp>
      <p:sp>
        <p:nvSpPr>
          <p:cNvPr id="6" name="object 6"/>
          <p:cNvSpPr txBox="1">
            <a:spLocks noGrp="1"/>
          </p:cNvSpPr>
          <p:nvPr>
            <p:ph type="sldNum" sz="quarter" idx="7"/>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82</a:t>
            </a:fld>
            <a:endParaRPr dirty="0"/>
          </a:p>
        </p:txBody>
      </p:sp>
      <p:sp>
        <p:nvSpPr>
          <p:cNvPr id="3" name="object 3"/>
          <p:cNvSpPr/>
          <p:nvPr/>
        </p:nvSpPr>
        <p:spPr>
          <a:xfrm>
            <a:off x="2755264" y="4312158"/>
            <a:ext cx="6512559" cy="0"/>
          </a:xfrm>
          <a:custGeom>
            <a:avLst/>
            <a:gdLst/>
            <a:ahLst/>
            <a:cxnLst/>
            <a:rect l="l" t="t" r="r" b="b"/>
            <a:pathLst>
              <a:path w="6512559">
                <a:moveTo>
                  <a:pt x="0" y="0"/>
                </a:moveTo>
                <a:lnTo>
                  <a:pt x="6512052" y="0"/>
                </a:lnTo>
              </a:path>
            </a:pathLst>
          </a:custGeom>
          <a:ln w="19812">
            <a:solidFill>
              <a:srgbClr val="CC9900"/>
            </a:solidFill>
          </a:ln>
        </p:spPr>
        <p:txBody>
          <a:bodyPr wrap="square" lIns="0" tIns="0" rIns="0" bIns="0" rtlCol="0"/>
          <a:lstStyle/>
          <a:p>
            <a:endParaRPr/>
          </a:p>
        </p:txBody>
      </p:sp>
      <p:sp>
        <p:nvSpPr>
          <p:cNvPr id="4" name="object 4"/>
          <p:cNvSpPr txBox="1"/>
          <p:nvPr/>
        </p:nvSpPr>
        <p:spPr>
          <a:xfrm>
            <a:off x="2834016" y="4347464"/>
            <a:ext cx="2360284" cy="430887"/>
          </a:xfrm>
          <a:prstGeom prst="rect">
            <a:avLst/>
          </a:prstGeom>
        </p:spPr>
        <p:txBody>
          <a:bodyPr vert="horz" wrap="square" lIns="0" tIns="0" rIns="0" bIns="0" rtlCol="0">
            <a:spAutoFit/>
          </a:bodyPr>
          <a:lstStyle/>
          <a:p>
            <a:pPr marL="12700">
              <a:lnSpc>
                <a:spcPct val="100000"/>
              </a:lnSpc>
            </a:pPr>
            <a:r>
              <a:rPr sz="2800" spc="-5" dirty="0">
                <a:latin typeface="Arial"/>
                <a:cs typeface="Arial"/>
              </a:rPr>
              <a:t>M.</a:t>
            </a:r>
            <a:r>
              <a:rPr lang="fr-FR" sz="2800" spc="-5" dirty="0">
                <a:latin typeface="Arial"/>
                <a:cs typeface="Arial"/>
              </a:rPr>
              <a:t>KAMDOUM</a:t>
            </a:r>
            <a:endParaRPr sz="2800" dirty="0">
              <a:latin typeface="Arial"/>
              <a:cs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Héritage</a:t>
            </a:r>
          </a:p>
        </p:txBody>
      </p:sp>
      <p:sp>
        <p:nvSpPr>
          <p:cNvPr id="6" name="object 6"/>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83</a:t>
            </a:fld>
            <a:endParaRPr dirty="0"/>
          </a:p>
        </p:txBody>
      </p:sp>
      <p:sp>
        <p:nvSpPr>
          <p:cNvPr id="3" name="object 3"/>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4" name="object 4"/>
          <p:cNvSpPr txBox="1"/>
          <p:nvPr/>
        </p:nvSpPr>
        <p:spPr>
          <a:xfrm>
            <a:off x="1310017" y="1986279"/>
            <a:ext cx="8019415" cy="4223385"/>
          </a:xfrm>
          <a:prstGeom prst="rect">
            <a:avLst/>
          </a:prstGeom>
        </p:spPr>
        <p:txBody>
          <a:bodyPr vert="horz" wrap="square" lIns="0" tIns="0" rIns="0" bIns="0" rtlCol="0">
            <a:spAutoFit/>
          </a:bodyPr>
          <a:lstStyle/>
          <a:p>
            <a:pPr marL="355600" marR="506730" indent="-342900">
              <a:lnSpc>
                <a:spcPct val="100000"/>
              </a:lnSpc>
              <a:buClr>
                <a:srgbClr val="CC9900"/>
              </a:buClr>
              <a:buSzPct val="65384"/>
              <a:buFont typeface="Wingdings"/>
              <a:buChar char=""/>
              <a:tabLst>
                <a:tab pos="355600" algn="l"/>
                <a:tab pos="6161405" algn="l"/>
              </a:tabLst>
            </a:pPr>
            <a:r>
              <a:rPr sz="2600" dirty="0">
                <a:latin typeface="Arial"/>
                <a:cs typeface="Arial"/>
              </a:rPr>
              <a:t>Dans</a:t>
            </a:r>
            <a:r>
              <a:rPr sz="2600" spc="-20" dirty="0">
                <a:latin typeface="Arial"/>
                <a:cs typeface="Arial"/>
              </a:rPr>
              <a:t> </a:t>
            </a:r>
            <a:r>
              <a:rPr sz="2600" spc="-5" dirty="0">
                <a:latin typeface="Arial"/>
                <a:cs typeface="Arial"/>
              </a:rPr>
              <a:t>l</a:t>
            </a:r>
            <a:r>
              <a:rPr sz="2600" dirty="0">
                <a:latin typeface="Arial"/>
                <a:cs typeface="Arial"/>
              </a:rPr>
              <a:t>a p</a:t>
            </a:r>
            <a:r>
              <a:rPr sz="2600" spc="-5" dirty="0">
                <a:latin typeface="Arial"/>
                <a:cs typeface="Arial"/>
              </a:rPr>
              <a:t>r</a:t>
            </a:r>
            <a:r>
              <a:rPr sz="2600" dirty="0">
                <a:latin typeface="Arial"/>
                <a:cs typeface="Arial"/>
              </a:rPr>
              <a:t>og</a:t>
            </a:r>
            <a:r>
              <a:rPr sz="2600" spc="-5" dirty="0">
                <a:latin typeface="Arial"/>
                <a:cs typeface="Arial"/>
              </a:rPr>
              <a:t>r</a:t>
            </a:r>
            <a:r>
              <a:rPr sz="2600" dirty="0">
                <a:latin typeface="Arial"/>
                <a:cs typeface="Arial"/>
              </a:rPr>
              <a:t>amma</a:t>
            </a:r>
            <a:r>
              <a:rPr sz="2600" spc="-5" dirty="0">
                <a:latin typeface="Arial"/>
                <a:cs typeface="Arial"/>
              </a:rPr>
              <a:t>ti</a:t>
            </a:r>
            <a:r>
              <a:rPr sz="2600" dirty="0">
                <a:latin typeface="Arial"/>
                <a:cs typeface="Arial"/>
              </a:rPr>
              <a:t>on</a:t>
            </a:r>
            <a:r>
              <a:rPr sz="2600" spc="-25" dirty="0">
                <a:latin typeface="Arial"/>
                <a:cs typeface="Arial"/>
              </a:rPr>
              <a:t> </a:t>
            </a:r>
            <a:r>
              <a:rPr sz="2600" dirty="0">
                <a:latin typeface="Arial"/>
                <a:cs typeface="Arial"/>
              </a:rPr>
              <a:t>o</a:t>
            </a:r>
            <a:r>
              <a:rPr sz="2600" spc="-5" dirty="0">
                <a:latin typeface="Arial"/>
                <a:cs typeface="Arial"/>
              </a:rPr>
              <a:t>ri</a:t>
            </a:r>
            <a:r>
              <a:rPr sz="2600" dirty="0">
                <a:latin typeface="Arial"/>
                <a:cs typeface="Arial"/>
              </a:rPr>
              <a:t>en</a:t>
            </a:r>
            <a:r>
              <a:rPr sz="2600" spc="-5" dirty="0">
                <a:latin typeface="Arial"/>
                <a:cs typeface="Arial"/>
              </a:rPr>
              <a:t>t</a:t>
            </a:r>
            <a:r>
              <a:rPr sz="2600" dirty="0">
                <a:latin typeface="Arial"/>
                <a:cs typeface="Arial"/>
              </a:rPr>
              <a:t>ée</a:t>
            </a:r>
            <a:r>
              <a:rPr sz="2600" spc="-15" dirty="0">
                <a:latin typeface="Arial"/>
                <a:cs typeface="Arial"/>
              </a:rPr>
              <a:t> </a:t>
            </a:r>
            <a:r>
              <a:rPr sz="2600" dirty="0">
                <a:latin typeface="Arial"/>
                <a:cs typeface="Arial"/>
              </a:rPr>
              <a:t>ob</a:t>
            </a:r>
            <a:r>
              <a:rPr sz="2600" spc="-5" dirty="0">
                <a:latin typeface="Arial"/>
                <a:cs typeface="Arial"/>
              </a:rPr>
              <a:t>j</a:t>
            </a:r>
            <a:r>
              <a:rPr sz="2600" dirty="0">
                <a:latin typeface="Arial"/>
                <a:cs typeface="Arial"/>
              </a:rPr>
              <a:t>e</a:t>
            </a:r>
            <a:r>
              <a:rPr sz="2600" spc="-5" dirty="0">
                <a:latin typeface="Arial"/>
                <a:cs typeface="Arial"/>
              </a:rPr>
              <a:t>t</a:t>
            </a:r>
            <a:r>
              <a:rPr sz="2600" dirty="0">
                <a:latin typeface="Arial"/>
                <a:cs typeface="Arial"/>
              </a:rPr>
              <a:t>,	</a:t>
            </a:r>
            <a:r>
              <a:rPr sz="2600" spc="-5" dirty="0">
                <a:latin typeface="Arial"/>
                <a:cs typeface="Arial"/>
              </a:rPr>
              <a:t>l</a:t>
            </a:r>
            <a:r>
              <a:rPr sz="2600" dirty="0">
                <a:latin typeface="Arial"/>
                <a:cs typeface="Arial"/>
              </a:rPr>
              <a:t>’hé</a:t>
            </a:r>
            <a:r>
              <a:rPr sz="2600" spc="-5" dirty="0">
                <a:latin typeface="Arial"/>
                <a:cs typeface="Arial"/>
              </a:rPr>
              <a:t>rit</a:t>
            </a:r>
            <a:r>
              <a:rPr sz="2600" dirty="0">
                <a:latin typeface="Arial"/>
                <a:cs typeface="Arial"/>
              </a:rPr>
              <a:t>age  </a:t>
            </a:r>
            <a:r>
              <a:rPr sz="2600" spc="-5" dirty="0">
                <a:latin typeface="Arial"/>
                <a:cs typeface="Arial"/>
              </a:rPr>
              <a:t>offre </a:t>
            </a:r>
            <a:r>
              <a:rPr sz="2600" dirty="0">
                <a:latin typeface="Arial"/>
                <a:cs typeface="Arial"/>
              </a:rPr>
              <a:t>un moyen </a:t>
            </a:r>
            <a:r>
              <a:rPr sz="2600" spc="-5" dirty="0">
                <a:latin typeface="Arial"/>
                <a:cs typeface="Arial"/>
              </a:rPr>
              <a:t>très </a:t>
            </a:r>
            <a:r>
              <a:rPr sz="2600" dirty="0">
                <a:latin typeface="Arial"/>
                <a:cs typeface="Arial"/>
              </a:rPr>
              <a:t>efficace qui permet </a:t>
            </a:r>
            <a:r>
              <a:rPr sz="2600" spc="-5" dirty="0">
                <a:latin typeface="Arial"/>
                <a:cs typeface="Arial"/>
              </a:rPr>
              <a:t>la  réutilisation </a:t>
            </a:r>
            <a:r>
              <a:rPr sz="2600" dirty="0">
                <a:latin typeface="Arial"/>
                <a:cs typeface="Arial"/>
              </a:rPr>
              <a:t>du</a:t>
            </a:r>
            <a:r>
              <a:rPr sz="2600" spc="-55" dirty="0">
                <a:latin typeface="Arial"/>
                <a:cs typeface="Arial"/>
              </a:rPr>
              <a:t> </a:t>
            </a:r>
            <a:r>
              <a:rPr sz="2600" dirty="0">
                <a:latin typeface="Arial"/>
                <a:cs typeface="Arial"/>
              </a:rPr>
              <a:t>code.</a:t>
            </a:r>
            <a:endParaRPr sz="2600">
              <a:latin typeface="Arial"/>
              <a:cs typeface="Arial"/>
            </a:endParaRPr>
          </a:p>
          <a:p>
            <a:pPr marL="355600" marR="299720" indent="-342900">
              <a:lnSpc>
                <a:spcPct val="100000"/>
              </a:lnSpc>
              <a:spcBef>
                <a:spcPts val="625"/>
              </a:spcBef>
              <a:buClr>
                <a:srgbClr val="CC9900"/>
              </a:buClr>
              <a:buSzPct val="65384"/>
              <a:buFont typeface="Wingdings"/>
              <a:buChar char=""/>
              <a:tabLst>
                <a:tab pos="355600" algn="l"/>
              </a:tabLst>
            </a:pPr>
            <a:r>
              <a:rPr sz="2600" dirty="0">
                <a:latin typeface="Arial"/>
                <a:cs typeface="Arial"/>
              </a:rPr>
              <a:t>En </a:t>
            </a:r>
            <a:r>
              <a:rPr sz="2600" spc="-5" dirty="0">
                <a:latin typeface="Arial"/>
                <a:cs typeface="Arial"/>
              </a:rPr>
              <a:t>effet </a:t>
            </a:r>
            <a:r>
              <a:rPr sz="2600" dirty="0">
                <a:latin typeface="Arial"/>
                <a:cs typeface="Arial"/>
              </a:rPr>
              <a:t>une classe peut </a:t>
            </a:r>
            <a:r>
              <a:rPr sz="2600" spc="-5" dirty="0">
                <a:latin typeface="Arial"/>
                <a:cs typeface="Arial"/>
              </a:rPr>
              <a:t>hériter </a:t>
            </a:r>
            <a:r>
              <a:rPr sz="2600" dirty="0">
                <a:latin typeface="Arial"/>
                <a:cs typeface="Arial"/>
              </a:rPr>
              <a:t>d’une </a:t>
            </a:r>
            <a:r>
              <a:rPr sz="2600" spc="-5" dirty="0">
                <a:latin typeface="Arial"/>
                <a:cs typeface="Arial"/>
              </a:rPr>
              <a:t>autre </a:t>
            </a:r>
            <a:r>
              <a:rPr sz="2600" dirty="0">
                <a:latin typeface="Arial"/>
                <a:cs typeface="Arial"/>
              </a:rPr>
              <a:t>classe  des </a:t>
            </a:r>
            <a:r>
              <a:rPr sz="2600" spc="-5" dirty="0">
                <a:latin typeface="Arial"/>
                <a:cs typeface="Arial"/>
              </a:rPr>
              <a:t>attributs </a:t>
            </a:r>
            <a:r>
              <a:rPr sz="2600" dirty="0">
                <a:latin typeface="Arial"/>
                <a:cs typeface="Arial"/>
              </a:rPr>
              <a:t>et des</a:t>
            </a:r>
            <a:r>
              <a:rPr sz="2600" spc="-45" dirty="0">
                <a:latin typeface="Arial"/>
                <a:cs typeface="Arial"/>
              </a:rPr>
              <a:t> </a:t>
            </a:r>
            <a:r>
              <a:rPr sz="2600" dirty="0">
                <a:latin typeface="Arial"/>
                <a:cs typeface="Arial"/>
              </a:rPr>
              <a:t>méthodes.</a:t>
            </a:r>
            <a:endParaRPr sz="2600">
              <a:latin typeface="Arial"/>
              <a:cs typeface="Arial"/>
            </a:endParaRPr>
          </a:p>
          <a:p>
            <a:pPr marL="355600" marR="349885" indent="-342900">
              <a:lnSpc>
                <a:spcPct val="100000"/>
              </a:lnSpc>
              <a:spcBef>
                <a:spcPts val="625"/>
              </a:spcBef>
              <a:buClr>
                <a:srgbClr val="CC9900"/>
              </a:buClr>
              <a:buSzPct val="65384"/>
              <a:buFont typeface="Wingdings"/>
              <a:buChar char=""/>
              <a:tabLst>
                <a:tab pos="355600" algn="l"/>
                <a:tab pos="1991995" algn="l"/>
                <a:tab pos="5393690" algn="l"/>
              </a:tabLst>
            </a:pPr>
            <a:r>
              <a:rPr sz="2600" dirty="0">
                <a:latin typeface="Arial"/>
                <a:cs typeface="Arial"/>
              </a:rPr>
              <a:t>L’héritage, quand </a:t>
            </a:r>
            <a:r>
              <a:rPr sz="2600" spc="-5" dirty="0">
                <a:latin typeface="Arial"/>
                <a:cs typeface="Arial"/>
              </a:rPr>
              <a:t>il </a:t>
            </a:r>
            <a:r>
              <a:rPr sz="2600" dirty="0">
                <a:latin typeface="Arial"/>
                <a:cs typeface="Arial"/>
              </a:rPr>
              <a:t>peut </a:t>
            </a:r>
            <a:r>
              <a:rPr sz="2600" spc="-5" dirty="0">
                <a:latin typeface="Arial"/>
                <a:cs typeface="Arial"/>
              </a:rPr>
              <a:t>être </a:t>
            </a:r>
            <a:r>
              <a:rPr sz="2600" dirty="0">
                <a:latin typeface="Arial"/>
                <a:cs typeface="Arial"/>
              </a:rPr>
              <a:t>exploité, </a:t>
            </a:r>
            <a:r>
              <a:rPr sz="2600" spc="-5" dirty="0">
                <a:latin typeface="Arial"/>
                <a:cs typeface="Arial"/>
              </a:rPr>
              <a:t>fait </a:t>
            </a:r>
            <a:r>
              <a:rPr sz="2600" dirty="0">
                <a:latin typeface="Arial"/>
                <a:cs typeface="Arial"/>
              </a:rPr>
              <a:t>gagner  beau</a:t>
            </a:r>
            <a:r>
              <a:rPr sz="2600" spc="5" dirty="0">
                <a:latin typeface="Arial"/>
                <a:cs typeface="Arial"/>
              </a:rPr>
              <a:t>c</a:t>
            </a:r>
            <a:r>
              <a:rPr sz="2600" dirty="0">
                <a:latin typeface="Arial"/>
                <a:cs typeface="Arial"/>
              </a:rPr>
              <a:t>oup	de </a:t>
            </a:r>
            <a:r>
              <a:rPr sz="2600" spc="-5" dirty="0">
                <a:latin typeface="Arial"/>
                <a:cs typeface="Arial"/>
              </a:rPr>
              <a:t>t</a:t>
            </a:r>
            <a:r>
              <a:rPr sz="2600" dirty="0">
                <a:latin typeface="Arial"/>
                <a:cs typeface="Arial"/>
              </a:rPr>
              <a:t>emps</a:t>
            </a:r>
            <a:r>
              <a:rPr sz="2600" spc="-10" dirty="0">
                <a:latin typeface="Arial"/>
                <a:cs typeface="Arial"/>
              </a:rPr>
              <a:t> </a:t>
            </a:r>
            <a:r>
              <a:rPr sz="2600" dirty="0">
                <a:latin typeface="Arial"/>
                <a:cs typeface="Arial"/>
              </a:rPr>
              <a:t>en </a:t>
            </a:r>
            <a:r>
              <a:rPr sz="2600" spc="-5" dirty="0">
                <a:latin typeface="Arial"/>
                <a:cs typeface="Arial"/>
              </a:rPr>
              <a:t>t</a:t>
            </a:r>
            <a:r>
              <a:rPr sz="2600" dirty="0">
                <a:latin typeface="Arial"/>
                <a:cs typeface="Arial"/>
              </a:rPr>
              <a:t>e</a:t>
            </a:r>
            <a:r>
              <a:rPr sz="2600" spc="-5" dirty="0">
                <a:latin typeface="Arial"/>
                <a:cs typeface="Arial"/>
              </a:rPr>
              <a:t>r</a:t>
            </a:r>
            <a:r>
              <a:rPr sz="2600" dirty="0">
                <a:latin typeface="Arial"/>
                <a:cs typeface="Arial"/>
              </a:rPr>
              <a:t>me de	dé</a:t>
            </a:r>
            <a:r>
              <a:rPr sz="2600" spc="5" dirty="0">
                <a:latin typeface="Arial"/>
                <a:cs typeface="Arial"/>
              </a:rPr>
              <a:t>v</a:t>
            </a:r>
            <a:r>
              <a:rPr sz="2600" dirty="0">
                <a:latin typeface="Arial"/>
                <a:cs typeface="Arial"/>
              </a:rPr>
              <a:t>e</a:t>
            </a:r>
            <a:r>
              <a:rPr sz="2600" spc="-5" dirty="0">
                <a:latin typeface="Arial"/>
                <a:cs typeface="Arial"/>
              </a:rPr>
              <a:t>l</a:t>
            </a:r>
            <a:r>
              <a:rPr sz="2600" dirty="0">
                <a:latin typeface="Arial"/>
                <a:cs typeface="Arial"/>
              </a:rPr>
              <a:t>oppement  et en terme de maintenance des</a:t>
            </a:r>
            <a:r>
              <a:rPr sz="2600" spc="-105" dirty="0">
                <a:latin typeface="Arial"/>
                <a:cs typeface="Arial"/>
              </a:rPr>
              <a:t> </a:t>
            </a:r>
            <a:r>
              <a:rPr sz="2600" dirty="0">
                <a:latin typeface="Arial"/>
                <a:cs typeface="Arial"/>
              </a:rPr>
              <a:t>applications.</a:t>
            </a:r>
            <a:endParaRPr sz="2600">
              <a:latin typeface="Arial"/>
              <a:cs typeface="Arial"/>
            </a:endParaRPr>
          </a:p>
          <a:p>
            <a:pPr marL="355600" marR="5080" indent="-342900">
              <a:lnSpc>
                <a:spcPct val="100000"/>
              </a:lnSpc>
              <a:spcBef>
                <a:spcPts val="625"/>
              </a:spcBef>
              <a:buClr>
                <a:srgbClr val="CC9900"/>
              </a:buClr>
              <a:buSzPct val="65384"/>
              <a:buFont typeface="Wingdings"/>
              <a:buChar char=""/>
              <a:tabLst>
                <a:tab pos="355600" algn="l"/>
              </a:tabLst>
            </a:pPr>
            <a:r>
              <a:rPr sz="2600" dirty="0">
                <a:latin typeface="Arial"/>
                <a:cs typeface="Arial"/>
              </a:rPr>
              <a:t>La </a:t>
            </a:r>
            <a:r>
              <a:rPr sz="2600" spc="-5" dirty="0">
                <a:latin typeface="Arial"/>
                <a:cs typeface="Arial"/>
              </a:rPr>
              <a:t>réutilisation </a:t>
            </a:r>
            <a:r>
              <a:rPr sz="2600" dirty="0">
                <a:latin typeface="Arial"/>
                <a:cs typeface="Arial"/>
              </a:rPr>
              <a:t>du code </a:t>
            </a:r>
            <a:r>
              <a:rPr sz="2600" spc="-5" dirty="0">
                <a:latin typeface="Arial"/>
                <a:cs typeface="Arial"/>
              </a:rPr>
              <a:t>fut </a:t>
            </a:r>
            <a:r>
              <a:rPr sz="2600" dirty="0">
                <a:latin typeface="Arial"/>
                <a:cs typeface="Arial"/>
              </a:rPr>
              <a:t>un argument déterminant  pour venter les méthodes orientées</a:t>
            </a:r>
            <a:r>
              <a:rPr sz="2600" spc="-120" dirty="0">
                <a:latin typeface="Arial"/>
                <a:cs typeface="Arial"/>
              </a:rPr>
              <a:t> </a:t>
            </a:r>
            <a:r>
              <a:rPr sz="2600" dirty="0">
                <a:latin typeface="Arial"/>
                <a:cs typeface="Arial"/>
              </a:rPr>
              <a:t>objets.</a:t>
            </a:r>
            <a:endParaRPr sz="2600">
              <a:latin typeface="Arial"/>
              <a:cs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Exemple </a:t>
            </a:r>
            <a:r>
              <a:rPr dirty="0"/>
              <a:t>de</a:t>
            </a:r>
            <a:r>
              <a:rPr spc="-60" dirty="0"/>
              <a:t> </a:t>
            </a:r>
            <a:r>
              <a:rPr spc="-5" dirty="0"/>
              <a:t>problème</a:t>
            </a:r>
          </a:p>
        </p:txBody>
      </p:sp>
      <p:sp>
        <p:nvSpPr>
          <p:cNvPr id="7" name="object 7"/>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84</a:t>
            </a:fld>
            <a:endParaRPr dirty="0"/>
          </a:p>
        </p:txBody>
      </p:sp>
      <p:sp>
        <p:nvSpPr>
          <p:cNvPr id="3" name="object 3"/>
          <p:cNvSpPr/>
          <p:nvPr/>
        </p:nvSpPr>
        <p:spPr>
          <a:xfrm>
            <a:off x="774072" y="3777996"/>
            <a:ext cx="9144000" cy="3429000"/>
          </a:xfrm>
          <a:custGeom>
            <a:avLst/>
            <a:gdLst/>
            <a:ahLst/>
            <a:cxnLst/>
            <a:rect l="l" t="t" r="r" b="b"/>
            <a:pathLst>
              <a:path w="9144000" h="3429000">
                <a:moveTo>
                  <a:pt x="0" y="0"/>
                </a:moveTo>
                <a:lnTo>
                  <a:pt x="9143992" y="0"/>
                </a:lnTo>
                <a:lnTo>
                  <a:pt x="9143992" y="3429000"/>
                </a:lnTo>
                <a:lnTo>
                  <a:pt x="0" y="3429000"/>
                </a:lnTo>
                <a:lnTo>
                  <a:pt x="0" y="0"/>
                </a:lnTo>
                <a:close/>
              </a:path>
            </a:pathLst>
          </a:custGeom>
          <a:solidFill>
            <a:srgbClr val="FFFFFF"/>
          </a:solidFill>
        </p:spPr>
        <p:txBody>
          <a:bodyPr wrap="square" lIns="0" tIns="0" rIns="0" bIns="0" rtlCol="0"/>
          <a:lstStyle/>
          <a:p>
            <a:endParaRPr/>
          </a:p>
        </p:txBody>
      </p:sp>
      <p:sp>
        <p:nvSpPr>
          <p:cNvPr id="4" name="object 4"/>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5" name="object 5"/>
          <p:cNvSpPr txBox="1"/>
          <p:nvPr/>
        </p:nvSpPr>
        <p:spPr>
          <a:xfrm>
            <a:off x="1310017" y="1441196"/>
            <a:ext cx="8026400" cy="4714240"/>
          </a:xfrm>
          <a:prstGeom prst="rect">
            <a:avLst/>
          </a:prstGeom>
        </p:spPr>
        <p:txBody>
          <a:bodyPr vert="horz" wrap="square" lIns="0" tIns="0" rIns="0" bIns="0" rtlCol="0">
            <a:spAutoFit/>
          </a:bodyPr>
          <a:lstStyle/>
          <a:p>
            <a:pPr marL="355600" marR="234950" indent="-342900">
              <a:lnSpc>
                <a:spcPct val="80000"/>
              </a:lnSpc>
              <a:buClr>
                <a:srgbClr val="CC9900"/>
              </a:buClr>
              <a:buSzPct val="63157"/>
              <a:buFont typeface="Wingdings"/>
              <a:buChar char=""/>
              <a:tabLst>
                <a:tab pos="354965" algn="l"/>
                <a:tab pos="355600" algn="l"/>
              </a:tabLst>
            </a:pPr>
            <a:r>
              <a:rPr sz="1900" spc="-5" dirty="0">
                <a:latin typeface="Arial"/>
                <a:cs typeface="Arial"/>
              </a:rPr>
              <a:t>Supposons que nous souhaitions créer une application qui permet de  manipuler différents types de comptes bancaires: les </a:t>
            </a:r>
            <a:r>
              <a:rPr sz="1900" spc="-5" dirty="0" err="1">
                <a:latin typeface="Arial"/>
                <a:cs typeface="Arial"/>
              </a:rPr>
              <a:t>compte</a:t>
            </a:r>
            <a:r>
              <a:rPr lang="fr-FR" sz="1900" spc="-5" dirty="0">
                <a:latin typeface="Arial"/>
                <a:cs typeface="Arial"/>
              </a:rPr>
              <a:t>s</a:t>
            </a:r>
            <a:r>
              <a:rPr sz="1900" spc="-5" dirty="0">
                <a:latin typeface="Arial"/>
                <a:cs typeface="Arial"/>
              </a:rPr>
              <a:t> simple</a:t>
            </a:r>
            <a:r>
              <a:rPr lang="fr-FR" sz="1900" spc="-5" dirty="0">
                <a:latin typeface="Arial"/>
                <a:cs typeface="Arial"/>
              </a:rPr>
              <a:t>s</a:t>
            </a:r>
            <a:r>
              <a:rPr sz="1900" spc="-5" dirty="0">
                <a:latin typeface="Arial"/>
                <a:cs typeface="Arial"/>
              </a:rPr>
              <a:t>,  les comptes épargnes et les comptes</a:t>
            </a:r>
            <a:r>
              <a:rPr sz="1900" spc="110" dirty="0">
                <a:latin typeface="Arial"/>
                <a:cs typeface="Arial"/>
              </a:rPr>
              <a:t> </a:t>
            </a:r>
            <a:r>
              <a:rPr sz="1900" spc="-5" dirty="0">
                <a:latin typeface="Arial"/>
                <a:cs typeface="Arial"/>
              </a:rPr>
              <a:t>payants.</a:t>
            </a:r>
            <a:endParaRPr sz="1900" dirty="0">
              <a:latin typeface="Arial"/>
              <a:cs typeface="Arial"/>
            </a:endParaRPr>
          </a:p>
          <a:p>
            <a:pPr marL="355600" indent="-342900">
              <a:lnSpc>
                <a:spcPct val="100000"/>
              </a:lnSpc>
              <a:buClr>
                <a:srgbClr val="CC9900"/>
              </a:buClr>
              <a:buSzPct val="63157"/>
              <a:buFont typeface="Wingdings"/>
              <a:buChar char=""/>
              <a:tabLst>
                <a:tab pos="354965" algn="l"/>
                <a:tab pos="355600" algn="l"/>
              </a:tabLst>
            </a:pPr>
            <a:r>
              <a:rPr sz="1900" spc="-5" dirty="0">
                <a:latin typeface="Arial"/>
                <a:cs typeface="Arial"/>
              </a:rPr>
              <a:t>Tous les types de comptes </a:t>
            </a:r>
            <a:r>
              <a:rPr sz="1900" spc="-5" dirty="0" err="1">
                <a:latin typeface="Arial"/>
                <a:cs typeface="Arial"/>
              </a:rPr>
              <a:t>sont</a:t>
            </a:r>
            <a:r>
              <a:rPr sz="1900" spc="-5" dirty="0">
                <a:latin typeface="Arial"/>
                <a:cs typeface="Arial"/>
              </a:rPr>
              <a:t> </a:t>
            </a:r>
            <a:r>
              <a:rPr sz="1900" spc="-5" dirty="0" err="1">
                <a:latin typeface="Arial"/>
                <a:cs typeface="Arial"/>
              </a:rPr>
              <a:t>caractéris</a:t>
            </a:r>
            <a:r>
              <a:rPr lang="fr-FR" sz="1900" spc="-5" dirty="0" err="1">
                <a:latin typeface="Arial"/>
                <a:cs typeface="Arial"/>
              </a:rPr>
              <a:t>és</a:t>
            </a:r>
            <a:r>
              <a:rPr sz="1900" spc="140" dirty="0">
                <a:latin typeface="Arial"/>
                <a:cs typeface="Arial"/>
              </a:rPr>
              <a:t> </a:t>
            </a:r>
            <a:r>
              <a:rPr sz="1900" spc="-5" dirty="0">
                <a:latin typeface="Arial"/>
                <a:cs typeface="Arial"/>
              </a:rPr>
              <a:t>par:</a:t>
            </a:r>
            <a:endParaRPr sz="1900" dirty="0">
              <a:latin typeface="Arial"/>
              <a:cs typeface="Arial"/>
            </a:endParaRPr>
          </a:p>
          <a:p>
            <a:pPr marL="356870">
              <a:lnSpc>
                <a:spcPct val="100000"/>
              </a:lnSpc>
              <a:spcBef>
                <a:spcPts val="5"/>
              </a:spcBef>
            </a:pPr>
            <a:r>
              <a:rPr sz="1000" spc="-240" dirty="0">
                <a:solidFill>
                  <a:srgbClr val="3B812F"/>
                </a:solidFill>
                <a:latin typeface="Wingdings"/>
                <a:cs typeface="Wingdings"/>
              </a:rPr>
              <a:t></a:t>
            </a:r>
            <a:r>
              <a:rPr sz="1000" spc="-240" dirty="0">
                <a:solidFill>
                  <a:srgbClr val="3B812F"/>
                </a:solidFill>
                <a:latin typeface="Times New Roman"/>
                <a:cs typeface="Times New Roman"/>
              </a:rPr>
              <a:t>                                                                                                 </a:t>
            </a:r>
            <a:r>
              <a:rPr sz="1700" spc="5" dirty="0">
                <a:latin typeface="Arial"/>
                <a:cs typeface="Arial"/>
              </a:rPr>
              <a:t>Un </a:t>
            </a:r>
            <a:r>
              <a:rPr sz="1700" dirty="0">
                <a:latin typeface="Arial"/>
                <a:cs typeface="Arial"/>
              </a:rPr>
              <a:t>code et un</a:t>
            </a:r>
            <a:r>
              <a:rPr sz="1700" spc="-60" dirty="0">
                <a:latin typeface="Arial"/>
                <a:cs typeface="Arial"/>
              </a:rPr>
              <a:t> </a:t>
            </a:r>
            <a:r>
              <a:rPr sz="1700" dirty="0">
                <a:latin typeface="Arial"/>
                <a:cs typeface="Arial"/>
              </a:rPr>
              <a:t>solde</a:t>
            </a:r>
          </a:p>
          <a:p>
            <a:pPr marL="683260" marR="5080" indent="-326390">
              <a:lnSpc>
                <a:spcPct val="80000"/>
              </a:lnSpc>
              <a:spcBef>
                <a:spcPts val="405"/>
              </a:spcBef>
            </a:pPr>
            <a:r>
              <a:rPr sz="1000" spc="-240" dirty="0">
                <a:solidFill>
                  <a:srgbClr val="3B812F"/>
                </a:solidFill>
                <a:latin typeface="Wingdings"/>
                <a:cs typeface="Wingdings"/>
              </a:rPr>
              <a:t></a:t>
            </a:r>
            <a:r>
              <a:rPr sz="1000" spc="-240" dirty="0">
                <a:solidFill>
                  <a:srgbClr val="3B812F"/>
                </a:solidFill>
                <a:latin typeface="Times New Roman"/>
                <a:cs typeface="Times New Roman"/>
              </a:rPr>
              <a:t> </a:t>
            </a:r>
            <a:r>
              <a:rPr sz="1700" dirty="0">
                <a:latin typeface="Arial"/>
                <a:cs typeface="Arial"/>
              </a:rPr>
              <a:t>Lors de la création d’un </a:t>
            </a:r>
            <a:r>
              <a:rPr sz="1700" spc="-5" dirty="0">
                <a:latin typeface="Arial"/>
                <a:cs typeface="Arial"/>
              </a:rPr>
              <a:t>compte, </a:t>
            </a:r>
            <a:r>
              <a:rPr sz="1700" dirty="0">
                <a:latin typeface="Arial"/>
                <a:cs typeface="Arial"/>
              </a:rPr>
              <a:t>son code qui est défini automatiquement en  </a:t>
            </a:r>
            <a:r>
              <a:rPr sz="1700" spc="-5" dirty="0">
                <a:latin typeface="Arial"/>
                <a:cs typeface="Arial"/>
              </a:rPr>
              <a:t>fonction </a:t>
            </a:r>
            <a:r>
              <a:rPr sz="1700" dirty="0">
                <a:latin typeface="Arial"/>
                <a:cs typeface="Arial"/>
              </a:rPr>
              <a:t>du nombre de comptes</a:t>
            </a:r>
            <a:r>
              <a:rPr sz="1700" spc="-25" dirty="0">
                <a:latin typeface="Arial"/>
                <a:cs typeface="Arial"/>
              </a:rPr>
              <a:t> </a:t>
            </a:r>
            <a:r>
              <a:rPr sz="1700" dirty="0">
                <a:latin typeface="Arial"/>
                <a:cs typeface="Arial"/>
              </a:rPr>
              <a:t>créés;</a:t>
            </a:r>
          </a:p>
          <a:p>
            <a:pPr marL="683260" marR="368935" indent="-326390">
              <a:lnSpc>
                <a:spcPct val="80000"/>
              </a:lnSpc>
              <a:spcBef>
                <a:spcPts val="405"/>
              </a:spcBef>
            </a:pPr>
            <a:r>
              <a:rPr sz="1000" spc="-240" dirty="0">
                <a:solidFill>
                  <a:srgbClr val="3B812F"/>
                </a:solidFill>
                <a:latin typeface="Wingdings"/>
                <a:cs typeface="Wingdings"/>
              </a:rPr>
              <a:t></a:t>
            </a:r>
            <a:r>
              <a:rPr sz="1000" spc="-240" dirty="0">
                <a:solidFill>
                  <a:srgbClr val="3B812F"/>
                </a:solidFill>
                <a:latin typeface="Times New Roman"/>
                <a:cs typeface="Times New Roman"/>
              </a:rPr>
              <a:t> </a:t>
            </a:r>
            <a:r>
              <a:rPr sz="1700" spc="5" dirty="0">
                <a:latin typeface="Arial"/>
                <a:cs typeface="Arial"/>
              </a:rPr>
              <a:t>Un </a:t>
            </a:r>
            <a:r>
              <a:rPr sz="1700" spc="-5" dirty="0">
                <a:latin typeface="Arial"/>
                <a:cs typeface="Arial"/>
              </a:rPr>
              <a:t>compte </a:t>
            </a:r>
            <a:r>
              <a:rPr sz="1700" dirty="0">
                <a:latin typeface="Arial"/>
                <a:cs typeface="Arial"/>
              </a:rPr>
              <a:t>peut subir les opérations de versement et de </a:t>
            </a:r>
            <a:r>
              <a:rPr sz="1700" spc="-5" dirty="0">
                <a:latin typeface="Arial"/>
                <a:cs typeface="Arial"/>
              </a:rPr>
              <a:t>retrait. </a:t>
            </a:r>
            <a:r>
              <a:rPr sz="1700" dirty="0">
                <a:latin typeface="Arial"/>
                <a:cs typeface="Arial"/>
              </a:rPr>
              <a:t>Pour ces  deux opérations, il </a:t>
            </a:r>
            <a:r>
              <a:rPr sz="1700" spc="-5" dirty="0">
                <a:latin typeface="Arial"/>
                <a:cs typeface="Arial"/>
              </a:rPr>
              <a:t>faut connaître </a:t>
            </a:r>
            <a:r>
              <a:rPr sz="1700" dirty="0">
                <a:latin typeface="Arial"/>
                <a:cs typeface="Arial"/>
              </a:rPr>
              <a:t>le montant de</a:t>
            </a:r>
            <a:r>
              <a:rPr sz="1700" spc="45" dirty="0">
                <a:latin typeface="Arial"/>
                <a:cs typeface="Arial"/>
              </a:rPr>
              <a:t> </a:t>
            </a:r>
            <a:r>
              <a:rPr sz="1700" dirty="0">
                <a:latin typeface="Arial"/>
                <a:cs typeface="Arial"/>
              </a:rPr>
              <a:t>l’opération.</a:t>
            </a:r>
          </a:p>
          <a:p>
            <a:pPr marL="356870">
              <a:lnSpc>
                <a:spcPts val="2035"/>
              </a:lnSpc>
            </a:pPr>
            <a:r>
              <a:rPr sz="1000" spc="-240" dirty="0">
                <a:solidFill>
                  <a:srgbClr val="3B812F"/>
                </a:solidFill>
                <a:latin typeface="Wingdings"/>
                <a:cs typeface="Wingdings"/>
              </a:rPr>
              <a:t></a:t>
            </a:r>
            <a:r>
              <a:rPr sz="1000" spc="-240" dirty="0">
                <a:solidFill>
                  <a:srgbClr val="3B812F"/>
                </a:solidFill>
                <a:latin typeface="Times New Roman"/>
                <a:cs typeface="Times New Roman"/>
              </a:rPr>
              <a:t>                                                                                                    </a:t>
            </a:r>
            <a:r>
              <a:rPr sz="1700" dirty="0">
                <a:latin typeface="Arial"/>
                <a:cs typeface="Arial"/>
              </a:rPr>
              <a:t>Pour consulter un </a:t>
            </a:r>
            <a:r>
              <a:rPr sz="1700" spc="-5" dirty="0">
                <a:latin typeface="Arial"/>
                <a:cs typeface="Arial"/>
              </a:rPr>
              <a:t>compte </a:t>
            </a:r>
            <a:r>
              <a:rPr sz="1700" dirty="0">
                <a:latin typeface="Arial"/>
                <a:cs typeface="Arial"/>
              </a:rPr>
              <a:t>on peut </a:t>
            </a:r>
            <a:r>
              <a:rPr sz="1700" spc="-5" dirty="0">
                <a:latin typeface="Arial"/>
                <a:cs typeface="Arial"/>
              </a:rPr>
              <a:t>faire </a:t>
            </a:r>
            <a:r>
              <a:rPr sz="1700" dirty="0">
                <a:latin typeface="Arial"/>
                <a:cs typeface="Arial"/>
              </a:rPr>
              <a:t>appel à sa méthode</a:t>
            </a:r>
            <a:r>
              <a:rPr sz="1700" spc="75" dirty="0">
                <a:latin typeface="Arial"/>
                <a:cs typeface="Arial"/>
              </a:rPr>
              <a:t> </a:t>
            </a:r>
            <a:r>
              <a:rPr sz="1700" spc="-5" dirty="0">
                <a:latin typeface="Arial"/>
                <a:cs typeface="Arial"/>
              </a:rPr>
              <a:t>toString()</a:t>
            </a:r>
            <a:endParaRPr sz="1700" dirty="0">
              <a:latin typeface="Arial"/>
              <a:cs typeface="Arial"/>
            </a:endParaRPr>
          </a:p>
          <a:p>
            <a:pPr marL="355600" marR="470534" indent="-342900">
              <a:lnSpc>
                <a:spcPts val="1820"/>
              </a:lnSpc>
              <a:spcBef>
                <a:spcPts val="439"/>
              </a:spcBef>
              <a:buClr>
                <a:srgbClr val="CC9900"/>
              </a:buClr>
              <a:buSzPct val="63157"/>
              <a:buFont typeface="Wingdings"/>
              <a:buChar char=""/>
              <a:tabLst>
                <a:tab pos="354965" algn="l"/>
                <a:tab pos="355600" algn="l"/>
              </a:tabLst>
            </a:pPr>
            <a:r>
              <a:rPr sz="1900" spc="-5" dirty="0">
                <a:latin typeface="Arial"/>
                <a:cs typeface="Arial"/>
              </a:rPr>
              <a:t>Un compte </a:t>
            </a:r>
            <a:r>
              <a:rPr sz="1900" b="1" spc="-5" dirty="0">
                <a:latin typeface="Arial"/>
                <a:cs typeface="Arial"/>
              </a:rPr>
              <a:t>simple</a:t>
            </a:r>
            <a:r>
              <a:rPr sz="1900" spc="-5" dirty="0">
                <a:latin typeface="Arial"/>
                <a:cs typeface="Arial"/>
              </a:rPr>
              <a:t> est un compte qui possède un découvert. Ce qui  signifie que ce compte peut être débiteur jusqu’à la valeur du  découvert.</a:t>
            </a:r>
            <a:endParaRPr sz="1900" dirty="0">
              <a:latin typeface="Arial"/>
              <a:cs typeface="Arial"/>
            </a:endParaRPr>
          </a:p>
          <a:p>
            <a:pPr marL="355600" marR="373380" indent="-342900">
              <a:lnSpc>
                <a:spcPct val="80000"/>
              </a:lnSpc>
              <a:spcBef>
                <a:spcPts val="470"/>
              </a:spcBef>
              <a:buClr>
                <a:srgbClr val="CC9900"/>
              </a:buClr>
              <a:buSzPct val="63157"/>
              <a:buFont typeface="Wingdings"/>
              <a:buChar char=""/>
              <a:tabLst>
                <a:tab pos="354965" algn="l"/>
                <a:tab pos="355600" algn="l"/>
              </a:tabLst>
            </a:pPr>
            <a:r>
              <a:rPr sz="1900" spc="-5" dirty="0">
                <a:latin typeface="Arial"/>
                <a:cs typeface="Arial"/>
              </a:rPr>
              <a:t>Un compte </a:t>
            </a:r>
            <a:r>
              <a:rPr sz="1900" b="1" spc="-5" dirty="0">
                <a:latin typeface="Arial"/>
                <a:cs typeface="Arial"/>
              </a:rPr>
              <a:t>Epargne</a:t>
            </a:r>
            <a:r>
              <a:rPr sz="1900" spc="-5" dirty="0">
                <a:latin typeface="Arial"/>
                <a:cs typeface="Arial"/>
              </a:rPr>
              <a:t> est un compte bancaire qui possède en plus un  champ «</a:t>
            </a:r>
            <a:r>
              <a:rPr sz="1900" spc="-5" dirty="0">
                <a:solidFill>
                  <a:schemeClr val="accent3">
                    <a:lumMod val="75000"/>
                  </a:schemeClr>
                </a:solidFill>
                <a:latin typeface="Arial"/>
                <a:cs typeface="Arial"/>
              </a:rPr>
              <a:t>tauxInterêt</a:t>
            </a:r>
            <a:r>
              <a:rPr sz="1900" spc="-5" dirty="0">
                <a:latin typeface="Arial"/>
                <a:cs typeface="Arial"/>
              </a:rPr>
              <a:t>» et une méthode </a:t>
            </a:r>
            <a:r>
              <a:rPr sz="1900" spc="-5" dirty="0">
                <a:solidFill>
                  <a:schemeClr val="accent3">
                    <a:lumMod val="75000"/>
                  </a:schemeClr>
                </a:solidFill>
                <a:latin typeface="Arial"/>
                <a:cs typeface="Arial"/>
              </a:rPr>
              <a:t>calculIntérêt</a:t>
            </a:r>
            <a:r>
              <a:rPr sz="1900" spc="-5" dirty="0">
                <a:latin typeface="Arial"/>
                <a:cs typeface="Arial"/>
              </a:rPr>
              <a:t>() qui permet de  mettre à jour le solde en tenant compte des</a:t>
            </a:r>
            <a:r>
              <a:rPr sz="1900" spc="160" dirty="0">
                <a:latin typeface="Arial"/>
                <a:cs typeface="Arial"/>
              </a:rPr>
              <a:t> </a:t>
            </a:r>
            <a:r>
              <a:rPr sz="1900" spc="-5" dirty="0">
                <a:latin typeface="Arial"/>
                <a:cs typeface="Arial"/>
              </a:rPr>
              <a:t>interêts.</a:t>
            </a:r>
            <a:endParaRPr sz="1900" dirty="0">
              <a:latin typeface="Arial"/>
              <a:cs typeface="Arial"/>
            </a:endParaRPr>
          </a:p>
          <a:p>
            <a:pPr marL="355600" marR="902335" indent="-342900">
              <a:lnSpc>
                <a:spcPct val="80000"/>
              </a:lnSpc>
              <a:spcBef>
                <a:spcPts val="455"/>
              </a:spcBef>
              <a:buClr>
                <a:srgbClr val="CC9900"/>
              </a:buClr>
              <a:buSzPct val="63157"/>
              <a:buFont typeface="Wingdings"/>
              <a:buChar char=""/>
              <a:tabLst>
                <a:tab pos="354965" algn="l"/>
                <a:tab pos="355600" algn="l"/>
              </a:tabLst>
            </a:pPr>
            <a:r>
              <a:rPr sz="1900" spc="-5" dirty="0">
                <a:latin typeface="Arial"/>
                <a:cs typeface="Arial"/>
              </a:rPr>
              <a:t>Un </a:t>
            </a:r>
            <a:r>
              <a:rPr sz="1900" spc="-5" dirty="0" err="1">
                <a:latin typeface="Arial"/>
                <a:cs typeface="Arial"/>
              </a:rPr>
              <a:t>Compte</a:t>
            </a:r>
            <a:r>
              <a:rPr lang="fr-FR" sz="1900" spc="-5" dirty="0">
                <a:latin typeface="Arial"/>
                <a:cs typeface="Arial"/>
              </a:rPr>
              <a:t> </a:t>
            </a:r>
            <a:r>
              <a:rPr sz="1900" b="1" spc="-5" dirty="0" err="1">
                <a:latin typeface="Arial"/>
                <a:cs typeface="Arial"/>
              </a:rPr>
              <a:t>Payant</a:t>
            </a:r>
            <a:r>
              <a:rPr sz="1900" spc="-5" dirty="0">
                <a:latin typeface="Arial"/>
                <a:cs typeface="Arial"/>
              </a:rPr>
              <a:t> est un compte bancaire pour lequel chaque  opération de retrait et de versement est payante et vaut 5 % du  montant de</a:t>
            </a:r>
            <a:r>
              <a:rPr sz="1900" spc="-20" dirty="0">
                <a:latin typeface="Arial"/>
                <a:cs typeface="Arial"/>
              </a:rPr>
              <a:t> </a:t>
            </a:r>
            <a:r>
              <a:rPr sz="1900" spc="-5" dirty="0">
                <a:latin typeface="Arial"/>
                <a:cs typeface="Arial"/>
              </a:rPr>
              <a:t>l’opération.</a:t>
            </a:r>
            <a:endParaRPr sz="1900" dirty="0">
              <a:latin typeface="Arial"/>
              <a:cs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0960" y="198652"/>
            <a:ext cx="5484479" cy="579120"/>
          </a:xfrm>
          <a:prstGeom prst="rect">
            <a:avLst/>
          </a:prstGeom>
        </p:spPr>
        <p:txBody>
          <a:bodyPr vert="horz" wrap="square" lIns="0" tIns="0" rIns="0" bIns="0" rtlCol="0">
            <a:spAutoFit/>
          </a:bodyPr>
          <a:lstStyle/>
          <a:p>
            <a:pPr marL="12700">
              <a:lnSpc>
                <a:spcPct val="100000"/>
              </a:lnSpc>
            </a:pPr>
            <a:r>
              <a:rPr sz="3800" dirty="0"/>
              <a:t>Diagramme de</a:t>
            </a:r>
            <a:r>
              <a:rPr sz="3800" spc="-90" dirty="0"/>
              <a:t> </a:t>
            </a:r>
            <a:r>
              <a:rPr sz="3800" dirty="0"/>
              <a:t>classes</a:t>
            </a:r>
          </a:p>
        </p:txBody>
      </p:sp>
      <p:sp>
        <p:nvSpPr>
          <p:cNvPr id="32" name="object 32"/>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85</a:t>
            </a:fld>
            <a:endParaRPr dirty="0"/>
          </a:p>
        </p:txBody>
      </p:sp>
      <p:sp>
        <p:nvSpPr>
          <p:cNvPr id="3" name="object 3"/>
          <p:cNvSpPr/>
          <p:nvPr/>
        </p:nvSpPr>
        <p:spPr>
          <a:xfrm>
            <a:off x="4186301" y="1181100"/>
            <a:ext cx="2459990" cy="2243455"/>
          </a:xfrm>
          <a:custGeom>
            <a:avLst/>
            <a:gdLst/>
            <a:ahLst/>
            <a:cxnLst/>
            <a:rect l="l" t="t" r="r" b="b"/>
            <a:pathLst>
              <a:path w="2459990" h="2243454">
                <a:moveTo>
                  <a:pt x="2459735" y="0"/>
                </a:moveTo>
                <a:lnTo>
                  <a:pt x="0" y="0"/>
                </a:lnTo>
                <a:lnTo>
                  <a:pt x="0" y="2243328"/>
                </a:lnTo>
                <a:lnTo>
                  <a:pt x="2459735" y="2243328"/>
                </a:lnTo>
                <a:lnTo>
                  <a:pt x="2459735" y="2238755"/>
                </a:lnTo>
                <a:lnTo>
                  <a:pt x="9144" y="2238755"/>
                </a:lnTo>
                <a:lnTo>
                  <a:pt x="4572" y="2234184"/>
                </a:lnTo>
                <a:lnTo>
                  <a:pt x="9144" y="2234184"/>
                </a:lnTo>
                <a:lnTo>
                  <a:pt x="9144" y="10667"/>
                </a:lnTo>
                <a:lnTo>
                  <a:pt x="4572" y="10667"/>
                </a:lnTo>
                <a:lnTo>
                  <a:pt x="9144" y="4572"/>
                </a:lnTo>
                <a:lnTo>
                  <a:pt x="2459735" y="4572"/>
                </a:lnTo>
                <a:lnTo>
                  <a:pt x="2459735" y="0"/>
                </a:lnTo>
                <a:close/>
              </a:path>
              <a:path w="2459990" h="2243454">
                <a:moveTo>
                  <a:pt x="9144" y="2234184"/>
                </a:moveTo>
                <a:lnTo>
                  <a:pt x="4572" y="2234184"/>
                </a:lnTo>
                <a:lnTo>
                  <a:pt x="9144" y="2238755"/>
                </a:lnTo>
                <a:lnTo>
                  <a:pt x="9144" y="2234184"/>
                </a:lnTo>
                <a:close/>
              </a:path>
              <a:path w="2459990" h="2243454">
                <a:moveTo>
                  <a:pt x="2449068" y="2234184"/>
                </a:moveTo>
                <a:lnTo>
                  <a:pt x="9144" y="2234184"/>
                </a:lnTo>
                <a:lnTo>
                  <a:pt x="9144" y="2238755"/>
                </a:lnTo>
                <a:lnTo>
                  <a:pt x="2449068" y="2238755"/>
                </a:lnTo>
                <a:lnTo>
                  <a:pt x="2449068" y="2234184"/>
                </a:lnTo>
                <a:close/>
              </a:path>
              <a:path w="2459990" h="2243454">
                <a:moveTo>
                  <a:pt x="2449068" y="4572"/>
                </a:moveTo>
                <a:lnTo>
                  <a:pt x="2449068" y="2238755"/>
                </a:lnTo>
                <a:lnTo>
                  <a:pt x="2453640" y="2234184"/>
                </a:lnTo>
                <a:lnTo>
                  <a:pt x="2459735" y="2234184"/>
                </a:lnTo>
                <a:lnTo>
                  <a:pt x="2459735" y="10667"/>
                </a:lnTo>
                <a:lnTo>
                  <a:pt x="2453640" y="10667"/>
                </a:lnTo>
                <a:lnTo>
                  <a:pt x="2449068" y="4572"/>
                </a:lnTo>
                <a:close/>
              </a:path>
              <a:path w="2459990" h="2243454">
                <a:moveTo>
                  <a:pt x="2459735" y="2234184"/>
                </a:moveTo>
                <a:lnTo>
                  <a:pt x="2453640" y="2234184"/>
                </a:lnTo>
                <a:lnTo>
                  <a:pt x="2449068" y="2238755"/>
                </a:lnTo>
                <a:lnTo>
                  <a:pt x="2459735" y="2238755"/>
                </a:lnTo>
                <a:lnTo>
                  <a:pt x="2459735" y="2234184"/>
                </a:lnTo>
                <a:close/>
              </a:path>
              <a:path w="2459990" h="2243454">
                <a:moveTo>
                  <a:pt x="9144" y="4572"/>
                </a:moveTo>
                <a:lnTo>
                  <a:pt x="4572" y="10667"/>
                </a:lnTo>
                <a:lnTo>
                  <a:pt x="9144" y="10667"/>
                </a:lnTo>
                <a:lnTo>
                  <a:pt x="9144" y="4572"/>
                </a:lnTo>
                <a:close/>
              </a:path>
              <a:path w="2459990" h="2243454">
                <a:moveTo>
                  <a:pt x="2449068" y="4572"/>
                </a:moveTo>
                <a:lnTo>
                  <a:pt x="9144" y="4572"/>
                </a:lnTo>
                <a:lnTo>
                  <a:pt x="9144" y="10667"/>
                </a:lnTo>
                <a:lnTo>
                  <a:pt x="2449068" y="10667"/>
                </a:lnTo>
                <a:lnTo>
                  <a:pt x="2449068" y="4572"/>
                </a:lnTo>
                <a:close/>
              </a:path>
              <a:path w="2459990" h="2243454">
                <a:moveTo>
                  <a:pt x="2459735" y="4572"/>
                </a:moveTo>
                <a:lnTo>
                  <a:pt x="2449068" y="4572"/>
                </a:lnTo>
                <a:lnTo>
                  <a:pt x="2453640" y="10667"/>
                </a:lnTo>
                <a:lnTo>
                  <a:pt x="2459735" y="10667"/>
                </a:lnTo>
                <a:lnTo>
                  <a:pt x="2459735" y="4572"/>
                </a:lnTo>
                <a:close/>
              </a:path>
            </a:pathLst>
          </a:custGeom>
          <a:solidFill>
            <a:srgbClr val="000000"/>
          </a:solidFill>
        </p:spPr>
        <p:txBody>
          <a:bodyPr wrap="square" lIns="0" tIns="0" rIns="0" bIns="0" rtlCol="0"/>
          <a:lstStyle/>
          <a:p>
            <a:endParaRPr/>
          </a:p>
        </p:txBody>
      </p:sp>
      <p:sp>
        <p:nvSpPr>
          <p:cNvPr id="4" name="object 4"/>
          <p:cNvSpPr txBox="1"/>
          <p:nvPr/>
        </p:nvSpPr>
        <p:spPr>
          <a:xfrm>
            <a:off x="4269625" y="1201928"/>
            <a:ext cx="1887855" cy="2139315"/>
          </a:xfrm>
          <a:prstGeom prst="rect">
            <a:avLst/>
          </a:prstGeom>
        </p:spPr>
        <p:txBody>
          <a:bodyPr vert="horz" wrap="square" lIns="0" tIns="0" rIns="0" bIns="0" rtlCol="0">
            <a:spAutoFit/>
          </a:bodyPr>
          <a:lstStyle/>
          <a:p>
            <a:pPr marL="768350">
              <a:lnSpc>
                <a:spcPct val="100000"/>
              </a:lnSpc>
            </a:pPr>
            <a:r>
              <a:rPr sz="1600" b="1" spc="-10" dirty="0">
                <a:latin typeface="Arial"/>
                <a:cs typeface="Arial"/>
              </a:rPr>
              <a:t>Compte</a:t>
            </a:r>
            <a:endParaRPr sz="1600">
              <a:latin typeface="Arial"/>
              <a:cs typeface="Arial"/>
            </a:endParaRPr>
          </a:p>
          <a:p>
            <a:pPr marL="119380" indent="-106680">
              <a:lnSpc>
                <a:spcPct val="100000"/>
              </a:lnSpc>
              <a:spcBef>
                <a:spcPts val="160"/>
              </a:spcBef>
              <a:buChar char="-"/>
              <a:tabLst>
                <a:tab pos="119380" algn="l"/>
              </a:tabLst>
            </a:pPr>
            <a:r>
              <a:rPr sz="1400" dirty="0">
                <a:solidFill>
                  <a:srgbClr val="000099"/>
                </a:solidFill>
                <a:latin typeface="Arial"/>
                <a:cs typeface="Arial"/>
              </a:rPr>
              <a:t>code :</a:t>
            </a:r>
            <a:r>
              <a:rPr sz="1400" spc="-120" dirty="0">
                <a:solidFill>
                  <a:srgbClr val="000099"/>
                </a:solidFill>
                <a:latin typeface="Arial"/>
                <a:cs typeface="Arial"/>
              </a:rPr>
              <a:t> </a:t>
            </a:r>
            <a:r>
              <a:rPr sz="1400" spc="-5" dirty="0">
                <a:solidFill>
                  <a:srgbClr val="000099"/>
                </a:solidFill>
                <a:latin typeface="Arial"/>
                <a:cs typeface="Arial"/>
              </a:rPr>
              <a:t>int</a:t>
            </a:r>
            <a:endParaRPr sz="1400">
              <a:latin typeface="Arial"/>
              <a:cs typeface="Arial"/>
            </a:endParaRPr>
          </a:p>
          <a:p>
            <a:pPr marL="12700">
              <a:lnSpc>
                <a:spcPct val="100000"/>
              </a:lnSpc>
              <a:spcBef>
                <a:spcPts val="165"/>
              </a:spcBef>
            </a:pPr>
            <a:r>
              <a:rPr sz="1400" dirty="0">
                <a:solidFill>
                  <a:srgbClr val="000099"/>
                </a:solidFill>
                <a:latin typeface="Arial"/>
                <a:cs typeface="Arial"/>
              </a:rPr>
              <a:t># solde :</a:t>
            </a:r>
            <a:r>
              <a:rPr sz="1400" spc="-120" dirty="0">
                <a:solidFill>
                  <a:srgbClr val="000099"/>
                </a:solidFill>
                <a:latin typeface="Arial"/>
                <a:cs typeface="Arial"/>
              </a:rPr>
              <a:t> </a:t>
            </a:r>
            <a:r>
              <a:rPr sz="1400" spc="-5" dirty="0">
                <a:solidFill>
                  <a:srgbClr val="000099"/>
                </a:solidFill>
                <a:latin typeface="Arial"/>
                <a:cs typeface="Arial"/>
              </a:rPr>
              <a:t>float</a:t>
            </a:r>
            <a:endParaRPr sz="1400">
              <a:latin typeface="Arial"/>
              <a:cs typeface="Arial"/>
            </a:endParaRPr>
          </a:p>
          <a:p>
            <a:pPr marL="119380" indent="-106680">
              <a:lnSpc>
                <a:spcPct val="100000"/>
              </a:lnSpc>
              <a:spcBef>
                <a:spcPts val="165"/>
              </a:spcBef>
              <a:buChar char="-"/>
              <a:tabLst>
                <a:tab pos="119380" algn="l"/>
              </a:tabLst>
            </a:pPr>
            <a:r>
              <a:rPr sz="1400" u="heavy" spc="-5" dirty="0">
                <a:solidFill>
                  <a:srgbClr val="000099"/>
                </a:solidFill>
                <a:latin typeface="Arial"/>
                <a:cs typeface="Arial"/>
              </a:rPr>
              <a:t>nbComptes </a:t>
            </a:r>
            <a:r>
              <a:rPr sz="1400" u="heavy" dirty="0">
                <a:solidFill>
                  <a:srgbClr val="000099"/>
                </a:solidFill>
                <a:latin typeface="Arial"/>
                <a:cs typeface="Arial"/>
              </a:rPr>
              <a:t>:</a:t>
            </a:r>
            <a:r>
              <a:rPr sz="1400" u="heavy" spc="-105" dirty="0">
                <a:solidFill>
                  <a:srgbClr val="000099"/>
                </a:solidFill>
                <a:latin typeface="Arial"/>
                <a:cs typeface="Arial"/>
              </a:rPr>
              <a:t> </a:t>
            </a:r>
            <a:r>
              <a:rPr sz="1400" u="heavy" spc="-5" dirty="0">
                <a:solidFill>
                  <a:srgbClr val="000099"/>
                </a:solidFill>
                <a:latin typeface="Arial"/>
                <a:cs typeface="Arial"/>
              </a:rPr>
              <a:t>int</a:t>
            </a:r>
            <a:endParaRPr sz="1400">
              <a:latin typeface="Arial"/>
              <a:cs typeface="Arial"/>
            </a:endParaRPr>
          </a:p>
          <a:p>
            <a:pPr>
              <a:lnSpc>
                <a:spcPct val="100000"/>
              </a:lnSpc>
            </a:pPr>
            <a:endParaRPr sz="1750">
              <a:latin typeface="Times New Roman"/>
              <a:cs typeface="Times New Roman"/>
            </a:endParaRPr>
          </a:p>
          <a:p>
            <a:pPr marL="12700">
              <a:lnSpc>
                <a:spcPct val="100000"/>
              </a:lnSpc>
            </a:pPr>
            <a:r>
              <a:rPr sz="1400" dirty="0">
                <a:solidFill>
                  <a:srgbClr val="FF0000"/>
                </a:solidFill>
                <a:latin typeface="Arial"/>
                <a:cs typeface="Arial"/>
              </a:rPr>
              <a:t>+ </a:t>
            </a:r>
            <a:r>
              <a:rPr sz="1400" spc="-5" dirty="0">
                <a:solidFill>
                  <a:srgbClr val="FF0000"/>
                </a:solidFill>
                <a:latin typeface="Arial"/>
                <a:cs typeface="Arial"/>
              </a:rPr>
              <a:t>Compte </a:t>
            </a:r>
            <a:r>
              <a:rPr sz="1400" dirty="0">
                <a:solidFill>
                  <a:srgbClr val="FF0000"/>
                </a:solidFill>
                <a:latin typeface="Arial"/>
                <a:cs typeface="Arial"/>
              </a:rPr>
              <a:t>(</a:t>
            </a:r>
            <a:r>
              <a:rPr sz="1400" spc="-140" dirty="0">
                <a:solidFill>
                  <a:srgbClr val="FF0000"/>
                </a:solidFill>
                <a:latin typeface="Arial"/>
                <a:cs typeface="Arial"/>
              </a:rPr>
              <a:t> </a:t>
            </a:r>
            <a:r>
              <a:rPr sz="1400" dirty="0">
                <a:solidFill>
                  <a:srgbClr val="FF0000"/>
                </a:solidFill>
                <a:latin typeface="Arial"/>
                <a:cs typeface="Arial"/>
              </a:rPr>
              <a:t>)</a:t>
            </a:r>
            <a:endParaRPr sz="1400">
              <a:latin typeface="Arial"/>
              <a:cs typeface="Arial"/>
            </a:endParaRPr>
          </a:p>
          <a:p>
            <a:pPr marL="12700">
              <a:lnSpc>
                <a:spcPct val="100000"/>
              </a:lnSpc>
              <a:spcBef>
                <a:spcPts val="165"/>
              </a:spcBef>
            </a:pPr>
            <a:r>
              <a:rPr sz="1400" dirty="0">
                <a:latin typeface="Arial"/>
                <a:cs typeface="Arial"/>
              </a:rPr>
              <a:t>+ </a:t>
            </a:r>
            <a:r>
              <a:rPr sz="1400" spc="-5" dirty="0">
                <a:latin typeface="Arial"/>
                <a:cs typeface="Arial"/>
              </a:rPr>
              <a:t>verser </a:t>
            </a:r>
            <a:r>
              <a:rPr sz="1400" dirty="0">
                <a:latin typeface="Arial"/>
                <a:cs typeface="Arial"/>
              </a:rPr>
              <a:t>(float mt) :</a:t>
            </a:r>
            <a:r>
              <a:rPr sz="1400" spc="-175" dirty="0">
                <a:latin typeface="Arial"/>
                <a:cs typeface="Arial"/>
              </a:rPr>
              <a:t> </a:t>
            </a:r>
            <a:r>
              <a:rPr sz="1400" spc="-5" dirty="0">
                <a:latin typeface="Arial"/>
                <a:cs typeface="Arial"/>
              </a:rPr>
              <a:t>void</a:t>
            </a:r>
            <a:endParaRPr sz="1400">
              <a:latin typeface="Arial"/>
              <a:cs typeface="Arial"/>
            </a:endParaRPr>
          </a:p>
          <a:p>
            <a:pPr marL="12700">
              <a:lnSpc>
                <a:spcPct val="100000"/>
              </a:lnSpc>
              <a:spcBef>
                <a:spcPts val="165"/>
              </a:spcBef>
            </a:pPr>
            <a:r>
              <a:rPr sz="1400" dirty="0">
                <a:latin typeface="Arial"/>
                <a:cs typeface="Arial"/>
              </a:rPr>
              <a:t>+ retirer (float mt) :</a:t>
            </a:r>
            <a:r>
              <a:rPr sz="1400" spc="-200" dirty="0">
                <a:latin typeface="Arial"/>
                <a:cs typeface="Arial"/>
              </a:rPr>
              <a:t> </a:t>
            </a:r>
            <a:r>
              <a:rPr sz="1400" spc="-5" dirty="0">
                <a:latin typeface="Arial"/>
                <a:cs typeface="Arial"/>
              </a:rPr>
              <a:t>void</a:t>
            </a:r>
            <a:endParaRPr sz="1400">
              <a:latin typeface="Arial"/>
              <a:cs typeface="Arial"/>
            </a:endParaRPr>
          </a:p>
          <a:p>
            <a:pPr marL="12700">
              <a:lnSpc>
                <a:spcPct val="100000"/>
              </a:lnSpc>
              <a:spcBef>
                <a:spcPts val="165"/>
              </a:spcBef>
            </a:pPr>
            <a:r>
              <a:rPr sz="1400" dirty="0">
                <a:latin typeface="Arial"/>
                <a:cs typeface="Arial"/>
              </a:rPr>
              <a:t>+ toString() :</a:t>
            </a:r>
            <a:r>
              <a:rPr sz="1400" spc="-155" dirty="0">
                <a:latin typeface="Arial"/>
                <a:cs typeface="Arial"/>
              </a:rPr>
              <a:t> </a:t>
            </a:r>
            <a:r>
              <a:rPr sz="1400" dirty="0">
                <a:latin typeface="Arial"/>
                <a:cs typeface="Arial"/>
              </a:rPr>
              <a:t>String</a:t>
            </a:r>
            <a:endParaRPr sz="1400">
              <a:latin typeface="Arial"/>
              <a:cs typeface="Arial"/>
            </a:endParaRPr>
          </a:p>
        </p:txBody>
      </p:sp>
      <p:sp>
        <p:nvSpPr>
          <p:cNvPr id="5" name="object 5"/>
          <p:cNvSpPr/>
          <p:nvPr/>
        </p:nvSpPr>
        <p:spPr>
          <a:xfrm>
            <a:off x="4190872" y="2266950"/>
            <a:ext cx="2449195" cy="0"/>
          </a:xfrm>
          <a:custGeom>
            <a:avLst/>
            <a:gdLst/>
            <a:ahLst/>
            <a:cxnLst/>
            <a:rect l="l" t="t" r="r" b="b"/>
            <a:pathLst>
              <a:path w="2449195">
                <a:moveTo>
                  <a:pt x="0" y="0"/>
                </a:moveTo>
                <a:lnTo>
                  <a:pt x="2449068" y="0"/>
                </a:lnTo>
              </a:path>
            </a:pathLst>
          </a:custGeom>
          <a:ln w="10668">
            <a:solidFill>
              <a:srgbClr val="000000"/>
            </a:solidFill>
          </a:ln>
        </p:spPr>
        <p:txBody>
          <a:bodyPr wrap="square" lIns="0" tIns="0" rIns="0" bIns="0" rtlCol="0"/>
          <a:lstStyle/>
          <a:p>
            <a:endParaRPr/>
          </a:p>
        </p:txBody>
      </p:sp>
      <p:sp>
        <p:nvSpPr>
          <p:cNvPr id="6" name="object 6"/>
          <p:cNvSpPr/>
          <p:nvPr/>
        </p:nvSpPr>
        <p:spPr>
          <a:xfrm>
            <a:off x="5265292" y="3410711"/>
            <a:ext cx="379730" cy="367665"/>
          </a:xfrm>
          <a:custGeom>
            <a:avLst/>
            <a:gdLst/>
            <a:ahLst/>
            <a:cxnLst/>
            <a:rect l="l" t="t" r="r" b="b"/>
            <a:pathLst>
              <a:path w="379729" h="367664">
                <a:moveTo>
                  <a:pt x="185928" y="242315"/>
                </a:moveTo>
                <a:lnTo>
                  <a:pt x="185928" y="367284"/>
                </a:lnTo>
                <a:lnTo>
                  <a:pt x="195072" y="367284"/>
                </a:lnTo>
                <a:lnTo>
                  <a:pt x="195072" y="246887"/>
                </a:lnTo>
                <a:lnTo>
                  <a:pt x="190500" y="246887"/>
                </a:lnTo>
                <a:lnTo>
                  <a:pt x="185928" y="242315"/>
                </a:lnTo>
                <a:close/>
              </a:path>
              <a:path w="379729" h="367664">
                <a:moveTo>
                  <a:pt x="190500" y="0"/>
                </a:moveTo>
                <a:lnTo>
                  <a:pt x="0" y="246887"/>
                </a:lnTo>
                <a:lnTo>
                  <a:pt x="185928" y="246887"/>
                </a:lnTo>
                <a:lnTo>
                  <a:pt x="185928" y="245363"/>
                </a:lnTo>
                <a:lnTo>
                  <a:pt x="13716" y="245363"/>
                </a:lnTo>
                <a:lnTo>
                  <a:pt x="10668" y="237743"/>
                </a:lnTo>
                <a:lnTo>
                  <a:pt x="19554" y="237743"/>
                </a:lnTo>
                <a:lnTo>
                  <a:pt x="189754" y="15619"/>
                </a:lnTo>
                <a:lnTo>
                  <a:pt x="185928" y="10667"/>
                </a:lnTo>
                <a:lnTo>
                  <a:pt x="198665" y="10667"/>
                </a:lnTo>
                <a:lnTo>
                  <a:pt x="190500" y="0"/>
                </a:lnTo>
                <a:close/>
              </a:path>
              <a:path w="379729" h="367664">
                <a:moveTo>
                  <a:pt x="195072" y="237743"/>
                </a:moveTo>
                <a:lnTo>
                  <a:pt x="185928" y="237743"/>
                </a:lnTo>
                <a:lnTo>
                  <a:pt x="185928" y="242315"/>
                </a:lnTo>
                <a:lnTo>
                  <a:pt x="190500" y="246887"/>
                </a:lnTo>
                <a:lnTo>
                  <a:pt x="195072" y="242315"/>
                </a:lnTo>
                <a:lnTo>
                  <a:pt x="195072" y="237743"/>
                </a:lnTo>
                <a:close/>
              </a:path>
              <a:path w="379729" h="367664">
                <a:moveTo>
                  <a:pt x="195072" y="242315"/>
                </a:moveTo>
                <a:lnTo>
                  <a:pt x="190500" y="246887"/>
                </a:lnTo>
                <a:lnTo>
                  <a:pt x="195072" y="246887"/>
                </a:lnTo>
                <a:lnTo>
                  <a:pt x="195072" y="242315"/>
                </a:lnTo>
                <a:close/>
              </a:path>
              <a:path w="379729" h="367664">
                <a:moveTo>
                  <a:pt x="361395" y="237743"/>
                </a:moveTo>
                <a:lnTo>
                  <a:pt x="195072" y="237743"/>
                </a:lnTo>
                <a:lnTo>
                  <a:pt x="195072" y="246887"/>
                </a:lnTo>
                <a:lnTo>
                  <a:pt x="379476" y="246887"/>
                </a:lnTo>
                <a:lnTo>
                  <a:pt x="378309" y="245363"/>
                </a:lnTo>
                <a:lnTo>
                  <a:pt x="367284" y="245363"/>
                </a:lnTo>
                <a:lnTo>
                  <a:pt x="361395" y="237743"/>
                </a:lnTo>
                <a:close/>
              </a:path>
              <a:path w="379729" h="367664">
                <a:moveTo>
                  <a:pt x="19554" y="237743"/>
                </a:moveTo>
                <a:lnTo>
                  <a:pt x="10668" y="237743"/>
                </a:lnTo>
                <a:lnTo>
                  <a:pt x="13716" y="245363"/>
                </a:lnTo>
                <a:lnTo>
                  <a:pt x="19554" y="237743"/>
                </a:lnTo>
                <a:close/>
              </a:path>
              <a:path w="379729" h="367664">
                <a:moveTo>
                  <a:pt x="185928" y="237743"/>
                </a:moveTo>
                <a:lnTo>
                  <a:pt x="19554" y="237743"/>
                </a:lnTo>
                <a:lnTo>
                  <a:pt x="13716" y="245363"/>
                </a:lnTo>
                <a:lnTo>
                  <a:pt x="185928" y="245363"/>
                </a:lnTo>
                <a:lnTo>
                  <a:pt x="185928" y="237743"/>
                </a:lnTo>
                <a:close/>
              </a:path>
              <a:path w="379729" h="367664">
                <a:moveTo>
                  <a:pt x="198665" y="10667"/>
                </a:moveTo>
                <a:lnTo>
                  <a:pt x="193548" y="10667"/>
                </a:lnTo>
                <a:lnTo>
                  <a:pt x="189754" y="15619"/>
                </a:lnTo>
                <a:lnTo>
                  <a:pt x="367284" y="245363"/>
                </a:lnTo>
                <a:lnTo>
                  <a:pt x="370332" y="237743"/>
                </a:lnTo>
                <a:lnTo>
                  <a:pt x="372476" y="237743"/>
                </a:lnTo>
                <a:lnTo>
                  <a:pt x="198665" y="10667"/>
                </a:lnTo>
                <a:close/>
              </a:path>
              <a:path w="379729" h="367664">
                <a:moveTo>
                  <a:pt x="372476" y="237743"/>
                </a:moveTo>
                <a:lnTo>
                  <a:pt x="370332" y="237743"/>
                </a:lnTo>
                <a:lnTo>
                  <a:pt x="367284" y="245363"/>
                </a:lnTo>
                <a:lnTo>
                  <a:pt x="378309" y="245363"/>
                </a:lnTo>
                <a:lnTo>
                  <a:pt x="372476" y="237743"/>
                </a:lnTo>
                <a:close/>
              </a:path>
              <a:path w="379729" h="367664">
                <a:moveTo>
                  <a:pt x="193548" y="10667"/>
                </a:moveTo>
                <a:lnTo>
                  <a:pt x="185928" y="10667"/>
                </a:lnTo>
                <a:lnTo>
                  <a:pt x="189754" y="15619"/>
                </a:lnTo>
                <a:lnTo>
                  <a:pt x="193548" y="10667"/>
                </a:lnTo>
                <a:close/>
              </a:path>
            </a:pathLst>
          </a:custGeom>
          <a:solidFill>
            <a:srgbClr val="000000"/>
          </a:solidFill>
        </p:spPr>
        <p:txBody>
          <a:bodyPr wrap="square" lIns="0" tIns="0" rIns="0" bIns="0" rtlCol="0"/>
          <a:lstStyle/>
          <a:p>
            <a:endParaRPr/>
          </a:p>
        </p:txBody>
      </p:sp>
      <p:sp>
        <p:nvSpPr>
          <p:cNvPr id="7" name="object 7"/>
          <p:cNvSpPr/>
          <p:nvPr/>
        </p:nvSpPr>
        <p:spPr>
          <a:xfrm>
            <a:off x="4192396" y="1475994"/>
            <a:ext cx="2449195" cy="0"/>
          </a:xfrm>
          <a:custGeom>
            <a:avLst/>
            <a:gdLst/>
            <a:ahLst/>
            <a:cxnLst/>
            <a:rect l="l" t="t" r="r" b="b"/>
            <a:pathLst>
              <a:path w="2449195">
                <a:moveTo>
                  <a:pt x="0" y="0"/>
                </a:moveTo>
                <a:lnTo>
                  <a:pt x="2449068" y="0"/>
                </a:lnTo>
              </a:path>
            </a:pathLst>
          </a:custGeom>
          <a:ln w="10667">
            <a:solidFill>
              <a:srgbClr val="000000"/>
            </a:solidFill>
          </a:ln>
        </p:spPr>
        <p:txBody>
          <a:bodyPr wrap="square" lIns="0" tIns="0" rIns="0" bIns="0" rtlCol="0"/>
          <a:lstStyle/>
          <a:p>
            <a:endParaRPr/>
          </a:p>
        </p:txBody>
      </p:sp>
      <p:sp>
        <p:nvSpPr>
          <p:cNvPr id="8" name="object 8"/>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9" name="object 9"/>
          <p:cNvSpPr/>
          <p:nvPr/>
        </p:nvSpPr>
        <p:spPr>
          <a:xfrm>
            <a:off x="1020960" y="4565903"/>
            <a:ext cx="3106420" cy="1522730"/>
          </a:xfrm>
          <a:custGeom>
            <a:avLst/>
            <a:gdLst/>
            <a:ahLst/>
            <a:cxnLst/>
            <a:rect l="l" t="t" r="r" b="b"/>
            <a:pathLst>
              <a:path w="3106420" h="1522729">
                <a:moveTo>
                  <a:pt x="3105904" y="0"/>
                </a:moveTo>
                <a:lnTo>
                  <a:pt x="0" y="0"/>
                </a:lnTo>
                <a:lnTo>
                  <a:pt x="0" y="1522476"/>
                </a:lnTo>
                <a:lnTo>
                  <a:pt x="3105904" y="1522476"/>
                </a:lnTo>
                <a:lnTo>
                  <a:pt x="3105904" y="1517904"/>
                </a:lnTo>
                <a:lnTo>
                  <a:pt x="9143" y="1517904"/>
                </a:lnTo>
                <a:lnTo>
                  <a:pt x="4571" y="1513332"/>
                </a:lnTo>
                <a:lnTo>
                  <a:pt x="9143" y="1513332"/>
                </a:lnTo>
                <a:lnTo>
                  <a:pt x="9143" y="9144"/>
                </a:lnTo>
                <a:lnTo>
                  <a:pt x="4571" y="9144"/>
                </a:lnTo>
                <a:lnTo>
                  <a:pt x="9143" y="4572"/>
                </a:lnTo>
                <a:lnTo>
                  <a:pt x="3105904" y="4572"/>
                </a:lnTo>
                <a:lnTo>
                  <a:pt x="3105904" y="0"/>
                </a:lnTo>
                <a:close/>
              </a:path>
              <a:path w="3106420" h="1522729">
                <a:moveTo>
                  <a:pt x="9143" y="1513332"/>
                </a:moveTo>
                <a:lnTo>
                  <a:pt x="4571" y="1513332"/>
                </a:lnTo>
                <a:lnTo>
                  <a:pt x="9143" y="1517904"/>
                </a:lnTo>
                <a:lnTo>
                  <a:pt x="9143" y="1513332"/>
                </a:lnTo>
                <a:close/>
              </a:path>
              <a:path w="3106420" h="1522729">
                <a:moveTo>
                  <a:pt x="3096760" y="1513332"/>
                </a:moveTo>
                <a:lnTo>
                  <a:pt x="9143" y="1513332"/>
                </a:lnTo>
                <a:lnTo>
                  <a:pt x="9143" y="1517904"/>
                </a:lnTo>
                <a:lnTo>
                  <a:pt x="3096760" y="1517904"/>
                </a:lnTo>
                <a:lnTo>
                  <a:pt x="3096760" y="1513332"/>
                </a:lnTo>
                <a:close/>
              </a:path>
              <a:path w="3106420" h="1522729">
                <a:moveTo>
                  <a:pt x="3096760" y="4572"/>
                </a:moveTo>
                <a:lnTo>
                  <a:pt x="3096760" y="1517904"/>
                </a:lnTo>
                <a:lnTo>
                  <a:pt x="3101332" y="1513332"/>
                </a:lnTo>
                <a:lnTo>
                  <a:pt x="3105904" y="1513332"/>
                </a:lnTo>
                <a:lnTo>
                  <a:pt x="3105904" y="9144"/>
                </a:lnTo>
                <a:lnTo>
                  <a:pt x="3101332" y="9144"/>
                </a:lnTo>
                <a:lnTo>
                  <a:pt x="3096760" y="4572"/>
                </a:lnTo>
                <a:close/>
              </a:path>
              <a:path w="3106420" h="1522729">
                <a:moveTo>
                  <a:pt x="3105904" y="1513332"/>
                </a:moveTo>
                <a:lnTo>
                  <a:pt x="3101332" y="1513332"/>
                </a:lnTo>
                <a:lnTo>
                  <a:pt x="3096760" y="1517904"/>
                </a:lnTo>
                <a:lnTo>
                  <a:pt x="3105904" y="1517904"/>
                </a:lnTo>
                <a:lnTo>
                  <a:pt x="3105904" y="1513332"/>
                </a:lnTo>
                <a:close/>
              </a:path>
              <a:path w="3106420" h="1522729">
                <a:moveTo>
                  <a:pt x="9143" y="4572"/>
                </a:moveTo>
                <a:lnTo>
                  <a:pt x="4571" y="9144"/>
                </a:lnTo>
                <a:lnTo>
                  <a:pt x="9143" y="9144"/>
                </a:lnTo>
                <a:lnTo>
                  <a:pt x="9143" y="4572"/>
                </a:lnTo>
                <a:close/>
              </a:path>
              <a:path w="3106420" h="1522729">
                <a:moveTo>
                  <a:pt x="3096760" y="4572"/>
                </a:moveTo>
                <a:lnTo>
                  <a:pt x="9143" y="4572"/>
                </a:lnTo>
                <a:lnTo>
                  <a:pt x="9143" y="9144"/>
                </a:lnTo>
                <a:lnTo>
                  <a:pt x="3096760" y="9144"/>
                </a:lnTo>
                <a:lnTo>
                  <a:pt x="3096760" y="4572"/>
                </a:lnTo>
                <a:close/>
              </a:path>
              <a:path w="3106420" h="1522729">
                <a:moveTo>
                  <a:pt x="3105904" y="4572"/>
                </a:moveTo>
                <a:lnTo>
                  <a:pt x="3096760" y="4572"/>
                </a:lnTo>
                <a:lnTo>
                  <a:pt x="3101332" y="9144"/>
                </a:lnTo>
                <a:lnTo>
                  <a:pt x="3105904" y="9144"/>
                </a:lnTo>
                <a:lnTo>
                  <a:pt x="3105904" y="4572"/>
                </a:lnTo>
                <a:close/>
              </a:path>
            </a:pathLst>
          </a:custGeom>
          <a:solidFill>
            <a:srgbClr val="000000"/>
          </a:solidFill>
        </p:spPr>
        <p:txBody>
          <a:bodyPr wrap="square" lIns="0" tIns="0" rIns="0" bIns="0" rtlCol="0"/>
          <a:lstStyle/>
          <a:p>
            <a:endParaRPr/>
          </a:p>
        </p:txBody>
      </p:sp>
      <p:sp>
        <p:nvSpPr>
          <p:cNvPr id="10" name="object 10"/>
          <p:cNvSpPr txBox="1"/>
          <p:nvPr/>
        </p:nvSpPr>
        <p:spPr>
          <a:xfrm>
            <a:off x="1852561" y="4586732"/>
            <a:ext cx="1442720" cy="262890"/>
          </a:xfrm>
          <a:prstGeom prst="rect">
            <a:avLst/>
          </a:prstGeom>
        </p:spPr>
        <p:txBody>
          <a:bodyPr vert="horz" wrap="square" lIns="0" tIns="0" rIns="0" bIns="0" rtlCol="0">
            <a:spAutoFit/>
          </a:bodyPr>
          <a:lstStyle/>
          <a:p>
            <a:pPr marL="12700">
              <a:lnSpc>
                <a:spcPct val="100000"/>
              </a:lnSpc>
            </a:pPr>
            <a:r>
              <a:rPr sz="1600" b="1" spc="-10" dirty="0">
                <a:latin typeface="Arial"/>
                <a:cs typeface="Arial"/>
              </a:rPr>
              <a:t>CompteSimple</a:t>
            </a:r>
            <a:endParaRPr sz="1600">
              <a:latin typeface="Arial"/>
              <a:cs typeface="Arial"/>
            </a:endParaRPr>
          </a:p>
        </p:txBody>
      </p:sp>
      <p:sp>
        <p:nvSpPr>
          <p:cNvPr id="11" name="object 11"/>
          <p:cNvSpPr txBox="1"/>
          <p:nvPr/>
        </p:nvSpPr>
        <p:spPr>
          <a:xfrm>
            <a:off x="1104272" y="4851400"/>
            <a:ext cx="1395095" cy="231775"/>
          </a:xfrm>
          <a:prstGeom prst="rect">
            <a:avLst/>
          </a:prstGeom>
        </p:spPr>
        <p:txBody>
          <a:bodyPr vert="horz" wrap="square" lIns="0" tIns="0" rIns="0" bIns="0" rtlCol="0">
            <a:spAutoFit/>
          </a:bodyPr>
          <a:lstStyle/>
          <a:p>
            <a:pPr marL="12700">
              <a:lnSpc>
                <a:spcPct val="100000"/>
              </a:lnSpc>
            </a:pPr>
            <a:r>
              <a:rPr sz="1400" dirty="0">
                <a:solidFill>
                  <a:srgbClr val="000099"/>
                </a:solidFill>
                <a:latin typeface="Arial"/>
                <a:cs typeface="Arial"/>
              </a:rPr>
              <a:t>- </a:t>
            </a:r>
            <a:r>
              <a:rPr sz="1400" spc="-5" dirty="0">
                <a:solidFill>
                  <a:srgbClr val="000099"/>
                </a:solidFill>
                <a:latin typeface="Arial"/>
                <a:cs typeface="Arial"/>
              </a:rPr>
              <a:t>decouvert </a:t>
            </a:r>
            <a:r>
              <a:rPr sz="1400" dirty="0">
                <a:solidFill>
                  <a:srgbClr val="000099"/>
                </a:solidFill>
                <a:latin typeface="Arial"/>
                <a:cs typeface="Arial"/>
              </a:rPr>
              <a:t>:</a:t>
            </a:r>
            <a:r>
              <a:rPr sz="1400" spc="-130" dirty="0">
                <a:solidFill>
                  <a:srgbClr val="000099"/>
                </a:solidFill>
                <a:latin typeface="Arial"/>
                <a:cs typeface="Arial"/>
              </a:rPr>
              <a:t> </a:t>
            </a:r>
            <a:r>
              <a:rPr sz="1400" dirty="0">
                <a:solidFill>
                  <a:srgbClr val="000099"/>
                </a:solidFill>
                <a:latin typeface="Arial"/>
                <a:cs typeface="Arial"/>
              </a:rPr>
              <a:t>float</a:t>
            </a:r>
            <a:endParaRPr sz="1400">
              <a:latin typeface="Arial"/>
              <a:cs typeface="Arial"/>
            </a:endParaRPr>
          </a:p>
        </p:txBody>
      </p:sp>
      <p:sp>
        <p:nvSpPr>
          <p:cNvPr id="12" name="object 12"/>
          <p:cNvSpPr txBox="1"/>
          <p:nvPr/>
        </p:nvSpPr>
        <p:spPr>
          <a:xfrm>
            <a:off x="1104272" y="5253735"/>
            <a:ext cx="2178685" cy="701040"/>
          </a:xfrm>
          <a:prstGeom prst="rect">
            <a:avLst/>
          </a:prstGeom>
        </p:spPr>
        <p:txBody>
          <a:bodyPr vert="horz" wrap="square" lIns="0" tIns="0" rIns="0" bIns="0" rtlCol="0">
            <a:spAutoFit/>
          </a:bodyPr>
          <a:lstStyle/>
          <a:p>
            <a:pPr marL="12700">
              <a:lnSpc>
                <a:spcPct val="100000"/>
              </a:lnSpc>
            </a:pPr>
            <a:r>
              <a:rPr sz="1400" dirty="0">
                <a:solidFill>
                  <a:srgbClr val="FF0000"/>
                </a:solidFill>
                <a:latin typeface="Arial"/>
                <a:cs typeface="Arial"/>
              </a:rPr>
              <a:t>+ </a:t>
            </a:r>
            <a:r>
              <a:rPr sz="1400" spc="-5" dirty="0">
                <a:solidFill>
                  <a:srgbClr val="FF0000"/>
                </a:solidFill>
                <a:latin typeface="Arial"/>
                <a:cs typeface="Arial"/>
              </a:rPr>
              <a:t>CompteSimple </a:t>
            </a:r>
            <a:r>
              <a:rPr sz="1400" dirty="0">
                <a:solidFill>
                  <a:srgbClr val="FF0000"/>
                </a:solidFill>
                <a:latin typeface="Arial"/>
                <a:cs typeface="Arial"/>
              </a:rPr>
              <a:t>(float</a:t>
            </a:r>
            <a:r>
              <a:rPr sz="1400" spc="-140" dirty="0">
                <a:solidFill>
                  <a:srgbClr val="FF0000"/>
                </a:solidFill>
                <a:latin typeface="Arial"/>
                <a:cs typeface="Arial"/>
              </a:rPr>
              <a:t> </a:t>
            </a:r>
            <a:r>
              <a:rPr sz="1400" dirty="0">
                <a:solidFill>
                  <a:srgbClr val="FF0000"/>
                </a:solidFill>
                <a:latin typeface="Arial"/>
                <a:cs typeface="Arial"/>
              </a:rPr>
              <a:t>dec)</a:t>
            </a:r>
            <a:endParaRPr sz="1400">
              <a:latin typeface="Arial"/>
              <a:cs typeface="Arial"/>
            </a:endParaRPr>
          </a:p>
          <a:p>
            <a:pPr marL="12700">
              <a:lnSpc>
                <a:spcPct val="100000"/>
              </a:lnSpc>
              <a:spcBef>
                <a:spcPts val="165"/>
              </a:spcBef>
            </a:pPr>
            <a:r>
              <a:rPr sz="1400" dirty="0">
                <a:solidFill>
                  <a:srgbClr val="006533"/>
                </a:solidFill>
                <a:latin typeface="Arial"/>
                <a:cs typeface="Arial"/>
              </a:rPr>
              <a:t>+ retirer (float mt) :</a:t>
            </a:r>
            <a:r>
              <a:rPr sz="1400" spc="-200" dirty="0">
                <a:solidFill>
                  <a:srgbClr val="006533"/>
                </a:solidFill>
                <a:latin typeface="Arial"/>
                <a:cs typeface="Arial"/>
              </a:rPr>
              <a:t> </a:t>
            </a:r>
            <a:r>
              <a:rPr sz="1400" spc="-5" dirty="0">
                <a:solidFill>
                  <a:srgbClr val="006533"/>
                </a:solidFill>
                <a:latin typeface="Arial"/>
                <a:cs typeface="Arial"/>
              </a:rPr>
              <a:t>void</a:t>
            </a:r>
            <a:endParaRPr sz="1400">
              <a:latin typeface="Arial"/>
              <a:cs typeface="Arial"/>
            </a:endParaRPr>
          </a:p>
          <a:p>
            <a:pPr marL="12700">
              <a:lnSpc>
                <a:spcPct val="100000"/>
              </a:lnSpc>
              <a:spcBef>
                <a:spcPts val="165"/>
              </a:spcBef>
            </a:pPr>
            <a:r>
              <a:rPr sz="1400" dirty="0">
                <a:solidFill>
                  <a:srgbClr val="006533"/>
                </a:solidFill>
                <a:latin typeface="Arial"/>
                <a:cs typeface="Arial"/>
              </a:rPr>
              <a:t>+ toString() :</a:t>
            </a:r>
            <a:r>
              <a:rPr sz="1400" spc="-155" dirty="0">
                <a:solidFill>
                  <a:srgbClr val="006533"/>
                </a:solidFill>
                <a:latin typeface="Arial"/>
                <a:cs typeface="Arial"/>
              </a:rPr>
              <a:t> </a:t>
            </a:r>
            <a:r>
              <a:rPr sz="1400" dirty="0">
                <a:solidFill>
                  <a:srgbClr val="006533"/>
                </a:solidFill>
                <a:latin typeface="Arial"/>
                <a:cs typeface="Arial"/>
              </a:rPr>
              <a:t>String</a:t>
            </a:r>
            <a:endParaRPr sz="1400">
              <a:latin typeface="Arial"/>
              <a:cs typeface="Arial"/>
            </a:endParaRPr>
          </a:p>
        </p:txBody>
      </p:sp>
      <p:sp>
        <p:nvSpPr>
          <p:cNvPr id="13" name="object 13"/>
          <p:cNvSpPr/>
          <p:nvPr/>
        </p:nvSpPr>
        <p:spPr>
          <a:xfrm>
            <a:off x="1025532" y="5147309"/>
            <a:ext cx="3096895" cy="0"/>
          </a:xfrm>
          <a:custGeom>
            <a:avLst/>
            <a:gdLst/>
            <a:ahLst/>
            <a:cxnLst/>
            <a:rect l="l" t="t" r="r" b="b"/>
            <a:pathLst>
              <a:path w="3096895">
                <a:moveTo>
                  <a:pt x="0" y="0"/>
                </a:moveTo>
                <a:lnTo>
                  <a:pt x="3096767" y="0"/>
                </a:lnTo>
              </a:path>
            </a:pathLst>
          </a:custGeom>
          <a:ln w="10668">
            <a:solidFill>
              <a:srgbClr val="000000"/>
            </a:solidFill>
          </a:ln>
        </p:spPr>
        <p:txBody>
          <a:bodyPr wrap="square" lIns="0" tIns="0" rIns="0" bIns="0" rtlCol="0"/>
          <a:lstStyle/>
          <a:p>
            <a:endParaRPr/>
          </a:p>
        </p:txBody>
      </p:sp>
      <p:sp>
        <p:nvSpPr>
          <p:cNvPr id="14" name="object 14"/>
          <p:cNvSpPr/>
          <p:nvPr/>
        </p:nvSpPr>
        <p:spPr>
          <a:xfrm>
            <a:off x="5455792" y="3777996"/>
            <a:ext cx="0" cy="288290"/>
          </a:xfrm>
          <a:custGeom>
            <a:avLst/>
            <a:gdLst/>
            <a:ahLst/>
            <a:cxnLst/>
            <a:rect l="l" t="t" r="r" b="b"/>
            <a:pathLst>
              <a:path h="288289">
                <a:moveTo>
                  <a:pt x="0" y="0"/>
                </a:moveTo>
                <a:lnTo>
                  <a:pt x="0" y="288036"/>
                </a:lnTo>
              </a:path>
            </a:pathLst>
          </a:custGeom>
          <a:ln w="9143">
            <a:solidFill>
              <a:srgbClr val="000000"/>
            </a:solidFill>
          </a:ln>
        </p:spPr>
        <p:txBody>
          <a:bodyPr wrap="square" lIns="0" tIns="0" rIns="0" bIns="0" rtlCol="0"/>
          <a:lstStyle/>
          <a:p>
            <a:endParaRPr/>
          </a:p>
        </p:txBody>
      </p:sp>
      <p:sp>
        <p:nvSpPr>
          <p:cNvPr id="15" name="object 15"/>
          <p:cNvSpPr/>
          <p:nvPr/>
        </p:nvSpPr>
        <p:spPr>
          <a:xfrm>
            <a:off x="2825369" y="4066032"/>
            <a:ext cx="5762625" cy="0"/>
          </a:xfrm>
          <a:custGeom>
            <a:avLst/>
            <a:gdLst/>
            <a:ahLst/>
            <a:cxnLst/>
            <a:rect l="l" t="t" r="r" b="b"/>
            <a:pathLst>
              <a:path w="5762625">
                <a:moveTo>
                  <a:pt x="0" y="0"/>
                </a:moveTo>
                <a:lnTo>
                  <a:pt x="5762244" y="0"/>
                </a:lnTo>
              </a:path>
            </a:pathLst>
          </a:custGeom>
          <a:ln w="9144">
            <a:solidFill>
              <a:srgbClr val="000000"/>
            </a:solidFill>
          </a:ln>
        </p:spPr>
        <p:txBody>
          <a:bodyPr wrap="square" lIns="0" tIns="0" rIns="0" bIns="0" rtlCol="0"/>
          <a:lstStyle/>
          <a:p>
            <a:endParaRPr/>
          </a:p>
        </p:txBody>
      </p:sp>
      <p:sp>
        <p:nvSpPr>
          <p:cNvPr id="16" name="object 16"/>
          <p:cNvSpPr/>
          <p:nvPr/>
        </p:nvSpPr>
        <p:spPr>
          <a:xfrm>
            <a:off x="2825369" y="4066032"/>
            <a:ext cx="0" cy="504825"/>
          </a:xfrm>
          <a:custGeom>
            <a:avLst/>
            <a:gdLst/>
            <a:ahLst/>
            <a:cxnLst/>
            <a:rect l="l" t="t" r="r" b="b"/>
            <a:pathLst>
              <a:path h="504825">
                <a:moveTo>
                  <a:pt x="0" y="0"/>
                </a:moveTo>
                <a:lnTo>
                  <a:pt x="0" y="504444"/>
                </a:lnTo>
              </a:path>
            </a:pathLst>
          </a:custGeom>
          <a:ln w="9143">
            <a:solidFill>
              <a:srgbClr val="000000"/>
            </a:solidFill>
          </a:ln>
        </p:spPr>
        <p:txBody>
          <a:bodyPr wrap="square" lIns="0" tIns="0" rIns="0" bIns="0" rtlCol="0"/>
          <a:lstStyle/>
          <a:p>
            <a:endParaRPr/>
          </a:p>
        </p:txBody>
      </p:sp>
      <p:sp>
        <p:nvSpPr>
          <p:cNvPr id="17" name="object 17"/>
          <p:cNvSpPr/>
          <p:nvPr/>
        </p:nvSpPr>
        <p:spPr>
          <a:xfrm>
            <a:off x="1025532" y="4858511"/>
            <a:ext cx="3096895" cy="0"/>
          </a:xfrm>
          <a:custGeom>
            <a:avLst/>
            <a:gdLst/>
            <a:ahLst/>
            <a:cxnLst/>
            <a:rect l="l" t="t" r="r" b="b"/>
            <a:pathLst>
              <a:path w="3096895">
                <a:moveTo>
                  <a:pt x="0" y="0"/>
                </a:moveTo>
                <a:lnTo>
                  <a:pt x="3096767" y="0"/>
                </a:lnTo>
              </a:path>
            </a:pathLst>
          </a:custGeom>
          <a:ln w="9143">
            <a:solidFill>
              <a:srgbClr val="000000"/>
            </a:solidFill>
          </a:ln>
        </p:spPr>
        <p:txBody>
          <a:bodyPr wrap="square" lIns="0" tIns="0" rIns="0" bIns="0" rtlCol="0"/>
          <a:lstStyle/>
          <a:p>
            <a:endParaRPr/>
          </a:p>
        </p:txBody>
      </p:sp>
      <p:sp>
        <p:nvSpPr>
          <p:cNvPr id="18" name="object 18"/>
          <p:cNvSpPr/>
          <p:nvPr/>
        </p:nvSpPr>
        <p:spPr>
          <a:xfrm>
            <a:off x="4334128" y="4565903"/>
            <a:ext cx="3106420" cy="1522730"/>
          </a:xfrm>
          <a:custGeom>
            <a:avLst/>
            <a:gdLst/>
            <a:ahLst/>
            <a:cxnLst/>
            <a:rect l="l" t="t" r="r" b="b"/>
            <a:pathLst>
              <a:path w="3106420" h="1522729">
                <a:moveTo>
                  <a:pt x="3105912" y="0"/>
                </a:moveTo>
                <a:lnTo>
                  <a:pt x="0" y="0"/>
                </a:lnTo>
                <a:lnTo>
                  <a:pt x="0" y="1522476"/>
                </a:lnTo>
                <a:lnTo>
                  <a:pt x="3105912" y="1522476"/>
                </a:lnTo>
                <a:lnTo>
                  <a:pt x="3105912" y="1517904"/>
                </a:lnTo>
                <a:lnTo>
                  <a:pt x="9144" y="1517904"/>
                </a:lnTo>
                <a:lnTo>
                  <a:pt x="4572" y="1513332"/>
                </a:lnTo>
                <a:lnTo>
                  <a:pt x="9144" y="1513332"/>
                </a:lnTo>
                <a:lnTo>
                  <a:pt x="9144" y="9144"/>
                </a:lnTo>
                <a:lnTo>
                  <a:pt x="4572" y="9144"/>
                </a:lnTo>
                <a:lnTo>
                  <a:pt x="9144" y="4572"/>
                </a:lnTo>
                <a:lnTo>
                  <a:pt x="3105912" y="4572"/>
                </a:lnTo>
                <a:lnTo>
                  <a:pt x="3105912" y="0"/>
                </a:lnTo>
                <a:close/>
              </a:path>
              <a:path w="3106420" h="1522729">
                <a:moveTo>
                  <a:pt x="9144" y="1513332"/>
                </a:moveTo>
                <a:lnTo>
                  <a:pt x="4572" y="1513332"/>
                </a:lnTo>
                <a:lnTo>
                  <a:pt x="9144" y="1517904"/>
                </a:lnTo>
                <a:lnTo>
                  <a:pt x="9144" y="1513332"/>
                </a:lnTo>
                <a:close/>
              </a:path>
              <a:path w="3106420" h="1522729">
                <a:moveTo>
                  <a:pt x="3096768" y="1513332"/>
                </a:moveTo>
                <a:lnTo>
                  <a:pt x="9144" y="1513332"/>
                </a:lnTo>
                <a:lnTo>
                  <a:pt x="9144" y="1517904"/>
                </a:lnTo>
                <a:lnTo>
                  <a:pt x="3096768" y="1517904"/>
                </a:lnTo>
                <a:lnTo>
                  <a:pt x="3096768" y="1513332"/>
                </a:lnTo>
                <a:close/>
              </a:path>
              <a:path w="3106420" h="1522729">
                <a:moveTo>
                  <a:pt x="3096768" y="4572"/>
                </a:moveTo>
                <a:lnTo>
                  <a:pt x="3096768" y="1517904"/>
                </a:lnTo>
                <a:lnTo>
                  <a:pt x="3101340" y="1513332"/>
                </a:lnTo>
                <a:lnTo>
                  <a:pt x="3105912" y="1513332"/>
                </a:lnTo>
                <a:lnTo>
                  <a:pt x="3105912" y="9144"/>
                </a:lnTo>
                <a:lnTo>
                  <a:pt x="3101340" y="9144"/>
                </a:lnTo>
                <a:lnTo>
                  <a:pt x="3096768" y="4572"/>
                </a:lnTo>
                <a:close/>
              </a:path>
              <a:path w="3106420" h="1522729">
                <a:moveTo>
                  <a:pt x="3105912" y="1513332"/>
                </a:moveTo>
                <a:lnTo>
                  <a:pt x="3101340" y="1513332"/>
                </a:lnTo>
                <a:lnTo>
                  <a:pt x="3096768" y="1517904"/>
                </a:lnTo>
                <a:lnTo>
                  <a:pt x="3105912" y="1517904"/>
                </a:lnTo>
                <a:lnTo>
                  <a:pt x="3105912" y="1513332"/>
                </a:lnTo>
                <a:close/>
              </a:path>
              <a:path w="3106420" h="1522729">
                <a:moveTo>
                  <a:pt x="9144" y="4572"/>
                </a:moveTo>
                <a:lnTo>
                  <a:pt x="4572" y="9144"/>
                </a:lnTo>
                <a:lnTo>
                  <a:pt x="9144" y="9144"/>
                </a:lnTo>
                <a:lnTo>
                  <a:pt x="9144" y="4572"/>
                </a:lnTo>
                <a:close/>
              </a:path>
              <a:path w="3106420" h="1522729">
                <a:moveTo>
                  <a:pt x="3096768" y="4572"/>
                </a:moveTo>
                <a:lnTo>
                  <a:pt x="9144" y="4572"/>
                </a:lnTo>
                <a:lnTo>
                  <a:pt x="9144" y="9144"/>
                </a:lnTo>
                <a:lnTo>
                  <a:pt x="3096768" y="9144"/>
                </a:lnTo>
                <a:lnTo>
                  <a:pt x="3096768" y="4572"/>
                </a:lnTo>
                <a:close/>
              </a:path>
              <a:path w="3106420" h="1522729">
                <a:moveTo>
                  <a:pt x="3105912" y="4572"/>
                </a:moveTo>
                <a:lnTo>
                  <a:pt x="3096768" y="4572"/>
                </a:lnTo>
                <a:lnTo>
                  <a:pt x="3101340" y="9144"/>
                </a:lnTo>
                <a:lnTo>
                  <a:pt x="3105912" y="9144"/>
                </a:lnTo>
                <a:lnTo>
                  <a:pt x="3105912" y="4572"/>
                </a:lnTo>
                <a:close/>
              </a:path>
            </a:pathLst>
          </a:custGeom>
          <a:solidFill>
            <a:srgbClr val="000000"/>
          </a:solidFill>
        </p:spPr>
        <p:txBody>
          <a:bodyPr wrap="square" lIns="0" tIns="0" rIns="0" bIns="0" rtlCol="0"/>
          <a:lstStyle/>
          <a:p>
            <a:endParaRPr/>
          </a:p>
        </p:txBody>
      </p:sp>
      <p:sp>
        <p:nvSpPr>
          <p:cNvPr id="19" name="object 19"/>
          <p:cNvSpPr txBox="1"/>
          <p:nvPr/>
        </p:nvSpPr>
        <p:spPr>
          <a:xfrm>
            <a:off x="5092585" y="4586732"/>
            <a:ext cx="1588770" cy="262890"/>
          </a:xfrm>
          <a:prstGeom prst="rect">
            <a:avLst/>
          </a:prstGeom>
        </p:spPr>
        <p:txBody>
          <a:bodyPr vert="horz" wrap="square" lIns="0" tIns="0" rIns="0" bIns="0" rtlCol="0">
            <a:spAutoFit/>
          </a:bodyPr>
          <a:lstStyle/>
          <a:p>
            <a:pPr marL="12700">
              <a:lnSpc>
                <a:spcPct val="100000"/>
              </a:lnSpc>
            </a:pPr>
            <a:r>
              <a:rPr sz="1600" b="1" spc="-10" dirty="0">
                <a:latin typeface="Arial"/>
                <a:cs typeface="Arial"/>
              </a:rPr>
              <a:t>CompteEpargne</a:t>
            </a:r>
            <a:endParaRPr sz="1600">
              <a:latin typeface="Arial"/>
              <a:cs typeface="Arial"/>
            </a:endParaRPr>
          </a:p>
        </p:txBody>
      </p:sp>
      <p:sp>
        <p:nvSpPr>
          <p:cNvPr id="20" name="object 20"/>
          <p:cNvSpPr txBox="1"/>
          <p:nvPr/>
        </p:nvSpPr>
        <p:spPr>
          <a:xfrm>
            <a:off x="4417453" y="4851400"/>
            <a:ext cx="951865" cy="231775"/>
          </a:xfrm>
          <a:prstGeom prst="rect">
            <a:avLst/>
          </a:prstGeom>
        </p:spPr>
        <p:txBody>
          <a:bodyPr vert="horz" wrap="square" lIns="0" tIns="0" rIns="0" bIns="0" rtlCol="0">
            <a:spAutoFit/>
          </a:bodyPr>
          <a:lstStyle/>
          <a:p>
            <a:pPr marL="12700">
              <a:lnSpc>
                <a:spcPct val="100000"/>
              </a:lnSpc>
            </a:pPr>
            <a:r>
              <a:rPr sz="1400" dirty="0">
                <a:solidFill>
                  <a:srgbClr val="000099"/>
                </a:solidFill>
                <a:latin typeface="Arial"/>
                <a:cs typeface="Arial"/>
              </a:rPr>
              <a:t>- taux :</a:t>
            </a:r>
            <a:r>
              <a:rPr sz="1400" spc="-155" dirty="0">
                <a:solidFill>
                  <a:srgbClr val="000099"/>
                </a:solidFill>
                <a:latin typeface="Arial"/>
                <a:cs typeface="Arial"/>
              </a:rPr>
              <a:t> </a:t>
            </a:r>
            <a:r>
              <a:rPr sz="1400" dirty="0">
                <a:solidFill>
                  <a:srgbClr val="000099"/>
                </a:solidFill>
                <a:latin typeface="Arial"/>
                <a:cs typeface="Arial"/>
              </a:rPr>
              <a:t>float</a:t>
            </a:r>
            <a:endParaRPr sz="1400">
              <a:latin typeface="Arial"/>
              <a:cs typeface="Arial"/>
            </a:endParaRPr>
          </a:p>
        </p:txBody>
      </p:sp>
      <p:sp>
        <p:nvSpPr>
          <p:cNvPr id="21" name="object 21"/>
          <p:cNvSpPr txBox="1"/>
          <p:nvPr/>
        </p:nvSpPr>
        <p:spPr>
          <a:xfrm>
            <a:off x="4417453" y="5253735"/>
            <a:ext cx="2254885" cy="701040"/>
          </a:xfrm>
          <a:prstGeom prst="rect">
            <a:avLst/>
          </a:prstGeom>
        </p:spPr>
        <p:txBody>
          <a:bodyPr vert="horz" wrap="square" lIns="0" tIns="0" rIns="0" bIns="0" rtlCol="0">
            <a:spAutoFit/>
          </a:bodyPr>
          <a:lstStyle/>
          <a:p>
            <a:pPr marL="12700">
              <a:lnSpc>
                <a:spcPct val="100000"/>
              </a:lnSpc>
            </a:pPr>
            <a:r>
              <a:rPr sz="1400" dirty="0">
                <a:solidFill>
                  <a:srgbClr val="FF0000"/>
                </a:solidFill>
                <a:latin typeface="Arial"/>
                <a:cs typeface="Arial"/>
              </a:rPr>
              <a:t>+ </a:t>
            </a:r>
            <a:r>
              <a:rPr sz="1400" spc="-5" dirty="0">
                <a:solidFill>
                  <a:srgbClr val="FF0000"/>
                </a:solidFill>
                <a:latin typeface="Arial"/>
                <a:cs typeface="Arial"/>
              </a:rPr>
              <a:t>CompteEparge </a:t>
            </a:r>
            <a:r>
              <a:rPr sz="1400" dirty="0">
                <a:solidFill>
                  <a:srgbClr val="FF0000"/>
                </a:solidFill>
                <a:latin typeface="Arial"/>
                <a:cs typeface="Arial"/>
              </a:rPr>
              <a:t>(float</a:t>
            </a:r>
            <a:r>
              <a:rPr sz="1400" spc="-145" dirty="0">
                <a:solidFill>
                  <a:srgbClr val="FF0000"/>
                </a:solidFill>
                <a:latin typeface="Arial"/>
                <a:cs typeface="Arial"/>
              </a:rPr>
              <a:t> </a:t>
            </a:r>
            <a:r>
              <a:rPr sz="1400" spc="-5" dirty="0">
                <a:solidFill>
                  <a:srgbClr val="FF0000"/>
                </a:solidFill>
                <a:latin typeface="Arial"/>
                <a:cs typeface="Arial"/>
              </a:rPr>
              <a:t>taux)</a:t>
            </a:r>
            <a:endParaRPr sz="1400">
              <a:latin typeface="Arial"/>
              <a:cs typeface="Arial"/>
            </a:endParaRPr>
          </a:p>
          <a:p>
            <a:pPr marL="12700">
              <a:lnSpc>
                <a:spcPct val="100000"/>
              </a:lnSpc>
              <a:spcBef>
                <a:spcPts val="165"/>
              </a:spcBef>
            </a:pPr>
            <a:r>
              <a:rPr sz="1400" dirty="0">
                <a:latin typeface="Arial"/>
                <a:cs typeface="Arial"/>
              </a:rPr>
              <a:t>+ </a:t>
            </a:r>
            <a:r>
              <a:rPr sz="1400" spc="-5" dirty="0">
                <a:latin typeface="Arial"/>
                <a:cs typeface="Arial"/>
              </a:rPr>
              <a:t>catculInterets </a:t>
            </a:r>
            <a:r>
              <a:rPr sz="1400" dirty="0">
                <a:latin typeface="Arial"/>
                <a:cs typeface="Arial"/>
              </a:rPr>
              <a:t>() :</a:t>
            </a:r>
            <a:r>
              <a:rPr sz="1400" spc="-130" dirty="0">
                <a:latin typeface="Arial"/>
                <a:cs typeface="Arial"/>
              </a:rPr>
              <a:t> </a:t>
            </a:r>
            <a:r>
              <a:rPr sz="1400" spc="-5" dirty="0">
                <a:latin typeface="Arial"/>
                <a:cs typeface="Arial"/>
              </a:rPr>
              <a:t>void</a:t>
            </a:r>
            <a:endParaRPr sz="1400">
              <a:latin typeface="Arial"/>
              <a:cs typeface="Arial"/>
            </a:endParaRPr>
          </a:p>
          <a:p>
            <a:pPr marL="12700">
              <a:lnSpc>
                <a:spcPct val="100000"/>
              </a:lnSpc>
              <a:spcBef>
                <a:spcPts val="165"/>
              </a:spcBef>
            </a:pPr>
            <a:r>
              <a:rPr sz="1400" dirty="0">
                <a:solidFill>
                  <a:srgbClr val="006533"/>
                </a:solidFill>
                <a:latin typeface="Arial"/>
                <a:cs typeface="Arial"/>
              </a:rPr>
              <a:t>+ toString() :</a:t>
            </a:r>
            <a:r>
              <a:rPr sz="1400" spc="-155" dirty="0">
                <a:solidFill>
                  <a:srgbClr val="006533"/>
                </a:solidFill>
                <a:latin typeface="Arial"/>
                <a:cs typeface="Arial"/>
              </a:rPr>
              <a:t> </a:t>
            </a:r>
            <a:r>
              <a:rPr sz="1400" dirty="0">
                <a:solidFill>
                  <a:srgbClr val="006533"/>
                </a:solidFill>
                <a:latin typeface="Arial"/>
                <a:cs typeface="Arial"/>
              </a:rPr>
              <a:t>String</a:t>
            </a:r>
            <a:endParaRPr sz="1400">
              <a:latin typeface="Arial"/>
              <a:cs typeface="Arial"/>
            </a:endParaRPr>
          </a:p>
        </p:txBody>
      </p:sp>
      <p:sp>
        <p:nvSpPr>
          <p:cNvPr id="22" name="object 22"/>
          <p:cNvSpPr/>
          <p:nvPr/>
        </p:nvSpPr>
        <p:spPr>
          <a:xfrm>
            <a:off x="4338701" y="5147309"/>
            <a:ext cx="3096895" cy="0"/>
          </a:xfrm>
          <a:custGeom>
            <a:avLst/>
            <a:gdLst/>
            <a:ahLst/>
            <a:cxnLst/>
            <a:rect l="l" t="t" r="r" b="b"/>
            <a:pathLst>
              <a:path w="3096895">
                <a:moveTo>
                  <a:pt x="0" y="0"/>
                </a:moveTo>
                <a:lnTo>
                  <a:pt x="3096768" y="0"/>
                </a:lnTo>
              </a:path>
            </a:pathLst>
          </a:custGeom>
          <a:ln w="10668">
            <a:solidFill>
              <a:srgbClr val="000000"/>
            </a:solidFill>
          </a:ln>
        </p:spPr>
        <p:txBody>
          <a:bodyPr wrap="square" lIns="0" tIns="0" rIns="0" bIns="0" rtlCol="0"/>
          <a:lstStyle/>
          <a:p>
            <a:endParaRPr/>
          </a:p>
        </p:txBody>
      </p:sp>
      <p:sp>
        <p:nvSpPr>
          <p:cNvPr id="23" name="object 23"/>
          <p:cNvSpPr/>
          <p:nvPr/>
        </p:nvSpPr>
        <p:spPr>
          <a:xfrm>
            <a:off x="4338701" y="4858511"/>
            <a:ext cx="3096895" cy="0"/>
          </a:xfrm>
          <a:custGeom>
            <a:avLst/>
            <a:gdLst/>
            <a:ahLst/>
            <a:cxnLst/>
            <a:rect l="l" t="t" r="r" b="b"/>
            <a:pathLst>
              <a:path w="3096895">
                <a:moveTo>
                  <a:pt x="0" y="0"/>
                </a:moveTo>
                <a:lnTo>
                  <a:pt x="3096768" y="0"/>
                </a:lnTo>
              </a:path>
            </a:pathLst>
          </a:custGeom>
          <a:ln w="9143">
            <a:solidFill>
              <a:srgbClr val="000000"/>
            </a:solidFill>
          </a:ln>
        </p:spPr>
        <p:txBody>
          <a:bodyPr wrap="square" lIns="0" tIns="0" rIns="0" bIns="0" rtlCol="0"/>
          <a:lstStyle/>
          <a:p>
            <a:endParaRPr/>
          </a:p>
        </p:txBody>
      </p:sp>
      <p:sp>
        <p:nvSpPr>
          <p:cNvPr id="24" name="object 24"/>
          <p:cNvSpPr/>
          <p:nvPr/>
        </p:nvSpPr>
        <p:spPr>
          <a:xfrm>
            <a:off x="5852033" y="4066032"/>
            <a:ext cx="0" cy="504825"/>
          </a:xfrm>
          <a:custGeom>
            <a:avLst/>
            <a:gdLst/>
            <a:ahLst/>
            <a:cxnLst/>
            <a:rect l="l" t="t" r="r" b="b"/>
            <a:pathLst>
              <a:path h="504825">
                <a:moveTo>
                  <a:pt x="0" y="0"/>
                </a:moveTo>
                <a:lnTo>
                  <a:pt x="0" y="504444"/>
                </a:lnTo>
              </a:path>
            </a:pathLst>
          </a:custGeom>
          <a:ln w="9144">
            <a:solidFill>
              <a:srgbClr val="000000"/>
            </a:solidFill>
          </a:ln>
        </p:spPr>
        <p:txBody>
          <a:bodyPr wrap="square" lIns="0" tIns="0" rIns="0" bIns="0" rtlCol="0"/>
          <a:lstStyle/>
          <a:p>
            <a:endParaRPr/>
          </a:p>
        </p:txBody>
      </p:sp>
      <p:sp>
        <p:nvSpPr>
          <p:cNvPr id="25" name="object 25"/>
          <p:cNvSpPr/>
          <p:nvPr/>
        </p:nvSpPr>
        <p:spPr>
          <a:xfrm>
            <a:off x="7574153" y="4565903"/>
            <a:ext cx="2315210" cy="1739264"/>
          </a:xfrm>
          <a:custGeom>
            <a:avLst/>
            <a:gdLst/>
            <a:ahLst/>
            <a:cxnLst/>
            <a:rect l="l" t="t" r="r" b="b"/>
            <a:pathLst>
              <a:path w="2315209" h="1739264">
                <a:moveTo>
                  <a:pt x="2314955" y="0"/>
                </a:moveTo>
                <a:lnTo>
                  <a:pt x="0" y="0"/>
                </a:lnTo>
                <a:lnTo>
                  <a:pt x="0" y="1738884"/>
                </a:lnTo>
                <a:lnTo>
                  <a:pt x="2314955" y="1738884"/>
                </a:lnTo>
                <a:lnTo>
                  <a:pt x="2314955" y="1734312"/>
                </a:lnTo>
                <a:lnTo>
                  <a:pt x="9144" y="1734312"/>
                </a:lnTo>
                <a:lnTo>
                  <a:pt x="4572" y="1729740"/>
                </a:lnTo>
                <a:lnTo>
                  <a:pt x="9144" y="1729740"/>
                </a:lnTo>
                <a:lnTo>
                  <a:pt x="9144" y="9144"/>
                </a:lnTo>
                <a:lnTo>
                  <a:pt x="4572" y="9144"/>
                </a:lnTo>
                <a:lnTo>
                  <a:pt x="9144" y="4572"/>
                </a:lnTo>
                <a:lnTo>
                  <a:pt x="2314955" y="4572"/>
                </a:lnTo>
                <a:lnTo>
                  <a:pt x="2314955" y="0"/>
                </a:lnTo>
                <a:close/>
              </a:path>
              <a:path w="2315209" h="1739264">
                <a:moveTo>
                  <a:pt x="9144" y="1729740"/>
                </a:moveTo>
                <a:lnTo>
                  <a:pt x="4572" y="1729740"/>
                </a:lnTo>
                <a:lnTo>
                  <a:pt x="9144" y="1734312"/>
                </a:lnTo>
                <a:lnTo>
                  <a:pt x="9144" y="1729740"/>
                </a:lnTo>
                <a:close/>
              </a:path>
              <a:path w="2315209" h="1739264">
                <a:moveTo>
                  <a:pt x="2304288" y="1729740"/>
                </a:moveTo>
                <a:lnTo>
                  <a:pt x="9144" y="1729740"/>
                </a:lnTo>
                <a:lnTo>
                  <a:pt x="9144" y="1734312"/>
                </a:lnTo>
                <a:lnTo>
                  <a:pt x="2304288" y="1734312"/>
                </a:lnTo>
                <a:lnTo>
                  <a:pt x="2304288" y="1729740"/>
                </a:lnTo>
                <a:close/>
              </a:path>
              <a:path w="2315209" h="1739264">
                <a:moveTo>
                  <a:pt x="2304288" y="4572"/>
                </a:moveTo>
                <a:lnTo>
                  <a:pt x="2304288" y="1734312"/>
                </a:lnTo>
                <a:lnTo>
                  <a:pt x="2310383" y="1729740"/>
                </a:lnTo>
                <a:lnTo>
                  <a:pt x="2314955" y="1729740"/>
                </a:lnTo>
                <a:lnTo>
                  <a:pt x="2314955" y="9144"/>
                </a:lnTo>
                <a:lnTo>
                  <a:pt x="2310383" y="9144"/>
                </a:lnTo>
                <a:lnTo>
                  <a:pt x="2304288" y="4572"/>
                </a:lnTo>
                <a:close/>
              </a:path>
              <a:path w="2315209" h="1739264">
                <a:moveTo>
                  <a:pt x="2314955" y="1729740"/>
                </a:moveTo>
                <a:lnTo>
                  <a:pt x="2310383" y="1729740"/>
                </a:lnTo>
                <a:lnTo>
                  <a:pt x="2304288" y="1734312"/>
                </a:lnTo>
                <a:lnTo>
                  <a:pt x="2314955" y="1734312"/>
                </a:lnTo>
                <a:lnTo>
                  <a:pt x="2314955" y="1729740"/>
                </a:lnTo>
                <a:close/>
              </a:path>
              <a:path w="2315209" h="1739264">
                <a:moveTo>
                  <a:pt x="9144" y="4572"/>
                </a:moveTo>
                <a:lnTo>
                  <a:pt x="4572" y="9144"/>
                </a:lnTo>
                <a:lnTo>
                  <a:pt x="9144" y="9144"/>
                </a:lnTo>
                <a:lnTo>
                  <a:pt x="9144" y="4572"/>
                </a:lnTo>
                <a:close/>
              </a:path>
              <a:path w="2315209" h="1739264">
                <a:moveTo>
                  <a:pt x="2304288" y="4572"/>
                </a:moveTo>
                <a:lnTo>
                  <a:pt x="9144" y="4572"/>
                </a:lnTo>
                <a:lnTo>
                  <a:pt x="9144" y="9144"/>
                </a:lnTo>
                <a:lnTo>
                  <a:pt x="2304288" y="9144"/>
                </a:lnTo>
                <a:lnTo>
                  <a:pt x="2304288" y="4572"/>
                </a:lnTo>
                <a:close/>
              </a:path>
              <a:path w="2315209" h="1739264">
                <a:moveTo>
                  <a:pt x="2314955" y="4572"/>
                </a:moveTo>
                <a:lnTo>
                  <a:pt x="2304288" y="4572"/>
                </a:lnTo>
                <a:lnTo>
                  <a:pt x="2310383" y="9144"/>
                </a:lnTo>
                <a:lnTo>
                  <a:pt x="2314955" y="9144"/>
                </a:lnTo>
                <a:lnTo>
                  <a:pt x="2314955" y="4572"/>
                </a:lnTo>
                <a:close/>
              </a:path>
            </a:pathLst>
          </a:custGeom>
          <a:solidFill>
            <a:srgbClr val="000000"/>
          </a:solidFill>
        </p:spPr>
        <p:txBody>
          <a:bodyPr wrap="square" lIns="0" tIns="0" rIns="0" bIns="0" rtlCol="0"/>
          <a:lstStyle/>
          <a:p>
            <a:endParaRPr/>
          </a:p>
        </p:txBody>
      </p:sp>
      <p:sp>
        <p:nvSpPr>
          <p:cNvPr id="26" name="object 26"/>
          <p:cNvSpPr txBox="1"/>
          <p:nvPr/>
        </p:nvSpPr>
        <p:spPr>
          <a:xfrm>
            <a:off x="8011045" y="4586732"/>
            <a:ext cx="1438910" cy="262890"/>
          </a:xfrm>
          <a:prstGeom prst="rect">
            <a:avLst/>
          </a:prstGeom>
        </p:spPr>
        <p:txBody>
          <a:bodyPr vert="horz" wrap="square" lIns="0" tIns="0" rIns="0" bIns="0" rtlCol="0">
            <a:spAutoFit/>
          </a:bodyPr>
          <a:lstStyle/>
          <a:p>
            <a:pPr marL="12700">
              <a:lnSpc>
                <a:spcPct val="100000"/>
              </a:lnSpc>
            </a:pPr>
            <a:r>
              <a:rPr sz="1600" b="1" spc="-10" dirty="0">
                <a:latin typeface="Arial"/>
                <a:cs typeface="Arial"/>
              </a:rPr>
              <a:t>ComptePayant</a:t>
            </a:r>
            <a:endParaRPr sz="1600">
              <a:latin typeface="Arial"/>
              <a:cs typeface="Arial"/>
            </a:endParaRPr>
          </a:p>
        </p:txBody>
      </p:sp>
      <p:sp>
        <p:nvSpPr>
          <p:cNvPr id="27" name="object 27"/>
          <p:cNvSpPr txBox="1"/>
          <p:nvPr/>
        </p:nvSpPr>
        <p:spPr>
          <a:xfrm>
            <a:off x="7657477" y="5253735"/>
            <a:ext cx="1887855" cy="978535"/>
          </a:xfrm>
          <a:prstGeom prst="rect">
            <a:avLst/>
          </a:prstGeom>
        </p:spPr>
        <p:txBody>
          <a:bodyPr vert="horz" wrap="square" lIns="0" tIns="0" rIns="0" bIns="0" rtlCol="0">
            <a:spAutoFit/>
          </a:bodyPr>
          <a:lstStyle/>
          <a:p>
            <a:pPr marL="12700">
              <a:lnSpc>
                <a:spcPct val="100000"/>
              </a:lnSpc>
            </a:pPr>
            <a:r>
              <a:rPr sz="1400" dirty="0">
                <a:solidFill>
                  <a:srgbClr val="FF0000"/>
                </a:solidFill>
                <a:latin typeface="Arial"/>
                <a:cs typeface="Arial"/>
              </a:rPr>
              <a:t>+ </a:t>
            </a:r>
            <a:r>
              <a:rPr sz="1400" spc="-5" dirty="0">
                <a:solidFill>
                  <a:srgbClr val="FF0000"/>
                </a:solidFill>
                <a:latin typeface="Arial"/>
                <a:cs typeface="Arial"/>
              </a:rPr>
              <a:t>ComptePayant </a:t>
            </a:r>
            <a:r>
              <a:rPr sz="1400" dirty="0">
                <a:solidFill>
                  <a:srgbClr val="FF0000"/>
                </a:solidFill>
                <a:latin typeface="Arial"/>
                <a:cs typeface="Arial"/>
              </a:rPr>
              <a:t>(</a:t>
            </a:r>
            <a:r>
              <a:rPr sz="1400" spc="-130" dirty="0">
                <a:solidFill>
                  <a:srgbClr val="FF0000"/>
                </a:solidFill>
                <a:latin typeface="Arial"/>
                <a:cs typeface="Arial"/>
              </a:rPr>
              <a:t> </a:t>
            </a:r>
            <a:r>
              <a:rPr sz="1400" dirty="0">
                <a:solidFill>
                  <a:srgbClr val="FF0000"/>
                </a:solidFill>
                <a:latin typeface="Arial"/>
                <a:cs typeface="Arial"/>
              </a:rPr>
              <a:t>)</a:t>
            </a:r>
            <a:endParaRPr sz="1400">
              <a:latin typeface="Arial"/>
              <a:cs typeface="Arial"/>
            </a:endParaRPr>
          </a:p>
          <a:p>
            <a:pPr marL="12700">
              <a:lnSpc>
                <a:spcPct val="100000"/>
              </a:lnSpc>
              <a:spcBef>
                <a:spcPts val="335"/>
              </a:spcBef>
            </a:pPr>
            <a:r>
              <a:rPr sz="1400" dirty="0">
                <a:solidFill>
                  <a:srgbClr val="006533"/>
                </a:solidFill>
                <a:latin typeface="Arial"/>
                <a:cs typeface="Arial"/>
              </a:rPr>
              <a:t>+ </a:t>
            </a:r>
            <a:r>
              <a:rPr sz="1400" spc="-5" dirty="0">
                <a:solidFill>
                  <a:srgbClr val="006533"/>
                </a:solidFill>
                <a:latin typeface="Arial"/>
                <a:cs typeface="Arial"/>
              </a:rPr>
              <a:t>verser </a:t>
            </a:r>
            <a:r>
              <a:rPr sz="1400" dirty="0">
                <a:solidFill>
                  <a:srgbClr val="006533"/>
                </a:solidFill>
                <a:latin typeface="Arial"/>
                <a:cs typeface="Arial"/>
              </a:rPr>
              <a:t>(float mt) :</a:t>
            </a:r>
            <a:r>
              <a:rPr sz="1400" spc="-175" dirty="0">
                <a:solidFill>
                  <a:srgbClr val="006533"/>
                </a:solidFill>
                <a:latin typeface="Arial"/>
                <a:cs typeface="Arial"/>
              </a:rPr>
              <a:t> </a:t>
            </a:r>
            <a:r>
              <a:rPr sz="1400" spc="-5" dirty="0">
                <a:solidFill>
                  <a:srgbClr val="006533"/>
                </a:solidFill>
                <a:latin typeface="Arial"/>
                <a:cs typeface="Arial"/>
              </a:rPr>
              <a:t>void</a:t>
            </a:r>
            <a:endParaRPr sz="1400">
              <a:latin typeface="Arial"/>
              <a:cs typeface="Arial"/>
            </a:endParaRPr>
          </a:p>
          <a:p>
            <a:pPr marL="12700">
              <a:lnSpc>
                <a:spcPct val="100000"/>
              </a:lnSpc>
              <a:spcBef>
                <a:spcPts val="335"/>
              </a:spcBef>
            </a:pPr>
            <a:r>
              <a:rPr sz="1400" dirty="0">
                <a:solidFill>
                  <a:srgbClr val="006533"/>
                </a:solidFill>
                <a:latin typeface="Arial"/>
                <a:cs typeface="Arial"/>
              </a:rPr>
              <a:t>+ retirer (float mt) :</a:t>
            </a:r>
            <a:r>
              <a:rPr sz="1400" spc="-200" dirty="0">
                <a:solidFill>
                  <a:srgbClr val="006533"/>
                </a:solidFill>
                <a:latin typeface="Arial"/>
                <a:cs typeface="Arial"/>
              </a:rPr>
              <a:t> </a:t>
            </a:r>
            <a:r>
              <a:rPr sz="1400" spc="-5" dirty="0">
                <a:solidFill>
                  <a:srgbClr val="006533"/>
                </a:solidFill>
                <a:latin typeface="Arial"/>
                <a:cs typeface="Arial"/>
              </a:rPr>
              <a:t>void</a:t>
            </a:r>
            <a:endParaRPr sz="1400">
              <a:latin typeface="Arial"/>
              <a:cs typeface="Arial"/>
            </a:endParaRPr>
          </a:p>
          <a:p>
            <a:pPr marL="12700">
              <a:lnSpc>
                <a:spcPct val="100000"/>
              </a:lnSpc>
              <a:spcBef>
                <a:spcPts val="165"/>
              </a:spcBef>
            </a:pPr>
            <a:r>
              <a:rPr sz="1400" dirty="0">
                <a:solidFill>
                  <a:srgbClr val="006533"/>
                </a:solidFill>
                <a:latin typeface="Arial"/>
                <a:cs typeface="Arial"/>
              </a:rPr>
              <a:t>+ toString() :</a:t>
            </a:r>
            <a:r>
              <a:rPr sz="1400" spc="-155" dirty="0">
                <a:solidFill>
                  <a:srgbClr val="006533"/>
                </a:solidFill>
                <a:latin typeface="Arial"/>
                <a:cs typeface="Arial"/>
              </a:rPr>
              <a:t> </a:t>
            </a:r>
            <a:r>
              <a:rPr sz="1400" dirty="0">
                <a:solidFill>
                  <a:srgbClr val="006533"/>
                </a:solidFill>
                <a:latin typeface="Arial"/>
                <a:cs typeface="Arial"/>
              </a:rPr>
              <a:t>String</a:t>
            </a:r>
            <a:endParaRPr sz="1400">
              <a:latin typeface="Arial"/>
              <a:cs typeface="Arial"/>
            </a:endParaRPr>
          </a:p>
        </p:txBody>
      </p:sp>
      <p:sp>
        <p:nvSpPr>
          <p:cNvPr id="28" name="object 28"/>
          <p:cNvSpPr/>
          <p:nvPr/>
        </p:nvSpPr>
        <p:spPr>
          <a:xfrm>
            <a:off x="7578725" y="5148071"/>
            <a:ext cx="2306320" cy="0"/>
          </a:xfrm>
          <a:custGeom>
            <a:avLst/>
            <a:gdLst/>
            <a:ahLst/>
            <a:cxnLst/>
            <a:rect l="l" t="t" r="r" b="b"/>
            <a:pathLst>
              <a:path w="2306320">
                <a:moveTo>
                  <a:pt x="0" y="0"/>
                </a:moveTo>
                <a:lnTo>
                  <a:pt x="2305811" y="0"/>
                </a:lnTo>
              </a:path>
            </a:pathLst>
          </a:custGeom>
          <a:ln w="12192">
            <a:solidFill>
              <a:srgbClr val="000000"/>
            </a:solidFill>
          </a:ln>
        </p:spPr>
        <p:txBody>
          <a:bodyPr wrap="square" lIns="0" tIns="0" rIns="0" bIns="0" rtlCol="0"/>
          <a:lstStyle/>
          <a:p>
            <a:endParaRPr/>
          </a:p>
        </p:txBody>
      </p:sp>
      <p:sp>
        <p:nvSpPr>
          <p:cNvPr id="29" name="object 29"/>
          <p:cNvSpPr/>
          <p:nvPr/>
        </p:nvSpPr>
        <p:spPr>
          <a:xfrm>
            <a:off x="7578725" y="4859273"/>
            <a:ext cx="2306320" cy="0"/>
          </a:xfrm>
          <a:custGeom>
            <a:avLst/>
            <a:gdLst/>
            <a:ahLst/>
            <a:cxnLst/>
            <a:rect l="l" t="t" r="r" b="b"/>
            <a:pathLst>
              <a:path w="2306320">
                <a:moveTo>
                  <a:pt x="0" y="0"/>
                </a:moveTo>
                <a:lnTo>
                  <a:pt x="2305811" y="0"/>
                </a:lnTo>
              </a:path>
            </a:pathLst>
          </a:custGeom>
          <a:ln w="10668">
            <a:solidFill>
              <a:srgbClr val="000000"/>
            </a:solidFill>
          </a:ln>
        </p:spPr>
        <p:txBody>
          <a:bodyPr wrap="square" lIns="0" tIns="0" rIns="0" bIns="0" rtlCol="0"/>
          <a:lstStyle/>
          <a:p>
            <a:endParaRPr/>
          </a:p>
        </p:txBody>
      </p:sp>
      <p:sp>
        <p:nvSpPr>
          <p:cNvPr id="30" name="object 30"/>
          <p:cNvSpPr/>
          <p:nvPr/>
        </p:nvSpPr>
        <p:spPr>
          <a:xfrm>
            <a:off x="8586851" y="4066032"/>
            <a:ext cx="0" cy="504825"/>
          </a:xfrm>
          <a:custGeom>
            <a:avLst/>
            <a:gdLst/>
            <a:ahLst/>
            <a:cxnLst/>
            <a:rect l="l" t="t" r="r" b="b"/>
            <a:pathLst>
              <a:path h="504825">
                <a:moveTo>
                  <a:pt x="0" y="0"/>
                </a:moveTo>
                <a:lnTo>
                  <a:pt x="0" y="504444"/>
                </a:lnTo>
              </a:path>
            </a:pathLst>
          </a:custGeom>
          <a:ln w="10668">
            <a:solidFill>
              <a:srgbClr val="000000"/>
            </a:solidFill>
          </a:ln>
        </p:spPr>
        <p:txBody>
          <a:bodyPr wrap="square" lIns="0" tIns="0" rIns="0" bIns="0" rtlCol="0"/>
          <a:lstStyle/>
          <a:p>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3800" dirty="0"/>
              <a:t>Implémentation java de la classe</a:t>
            </a:r>
            <a:r>
              <a:rPr sz="3800" spc="-40" dirty="0"/>
              <a:t> </a:t>
            </a:r>
            <a:r>
              <a:rPr sz="3800" spc="-5" dirty="0"/>
              <a:t>Compte</a:t>
            </a:r>
            <a:endParaRPr sz="3800"/>
          </a:p>
        </p:txBody>
      </p:sp>
      <p:sp>
        <p:nvSpPr>
          <p:cNvPr id="7" name="object 7"/>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86</a:t>
            </a:fld>
            <a:endParaRPr dirty="0"/>
          </a:p>
        </p:txBody>
      </p:sp>
      <p:sp>
        <p:nvSpPr>
          <p:cNvPr id="3" name="object 3"/>
          <p:cNvSpPr/>
          <p:nvPr/>
        </p:nvSpPr>
        <p:spPr>
          <a:xfrm>
            <a:off x="774072" y="3777996"/>
            <a:ext cx="9144000" cy="3429000"/>
          </a:xfrm>
          <a:custGeom>
            <a:avLst/>
            <a:gdLst/>
            <a:ahLst/>
            <a:cxnLst/>
            <a:rect l="l" t="t" r="r" b="b"/>
            <a:pathLst>
              <a:path w="9144000" h="3429000">
                <a:moveTo>
                  <a:pt x="0" y="0"/>
                </a:moveTo>
                <a:lnTo>
                  <a:pt x="9143992" y="0"/>
                </a:lnTo>
                <a:lnTo>
                  <a:pt x="9143992" y="3429000"/>
                </a:lnTo>
                <a:lnTo>
                  <a:pt x="0" y="3429000"/>
                </a:lnTo>
                <a:lnTo>
                  <a:pt x="0" y="0"/>
                </a:lnTo>
                <a:close/>
              </a:path>
            </a:pathLst>
          </a:custGeom>
          <a:solidFill>
            <a:srgbClr val="FFFFFF"/>
          </a:solidFill>
        </p:spPr>
        <p:txBody>
          <a:bodyPr wrap="square" lIns="0" tIns="0" rIns="0" bIns="0" rtlCol="0"/>
          <a:lstStyle/>
          <a:p>
            <a:endParaRPr/>
          </a:p>
        </p:txBody>
      </p:sp>
      <p:sp>
        <p:nvSpPr>
          <p:cNvPr id="4" name="object 4"/>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5" name="object 5"/>
          <p:cNvSpPr txBox="1"/>
          <p:nvPr/>
        </p:nvSpPr>
        <p:spPr>
          <a:xfrm>
            <a:off x="1310017" y="1237996"/>
            <a:ext cx="5758815" cy="5204460"/>
          </a:xfrm>
          <a:prstGeom prst="rect">
            <a:avLst/>
          </a:prstGeom>
        </p:spPr>
        <p:txBody>
          <a:bodyPr vert="horz" wrap="square" lIns="0" tIns="0" rIns="0" bIns="0" rtlCol="0">
            <a:spAutoFit/>
          </a:bodyPr>
          <a:lstStyle/>
          <a:p>
            <a:pPr marL="355600" marR="2531110" indent="-342900">
              <a:lnSpc>
                <a:spcPct val="100000"/>
              </a:lnSpc>
            </a:pPr>
            <a:r>
              <a:rPr sz="1700" b="1" dirty="0">
                <a:solidFill>
                  <a:srgbClr val="7F0055"/>
                </a:solidFill>
                <a:latin typeface="Courier New"/>
                <a:cs typeface="Courier New"/>
              </a:rPr>
              <a:t>public class </a:t>
            </a:r>
            <a:r>
              <a:rPr sz="1700" dirty="0">
                <a:latin typeface="Courier New"/>
                <a:cs typeface="Courier New"/>
              </a:rPr>
              <a:t>Compte {  </a:t>
            </a:r>
            <a:r>
              <a:rPr sz="1700" b="1" dirty="0">
                <a:solidFill>
                  <a:srgbClr val="7F0055"/>
                </a:solidFill>
                <a:latin typeface="Courier New"/>
                <a:cs typeface="Courier New"/>
              </a:rPr>
              <a:t>private int </a:t>
            </a:r>
            <a:r>
              <a:rPr sz="1700" dirty="0">
                <a:solidFill>
                  <a:srgbClr val="0000C0"/>
                </a:solidFill>
                <a:latin typeface="Courier New"/>
                <a:cs typeface="Courier New"/>
              </a:rPr>
              <a:t>code</a:t>
            </a:r>
            <a:r>
              <a:rPr sz="1700" dirty="0">
                <a:latin typeface="Courier New"/>
                <a:cs typeface="Courier New"/>
              </a:rPr>
              <a:t>;  </a:t>
            </a:r>
            <a:r>
              <a:rPr sz="1700" b="1" dirty="0">
                <a:solidFill>
                  <a:srgbClr val="7F0055"/>
                </a:solidFill>
                <a:latin typeface="Courier New"/>
                <a:cs typeface="Courier New"/>
              </a:rPr>
              <a:t>protected float</a:t>
            </a:r>
            <a:r>
              <a:rPr sz="1700" b="1" spc="-55" dirty="0">
                <a:solidFill>
                  <a:srgbClr val="7F0055"/>
                </a:solidFill>
                <a:latin typeface="Courier New"/>
                <a:cs typeface="Courier New"/>
              </a:rPr>
              <a:t> </a:t>
            </a:r>
            <a:r>
              <a:rPr sz="1700" dirty="0">
                <a:solidFill>
                  <a:srgbClr val="0000C0"/>
                </a:solidFill>
                <a:latin typeface="Courier New"/>
                <a:cs typeface="Courier New"/>
              </a:rPr>
              <a:t>solde</a:t>
            </a:r>
            <a:r>
              <a:rPr sz="1700" dirty="0">
                <a:latin typeface="Courier New"/>
                <a:cs typeface="Courier New"/>
              </a:rPr>
              <a:t>;</a:t>
            </a:r>
            <a:endParaRPr sz="1700">
              <a:latin typeface="Courier New"/>
              <a:cs typeface="Courier New"/>
            </a:endParaRPr>
          </a:p>
          <a:p>
            <a:pPr marL="355600">
              <a:lnSpc>
                <a:spcPct val="100000"/>
              </a:lnSpc>
            </a:pPr>
            <a:r>
              <a:rPr sz="1700" b="1" dirty="0">
                <a:solidFill>
                  <a:srgbClr val="7F0055"/>
                </a:solidFill>
                <a:latin typeface="Courier New"/>
                <a:cs typeface="Courier New"/>
              </a:rPr>
              <a:t>private static int</a:t>
            </a:r>
            <a:r>
              <a:rPr sz="1700" b="1" spc="-35" dirty="0">
                <a:solidFill>
                  <a:srgbClr val="7F0055"/>
                </a:solidFill>
                <a:latin typeface="Courier New"/>
                <a:cs typeface="Courier New"/>
              </a:rPr>
              <a:t> </a:t>
            </a:r>
            <a:r>
              <a:rPr sz="1700" i="1" dirty="0">
                <a:solidFill>
                  <a:srgbClr val="0000C0"/>
                </a:solidFill>
                <a:latin typeface="Courier New"/>
                <a:cs typeface="Courier New"/>
              </a:rPr>
              <a:t>nbComptes</a:t>
            </a:r>
            <a:r>
              <a:rPr sz="1700" dirty="0">
                <a:latin typeface="Courier New"/>
                <a:cs typeface="Courier New"/>
              </a:rPr>
              <a:t>;</a:t>
            </a:r>
            <a:endParaRPr sz="1700">
              <a:latin typeface="Courier New"/>
              <a:cs typeface="Courier New"/>
            </a:endParaRPr>
          </a:p>
          <a:p>
            <a:pPr>
              <a:lnSpc>
                <a:spcPct val="100000"/>
              </a:lnSpc>
              <a:spcBef>
                <a:spcPts val="25"/>
              </a:spcBef>
            </a:pPr>
            <a:endParaRPr sz="1750">
              <a:latin typeface="Times New Roman"/>
              <a:cs typeface="Times New Roman"/>
            </a:endParaRPr>
          </a:p>
          <a:p>
            <a:pPr marL="355600">
              <a:lnSpc>
                <a:spcPct val="100000"/>
              </a:lnSpc>
            </a:pPr>
            <a:r>
              <a:rPr sz="1700" b="1" dirty="0">
                <a:solidFill>
                  <a:srgbClr val="7F0055"/>
                </a:solidFill>
                <a:latin typeface="Courier New"/>
                <a:cs typeface="Courier New"/>
              </a:rPr>
              <a:t>public </a:t>
            </a:r>
            <a:r>
              <a:rPr sz="1700" dirty="0">
                <a:latin typeface="Courier New"/>
                <a:cs typeface="Courier New"/>
              </a:rPr>
              <a:t>Compte(</a:t>
            </a:r>
            <a:r>
              <a:rPr sz="1700" spc="-75" dirty="0">
                <a:latin typeface="Courier New"/>
                <a:cs typeface="Courier New"/>
              </a:rPr>
              <a:t> </a:t>
            </a:r>
            <a:r>
              <a:rPr sz="1700" dirty="0">
                <a:latin typeface="Courier New"/>
                <a:cs typeface="Courier New"/>
              </a:rPr>
              <a:t>){</a:t>
            </a:r>
            <a:endParaRPr sz="1700">
              <a:latin typeface="Courier New"/>
              <a:cs typeface="Courier New"/>
            </a:endParaRPr>
          </a:p>
          <a:p>
            <a:pPr marL="927100" marR="2870835">
              <a:lnSpc>
                <a:spcPct val="100000"/>
              </a:lnSpc>
            </a:pPr>
            <a:r>
              <a:rPr sz="1700" dirty="0">
                <a:latin typeface="Courier New"/>
                <a:cs typeface="Courier New"/>
              </a:rPr>
              <a:t>++</a:t>
            </a:r>
            <a:r>
              <a:rPr sz="1700" i="1" dirty="0">
                <a:solidFill>
                  <a:srgbClr val="0000C0"/>
                </a:solidFill>
                <a:latin typeface="Courier New"/>
                <a:cs typeface="Courier New"/>
              </a:rPr>
              <a:t>nbComptes</a:t>
            </a:r>
            <a:r>
              <a:rPr sz="1700" dirty="0">
                <a:latin typeface="Courier New"/>
                <a:cs typeface="Courier New"/>
              </a:rPr>
              <a:t>;  </a:t>
            </a:r>
            <a:r>
              <a:rPr sz="1700" spc="-5" dirty="0">
                <a:solidFill>
                  <a:srgbClr val="0000C0"/>
                </a:solidFill>
                <a:latin typeface="Courier New"/>
                <a:cs typeface="Courier New"/>
              </a:rPr>
              <a:t>co</a:t>
            </a:r>
            <a:r>
              <a:rPr sz="1700" spc="5" dirty="0">
                <a:solidFill>
                  <a:srgbClr val="0000C0"/>
                </a:solidFill>
                <a:latin typeface="Courier New"/>
                <a:cs typeface="Courier New"/>
              </a:rPr>
              <a:t>d</a:t>
            </a:r>
            <a:r>
              <a:rPr sz="1700" spc="-5" dirty="0">
                <a:solidFill>
                  <a:srgbClr val="0000C0"/>
                </a:solidFill>
                <a:latin typeface="Courier New"/>
                <a:cs typeface="Courier New"/>
              </a:rPr>
              <a:t>e</a:t>
            </a:r>
            <a:r>
              <a:rPr sz="1700" spc="-5" dirty="0">
                <a:latin typeface="Courier New"/>
                <a:cs typeface="Courier New"/>
              </a:rPr>
              <a:t>=</a:t>
            </a:r>
            <a:r>
              <a:rPr sz="1700" i="1" spc="5" dirty="0">
                <a:solidFill>
                  <a:srgbClr val="0000C0"/>
                </a:solidFill>
                <a:latin typeface="Courier New"/>
                <a:cs typeface="Courier New"/>
              </a:rPr>
              <a:t>n</a:t>
            </a:r>
            <a:r>
              <a:rPr sz="1700" i="1" spc="-5" dirty="0">
                <a:solidFill>
                  <a:srgbClr val="0000C0"/>
                </a:solidFill>
                <a:latin typeface="Courier New"/>
                <a:cs typeface="Courier New"/>
              </a:rPr>
              <a:t>b</a:t>
            </a:r>
            <a:r>
              <a:rPr sz="1700" i="1" spc="5" dirty="0">
                <a:solidFill>
                  <a:srgbClr val="0000C0"/>
                </a:solidFill>
                <a:latin typeface="Courier New"/>
                <a:cs typeface="Courier New"/>
              </a:rPr>
              <a:t>C</a:t>
            </a:r>
            <a:r>
              <a:rPr sz="1700" i="1" spc="-5" dirty="0">
                <a:solidFill>
                  <a:srgbClr val="0000C0"/>
                </a:solidFill>
                <a:latin typeface="Courier New"/>
                <a:cs typeface="Courier New"/>
              </a:rPr>
              <a:t>o</a:t>
            </a:r>
            <a:r>
              <a:rPr sz="1700" i="1" spc="5" dirty="0">
                <a:solidFill>
                  <a:srgbClr val="0000C0"/>
                </a:solidFill>
                <a:latin typeface="Courier New"/>
                <a:cs typeface="Courier New"/>
              </a:rPr>
              <a:t>mp</a:t>
            </a:r>
            <a:r>
              <a:rPr sz="1700" i="1" spc="-5" dirty="0">
                <a:solidFill>
                  <a:srgbClr val="0000C0"/>
                </a:solidFill>
                <a:latin typeface="Courier New"/>
                <a:cs typeface="Courier New"/>
              </a:rPr>
              <a:t>te</a:t>
            </a:r>
            <a:r>
              <a:rPr sz="1700" i="1" spc="5" dirty="0">
                <a:solidFill>
                  <a:srgbClr val="0000C0"/>
                </a:solidFill>
                <a:latin typeface="Courier New"/>
                <a:cs typeface="Courier New"/>
              </a:rPr>
              <a:t>s</a:t>
            </a:r>
            <a:r>
              <a:rPr sz="1700" dirty="0">
                <a:latin typeface="Courier New"/>
                <a:cs typeface="Courier New"/>
              </a:rPr>
              <a:t>;  </a:t>
            </a:r>
            <a:r>
              <a:rPr sz="1700" b="1" dirty="0">
                <a:solidFill>
                  <a:srgbClr val="7F0055"/>
                </a:solidFill>
                <a:latin typeface="Courier New"/>
                <a:cs typeface="Courier New"/>
              </a:rPr>
              <a:t>this</a:t>
            </a:r>
            <a:r>
              <a:rPr sz="1700" dirty="0">
                <a:latin typeface="Courier New"/>
                <a:cs typeface="Courier New"/>
              </a:rPr>
              <a:t>.</a:t>
            </a:r>
            <a:r>
              <a:rPr sz="1700" dirty="0">
                <a:solidFill>
                  <a:srgbClr val="0000C0"/>
                </a:solidFill>
                <a:latin typeface="Courier New"/>
                <a:cs typeface="Courier New"/>
              </a:rPr>
              <a:t>solde</a:t>
            </a:r>
            <a:r>
              <a:rPr sz="1700" dirty="0">
                <a:latin typeface="Courier New"/>
                <a:cs typeface="Courier New"/>
              </a:rPr>
              <a:t>=0;</a:t>
            </a:r>
            <a:endParaRPr sz="1700">
              <a:latin typeface="Courier New"/>
              <a:cs typeface="Courier New"/>
            </a:endParaRPr>
          </a:p>
          <a:p>
            <a:pPr marL="355600">
              <a:lnSpc>
                <a:spcPct val="100000"/>
              </a:lnSpc>
            </a:pPr>
            <a:r>
              <a:rPr sz="1700" dirty="0">
                <a:latin typeface="Courier New"/>
                <a:cs typeface="Courier New"/>
              </a:rPr>
              <a:t>}</a:t>
            </a:r>
            <a:endParaRPr sz="1700">
              <a:latin typeface="Courier New"/>
              <a:cs typeface="Courier New"/>
            </a:endParaRPr>
          </a:p>
          <a:p>
            <a:pPr marL="927100" marR="1619885" indent="-571500">
              <a:lnSpc>
                <a:spcPct val="100000"/>
              </a:lnSpc>
            </a:pPr>
            <a:r>
              <a:rPr sz="1700" b="1" dirty="0">
                <a:solidFill>
                  <a:srgbClr val="7F0055"/>
                </a:solidFill>
                <a:latin typeface="Courier New"/>
                <a:cs typeface="Courier New"/>
              </a:rPr>
              <a:t>public void </a:t>
            </a:r>
            <a:r>
              <a:rPr sz="1700" dirty="0">
                <a:latin typeface="Courier New"/>
                <a:cs typeface="Courier New"/>
              </a:rPr>
              <a:t>verser(</a:t>
            </a:r>
            <a:r>
              <a:rPr sz="1700" b="1" dirty="0">
                <a:solidFill>
                  <a:srgbClr val="7F0055"/>
                </a:solidFill>
                <a:latin typeface="Courier New"/>
                <a:cs typeface="Courier New"/>
              </a:rPr>
              <a:t>float </a:t>
            </a:r>
            <a:r>
              <a:rPr sz="1700" dirty="0">
                <a:latin typeface="Courier New"/>
                <a:cs typeface="Courier New"/>
              </a:rPr>
              <a:t>mt){  </a:t>
            </a:r>
            <a:r>
              <a:rPr sz="1700" dirty="0">
                <a:solidFill>
                  <a:srgbClr val="0000C0"/>
                </a:solidFill>
                <a:latin typeface="Courier New"/>
                <a:cs typeface="Courier New"/>
              </a:rPr>
              <a:t>solde</a:t>
            </a:r>
            <a:r>
              <a:rPr sz="1700" dirty="0">
                <a:latin typeface="Courier New"/>
                <a:cs typeface="Courier New"/>
              </a:rPr>
              <a:t>+=mt;</a:t>
            </a:r>
            <a:endParaRPr sz="1700">
              <a:latin typeface="Courier New"/>
              <a:cs typeface="Courier New"/>
            </a:endParaRPr>
          </a:p>
          <a:p>
            <a:pPr marL="355600">
              <a:lnSpc>
                <a:spcPct val="100000"/>
              </a:lnSpc>
            </a:pPr>
            <a:r>
              <a:rPr sz="1700" dirty="0">
                <a:latin typeface="Courier New"/>
                <a:cs typeface="Courier New"/>
              </a:rPr>
              <a:t>}</a:t>
            </a:r>
            <a:endParaRPr sz="1700">
              <a:latin typeface="Courier New"/>
              <a:cs typeface="Courier New"/>
            </a:endParaRPr>
          </a:p>
          <a:p>
            <a:pPr marL="355600">
              <a:lnSpc>
                <a:spcPct val="100000"/>
              </a:lnSpc>
            </a:pPr>
            <a:r>
              <a:rPr sz="1700" b="1" spc="-5" dirty="0">
                <a:solidFill>
                  <a:srgbClr val="7F0055"/>
                </a:solidFill>
                <a:latin typeface="Courier New"/>
                <a:cs typeface="Courier New"/>
              </a:rPr>
              <a:t>public </a:t>
            </a:r>
            <a:r>
              <a:rPr sz="1700" b="1" dirty="0">
                <a:solidFill>
                  <a:srgbClr val="7F0055"/>
                </a:solidFill>
                <a:latin typeface="Courier New"/>
                <a:cs typeface="Courier New"/>
              </a:rPr>
              <a:t>void </a:t>
            </a:r>
            <a:r>
              <a:rPr sz="1700" dirty="0">
                <a:latin typeface="Courier New"/>
                <a:cs typeface="Courier New"/>
              </a:rPr>
              <a:t>retirer(</a:t>
            </a:r>
            <a:r>
              <a:rPr sz="1700" b="1" dirty="0">
                <a:solidFill>
                  <a:srgbClr val="7F0055"/>
                </a:solidFill>
                <a:latin typeface="Courier New"/>
                <a:cs typeface="Courier New"/>
              </a:rPr>
              <a:t>float</a:t>
            </a:r>
            <a:r>
              <a:rPr sz="1700" b="1" spc="5" dirty="0">
                <a:solidFill>
                  <a:srgbClr val="7F0055"/>
                </a:solidFill>
                <a:latin typeface="Courier New"/>
                <a:cs typeface="Courier New"/>
              </a:rPr>
              <a:t> </a:t>
            </a:r>
            <a:r>
              <a:rPr sz="1700" spc="-5" dirty="0">
                <a:latin typeface="Courier New"/>
                <a:cs typeface="Courier New"/>
              </a:rPr>
              <a:t>mt){</a:t>
            </a:r>
            <a:endParaRPr sz="1700">
              <a:latin typeface="Courier New"/>
              <a:cs typeface="Courier New"/>
            </a:endParaRPr>
          </a:p>
          <a:p>
            <a:pPr marL="927100">
              <a:lnSpc>
                <a:spcPct val="100000"/>
              </a:lnSpc>
            </a:pPr>
            <a:r>
              <a:rPr sz="1700" b="1" dirty="0">
                <a:solidFill>
                  <a:srgbClr val="7F0055"/>
                </a:solidFill>
                <a:latin typeface="Courier New"/>
                <a:cs typeface="Courier New"/>
              </a:rPr>
              <a:t>if</a:t>
            </a:r>
            <a:r>
              <a:rPr sz="1700" dirty="0">
                <a:latin typeface="Courier New"/>
                <a:cs typeface="Courier New"/>
              </a:rPr>
              <a:t>(mt&lt;</a:t>
            </a:r>
            <a:r>
              <a:rPr sz="1700" dirty="0">
                <a:solidFill>
                  <a:srgbClr val="0000C0"/>
                </a:solidFill>
                <a:latin typeface="Courier New"/>
                <a:cs typeface="Courier New"/>
              </a:rPr>
              <a:t>solde</a:t>
            </a:r>
            <a:r>
              <a:rPr sz="1700" dirty="0">
                <a:latin typeface="Courier New"/>
                <a:cs typeface="Courier New"/>
              </a:rPr>
              <a:t>)</a:t>
            </a:r>
            <a:r>
              <a:rPr sz="1700" spc="-55" dirty="0">
                <a:latin typeface="Courier New"/>
                <a:cs typeface="Courier New"/>
              </a:rPr>
              <a:t> </a:t>
            </a:r>
            <a:r>
              <a:rPr sz="1700" dirty="0">
                <a:solidFill>
                  <a:srgbClr val="0000C0"/>
                </a:solidFill>
                <a:latin typeface="Courier New"/>
                <a:cs typeface="Courier New"/>
              </a:rPr>
              <a:t>solde-</a:t>
            </a:r>
            <a:r>
              <a:rPr sz="1700" dirty="0">
                <a:latin typeface="Courier New"/>
                <a:cs typeface="Courier New"/>
              </a:rPr>
              <a:t>=mt;</a:t>
            </a:r>
            <a:endParaRPr sz="1700">
              <a:latin typeface="Courier New"/>
              <a:cs typeface="Courier New"/>
            </a:endParaRPr>
          </a:p>
          <a:p>
            <a:pPr marL="355600">
              <a:lnSpc>
                <a:spcPct val="100000"/>
              </a:lnSpc>
            </a:pPr>
            <a:r>
              <a:rPr sz="1700" dirty="0">
                <a:latin typeface="Courier New"/>
                <a:cs typeface="Courier New"/>
              </a:rPr>
              <a:t>}</a:t>
            </a:r>
            <a:endParaRPr sz="1700">
              <a:latin typeface="Courier New"/>
              <a:cs typeface="Courier New"/>
            </a:endParaRPr>
          </a:p>
          <a:p>
            <a:pPr marL="355600">
              <a:lnSpc>
                <a:spcPct val="100000"/>
              </a:lnSpc>
            </a:pPr>
            <a:r>
              <a:rPr sz="1700" b="1" spc="-5" dirty="0">
                <a:solidFill>
                  <a:srgbClr val="7F0055"/>
                </a:solidFill>
                <a:latin typeface="Courier New"/>
                <a:cs typeface="Courier New"/>
              </a:rPr>
              <a:t>public </a:t>
            </a:r>
            <a:r>
              <a:rPr sz="1700" dirty="0">
                <a:latin typeface="Courier New"/>
                <a:cs typeface="Courier New"/>
              </a:rPr>
              <a:t>String</a:t>
            </a:r>
            <a:r>
              <a:rPr sz="1700" spc="-20" dirty="0">
                <a:latin typeface="Courier New"/>
                <a:cs typeface="Courier New"/>
              </a:rPr>
              <a:t> </a:t>
            </a:r>
            <a:r>
              <a:rPr sz="1700" dirty="0">
                <a:latin typeface="Courier New"/>
                <a:cs typeface="Courier New"/>
              </a:rPr>
              <a:t>toString(){</a:t>
            </a:r>
            <a:endParaRPr sz="1700">
              <a:latin typeface="Courier New"/>
              <a:cs typeface="Courier New"/>
            </a:endParaRPr>
          </a:p>
          <a:p>
            <a:pPr marL="927100">
              <a:lnSpc>
                <a:spcPct val="100000"/>
              </a:lnSpc>
            </a:pPr>
            <a:r>
              <a:rPr sz="1700" b="1" dirty="0">
                <a:solidFill>
                  <a:srgbClr val="7F0055"/>
                </a:solidFill>
                <a:latin typeface="Courier New"/>
                <a:cs typeface="Courier New"/>
              </a:rPr>
              <a:t>return</a:t>
            </a:r>
            <a:r>
              <a:rPr sz="1700" dirty="0">
                <a:latin typeface="Courier New"/>
                <a:cs typeface="Courier New"/>
              </a:rPr>
              <a:t>(</a:t>
            </a:r>
            <a:r>
              <a:rPr sz="1700" dirty="0">
                <a:solidFill>
                  <a:srgbClr val="2A00FF"/>
                </a:solidFill>
                <a:latin typeface="Courier New"/>
                <a:cs typeface="Courier New"/>
              </a:rPr>
              <a:t>"Code="</a:t>
            </a:r>
            <a:r>
              <a:rPr sz="1700" dirty="0">
                <a:latin typeface="Courier New"/>
                <a:cs typeface="Courier New"/>
              </a:rPr>
              <a:t>+</a:t>
            </a:r>
            <a:r>
              <a:rPr sz="1700" dirty="0">
                <a:solidFill>
                  <a:srgbClr val="0000C0"/>
                </a:solidFill>
                <a:latin typeface="Courier New"/>
                <a:cs typeface="Courier New"/>
              </a:rPr>
              <a:t>code</a:t>
            </a:r>
            <a:r>
              <a:rPr sz="1700" dirty="0">
                <a:latin typeface="Courier New"/>
                <a:cs typeface="Courier New"/>
              </a:rPr>
              <a:t>+</a:t>
            </a:r>
            <a:r>
              <a:rPr sz="1700" dirty="0">
                <a:solidFill>
                  <a:srgbClr val="2A00FF"/>
                </a:solidFill>
                <a:latin typeface="Courier New"/>
                <a:cs typeface="Courier New"/>
              </a:rPr>
              <a:t>"</a:t>
            </a:r>
            <a:r>
              <a:rPr sz="1700" spc="-20" dirty="0">
                <a:solidFill>
                  <a:srgbClr val="2A00FF"/>
                </a:solidFill>
                <a:latin typeface="Courier New"/>
                <a:cs typeface="Courier New"/>
              </a:rPr>
              <a:t> </a:t>
            </a:r>
            <a:r>
              <a:rPr sz="1700" dirty="0">
                <a:solidFill>
                  <a:srgbClr val="2A00FF"/>
                </a:solidFill>
                <a:latin typeface="Courier New"/>
                <a:cs typeface="Courier New"/>
              </a:rPr>
              <a:t>Solde="</a:t>
            </a:r>
            <a:r>
              <a:rPr sz="1700" dirty="0">
                <a:latin typeface="Courier New"/>
                <a:cs typeface="Courier New"/>
              </a:rPr>
              <a:t>+</a:t>
            </a:r>
            <a:r>
              <a:rPr sz="1700" dirty="0">
                <a:solidFill>
                  <a:srgbClr val="0000C0"/>
                </a:solidFill>
                <a:latin typeface="Courier New"/>
                <a:cs typeface="Courier New"/>
              </a:rPr>
              <a:t>solde</a:t>
            </a:r>
            <a:r>
              <a:rPr sz="1700" dirty="0">
                <a:latin typeface="Courier New"/>
                <a:cs typeface="Courier New"/>
              </a:rPr>
              <a:t>);</a:t>
            </a:r>
            <a:endParaRPr sz="1700">
              <a:latin typeface="Courier New"/>
              <a:cs typeface="Courier New"/>
            </a:endParaRPr>
          </a:p>
          <a:p>
            <a:pPr marL="355600">
              <a:lnSpc>
                <a:spcPct val="100000"/>
              </a:lnSpc>
            </a:pPr>
            <a:r>
              <a:rPr sz="1700" dirty="0">
                <a:latin typeface="Courier New"/>
                <a:cs typeface="Courier New"/>
              </a:rPr>
              <a:t>}</a:t>
            </a:r>
            <a:endParaRPr sz="1700">
              <a:latin typeface="Courier New"/>
              <a:cs typeface="Courier New"/>
            </a:endParaRPr>
          </a:p>
          <a:p>
            <a:pPr marL="12700">
              <a:lnSpc>
                <a:spcPct val="100000"/>
              </a:lnSpc>
            </a:pPr>
            <a:r>
              <a:rPr sz="1700" dirty="0">
                <a:latin typeface="Courier New"/>
                <a:cs typeface="Courier New"/>
              </a:rPr>
              <a:t>}</a:t>
            </a:r>
            <a:endParaRPr sz="1700">
              <a:latin typeface="Courier New"/>
              <a:cs typeface="Courier New"/>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Héritage </a:t>
            </a:r>
            <a:r>
              <a:rPr dirty="0"/>
              <a:t>:</a:t>
            </a:r>
            <a:r>
              <a:rPr spc="-60" dirty="0"/>
              <a:t> </a:t>
            </a:r>
            <a:r>
              <a:rPr spc="-5" dirty="0"/>
              <a:t>extends</a:t>
            </a:r>
          </a:p>
        </p:txBody>
      </p:sp>
      <p:sp>
        <p:nvSpPr>
          <p:cNvPr id="6" name="object 6"/>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87</a:t>
            </a:fld>
            <a:endParaRPr dirty="0"/>
          </a:p>
        </p:txBody>
      </p:sp>
      <p:sp>
        <p:nvSpPr>
          <p:cNvPr id="3" name="object 3"/>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4" name="object 4"/>
          <p:cNvSpPr txBox="1"/>
          <p:nvPr/>
        </p:nvSpPr>
        <p:spPr>
          <a:xfrm>
            <a:off x="1310017" y="1587500"/>
            <a:ext cx="8002270" cy="4678204"/>
          </a:xfrm>
          <a:prstGeom prst="rect">
            <a:avLst/>
          </a:prstGeom>
        </p:spPr>
        <p:txBody>
          <a:bodyPr vert="horz" wrap="square" lIns="0" tIns="0" rIns="0" bIns="0" rtlCol="0">
            <a:spAutoFit/>
          </a:bodyPr>
          <a:lstStyle/>
          <a:p>
            <a:pPr marL="355600" marR="192405" indent="-342900">
              <a:lnSpc>
                <a:spcPts val="2270"/>
              </a:lnSpc>
              <a:buClr>
                <a:srgbClr val="CC9900"/>
              </a:buClr>
              <a:buSzPct val="64285"/>
              <a:buFont typeface="Wingdings"/>
              <a:buChar char=""/>
              <a:tabLst>
                <a:tab pos="354965" algn="l"/>
                <a:tab pos="355600" algn="l"/>
                <a:tab pos="6760845" algn="l"/>
              </a:tabLst>
            </a:pPr>
            <a:r>
              <a:rPr sz="2100" spc="-5" dirty="0">
                <a:latin typeface="Arial"/>
                <a:cs typeface="Arial"/>
              </a:rPr>
              <a:t>La </a:t>
            </a:r>
            <a:r>
              <a:rPr sz="2100" dirty="0">
                <a:latin typeface="Arial"/>
                <a:cs typeface="Arial"/>
              </a:rPr>
              <a:t>classe </a:t>
            </a:r>
            <a:r>
              <a:rPr sz="2100" b="1" spc="-5" dirty="0">
                <a:latin typeface="Arial"/>
                <a:cs typeface="Arial"/>
              </a:rPr>
              <a:t>CompteSimple</a:t>
            </a:r>
            <a:r>
              <a:rPr sz="2100" spc="-5" dirty="0">
                <a:latin typeface="Arial"/>
                <a:cs typeface="Arial"/>
              </a:rPr>
              <a:t> </a:t>
            </a:r>
            <a:r>
              <a:rPr sz="2100" dirty="0">
                <a:latin typeface="Arial"/>
                <a:cs typeface="Arial"/>
              </a:rPr>
              <a:t>est </a:t>
            </a:r>
            <a:r>
              <a:rPr sz="2100" spc="-5" dirty="0">
                <a:latin typeface="Arial"/>
                <a:cs typeface="Arial"/>
              </a:rPr>
              <a:t>une </a:t>
            </a:r>
            <a:r>
              <a:rPr sz="2100" dirty="0">
                <a:latin typeface="Arial"/>
                <a:cs typeface="Arial"/>
              </a:rPr>
              <a:t>classe </a:t>
            </a:r>
            <a:r>
              <a:rPr sz="2100" spc="-5" dirty="0">
                <a:latin typeface="Arial"/>
                <a:cs typeface="Arial"/>
              </a:rPr>
              <a:t>qui</a:t>
            </a:r>
            <a:r>
              <a:rPr sz="2100" spc="-30" dirty="0">
                <a:latin typeface="Arial"/>
                <a:cs typeface="Arial"/>
              </a:rPr>
              <a:t> </a:t>
            </a:r>
            <a:r>
              <a:rPr sz="2100" spc="-5" dirty="0">
                <a:latin typeface="Arial"/>
                <a:cs typeface="Arial"/>
              </a:rPr>
              <a:t>hérite</a:t>
            </a:r>
            <a:r>
              <a:rPr sz="2100" spc="10" dirty="0">
                <a:latin typeface="Arial"/>
                <a:cs typeface="Arial"/>
              </a:rPr>
              <a:t> </a:t>
            </a:r>
            <a:r>
              <a:rPr sz="2100" spc="-5" dirty="0">
                <a:latin typeface="Arial"/>
                <a:cs typeface="Arial"/>
              </a:rPr>
              <a:t>de	</a:t>
            </a:r>
            <a:r>
              <a:rPr sz="2100" dirty="0">
                <a:latin typeface="Arial"/>
                <a:cs typeface="Arial"/>
              </a:rPr>
              <a:t>la</a:t>
            </a:r>
            <a:r>
              <a:rPr sz="2100" spc="-90" dirty="0">
                <a:latin typeface="Arial"/>
                <a:cs typeface="Arial"/>
              </a:rPr>
              <a:t> </a:t>
            </a:r>
            <a:r>
              <a:rPr sz="2100" dirty="0">
                <a:latin typeface="Arial"/>
                <a:cs typeface="Arial"/>
              </a:rPr>
              <a:t>classe  </a:t>
            </a:r>
            <a:r>
              <a:rPr sz="2100" spc="-5" dirty="0">
                <a:latin typeface="Arial"/>
                <a:cs typeface="Arial"/>
              </a:rPr>
              <a:t>Compte.</a:t>
            </a:r>
            <a:endParaRPr sz="2100" dirty="0">
              <a:latin typeface="Arial"/>
              <a:cs typeface="Arial"/>
            </a:endParaRPr>
          </a:p>
          <a:p>
            <a:pPr marL="355600" indent="-342900">
              <a:lnSpc>
                <a:spcPct val="100000"/>
              </a:lnSpc>
              <a:spcBef>
                <a:spcPts val="215"/>
              </a:spcBef>
              <a:buClr>
                <a:srgbClr val="CC9900"/>
              </a:buClr>
              <a:buSzPct val="64285"/>
              <a:buFont typeface="Wingdings"/>
              <a:buChar char=""/>
              <a:tabLst>
                <a:tab pos="354965" algn="l"/>
                <a:tab pos="355600" algn="l"/>
              </a:tabLst>
            </a:pPr>
            <a:r>
              <a:rPr sz="2100" spc="-5" dirty="0">
                <a:latin typeface="Arial"/>
                <a:cs typeface="Arial"/>
              </a:rPr>
              <a:t>Pour désigner l’héritage dans </a:t>
            </a:r>
            <a:r>
              <a:rPr sz="2100" spc="-10" dirty="0">
                <a:latin typeface="Arial"/>
                <a:cs typeface="Arial"/>
              </a:rPr>
              <a:t>java, </a:t>
            </a:r>
            <a:r>
              <a:rPr sz="2100" spc="-5" dirty="0">
                <a:latin typeface="Arial"/>
                <a:cs typeface="Arial"/>
              </a:rPr>
              <a:t>on </a:t>
            </a:r>
            <a:r>
              <a:rPr sz="2100" dirty="0">
                <a:latin typeface="Arial"/>
                <a:cs typeface="Arial"/>
              </a:rPr>
              <a:t>utilise le </a:t>
            </a:r>
            <a:r>
              <a:rPr sz="2100" spc="-5" dirty="0">
                <a:latin typeface="Arial"/>
                <a:cs typeface="Arial"/>
              </a:rPr>
              <a:t>mot</a:t>
            </a:r>
            <a:r>
              <a:rPr sz="2100" spc="-55" dirty="0">
                <a:latin typeface="Arial"/>
                <a:cs typeface="Arial"/>
              </a:rPr>
              <a:t> </a:t>
            </a:r>
            <a:r>
              <a:rPr sz="2100" spc="-5" dirty="0">
                <a:solidFill>
                  <a:srgbClr val="000099"/>
                </a:solidFill>
                <a:latin typeface="Arial"/>
                <a:cs typeface="Arial"/>
              </a:rPr>
              <a:t>extends</a:t>
            </a:r>
            <a:endParaRPr sz="2100" dirty="0">
              <a:latin typeface="Arial"/>
              <a:cs typeface="Arial"/>
            </a:endParaRPr>
          </a:p>
          <a:p>
            <a:pPr marL="12700">
              <a:lnSpc>
                <a:spcPct val="100000"/>
              </a:lnSpc>
              <a:spcBef>
                <a:spcPts val="130"/>
              </a:spcBef>
            </a:pPr>
            <a:r>
              <a:rPr sz="2100" b="1" spc="-5" dirty="0">
                <a:solidFill>
                  <a:srgbClr val="7F0055"/>
                </a:solidFill>
                <a:latin typeface="Courier New"/>
                <a:cs typeface="Courier New"/>
              </a:rPr>
              <a:t>public class </a:t>
            </a:r>
            <a:r>
              <a:rPr sz="2100" spc="-5" dirty="0">
                <a:latin typeface="Courier New"/>
                <a:cs typeface="Courier New"/>
              </a:rPr>
              <a:t>CompteSimple </a:t>
            </a:r>
            <a:r>
              <a:rPr sz="2100" b="1" spc="-5" dirty="0">
                <a:solidFill>
                  <a:srgbClr val="7F0055"/>
                </a:solidFill>
                <a:latin typeface="Courier New"/>
                <a:cs typeface="Courier New"/>
              </a:rPr>
              <a:t>extends </a:t>
            </a:r>
            <a:r>
              <a:rPr sz="2100" spc="-5" dirty="0">
                <a:latin typeface="Courier New"/>
                <a:cs typeface="Courier New"/>
              </a:rPr>
              <a:t>Compte</a:t>
            </a:r>
            <a:r>
              <a:rPr sz="2100" spc="45" dirty="0">
                <a:latin typeface="Courier New"/>
                <a:cs typeface="Courier New"/>
              </a:rPr>
              <a:t> </a:t>
            </a:r>
            <a:r>
              <a:rPr sz="2100" dirty="0">
                <a:latin typeface="Courier New"/>
                <a:cs typeface="Courier New"/>
              </a:rPr>
              <a:t>{</a:t>
            </a:r>
          </a:p>
          <a:p>
            <a:pPr>
              <a:lnSpc>
                <a:spcPct val="100000"/>
              </a:lnSpc>
              <a:spcBef>
                <a:spcPts val="10"/>
              </a:spcBef>
            </a:pPr>
            <a:endParaRPr sz="2650" dirty="0">
              <a:latin typeface="Times New Roman"/>
              <a:cs typeface="Times New Roman"/>
            </a:endParaRPr>
          </a:p>
          <a:p>
            <a:pPr marL="12700">
              <a:lnSpc>
                <a:spcPct val="100000"/>
              </a:lnSpc>
            </a:pPr>
            <a:r>
              <a:rPr sz="2100" dirty="0">
                <a:latin typeface="Courier New"/>
                <a:cs typeface="Courier New"/>
              </a:rPr>
              <a:t>}</a:t>
            </a:r>
          </a:p>
          <a:p>
            <a:pPr marL="355600" marR="419100" indent="-342900">
              <a:lnSpc>
                <a:spcPts val="2270"/>
              </a:lnSpc>
              <a:spcBef>
                <a:spcPts val="620"/>
              </a:spcBef>
              <a:buClr>
                <a:srgbClr val="CC9900"/>
              </a:buClr>
              <a:buSzPct val="64285"/>
              <a:buFont typeface="Wingdings"/>
              <a:buChar char=""/>
              <a:tabLst>
                <a:tab pos="354965" algn="l"/>
                <a:tab pos="355600" algn="l"/>
              </a:tabLst>
            </a:pPr>
            <a:r>
              <a:rPr sz="2100" spc="-5" dirty="0">
                <a:latin typeface="Arial"/>
                <a:cs typeface="Arial"/>
              </a:rPr>
              <a:t>La </a:t>
            </a:r>
            <a:r>
              <a:rPr sz="2100" dirty="0">
                <a:latin typeface="Arial"/>
                <a:cs typeface="Arial"/>
              </a:rPr>
              <a:t>classe </a:t>
            </a:r>
            <a:r>
              <a:rPr sz="2100" b="1" spc="-5" dirty="0">
                <a:latin typeface="Arial"/>
                <a:cs typeface="Arial"/>
              </a:rPr>
              <a:t>CompteSimple</a:t>
            </a:r>
            <a:r>
              <a:rPr sz="2100" spc="-5" dirty="0">
                <a:latin typeface="Arial"/>
                <a:cs typeface="Arial"/>
              </a:rPr>
              <a:t> hérite de </a:t>
            </a:r>
            <a:r>
              <a:rPr sz="2100" dirty="0">
                <a:latin typeface="Arial"/>
                <a:cs typeface="Arial"/>
              </a:rPr>
              <a:t>la </a:t>
            </a:r>
            <a:r>
              <a:rPr sz="2100" dirty="0" err="1">
                <a:latin typeface="Arial"/>
                <a:cs typeface="Arial"/>
              </a:rPr>
              <a:t>classe</a:t>
            </a:r>
            <a:r>
              <a:rPr sz="2100" spc="-100" dirty="0">
                <a:latin typeface="Arial"/>
                <a:cs typeface="Arial"/>
              </a:rPr>
              <a:t> </a:t>
            </a:r>
            <a:r>
              <a:rPr sz="2100" b="1" spc="-5" dirty="0" err="1">
                <a:latin typeface="Arial"/>
                <a:cs typeface="Arial"/>
              </a:rPr>
              <a:t>Compte</a:t>
            </a:r>
            <a:r>
              <a:rPr sz="2100" spc="-5" dirty="0">
                <a:latin typeface="Arial"/>
                <a:cs typeface="Arial"/>
              </a:rPr>
              <a:t>  </a:t>
            </a:r>
            <a:r>
              <a:rPr sz="2100" spc="-5" dirty="0" err="1">
                <a:latin typeface="Arial"/>
                <a:cs typeface="Arial"/>
              </a:rPr>
              <a:t>tou</a:t>
            </a:r>
            <a:r>
              <a:rPr lang="fr-FR" sz="2100" spc="-5" dirty="0">
                <a:latin typeface="Arial"/>
                <a:cs typeface="Arial"/>
              </a:rPr>
              <a:t>s</a:t>
            </a:r>
            <a:r>
              <a:rPr sz="2100" spc="-5" dirty="0">
                <a:latin typeface="Arial"/>
                <a:cs typeface="Arial"/>
              </a:rPr>
              <a:t> </a:t>
            </a:r>
            <a:r>
              <a:rPr sz="2100" dirty="0">
                <a:latin typeface="Arial"/>
                <a:cs typeface="Arial"/>
              </a:rPr>
              <a:t>ses </a:t>
            </a:r>
            <a:r>
              <a:rPr sz="2100" spc="-5" dirty="0">
                <a:latin typeface="Arial"/>
                <a:cs typeface="Arial"/>
              </a:rPr>
              <a:t>membres sauf </a:t>
            </a:r>
            <a:r>
              <a:rPr sz="2100" dirty="0">
                <a:latin typeface="Arial"/>
                <a:cs typeface="Arial"/>
              </a:rPr>
              <a:t>le</a:t>
            </a:r>
            <a:r>
              <a:rPr sz="2100" spc="-30" dirty="0">
                <a:latin typeface="Arial"/>
                <a:cs typeface="Arial"/>
              </a:rPr>
              <a:t> </a:t>
            </a:r>
            <a:r>
              <a:rPr sz="2100" spc="-5" dirty="0">
                <a:latin typeface="Arial"/>
                <a:cs typeface="Arial"/>
              </a:rPr>
              <a:t>constructeur.</a:t>
            </a:r>
            <a:endParaRPr sz="2100" dirty="0">
              <a:latin typeface="Arial"/>
              <a:cs typeface="Arial"/>
            </a:endParaRPr>
          </a:p>
          <a:p>
            <a:pPr marL="355600" indent="-342900">
              <a:lnSpc>
                <a:spcPct val="100000"/>
              </a:lnSpc>
              <a:spcBef>
                <a:spcPts val="215"/>
              </a:spcBef>
              <a:buClr>
                <a:srgbClr val="CC9900"/>
              </a:buClr>
              <a:buSzPct val="64285"/>
              <a:buFont typeface="Wingdings"/>
              <a:buChar char=""/>
              <a:tabLst>
                <a:tab pos="354965" algn="l"/>
                <a:tab pos="355600" algn="l"/>
              </a:tabLst>
            </a:pPr>
            <a:r>
              <a:rPr sz="2100" spc="-5" dirty="0">
                <a:latin typeface="Arial"/>
                <a:cs typeface="Arial"/>
              </a:rPr>
              <a:t>Dans </a:t>
            </a:r>
            <a:r>
              <a:rPr sz="2100" spc="-10" dirty="0">
                <a:latin typeface="Arial"/>
                <a:cs typeface="Arial"/>
              </a:rPr>
              <a:t>java </a:t>
            </a:r>
            <a:r>
              <a:rPr sz="2100" spc="-5" dirty="0">
                <a:latin typeface="Arial"/>
                <a:cs typeface="Arial"/>
              </a:rPr>
              <a:t>une </a:t>
            </a:r>
            <a:r>
              <a:rPr sz="2100" dirty="0">
                <a:solidFill>
                  <a:srgbClr val="FF0000"/>
                </a:solidFill>
                <a:latin typeface="Arial"/>
                <a:cs typeface="Arial"/>
              </a:rPr>
              <a:t>classe </a:t>
            </a:r>
            <a:r>
              <a:rPr sz="2100" spc="-5" dirty="0">
                <a:solidFill>
                  <a:srgbClr val="FF0000"/>
                </a:solidFill>
                <a:latin typeface="Arial"/>
                <a:cs typeface="Arial"/>
              </a:rPr>
              <a:t>hérite toujours d’une seule</a:t>
            </a:r>
            <a:r>
              <a:rPr sz="2100" spc="-55" dirty="0">
                <a:solidFill>
                  <a:srgbClr val="FF0000"/>
                </a:solidFill>
                <a:latin typeface="Arial"/>
                <a:cs typeface="Arial"/>
              </a:rPr>
              <a:t> </a:t>
            </a:r>
            <a:r>
              <a:rPr sz="2100" dirty="0">
                <a:solidFill>
                  <a:srgbClr val="FF0000"/>
                </a:solidFill>
                <a:latin typeface="Arial"/>
                <a:cs typeface="Arial"/>
              </a:rPr>
              <a:t>classe</a:t>
            </a:r>
            <a:r>
              <a:rPr sz="2100" dirty="0">
                <a:latin typeface="Arial"/>
                <a:cs typeface="Arial"/>
              </a:rPr>
              <a:t>.</a:t>
            </a:r>
          </a:p>
          <a:p>
            <a:pPr marL="355600" marR="181610" indent="-342900">
              <a:lnSpc>
                <a:spcPts val="2270"/>
              </a:lnSpc>
              <a:spcBef>
                <a:spcPts val="535"/>
              </a:spcBef>
              <a:buClr>
                <a:srgbClr val="CC9900"/>
              </a:buClr>
              <a:buSzPct val="64285"/>
              <a:buFont typeface="Wingdings"/>
              <a:buChar char=""/>
              <a:tabLst>
                <a:tab pos="354965" algn="l"/>
                <a:tab pos="355600" algn="l"/>
              </a:tabLst>
            </a:pPr>
            <a:r>
              <a:rPr sz="2100" dirty="0">
                <a:latin typeface="Arial"/>
                <a:cs typeface="Arial"/>
              </a:rPr>
              <a:t>Si </a:t>
            </a:r>
            <a:r>
              <a:rPr sz="2100" spc="-5" dirty="0">
                <a:latin typeface="Arial"/>
                <a:cs typeface="Arial"/>
              </a:rPr>
              <a:t>une </a:t>
            </a:r>
            <a:r>
              <a:rPr sz="2100" dirty="0">
                <a:latin typeface="Arial"/>
                <a:cs typeface="Arial"/>
              </a:rPr>
              <a:t>classe </a:t>
            </a:r>
            <a:r>
              <a:rPr sz="2100" spc="-5" dirty="0">
                <a:latin typeface="Arial"/>
                <a:cs typeface="Arial"/>
              </a:rPr>
              <a:t>n’hérite pas explicitement d’une autre </a:t>
            </a:r>
            <a:r>
              <a:rPr sz="2100" dirty="0">
                <a:latin typeface="Arial"/>
                <a:cs typeface="Arial"/>
              </a:rPr>
              <a:t>classe, </a:t>
            </a:r>
            <a:r>
              <a:rPr sz="2100" spc="-5" dirty="0">
                <a:solidFill>
                  <a:srgbClr val="FF0000"/>
                </a:solidFill>
                <a:latin typeface="Arial"/>
                <a:cs typeface="Arial"/>
              </a:rPr>
              <a:t>elle  hérite implicitement de </a:t>
            </a:r>
            <a:r>
              <a:rPr sz="2100" dirty="0">
                <a:solidFill>
                  <a:srgbClr val="FF0000"/>
                </a:solidFill>
                <a:latin typeface="Arial"/>
                <a:cs typeface="Arial"/>
              </a:rPr>
              <a:t>la classe</a:t>
            </a:r>
            <a:r>
              <a:rPr sz="2100" spc="-75" dirty="0">
                <a:solidFill>
                  <a:srgbClr val="FF0000"/>
                </a:solidFill>
                <a:latin typeface="Arial"/>
                <a:cs typeface="Arial"/>
              </a:rPr>
              <a:t> </a:t>
            </a:r>
            <a:r>
              <a:rPr sz="2100" spc="-5" dirty="0">
                <a:solidFill>
                  <a:srgbClr val="FF0000"/>
                </a:solidFill>
                <a:latin typeface="Arial"/>
                <a:cs typeface="Arial"/>
              </a:rPr>
              <a:t>Object</a:t>
            </a:r>
            <a:r>
              <a:rPr sz="2100" spc="-5" dirty="0">
                <a:latin typeface="Arial"/>
                <a:cs typeface="Arial"/>
              </a:rPr>
              <a:t>.</a:t>
            </a:r>
            <a:endParaRPr sz="2100" dirty="0">
              <a:latin typeface="Arial"/>
              <a:cs typeface="Arial"/>
            </a:endParaRPr>
          </a:p>
          <a:p>
            <a:pPr marL="355600" indent="-342900">
              <a:lnSpc>
                <a:spcPct val="100000"/>
              </a:lnSpc>
              <a:spcBef>
                <a:spcPts val="215"/>
              </a:spcBef>
              <a:buClr>
                <a:srgbClr val="CC9900"/>
              </a:buClr>
              <a:buSzPct val="64285"/>
              <a:buFont typeface="Wingdings"/>
              <a:buChar char=""/>
              <a:tabLst>
                <a:tab pos="354965" algn="l"/>
                <a:tab pos="355600" algn="l"/>
              </a:tabLst>
            </a:pPr>
            <a:r>
              <a:rPr sz="2100" spc="-5" dirty="0">
                <a:latin typeface="Arial"/>
                <a:cs typeface="Arial"/>
              </a:rPr>
              <a:t>La </a:t>
            </a:r>
            <a:r>
              <a:rPr sz="2100" dirty="0">
                <a:latin typeface="Arial"/>
                <a:cs typeface="Arial"/>
              </a:rPr>
              <a:t>classe </a:t>
            </a:r>
            <a:r>
              <a:rPr sz="2100" b="1" spc="-5" dirty="0">
                <a:latin typeface="Arial"/>
                <a:cs typeface="Arial"/>
              </a:rPr>
              <a:t>Compte</a:t>
            </a:r>
            <a:r>
              <a:rPr sz="2100" spc="-5" dirty="0">
                <a:latin typeface="Arial"/>
                <a:cs typeface="Arial"/>
              </a:rPr>
              <a:t> hérite de </a:t>
            </a:r>
            <a:r>
              <a:rPr sz="2100" dirty="0">
                <a:latin typeface="Arial"/>
                <a:cs typeface="Arial"/>
              </a:rPr>
              <a:t>la classe</a:t>
            </a:r>
            <a:r>
              <a:rPr sz="2100" spc="-100" dirty="0">
                <a:latin typeface="Arial"/>
                <a:cs typeface="Arial"/>
              </a:rPr>
              <a:t> </a:t>
            </a:r>
            <a:r>
              <a:rPr sz="2100" b="1" spc="-5" dirty="0">
                <a:solidFill>
                  <a:srgbClr val="00B050"/>
                </a:solidFill>
                <a:latin typeface="Arial"/>
                <a:cs typeface="Arial"/>
              </a:rPr>
              <a:t>Object</a:t>
            </a:r>
            <a:r>
              <a:rPr sz="2100" spc="-5" dirty="0">
                <a:latin typeface="Arial"/>
                <a:cs typeface="Arial"/>
              </a:rPr>
              <a:t>.</a:t>
            </a:r>
            <a:endParaRPr sz="2100" dirty="0">
              <a:latin typeface="Arial"/>
              <a:cs typeface="Arial"/>
            </a:endParaRPr>
          </a:p>
          <a:p>
            <a:pPr marL="355600" marR="5080" indent="-342900">
              <a:lnSpc>
                <a:spcPts val="2270"/>
              </a:lnSpc>
              <a:spcBef>
                <a:spcPts val="535"/>
              </a:spcBef>
              <a:buClr>
                <a:srgbClr val="CC9900"/>
              </a:buClr>
              <a:buSzPct val="64285"/>
              <a:buFont typeface="Wingdings"/>
              <a:buChar char=""/>
              <a:tabLst>
                <a:tab pos="354965" algn="l"/>
                <a:tab pos="355600" algn="l"/>
              </a:tabLst>
            </a:pPr>
            <a:r>
              <a:rPr sz="2100" spc="-5" dirty="0">
                <a:latin typeface="Arial"/>
                <a:cs typeface="Arial"/>
              </a:rPr>
              <a:t>La </a:t>
            </a:r>
            <a:r>
              <a:rPr sz="2100" dirty="0">
                <a:latin typeface="Arial"/>
                <a:cs typeface="Arial"/>
              </a:rPr>
              <a:t>classe </a:t>
            </a:r>
            <a:r>
              <a:rPr sz="2100" b="1" spc="-5" dirty="0">
                <a:latin typeface="Arial"/>
                <a:cs typeface="Arial"/>
              </a:rPr>
              <a:t>CompteSimple</a:t>
            </a:r>
            <a:r>
              <a:rPr sz="2100" spc="-5" dirty="0">
                <a:latin typeface="Arial"/>
                <a:cs typeface="Arial"/>
              </a:rPr>
              <a:t> hérite directement de </a:t>
            </a:r>
            <a:r>
              <a:rPr sz="2100" dirty="0">
                <a:latin typeface="Arial"/>
                <a:cs typeface="Arial"/>
              </a:rPr>
              <a:t>la </a:t>
            </a:r>
            <a:r>
              <a:rPr sz="2100" spc="-5" dirty="0">
                <a:latin typeface="Arial"/>
                <a:cs typeface="Arial"/>
              </a:rPr>
              <a:t>classe </a:t>
            </a:r>
            <a:r>
              <a:rPr sz="2100" b="1" spc="-5" dirty="0">
                <a:latin typeface="Arial"/>
                <a:cs typeface="Arial"/>
              </a:rPr>
              <a:t>Compte</a:t>
            </a:r>
            <a:r>
              <a:rPr sz="2100" spc="-5" dirty="0">
                <a:latin typeface="Arial"/>
                <a:cs typeface="Arial"/>
              </a:rPr>
              <a:t>  et indirectement de </a:t>
            </a:r>
            <a:r>
              <a:rPr sz="2100" dirty="0">
                <a:latin typeface="Arial"/>
                <a:cs typeface="Arial"/>
              </a:rPr>
              <a:t>la classe</a:t>
            </a:r>
            <a:r>
              <a:rPr sz="2100" spc="-70" dirty="0">
                <a:latin typeface="Arial"/>
                <a:cs typeface="Arial"/>
              </a:rPr>
              <a:t> </a:t>
            </a:r>
            <a:r>
              <a:rPr sz="2100" b="1" spc="-5" dirty="0">
                <a:solidFill>
                  <a:srgbClr val="00B050"/>
                </a:solidFill>
                <a:latin typeface="Arial"/>
                <a:cs typeface="Arial"/>
              </a:rPr>
              <a:t>Object</a:t>
            </a:r>
            <a:r>
              <a:rPr sz="2100" spc="-5" dirty="0">
                <a:latin typeface="Arial"/>
                <a:cs typeface="Arial"/>
              </a:rPr>
              <a:t>.</a:t>
            </a:r>
            <a:endParaRPr sz="2100" dirty="0">
              <a:latin typeface="Arial"/>
              <a:cs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3400" spc="-5" dirty="0"/>
              <a:t>Définir les constructeur </a:t>
            </a:r>
            <a:r>
              <a:rPr sz="3400" dirty="0"/>
              <a:t>de </a:t>
            </a:r>
            <a:r>
              <a:rPr sz="3400" spc="-5" dirty="0"/>
              <a:t>la classe</a:t>
            </a:r>
            <a:r>
              <a:rPr sz="3400" spc="-20" dirty="0"/>
              <a:t> </a:t>
            </a:r>
            <a:r>
              <a:rPr sz="3400" spc="-5" dirty="0"/>
              <a:t>dérivée</a:t>
            </a:r>
            <a:endParaRPr sz="3400"/>
          </a:p>
        </p:txBody>
      </p:sp>
      <p:sp>
        <p:nvSpPr>
          <p:cNvPr id="7" name="object 7"/>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88</a:t>
            </a:fld>
            <a:endParaRPr dirty="0"/>
          </a:p>
        </p:txBody>
      </p:sp>
      <p:sp>
        <p:nvSpPr>
          <p:cNvPr id="3" name="object 3"/>
          <p:cNvSpPr txBox="1"/>
          <p:nvPr/>
        </p:nvSpPr>
        <p:spPr>
          <a:xfrm>
            <a:off x="1310017" y="1291335"/>
            <a:ext cx="7943215" cy="1965960"/>
          </a:xfrm>
          <a:prstGeom prst="rect">
            <a:avLst/>
          </a:prstGeom>
        </p:spPr>
        <p:txBody>
          <a:bodyPr vert="horz" wrap="square" lIns="0" tIns="0" rIns="0" bIns="0" rtlCol="0">
            <a:spAutoFit/>
          </a:bodyPr>
          <a:lstStyle/>
          <a:p>
            <a:pPr marL="355600" marR="5080" indent="-342900">
              <a:lnSpc>
                <a:spcPct val="100000"/>
              </a:lnSpc>
            </a:pPr>
            <a:r>
              <a:rPr sz="2050" spc="-565" dirty="0">
                <a:solidFill>
                  <a:srgbClr val="CC9900"/>
                </a:solidFill>
                <a:latin typeface="Wingdings"/>
                <a:cs typeface="Wingdings"/>
              </a:rPr>
              <a:t></a:t>
            </a:r>
            <a:r>
              <a:rPr sz="2050" spc="225" dirty="0">
                <a:solidFill>
                  <a:srgbClr val="CC9900"/>
                </a:solidFill>
                <a:latin typeface="Times New Roman"/>
                <a:cs typeface="Times New Roman"/>
              </a:rPr>
              <a:t> </a:t>
            </a:r>
            <a:r>
              <a:rPr sz="3200" spc="-5" dirty="0">
                <a:latin typeface="Arial"/>
                <a:cs typeface="Arial"/>
              </a:rPr>
              <a:t>Le constructeur de la </a:t>
            </a:r>
            <a:r>
              <a:rPr sz="3200" dirty="0">
                <a:latin typeface="Arial"/>
                <a:cs typeface="Arial"/>
              </a:rPr>
              <a:t>classe </a:t>
            </a:r>
            <a:r>
              <a:rPr sz="3200" spc="-5" dirty="0">
                <a:latin typeface="Arial"/>
                <a:cs typeface="Arial"/>
              </a:rPr>
              <a:t>dérivée </a:t>
            </a:r>
            <a:r>
              <a:rPr sz="3200" spc="-10" dirty="0">
                <a:latin typeface="Arial"/>
                <a:cs typeface="Arial"/>
              </a:rPr>
              <a:t>peut  </a:t>
            </a:r>
            <a:r>
              <a:rPr sz="3200" spc="-5" dirty="0">
                <a:latin typeface="Arial"/>
                <a:cs typeface="Arial"/>
              </a:rPr>
              <a:t>faire </a:t>
            </a:r>
            <a:r>
              <a:rPr sz="3200" spc="-10" dirty="0">
                <a:latin typeface="Arial"/>
                <a:cs typeface="Arial"/>
              </a:rPr>
              <a:t>appel </a:t>
            </a:r>
            <a:r>
              <a:rPr sz="3200" spc="-5" dirty="0">
                <a:latin typeface="Arial"/>
                <a:cs typeface="Arial"/>
              </a:rPr>
              <a:t>au constructeur de la </a:t>
            </a:r>
            <a:r>
              <a:rPr sz="3200" dirty="0">
                <a:latin typeface="Arial"/>
                <a:cs typeface="Arial"/>
              </a:rPr>
              <a:t>classe  </a:t>
            </a:r>
            <a:r>
              <a:rPr sz="3200" spc="-5" dirty="0">
                <a:latin typeface="Arial"/>
                <a:cs typeface="Arial"/>
              </a:rPr>
              <a:t>parente en utilisant le mot </a:t>
            </a:r>
            <a:r>
              <a:rPr sz="3300" dirty="0">
                <a:solidFill>
                  <a:srgbClr val="000099"/>
                </a:solidFill>
                <a:latin typeface="Arial"/>
                <a:cs typeface="Arial"/>
              </a:rPr>
              <a:t>super() </a:t>
            </a:r>
            <a:r>
              <a:rPr sz="3200" dirty="0">
                <a:latin typeface="Arial"/>
                <a:cs typeface="Arial"/>
              </a:rPr>
              <a:t>suivi</a:t>
            </a:r>
            <a:r>
              <a:rPr sz="3200" spc="-185" dirty="0">
                <a:latin typeface="Arial"/>
                <a:cs typeface="Arial"/>
              </a:rPr>
              <a:t> </a:t>
            </a:r>
            <a:r>
              <a:rPr sz="3200" spc="-5" dirty="0">
                <a:latin typeface="Arial"/>
                <a:cs typeface="Arial"/>
              </a:rPr>
              <a:t>de  </a:t>
            </a:r>
            <a:r>
              <a:rPr sz="3200" dirty="0">
                <a:latin typeface="Arial"/>
                <a:cs typeface="Arial"/>
              </a:rPr>
              <a:t>ses</a:t>
            </a:r>
            <a:r>
              <a:rPr sz="3200" spc="-105" dirty="0">
                <a:latin typeface="Arial"/>
                <a:cs typeface="Arial"/>
              </a:rPr>
              <a:t> </a:t>
            </a:r>
            <a:r>
              <a:rPr sz="3200" spc="-5" dirty="0">
                <a:latin typeface="Arial"/>
                <a:cs typeface="Arial"/>
              </a:rPr>
              <a:t>paramètres.</a:t>
            </a:r>
            <a:endParaRPr sz="3200">
              <a:latin typeface="Arial"/>
              <a:cs typeface="Arial"/>
            </a:endParaRPr>
          </a:p>
        </p:txBody>
      </p:sp>
      <p:sp>
        <p:nvSpPr>
          <p:cNvPr id="4" name="object 4"/>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5" name="object 5"/>
          <p:cNvSpPr txBox="1"/>
          <p:nvPr/>
        </p:nvSpPr>
        <p:spPr>
          <a:xfrm>
            <a:off x="1310017" y="3299967"/>
            <a:ext cx="6426835" cy="2896235"/>
          </a:xfrm>
          <a:prstGeom prst="rect">
            <a:avLst/>
          </a:prstGeom>
        </p:spPr>
        <p:txBody>
          <a:bodyPr vert="horz" wrap="square" lIns="0" tIns="0" rIns="0" bIns="0" rtlCol="0">
            <a:spAutoFit/>
          </a:bodyPr>
          <a:lstStyle/>
          <a:p>
            <a:pPr marL="12700">
              <a:lnSpc>
                <a:spcPct val="100000"/>
              </a:lnSpc>
            </a:pPr>
            <a:r>
              <a:rPr sz="2000" b="1" spc="-5" dirty="0">
                <a:solidFill>
                  <a:srgbClr val="7F0055"/>
                </a:solidFill>
                <a:latin typeface="Courier New"/>
                <a:cs typeface="Courier New"/>
              </a:rPr>
              <a:t>public class </a:t>
            </a:r>
            <a:r>
              <a:rPr sz="2000" spc="-5" dirty="0">
                <a:latin typeface="Courier New"/>
                <a:cs typeface="Courier New"/>
              </a:rPr>
              <a:t>CompteSimple </a:t>
            </a:r>
            <a:r>
              <a:rPr sz="2000" b="1" spc="-5" dirty="0">
                <a:solidFill>
                  <a:srgbClr val="7F0055"/>
                </a:solidFill>
                <a:latin typeface="Courier New"/>
                <a:cs typeface="Courier New"/>
              </a:rPr>
              <a:t>extends </a:t>
            </a:r>
            <a:r>
              <a:rPr sz="2000" spc="-5" dirty="0">
                <a:latin typeface="Courier New"/>
                <a:cs typeface="Courier New"/>
              </a:rPr>
              <a:t>Compte</a:t>
            </a:r>
            <a:r>
              <a:rPr sz="2000" spc="5" dirty="0">
                <a:latin typeface="Courier New"/>
                <a:cs typeface="Courier New"/>
              </a:rPr>
              <a:t> </a:t>
            </a:r>
            <a:r>
              <a:rPr sz="2000" dirty="0">
                <a:latin typeface="Courier New"/>
                <a:cs typeface="Courier New"/>
              </a:rPr>
              <a:t>{</a:t>
            </a:r>
            <a:endParaRPr sz="2000">
              <a:latin typeface="Courier New"/>
              <a:cs typeface="Courier New"/>
            </a:endParaRPr>
          </a:p>
          <a:p>
            <a:pPr marL="355600">
              <a:lnSpc>
                <a:spcPts val="2375"/>
              </a:lnSpc>
              <a:spcBef>
                <a:spcPts val="480"/>
              </a:spcBef>
            </a:pPr>
            <a:r>
              <a:rPr sz="2000" b="1" spc="-5" dirty="0">
                <a:solidFill>
                  <a:srgbClr val="7F0055"/>
                </a:solidFill>
                <a:latin typeface="Courier New"/>
                <a:cs typeface="Courier New"/>
              </a:rPr>
              <a:t>private float</a:t>
            </a:r>
            <a:r>
              <a:rPr sz="2000" b="1" spc="-40" dirty="0">
                <a:solidFill>
                  <a:srgbClr val="7F0055"/>
                </a:solidFill>
                <a:latin typeface="Courier New"/>
                <a:cs typeface="Courier New"/>
              </a:rPr>
              <a:t> </a:t>
            </a:r>
            <a:r>
              <a:rPr sz="2000" spc="-5" dirty="0">
                <a:solidFill>
                  <a:srgbClr val="0000C0"/>
                </a:solidFill>
                <a:latin typeface="Courier New"/>
                <a:cs typeface="Courier New"/>
              </a:rPr>
              <a:t>decouvert</a:t>
            </a:r>
            <a:r>
              <a:rPr sz="2000" spc="-5" dirty="0">
                <a:latin typeface="Courier New"/>
                <a:cs typeface="Courier New"/>
              </a:rPr>
              <a:t>;</a:t>
            </a:r>
            <a:endParaRPr sz="2000">
              <a:latin typeface="Courier New"/>
              <a:cs typeface="Courier New"/>
            </a:endParaRPr>
          </a:p>
          <a:p>
            <a:pPr marL="12700">
              <a:lnSpc>
                <a:spcPts val="2855"/>
              </a:lnSpc>
            </a:pPr>
            <a:r>
              <a:rPr sz="2400" spc="-10" dirty="0">
                <a:solidFill>
                  <a:srgbClr val="3B812F"/>
                </a:solidFill>
                <a:latin typeface="Courier New"/>
                <a:cs typeface="Courier New"/>
              </a:rPr>
              <a:t>//constructeur</a:t>
            </a:r>
            <a:endParaRPr sz="2400">
              <a:latin typeface="Courier New"/>
              <a:cs typeface="Courier New"/>
            </a:endParaRPr>
          </a:p>
          <a:p>
            <a:pPr marL="508000" marR="424180" indent="-152400">
              <a:lnSpc>
                <a:spcPct val="120000"/>
              </a:lnSpc>
              <a:spcBef>
                <a:spcPts val="50"/>
              </a:spcBef>
            </a:pPr>
            <a:r>
              <a:rPr sz="2000" b="1" spc="-5" dirty="0">
                <a:solidFill>
                  <a:srgbClr val="7F0055"/>
                </a:solidFill>
                <a:latin typeface="Courier New"/>
                <a:cs typeface="Courier New"/>
              </a:rPr>
              <a:t>public </a:t>
            </a:r>
            <a:r>
              <a:rPr sz="2000" b="1" spc="-5" dirty="0">
                <a:latin typeface="Courier New"/>
                <a:cs typeface="Courier New"/>
              </a:rPr>
              <a:t>CompteSimple(</a:t>
            </a:r>
            <a:r>
              <a:rPr sz="2000" b="1" spc="-5" dirty="0">
                <a:solidFill>
                  <a:srgbClr val="7F0055"/>
                </a:solidFill>
                <a:latin typeface="Courier New"/>
                <a:cs typeface="Courier New"/>
              </a:rPr>
              <a:t>float </a:t>
            </a:r>
            <a:r>
              <a:rPr sz="2000" b="1" spc="-5" dirty="0">
                <a:latin typeface="Courier New"/>
                <a:cs typeface="Courier New"/>
              </a:rPr>
              <a:t>decouvert){  </a:t>
            </a:r>
            <a:r>
              <a:rPr sz="2000" b="1" spc="-5" dirty="0">
                <a:solidFill>
                  <a:srgbClr val="7F0055"/>
                </a:solidFill>
                <a:latin typeface="Courier New"/>
                <a:cs typeface="Courier New"/>
              </a:rPr>
              <a:t>super</a:t>
            </a:r>
            <a:r>
              <a:rPr sz="2000" b="1" spc="-5" dirty="0">
                <a:latin typeface="Courier New"/>
                <a:cs typeface="Courier New"/>
              </a:rPr>
              <a:t>();</a:t>
            </a:r>
            <a:endParaRPr sz="2000">
              <a:latin typeface="Courier New"/>
              <a:cs typeface="Courier New"/>
            </a:endParaRPr>
          </a:p>
          <a:p>
            <a:pPr marL="508000">
              <a:lnSpc>
                <a:spcPct val="100000"/>
              </a:lnSpc>
              <a:spcBef>
                <a:spcPts val="480"/>
              </a:spcBef>
            </a:pPr>
            <a:r>
              <a:rPr sz="2000" b="1" spc="-5" dirty="0">
                <a:solidFill>
                  <a:srgbClr val="7F0055"/>
                </a:solidFill>
                <a:latin typeface="Courier New"/>
                <a:cs typeface="Courier New"/>
              </a:rPr>
              <a:t>this</a:t>
            </a:r>
            <a:r>
              <a:rPr sz="2000" b="1" spc="-5" dirty="0">
                <a:latin typeface="Courier New"/>
                <a:cs typeface="Courier New"/>
              </a:rPr>
              <a:t>.</a:t>
            </a:r>
            <a:r>
              <a:rPr sz="2000" b="1" spc="-5" dirty="0">
                <a:solidFill>
                  <a:srgbClr val="0000C0"/>
                </a:solidFill>
                <a:latin typeface="Courier New"/>
                <a:cs typeface="Courier New"/>
              </a:rPr>
              <a:t>decouvert</a:t>
            </a:r>
            <a:r>
              <a:rPr sz="2000" b="1" spc="-5" dirty="0">
                <a:latin typeface="Courier New"/>
                <a:cs typeface="Courier New"/>
              </a:rPr>
              <a:t>=decouvert;</a:t>
            </a:r>
            <a:endParaRPr sz="2000">
              <a:latin typeface="Courier New"/>
              <a:cs typeface="Courier New"/>
            </a:endParaRPr>
          </a:p>
          <a:p>
            <a:pPr marL="317500">
              <a:lnSpc>
                <a:spcPct val="100000"/>
              </a:lnSpc>
              <a:spcBef>
                <a:spcPts val="480"/>
              </a:spcBef>
            </a:pPr>
            <a:r>
              <a:rPr sz="2000" b="1" dirty="0">
                <a:latin typeface="Courier New"/>
                <a:cs typeface="Courier New"/>
              </a:rPr>
              <a:t>}</a:t>
            </a:r>
            <a:endParaRPr sz="2000">
              <a:latin typeface="Courier New"/>
              <a:cs typeface="Courier New"/>
            </a:endParaRPr>
          </a:p>
          <a:p>
            <a:pPr marL="12700">
              <a:lnSpc>
                <a:spcPct val="100000"/>
              </a:lnSpc>
              <a:spcBef>
                <a:spcPts val="525"/>
              </a:spcBef>
            </a:pPr>
            <a:r>
              <a:rPr sz="2000" b="1" dirty="0">
                <a:latin typeface="Courier New"/>
                <a:cs typeface="Courier New"/>
              </a:rPr>
              <a:t>}</a:t>
            </a:r>
            <a:endParaRPr sz="2000">
              <a:latin typeface="Courier New"/>
              <a:cs typeface="Courier New"/>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Redéfinition </a:t>
            </a:r>
            <a:r>
              <a:rPr dirty="0"/>
              <a:t>des</a:t>
            </a:r>
            <a:r>
              <a:rPr spc="-95" dirty="0"/>
              <a:t> </a:t>
            </a:r>
            <a:r>
              <a:rPr dirty="0"/>
              <a:t>méthodes</a:t>
            </a:r>
          </a:p>
        </p:txBody>
      </p:sp>
      <p:sp>
        <p:nvSpPr>
          <p:cNvPr id="6" name="object 6"/>
          <p:cNvSpPr txBox="1">
            <a:spLocks noGrp="1"/>
          </p:cNvSpPr>
          <p:nvPr>
            <p:ph idx="1"/>
          </p:nvPr>
        </p:nvSpPr>
        <p:spPr>
          <a:prstGeom prst="rect">
            <a:avLst/>
          </a:prstGeom>
        </p:spPr>
        <p:txBody>
          <a:bodyPr vert="horz" wrap="square" lIns="0" tIns="0" rIns="0" bIns="0" rtlCol="0">
            <a:spAutoFit/>
          </a:bodyPr>
          <a:lstStyle/>
          <a:p>
            <a:pPr marL="355600" marR="5080" indent="-342900">
              <a:lnSpc>
                <a:spcPct val="100000"/>
              </a:lnSpc>
              <a:buClr>
                <a:srgbClr val="CC9900"/>
              </a:buClr>
              <a:buSzPct val="63636"/>
              <a:buFont typeface="Wingdings"/>
              <a:buChar char=""/>
              <a:tabLst>
                <a:tab pos="354965" algn="l"/>
                <a:tab pos="355600" algn="l"/>
              </a:tabLst>
            </a:pPr>
            <a:r>
              <a:rPr sz="2200" spc="-5" dirty="0"/>
              <a:t>Quand une </a:t>
            </a:r>
            <a:r>
              <a:rPr sz="2200" dirty="0"/>
              <a:t>classe </a:t>
            </a:r>
            <a:r>
              <a:rPr sz="2200" spc="-5" dirty="0"/>
              <a:t>hérite d’une autre </a:t>
            </a:r>
            <a:r>
              <a:rPr sz="2200" dirty="0"/>
              <a:t>classe, </a:t>
            </a:r>
            <a:r>
              <a:rPr sz="2200" spc="-5" dirty="0"/>
              <a:t>elle </a:t>
            </a:r>
            <a:r>
              <a:rPr sz="2200" dirty="0"/>
              <a:t>peut </a:t>
            </a:r>
            <a:r>
              <a:rPr sz="2200" spc="-5" dirty="0"/>
              <a:t>redéfinir  les méthodes</a:t>
            </a:r>
            <a:r>
              <a:rPr sz="2200" spc="-25" dirty="0"/>
              <a:t> </a:t>
            </a:r>
            <a:r>
              <a:rPr sz="2200" spc="-5" dirty="0"/>
              <a:t>héritées.</a:t>
            </a:r>
            <a:endParaRPr sz="2200" dirty="0"/>
          </a:p>
          <a:p>
            <a:pPr marL="355600" marR="281940" indent="-342900">
              <a:lnSpc>
                <a:spcPct val="100000"/>
              </a:lnSpc>
              <a:spcBef>
                <a:spcPts val="525"/>
              </a:spcBef>
              <a:buClr>
                <a:srgbClr val="CC9900"/>
              </a:buClr>
              <a:buSzPct val="63636"/>
              <a:buFont typeface="Wingdings"/>
              <a:buChar char=""/>
              <a:tabLst>
                <a:tab pos="354965" algn="l"/>
                <a:tab pos="355600" algn="l"/>
              </a:tabLst>
            </a:pPr>
            <a:r>
              <a:rPr sz="2200" spc="-5" dirty="0"/>
              <a:t>Dans notre cas la </a:t>
            </a:r>
            <a:r>
              <a:rPr sz="2200" dirty="0"/>
              <a:t>classe </a:t>
            </a:r>
            <a:r>
              <a:rPr sz="2200" b="1" spc="-5" dirty="0"/>
              <a:t>CompteSimple</a:t>
            </a:r>
            <a:r>
              <a:rPr sz="2200" spc="-5" dirty="0"/>
              <a:t> hérite de la </a:t>
            </a:r>
            <a:r>
              <a:rPr sz="2200" dirty="0"/>
              <a:t>classe  </a:t>
            </a:r>
            <a:r>
              <a:rPr sz="2200" b="1" spc="-5" dirty="0"/>
              <a:t>Compte</a:t>
            </a:r>
            <a:r>
              <a:rPr sz="2200" spc="-5" dirty="0"/>
              <a:t> la méthode </a:t>
            </a:r>
            <a:r>
              <a:rPr sz="2200" b="1" spc="-5" dirty="0">
                <a:solidFill>
                  <a:srgbClr val="7030A0"/>
                </a:solidFill>
              </a:rPr>
              <a:t>retirer</a:t>
            </a:r>
            <a:r>
              <a:rPr sz="2200" spc="-5" dirty="0"/>
              <a:t>(). nous avons besoin de </a:t>
            </a:r>
            <a:r>
              <a:rPr sz="2200" dirty="0"/>
              <a:t>redéfinir  </a:t>
            </a:r>
            <a:r>
              <a:rPr sz="2200" spc="-5" dirty="0"/>
              <a:t>cette méthode pour prendre en considération la </a:t>
            </a:r>
            <a:r>
              <a:rPr sz="2200" spc="-10" dirty="0"/>
              <a:t>valeur </a:t>
            </a:r>
            <a:r>
              <a:rPr sz="2200" spc="-5" dirty="0"/>
              <a:t>du  découvert.</a:t>
            </a:r>
            <a:endParaRPr sz="2200" dirty="0"/>
          </a:p>
          <a:p>
            <a:pPr marL="166370">
              <a:lnSpc>
                <a:spcPts val="2080"/>
              </a:lnSpc>
            </a:pPr>
            <a:r>
              <a:rPr sz="1800" b="1" spc="-10" dirty="0">
                <a:solidFill>
                  <a:srgbClr val="7F0055"/>
                </a:solidFill>
                <a:latin typeface="Courier New"/>
                <a:cs typeface="Courier New"/>
              </a:rPr>
              <a:t>public class </a:t>
            </a:r>
            <a:r>
              <a:rPr sz="1800" spc="-10" dirty="0">
                <a:latin typeface="Courier New"/>
                <a:cs typeface="Courier New"/>
              </a:rPr>
              <a:t>CompteSimple </a:t>
            </a:r>
            <a:r>
              <a:rPr sz="1800" b="1" spc="-10" dirty="0">
                <a:solidFill>
                  <a:srgbClr val="7F0055"/>
                </a:solidFill>
                <a:latin typeface="Courier New"/>
                <a:cs typeface="Courier New"/>
              </a:rPr>
              <a:t>extends </a:t>
            </a:r>
            <a:r>
              <a:rPr sz="1800" spc="-10" dirty="0">
                <a:latin typeface="Courier New"/>
                <a:cs typeface="Courier New"/>
              </a:rPr>
              <a:t>Compte</a:t>
            </a:r>
            <a:r>
              <a:rPr sz="1800" spc="-60" dirty="0">
                <a:latin typeface="Courier New"/>
                <a:cs typeface="Courier New"/>
              </a:rPr>
              <a:t> </a:t>
            </a:r>
            <a:r>
              <a:rPr sz="1800" dirty="0">
                <a:latin typeface="Courier New"/>
                <a:cs typeface="Courier New"/>
              </a:rPr>
              <a:t>{</a:t>
            </a:r>
          </a:p>
          <a:p>
            <a:pPr marR="2600960" algn="ctr">
              <a:lnSpc>
                <a:spcPct val="100000"/>
              </a:lnSpc>
            </a:pPr>
            <a:r>
              <a:rPr sz="1800" b="1" spc="-10" dirty="0">
                <a:solidFill>
                  <a:srgbClr val="7F0055"/>
                </a:solidFill>
                <a:latin typeface="Courier New"/>
                <a:cs typeface="Courier New"/>
              </a:rPr>
              <a:t>private float</a:t>
            </a:r>
            <a:r>
              <a:rPr sz="1800" b="1" spc="-70" dirty="0">
                <a:solidFill>
                  <a:srgbClr val="7F0055"/>
                </a:solidFill>
                <a:latin typeface="Courier New"/>
                <a:cs typeface="Courier New"/>
              </a:rPr>
              <a:t> </a:t>
            </a:r>
            <a:r>
              <a:rPr sz="1800" spc="-10" dirty="0">
                <a:solidFill>
                  <a:srgbClr val="0000C0"/>
                </a:solidFill>
                <a:latin typeface="Courier New"/>
                <a:cs typeface="Courier New"/>
              </a:rPr>
              <a:t>decouvert</a:t>
            </a:r>
            <a:r>
              <a:rPr sz="1800" spc="-10" dirty="0">
                <a:latin typeface="Courier New"/>
                <a:cs typeface="Courier New"/>
              </a:rPr>
              <a:t>;</a:t>
            </a:r>
            <a:endParaRPr sz="1800" dirty="0">
              <a:latin typeface="Courier New"/>
              <a:cs typeface="Courier New"/>
            </a:endParaRPr>
          </a:p>
          <a:p>
            <a:pPr marL="166370">
              <a:lnSpc>
                <a:spcPct val="100000"/>
              </a:lnSpc>
            </a:pPr>
            <a:r>
              <a:rPr sz="1800" spc="-5" dirty="0">
                <a:solidFill>
                  <a:srgbClr val="3B812F"/>
                </a:solidFill>
                <a:latin typeface="Courier New"/>
                <a:cs typeface="Courier New"/>
              </a:rPr>
              <a:t>//</a:t>
            </a:r>
            <a:r>
              <a:rPr sz="1800" spc="-95" dirty="0">
                <a:solidFill>
                  <a:srgbClr val="3B812F"/>
                </a:solidFill>
                <a:latin typeface="Courier New"/>
                <a:cs typeface="Courier New"/>
              </a:rPr>
              <a:t> </a:t>
            </a:r>
            <a:r>
              <a:rPr sz="1800" spc="-10" dirty="0">
                <a:solidFill>
                  <a:srgbClr val="3B812F"/>
                </a:solidFill>
                <a:latin typeface="Courier New"/>
                <a:cs typeface="Courier New"/>
              </a:rPr>
              <a:t>constructeur</a:t>
            </a:r>
            <a:endParaRPr sz="1800" dirty="0">
              <a:latin typeface="Courier New"/>
              <a:cs typeface="Courier New"/>
            </a:endParaRPr>
          </a:p>
          <a:p>
            <a:pPr marL="1217930" marR="2822575" indent="-1051560">
              <a:lnSpc>
                <a:spcPct val="100000"/>
              </a:lnSpc>
            </a:pPr>
            <a:r>
              <a:rPr sz="1800" spc="-10" dirty="0">
                <a:solidFill>
                  <a:srgbClr val="7F0055"/>
                </a:solidFill>
                <a:latin typeface="Courier New"/>
                <a:cs typeface="Courier New"/>
              </a:rPr>
              <a:t>public </a:t>
            </a:r>
            <a:r>
              <a:rPr sz="1800" spc="-10" dirty="0">
                <a:latin typeface="Courier New"/>
                <a:cs typeface="Courier New"/>
              </a:rPr>
              <a:t>CompteSimple(</a:t>
            </a:r>
            <a:r>
              <a:rPr sz="1800" spc="-10" dirty="0">
                <a:solidFill>
                  <a:srgbClr val="7F0055"/>
                </a:solidFill>
                <a:latin typeface="Courier New"/>
                <a:cs typeface="Courier New"/>
              </a:rPr>
              <a:t>float </a:t>
            </a:r>
            <a:r>
              <a:rPr sz="1800" spc="-10" dirty="0">
                <a:latin typeface="Courier New"/>
                <a:cs typeface="Courier New"/>
              </a:rPr>
              <a:t>decouvert){  </a:t>
            </a:r>
            <a:r>
              <a:rPr sz="1800" spc="-10" dirty="0">
                <a:solidFill>
                  <a:srgbClr val="7F0055"/>
                </a:solidFill>
                <a:latin typeface="Courier New"/>
                <a:cs typeface="Courier New"/>
              </a:rPr>
              <a:t>super</a:t>
            </a:r>
            <a:r>
              <a:rPr sz="1800" spc="-10" dirty="0">
                <a:latin typeface="Courier New"/>
                <a:cs typeface="Courier New"/>
              </a:rPr>
              <a:t>();  </a:t>
            </a:r>
            <a:r>
              <a:rPr sz="1800" spc="-10" dirty="0">
                <a:solidFill>
                  <a:srgbClr val="7F0055"/>
                </a:solidFill>
                <a:latin typeface="Courier New"/>
                <a:cs typeface="Courier New"/>
              </a:rPr>
              <a:t>this</a:t>
            </a:r>
            <a:r>
              <a:rPr sz="1800" spc="-10" dirty="0">
                <a:latin typeface="Courier New"/>
                <a:cs typeface="Courier New"/>
              </a:rPr>
              <a:t>.</a:t>
            </a:r>
            <a:r>
              <a:rPr sz="1800" spc="-10" dirty="0">
                <a:solidFill>
                  <a:srgbClr val="0000C0"/>
                </a:solidFill>
                <a:latin typeface="Courier New"/>
                <a:cs typeface="Courier New"/>
              </a:rPr>
              <a:t>decouvert</a:t>
            </a:r>
            <a:r>
              <a:rPr sz="1800" spc="-10" dirty="0">
                <a:latin typeface="Courier New"/>
                <a:cs typeface="Courier New"/>
              </a:rPr>
              <a:t>=decouvert;</a:t>
            </a:r>
            <a:endParaRPr sz="1800" dirty="0">
              <a:latin typeface="Courier New"/>
              <a:cs typeface="Courier New"/>
            </a:endParaRPr>
          </a:p>
          <a:p>
            <a:pPr marL="303530">
              <a:lnSpc>
                <a:spcPct val="100000"/>
              </a:lnSpc>
            </a:pPr>
            <a:r>
              <a:rPr sz="1800" dirty="0">
                <a:latin typeface="Courier New"/>
                <a:cs typeface="Courier New"/>
              </a:rPr>
              <a:t>}</a:t>
            </a:r>
          </a:p>
          <a:p>
            <a:pPr marL="166370">
              <a:lnSpc>
                <a:spcPct val="100000"/>
              </a:lnSpc>
            </a:pPr>
            <a:r>
              <a:rPr sz="1800" spc="-5" dirty="0">
                <a:solidFill>
                  <a:srgbClr val="3B812F"/>
                </a:solidFill>
                <a:latin typeface="Courier New"/>
                <a:cs typeface="Courier New"/>
              </a:rPr>
              <a:t>// </a:t>
            </a:r>
            <a:r>
              <a:rPr sz="1800" spc="-10" dirty="0">
                <a:solidFill>
                  <a:srgbClr val="3B812F"/>
                </a:solidFill>
                <a:latin typeface="Courier New"/>
                <a:cs typeface="Courier New"/>
              </a:rPr>
              <a:t>Redéfinition </a:t>
            </a:r>
            <a:r>
              <a:rPr sz="1800" spc="-5" dirty="0">
                <a:solidFill>
                  <a:srgbClr val="3B812F"/>
                </a:solidFill>
                <a:latin typeface="Courier New"/>
                <a:cs typeface="Courier New"/>
              </a:rPr>
              <a:t>de la </a:t>
            </a:r>
            <a:r>
              <a:rPr sz="1800" spc="-10" dirty="0">
                <a:solidFill>
                  <a:srgbClr val="3B812F"/>
                </a:solidFill>
                <a:latin typeface="Courier New"/>
                <a:cs typeface="Courier New"/>
              </a:rPr>
              <a:t>méthode</a:t>
            </a:r>
            <a:r>
              <a:rPr sz="1800" spc="-100" dirty="0">
                <a:solidFill>
                  <a:srgbClr val="3B812F"/>
                </a:solidFill>
                <a:latin typeface="Courier New"/>
                <a:cs typeface="Courier New"/>
              </a:rPr>
              <a:t> </a:t>
            </a:r>
            <a:r>
              <a:rPr sz="1800" spc="-10" dirty="0">
                <a:solidFill>
                  <a:srgbClr val="3B812F"/>
                </a:solidFill>
                <a:latin typeface="Courier New"/>
                <a:cs typeface="Courier New"/>
              </a:rPr>
              <a:t>retirer</a:t>
            </a:r>
            <a:endParaRPr sz="1800" dirty="0">
              <a:latin typeface="Courier New"/>
              <a:cs typeface="Courier New"/>
            </a:endParaRPr>
          </a:p>
          <a:p>
            <a:pPr marL="1080770" marR="3368040" indent="-640080">
              <a:lnSpc>
                <a:spcPct val="100000"/>
              </a:lnSpc>
            </a:pPr>
            <a:r>
              <a:rPr sz="1800" b="1" spc="-10" dirty="0">
                <a:solidFill>
                  <a:srgbClr val="7F0055"/>
                </a:solidFill>
                <a:latin typeface="Courier New"/>
                <a:cs typeface="Courier New"/>
              </a:rPr>
              <a:t>public void </a:t>
            </a:r>
            <a:r>
              <a:rPr sz="1800" b="1" spc="-10" dirty="0">
                <a:latin typeface="Courier New"/>
                <a:cs typeface="Courier New"/>
              </a:rPr>
              <a:t>retirer(</a:t>
            </a:r>
            <a:r>
              <a:rPr sz="1800" b="1" spc="-10" dirty="0">
                <a:solidFill>
                  <a:srgbClr val="7F0055"/>
                </a:solidFill>
                <a:latin typeface="Courier New"/>
                <a:cs typeface="Courier New"/>
              </a:rPr>
              <a:t>float </a:t>
            </a:r>
            <a:r>
              <a:rPr sz="1800" b="1" spc="-10" dirty="0">
                <a:latin typeface="Courier New"/>
                <a:cs typeface="Courier New"/>
              </a:rPr>
              <a:t>mt) </a:t>
            </a:r>
            <a:r>
              <a:rPr sz="1800" b="1" dirty="0">
                <a:latin typeface="Courier New"/>
                <a:cs typeface="Courier New"/>
              </a:rPr>
              <a:t>{  </a:t>
            </a:r>
            <a:r>
              <a:rPr sz="1800" b="1" spc="-10" dirty="0">
                <a:solidFill>
                  <a:srgbClr val="7F0055"/>
                </a:solidFill>
                <a:latin typeface="Courier New"/>
                <a:cs typeface="Courier New"/>
              </a:rPr>
              <a:t>if</a:t>
            </a:r>
            <a:r>
              <a:rPr sz="1800" b="1" spc="-10" dirty="0">
                <a:latin typeface="Courier New"/>
                <a:cs typeface="Courier New"/>
              </a:rPr>
              <a:t>(mt-</a:t>
            </a:r>
            <a:r>
              <a:rPr sz="1800" b="1" spc="-10" dirty="0">
                <a:solidFill>
                  <a:srgbClr val="0000C0"/>
                </a:solidFill>
                <a:latin typeface="Courier New"/>
                <a:cs typeface="Courier New"/>
              </a:rPr>
              <a:t>decouvert</a:t>
            </a:r>
            <a:r>
              <a:rPr sz="1800" b="1" spc="-10" dirty="0">
                <a:latin typeface="Courier New"/>
                <a:cs typeface="Courier New"/>
              </a:rPr>
              <a:t>&lt;=</a:t>
            </a:r>
            <a:r>
              <a:rPr sz="1800" b="1" spc="-10" dirty="0">
                <a:solidFill>
                  <a:srgbClr val="0000C0"/>
                </a:solidFill>
                <a:latin typeface="Courier New"/>
                <a:cs typeface="Courier New"/>
              </a:rPr>
              <a:t>solde</a:t>
            </a:r>
            <a:r>
              <a:rPr sz="1800" b="1" spc="-10" dirty="0">
                <a:latin typeface="Courier New"/>
                <a:cs typeface="Courier New"/>
              </a:rPr>
              <a:t>)</a:t>
            </a:r>
            <a:endParaRPr sz="1800" dirty="0">
              <a:latin typeface="Courier New"/>
              <a:cs typeface="Courier New"/>
            </a:endParaRPr>
          </a:p>
          <a:p>
            <a:pPr marL="1355090">
              <a:lnSpc>
                <a:spcPct val="100000"/>
              </a:lnSpc>
            </a:pPr>
            <a:r>
              <a:rPr sz="1800" b="1" spc="-10" dirty="0">
                <a:solidFill>
                  <a:srgbClr val="0000C0"/>
                </a:solidFill>
                <a:latin typeface="Courier New"/>
                <a:cs typeface="Courier New"/>
              </a:rPr>
              <a:t>solde</a:t>
            </a:r>
            <a:r>
              <a:rPr sz="1800" b="1" spc="-10" dirty="0">
                <a:latin typeface="Courier New"/>
                <a:cs typeface="Courier New"/>
              </a:rPr>
              <a:t>-=mt;</a:t>
            </a:r>
            <a:endParaRPr sz="1800" dirty="0">
              <a:latin typeface="Courier New"/>
              <a:cs typeface="Courier New"/>
            </a:endParaRPr>
          </a:p>
        </p:txBody>
      </p:sp>
      <p:sp>
        <p:nvSpPr>
          <p:cNvPr id="5" name="object 5"/>
          <p:cNvSpPr txBox="1"/>
          <p:nvPr/>
        </p:nvSpPr>
        <p:spPr>
          <a:xfrm>
            <a:off x="9211957" y="6809231"/>
            <a:ext cx="168910" cy="201295"/>
          </a:xfrm>
          <a:prstGeom prst="rect">
            <a:avLst/>
          </a:prstGeom>
        </p:spPr>
        <p:txBody>
          <a:bodyPr vert="horz" wrap="square" lIns="0" tIns="0" rIns="0" bIns="0" rtlCol="0">
            <a:spAutoFit/>
          </a:bodyPr>
          <a:lstStyle/>
          <a:p>
            <a:pPr marL="12700">
              <a:lnSpc>
                <a:spcPct val="100000"/>
              </a:lnSpc>
            </a:pPr>
            <a:r>
              <a:rPr sz="1200" dirty="0">
                <a:latin typeface="Garamond"/>
                <a:cs typeface="Garamond"/>
              </a:rPr>
              <a:t>71</a:t>
            </a:r>
            <a:endParaRPr sz="1200">
              <a:latin typeface="Garamond"/>
              <a:cs typeface="Garamond"/>
            </a:endParaRPr>
          </a:p>
        </p:txBody>
      </p:sp>
      <p:sp>
        <p:nvSpPr>
          <p:cNvPr id="7" name="object 7"/>
          <p:cNvSpPr txBox="1"/>
          <p:nvPr/>
        </p:nvSpPr>
        <p:spPr>
          <a:xfrm>
            <a:off x="1738261" y="6525768"/>
            <a:ext cx="163195" cy="297815"/>
          </a:xfrm>
          <a:prstGeom prst="rect">
            <a:avLst/>
          </a:prstGeom>
        </p:spPr>
        <p:txBody>
          <a:bodyPr vert="horz" wrap="square" lIns="0" tIns="0" rIns="0" bIns="0" rtlCol="0">
            <a:spAutoFit/>
          </a:bodyPr>
          <a:lstStyle/>
          <a:p>
            <a:pPr marL="12700">
              <a:lnSpc>
                <a:spcPct val="100000"/>
              </a:lnSpc>
            </a:pPr>
            <a:r>
              <a:rPr sz="1800" b="1" dirty="0">
                <a:latin typeface="Courier New"/>
                <a:cs typeface="Courier New"/>
              </a:rPr>
              <a:t>}</a:t>
            </a:r>
            <a:endParaRPr sz="1800">
              <a:latin typeface="Courier New"/>
              <a:cs typeface="Courier New"/>
            </a:endParaRPr>
          </a:p>
        </p:txBody>
      </p:sp>
      <p:sp>
        <p:nvSpPr>
          <p:cNvPr id="8" name="object 8"/>
          <p:cNvSpPr txBox="1"/>
          <p:nvPr/>
        </p:nvSpPr>
        <p:spPr>
          <a:xfrm>
            <a:off x="1463941" y="6800088"/>
            <a:ext cx="163195" cy="297815"/>
          </a:xfrm>
          <a:prstGeom prst="rect">
            <a:avLst/>
          </a:prstGeom>
        </p:spPr>
        <p:txBody>
          <a:bodyPr vert="horz" wrap="square" lIns="0" tIns="0" rIns="0" bIns="0" rtlCol="0">
            <a:spAutoFit/>
          </a:bodyPr>
          <a:lstStyle/>
          <a:p>
            <a:pPr marL="12700">
              <a:lnSpc>
                <a:spcPct val="100000"/>
              </a:lnSpc>
            </a:pPr>
            <a:r>
              <a:rPr sz="1800" dirty="0">
                <a:latin typeface="Courier New"/>
                <a:cs typeface="Courier New"/>
              </a:rPr>
              <a:t>}</a:t>
            </a:r>
            <a:endParaRPr sz="1800">
              <a:latin typeface="Courier New"/>
              <a:cs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8500" y="273050"/>
            <a:ext cx="3979545" cy="400110"/>
          </a:xfrm>
          <a:prstGeom prst="rect">
            <a:avLst/>
          </a:prstGeom>
        </p:spPr>
        <p:txBody>
          <a:bodyPr vert="horz" wrap="square" lIns="0" tIns="0" rIns="0" bIns="0" rtlCol="0">
            <a:spAutoFit/>
          </a:bodyPr>
          <a:lstStyle/>
          <a:p>
            <a:pPr marL="12700">
              <a:lnSpc>
                <a:spcPct val="100000"/>
              </a:lnSpc>
            </a:pPr>
            <a:r>
              <a:rPr sz="2600" b="1" dirty="0"/>
              <a:t>Qu’est ce que java?</a:t>
            </a:r>
          </a:p>
        </p:txBody>
      </p:sp>
      <p:sp>
        <p:nvSpPr>
          <p:cNvPr id="6" name="object 6"/>
          <p:cNvSpPr txBox="1">
            <a:spLocks noGrp="1"/>
          </p:cNvSpPr>
          <p:nvPr>
            <p:ph type="sldNum" sz="quarter" idx="12"/>
          </p:nvPr>
        </p:nvSpPr>
        <p:spPr>
          <a:prstGeom prst="rect">
            <a:avLst/>
          </a:prstGeom>
        </p:spPr>
        <p:txBody>
          <a:bodyPr vert="horz" wrap="square" lIns="0" tIns="220563" rIns="0" bIns="0" rtlCol="0">
            <a:spAutoFit/>
          </a:bodyPr>
          <a:lstStyle/>
          <a:p>
            <a:pPr marL="2186940">
              <a:lnSpc>
                <a:spcPts val="1260"/>
              </a:lnSpc>
            </a:pPr>
            <a:fld id="{81D60167-4931-47E6-BA6A-407CBD079E47}" type="slidenum">
              <a:rPr dirty="0"/>
              <a:t>9</a:t>
            </a:fld>
            <a:endParaRPr dirty="0"/>
          </a:p>
        </p:txBody>
      </p:sp>
      <p:sp>
        <p:nvSpPr>
          <p:cNvPr id="3" name="object 3"/>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4" name="object 4"/>
          <p:cNvSpPr txBox="1"/>
          <p:nvPr/>
        </p:nvSpPr>
        <p:spPr>
          <a:xfrm>
            <a:off x="469900" y="1034542"/>
            <a:ext cx="10097453" cy="2827056"/>
          </a:xfrm>
          <a:prstGeom prst="rect">
            <a:avLst/>
          </a:prstGeom>
        </p:spPr>
        <p:txBody>
          <a:bodyPr vert="horz" wrap="square" lIns="0" tIns="0" rIns="0" bIns="0" rtlCol="0">
            <a:spAutoFit/>
          </a:bodyPr>
          <a:lstStyle/>
          <a:p>
            <a:pPr marL="355600" marR="56515" indent="-342900">
              <a:lnSpc>
                <a:spcPts val="2700"/>
              </a:lnSpc>
              <a:buClr>
                <a:srgbClr val="CC9900"/>
              </a:buClr>
              <a:buSzPct val="64000"/>
              <a:buFont typeface="Wingdings"/>
              <a:buChar char=""/>
              <a:tabLst>
                <a:tab pos="355600" algn="l"/>
              </a:tabLst>
            </a:pPr>
            <a:r>
              <a:rPr sz="1500" kern="0" dirty="0">
                <a:solidFill>
                  <a:srgbClr val="002060"/>
                </a:solidFill>
                <a:latin typeface="Poppins" panose="00000500000000000000" pitchFamily="2" charset="0"/>
                <a:cs typeface="Poppins" panose="00000500000000000000" pitchFamily="2" charset="0"/>
              </a:rPr>
              <a:t>Langage de programmation orienté objet (Classe, Objet,  Héritage, Encapsulation et Polymorphisme)</a:t>
            </a:r>
          </a:p>
          <a:p>
            <a:pPr marL="355600" marR="5080" indent="-342900">
              <a:lnSpc>
                <a:spcPts val="2700"/>
              </a:lnSpc>
              <a:spcBef>
                <a:spcPts val="600"/>
              </a:spcBef>
              <a:buClr>
                <a:srgbClr val="CC9900"/>
              </a:buClr>
              <a:buSzPct val="64000"/>
              <a:buFont typeface="Wingdings"/>
              <a:buChar char=""/>
              <a:tabLst>
                <a:tab pos="355600" algn="l"/>
              </a:tabLst>
            </a:pPr>
            <a:r>
              <a:rPr sz="1500" kern="0" dirty="0">
                <a:solidFill>
                  <a:srgbClr val="002060"/>
                </a:solidFill>
                <a:latin typeface="Poppins" panose="00000500000000000000" pitchFamily="2" charset="0"/>
                <a:cs typeface="Poppins" panose="00000500000000000000" pitchFamily="2" charset="0"/>
              </a:rPr>
              <a:t>Avec java on peut créer des application  multiplateformes. Les applications java sont portables.  C’est-à-dire, on peut créer une application java dans une  plateforme donnée et on peut l’exécuter sur n’importe  quelle autre plateforme.</a:t>
            </a:r>
          </a:p>
          <a:p>
            <a:pPr marL="355600" indent="-342900">
              <a:lnSpc>
                <a:spcPct val="100000"/>
              </a:lnSpc>
              <a:spcBef>
                <a:spcPts val="260"/>
              </a:spcBef>
              <a:buClr>
                <a:srgbClr val="CC9900"/>
              </a:buClr>
              <a:buSzPct val="64000"/>
              <a:buFont typeface="Wingdings"/>
              <a:buChar char=""/>
              <a:tabLst>
                <a:tab pos="355600" algn="l"/>
              </a:tabLst>
            </a:pPr>
            <a:r>
              <a:rPr sz="1500" kern="0" dirty="0">
                <a:solidFill>
                  <a:srgbClr val="002060"/>
                </a:solidFill>
                <a:latin typeface="Poppins" panose="00000500000000000000" pitchFamily="2" charset="0"/>
                <a:cs typeface="Poppins" panose="00000500000000000000" pitchFamily="2" charset="0"/>
              </a:rPr>
              <a:t>Le principe de java est : Write Once Run Every Where</a:t>
            </a:r>
          </a:p>
          <a:p>
            <a:pPr marL="355600" indent="-342900">
              <a:lnSpc>
                <a:spcPts val="2850"/>
              </a:lnSpc>
              <a:spcBef>
                <a:spcPts val="300"/>
              </a:spcBef>
              <a:buClr>
                <a:srgbClr val="CC9900"/>
              </a:buClr>
              <a:buSzPct val="64000"/>
              <a:buFont typeface="Wingdings"/>
              <a:buChar char=""/>
              <a:tabLst>
                <a:tab pos="355600" algn="l"/>
              </a:tabLst>
            </a:pPr>
            <a:r>
              <a:rPr sz="1500" kern="0" dirty="0">
                <a:solidFill>
                  <a:srgbClr val="002060"/>
                </a:solidFill>
                <a:latin typeface="Poppins" panose="00000500000000000000" pitchFamily="2" charset="0"/>
                <a:cs typeface="Poppins" panose="00000500000000000000" pitchFamily="2" charset="0"/>
              </a:rPr>
              <a:t>Open source: On peut récupérer le code source de java.</a:t>
            </a:r>
          </a:p>
          <a:p>
            <a:pPr marL="355600" marR="285115">
              <a:lnSpc>
                <a:spcPts val="2700"/>
              </a:lnSpc>
              <a:spcBef>
                <a:spcPts val="190"/>
              </a:spcBef>
              <a:tabLst>
                <a:tab pos="6475730" algn="l"/>
              </a:tabLst>
            </a:pPr>
            <a:r>
              <a:rPr sz="1500" kern="0" dirty="0">
                <a:solidFill>
                  <a:srgbClr val="002060"/>
                </a:solidFill>
                <a:latin typeface="Poppins" panose="00000500000000000000" pitchFamily="2" charset="0"/>
                <a:cs typeface="Poppins" panose="00000500000000000000" pitchFamily="2" charset="0"/>
              </a:rPr>
              <a:t>Ce qui permet aux développeurs, en cas de besoin, de  développer ou modifier des fonctionnalités	de java.</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67472" y="213233"/>
            <a:ext cx="6322683" cy="579120"/>
          </a:xfrm>
          <a:prstGeom prst="rect">
            <a:avLst/>
          </a:prstGeom>
        </p:spPr>
        <p:txBody>
          <a:bodyPr vert="horz" wrap="square" lIns="0" tIns="0" rIns="0" bIns="0" rtlCol="0">
            <a:spAutoFit/>
          </a:bodyPr>
          <a:lstStyle/>
          <a:p>
            <a:pPr marL="12700">
              <a:lnSpc>
                <a:spcPct val="100000"/>
              </a:lnSpc>
            </a:pPr>
            <a:r>
              <a:rPr sz="3800" dirty="0"/>
              <a:t>Redéfinition des</a:t>
            </a:r>
            <a:r>
              <a:rPr sz="3800" spc="-110" dirty="0"/>
              <a:t> </a:t>
            </a:r>
            <a:r>
              <a:rPr sz="3800" dirty="0"/>
              <a:t>méthodes</a:t>
            </a:r>
          </a:p>
        </p:txBody>
      </p:sp>
      <p:sp>
        <p:nvSpPr>
          <p:cNvPr id="9" name="object 9"/>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90</a:t>
            </a:fld>
            <a:endParaRPr dirty="0"/>
          </a:p>
        </p:txBody>
      </p:sp>
      <p:sp>
        <p:nvSpPr>
          <p:cNvPr id="3" name="object 3"/>
          <p:cNvSpPr/>
          <p:nvPr/>
        </p:nvSpPr>
        <p:spPr>
          <a:xfrm>
            <a:off x="774072" y="3777996"/>
            <a:ext cx="9144000" cy="3429000"/>
          </a:xfrm>
          <a:custGeom>
            <a:avLst/>
            <a:gdLst/>
            <a:ahLst/>
            <a:cxnLst/>
            <a:rect l="l" t="t" r="r" b="b"/>
            <a:pathLst>
              <a:path w="9144000" h="3429000">
                <a:moveTo>
                  <a:pt x="0" y="0"/>
                </a:moveTo>
                <a:lnTo>
                  <a:pt x="9143992" y="0"/>
                </a:lnTo>
                <a:lnTo>
                  <a:pt x="9143992" y="3429000"/>
                </a:lnTo>
                <a:lnTo>
                  <a:pt x="0" y="3429000"/>
                </a:lnTo>
                <a:lnTo>
                  <a:pt x="0" y="0"/>
                </a:lnTo>
                <a:close/>
              </a:path>
            </a:pathLst>
          </a:custGeom>
          <a:solidFill>
            <a:srgbClr val="FFFFFF"/>
          </a:solidFill>
        </p:spPr>
        <p:txBody>
          <a:bodyPr wrap="square" lIns="0" tIns="0" rIns="0" bIns="0" rtlCol="0"/>
          <a:lstStyle/>
          <a:p>
            <a:endParaRPr/>
          </a:p>
        </p:txBody>
      </p:sp>
      <p:sp>
        <p:nvSpPr>
          <p:cNvPr id="4" name="object 4"/>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5" name="object 5"/>
          <p:cNvSpPr txBox="1"/>
          <p:nvPr/>
        </p:nvSpPr>
        <p:spPr>
          <a:xfrm>
            <a:off x="1104272" y="1293875"/>
            <a:ext cx="8037195" cy="5196205"/>
          </a:xfrm>
          <a:prstGeom prst="rect">
            <a:avLst/>
          </a:prstGeom>
        </p:spPr>
        <p:txBody>
          <a:bodyPr vert="horz" wrap="square" lIns="0" tIns="0" rIns="0" bIns="0" rtlCol="0">
            <a:spAutoFit/>
          </a:bodyPr>
          <a:lstStyle/>
          <a:p>
            <a:pPr marL="428625" marR="318135" indent="-342900">
              <a:lnSpc>
                <a:spcPts val="1920"/>
              </a:lnSpc>
              <a:buClr>
                <a:srgbClr val="CC9900"/>
              </a:buClr>
              <a:buSzPct val="65000"/>
              <a:buFont typeface="Wingdings"/>
              <a:buChar char=""/>
              <a:tabLst>
                <a:tab pos="428625" algn="l"/>
                <a:tab pos="429259" algn="l"/>
              </a:tabLst>
            </a:pPr>
            <a:r>
              <a:rPr sz="2000" dirty="0">
                <a:latin typeface="Arial"/>
                <a:cs typeface="Arial"/>
              </a:rPr>
              <a:t>Dans </a:t>
            </a:r>
            <a:r>
              <a:rPr sz="2000" spc="-5" dirty="0">
                <a:latin typeface="Arial"/>
                <a:cs typeface="Arial"/>
              </a:rPr>
              <a:t>la </a:t>
            </a:r>
            <a:r>
              <a:rPr sz="2000" dirty="0">
                <a:latin typeface="Arial"/>
                <a:cs typeface="Arial"/>
              </a:rPr>
              <a:t>méthode redéfinie de </a:t>
            </a:r>
            <a:r>
              <a:rPr sz="2000" spc="-5" dirty="0">
                <a:latin typeface="Arial"/>
                <a:cs typeface="Arial"/>
              </a:rPr>
              <a:t>la nouvelle </a:t>
            </a:r>
            <a:r>
              <a:rPr sz="2000" dirty="0">
                <a:latin typeface="Arial"/>
                <a:cs typeface="Arial"/>
              </a:rPr>
              <a:t>classe dérivée, on</a:t>
            </a:r>
            <a:r>
              <a:rPr sz="2000" spc="-150" dirty="0">
                <a:latin typeface="Arial"/>
                <a:cs typeface="Arial"/>
              </a:rPr>
              <a:t> </a:t>
            </a:r>
            <a:r>
              <a:rPr sz="2000" dirty="0">
                <a:latin typeface="Arial"/>
                <a:cs typeface="Arial"/>
              </a:rPr>
              <a:t>peut  </a:t>
            </a:r>
            <a:r>
              <a:rPr sz="2000" spc="-5" dirty="0">
                <a:latin typeface="Arial"/>
                <a:cs typeface="Arial"/>
              </a:rPr>
              <a:t>faire </a:t>
            </a:r>
            <a:r>
              <a:rPr sz="2000" dirty="0">
                <a:latin typeface="Arial"/>
                <a:cs typeface="Arial"/>
              </a:rPr>
              <a:t>appel à </a:t>
            </a:r>
            <a:r>
              <a:rPr sz="2000" spc="-5" dirty="0">
                <a:latin typeface="Arial"/>
                <a:cs typeface="Arial"/>
              </a:rPr>
              <a:t>la </a:t>
            </a:r>
            <a:r>
              <a:rPr sz="2000" dirty="0">
                <a:latin typeface="Arial"/>
                <a:cs typeface="Arial"/>
              </a:rPr>
              <a:t>méthode de </a:t>
            </a:r>
            <a:r>
              <a:rPr sz="2000" spc="-5" dirty="0">
                <a:latin typeface="Arial"/>
                <a:cs typeface="Arial"/>
              </a:rPr>
              <a:t>la </a:t>
            </a:r>
            <a:r>
              <a:rPr sz="2000" dirty="0">
                <a:latin typeface="Arial"/>
                <a:cs typeface="Arial"/>
              </a:rPr>
              <a:t>classe parente en </a:t>
            </a:r>
            <a:r>
              <a:rPr sz="2000" spc="-5" dirty="0">
                <a:latin typeface="Arial"/>
                <a:cs typeface="Arial"/>
              </a:rPr>
              <a:t>utilisant le </a:t>
            </a:r>
            <a:r>
              <a:rPr sz="2000" dirty="0">
                <a:latin typeface="Arial"/>
                <a:cs typeface="Arial"/>
              </a:rPr>
              <a:t>mot  </a:t>
            </a:r>
            <a:r>
              <a:rPr sz="2000" b="1" dirty="0">
                <a:solidFill>
                  <a:srgbClr val="000099"/>
                </a:solidFill>
                <a:latin typeface="Arial"/>
                <a:cs typeface="Arial"/>
              </a:rPr>
              <a:t>super </a:t>
            </a:r>
            <a:r>
              <a:rPr sz="2000" spc="-5" dirty="0">
                <a:latin typeface="Arial"/>
                <a:cs typeface="Arial"/>
              </a:rPr>
              <a:t>suivi </a:t>
            </a:r>
            <a:r>
              <a:rPr sz="2000" dirty="0">
                <a:latin typeface="Arial"/>
                <a:cs typeface="Arial"/>
              </a:rPr>
              <a:t>d’un point et du nom de </a:t>
            </a:r>
            <a:r>
              <a:rPr sz="2000" spc="-5" dirty="0">
                <a:latin typeface="Arial"/>
                <a:cs typeface="Arial"/>
              </a:rPr>
              <a:t>la</a:t>
            </a:r>
            <a:r>
              <a:rPr sz="2000" spc="-165" dirty="0">
                <a:latin typeface="Arial"/>
                <a:cs typeface="Arial"/>
              </a:rPr>
              <a:t> </a:t>
            </a:r>
            <a:r>
              <a:rPr sz="2000" dirty="0">
                <a:latin typeface="Arial"/>
                <a:cs typeface="Arial"/>
              </a:rPr>
              <a:t>méthode</a:t>
            </a:r>
            <a:endParaRPr sz="2000">
              <a:latin typeface="Arial"/>
              <a:cs typeface="Arial"/>
            </a:endParaRPr>
          </a:p>
          <a:p>
            <a:pPr marL="428625" marR="5080" indent="-342900">
              <a:lnSpc>
                <a:spcPct val="80000"/>
              </a:lnSpc>
              <a:spcBef>
                <a:spcPts val="495"/>
              </a:spcBef>
              <a:buClr>
                <a:srgbClr val="CC9900"/>
              </a:buClr>
              <a:buSzPct val="65000"/>
              <a:buFont typeface="Wingdings"/>
              <a:buChar char=""/>
              <a:tabLst>
                <a:tab pos="428625" algn="l"/>
                <a:tab pos="429259" algn="l"/>
              </a:tabLst>
            </a:pPr>
            <a:r>
              <a:rPr sz="2000" dirty="0">
                <a:latin typeface="Arial"/>
                <a:cs typeface="Arial"/>
              </a:rPr>
              <a:t>Dans cette </a:t>
            </a:r>
            <a:r>
              <a:rPr sz="2000" spc="-5" dirty="0">
                <a:latin typeface="Arial"/>
                <a:cs typeface="Arial"/>
              </a:rPr>
              <a:t>nouvelle </a:t>
            </a:r>
            <a:r>
              <a:rPr sz="2000" dirty="0">
                <a:latin typeface="Arial"/>
                <a:cs typeface="Arial"/>
              </a:rPr>
              <a:t>classe dérivée, nous allons redéfinir</a:t>
            </a:r>
            <a:r>
              <a:rPr sz="2000" spc="-165" dirty="0">
                <a:latin typeface="Arial"/>
                <a:cs typeface="Arial"/>
              </a:rPr>
              <a:t> </a:t>
            </a:r>
            <a:r>
              <a:rPr sz="2000" dirty="0">
                <a:latin typeface="Arial"/>
                <a:cs typeface="Arial"/>
              </a:rPr>
              <a:t>également  </a:t>
            </a:r>
            <a:r>
              <a:rPr sz="2000" spc="-5" dirty="0">
                <a:latin typeface="Arial"/>
                <a:cs typeface="Arial"/>
              </a:rPr>
              <a:t>la </a:t>
            </a:r>
            <a:r>
              <a:rPr sz="2000" dirty="0">
                <a:latin typeface="Arial"/>
                <a:cs typeface="Arial"/>
              </a:rPr>
              <a:t>méthode</a:t>
            </a:r>
            <a:r>
              <a:rPr sz="2000" spc="-114" dirty="0">
                <a:latin typeface="Arial"/>
                <a:cs typeface="Arial"/>
              </a:rPr>
              <a:t> </a:t>
            </a:r>
            <a:r>
              <a:rPr sz="2000" dirty="0">
                <a:latin typeface="Arial"/>
                <a:cs typeface="Arial"/>
              </a:rPr>
              <a:t>toString().</a:t>
            </a:r>
            <a:endParaRPr sz="2000">
              <a:latin typeface="Arial"/>
              <a:cs typeface="Arial"/>
            </a:endParaRPr>
          </a:p>
          <a:p>
            <a:pPr marL="12700">
              <a:lnSpc>
                <a:spcPct val="100000"/>
              </a:lnSpc>
              <a:spcBef>
                <a:spcPts val="1110"/>
              </a:spcBef>
              <a:tabLst>
                <a:tab pos="1787525" algn="l"/>
              </a:tabLst>
            </a:pPr>
            <a:r>
              <a:rPr sz="1800" b="1" spc="-10" dirty="0">
                <a:solidFill>
                  <a:srgbClr val="7F0055"/>
                </a:solidFill>
                <a:latin typeface="Courier New"/>
                <a:cs typeface="Courier New"/>
              </a:rPr>
              <a:t>public</a:t>
            </a:r>
            <a:r>
              <a:rPr sz="1800" b="1" dirty="0">
                <a:solidFill>
                  <a:srgbClr val="7F0055"/>
                </a:solidFill>
                <a:latin typeface="Courier New"/>
                <a:cs typeface="Courier New"/>
              </a:rPr>
              <a:t> </a:t>
            </a:r>
            <a:r>
              <a:rPr sz="1800" b="1" spc="-10" dirty="0">
                <a:solidFill>
                  <a:srgbClr val="7F0055"/>
                </a:solidFill>
                <a:latin typeface="Courier New"/>
                <a:cs typeface="Courier New"/>
              </a:rPr>
              <a:t>class	</a:t>
            </a:r>
            <a:r>
              <a:rPr sz="1800" spc="-10" dirty="0">
                <a:latin typeface="Courier New"/>
                <a:cs typeface="Courier New"/>
              </a:rPr>
              <a:t>CompteSimple </a:t>
            </a:r>
            <a:r>
              <a:rPr sz="1800" b="1" spc="-10" dirty="0">
                <a:solidFill>
                  <a:srgbClr val="7F0055"/>
                </a:solidFill>
                <a:latin typeface="Courier New"/>
                <a:cs typeface="Courier New"/>
              </a:rPr>
              <a:t>extends </a:t>
            </a:r>
            <a:r>
              <a:rPr sz="1800" spc="-10" dirty="0">
                <a:latin typeface="Courier New"/>
                <a:cs typeface="Courier New"/>
              </a:rPr>
              <a:t>Compte</a:t>
            </a:r>
            <a:r>
              <a:rPr sz="1800" spc="-85" dirty="0">
                <a:latin typeface="Courier New"/>
                <a:cs typeface="Courier New"/>
              </a:rPr>
              <a:t> </a:t>
            </a:r>
            <a:r>
              <a:rPr sz="1800" dirty="0">
                <a:latin typeface="Courier New"/>
                <a:cs typeface="Courier New"/>
              </a:rPr>
              <a:t>{</a:t>
            </a:r>
            <a:endParaRPr sz="1800">
              <a:latin typeface="Courier New"/>
              <a:cs typeface="Courier New"/>
            </a:endParaRPr>
          </a:p>
          <a:p>
            <a:pPr marR="2898140" algn="ctr">
              <a:lnSpc>
                <a:spcPct val="100000"/>
              </a:lnSpc>
            </a:pPr>
            <a:r>
              <a:rPr sz="1800" b="1" spc="-10" dirty="0">
                <a:solidFill>
                  <a:srgbClr val="7F0055"/>
                </a:solidFill>
                <a:latin typeface="Courier New"/>
                <a:cs typeface="Courier New"/>
              </a:rPr>
              <a:t>private float</a:t>
            </a:r>
            <a:r>
              <a:rPr sz="1800" b="1" spc="-70" dirty="0">
                <a:solidFill>
                  <a:srgbClr val="7F0055"/>
                </a:solidFill>
                <a:latin typeface="Courier New"/>
                <a:cs typeface="Courier New"/>
              </a:rPr>
              <a:t> </a:t>
            </a:r>
            <a:r>
              <a:rPr sz="1800" spc="-10" dirty="0">
                <a:solidFill>
                  <a:srgbClr val="0000C0"/>
                </a:solidFill>
                <a:latin typeface="Courier New"/>
                <a:cs typeface="Courier New"/>
              </a:rPr>
              <a:t>decouvert</a:t>
            </a:r>
            <a:r>
              <a:rPr sz="1800" spc="-10" dirty="0">
                <a:latin typeface="Courier New"/>
                <a:cs typeface="Courier New"/>
              </a:rPr>
              <a:t>;</a:t>
            </a:r>
            <a:endParaRPr sz="1800">
              <a:latin typeface="Courier New"/>
              <a:cs typeface="Courier New"/>
            </a:endParaRPr>
          </a:p>
          <a:p>
            <a:pPr>
              <a:lnSpc>
                <a:spcPct val="100000"/>
              </a:lnSpc>
              <a:spcBef>
                <a:spcPts val="30"/>
              </a:spcBef>
            </a:pPr>
            <a:endParaRPr sz="1850">
              <a:latin typeface="Times New Roman"/>
              <a:cs typeface="Times New Roman"/>
            </a:endParaRPr>
          </a:p>
          <a:p>
            <a:pPr marL="12700">
              <a:lnSpc>
                <a:spcPct val="100000"/>
              </a:lnSpc>
            </a:pPr>
            <a:r>
              <a:rPr sz="1800" spc="-5" dirty="0">
                <a:solidFill>
                  <a:srgbClr val="3B812F"/>
                </a:solidFill>
                <a:latin typeface="Courier New"/>
                <a:cs typeface="Courier New"/>
              </a:rPr>
              <a:t>//</a:t>
            </a:r>
            <a:r>
              <a:rPr sz="1800" spc="-95" dirty="0">
                <a:solidFill>
                  <a:srgbClr val="3B812F"/>
                </a:solidFill>
                <a:latin typeface="Courier New"/>
                <a:cs typeface="Courier New"/>
              </a:rPr>
              <a:t> </a:t>
            </a:r>
            <a:r>
              <a:rPr sz="1800" spc="-10" dirty="0">
                <a:solidFill>
                  <a:srgbClr val="3B812F"/>
                </a:solidFill>
                <a:latin typeface="Courier New"/>
                <a:cs typeface="Courier New"/>
              </a:rPr>
              <a:t>constructeur</a:t>
            </a:r>
            <a:endParaRPr sz="1800">
              <a:latin typeface="Courier New"/>
              <a:cs typeface="Courier New"/>
            </a:endParaRPr>
          </a:p>
          <a:p>
            <a:pPr marL="12700">
              <a:lnSpc>
                <a:spcPct val="100000"/>
              </a:lnSpc>
            </a:pPr>
            <a:r>
              <a:rPr sz="1800" spc="-5" dirty="0">
                <a:solidFill>
                  <a:srgbClr val="3B812F"/>
                </a:solidFill>
                <a:latin typeface="Courier New"/>
                <a:cs typeface="Courier New"/>
              </a:rPr>
              <a:t>// </a:t>
            </a:r>
            <a:r>
              <a:rPr sz="1800" spc="-10" dirty="0">
                <a:solidFill>
                  <a:srgbClr val="3B812F"/>
                </a:solidFill>
                <a:latin typeface="Courier New"/>
                <a:cs typeface="Courier New"/>
              </a:rPr>
              <a:t>Redéfinition </a:t>
            </a:r>
            <a:r>
              <a:rPr sz="1800" spc="-5" dirty="0">
                <a:solidFill>
                  <a:srgbClr val="3B812F"/>
                </a:solidFill>
                <a:latin typeface="Courier New"/>
                <a:cs typeface="Courier New"/>
              </a:rPr>
              <a:t>de la </a:t>
            </a:r>
            <a:r>
              <a:rPr sz="1800" spc="-10" dirty="0">
                <a:solidFill>
                  <a:srgbClr val="3B812F"/>
                </a:solidFill>
                <a:latin typeface="Courier New"/>
                <a:cs typeface="Courier New"/>
              </a:rPr>
              <a:t>méthode</a:t>
            </a:r>
            <a:r>
              <a:rPr sz="1800" spc="-100" dirty="0">
                <a:solidFill>
                  <a:srgbClr val="3B812F"/>
                </a:solidFill>
                <a:latin typeface="Courier New"/>
                <a:cs typeface="Courier New"/>
              </a:rPr>
              <a:t> </a:t>
            </a:r>
            <a:r>
              <a:rPr sz="1800" spc="-10" dirty="0">
                <a:solidFill>
                  <a:srgbClr val="3B812F"/>
                </a:solidFill>
                <a:latin typeface="Courier New"/>
                <a:cs typeface="Courier New"/>
              </a:rPr>
              <a:t>retirer</a:t>
            </a:r>
            <a:endParaRPr sz="1800">
              <a:latin typeface="Courier New"/>
              <a:cs typeface="Courier New"/>
            </a:endParaRPr>
          </a:p>
          <a:p>
            <a:pPr marL="927100" marR="3956050" indent="-640080">
              <a:lnSpc>
                <a:spcPct val="103699"/>
              </a:lnSpc>
              <a:spcBef>
                <a:spcPts val="125"/>
              </a:spcBef>
            </a:pPr>
            <a:r>
              <a:rPr sz="1600" spc="-5" dirty="0">
                <a:solidFill>
                  <a:srgbClr val="7F0055"/>
                </a:solidFill>
                <a:latin typeface="Courier New"/>
                <a:cs typeface="Courier New"/>
              </a:rPr>
              <a:t>public </a:t>
            </a:r>
            <a:r>
              <a:rPr sz="1600" dirty="0">
                <a:solidFill>
                  <a:srgbClr val="7F0055"/>
                </a:solidFill>
                <a:latin typeface="Courier New"/>
                <a:cs typeface="Courier New"/>
              </a:rPr>
              <a:t>void </a:t>
            </a:r>
            <a:r>
              <a:rPr sz="1600" dirty="0">
                <a:latin typeface="Courier New"/>
                <a:cs typeface="Courier New"/>
              </a:rPr>
              <a:t>retirer(</a:t>
            </a:r>
            <a:r>
              <a:rPr sz="1600" dirty="0">
                <a:solidFill>
                  <a:srgbClr val="7F0055"/>
                </a:solidFill>
                <a:latin typeface="Courier New"/>
                <a:cs typeface="Courier New"/>
              </a:rPr>
              <a:t>float </a:t>
            </a:r>
            <a:r>
              <a:rPr sz="1600" spc="-5" dirty="0">
                <a:latin typeface="Courier New"/>
                <a:cs typeface="Courier New"/>
              </a:rPr>
              <a:t>mt) {  </a:t>
            </a:r>
            <a:r>
              <a:rPr sz="1600" spc="-5" dirty="0">
                <a:solidFill>
                  <a:srgbClr val="7F0055"/>
                </a:solidFill>
                <a:latin typeface="Courier New"/>
                <a:cs typeface="Courier New"/>
              </a:rPr>
              <a:t>if</a:t>
            </a:r>
            <a:r>
              <a:rPr sz="1600" spc="-5" dirty="0">
                <a:latin typeface="Courier New"/>
                <a:cs typeface="Courier New"/>
              </a:rPr>
              <a:t>(mt+</a:t>
            </a:r>
            <a:r>
              <a:rPr sz="1600" spc="-5" dirty="0">
                <a:solidFill>
                  <a:srgbClr val="0000C0"/>
                </a:solidFill>
                <a:latin typeface="Courier New"/>
                <a:cs typeface="Courier New"/>
              </a:rPr>
              <a:t>decouvert</a:t>
            </a:r>
            <a:r>
              <a:rPr sz="1600" spc="-5" dirty="0">
                <a:latin typeface="Courier New"/>
                <a:cs typeface="Courier New"/>
              </a:rPr>
              <a:t>&gt;</a:t>
            </a:r>
            <a:r>
              <a:rPr sz="1600" spc="-5" dirty="0">
                <a:solidFill>
                  <a:srgbClr val="0000C0"/>
                </a:solidFill>
                <a:latin typeface="Courier New"/>
                <a:cs typeface="Courier New"/>
              </a:rPr>
              <a:t>solde</a:t>
            </a:r>
            <a:r>
              <a:rPr sz="1600" spc="-5" dirty="0">
                <a:latin typeface="Courier New"/>
                <a:cs typeface="Courier New"/>
              </a:rPr>
              <a:t>)</a:t>
            </a:r>
            <a:endParaRPr sz="1600">
              <a:latin typeface="Courier New"/>
              <a:cs typeface="Courier New"/>
            </a:endParaRPr>
          </a:p>
          <a:p>
            <a:pPr marL="1170940">
              <a:lnSpc>
                <a:spcPct val="100000"/>
              </a:lnSpc>
            </a:pPr>
            <a:r>
              <a:rPr sz="1600" spc="-5" dirty="0">
                <a:solidFill>
                  <a:srgbClr val="0000C0"/>
                </a:solidFill>
                <a:latin typeface="Courier New"/>
                <a:cs typeface="Courier New"/>
              </a:rPr>
              <a:t>solde</a:t>
            </a:r>
            <a:r>
              <a:rPr sz="1600" spc="-5" dirty="0">
                <a:latin typeface="Courier New"/>
                <a:cs typeface="Courier New"/>
              </a:rPr>
              <a:t>-=mt;</a:t>
            </a:r>
            <a:endParaRPr sz="1600">
              <a:latin typeface="Courier New"/>
              <a:cs typeface="Courier New"/>
            </a:endParaRPr>
          </a:p>
          <a:p>
            <a:pPr marL="256540">
              <a:lnSpc>
                <a:spcPts val="1905"/>
              </a:lnSpc>
            </a:pPr>
            <a:r>
              <a:rPr sz="1600" spc="-5" dirty="0">
                <a:latin typeface="Courier New"/>
                <a:cs typeface="Courier New"/>
              </a:rPr>
              <a:t>}</a:t>
            </a:r>
            <a:endParaRPr sz="1600">
              <a:latin typeface="Courier New"/>
              <a:cs typeface="Courier New"/>
            </a:endParaRPr>
          </a:p>
          <a:p>
            <a:pPr marL="12700">
              <a:lnSpc>
                <a:spcPts val="2145"/>
              </a:lnSpc>
            </a:pPr>
            <a:r>
              <a:rPr sz="1800" spc="-5" dirty="0">
                <a:solidFill>
                  <a:srgbClr val="3B812F"/>
                </a:solidFill>
                <a:latin typeface="Courier New"/>
                <a:cs typeface="Courier New"/>
              </a:rPr>
              <a:t>// </a:t>
            </a:r>
            <a:r>
              <a:rPr sz="1800" spc="-10" dirty="0">
                <a:solidFill>
                  <a:srgbClr val="3B812F"/>
                </a:solidFill>
                <a:latin typeface="Courier New"/>
                <a:cs typeface="Courier New"/>
              </a:rPr>
              <a:t>Redéfinition </a:t>
            </a:r>
            <a:r>
              <a:rPr sz="1800" spc="-5" dirty="0">
                <a:solidFill>
                  <a:srgbClr val="3B812F"/>
                </a:solidFill>
                <a:latin typeface="Courier New"/>
                <a:cs typeface="Courier New"/>
              </a:rPr>
              <a:t>de la </a:t>
            </a:r>
            <a:r>
              <a:rPr sz="1800" spc="-10" dirty="0">
                <a:solidFill>
                  <a:srgbClr val="3B812F"/>
                </a:solidFill>
                <a:latin typeface="Courier New"/>
                <a:cs typeface="Courier New"/>
              </a:rPr>
              <a:t>méthode</a:t>
            </a:r>
            <a:r>
              <a:rPr sz="1800" spc="-100" dirty="0">
                <a:solidFill>
                  <a:srgbClr val="3B812F"/>
                </a:solidFill>
                <a:latin typeface="Courier New"/>
                <a:cs typeface="Courier New"/>
              </a:rPr>
              <a:t> </a:t>
            </a:r>
            <a:r>
              <a:rPr sz="1800" spc="-10" dirty="0">
                <a:solidFill>
                  <a:srgbClr val="3B812F"/>
                </a:solidFill>
                <a:latin typeface="Courier New"/>
                <a:cs typeface="Courier New"/>
              </a:rPr>
              <a:t>toString</a:t>
            </a:r>
            <a:endParaRPr sz="1800">
              <a:latin typeface="Courier New"/>
              <a:cs typeface="Courier New"/>
            </a:endParaRPr>
          </a:p>
          <a:p>
            <a:pPr marL="287020">
              <a:lnSpc>
                <a:spcPct val="100000"/>
              </a:lnSpc>
            </a:pPr>
            <a:r>
              <a:rPr sz="1800" b="1" spc="-10" dirty="0">
                <a:solidFill>
                  <a:srgbClr val="7F0055"/>
                </a:solidFill>
                <a:latin typeface="Courier New"/>
                <a:cs typeface="Courier New"/>
              </a:rPr>
              <a:t>public </a:t>
            </a:r>
            <a:r>
              <a:rPr sz="1800" b="1" spc="-10" dirty="0">
                <a:latin typeface="Courier New"/>
                <a:cs typeface="Courier New"/>
              </a:rPr>
              <a:t>String toString()</a:t>
            </a:r>
            <a:r>
              <a:rPr sz="1800" b="1" spc="-90" dirty="0">
                <a:latin typeface="Courier New"/>
                <a:cs typeface="Courier New"/>
              </a:rPr>
              <a:t> </a:t>
            </a:r>
            <a:r>
              <a:rPr sz="1800" b="1" dirty="0">
                <a:latin typeface="Courier New"/>
                <a:cs typeface="Courier New"/>
              </a:rPr>
              <a:t>{</a:t>
            </a:r>
            <a:endParaRPr sz="1800">
              <a:latin typeface="Courier New"/>
              <a:cs typeface="Courier New"/>
            </a:endParaRPr>
          </a:p>
          <a:p>
            <a:pPr marL="927100" marR="1874520" indent="-504825">
              <a:lnSpc>
                <a:spcPct val="100000"/>
              </a:lnSpc>
            </a:pPr>
            <a:r>
              <a:rPr sz="1800" b="1" spc="-10" dirty="0">
                <a:solidFill>
                  <a:srgbClr val="7F0055"/>
                </a:solidFill>
                <a:latin typeface="Courier New"/>
                <a:cs typeface="Courier New"/>
              </a:rPr>
              <a:t>return</a:t>
            </a:r>
            <a:r>
              <a:rPr sz="1800" b="1" spc="-10" dirty="0">
                <a:latin typeface="Courier New"/>
                <a:cs typeface="Courier New"/>
              </a:rPr>
              <a:t>(</a:t>
            </a:r>
            <a:r>
              <a:rPr sz="1800" b="1" spc="-10" dirty="0">
                <a:solidFill>
                  <a:srgbClr val="2A00FF"/>
                </a:solidFill>
                <a:latin typeface="Courier New"/>
                <a:cs typeface="Courier New"/>
              </a:rPr>
              <a:t>"Compte Simple "</a:t>
            </a:r>
            <a:r>
              <a:rPr sz="1800" b="1" spc="-10" dirty="0">
                <a:latin typeface="Courier New"/>
                <a:cs typeface="Courier New"/>
              </a:rPr>
              <a:t>+</a:t>
            </a:r>
            <a:r>
              <a:rPr sz="1800" b="1" spc="-10" dirty="0">
                <a:solidFill>
                  <a:srgbClr val="7F0055"/>
                </a:solidFill>
                <a:latin typeface="Courier New"/>
                <a:cs typeface="Courier New"/>
              </a:rPr>
              <a:t>super</a:t>
            </a:r>
            <a:r>
              <a:rPr sz="1800" b="1" spc="-10" dirty="0">
                <a:latin typeface="Courier New"/>
                <a:cs typeface="Courier New"/>
              </a:rPr>
              <a:t>.toString()+</a:t>
            </a:r>
            <a:r>
              <a:rPr sz="1800" b="1" spc="-10" dirty="0">
                <a:solidFill>
                  <a:srgbClr val="2A00FF"/>
                </a:solidFill>
                <a:latin typeface="Courier New"/>
                <a:cs typeface="Courier New"/>
              </a:rPr>
              <a:t>"  Découvert="</a:t>
            </a:r>
            <a:r>
              <a:rPr sz="1800" b="1" spc="-10" dirty="0">
                <a:latin typeface="Courier New"/>
                <a:cs typeface="Courier New"/>
              </a:rPr>
              <a:t>+</a:t>
            </a:r>
            <a:r>
              <a:rPr sz="1800" b="1" spc="-10" dirty="0">
                <a:solidFill>
                  <a:srgbClr val="0000C0"/>
                </a:solidFill>
                <a:latin typeface="Courier New"/>
                <a:cs typeface="Courier New"/>
              </a:rPr>
              <a:t>decouvert</a:t>
            </a:r>
            <a:r>
              <a:rPr sz="1800" b="1" spc="-10" dirty="0">
                <a:latin typeface="Courier New"/>
                <a:cs typeface="Courier New"/>
              </a:rPr>
              <a:t>);</a:t>
            </a:r>
            <a:endParaRPr sz="1800">
              <a:latin typeface="Courier New"/>
              <a:cs typeface="Courier New"/>
            </a:endParaRPr>
          </a:p>
          <a:p>
            <a:pPr marL="287020">
              <a:lnSpc>
                <a:spcPct val="100000"/>
              </a:lnSpc>
            </a:pPr>
            <a:r>
              <a:rPr sz="1800" b="1" dirty="0">
                <a:latin typeface="Courier New"/>
                <a:cs typeface="Courier New"/>
              </a:rPr>
              <a:t>}</a:t>
            </a:r>
            <a:endParaRPr sz="1800">
              <a:latin typeface="Courier New"/>
              <a:cs typeface="Courier New"/>
            </a:endParaRPr>
          </a:p>
        </p:txBody>
      </p:sp>
      <p:sp>
        <p:nvSpPr>
          <p:cNvPr id="6" name="object 6"/>
          <p:cNvSpPr txBox="1"/>
          <p:nvPr/>
        </p:nvSpPr>
        <p:spPr>
          <a:xfrm>
            <a:off x="1104277" y="6466332"/>
            <a:ext cx="163195" cy="297815"/>
          </a:xfrm>
          <a:prstGeom prst="rect">
            <a:avLst/>
          </a:prstGeom>
        </p:spPr>
        <p:txBody>
          <a:bodyPr vert="horz" wrap="square" lIns="0" tIns="0" rIns="0" bIns="0" rtlCol="0">
            <a:spAutoFit/>
          </a:bodyPr>
          <a:lstStyle/>
          <a:p>
            <a:pPr marL="12700">
              <a:lnSpc>
                <a:spcPct val="100000"/>
              </a:lnSpc>
            </a:pPr>
            <a:r>
              <a:rPr sz="1800" dirty="0">
                <a:latin typeface="Courier New"/>
                <a:cs typeface="Courier New"/>
              </a:rPr>
              <a:t>}</a:t>
            </a:r>
            <a:endParaRPr sz="1800">
              <a:latin typeface="Courier New"/>
              <a:cs typeface="Courier New"/>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Surcharge</a:t>
            </a:r>
          </a:p>
        </p:txBody>
      </p:sp>
      <p:sp>
        <p:nvSpPr>
          <p:cNvPr id="5" name="object 5"/>
          <p:cNvSpPr txBox="1">
            <a:spLocks noGrp="1"/>
          </p:cNvSpPr>
          <p:nvPr>
            <p:ph idx="1"/>
          </p:nvPr>
        </p:nvSpPr>
        <p:spPr>
          <a:prstGeom prst="rect">
            <a:avLst/>
          </a:prstGeom>
        </p:spPr>
        <p:txBody>
          <a:bodyPr vert="horz" wrap="square" lIns="0" tIns="147828" rIns="0" bIns="0" rtlCol="0">
            <a:spAutoFit/>
          </a:bodyPr>
          <a:lstStyle/>
          <a:p>
            <a:pPr marL="355600" marR="5080" indent="-342900">
              <a:lnSpc>
                <a:spcPts val="2270"/>
              </a:lnSpc>
              <a:buClr>
                <a:srgbClr val="CC9900"/>
              </a:buClr>
              <a:buSzPct val="64285"/>
              <a:buFont typeface="Wingdings"/>
              <a:buChar char=""/>
              <a:tabLst>
                <a:tab pos="354965" algn="l"/>
                <a:tab pos="355600" algn="l"/>
              </a:tabLst>
            </a:pPr>
            <a:r>
              <a:rPr spc="-5" dirty="0"/>
              <a:t>Dans une </a:t>
            </a:r>
            <a:r>
              <a:rPr dirty="0"/>
              <a:t>classe, </a:t>
            </a:r>
            <a:r>
              <a:rPr spc="-5" dirty="0"/>
              <a:t>on peut définir plusieurs constructeurs. Chacun  ayant une signature différentes (paramètres</a:t>
            </a:r>
            <a:r>
              <a:rPr spc="30" dirty="0"/>
              <a:t> </a:t>
            </a:r>
            <a:r>
              <a:rPr spc="-5" dirty="0"/>
              <a:t>différents)</a:t>
            </a:r>
          </a:p>
          <a:p>
            <a:pPr marL="355600" indent="-342900">
              <a:lnSpc>
                <a:spcPct val="100000"/>
              </a:lnSpc>
              <a:spcBef>
                <a:spcPts val="215"/>
              </a:spcBef>
              <a:buClr>
                <a:srgbClr val="CC9900"/>
              </a:buClr>
              <a:buSzPct val="64285"/>
              <a:buFont typeface="Wingdings"/>
              <a:buChar char=""/>
              <a:tabLst>
                <a:tab pos="354965" algn="l"/>
                <a:tab pos="355600" algn="l"/>
              </a:tabLst>
            </a:pPr>
            <a:r>
              <a:rPr spc="-5" dirty="0"/>
              <a:t>On dit que </a:t>
            </a:r>
            <a:r>
              <a:rPr dirty="0"/>
              <a:t>le </a:t>
            </a:r>
            <a:r>
              <a:rPr spc="-5" dirty="0"/>
              <a:t>constructeur </a:t>
            </a:r>
            <a:r>
              <a:rPr dirty="0"/>
              <a:t>est</a:t>
            </a:r>
            <a:r>
              <a:rPr spc="-45" dirty="0"/>
              <a:t> </a:t>
            </a:r>
            <a:r>
              <a:rPr spc="-5" dirty="0"/>
              <a:t>surchargé</a:t>
            </a:r>
          </a:p>
          <a:p>
            <a:pPr marL="355600" marR="185420" indent="-342900">
              <a:lnSpc>
                <a:spcPts val="2270"/>
              </a:lnSpc>
              <a:spcBef>
                <a:spcPts val="535"/>
              </a:spcBef>
              <a:buClr>
                <a:srgbClr val="CC9900"/>
              </a:buClr>
              <a:buSzPct val="64285"/>
              <a:buFont typeface="Wingdings"/>
              <a:buChar char=""/>
              <a:tabLst>
                <a:tab pos="354965" algn="l"/>
                <a:tab pos="355600" algn="l"/>
              </a:tabLst>
            </a:pPr>
            <a:r>
              <a:rPr spc="-5" dirty="0"/>
              <a:t>On peut également surcharger une méthode. Cela peut dire  qu’on peut définir, dans </a:t>
            </a:r>
            <a:r>
              <a:rPr dirty="0"/>
              <a:t>la </a:t>
            </a:r>
            <a:r>
              <a:rPr spc="-5" dirty="0"/>
              <a:t>même </a:t>
            </a:r>
            <a:r>
              <a:rPr dirty="0"/>
              <a:t>classe </a:t>
            </a:r>
            <a:r>
              <a:rPr spc="-5" dirty="0"/>
              <a:t>plusieurs méthodes qui  ont </a:t>
            </a:r>
            <a:r>
              <a:rPr dirty="0"/>
              <a:t>le </a:t>
            </a:r>
            <a:r>
              <a:rPr spc="-5" dirty="0"/>
              <a:t>même nom et des signatures</a:t>
            </a:r>
            <a:r>
              <a:rPr dirty="0"/>
              <a:t> </a:t>
            </a:r>
            <a:r>
              <a:rPr spc="-5" dirty="0"/>
              <a:t>différentes;</a:t>
            </a:r>
          </a:p>
          <a:p>
            <a:pPr marL="355600" marR="83820" indent="-342900">
              <a:lnSpc>
                <a:spcPts val="2270"/>
              </a:lnSpc>
              <a:spcBef>
                <a:spcPts val="500"/>
              </a:spcBef>
              <a:buClr>
                <a:srgbClr val="CC9900"/>
              </a:buClr>
              <a:buSzPct val="64285"/>
              <a:buFont typeface="Wingdings"/>
              <a:buChar char=""/>
              <a:tabLst>
                <a:tab pos="354965" algn="l"/>
                <a:tab pos="355600" algn="l"/>
              </a:tabLst>
            </a:pPr>
            <a:r>
              <a:rPr spc="-5" dirty="0"/>
              <a:t>La signature d’une méthode désigne </a:t>
            </a:r>
            <a:r>
              <a:rPr dirty="0"/>
              <a:t>la liste </a:t>
            </a:r>
            <a:r>
              <a:rPr spc="-5" dirty="0"/>
              <a:t>des arguments </a:t>
            </a:r>
            <a:r>
              <a:rPr spc="-10" dirty="0"/>
              <a:t>avec  </a:t>
            </a:r>
            <a:r>
              <a:rPr spc="-5" dirty="0"/>
              <a:t>leurs</a:t>
            </a:r>
            <a:r>
              <a:rPr spc="-90" dirty="0"/>
              <a:t> </a:t>
            </a:r>
            <a:r>
              <a:rPr spc="-5" dirty="0"/>
              <a:t>types.</a:t>
            </a:r>
          </a:p>
          <a:p>
            <a:pPr marL="355600" marR="154305" indent="-342900">
              <a:lnSpc>
                <a:spcPts val="2270"/>
              </a:lnSpc>
              <a:spcBef>
                <a:spcPts val="500"/>
              </a:spcBef>
              <a:buClr>
                <a:srgbClr val="CC9900"/>
              </a:buClr>
              <a:buSzPct val="64285"/>
              <a:buFont typeface="Wingdings"/>
              <a:buChar char=""/>
              <a:tabLst>
                <a:tab pos="354965" algn="l"/>
                <a:tab pos="355600" algn="l"/>
                <a:tab pos="6702425" algn="l"/>
              </a:tabLst>
            </a:pPr>
            <a:r>
              <a:rPr spc="-5" dirty="0"/>
              <a:t>Dans </a:t>
            </a:r>
            <a:r>
              <a:rPr dirty="0"/>
              <a:t>la classe </a:t>
            </a:r>
            <a:r>
              <a:rPr spc="-5" dirty="0"/>
              <a:t>CompteSimple, par exemple,</a:t>
            </a:r>
            <a:r>
              <a:rPr spc="-15" dirty="0"/>
              <a:t> </a:t>
            </a:r>
            <a:r>
              <a:rPr spc="-5" dirty="0"/>
              <a:t>on</a:t>
            </a:r>
            <a:r>
              <a:rPr spc="5" dirty="0"/>
              <a:t> </a:t>
            </a:r>
            <a:r>
              <a:rPr spc="-5" dirty="0"/>
              <a:t>peut	ajouter</a:t>
            </a:r>
            <a:r>
              <a:rPr spc="-95" dirty="0"/>
              <a:t> </a:t>
            </a:r>
            <a:r>
              <a:rPr spc="-5" dirty="0"/>
              <a:t>un  autre constructeur sans</a:t>
            </a:r>
            <a:r>
              <a:rPr spc="-35" dirty="0"/>
              <a:t> </a:t>
            </a:r>
            <a:r>
              <a:rPr spc="-5" dirty="0"/>
              <a:t>paramètre</a:t>
            </a:r>
          </a:p>
          <a:p>
            <a:pPr marL="355600" marR="196215" indent="-342900">
              <a:lnSpc>
                <a:spcPts val="2270"/>
              </a:lnSpc>
              <a:spcBef>
                <a:spcPts val="500"/>
              </a:spcBef>
              <a:buClr>
                <a:srgbClr val="CC9900"/>
              </a:buClr>
              <a:buSzPct val="64285"/>
              <a:buFont typeface="Wingdings"/>
              <a:buChar char=""/>
              <a:tabLst>
                <a:tab pos="354965" algn="l"/>
                <a:tab pos="355600" algn="l"/>
              </a:tabLst>
            </a:pPr>
            <a:r>
              <a:rPr spc="-5" dirty="0"/>
              <a:t>Un constructeur peut appeler un autre constructeur de </a:t>
            </a:r>
            <a:r>
              <a:rPr dirty="0"/>
              <a:t>la </a:t>
            </a:r>
            <a:r>
              <a:rPr spc="-5" dirty="0"/>
              <a:t>même  </a:t>
            </a:r>
            <a:r>
              <a:rPr dirty="0"/>
              <a:t>classe </a:t>
            </a:r>
            <a:r>
              <a:rPr spc="-5" dirty="0"/>
              <a:t>en utilisant </a:t>
            </a:r>
            <a:r>
              <a:rPr dirty="0"/>
              <a:t>le </a:t>
            </a:r>
            <a:r>
              <a:rPr spc="-5" dirty="0"/>
              <a:t>mot </a:t>
            </a:r>
            <a:r>
              <a:rPr b="1" spc="-5" dirty="0">
                <a:solidFill>
                  <a:srgbClr val="000099"/>
                </a:solidFill>
                <a:latin typeface="Arial"/>
                <a:cs typeface="Arial"/>
              </a:rPr>
              <a:t>this() </a:t>
            </a:r>
            <a:r>
              <a:rPr spc="-5" dirty="0"/>
              <a:t>avec des paramètres</a:t>
            </a:r>
            <a:r>
              <a:rPr spc="-10" dirty="0"/>
              <a:t> </a:t>
            </a:r>
            <a:r>
              <a:rPr spc="-5" dirty="0"/>
              <a:t>éventuels</a:t>
            </a:r>
          </a:p>
        </p:txBody>
      </p:sp>
      <p:sp>
        <p:nvSpPr>
          <p:cNvPr id="7" name="object 7"/>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91</a:t>
            </a:fld>
            <a:endParaRPr dirty="0"/>
          </a:p>
        </p:txBody>
      </p:sp>
      <p:sp>
        <p:nvSpPr>
          <p:cNvPr id="3" name="object 3"/>
          <p:cNvSpPr/>
          <p:nvPr/>
        </p:nvSpPr>
        <p:spPr>
          <a:xfrm>
            <a:off x="774072" y="3777996"/>
            <a:ext cx="9144000" cy="3429000"/>
          </a:xfrm>
          <a:custGeom>
            <a:avLst/>
            <a:gdLst/>
            <a:ahLst/>
            <a:cxnLst/>
            <a:rect l="l" t="t" r="r" b="b"/>
            <a:pathLst>
              <a:path w="9144000" h="3429000">
                <a:moveTo>
                  <a:pt x="0" y="0"/>
                </a:moveTo>
                <a:lnTo>
                  <a:pt x="9143992" y="0"/>
                </a:lnTo>
                <a:lnTo>
                  <a:pt x="9143992" y="3429000"/>
                </a:lnTo>
                <a:lnTo>
                  <a:pt x="0" y="3429000"/>
                </a:lnTo>
                <a:lnTo>
                  <a:pt x="0" y="0"/>
                </a:lnTo>
                <a:close/>
              </a:path>
            </a:pathLst>
          </a:custGeom>
          <a:solidFill>
            <a:srgbClr val="FFFFFF"/>
          </a:solidFill>
        </p:spPr>
        <p:txBody>
          <a:bodyPr wrap="square" lIns="0" tIns="0" rIns="0" bIns="0" rtlCol="0"/>
          <a:lstStyle/>
          <a:p>
            <a:endParaRPr/>
          </a:p>
        </p:txBody>
      </p:sp>
      <p:sp>
        <p:nvSpPr>
          <p:cNvPr id="4" name="object 4"/>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Surcharge </a:t>
            </a:r>
            <a:r>
              <a:rPr dirty="0"/>
              <a:t>de</a:t>
            </a:r>
            <a:r>
              <a:rPr spc="-20" dirty="0"/>
              <a:t> </a:t>
            </a:r>
            <a:r>
              <a:rPr spc="-5" dirty="0"/>
              <a:t>constructeurs</a:t>
            </a:r>
          </a:p>
        </p:txBody>
      </p:sp>
      <p:sp>
        <p:nvSpPr>
          <p:cNvPr id="6" name="object 6"/>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92</a:t>
            </a:fld>
            <a:endParaRPr dirty="0"/>
          </a:p>
        </p:txBody>
      </p:sp>
      <p:sp>
        <p:nvSpPr>
          <p:cNvPr id="3" name="object 3"/>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4" name="object 4"/>
          <p:cNvSpPr txBox="1"/>
          <p:nvPr/>
        </p:nvSpPr>
        <p:spPr>
          <a:xfrm>
            <a:off x="961021" y="1424432"/>
            <a:ext cx="8627110" cy="5037455"/>
          </a:xfrm>
          <a:prstGeom prst="rect">
            <a:avLst/>
          </a:prstGeom>
        </p:spPr>
        <p:txBody>
          <a:bodyPr vert="horz" wrap="square" lIns="0" tIns="0" rIns="0" bIns="0" rtlCol="0">
            <a:spAutoFit/>
          </a:bodyPr>
          <a:lstStyle/>
          <a:p>
            <a:pPr marL="372110">
              <a:lnSpc>
                <a:spcPct val="100000"/>
              </a:lnSpc>
            </a:pPr>
            <a:r>
              <a:rPr sz="1600" b="1" spc="-5" dirty="0">
                <a:solidFill>
                  <a:srgbClr val="7F0055"/>
                </a:solidFill>
                <a:latin typeface="Courier New"/>
                <a:cs typeface="Courier New"/>
              </a:rPr>
              <a:t>public class </a:t>
            </a:r>
            <a:r>
              <a:rPr sz="1600" dirty="0">
                <a:latin typeface="Courier New"/>
                <a:cs typeface="Courier New"/>
              </a:rPr>
              <a:t>CompteSimple </a:t>
            </a:r>
            <a:r>
              <a:rPr sz="1600" b="1" spc="-5" dirty="0">
                <a:solidFill>
                  <a:srgbClr val="7F0055"/>
                </a:solidFill>
                <a:latin typeface="Courier New"/>
                <a:cs typeface="Courier New"/>
              </a:rPr>
              <a:t>extends </a:t>
            </a:r>
            <a:r>
              <a:rPr sz="1600" dirty="0">
                <a:latin typeface="Courier New"/>
                <a:cs typeface="Courier New"/>
              </a:rPr>
              <a:t>Compte </a:t>
            </a:r>
            <a:r>
              <a:rPr sz="1600" spc="-5" dirty="0">
                <a:latin typeface="Courier New"/>
                <a:cs typeface="Courier New"/>
              </a:rPr>
              <a:t>{</a:t>
            </a:r>
            <a:endParaRPr sz="1600">
              <a:latin typeface="Courier New"/>
              <a:cs typeface="Courier New"/>
            </a:endParaRPr>
          </a:p>
          <a:p>
            <a:pPr marL="715010">
              <a:lnSpc>
                <a:spcPts val="1905"/>
              </a:lnSpc>
              <a:spcBef>
                <a:spcPts val="384"/>
              </a:spcBef>
            </a:pPr>
            <a:r>
              <a:rPr sz="1600" b="1" spc="-5" dirty="0">
                <a:solidFill>
                  <a:srgbClr val="7F0055"/>
                </a:solidFill>
                <a:latin typeface="Courier New"/>
                <a:cs typeface="Courier New"/>
              </a:rPr>
              <a:t>private </a:t>
            </a:r>
            <a:r>
              <a:rPr sz="1600" b="1" dirty="0">
                <a:solidFill>
                  <a:srgbClr val="7F0055"/>
                </a:solidFill>
                <a:latin typeface="Courier New"/>
                <a:cs typeface="Courier New"/>
              </a:rPr>
              <a:t>float</a:t>
            </a:r>
            <a:r>
              <a:rPr sz="1600" b="1" spc="-25" dirty="0">
                <a:solidFill>
                  <a:srgbClr val="7F0055"/>
                </a:solidFill>
                <a:latin typeface="Courier New"/>
                <a:cs typeface="Courier New"/>
              </a:rPr>
              <a:t> </a:t>
            </a:r>
            <a:r>
              <a:rPr sz="1600" spc="-5" dirty="0">
                <a:solidFill>
                  <a:srgbClr val="0000C0"/>
                </a:solidFill>
                <a:latin typeface="Courier New"/>
                <a:cs typeface="Courier New"/>
              </a:rPr>
              <a:t>decouvert</a:t>
            </a:r>
            <a:r>
              <a:rPr sz="1600" spc="-5" dirty="0">
                <a:latin typeface="Courier New"/>
                <a:cs typeface="Courier New"/>
              </a:rPr>
              <a:t>;</a:t>
            </a:r>
            <a:endParaRPr sz="1600">
              <a:latin typeface="Courier New"/>
              <a:cs typeface="Courier New"/>
            </a:endParaRPr>
          </a:p>
          <a:p>
            <a:pPr marL="372110">
              <a:lnSpc>
                <a:spcPts val="2145"/>
              </a:lnSpc>
            </a:pPr>
            <a:r>
              <a:rPr sz="1800" spc="-10" dirty="0">
                <a:solidFill>
                  <a:srgbClr val="3B812F"/>
                </a:solidFill>
                <a:latin typeface="Courier New"/>
                <a:cs typeface="Courier New"/>
              </a:rPr>
              <a:t>//Premier</a:t>
            </a:r>
            <a:r>
              <a:rPr sz="1800" spc="-80" dirty="0">
                <a:solidFill>
                  <a:srgbClr val="3B812F"/>
                </a:solidFill>
                <a:latin typeface="Courier New"/>
                <a:cs typeface="Courier New"/>
              </a:rPr>
              <a:t> </a:t>
            </a:r>
            <a:r>
              <a:rPr sz="1800" spc="-10" dirty="0">
                <a:solidFill>
                  <a:srgbClr val="3B812F"/>
                </a:solidFill>
                <a:latin typeface="Courier New"/>
                <a:cs typeface="Courier New"/>
              </a:rPr>
              <a:t>constructeur</a:t>
            </a:r>
            <a:endParaRPr sz="1800">
              <a:latin typeface="Courier New"/>
              <a:cs typeface="Courier New"/>
            </a:endParaRPr>
          </a:p>
          <a:p>
            <a:pPr marL="836930" marR="3383279" indent="-121920">
              <a:lnSpc>
                <a:spcPct val="120000"/>
              </a:lnSpc>
              <a:spcBef>
                <a:spcPts val="30"/>
              </a:spcBef>
            </a:pPr>
            <a:r>
              <a:rPr sz="1600" b="1" spc="-5" dirty="0">
                <a:solidFill>
                  <a:srgbClr val="7F0055"/>
                </a:solidFill>
                <a:latin typeface="Courier New"/>
                <a:cs typeface="Courier New"/>
              </a:rPr>
              <a:t>public </a:t>
            </a:r>
            <a:r>
              <a:rPr sz="1600" b="1" dirty="0">
                <a:latin typeface="Courier New"/>
                <a:cs typeface="Courier New"/>
              </a:rPr>
              <a:t>CompteSimple(</a:t>
            </a:r>
            <a:r>
              <a:rPr sz="1600" b="1" dirty="0">
                <a:solidFill>
                  <a:srgbClr val="7F0055"/>
                </a:solidFill>
                <a:latin typeface="Courier New"/>
                <a:cs typeface="Courier New"/>
              </a:rPr>
              <a:t>float </a:t>
            </a:r>
            <a:r>
              <a:rPr sz="1600" b="1" dirty="0">
                <a:latin typeface="Courier New"/>
                <a:cs typeface="Courier New"/>
              </a:rPr>
              <a:t>decouvert){  </a:t>
            </a:r>
            <a:r>
              <a:rPr sz="1600" b="1" spc="-5" dirty="0">
                <a:solidFill>
                  <a:srgbClr val="7F0055"/>
                </a:solidFill>
                <a:latin typeface="Courier New"/>
                <a:cs typeface="Courier New"/>
              </a:rPr>
              <a:t>super</a:t>
            </a:r>
            <a:r>
              <a:rPr sz="1600" b="1" spc="-5" dirty="0">
                <a:latin typeface="Courier New"/>
                <a:cs typeface="Courier New"/>
              </a:rPr>
              <a:t>();</a:t>
            </a:r>
            <a:endParaRPr sz="1600">
              <a:latin typeface="Courier New"/>
              <a:cs typeface="Courier New"/>
            </a:endParaRPr>
          </a:p>
          <a:p>
            <a:pPr marL="836930">
              <a:lnSpc>
                <a:spcPct val="100000"/>
              </a:lnSpc>
              <a:spcBef>
                <a:spcPts val="384"/>
              </a:spcBef>
            </a:pPr>
            <a:r>
              <a:rPr sz="1600" b="1" spc="-5" dirty="0">
                <a:solidFill>
                  <a:srgbClr val="7F0055"/>
                </a:solidFill>
                <a:latin typeface="Courier New"/>
                <a:cs typeface="Courier New"/>
              </a:rPr>
              <a:t>this</a:t>
            </a:r>
            <a:r>
              <a:rPr sz="1600" b="1" spc="-5" dirty="0">
                <a:latin typeface="Courier New"/>
                <a:cs typeface="Courier New"/>
              </a:rPr>
              <a:t>.</a:t>
            </a:r>
            <a:r>
              <a:rPr sz="1600" b="1" spc="-5" dirty="0">
                <a:solidFill>
                  <a:srgbClr val="0000C0"/>
                </a:solidFill>
                <a:latin typeface="Courier New"/>
                <a:cs typeface="Courier New"/>
              </a:rPr>
              <a:t>decouvert</a:t>
            </a:r>
            <a:r>
              <a:rPr sz="1600" b="1" spc="-5" dirty="0">
                <a:latin typeface="Courier New"/>
                <a:cs typeface="Courier New"/>
              </a:rPr>
              <a:t>=decouvert;</a:t>
            </a:r>
            <a:endParaRPr sz="1600">
              <a:latin typeface="Courier New"/>
              <a:cs typeface="Courier New"/>
            </a:endParaRPr>
          </a:p>
          <a:p>
            <a:pPr marL="615950">
              <a:lnSpc>
                <a:spcPts val="1905"/>
              </a:lnSpc>
              <a:spcBef>
                <a:spcPts val="380"/>
              </a:spcBef>
            </a:pPr>
            <a:r>
              <a:rPr sz="1600" b="1" spc="-5" dirty="0">
                <a:latin typeface="Courier New"/>
                <a:cs typeface="Courier New"/>
              </a:rPr>
              <a:t>}</a:t>
            </a:r>
            <a:endParaRPr sz="1600">
              <a:latin typeface="Courier New"/>
              <a:cs typeface="Courier New"/>
            </a:endParaRPr>
          </a:p>
          <a:p>
            <a:pPr marL="372110">
              <a:lnSpc>
                <a:spcPts val="2145"/>
              </a:lnSpc>
            </a:pPr>
            <a:r>
              <a:rPr sz="1800" spc="-10" dirty="0">
                <a:solidFill>
                  <a:srgbClr val="3B812F"/>
                </a:solidFill>
                <a:latin typeface="Courier New"/>
                <a:cs typeface="Courier New"/>
              </a:rPr>
              <a:t>//Deuxième</a:t>
            </a:r>
            <a:r>
              <a:rPr sz="1800" spc="-85" dirty="0">
                <a:solidFill>
                  <a:srgbClr val="3B812F"/>
                </a:solidFill>
                <a:latin typeface="Courier New"/>
                <a:cs typeface="Courier New"/>
              </a:rPr>
              <a:t> </a:t>
            </a:r>
            <a:r>
              <a:rPr sz="1800" spc="-10" dirty="0">
                <a:solidFill>
                  <a:srgbClr val="3B812F"/>
                </a:solidFill>
                <a:latin typeface="Courier New"/>
                <a:cs typeface="Courier New"/>
              </a:rPr>
              <a:t>constructeur</a:t>
            </a:r>
            <a:endParaRPr sz="1800">
              <a:latin typeface="Courier New"/>
              <a:cs typeface="Courier New"/>
            </a:endParaRPr>
          </a:p>
          <a:p>
            <a:pPr marL="836930" marR="5216525" indent="-121920">
              <a:lnSpc>
                <a:spcPct val="120000"/>
              </a:lnSpc>
              <a:spcBef>
                <a:spcPts val="30"/>
              </a:spcBef>
            </a:pPr>
            <a:r>
              <a:rPr sz="1600" b="1" spc="-5" dirty="0">
                <a:solidFill>
                  <a:srgbClr val="7F0055"/>
                </a:solidFill>
                <a:latin typeface="Courier New"/>
                <a:cs typeface="Courier New"/>
              </a:rPr>
              <a:t>public </a:t>
            </a:r>
            <a:r>
              <a:rPr sz="1600" b="1" spc="-5" dirty="0">
                <a:latin typeface="Courier New"/>
                <a:cs typeface="Courier New"/>
              </a:rPr>
              <a:t>CompteSimple(){  </a:t>
            </a:r>
            <a:r>
              <a:rPr sz="1600" b="1" spc="-5" dirty="0">
                <a:solidFill>
                  <a:srgbClr val="7F0055"/>
                </a:solidFill>
                <a:latin typeface="Courier New"/>
                <a:cs typeface="Courier New"/>
              </a:rPr>
              <a:t>this</a:t>
            </a:r>
            <a:r>
              <a:rPr sz="1600" b="1" spc="-5" dirty="0">
                <a:latin typeface="Courier New"/>
                <a:cs typeface="Courier New"/>
              </a:rPr>
              <a:t>(0);</a:t>
            </a:r>
            <a:endParaRPr sz="1600">
              <a:latin typeface="Courier New"/>
              <a:cs typeface="Courier New"/>
            </a:endParaRPr>
          </a:p>
          <a:p>
            <a:pPr marL="615950">
              <a:lnSpc>
                <a:spcPct val="100000"/>
              </a:lnSpc>
              <a:spcBef>
                <a:spcPts val="380"/>
              </a:spcBef>
            </a:pPr>
            <a:r>
              <a:rPr sz="1600" b="1" spc="-5" dirty="0">
                <a:latin typeface="Courier New"/>
                <a:cs typeface="Courier New"/>
              </a:rPr>
              <a:t>}</a:t>
            </a:r>
            <a:endParaRPr sz="1600">
              <a:latin typeface="Courier New"/>
              <a:cs typeface="Courier New"/>
            </a:endParaRPr>
          </a:p>
          <a:p>
            <a:pPr marL="372110">
              <a:lnSpc>
                <a:spcPct val="100000"/>
              </a:lnSpc>
              <a:spcBef>
                <a:spcPts val="420"/>
              </a:spcBef>
            </a:pPr>
            <a:r>
              <a:rPr sz="1600" b="1" spc="-5" dirty="0">
                <a:latin typeface="Courier New"/>
                <a:cs typeface="Courier New"/>
              </a:rPr>
              <a:t>}</a:t>
            </a:r>
            <a:endParaRPr sz="1600">
              <a:latin typeface="Courier New"/>
              <a:cs typeface="Courier New"/>
            </a:endParaRPr>
          </a:p>
          <a:p>
            <a:pPr>
              <a:lnSpc>
                <a:spcPct val="100000"/>
              </a:lnSpc>
              <a:spcBef>
                <a:spcPts val="45"/>
              </a:spcBef>
            </a:pPr>
            <a:endParaRPr sz="1300">
              <a:latin typeface="Times New Roman"/>
              <a:cs typeface="Times New Roman"/>
            </a:endParaRPr>
          </a:p>
          <a:p>
            <a:pPr marL="12700" marR="5080">
              <a:lnSpc>
                <a:spcPct val="120000"/>
              </a:lnSpc>
              <a:spcBef>
                <a:spcPts val="5"/>
              </a:spcBef>
            </a:pPr>
            <a:r>
              <a:rPr sz="2000" b="1" dirty="0">
                <a:latin typeface="Arial"/>
                <a:cs typeface="Arial"/>
              </a:rPr>
              <a:t>On </a:t>
            </a:r>
            <a:r>
              <a:rPr sz="2000" b="1" spc="-5" dirty="0">
                <a:latin typeface="Arial"/>
                <a:cs typeface="Arial"/>
              </a:rPr>
              <a:t>peut </a:t>
            </a:r>
            <a:r>
              <a:rPr sz="2000" b="1" dirty="0">
                <a:latin typeface="Arial"/>
                <a:cs typeface="Arial"/>
              </a:rPr>
              <a:t>créer </a:t>
            </a:r>
            <a:r>
              <a:rPr sz="2000" b="1" spc="-5" dirty="0">
                <a:latin typeface="Arial"/>
                <a:cs typeface="Arial"/>
              </a:rPr>
              <a:t>une </a:t>
            </a:r>
            <a:r>
              <a:rPr sz="2000" b="1" dirty="0">
                <a:latin typeface="Arial"/>
                <a:cs typeface="Arial"/>
              </a:rPr>
              <a:t>instance </a:t>
            </a:r>
            <a:r>
              <a:rPr sz="2000" b="1" spc="-5" dirty="0">
                <a:latin typeface="Arial"/>
                <a:cs typeface="Arial"/>
              </a:rPr>
              <a:t>de la </a:t>
            </a:r>
            <a:r>
              <a:rPr sz="2000" b="1" dirty="0">
                <a:latin typeface="Arial"/>
                <a:cs typeface="Arial"/>
              </a:rPr>
              <a:t>classe </a:t>
            </a:r>
            <a:r>
              <a:rPr sz="2000" b="1" spc="-5" dirty="0">
                <a:latin typeface="Arial"/>
                <a:cs typeface="Arial"/>
              </a:rPr>
              <a:t>CompteSimple </a:t>
            </a:r>
            <a:r>
              <a:rPr sz="2000" b="1" dirty="0">
                <a:latin typeface="Arial"/>
                <a:cs typeface="Arial"/>
              </a:rPr>
              <a:t>en faisant</a:t>
            </a:r>
            <a:r>
              <a:rPr sz="2000" b="1" spc="-190" dirty="0">
                <a:latin typeface="Arial"/>
                <a:cs typeface="Arial"/>
              </a:rPr>
              <a:t> </a:t>
            </a:r>
            <a:r>
              <a:rPr sz="2000" b="1" dirty="0">
                <a:latin typeface="Arial"/>
                <a:cs typeface="Arial"/>
              </a:rPr>
              <a:t>appel  à </a:t>
            </a:r>
            <a:r>
              <a:rPr sz="2000" b="1" spc="-5" dirty="0">
                <a:latin typeface="Arial"/>
                <a:cs typeface="Arial"/>
              </a:rPr>
              <a:t>l’un </a:t>
            </a:r>
            <a:r>
              <a:rPr sz="2000" b="1" dirty="0">
                <a:latin typeface="Arial"/>
                <a:cs typeface="Arial"/>
              </a:rPr>
              <a:t>des deux constructeur</a:t>
            </a:r>
            <a:r>
              <a:rPr sz="2000" b="1" spc="-140" dirty="0">
                <a:latin typeface="Arial"/>
                <a:cs typeface="Arial"/>
              </a:rPr>
              <a:t> </a:t>
            </a:r>
            <a:r>
              <a:rPr sz="2000" b="1" dirty="0">
                <a:latin typeface="Arial"/>
                <a:cs typeface="Arial"/>
              </a:rPr>
              <a:t>:</a:t>
            </a:r>
            <a:endParaRPr sz="2000">
              <a:latin typeface="Arial"/>
              <a:cs typeface="Arial"/>
            </a:endParaRPr>
          </a:p>
          <a:p>
            <a:pPr marL="926465" marR="2671445">
              <a:lnSpc>
                <a:spcPct val="120000"/>
              </a:lnSpc>
              <a:spcBef>
                <a:spcPts val="5"/>
              </a:spcBef>
            </a:pPr>
            <a:r>
              <a:rPr sz="1800" b="1" spc="-5" dirty="0">
                <a:solidFill>
                  <a:srgbClr val="000099"/>
                </a:solidFill>
                <a:latin typeface="Arial"/>
                <a:cs typeface="Arial"/>
              </a:rPr>
              <a:t>CompteSimple </a:t>
            </a:r>
            <a:r>
              <a:rPr sz="1800" b="1" spc="-5" dirty="0">
                <a:latin typeface="Arial"/>
                <a:cs typeface="Arial"/>
              </a:rPr>
              <a:t>cs1=</a:t>
            </a:r>
            <a:r>
              <a:rPr sz="1800" b="1" spc="-5" dirty="0">
                <a:solidFill>
                  <a:srgbClr val="990000"/>
                </a:solidFill>
                <a:latin typeface="Arial"/>
                <a:cs typeface="Arial"/>
              </a:rPr>
              <a:t>new </a:t>
            </a:r>
            <a:r>
              <a:rPr sz="1800" b="1" spc="-5" dirty="0">
                <a:solidFill>
                  <a:srgbClr val="000099"/>
                </a:solidFill>
                <a:latin typeface="Arial"/>
                <a:cs typeface="Arial"/>
              </a:rPr>
              <a:t>CompteSimple(</a:t>
            </a:r>
            <a:r>
              <a:rPr sz="1800" b="1" spc="-5" dirty="0">
                <a:latin typeface="Arial"/>
                <a:cs typeface="Arial"/>
              </a:rPr>
              <a:t>5000</a:t>
            </a:r>
            <a:r>
              <a:rPr sz="1800" b="1" spc="-5" dirty="0">
                <a:solidFill>
                  <a:srgbClr val="000099"/>
                </a:solidFill>
                <a:latin typeface="Arial"/>
                <a:cs typeface="Arial"/>
              </a:rPr>
              <a:t>);  CompteSimple </a:t>
            </a:r>
            <a:r>
              <a:rPr sz="1800" b="1" spc="-5" dirty="0">
                <a:latin typeface="Arial"/>
                <a:cs typeface="Arial"/>
              </a:rPr>
              <a:t>cs2=</a:t>
            </a:r>
            <a:r>
              <a:rPr sz="1800" b="1" spc="-5" dirty="0">
                <a:solidFill>
                  <a:srgbClr val="990000"/>
                </a:solidFill>
                <a:latin typeface="Arial"/>
                <a:cs typeface="Arial"/>
              </a:rPr>
              <a:t>new</a:t>
            </a:r>
            <a:r>
              <a:rPr sz="1800" b="1" spc="-30" dirty="0">
                <a:solidFill>
                  <a:srgbClr val="990000"/>
                </a:solidFill>
                <a:latin typeface="Arial"/>
                <a:cs typeface="Arial"/>
              </a:rPr>
              <a:t> </a:t>
            </a:r>
            <a:r>
              <a:rPr sz="1800" b="1" spc="-5" dirty="0">
                <a:solidFill>
                  <a:srgbClr val="000099"/>
                </a:solidFill>
                <a:latin typeface="Arial"/>
                <a:cs typeface="Arial"/>
              </a:rPr>
              <a:t>CompteSimple();</a:t>
            </a:r>
            <a:endParaRPr sz="1800">
              <a:latin typeface="Arial"/>
              <a:cs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QCM SUR L’HERITAGE </a:t>
            </a:r>
            <a:endParaRPr lang="en-GB" dirty="0"/>
          </a:p>
        </p:txBody>
      </p:sp>
      <p:sp>
        <p:nvSpPr>
          <p:cNvPr id="3" name="Espace réservé du contenu 2"/>
          <p:cNvSpPr>
            <a:spLocks noGrp="1"/>
          </p:cNvSpPr>
          <p:nvPr>
            <p:ph idx="1"/>
          </p:nvPr>
        </p:nvSpPr>
        <p:spPr/>
        <p:txBody>
          <a:bodyPr/>
          <a:lstStyle/>
          <a:p>
            <a:endParaRPr lang="en-GB"/>
          </a:p>
        </p:txBody>
      </p:sp>
    </p:spTree>
    <p:extLst>
      <p:ext uri="{BB962C8B-B14F-4D97-AF65-F5344CB8AC3E}">
        <p14:creationId xmlns:p14="http://schemas.microsoft.com/office/powerpoint/2010/main" val="145860663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TP SUR L’HERITAGE</a:t>
            </a:r>
            <a:endParaRPr lang="en-GB" dirty="0"/>
          </a:p>
        </p:txBody>
      </p:sp>
      <p:sp>
        <p:nvSpPr>
          <p:cNvPr id="3" name="Espace réservé du contenu 2"/>
          <p:cNvSpPr>
            <a:spLocks noGrp="1"/>
          </p:cNvSpPr>
          <p:nvPr>
            <p:ph idx="1"/>
          </p:nvPr>
        </p:nvSpPr>
        <p:spPr/>
        <p:txBody>
          <a:bodyPr/>
          <a:lstStyle/>
          <a:p>
            <a:endParaRPr lang="en-GB"/>
          </a:p>
        </p:txBody>
      </p:sp>
    </p:spTree>
    <p:extLst>
      <p:ext uri="{BB962C8B-B14F-4D97-AF65-F5344CB8AC3E}">
        <p14:creationId xmlns:p14="http://schemas.microsoft.com/office/powerpoint/2010/main" val="288520226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66900" y="1867408"/>
            <a:ext cx="3068955" cy="796925"/>
          </a:xfrm>
          <a:prstGeom prst="rect">
            <a:avLst/>
          </a:prstGeom>
        </p:spPr>
        <p:txBody>
          <a:bodyPr vert="horz" wrap="square" lIns="0" tIns="0" rIns="0" bIns="0" rtlCol="0">
            <a:spAutoFit/>
          </a:bodyPr>
          <a:lstStyle/>
          <a:p>
            <a:pPr marL="12700">
              <a:lnSpc>
                <a:spcPct val="100000"/>
              </a:lnSpc>
            </a:pPr>
            <a:r>
              <a:rPr sz="5000" spc="-5" dirty="0"/>
              <a:t>Accessibilité</a:t>
            </a:r>
            <a:endParaRPr sz="5000"/>
          </a:p>
        </p:txBody>
      </p:sp>
      <p:sp>
        <p:nvSpPr>
          <p:cNvPr id="5" name="object 5"/>
          <p:cNvSpPr txBox="1">
            <a:spLocks noGrp="1"/>
          </p:cNvSpPr>
          <p:nvPr>
            <p:ph type="sldNum" sz="quarter" idx="7"/>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95</a:t>
            </a:fld>
            <a:endParaRPr dirty="0"/>
          </a:p>
        </p:txBody>
      </p:sp>
      <p:sp>
        <p:nvSpPr>
          <p:cNvPr id="3" name="object 3"/>
          <p:cNvSpPr/>
          <p:nvPr/>
        </p:nvSpPr>
        <p:spPr>
          <a:xfrm>
            <a:off x="2755264" y="4312158"/>
            <a:ext cx="6512559" cy="0"/>
          </a:xfrm>
          <a:custGeom>
            <a:avLst/>
            <a:gdLst/>
            <a:ahLst/>
            <a:cxnLst/>
            <a:rect l="l" t="t" r="r" b="b"/>
            <a:pathLst>
              <a:path w="6512559">
                <a:moveTo>
                  <a:pt x="0" y="0"/>
                </a:moveTo>
                <a:lnTo>
                  <a:pt x="6512052" y="0"/>
                </a:lnTo>
              </a:path>
            </a:pathLst>
          </a:custGeom>
          <a:ln w="19812">
            <a:solidFill>
              <a:srgbClr val="CC9900"/>
            </a:solidFill>
          </a:ln>
        </p:spPr>
        <p:txBody>
          <a:bodyPr wrap="square" lIns="0" tIns="0" rIns="0" bIns="0" rtlCol="0"/>
          <a:lstStyle/>
          <a:p>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065">
              <a:lnSpc>
                <a:spcPct val="100000"/>
              </a:lnSpc>
            </a:pPr>
            <a:r>
              <a:rPr spc="-5" dirty="0"/>
              <a:t>Accessibilité</a:t>
            </a:r>
          </a:p>
        </p:txBody>
      </p:sp>
      <p:sp>
        <p:nvSpPr>
          <p:cNvPr id="6" name="object 6"/>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96</a:t>
            </a:fld>
            <a:endParaRPr dirty="0"/>
          </a:p>
        </p:txBody>
      </p:sp>
      <p:sp>
        <p:nvSpPr>
          <p:cNvPr id="3" name="object 3"/>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4" name="object 4"/>
          <p:cNvSpPr txBox="1"/>
          <p:nvPr/>
        </p:nvSpPr>
        <p:spPr>
          <a:xfrm>
            <a:off x="1310017" y="1984755"/>
            <a:ext cx="7908925" cy="4300220"/>
          </a:xfrm>
          <a:prstGeom prst="rect">
            <a:avLst/>
          </a:prstGeom>
        </p:spPr>
        <p:txBody>
          <a:bodyPr vert="horz" wrap="square" lIns="0" tIns="0" rIns="0" bIns="0" rtlCol="0">
            <a:spAutoFit/>
          </a:bodyPr>
          <a:lstStyle/>
          <a:p>
            <a:pPr marL="355600" marR="5080" indent="-342900">
              <a:lnSpc>
                <a:spcPts val="2020"/>
              </a:lnSpc>
              <a:tabLst>
                <a:tab pos="354965" algn="l"/>
              </a:tabLst>
            </a:pPr>
            <a:r>
              <a:rPr sz="1350" spc="-370" dirty="0">
                <a:solidFill>
                  <a:srgbClr val="CC9900"/>
                </a:solidFill>
                <a:latin typeface="Wingdings"/>
                <a:cs typeface="Wingdings"/>
              </a:rPr>
              <a:t></a:t>
            </a:r>
            <a:r>
              <a:rPr sz="1350" spc="-370" dirty="0">
                <a:solidFill>
                  <a:srgbClr val="CC9900"/>
                </a:solidFill>
                <a:latin typeface="Times New Roman"/>
                <a:cs typeface="Times New Roman"/>
              </a:rPr>
              <a:t>	</a:t>
            </a:r>
            <a:r>
              <a:rPr sz="2100" spc="-5" dirty="0">
                <a:latin typeface="Arial"/>
                <a:cs typeface="Arial"/>
              </a:rPr>
              <a:t>Les trois critères permettant d'utiliser une </a:t>
            </a:r>
            <a:r>
              <a:rPr sz="2100" dirty="0">
                <a:latin typeface="Arial"/>
                <a:cs typeface="Arial"/>
              </a:rPr>
              <a:t>classe </a:t>
            </a:r>
            <a:r>
              <a:rPr sz="2100" spc="-5" dirty="0">
                <a:latin typeface="Arial"/>
                <a:cs typeface="Arial"/>
              </a:rPr>
              <a:t>sont</a:t>
            </a:r>
            <a:r>
              <a:rPr sz="2100" spc="-10" dirty="0">
                <a:latin typeface="Arial"/>
                <a:cs typeface="Arial"/>
              </a:rPr>
              <a:t> </a:t>
            </a:r>
            <a:r>
              <a:rPr sz="2100" i="1" spc="-5" dirty="0">
                <a:latin typeface="Arial"/>
                <a:cs typeface="Arial"/>
              </a:rPr>
              <a:t>Qui,</a:t>
            </a:r>
            <a:r>
              <a:rPr sz="2100" i="1" spc="10" dirty="0">
                <a:latin typeface="Arial"/>
                <a:cs typeface="Arial"/>
              </a:rPr>
              <a:t> </a:t>
            </a:r>
            <a:r>
              <a:rPr sz="2100" i="1" spc="-5" dirty="0">
                <a:latin typeface="Arial"/>
                <a:cs typeface="Arial"/>
              </a:rPr>
              <a:t>Quoi, </a:t>
            </a:r>
            <a:r>
              <a:rPr sz="2100" i="1" dirty="0">
                <a:latin typeface="Arial"/>
                <a:cs typeface="Arial"/>
              </a:rPr>
              <a:t> </a:t>
            </a:r>
            <a:r>
              <a:rPr sz="2100" i="1" spc="-5" dirty="0">
                <a:latin typeface="Arial"/>
                <a:cs typeface="Arial"/>
              </a:rPr>
              <a:t>O</a:t>
            </a:r>
            <a:r>
              <a:rPr sz="2100" spc="-5" dirty="0">
                <a:latin typeface="Arial"/>
                <a:cs typeface="Arial"/>
              </a:rPr>
              <a:t>ù. </a:t>
            </a:r>
            <a:r>
              <a:rPr sz="2100" dirty="0">
                <a:latin typeface="Arial"/>
                <a:cs typeface="Arial"/>
              </a:rPr>
              <a:t>Il </a:t>
            </a:r>
            <a:r>
              <a:rPr sz="2100" spc="-5" dirty="0">
                <a:latin typeface="Arial"/>
                <a:cs typeface="Arial"/>
              </a:rPr>
              <a:t>faut donc</a:t>
            </a:r>
            <a:r>
              <a:rPr sz="2100" spc="-70" dirty="0">
                <a:latin typeface="Arial"/>
                <a:cs typeface="Arial"/>
              </a:rPr>
              <a:t> </a:t>
            </a:r>
            <a:r>
              <a:rPr sz="2100" dirty="0">
                <a:latin typeface="Arial"/>
                <a:cs typeface="Arial"/>
              </a:rPr>
              <a:t>:</a:t>
            </a:r>
            <a:endParaRPr sz="2100">
              <a:latin typeface="Arial"/>
              <a:cs typeface="Arial"/>
            </a:endParaRPr>
          </a:p>
          <a:p>
            <a:pPr marL="356870">
              <a:lnSpc>
                <a:spcPct val="100000"/>
              </a:lnSpc>
              <a:spcBef>
                <a:spcPts val="20"/>
              </a:spcBef>
            </a:pPr>
            <a:r>
              <a:rPr sz="1200" spc="-305" dirty="0">
                <a:solidFill>
                  <a:srgbClr val="3B812F"/>
                </a:solidFill>
                <a:latin typeface="Wingdings"/>
                <a:cs typeface="Wingdings"/>
              </a:rPr>
              <a:t></a:t>
            </a:r>
            <a:r>
              <a:rPr sz="1200" spc="590" dirty="0">
                <a:solidFill>
                  <a:srgbClr val="3B812F"/>
                </a:solidFill>
                <a:latin typeface="Times New Roman"/>
                <a:cs typeface="Times New Roman"/>
              </a:rPr>
              <a:t> </a:t>
            </a:r>
            <a:r>
              <a:rPr sz="2000" dirty="0">
                <a:latin typeface="Arial"/>
                <a:cs typeface="Arial"/>
              </a:rPr>
              <a:t>Que </a:t>
            </a:r>
            <a:r>
              <a:rPr sz="2000" spc="-5" dirty="0">
                <a:latin typeface="Arial"/>
                <a:cs typeface="Arial"/>
              </a:rPr>
              <a:t>l'utilisateur </a:t>
            </a:r>
            <a:r>
              <a:rPr sz="2000" dirty="0">
                <a:latin typeface="Arial"/>
                <a:cs typeface="Arial"/>
              </a:rPr>
              <a:t>soit autorisé</a:t>
            </a:r>
            <a:r>
              <a:rPr sz="2000" spc="-120" dirty="0">
                <a:latin typeface="Arial"/>
                <a:cs typeface="Arial"/>
              </a:rPr>
              <a:t> </a:t>
            </a:r>
            <a:r>
              <a:rPr sz="2000" i="1" dirty="0">
                <a:latin typeface="Arial"/>
                <a:cs typeface="Arial"/>
              </a:rPr>
              <a:t>(Qu</a:t>
            </a:r>
            <a:r>
              <a:rPr sz="2000" dirty="0">
                <a:latin typeface="Arial"/>
                <a:cs typeface="Arial"/>
              </a:rPr>
              <a:t>i).</a:t>
            </a:r>
            <a:endParaRPr sz="2000">
              <a:latin typeface="Arial"/>
              <a:cs typeface="Arial"/>
            </a:endParaRPr>
          </a:p>
          <a:p>
            <a:pPr marL="356870">
              <a:lnSpc>
                <a:spcPct val="100000"/>
              </a:lnSpc>
            </a:pPr>
            <a:r>
              <a:rPr sz="1200" spc="-305" dirty="0">
                <a:solidFill>
                  <a:srgbClr val="3B812F"/>
                </a:solidFill>
                <a:latin typeface="Wingdings"/>
                <a:cs typeface="Wingdings"/>
              </a:rPr>
              <a:t></a:t>
            </a:r>
            <a:r>
              <a:rPr sz="1200" spc="600" dirty="0">
                <a:solidFill>
                  <a:srgbClr val="3B812F"/>
                </a:solidFill>
                <a:latin typeface="Times New Roman"/>
                <a:cs typeface="Times New Roman"/>
              </a:rPr>
              <a:t> </a:t>
            </a:r>
            <a:r>
              <a:rPr sz="2000" dirty="0">
                <a:latin typeface="Arial"/>
                <a:cs typeface="Arial"/>
              </a:rPr>
              <a:t>Que </a:t>
            </a:r>
            <a:r>
              <a:rPr sz="2000" spc="-5" dirty="0">
                <a:latin typeface="Arial"/>
                <a:cs typeface="Arial"/>
              </a:rPr>
              <a:t>le type d'utilisation </a:t>
            </a:r>
            <a:r>
              <a:rPr sz="2000" dirty="0">
                <a:latin typeface="Arial"/>
                <a:cs typeface="Arial"/>
              </a:rPr>
              <a:t>souhaité soit autorisé</a:t>
            </a:r>
            <a:r>
              <a:rPr sz="2000" spc="-135" dirty="0">
                <a:latin typeface="Arial"/>
                <a:cs typeface="Arial"/>
              </a:rPr>
              <a:t> </a:t>
            </a:r>
            <a:r>
              <a:rPr sz="2000" i="1" dirty="0">
                <a:latin typeface="Arial"/>
                <a:cs typeface="Arial"/>
              </a:rPr>
              <a:t>(Quo</a:t>
            </a:r>
            <a:r>
              <a:rPr sz="2000" dirty="0">
                <a:latin typeface="Arial"/>
                <a:cs typeface="Arial"/>
              </a:rPr>
              <a:t>i).</a:t>
            </a:r>
            <a:endParaRPr sz="2000">
              <a:latin typeface="Arial"/>
              <a:cs typeface="Arial"/>
            </a:endParaRPr>
          </a:p>
          <a:p>
            <a:pPr marL="356870">
              <a:lnSpc>
                <a:spcPts val="2400"/>
              </a:lnSpc>
            </a:pPr>
            <a:r>
              <a:rPr sz="1200" spc="-305" dirty="0">
                <a:solidFill>
                  <a:srgbClr val="3B812F"/>
                </a:solidFill>
                <a:latin typeface="Wingdings"/>
                <a:cs typeface="Wingdings"/>
              </a:rPr>
              <a:t></a:t>
            </a:r>
            <a:r>
              <a:rPr sz="1200" spc="590" dirty="0">
                <a:solidFill>
                  <a:srgbClr val="3B812F"/>
                </a:solidFill>
                <a:latin typeface="Times New Roman"/>
                <a:cs typeface="Times New Roman"/>
              </a:rPr>
              <a:t> </a:t>
            </a:r>
            <a:r>
              <a:rPr sz="2000" dirty="0">
                <a:latin typeface="Arial"/>
                <a:cs typeface="Arial"/>
              </a:rPr>
              <a:t>Que l'adresse de </a:t>
            </a:r>
            <a:r>
              <a:rPr sz="2000" spc="-5" dirty="0">
                <a:latin typeface="Arial"/>
                <a:cs typeface="Arial"/>
              </a:rPr>
              <a:t>la </a:t>
            </a:r>
            <a:r>
              <a:rPr sz="2000" dirty="0">
                <a:latin typeface="Arial"/>
                <a:cs typeface="Arial"/>
              </a:rPr>
              <a:t>classe soit connue</a:t>
            </a:r>
            <a:r>
              <a:rPr sz="2000" spc="-195" dirty="0">
                <a:latin typeface="Arial"/>
                <a:cs typeface="Arial"/>
              </a:rPr>
              <a:t> </a:t>
            </a:r>
            <a:r>
              <a:rPr sz="2000" i="1" dirty="0">
                <a:latin typeface="Arial"/>
                <a:cs typeface="Arial"/>
              </a:rPr>
              <a:t>(O</a:t>
            </a:r>
            <a:r>
              <a:rPr sz="2000" dirty="0">
                <a:latin typeface="Arial"/>
                <a:cs typeface="Arial"/>
              </a:rPr>
              <a:t>ù).</a:t>
            </a:r>
            <a:endParaRPr sz="2000">
              <a:latin typeface="Arial"/>
              <a:cs typeface="Arial"/>
            </a:endParaRPr>
          </a:p>
          <a:p>
            <a:pPr marL="355600" indent="-342900">
              <a:lnSpc>
                <a:spcPts val="2520"/>
              </a:lnSpc>
              <a:buClr>
                <a:srgbClr val="CC9900"/>
              </a:buClr>
              <a:buSzPct val="64285"/>
              <a:buFont typeface="Wingdings"/>
              <a:buChar char=""/>
              <a:tabLst>
                <a:tab pos="354965" algn="l"/>
                <a:tab pos="355600" algn="l"/>
              </a:tabLst>
            </a:pPr>
            <a:r>
              <a:rPr sz="2100" spc="-5" dirty="0">
                <a:latin typeface="Arial"/>
                <a:cs typeface="Arial"/>
              </a:rPr>
              <a:t>Pour utiliser donc une </a:t>
            </a:r>
            <a:r>
              <a:rPr sz="2100" dirty="0">
                <a:latin typeface="Arial"/>
                <a:cs typeface="Arial"/>
              </a:rPr>
              <a:t>classe, il </a:t>
            </a:r>
            <a:r>
              <a:rPr sz="2100" spc="-5" dirty="0">
                <a:latin typeface="Arial"/>
                <a:cs typeface="Arial"/>
              </a:rPr>
              <a:t>faut</a:t>
            </a:r>
            <a:r>
              <a:rPr sz="2100" spc="-85" dirty="0">
                <a:latin typeface="Arial"/>
                <a:cs typeface="Arial"/>
              </a:rPr>
              <a:t> </a:t>
            </a:r>
            <a:r>
              <a:rPr sz="2100" dirty="0">
                <a:latin typeface="Arial"/>
                <a:cs typeface="Arial"/>
              </a:rPr>
              <a:t>:</a:t>
            </a:r>
            <a:endParaRPr sz="2100">
              <a:latin typeface="Arial"/>
              <a:cs typeface="Arial"/>
            </a:endParaRPr>
          </a:p>
          <a:p>
            <a:pPr marL="356870">
              <a:lnSpc>
                <a:spcPct val="100000"/>
              </a:lnSpc>
              <a:spcBef>
                <a:spcPts val="5"/>
              </a:spcBef>
            </a:pPr>
            <a:r>
              <a:rPr sz="1200" spc="-305" dirty="0">
                <a:solidFill>
                  <a:srgbClr val="3B812F"/>
                </a:solidFill>
                <a:latin typeface="Wingdings"/>
                <a:cs typeface="Wingdings"/>
              </a:rPr>
              <a:t></a:t>
            </a:r>
            <a:r>
              <a:rPr sz="1200" spc="590" dirty="0">
                <a:solidFill>
                  <a:srgbClr val="3B812F"/>
                </a:solidFill>
                <a:latin typeface="Times New Roman"/>
                <a:cs typeface="Times New Roman"/>
              </a:rPr>
              <a:t> </a:t>
            </a:r>
            <a:r>
              <a:rPr sz="2000" dirty="0">
                <a:latin typeface="Arial"/>
                <a:cs typeface="Arial"/>
              </a:rPr>
              <a:t>Connaitre </a:t>
            </a:r>
            <a:r>
              <a:rPr sz="2000" spc="-5" dirty="0">
                <a:latin typeface="Arial"/>
                <a:cs typeface="Arial"/>
              </a:rPr>
              <a:t>le </a:t>
            </a:r>
            <a:r>
              <a:rPr sz="2000" dirty="0">
                <a:latin typeface="Arial"/>
                <a:cs typeface="Arial"/>
              </a:rPr>
              <a:t>package ou se trouve </a:t>
            </a:r>
            <a:r>
              <a:rPr sz="2000" spc="-5" dirty="0">
                <a:latin typeface="Arial"/>
                <a:cs typeface="Arial"/>
              </a:rPr>
              <a:t>la </a:t>
            </a:r>
            <a:r>
              <a:rPr sz="2000" dirty="0">
                <a:latin typeface="Arial"/>
                <a:cs typeface="Arial"/>
              </a:rPr>
              <a:t>classe</a:t>
            </a:r>
            <a:r>
              <a:rPr sz="2000" spc="-180" dirty="0">
                <a:latin typeface="Arial"/>
                <a:cs typeface="Arial"/>
              </a:rPr>
              <a:t> </a:t>
            </a:r>
            <a:r>
              <a:rPr sz="2000" spc="5" dirty="0">
                <a:latin typeface="Arial"/>
                <a:cs typeface="Arial"/>
              </a:rPr>
              <a:t>(</a:t>
            </a:r>
            <a:r>
              <a:rPr sz="2000" i="1" spc="5" dirty="0">
                <a:latin typeface="Arial"/>
                <a:cs typeface="Arial"/>
              </a:rPr>
              <a:t>O</a:t>
            </a:r>
            <a:r>
              <a:rPr sz="2000" spc="5" dirty="0">
                <a:latin typeface="Arial"/>
                <a:cs typeface="Arial"/>
              </a:rPr>
              <a:t>ù)</a:t>
            </a:r>
            <a:endParaRPr sz="2000">
              <a:latin typeface="Arial"/>
              <a:cs typeface="Arial"/>
            </a:endParaRPr>
          </a:p>
          <a:p>
            <a:pPr marL="1035050" lvl="1" indent="-351790">
              <a:lnSpc>
                <a:spcPts val="2155"/>
              </a:lnSpc>
              <a:spcBef>
                <a:spcPts val="5"/>
              </a:spcBef>
              <a:buClr>
                <a:srgbClr val="CC9900"/>
              </a:buClr>
              <a:buSzPct val="63888"/>
              <a:buFont typeface="Wingdings"/>
              <a:buChar char=""/>
              <a:tabLst>
                <a:tab pos="1035050" algn="l"/>
                <a:tab pos="1035685" algn="l"/>
              </a:tabLst>
            </a:pPr>
            <a:r>
              <a:rPr sz="1800" spc="-5" dirty="0">
                <a:latin typeface="Arial"/>
                <a:cs typeface="Arial"/>
              </a:rPr>
              <a:t>Importer la classe en spécifiant son</a:t>
            </a:r>
            <a:r>
              <a:rPr sz="1800" spc="5" dirty="0">
                <a:latin typeface="Arial"/>
                <a:cs typeface="Arial"/>
              </a:rPr>
              <a:t> </a:t>
            </a:r>
            <a:r>
              <a:rPr sz="1800" spc="-10" dirty="0">
                <a:latin typeface="Arial"/>
                <a:cs typeface="Arial"/>
              </a:rPr>
              <a:t>package.</a:t>
            </a:r>
            <a:endParaRPr sz="1800">
              <a:latin typeface="Arial"/>
              <a:cs typeface="Arial"/>
            </a:endParaRPr>
          </a:p>
          <a:p>
            <a:pPr marL="356870">
              <a:lnSpc>
                <a:spcPts val="2395"/>
              </a:lnSpc>
            </a:pPr>
            <a:r>
              <a:rPr sz="1200" spc="-305" dirty="0">
                <a:solidFill>
                  <a:srgbClr val="3B812F"/>
                </a:solidFill>
                <a:latin typeface="Wingdings"/>
                <a:cs typeface="Wingdings"/>
              </a:rPr>
              <a:t></a:t>
            </a:r>
            <a:r>
              <a:rPr sz="1200" spc="595" dirty="0">
                <a:solidFill>
                  <a:srgbClr val="3B812F"/>
                </a:solidFill>
                <a:latin typeface="Times New Roman"/>
                <a:cs typeface="Times New Roman"/>
              </a:rPr>
              <a:t> </a:t>
            </a:r>
            <a:r>
              <a:rPr sz="2000" dirty="0">
                <a:latin typeface="Arial"/>
                <a:cs typeface="Arial"/>
              </a:rPr>
              <a:t>Qu’est ce qu’on peut </a:t>
            </a:r>
            <a:r>
              <a:rPr sz="2000" spc="-5" dirty="0">
                <a:latin typeface="Arial"/>
                <a:cs typeface="Arial"/>
              </a:rPr>
              <a:t>faire avec </a:t>
            </a:r>
            <a:r>
              <a:rPr sz="2000" dirty="0">
                <a:latin typeface="Arial"/>
                <a:cs typeface="Arial"/>
              </a:rPr>
              <a:t>cette</a:t>
            </a:r>
            <a:r>
              <a:rPr sz="2000" spc="-140" dirty="0">
                <a:latin typeface="Arial"/>
                <a:cs typeface="Arial"/>
              </a:rPr>
              <a:t> </a:t>
            </a:r>
            <a:r>
              <a:rPr sz="2000" dirty="0">
                <a:latin typeface="Arial"/>
                <a:cs typeface="Arial"/>
              </a:rPr>
              <a:t>classe:</a:t>
            </a:r>
            <a:endParaRPr sz="2000">
              <a:latin typeface="Arial"/>
              <a:cs typeface="Arial"/>
            </a:endParaRPr>
          </a:p>
          <a:p>
            <a:pPr marL="1035050" lvl="1" indent="-351790">
              <a:lnSpc>
                <a:spcPct val="100000"/>
              </a:lnSpc>
              <a:spcBef>
                <a:spcPts val="5"/>
              </a:spcBef>
              <a:buClr>
                <a:srgbClr val="CC9900"/>
              </a:buClr>
              <a:buSzPct val="63888"/>
              <a:buFont typeface="Wingdings"/>
              <a:buChar char=""/>
              <a:tabLst>
                <a:tab pos="1035050" algn="l"/>
                <a:tab pos="1035685" algn="l"/>
              </a:tabLst>
            </a:pPr>
            <a:r>
              <a:rPr sz="1800" spc="-5" dirty="0">
                <a:latin typeface="Arial"/>
                <a:cs typeface="Arial"/>
              </a:rPr>
              <a:t>Est-ce </a:t>
            </a:r>
            <a:r>
              <a:rPr sz="1800" spc="-10" dirty="0">
                <a:latin typeface="Arial"/>
                <a:cs typeface="Arial"/>
              </a:rPr>
              <a:t>qu’on </a:t>
            </a:r>
            <a:r>
              <a:rPr sz="1800" dirty="0">
                <a:latin typeface="Arial"/>
                <a:cs typeface="Arial"/>
              </a:rPr>
              <a:t>a </a:t>
            </a:r>
            <a:r>
              <a:rPr sz="1800" spc="-5" dirty="0">
                <a:latin typeface="Arial"/>
                <a:cs typeface="Arial"/>
              </a:rPr>
              <a:t>le droit de</a:t>
            </a:r>
            <a:r>
              <a:rPr sz="1800" spc="-35" dirty="0">
                <a:latin typeface="Arial"/>
                <a:cs typeface="Arial"/>
              </a:rPr>
              <a:t> </a:t>
            </a:r>
            <a:r>
              <a:rPr sz="1800" spc="-5" dirty="0">
                <a:latin typeface="Arial"/>
                <a:cs typeface="Arial"/>
              </a:rPr>
              <a:t>l’instancier</a:t>
            </a:r>
            <a:endParaRPr sz="1800">
              <a:latin typeface="Arial"/>
              <a:cs typeface="Arial"/>
            </a:endParaRPr>
          </a:p>
          <a:p>
            <a:pPr marL="1035050" lvl="1" indent="-351790">
              <a:lnSpc>
                <a:spcPct val="100000"/>
              </a:lnSpc>
              <a:buClr>
                <a:srgbClr val="CC9900"/>
              </a:buClr>
              <a:buSzPct val="63888"/>
              <a:buFont typeface="Wingdings"/>
              <a:buChar char=""/>
              <a:tabLst>
                <a:tab pos="1035050" algn="l"/>
                <a:tab pos="1035685" algn="l"/>
              </a:tabLst>
            </a:pPr>
            <a:r>
              <a:rPr sz="1800" spc="-5" dirty="0">
                <a:latin typeface="Arial"/>
                <a:cs typeface="Arial"/>
              </a:rPr>
              <a:t>Est-ce </a:t>
            </a:r>
            <a:r>
              <a:rPr sz="1800" spc="-10" dirty="0">
                <a:latin typeface="Arial"/>
                <a:cs typeface="Arial"/>
              </a:rPr>
              <a:t>qu’on </a:t>
            </a:r>
            <a:r>
              <a:rPr sz="1800" dirty="0">
                <a:latin typeface="Arial"/>
                <a:cs typeface="Arial"/>
              </a:rPr>
              <a:t>a </a:t>
            </a:r>
            <a:r>
              <a:rPr sz="1800" spc="-5" dirty="0">
                <a:latin typeface="Arial"/>
                <a:cs typeface="Arial"/>
              </a:rPr>
              <a:t>le droit </a:t>
            </a:r>
            <a:r>
              <a:rPr sz="1800" spc="-10" dirty="0">
                <a:latin typeface="Arial"/>
                <a:cs typeface="Arial"/>
              </a:rPr>
              <a:t>d’exploiter </a:t>
            </a:r>
            <a:r>
              <a:rPr sz="1800" spc="-5" dirty="0">
                <a:latin typeface="Arial"/>
                <a:cs typeface="Arial"/>
              </a:rPr>
              <a:t>les membres de ses</a:t>
            </a:r>
            <a:r>
              <a:rPr sz="1800" spc="85" dirty="0">
                <a:latin typeface="Arial"/>
                <a:cs typeface="Arial"/>
              </a:rPr>
              <a:t> </a:t>
            </a:r>
            <a:r>
              <a:rPr sz="1800" spc="-5" dirty="0">
                <a:latin typeface="Arial"/>
                <a:cs typeface="Arial"/>
              </a:rPr>
              <a:t>instances</a:t>
            </a:r>
            <a:endParaRPr sz="1800">
              <a:latin typeface="Arial"/>
              <a:cs typeface="Arial"/>
            </a:endParaRPr>
          </a:p>
          <a:p>
            <a:pPr marL="1035050" lvl="1" indent="-351790">
              <a:lnSpc>
                <a:spcPct val="100000"/>
              </a:lnSpc>
              <a:buClr>
                <a:srgbClr val="CC9900"/>
              </a:buClr>
              <a:buSzPct val="63888"/>
              <a:buFont typeface="Wingdings"/>
              <a:buChar char=""/>
              <a:tabLst>
                <a:tab pos="1035050" algn="l"/>
                <a:tab pos="1035685" algn="l"/>
              </a:tabLst>
            </a:pPr>
            <a:r>
              <a:rPr sz="1800" spc="-5" dirty="0">
                <a:latin typeface="Arial"/>
                <a:cs typeface="Arial"/>
              </a:rPr>
              <a:t>Est-ce </a:t>
            </a:r>
            <a:r>
              <a:rPr sz="1800" spc="-10" dirty="0">
                <a:latin typeface="Arial"/>
                <a:cs typeface="Arial"/>
              </a:rPr>
              <a:t>qu’on </a:t>
            </a:r>
            <a:r>
              <a:rPr sz="1800" dirty="0">
                <a:latin typeface="Arial"/>
                <a:cs typeface="Arial"/>
              </a:rPr>
              <a:t>a </a:t>
            </a:r>
            <a:r>
              <a:rPr sz="1800" spc="-5" dirty="0">
                <a:latin typeface="Arial"/>
                <a:cs typeface="Arial"/>
              </a:rPr>
              <a:t>le droit </a:t>
            </a:r>
            <a:r>
              <a:rPr sz="1800" spc="-10" dirty="0">
                <a:latin typeface="Arial"/>
                <a:cs typeface="Arial"/>
              </a:rPr>
              <a:t>d’hériter </a:t>
            </a:r>
            <a:r>
              <a:rPr sz="1800" spc="-5" dirty="0">
                <a:latin typeface="Arial"/>
                <a:cs typeface="Arial"/>
              </a:rPr>
              <a:t>de cette</a:t>
            </a:r>
            <a:r>
              <a:rPr sz="1800" spc="55" dirty="0">
                <a:latin typeface="Arial"/>
                <a:cs typeface="Arial"/>
              </a:rPr>
              <a:t> </a:t>
            </a:r>
            <a:r>
              <a:rPr sz="1800" spc="-5" dirty="0">
                <a:latin typeface="Arial"/>
                <a:cs typeface="Arial"/>
              </a:rPr>
              <a:t>classe.</a:t>
            </a:r>
            <a:endParaRPr sz="1800">
              <a:latin typeface="Arial"/>
              <a:cs typeface="Arial"/>
            </a:endParaRPr>
          </a:p>
          <a:p>
            <a:pPr marL="1035050" lvl="1" indent="-351790">
              <a:lnSpc>
                <a:spcPts val="2155"/>
              </a:lnSpc>
              <a:buClr>
                <a:srgbClr val="CC9900"/>
              </a:buClr>
              <a:buSzPct val="63888"/>
              <a:buFont typeface="Wingdings"/>
              <a:buChar char=""/>
              <a:tabLst>
                <a:tab pos="1035050" algn="l"/>
                <a:tab pos="1035685" algn="l"/>
              </a:tabLst>
            </a:pPr>
            <a:r>
              <a:rPr sz="1800" spc="-5" dirty="0">
                <a:latin typeface="Arial"/>
                <a:cs typeface="Arial"/>
              </a:rPr>
              <a:t>Est-ce </a:t>
            </a:r>
            <a:r>
              <a:rPr sz="1800" spc="-10" dirty="0">
                <a:latin typeface="Arial"/>
                <a:cs typeface="Arial"/>
              </a:rPr>
              <a:t>qu’elle contient des </a:t>
            </a:r>
            <a:r>
              <a:rPr sz="1800" spc="-5" dirty="0">
                <a:latin typeface="Arial"/>
                <a:cs typeface="Arial"/>
              </a:rPr>
              <a:t>membres</a:t>
            </a:r>
            <a:r>
              <a:rPr sz="1800" spc="60" dirty="0">
                <a:latin typeface="Arial"/>
                <a:cs typeface="Arial"/>
              </a:rPr>
              <a:t> </a:t>
            </a:r>
            <a:r>
              <a:rPr sz="1800" spc="-5" dirty="0">
                <a:latin typeface="Arial"/>
                <a:cs typeface="Arial"/>
              </a:rPr>
              <a:t>statiques</a:t>
            </a:r>
            <a:endParaRPr sz="1800">
              <a:latin typeface="Arial"/>
              <a:cs typeface="Arial"/>
            </a:endParaRPr>
          </a:p>
          <a:p>
            <a:pPr marL="683260" marR="842644" indent="-326390">
              <a:lnSpc>
                <a:spcPct val="80000"/>
              </a:lnSpc>
              <a:spcBef>
                <a:spcPts val="475"/>
              </a:spcBef>
              <a:tabLst>
                <a:tab pos="751205" algn="l"/>
              </a:tabLst>
            </a:pPr>
            <a:r>
              <a:rPr sz="1200" spc="-305" dirty="0">
                <a:solidFill>
                  <a:srgbClr val="3B812F"/>
                </a:solidFill>
                <a:latin typeface="Wingdings"/>
                <a:cs typeface="Wingdings"/>
              </a:rPr>
              <a:t></a:t>
            </a:r>
            <a:r>
              <a:rPr sz="1200" spc="-305" dirty="0">
                <a:solidFill>
                  <a:srgbClr val="3B812F"/>
                </a:solidFill>
                <a:latin typeface="Times New Roman"/>
                <a:cs typeface="Times New Roman"/>
              </a:rPr>
              <a:t>		</a:t>
            </a:r>
            <a:r>
              <a:rPr sz="2000" dirty="0">
                <a:latin typeface="Arial"/>
                <a:cs typeface="Arial"/>
              </a:rPr>
              <a:t>Connaitre qui a </a:t>
            </a:r>
            <a:r>
              <a:rPr sz="2000" spc="-5" dirty="0">
                <a:latin typeface="Arial"/>
                <a:cs typeface="Arial"/>
              </a:rPr>
              <a:t>le </a:t>
            </a:r>
            <a:r>
              <a:rPr sz="2000" dirty="0">
                <a:latin typeface="Arial"/>
                <a:cs typeface="Arial"/>
              </a:rPr>
              <a:t>droit d’accéder aux membres</a:t>
            </a:r>
            <a:r>
              <a:rPr sz="2000" spc="-180" dirty="0">
                <a:latin typeface="Arial"/>
                <a:cs typeface="Arial"/>
              </a:rPr>
              <a:t> </a:t>
            </a:r>
            <a:r>
              <a:rPr sz="2000" dirty="0">
                <a:latin typeface="Arial"/>
                <a:cs typeface="Arial"/>
              </a:rPr>
              <a:t>de</a:t>
            </a:r>
            <a:r>
              <a:rPr sz="2000" spc="-20" dirty="0">
                <a:latin typeface="Arial"/>
                <a:cs typeface="Arial"/>
              </a:rPr>
              <a:t> </a:t>
            </a:r>
            <a:r>
              <a:rPr sz="2000" dirty="0">
                <a:latin typeface="Arial"/>
                <a:cs typeface="Arial"/>
              </a:rPr>
              <a:t>cette  instance.</a:t>
            </a:r>
            <a:endParaRPr sz="2000">
              <a:latin typeface="Arial"/>
              <a:cs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b="1" spc="-5" dirty="0">
                <a:latin typeface="Garamond"/>
                <a:cs typeface="Garamond"/>
              </a:rPr>
              <a:t>Les packages</a:t>
            </a:r>
            <a:r>
              <a:rPr b="1" spc="-40" dirty="0">
                <a:latin typeface="Garamond"/>
                <a:cs typeface="Garamond"/>
              </a:rPr>
              <a:t> </a:t>
            </a:r>
            <a:r>
              <a:rPr b="1" spc="-5" dirty="0">
                <a:latin typeface="Garamond"/>
                <a:cs typeface="Garamond"/>
              </a:rPr>
              <a:t>(Où)</a:t>
            </a:r>
          </a:p>
        </p:txBody>
      </p:sp>
      <p:sp>
        <p:nvSpPr>
          <p:cNvPr id="6" name="object 6"/>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97</a:t>
            </a:fld>
            <a:endParaRPr dirty="0"/>
          </a:p>
        </p:txBody>
      </p:sp>
      <p:sp>
        <p:nvSpPr>
          <p:cNvPr id="3" name="object 3"/>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4" name="object 4"/>
          <p:cNvSpPr txBox="1"/>
          <p:nvPr/>
        </p:nvSpPr>
        <p:spPr>
          <a:xfrm>
            <a:off x="734543" y="1931590"/>
            <a:ext cx="9717557" cy="3693319"/>
          </a:xfrm>
          <a:prstGeom prst="rect">
            <a:avLst/>
          </a:prstGeom>
        </p:spPr>
        <p:txBody>
          <a:bodyPr vert="horz" wrap="square" lIns="0" tIns="0" rIns="0" bIns="0" rtlCol="0">
            <a:spAutoFit/>
          </a:bodyPr>
          <a:lstStyle/>
          <a:p>
            <a:pPr marL="355600" marR="535940" indent="-342900">
              <a:lnSpc>
                <a:spcPct val="80000"/>
              </a:lnSpc>
              <a:buClr>
                <a:srgbClr val="CC9900"/>
              </a:buClr>
              <a:buSzPct val="64000"/>
              <a:buFont typeface="Wingdings"/>
              <a:buChar char=""/>
              <a:tabLst>
                <a:tab pos="355600" algn="l"/>
              </a:tabLst>
            </a:pPr>
            <a:r>
              <a:rPr sz="2500" spc="-5" dirty="0">
                <a:latin typeface="Arial"/>
                <a:cs typeface="Arial"/>
              </a:rPr>
              <a:t>Nous avons souvent utilisé la classe System pour  afficher un message : </a:t>
            </a:r>
            <a:r>
              <a:rPr sz="2500" b="1" spc="-5" dirty="0">
                <a:latin typeface="Arial"/>
                <a:cs typeface="Arial"/>
              </a:rPr>
              <a:t>System.out.prinln()</a:t>
            </a:r>
            <a:r>
              <a:rPr sz="2500" b="1" spc="40" dirty="0">
                <a:latin typeface="Arial"/>
                <a:cs typeface="Arial"/>
              </a:rPr>
              <a:t> </a:t>
            </a:r>
            <a:r>
              <a:rPr sz="2500" b="1" spc="-5" dirty="0">
                <a:latin typeface="Arial"/>
                <a:cs typeface="Arial"/>
              </a:rPr>
              <a:t>,</a:t>
            </a:r>
            <a:endParaRPr sz="2500" dirty="0">
              <a:latin typeface="Arial"/>
              <a:cs typeface="Arial"/>
            </a:endParaRPr>
          </a:p>
          <a:p>
            <a:pPr marL="355600" marR="5080" indent="-342900">
              <a:lnSpc>
                <a:spcPct val="80000"/>
              </a:lnSpc>
              <a:spcBef>
                <a:spcPts val="600"/>
              </a:spcBef>
              <a:buClr>
                <a:srgbClr val="CC9900"/>
              </a:buClr>
              <a:buSzPct val="64000"/>
              <a:buFont typeface="Wingdings"/>
              <a:buChar char=""/>
              <a:tabLst>
                <a:tab pos="355600" algn="l"/>
                <a:tab pos="2455545" algn="l"/>
              </a:tabLst>
            </a:pPr>
            <a:r>
              <a:rPr sz="2500" spc="-5" dirty="0">
                <a:latin typeface="Arial"/>
                <a:cs typeface="Arial"/>
              </a:rPr>
              <a:t>En consultant la documentation de java, nous allons  constater</a:t>
            </a:r>
            <a:r>
              <a:rPr sz="2500" spc="5" dirty="0">
                <a:latin typeface="Arial"/>
                <a:cs typeface="Arial"/>
              </a:rPr>
              <a:t> </a:t>
            </a:r>
            <a:r>
              <a:rPr sz="2500" spc="-5" dirty="0">
                <a:latin typeface="Arial"/>
                <a:cs typeface="Arial"/>
              </a:rPr>
              <a:t>que	le chemin d ’accès complet à</a:t>
            </a:r>
            <a:r>
              <a:rPr sz="2500" spc="10" dirty="0">
                <a:latin typeface="Arial"/>
                <a:cs typeface="Arial"/>
              </a:rPr>
              <a:t> </a:t>
            </a:r>
            <a:r>
              <a:rPr sz="2500" spc="-5" dirty="0">
                <a:latin typeface="Arial"/>
                <a:cs typeface="Arial"/>
              </a:rPr>
              <a:t>la classe  </a:t>
            </a:r>
            <a:r>
              <a:rPr sz="2500" spc="-5" dirty="0">
                <a:solidFill>
                  <a:srgbClr val="00B050"/>
                </a:solidFill>
                <a:latin typeface="Arial"/>
                <a:cs typeface="Arial"/>
              </a:rPr>
              <a:t>System</a:t>
            </a:r>
            <a:r>
              <a:rPr sz="2500" spc="-5" dirty="0">
                <a:latin typeface="Arial"/>
                <a:cs typeface="Arial"/>
              </a:rPr>
              <a:t> est</a:t>
            </a:r>
            <a:r>
              <a:rPr sz="2500" spc="-25" dirty="0">
                <a:latin typeface="Arial"/>
                <a:cs typeface="Arial"/>
              </a:rPr>
              <a:t> </a:t>
            </a:r>
            <a:r>
              <a:rPr sz="2500" spc="-5" dirty="0">
                <a:latin typeface="Arial"/>
                <a:cs typeface="Arial"/>
              </a:rPr>
              <a:t>java.lang.System.</a:t>
            </a:r>
            <a:endParaRPr sz="2500" dirty="0">
              <a:latin typeface="Arial"/>
              <a:cs typeface="Arial"/>
            </a:endParaRPr>
          </a:p>
          <a:p>
            <a:pPr marL="355600" marR="55880" indent="-342900">
              <a:lnSpc>
                <a:spcPct val="80000"/>
              </a:lnSpc>
              <a:spcBef>
                <a:spcPts val="600"/>
              </a:spcBef>
              <a:buClr>
                <a:srgbClr val="CC9900"/>
              </a:buClr>
              <a:buSzPct val="64000"/>
              <a:buFont typeface="Wingdings"/>
              <a:buChar char=""/>
              <a:tabLst>
                <a:tab pos="355600" algn="l"/>
              </a:tabLst>
            </a:pPr>
            <a:r>
              <a:rPr sz="2500" spc="-5" dirty="0">
                <a:latin typeface="Arial"/>
                <a:cs typeface="Arial"/>
              </a:rPr>
              <a:t>La classe </a:t>
            </a:r>
            <a:r>
              <a:rPr sz="2500" spc="-5" dirty="0">
                <a:solidFill>
                  <a:srgbClr val="00B050"/>
                </a:solidFill>
                <a:latin typeface="Arial"/>
                <a:cs typeface="Arial"/>
              </a:rPr>
              <a:t>System</a:t>
            </a:r>
            <a:r>
              <a:rPr sz="2500" spc="-5" dirty="0">
                <a:latin typeface="Arial"/>
                <a:cs typeface="Arial"/>
              </a:rPr>
              <a:t> étant stockée dans le sous dossier  </a:t>
            </a:r>
            <a:r>
              <a:rPr sz="2500" spc="-5" dirty="0">
                <a:solidFill>
                  <a:srgbClr val="0070C0"/>
                </a:solidFill>
                <a:latin typeface="Arial"/>
                <a:cs typeface="Arial"/>
              </a:rPr>
              <a:t>lang</a:t>
            </a:r>
            <a:r>
              <a:rPr sz="2500" spc="-5" dirty="0">
                <a:latin typeface="Arial"/>
                <a:cs typeface="Arial"/>
              </a:rPr>
              <a:t> du dossier</a:t>
            </a:r>
            <a:r>
              <a:rPr sz="2500" spc="-70" dirty="0">
                <a:latin typeface="Arial"/>
                <a:cs typeface="Arial"/>
              </a:rPr>
              <a:t> </a:t>
            </a:r>
            <a:r>
              <a:rPr sz="2500" spc="-5" dirty="0">
                <a:solidFill>
                  <a:srgbClr val="C00000"/>
                </a:solidFill>
                <a:latin typeface="Arial"/>
                <a:cs typeface="Arial"/>
              </a:rPr>
              <a:t>java</a:t>
            </a:r>
            <a:r>
              <a:rPr sz="2500" spc="-5" dirty="0">
                <a:latin typeface="Arial"/>
                <a:cs typeface="Arial"/>
              </a:rPr>
              <a:t>.</a:t>
            </a:r>
            <a:endParaRPr sz="2500" dirty="0">
              <a:latin typeface="Arial"/>
              <a:cs typeface="Arial"/>
            </a:endParaRPr>
          </a:p>
          <a:p>
            <a:pPr marL="355600" marR="41275" indent="-342900">
              <a:lnSpc>
                <a:spcPct val="80000"/>
              </a:lnSpc>
              <a:spcBef>
                <a:spcPts val="600"/>
              </a:spcBef>
              <a:buClr>
                <a:srgbClr val="CC9900"/>
              </a:buClr>
              <a:buSzPct val="64000"/>
              <a:buFont typeface="Wingdings"/>
              <a:buChar char=""/>
              <a:tabLst>
                <a:tab pos="355600" algn="l"/>
              </a:tabLst>
            </a:pPr>
            <a:r>
              <a:rPr sz="2500" spc="-5" dirty="0">
                <a:latin typeface="Arial"/>
                <a:cs typeface="Arial"/>
              </a:rPr>
              <a:t>java.lang.System est le chemin d ’accès qui présente  la particularité d ’utiliser un point « . » comme  séparateur.</a:t>
            </a:r>
            <a:endParaRPr sz="2500" dirty="0">
              <a:latin typeface="Arial"/>
              <a:cs typeface="Arial"/>
            </a:endParaRPr>
          </a:p>
          <a:p>
            <a:pPr marL="355600" indent="-342900">
              <a:lnSpc>
                <a:spcPts val="2700"/>
              </a:lnSpc>
              <a:buClr>
                <a:srgbClr val="CC9900"/>
              </a:buClr>
              <a:buSzPct val="64000"/>
              <a:buFont typeface="Wingdings"/>
              <a:buChar char=""/>
              <a:tabLst>
                <a:tab pos="355600" algn="l"/>
              </a:tabLst>
            </a:pPr>
            <a:r>
              <a:rPr lang="fr-FR" sz="2500" spc="-5" dirty="0">
                <a:latin typeface="Arial"/>
                <a:cs typeface="Arial"/>
              </a:rPr>
              <a:t>j</a:t>
            </a:r>
            <a:r>
              <a:rPr sz="2500" spc="-5" dirty="0" err="1">
                <a:latin typeface="Arial"/>
                <a:cs typeface="Arial"/>
              </a:rPr>
              <a:t>ava.lang</a:t>
            </a:r>
            <a:r>
              <a:rPr sz="2500" spc="-5" dirty="0">
                <a:latin typeface="Arial"/>
                <a:cs typeface="Arial"/>
              </a:rPr>
              <a:t> qui contient la classe System est</a:t>
            </a:r>
            <a:r>
              <a:rPr sz="2500" spc="20" dirty="0">
                <a:latin typeface="Arial"/>
                <a:cs typeface="Arial"/>
              </a:rPr>
              <a:t> </a:t>
            </a:r>
            <a:r>
              <a:rPr sz="2500" spc="-5" dirty="0">
                <a:latin typeface="Arial"/>
                <a:cs typeface="Arial"/>
              </a:rPr>
              <a:t>appelé</a:t>
            </a:r>
            <a:endParaRPr sz="2500" dirty="0">
              <a:latin typeface="Arial"/>
              <a:cs typeface="Arial"/>
            </a:endParaRPr>
          </a:p>
          <a:p>
            <a:pPr marL="355600">
              <a:lnSpc>
                <a:spcPts val="2700"/>
              </a:lnSpc>
            </a:pPr>
            <a:r>
              <a:rPr sz="2500" spc="-5" dirty="0">
                <a:latin typeface="Arial"/>
                <a:cs typeface="Arial"/>
              </a:rPr>
              <a:t>« </a:t>
            </a:r>
            <a:r>
              <a:rPr sz="2500" b="1" spc="-5" dirty="0">
                <a:latin typeface="Arial"/>
                <a:cs typeface="Arial"/>
              </a:rPr>
              <a:t>package</a:t>
            </a:r>
            <a:r>
              <a:rPr sz="2500" b="1" spc="-105" dirty="0">
                <a:latin typeface="Arial"/>
                <a:cs typeface="Arial"/>
              </a:rPr>
              <a:t> </a:t>
            </a:r>
            <a:r>
              <a:rPr sz="2500" spc="-5" dirty="0">
                <a:latin typeface="Arial"/>
                <a:cs typeface="Arial"/>
              </a:rPr>
              <a:t>»</a:t>
            </a:r>
            <a:endParaRPr sz="2500" dirty="0">
              <a:latin typeface="Arial"/>
              <a:cs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5928" y="568451"/>
            <a:ext cx="8239125" cy="619125"/>
          </a:xfrm>
          <a:custGeom>
            <a:avLst/>
            <a:gdLst/>
            <a:ahLst/>
            <a:cxnLst/>
            <a:rect l="l" t="t" r="r" b="b"/>
            <a:pathLst>
              <a:path w="8239125" h="619125">
                <a:moveTo>
                  <a:pt x="8238736" y="0"/>
                </a:moveTo>
                <a:lnTo>
                  <a:pt x="0" y="0"/>
                </a:lnTo>
                <a:lnTo>
                  <a:pt x="0" y="618744"/>
                </a:lnTo>
                <a:lnTo>
                  <a:pt x="19812" y="618744"/>
                </a:lnTo>
                <a:lnTo>
                  <a:pt x="19812" y="19812"/>
                </a:lnTo>
                <a:lnTo>
                  <a:pt x="9143" y="19812"/>
                </a:lnTo>
                <a:lnTo>
                  <a:pt x="19812" y="9144"/>
                </a:lnTo>
                <a:lnTo>
                  <a:pt x="8238736" y="9144"/>
                </a:lnTo>
                <a:lnTo>
                  <a:pt x="8238736" y="0"/>
                </a:lnTo>
                <a:close/>
              </a:path>
              <a:path w="8239125" h="619125">
                <a:moveTo>
                  <a:pt x="19812" y="9144"/>
                </a:moveTo>
                <a:lnTo>
                  <a:pt x="9143" y="19812"/>
                </a:lnTo>
                <a:lnTo>
                  <a:pt x="19812" y="19812"/>
                </a:lnTo>
                <a:lnTo>
                  <a:pt x="19812" y="9144"/>
                </a:lnTo>
                <a:close/>
              </a:path>
              <a:path w="8239125" h="619125">
                <a:moveTo>
                  <a:pt x="8238736" y="9144"/>
                </a:moveTo>
                <a:lnTo>
                  <a:pt x="19812" y="9144"/>
                </a:lnTo>
                <a:lnTo>
                  <a:pt x="19812" y="19812"/>
                </a:lnTo>
                <a:lnTo>
                  <a:pt x="8238736" y="19812"/>
                </a:lnTo>
                <a:lnTo>
                  <a:pt x="8238736" y="9144"/>
                </a:lnTo>
                <a:close/>
              </a:path>
            </a:pathLst>
          </a:custGeom>
          <a:solidFill>
            <a:srgbClr val="CC9900"/>
          </a:solidFill>
        </p:spPr>
        <p:txBody>
          <a:bodyPr wrap="square" lIns="0" tIns="0" rIns="0" bIns="0" rtlCol="0"/>
          <a:lstStyle/>
          <a:p>
            <a:endParaRPr/>
          </a:p>
        </p:txBody>
      </p:sp>
      <p:sp>
        <p:nvSpPr>
          <p:cNvPr id="3" name="object 3"/>
          <p:cNvSpPr txBox="1">
            <a:spLocks noGrp="1"/>
          </p:cNvSpPr>
          <p:nvPr>
            <p:ph type="title"/>
          </p:nvPr>
        </p:nvSpPr>
        <p:spPr>
          <a:xfrm>
            <a:off x="1154814" y="130029"/>
            <a:ext cx="9223058" cy="1460574"/>
          </a:xfrm>
          <a:prstGeom prst="rect">
            <a:avLst/>
          </a:prstGeom>
        </p:spPr>
        <p:txBody>
          <a:bodyPr vert="horz" wrap="square" lIns="0" tIns="0" rIns="0" bIns="0" rtlCol="0">
            <a:spAutoFit/>
          </a:bodyPr>
          <a:lstStyle/>
          <a:p>
            <a:pPr marL="12700">
              <a:lnSpc>
                <a:spcPct val="100000"/>
              </a:lnSpc>
            </a:pPr>
            <a:r>
              <a:rPr b="1" spc="-5" dirty="0">
                <a:latin typeface="Garamond"/>
                <a:cs typeface="Garamond"/>
              </a:rPr>
              <a:t>Les packages</a:t>
            </a:r>
            <a:r>
              <a:rPr b="1" spc="-40" dirty="0">
                <a:latin typeface="Garamond"/>
                <a:cs typeface="Garamond"/>
              </a:rPr>
              <a:t> </a:t>
            </a:r>
            <a:r>
              <a:rPr b="1" spc="-5" dirty="0">
                <a:latin typeface="Garamond"/>
                <a:cs typeface="Garamond"/>
              </a:rPr>
              <a:t>(Où)</a:t>
            </a:r>
          </a:p>
        </p:txBody>
      </p:sp>
      <p:sp>
        <p:nvSpPr>
          <p:cNvPr id="9" name="object 9"/>
          <p:cNvSpPr txBox="1">
            <a:spLocks noGrp="1"/>
          </p:cNvSpPr>
          <p:nvPr>
            <p:ph type="sldNum" sz="quarter" idx="7"/>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98</a:t>
            </a:fld>
            <a:endParaRPr dirty="0"/>
          </a:p>
        </p:txBody>
      </p:sp>
      <p:sp>
        <p:nvSpPr>
          <p:cNvPr id="4" name="object 4"/>
          <p:cNvSpPr/>
          <p:nvPr/>
        </p:nvSpPr>
        <p:spPr>
          <a:xfrm>
            <a:off x="3617848" y="1618488"/>
            <a:ext cx="5689091" cy="215950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098683" y="1618488"/>
            <a:ext cx="2645664" cy="157581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231272" y="6521957"/>
            <a:ext cx="8229600" cy="0"/>
          </a:xfrm>
          <a:custGeom>
            <a:avLst/>
            <a:gdLst/>
            <a:ahLst/>
            <a:cxnLst/>
            <a:rect l="l" t="t" r="r" b="b"/>
            <a:pathLst>
              <a:path w="8229600">
                <a:moveTo>
                  <a:pt x="0" y="0"/>
                </a:moveTo>
                <a:lnTo>
                  <a:pt x="8229600" y="0"/>
                </a:lnTo>
              </a:path>
            </a:pathLst>
          </a:custGeom>
          <a:ln w="19812">
            <a:solidFill>
              <a:srgbClr val="CC9900"/>
            </a:solidFill>
          </a:ln>
        </p:spPr>
        <p:txBody>
          <a:bodyPr wrap="square" lIns="0" tIns="0" rIns="0" bIns="0" rtlCol="0"/>
          <a:lstStyle/>
          <a:p>
            <a:endParaRPr/>
          </a:p>
        </p:txBody>
      </p:sp>
      <p:sp>
        <p:nvSpPr>
          <p:cNvPr id="7" name="object 7"/>
          <p:cNvSpPr/>
          <p:nvPr/>
        </p:nvSpPr>
        <p:spPr>
          <a:xfrm>
            <a:off x="3617848" y="3777996"/>
            <a:ext cx="5689091" cy="2057399"/>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b="1" spc="-5" dirty="0">
                <a:latin typeface="Garamond"/>
                <a:cs typeface="Garamond"/>
              </a:rPr>
              <a:t>Les packages</a:t>
            </a:r>
            <a:r>
              <a:rPr b="1" spc="-40" dirty="0">
                <a:latin typeface="Garamond"/>
                <a:cs typeface="Garamond"/>
              </a:rPr>
              <a:t> </a:t>
            </a:r>
            <a:r>
              <a:rPr b="1" spc="-5" dirty="0">
                <a:latin typeface="Garamond"/>
                <a:cs typeface="Garamond"/>
              </a:rPr>
              <a:t>(Où)</a:t>
            </a:r>
          </a:p>
        </p:txBody>
      </p:sp>
      <p:sp>
        <p:nvSpPr>
          <p:cNvPr id="5" name="object 5"/>
          <p:cNvSpPr txBox="1">
            <a:spLocks noGrp="1"/>
          </p:cNvSpPr>
          <p:nvPr>
            <p:ph type="sldNum" sz="quarter" idx="12"/>
          </p:nvPr>
        </p:nvSpPr>
        <p:spPr>
          <a:prstGeom prst="rect">
            <a:avLst/>
          </a:prstGeom>
        </p:spPr>
        <p:txBody>
          <a:bodyPr vert="horz" wrap="square" lIns="0" tIns="220563" rIns="0" bIns="0" rtlCol="0">
            <a:spAutoFit/>
          </a:bodyPr>
          <a:lstStyle/>
          <a:p>
            <a:pPr marL="2115820">
              <a:lnSpc>
                <a:spcPts val="1260"/>
              </a:lnSpc>
            </a:pPr>
            <a:fld id="{81D60167-4931-47E6-BA6A-407CBD079E47}" type="slidenum">
              <a:rPr dirty="0"/>
              <a:t>99</a:t>
            </a:fld>
            <a:endParaRPr dirty="0"/>
          </a:p>
        </p:txBody>
      </p:sp>
      <p:sp>
        <p:nvSpPr>
          <p:cNvPr id="3" name="object 3"/>
          <p:cNvSpPr txBox="1"/>
          <p:nvPr/>
        </p:nvSpPr>
        <p:spPr>
          <a:xfrm>
            <a:off x="1218572" y="1308100"/>
            <a:ext cx="8343265" cy="5228590"/>
          </a:xfrm>
          <a:prstGeom prst="rect">
            <a:avLst/>
          </a:prstGeom>
        </p:spPr>
        <p:txBody>
          <a:bodyPr vert="horz" wrap="square" lIns="0" tIns="0" rIns="0" bIns="0" rtlCol="0">
            <a:spAutoFit/>
          </a:bodyPr>
          <a:lstStyle/>
          <a:p>
            <a:pPr marL="384175" indent="-342900">
              <a:lnSpc>
                <a:spcPct val="100000"/>
              </a:lnSpc>
              <a:buClr>
                <a:srgbClr val="CC9900"/>
              </a:buClr>
              <a:buSzPct val="65000"/>
              <a:buFont typeface="Wingdings"/>
              <a:buChar char=""/>
              <a:tabLst>
                <a:tab pos="384175" algn="l"/>
                <a:tab pos="384810" algn="l"/>
              </a:tabLst>
            </a:pPr>
            <a:r>
              <a:rPr sz="2000" dirty="0">
                <a:latin typeface="Arial"/>
                <a:cs typeface="Arial"/>
              </a:rPr>
              <a:t>Notion de</a:t>
            </a:r>
            <a:r>
              <a:rPr sz="2000" spc="-114" dirty="0">
                <a:latin typeface="Arial"/>
                <a:cs typeface="Arial"/>
              </a:rPr>
              <a:t> </a:t>
            </a:r>
            <a:r>
              <a:rPr sz="2000" dirty="0">
                <a:latin typeface="Arial"/>
                <a:cs typeface="Arial"/>
              </a:rPr>
              <a:t>package:</a:t>
            </a:r>
            <a:endParaRPr sz="2000">
              <a:latin typeface="Arial"/>
              <a:cs typeface="Arial"/>
            </a:endParaRPr>
          </a:p>
          <a:p>
            <a:pPr marL="386080">
              <a:lnSpc>
                <a:spcPct val="100000"/>
              </a:lnSpc>
              <a:spcBef>
                <a:spcPts val="5"/>
              </a:spcBef>
            </a:pPr>
            <a:r>
              <a:rPr sz="1100" spc="-290" dirty="0">
                <a:solidFill>
                  <a:srgbClr val="3B812F"/>
                </a:solidFill>
                <a:latin typeface="Wingdings"/>
                <a:cs typeface="Wingdings"/>
              </a:rPr>
              <a:t></a:t>
            </a:r>
            <a:r>
              <a:rPr sz="1100" spc="655" dirty="0">
                <a:solidFill>
                  <a:srgbClr val="3B812F"/>
                </a:solidFill>
                <a:latin typeface="Times New Roman"/>
                <a:cs typeface="Times New Roman"/>
              </a:rPr>
              <a:t> </a:t>
            </a:r>
            <a:r>
              <a:rPr sz="1900" spc="-5" dirty="0">
                <a:latin typeface="Arial"/>
                <a:cs typeface="Arial"/>
              </a:rPr>
              <a:t>Java dispose d'un mécanisme pour la recherche des</a:t>
            </a:r>
            <a:r>
              <a:rPr sz="1900" spc="215" dirty="0">
                <a:latin typeface="Arial"/>
                <a:cs typeface="Arial"/>
              </a:rPr>
              <a:t> </a:t>
            </a:r>
            <a:r>
              <a:rPr sz="1900" spc="-5" dirty="0">
                <a:latin typeface="Arial"/>
                <a:cs typeface="Arial"/>
              </a:rPr>
              <a:t>classes.</a:t>
            </a:r>
            <a:endParaRPr sz="1900">
              <a:latin typeface="Arial"/>
              <a:cs typeface="Arial"/>
            </a:endParaRPr>
          </a:p>
          <a:p>
            <a:pPr marL="386080">
              <a:lnSpc>
                <a:spcPct val="100000"/>
              </a:lnSpc>
            </a:pPr>
            <a:r>
              <a:rPr sz="1100" spc="-245" dirty="0">
                <a:solidFill>
                  <a:srgbClr val="3B812F"/>
                </a:solidFill>
                <a:latin typeface="Wingdings"/>
                <a:cs typeface="Wingdings"/>
              </a:rPr>
              <a:t></a:t>
            </a:r>
            <a:r>
              <a:rPr sz="1100" spc="-245" dirty="0">
                <a:solidFill>
                  <a:srgbClr val="3B812F"/>
                </a:solidFill>
                <a:latin typeface="Times New Roman"/>
                <a:cs typeface="Times New Roman"/>
              </a:rPr>
              <a:t>                             </a:t>
            </a:r>
            <a:r>
              <a:rPr sz="1100" spc="-215" dirty="0">
                <a:solidFill>
                  <a:srgbClr val="3B812F"/>
                </a:solidFill>
                <a:latin typeface="Times New Roman"/>
                <a:cs typeface="Times New Roman"/>
              </a:rPr>
              <a:t> </a:t>
            </a:r>
            <a:r>
              <a:rPr sz="1900" spc="-5" dirty="0">
                <a:latin typeface="Arial"/>
                <a:cs typeface="Arial"/>
              </a:rPr>
              <a:t>Au moment de l’exécution, La JVM recherche les classes en priorité</a:t>
            </a:r>
            <a:r>
              <a:rPr sz="1900" spc="265" dirty="0">
                <a:latin typeface="Arial"/>
                <a:cs typeface="Arial"/>
              </a:rPr>
              <a:t> </a:t>
            </a:r>
            <a:r>
              <a:rPr sz="1900" spc="-5" dirty="0">
                <a:latin typeface="Arial"/>
                <a:cs typeface="Arial"/>
              </a:rPr>
              <a:t>:</a:t>
            </a:r>
            <a:endParaRPr sz="1900">
              <a:latin typeface="Arial"/>
              <a:cs typeface="Arial"/>
            </a:endParaRPr>
          </a:p>
          <a:p>
            <a:pPr marL="1064260" marR="575310" lvl="1" indent="-352425">
              <a:lnSpc>
                <a:spcPct val="80000"/>
              </a:lnSpc>
              <a:spcBef>
                <a:spcPts val="434"/>
              </a:spcBef>
              <a:buClr>
                <a:srgbClr val="CC9900"/>
              </a:buClr>
              <a:buSzPct val="63888"/>
              <a:buFont typeface="Wingdings"/>
              <a:buChar char=""/>
              <a:tabLst>
                <a:tab pos="1063625" algn="l"/>
                <a:tab pos="1064260" algn="l"/>
              </a:tabLst>
            </a:pPr>
            <a:r>
              <a:rPr sz="1800" spc="-10" dirty="0">
                <a:latin typeface="Arial"/>
                <a:cs typeface="Arial"/>
              </a:rPr>
              <a:t>Dans </a:t>
            </a:r>
            <a:r>
              <a:rPr sz="1800" spc="-5" dirty="0">
                <a:latin typeface="Arial"/>
                <a:cs typeface="Arial"/>
              </a:rPr>
              <a:t>le répertoire courant, c'est-à-dire celui où </a:t>
            </a:r>
            <a:r>
              <a:rPr sz="1800" dirty="0">
                <a:latin typeface="Arial"/>
                <a:cs typeface="Arial"/>
              </a:rPr>
              <a:t>se </a:t>
            </a:r>
            <a:r>
              <a:rPr sz="1800" spc="-5" dirty="0">
                <a:latin typeface="Arial"/>
                <a:cs typeface="Arial"/>
              </a:rPr>
              <a:t>trouve la classe  </a:t>
            </a:r>
            <a:r>
              <a:rPr sz="1800" spc="-10" dirty="0">
                <a:latin typeface="Arial"/>
                <a:cs typeface="Arial"/>
              </a:rPr>
              <a:t>appelante, </a:t>
            </a:r>
            <a:r>
              <a:rPr sz="1800" dirty="0">
                <a:latin typeface="Arial"/>
                <a:cs typeface="Arial"/>
              </a:rPr>
              <a:t>si </a:t>
            </a:r>
            <a:r>
              <a:rPr sz="1800" spc="-5" dirty="0">
                <a:latin typeface="Arial"/>
                <a:cs typeface="Arial"/>
              </a:rPr>
              <a:t>la variable </a:t>
            </a:r>
            <a:r>
              <a:rPr sz="1800" spc="-10" dirty="0">
                <a:latin typeface="Arial"/>
                <a:cs typeface="Arial"/>
              </a:rPr>
              <a:t>d'environnement </a:t>
            </a:r>
            <a:r>
              <a:rPr sz="1800" b="1" spc="-10" dirty="0">
                <a:latin typeface="Arial"/>
                <a:cs typeface="Arial"/>
              </a:rPr>
              <a:t>CLASSPATH </a:t>
            </a:r>
            <a:r>
              <a:rPr sz="1800" spc="-5" dirty="0">
                <a:latin typeface="Arial"/>
                <a:cs typeface="Arial"/>
              </a:rPr>
              <a:t>n'est </a:t>
            </a:r>
            <a:r>
              <a:rPr sz="1800" spc="-10" dirty="0">
                <a:latin typeface="Arial"/>
                <a:cs typeface="Arial"/>
              </a:rPr>
              <a:t>pas  définie</a:t>
            </a:r>
            <a:r>
              <a:rPr sz="1800" spc="-75" dirty="0">
                <a:latin typeface="Arial"/>
                <a:cs typeface="Arial"/>
              </a:rPr>
              <a:t> </a:t>
            </a:r>
            <a:r>
              <a:rPr sz="1800" dirty="0">
                <a:latin typeface="Arial"/>
                <a:cs typeface="Arial"/>
              </a:rPr>
              <a:t>;</a:t>
            </a:r>
            <a:endParaRPr sz="1800">
              <a:latin typeface="Arial"/>
              <a:cs typeface="Arial"/>
            </a:endParaRPr>
          </a:p>
          <a:p>
            <a:pPr marL="1064260" lvl="1" indent="-352425">
              <a:lnSpc>
                <a:spcPts val="1945"/>
              </a:lnSpc>
              <a:buClr>
                <a:srgbClr val="CC9900"/>
              </a:buClr>
              <a:buSzPct val="63888"/>
              <a:buFont typeface="Wingdings"/>
              <a:buChar char=""/>
              <a:tabLst>
                <a:tab pos="1063625" algn="l"/>
                <a:tab pos="1064260" algn="l"/>
              </a:tabLst>
            </a:pPr>
            <a:r>
              <a:rPr sz="1800" spc="-10" dirty="0">
                <a:latin typeface="Arial"/>
                <a:cs typeface="Arial"/>
              </a:rPr>
              <a:t>Dans </a:t>
            </a:r>
            <a:r>
              <a:rPr sz="1800" spc="-5" dirty="0">
                <a:latin typeface="Arial"/>
                <a:cs typeface="Arial"/>
              </a:rPr>
              <a:t>les chemins spécifiés </a:t>
            </a:r>
            <a:r>
              <a:rPr sz="1800" spc="-10" dirty="0">
                <a:latin typeface="Arial"/>
                <a:cs typeface="Arial"/>
              </a:rPr>
              <a:t>par </a:t>
            </a:r>
            <a:r>
              <a:rPr sz="1800" spc="-5" dirty="0">
                <a:latin typeface="Arial"/>
                <a:cs typeface="Arial"/>
              </a:rPr>
              <a:t>la variable</a:t>
            </a:r>
            <a:r>
              <a:rPr sz="1800" spc="80" dirty="0">
                <a:latin typeface="Arial"/>
                <a:cs typeface="Arial"/>
              </a:rPr>
              <a:t> </a:t>
            </a:r>
            <a:r>
              <a:rPr sz="1800" spc="-10" dirty="0">
                <a:latin typeface="Arial"/>
                <a:cs typeface="Arial"/>
              </a:rPr>
              <a:t>d'environnement</a:t>
            </a:r>
            <a:endParaRPr sz="1800">
              <a:latin typeface="Arial"/>
              <a:cs typeface="Arial"/>
            </a:endParaRPr>
          </a:p>
          <a:p>
            <a:pPr marL="1064260">
              <a:lnSpc>
                <a:spcPts val="1939"/>
              </a:lnSpc>
            </a:pPr>
            <a:r>
              <a:rPr sz="1800" b="1" spc="-10" dirty="0">
                <a:latin typeface="Arial"/>
                <a:cs typeface="Arial"/>
              </a:rPr>
              <a:t>CLASSPATH </a:t>
            </a:r>
            <a:r>
              <a:rPr sz="1800" dirty="0">
                <a:latin typeface="Arial"/>
                <a:cs typeface="Arial"/>
              </a:rPr>
              <a:t>si </a:t>
            </a:r>
            <a:r>
              <a:rPr sz="1800" spc="-5" dirty="0">
                <a:latin typeface="Arial"/>
                <a:cs typeface="Arial"/>
              </a:rPr>
              <a:t>celle-ci est</a:t>
            </a:r>
            <a:r>
              <a:rPr sz="1800" spc="30" dirty="0">
                <a:latin typeface="Arial"/>
                <a:cs typeface="Arial"/>
              </a:rPr>
              <a:t> </a:t>
            </a:r>
            <a:r>
              <a:rPr sz="1800" spc="-10" dirty="0">
                <a:latin typeface="Arial"/>
                <a:cs typeface="Arial"/>
              </a:rPr>
              <a:t>définie.</a:t>
            </a:r>
            <a:endParaRPr sz="1800">
              <a:latin typeface="Arial"/>
              <a:cs typeface="Arial"/>
            </a:endParaRPr>
          </a:p>
          <a:p>
            <a:pPr marL="384175" indent="-342900">
              <a:lnSpc>
                <a:spcPts val="2875"/>
              </a:lnSpc>
              <a:buClr>
                <a:srgbClr val="CC9900"/>
              </a:buClr>
              <a:buSzPct val="64583"/>
              <a:buFont typeface="Wingdings"/>
              <a:buChar char=""/>
              <a:tabLst>
                <a:tab pos="384810" algn="l"/>
              </a:tabLst>
            </a:pPr>
            <a:r>
              <a:rPr sz="2400" spc="-5" dirty="0">
                <a:latin typeface="Arial"/>
                <a:cs typeface="Arial"/>
              </a:rPr>
              <a:t>L’instruction</a:t>
            </a:r>
            <a:r>
              <a:rPr sz="2400" spc="-45" dirty="0">
                <a:latin typeface="Arial"/>
                <a:cs typeface="Arial"/>
              </a:rPr>
              <a:t> </a:t>
            </a:r>
            <a:r>
              <a:rPr sz="2400" spc="-5" dirty="0">
                <a:latin typeface="Arial"/>
                <a:cs typeface="Arial"/>
              </a:rPr>
              <a:t>package:</a:t>
            </a:r>
            <a:endParaRPr sz="2400">
              <a:latin typeface="Arial"/>
              <a:cs typeface="Arial"/>
            </a:endParaRPr>
          </a:p>
          <a:p>
            <a:pPr marL="711835" marR="5080" indent="-326390" algn="just">
              <a:lnSpc>
                <a:spcPct val="80000"/>
              </a:lnSpc>
              <a:spcBef>
                <a:spcPts val="464"/>
              </a:spcBef>
            </a:pPr>
            <a:r>
              <a:rPr sz="1100" spc="-290" dirty="0">
                <a:solidFill>
                  <a:srgbClr val="3B812F"/>
                </a:solidFill>
                <a:latin typeface="Wingdings"/>
                <a:cs typeface="Wingdings"/>
              </a:rPr>
              <a:t></a:t>
            </a:r>
            <a:r>
              <a:rPr sz="1100" spc="660" dirty="0">
                <a:solidFill>
                  <a:srgbClr val="3B812F"/>
                </a:solidFill>
                <a:latin typeface="Times New Roman"/>
                <a:cs typeface="Times New Roman"/>
              </a:rPr>
              <a:t> </a:t>
            </a:r>
            <a:r>
              <a:rPr sz="1900" spc="-5" dirty="0">
                <a:latin typeface="Arial"/>
                <a:cs typeface="Arial"/>
              </a:rPr>
              <a:t>Si vous souhaitez qu'une classe que vous avez créée appartienne à un  package particulier, vous devez le spécifier explicitement au moyen de  l'instruction </a:t>
            </a:r>
            <a:r>
              <a:rPr sz="1900" b="1" spc="-5" dirty="0">
                <a:latin typeface="Arial"/>
                <a:cs typeface="Arial"/>
              </a:rPr>
              <a:t>packag</a:t>
            </a:r>
            <a:r>
              <a:rPr sz="1900" spc="-5" dirty="0">
                <a:latin typeface="Arial"/>
                <a:cs typeface="Arial"/>
              </a:rPr>
              <a:t>e, suivie du nom du</a:t>
            </a:r>
            <a:r>
              <a:rPr sz="1900" spc="140" dirty="0">
                <a:latin typeface="Arial"/>
                <a:cs typeface="Arial"/>
              </a:rPr>
              <a:t> </a:t>
            </a:r>
            <a:r>
              <a:rPr sz="1900" spc="-5" dirty="0">
                <a:latin typeface="Arial"/>
                <a:cs typeface="Arial"/>
              </a:rPr>
              <a:t>package.</a:t>
            </a:r>
            <a:endParaRPr sz="1900">
              <a:latin typeface="Arial"/>
              <a:cs typeface="Arial"/>
            </a:endParaRPr>
          </a:p>
          <a:p>
            <a:pPr marL="386080">
              <a:lnSpc>
                <a:spcPct val="100000"/>
              </a:lnSpc>
            </a:pPr>
            <a:r>
              <a:rPr sz="1100" spc="-245" dirty="0">
                <a:solidFill>
                  <a:srgbClr val="3B812F"/>
                </a:solidFill>
                <a:latin typeface="Wingdings"/>
                <a:cs typeface="Wingdings"/>
              </a:rPr>
              <a:t></a:t>
            </a:r>
            <a:r>
              <a:rPr sz="1100" spc="-245" dirty="0">
                <a:solidFill>
                  <a:srgbClr val="3B812F"/>
                </a:solidFill>
                <a:latin typeface="Times New Roman"/>
                <a:cs typeface="Times New Roman"/>
              </a:rPr>
              <a:t>                             </a:t>
            </a:r>
            <a:r>
              <a:rPr sz="1100" spc="-215" dirty="0">
                <a:solidFill>
                  <a:srgbClr val="3B812F"/>
                </a:solidFill>
                <a:latin typeface="Times New Roman"/>
                <a:cs typeface="Times New Roman"/>
              </a:rPr>
              <a:t> </a:t>
            </a:r>
            <a:r>
              <a:rPr sz="1900" spc="-5" dirty="0">
                <a:latin typeface="Arial"/>
                <a:cs typeface="Arial"/>
              </a:rPr>
              <a:t>Cette instruction doit être la première du</a:t>
            </a:r>
            <a:r>
              <a:rPr sz="1900" spc="135" dirty="0">
                <a:latin typeface="Arial"/>
                <a:cs typeface="Arial"/>
              </a:rPr>
              <a:t> </a:t>
            </a:r>
            <a:r>
              <a:rPr sz="1900" spc="-5" dirty="0">
                <a:latin typeface="Arial"/>
                <a:cs typeface="Arial"/>
              </a:rPr>
              <a:t>fichier.</a:t>
            </a:r>
            <a:endParaRPr sz="1900">
              <a:latin typeface="Arial"/>
              <a:cs typeface="Arial"/>
            </a:endParaRPr>
          </a:p>
          <a:p>
            <a:pPr marL="386080">
              <a:lnSpc>
                <a:spcPts val="2275"/>
              </a:lnSpc>
            </a:pPr>
            <a:r>
              <a:rPr sz="1100" spc="-245" dirty="0">
                <a:solidFill>
                  <a:srgbClr val="3B812F"/>
                </a:solidFill>
                <a:latin typeface="Wingdings"/>
                <a:cs typeface="Wingdings"/>
              </a:rPr>
              <a:t></a:t>
            </a:r>
            <a:r>
              <a:rPr sz="1100" spc="-245" dirty="0">
                <a:solidFill>
                  <a:srgbClr val="3B812F"/>
                </a:solidFill>
                <a:latin typeface="Times New Roman"/>
                <a:cs typeface="Times New Roman"/>
              </a:rPr>
              <a:t>                             </a:t>
            </a:r>
            <a:r>
              <a:rPr sz="1100" spc="-215" dirty="0">
                <a:solidFill>
                  <a:srgbClr val="3B812F"/>
                </a:solidFill>
                <a:latin typeface="Times New Roman"/>
                <a:cs typeface="Times New Roman"/>
              </a:rPr>
              <a:t> </a:t>
            </a:r>
            <a:r>
              <a:rPr sz="1900" spc="-10" dirty="0">
                <a:latin typeface="Arial"/>
                <a:cs typeface="Arial"/>
              </a:rPr>
              <a:t>Elle </a:t>
            </a:r>
            <a:r>
              <a:rPr sz="1900" spc="-5" dirty="0">
                <a:latin typeface="Arial"/>
                <a:cs typeface="Arial"/>
              </a:rPr>
              <a:t>concerne toutes les classes définies dans ce</a:t>
            </a:r>
            <a:r>
              <a:rPr sz="1900" spc="204" dirty="0">
                <a:latin typeface="Arial"/>
                <a:cs typeface="Arial"/>
              </a:rPr>
              <a:t> </a:t>
            </a:r>
            <a:r>
              <a:rPr sz="1900" spc="-5" dirty="0">
                <a:latin typeface="Arial"/>
                <a:cs typeface="Arial"/>
              </a:rPr>
              <a:t>fichier.</a:t>
            </a:r>
            <a:endParaRPr sz="1900">
              <a:latin typeface="Arial"/>
              <a:cs typeface="Arial"/>
            </a:endParaRPr>
          </a:p>
          <a:p>
            <a:pPr marL="384175" indent="-342900">
              <a:lnSpc>
                <a:spcPts val="2875"/>
              </a:lnSpc>
              <a:buClr>
                <a:srgbClr val="CC9900"/>
              </a:buClr>
              <a:buSzPct val="64583"/>
              <a:buFont typeface="Wingdings"/>
              <a:buChar char=""/>
              <a:tabLst>
                <a:tab pos="384810" algn="l"/>
              </a:tabLst>
            </a:pPr>
            <a:r>
              <a:rPr sz="2400" spc="-5" dirty="0">
                <a:latin typeface="Arial"/>
                <a:cs typeface="Arial"/>
              </a:rPr>
              <a:t>L’instruction</a:t>
            </a:r>
            <a:r>
              <a:rPr sz="2400" spc="-50" dirty="0">
                <a:latin typeface="Arial"/>
                <a:cs typeface="Arial"/>
              </a:rPr>
              <a:t> </a:t>
            </a:r>
            <a:r>
              <a:rPr sz="2400" spc="-5" dirty="0">
                <a:latin typeface="Arial"/>
                <a:cs typeface="Arial"/>
              </a:rPr>
              <a:t>import</a:t>
            </a:r>
            <a:endParaRPr sz="2400">
              <a:latin typeface="Arial"/>
              <a:cs typeface="Arial"/>
            </a:endParaRPr>
          </a:p>
          <a:p>
            <a:pPr marL="386080">
              <a:lnSpc>
                <a:spcPct val="100000"/>
              </a:lnSpc>
            </a:pPr>
            <a:r>
              <a:rPr sz="1200" spc="-305" dirty="0">
                <a:solidFill>
                  <a:srgbClr val="3B812F"/>
                </a:solidFill>
                <a:latin typeface="Wingdings"/>
                <a:cs typeface="Wingdings"/>
              </a:rPr>
              <a:t></a:t>
            </a:r>
            <a:r>
              <a:rPr sz="1200" spc="585" dirty="0">
                <a:solidFill>
                  <a:srgbClr val="3B812F"/>
                </a:solidFill>
                <a:latin typeface="Times New Roman"/>
                <a:cs typeface="Times New Roman"/>
              </a:rPr>
              <a:t> </a:t>
            </a:r>
            <a:r>
              <a:rPr sz="2000" dirty="0">
                <a:latin typeface="Arial"/>
                <a:cs typeface="Arial"/>
              </a:rPr>
              <a:t>Pour </a:t>
            </a:r>
            <a:r>
              <a:rPr sz="2000" spc="-5" dirty="0">
                <a:latin typeface="Arial"/>
                <a:cs typeface="Arial"/>
              </a:rPr>
              <a:t>utiliser </a:t>
            </a:r>
            <a:r>
              <a:rPr sz="2000" dirty="0">
                <a:latin typeface="Arial"/>
                <a:cs typeface="Arial"/>
              </a:rPr>
              <a:t>une classe, </a:t>
            </a:r>
            <a:r>
              <a:rPr sz="2000" spc="-5" dirty="0">
                <a:latin typeface="Arial"/>
                <a:cs typeface="Arial"/>
              </a:rPr>
              <a:t>il</a:t>
            </a:r>
            <a:r>
              <a:rPr sz="2000" spc="-105" dirty="0">
                <a:latin typeface="Arial"/>
                <a:cs typeface="Arial"/>
              </a:rPr>
              <a:t> </a:t>
            </a:r>
            <a:r>
              <a:rPr sz="2000" dirty="0">
                <a:latin typeface="Arial"/>
                <a:cs typeface="Arial"/>
              </a:rPr>
              <a:t>faut</a:t>
            </a:r>
            <a:endParaRPr sz="2000">
              <a:latin typeface="Arial"/>
              <a:cs typeface="Arial"/>
            </a:endParaRPr>
          </a:p>
          <a:p>
            <a:pPr marL="1064260" lvl="1" indent="-352425">
              <a:lnSpc>
                <a:spcPct val="100000"/>
              </a:lnSpc>
              <a:spcBef>
                <a:spcPts val="5"/>
              </a:spcBef>
              <a:buClr>
                <a:srgbClr val="CC9900"/>
              </a:buClr>
              <a:buSzPct val="63888"/>
              <a:buFont typeface="Wingdings"/>
              <a:buChar char=""/>
              <a:tabLst>
                <a:tab pos="1063625" algn="l"/>
                <a:tab pos="1064260" algn="l"/>
              </a:tabLst>
            </a:pPr>
            <a:r>
              <a:rPr sz="1800" spc="-5" dirty="0">
                <a:latin typeface="Arial"/>
                <a:cs typeface="Arial"/>
              </a:rPr>
              <a:t>Soit écrire le </a:t>
            </a:r>
            <a:r>
              <a:rPr sz="1800" spc="-10" dirty="0">
                <a:latin typeface="Arial"/>
                <a:cs typeface="Arial"/>
              </a:rPr>
              <a:t>nom </a:t>
            </a:r>
            <a:r>
              <a:rPr sz="1800" spc="-5" dirty="0">
                <a:latin typeface="Arial"/>
                <a:cs typeface="Arial"/>
              </a:rPr>
              <a:t>de la classe </a:t>
            </a:r>
            <a:r>
              <a:rPr sz="1800" spc="-10" dirty="0">
                <a:latin typeface="Arial"/>
                <a:cs typeface="Arial"/>
              </a:rPr>
              <a:t>précédée par </a:t>
            </a:r>
            <a:r>
              <a:rPr sz="1800" spc="-5" dirty="0">
                <a:latin typeface="Arial"/>
                <a:cs typeface="Arial"/>
              </a:rPr>
              <a:t>son</a:t>
            </a:r>
            <a:r>
              <a:rPr sz="1800" spc="120" dirty="0">
                <a:latin typeface="Arial"/>
                <a:cs typeface="Arial"/>
              </a:rPr>
              <a:t> </a:t>
            </a:r>
            <a:r>
              <a:rPr sz="1800" spc="-10" dirty="0">
                <a:latin typeface="Arial"/>
                <a:cs typeface="Arial"/>
              </a:rPr>
              <a:t>package.</a:t>
            </a:r>
            <a:endParaRPr sz="1800">
              <a:latin typeface="Arial"/>
              <a:cs typeface="Arial"/>
            </a:endParaRPr>
          </a:p>
          <a:p>
            <a:pPr marL="1064260" lvl="1" indent="-352425">
              <a:lnSpc>
                <a:spcPts val="1945"/>
              </a:lnSpc>
              <a:buClr>
                <a:srgbClr val="CC9900"/>
              </a:buClr>
              <a:buSzPct val="63888"/>
              <a:buFont typeface="Wingdings"/>
              <a:buChar char=""/>
              <a:tabLst>
                <a:tab pos="1063625" algn="l"/>
                <a:tab pos="1064260" algn="l"/>
              </a:tabLst>
            </a:pPr>
            <a:r>
              <a:rPr sz="1800" spc="-5" dirty="0">
                <a:latin typeface="Arial"/>
                <a:cs typeface="Arial"/>
              </a:rPr>
              <a:t>Soit importer cette classe en la </a:t>
            </a:r>
            <a:r>
              <a:rPr sz="1800" spc="-10" dirty="0">
                <a:latin typeface="Arial"/>
                <a:cs typeface="Arial"/>
              </a:rPr>
              <a:t>déclarant dans </a:t>
            </a:r>
            <a:r>
              <a:rPr sz="1800" spc="-5" dirty="0">
                <a:latin typeface="Arial"/>
                <a:cs typeface="Arial"/>
              </a:rPr>
              <a:t>la clause import. Et</a:t>
            </a:r>
            <a:r>
              <a:rPr sz="1800" spc="130" dirty="0">
                <a:latin typeface="Arial"/>
                <a:cs typeface="Arial"/>
              </a:rPr>
              <a:t> </a:t>
            </a:r>
            <a:r>
              <a:rPr sz="1800" spc="-10" dirty="0">
                <a:latin typeface="Arial"/>
                <a:cs typeface="Arial"/>
              </a:rPr>
              <a:t>dans</a:t>
            </a:r>
            <a:endParaRPr sz="1800">
              <a:latin typeface="Arial"/>
              <a:cs typeface="Arial"/>
            </a:endParaRPr>
          </a:p>
          <a:p>
            <a:pPr marL="12700">
              <a:lnSpc>
                <a:spcPts val="1945"/>
              </a:lnSpc>
              <a:tabLst>
                <a:tab pos="1063625" algn="l"/>
                <a:tab pos="8241665" algn="l"/>
              </a:tabLst>
            </a:pPr>
            <a:r>
              <a:rPr sz="1800" u="heavy" dirty="0">
                <a:latin typeface="Arial"/>
                <a:cs typeface="Arial"/>
              </a:rPr>
              <a:t> 	ce </a:t>
            </a:r>
            <a:r>
              <a:rPr sz="1800" u="heavy" spc="-5" dirty="0">
                <a:latin typeface="Arial"/>
                <a:cs typeface="Arial"/>
              </a:rPr>
              <a:t>cas là, seul le </a:t>
            </a:r>
            <a:r>
              <a:rPr sz="1800" u="heavy" spc="-10" dirty="0">
                <a:latin typeface="Arial"/>
                <a:cs typeface="Arial"/>
              </a:rPr>
              <a:t>nom </a:t>
            </a:r>
            <a:r>
              <a:rPr sz="1800" u="heavy" spc="-5" dirty="0">
                <a:latin typeface="Arial"/>
                <a:cs typeface="Arial"/>
              </a:rPr>
              <a:t>de la classe suffit </a:t>
            </a:r>
            <a:r>
              <a:rPr sz="1800" u="heavy" spc="-10" dirty="0">
                <a:latin typeface="Arial"/>
                <a:cs typeface="Arial"/>
              </a:rPr>
              <a:t>pour</a:t>
            </a:r>
            <a:r>
              <a:rPr sz="1800" u="heavy" spc="45" dirty="0">
                <a:latin typeface="Arial"/>
                <a:cs typeface="Arial"/>
              </a:rPr>
              <a:t> </a:t>
            </a:r>
            <a:r>
              <a:rPr sz="1800" u="heavy" spc="-5" dirty="0">
                <a:latin typeface="Arial"/>
                <a:cs typeface="Arial"/>
              </a:rPr>
              <a:t>l’utiliser.	</a:t>
            </a:r>
            <a:endParaRPr sz="1800">
              <a:latin typeface="Arial"/>
              <a:cs typeface="Arial"/>
            </a:endParaRPr>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_support.potx" id="{7391B03D-617F-4185-BFC9-58AE3F01FF50}" vid="{77A060DD-FF78-4FE2-837D-D553C926412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template_support</Template>
  <TotalTime>17909</TotalTime>
  <Words>11726</Words>
  <Application>Microsoft Office PowerPoint</Application>
  <PresentationFormat>Personnalisé</PresentationFormat>
  <Paragraphs>2459</Paragraphs>
  <Slides>206</Slides>
  <Notes>2</Notes>
  <HiddenSlides>1</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206</vt:i4>
      </vt:variant>
    </vt:vector>
  </HeadingPairs>
  <TitlesOfParts>
    <vt:vector size="219" baseType="lpstr">
      <vt:lpstr>Arial</vt:lpstr>
      <vt:lpstr>Calibri</vt:lpstr>
      <vt:lpstr>Calibri Light</vt:lpstr>
      <vt:lpstr>Consolas</vt:lpstr>
      <vt:lpstr>Courier New</vt:lpstr>
      <vt:lpstr>Garamond</vt:lpstr>
      <vt:lpstr>Poppins</vt:lpstr>
      <vt:lpstr>Poppins SemiBold</vt:lpstr>
      <vt:lpstr>Poppinsimblow</vt:lpstr>
      <vt:lpstr>Tahoma</vt:lpstr>
      <vt:lpstr>Times New Roman</vt:lpstr>
      <vt:lpstr>Wingdings</vt:lpstr>
      <vt:lpstr>Thème Office</vt:lpstr>
      <vt:lpstr>Conception et Programmation  Orientée Objet Java</vt:lpstr>
      <vt:lpstr>POO / JAVA</vt:lpstr>
      <vt:lpstr>Historique de Java</vt:lpstr>
      <vt:lpstr>Les différentes versions de Java</vt:lpstr>
      <vt:lpstr>Introduction: Qualité logicielle </vt:lpstr>
      <vt:lpstr>Rappels :Qualité d’un Logiciel</vt:lpstr>
      <vt:lpstr>Qualité d’un Logiciel</vt:lpstr>
      <vt:lpstr>Programmation Orientée Objet  Java</vt:lpstr>
      <vt:lpstr>Qu’est ce que java?</vt:lpstr>
      <vt:lpstr>Qu’est ce que java?</vt:lpstr>
      <vt:lpstr>Qu'est ce que JEE ?</vt:lpstr>
      <vt:lpstr>Qu'est ce que JEE ?</vt:lpstr>
      <vt:lpstr>Qu'est ce que JEE ?</vt:lpstr>
      <vt:lpstr>Qu'est ce que JEE ?</vt:lpstr>
      <vt:lpstr>Qu'est ce que JEE ?</vt:lpstr>
      <vt:lpstr>Les IDEs pour le Développement Java</vt:lpstr>
      <vt:lpstr>Introduction</vt:lpstr>
      <vt:lpstr>Eclipse</vt:lpstr>
      <vt:lpstr>IntelliJ IDEA</vt:lpstr>
      <vt:lpstr>NetBeans</vt:lpstr>
      <vt:lpstr>Visual Studio Code</vt:lpstr>
      <vt:lpstr>Comparaison des IDEs</vt:lpstr>
      <vt:lpstr>Conclusion</vt:lpstr>
      <vt:lpstr>Différents modes de compilation</vt:lpstr>
      <vt:lpstr>Installation de java</vt:lpstr>
      <vt:lpstr>Ce que contient le JDK</vt:lpstr>
      <vt:lpstr>Kit de développement java</vt:lpstr>
      <vt:lpstr>Configuration de l ’environnement</vt:lpstr>
      <vt:lpstr>Configurer la variable d’environnement path sous windows</vt:lpstr>
      <vt:lpstr>Outils de développement java</vt:lpstr>
      <vt:lpstr>TP INSTALLATION DES ENVIRONNMENTS </vt:lpstr>
      <vt:lpstr>Premier programme java</vt:lpstr>
      <vt:lpstr>Structures fondamentales du  langage java</vt:lpstr>
      <vt:lpstr>Structure du langage java</vt:lpstr>
      <vt:lpstr>Les primitives</vt:lpstr>
      <vt:lpstr>Utilisation des primitives</vt:lpstr>
      <vt:lpstr>Utilisation des primitives</vt:lpstr>
      <vt:lpstr>Casting des primitives</vt:lpstr>
      <vt:lpstr>Casting des primitives</vt:lpstr>
      <vt:lpstr>Les enveloppeurs (wearpers)</vt:lpstr>
      <vt:lpstr>Utilisation des primitives et enveloppeurs</vt:lpstr>
      <vt:lpstr>Opérateurs</vt:lpstr>
      <vt:lpstr>Opérateurs</vt:lpstr>
      <vt:lpstr>Opérateurs</vt:lpstr>
      <vt:lpstr>Structures de contrôle</vt:lpstr>
      <vt:lpstr>Structures de contrôle</vt:lpstr>
      <vt:lpstr>Structures de contrôle:</vt:lpstr>
      <vt:lpstr>Structures de contrôle</vt:lpstr>
      <vt:lpstr>Structures de contrôle</vt:lpstr>
      <vt:lpstr>Structures de contrôle</vt:lpstr>
      <vt:lpstr>QCM sur les operateurs, les primitives et les structures de controle</vt:lpstr>
      <vt:lpstr>Programmation orientée objet  avec JAVA</vt:lpstr>
      <vt:lpstr>Méthode orientée objet</vt:lpstr>
      <vt:lpstr>Objet</vt:lpstr>
      <vt:lpstr>Identité d’un objet</vt:lpstr>
      <vt:lpstr>Classes</vt:lpstr>
      <vt:lpstr>Caractéristique d’une classe</vt:lpstr>
      <vt:lpstr>Représentation UML d’une classe</vt:lpstr>
      <vt:lpstr>Les classes sont stockées dans des packages</vt:lpstr>
      <vt:lpstr>Accessibilité au membres d’une classe</vt:lpstr>
      <vt:lpstr>Exemple d’implémentation d’une classe</vt:lpstr>
      <vt:lpstr>Création des objets dans java</vt:lpstr>
      <vt:lpstr>Constructeur par défaut</vt:lpstr>
      <vt:lpstr>Les packages</vt:lpstr>
      <vt:lpstr>Les propriétés et méthodes</vt:lpstr>
      <vt:lpstr>Accès public et private</vt:lpstr>
      <vt:lpstr>Signature de méthodes</vt:lpstr>
      <vt:lpstr>Les constructeurs</vt:lpstr>
      <vt:lpstr>Les JavaBean, les POJO, les DTO, les VO</vt:lpstr>
      <vt:lpstr>Les records</vt:lpstr>
      <vt:lpstr>Visibilité inter-classe et inter-package</vt:lpstr>
      <vt:lpstr>This et static</vt:lpstr>
      <vt:lpstr>La surcharge</vt:lpstr>
      <vt:lpstr>Getters et Setters</vt:lpstr>
      <vt:lpstr>Encapsulation</vt:lpstr>
      <vt:lpstr>Membres statiques d’une classe.</vt:lpstr>
      <vt:lpstr>Exemple:</vt:lpstr>
      <vt:lpstr>Application de test</vt:lpstr>
      <vt:lpstr>Destruction des objets : Garbage Collector</vt:lpstr>
      <vt:lpstr>TP sur la programmation impérative</vt:lpstr>
      <vt:lpstr>Présentation PowerPoint</vt:lpstr>
      <vt:lpstr>Héritage et accessibilité</vt:lpstr>
      <vt:lpstr>Héritage</vt:lpstr>
      <vt:lpstr>Exemple de problème</vt:lpstr>
      <vt:lpstr>Diagramme de classes</vt:lpstr>
      <vt:lpstr>Implémentation java de la classe Compte</vt:lpstr>
      <vt:lpstr>Héritage : extends</vt:lpstr>
      <vt:lpstr>Définir les constructeur de la classe dérivée</vt:lpstr>
      <vt:lpstr>Redéfinition des méthodes</vt:lpstr>
      <vt:lpstr>Redéfinition des méthodes</vt:lpstr>
      <vt:lpstr>Surcharge</vt:lpstr>
      <vt:lpstr>Surcharge de constructeurs</vt:lpstr>
      <vt:lpstr>QCM SUR L’HERITAGE </vt:lpstr>
      <vt:lpstr>TP SUR L’HERITAGE</vt:lpstr>
      <vt:lpstr>Accessibilité</vt:lpstr>
      <vt:lpstr>Accessibilité</vt:lpstr>
      <vt:lpstr>Les packages (Où)</vt:lpstr>
      <vt:lpstr>Les packages (Où)</vt:lpstr>
      <vt:lpstr>Les packages (Où)</vt:lpstr>
      <vt:lpstr>Les packages (Où)</vt:lpstr>
      <vt:lpstr>Ce qui peut être fait(Quoi)</vt:lpstr>
      <vt:lpstr>Classe abstraite</vt:lpstr>
      <vt:lpstr>Les méthodes abstraites</vt:lpstr>
      <vt:lpstr>Les méthodes abstraites</vt:lpstr>
      <vt:lpstr>Interfaces</vt:lpstr>
      <vt:lpstr>Implémentation d'une interface</vt:lpstr>
      <vt:lpstr>Méthodes `default` dans les interfaces</vt:lpstr>
      <vt:lpstr>Méthodes `default` et `private` dans les interfaces </vt:lpstr>
      <vt:lpstr>Les classes scellées (`sealed classes`)</vt:lpstr>
      <vt:lpstr>Classe de type final</vt:lpstr>
      <vt:lpstr>Variables et méthodes final</vt:lpstr>
      <vt:lpstr>Membres statiques d’une classe</vt:lpstr>
      <vt:lpstr>Qui peut le faire (Qui):</vt:lpstr>
      <vt:lpstr>Résumé: Héritage</vt:lpstr>
      <vt:lpstr>Résumé: Accessibilté</vt:lpstr>
      <vt:lpstr>Résumé: Accessibilté</vt:lpstr>
      <vt:lpstr>Résumé: Accessibilté</vt:lpstr>
      <vt:lpstr>Implémentation des classes Compte: </vt:lpstr>
      <vt:lpstr>Compte.java package metier;</vt:lpstr>
      <vt:lpstr>CompteSimple.java package metier;</vt:lpstr>
      <vt:lpstr>CompteEpargne.java package metier;</vt:lpstr>
      <vt:lpstr>ComptePayant.java package metier;</vt:lpstr>
      <vt:lpstr>Application TestCompte.java</vt:lpstr>
      <vt:lpstr>Polymorphisme</vt:lpstr>
      <vt:lpstr>Polymorphisme</vt:lpstr>
      <vt:lpstr>Polymorphisme</vt:lpstr>
      <vt:lpstr>Instanciation et héritage</vt:lpstr>
      <vt:lpstr>Instanciation et héritage</vt:lpstr>
      <vt:lpstr>Instanciation et héritage</vt:lpstr>
      <vt:lpstr>Sur-casting des objets</vt:lpstr>
      <vt:lpstr>Sur-casting des objets</vt:lpstr>
      <vt:lpstr>Sous-Casting des objets</vt:lpstr>
      <vt:lpstr>Sous-Casting des objets</vt:lpstr>
      <vt:lpstr>Sous-casting des objets</vt:lpstr>
      <vt:lpstr>Polymorphisme</vt:lpstr>
      <vt:lpstr>TP : Héritage &amp; Polymorphisme &amp; Tri</vt:lpstr>
      <vt:lpstr>Tableaux et Collections</vt:lpstr>
      <vt:lpstr>Tableaux de primitives</vt:lpstr>
      <vt:lpstr>Tableaux d’objets</vt:lpstr>
      <vt:lpstr>Collections</vt:lpstr>
      <vt:lpstr>Collection ArrayList</vt:lpstr>
      <vt:lpstr>Exemple d’utilisation de ArrayList</vt:lpstr>
      <vt:lpstr>Collection Vector</vt:lpstr>
      <vt:lpstr>Exemple d’utilisation de Vector</vt:lpstr>
      <vt:lpstr>Collection de type HashMap</vt:lpstr>
      <vt:lpstr>Collection de type Iterator</vt:lpstr>
      <vt:lpstr>Soit l’objet Employee ci-dessous</vt:lpstr>
      <vt:lpstr>Utilisation de l’interface Comparable</vt:lpstr>
      <vt:lpstr>Démarche à Observer pour Comparable (1)</vt:lpstr>
      <vt:lpstr>Démarche à Observer pour Comparable (2)</vt:lpstr>
      <vt:lpstr>QCM SUR LES TABLEAUX ET LES COLLECTIONS</vt:lpstr>
      <vt:lpstr>Démarche à Observer pour Comparable (2)</vt:lpstr>
      <vt:lpstr>TP SUR LES TABLEAUX ET COLLECTIONS</vt:lpstr>
      <vt:lpstr>Exceptions</vt:lpstr>
      <vt:lpstr>Hiérarchie des exceptions</vt:lpstr>
      <vt:lpstr>Les Exceptions</vt:lpstr>
      <vt:lpstr>Un premier exemple:</vt:lpstr>
      <vt:lpstr>Exécution</vt:lpstr>
      <vt:lpstr>Un bug dans l’application</vt:lpstr>
      <vt:lpstr>Traiter l’exception</vt:lpstr>
      <vt:lpstr>Principale Méthodes d’une Exception</vt:lpstr>
      <vt:lpstr>Exemple : Générer, Relancer ou Jeter une exception  surveillée de type Exception</vt:lpstr>
      <vt:lpstr>Utilisation de la classe Compte</vt:lpstr>
      <vt:lpstr>Traiter l’exception</vt:lpstr>
      <vt:lpstr>Exécution de l’exemple</vt:lpstr>
      <vt:lpstr>Exemple : Générer une exception non surveillée de type  RuntimeException</vt:lpstr>
      <vt:lpstr>Utilisation de la classe Compte</vt:lpstr>
      <vt:lpstr>Personnaliser les exceptions métier.</vt:lpstr>
      <vt:lpstr>Utiliser cette nouvelle exception métier</vt:lpstr>
      <vt:lpstr>Application</vt:lpstr>
      <vt:lpstr>Un autre cas exceptionnel dans la  méthode retirer</vt:lpstr>
      <vt:lpstr>Le cas MontantNegatifEception</vt:lpstr>
      <vt:lpstr>Application : Contenu de la méthode main</vt:lpstr>
      <vt:lpstr>Le bloc finaly</vt:lpstr>
      <vt:lpstr>TP sur les Exceptions / Interfaces</vt:lpstr>
      <vt:lpstr>Entrés Sorties</vt:lpstr>
      <vt:lpstr>Entrées / Sorties</vt:lpstr>
      <vt:lpstr>Principe des entrées/sorties</vt:lpstr>
      <vt:lpstr>Streams Communication</vt:lpstr>
      <vt:lpstr>La classe File</vt:lpstr>
      <vt:lpstr>Principales méthodes de la classe File</vt:lpstr>
      <vt:lpstr>Premier Exemple d’utilisation de la classe File</vt:lpstr>
      <vt:lpstr>Lire et Écrire sur un fichier texte</vt:lpstr>
      <vt:lpstr>Lire et Écrire sur un fichier texte ligne par ligne : Streams de traitement :  BufferedReader et BufferedWriter</vt:lpstr>
      <vt:lpstr>Exemple 3 : Afficher le total des  opérations de versements et de retraits</vt:lpstr>
      <vt:lpstr>TP : Traitement de fichiers I/O</vt:lpstr>
      <vt:lpstr>Présentation PowerPoint</vt:lpstr>
      <vt:lpstr>  DÉFINITION:  THREAD </vt:lpstr>
      <vt:lpstr> THREAD ET PROCESSUS</vt:lpstr>
      <vt:lpstr> THREAD ET PROCESSUS</vt:lpstr>
      <vt:lpstr>MULTITHREADING</vt:lpstr>
      <vt:lpstr> UTILITÉ DU MULTITÂCHE</vt:lpstr>
      <vt:lpstr> CLASSE THREAD / INTERFACE RUNNABLE </vt:lpstr>
      <vt:lpstr> CLASSE THREAD / INTERFACE RUNNABLE </vt:lpstr>
      <vt:lpstr> EXEMPLE AVEC CLASSE THREAD  </vt:lpstr>
      <vt:lpstr> LES CONSTRUCTEURS DE THREAD  </vt:lpstr>
      <vt:lpstr> EXEMPLE AVEC INTERFACE RUNNABLE</vt:lpstr>
      <vt:lpstr> CYCLE DE VIE D’UN THREAD</vt:lpstr>
      <vt:lpstr> AUTRES MÉTHODES</vt:lpstr>
      <vt:lpstr> SYNCHRONISATION DES THREADS</vt:lpstr>
      <vt:lpstr> SYNCHRONISATION DES THREADS</vt:lpstr>
      <vt:lpstr> SYNCHRONISATION DES THREADS</vt:lpstr>
      <vt:lpstr> SYNCHRONISATION DES THREADS</vt:lpstr>
      <vt:lpstr>MÉTHODES DE SYNCHRONISATION</vt:lpstr>
      <vt:lpstr>Présentation PowerPoint</vt:lpstr>
      <vt:lpstr>JAVA : 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\376\377\000S\000u\000p\000p\000o\000r\000t\000 \000P\000O\000O\000 \000J\000a\000v\000a\000 \000P\000r\000e\000m\000i\000\350\000r\000e\000 \000P\000a\000r\000t\000i\000e\000 \000[\000M\000o\000d\000e\000 \000d\000e\000 \000c\000o\000m\000p\000a\000t\000i\000b\000i\000l\000i\000t\000\351\000]</dc:title>
  <dc:creator>\376\377\000T\000O\000S\000H\000I\000B\000A</dc:creator>
  <cp:keywords>()</cp:keywords>
  <cp:lastModifiedBy>NICODEME KAMDOUM</cp:lastModifiedBy>
  <cp:revision>175</cp:revision>
  <dcterms:created xsi:type="dcterms:W3CDTF">2016-07-19T09:26:13Z</dcterms:created>
  <dcterms:modified xsi:type="dcterms:W3CDTF">2024-05-03T15:06:50Z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2012-12-23T00:00:00Z</vt:filetime>
  </property>
  <property fmtid="{D5CDD505-2E9C-101B-9397-08002B2CF9AE}" pid="3" name="Creator">
    <vt:lpwstr>\376\377\000P\000D\000F\000C\000r\000e\000a\000t\000o\000r\000 \000V\000e\000r\000s\000i\000o\000n\000 \0001\000.\0000\000.\0002</vt:lpwstr>
  </property>
  <property fmtid="{D5CDD505-2E9C-101B-9397-08002B2CF9AE}" pid="4" name="LastSaved">
    <vt:filetime>2016-07-19T00:00:00Z</vt:filetime>
  </property>
  <property fmtid="{D5CDD505-2E9C-101B-9397-08002B2CF9AE}" pid="5" name="MSIP_Label_b381a8c8-2672-4d99-bc87-a1a247062d44_Enabled">
    <vt:lpwstr>true</vt:lpwstr>
  </property>
  <property fmtid="{D5CDD505-2E9C-101B-9397-08002B2CF9AE}" pid="6" name="MSIP_Label_b381a8c8-2672-4d99-bc87-a1a247062d44_SetDate">
    <vt:lpwstr>2024-04-18T07:59:06Z</vt:lpwstr>
  </property>
  <property fmtid="{D5CDD505-2E9C-101B-9397-08002B2CF9AE}" pid="7" name="MSIP_Label_b381a8c8-2672-4d99-bc87-a1a247062d44_Method">
    <vt:lpwstr>Standard</vt:lpwstr>
  </property>
  <property fmtid="{D5CDD505-2E9C-101B-9397-08002B2CF9AE}" pid="8" name="MSIP_Label_b381a8c8-2672-4d99-bc87-a1a247062d44_Name">
    <vt:lpwstr>VESI C1-Internal Use</vt:lpwstr>
  </property>
  <property fmtid="{D5CDD505-2E9C-101B-9397-08002B2CF9AE}" pid="9" name="MSIP_Label_b381a8c8-2672-4d99-bc87-a1a247062d44_SiteId">
    <vt:lpwstr>cae7d061-08f3-40dd-80c3-3c0b8889224a</vt:lpwstr>
  </property>
  <property fmtid="{D5CDD505-2E9C-101B-9397-08002B2CF9AE}" pid="10" name="MSIP_Label_b381a8c8-2672-4d99-bc87-a1a247062d44_ActionId">
    <vt:lpwstr>92ec0234-19a5-48c4-bc12-0b5d073b446c</vt:lpwstr>
  </property>
  <property fmtid="{D5CDD505-2E9C-101B-9397-08002B2CF9AE}" pid="11" name="MSIP_Label_b381a8c8-2672-4d99-bc87-a1a247062d44_ContentBits">
    <vt:lpwstr>2</vt:lpwstr>
  </property>
  <property fmtid="{D5CDD505-2E9C-101B-9397-08002B2CF9AE}" pid="12" name="ClassificationContentMarkingFooterLocations">
    <vt:lpwstr>Thème Office:8</vt:lpwstr>
  </property>
  <property fmtid="{D5CDD505-2E9C-101B-9397-08002B2CF9AE}" pid="13" name="ClassificationContentMarkingFooterText">
    <vt:lpwstr>C1-Internal Use</vt:lpwstr>
  </property>
</Properties>
</file>