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9" r:id="rId3"/>
    <p:sldId id="260" r:id="rId4"/>
    <p:sldId id="263" r:id="rId5"/>
    <p:sldId id="264" r:id="rId6"/>
    <p:sldId id="265" r:id="rId7"/>
    <p:sldId id="261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EE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84" autoAdjust="0"/>
    <p:restoredTop sz="96433" autoAdjust="0"/>
  </p:normalViewPr>
  <p:slideViewPr>
    <p:cSldViewPr snapToGrid="0" showGuides="1">
      <p:cViewPr>
        <p:scale>
          <a:sx n="106" d="100"/>
          <a:sy n="106" d="100"/>
        </p:scale>
        <p:origin x="-72" y="702"/>
      </p:cViewPr>
      <p:guideLst/>
    </p:cSldViewPr>
  </p:slideViewPr>
  <p:outlineViewPr>
    <p:cViewPr>
      <p:scale>
        <a:sx n="33" d="100"/>
        <a:sy n="33" d="100"/>
      </p:scale>
      <p:origin x="0" y="-39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264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4536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9024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1214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9673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218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6332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0475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044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643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423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206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45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574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099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8835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3185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83734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07852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9934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9528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807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871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001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69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4430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572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628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895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799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743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270843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For the placement of a photo/illustration with a white background, as shown on the right, please choose this slide-layout.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 dirty="0"/>
              <a:t>Sample slide with table and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table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1243" y="610998"/>
            <a:ext cx="1729409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table by clicking the table icon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Tekstvak 11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chart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3" y="1449198"/>
            <a:ext cx="1729409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chart by clicking the chart icon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ekstvak 6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2" name="Tekstvak 11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 dirty="0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 27pt headline on a slide with three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61" r:id="rId3"/>
    <p:sldLayoutId id="2147483662" r:id="rId4"/>
    <p:sldLayoutId id="2147483664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Presentation SSA 2</a:t>
            </a:r>
          </a:p>
        </p:txBody>
      </p:sp>
      <p:sp>
        <p:nvSpPr>
          <p:cNvPr id="16" name="Ond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10 FEB 2021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Fransen, Student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Mechanical Engineering, 4GB10, Group 007</a:t>
            </a:r>
          </a:p>
        </p:txBody>
      </p:sp>
    </p:spTree>
    <p:extLst>
      <p:ext uri="{BB962C8B-B14F-4D97-AF65-F5344CB8AC3E}">
        <p14:creationId xmlns:p14="http://schemas.microsoft.com/office/powerpoint/2010/main" val="294032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</a:t>
            </a:r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04A62546-9246-4649-901C-1E45AE379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588808"/>
              </p:ext>
            </p:extLst>
          </p:nvPr>
        </p:nvGraphicFramePr>
        <p:xfrm>
          <a:off x="758825" y="958874"/>
          <a:ext cx="75565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125">
                  <a:extLst>
                    <a:ext uri="{9D8B030D-6E8A-4147-A177-3AD203B41FA5}">
                      <a16:colId xmlns:a16="http://schemas.microsoft.com/office/drawing/2014/main" val="853065592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2933152280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3386955329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1847631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Tamb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7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61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Ambient pressure?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Exhaust temperature?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69863"/>
                  </a:ext>
                </a:extLst>
              </a:tr>
            </a:tbl>
          </a:graphicData>
        </a:graphic>
      </p:graphicFrame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1026" name="Picture 2" descr="Afbeeldingsresultaat voor combustion engine thermodynamics">
            <a:extLst>
              <a:ext uri="{FF2B5EF4-FFF2-40B4-BE49-F238E27FC236}">
                <a16:creationId xmlns:a16="http://schemas.microsoft.com/office/drawing/2014/main" id="{0EBB29C1-2437-4D7F-9F18-3171E4FB0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820" y="2873271"/>
            <a:ext cx="3207001" cy="169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637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Found variables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Instruction manual from the depths of the internet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						(air pressure comes from 								weather forecast)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11</a:t>
            </a:fld>
            <a:endParaRPr lang="en-GB" dirty="0"/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027AF49C-C223-44FE-BEA9-A099EBCAEDD0}"/>
              </a:ext>
            </a:extLst>
          </p:cNvPr>
          <p:cNvCxnSpPr/>
          <p:nvPr/>
        </p:nvCxnSpPr>
        <p:spPr>
          <a:xfrm>
            <a:off x="3843322" y="2722116"/>
            <a:ext cx="1584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Afbeelding 7">
            <a:extLst>
              <a:ext uri="{FF2B5EF4-FFF2-40B4-BE49-F238E27FC236}">
                <a16:creationId xmlns:a16="http://schemas.microsoft.com/office/drawing/2014/main" id="{88B3353B-A590-482D-A0A1-D1259730F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52" y="1575278"/>
            <a:ext cx="3657476" cy="2960520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7FECE2D9-03DB-4EA8-A2B1-FEA2E75F6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399" y="2571750"/>
            <a:ext cx="3078498" cy="31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37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</a:t>
            </a:r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04A62546-9246-4649-901C-1E45AE379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295199"/>
              </p:ext>
            </p:extLst>
          </p:nvPr>
        </p:nvGraphicFramePr>
        <p:xfrm>
          <a:off x="758825" y="958874"/>
          <a:ext cx="75565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125">
                  <a:extLst>
                    <a:ext uri="{9D8B030D-6E8A-4147-A177-3AD203B41FA5}">
                      <a16:colId xmlns:a16="http://schemas.microsoft.com/office/drawing/2014/main" val="853065592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2933152280"/>
                    </a:ext>
                  </a:extLst>
                </a:gridCol>
                <a:gridCol w="1890885">
                  <a:extLst>
                    <a:ext uri="{9D8B030D-6E8A-4147-A177-3AD203B41FA5}">
                      <a16:colId xmlns:a16="http://schemas.microsoft.com/office/drawing/2014/main" val="3386955329"/>
                    </a:ext>
                  </a:extLst>
                </a:gridCol>
                <a:gridCol w="1887365">
                  <a:extLst>
                    <a:ext uri="{9D8B030D-6E8A-4147-A177-3AD203B41FA5}">
                      <a16:colId xmlns:a16="http://schemas.microsoft.com/office/drawing/2014/main" val="1847631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Tamb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7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61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pamb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Texh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69863"/>
                  </a:ext>
                </a:extLst>
              </a:tr>
            </a:tbl>
          </a:graphicData>
        </a:graphic>
      </p:graphicFrame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1026" name="Picture 2" descr="Afbeeldingsresultaat voor combustion engine thermodynamics">
            <a:extLst>
              <a:ext uri="{FF2B5EF4-FFF2-40B4-BE49-F238E27FC236}">
                <a16:creationId xmlns:a16="http://schemas.microsoft.com/office/drawing/2014/main" id="{0EBB29C1-2437-4D7F-9F18-3171E4FB0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820" y="2873271"/>
            <a:ext cx="3207001" cy="169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746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</a:t>
            </a:r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04A62546-9246-4649-901C-1E45AE379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430387"/>
              </p:ext>
            </p:extLst>
          </p:nvPr>
        </p:nvGraphicFramePr>
        <p:xfrm>
          <a:off x="758825" y="958874"/>
          <a:ext cx="75565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125">
                  <a:extLst>
                    <a:ext uri="{9D8B030D-6E8A-4147-A177-3AD203B41FA5}">
                      <a16:colId xmlns:a16="http://schemas.microsoft.com/office/drawing/2014/main" val="853065592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2933152280"/>
                    </a:ext>
                  </a:extLst>
                </a:gridCol>
                <a:gridCol w="1890885">
                  <a:extLst>
                    <a:ext uri="{9D8B030D-6E8A-4147-A177-3AD203B41FA5}">
                      <a16:colId xmlns:a16="http://schemas.microsoft.com/office/drawing/2014/main" val="3386955329"/>
                    </a:ext>
                  </a:extLst>
                </a:gridCol>
                <a:gridCol w="1887365">
                  <a:extLst>
                    <a:ext uri="{9D8B030D-6E8A-4147-A177-3AD203B41FA5}">
                      <a16:colId xmlns:a16="http://schemas.microsoft.com/office/drawing/2014/main" val="1847631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Tamb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7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61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pamb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Texh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69863"/>
                  </a:ext>
                </a:extLst>
              </a:tr>
            </a:tbl>
          </a:graphicData>
        </a:graphic>
      </p:graphicFrame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59FDE52-3381-4F3B-94A1-C2C32E5DE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499" y="3485584"/>
            <a:ext cx="3681001" cy="413173"/>
          </a:xfrm>
          <a:prstGeom prst="rect">
            <a:avLst/>
          </a:prstGeom>
        </p:spPr>
      </p:pic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BD0F512F-E52A-4C40-A5AA-5F9B7F21FDCC}"/>
              </a:ext>
            </a:extLst>
          </p:cNvPr>
          <p:cNvSpPr txBox="1">
            <a:spLocks/>
          </p:cNvSpPr>
          <p:nvPr/>
        </p:nvSpPr>
        <p:spPr>
          <a:xfrm>
            <a:off x="2737389" y="3039295"/>
            <a:ext cx="6881703" cy="8868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Isochoric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04C96FDB-CD94-4D89-B420-BCCCE76E5112}"/>
              </a:ext>
            </a:extLst>
          </p:cNvPr>
          <p:cNvCxnSpPr/>
          <p:nvPr/>
        </p:nvCxnSpPr>
        <p:spPr>
          <a:xfrm flipH="1" flipV="1">
            <a:off x="3340729" y="1548143"/>
            <a:ext cx="3071771" cy="1023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25D9644A-0345-428C-938F-26CF374C65C6}"/>
              </a:ext>
            </a:extLst>
          </p:cNvPr>
          <p:cNvCxnSpPr/>
          <p:nvPr/>
        </p:nvCxnSpPr>
        <p:spPr>
          <a:xfrm flipV="1">
            <a:off x="2897109" y="1620570"/>
            <a:ext cx="0" cy="841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837A059C-77B2-45EB-B365-9C8A7F5F2903}"/>
              </a:ext>
            </a:extLst>
          </p:cNvPr>
          <p:cNvCxnSpPr/>
          <p:nvPr/>
        </p:nvCxnSpPr>
        <p:spPr>
          <a:xfrm flipH="1" flipV="1">
            <a:off x="3675707" y="1466661"/>
            <a:ext cx="2806574" cy="8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</a:t>
            </a:r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04A62546-9246-4649-901C-1E45AE379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998952"/>
              </p:ext>
            </p:extLst>
          </p:nvPr>
        </p:nvGraphicFramePr>
        <p:xfrm>
          <a:off x="758825" y="958874"/>
          <a:ext cx="75565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125">
                  <a:extLst>
                    <a:ext uri="{9D8B030D-6E8A-4147-A177-3AD203B41FA5}">
                      <a16:colId xmlns:a16="http://schemas.microsoft.com/office/drawing/2014/main" val="853065592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2933152280"/>
                    </a:ext>
                  </a:extLst>
                </a:gridCol>
                <a:gridCol w="1890885">
                  <a:extLst>
                    <a:ext uri="{9D8B030D-6E8A-4147-A177-3AD203B41FA5}">
                      <a16:colId xmlns:a16="http://schemas.microsoft.com/office/drawing/2014/main" val="3386955329"/>
                    </a:ext>
                  </a:extLst>
                </a:gridCol>
                <a:gridCol w="1887365">
                  <a:extLst>
                    <a:ext uri="{9D8B030D-6E8A-4147-A177-3AD203B41FA5}">
                      <a16:colId xmlns:a16="http://schemas.microsoft.com/office/drawing/2014/main" val="1847631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Tamb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7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61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pamb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Texh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69863"/>
                  </a:ext>
                </a:extLst>
              </a:tr>
            </a:tbl>
          </a:graphicData>
        </a:graphic>
      </p:graphicFrame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BD0F512F-E52A-4C40-A5AA-5F9B7F21FDCC}"/>
              </a:ext>
            </a:extLst>
          </p:cNvPr>
          <p:cNvSpPr txBox="1">
            <a:spLocks/>
          </p:cNvSpPr>
          <p:nvPr/>
        </p:nvSpPr>
        <p:spPr>
          <a:xfrm>
            <a:off x="2927512" y="2912546"/>
            <a:ext cx="6881703" cy="8868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Isochoric + Ideal gas law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994447D-138D-432F-97CD-FDFDBE4B5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6" y="3367889"/>
            <a:ext cx="7125328" cy="816737"/>
          </a:xfrm>
          <a:prstGeom prst="rect">
            <a:avLst/>
          </a:prstGeom>
        </p:spPr>
      </p:pic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964A6F05-C49A-46A7-B377-A271C5DBC2BF}"/>
              </a:ext>
            </a:extLst>
          </p:cNvPr>
          <p:cNvCxnSpPr/>
          <p:nvPr/>
        </p:nvCxnSpPr>
        <p:spPr>
          <a:xfrm flipH="1">
            <a:off x="6011501" y="1548143"/>
            <a:ext cx="461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71C227E5-E62D-4D4F-965A-D2933F39CBB7}"/>
              </a:ext>
            </a:extLst>
          </p:cNvPr>
          <p:cNvCxnSpPr/>
          <p:nvPr/>
        </p:nvCxnSpPr>
        <p:spPr>
          <a:xfrm>
            <a:off x="3440317" y="1520982"/>
            <a:ext cx="1023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9AA3CD5D-213E-4EE9-995C-CED5498F0CCE}"/>
              </a:ext>
            </a:extLst>
          </p:cNvPr>
          <p:cNvCxnSpPr/>
          <p:nvPr/>
        </p:nvCxnSpPr>
        <p:spPr>
          <a:xfrm>
            <a:off x="3304515" y="2643612"/>
            <a:ext cx="1095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5A89078E-1307-4156-8170-12369E847DE0}"/>
              </a:ext>
            </a:extLst>
          </p:cNvPr>
          <p:cNvCxnSpPr/>
          <p:nvPr/>
        </p:nvCxnSpPr>
        <p:spPr>
          <a:xfrm flipH="1">
            <a:off x="6129196" y="2643612"/>
            <a:ext cx="344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F9E042BD-2D1A-4C9F-96B8-E02D5AF752FB}"/>
              </a:ext>
            </a:extLst>
          </p:cNvPr>
          <p:cNvCxnSpPr/>
          <p:nvPr/>
        </p:nvCxnSpPr>
        <p:spPr>
          <a:xfrm flipV="1">
            <a:off x="4689695" y="1620570"/>
            <a:ext cx="0" cy="83291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679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</a:t>
            </a:r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04A62546-9246-4649-901C-1E45AE3795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8825" y="958874"/>
          <a:ext cx="75565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125">
                  <a:extLst>
                    <a:ext uri="{9D8B030D-6E8A-4147-A177-3AD203B41FA5}">
                      <a16:colId xmlns:a16="http://schemas.microsoft.com/office/drawing/2014/main" val="853065592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2933152280"/>
                    </a:ext>
                  </a:extLst>
                </a:gridCol>
                <a:gridCol w="1890885">
                  <a:extLst>
                    <a:ext uri="{9D8B030D-6E8A-4147-A177-3AD203B41FA5}">
                      <a16:colId xmlns:a16="http://schemas.microsoft.com/office/drawing/2014/main" val="3386955329"/>
                    </a:ext>
                  </a:extLst>
                </a:gridCol>
                <a:gridCol w="1887365">
                  <a:extLst>
                    <a:ext uri="{9D8B030D-6E8A-4147-A177-3AD203B41FA5}">
                      <a16:colId xmlns:a16="http://schemas.microsoft.com/office/drawing/2014/main" val="1847631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Tamb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7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61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pamb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Texh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69863"/>
                  </a:ext>
                </a:extLst>
              </a:tr>
            </a:tbl>
          </a:graphicData>
        </a:graphic>
      </p:graphicFrame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BD0F512F-E52A-4C40-A5AA-5F9B7F21FDCC}"/>
              </a:ext>
            </a:extLst>
          </p:cNvPr>
          <p:cNvSpPr txBox="1">
            <a:spLocks/>
          </p:cNvSpPr>
          <p:nvPr/>
        </p:nvSpPr>
        <p:spPr>
          <a:xfrm>
            <a:off x="2990887" y="3297783"/>
            <a:ext cx="6881703" cy="8868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STUCK FOR TWO HOURS.</a:t>
            </a:r>
          </a:p>
        </p:txBody>
      </p:sp>
    </p:spTree>
    <p:extLst>
      <p:ext uri="{BB962C8B-B14F-4D97-AF65-F5344CB8AC3E}">
        <p14:creationId xmlns:p14="http://schemas.microsoft.com/office/powerpoint/2010/main" val="2997475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</a:t>
            </a:r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04A62546-9246-4649-901C-1E45AE379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342880"/>
              </p:ext>
            </p:extLst>
          </p:nvPr>
        </p:nvGraphicFramePr>
        <p:xfrm>
          <a:off x="758825" y="958874"/>
          <a:ext cx="75565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125">
                  <a:extLst>
                    <a:ext uri="{9D8B030D-6E8A-4147-A177-3AD203B41FA5}">
                      <a16:colId xmlns:a16="http://schemas.microsoft.com/office/drawing/2014/main" val="853065592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2933152280"/>
                    </a:ext>
                  </a:extLst>
                </a:gridCol>
                <a:gridCol w="1890885">
                  <a:extLst>
                    <a:ext uri="{9D8B030D-6E8A-4147-A177-3AD203B41FA5}">
                      <a16:colId xmlns:a16="http://schemas.microsoft.com/office/drawing/2014/main" val="3386955329"/>
                    </a:ext>
                  </a:extLst>
                </a:gridCol>
                <a:gridCol w="1887365">
                  <a:extLst>
                    <a:ext uri="{9D8B030D-6E8A-4147-A177-3AD203B41FA5}">
                      <a16:colId xmlns:a16="http://schemas.microsoft.com/office/drawing/2014/main" val="1847631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Tamb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7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61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pamb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Texh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69863"/>
                  </a:ext>
                </a:extLst>
              </a:tr>
            </a:tbl>
          </a:graphicData>
        </a:graphic>
      </p:graphicFrame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F2BEDE9-0DAC-45E0-B04A-5481CD836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54" y="3493364"/>
            <a:ext cx="3952287" cy="433585"/>
          </a:xfrm>
          <a:prstGeom prst="rect">
            <a:avLst/>
          </a:prstGeom>
        </p:spPr>
      </p:pic>
      <p:pic>
        <p:nvPicPr>
          <p:cNvPr id="10" name="Picture 2" descr="Afbeeldingsresultaat voor combustion engine thermodynamics">
            <a:extLst>
              <a:ext uri="{FF2B5EF4-FFF2-40B4-BE49-F238E27FC236}">
                <a16:creationId xmlns:a16="http://schemas.microsoft.com/office/drawing/2014/main" id="{195A827B-02C2-4BF6-8407-902BD3C17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58" y="2862593"/>
            <a:ext cx="3207001" cy="169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A4B8DCED-0671-4E4B-B8EF-7239416E637C}"/>
              </a:ext>
            </a:extLst>
          </p:cNvPr>
          <p:cNvCxnSpPr/>
          <p:nvPr/>
        </p:nvCxnSpPr>
        <p:spPr>
          <a:xfrm>
            <a:off x="4997513" y="1566250"/>
            <a:ext cx="0" cy="253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214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</a:t>
            </a:r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04A62546-9246-4649-901C-1E45AE379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508926"/>
              </p:ext>
            </p:extLst>
          </p:nvPr>
        </p:nvGraphicFramePr>
        <p:xfrm>
          <a:off x="758825" y="958874"/>
          <a:ext cx="75565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125">
                  <a:extLst>
                    <a:ext uri="{9D8B030D-6E8A-4147-A177-3AD203B41FA5}">
                      <a16:colId xmlns:a16="http://schemas.microsoft.com/office/drawing/2014/main" val="853065592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2933152280"/>
                    </a:ext>
                  </a:extLst>
                </a:gridCol>
                <a:gridCol w="1890885">
                  <a:extLst>
                    <a:ext uri="{9D8B030D-6E8A-4147-A177-3AD203B41FA5}">
                      <a16:colId xmlns:a16="http://schemas.microsoft.com/office/drawing/2014/main" val="3386955329"/>
                    </a:ext>
                  </a:extLst>
                </a:gridCol>
                <a:gridCol w="1887365">
                  <a:extLst>
                    <a:ext uri="{9D8B030D-6E8A-4147-A177-3AD203B41FA5}">
                      <a16:colId xmlns:a16="http://schemas.microsoft.com/office/drawing/2014/main" val="1847631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Tamb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7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61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pamb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Texh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69863"/>
                  </a:ext>
                </a:extLst>
              </a:tr>
            </a:tbl>
          </a:graphicData>
        </a:graphic>
      </p:graphicFrame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17</a:t>
            </a:fld>
            <a:endParaRPr lang="en-GB" dirty="0"/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19573F46-E9D8-44D3-8AEA-9CA5477EAC26}"/>
              </a:ext>
            </a:extLst>
          </p:cNvPr>
          <p:cNvCxnSpPr/>
          <p:nvPr/>
        </p:nvCxnSpPr>
        <p:spPr>
          <a:xfrm>
            <a:off x="4952246" y="1901228"/>
            <a:ext cx="0" cy="29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D6E2C8B2-C50B-41F3-BA3C-8EDD543126A9}"/>
              </a:ext>
            </a:extLst>
          </p:cNvPr>
          <p:cNvSpPr txBox="1">
            <a:spLocks/>
          </p:cNvSpPr>
          <p:nvPr/>
        </p:nvSpPr>
        <p:spPr>
          <a:xfrm>
            <a:off x="4013929" y="3043471"/>
            <a:ext cx="6881703" cy="8868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Isochoric</a:t>
            </a:r>
          </a:p>
        </p:txBody>
      </p:sp>
    </p:spTree>
    <p:extLst>
      <p:ext uri="{BB962C8B-B14F-4D97-AF65-F5344CB8AC3E}">
        <p14:creationId xmlns:p14="http://schemas.microsoft.com/office/powerpoint/2010/main" val="1136991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</a:t>
            </a:r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04A62546-9246-4649-901C-1E45AE379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225152"/>
              </p:ext>
            </p:extLst>
          </p:nvPr>
        </p:nvGraphicFramePr>
        <p:xfrm>
          <a:off x="758825" y="958874"/>
          <a:ext cx="75565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125">
                  <a:extLst>
                    <a:ext uri="{9D8B030D-6E8A-4147-A177-3AD203B41FA5}">
                      <a16:colId xmlns:a16="http://schemas.microsoft.com/office/drawing/2014/main" val="853065592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2933152280"/>
                    </a:ext>
                  </a:extLst>
                </a:gridCol>
                <a:gridCol w="1890885">
                  <a:extLst>
                    <a:ext uri="{9D8B030D-6E8A-4147-A177-3AD203B41FA5}">
                      <a16:colId xmlns:a16="http://schemas.microsoft.com/office/drawing/2014/main" val="3386955329"/>
                    </a:ext>
                  </a:extLst>
                </a:gridCol>
                <a:gridCol w="1887365">
                  <a:extLst>
                    <a:ext uri="{9D8B030D-6E8A-4147-A177-3AD203B41FA5}">
                      <a16:colId xmlns:a16="http://schemas.microsoft.com/office/drawing/2014/main" val="1847631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Tamb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7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61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pamb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Texh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69863"/>
                  </a:ext>
                </a:extLst>
              </a:tr>
            </a:tbl>
          </a:graphicData>
        </a:graphic>
      </p:graphicFrame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18</a:t>
            </a:fld>
            <a:endParaRPr lang="en-GB" dirty="0"/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19573F46-E9D8-44D3-8AEA-9CA5477EAC26}"/>
              </a:ext>
            </a:extLst>
          </p:cNvPr>
          <p:cNvCxnSpPr/>
          <p:nvPr/>
        </p:nvCxnSpPr>
        <p:spPr>
          <a:xfrm>
            <a:off x="2960484" y="1493822"/>
            <a:ext cx="0" cy="29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D6E2C8B2-C50B-41F3-BA3C-8EDD543126A9}"/>
              </a:ext>
            </a:extLst>
          </p:cNvPr>
          <p:cNvSpPr txBox="1">
            <a:spLocks/>
          </p:cNvSpPr>
          <p:nvPr/>
        </p:nvSpPr>
        <p:spPr>
          <a:xfrm>
            <a:off x="3923394" y="3213131"/>
            <a:ext cx="6881703" cy="8868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Adiabatic ideal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A1682FBA-2979-4175-922C-8DAC0F3D23C2}"/>
              </a:ext>
            </a:extLst>
          </p:cNvPr>
          <p:cNvCxnSpPr/>
          <p:nvPr/>
        </p:nvCxnSpPr>
        <p:spPr>
          <a:xfrm flipH="1">
            <a:off x="3322622" y="1620570"/>
            <a:ext cx="1312878" cy="19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728A5343-1BA6-4DD9-A1B4-F5E63133C4FD}"/>
              </a:ext>
            </a:extLst>
          </p:cNvPr>
          <p:cNvCxnSpPr/>
          <p:nvPr/>
        </p:nvCxnSpPr>
        <p:spPr>
          <a:xfrm flipH="1">
            <a:off x="3340729" y="1885974"/>
            <a:ext cx="1231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E4C22621-207F-4F62-8327-D318B0BCC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3641301"/>
            <a:ext cx="7042150" cy="53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26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</a:t>
            </a:r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04A62546-9246-4649-901C-1E45AE379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341290"/>
              </p:ext>
            </p:extLst>
          </p:nvPr>
        </p:nvGraphicFramePr>
        <p:xfrm>
          <a:off x="758825" y="958874"/>
          <a:ext cx="75565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125">
                  <a:extLst>
                    <a:ext uri="{9D8B030D-6E8A-4147-A177-3AD203B41FA5}">
                      <a16:colId xmlns:a16="http://schemas.microsoft.com/office/drawing/2014/main" val="853065592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2933152280"/>
                    </a:ext>
                  </a:extLst>
                </a:gridCol>
                <a:gridCol w="1890885">
                  <a:extLst>
                    <a:ext uri="{9D8B030D-6E8A-4147-A177-3AD203B41FA5}">
                      <a16:colId xmlns:a16="http://schemas.microsoft.com/office/drawing/2014/main" val="3386955329"/>
                    </a:ext>
                  </a:extLst>
                </a:gridCol>
                <a:gridCol w="1887365">
                  <a:extLst>
                    <a:ext uri="{9D8B030D-6E8A-4147-A177-3AD203B41FA5}">
                      <a16:colId xmlns:a16="http://schemas.microsoft.com/office/drawing/2014/main" val="1847631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Tamb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7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61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pamb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Texh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69863"/>
                  </a:ext>
                </a:extLst>
              </a:tr>
            </a:tbl>
          </a:graphicData>
        </a:graphic>
      </p:graphicFrame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D6E2C8B2-C50B-41F3-BA3C-8EDD543126A9}"/>
              </a:ext>
            </a:extLst>
          </p:cNvPr>
          <p:cNvSpPr txBox="1">
            <a:spLocks/>
          </p:cNvSpPr>
          <p:nvPr/>
        </p:nvSpPr>
        <p:spPr>
          <a:xfrm>
            <a:off x="3923394" y="3213131"/>
            <a:ext cx="6881703" cy="8868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Ideal gas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DC260AB4-C9BD-4DF9-80CC-929BAD4EA26F}"/>
              </a:ext>
            </a:extLst>
          </p:cNvPr>
          <p:cNvCxnSpPr/>
          <p:nvPr/>
        </p:nvCxnSpPr>
        <p:spPr>
          <a:xfrm>
            <a:off x="4879818" y="1828800"/>
            <a:ext cx="1638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ingslijn: gekromd 12">
            <a:extLst>
              <a:ext uri="{FF2B5EF4-FFF2-40B4-BE49-F238E27FC236}">
                <a16:creationId xmlns:a16="http://schemas.microsoft.com/office/drawing/2014/main" id="{FC6AA2F4-B578-4A7E-9962-E40AF3AA4C13}"/>
              </a:ext>
            </a:extLst>
          </p:cNvPr>
          <p:cNvCxnSpPr/>
          <p:nvPr/>
        </p:nvCxnSpPr>
        <p:spPr>
          <a:xfrm>
            <a:off x="3141552" y="1828800"/>
            <a:ext cx="3440317" cy="190123"/>
          </a:xfrm>
          <a:prstGeom prst="curvedConnector3">
            <a:avLst>
              <a:gd name="adj1" fmla="val 9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75BDEEBF-1596-489E-91FC-6A8DA9553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07" y="3584125"/>
            <a:ext cx="6688735" cy="70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6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a p-V diagram based on theoretical computations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16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</a:t>
            </a:r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04A62546-9246-4649-901C-1E45AE3795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8825" y="958874"/>
          <a:ext cx="75565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125">
                  <a:extLst>
                    <a:ext uri="{9D8B030D-6E8A-4147-A177-3AD203B41FA5}">
                      <a16:colId xmlns:a16="http://schemas.microsoft.com/office/drawing/2014/main" val="853065592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2933152280"/>
                    </a:ext>
                  </a:extLst>
                </a:gridCol>
                <a:gridCol w="1890885">
                  <a:extLst>
                    <a:ext uri="{9D8B030D-6E8A-4147-A177-3AD203B41FA5}">
                      <a16:colId xmlns:a16="http://schemas.microsoft.com/office/drawing/2014/main" val="3386955329"/>
                    </a:ext>
                  </a:extLst>
                </a:gridCol>
                <a:gridCol w="1887365">
                  <a:extLst>
                    <a:ext uri="{9D8B030D-6E8A-4147-A177-3AD203B41FA5}">
                      <a16:colId xmlns:a16="http://schemas.microsoft.com/office/drawing/2014/main" val="1847631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Tamb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7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61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pamb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Texh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69863"/>
                  </a:ext>
                </a:extLst>
              </a:tr>
            </a:tbl>
          </a:graphicData>
        </a:graphic>
      </p:graphicFrame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20</a:t>
            </a:fld>
            <a:endParaRPr lang="en-GB" dirty="0"/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E4151B55-D706-44D1-B707-765B3D146B4E}"/>
              </a:ext>
            </a:extLst>
          </p:cNvPr>
          <p:cNvCxnSpPr/>
          <p:nvPr/>
        </p:nvCxnSpPr>
        <p:spPr>
          <a:xfrm>
            <a:off x="6781046" y="1885974"/>
            <a:ext cx="0" cy="34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66709EA3-1292-4345-8B89-FF3AB614D525}"/>
              </a:ext>
            </a:extLst>
          </p:cNvPr>
          <p:cNvSpPr txBox="1"/>
          <p:nvPr/>
        </p:nvSpPr>
        <p:spPr>
          <a:xfrm>
            <a:off x="3978715" y="3253237"/>
            <a:ext cx="43366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1761665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Formulas from book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Datasheet to find W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						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EF9D5D0-723C-4C79-9BC3-3D135FD94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164" y="1307891"/>
            <a:ext cx="1171739" cy="32389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0850FC5A-A58F-465F-B425-F26EC6C74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824" y="1885269"/>
            <a:ext cx="6918351" cy="45388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8F27646-A75B-4B5B-95B4-62EC10B8B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179" y="1266177"/>
            <a:ext cx="2019582" cy="400106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9E81569C-5AB1-4156-B72C-0F3EE937D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675" y="2440751"/>
            <a:ext cx="514422" cy="333422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9D97BEB1-9AF1-4BC1-944D-956EF34A00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4426" y="2393120"/>
            <a:ext cx="1743318" cy="428685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1418EE62-22F4-4E78-9B4A-C7D744A3FA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824" y="2984049"/>
            <a:ext cx="6679170" cy="30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</a:t>
            </a:r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04A62546-9246-4649-901C-1E45AE379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774246"/>
              </p:ext>
            </p:extLst>
          </p:nvPr>
        </p:nvGraphicFramePr>
        <p:xfrm>
          <a:off x="758825" y="958874"/>
          <a:ext cx="75565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125">
                  <a:extLst>
                    <a:ext uri="{9D8B030D-6E8A-4147-A177-3AD203B41FA5}">
                      <a16:colId xmlns:a16="http://schemas.microsoft.com/office/drawing/2014/main" val="853065592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2933152280"/>
                    </a:ext>
                  </a:extLst>
                </a:gridCol>
                <a:gridCol w="1890885">
                  <a:extLst>
                    <a:ext uri="{9D8B030D-6E8A-4147-A177-3AD203B41FA5}">
                      <a16:colId xmlns:a16="http://schemas.microsoft.com/office/drawing/2014/main" val="3386955329"/>
                    </a:ext>
                  </a:extLst>
                </a:gridCol>
                <a:gridCol w="1887365">
                  <a:extLst>
                    <a:ext uri="{9D8B030D-6E8A-4147-A177-3AD203B41FA5}">
                      <a16:colId xmlns:a16="http://schemas.microsoft.com/office/drawing/2014/main" val="1847631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Tamb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7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61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pamb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Texh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69863"/>
                  </a:ext>
                </a:extLst>
              </a:tr>
            </a:tbl>
          </a:graphicData>
        </a:graphic>
      </p:graphicFrame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22</a:t>
            </a:fld>
            <a:endParaRPr lang="en-GB" dirty="0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FA77DA0C-C20B-4575-9A95-EFE1D57CB143}"/>
              </a:ext>
            </a:extLst>
          </p:cNvPr>
          <p:cNvCxnSpPr/>
          <p:nvPr/>
        </p:nvCxnSpPr>
        <p:spPr>
          <a:xfrm flipH="1">
            <a:off x="3159659" y="2245259"/>
            <a:ext cx="3304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41247DA6-2490-4777-9DB2-4FAE92E46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253" y="3575254"/>
            <a:ext cx="4744052" cy="850659"/>
          </a:xfrm>
          <a:prstGeom prst="rect">
            <a:avLst/>
          </a:prstGeom>
        </p:spPr>
      </p:pic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3DF25664-7BA6-4454-B324-2DEA356C9903}"/>
              </a:ext>
            </a:extLst>
          </p:cNvPr>
          <p:cNvSpPr txBox="1">
            <a:spLocks/>
          </p:cNvSpPr>
          <p:nvPr/>
        </p:nvSpPr>
        <p:spPr>
          <a:xfrm>
            <a:off x="3856776" y="3114735"/>
            <a:ext cx="3330103" cy="5760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Isochoric ideal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						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17994394-00A5-4B6C-8C76-0D84DE8DEB91}"/>
              </a:ext>
            </a:extLst>
          </p:cNvPr>
          <p:cNvCxnSpPr/>
          <p:nvPr/>
        </p:nvCxnSpPr>
        <p:spPr>
          <a:xfrm flipH="1">
            <a:off x="3159659" y="1885974"/>
            <a:ext cx="3304515" cy="35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B2176A5D-410E-4D30-829B-1F36692D272A}"/>
              </a:ext>
            </a:extLst>
          </p:cNvPr>
          <p:cNvCxnSpPr/>
          <p:nvPr/>
        </p:nvCxnSpPr>
        <p:spPr>
          <a:xfrm>
            <a:off x="2987644" y="1885974"/>
            <a:ext cx="0" cy="35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658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86801" y="2237887"/>
            <a:ext cx="7556500" cy="539038"/>
          </a:xfrm>
        </p:spPr>
        <p:txBody>
          <a:bodyPr/>
          <a:lstStyle/>
          <a:p>
            <a:r>
              <a:rPr lang="en-GB" dirty="0"/>
              <a:t>Time to make a p-V diagram.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964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we need?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General plotting code (legend, axes,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Initial starting line (V2 </a:t>
            </a:r>
            <a:r>
              <a:rPr lang="en-GB" dirty="0">
                <a:sym typeface="Wingdings" panose="05000000000000000000" pitchFamily="2" charset="2"/>
              </a:rPr>
              <a:t> V1, no pressure difference</a:t>
            </a:r>
            <a:r>
              <a:rPr lang="en-GB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1-2 line		Adiabatic; </a:t>
            </a:r>
            <a:r>
              <a:rPr lang="en-GB" dirty="0" err="1"/>
              <a:t>pV</a:t>
            </a:r>
            <a:r>
              <a:rPr lang="en-GB" dirty="0"/>
              <a:t>^(cp/cv) = constant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2-3 line		Isochoric; V = constant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3-4 line		Adiabatic; </a:t>
            </a:r>
            <a:r>
              <a:rPr lang="en-GB" dirty="0" err="1"/>
              <a:t>pV</a:t>
            </a:r>
            <a:r>
              <a:rPr lang="en-GB" dirty="0"/>
              <a:t>^(cp/cv) = constant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4-1 line		Isochoric; V = constant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						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5224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we need?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General plotting code (legend, axes,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						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25</a:t>
            </a:fld>
            <a:endParaRPr lang="en-GB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D2EF942-558A-40B0-B909-12F4DBED0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1672353"/>
            <a:ext cx="3531145" cy="17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85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we need?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Initial starting line (V2 </a:t>
            </a:r>
            <a:r>
              <a:rPr lang="en-GB" dirty="0">
                <a:sym typeface="Wingdings" panose="05000000000000000000" pitchFamily="2" charset="2"/>
              </a:rPr>
              <a:t> V1, no pressure difference</a:t>
            </a:r>
            <a:r>
              <a:rPr lang="en-GB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						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26</a:t>
            </a:fld>
            <a:endParaRPr lang="en-GB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A3CF427-724B-419F-83E3-5587F65B8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6" y="2075822"/>
            <a:ext cx="1339063" cy="68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45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we need?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1-2 line		Adiabatic; </a:t>
            </a:r>
            <a:r>
              <a:rPr lang="en-GB" dirty="0" err="1"/>
              <a:t>pV</a:t>
            </a:r>
            <a:r>
              <a:rPr lang="en-GB" dirty="0"/>
              <a:t>^(cp/cv) = constant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						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27</a:t>
            </a:fld>
            <a:endParaRPr lang="en-GB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133AE4C-487E-478F-AC7E-233DC2FDD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6" y="2228801"/>
            <a:ext cx="4830096" cy="93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10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we need?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2-3 line		Isochoric; V = constant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						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28</a:t>
            </a:fld>
            <a:endParaRPr lang="en-GB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7DFAA3C-86A0-410D-9464-F46B19F40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6" y="2571750"/>
            <a:ext cx="3559189" cy="125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3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86801" y="2237887"/>
            <a:ext cx="7556500" cy="539038"/>
          </a:xfrm>
        </p:spPr>
        <p:txBody>
          <a:bodyPr/>
          <a:lstStyle/>
          <a:p>
            <a:r>
              <a:rPr lang="en-GB" dirty="0"/>
              <a:t>Show me the graph!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9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74E1525-B8A7-4E10-8861-EA47CF990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393" y="1195195"/>
            <a:ext cx="4056209" cy="305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56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02894" y="3793687"/>
            <a:ext cx="7556500" cy="539038"/>
          </a:xfrm>
        </p:spPr>
        <p:txBody>
          <a:bodyPr/>
          <a:lstStyle/>
          <a:p>
            <a:r>
              <a:rPr lang="en-GB" b="0" i="1" dirty="0"/>
              <a:t>I cannot…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2050" name="Picture 2" descr="Afbeeldingsresultaat voor fire pc">
            <a:extLst>
              <a:ext uri="{FF2B5EF4-FFF2-40B4-BE49-F238E27FC236}">
                <a16:creationId xmlns:a16="http://schemas.microsoft.com/office/drawing/2014/main" id="{4B649904-0D04-4CEE-94BB-79261532D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590" y="306169"/>
            <a:ext cx="3251844" cy="325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588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03691" y="2237887"/>
            <a:ext cx="4544840" cy="539038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EB4CCA5-728A-43D5-8360-2BAC639E52BB}"/>
              </a:ext>
            </a:extLst>
          </p:cNvPr>
          <p:cNvSpPr txBox="1">
            <a:spLocks/>
          </p:cNvSpPr>
          <p:nvPr/>
        </p:nvSpPr>
        <p:spPr>
          <a:xfrm>
            <a:off x="3223885" y="3133624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0" i="1" dirty="0"/>
              <a:t>That I can actually answer</a:t>
            </a:r>
          </a:p>
        </p:txBody>
      </p:sp>
    </p:spTree>
    <p:extLst>
      <p:ext uri="{BB962C8B-B14F-4D97-AF65-F5344CB8AC3E}">
        <p14:creationId xmlns:p14="http://schemas.microsoft.com/office/powerpoint/2010/main" val="237128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start?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Fill in as many variables as I could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783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Found variables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sheet provided by Honda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E030B75-4DF7-4F0A-9AE1-012B49353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03" y="1683746"/>
            <a:ext cx="2676899" cy="271500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279507A-9B89-45BB-8C84-6CEAED22A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149" y="1683746"/>
            <a:ext cx="2457793" cy="103837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9F9C71B2-22AF-43A2-9E1C-E8D69DCF1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149" y="2722116"/>
            <a:ext cx="2686425" cy="333422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4147A096-CF8B-4DB9-A532-F7256215A3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1754" y="3041248"/>
            <a:ext cx="2067213" cy="161948"/>
          </a:xfrm>
          <a:prstGeom prst="rect">
            <a:avLst/>
          </a:prstGeom>
        </p:spPr>
      </p:pic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027AF49C-C223-44FE-BEA9-A099EBCAEDD0}"/>
              </a:ext>
            </a:extLst>
          </p:cNvPr>
          <p:cNvCxnSpPr/>
          <p:nvPr/>
        </p:nvCxnSpPr>
        <p:spPr>
          <a:xfrm>
            <a:off x="3612333" y="2722116"/>
            <a:ext cx="1584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53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92560" y="2228833"/>
            <a:ext cx="7556500" cy="539038"/>
          </a:xfrm>
        </p:spPr>
        <p:txBody>
          <a:bodyPr/>
          <a:lstStyle/>
          <a:p>
            <a:r>
              <a:rPr lang="en-GB" dirty="0"/>
              <a:t>Now what?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236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</a:t>
            </a:r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04A62546-9246-4649-901C-1E45AE379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862062"/>
              </p:ext>
            </p:extLst>
          </p:nvPr>
        </p:nvGraphicFramePr>
        <p:xfrm>
          <a:off x="758825" y="958874"/>
          <a:ext cx="75565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125">
                  <a:extLst>
                    <a:ext uri="{9D8B030D-6E8A-4147-A177-3AD203B41FA5}">
                      <a16:colId xmlns:a16="http://schemas.microsoft.com/office/drawing/2014/main" val="853065592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2933152280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3386955329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1847631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7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61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69863"/>
                  </a:ext>
                </a:extLst>
              </a:tr>
            </a:tbl>
          </a:graphicData>
        </a:graphic>
      </p:graphicFrame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1026" name="Picture 2" descr="Afbeeldingsresultaat voor combustion engine thermodynamics">
            <a:extLst>
              <a:ext uri="{FF2B5EF4-FFF2-40B4-BE49-F238E27FC236}">
                <a16:creationId xmlns:a16="http://schemas.microsoft.com/office/drawing/2014/main" id="{0EBB29C1-2437-4D7F-9F18-3171E4FB0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820" y="2873271"/>
            <a:ext cx="3207001" cy="169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800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</a:t>
            </a:r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04A62546-9246-4649-901C-1E45AE379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794496"/>
              </p:ext>
            </p:extLst>
          </p:nvPr>
        </p:nvGraphicFramePr>
        <p:xfrm>
          <a:off x="758825" y="958874"/>
          <a:ext cx="75565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125">
                  <a:extLst>
                    <a:ext uri="{9D8B030D-6E8A-4147-A177-3AD203B41FA5}">
                      <a16:colId xmlns:a16="http://schemas.microsoft.com/office/drawing/2014/main" val="853065592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2933152280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3386955329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1847631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Ambient temperature?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7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61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69863"/>
                  </a:ext>
                </a:extLst>
              </a:tr>
            </a:tbl>
          </a:graphicData>
        </a:graphic>
      </p:graphicFrame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1026" name="Picture 2" descr="Afbeeldingsresultaat voor combustion engine thermodynamics">
            <a:extLst>
              <a:ext uri="{FF2B5EF4-FFF2-40B4-BE49-F238E27FC236}">
                <a16:creationId xmlns:a16="http://schemas.microsoft.com/office/drawing/2014/main" id="{0EBB29C1-2437-4D7F-9F18-3171E4FB0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820" y="2873271"/>
            <a:ext cx="3207001" cy="169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831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50" y="490568"/>
            <a:ext cx="7556500" cy="539038"/>
          </a:xfrm>
        </p:spPr>
        <p:txBody>
          <a:bodyPr/>
          <a:lstStyle/>
          <a:p>
            <a:r>
              <a:rPr lang="en-GB" dirty="0"/>
              <a:t>T1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9620400-A8EC-4094-8ECF-2C59A9FA8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175" y="2154159"/>
            <a:ext cx="3790435" cy="41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0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SSA template</Template>
  <TotalTime>291</TotalTime>
  <Words>980</Words>
  <Application>Microsoft Office PowerPoint</Application>
  <PresentationFormat>Diavoorstelling (16:9)</PresentationFormat>
  <Paragraphs>394</Paragraphs>
  <Slides>31</Slides>
  <Notes>31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4" baseType="lpstr">
      <vt:lpstr>Arial</vt:lpstr>
      <vt:lpstr>Calibri</vt:lpstr>
      <vt:lpstr>Kantoorthema</vt:lpstr>
      <vt:lpstr>Presentation SSA 2</vt:lpstr>
      <vt:lpstr>Goal</vt:lpstr>
      <vt:lpstr>Goal</vt:lpstr>
      <vt:lpstr>Where to start?</vt:lpstr>
      <vt:lpstr>Found variables</vt:lpstr>
      <vt:lpstr>Now what?</vt:lpstr>
      <vt:lpstr>Table</vt:lpstr>
      <vt:lpstr>Table</vt:lpstr>
      <vt:lpstr>T1</vt:lpstr>
      <vt:lpstr>Table</vt:lpstr>
      <vt:lpstr>Found variables</vt:lpstr>
      <vt:lpstr>Table</vt:lpstr>
      <vt:lpstr>Table</vt:lpstr>
      <vt:lpstr>Table</vt:lpstr>
      <vt:lpstr>Table</vt:lpstr>
      <vt:lpstr>Table</vt:lpstr>
      <vt:lpstr>Table</vt:lpstr>
      <vt:lpstr>Table</vt:lpstr>
      <vt:lpstr>Table</vt:lpstr>
      <vt:lpstr>Table</vt:lpstr>
      <vt:lpstr>Formulas from book</vt:lpstr>
      <vt:lpstr>Table</vt:lpstr>
      <vt:lpstr>Time to make a p-V diagram.</vt:lpstr>
      <vt:lpstr>What do we need?</vt:lpstr>
      <vt:lpstr>What do we need?</vt:lpstr>
      <vt:lpstr>What do we need?</vt:lpstr>
      <vt:lpstr>What do we need?</vt:lpstr>
      <vt:lpstr>What do we need?</vt:lpstr>
      <vt:lpstr>Show me the graph!</vt:lpstr>
      <vt:lpstr>I cannot…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SSA 2</dc:title>
  <dc:creator>Vito Fransen</dc:creator>
  <cp:lastModifiedBy>Vito Fransen</cp:lastModifiedBy>
  <cp:revision>9</cp:revision>
  <dcterms:created xsi:type="dcterms:W3CDTF">2021-02-10T14:13:50Z</dcterms:created>
  <dcterms:modified xsi:type="dcterms:W3CDTF">2021-02-10T19:05:35Z</dcterms:modified>
</cp:coreProperties>
</file>