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hg5Gara3dDmvFDE1ewESOGgbJ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8.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gif"/><Relationship Id="rId4" Type="http://schemas.openxmlformats.org/officeDocument/2006/relationships/image" Target="../media/image15.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3.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2022</a:t>
            </a:r>
            <a:br>
              <a:rPr lang="ro"/>
            </a:br>
            <a:r>
              <a:rPr lang="ro"/>
              <a:t>c-1</a:t>
            </a:r>
            <a:endParaRPr/>
          </a:p>
        </p:txBody>
      </p:sp>
      <p:sp>
        <p:nvSpPr>
          <p:cNvPr id="87" name="Google Shape;87;p1"/>
          <p:cNvSpPr txBox="1"/>
          <p:nvPr>
            <p:ph idx="1" type="subTitle"/>
          </p:nvPr>
        </p:nvSpPr>
        <p:spPr>
          <a:xfrm>
            <a:off x="729625" y="3401500"/>
            <a:ext cx="7688100" cy="1553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b="1" lang="ro"/>
              <a:t>Lect. Dr. Ștefan Popescu</a:t>
            </a:r>
            <a:endParaRPr b="1"/>
          </a:p>
          <a:p>
            <a:pPr indent="0" lvl="0" marL="0" rtl="0" algn="l">
              <a:lnSpc>
                <a:spcPct val="100000"/>
              </a:lnSpc>
              <a:spcBef>
                <a:spcPts val="0"/>
              </a:spcBef>
              <a:spcAft>
                <a:spcPts val="0"/>
              </a:spcAft>
              <a:buSzPct val="117647"/>
              <a:buNone/>
            </a:pPr>
            <a:r>
              <a:t/>
            </a:r>
            <a:endParaRPr b="1"/>
          </a:p>
          <a:p>
            <a:pPr indent="0" lvl="0" marL="0" rtl="0" algn="l">
              <a:lnSpc>
                <a:spcPct val="100000"/>
              </a:lnSpc>
              <a:spcBef>
                <a:spcPts val="0"/>
              </a:spcBef>
              <a:spcAft>
                <a:spcPts val="0"/>
              </a:spcAft>
              <a:buSzPct val="117647"/>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ct val="117647"/>
              <a:buNone/>
            </a:pPr>
            <a:r>
              <a:t/>
            </a:r>
            <a:endParaRPr b="1"/>
          </a:p>
          <a:p>
            <a:pPr indent="0" lvl="0" marL="0" rtl="0" algn="l">
              <a:lnSpc>
                <a:spcPct val="100000"/>
              </a:lnSpc>
              <a:spcBef>
                <a:spcPts val="0"/>
              </a:spcBef>
              <a:spcAft>
                <a:spcPts val="0"/>
              </a:spcAft>
              <a:buSzPct val="117647"/>
              <a:buNone/>
            </a:pPr>
            <a:r>
              <a:t/>
            </a:r>
            <a:endParaRPr/>
          </a:p>
          <a:p>
            <a:pPr indent="0" lvl="0" marL="0" rtl="0" algn="l">
              <a:lnSpc>
                <a:spcPct val="100000"/>
              </a:lnSpc>
              <a:spcBef>
                <a:spcPts val="0"/>
              </a:spcBef>
              <a:spcAft>
                <a:spcPts val="0"/>
              </a:spcAft>
              <a:buSzPct val="117647"/>
              <a:buNone/>
            </a:pPr>
            <a:r>
              <a:rPr lang="ro"/>
              <a:t>Grup Teams:</a:t>
            </a:r>
            <a:br>
              <a:rPr lang="ro"/>
            </a:br>
            <a:endParaRPr/>
          </a:p>
          <a:p>
            <a:pPr indent="0" lvl="0" marL="0" rtl="0" algn="l">
              <a:lnSpc>
                <a:spcPct val="100000"/>
              </a:lnSpc>
              <a:spcBef>
                <a:spcPts val="0"/>
              </a:spcBef>
              <a:spcAft>
                <a:spcPts val="0"/>
              </a:spcAft>
              <a:buSzPct val="117647"/>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pic>
        <p:nvPicPr>
          <p:cNvPr id="89" name="Google Shape;89;p1"/>
          <p:cNvPicPr preferRelativeResize="0"/>
          <p:nvPr/>
        </p:nvPicPr>
        <p:blipFill>
          <a:blip r:embed="rId5">
            <a:alphaModFix/>
          </a:blip>
          <a:stretch>
            <a:fillRect/>
          </a:stretch>
        </p:blipFill>
        <p:spPr>
          <a:xfrm>
            <a:off x="2633875" y="4143412"/>
            <a:ext cx="1000125" cy="1000125"/>
          </a:xfrm>
          <a:prstGeom prst="rect">
            <a:avLst/>
          </a:prstGeom>
          <a:noFill/>
          <a:ln>
            <a:noFill/>
          </a:ln>
        </p:spPr>
      </p:pic>
      <p:sp>
        <p:nvSpPr>
          <p:cNvPr id="90" name="Google Shape;90;p1"/>
          <p:cNvSpPr txBox="1"/>
          <p:nvPr/>
        </p:nvSpPr>
        <p:spPr>
          <a:xfrm>
            <a:off x="729625" y="4481925"/>
            <a:ext cx="185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300">
                <a:latin typeface="Lato"/>
                <a:ea typeface="Lato"/>
                <a:cs typeface="Lato"/>
                <a:sym typeface="Lato"/>
              </a:rPr>
              <a:t>https://qrco.de/bclxnb</a:t>
            </a:r>
            <a:endParaRPr sz="1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53" name="Google Shape;153;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54" name="Google Shape;154;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60" name="Google Shape;160;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61" name="Google Shape;161;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2" name="Google Shape;162;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68" name="Google Shape;168;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69" name="Google Shape;169;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75" name="Google Shape;175;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76" name="Google Shape;176;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2" name="Google Shape;182;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3" name="Google Shape;183;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90" name="Google Shape;190;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91" name="Google Shape;191;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2" name="Google Shape;192;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193" name="Google Shape;193;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199" name="Google Shape;199;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200" name="Google Shape;200;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06" name="Google Shape;206;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07" name="Google Shape;207;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nedeterminims</a:t>
            </a:r>
            <a:endParaRPr/>
          </a:p>
        </p:txBody>
      </p:sp>
      <p:pic>
        <p:nvPicPr>
          <p:cNvPr id="213" name="Google Shape;213;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15" name="Google Shape;215;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16" name="Google Shape;216;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 prezentare: ”Turing Machine”</a:t>
            </a:r>
            <a:endParaRPr/>
          </a:p>
        </p:txBody>
      </p:sp>
      <p:sp>
        <p:nvSpPr>
          <p:cNvPr id="222" name="Google Shape;222;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a:t>
            </a:r>
            <a:r>
              <a:rPr b="1" lang="ro"/>
              <a:t>,</a:t>
            </a:r>
            <a:r>
              <a:rPr b="1" lang="ro"/>
              <a:t>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23" name="Google Shape;223;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24" name="Google Shape;224;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6" name="Google Shape;96;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7" name="Google Shape;97;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0" name="Google Shape;230;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31" name="Google Shape;231;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7" name="Google Shape;237;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38" name="Google Shape;238;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46" name="Google Shape;246;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7" name="Google Shape;247;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48" name="Google Shape;248;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49" name="Google Shape;249;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55" name="Google Shape;255;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8"/>
              <a:buNone/>
            </a:pPr>
            <a:r>
              <a:t/>
            </a:r>
            <a:endParaRPr b="1"/>
          </a:p>
        </p:txBody>
      </p:sp>
      <p:pic>
        <p:nvPicPr>
          <p:cNvPr id="256" name="Google Shape;256;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57" name="Google Shape;257;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3" name="Google Shape;263;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4" name="Google Shape;264;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0" name="Google Shape;270;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1" name="Google Shape;271;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7" name="Google Shape;277;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8" name="Google Shape;278;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84" name="Google Shape;284;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Algoritm aproximativ pentru 1/0 Kanspack Problem</a:t>
            </a:r>
            <a:endParaRPr/>
          </a:p>
          <a:p>
            <a:pPr indent="0" lvl="0" marL="0" rtl="0" algn="l">
              <a:lnSpc>
                <a:spcPct val="115000"/>
              </a:lnSpc>
              <a:spcBef>
                <a:spcPts val="1200"/>
              </a:spcBef>
              <a:spcAft>
                <a:spcPts val="1200"/>
              </a:spcAft>
              <a:buSzPts val="1300"/>
              <a:buNone/>
            </a:pPr>
            <a:r>
              <a:rPr lang="ro"/>
              <a:t>[Whiteboard] </a:t>
            </a:r>
            <a:br>
              <a:rPr lang="ro"/>
            </a:br>
            <a:br>
              <a:rPr lang="ro"/>
            </a:br>
            <a:r>
              <a:rPr lang="ro"/>
              <a:t>https://qrco.de/bclxtM</a:t>
            </a:r>
            <a:endParaRPr/>
          </a:p>
        </p:txBody>
      </p:sp>
      <p:pic>
        <p:nvPicPr>
          <p:cNvPr id="285" name="Google Shape;285;p27"/>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pic>
        <p:nvPicPr>
          <p:cNvPr id="286" name="Google Shape;286;p27"/>
          <p:cNvPicPr preferRelativeResize="0"/>
          <p:nvPr/>
        </p:nvPicPr>
        <p:blipFill>
          <a:blip r:embed="rId4">
            <a:alphaModFix/>
          </a:blip>
          <a:stretch>
            <a:fillRect/>
          </a:stretch>
        </p:blipFill>
        <p:spPr>
          <a:xfrm>
            <a:off x="7114675" y="3170050"/>
            <a:ext cx="1926851" cy="1926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92" name="Google Shape;292;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2: introducere în algoritmi aproximativi</a:t>
            </a:r>
            <a:endParaRPr/>
          </a:p>
        </p:txBody>
      </p:sp>
      <p:pic>
        <p:nvPicPr>
          <p:cNvPr id="293" name="Google Shape;293;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3" name="Google Shape;103;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a:t>
            </a:r>
            <a:endParaRPr b="1"/>
          </a:p>
          <a:p>
            <a:pPr indent="-311150" lvl="0" marL="457200" rtl="0" algn="l">
              <a:lnSpc>
                <a:spcPct val="115000"/>
              </a:lnSpc>
              <a:spcBef>
                <a:spcPts val="0"/>
              </a:spcBef>
              <a:spcAft>
                <a:spcPts val="0"/>
              </a:spcAft>
              <a:buSzPts val="1300"/>
              <a:buChar char="●"/>
            </a:pPr>
            <a:r>
              <a:rPr b="1" lang="ro"/>
              <a:t>Laborator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Prima jumătate a cursului [7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4" name="Google Shape;104;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10" name="Google Shape;110;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11" name="Google Shape;111;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17" name="Google Shape;117;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8" name="Google Shape;118;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24" name="Google Shape;124;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5" name="Google Shape;125;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31" name="Google Shape;131;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32" name="Google Shape;132;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8" name="Google Shape;138;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9" name="Google Shape;139;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46" name="Google Shape;146;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 </a:t>
            </a:r>
            <a:r>
              <a:rPr lang="ro"/>
              <a:t>este inclusă în Ω</a:t>
            </a:r>
            <a:r>
              <a:rPr b="1" lang="ro"/>
              <a:t>(n</a:t>
            </a:r>
            <a:r>
              <a:rPr b="1" baseline="30000" lang="ro"/>
              <a:t>2</a:t>
            </a:r>
            <a:r>
              <a:rPr b="1" lang="ro"/>
              <a:t>)</a:t>
            </a:r>
            <a:endParaRPr b="1"/>
          </a:p>
        </p:txBody>
      </p:sp>
      <p:pic>
        <p:nvPicPr>
          <p:cNvPr id="147" name="Google Shape;147;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