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2" r:id="rId3"/>
    <p:sldId id="283" r:id="rId4"/>
    <p:sldId id="257" r:id="rId5"/>
    <p:sldId id="258" r:id="rId6"/>
    <p:sldId id="259" r:id="rId7"/>
    <p:sldId id="260" r:id="rId8"/>
    <p:sldId id="261" r:id="rId9"/>
    <p:sldId id="263" r:id="rId10"/>
    <p:sldId id="264" r:id="rId11"/>
    <p:sldId id="265" r:id="rId12"/>
    <p:sldId id="267" r:id="rId13"/>
    <p:sldId id="272" r:id="rId14"/>
    <p:sldId id="274" r:id="rId15"/>
    <p:sldId id="275" r:id="rId16"/>
    <p:sldId id="279" r:id="rId17"/>
    <p:sldId id="280" r:id="rId18"/>
    <p:sldId id="28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7/1/2023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7/1/2023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7/1/2023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7/1/2023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err="1" smtClean="0">
                <a:latin typeface="Times New Roman" pitchFamily="18" charset="0"/>
                <a:cs typeface="Times New Roman" pitchFamily="18" charset="0"/>
              </a:rPr>
              <a:t>Lucrare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realizat</a:t>
            </a:r>
            <a:r>
              <a:rPr lang="ro-RO" dirty="0" smtClean="0">
                <a:latin typeface="Times New Roman" pitchFamily="18" charset="0"/>
                <a:cs typeface="Times New Roman" pitchFamily="18" charset="0"/>
              </a:rPr>
              <a:t>ă de Lazăr Mihai</a:t>
            </a:r>
            <a:endParaRPr lang="en-US" dirty="0">
              <a:latin typeface="Times New Roman" pitchFamily="18" charset="0"/>
              <a:cs typeface="Times New Roman" pitchFamily="18" charset="0"/>
            </a:endParaRPr>
          </a:p>
        </p:txBody>
      </p:sp>
      <p:sp>
        <p:nvSpPr>
          <p:cNvPr id="2" name="Title 1"/>
          <p:cNvSpPr>
            <a:spLocks noGrp="1"/>
          </p:cNvSpPr>
          <p:nvPr>
            <p:ph type="ctrTitle"/>
          </p:nvPr>
        </p:nvSpPr>
        <p:spPr/>
        <p:txBody>
          <a:bodyPr/>
          <a:lstStyle/>
          <a:p>
            <a:r>
              <a:rPr lang="en-US" dirty="0" smtClean="0"/>
              <a:t>The Knight</a:t>
            </a:r>
            <a:endParaRPr lang="en-US" dirty="0"/>
          </a:p>
        </p:txBody>
      </p:sp>
    </p:spTree>
    <p:extLst>
      <p:ext uri="{BB962C8B-B14F-4D97-AF65-F5344CB8AC3E}">
        <p14:creationId xmlns:p14="http://schemas.microsoft.com/office/powerpoint/2010/main" val="710497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Inamici</a:t>
            </a:r>
            <a:r>
              <a:rPr lang="en-US" dirty="0" smtClean="0"/>
              <a:t> melee</a:t>
            </a:r>
            <a:endParaRPr lang="en-US" dirty="0"/>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1066800" y="1524000"/>
            <a:ext cx="6957254" cy="4168243"/>
          </a:xfrm>
          <a:prstGeom prst="rect">
            <a:avLst/>
          </a:prstGeom>
        </p:spPr>
      </p:pic>
    </p:spTree>
    <p:extLst>
      <p:ext uri="{BB962C8B-B14F-4D97-AF65-F5344CB8AC3E}">
        <p14:creationId xmlns:p14="http://schemas.microsoft.com/office/powerpoint/2010/main" val="807883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1219200" y="1600200"/>
            <a:ext cx="6717242" cy="3467189"/>
          </a:xfrm>
          <a:prstGeom prst="rect">
            <a:avLst/>
          </a:prstGeom>
        </p:spPr>
      </p:pic>
    </p:spTree>
    <p:extLst>
      <p:ext uri="{BB962C8B-B14F-4D97-AF65-F5344CB8AC3E}">
        <p14:creationId xmlns:p14="http://schemas.microsoft.com/office/powerpoint/2010/main" val="3197742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Inamici zburători</a:t>
            </a:r>
            <a:endParaRPr lang="en-US" dirty="0"/>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2057400" y="1600200"/>
            <a:ext cx="5151282" cy="4800758"/>
          </a:xfrm>
          <a:prstGeom prst="rect">
            <a:avLst/>
          </a:prstGeom>
        </p:spPr>
      </p:pic>
    </p:spTree>
    <p:extLst>
      <p:ext uri="{BB962C8B-B14F-4D97-AF65-F5344CB8AC3E}">
        <p14:creationId xmlns:p14="http://schemas.microsoft.com/office/powerpoint/2010/main" val="1453223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Inamici ranged</a:t>
            </a:r>
            <a:endParaRPr lang="en-US" dirty="0"/>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1055045" y="1901031"/>
            <a:ext cx="7491109" cy="3665538"/>
          </a:xfrm>
          <a:prstGeom prst="rect">
            <a:avLst/>
          </a:prstGeom>
        </p:spPr>
      </p:pic>
    </p:spTree>
    <p:extLst>
      <p:ext uri="{BB962C8B-B14F-4D97-AF65-F5344CB8AC3E}">
        <p14:creationId xmlns:p14="http://schemas.microsoft.com/office/powerpoint/2010/main" val="267966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Sistemul</a:t>
            </a:r>
            <a:r>
              <a:rPr lang="en-US" dirty="0" smtClean="0"/>
              <a:t> de </a:t>
            </a:r>
            <a:r>
              <a:rPr lang="en-US" dirty="0" err="1" smtClean="0"/>
              <a:t>sunet</a:t>
            </a:r>
            <a:endParaRPr lang="en-US" dirty="0"/>
          </a:p>
        </p:txBody>
      </p:sp>
      <p:sp>
        <p:nvSpPr>
          <p:cNvPr id="3" name="Content Placeholder 2"/>
          <p:cNvSpPr>
            <a:spLocks noGrp="1"/>
          </p:cNvSpPr>
          <p:nvPr>
            <p:ph sz="quarter" idx="1"/>
          </p:nvPr>
        </p:nvSpPr>
        <p:spPr/>
        <p:txBody>
          <a:bodyPr>
            <a:normAutofit/>
          </a:bodyPr>
          <a:lstStyle/>
          <a:p>
            <a:r>
              <a:rPr lang="en-US" dirty="0" err="1">
                <a:latin typeface="Times New Roman" pitchFamily="18" charset="0"/>
                <a:cs typeface="Times New Roman" pitchFamily="18" charset="0"/>
              </a:rPr>
              <a:t>Sistemul</a:t>
            </a:r>
            <a:r>
              <a:rPr lang="en-US" dirty="0">
                <a:latin typeface="Times New Roman" pitchFamily="18" charset="0"/>
                <a:cs typeface="Times New Roman" pitchFamily="18" charset="0"/>
              </a:rPr>
              <a:t> de </a:t>
            </a:r>
            <a:r>
              <a:rPr lang="en-US" dirty="0" err="1">
                <a:latin typeface="Times New Roman" pitchFamily="18" charset="0"/>
                <a:cs typeface="Times New Roman" pitchFamily="18" charset="0"/>
              </a:rPr>
              <a:t>sunet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în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joc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este</a:t>
            </a:r>
            <a:r>
              <a:rPr lang="en-US" dirty="0">
                <a:latin typeface="Times New Roman" pitchFamily="18" charset="0"/>
                <a:cs typeface="Times New Roman" pitchFamily="18" charset="0"/>
              </a:rPr>
              <a:t> format din </a:t>
            </a:r>
            <a:r>
              <a:rPr lang="en-US" dirty="0" err="1">
                <a:latin typeface="Times New Roman" pitchFamily="18" charset="0"/>
                <a:cs typeface="Times New Roman" pitchFamily="18" charset="0"/>
              </a:rPr>
              <a:t>surse</a:t>
            </a:r>
            <a:r>
              <a:rPr lang="en-US" dirty="0">
                <a:latin typeface="Times New Roman" pitchFamily="18" charset="0"/>
                <a:cs typeface="Times New Roman" pitchFamily="18" charset="0"/>
              </a:rPr>
              <a:t> audio </a:t>
            </a:r>
            <a:r>
              <a:rPr lang="en-US" dirty="0" err="1">
                <a:latin typeface="Times New Roman" pitchFamily="18" charset="0"/>
                <a:cs typeface="Times New Roman" pitchFamily="18" charset="0"/>
              </a:rPr>
              <a:t>și</a:t>
            </a:r>
            <a:r>
              <a:rPr lang="en-US" dirty="0">
                <a:latin typeface="Times New Roman" pitchFamily="18" charset="0"/>
                <a:cs typeface="Times New Roman" pitchFamily="18" charset="0"/>
              </a:rPr>
              <a:t> un mixer de </a:t>
            </a:r>
            <a:r>
              <a:rPr lang="en-US" dirty="0" err="1">
                <a:latin typeface="Times New Roman" pitchFamily="18" charset="0"/>
                <a:cs typeface="Times New Roman" pitchFamily="18" charset="0"/>
              </a:rPr>
              <a:t>ieșire</a:t>
            </a:r>
            <a:r>
              <a:rPr lang="en-US" dirty="0">
                <a:latin typeface="Times New Roman" pitchFamily="18" charset="0"/>
                <a:cs typeface="Times New Roman" pitchFamily="18" charset="0"/>
              </a:rPr>
              <a:t>. </a:t>
            </a:r>
            <a:endParaRPr lang="ro-RO" dirty="0" smtClean="0">
              <a:latin typeface="Times New Roman" pitchFamily="18" charset="0"/>
              <a:cs typeface="Times New Roman" pitchFamily="18" charset="0"/>
            </a:endParaRPr>
          </a:p>
          <a:p>
            <a:r>
              <a:rPr lang="ro-RO" dirty="0" smtClean="0">
                <a:latin typeface="Times New Roman" pitchFamily="18" charset="0"/>
                <a:cs typeface="Times New Roman" pitchFamily="18" charset="0"/>
              </a:rPr>
              <a:t>Mixerul este format dintr-un grup master si 2 grupuri copil, unul pentru muzică și unul pentru efecte sonore.</a:t>
            </a:r>
            <a:endParaRPr lang="ro-RO" dirty="0" smtClean="0">
              <a:latin typeface="Times New Roman" pitchFamily="18" charset="0"/>
              <a:cs typeface="Times New Roman" pitchFamily="18" charset="0"/>
            </a:endParaRPr>
          </a:p>
          <a:p>
            <a:r>
              <a:rPr lang="ro-RO" dirty="0" smtClean="0">
                <a:latin typeface="Times New Roman" pitchFamily="18" charset="0"/>
                <a:cs typeface="Times New Roman" pitchFamily="18" charset="0"/>
              </a:rPr>
              <a:t>Volumul </a:t>
            </a:r>
            <a:r>
              <a:rPr lang="vi-VN" dirty="0" smtClean="0"/>
              <a:t>poate </a:t>
            </a:r>
            <a:r>
              <a:rPr lang="vi-VN" dirty="0"/>
              <a:t>fi ajustat utilizând slidere din cadrul canvas-ului.</a:t>
            </a:r>
          </a:p>
          <a:p>
            <a:endParaRPr lang="en-US" dirty="0"/>
          </a:p>
        </p:txBody>
      </p:sp>
    </p:spTree>
    <p:extLst>
      <p:ext uri="{BB962C8B-B14F-4D97-AF65-F5344CB8AC3E}">
        <p14:creationId xmlns:p14="http://schemas.microsoft.com/office/powerpoint/2010/main" val="1164258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1066800" y="1371600"/>
            <a:ext cx="7239000" cy="4495800"/>
          </a:xfrm>
          <a:prstGeom prst="rect">
            <a:avLst/>
          </a:prstGeom>
        </p:spPr>
      </p:pic>
    </p:spTree>
    <p:extLst>
      <p:ext uri="{BB962C8B-B14F-4D97-AF65-F5344CB8AC3E}">
        <p14:creationId xmlns:p14="http://schemas.microsoft.com/office/powerpoint/2010/main" val="3654056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t>
            </a:r>
            <a:r>
              <a:rPr lang="ro-RO" dirty="0" smtClean="0"/>
              <a:t>ărțile jocului</a:t>
            </a:r>
            <a:endParaRPr lang="en-US" dirty="0"/>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1447800" y="1371600"/>
            <a:ext cx="6454699" cy="2842506"/>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447800" y="4419600"/>
            <a:ext cx="6477000" cy="1993900"/>
          </a:xfrm>
          <a:prstGeom prst="rect">
            <a:avLst/>
          </a:prstGeom>
        </p:spPr>
      </p:pic>
    </p:spTree>
    <p:extLst>
      <p:ext uri="{BB962C8B-B14F-4D97-AF65-F5344CB8AC3E}">
        <p14:creationId xmlns:p14="http://schemas.microsoft.com/office/powerpoint/2010/main" val="3278200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838200" y="685800"/>
            <a:ext cx="7772400" cy="1560481"/>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838200" y="2514600"/>
            <a:ext cx="7696200" cy="2030095"/>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838200" y="4724400"/>
            <a:ext cx="7696200" cy="1979295"/>
          </a:xfrm>
          <a:prstGeom prst="rect">
            <a:avLst/>
          </a:prstGeom>
        </p:spPr>
      </p:pic>
    </p:spTree>
    <p:extLst>
      <p:ext uri="{BB962C8B-B14F-4D97-AF65-F5344CB8AC3E}">
        <p14:creationId xmlns:p14="http://schemas.microsoft.com/office/powerpoint/2010/main" val="1490938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Concluzii</a:t>
            </a:r>
            <a:endParaRPr lang="en-US" dirty="0"/>
          </a:p>
        </p:txBody>
      </p:sp>
      <p:sp>
        <p:nvSpPr>
          <p:cNvPr id="3" name="Content Placeholder 2"/>
          <p:cNvSpPr>
            <a:spLocks noGrp="1"/>
          </p:cNvSpPr>
          <p:nvPr>
            <p:ph sz="quarter" idx="1"/>
          </p:nvPr>
        </p:nvSpPr>
        <p:spPr/>
        <p:txBody>
          <a:bodyPr>
            <a:normAutofit lnSpcReduction="10000"/>
          </a:bodyPr>
          <a:lstStyle/>
          <a:p>
            <a:r>
              <a:rPr lang="vi-VN" dirty="0"/>
              <a:t>Cu ajutorul motorului Unity, au fost utilizate instrumente și funcționalități puternice pentru a dezvolta un produs vizual atractiv, cu mecanici de joc interesante și o interfață intuitivă pentru utilizatori</a:t>
            </a:r>
            <a:r>
              <a:rPr lang="vi-VN" dirty="0" smtClean="0"/>
              <a:t>.</a:t>
            </a:r>
            <a:endParaRPr lang="en-US" dirty="0" smtClean="0"/>
          </a:p>
          <a:p>
            <a:r>
              <a:rPr lang="vi-VN" dirty="0"/>
              <a:t>Relevanța temei este evidențiată de impactul industriei jocurilor în lumea divertismentului, veniturile semnificative generate și varietatea genurilor și stilurilor de jocuri disponibile. </a:t>
            </a:r>
            <a:endParaRPr lang="en-US" dirty="0" smtClean="0"/>
          </a:p>
          <a:p>
            <a:r>
              <a:rPr lang="vi-VN" dirty="0" smtClean="0"/>
              <a:t>Jocurile </a:t>
            </a:r>
            <a:r>
              <a:rPr lang="vi-VN" dirty="0"/>
              <a:t>video pot oferi experiențe virtuale variate și pot contribui la progresul științei prin simularea diferitelor </a:t>
            </a:r>
            <a:r>
              <a:rPr lang="vi-VN" dirty="0" smtClean="0"/>
              <a:t>lucruri</a:t>
            </a:r>
            <a:r>
              <a:rPr lang="en-US" dirty="0" smtClean="0"/>
              <a:t>.</a:t>
            </a:r>
            <a:endParaRPr lang="en-US" dirty="0"/>
          </a:p>
        </p:txBody>
      </p:sp>
    </p:spTree>
    <p:extLst>
      <p:ext uri="{BB962C8B-B14F-4D97-AF65-F5344CB8AC3E}">
        <p14:creationId xmlns:p14="http://schemas.microsoft.com/office/powerpoint/2010/main" val="2632112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Introducere</a:t>
            </a:r>
            <a:endParaRPr lang="en-US" dirty="0"/>
          </a:p>
        </p:txBody>
      </p:sp>
      <p:sp>
        <p:nvSpPr>
          <p:cNvPr id="3" name="Content Placeholder 2"/>
          <p:cNvSpPr>
            <a:spLocks noGrp="1"/>
          </p:cNvSpPr>
          <p:nvPr>
            <p:ph sz="quarter" idx="1"/>
          </p:nvPr>
        </p:nvSpPr>
        <p:spPr/>
        <p:txBody>
          <a:bodyPr>
            <a:normAutofit fontScale="92500"/>
          </a:bodyPr>
          <a:lstStyle/>
          <a:p>
            <a:r>
              <a:rPr lang="vi-VN" dirty="0"/>
              <a:t>Jocurile video reprezintă o formă interactivă de divertisment care utilizează tehnologia informației pentru a oferi experiențe virtuale</a:t>
            </a:r>
            <a:r>
              <a:rPr lang="vi-VN" dirty="0" smtClean="0"/>
              <a:t>.</a:t>
            </a:r>
            <a:endParaRPr lang="en-US" dirty="0" smtClean="0"/>
          </a:p>
          <a:p>
            <a:r>
              <a:rPr lang="vi-VN" dirty="0"/>
              <a:t>Există o varietate largă de genuri și stiluri de jocuri </a:t>
            </a:r>
            <a:r>
              <a:rPr lang="vi-VN" dirty="0" smtClean="0"/>
              <a:t>video</a:t>
            </a:r>
            <a:r>
              <a:rPr lang="ro-RO" dirty="0" smtClean="0"/>
              <a:t>.</a:t>
            </a:r>
          </a:p>
          <a:p>
            <a:r>
              <a:rPr lang="vi-VN" dirty="0" smtClean="0"/>
              <a:t>Industria </a:t>
            </a:r>
            <a:r>
              <a:rPr lang="vi-VN" dirty="0"/>
              <a:t>jocurilor video a înregistrat venituri semnificative în 2022, ajungând la 184.4 miliarde de dolari, </a:t>
            </a:r>
            <a:r>
              <a:rPr lang="en-US" dirty="0" err="1" smtClean="0">
                <a:latin typeface="Times New Roman" pitchFamily="18" charset="0"/>
                <a:cs typeface="Times New Roman" pitchFamily="18" charset="0"/>
              </a:rPr>
              <a:t>comparativ</a:t>
            </a:r>
            <a:r>
              <a:rPr lang="en-US" dirty="0" smtClean="0">
                <a:latin typeface="Times New Roman" pitchFamily="18" charset="0"/>
                <a:cs typeface="Times New Roman" pitchFamily="18" charset="0"/>
              </a:rPr>
              <a:t> cu </a:t>
            </a:r>
            <a:r>
              <a:rPr lang="vi-VN" dirty="0" smtClean="0"/>
              <a:t>industria </a:t>
            </a:r>
            <a:r>
              <a:rPr lang="vi-VN" dirty="0"/>
              <a:t>muzicii cu 26.2 miliarde de dolari și industria filmelor cu 77 miliarde de dolari</a:t>
            </a:r>
            <a:r>
              <a:rPr lang="vi-VN" dirty="0" smtClean="0"/>
              <a:t>.</a:t>
            </a:r>
            <a:endParaRPr lang="en-US" dirty="0" smtClean="0"/>
          </a:p>
          <a:p>
            <a:r>
              <a:rPr lang="vi-VN" dirty="0"/>
              <a:t>Jocurile video pot fi utilizate și ca simulări ale lumii </a:t>
            </a:r>
            <a:r>
              <a:rPr lang="vi-VN" dirty="0" smtClean="0"/>
              <a:t>reale</a:t>
            </a:r>
            <a:r>
              <a:rPr lang="en-US" dirty="0" smtClean="0"/>
              <a:t>.</a:t>
            </a:r>
            <a:endParaRPr lang="en-US" dirty="0"/>
          </a:p>
        </p:txBody>
      </p:sp>
    </p:spTree>
    <p:extLst>
      <p:ext uri="{BB962C8B-B14F-4D97-AF65-F5344CB8AC3E}">
        <p14:creationId xmlns:p14="http://schemas.microsoft.com/office/powerpoint/2010/main" val="2337624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1524000" y="1066800"/>
            <a:ext cx="6145706" cy="4903624"/>
          </a:xfrm>
          <a:prstGeom prst="rect">
            <a:avLst/>
          </a:prstGeom>
        </p:spPr>
      </p:pic>
    </p:spTree>
    <p:extLst>
      <p:ext uri="{BB962C8B-B14F-4D97-AF65-F5344CB8AC3E}">
        <p14:creationId xmlns:p14="http://schemas.microsoft.com/office/powerpoint/2010/main" val="727920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Experiența</a:t>
            </a:r>
            <a:r>
              <a:rPr lang="en-US" dirty="0"/>
              <a:t> </a:t>
            </a:r>
            <a:r>
              <a:rPr lang="en-US" dirty="0" err="1" smtClean="0"/>
              <a:t>utilizatorului</a:t>
            </a:r>
            <a:r>
              <a:rPr lang="ro-RO" dirty="0" smtClean="0"/>
              <a:t> în aplicație</a:t>
            </a:r>
            <a:r>
              <a:rPr lang="en-US" dirty="0" smtClean="0"/>
              <a:t>:</a:t>
            </a:r>
            <a:endParaRPr lang="en-US" dirty="0"/>
          </a:p>
        </p:txBody>
      </p:sp>
      <p:sp>
        <p:nvSpPr>
          <p:cNvPr id="3" name="Content Placeholder 2"/>
          <p:cNvSpPr>
            <a:spLocks noGrp="1"/>
          </p:cNvSpPr>
          <p:nvPr>
            <p:ph sz="quarter" idx="1"/>
          </p:nvPr>
        </p:nvSpPr>
        <p:spPr/>
        <p:txBody>
          <a:bodyPr>
            <a:normAutofit fontScale="85000" lnSpcReduction="20000"/>
          </a:bodyPr>
          <a:lstStyle/>
          <a:p>
            <a:pPr marL="0" indent="0">
              <a:buNone/>
            </a:pPr>
            <a:r>
              <a:rPr lang="vi-VN" dirty="0" smtClean="0"/>
              <a:t>Când </a:t>
            </a:r>
            <a:r>
              <a:rPr lang="vi-VN" dirty="0"/>
              <a:t>utilizatorul deschide aplicația, este întâmpinat de un meniu principal, de unde poate alege să înceapă jocul, să schimbe setările sau să închidă complet aplicația. Dacă utilizează butonul de start, va apărea un meniu de </a:t>
            </a:r>
            <a:r>
              <a:rPr lang="vi-VN" dirty="0" smtClean="0"/>
              <a:t>salv</a:t>
            </a:r>
            <a:r>
              <a:rPr lang="ro-RO" dirty="0" smtClean="0"/>
              <a:t>ă</a:t>
            </a:r>
            <a:r>
              <a:rPr lang="vi-VN" dirty="0" smtClean="0"/>
              <a:t>r</a:t>
            </a:r>
            <a:r>
              <a:rPr lang="ro-RO" dirty="0" smtClean="0"/>
              <a:t>i</a:t>
            </a:r>
            <a:r>
              <a:rPr lang="vi-VN" dirty="0" smtClean="0"/>
              <a:t>, </a:t>
            </a:r>
            <a:r>
              <a:rPr lang="vi-VN" dirty="0"/>
              <a:t>unde poate alege dintre cele 3 sloturi disponibile. Pe fiecare slot vor fi afișate opțiunile următoare</a:t>
            </a:r>
            <a:r>
              <a:rPr lang="vi-VN" dirty="0" smtClean="0"/>
              <a:t>:</a:t>
            </a:r>
            <a:endParaRPr lang="ro-RO" dirty="0" smtClean="0"/>
          </a:p>
          <a:p>
            <a:pPr marL="0" indent="0">
              <a:buNone/>
            </a:pPr>
            <a:endParaRPr lang="vi-VN" dirty="0"/>
          </a:p>
          <a:p>
            <a:r>
              <a:rPr lang="vi-VN" dirty="0"/>
              <a:t>Dacă există o salvare pentru slotul respectiv, utilizatorul poate continua jocul de unde a rămas sau poate șterge salvarea</a:t>
            </a:r>
            <a:r>
              <a:rPr lang="vi-VN" dirty="0" smtClean="0"/>
              <a:t>.</a:t>
            </a:r>
            <a:endParaRPr lang="ro-RO" dirty="0" smtClean="0"/>
          </a:p>
          <a:p>
            <a:endParaRPr lang="vi-VN" dirty="0"/>
          </a:p>
          <a:p>
            <a:r>
              <a:rPr lang="vi-VN" dirty="0"/>
              <a:t>Dacă nu există o salvare pentru slotul respectiv, utilizatorul poate porni un joc nou. </a:t>
            </a:r>
            <a:endParaRPr lang="ro-RO" dirty="0" smtClean="0"/>
          </a:p>
          <a:p>
            <a:pPr marL="0" indent="0">
              <a:buNone/>
            </a:pPr>
            <a:endParaRPr lang="ro-RO" dirty="0"/>
          </a:p>
          <a:p>
            <a:pPr marL="0" indent="0">
              <a:buNone/>
            </a:pPr>
            <a:r>
              <a:rPr lang="vi-VN" dirty="0" smtClean="0"/>
              <a:t>Dacă </a:t>
            </a:r>
            <a:r>
              <a:rPr lang="vi-VN" dirty="0"/>
              <a:t>apasă butonul de opțiuni, utilizatorul va fi direcționat către un meniu în care poate schimba setările pentru sunete (volumul muzicii și efectelor sonore) sau </a:t>
            </a:r>
            <a:r>
              <a:rPr lang="ro-RO" dirty="0" smtClean="0">
                <a:latin typeface="Arial" pitchFamily="34" charset="0"/>
                <a:cs typeface="Arial" pitchFamily="34" charset="0"/>
              </a:rPr>
              <a:t>maparea</a:t>
            </a:r>
            <a:r>
              <a:rPr lang="ro-RO" dirty="0" smtClean="0"/>
              <a:t> </a:t>
            </a:r>
            <a:r>
              <a:rPr lang="vi-VN" dirty="0" smtClean="0"/>
              <a:t>butoanelor</a:t>
            </a:r>
            <a:r>
              <a:rPr lang="vi-VN" dirty="0"/>
              <a:t>. </a:t>
            </a:r>
            <a:endParaRPr lang="en-US" dirty="0"/>
          </a:p>
        </p:txBody>
      </p:sp>
    </p:spTree>
    <p:extLst>
      <p:ext uri="{BB962C8B-B14F-4D97-AF65-F5344CB8AC3E}">
        <p14:creationId xmlns:p14="http://schemas.microsoft.com/office/powerpoint/2010/main" val="1181866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marL="0" indent="0">
              <a:buNone/>
            </a:pPr>
            <a:r>
              <a:rPr lang="vi-VN" dirty="0"/>
              <a:t>În timpul jocului, utilizatorul se va confrunta cu trei tipuri de inamici: </a:t>
            </a:r>
            <a:endParaRPr lang="ro-RO" dirty="0" smtClean="0"/>
          </a:p>
          <a:p>
            <a:r>
              <a:rPr lang="vi-VN" dirty="0" smtClean="0"/>
              <a:t>inamici </a:t>
            </a:r>
            <a:r>
              <a:rPr lang="vi-VN" dirty="0"/>
              <a:t>melee (pot interacționa cu jucătorul doar din apropiere sau vor patrula dacă </a:t>
            </a:r>
            <a:r>
              <a:rPr lang="en-US" dirty="0" err="1" smtClean="0">
                <a:latin typeface="Times New Roman" pitchFamily="18" charset="0"/>
                <a:cs typeface="Times New Roman" pitchFamily="18" charset="0"/>
              </a:rPr>
              <a:t>juc</a:t>
            </a:r>
            <a:r>
              <a:rPr lang="ro-RO" dirty="0" smtClean="0">
                <a:latin typeface="Times New Roman" pitchFamily="18" charset="0"/>
                <a:cs typeface="Times New Roman" pitchFamily="18" charset="0"/>
              </a:rPr>
              <a:t>ă</a:t>
            </a:r>
            <a:r>
              <a:rPr lang="en-US" dirty="0" err="1" smtClean="0">
                <a:latin typeface="Times New Roman" pitchFamily="18" charset="0"/>
                <a:cs typeface="Times New Roman" pitchFamily="18" charset="0"/>
              </a:rPr>
              <a:t>torul</a:t>
            </a:r>
            <a:r>
              <a:rPr lang="en-US" dirty="0" smtClean="0">
                <a:latin typeface="Times New Roman" pitchFamily="18" charset="0"/>
                <a:cs typeface="Times New Roman" pitchFamily="18" charset="0"/>
              </a:rPr>
              <a:t> nu e </a:t>
            </a:r>
            <a:r>
              <a:rPr lang="en-US" dirty="0" err="1" smtClean="0">
                <a:latin typeface="Times New Roman" pitchFamily="18" charset="0"/>
                <a:cs typeface="Times New Roman" pitchFamily="18" charset="0"/>
              </a:rPr>
              <a:t>detectat</a:t>
            </a:r>
            <a:r>
              <a:rPr lang="vi-VN" dirty="0" smtClean="0"/>
              <a:t>)</a:t>
            </a:r>
            <a:r>
              <a:rPr lang="en-US" dirty="0" smtClean="0"/>
              <a:t>;</a:t>
            </a:r>
          </a:p>
          <a:p>
            <a:r>
              <a:rPr lang="vi-VN" dirty="0" smtClean="0"/>
              <a:t>inamici </a:t>
            </a:r>
            <a:r>
              <a:rPr lang="vi-VN" dirty="0"/>
              <a:t>zburători (vor fi inactivi până când detectează jucătorul sau vor zbura spre acesta pentru a-l răni la </a:t>
            </a:r>
            <a:r>
              <a:rPr lang="vi-VN" dirty="0" smtClean="0"/>
              <a:t>contact)</a:t>
            </a:r>
            <a:r>
              <a:rPr lang="en-US" dirty="0" smtClean="0"/>
              <a:t>;</a:t>
            </a:r>
          </a:p>
          <a:p>
            <a:r>
              <a:rPr lang="vi-VN" dirty="0" smtClean="0"/>
              <a:t>inamici </a:t>
            </a:r>
            <a:r>
              <a:rPr lang="vi-VN" dirty="0"/>
              <a:t>ranged (vor sta pe loc și vor trage proiectile în direcția jucătorului la detectarea acestuia).</a:t>
            </a:r>
            <a:endParaRPr lang="en-US" dirty="0"/>
          </a:p>
        </p:txBody>
      </p:sp>
    </p:spTree>
    <p:extLst>
      <p:ext uri="{BB962C8B-B14F-4D97-AF65-F5344CB8AC3E}">
        <p14:creationId xmlns:p14="http://schemas.microsoft.com/office/powerpoint/2010/main" val="1563383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Tilemap</a:t>
            </a:r>
            <a:endParaRPr lang="en-US" dirty="0"/>
          </a:p>
        </p:txBody>
      </p:sp>
      <p:sp>
        <p:nvSpPr>
          <p:cNvPr id="3" name="Content Placeholder 2"/>
          <p:cNvSpPr>
            <a:spLocks noGrp="1"/>
          </p:cNvSpPr>
          <p:nvPr>
            <p:ph sz="quarter" idx="1"/>
          </p:nvPr>
        </p:nvSpPr>
        <p:spPr/>
        <p:txBody>
          <a:bodyPr>
            <a:normAutofit/>
          </a:bodyPr>
          <a:lstStyle/>
          <a:p>
            <a:r>
              <a:rPr lang="ro-RO" dirty="0" smtClean="0">
                <a:latin typeface="Times New Roman" pitchFamily="18" charset="0"/>
                <a:cs typeface="Times New Roman" pitchFamily="18" charset="0"/>
              </a:rPr>
              <a:t>În c</a:t>
            </a:r>
            <a:r>
              <a:rPr lang="vi-VN" dirty="0" smtClean="0">
                <a:latin typeface="Times New Roman" pitchFamily="18" charset="0"/>
                <a:cs typeface="Times New Roman" pitchFamily="18" charset="0"/>
              </a:rPr>
              <a:t>onstruirea </a:t>
            </a:r>
            <a:r>
              <a:rPr lang="vi-VN" dirty="0">
                <a:latin typeface="Times New Roman" pitchFamily="18" charset="0"/>
                <a:cs typeface="Times New Roman" pitchFamily="18" charset="0"/>
              </a:rPr>
              <a:t>hărților, a fost utilizat un tilemap dreptunghiular care împarte scena într-un grid de 1x1 unități</a:t>
            </a:r>
            <a:r>
              <a:rPr lang="vi-VN"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r>
              <a:rPr lang="vi-VN" dirty="0">
                <a:latin typeface="Times New Roman" pitchFamily="18" charset="0"/>
                <a:cs typeface="Times New Roman" pitchFamily="18" charset="0"/>
              </a:rPr>
              <a:t>S-au creat două tilemap-uri pentru teren și background, fiecare având un layer dedicat. </a:t>
            </a:r>
            <a:endParaRPr lang="en-US" dirty="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749988" y="3581400"/>
            <a:ext cx="3105785" cy="2796540"/>
          </a:xfrm>
          <a:prstGeom prst="rect">
            <a:avLst/>
          </a:prstGeom>
        </p:spPr>
      </p:pic>
    </p:spTree>
    <p:extLst>
      <p:ext uri="{BB962C8B-B14F-4D97-AF65-F5344CB8AC3E}">
        <p14:creationId xmlns:p14="http://schemas.microsoft.com/office/powerpoint/2010/main" val="1168188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Player</a:t>
            </a:r>
            <a:endParaRPr lang="en-US" dirty="0"/>
          </a:p>
        </p:txBody>
      </p:sp>
      <p:sp>
        <p:nvSpPr>
          <p:cNvPr id="3" name="Content Placeholder 2"/>
          <p:cNvSpPr>
            <a:spLocks noGrp="1"/>
          </p:cNvSpPr>
          <p:nvPr>
            <p:ph sz="quarter" idx="1"/>
          </p:nvPr>
        </p:nvSpPr>
        <p:spPr/>
        <p:txBody>
          <a:bodyPr>
            <a:normAutofit fontScale="77500" lnSpcReduction="20000"/>
          </a:bodyPr>
          <a:lstStyle/>
          <a:p>
            <a:r>
              <a:rPr lang="vi-VN" dirty="0"/>
              <a:t>Pentru animațiile și mișcările caracterului, s-a utilizat o componentă Animator cu diferite stări precum Idle, Running, Jumping, etc. Animatorul a fost configurat cu parametri și </a:t>
            </a:r>
            <a:r>
              <a:rPr lang="vi-VN" dirty="0" smtClean="0"/>
              <a:t>trigger</a:t>
            </a:r>
            <a:r>
              <a:rPr lang="ro-RO" dirty="0" smtClean="0">
                <a:cs typeface="Times New Roman" pitchFamily="18" charset="0"/>
              </a:rPr>
              <a:t>i</a:t>
            </a:r>
            <a:r>
              <a:rPr lang="vi-VN" dirty="0" smtClean="0"/>
              <a:t> </a:t>
            </a:r>
            <a:r>
              <a:rPr lang="vi-VN" dirty="0"/>
              <a:t>corespunzătoare mișcărilor și acțiunilor jucătorului</a:t>
            </a:r>
            <a:r>
              <a:rPr lang="vi-VN" dirty="0" smtClean="0"/>
              <a:t>.</a:t>
            </a:r>
            <a:endParaRPr lang="ro-RO" dirty="0" smtClean="0"/>
          </a:p>
          <a:p>
            <a:r>
              <a:rPr lang="vi-VN" dirty="0"/>
              <a:t>Au fost implementate și mecanici precum săritul, </a:t>
            </a:r>
            <a:r>
              <a:rPr lang="vi-VN" dirty="0" smtClean="0"/>
              <a:t>wall-jumping-ul</a:t>
            </a:r>
            <a:r>
              <a:rPr lang="ro-RO" dirty="0" smtClean="0">
                <a:latin typeface="Times New Roman" pitchFamily="18" charset="0"/>
                <a:cs typeface="Times New Roman" pitchFamily="18" charset="0"/>
              </a:rPr>
              <a:t>,</a:t>
            </a:r>
            <a:r>
              <a:rPr lang="ro-RO" dirty="0">
                <a:latin typeface="Times New Roman" pitchFamily="18" charset="0"/>
                <a:cs typeface="Times New Roman" pitchFamily="18" charset="0"/>
              </a:rPr>
              <a:t> </a:t>
            </a:r>
            <a:r>
              <a:rPr lang="vi-VN" dirty="0" smtClean="0"/>
              <a:t>atacul</a:t>
            </a:r>
            <a:r>
              <a:rPr lang="ro-RO" dirty="0"/>
              <a:t> </a:t>
            </a:r>
            <a:r>
              <a:rPr lang="ro-RO" dirty="0" smtClean="0">
                <a:latin typeface="Times New Roman" pitchFamily="18" charset="0"/>
                <a:cs typeface="Times New Roman" pitchFamily="18" charset="0"/>
              </a:rPr>
              <a:t>și blocatul</a:t>
            </a:r>
            <a:r>
              <a:rPr lang="vi-VN" dirty="0" smtClean="0"/>
              <a:t>. </a:t>
            </a:r>
            <a:endParaRPr lang="ro-RO" dirty="0" smtClean="0"/>
          </a:p>
          <a:p>
            <a:r>
              <a:rPr lang="vi-VN" dirty="0" smtClean="0"/>
              <a:t>Pentru </a:t>
            </a:r>
            <a:r>
              <a:rPr lang="vi-VN" dirty="0"/>
              <a:t>sărit, s-a folosit un detector de </a:t>
            </a:r>
            <a:r>
              <a:rPr lang="ro-RO" dirty="0" smtClean="0">
                <a:latin typeface="Times New Roman" pitchFamily="18" charset="0"/>
                <a:cs typeface="Times New Roman" pitchFamily="18" charset="0"/>
              </a:rPr>
              <a:t>ground</a:t>
            </a:r>
            <a:r>
              <a:rPr lang="ro-RO" dirty="0" smtClean="0"/>
              <a:t> </a:t>
            </a:r>
            <a:r>
              <a:rPr lang="vi-VN" dirty="0" smtClean="0"/>
              <a:t>care </a:t>
            </a:r>
            <a:r>
              <a:rPr lang="vi-VN" dirty="0"/>
              <a:t>utilizează BoxCast pentru a verifica coliziunea cu terenul. </a:t>
            </a:r>
            <a:endParaRPr lang="ro-RO" dirty="0" smtClean="0"/>
          </a:p>
          <a:p>
            <a:r>
              <a:rPr lang="vi-VN" dirty="0" smtClean="0"/>
              <a:t>Wall-jumping-ul </a:t>
            </a:r>
            <a:r>
              <a:rPr lang="vi-VN" dirty="0"/>
              <a:t>a fost realizat prin detectarea coliziunii cu </a:t>
            </a:r>
            <a:r>
              <a:rPr lang="vi-VN" dirty="0" smtClean="0"/>
              <a:t>peretele</a:t>
            </a:r>
            <a:r>
              <a:rPr lang="ro-RO" dirty="0" smtClean="0"/>
              <a:t> </a:t>
            </a:r>
            <a:r>
              <a:rPr lang="ro-RO" dirty="0" smtClean="0">
                <a:latin typeface="Times New Roman" pitchFamily="18" charset="0"/>
                <a:cs typeface="Times New Roman" pitchFamily="18" charset="0"/>
              </a:rPr>
              <a:t>printr-un BoxCast</a:t>
            </a:r>
            <a:r>
              <a:rPr lang="vi-VN" dirty="0" smtClean="0">
                <a:latin typeface="Times New Roman" pitchFamily="18" charset="0"/>
                <a:cs typeface="Times New Roman" pitchFamily="18" charset="0"/>
              </a:rPr>
              <a:t> </a:t>
            </a:r>
            <a:r>
              <a:rPr lang="vi-VN" dirty="0">
                <a:latin typeface="Times New Roman" pitchFamily="18" charset="0"/>
                <a:cs typeface="Times New Roman" pitchFamily="18" charset="0"/>
              </a:rPr>
              <a:t>și permiterea </a:t>
            </a:r>
            <a:r>
              <a:rPr lang="vi-VN" dirty="0" smtClean="0">
                <a:latin typeface="Times New Roman" pitchFamily="18" charset="0"/>
                <a:cs typeface="Times New Roman" pitchFamily="18" charset="0"/>
              </a:rPr>
              <a:t>săritului</a:t>
            </a:r>
            <a:r>
              <a:rPr lang="ro-RO" dirty="0" smtClean="0">
                <a:latin typeface="Times New Roman" pitchFamily="18" charset="0"/>
                <a:cs typeface="Times New Roman" pitchFamily="18" charset="0"/>
              </a:rPr>
              <a:t> (adică săritul normal are prioritatea mai mare dacă este valabil)</a:t>
            </a:r>
            <a:r>
              <a:rPr lang="vi-VN" dirty="0" smtClean="0">
                <a:latin typeface="Times New Roman" pitchFamily="18" charset="0"/>
                <a:cs typeface="Times New Roman" pitchFamily="18" charset="0"/>
              </a:rPr>
              <a:t>. </a:t>
            </a:r>
            <a:endParaRPr lang="ro-RO" dirty="0" smtClean="0">
              <a:latin typeface="Times New Roman" pitchFamily="18" charset="0"/>
              <a:cs typeface="Times New Roman" pitchFamily="18" charset="0"/>
            </a:endParaRPr>
          </a:p>
          <a:p>
            <a:r>
              <a:rPr lang="vi-VN" dirty="0" smtClean="0"/>
              <a:t>Atacul </a:t>
            </a:r>
            <a:r>
              <a:rPr lang="vi-VN" dirty="0"/>
              <a:t>a fost implementat cu un detector de coliziune folosind OverlapCircleAll, care identifică inamicii într-o zonă specifică și aplică </a:t>
            </a:r>
            <a:r>
              <a:rPr lang="ro-RO" dirty="0" smtClean="0">
                <a:latin typeface="Times New Roman" pitchFamily="18" charset="0"/>
                <a:cs typeface="Times New Roman" pitchFamily="18" charset="0"/>
              </a:rPr>
              <a:t>damage</a:t>
            </a:r>
            <a:r>
              <a:rPr lang="vi-VN" dirty="0" smtClean="0"/>
              <a:t>.</a:t>
            </a:r>
            <a:endParaRPr lang="ro-RO" dirty="0" smtClean="0"/>
          </a:p>
          <a:p>
            <a:r>
              <a:rPr lang="ro-RO" dirty="0" smtClean="0">
                <a:latin typeface="Times New Roman" pitchFamily="18" charset="0"/>
                <a:cs typeface="Times New Roman" pitchFamily="18" charset="0"/>
              </a:rPr>
              <a:t>Blocatul a fost realizat prin adăugare unui collider care devine activ și inactiv.</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508504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1676400" y="914400"/>
            <a:ext cx="5791200" cy="4914900"/>
          </a:xfrm>
          <a:prstGeom prst="rect">
            <a:avLst/>
          </a:prstGeom>
        </p:spPr>
      </p:pic>
    </p:spTree>
    <p:extLst>
      <p:ext uri="{BB962C8B-B14F-4D97-AF65-F5344CB8AC3E}">
        <p14:creationId xmlns:p14="http://schemas.microsoft.com/office/powerpoint/2010/main" val="3228157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828800" y="990600"/>
            <a:ext cx="5280032" cy="5044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50430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336</TotalTime>
  <Words>602</Words>
  <Application>Microsoft Office PowerPoint</Application>
  <PresentationFormat>On-screen Show (4:3)</PresentationFormat>
  <Paragraphs>41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Equity</vt:lpstr>
      <vt:lpstr>The Knight</vt:lpstr>
      <vt:lpstr>Introducere</vt:lpstr>
      <vt:lpstr>PowerPoint Presentation</vt:lpstr>
      <vt:lpstr>Experiența utilizatorului în aplicație:</vt:lpstr>
      <vt:lpstr>PowerPoint Presentation</vt:lpstr>
      <vt:lpstr>Tilemap</vt:lpstr>
      <vt:lpstr>Player</vt:lpstr>
      <vt:lpstr>PowerPoint Presentation</vt:lpstr>
      <vt:lpstr>PowerPoint Presentation</vt:lpstr>
      <vt:lpstr>Inamici melee</vt:lpstr>
      <vt:lpstr>PowerPoint Presentation</vt:lpstr>
      <vt:lpstr>Inamici zburători</vt:lpstr>
      <vt:lpstr>Inamici ranged</vt:lpstr>
      <vt:lpstr>Sistemul de sunet</vt:lpstr>
      <vt:lpstr>PowerPoint Presentation</vt:lpstr>
      <vt:lpstr>Hărțile jocului</vt:lpstr>
      <vt:lpstr>PowerPoint Presentation</vt:lpstr>
      <vt:lpstr>Concluzii</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Knight</dc:title>
  <dc:creator>Mihai Lazar</dc:creator>
  <cp:lastModifiedBy>Mihai Lazar</cp:lastModifiedBy>
  <cp:revision>52</cp:revision>
  <dcterms:created xsi:type="dcterms:W3CDTF">2006-08-16T00:00:00Z</dcterms:created>
  <dcterms:modified xsi:type="dcterms:W3CDTF">2023-07-01T12:06:24Z</dcterms:modified>
</cp:coreProperties>
</file>