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57" r:id="rId5"/>
    <p:sldId id="258" r:id="rId6"/>
    <p:sldId id="259" r:id="rId7"/>
    <p:sldId id="260" r:id="rId8"/>
    <p:sldId id="261" r:id="rId9"/>
    <p:sldId id="263" r:id="rId10"/>
    <p:sldId id="268" r:id="rId11"/>
    <p:sldId id="262" r:id="rId12"/>
    <p:sldId id="264" r:id="rId13"/>
    <p:sldId id="265" r:id="rId14"/>
    <p:sldId id="269" r:id="rId15"/>
    <p:sldId id="266" r:id="rId16"/>
    <p:sldId id="267"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Lucrare</a:t>
            </a:r>
            <a:r>
              <a:rPr lang="en-US" dirty="0" smtClean="0"/>
              <a:t> </a:t>
            </a:r>
            <a:r>
              <a:rPr lang="en-US" dirty="0" err="1" smtClean="0"/>
              <a:t>realizat</a:t>
            </a:r>
            <a:r>
              <a:rPr lang="ro-RO" dirty="0" smtClean="0"/>
              <a:t>ă de Lazăr Mihai</a:t>
            </a:r>
            <a:endParaRPr lang="en-US" dirty="0"/>
          </a:p>
        </p:txBody>
      </p:sp>
      <p:sp>
        <p:nvSpPr>
          <p:cNvPr id="2" name="Title 1"/>
          <p:cNvSpPr>
            <a:spLocks noGrp="1"/>
          </p:cNvSpPr>
          <p:nvPr>
            <p:ph type="ctrTitle"/>
          </p:nvPr>
        </p:nvSpPr>
        <p:spPr/>
        <p:txBody>
          <a:bodyPr/>
          <a:lstStyle/>
          <a:p>
            <a:r>
              <a:rPr lang="en-US" dirty="0" smtClean="0"/>
              <a:t>The Knight</a:t>
            </a:r>
            <a:endParaRPr lang="en-US" dirty="0"/>
          </a:p>
        </p:txBody>
      </p:sp>
    </p:spTree>
    <p:extLst>
      <p:ext uri="{BB962C8B-B14F-4D97-AF65-F5344CB8AC3E}">
        <p14:creationId xmlns:p14="http://schemas.microsoft.com/office/powerpoint/2010/main" val="7104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1447800"/>
            <a:ext cx="8228306" cy="3847453"/>
          </a:xfrm>
          <a:prstGeom prst="rect">
            <a:avLst/>
          </a:prstGeom>
        </p:spPr>
      </p:pic>
    </p:spTree>
    <p:extLst>
      <p:ext uri="{BB962C8B-B14F-4D97-AF65-F5344CB8AC3E}">
        <p14:creationId xmlns:p14="http://schemas.microsoft.com/office/powerpoint/2010/main" val="115079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Inamici</a:t>
            </a:r>
            <a:r>
              <a:rPr lang="en-US" dirty="0" smtClean="0"/>
              <a:t> melee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fel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și player, a fost adăugat o componentă Animator cu diferite stări, parametri și triggeri.</a:t>
            </a:r>
          </a:p>
          <a:p>
            <a:r>
              <a:rPr lang="ro-RO" dirty="0" smtClean="0">
                <a:latin typeface="Times New Roman" pitchFamily="18" charset="0"/>
                <a:cs typeface="Times New Roman" pitchFamily="18" charset="0"/>
              </a:rPr>
              <a:t>Inamicul se poate afla în două stări</a:t>
            </a:r>
            <a:r>
              <a:rPr lang="en-US"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 patrulare și urmărire. La detectarea jucătorului inamicul trece din straea de patrulare în starea de urmărire și invers atunci când inamicul nu detectează jucătorul.</a:t>
            </a:r>
          </a:p>
          <a:p>
            <a:r>
              <a:rPr lang="vi-VN" dirty="0">
                <a:latin typeface="Times New Roman" pitchFamily="18" charset="0"/>
                <a:cs typeface="Times New Roman" pitchFamily="18" charset="0"/>
              </a:rPr>
              <a:t>Pe lângă comportamentul de patrulare, inamicul verifică prin intermediul unui BoxCast filtrat pe layer-ul jucătorului dacă acesta se află în aria sa vizuală. Odată detectat jucătorul, inamicul părăsește comportamentul de patrulare și intră în comportamentul de urmărire. După ce jucătorul părăsește raza vizuală a inamicului, acesta îl va urmări pentru câteva secunde înainte de a se întoarce la comportamentul de patrulare.</a:t>
            </a:r>
          </a:p>
          <a:p>
            <a:r>
              <a:rPr lang="vi-VN" dirty="0">
                <a:latin typeface="Times New Roman" pitchFamily="18" charset="0"/>
                <a:cs typeface="Times New Roman" pitchFamily="18" charset="0"/>
              </a:rPr>
              <a:t>Pentru a evita detectarea jucătorului prin pereți, se realizează un RayCast în direcția jucătorului pentru a verifica dacă există pereți între inamic și jucător. În timp ce inamicul urmărește jucătorul, se folosește un CircleCast pentru a verifica dacă acesta se află în raza de atac. Dacă jucătorul este detectat în această rază, inamicul inițiază animația de atac și încearcă să rănească jucătorul</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Inamicul foloseste un circle cast pentru detectarea pamantului în fața lui în scopul de a verifica dacă acesta poate avansa.</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00410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371600"/>
            <a:ext cx="7010400" cy="3787243"/>
          </a:xfrm>
          <a:prstGeom prst="rect">
            <a:avLst/>
          </a:prstGeom>
        </p:spPr>
      </p:pic>
    </p:spTree>
    <p:extLst>
      <p:ext uri="{BB962C8B-B14F-4D97-AF65-F5344CB8AC3E}">
        <p14:creationId xmlns:p14="http://schemas.microsoft.com/office/powerpoint/2010/main" val="80788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717242" cy="3467189"/>
          </a:xfrm>
          <a:prstGeom prst="rect">
            <a:avLst/>
          </a:prstGeom>
        </p:spPr>
      </p:pic>
    </p:spTree>
    <p:extLst>
      <p:ext uri="{BB962C8B-B14F-4D97-AF65-F5344CB8AC3E}">
        <p14:creationId xmlns:p14="http://schemas.microsoft.com/office/powerpoint/2010/main" val="319774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295400"/>
            <a:ext cx="7925388" cy="4008401"/>
          </a:xfrm>
          <a:prstGeom prst="rect">
            <a:avLst/>
          </a:prstGeom>
        </p:spPr>
      </p:pic>
    </p:spTree>
    <p:extLst>
      <p:ext uri="{BB962C8B-B14F-4D97-AF65-F5344CB8AC3E}">
        <p14:creationId xmlns:p14="http://schemas.microsoft.com/office/powerpoint/2010/main" val="29528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zburători</a:t>
            </a:r>
            <a:endParaRPr lang="en-US" dirty="0"/>
          </a:p>
        </p:txBody>
      </p:sp>
      <p:sp>
        <p:nvSpPr>
          <p:cNvPr id="3" name="Content Placeholder 2"/>
          <p:cNvSpPr>
            <a:spLocks noGrp="1"/>
          </p:cNvSpPr>
          <p:nvPr>
            <p:ph sz="quarter" idx="1"/>
          </p:nvPr>
        </p:nvSpPr>
        <p:spPr/>
        <p:txBody>
          <a:bodyPr>
            <a:normAutofit fontScale="85000" lnSpcReduction="10000"/>
          </a:bodyPr>
          <a:lstStyle/>
          <a:p>
            <a:r>
              <a:rPr lang="ro-RO" dirty="0" smtClean="0">
                <a:latin typeface="Times New Roman" pitchFamily="18" charset="0"/>
                <a:cs typeface="Times New Roman" pitchFamily="18" charset="0"/>
              </a:rPr>
              <a:t>La fel ca la jucător și inamici melee, inamici zburători au o componentă animator.</a:t>
            </a:r>
          </a:p>
          <a:p>
            <a:r>
              <a:rPr lang="ro-RO" dirty="0" smtClean="0">
                <a:latin typeface="Times New Roman" pitchFamily="18" charset="0"/>
                <a:cs typeface="Times New Roman" pitchFamily="18" charset="0"/>
              </a:rPr>
              <a:t>Inamicul se poate afla în stările idle și flying.</a:t>
            </a:r>
          </a:p>
          <a:p>
            <a:r>
              <a:rPr lang="vi-VN" dirty="0"/>
              <a:t>Inamicul verifică prin intermediul unui CircleCast filtrat pe layer-ul jucătorului dacă acesta se află în aria sa vizuală. Pentru a evita detectarea jucătorului prin pereți, se realizează un RayCast în direcția jucătorului. Dacă jucătorul este detectat și nu există obstacole între inamic și jucător, inamicul părăsește starea de idle și intră în starea de urmărire a jucătorului</a:t>
            </a:r>
            <a:r>
              <a:rPr lang="vi-VN" dirty="0" smtClean="0"/>
              <a:t>.</a:t>
            </a:r>
            <a:endParaRPr lang="ro-RO" dirty="0" smtClean="0"/>
          </a:p>
          <a:p>
            <a:r>
              <a:rPr lang="en-US" dirty="0" err="1">
                <a:latin typeface="Times New Roman" pitchFamily="18" charset="0"/>
                <a:cs typeface="Times New Roman" pitchFamily="18" charset="0"/>
              </a:rPr>
              <a:t>Pentru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implementa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algoritmul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s-a </a:t>
            </a:r>
            <a:r>
              <a:rPr lang="en-US" dirty="0" err="1">
                <a:latin typeface="Times New Roman" pitchFamily="18" charset="0"/>
                <a:cs typeface="Times New Roman" pitchFamily="18" charset="0"/>
              </a:rPr>
              <a:t>importat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pachetul</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dezvoltat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Aron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Granberg</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Inamicul atacă jucătorul prin contact fizic. Dacă jucătorul este lovit, i se aplică forțe de knockback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327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715000" cy="4876958"/>
          </a:xfrm>
          <a:prstGeom prst="rect">
            <a:avLst/>
          </a:prstGeom>
        </p:spPr>
      </p:pic>
    </p:spTree>
    <p:extLst>
      <p:ext uri="{BB962C8B-B14F-4D97-AF65-F5344CB8AC3E}">
        <p14:creationId xmlns:p14="http://schemas.microsoft.com/office/powerpoint/2010/main" val="145322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447800"/>
            <a:ext cx="7833623" cy="3863443"/>
          </a:xfrm>
          <a:prstGeom prst="rect">
            <a:avLst/>
          </a:prstGeom>
        </p:spPr>
      </p:pic>
    </p:spTree>
    <p:extLst>
      <p:ext uri="{BB962C8B-B14F-4D97-AF65-F5344CB8AC3E}">
        <p14:creationId xmlns:p14="http://schemas.microsoft.com/office/powerpoint/2010/main" val="219625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ranged</a:t>
            </a:r>
            <a:endParaRPr lang="en-US" dirty="0"/>
          </a:p>
        </p:txBody>
      </p:sp>
      <p:sp>
        <p:nvSpPr>
          <p:cNvPr id="3" name="Content Placeholder 2"/>
          <p:cNvSpPr>
            <a:spLocks noGrp="1"/>
          </p:cNvSpPr>
          <p:nvPr>
            <p:ph sz="quarter" idx="1"/>
          </p:nvPr>
        </p:nvSpPr>
        <p:spPr/>
        <p:txBody>
          <a:bodyPr>
            <a:normAutofit fontScale="92500" lnSpcReduction="20000"/>
          </a:bodyPr>
          <a:lstStyle/>
          <a:p>
            <a:r>
              <a:rPr lang="ro-RO" dirty="0" smtClean="0">
                <a:latin typeface="Times New Roman" pitchFamily="18" charset="0"/>
                <a:cs typeface="Times New Roman" pitchFamily="18" charset="0"/>
              </a:rPr>
              <a:t>Inamicii ranged au o componentă animator.</a:t>
            </a:r>
            <a:endParaRPr lang="ro-RO" dirty="0">
              <a:latin typeface="Times New Roman" pitchFamily="18" charset="0"/>
              <a:cs typeface="Times New Roman" pitchFamily="18" charset="0"/>
            </a:endParaRPr>
          </a:p>
          <a:p>
            <a:r>
              <a:rPr lang="ro-RO" dirty="0">
                <a:latin typeface="Times New Roman" pitchFamily="18" charset="0"/>
                <a:cs typeface="Times New Roman" pitchFamily="18" charset="0"/>
              </a:rPr>
              <a:t>Inamicul se poate afla în stările idle și </a:t>
            </a:r>
            <a:r>
              <a:rPr lang="ro-RO" dirty="0" smtClean="0">
                <a:latin typeface="Times New Roman" pitchFamily="18" charset="0"/>
                <a:cs typeface="Times New Roman" pitchFamily="18" charset="0"/>
              </a:rPr>
              <a:t>fire.</a:t>
            </a:r>
          </a:p>
          <a:p>
            <a:r>
              <a:rPr lang="vi-VN" dirty="0" smtClean="0">
                <a:latin typeface="Times New Roman" pitchFamily="18" charset="0"/>
                <a:cs typeface="Times New Roman" pitchFamily="18" charset="0"/>
              </a:rPr>
              <a:t>Detectarea </a:t>
            </a:r>
            <a:r>
              <a:rPr lang="vi-VN" dirty="0">
                <a:latin typeface="Times New Roman" pitchFamily="18" charset="0"/>
                <a:cs typeface="Times New Roman" pitchFamily="18" charset="0"/>
              </a:rPr>
              <a:t>jucătorului se realizează prin intermediul unui </a:t>
            </a:r>
            <a:r>
              <a:rPr lang="vi-VN" dirty="0" smtClean="0">
                <a:latin typeface="Times New Roman" pitchFamily="18" charset="0"/>
                <a:cs typeface="Times New Roman" pitchFamily="18" charset="0"/>
              </a:rPr>
              <a:t>BoxCast. </a:t>
            </a:r>
            <a:r>
              <a:rPr lang="vi-VN" dirty="0">
                <a:latin typeface="Times New Roman" pitchFamily="18" charset="0"/>
                <a:cs typeface="Times New Roman" pitchFamily="18" charset="0"/>
              </a:rPr>
              <a:t>De asemenea, s-a folosit un RayCast pentru a evita detectarea jucătorului prin pereți</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Pentru a permite inamicului să tragă proiectile, s-a adăugat un obiect </a:t>
            </a:r>
            <a:r>
              <a:rPr lang="ro-RO" dirty="0" smtClean="0">
                <a:latin typeface="Times New Roman" pitchFamily="18" charset="0"/>
                <a:cs typeface="Times New Roman" pitchFamily="18" charset="0"/>
              </a:rPr>
              <a:t>empty </a:t>
            </a:r>
            <a:r>
              <a:rPr lang="vi-VN" dirty="0" smtClean="0">
                <a:latin typeface="Times New Roman" pitchFamily="18" charset="0"/>
                <a:cs typeface="Times New Roman" pitchFamily="18" charset="0"/>
              </a:rPr>
              <a:t>numit </a:t>
            </a:r>
            <a:r>
              <a:rPr lang="vi-VN" dirty="0">
                <a:latin typeface="Times New Roman" pitchFamily="18" charset="0"/>
                <a:cs typeface="Times New Roman" pitchFamily="18" charset="0"/>
              </a:rPr>
              <a:t>"firePoint", care reprezintă punctul de unde inamicul va trage. Atunci când detectează jucătorul, un proiectil va fi instanțiat</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S-a creat un prefab pentru proiectile, care este instanțiat de fiecare dată când inamicul trage. Proiectilul va ignora coliziunile cu alți inamici și va fi distrus la impact cu orice alt obiect, cu excepția jucătorului, care va fi rănit și va pierde puncte de viață.</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977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371600"/>
            <a:ext cx="7491109" cy="3665538"/>
          </a:xfrm>
          <a:prstGeom prst="rect">
            <a:avLst/>
          </a:prstGeom>
        </p:spPr>
      </p:pic>
    </p:spTree>
    <p:extLst>
      <p:ext uri="{BB962C8B-B14F-4D97-AF65-F5344CB8AC3E}">
        <p14:creationId xmlns:p14="http://schemas.microsoft.com/office/powerpoint/2010/main" val="26796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endParaRPr lang="en-US" dirty="0"/>
          </a:p>
        </p:txBody>
      </p:sp>
      <p:sp>
        <p:nvSpPr>
          <p:cNvPr id="3" name="Content Placeholder 2"/>
          <p:cNvSpPr>
            <a:spLocks noGrp="1"/>
          </p:cNvSpPr>
          <p:nvPr>
            <p:ph sz="quarter" idx="1"/>
          </p:nvPr>
        </p:nvSpPr>
        <p:spPr/>
        <p:txBody>
          <a:bodyPr>
            <a:normAutofit fontScale="92500" lnSpcReduction="10000"/>
          </a:bodyPr>
          <a:lstStyle/>
          <a:p>
            <a:r>
              <a:rPr lang="vi-VN" dirty="0"/>
              <a:t>Jocurile video reprezintă o formă interactivă de divertisment care utilizează tehnologia informației pentru a oferi experiențe virtuale</a:t>
            </a:r>
            <a:r>
              <a:rPr lang="vi-VN" dirty="0" smtClean="0"/>
              <a:t>.</a:t>
            </a:r>
            <a:endParaRPr lang="en-US" dirty="0" smtClean="0"/>
          </a:p>
          <a:p>
            <a:r>
              <a:rPr lang="vi-VN" dirty="0"/>
              <a:t>Există o varietate largă de genuri și stiluri de jocuri video, inclusiv acțiune, aventură, strategie, puzzle, platforming, în formate precum singleplayer, multiplayer online, 2D, 3D, side view, top-down view, etc</a:t>
            </a:r>
            <a:r>
              <a:rPr lang="vi-VN" dirty="0" smtClean="0"/>
              <a:t>.</a:t>
            </a:r>
            <a:endParaRPr lang="en-US" dirty="0" smtClean="0"/>
          </a:p>
          <a:p>
            <a:r>
              <a:rPr lang="vi-VN" dirty="0"/>
              <a:t>Industria jocurilor video a înregistrat venituri semnificative în 2022, ajungând la 184.4 miliarde de dolari, </a:t>
            </a:r>
            <a:r>
              <a:rPr lang="en-US" dirty="0" err="1" smtClean="0">
                <a:latin typeface="Times New Roman" pitchFamily="18" charset="0"/>
                <a:cs typeface="Times New Roman" pitchFamily="18" charset="0"/>
              </a:rPr>
              <a:t>comparativ</a:t>
            </a:r>
            <a:r>
              <a:rPr lang="en-US" dirty="0" smtClean="0">
                <a:latin typeface="Times New Roman" pitchFamily="18" charset="0"/>
                <a:cs typeface="Times New Roman" pitchFamily="18" charset="0"/>
              </a:rPr>
              <a:t> cu </a:t>
            </a:r>
            <a:r>
              <a:rPr lang="vi-VN" dirty="0" smtClean="0"/>
              <a:t>industria </a:t>
            </a:r>
            <a:r>
              <a:rPr lang="vi-VN" dirty="0"/>
              <a:t>muzicii cu 26.2 miliarde de dolari și industria filmelor cu 77 miliarde de dolari</a:t>
            </a:r>
            <a:r>
              <a:rPr lang="vi-VN" dirty="0" smtClean="0"/>
              <a:t>.</a:t>
            </a:r>
            <a:endParaRPr lang="en-US" dirty="0" smtClean="0"/>
          </a:p>
          <a:p>
            <a:r>
              <a:rPr lang="vi-VN" dirty="0"/>
              <a:t>Jocurile video pot fi utilizate și ca simulări ale lumii </a:t>
            </a:r>
            <a:r>
              <a:rPr lang="vi-VN" dirty="0" smtClean="0"/>
              <a:t>reale</a:t>
            </a:r>
            <a:r>
              <a:rPr lang="en-US" dirty="0" smtClean="0"/>
              <a:t>.</a:t>
            </a:r>
            <a:endParaRPr lang="en-US" dirty="0"/>
          </a:p>
        </p:txBody>
      </p:sp>
    </p:spTree>
    <p:extLst>
      <p:ext uri="{BB962C8B-B14F-4D97-AF65-F5344CB8AC3E}">
        <p14:creationId xmlns:p14="http://schemas.microsoft.com/office/powerpoint/2010/main" val="233762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0"/>
            <a:ext cx="7822178" cy="3642457"/>
          </a:xfrm>
          <a:prstGeom prst="rect">
            <a:avLst/>
          </a:prstGeom>
        </p:spPr>
      </p:pic>
    </p:spTree>
    <p:extLst>
      <p:ext uri="{BB962C8B-B14F-4D97-AF65-F5344CB8AC3E}">
        <p14:creationId xmlns:p14="http://schemas.microsoft.com/office/powerpoint/2010/main" val="91523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sunet</a:t>
            </a:r>
            <a:endParaRPr lang="en-US" dirty="0"/>
          </a:p>
        </p:txBody>
      </p:sp>
      <p:sp>
        <p:nvSpPr>
          <p:cNvPr id="3" name="Content Placeholder 2"/>
          <p:cNvSpPr>
            <a:spLocks noGrp="1"/>
          </p:cNvSpPr>
          <p:nvPr>
            <p:ph sz="quarter" idx="1"/>
          </p:nvPr>
        </p:nvSpPr>
        <p:spPr/>
        <p:txBody>
          <a:bodyPr>
            <a:normAutofit/>
          </a:bodyPr>
          <a:lstStyle/>
          <a:p>
            <a:r>
              <a:rPr lang="en-US" dirty="0" err="1">
                <a:latin typeface="Times New Roman" pitchFamily="18" charset="0"/>
                <a:cs typeface="Times New Roman" pitchFamily="18" charset="0"/>
              </a:rPr>
              <a:t>Sistemul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sunet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este</a:t>
            </a:r>
            <a:r>
              <a:rPr lang="en-US" dirty="0">
                <a:latin typeface="Times New Roman" pitchFamily="18" charset="0"/>
                <a:cs typeface="Times New Roman" pitchFamily="18" charset="0"/>
              </a:rPr>
              <a:t> format din </a:t>
            </a:r>
            <a:r>
              <a:rPr lang="en-US" dirty="0" err="1">
                <a:latin typeface="Times New Roman" pitchFamily="18" charset="0"/>
                <a:cs typeface="Times New Roman" pitchFamily="18" charset="0"/>
              </a:rPr>
              <a:t>surse</a:t>
            </a:r>
            <a:r>
              <a:rPr lang="en-US" dirty="0">
                <a:latin typeface="Times New Roman" pitchFamily="18" charset="0"/>
                <a:cs typeface="Times New Roman" pitchFamily="18" charset="0"/>
              </a:rPr>
              <a:t> audio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un mixer de </a:t>
            </a:r>
            <a:r>
              <a:rPr lang="en-US" dirty="0" err="1">
                <a:latin typeface="Times New Roman" pitchFamily="18" charset="0"/>
                <a:cs typeface="Times New Roman" pitchFamily="18" charset="0"/>
              </a:rPr>
              <a:t>ieșire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Sunetele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muzica</a:t>
            </a:r>
            <a:r>
              <a:rPr lang="en-US" dirty="0">
                <a:latin typeface="Times New Roman" pitchFamily="18" charset="0"/>
                <a:cs typeface="Times New Roman" pitchFamily="18" charset="0"/>
              </a:rPr>
              <a:t> au </a:t>
            </a:r>
            <a:r>
              <a:rPr lang="en-US" dirty="0" err="1">
                <a:latin typeface="Times New Roman" pitchFamily="18" charset="0"/>
                <a:cs typeface="Times New Roman" pitchFamily="18" charset="0"/>
              </a:rPr>
              <a:t>fost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importate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gratuit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pe</a:t>
            </a:r>
            <a:r>
              <a:rPr lang="en-US" dirty="0">
                <a:latin typeface="Times New Roman" pitchFamily="18" charset="0"/>
                <a:cs typeface="Times New Roman" pitchFamily="18" charset="0"/>
              </a:rPr>
              <a:t> Unity Asset Store</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Pentru a putea modifica volumul din grupurile audio, trebuie să expunem parametrul de volum. </a:t>
            </a:r>
            <a:r>
              <a:rPr lang="vi-VN" dirty="0" smtClean="0"/>
              <a:t>Parametrii </a:t>
            </a:r>
            <a:r>
              <a:rPr lang="vi-VN" dirty="0"/>
              <a:t>de volum sunt expuși pentru ambele grupuri, atât pentru muzică, cât și pentru efecte sonore.</a:t>
            </a:r>
          </a:p>
          <a:p>
            <a:r>
              <a:rPr lang="vi-VN" dirty="0"/>
              <a:t>După expunerea parametrilor, volumul poate fi ajustat utilizând slidere din cadrul canvas-ului.</a:t>
            </a:r>
          </a:p>
          <a:p>
            <a:endParaRPr lang="en-US" dirty="0"/>
          </a:p>
        </p:txBody>
      </p:sp>
    </p:spTree>
    <p:extLst>
      <p:ext uri="{BB962C8B-B14F-4D97-AF65-F5344CB8AC3E}">
        <p14:creationId xmlns:p14="http://schemas.microsoft.com/office/powerpoint/2010/main" val="116425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371600"/>
            <a:ext cx="7239000" cy="4495800"/>
          </a:xfrm>
          <a:prstGeom prst="rect">
            <a:avLst/>
          </a:prstGeom>
        </p:spPr>
      </p:pic>
    </p:spTree>
    <p:extLst>
      <p:ext uri="{BB962C8B-B14F-4D97-AF65-F5344CB8AC3E}">
        <p14:creationId xmlns:p14="http://schemas.microsoft.com/office/powerpoint/2010/main" val="3654056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salvare</a:t>
            </a:r>
            <a:endParaRPr lang="en-US" dirty="0"/>
          </a:p>
        </p:txBody>
      </p:sp>
      <p:sp>
        <p:nvSpPr>
          <p:cNvPr id="3" name="Content Placeholder 2"/>
          <p:cNvSpPr>
            <a:spLocks noGrp="1"/>
          </p:cNvSpPr>
          <p:nvPr>
            <p:ph sz="quarter" idx="1"/>
          </p:nvPr>
        </p:nvSpPr>
        <p:spPr/>
        <p:txBody>
          <a:bodyPr>
            <a:normAutofit fontScale="92500" lnSpcReduction="20000"/>
          </a:bodyPr>
          <a:lstStyle/>
          <a:p>
            <a:r>
              <a:rPr lang="vi-VN" dirty="0"/>
              <a:t>Sistemul de salvare în joc este implementat folosind obiecte de tip ScriptableObject și formatare binară pentru salvarea locală a datelor. ScriptableObject este folosit pentru a salva cantități mari de date independent de instanțele clasei, reducând consumul de memorie al proiectului</a:t>
            </a:r>
            <a:r>
              <a:rPr lang="vi-VN" dirty="0" smtClean="0"/>
              <a:t>.</a:t>
            </a:r>
            <a:endParaRPr lang="en-US" dirty="0" smtClean="0"/>
          </a:p>
          <a:p>
            <a:r>
              <a:rPr lang="vi-VN" dirty="0"/>
              <a:t>Pentru a face tranziția între scene, se utilizează un trigger de tip BoxCollider2D, care memorează viața curentă și poziția jucătorului în scena următoare</a:t>
            </a:r>
            <a:r>
              <a:rPr lang="vi-VN" dirty="0" smtClean="0"/>
              <a:t>.</a:t>
            </a:r>
            <a:endParaRPr lang="en-US" dirty="0" smtClean="0"/>
          </a:p>
          <a:p>
            <a:r>
              <a:rPr lang="vi-VN" dirty="0"/>
              <a:t>Punctele în care jucătorul poate salva jocul sunt reprezentate de steaguri roșii. La coliziunea dintre jucător și steag, jucătorul poate apăsa tasta de INTERACT pentru a salva jocul. </a:t>
            </a:r>
            <a:endParaRPr lang="en-US" dirty="0" smtClean="0"/>
          </a:p>
          <a:p>
            <a:r>
              <a:rPr lang="vi-VN" dirty="0"/>
              <a:t>Dacă jucătorul își pierde toată viața, acesta va reapărea la ultimul punct de salvare cu care a interacționat.</a:t>
            </a:r>
            <a:endParaRPr lang="en-US"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772400" y="109728"/>
            <a:ext cx="1217873" cy="1217873"/>
          </a:xfrm>
          <a:prstGeom prst="rect">
            <a:avLst/>
          </a:prstGeom>
        </p:spPr>
      </p:pic>
    </p:spTree>
    <p:extLst>
      <p:ext uri="{BB962C8B-B14F-4D97-AF65-F5344CB8AC3E}">
        <p14:creationId xmlns:p14="http://schemas.microsoft.com/office/powerpoint/2010/main" val="231528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837056" cy="4987431"/>
          </a:xfrm>
          <a:prstGeom prst="rect">
            <a:avLst/>
          </a:prstGeom>
        </p:spPr>
      </p:pic>
    </p:spTree>
    <p:extLst>
      <p:ext uri="{BB962C8B-B14F-4D97-AF65-F5344CB8AC3E}">
        <p14:creationId xmlns:p14="http://schemas.microsoft.com/office/powerpoint/2010/main" val="207557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key rebind</a:t>
            </a:r>
            <a:endParaRPr lang="en-US" dirty="0"/>
          </a:p>
        </p:txBody>
      </p:sp>
      <p:sp>
        <p:nvSpPr>
          <p:cNvPr id="5" name="Content Placeholder 4"/>
          <p:cNvSpPr>
            <a:spLocks noGrp="1"/>
          </p:cNvSpPr>
          <p:nvPr>
            <p:ph sz="quarter" idx="1"/>
          </p:nvPr>
        </p:nvSpPr>
        <p:spPr/>
        <p:txBody>
          <a:bodyPr/>
          <a:lstStyle/>
          <a:p>
            <a:r>
              <a:rPr lang="ro-RO" dirty="0">
                <a:latin typeface="Times New Roman" pitchFamily="18" charset="0"/>
                <a:cs typeface="Times New Roman" pitchFamily="18" charset="0"/>
              </a:rPr>
              <a:t>În dezvoltarea sistemului de key rebind, am importat din pachetul Input System, dezvoltat de către Unity Technologies demo-ul Rebinding UI. Din acest demo, am folosit prefab-ul RebindUIPrefab, pentru construirea interfeței de rebinding, ce constă în: numele acțiuni pe care o modificăm; un câmp în care se află keybinding-ul curent, pe care putem apăsa pentru a începe procesul de rebinding; două butoane de reset.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6878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ro-RO" dirty="0" smtClean="0"/>
              <a:t>ărțile jocului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371600"/>
            <a:ext cx="6454699" cy="284250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47800" y="4419600"/>
            <a:ext cx="6477000" cy="1993900"/>
          </a:xfrm>
          <a:prstGeom prst="rect">
            <a:avLst/>
          </a:prstGeom>
        </p:spPr>
      </p:pic>
    </p:spTree>
    <p:extLst>
      <p:ext uri="{BB962C8B-B14F-4D97-AF65-F5344CB8AC3E}">
        <p14:creationId xmlns:p14="http://schemas.microsoft.com/office/powerpoint/2010/main" val="3278200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685800"/>
            <a:ext cx="7772400" cy="15604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2514600"/>
            <a:ext cx="7696200" cy="2030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8200" y="4724400"/>
            <a:ext cx="7696200" cy="1979295"/>
          </a:xfrm>
          <a:prstGeom prst="rect">
            <a:avLst/>
          </a:prstGeom>
        </p:spPr>
      </p:pic>
    </p:spTree>
    <p:extLst>
      <p:ext uri="{BB962C8B-B14F-4D97-AF65-F5344CB8AC3E}">
        <p14:creationId xmlns:p14="http://schemas.microsoft.com/office/powerpoint/2010/main" val="1490938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sz="quarter" idx="1"/>
          </p:nvPr>
        </p:nvSpPr>
        <p:spPr/>
        <p:txBody>
          <a:bodyPr>
            <a:normAutofit lnSpcReduction="10000"/>
          </a:bodyPr>
          <a:lstStyle/>
          <a:p>
            <a:r>
              <a:rPr lang="vi-VN" dirty="0"/>
              <a:t>Cu ajutorul motorului Unity, au fost utilizate instrumente și funcționalități puternice pentru a dezvolta un produs vizual atractiv, cu mecanici de joc interesante și o interfață intuitivă pentru utilizatori</a:t>
            </a:r>
            <a:r>
              <a:rPr lang="vi-VN" dirty="0" smtClean="0"/>
              <a:t>.</a:t>
            </a:r>
            <a:endParaRPr lang="en-US" dirty="0" smtClean="0"/>
          </a:p>
          <a:p>
            <a:r>
              <a:rPr lang="vi-VN" dirty="0"/>
              <a:t>Relevanța temei este evidențiată de impactul industriei jocurilor în lumea divertismentului, veniturile semnificative generate și varietatea genurilor și stilurilor de jocuri disponibile. </a:t>
            </a:r>
            <a:endParaRPr lang="en-US" dirty="0" smtClean="0"/>
          </a:p>
          <a:p>
            <a:r>
              <a:rPr lang="vi-VN" dirty="0" smtClean="0"/>
              <a:t>Jocurile </a:t>
            </a:r>
            <a:r>
              <a:rPr lang="vi-VN" dirty="0"/>
              <a:t>video pot oferi experiențe virtuale variate și pot contribui la progresul științei prin simularea diferitelor </a:t>
            </a:r>
            <a:r>
              <a:rPr lang="vi-VN" dirty="0" smtClean="0"/>
              <a:t>lucruri</a:t>
            </a:r>
            <a:r>
              <a:rPr lang="en-US" dirty="0" smtClean="0"/>
              <a:t>.</a:t>
            </a:r>
            <a:endParaRPr lang="en-US" dirty="0"/>
          </a:p>
        </p:txBody>
      </p:sp>
    </p:spTree>
    <p:extLst>
      <p:ext uri="{BB962C8B-B14F-4D97-AF65-F5344CB8AC3E}">
        <p14:creationId xmlns:p14="http://schemas.microsoft.com/office/powerpoint/2010/main" val="263211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066800"/>
            <a:ext cx="6145706" cy="4903624"/>
          </a:xfrm>
          <a:prstGeom prst="rect">
            <a:avLst/>
          </a:prstGeom>
        </p:spPr>
      </p:pic>
    </p:spTree>
    <p:extLst>
      <p:ext uri="{BB962C8B-B14F-4D97-AF65-F5344CB8AC3E}">
        <p14:creationId xmlns:p14="http://schemas.microsoft.com/office/powerpoint/2010/main" val="72792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Experiența</a:t>
            </a:r>
            <a:r>
              <a:rPr lang="en-US" dirty="0"/>
              <a:t> </a:t>
            </a:r>
            <a:r>
              <a:rPr lang="en-US" dirty="0" err="1"/>
              <a:t>utilizatorului</a:t>
            </a:r>
            <a:r>
              <a:rPr lang="en-US" dirty="0"/>
              <a:t>:</a:t>
            </a:r>
          </a:p>
        </p:txBody>
      </p:sp>
      <p:sp>
        <p:nvSpPr>
          <p:cNvPr id="3" name="Content Placeholder 2"/>
          <p:cNvSpPr>
            <a:spLocks noGrp="1"/>
          </p:cNvSpPr>
          <p:nvPr>
            <p:ph sz="quarter" idx="1"/>
          </p:nvPr>
        </p:nvSpPr>
        <p:spPr/>
        <p:txBody>
          <a:bodyPr>
            <a:normAutofit fontScale="85000" lnSpcReduction="20000"/>
          </a:bodyPr>
          <a:lstStyle/>
          <a:p>
            <a:pPr marL="0" indent="0">
              <a:buNone/>
            </a:pPr>
            <a:r>
              <a:rPr lang="vi-VN" dirty="0" smtClean="0"/>
              <a:t>Când </a:t>
            </a:r>
            <a:r>
              <a:rPr lang="vi-VN" dirty="0"/>
              <a:t>utilizatorul deschide aplicația, este întâmpinat de un meniu principal, de unde poate alege să înceapă jocul, să schimbe setările sau să închidă complet aplicația. Dacă utilizează butonul de start, va apărea un meniu de </a:t>
            </a:r>
            <a:r>
              <a:rPr lang="vi-VN" dirty="0" smtClean="0"/>
              <a:t>salv</a:t>
            </a:r>
            <a:r>
              <a:rPr lang="ro-RO" dirty="0" smtClean="0"/>
              <a:t>ă</a:t>
            </a:r>
            <a:r>
              <a:rPr lang="vi-VN" dirty="0" smtClean="0"/>
              <a:t>r</a:t>
            </a:r>
            <a:r>
              <a:rPr lang="ro-RO" dirty="0" smtClean="0"/>
              <a:t>i</a:t>
            </a:r>
            <a:r>
              <a:rPr lang="vi-VN" dirty="0" smtClean="0"/>
              <a:t>, </a:t>
            </a:r>
            <a:r>
              <a:rPr lang="vi-VN" dirty="0"/>
              <a:t>unde poate alege dintre cele 3 sloturi disponibile. Pe fiecare slot vor fi afișate opțiunile următoare</a:t>
            </a:r>
            <a:r>
              <a:rPr lang="vi-VN" dirty="0" smtClean="0"/>
              <a:t>:</a:t>
            </a:r>
            <a:endParaRPr lang="ro-RO" dirty="0" smtClean="0"/>
          </a:p>
          <a:p>
            <a:pPr marL="0" indent="0">
              <a:buNone/>
            </a:pPr>
            <a:endParaRPr lang="vi-VN" dirty="0"/>
          </a:p>
          <a:p>
            <a:r>
              <a:rPr lang="vi-VN" dirty="0"/>
              <a:t>Dacă există o salvare pentru slotul respectiv, utilizatorul poate continua jocul de unde a rămas sau poate șterge salvarea</a:t>
            </a:r>
            <a:r>
              <a:rPr lang="vi-VN" dirty="0" smtClean="0"/>
              <a:t>.</a:t>
            </a:r>
            <a:endParaRPr lang="ro-RO" dirty="0" smtClean="0"/>
          </a:p>
          <a:p>
            <a:endParaRPr lang="vi-VN" dirty="0"/>
          </a:p>
          <a:p>
            <a:r>
              <a:rPr lang="vi-VN" dirty="0"/>
              <a:t>Dacă nu există o salvare pentru slotul respectiv, utilizatorul poate porni un joc nou. </a:t>
            </a:r>
            <a:endParaRPr lang="ro-RO" dirty="0" smtClean="0"/>
          </a:p>
          <a:p>
            <a:pPr marL="0" indent="0">
              <a:buNone/>
            </a:pPr>
            <a:endParaRPr lang="ro-RO" dirty="0"/>
          </a:p>
          <a:p>
            <a:pPr marL="0" indent="0">
              <a:buNone/>
            </a:pPr>
            <a:r>
              <a:rPr lang="vi-VN" dirty="0" smtClean="0"/>
              <a:t>Dacă </a:t>
            </a:r>
            <a:r>
              <a:rPr lang="vi-VN" dirty="0"/>
              <a:t>apasă butonul de opțiuni, utilizatorul va fi direcționat către un meniu în care poate schimba setările pentru sunete (volumul muzicii și efectelor sonore) sau </a:t>
            </a:r>
            <a:r>
              <a:rPr lang="ro-RO" dirty="0" smtClean="0">
                <a:latin typeface="Arial" pitchFamily="34" charset="0"/>
                <a:cs typeface="Arial" pitchFamily="34" charset="0"/>
              </a:rPr>
              <a:t>maparea</a:t>
            </a:r>
            <a:r>
              <a:rPr lang="ro-RO" dirty="0" smtClean="0"/>
              <a:t> </a:t>
            </a:r>
            <a:r>
              <a:rPr lang="vi-VN" dirty="0" smtClean="0"/>
              <a:t>butoanelor</a:t>
            </a:r>
            <a:r>
              <a:rPr lang="vi-VN" dirty="0"/>
              <a:t>. </a:t>
            </a:r>
            <a:endParaRPr lang="en-US" dirty="0"/>
          </a:p>
        </p:txBody>
      </p:sp>
    </p:spTree>
    <p:extLst>
      <p:ext uri="{BB962C8B-B14F-4D97-AF65-F5344CB8AC3E}">
        <p14:creationId xmlns:p14="http://schemas.microsoft.com/office/powerpoint/2010/main" val="118186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vi-VN" dirty="0"/>
              <a:t>În timpul jocului, utilizatorul se va confrunta cu trei tipuri de inamici: </a:t>
            </a:r>
            <a:endParaRPr lang="ro-RO" dirty="0" smtClean="0"/>
          </a:p>
          <a:p>
            <a:r>
              <a:rPr lang="vi-VN" dirty="0" smtClean="0"/>
              <a:t>inamici </a:t>
            </a:r>
            <a:r>
              <a:rPr lang="vi-VN" dirty="0"/>
              <a:t>melee (pot interacționa cu jucătorul doar din apropiere sau vor patrula dacă nu sunt </a:t>
            </a:r>
            <a:r>
              <a:rPr lang="vi-VN" dirty="0" smtClean="0"/>
              <a:t>detectați)</a:t>
            </a:r>
            <a:r>
              <a:rPr lang="en-US" dirty="0" smtClean="0"/>
              <a:t>;</a:t>
            </a:r>
          </a:p>
          <a:p>
            <a:r>
              <a:rPr lang="vi-VN" dirty="0" smtClean="0"/>
              <a:t>inamici </a:t>
            </a:r>
            <a:r>
              <a:rPr lang="vi-VN" dirty="0"/>
              <a:t>zburători (vor fi inactivi până când detectează jucătorul sau vor zbura spre acesta pentru a-l răni la </a:t>
            </a:r>
            <a:r>
              <a:rPr lang="vi-VN" dirty="0" smtClean="0"/>
              <a:t>contact)</a:t>
            </a:r>
            <a:r>
              <a:rPr lang="en-US" dirty="0" smtClean="0"/>
              <a:t>;</a:t>
            </a:r>
          </a:p>
          <a:p>
            <a:r>
              <a:rPr lang="vi-VN" dirty="0" smtClean="0"/>
              <a:t>inamici </a:t>
            </a:r>
            <a:r>
              <a:rPr lang="vi-VN" dirty="0"/>
              <a:t>ranged (vor sta pe loc și vor trage proiectile în direcția jucătorului la detectarea acestuia).</a:t>
            </a:r>
            <a:endParaRPr lang="en-US" dirty="0"/>
          </a:p>
        </p:txBody>
      </p:sp>
    </p:spTree>
    <p:extLst>
      <p:ext uri="{BB962C8B-B14F-4D97-AF65-F5344CB8AC3E}">
        <p14:creationId xmlns:p14="http://schemas.microsoft.com/office/powerpoint/2010/main" val="156338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Tilemap</a:t>
            </a:r>
            <a:endParaRPr lang="en-US" dirty="0"/>
          </a:p>
        </p:txBody>
      </p:sp>
      <p:sp>
        <p:nvSpPr>
          <p:cNvPr id="3" name="Content Placeholder 2"/>
          <p:cNvSpPr>
            <a:spLocks noGrp="1"/>
          </p:cNvSpPr>
          <p:nvPr>
            <p:ph sz="quarter" idx="1"/>
          </p:nvPr>
        </p:nvSpPr>
        <p:spPr/>
        <p:txBody>
          <a:bodyPr>
            <a:normAutofit/>
          </a:bodyPr>
          <a:lstStyle/>
          <a:p>
            <a:r>
              <a:rPr lang="ro-RO" dirty="0" smtClean="0">
                <a:latin typeface="Times New Roman" pitchFamily="18" charset="0"/>
                <a:cs typeface="Times New Roman" pitchFamily="18" charset="0"/>
              </a:rPr>
              <a:t>În c</a:t>
            </a:r>
            <a:r>
              <a:rPr lang="vi-VN" dirty="0" smtClean="0">
                <a:latin typeface="Times New Roman" pitchFamily="18" charset="0"/>
                <a:cs typeface="Times New Roman" pitchFamily="18" charset="0"/>
              </a:rPr>
              <a:t>onstruirea </a:t>
            </a:r>
            <a:r>
              <a:rPr lang="vi-VN" dirty="0">
                <a:latin typeface="Times New Roman" pitchFamily="18" charset="0"/>
                <a:cs typeface="Times New Roman" pitchFamily="18" charset="0"/>
              </a:rPr>
              <a:t>hărților, a fost utilizat un tilemap dreptunghiular care împarte scena într-un grid de 1x1 unități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S-au creat două tilemap-uri pentru teren și background, fiecare având un layer dedicat. </a:t>
            </a: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49988" y="3581400"/>
            <a:ext cx="3105785" cy="2796540"/>
          </a:xfrm>
          <a:prstGeom prst="rect">
            <a:avLst/>
          </a:prstGeom>
        </p:spPr>
      </p:pic>
    </p:spTree>
    <p:extLst>
      <p:ext uri="{BB962C8B-B14F-4D97-AF65-F5344CB8AC3E}">
        <p14:creationId xmlns:p14="http://schemas.microsoft.com/office/powerpoint/2010/main" val="116818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Player</a:t>
            </a:r>
            <a:endParaRPr lang="en-US" dirty="0"/>
          </a:p>
        </p:txBody>
      </p:sp>
      <p:sp>
        <p:nvSpPr>
          <p:cNvPr id="3" name="Content Placeholder 2"/>
          <p:cNvSpPr>
            <a:spLocks noGrp="1"/>
          </p:cNvSpPr>
          <p:nvPr>
            <p:ph sz="quarter" idx="1"/>
          </p:nvPr>
        </p:nvSpPr>
        <p:spPr/>
        <p:txBody>
          <a:bodyPr>
            <a:normAutofit fontScale="77500" lnSpcReduction="20000"/>
          </a:bodyPr>
          <a:lstStyle/>
          <a:p>
            <a:r>
              <a:rPr lang="vi-VN" dirty="0"/>
              <a:t>Pentru animațiile și mișcările caracterului, s-a utilizat o componentă Animator cu diferite stări precum Idle, Running, Jumping, etc. Animatorul a fost configurat cu parametri și </a:t>
            </a:r>
            <a:r>
              <a:rPr lang="vi-VN" dirty="0" smtClean="0"/>
              <a:t>trigger</a:t>
            </a:r>
            <a:r>
              <a:rPr lang="ro-RO" dirty="0" smtClean="0">
                <a:cs typeface="Times New Roman" pitchFamily="18" charset="0"/>
              </a:rPr>
              <a:t>i</a:t>
            </a:r>
            <a:r>
              <a:rPr lang="vi-VN" dirty="0" smtClean="0"/>
              <a:t> </a:t>
            </a:r>
            <a:r>
              <a:rPr lang="vi-VN" dirty="0"/>
              <a:t>corespunzătoare mișcărilor și acțiunilor jucătorului</a:t>
            </a:r>
            <a:r>
              <a:rPr lang="vi-VN" dirty="0" smtClean="0"/>
              <a:t>.</a:t>
            </a:r>
            <a:endParaRPr lang="ro-RO" dirty="0" smtClean="0"/>
          </a:p>
          <a:p>
            <a:r>
              <a:rPr lang="vi-VN" dirty="0"/>
              <a:t>Au fost implementate și mecanici precum săritul, </a:t>
            </a:r>
            <a:r>
              <a:rPr lang="vi-VN" dirty="0" smtClean="0"/>
              <a:t>wall-jumping-ul</a:t>
            </a:r>
            <a:r>
              <a:rPr lang="ro-RO" dirty="0" smtClean="0">
                <a:latin typeface="Times New Roman" pitchFamily="18" charset="0"/>
                <a:cs typeface="Times New Roman" pitchFamily="18" charset="0"/>
              </a:rPr>
              <a:t>,</a:t>
            </a:r>
            <a:r>
              <a:rPr lang="ro-RO" dirty="0">
                <a:latin typeface="Times New Roman" pitchFamily="18" charset="0"/>
                <a:cs typeface="Times New Roman" pitchFamily="18" charset="0"/>
              </a:rPr>
              <a:t> </a:t>
            </a:r>
            <a:r>
              <a:rPr lang="vi-VN" dirty="0" smtClean="0"/>
              <a:t>atacul</a:t>
            </a:r>
            <a:r>
              <a:rPr lang="ro-RO" dirty="0"/>
              <a:t> </a:t>
            </a:r>
            <a:r>
              <a:rPr lang="ro-RO" dirty="0" smtClean="0">
                <a:latin typeface="Times New Roman" pitchFamily="18" charset="0"/>
                <a:cs typeface="Times New Roman" pitchFamily="18" charset="0"/>
              </a:rPr>
              <a:t>și blocatul</a:t>
            </a:r>
            <a:r>
              <a:rPr lang="vi-VN" dirty="0" smtClean="0"/>
              <a:t>. </a:t>
            </a:r>
            <a:endParaRPr lang="ro-RO" dirty="0" smtClean="0"/>
          </a:p>
          <a:p>
            <a:r>
              <a:rPr lang="vi-VN" dirty="0" smtClean="0"/>
              <a:t>Pentru </a:t>
            </a:r>
            <a:r>
              <a:rPr lang="vi-VN" dirty="0"/>
              <a:t>sărit, s-a folosit un detector de sol care utilizează BoxCast pentru a verifica coliziunea cu terenul. </a:t>
            </a:r>
            <a:endParaRPr lang="ro-RO" dirty="0" smtClean="0"/>
          </a:p>
          <a:p>
            <a:r>
              <a:rPr lang="vi-VN" dirty="0" smtClean="0"/>
              <a:t>Wall-jumping-ul </a:t>
            </a:r>
            <a:r>
              <a:rPr lang="vi-VN" dirty="0"/>
              <a:t>a fost realizat prin detectarea coliziunii cu </a:t>
            </a:r>
            <a:r>
              <a:rPr lang="vi-VN" dirty="0" smtClean="0"/>
              <a:t>peretele</a:t>
            </a:r>
            <a:r>
              <a:rPr lang="ro-RO" dirty="0" smtClean="0"/>
              <a:t> </a:t>
            </a:r>
            <a:r>
              <a:rPr lang="ro-RO" dirty="0" smtClean="0">
                <a:latin typeface="Times New Roman" pitchFamily="18" charset="0"/>
                <a:cs typeface="Times New Roman" pitchFamily="18" charset="0"/>
              </a:rPr>
              <a:t>printr-un BoxCast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și permiterea </a:t>
            </a:r>
            <a:r>
              <a:rPr lang="vi-VN" dirty="0" smtClean="0">
                <a:latin typeface="Times New Roman" pitchFamily="18" charset="0"/>
                <a:cs typeface="Times New Roman" pitchFamily="18" charset="0"/>
              </a:rPr>
              <a:t>săritului</a:t>
            </a:r>
            <a:r>
              <a:rPr lang="ro-RO" dirty="0" smtClean="0">
                <a:latin typeface="Times New Roman" pitchFamily="18" charset="0"/>
                <a:cs typeface="Times New Roman" pitchFamily="18" charset="0"/>
              </a:rPr>
              <a:t> (adică săritul normal are prioritatea mai mare dacă este valabil)</a:t>
            </a:r>
            <a:r>
              <a:rPr lang="vi-VN" dirty="0" smtClean="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vi-VN" dirty="0" smtClean="0"/>
              <a:t>Atacul </a:t>
            </a:r>
            <a:r>
              <a:rPr lang="vi-VN" dirty="0"/>
              <a:t>a fost implementat cu un detector de coliziune folosind OverlapCircleAll, care identifică inamicii într-o zonă specifică și aplică </a:t>
            </a:r>
            <a:r>
              <a:rPr lang="ro-RO" dirty="0" smtClean="0">
                <a:latin typeface="Times New Roman" pitchFamily="18" charset="0"/>
                <a:cs typeface="Times New Roman" pitchFamily="18" charset="0"/>
              </a:rPr>
              <a:t>damage</a:t>
            </a:r>
            <a:r>
              <a:rPr lang="vi-VN" dirty="0" smtClean="0"/>
              <a:t>.</a:t>
            </a:r>
            <a:endParaRPr lang="ro-RO" dirty="0" smtClean="0"/>
          </a:p>
          <a:p>
            <a:r>
              <a:rPr lang="ro-RO" dirty="0" smtClean="0">
                <a:latin typeface="Times New Roman" pitchFamily="18" charset="0"/>
                <a:cs typeface="Times New Roman" pitchFamily="18" charset="0"/>
              </a:rPr>
              <a:t>Blocatul a fost realizat prin adăugare unui collider care devine activ și inactiv.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850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14400"/>
            <a:ext cx="5791200" cy="4914900"/>
          </a:xfrm>
          <a:prstGeom prst="rect">
            <a:avLst/>
          </a:prstGeom>
        </p:spPr>
      </p:pic>
    </p:spTree>
    <p:extLst>
      <p:ext uri="{BB962C8B-B14F-4D97-AF65-F5344CB8AC3E}">
        <p14:creationId xmlns:p14="http://schemas.microsoft.com/office/powerpoint/2010/main" val="322815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280032" cy="504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297</TotalTime>
  <Words>1324</Words>
  <Application>Microsoft Office PowerPoint</Application>
  <PresentationFormat>On-screen Show (4:3)</PresentationFormat>
  <Paragraphs>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The Knight</vt:lpstr>
      <vt:lpstr>Introducere</vt:lpstr>
      <vt:lpstr>PowerPoint Presentation</vt:lpstr>
      <vt:lpstr>Experiența utilizatorului:</vt:lpstr>
      <vt:lpstr>PowerPoint Presentation</vt:lpstr>
      <vt:lpstr>Tilemap</vt:lpstr>
      <vt:lpstr>Player</vt:lpstr>
      <vt:lpstr>PowerPoint Presentation</vt:lpstr>
      <vt:lpstr>PowerPoint Presentation</vt:lpstr>
      <vt:lpstr>PowerPoint Presentation</vt:lpstr>
      <vt:lpstr>Inamici melee</vt:lpstr>
      <vt:lpstr>PowerPoint Presentation</vt:lpstr>
      <vt:lpstr>PowerPoint Presentation</vt:lpstr>
      <vt:lpstr>PowerPoint Presentation</vt:lpstr>
      <vt:lpstr>Inamici zburători</vt:lpstr>
      <vt:lpstr>PowerPoint Presentation</vt:lpstr>
      <vt:lpstr>PowerPoint Presentation</vt:lpstr>
      <vt:lpstr>Inamici ranged</vt:lpstr>
      <vt:lpstr>PowerPoint Presentation</vt:lpstr>
      <vt:lpstr>PowerPoint Presentation</vt:lpstr>
      <vt:lpstr>Sistemul de sunet</vt:lpstr>
      <vt:lpstr>PowerPoint Presentation</vt:lpstr>
      <vt:lpstr>Sistemul de salvare</vt:lpstr>
      <vt:lpstr>PowerPoint Presentation</vt:lpstr>
      <vt:lpstr>Sistemul de key rebind</vt:lpstr>
      <vt:lpstr>Hărțile jocului</vt:lpstr>
      <vt:lpstr>PowerPoint Presentation</vt:lpstr>
      <vt:lpstr>Concluzii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Knight</dc:title>
  <dc:creator>Mihai Lazar</dc:creator>
  <cp:lastModifiedBy>Mihai Lazar</cp:lastModifiedBy>
  <cp:revision>45</cp:revision>
  <dcterms:created xsi:type="dcterms:W3CDTF">2006-08-16T00:00:00Z</dcterms:created>
  <dcterms:modified xsi:type="dcterms:W3CDTF">2023-06-30T06:54:48Z</dcterms:modified>
</cp:coreProperties>
</file>