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9" r:id="rId4"/>
    <p:sldId id="258" r:id="rId5"/>
    <p:sldId id="259" r:id="rId6"/>
    <p:sldId id="260" r:id="rId7"/>
    <p:sldId id="262" r:id="rId8"/>
    <p:sldId id="263" r:id="rId9"/>
    <p:sldId id="270" r:id="rId10"/>
    <p:sldId id="264" r:id="rId11"/>
    <p:sldId id="265" r:id="rId12"/>
    <p:sldId id="266" r:id="rId13"/>
    <p:sldId id="267" r:id="rId14"/>
    <p:sldId id="268"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5/13/2023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s.cmu.edu/afs/cs/academic/class/15494-s12/readings/kuffner_icra2000.pdf" TargetMode="External"/><Relationship Id="rId2" Type="http://schemas.openxmlformats.org/officeDocument/2006/relationships/hyperlink" Target="https://theclassytim.medium.com/robotic-path-planning-rrt-and-rrt-212319121378" TargetMode="External"/><Relationship Id="rId1" Type="http://schemas.openxmlformats.org/officeDocument/2006/relationships/slideLayout" Target="../slideLayouts/slideLayout2.xml"/><Relationship Id="rId4" Type="http://schemas.openxmlformats.org/officeDocument/2006/relationships/hyperlink" Target="https://github.com/zhm-real/PathPlan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sz="4400" dirty="0" smtClean="0"/>
              <a:t>Algoritmul </a:t>
            </a:r>
            <a:r>
              <a:rPr lang="en-US" sz="4400" dirty="0" smtClean="0"/>
              <a:t>RRT-Connect</a:t>
            </a:r>
            <a:endParaRPr lang="en-US" sz="4400" dirty="0"/>
          </a:p>
        </p:txBody>
      </p:sp>
      <p:sp>
        <p:nvSpPr>
          <p:cNvPr id="3" name="Subtitle 2"/>
          <p:cNvSpPr>
            <a:spLocks noGrp="1"/>
          </p:cNvSpPr>
          <p:nvPr>
            <p:ph type="subTitle" idx="1"/>
          </p:nvPr>
        </p:nvSpPr>
        <p:spPr/>
        <p:txBody>
          <a:bodyPr>
            <a:normAutofit/>
          </a:bodyPr>
          <a:lstStyle/>
          <a:p>
            <a:r>
              <a:rPr lang="ro-RO" dirty="0" smtClean="0"/>
              <a:t>Proiect realizat de</a:t>
            </a:r>
            <a:r>
              <a:rPr lang="en-US" dirty="0" smtClean="0"/>
              <a:t>:</a:t>
            </a:r>
          </a:p>
          <a:p>
            <a:r>
              <a:rPr lang="en-US" dirty="0" err="1" smtClean="0"/>
              <a:t>Culea</a:t>
            </a:r>
            <a:r>
              <a:rPr lang="en-US" dirty="0" smtClean="0"/>
              <a:t> </a:t>
            </a:r>
            <a:r>
              <a:rPr lang="en-US" dirty="0" err="1" smtClean="0"/>
              <a:t>Ionel-Alexandru</a:t>
            </a:r>
            <a:endParaRPr lang="en-US" dirty="0" smtClean="0"/>
          </a:p>
          <a:p>
            <a:r>
              <a:rPr lang="en-US" dirty="0" err="1" smtClean="0"/>
              <a:t>Laz</a:t>
            </a:r>
            <a:r>
              <a:rPr lang="ro-RO" dirty="0" smtClean="0"/>
              <a:t>ăr Mihai</a:t>
            </a:r>
            <a:endParaRPr lang="en-US" dirty="0"/>
          </a:p>
        </p:txBody>
      </p:sp>
    </p:spTree>
    <p:extLst>
      <p:ext uri="{BB962C8B-B14F-4D97-AF65-F5344CB8AC3E}">
        <p14:creationId xmlns:p14="http://schemas.microsoft.com/office/powerpoint/2010/main" val="3298028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dirty="0" smtClean="0">
                <a:latin typeface="Calibri" pitchFamily="34" charset="0"/>
                <a:cs typeface="Calibri" pitchFamily="34" charset="0"/>
              </a:rPr>
              <a:t>RRT-Connect este un algoritm de planificare a traseelor bazat pe RRT. Acesta este proiectat pentru a rezolva problemele de planificare a traseelor fără constrângeri diferențiale. Algoritmul RRT-Connect combină două idei principale: euristica C</a:t>
            </a:r>
            <a:r>
              <a:rPr lang="en-US" dirty="0" smtClean="0">
                <a:latin typeface="Calibri" pitchFamily="34" charset="0"/>
                <a:cs typeface="Calibri" pitchFamily="34" charset="0"/>
              </a:rPr>
              <a:t>ONNECT</a:t>
            </a:r>
            <a:r>
              <a:rPr lang="vi-VN" dirty="0" smtClean="0">
                <a:latin typeface="Calibri" pitchFamily="34" charset="0"/>
                <a:cs typeface="Calibri" pitchFamily="34" charset="0"/>
              </a:rPr>
              <a:t> care încearcă să se miște pe o distan</a:t>
            </a:r>
            <a:r>
              <a:rPr lang="ro-RO" dirty="0" smtClean="0">
                <a:latin typeface="Calibri" pitchFamily="34" charset="0"/>
                <a:cs typeface="Calibri" pitchFamily="34" charset="0"/>
              </a:rPr>
              <a:t>ț</a:t>
            </a:r>
            <a:r>
              <a:rPr lang="ro-RO" dirty="0">
                <a:latin typeface="Calibri" pitchFamily="34" charset="0"/>
                <a:cs typeface="Calibri" pitchFamily="34" charset="0"/>
              </a:rPr>
              <a:t>ă</a:t>
            </a:r>
            <a:r>
              <a:rPr lang="vi-VN" dirty="0" smtClean="0">
                <a:latin typeface="Calibri" pitchFamily="34" charset="0"/>
                <a:cs typeface="Calibri" pitchFamily="34" charset="0"/>
              </a:rPr>
              <a:t> mai mare, și creșterea arborilor RRT din punctul inițial (qinit) și punctul final (qgoal).</a:t>
            </a:r>
            <a:endParaRPr lang="vi-VN" dirty="0">
              <a:latin typeface="Calibri" pitchFamily="34" charset="0"/>
              <a:cs typeface="Calibri" pitchFamily="34" charset="0"/>
            </a:endParaRPr>
          </a:p>
        </p:txBody>
      </p:sp>
    </p:spTree>
    <p:extLst>
      <p:ext uri="{BB962C8B-B14F-4D97-AF65-F5344CB8AC3E}">
        <p14:creationId xmlns:p14="http://schemas.microsoft.com/office/powerpoint/2010/main" val="95850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ro-RO" dirty="0" smtClean="0">
                <a:latin typeface="Calibri" pitchFamily="34" charset="0"/>
                <a:cs typeface="Calibri" pitchFamily="34" charset="0"/>
              </a:rPr>
              <a:t>E</a:t>
            </a:r>
            <a:r>
              <a:rPr lang="vi-VN" dirty="0" smtClean="0">
                <a:latin typeface="Calibri" pitchFamily="34" charset="0"/>
                <a:cs typeface="Calibri" pitchFamily="34" charset="0"/>
              </a:rPr>
              <a:t>uristica C</a:t>
            </a:r>
            <a:r>
              <a:rPr lang="ro-RO" dirty="0" smtClean="0">
                <a:latin typeface="Calibri" pitchFamily="34" charset="0"/>
                <a:cs typeface="Calibri" pitchFamily="34" charset="0"/>
              </a:rPr>
              <a:t>ONNECT</a:t>
            </a:r>
            <a:r>
              <a:rPr lang="vi-VN" dirty="0" smtClean="0">
                <a:latin typeface="Calibri" pitchFamily="34" charset="0"/>
                <a:cs typeface="Calibri" pitchFamily="34" charset="0"/>
              </a:rPr>
              <a:t> </a:t>
            </a:r>
            <a:r>
              <a:rPr lang="vi-VN" dirty="0">
                <a:latin typeface="Calibri" pitchFamily="34" charset="0"/>
                <a:cs typeface="Calibri" pitchFamily="34" charset="0"/>
              </a:rPr>
              <a:t>este o funcție </a:t>
            </a:r>
            <a:r>
              <a:rPr lang="ro-RO" dirty="0" smtClean="0">
                <a:latin typeface="Calibri" pitchFamily="34" charset="0"/>
                <a:cs typeface="Calibri" pitchFamily="34" charset="0"/>
              </a:rPr>
              <a:t>greedy </a:t>
            </a:r>
            <a:r>
              <a:rPr lang="vi-VN" dirty="0" smtClean="0">
                <a:latin typeface="Calibri" pitchFamily="34" charset="0"/>
                <a:cs typeface="Calibri" pitchFamily="34" charset="0"/>
              </a:rPr>
              <a:t>care </a:t>
            </a:r>
            <a:r>
              <a:rPr lang="vi-VN" dirty="0">
                <a:latin typeface="Calibri" pitchFamily="34" charset="0"/>
                <a:cs typeface="Calibri" pitchFamily="34" charset="0"/>
              </a:rPr>
              <a:t>permite deplasarea pe distanțe mai mari în timpul planificării traseului. În loc să se extindă arborii RRT cu un singur pas, </a:t>
            </a:r>
            <a:r>
              <a:rPr lang="vi-VN" dirty="0" smtClean="0">
                <a:latin typeface="Calibri" pitchFamily="34" charset="0"/>
                <a:cs typeface="Calibri" pitchFamily="34" charset="0"/>
              </a:rPr>
              <a:t>euristica </a:t>
            </a:r>
            <a:r>
              <a:rPr lang="ro-RO" dirty="0" smtClean="0">
                <a:latin typeface="Calibri" pitchFamily="34" charset="0"/>
                <a:cs typeface="Calibri" pitchFamily="34" charset="0"/>
              </a:rPr>
              <a:t>CONNECT</a:t>
            </a:r>
            <a:r>
              <a:rPr lang="vi-VN" dirty="0" smtClean="0">
                <a:latin typeface="Calibri" pitchFamily="34" charset="0"/>
                <a:cs typeface="Calibri" pitchFamily="34" charset="0"/>
              </a:rPr>
              <a:t> iterează </a:t>
            </a:r>
            <a:r>
              <a:rPr lang="vi-VN" dirty="0">
                <a:latin typeface="Calibri" pitchFamily="34" charset="0"/>
                <a:cs typeface="Calibri" pitchFamily="34" charset="0"/>
              </a:rPr>
              <a:t>pasul de extindere până când ajunge la o poziție finală sau întâlnește un obstacol. Acest lucru facilitează convergența rapidă către o soluție și evită capcanele minimelor locale.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65777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dirty="0">
                <a:latin typeface="Calibri" pitchFamily="34" charset="0"/>
                <a:cs typeface="Calibri" pitchFamily="34" charset="0"/>
              </a:rPr>
              <a:t>Algoritmul RRT-Connect </a:t>
            </a:r>
            <a:r>
              <a:rPr lang="vi-VN" dirty="0" smtClean="0">
                <a:latin typeface="Calibri" pitchFamily="34" charset="0"/>
                <a:cs typeface="Calibri" pitchFamily="34" charset="0"/>
              </a:rPr>
              <a:t>menține </a:t>
            </a:r>
            <a:r>
              <a:rPr lang="vi-VN" dirty="0">
                <a:latin typeface="Calibri" pitchFamily="34" charset="0"/>
                <a:cs typeface="Calibri" pitchFamily="34" charset="0"/>
              </a:rPr>
              <a:t>doi arbori (Ta și Tb) în timpul procesului de planificare. </a:t>
            </a:r>
            <a:r>
              <a:rPr lang="ro-RO" dirty="0" smtClean="0">
                <a:latin typeface="Calibri" pitchFamily="34" charset="0"/>
                <a:cs typeface="Calibri" pitchFamily="34" charset="0"/>
              </a:rPr>
              <a:t>La </a:t>
            </a:r>
            <a:r>
              <a:rPr lang="vi-VN" dirty="0" smtClean="0">
                <a:latin typeface="Calibri" pitchFamily="34" charset="0"/>
                <a:cs typeface="Calibri" pitchFamily="34" charset="0"/>
              </a:rPr>
              <a:t>fiecare </a:t>
            </a:r>
            <a:r>
              <a:rPr lang="vi-VN" dirty="0">
                <a:latin typeface="Calibri" pitchFamily="34" charset="0"/>
                <a:cs typeface="Calibri" pitchFamily="34" charset="0"/>
              </a:rPr>
              <a:t>iterație, se extinde unul dintre arbori și se încearcă conectarea </a:t>
            </a:r>
            <a:r>
              <a:rPr lang="ro-RO" dirty="0" smtClean="0">
                <a:latin typeface="Calibri" pitchFamily="34" charset="0"/>
                <a:cs typeface="Calibri" pitchFamily="34" charset="0"/>
              </a:rPr>
              <a:t>nodului nou generat la nodul </a:t>
            </a:r>
            <a:r>
              <a:rPr lang="vi-VN" dirty="0" smtClean="0">
                <a:latin typeface="Calibri" pitchFamily="34" charset="0"/>
                <a:cs typeface="Calibri" pitchFamily="34" charset="0"/>
              </a:rPr>
              <a:t>cel </a:t>
            </a:r>
            <a:r>
              <a:rPr lang="vi-VN" dirty="0">
                <a:latin typeface="Calibri" pitchFamily="34" charset="0"/>
                <a:cs typeface="Calibri" pitchFamily="34" charset="0"/>
              </a:rPr>
              <a:t>mai apropiat </a:t>
            </a:r>
            <a:r>
              <a:rPr lang="vi-VN" dirty="0" smtClean="0">
                <a:latin typeface="Calibri" pitchFamily="34" charset="0"/>
                <a:cs typeface="Calibri" pitchFamily="34" charset="0"/>
              </a:rPr>
              <a:t>d</a:t>
            </a:r>
            <a:r>
              <a:rPr lang="ro-RO" dirty="0" smtClean="0">
                <a:latin typeface="Calibri" pitchFamily="34" charset="0"/>
                <a:cs typeface="Calibri" pitchFamily="34" charset="0"/>
              </a:rPr>
              <a:t>in</a:t>
            </a:r>
            <a:r>
              <a:rPr lang="vi-VN" dirty="0" smtClean="0">
                <a:latin typeface="Calibri" pitchFamily="34" charset="0"/>
                <a:cs typeface="Calibri" pitchFamily="34" charset="0"/>
              </a:rPr>
              <a:t> celălalt</a:t>
            </a:r>
            <a:r>
              <a:rPr lang="ro-RO" dirty="0" smtClean="0">
                <a:latin typeface="Calibri" pitchFamily="34" charset="0"/>
                <a:cs typeface="Calibri" pitchFamily="34" charset="0"/>
              </a:rPr>
              <a:t> arbore, după rolurile sunt inversate prin interschimbarea celor doi arbori</a:t>
            </a:r>
            <a:r>
              <a:rPr lang="vi-VN" dirty="0" smtClean="0">
                <a:latin typeface="Calibri" pitchFamily="34" charset="0"/>
                <a:cs typeface="Calibri" pitchFamily="34" charset="0"/>
              </a:rPr>
              <a:t>. </a:t>
            </a:r>
            <a:r>
              <a:rPr lang="vi-VN" dirty="0">
                <a:latin typeface="Calibri" pitchFamily="34" charset="0"/>
                <a:cs typeface="Calibri" pitchFamily="34" charset="0"/>
              </a:rPr>
              <a:t>Acest proces se repetă până când cei doi arbori se conectează și se găsește o </a:t>
            </a:r>
            <a:r>
              <a:rPr lang="vi-VN" dirty="0" smtClean="0">
                <a:latin typeface="Calibri" pitchFamily="34" charset="0"/>
                <a:cs typeface="Calibri" pitchFamily="34" charset="0"/>
              </a:rPr>
              <a:t>soluție</a:t>
            </a:r>
            <a:r>
              <a:rPr lang="ro-RO" dirty="0" smtClean="0">
                <a:latin typeface="Calibri" pitchFamily="34" charset="0"/>
                <a:cs typeface="Calibri" pitchFamily="34" charset="0"/>
              </a:rPr>
              <a:t>.</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07633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Algoritmul RRT-Connect</a:t>
            </a:r>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4067175" cy="336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852" y="2895600"/>
            <a:ext cx="41624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54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Creșterea a doi arbori unul spre celălalt.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5078730" cy="5078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39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 concluzie</a:t>
            </a:r>
            <a:endParaRPr lang="en-US" dirty="0"/>
          </a:p>
        </p:txBody>
      </p:sp>
      <p:sp>
        <p:nvSpPr>
          <p:cNvPr id="3" name="Content Placeholder 2"/>
          <p:cNvSpPr>
            <a:spLocks noGrp="1"/>
          </p:cNvSpPr>
          <p:nvPr>
            <p:ph idx="1"/>
          </p:nvPr>
        </p:nvSpPr>
        <p:spPr/>
        <p:txBody>
          <a:bodyPr/>
          <a:lstStyle/>
          <a:p>
            <a:r>
              <a:rPr lang="vi-VN" dirty="0">
                <a:latin typeface="Calibri" pitchFamily="34" charset="0"/>
                <a:cs typeface="Calibri" pitchFamily="34" charset="0"/>
              </a:rPr>
              <a:t>Prin combinarea </a:t>
            </a:r>
            <a:r>
              <a:rPr lang="vi-VN" dirty="0" smtClean="0">
                <a:latin typeface="Calibri" pitchFamily="34" charset="0"/>
                <a:cs typeface="Calibri" pitchFamily="34" charset="0"/>
              </a:rPr>
              <a:t>euristicii C</a:t>
            </a:r>
            <a:r>
              <a:rPr lang="ro-RO" dirty="0" smtClean="0">
                <a:latin typeface="Calibri" pitchFamily="34" charset="0"/>
                <a:cs typeface="Calibri" pitchFamily="34" charset="0"/>
              </a:rPr>
              <a:t>ONNECT</a:t>
            </a:r>
            <a:r>
              <a:rPr lang="vi-VN" dirty="0" smtClean="0">
                <a:latin typeface="Calibri" pitchFamily="34" charset="0"/>
                <a:cs typeface="Calibri" pitchFamily="34" charset="0"/>
              </a:rPr>
              <a:t> </a:t>
            </a:r>
            <a:r>
              <a:rPr lang="vi-VN" dirty="0">
                <a:latin typeface="Calibri" pitchFamily="34" charset="0"/>
                <a:cs typeface="Calibri" pitchFamily="34" charset="0"/>
              </a:rPr>
              <a:t>cu explorarea rapidă și uniformă a arborilor RRT, </a:t>
            </a:r>
            <a:r>
              <a:rPr lang="vi-VN" dirty="0" smtClean="0">
                <a:latin typeface="Calibri" pitchFamily="34" charset="0"/>
                <a:cs typeface="Calibri" pitchFamily="34" charset="0"/>
              </a:rPr>
              <a:t>RRT-Connect evită </a:t>
            </a:r>
            <a:r>
              <a:rPr lang="vi-VN" dirty="0">
                <a:latin typeface="Calibri" pitchFamily="34" charset="0"/>
                <a:cs typeface="Calibri" pitchFamily="34" charset="0"/>
              </a:rPr>
              <a:t>capcanele minimelor locale și permite găsirea unor trasee optime între punctul de start și cel de destinație. Acest algoritm poate fi utilizat într-o varietate de aplicații care implică planificarea traseelor pentru roboți și alte sisteme autonome.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36494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Bibliografie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theclassytim.medium.com/robotic-path-planning-rrt-and-rrt-212319121378</a:t>
            </a:r>
            <a:endParaRPr lang="ro-RO" dirty="0" smtClean="0"/>
          </a:p>
          <a:p>
            <a:r>
              <a:rPr lang="en-US" dirty="0">
                <a:hlinkClick r:id="rId3"/>
              </a:rPr>
              <a:t>https://</a:t>
            </a:r>
            <a:r>
              <a:rPr lang="en-US" dirty="0" smtClean="0">
                <a:hlinkClick r:id="rId3"/>
              </a:rPr>
              <a:t>www.cs.cmu.edu/afs/cs/academic/class/15494-s12/readings/kuffner_icra2000.pdf</a:t>
            </a:r>
            <a:endParaRPr lang="ro-RO" dirty="0" smtClean="0"/>
          </a:p>
          <a:p>
            <a:r>
              <a:rPr lang="ro-RO" dirty="0">
                <a:hlinkClick r:id="rId4"/>
              </a:rPr>
              <a:t>https://</a:t>
            </a:r>
            <a:r>
              <a:rPr lang="ro-RO" dirty="0" smtClean="0">
                <a:hlinkClick r:id="rId4"/>
              </a:rPr>
              <a:t>github.com/zhm-real/PathPlanning</a:t>
            </a:r>
            <a:endParaRPr lang="ro-RO" dirty="0" smtClean="0"/>
          </a:p>
          <a:p>
            <a:endParaRPr lang="ro-RO" dirty="0" smtClean="0"/>
          </a:p>
          <a:p>
            <a:endParaRPr lang="en-US" dirty="0"/>
          </a:p>
        </p:txBody>
      </p:sp>
    </p:spTree>
    <p:extLst>
      <p:ext uri="{BB962C8B-B14F-4D97-AF65-F5344CB8AC3E}">
        <p14:creationId xmlns:p14="http://schemas.microsoft.com/office/powerpoint/2010/main" val="74934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en-US" dirty="0"/>
          </a:p>
        </p:txBody>
      </p:sp>
      <p:sp>
        <p:nvSpPr>
          <p:cNvPr id="3" name="Content Placeholder 2"/>
          <p:cNvSpPr>
            <a:spLocks noGrp="1"/>
          </p:cNvSpPr>
          <p:nvPr>
            <p:ph idx="1"/>
          </p:nvPr>
        </p:nvSpPr>
        <p:spPr/>
        <p:txBody>
          <a:bodyPr/>
          <a:lstStyle/>
          <a:p>
            <a:r>
              <a:rPr lang="ro-RO" dirty="0" smtClean="0"/>
              <a:t>Problema de planificare a traseului unui robot este una clasică. Un robot, cu anumite dimensiuni, încearcă să navigheze între punctul A și punctul B evitând în același timp setul de obstacole. Robotul este capabil să se deplaseze prin zona deschisă care nu este neapărat discretizată.</a:t>
            </a:r>
            <a:endParaRPr lang="en-US" dirty="0"/>
          </a:p>
        </p:txBody>
      </p:sp>
    </p:spTree>
    <p:extLst>
      <p:ext uri="{BB962C8B-B14F-4D97-AF65-F5344CB8AC3E}">
        <p14:creationId xmlns:p14="http://schemas.microsoft.com/office/powerpoint/2010/main" val="270046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o-RO" sz="3600" dirty="0" smtClean="0">
                <a:latin typeface="Calibri" pitchFamily="34" charset="0"/>
                <a:cs typeface="Calibri" pitchFamily="34" charset="0"/>
              </a:rPr>
              <a:t>RRT (</a:t>
            </a:r>
            <a:r>
              <a:rPr lang="en-US" sz="3600" dirty="0">
                <a:latin typeface="Calibri" pitchFamily="34" charset="0"/>
                <a:cs typeface="Calibri" pitchFamily="34" charset="0"/>
              </a:rPr>
              <a:t>Rapidly-exploring Random Trees</a:t>
            </a:r>
            <a:r>
              <a:rPr lang="ro-RO" sz="3600" dirty="0" smtClean="0">
                <a:latin typeface="Calibri" pitchFamily="34" charset="0"/>
                <a:cs typeface="Calibri" pitchFamily="34" charset="0"/>
              </a:rPr>
              <a:t>)</a:t>
            </a:r>
            <a:endParaRPr lang="en-US" sz="36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920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ro-RO" dirty="0" smtClean="0"/>
              <a:t>Premisa RRT este de fapt destul de simplă. Punctele sunt generate aleatoriu și conectate la cel mai apropiat nod disponibil. De fiecare dată când este creat un vârf, trebuie să se verifice dacă vârful se află în afara unui obstacol. În plus, legătura vârfului la cel mai apropiat vecin trebuie să evite obstacolele. Algoritmul se termină atunci când este generat un nod în regiunea obiectivului sau este atinsă o limită.</a:t>
            </a:r>
            <a:endParaRPr lang="en-US" dirty="0"/>
          </a:p>
        </p:txBody>
      </p:sp>
    </p:spTree>
    <p:extLst>
      <p:ext uri="{BB962C8B-B14F-4D97-AF65-F5344CB8AC3E}">
        <p14:creationId xmlns:p14="http://schemas.microsoft.com/office/powerpoint/2010/main" val="406682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RRT Pseudocod</a:t>
            </a:r>
            <a:endParaRPr lang="en-US" dirty="0"/>
          </a:p>
        </p:txBody>
      </p:sp>
      <p:sp>
        <p:nvSpPr>
          <p:cNvPr id="3" name="Content Placeholder 2"/>
          <p:cNvSpPr>
            <a:spLocks noGrp="1"/>
          </p:cNvSpPr>
          <p:nvPr>
            <p:ph idx="1"/>
          </p:nvPr>
        </p:nvSpPr>
        <p:spPr/>
        <p:txBody>
          <a:bodyPr>
            <a:noAutofit/>
          </a:bodyPr>
          <a:lstStyle/>
          <a:p>
            <a:r>
              <a:rPr lang="en-US" sz="1800" dirty="0" err="1"/>
              <a:t>Qgoal</a:t>
            </a:r>
            <a:r>
              <a:rPr lang="en-US" sz="1800" dirty="0"/>
              <a:t> </a:t>
            </a:r>
            <a:r>
              <a:rPr lang="en-US" sz="1800" dirty="0" smtClean="0"/>
              <a:t>//</a:t>
            </a:r>
            <a:r>
              <a:rPr lang="ro-RO" sz="1800" dirty="0" smtClean="0"/>
              <a:t>regiune care identifică succesul</a:t>
            </a:r>
            <a:r>
              <a:rPr lang="en-US" sz="1800" dirty="0" smtClean="0"/>
              <a:t/>
            </a:r>
            <a:br>
              <a:rPr lang="en-US" sz="1800" dirty="0" smtClean="0"/>
            </a:br>
            <a:r>
              <a:rPr lang="en-US" sz="1800" dirty="0" smtClean="0"/>
              <a:t>Counter </a:t>
            </a:r>
            <a:r>
              <a:rPr lang="en-US" sz="1800" dirty="0"/>
              <a:t>= 0 </a:t>
            </a:r>
            <a:r>
              <a:rPr lang="en-US" sz="1800" dirty="0" smtClean="0"/>
              <a:t>//</a:t>
            </a:r>
            <a:r>
              <a:rPr lang="ro-RO" sz="1800" dirty="0" smtClean="0"/>
              <a:t> ține evidența iterațiilor</a:t>
            </a:r>
            <a:r>
              <a:rPr lang="en-US" sz="1800" dirty="0" smtClean="0"/>
              <a:t/>
            </a:r>
            <a:br>
              <a:rPr lang="en-US" sz="1800" dirty="0" smtClean="0"/>
            </a:br>
            <a:r>
              <a:rPr lang="en-US" sz="1800" dirty="0" err="1"/>
              <a:t>lim</a:t>
            </a:r>
            <a:r>
              <a:rPr lang="en-US" sz="1800" dirty="0"/>
              <a:t> = n </a:t>
            </a:r>
            <a:r>
              <a:rPr lang="en-US" sz="1800" dirty="0" smtClean="0"/>
              <a:t>//</a:t>
            </a:r>
            <a:r>
              <a:rPr lang="ro-RO" sz="1800" dirty="0" smtClean="0"/>
              <a:t> numărul maxim de iterații pe care algoritmul le poate rula</a:t>
            </a:r>
            <a:r>
              <a:rPr lang="en-US" sz="1800" dirty="0" smtClean="0"/>
              <a:t/>
            </a:r>
            <a:br>
              <a:rPr lang="en-US" sz="1800" dirty="0" smtClean="0"/>
            </a:br>
            <a:r>
              <a:rPr lang="en-US" sz="1800" dirty="0"/>
              <a:t>G(V,E) </a:t>
            </a:r>
            <a:r>
              <a:rPr lang="en-US" sz="1800" dirty="0" smtClean="0"/>
              <a:t>//</a:t>
            </a:r>
            <a:r>
              <a:rPr lang="ro-RO" sz="1800" dirty="0" smtClean="0"/>
              <a:t> Graf care conține muchii și vârfuri, inițializat gol</a:t>
            </a:r>
            <a:r>
              <a:rPr lang="en-US" sz="1800" dirty="0" smtClean="0"/>
              <a:t/>
            </a:r>
            <a:br>
              <a:rPr lang="en-US" sz="1800" dirty="0" smtClean="0"/>
            </a:br>
            <a:r>
              <a:rPr lang="en-US" sz="1800" dirty="0"/>
              <a:t>While counter &lt; </a:t>
            </a:r>
            <a:r>
              <a:rPr lang="en-US" sz="1800" dirty="0" err="1"/>
              <a:t>lim</a:t>
            </a:r>
            <a:r>
              <a:rPr lang="en-US" sz="1800" dirty="0"/>
              <a:t>:</a:t>
            </a:r>
            <a:r>
              <a:rPr lang="en-US" sz="1800" dirty="0" smtClean="0"/>
              <a:t/>
            </a:r>
            <a:br>
              <a:rPr lang="en-US" sz="1800" dirty="0" smtClean="0"/>
            </a:br>
            <a:r>
              <a:rPr lang="ro-RO" sz="1800" dirty="0" smtClean="0"/>
              <a:t>	</a:t>
            </a:r>
            <a:r>
              <a:rPr lang="en-US" sz="1800" dirty="0" err="1" smtClean="0"/>
              <a:t>Xnew</a:t>
            </a:r>
            <a:r>
              <a:rPr lang="en-US" sz="1800" dirty="0" smtClean="0"/>
              <a:t> </a:t>
            </a:r>
            <a:r>
              <a:rPr lang="en-US" sz="1800" dirty="0"/>
              <a:t>= </a:t>
            </a:r>
            <a:r>
              <a:rPr lang="en-US" sz="1800" dirty="0" err="1"/>
              <a:t>RandomPosition</a:t>
            </a:r>
            <a:r>
              <a:rPr lang="en-US" sz="1800" dirty="0"/>
              <a:t>()</a:t>
            </a:r>
            <a:r>
              <a:rPr lang="en-US" sz="1800" dirty="0" smtClean="0"/>
              <a:t/>
            </a:r>
            <a:br>
              <a:rPr lang="en-US" sz="1800" dirty="0" smtClean="0"/>
            </a:br>
            <a:r>
              <a:rPr lang="ro-RO" sz="1800" dirty="0" smtClean="0"/>
              <a:t>	</a:t>
            </a:r>
            <a:r>
              <a:rPr lang="en-US" sz="1800" dirty="0" smtClean="0"/>
              <a:t>if </a:t>
            </a:r>
            <a:r>
              <a:rPr lang="en-US" sz="1800" dirty="0" err="1"/>
              <a:t>IsInObstacle</a:t>
            </a:r>
            <a:r>
              <a:rPr lang="en-US" sz="1800" dirty="0"/>
              <a:t>(</a:t>
            </a:r>
            <a:r>
              <a:rPr lang="en-US" sz="1800" dirty="0" err="1"/>
              <a:t>Xnew</a:t>
            </a:r>
            <a:r>
              <a:rPr lang="en-US" sz="1800" dirty="0"/>
              <a:t>) == True:</a:t>
            </a:r>
            <a:r>
              <a:rPr lang="en-US" sz="1800" dirty="0" smtClean="0"/>
              <a:t/>
            </a:r>
            <a:br>
              <a:rPr lang="en-US" sz="1800" dirty="0" smtClean="0"/>
            </a:br>
            <a:r>
              <a:rPr lang="ro-RO" sz="1800" dirty="0" smtClean="0"/>
              <a:t>		</a:t>
            </a:r>
            <a:r>
              <a:rPr lang="en-US" sz="1800" dirty="0" smtClean="0"/>
              <a:t>continue</a:t>
            </a:r>
            <a:br>
              <a:rPr lang="en-US" sz="1800" dirty="0" smtClean="0"/>
            </a:br>
            <a:r>
              <a:rPr lang="ro-RO" sz="1800" dirty="0" smtClean="0"/>
              <a:t>	</a:t>
            </a:r>
            <a:r>
              <a:rPr lang="en-US" sz="1800" dirty="0" err="1" smtClean="0"/>
              <a:t>Xnearest</a:t>
            </a:r>
            <a:r>
              <a:rPr lang="en-US" sz="1800" dirty="0" smtClean="0"/>
              <a:t> </a:t>
            </a:r>
            <a:r>
              <a:rPr lang="en-US" sz="1800" dirty="0"/>
              <a:t>= Nearest(G(V</a:t>
            </a:r>
            <a:r>
              <a:rPr lang="en-US" sz="1800" dirty="0" smtClean="0"/>
              <a:t>,</a:t>
            </a:r>
            <a:r>
              <a:rPr lang="ro-RO" sz="1800" dirty="0" smtClean="0"/>
              <a:t> </a:t>
            </a:r>
            <a:r>
              <a:rPr lang="en-US" sz="1800" dirty="0" smtClean="0"/>
              <a:t>E),</a:t>
            </a:r>
            <a:r>
              <a:rPr lang="ro-RO" sz="1800" dirty="0" smtClean="0"/>
              <a:t> </a:t>
            </a:r>
            <a:r>
              <a:rPr lang="en-US" sz="1800" dirty="0" err="1" smtClean="0"/>
              <a:t>Xnew</a:t>
            </a:r>
            <a:r>
              <a:rPr lang="en-US" sz="1800" dirty="0"/>
              <a:t>) </a:t>
            </a:r>
            <a:r>
              <a:rPr lang="en-US" sz="1800" dirty="0" smtClean="0"/>
              <a:t>//</a:t>
            </a:r>
            <a:r>
              <a:rPr lang="ro-RO" sz="1800" dirty="0" smtClean="0"/>
              <a:t> găsește cel mai apropiat vârf</a:t>
            </a:r>
            <a:r>
              <a:rPr lang="en-US" sz="1800" dirty="0" smtClean="0"/>
              <a:t/>
            </a:r>
            <a:br>
              <a:rPr lang="en-US" sz="1800" dirty="0" smtClean="0"/>
            </a:br>
            <a:r>
              <a:rPr lang="ro-RO" sz="1800" dirty="0" smtClean="0"/>
              <a:t>	</a:t>
            </a:r>
            <a:r>
              <a:rPr lang="en-US" sz="1800" dirty="0" smtClean="0"/>
              <a:t>Link </a:t>
            </a:r>
            <a:r>
              <a:rPr lang="en-US" sz="1800" dirty="0"/>
              <a:t>= Chain(</a:t>
            </a:r>
            <a:r>
              <a:rPr lang="en-US" sz="1800" dirty="0" err="1"/>
              <a:t>Xnew</a:t>
            </a:r>
            <a:r>
              <a:rPr lang="en-US" sz="1800" dirty="0" smtClean="0"/>
              <a:t>,</a:t>
            </a:r>
            <a:r>
              <a:rPr lang="ro-RO" sz="1800" dirty="0" smtClean="0"/>
              <a:t> </a:t>
            </a:r>
            <a:r>
              <a:rPr lang="en-US" sz="1800" dirty="0" err="1" smtClean="0"/>
              <a:t>Xnearest</a:t>
            </a:r>
            <a:r>
              <a:rPr lang="en-US" sz="1800" dirty="0"/>
              <a:t>)</a:t>
            </a:r>
            <a:r>
              <a:rPr lang="en-US" sz="1800" dirty="0" smtClean="0"/>
              <a:t/>
            </a:r>
            <a:br>
              <a:rPr lang="en-US" sz="1800" dirty="0" smtClean="0"/>
            </a:br>
            <a:r>
              <a:rPr lang="ro-RO" sz="1800" dirty="0" smtClean="0"/>
              <a:t>	</a:t>
            </a:r>
            <a:r>
              <a:rPr lang="en-US" sz="1800" dirty="0" err="1" smtClean="0"/>
              <a:t>G.append</a:t>
            </a:r>
            <a:r>
              <a:rPr lang="en-US" sz="1800" dirty="0" smtClean="0"/>
              <a:t>(Link</a:t>
            </a:r>
            <a:r>
              <a:rPr lang="en-US" sz="1800" dirty="0"/>
              <a:t>)</a:t>
            </a:r>
            <a:r>
              <a:rPr lang="en-US" sz="1800" dirty="0" smtClean="0"/>
              <a:t/>
            </a:r>
            <a:br>
              <a:rPr lang="en-US" sz="1800" dirty="0" smtClean="0"/>
            </a:br>
            <a:r>
              <a:rPr lang="ro-RO" sz="1800" dirty="0" smtClean="0"/>
              <a:t>	</a:t>
            </a:r>
            <a:r>
              <a:rPr lang="en-US" sz="1800" dirty="0" smtClean="0"/>
              <a:t>if </a:t>
            </a:r>
            <a:r>
              <a:rPr lang="en-US" sz="1800" dirty="0" err="1"/>
              <a:t>Xnew</a:t>
            </a:r>
            <a:r>
              <a:rPr lang="en-US" sz="1800" dirty="0"/>
              <a:t> in </a:t>
            </a:r>
            <a:r>
              <a:rPr lang="en-US" sz="1800" dirty="0" err="1"/>
              <a:t>Qgoal</a:t>
            </a:r>
            <a:r>
              <a:rPr lang="en-US" sz="1800" dirty="0"/>
              <a:t>:</a:t>
            </a:r>
            <a:r>
              <a:rPr lang="en-US" sz="1800" dirty="0" smtClean="0"/>
              <a:t/>
            </a:r>
            <a:br>
              <a:rPr lang="en-US" sz="1800" dirty="0" smtClean="0"/>
            </a:br>
            <a:r>
              <a:rPr lang="ro-RO" sz="1800" dirty="0" smtClean="0"/>
              <a:t>		</a:t>
            </a:r>
            <a:r>
              <a:rPr lang="en-US" sz="1800" dirty="0" smtClean="0"/>
              <a:t>Return </a:t>
            </a:r>
            <a:r>
              <a:rPr lang="en-US" sz="1800" dirty="0"/>
              <a:t>G</a:t>
            </a:r>
            <a:r>
              <a:rPr lang="en-US" sz="1800" dirty="0" smtClean="0"/>
              <a:t/>
            </a:r>
            <a:br>
              <a:rPr lang="en-US" sz="1800" dirty="0" smtClean="0"/>
            </a:br>
            <a:r>
              <a:rPr lang="en-US" sz="1800" dirty="0"/>
              <a:t>Return G</a:t>
            </a:r>
          </a:p>
        </p:txBody>
      </p:sp>
    </p:spTree>
    <p:extLst>
      <p:ext uri="{BB962C8B-B14F-4D97-AF65-F5344CB8AC3E}">
        <p14:creationId xmlns:p14="http://schemas.microsoft.com/office/powerpoint/2010/main" val="238620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Metoda de determinare a unei poziții aleatoare este o decizie de proiectare. Pot fi utilizate metode simple, cum ar fi utilizarea generatoarelor de numere aleatorii încorporate, această abordare fiind suficientă pentru aplicațiile simple.</a:t>
            </a:r>
            <a:endParaRPr lang="en-US" dirty="0"/>
          </a:p>
        </p:txBody>
      </p:sp>
    </p:spTree>
    <p:extLst>
      <p:ext uri="{BB962C8B-B14F-4D97-AF65-F5344CB8AC3E}">
        <p14:creationId xmlns:p14="http://schemas.microsoft.com/office/powerpoint/2010/main" val="1642849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Graful </a:t>
            </a:r>
            <a:r>
              <a:rPr lang="ro-RO" dirty="0" smtClean="0">
                <a:latin typeface="+mn-lt"/>
              </a:rPr>
              <a:t>generat</a:t>
            </a:r>
            <a:r>
              <a:rPr lang="ro-RO" dirty="0" smtClean="0"/>
              <a:t> de un algoritm RRT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46620" y="1600200"/>
            <a:ext cx="625075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73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Avantajul algoritmului este viteza și implementarea acestuia. În comparație cu alți algoritmi de planificare a căii, RRT este destul de rapid. Cea mai costisitoare parte fiind găsirea celui mai apropiat vecin, acest proces crescând în funcție de numărul de vârfuri care au fost generate.</a:t>
            </a:r>
            <a:endParaRPr lang="en-US" dirty="0"/>
          </a:p>
        </p:txBody>
      </p:sp>
    </p:spTree>
    <p:extLst>
      <p:ext uri="{BB962C8B-B14F-4D97-AF65-F5344CB8AC3E}">
        <p14:creationId xmlns:p14="http://schemas.microsoft.com/office/powerpoint/2010/main" val="311307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o-RO" dirty="0" smtClean="0">
                <a:latin typeface="Calibri" pitchFamily="34" charset="0"/>
                <a:cs typeface="Calibri" pitchFamily="34" charset="0"/>
              </a:rPr>
              <a:t>Algoritmul </a:t>
            </a:r>
            <a:r>
              <a:rPr lang="vi-VN" dirty="0" smtClean="0">
                <a:latin typeface="Calibri" pitchFamily="34" charset="0"/>
                <a:cs typeface="Calibri" pitchFamily="34" charset="0"/>
              </a:rPr>
              <a:t>RRT-Connect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94358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104</TotalTime>
  <Words>521</Words>
  <Application>Microsoft Office PowerPoint</Application>
  <PresentationFormat>On-screen Show (4:3)</PresentationFormat>
  <Paragraphs>25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Algoritmul RRT-Connect</vt:lpstr>
      <vt:lpstr>Introducere</vt:lpstr>
      <vt:lpstr>RRT (Rapidly-exploring Random Trees)</vt:lpstr>
      <vt:lpstr>PowerPoint Presentation</vt:lpstr>
      <vt:lpstr>RRT Pseudocod</vt:lpstr>
      <vt:lpstr>PowerPoint Presentation</vt:lpstr>
      <vt:lpstr>Graful generat de un algoritm RRT</vt:lpstr>
      <vt:lpstr>PowerPoint Presentation</vt:lpstr>
      <vt:lpstr>Algoritmul RRT-Connect</vt:lpstr>
      <vt:lpstr>PowerPoint Presentation</vt:lpstr>
      <vt:lpstr>PowerPoint Presentation</vt:lpstr>
      <vt:lpstr>PowerPoint Presentation</vt:lpstr>
      <vt:lpstr>Algoritmul RRT-Connect</vt:lpstr>
      <vt:lpstr>Creșterea a doi arbori unul spre celălalt.</vt:lpstr>
      <vt:lpstr>În concluzie</vt:lpstr>
      <vt:lpstr>Bibliografie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RRT-Connect</dc:title>
  <dc:creator>Mihai Lazar</dc:creator>
  <cp:lastModifiedBy>Mihai Lazar</cp:lastModifiedBy>
  <cp:revision>22</cp:revision>
  <dcterms:created xsi:type="dcterms:W3CDTF">2006-08-16T00:00:00Z</dcterms:created>
  <dcterms:modified xsi:type="dcterms:W3CDTF">2023-05-13T20:45:06Z</dcterms:modified>
</cp:coreProperties>
</file>