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lay" panose="020B0604020202020204" charset="0"/>
      <p:regular r:id="rId19"/>
      <p:bold r:id="rId20"/>
    </p:embeddedFont>
    <p:embeddedFont>
      <p:font typeface="Source Sans Pro" panose="020B0503030403020204" pitchFamily="34" charset="0"/>
      <p:regular r:id="rId21"/>
      <p:bold r:id="rId22"/>
      <p:italic r:id="rId23"/>
      <p:boldItalic r:id="rId24"/>
    </p:embeddedFont>
    <p:embeddedFont>
      <p:font typeface="Source Sans Pro SemiBold" panose="020B0603030403020204" pitchFamily="34" charset="-18"/>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CCAF35-C7A0-42F6-A43A-7DB5B7C6B62B}">
  <a:tblStyle styleId="{6BCCAF35-C7A0-42F6-A43A-7DB5B7C6B6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76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c6682453ad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c6682453a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c6682453ad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c6682453ad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c6682453ad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c6682453ad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8"/>
        <p:cNvGrpSpPr/>
        <p:nvPr/>
      </p:nvGrpSpPr>
      <p:grpSpPr>
        <a:xfrm>
          <a:off x="0" y="0"/>
          <a:ext cx="0" cy="0"/>
          <a:chOff x="0" y="0"/>
          <a:chExt cx="0" cy="0"/>
        </a:xfrm>
      </p:grpSpPr>
      <p:sp>
        <p:nvSpPr>
          <p:cNvPr id="2709" name="Google Shape;2709;g1c6682453ad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0" name="Google Shape;2710;g1c6682453ad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5"/>
        <p:cNvGrpSpPr/>
        <p:nvPr/>
      </p:nvGrpSpPr>
      <p:grpSpPr>
        <a:xfrm>
          <a:off x="0" y="0"/>
          <a:ext cx="0" cy="0"/>
          <a:chOff x="0" y="0"/>
          <a:chExt cx="0" cy="0"/>
        </a:xfrm>
      </p:grpSpPr>
      <p:sp>
        <p:nvSpPr>
          <p:cNvPr id="2716" name="Google Shape;2716;g1c6682453a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7" name="Google Shape;2717;g1c6682453a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1"/>
        <p:cNvGrpSpPr/>
        <p:nvPr/>
      </p:nvGrpSpPr>
      <p:grpSpPr>
        <a:xfrm>
          <a:off x="0" y="0"/>
          <a:ext cx="0" cy="0"/>
          <a:chOff x="0" y="0"/>
          <a:chExt cx="0" cy="0"/>
        </a:xfrm>
      </p:grpSpPr>
      <p:sp>
        <p:nvSpPr>
          <p:cNvPr id="2722" name="Google Shape;2722;g1c6682453ad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3" name="Google Shape;2723;g1c6682453a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c6682453ad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c6682453a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c8d16f1d1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c8d16f1d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0"/>
        <p:cNvGrpSpPr/>
        <p:nvPr/>
      </p:nvGrpSpPr>
      <p:grpSpPr>
        <a:xfrm>
          <a:off x="0" y="0"/>
          <a:ext cx="0" cy="0"/>
          <a:chOff x="0" y="0"/>
          <a:chExt cx="0" cy="0"/>
        </a:xfrm>
      </p:grpSpPr>
      <p:sp>
        <p:nvSpPr>
          <p:cNvPr id="2641" name="Google Shape;2641;g1c8d16f1d1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2" name="Google Shape;2642;g1c8d16f1d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6"/>
        <p:cNvGrpSpPr/>
        <p:nvPr/>
      </p:nvGrpSpPr>
      <p:grpSpPr>
        <a:xfrm>
          <a:off x="0" y="0"/>
          <a:ext cx="0" cy="0"/>
          <a:chOff x="0" y="0"/>
          <a:chExt cx="0" cy="0"/>
        </a:xfrm>
      </p:grpSpPr>
      <p:sp>
        <p:nvSpPr>
          <p:cNvPr id="2647" name="Google Shape;2647;g1c8d16f1d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8" name="Google Shape;2648;g1c8d16f1d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1c8d16f1d1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1c8d16f1d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c8d16f1d17_0_5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c8d16f1d17_0_5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1c8d16f1d17_0_5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1c8d16f1d17_0_5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Google Shape;2675;g1c6682453ad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6" name="Google Shape;2676;g1c6682453ad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1"/>
        <p:cNvGrpSpPr/>
        <p:nvPr/>
      </p:nvGrpSpPr>
      <p:grpSpPr>
        <a:xfrm>
          <a:off x="0" y="0"/>
          <a:ext cx="0" cy="0"/>
          <a:chOff x="0" y="0"/>
          <a:chExt cx="0" cy="0"/>
        </a:xfrm>
      </p:grpSpPr>
      <p:sp>
        <p:nvSpPr>
          <p:cNvPr id="2682" name="Google Shape;2682;g1c6682453ad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3" name="Google Shape;2683;g1c6682453a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7"/>
          <p:cNvSpPr txBox="1">
            <a:spLocks noGrp="1"/>
          </p:cNvSpPr>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a:spLocks noGrp="1"/>
          </p:cNvSpPr>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6" name="Google Shape;1196;p17"/>
          <p:cNvSpPr txBox="1">
            <a:spLocks noGrp="1"/>
          </p:cNvSpPr>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a:spLocks noGrp="1"/>
          </p:cNvSpPr>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8" name="Google Shape;1198;p17"/>
          <p:cNvSpPr txBox="1">
            <a:spLocks noGrp="1"/>
          </p:cNvSpPr>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a:spLocks noGrp="1"/>
          </p:cNvSpPr>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lt1"/>
                </a:solidFill>
                <a:latin typeface="Source Sans Pro"/>
                <a:ea typeface="Source Sans Pro"/>
                <a:cs typeface="Source Sans Pro"/>
                <a:sym typeface="Source Sans Pro"/>
              </a:rPr>
              <a:t>Credits: This presentation template was created by </a:t>
            </a:r>
            <a:r>
              <a:rPr lang="en-GB"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GB" sz="1200">
                <a:solidFill>
                  <a:schemeClr val="lt1"/>
                </a:solidFill>
                <a:latin typeface="Source Sans Pro"/>
                <a:ea typeface="Source Sans Pro"/>
                <a:cs typeface="Source Sans Pro"/>
                <a:sym typeface="Source Sans Pro"/>
              </a:rPr>
              <a:t>, including icons by </a:t>
            </a:r>
            <a:r>
              <a:rPr lang="en-GB"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GB" sz="1200">
                <a:solidFill>
                  <a:schemeClr val="lt1"/>
                </a:solidFill>
                <a:latin typeface="Source Sans Pro"/>
                <a:ea typeface="Source Sans Pro"/>
                <a:cs typeface="Source Sans Pro"/>
                <a:sym typeface="Source Sans Pro"/>
              </a:rPr>
              <a:t>, and infographics &amp; images by </a:t>
            </a:r>
            <a:r>
              <a:rPr lang="en-GB"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37"/>
          <p:cNvSpPr txBox="1">
            <a:spLocks noGrp="1"/>
          </p:cNvSpPr>
          <p:nvPr>
            <p:ph type="ctrTitle"/>
          </p:nvPr>
        </p:nvSpPr>
        <p:spPr>
          <a:xfrm>
            <a:off x="1282800" y="156937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300" b="1">
                <a:highlight>
                  <a:schemeClr val="dk1"/>
                </a:highlight>
              </a:rPr>
              <a:t>Generarea de arbori pentru evaluarea de b</a:t>
            </a:r>
            <a:r>
              <a:rPr lang="en-GB" sz="3300">
                <a:highlight>
                  <a:schemeClr val="dk1"/>
                </a:highlight>
              </a:rPr>
              <a:t>i</a:t>
            </a:r>
            <a:r>
              <a:rPr lang="en-GB" sz="3300" b="1">
                <a:highlight>
                  <a:schemeClr val="dk1"/>
                </a:highlight>
              </a:rPr>
              <a:t>narizări optime</a:t>
            </a:r>
            <a:endParaRPr sz="7500" b="1">
              <a:highlight>
                <a:schemeClr val="dk1"/>
              </a:highlight>
            </a:endParaRPr>
          </a:p>
        </p:txBody>
      </p:sp>
      <p:sp>
        <p:nvSpPr>
          <p:cNvPr id="2633" name="Google Shape;2633;p37"/>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4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Arhitectura</a:t>
            </a:r>
            <a:endParaRPr/>
          </a:p>
        </p:txBody>
      </p:sp>
      <p:sp>
        <p:nvSpPr>
          <p:cNvPr id="2693" name="Google Shape;2693;p46"/>
          <p:cNvSpPr txBox="1">
            <a:spLocks noGrp="1"/>
          </p:cNvSpPr>
          <p:nvPr>
            <p:ph type="body" idx="1"/>
          </p:nvPr>
        </p:nvSpPr>
        <p:spPr>
          <a:xfrm>
            <a:off x="713225" y="1139775"/>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Tipuri de operatii:</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694" name="Google Shape;2694;p46"/>
          <p:cNvGraphicFramePr/>
          <p:nvPr/>
        </p:nvGraphicFramePr>
        <p:xfrm>
          <a:off x="3604700" y="391955"/>
          <a:ext cx="3000000" cy="3000000"/>
        </p:xfrm>
        <a:graphic>
          <a:graphicData uri="http://schemas.openxmlformats.org/drawingml/2006/table">
            <a:tbl>
              <a:tblPr>
                <a:noFill/>
                <a:tableStyleId>{6BCCAF35-C7A0-42F6-A43A-7DB5B7C6B62B}</a:tableStyleId>
              </a:tblPr>
              <a:tblGrid>
                <a:gridCol w="1686600">
                  <a:extLst>
                    <a:ext uri="{9D8B030D-6E8A-4147-A177-3AD203B41FA5}">
                      <a16:colId xmlns:a16="http://schemas.microsoft.com/office/drawing/2014/main" val="20000"/>
                    </a:ext>
                  </a:extLst>
                </a:gridCol>
                <a:gridCol w="1686600">
                  <a:extLst>
                    <a:ext uri="{9D8B030D-6E8A-4147-A177-3AD203B41FA5}">
                      <a16:colId xmlns:a16="http://schemas.microsoft.com/office/drawing/2014/main" val="20001"/>
                    </a:ext>
                  </a:extLst>
                </a:gridCol>
              </a:tblGrid>
              <a:tr h="396325">
                <a:tc>
                  <a:txBody>
                    <a:bodyPr/>
                    <a:lstStyle/>
                    <a:p>
                      <a:pPr marL="0" lvl="0" indent="0" algn="l" rtl="0">
                        <a:spcBef>
                          <a:spcPts val="0"/>
                        </a:spcBef>
                        <a:spcAft>
                          <a:spcPts val="0"/>
                        </a:spcAft>
                        <a:buNone/>
                      </a:pPr>
                      <a:r>
                        <a:rPr lang="en-GB">
                          <a:solidFill>
                            <a:schemeClr val="lt1"/>
                          </a:solidFill>
                        </a:rPr>
                        <a:t>Operatie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Cost</a:t>
                      </a:r>
                      <a:endParaRPr>
                        <a:solidFill>
                          <a:schemeClr val="lt1"/>
                        </a:solidFill>
                      </a:endParaRPr>
                    </a:p>
                  </a:txBody>
                  <a:tcPr marL="91425" marR="91425" marT="91425" marB="91425"/>
                </a:tc>
                <a:extLst>
                  <a:ext uri="{0D108BD9-81ED-4DB2-BD59-A6C34878D82A}">
                    <a16:rowId xmlns:a16="http://schemas.microsoft.com/office/drawing/2014/main" val="10000"/>
                  </a:ext>
                </a:extLst>
              </a:tr>
              <a:tr h="396325">
                <a:tc>
                  <a:txBody>
                    <a:bodyPr/>
                    <a:lstStyle/>
                    <a:p>
                      <a:pPr marL="0" lvl="0" indent="0" algn="l" rtl="0">
                        <a:spcBef>
                          <a:spcPts val="0"/>
                        </a:spcBef>
                        <a:spcAft>
                          <a:spcPts val="0"/>
                        </a:spcAft>
                        <a:buNone/>
                      </a:pPr>
                      <a:r>
                        <a:rPr lang="en-GB">
                          <a:solidFill>
                            <a:schemeClr val="lt1"/>
                          </a:solidFill>
                        </a:rPr>
                        <a:t>LEAF</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1</a:t>
                      </a:r>
                      <a:endParaRPr>
                        <a:solidFill>
                          <a:schemeClr val="lt1"/>
                        </a:solidFill>
                      </a:endParaRPr>
                    </a:p>
                  </a:txBody>
                  <a:tcPr marL="91425" marR="91425" marT="91425" marB="91425"/>
                </a:tc>
                <a:extLst>
                  <a:ext uri="{0D108BD9-81ED-4DB2-BD59-A6C34878D82A}">
                    <a16:rowId xmlns:a16="http://schemas.microsoft.com/office/drawing/2014/main" val="10001"/>
                  </a:ext>
                </a:extLst>
              </a:tr>
              <a:tr h="396325">
                <a:tc>
                  <a:txBody>
                    <a:bodyPr/>
                    <a:lstStyle/>
                    <a:p>
                      <a:pPr marL="0" lvl="0" indent="0" algn="l" rtl="0">
                        <a:spcBef>
                          <a:spcPts val="0"/>
                        </a:spcBef>
                        <a:spcAft>
                          <a:spcPts val="0"/>
                        </a:spcAft>
                        <a:buNone/>
                      </a:pPr>
                      <a:r>
                        <a:rPr lang="en-GB">
                          <a:solidFill>
                            <a:schemeClr val="lt1"/>
                          </a:solidFill>
                        </a:rPr>
                        <a:t>AND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4</a:t>
                      </a:r>
                      <a:endParaRPr>
                        <a:solidFill>
                          <a:schemeClr val="lt1"/>
                        </a:solidFill>
                      </a:endParaRPr>
                    </a:p>
                  </a:txBody>
                  <a:tcPr marL="91425" marR="91425" marT="91425" marB="91425"/>
                </a:tc>
                <a:extLst>
                  <a:ext uri="{0D108BD9-81ED-4DB2-BD59-A6C34878D82A}">
                    <a16:rowId xmlns:a16="http://schemas.microsoft.com/office/drawing/2014/main" val="10002"/>
                  </a:ext>
                </a:extLst>
              </a:tr>
              <a:tr h="396325">
                <a:tc>
                  <a:txBody>
                    <a:bodyPr/>
                    <a:lstStyle/>
                    <a:p>
                      <a:pPr marL="0" lvl="0" indent="0" algn="l" rtl="0">
                        <a:spcBef>
                          <a:spcPts val="0"/>
                        </a:spcBef>
                        <a:spcAft>
                          <a:spcPts val="0"/>
                        </a:spcAft>
                        <a:buNone/>
                      </a:pPr>
                      <a:r>
                        <a:rPr lang="en-GB">
                          <a:solidFill>
                            <a:schemeClr val="lt1"/>
                          </a:solidFill>
                        </a:rPr>
                        <a:t>OR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4</a:t>
                      </a:r>
                      <a:endParaRPr>
                        <a:solidFill>
                          <a:schemeClr val="lt1"/>
                        </a:solidFill>
                      </a:endParaRPr>
                    </a:p>
                  </a:txBody>
                  <a:tcPr marL="91425" marR="91425" marT="91425" marB="91425"/>
                </a:tc>
                <a:extLst>
                  <a:ext uri="{0D108BD9-81ED-4DB2-BD59-A6C34878D82A}">
                    <a16:rowId xmlns:a16="http://schemas.microsoft.com/office/drawing/2014/main" val="10003"/>
                  </a:ext>
                </a:extLst>
              </a:tr>
              <a:tr h="396325">
                <a:tc>
                  <a:txBody>
                    <a:bodyPr/>
                    <a:lstStyle/>
                    <a:p>
                      <a:pPr marL="0" lvl="0" indent="0" algn="l" rtl="0">
                        <a:spcBef>
                          <a:spcPts val="0"/>
                        </a:spcBef>
                        <a:spcAft>
                          <a:spcPts val="0"/>
                        </a:spcAft>
                        <a:buNone/>
                      </a:pPr>
                      <a:r>
                        <a:rPr lang="en-GB">
                          <a:solidFill>
                            <a:schemeClr val="lt1"/>
                          </a:solidFill>
                        </a:rPr>
                        <a:t>XOR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4</a:t>
                      </a:r>
                      <a:endParaRPr>
                        <a:solidFill>
                          <a:schemeClr val="lt1"/>
                        </a:solidFill>
                      </a:endParaRPr>
                    </a:p>
                  </a:txBody>
                  <a:tcPr marL="91425" marR="91425" marT="91425" marB="91425"/>
                </a:tc>
                <a:extLst>
                  <a:ext uri="{0D108BD9-81ED-4DB2-BD59-A6C34878D82A}">
                    <a16:rowId xmlns:a16="http://schemas.microsoft.com/office/drawing/2014/main" val="10004"/>
                  </a:ext>
                </a:extLst>
              </a:tr>
              <a:tr h="396325">
                <a:tc>
                  <a:txBody>
                    <a:bodyPr/>
                    <a:lstStyle/>
                    <a:p>
                      <a:pPr marL="0" lvl="0" indent="0" algn="l" rtl="0">
                        <a:spcBef>
                          <a:spcPts val="0"/>
                        </a:spcBef>
                        <a:spcAft>
                          <a:spcPts val="0"/>
                        </a:spcAft>
                        <a:buNone/>
                      </a:pPr>
                      <a:r>
                        <a:rPr lang="en-GB">
                          <a:solidFill>
                            <a:schemeClr val="lt1"/>
                          </a:solidFill>
                        </a:rPr>
                        <a:t>ADDITION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5</a:t>
                      </a:r>
                      <a:endParaRPr>
                        <a:solidFill>
                          <a:schemeClr val="lt1"/>
                        </a:solidFill>
                      </a:endParaRPr>
                    </a:p>
                  </a:txBody>
                  <a:tcPr marL="91425" marR="91425" marT="91425" marB="91425"/>
                </a:tc>
                <a:extLst>
                  <a:ext uri="{0D108BD9-81ED-4DB2-BD59-A6C34878D82A}">
                    <a16:rowId xmlns:a16="http://schemas.microsoft.com/office/drawing/2014/main" val="10005"/>
                  </a:ext>
                </a:extLst>
              </a:tr>
              <a:tr h="396325">
                <a:tc>
                  <a:txBody>
                    <a:bodyPr/>
                    <a:lstStyle/>
                    <a:p>
                      <a:pPr marL="0" lvl="0" indent="0" algn="l" rtl="0">
                        <a:spcBef>
                          <a:spcPts val="0"/>
                        </a:spcBef>
                        <a:spcAft>
                          <a:spcPts val="0"/>
                        </a:spcAft>
                        <a:buNone/>
                      </a:pPr>
                      <a:r>
                        <a:rPr lang="en-GB">
                          <a:solidFill>
                            <a:schemeClr val="lt1"/>
                          </a:solidFill>
                        </a:rPr>
                        <a:t>SUBTRACTION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6</a:t>
                      </a:r>
                      <a:endParaRPr>
                        <a:solidFill>
                          <a:schemeClr val="lt1"/>
                        </a:solidFill>
                      </a:endParaRPr>
                    </a:p>
                  </a:txBody>
                  <a:tcPr marL="91425" marR="91425" marT="91425" marB="91425"/>
                </a:tc>
                <a:extLst>
                  <a:ext uri="{0D108BD9-81ED-4DB2-BD59-A6C34878D82A}">
                    <a16:rowId xmlns:a16="http://schemas.microsoft.com/office/drawing/2014/main" val="10006"/>
                  </a:ext>
                </a:extLst>
              </a:tr>
              <a:tr h="396325">
                <a:tc>
                  <a:txBody>
                    <a:bodyPr/>
                    <a:lstStyle/>
                    <a:p>
                      <a:pPr marL="0" lvl="0" indent="0" algn="l" rtl="0">
                        <a:spcBef>
                          <a:spcPts val="0"/>
                        </a:spcBef>
                        <a:spcAft>
                          <a:spcPts val="0"/>
                        </a:spcAft>
                        <a:buNone/>
                      </a:pPr>
                      <a:r>
                        <a:rPr lang="en-GB">
                          <a:solidFill>
                            <a:schemeClr val="lt1"/>
                          </a:solidFill>
                        </a:rPr>
                        <a:t>MULTIPLICATION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7</a:t>
                      </a:r>
                      <a:endParaRPr>
                        <a:solidFill>
                          <a:schemeClr val="lt1"/>
                        </a:solidFill>
                      </a:endParaRPr>
                    </a:p>
                  </a:txBody>
                  <a:tcPr marL="91425" marR="91425" marT="91425" marB="91425"/>
                </a:tc>
                <a:extLst>
                  <a:ext uri="{0D108BD9-81ED-4DB2-BD59-A6C34878D82A}">
                    <a16:rowId xmlns:a16="http://schemas.microsoft.com/office/drawing/2014/main" val="10007"/>
                  </a:ext>
                </a:extLst>
              </a:tr>
              <a:tr h="396325">
                <a:tc>
                  <a:txBody>
                    <a:bodyPr/>
                    <a:lstStyle/>
                    <a:p>
                      <a:pPr marL="0" lvl="0" indent="0" algn="l" rtl="0">
                        <a:spcBef>
                          <a:spcPts val="0"/>
                        </a:spcBef>
                        <a:spcAft>
                          <a:spcPts val="0"/>
                        </a:spcAft>
                        <a:buNone/>
                      </a:pPr>
                      <a:r>
                        <a:rPr lang="en-GB">
                          <a:solidFill>
                            <a:schemeClr val="lt1"/>
                          </a:solidFill>
                        </a:rPr>
                        <a:t>DIVISION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8</a:t>
                      </a:r>
                      <a:endParaRPr>
                        <a:solidFill>
                          <a:schemeClr val="lt1"/>
                        </a:solidFill>
                      </a:endParaRPr>
                    </a:p>
                  </a:txBody>
                  <a:tcPr marL="91425" marR="91425" marT="91425" marB="91425"/>
                </a:tc>
                <a:extLst>
                  <a:ext uri="{0D108BD9-81ED-4DB2-BD59-A6C34878D82A}">
                    <a16:rowId xmlns:a16="http://schemas.microsoft.com/office/drawing/2014/main" val="10008"/>
                  </a:ext>
                </a:extLst>
              </a:tr>
              <a:tr h="396325">
                <a:tc>
                  <a:txBody>
                    <a:bodyPr/>
                    <a:lstStyle/>
                    <a:p>
                      <a:pPr marL="0" lvl="0" indent="0" algn="l" rtl="0">
                        <a:spcBef>
                          <a:spcPts val="0"/>
                        </a:spcBef>
                        <a:spcAft>
                          <a:spcPts val="0"/>
                        </a:spcAft>
                        <a:buNone/>
                      </a:pPr>
                      <a:r>
                        <a:rPr lang="en-GB">
                          <a:solidFill>
                            <a:schemeClr val="lt1"/>
                          </a:solidFill>
                        </a:rPr>
                        <a:t>AVERAGE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12</a:t>
                      </a:r>
                      <a:endParaRPr>
                        <a:solidFill>
                          <a:schemeClr val="lt1"/>
                        </a:solidFill>
                      </a:endParaRPr>
                    </a:p>
                  </a:txBody>
                  <a:tcPr marL="91425" marR="91425" marT="91425" marB="91425"/>
                </a:tc>
                <a:extLst>
                  <a:ext uri="{0D108BD9-81ED-4DB2-BD59-A6C34878D82A}">
                    <a16:rowId xmlns:a16="http://schemas.microsoft.com/office/drawing/2014/main" val="10009"/>
                  </a:ext>
                </a:extLst>
              </a:tr>
              <a:tr h="396325">
                <a:tc>
                  <a:txBody>
                    <a:bodyPr/>
                    <a:lstStyle/>
                    <a:p>
                      <a:pPr marL="0" lvl="0" indent="0" algn="l" rtl="0">
                        <a:spcBef>
                          <a:spcPts val="0"/>
                        </a:spcBef>
                        <a:spcAft>
                          <a:spcPts val="0"/>
                        </a:spcAft>
                        <a:buNone/>
                      </a:pPr>
                      <a:r>
                        <a:rPr lang="en-GB">
                          <a:solidFill>
                            <a:schemeClr val="lt1"/>
                          </a:solidFill>
                        </a:rPr>
                        <a:t>GMEAN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14</a:t>
                      </a:r>
                      <a:endParaRPr>
                        <a:solidFill>
                          <a:schemeClr val="lt1"/>
                        </a:solidFill>
                      </a:endParaRPr>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47"/>
          <p:cNvSpPr txBox="1">
            <a:spLocks noGrp="1"/>
          </p:cNvSpPr>
          <p:nvPr>
            <p:ph type="title"/>
          </p:nvPr>
        </p:nvSpPr>
        <p:spPr>
          <a:xfrm>
            <a:off x="713225" y="42107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Fmeasure</a:t>
            </a:r>
            <a:endParaRPr/>
          </a:p>
        </p:txBody>
      </p:sp>
      <p:sp>
        <p:nvSpPr>
          <p:cNvPr id="2700" name="Google Shape;2700;p47"/>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700">
                <a:highlight>
                  <a:schemeClr val="dk1"/>
                </a:highlight>
              </a:rPr>
              <a:t>Pentru </a:t>
            </a:r>
            <a:r>
              <a:rPr lang="en-GB" sz="1700">
                <a:highlight>
                  <a:schemeClr val="dk1"/>
                </a:highlight>
                <a:latin typeface="Arial"/>
                <a:ea typeface="Arial"/>
                <a:cs typeface="Arial"/>
                <a:sym typeface="Arial"/>
              </a:rPr>
              <a:t>a se calcula Fmeasure-ul imaginii cu ajutorul arborelui generat se foloseste urmatoarea formula:</a:t>
            </a:r>
            <a:endParaRPr sz="1700">
              <a:highlight>
                <a:schemeClr val="dk1"/>
              </a:highlight>
              <a:latin typeface="Arial"/>
              <a:ea typeface="Arial"/>
              <a:cs typeface="Arial"/>
              <a:sym typeface="Arial"/>
            </a:endParaRPr>
          </a:p>
          <a:p>
            <a:pPr marL="0" lvl="0" indent="0" algn="l" rtl="0">
              <a:spcBef>
                <a:spcPts val="1600"/>
              </a:spcBef>
              <a:spcAft>
                <a:spcPts val="0"/>
              </a:spcAft>
              <a:buNone/>
            </a:pPr>
            <a:r>
              <a:rPr lang="en-GB" sz="1700" i="1">
                <a:highlight>
                  <a:schemeClr val="dk1"/>
                </a:highlight>
                <a:latin typeface="Arial"/>
                <a:ea typeface="Arial"/>
                <a:cs typeface="Arial"/>
                <a:sym typeface="Arial"/>
              </a:rPr>
              <a:t>F-measure = TP / (TP + 0.5 * (FP + FN))</a:t>
            </a:r>
            <a:endParaRPr sz="1700" i="1">
              <a:highlight>
                <a:schemeClr val="dk1"/>
              </a:highlight>
              <a:latin typeface="Arial"/>
              <a:ea typeface="Arial"/>
              <a:cs typeface="Arial"/>
              <a:sym typeface="Arial"/>
            </a:endParaRPr>
          </a:p>
          <a:p>
            <a:pPr marL="0" lvl="0" indent="0" algn="l" rtl="0">
              <a:spcBef>
                <a:spcPts val="1200"/>
              </a:spcBef>
              <a:spcAft>
                <a:spcPts val="0"/>
              </a:spcAft>
              <a:buNone/>
            </a:pPr>
            <a:r>
              <a:rPr lang="en-GB" sz="1700">
                <a:highlight>
                  <a:schemeClr val="dk1"/>
                </a:highlight>
                <a:latin typeface="Arial"/>
                <a:ea typeface="Arial"/>
                <a:cs typeface="Arial"/>
                <a:sym typeface="Arial"/>
              </a:rPr>
              <a:t> </a:t>
            </a:r>
            <a:endParaRPr sz="1700">
              <a:highlight>
                <a:schemeClr val="dk1"/>
              </a:highlight>
              <a:latin typeface="Arial"/>
              <a:ea typeface="Arial"/>
              <a:cs typeface="Arial"/>
              <a:sym typeface="Arial"/>
            </a:endParaRPr>
          </a:p>
          <a:p>
            <a:pPr marL="0" lvl="0" indent="0" algn="ctr" rtl="0">
              <a:spcBef>
                <a:spcPts val="1200"/>
              </a:spcBef>
              <a:spcAft>
                <a:spcPts val="0"/>
              </a:spcAft>
              <a:buNone/>
            </a:pPr>
            <a:r>
              <a:rPr lang="en-GB" sz="1700" i="1">
                <a:highlight>
                  <a:schemeClr val="dk1"/>
                </a:highlight>
                <a:latin typeface="Arial"/>
                <a:ea typeface="Arial"/>
                <a:cs typeface="Arial"/>
                <a:sym typeface="Arial"/>
              </a:rPr>
              <a:t>TP - numarul de pixeli True Positive,</a:t>
            </a:r>
            <a:endParaRPr sz="1700" i="1">
              <a:highlight>
                <a:schemeClr val="dk1"/>
              </a:highlight>
              <a:latin typeface="Arial"/>
              <a:ea typeface="Arial"/>
              <a:cs typeface="Arial"/>
              <a:sym typeface="Arial"/>
            </a:endParaRPr>
          </a:p>
          <a:p>
            <a:pPr marL="0" lvl="0" indent="0" algn="ctr" rtl="0">
              <a:spcBef>
                <a:spcPts val="1200"/>
              </a:spcBef>
              <a:spcAft>
                <a:spcPts val="0"/>
              </a:spcAft>
              <a:buNone/>
            </a:pPr>
            <a:r>
              <a:rPr lang="en-GB" sz="1700" i="1">
                <a:highlight>
                  <a:schemeClr val="dk1"/>
                </a:highlight>
                <a:latin typeface="Arial"/>
                <a:ea typeface="Arial"/>
                <a:cs typeface="Arial"/>
                <a:sym typeface="Arial"/>
              </a:rPr>
              <a:t>FP- numarul de pixeli False Positive,</a:t>
            </a:r>
            <a:endParaRPr sz="1700" i="1">
              <a:highlight>
                <a:schemeClr val="dk1"/>
              </a:highlight>
              <a:latin typeface="Arial"/>
              <a:ea typeface="Arial"/>
              <a:cs typeface="Arial"/>
              <a:sym typeface="Arial"/>
            </a:endParaRPr>
          </a:p>
          <a:p>
            <a:pPr marL="0" lvl="0" indent="0" algn="ctr" rtl="0">
              <a:spcBef>
                <a:spcPts val="1200"/>
              </a:spcBef>
              <a:spcAft>
                <a:spcPts val="0"/>
              </a:spcAft>
              <a:buNone/>
            </a:pPr>
            <a:r>
              <a:rPr lang="en-GB" sz="1700" i="1">
                <a:highlight>
                  <a:schemeClr val="dk1"/>
                </a:highlight>
                <a:latin typeface="Arial"/>
                <a:ea typeface="Arial"/>
                <a:cs typeface="Arial"/>
                <a:sym typeface="Arial"/>
              </a:rPr>
              <a:t>FN - numarul de pixeli False Negative</a:t>
            </a:r>
            <a:endParaRPr sz="1700" i="1">
              <a:highlight>
                <a:schemeClr val="dk1"/>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5" name="Google Shape;2705;p48"/>
          <p:cNvSpPr txBox="1">
            <a:spLocks noGrp="1"/>
          </p:cNvSpPr>
          <p:nvPr>
            <p:ph type="title"/>
          </p:nvPr>
        </p:nvSpPr>
        <p:spPr>
          <a:xfrm>
            <a:off x="1269950" y="270700"/>
            <a:ext cx="3629700" cy="13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Rezultate globale</a:t>
            </a:r>
            <a:endParaRPr/>
          </a:p>
        </p:txBody>
      </p:sp>
      <p:sp>
        <p:nvSpPr>
          <p:cNvPr id="2706" name="Google Shape;2706;p48"/>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2707" name="Google Shape;2707;p48"/>
          <p:cNvGraphicFramePr/>
          <p:nvPr/>
        </p:nvGraphicFramePr>
        <p:xfrm>
          <a:off x="3952075" y="187795"/>
          <a:ext cx="3000000" cy="3000000"/>
        </p:xfrm>
        <a:graphic>
          <a:graphicData uri="http://schemas.openxmlformats.org/drawingml/2006/table">
            <a:tbl>
              <a:tblPr>
                <a:noFill/>
                <a:tableStyleId>{6BCCAF35-C7A0-42F6-A43A-7DB5B7C6B62B}</a:tableStyleId>
              </a:tblPr>
              <a:tblGrid>
                <a:gridCol w="1594800">
                  <a:extLst>
                    <a:ext uri="{9D8B030D-6E8A-4147-A177-3AD203B41FA5}">
                      <a16:colId xmlns:a16="http://schemas.microsoft.com/office/drawing/2014/main" val="20000"/>
                    </a:ext>
                  </a:extLst>
                </a:gridCol>
                <a:gridCol w="1594800">
                  <a:extLst>
                    <a:ext uri="{9D8B030D-6E8A-4147-A177-3AD203B41FA5}">
                      <a16:colId xmlns:a16="http://schemas.microsoft.com/office/drawing/2014/main" val="20001"/>
                    </a:ext>
                  </a:extLst>
                </a:gridCol>
              </a:tblGrid>
              <a:tr h="397325">
                <a:tc>
                  <a:txBody>
                    <a:bodyPr/>
                    <a:lstStyle/>
                    <a:p>
                      <a:pPr marL="0" lvl="0" indent="0" algn="l" rtl="0">
                        <a:spcBef>
                          <a:spcPts val="0"/>
                        </a:spcBef>
                        <a:spcAft>
                          <a:spcPts val="0"/>
                        </a:spcAft>
                        <a:buNone/>
                      </a:pPr>
                      <a:r>
                        <a:rPr lang="en-GB">
                          <a:solidFill>
                            <a:schemeClr val="lt1"/>
                          </a:solidFill>
                        </a:rPr>
                        <a:t>Nr. Rulare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Fmeasure</a:t>
                      </a:r>
                      <a:endParaRPr>
                        <a:solidFill>
                          <a:schemeClr val="lt1"/>
                        </a:solidFill>
                      </a:endParaRPr>
                    </a:p>
                  </a:txBody>
                  <a:tcPr marL="91425" marR="91425" marT="91425" marB="91425"/>
                </a:tc>
                <a:extLst>
                  <a:ext uri="{0D108BD9-81ED-4DB2-BD59-A6C34878D82A}">
                    <a16:rowId xmlns:a16="http://schemas.microsoft.com/office/drawing/2014/main" val="10000"/>
                  </a:ext>
                </a:extLst>
              </a:tr>
              <a:tr h="397325">
                <a:tc>
                  <a:txBody>
                    <a:bodyPr/>
                    <a:lstStyle/>
                    <a:p>
                      <a:pPr marL="0" lvl="0" indent="0" algn="l"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0.99995620</a:t>
                      </a:r>
                      <a:endParaRPr sz="2000">
                        <a:solidFill>
                          <a:schemeClr val="lt1"/>
                        </a:solidFill>
                      </a:endParaRPr>
                    </a:p>
                  </a:txBody>
                  <a:tcPr marL="91425" marR="91425" marT="91425" marB="91425"/>
                </a:tc>
                <a:extLst>
                  <a:ext uri="{0D108BD9-81ED-4DB2-BD59-A6C34878D82A}">
                    <a16:rowId xmlns:a16="http://schemas.microsoft.com/office/drawing/2014/main" val="10001"/>
                  </a:ext>
                </a:extLst>
              </a:tr>
              <a:tr h="397325">
                <a:tc>
                  <a:txBody>
                    <a:bodyPr/>
                    <a:lstStyle/>
                    <a:p>
                      <a:pPr marL="0" lvl="0" indent="0" algn="l"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02"/>
                  </a:ext>
                </a:extLst>
              </a:tr>
              <a:tr h="397325">
                <a:tc>
                  <a:txBody>
                    <a:bodyPr/>
                    <a:lstStyle/>
                    <a:p>
                      <a:pPr marL="0" lvl="0" indent="0" algn="l" rtl="0">
                        <a:spcBef>
                          <a:spcPts val="0"/>
                        </a:spcBef>
                        <a:spcAft>
                          <a:spcPts val="0"/>
                        </a:spcAft>
                        <a:buNone/>
                      </a:pPr>
                      <a:r>
                        <a:rPr lang="en-GB">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03"/>
                  </a:ext>
                </a:extLst>
              </a:tr>
              <a:tr h="397325">
                <a:tc>
                  <a:txBody>
                    <a:bodyPr/>
                    <a:lstStyle/>
                    <a:p>
                      <a:pPr marL="0" lvl="0" indent="0" algn="l" rtl="0">
                        <a:spcBef>
                          <a:spcPts val="0"/>
                        </a:spcBef>
                        <a:spcAft>
                          <a:spcPts val="0"/>
                        </a:spcAft>
                        <a:buNone/>
                      </a:pPr>
                      <a:r>
                        <a:rPr lang="en-GB">
                          <a:solidFill>
                            <a:schemeClr val="lt1"/>
                          </a:solidFill>
                        </a:rPr>
                        <a:t>4</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0.99958403</a:t>
                      </a:r>
                      <a:endParaRPr sz="2000">
                        <a:solidFill>
                          <a:schemeClr val="lt1"/>
                        </a:solidFill>
                      </a:endParaRPr>
                    </a:p>
                  </a:txBody>
                  <a:tcPr marL="91425" marR="91425" marT="91425" marB="91425"/>
                </a:tc>
                <a:extLst>
                  <a:ext uri="{0D108BD9-81ED-4DB2-BD59-A6C34878D82A}">
                    <a16:rowId xmlns:a16="http://schemas.microsoft.com/office/drawing/2014/main" val="10004"/>
                  </a:ext>
                </a:extLst>
              </a:tr>
              <a:tr h="397325">
                <a:tc>
                  <a:txBody>
                    <a:bodyPr/>
                    <a:lstStyle/>
                    <a:p>
                      <a:pPr marL="0" lvl="0" indent="0" algn="l" rtl="0">
                        <a:spcBef>
                          <a:spcPts val="0"/>
                        </a:spcBef>
                        <a:spcAft>
                          <a:spcPts val="0"/>
                        </a:spcAft>
                        <a:buNone/>
                      </a:pPr>
                      <a:r>
                        <a:rPr lang="en-GB">
                          <a:solidFill>
                            <a:schemeClr val="lt1"/>
                          </a:solidFill>
                        </a:rPr>
                        <a:t>5</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0.99995620</a:t>
                      </a:r>
                      <a:endParaRPr sz="2000">
                        <a:solidFill>
                          <a:schemeClr val="lt1"/>
                        </a:solidFill>
                      </a:endParaRPr>
                    </a:p>
                  </a:txBody>
                  <a:tcPr marL="91425" marR="91425" marT="91425" marB="91425"/>
                </a:tc>
                <a:extLst>
                  <a:ext uri="{0D108BD9-81ED-4DB2-BD59-A6C34878D82A}">
                    <a16:rowId xmlns:a16="http://schemas.microsoft.com/office/drawing/2014/main" val="10005"/>
                  </a:ext>
                </a:extLst>
              </a:tr>
              <a:tr h="397325">
                <a:tc>
                  <a:txBody>
                    <a:bodyPr/>
                    <a:lstStyle/>
                    <a:p>
                      <a:pPr marL="0" lvl="0" indent="0" algn="l" rtl="0">
                        <a:spcBef>
                          <a:spcPts val="0"/>
                        </a:spcBef>
                        <a:spcAft>
                          <a:spcPts val="0"/>
                        </a:spcAft>
                        <a:buNone/>
                      </a:pPr>
                      <a:r>
                        <a:rPr lang="en-GB">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06"/>
                  </a:ext>
                </a:extLst>
              </a:tr>
              <a:tr h="397325">
                <a:tc>
                  <a:txBody>
                    <a:bodyPr/>
                    <a:lstStyle/>
                    <a:p>
                      <a:pPr marL="0" lvl="0" indent="0" algn="l" rtl="0">
                        <a:spcBef>
                          <a:spcPts val="0"/>
                        </a:spcBef>
                        <a:spcAft>
                          <a:spcPts val="0"/>
                        </a:spcAft>
                        <a:buNone/>
                      </a:pPr>
                      <a:r>
                        <a:rPr lang="en-GB">
                          <a:solidFill>
                            <a:schemeClr val="lt1"/>
                          </a:solidFill>
                        </a:rPr>
                        <a:t>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07"/>
                  </a:ext>
                </a:extLst>
              </a:tr>
              <a:tr h="397325">
                <a:tc>
                  <a:txBody>
                    <a:bodyPr/>
                    <a:lstStyle/>
                    <a:p>
                      <a:pPr marL="0" lvl="0" indent="0" algn="l" rtl="0">
                        <a:spcBef>
                          <a:spcPts val="0"/>
                        </a:spcBef>
                        <a:spcAft>
                          <a:spcPts val="0"/>
                        </a:spcAft>
                        <a:buNone/>
                      </a:pPr>
                      <a:r>
                        <a:rPr lang="en-GB">
                          <a:solidFill>
                            <a:schemeClr val="lt1"/>
                          </a:solidFill>
                        </a:rPr>
                        <a:t>8</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0.99995620</a:t>
                      </a:r>
                      <a:endParaRPr sz="2000">
                        <a:solidFill>
                          <a:schemeClr val="lt1"/>
                        </a:solidFill>
                      </a:endParaRPr>
                    </a:p>
                  </a:txBody>
                  <a:tcPr marL="91425" marR="91425" marT="91425" marB="91425"/>
                </a:tc>
                <a:extLst>
                  <a:ext uri="{0D108BD9-81ED-4DB2-BD59-A6C34878D82A}">
                    <a16:rowId xmlns:a16="http://schemas.microsoft.com/office/drawing/2014/main" val="10008"/>
                  </a:ext>
                </a:extLst>
              </a:tr>
              <a:tr h="397325">
                <a:tc>
                  <a:txBody>
                    <a:bodyPr/>
                    <a:lstStyle/>
                    <a:p>
                      <a:pPr marL="0" lvl="0" indent="0" algn="l" rtl="0">
                        <a:spcBef>
                          <a:spcPts val="0"/>
                        </a:spcBef>
                        <a:spcAft>
                          <a:spcPts val="0"/>
                        </a:spcAft>
                        <a:buNone/>
                      </a:pPr>
                      <a:r>
                        <a:rPr lang="en-GB">
                          <a:solidFill>
                            <a:schemeClr val="lt1"/>
                          </a:solidFill>
                        </a:rPr>
                        <a:t>9</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09"/>
                  </a:ext>
                </a:extLst>
              </a:tr>
              <a:tr h="397325">
                <a:tc>
                  <a:txBody>
                    <a:bodyPr/>
                    <a:lstStyle/>
                    <a:p>
                      <a:pPr marL="0" lvl="0" indent="0" algn="l" rtl="0">
                        <a:spcBef>
                          <a:spcPts val="0"/>
                        </a:spcBef>
                        <a:spcAft>
                          <a:spcPts val="0"/>
                        </a:spcAft>
                        <a:buNone/>
                      </a:pPr>
                      <a:r>
                        <a:rPr lang="en-GB">
                          <a:solidFill>
                            <a:schemeClr val="lt1"/>
                          </a:solidFill>
                        </a:rPr>
                        <a:t>10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1.00000000</a:t>
                      </a:r>
                      <a:endParaRPr sz="2000">
                        <a:solidFill>
                          <a:schemeClr val="lt1"/>
                        </a:solidFill>
                      </a:endParaRPr>
                    </a:p>
                  </a:txBody>
                  <a:tcPr marL="91425" marR="91425" marT="91425" marB="91425"/>
                </a:tc>
                <a:extLst>
                  <a:ext uri="{0D108BD9-81ED-4DB2-BD59-A6C34878D82A}">
                    <a16:rowId xmlns:a16="http://schemas.microsoft.com/office/drawing/2014/main" val="10010"/>
                  </a:ext>
                </a:extLst>
              </a:tr>
              <a:tr h="397325">
                <a:tc>
                  <a:txBody>
                    <a:bodyPr/>
                    <a:lstStyle/>
                    <a:p>
                      <a:pPr marL="0" lvl="0" indent="0" algn="l" rtl="0">
                        <a:spcBef>
                          <a:spcPts val="0"/>
                        </a:spcBef>
                        <a:spcAft>
                          <a:spcPts val="0"/>
                        </a:spcAft>
                        <a:buNone/>
                      </a:pPr>
                      <a:r>
                        <a:rPr lang="en-GB">
                          <a:solidFill>
                            <a:schemeClr val="lt1"/>
                          </a:solidFill>
                        </a:rPr>
                        <a:t>Medie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b="1">
                          <a:solidFill>
                            <a:schemeClr val="lt1"/>
                          </a:solidFill>
                          <a:latin typeface="Times New Roman"/>
                          <a:ea typeface="Times New Roman"/>
                          <a:cs typeface="Times New Roman"/>
                          <a:sym typeface="Times New Roman"/>
                        </a:rPr>
                        <a:t>0.99994526</a:t>
                      </a:r>
                      <a:endParaRPr sz="2000">
                        <a:solidFill>
                          <a:schemeClr val="lt1"/>
                        </a:solidFill>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1"/>
        <p:cNvGrpSpPr/>
        <p:nvPr/>
      </p:nvGrpSpPr>
      <p:grpSpPr>
        <a:xfrm>
          <a:off x="0" y="0"/>
          <a:ext cx="0" cy="0"/>
          <a:chOff x="0" y="0"/>
          <a:chExt cx="0" cy="0"/>
        </a:xfrm>
      </p:grpSpPr>
      <p:sp>
        <p:nvSpPr>
          <p:cNvPr id="2712" name="Google Shape;2712;p49"/>
          <p:cNvSpPr txBox="1">
            <a:spLocks noGrp="1"/>
          </p:cNvSpPr>
          <p:nvPr>
            <p:ph type="title"/>
          </p:nvPr>
        </p:nvSpPr>
        <p:spPr>
          <a:xfrm>
            <a:off x="1400250" y="193500"/>
            <a:ext cx="2934900" cy="13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Rezultate locale</a:t>
            </a:r>
            <a:endParaRPr/>
          </a:p>
        </p:txBody>
      </p:sp>
      <p:sp>
        <p:nvSpPr>
          <p:cNvPr id="2713" name="Google Shape;2713;p49"/>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2714" name="Google Shape;2714;p49"/>
          <p:cNvGraphicFramePr/>
          <p:nvPr/>
        </p:nvGraphicFramePr>
        <p:xfrm>
          <a:off x="3762625" y="193500"/>
          <a:ext cx="3000000" cy="3000000"/>
        </p:xfrm>
        <a:graphic>
          <a:graphicData uri="http://schemas.openxmlformats.org/drawingml/2006/table">
            <a:tbl>
              <a:tblPr>
                <a:noFill/>
                <a:tableStyleId>{6BCCAF35-C7A0-42F6-A43A-7DB5B7C6B62B}</a:tableStyleId>
              </a:tblPr>
              <a:tblGrid>
                <a:gridCol w="1918800">
                  <a:extLst>
                    <a:ext uri="{9D8B030D-6E8A-4147-A177-3AD203B41FA5}">
                      <a16:colId xmlns:a16="http://schemas.microsoft.com/office/drawing/2014/main" val="20000"/>
                    </a:ext>
                  </a:extLst>
                </a:gridCol>
                <a:gridCol w="1918800">
                  <a:extLst>
                    <a:ext uri="{9D8B030D-6E8A-4147-A177-3AD203B41FA5}">
                      <a16:colId xmlns:a16="http://schemas.microsoft.com/office/drawing/2014/main" val="20001"/>
                    </a:ext>
                  </a:extLst>
                </a:gridCol>
              </a:tblGrid>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Nr. Rulare </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Fmeasure</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0.81351</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126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72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2</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1267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a:solidFill>
                            <a:schemeClr val="lt1"/>
                          </a:solidFill>
                          <a:latin typeface="Times New Roman"/>
                          <a:ea typeface="Times New Roman"/>
                          <a:cs typeface="Times New Roman"/>
                          <a:sym typeface="Times New Roman"/>
                        </a:rPr>
                        <a:t>0.80204</a:t>
                      </a:r>
                      <a:endParaRPr>
                        <a:solidFill>
                          <a:schemeClr val="lt1"/>
                        </a:solidFill>
                        <a:latin typeface="Times New Roman"/>
                        <a:ea typeface="Times New Roman"/>
                        <a:cs typeface="Times New Roman"/>
                        <a:sym typeface="Times New Roman"/>
                      </a:endParaRPr>
                    </a:p>
                  </a:txBody>
                  <a:tcPr marL="63500" marR="63500" marT="63500" marB="63500">
                    <a:lnL w="12675" cap="flat" cmpd="sng">
                      <a:solidFill>
                        <a:schemeClr val="lt1"/>
                      </a:solidFill>
                      <a:prstDash val="solid"/>
                      <a:round/>
                      <a:headEnd type="none" w="sm" len="sm"/>
                      <a:tailEnd type="none" w="sm" len="sm"/>
                    </a:lnL>
                    <a:lnR w="12675" cap="flat" cmpd="sng">
                      <a:solidFill>
                        <a:schemeClr val="lt1"/>
                      </a:solidFill>
                      <a:prstDash val="solid"/>
                      <a:round/>
                      <a:headEnd type="none" w="sm" len="sm"/>
                      <a:tailEnd type="none" w="sm" len="sm"/>
                    </a:lnR>
                    <a:lnT w="12675" cap="flat" cmpd="sng">
                      <a:solidFill>
                        <a:schemeClr val="lt1"/>
                      </a:solidFill>
                      <a:prstDash val="solid"/>
                      <a:round/>
                      <a:headEnd type="none" w="sm" len="sm"/>
                      <a:tailEnd type="none" w="sm" len="sm"/>
                    </a:lnT>
                    <a:lnB w="1267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3</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0.81461</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267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4</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0.81561</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5</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0.81234</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6</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0.81387</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7</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0.80910</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8</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0.81732</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1267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3972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9</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1267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a:solidFill>
                            <a:schemeClr val="lt1"/>
                          </a:solidFill>
                          <a:latin typeface="Times New Roman"/>
                          <a:ea typeface="Times New Roman"/>
                          <a:cs typeface="Times New Roman"/>
                          <a:sym typeface="Times New Roman"/>
                        </a:rPr>
                        <a:t>0.82464</a:t>
                      </a:r>
                      <a:endParaRPr>
                        <a:solidFill>
                          <a:schemeClr val="lt1"/>
                        </a:solidFill>
                        <a:latin typeface="Times New Roman"/>
                        <a:ea typeface="Times New Roman"/>
                        <a:cs typeface="Times New Roman"/>
                        <a:sym typeface="Times New Roman"/>
                      </a:endParaRPr>
                    </a:p>
                  </a:txBody>
                  <a:tcPr marL="63500" marR="63500" marT="63500" marB="63500">
                    <a:lnL w="12675" cap="flat" cmpd="sng">
                      <a:solidFill>
                        <a:schemeClr val="lt1"/>
                      </a:solidFill>
                      <a:prstDash val="solid"/>
                      <a:round/>
                      <a:headEnd type="none" w="sm" len="sm"/>
                      <a:tailEnd type="none" w="sm" len="sm"/>
                    </a:lnL>
                    <a:lnR w="12675" cap="flat" cmpd="sng">
                      <a:solidFill>
                        <a:schemeClr val="lt1"/>
                      </a:solidFill>
                      <a:prstDash val="solid"/>
                      <a:round/>
                      <a:headEnd type="none" w="sm" len="sm"/>
                      <a:tailEnd type="none" w="sm" len="sm"/>
                    </a:lnR>
                    <a:lnT w="12675" cap="flat" cmpd="sng">
                      <a:solidFill>
                        <a:schemeClr val="lt1"/>
                      </a:solidFill>
                      <a:prstDash val="solid"/>
                      <a:round/>
                      <a:headEnd type="none" w="sm" len="sm"/>
                      <a:tailEnd type="none" w="sm" len="sm"/>
                    </a:lnT>
                    <a:lnB w="1267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10</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0.81228</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267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396000">
                <a:tc>
                  <a:txBody>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Medie</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lt1"/>
                          </a:solidFill>
                          <a:latin typeface="Times New Roman"/>
                          <a:ea typeface="Times New Roman"/>
                          <a:cs typeface="Times New Roman"/>
                          <a:sym typeface="Times New Roman"/>
                        </a:rPr>
                        <a:t>0.81353</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19" name="Google Shape;2719;p5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Eficienta</a:t>
            </a:r>
            <a:endParaRPr/>
          </a:p>
        </p:txBody>
      </p:sp>
      <p:sp>
        <p:nvSpPr>
          <p:cNvPr id="2720" name="Google Shape;2720;p50"/>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457200" algn="l" rtl="0">
              <a:spcBef>
                <a:spcPts val="1200"/>
              </a:spcBef>
              <a:spcAft>
                <a:spcPts val="0"/>
              </a:spcAft>
              <a:buNone/>
            </a:pPr>
            <a:r>
              <a:rPr lang="en-GB" sz="1700">
                <a:highlight>
                  <a:schemeClr val="dk1"/>
                </a:highlight>
                <a:latin typeface="Arial"/>
                <a:ea typeface="Arial"/>
                <a:cs typeface="Arial"/>
                <a:sym typeface="Arial"/>
              </a:rPr>
              <a:t>Eficienta algoritmilor implementati poate fi observata prin timpul necesar executarii, dar si prin rezultatele obtinute. Astfel timpul mediu de executie pentru abordarea locala este doar de 1 minut, iar pentru abordarea globala doar 3 minute datorita logicii simple folosite. </a:t>
            </a:r>
            <a:endParaRPr sz="1700">
              <a:highlight>
                <a:schemeClr val="dk1"/>
              </a:highlight>
              <a:latin typeface="Arial"/>
              <a:ea typeface="Arial"/>
              <a:cs typeface="Arial"/>
              <a:sym typeface="Arial"/>
            </a:endParaRPr>
          </a:p>
          <a:p>
            <a:pPr marL="0" lvl="0" indent="457200" algn="l" rtl="0">
              <a:spcBef>
                <a:spcPts val="1200"/>
              </a:spcBef>
              <a:spcAft>
                <a:spcPts val="1200"/>
              </a:spcAft>
              <a:buNone/>
            </a:pPr>
            <a:r>
              <a:rPr lang="en-GB" sz="1700">
                <a:highlight>
                  <a:schemeClr val="dk1"/>
                </a:highlight>
                <a:latin typeface="Arial"/>
                <a:ea typeface="Arial"/>
                <a:cs typeface="Arial"/>
                <a:sym typeface="Arial"/>
              </a:rPr>
              <a:t>Generare aleatoare simpla a arborilor binari in detrimentul utilizarii unui algoritm de generare cum ar fi Algoritmul lui Carlos, folosirea unor operatii simple in detrimentul unor operatii care consuma mai multe resurse si mai mult timp, precum si calculul valorii radacina care este redus doar la un numar minim de parcurgeri contribuie la eficienta algoritmului reducandu-i drastic complexitatea.</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4"/>
        <p:cNvGrpSpPr/>
        <p:nvPr/>
      </p:nvGrpSpPr>
      <p:grpSpPr>
        <a:xfrm>
          <a:off x="0" y="0"/>
          <a:ext cx="0" cy="0"/>
          <a:chOff x="0" y="0"/>
          <a:chExt cx="0" cy="0"/>
        </a:xfrm>
      </p:grpSpPr>
      <p:sp>
        <p:nvSpPr>
          <p:cNvPr id="2725" name="Google Shape;2725;p5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Concluzii</a:t>
            </a:r>
            <a:endParaRPr/>
          </a:p>
        </p:txBody>
      </p:sp>
      <p:sp>
        <p:nvSpPr>
          <p:cNvPr id="2726" name="Google Shape;2726;p51"/>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700">
                <a:highlight>
                  <a:schemeClr val="dk1"/>
                </a:highlight>
                <a:latin typeface="Arial"/>
                <a:ea typeface="Arial"/>
                <a:cs typeface="Arial"/>
                <a:sym typeface="Arial"/>
              </a:rPr>
              <a:t>  	Rezultatele obtinute in cadrul celor 2 abordari sunt foarte bune, Fmeasure-urile calculate fiind mai mari decat media threshold-urilor algoritmilor din input-urile date. Cele 2 abordari pot fi clasificate in spectrul algoritmilor cu o precizie foarte buna.</a:t>
            </a:r>
            <a:endParaRPr sz="1700">
              <a:highlight>
                <a:schemeClr val="dk1"/>
              </a:highlight>
              <a:latin typeface="Arial"/>
              <a:ea typeface="Arial"/>
              <a:cs typeface="Arial"/>
              <a:sym typeface="Arial"/>
            </a:endParaRPr>
          </a:p>
          <a:p>
            <a:pPr marL="0" lvl="0" indent="0" algn="l" rtl="0">
              <a:spcBef>
                <a:spcPts val="1200"/>
              </a:spcBef>
              <a:spcAft>
                <a:spcPts val="0"/>
              </a:spcAft>
              <a:buNone/>
            </a:pPr>
            <a:r>
              <a:rPr lang="en-GB" sz="1700">
                <a:highlight>
                  <a:schemeClr val="dk1"/>
                </a:highlight>
                <a:latin typeface="Arial"/>
                <a:ea typeface="Arial"/>
                <a:cs typeface="Arial"/>
                <a:sym typeface="Arial"/>
              </a:rPr>
              <a:t>  	In concluzie, comparand eficienta algoritmului si rezultatele oferite atat pentru implementare locala, cat si pentru implementare globala se poate spune ca problema generarii de funcții/arbori pentru evaluarea de binarizări optime a fost rezolvata cu succes in mod eficient si cu rezultate foarte bune, avand o precizie foarte mare.</a:t>
            </a:r>
            <a:endParaRPr sz="1700">
              <a:highlight>
                <a:schemeClr val="dk1"/>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52"/>
          <p:cNvSpPr txBox="1">
            <a:spLocks noGrp="1"/>
          </p:cNvSpPr>
          <p:nvPr>
            <p:ph type="title"/>
          </p:nvPr>
        </p:nvSpPr>
        <p:spPr>
          <a:xfrm>
            <a:off x="713250" y="17003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7200"/>
              <a:t>DEMO TIME!!!</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7"/>
        <p:cNvGrpSpPr/>
        <p:nvPr/>
      </p:nvGrpSpPr>
      <p:grpSpPr>
        <a:xfrm>
          <a:off x="0" y="0"/>
          <a:ext cx="0" cy="0"/>
          <a:chOff x="0" y="0"/>
          <a:chExt cx="0" cy="0"/>
        </a:xfrm>
      </p:grpSpPr>
      <p:sp>
        <p:nvSpPr>
          <p:cNvPr id="2638" name="Google Shape;2638;p38"/>
          <p:cNvSpPr txBox="1">
            <a:spLocks noGrp="1"/>
          </p:cNvSpPr>
          <p:nvPr>
            <p:ph type="ctrTitle"/>
          </p:nvPr>
        </p:nvSpPr>
        <p:spPr>
          <a:xfrm>
            <a:off x="1614625" y="312850"/>
            <a:ext cx="6937200" cy="6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300"/>
              <a:t>Cuprins:</a:t>
            </a:r>
            <a:endParaRPr sz="3300"/>
          </a:p>
        </p:txBody>
      </p:sp>
      <p:sp>
        <p:nvSpPr>
          <p:cNvPr id="2639" name="Google Shape;2639;p38"/>
          <p:cNvSpPr txBox="1">
            <a:spLocks noGrp="1"/>
          </p:cNvSpPr>
          <p:nvPr>
            <p:ph type="subTitle" idx="1"/>
          </p:nvPr>
        </p:nvSpPr>
        <p:spPr>
          <a:xfrm>
            <a:off x="1614625" y="930550"/>
            <a:ext cx="6402000" cy="356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a:t>Echipa</a:t>
            </a:r>
            <a:endParaRPr sz="2000"/>
          </a:p>
          <a:p>
            <a:pPr marL="457200" lvl="0" indent="-355600" algn="l" rtl="0">
              <a:spcBef>
                <a:spcPts val="0"/>
              </a:spcBef>
              <a:spcAft>
                <a:spcPts val="0"/>
              </a:spcAft>
              <a:buSzPts val="2000"/>
              <a:buChar char="●"/>
            </a:pPr>
            <a:r>
              <a:rPr lang="en-GB" sz="2000"/>
              <a:t>Scopul proiectului</a:t>
            </a:r>
            <a:endParaRPr sz="2000"/>
          </a:p>
          <a:p>
            <a:pPr marL="457200" lvl="0" indent="-355600" algn="l" rtl="0">
              <a:spcBef>
                <a:spcPts val="0"/>
              </a:spcBef>
              <a:spcAft>
                <a:spcPts val="0"/>
              </a:spcAft>
              <a:buSzPts val="2000"/>
              <a:buChar char="●"/>
            </a:pPr>
            <a:r>
              <a:rPr lang="en-GB" sz="2000"/>
              <a:t>Tehnologii folosite</a:t>
            </a:r>
            <a:endParaRPr sz="2000"/>
          </a:p>
          <a:p>
            <a:pPr marL="457200" lvl="0" indent="-355600" algn="l" rtl="0">
              <a:spcBef>
                <a:spcPts val="0"/>
              </a:spcBef>
              <a:spcAft>
                <a:spcPts val="0"/>
              </a:spcAft>
              <a:buSzPts val="2000"/>
              <a:buChar char="●"/>
            </a:pPr>
            <a:r>
              <a:rPr lang="en-GB" sz="2000"/>
              <a:t>Abordarea globala vs locala</a:t>
            </a:r>
            <a:endParaRPr sz="2000"/>
          </a:p>
          <a:p>
            <a:pPr marL="457200" lvl="0" indent="-355600" algn="l" rtl="0">
              <a:spcBef>
                <a:spcPts val="0"/>
              </a:spcBef>
              <a:spcAft>
                <a:spcPts val="0"/>
              </a:spcAft>
              <a:buSzPts val="2000"/>
              <a:buChar char="●"/>
            </a:pPr>
            <a:r>
              <a:rPr lang="en-GB" sz="2000"/>
              <a:t>Functii principale</a:t>
            </a:r>
            <a:endParaRPr sz="2000"/>
          </a:p>
          <a:p>
            <a:pPr marL="457200" lvl="0" indent="-355600" algn="l" rtl="0">
              <a:spcBef>
                <a:spcPts val="0"/>
              </a:spcBef>
              <a:spcAft>
                <a:spcPts val="0"/>
              </a:spcAft>
              <a:buSzPts val="2000"/>
              <a:buChar char="●"/>
            </a:pPr>
            <a:r>
              <a:rPr lang="en-GB" sz="2000"/>
              <a:t>Arhitectura</a:t>
            </a:r>
            <a:endParaRPr sz="2000"/>
          </a:p>
          <a:p>
            <a:pPr marL="457200" lvl="0" indent="-355600" algn="l" rtl="0">
              <a:spcBef>
                <a:spcPts val="0"/>
              </a:spcBef>
              <a:spcAft>
                <a:spcPts val="0"/>
              </a:spcAft>
              <a:buSzPts val="2000"/>
              <a:buChar char="●"/>
            </a:pPr>
            <a:r>
              <a:rPr lang="en-GB" sz="2000"/>
              <a:t>Calculare Fmeasures</a:t>
            </a:r>
            <a:endParaRPr sz="2000"/>
          </a:p>
          <a:p>
            <a:pPr marL="457200" lvl="0" indent="-355600" algn="l" rtl="0">
              <a:spcBef>
                <a:spcPts val="0"/>
              </a:spcBef>
              <a:spcAft>
                <a:spcPts val="0"/>
              </a:spcAft>
              <a:buSzPts val="2000"/>
              <a:buChar char="●"/>
            </a:pPr>
            <a:r>
              <a:rPr lang="en-GB" sz="2000"/>
              <a:t>Operatii folosite</a:t>
            </a:r>
            <a:endParaRPr sz="2000"/>
          </a:p>
          <a:p>
            <a:pPr marL="457200" lvl="0" indent="-355600" algn="l" rtl="0">
              <a:spcBef>
                <a:spcPts val="0"/>
              </a:spcBef>
              <a:spcAft>
                <a:spcPts val="0"/>
              </a:spcAft>
              <a:buSzPts val="2000"/>
              <a:buChar char="●"/>
            </a:pPr>
            <a:r>
              <a:rPr lang="en-GB" sz="2000"/>
              <a:t>Rezultate binarizare globala</a:t>
            </a:r>
            <a:endParaRPr sz="2000"/>
          </a:p>
          <a:p>
            <a:pPr marL="457200" lvl="0" indent="-355600" algn="l" rtl="0">
              <a:spcBef>
                <a:spcPts val="0"/>
              </a:spcBef>
              <a:spcAft>
                <a:spcPts val="0"/>
              </a:spcAft>
              <a:buSzPts val="2000"/>
              <a:buChar char="●"/>
            </a:pPr>
            <a:r>
              <a:rPr lang="en-GB" sz="2000"/>
              <a:t>Rezultate binarizare locala</a:t>
            </a:r>
            <a:endParaRPr sz="2000"/>
          </a:p>
          <a:p>
            <a:pPr marL="457200" lvl="0" indent="-355600" algn="l" rtl="0">
              <a:spcBef>
                <a:spcPts val="0"/>
              </a:spcBef>
              <a:spcAft>
                <a:spcPts val="0"/>
              </a:spcAft>
              <a:buSzPts val="2000"/>
              <a:buChar char="●"/>
            </a:pPr>
            <a:r>
              <a:rPr lang="en-GB" sz="2000"/>
              <a:t>Eficienta</a:t>
            </a:r>
            <a:endParaRPr sz="2000"/>
          </a:p>
          <a:p>
            <a:pPr marL="457200" lvl="0" indent="-355600" algn="l" rtl="0">
              <a:spcBef>
                <a:spcPts val="0"/>
              </a:spcBef>
              <a:spcAft>
                <a:spcPts val="0"/>
              </a:spcAft>
              <a:buSzPts val="2000"/>
              <a:buChar char="●"/>
            </a:pPr>
            <a:r>
              <a:rPr lang="en-GB" sz="2000"/>
              <a:t>Concluzii</a:t>
            </a:r>
            <a:endParaRPr sz="2000"/>
          </a:p>
          <a:p>
            <a:pPr marL="457200" lvl="0" indent="-355600" algn="l" rtl="0">
              <a:spcBef>
                <a:spcPts val="0"/>
              </a:spcBef>
              <a:spcAft>
                <a:spcPts val="0"/>
              </a:spcAft>
              <a:buSzPts val="2000"/>
              <a:buChar char="●"/>
            </a:pPr>
            <a:r>
              <a:rPr lang="en-GB" sz="2000"/>
              <a:t>Demo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3"/>
        <p:cNvGrpSpPr/>
        <p:nvPr/>
      </p:nvGrpSpPr>
      <p:grpSpPr>
        <a:xfrm>
          <a:off x="0" y="0"/>
          <a:ext cx="0" cy="0"/>
          <a:chOff x="0" y="0"/>
          <a:chExt cx="0" cy="0"/>
        </a:xfrm>
      </p:grpSpPr>
      <p:sp>
        <p:nvSpPr>
          <p:cNvPr id="2644" name="Google Shape;2644;p3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Echipa:</a:t>
            </a:r>
            <a:endParaRPr/>
          </a:p>
        </p:txBody>
      </p:sp>
      <p:sp>
        <p:nvSpPr>
          <p:cNvPr id="2645" name="Google Shape;2645;p39"/>
          <p:cNvSpPr txBox="1">
            <a:spLocks noGrp="1"/>
          </p:cNvSpPr>
          <p:nvPr>
            <p:ph type="body" idx="1"/>
          </p:nvPr>
        </p:nvSpPr>
        <p:spPr>
          <a:xfrm>
            <a:off x="713225" y="1257050"/>
            <a:ext cx="7717500" cy="336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highlight>
                  <a:schemeClr val="dk1"/>
                </a:highlight>
              </a:rPr>
              <a:t>Project Manager - Corina (coordonare proiect, planificare task-uri, verificare progres, comunicare cu echipa si clientul)</a:t>
            </a:r>
            <a:endParaRPr>
              <a:highlight>
                <a:schemeClr val="dk1"/>
              </a:highlight>
            </a:endParaRPr>
          </a:p>
          <a:p>
            <a:pPr marL="457200" lvl="0" indent="-317500" algn="l" rtl="0">
              <a:spcBef>
                <a:spcPts val="1600"/>
              </a:spcBef>
              <a:spcAft>
                <a:spcPts val="0"/>
              </a:spcAft>
              <a:buSzPts val="1400"/>
              <a:buChar char="●"/>
            </a:pPr>
            <a:r>
              <a:rPr lang="en-GB">
                <a:highlight>
                  <a:schemeClr val="dk1"/>
                </a:highlight>
              </a:rPr>
              <a:t>Technical Team Leader - Mihai (coordonare echipa de dezvoltatori, dezvoltare software)</a:t>
            </a:r>
            <a:endParaRPr>
              <a:highlight>
                <a:schemeClr val="dk1"/>
              </a:highlight>
            </a:endParaRPr>
          </a:p>
          <a:p>
            <a:pPr marL="457200" lvl="0" indent="-317500" algn="l" rtl="0">
              <a:spcBef>
                <a:spcPts val="1600"/>
              </a:spcBef>
              <a:spcAft>
                <a:spcPts val="0"/>
              </a:spcAft>
              <a:buSzPts val="1400"/>
              <a:buChar char="●"/>
            </a:pPr>
            <a:r>
              <a:rPr lang="en-GB">
                <a:highlight>
                  <a:schemeClr val="dk1"/>
                </a:highlight>
              </a:rPr>
              <a:t>Developers - Andrei, Calin, Alex (dezvoltare software, research)</a:t>
            </a:r>
            <a:endParaRPr>
              <a:highlight>
                <a:schemeClr val="dk1"/>
              </a:highlight>
            </a:endParaRPr>
          </a:p>
          <a:p>
            <a:pPr marL="457200" lvl="0" indent="-317500" algn="l" rtl="0">
              <a:spcBef>
                <a:spcPts val="1600"/>
              </a:spcBef>
              <a:spcAft>
                <a:spcPts val="0"/>
              </a:spcAft>
              <a:buSzPts val="1400"/>
              <a:buChar char="●"/>
            </a:pPr>
            <a:r>
              <a:rPr lang="en-GB">
                <a:highlight>
                  <a:schemeClr val="dk1"/>
                </a:highlight>
              </a:rPr>
              <a:t>Tester - Kristina (testare functionalitati - validation testing etc.)</a:t>
            </a:r>
            <a:endParaRPr>
              <a:highlight>
                <a:schemeClr val="dk1"/>
              </a:highlight>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9"/>
        <p:cNvGrpSpPr/>
        <p:nvPr/>
      </p:nvGrpSpPr>
      <p:grpSpPr>
        <a:xfrm>
          <a:off x="0" y="0"/>
          <a:ext cx="0" cy="0"/>
          <a:chOff x="0" y="0"/>
          <a:chExt cx="0" cy="0"/>
        </a:xfrm>
      </p:grpSpPr>
      <p:sp>
        <p:nvSpPr>
          <p:cNvPr id="2650" name="Google Shape;2650;p4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Scopul proiectului:</a:t>
            </a:r>
            <a:endParaRPr/>
          </a:p>
        </p:txBody>
      </p:sp>
      <p:sp>
        <p:nvSpPr>
          <p:cNvPr id="2651" name="Google Shape;2651;p40"/>
          <p:cNvSpPr txBox="1">
            <a:spLocks noGrp="1"/>
          </p:cNvSpPr>
          <p:nvPr>
            <p:ph type="body" idx="1"/>
          </p:nvPr>
        </p:nvSpPr>
        <p:spPr>
          <a:xfrm>
            <a:off x="713250" y="1655150"/>
            <a:ext cx="7717500" cy="3369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dirty="0" err="1">
                <a:highlight>
                  <a:schemeClr val="dk1"/>
                </a:highlight>
                <a:latin typeface="Verdana"/>
                <a:ea typeface="Verdana"/>
                <a:cs typeface="Verdana"/>
                <a:sym typeface="Verdana"/>
              </a:rPr>
              <a:t>Scopul</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proiectului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este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acela</a:t>
            </a:r>
            <a:r>
              <a:rPr lang="en-GB" dirty="0">
                <a:highlight>
                  <a:schemeClr val="dk1"/>
                </a:highlight>
                <a:latin typeface="Verdana"/>
                <a:ea typeface="Verdana"/>
                <a:cs typeface="Verdana"/>
                <a:sym typeface="Verdana"/>
              </a:rPr>
              <a:t> de a </a:t>
            </a:r>
            <a:r>
              <a:rPr lang="en-GB" dirty="0" err="1">
                <a:highlight>
                  <a:schemeClr val="dk1"/>
                </a:highlight>
                <a:latin typeface="Verdana"/>
                <a:ea typeface="Verdana"/>
                <a:cs typeface="Verdana"/>
                <a:sym typeface="Verdana"/>
              </a:rPr>
              <a:t>combina</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ieșirile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unor</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algoritmi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praguri</a:t>
            </a:r>
            <a:r>
              <a:rPr lang="en-GB" dirty="0">
                <a:highlight>
                  <a:schemeClr val="dk1"/>
                </a:highlight>
                <a:latin typeface="Verdana"/>
                <a:ea typeface="Verdana"/>
                <a:cs typeface="Verdana"/>
                <a:sym typeface="Verdana"/>
              </a:rPr>
              <a:t> de </a:t>
            </a:r>
            <a:r>
              <a:rPr lang="en-GB" dirty="0" err="1">
                <a:highlight>
                  <a:schemeClr val="dk1"/>
                </a:highlight>
                <a:latin typeface="Verdana"/>
                <a:ea typeface="Verdana"/>
                <a:cs typeface="Verdana"/>
                <a:sym typeface="Verdana"/>
              </a:rPr>
              <a:t>binarizare</a:t>
            </a:r>
            <a:r>
              <a:rPr lang="en-GB" dirty="0">
                <a:highlight>
                  <a:schemeClr val="dk1"/>
                </a:highlight>
                <a:latin typeface="Verdana"/>
                <a:ea typeface="Verdana"/>
                <a:cs typeface="Verdana"/>
                <a:sym typeface="Verdana"/>
              </a:rPr>
              <a:t> - </a:t>
            </a:r>
            <a:r>
              <a:rPr lang="en-GB" dirty="0" err="1">
                <a:highlight>
                  <a:schemeClr val="dk1"/>
                </a:highlight>
                <a:latin typeface="Verdana"/>
                <a:ea typeface="Verdana"/>
                <a:cs typeface="Verdana"/>
                <a:sym typeface="Verdana"/>
              </a:rPr>
              <a:t>numite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și</a:t>
            </a:r>
            <a:r>
              <a:rPr lang="en-GB" dirty="0">
                <a:highlight>
                  <a:schemeClr val="dk1"/>
                </a:highlight>
                <a:latin typeface="Verdana"/>
                <a:ea typeface="Verdana"/>
                <a:cs typeface="Verdana"/>
                <a:sym typeface="Verdana"/>
              </a:rPr>
              <a:t> threshold) </a:t>
            </a:r>
            <a:r>
              <a:rPr lang="en-GB" dirty="0" err="1">
                <a:highlight>
                  <a:schemeClr val="dk1"/>
                </a:highlight>
                <a:latin typeface="Verdana"/>
                <a:ea typeface="Verdana"/>
                <a:cs typeface="Verdana"/>
                <a:sym typeface="Verdana"/>
              </a:rPr>
              <a:t>într</a:t>
            </a:r>
            <a:r>
              <a:rPr lang="en-GB" dirty="0">
                <a:highlight>
                  <a:schemeClr val="dk1"/>
                </a:highlight>
                <a:latin typeface="Verdana"/>
                <a:ea typeface="Verdana"/>
                <a:cs typeface="Verdana"/>
                <a:sym typeface="Verdana"/>
              </a:rPr>
              <a:t>-un mod </a:t>
            </a:r>
            <a:r>
              <a:rPr lang="en-GB" dirty="0" err="1">
                <a:highlight>
                  <a:schemeClr val="dk1"/>
                </a:highlight>
                <a:latin typeface="Verdana"/>
                <a:ea typeface="Verdana"/>
                <a:cs typeface="Verdana"/>
                <a:sym typeface="Verdana"/>
              </a:rPr>
              <a:t>inteligent</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pentru</a:t>
            </a:r>
            <a:r>
              <a:rPr lang="en-GB" dirty="0">
                <a:highlight>
                  <a:schemeClr val="dk1"/>
                </a:highlight>
                <a:latin typeface="Verdana"/>
                <a:ea typeface="Verdana"/>
                <a:cs typeface="Verdana"/>
                <a:sym typeface="Verdana"/>
              </a:rPr>
              <a:t> a </a:t>
            </a:r>
            <a:r>
              <a:rPr lang="en-GB" dirty="0" err="1">
                <a:highlight>
                  <a:schemeClr val="dk1"/>
                </a:highlight>
                <a:latin typeface="Verdana"/>
                <a:ea typeface="Verdana"/>
                <a:cs typeface="Verdana"/>
                <a:sym typeface="Verdana"/>
              </a:rPr>
              <a:t>obține</a:t>
            </a:r>
            <a:r>
              <a:rPr lang="en-GB" dirty="0">
                <a:highlight>
                  <a:schemeClr val="dk1"/>
                </a:highlight>
                <a:latin typeface="Verdana"/>
                <a:ea typeface="Verdana"/>
                <a:cs typeface="Verdana"/>
                <a:sym typeface="Verdana"/>
              </a:rPr>
              <a:t> un </a:t>
            </a:r>
            <a:r>
              <a:rPr lang="en-GB" dirty="0" err="1">
                <a:highlight>
                  <a:schemeClr val="dk1"/>
                </a:highlight>
                <a:latin typeface="Verdana"/>
                <a:ea typeface="Verdana"/>
                <a:cs typeface="Verdana"/>
                <a:sym typeface="Verdana"/>
              </a:rPr>
              <a:t>rezultat</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mult</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mai</a:t>
            </a:r>
            <a:r>
              <a:rPr lang="en-GB" dirty="0">
                <a:highlight>
                  <a:schemeClr val="dk1"/>
                </a:highlight>
                <a:latin typeface="Verdana"/>
                <a:ea typeface="Verdana"/>
                <a:cs typeface="Verdana"/>
                <a:sym typeface="Verdana"/>
              </a:rPr>
              <a:t> bun </a:t>
            </a:r>
            <a:r>
              <a:rPr lang="en-GB" dirty="0" err="1">
                <a:highlight>
                  <a:schemeClr val="dk1"/>
                </a:highlight>
                <a:latin typeface="Verdana"/>
                <a:ea typeface="Verdana"/>
                <a:cs typeface="Verdana"/>
                <a:sym typeface="Verdana"/>
              </a:rPr>
              <a:t>și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mai</a:t>
            </a:r>
            <a:r>
              <a:rPr lang="en-GB" dirty="0">
                <a:highlight>
                  <a:schemeClr val="dk1"/>
                </a:highlight>
                <a:latin typeface="Verdana"/>
                <a:ea typeface="Verdana"/>
                <a:cs typeface="Verdana"/>
                <a:sym typeface="Verdana"/>
              </a:rPr>
              <a:t> general </a:t>
            </a:r>
            <a:r>
              <a:rPr lang="en-GB" dirty="0" err="1">
                <a:highlight>
                  <a:schemeClr val="dk1"/>
                </a:highlight>
                <a:latin typeface="Verdana"/>
                <a:ea typeface="Verdana"/>
                <a:cs typeface="Verdana"/>
                <a:sym typeface="Verdana"/>
              </a:rPr>
              <a:t>decât</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oricare</a:t>
            </a:r>
            <a:r>
              <a:rPr lang="en-GB" dirty="0">
                <a:highlight>
                  <a:schemeClr val="dk1"/>
                </a:highlight>
                <a:latin typeface="Verdana"/>
                <a:ea typeface="Verdana"/>
                <a:cs typeface="Verdana"/>
                <a:sym typeface="Verdana"/>
              </a:rPr>
              <a:t> din </a:t>
            </a:r>
            <a:r>
              <a:rPr lang="en-GB" dirty="0" err="1">
                <a:highlight>
                  <a:schemeClr val="dk1"/>
                </a:highlight>
                <a:latin typeface="Verdana"/>
                <a:ea typeface="Verdana"/>
                <a:cs typeface="Verdana"/>
                <a:sym typeface="Verdana"/>
              </a:rPr>
              <a:t>aceștia</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în</a:t>
            </a:r>
            <a:r>
              <a:rPr lang="en-GB" dirty="0">
                <a:highlight>
                  <a:schemeClr val="dk1"/>
                </a:highlight>
                <a:latin typeface="Verdana"/>
                <a:ea typeface="Verdana"/>
                <a:cs typeface="Verdana"/>
                <a:sym typeface="Verdana"/>
              </a:rPr>
              <a:t> mod individual.</a:t>
            </a:r>
            <a:endParaRPr dirty="0">
              <a:highlight>
                <a:schemeClr val="dk1"/>
              </a:highlight>
              <a:latin typeface="Verdana"/>
              <a:ea typeface="Verdana"/>
              <a:cs typeface="Verdana"/>
              <a:sym typeface="Verdana"/>
            </a:endParaRPr>
          </a:p>
          <a:p>
            <a:pPr marL="0" lvl="0" indent="457200" algn="l" rtl="0">
              <a:spcBef>
                <a:spcPts val="1600"/>
              </a:spcBef>
              <a:spcAft>
                <a:spcPts val="0"/>
              </a:spcAft>
              <a:buNone/>
            </a:pPr>
            <a:r>
              <a:rPr lang="en-GB" dirty="0">
                <a:highlight>
                  <a:schemeClr val="dk1"/>
                </a:highlight>
                <a:latin typeface="Verdana"/>
                <a:ea typeface="Verdana"/>
                <a:cs typeface="Verdana"/>
                <a:sym typeface="Verdana"/>
              </a:rPr>
              <a:t>In </a:t>
            </a:r>
            <a:r>
              <a:rPr lang="en-GB" dirty="0" err="1">
                <a:highlight>
                  <a:schemeClr val="dk1"/>
                </a:highlight>
                <a:latin typeface="Verdana"/>
                <a:ea typeface="Verdana"/>
                <a:cs typeface="Verdana"/>
                <a:sym typeface="Verdana"/>
              </a:rPr>
              <a:t>cadrul</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acestui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proiect</a:t>
            </a:r>
            <a:r>
              <a:rPr lang="en-GB" dirty="0">
                <a:highlight>
                  <a:schemeClr val="dk1"/>
                </a:highlight>
                <a:latin typeface="Verdana"/>
                <a:ea typeface="Verdana"/>
                <a:cs typeface="Verdana"/>
                <a:sym typeface="Verdana"/>
              </a:rPr>
              <a:t> se </a:t>
            </a:r>
            <a:r>
              <a:rPr lang="en-GB" dirty="0" err="1">
                <a:highlight>
                  <a:schemeClr val="dk1"/>
                </a:highlight>
                <a:latin typeface="Verdana"/>
                <a:ea typeface="Verdana"/>
                <a:cs typeface="Verdana"/>
                <a:sym typeface="Verdana"/>
              </a:rPr>
              <a:t>va</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implementa</a:t>
            </a:r>
            <a:r>
              <a:rPr lang="en-GB" dirty="0">
                <a:highlight>
                  <a:schemeClr val="dk1"/>
                </a:highlight>
                <a:latin typeface="Verdana"/>
                <a:ea typeface="Verdana"/>
                <a:cs typeface="Verdana"/>
                <a:sym typeface="Verdana"/>
              </a:rPr>
              <a:t> o </a:t>
            </a:r>
            <a:r>
              <a:rPr lang="en-GB" dirty="0" err="1">
                <a:highlight>
                  <a:schemeClr val="dk1"/>
                </a:highlight>
                <a:latin typeface="Verdana"/>
                <a:ea typeface="Verdana"/>
                <a:cs typeface="Verdana"/>
                <a:sym typeface="Verdana"/>
              </a:rPr>
              <a:t>solutie</a:t>
            </a:r>
            <a:r>
              <a:rPr lang="en-GB" dirty="0">
                <a:highlight>
                  <a:schemeClr val="dk1"/>
                </a:highlight>
                <a:latin typeface="Verdana"/>
                <a:ea typeface="Verdana"/>
                <a:cs typeface="Verdana"/>
                <a:sym typeface="Verdana"/>
              </a:rPr>
              <a:t> de </a:t>
            </a:r>
            <a:r>
              <a:rPr lang="en-GB" dirty="0" err="1">
                <a:highlight>
                  <a:schemeClr val="dk1"/>
                </a:highlight>
                <a:latin typeface="Verdana"/>
                <a:ea typeface="Verdana"/>
                <a:cs typeface="Verdana"/>
                <a:sym typeface="Verdana"/>
              </a:rPr>
              <a:t>binarizare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prin</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arbori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generati</a:t>
            </a:r>
            <a:r>
              <a:rPr lang="en-GB" dirty="0">
                <a:highlight>
                  <a:schemeClr val="dk1"/>
                </a:highlight>
                <a:latin typeface="Verdana"/>
                <a:ea typeface="Verdana"/>
                <a:cs typeface="Verdana"/>
                <a:sym typeface="Verdana"/>
              </a:rPr>
              <a:t> random, </a:t>
            </a:r>
            <a:r>
              <a:rPr lang="en-GB" dirty="0" err="1">
                <a:highlight>
                  <a:schemeClr val="dk1"/>
                </a:highlight>
                <a:latin typeface="Verdana"/>
                <a:ea typeface="Verdana"/>
                <a:cs typeface="Verdana"/>
                <a:sym typeface="Verdana"/>
              </a:rPr>
              <a:t>metoda</a:t>
            </a:r>
            <a:r>
              <a:rPr lang="en-GB" dirty="0">
                <a:highlight>
                  <a:schemeClr val="dk1"/>
                </a:highlight>
                <a:latin typeface="Verdana"/>
                <a:ea typeface="Verdana"/>
                <a:cs typeface="Verdana"/>
                <a:sym typeface="Verdana"/>
              </a:rPr>
              <a:t> care s-a </a:t>
            </a:r>
            <a:r>
              <a:rPr lang="en-GB" dirty="0" err="1">
                <a:highlight>
                  <a:schemeClr val="dk1"/>
                </a:highlight>
                <a:latin typeface="Verdana"/>
                <a:ea typeface="Verdana"/>
                <a:cs typeface="Verdana"/>
                <a:sym typeface="Verdana"/>
              </a:rPr>
              <a:t>dovedit</a:t>
            </a:r>
            <a:r>
              <a:rPr lang="en-GB" dirty="0">
                <a:highlight>
                  <a:schemeClr val="dk1"/>
                </a:highlight>
                <a:latin typeface="Verdana"/>
                <a:ea typeface="Verdana"/>
                <a:cs typeface="Verdana"/>
                <a:sym typeface="Verdana"/>
              </a:rPr>
              <a:t> a fi cu 10% </a:t>
            </a:r>
            <a:r>
              <a:rPr lang="en-GB" dirty="0" err="1">
                <a:highlight>
                  <a:schemeClr val="dk1"/>
                </a:highlight>
                <a:latin typeface="Verdana"/>
                <a:ea typeface="Verdana"/>
                <a:cs typeface="Verdana"/>
                <a:sym typeface="Verdana"/>
              </a:rPr>
              <a:t>mai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eficienta</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decat</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orice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alta</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metoda</a:t>
            </a:r>
            <a:r>
              <a:rPr lang="en-GB" dirty="0">
                <a:highlight>
                  <a:schemeClr val="dk1"/>
                </a:highlight>
                <a:latin typeface="Verdana"/>
                <a:ea typeface="Verdana"/>
                <a:cs typeface="Verdana"/>
                <a:sym typeface="Verdana"/>
              </a:rPr>
              <a:t> de </a:t>
            </a:r>
            <a:r>
              <a:rPr lang="en-GB" dirty="0" err="1">
                <a:highlight>
                  <a:schemeClr val="dk1"/>
                </a:highlight>
                <a:latin typeface="Verdana"/>
                <a:ea typeface="Verdana"/>
                <a:cs typeface="Verdana"/>
                <a:sym typeface="Verdana"/>
              </a:rPr>
              <a:t>binarizare</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folosita</a:t>
            </a:r>
            <a:r>
              <a:rPr lang="en-GB" dirty="0">
                <a:highlight>
                  <a:schemeClr val="dk1"/>
                </a:highlight>
                <a:latin typeface="Verdana"/>
                <a:ea typeface="Verdana"/>
                <a:cs typeface="Verdana"/>
                <a:sym typeface="Verdana"/>
              </a:rPr>
              <a:t> conform </a:t>
            </a:r>
            <a:r>
              <a:rPr lang="en-GB" dirty="0" err="1">
                <a:highlight>
                  <a:schemeClr val="dk1"/>
                </a:highlight>
                <a:latin typeface="Verdana"/>
                <a:ea typeface="Verdana"/>
                <a:cs typeface="Verdana"/>
                <a:sym typeface="Verdana"/>
              </a:rPr>
              <a:t>raportului</a:t>
            </a:r>
            <a:r>
              <a:rPr lang="en-GB" dirty="0">
                <a:highlight>
                  <a:schemeClr val="dk1"/>
                </a:highlight>
                <a:latin typeface="Verdana"/>
                <a:ea typeface="Verdana"/>
                <a:cs typeface="Verdana"/>
                <a:sym typeface="Verdana"/>
              </a:rPr>
              <a:t> </a:t>
            </a:r>
            <a:r>
              <a:rPr lang="en-GB" dirty="0" err="1">
                <a:highlight>
                  <a:schemeClr val="dk1"/>
                </a:highlight>
                <a:latin typeface="Verdana"/>
                <a:ea typeface="Verdana"/>
                <a:cs typeface="Verdana"/>
                <a:sym typeface="Verdana"/>
              </a:rPr>
              <a:t>tehnic</a:t>
            </a:r>
            <a:r>
              <a:rPr lang="en-GB">
                <a:highlight>
                  <a:schemeClr val="dk1"/>
                </a:highlight>
                <a:latin typeface="Verdana"/>
                <a:ea typeface="Verdana"/>
                <a:cs typeface="Verdana"/>
                <a:sym typeface="Verdana"/>
              </a:rPr>
              <a:t>.</a:t>
            </a:r>
            <a:endParaRPr dirty="0">
              <a:highlight>
                <a:schemeClr val="dk1"/>
              </a:highlight>
              <a:latin typeface="Verdana"/>
              <a:ea typeface="Verdana"/>
              <a:cs typeface="Verdana"/>
              <a:sym typeface="Verdana"/>
            </a:endParaRPr>
          </a:p>
          <a:p>
            <a:pPr marL="0" lvl="0" indent="457200" algn="l" rtl="0">
              <a:spcBef>
                <a:spcPts val="1600"/>
              </a:spcBef>
              <a:spcAft>
                <a:spcPts val="1600"/>
              </a:spcAft>
              <a:buNone/>
            </a:pPr>
            <a:endParaRPr dirty="0">
              <a:highlight>
                <a:schemeClr val="dk1"/>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41"/>
          <p:cNvSpPr txBox="1">
            <a:spLocks noGrp="1"/>
          </p:cNvSpPr>
          <p:nvPr>
            <p:ph type="title"/>
          </p:nvPr>
        </p:nvSpPr>
        <p:spPr>
          <a:xfrm>
            <a:off x="713225" y="539525"/>
            <a:ext cx="46761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Tehnologii folosite:</a:t>
            </a:r>
            <a:endParaRPr/>
          </a:p>
        </p:txBody>
      </p:sp>
      <p:sp>
        <p:nvSpPr>
          <p:cNvPr id="2657" name="Google Shape;2657;p41"/>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58" name="Google Shape;2658;p41"/>
          <p:cNvPicPr preferRelativeResize="0"/>
          <p:nvPr/>
        </p:nvPicPr>
        <p:blipFill>
          <a:blip r:embed="rId3">
            <a:alphaModFix/>
          </a:blip>
          <a:stretch>
            <a:fillRect/>
          </a:stretch>
        </p:blipFill>
        <p:spPr>
          <a:xfrm>
            <a:off x="2119225" y="3223350"/>
            <a:ext cx="2934564" cy="1712726"/>
          </a:xfrm>
          <a:prstGeom prst="rect">
            <a:avLst/>
          </a:prstGeom>
          <a:noFill/>
          <a:ln>
            <a:noFill/>
          </a:ln>
        </p:spPr>
      </p:pic>
      <p:pic>
        <p:nvPicPr>
          <p:cNvPr id="2659" name="Google Shape;2659;p41"/>
          <p:cNvPicPr preferRelativeResize="0"/>
          <p:nvPr/>
        </p:nvPicPr>
        <p:blipFill>
          <a:blip r:embed="rId4">
            <a:alphaModFix/>
          </a:blip>
          <a:stretch>
            <a:fillRect/>
          </a:stretch>
        </p:blipFill>
        <p:spPr>
          <a:xfrm>
            <a:off x="958750" y="1354463"/>
            <a:ext cx="1815651" cy="1815651"/>
          </a:xfrm>
          <a:prstGeom prst="rect">
            <a:avLst/>
          </a:prstGeom>
          <a:noFill/>
          <a:ln>
            <a:noFill/>
          </a:ln>
        </p:spPr>
      </p:pic>
      <p:pic>
        <p:nvPicPr>
          <p:cNvPr id="2660" name="Google Shape;2660;p41"/>
          <p:cNvPicPr preferRelativeResize="0"/>
          <p:nvPr/>
        </p:nvPicPr>
        <p:blipFill>
          <a:blip r:embed="rId5">
            <a:alphaModFix/>
          </a:blip>
          <a:stretch>
            <a:fillRect/>
          </a:stretch>
        </p:blipFill>
        <p:spPr>
          <a:xfrm>
            <a:off x="6397625" y="2334535"/>
            <a:ext cx="2234374" cy="2234374"/>
          </a:xfrm>
          <a:prstGeom prst="rect">
            <a:avLst/>
          </a:prstGeom>
          <a:noFill/>
          <a:ln>
            <a:noFill/>
          </a:ln>
        </p:spPr>
      </p:pic>
      <p:pic>
        <p:nvPicPr>
          <p:cNvPr id="2661" name="Google Shape;2661;p41"/>
          <p:cNvPicPr preferRelativeResize="0"/>
          <p:nvPr/>
        </p:nvPicPr>
        <p:blipFill>
          <a:blip r:embed="rId6">
            <a:alphaModFix/>
          </a:blip>
          <a:stretch>
            <a:fillRect/>
          </a:stretch>
        </p:blipFill>
        <p:spPr>
          <a:xfrm>
            <a:off x="3434925" y="1340239"/>
            <a:ext cx="2774400" cy="156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42"/>
          <p:cNvSpPr txBox="1">
            <a:spLocks noGrp="1"/>
          </p:cNvSpPr>
          <p:nvPr>
            <p:ph type="title"/>
          </p:nvPr>
        </p:nvSpPr>
        <p:spPr>
          <a:xfrm>
            <a:off x="713250" y="5277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Abordarea globala vs locala</a:t>
            </a:r>
            <a:endParaRPr/>
          </a:p>
        </p:txBody>
      </p:sp>
      <p:sp>
        <p:nvSpPr>
          <p:cNvPr id="2667" name="Google Shape;2667;p42"/>
          <p:cNvSpPr txBox="1">
            <a:spLocks noGrp="1"/>
          </p:cNvSpPr>
          <p:nvPr>
            <p:ph type="body" idx="1"/>
          </p:nvPr>
        </p:nvSpPr>
        <p:spPr>
          <a:xfrm>
            <a:off x="713250" y="1281925"/>
            <a:ext cx="7518600" cy="3479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Verdana"/>
              <a:buChar char="★"/>
            </a:pPr>
            <a:r>
              <a:rPr lang="en-GB" sz="1700">
                <a:latin typeface="Verdana"/>
                <a:ea typeface="Verdana"/>
                <a:cs typeface="Verdana"/>
                <a:sym typeface="Verdana"/>
              </a:rPr>
              <a:t>Pentru abordarea globala se combina modulele individuale care participa la constructia arborelui, se genereaza noul arbore care se compara cu cel creat anterior si se obtine rezultatul final.</a:t>
            </a:r>
            <a:endParaRPr sz="1700">
              <a:latin typeface="Verdana"/>
              <a:ea typeface="Verdana"/>
              <a:cs typeface="Verdana"/>
              <a:sym typeface="Verdana"/>
            </a:endParaRPr>
          </a:p>
          <a:p>
            <a:pPr marL="457200" lvl="0" indent="0" algn="l" rtl="0">
              <a:spcBef>
                <a:spcPts val="1600"/>
              </a:spcBef>
              <a:spcAft>
                <a:spcPts val="0"/>
              </a:spcAft>
              <a:buNone/>
            </a:pPr>
            <a:endParaRPr sz="1700">
              <a:latin typeface="Verdana"/>
              <a:ea typeface="Verdana"/>
              <a:cs typeface="Verdana"/>
              <a:sym typeface="Verdana"/>
            </a:endParaRPr>
          </a:p>
          <a:p>
            <a:pPr marL="457200" lvl="0" indent="-336550" algn="l" rtl="0">
              <a:spcBef>
                <a:spcPts val="1600"/>
              </a:spcBef>
              <a:spcAft>
                <a:spcPts val="0"/>
              </a:spcAft>
              <a:buSzPts val="1700"/>
              <a:buFont typeface="Verdana"/>
              <a:buChar char="★"/>
            </a:pPr>
            <a:r>
              <a:rPr lang="en-GB" sz="1700">
                <a:latin typeface="Verdana"/>
                <a:ea typeface="Verdana"/>
                <a:cs typeface="Verdana"/>
                <a:sym typeface="Verdana"/>
              </a:rPr>
              <a:t>Abordarea locala se ocupa in principal de crearea arborelui, de calcularea radacinii pentru fiecare pixel al imaginii si de obtinerea Fmeasure-ului local folosindu-se de tipul acestuia si valorile calculate anterior.</a:t>
            </a:r>
            <a:endParaRPr sz="1700">
              <a:latin typeface="Verdana"/>
              <a:ea typeface="Verdana"/>
              <a:cs typeface="Verdana"/>
              <a:sym typeface="Verdana"/>
            </a:endParaRPr>
          </a:p>
          <a:p>
            <a:pPr marL="457200" lvl="0" indent="0" algn="l" rtl="0">
              <a:spcBef>
                <a:spcPts val="1600"/>
              </a:spcBef>
              <a:spcAft>
                <a:spcPts val="0"/>
              </a:spcAft>
              <a:buNone/>
            </a:pPr>
            <a:endParaRPr sz="1700">
              <a:latin typeface="Verdana"/>
              <a:ea typeface="Verdana"/>
              <a:cs typeface="Verdana"/>
              <a:sym typeface="Verdana"/>
            </a:endParaRPr>
          </a:p>
          <a:p>
            <a:pPr marL="457200" lvl="0" indent="0" algn="l" rtl="0">
              <a:spcBef>
                <a:spcPts val="1600"/>
              </a:spcBef>
              <a:spcAft>
                <a:spcPts val="16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4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Functiile Principale</a:t>
            </a:r>
            <a:endParaRPr/>
          </a:p>
        </p:txBody>
      </p:sp>
      <p:sp>
        <p:nvSpPr>
          <p:cNvPr id="2673" name="Google Shape;2673;p43"/>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457200" lvl="0" indent="-336550" algn="just" rtl="0">
              <a:spcBef>
                <a:spcPts val="1200"/>
              </a:spcBef>
              <a:spcAft>
                <a:spcPts val="0"/>
              </a:spcAft>
              <a:buSzPts val="1700"/>
              <a:buFont typeface="Verdana"/>
              <a:buChar char="★"/>
            </a:pPr>
            <a:r>
              <a:rPr lang="en-GB" sz="1700">
                <a:latin typeface="Verdana"/>
                <a:ea typeface="Verdana"/>
                <a:cs typeface="Verdana"/>
                <a:sym typeface="Verdana"/>
              </a:rPr>
              <a:t>generateTree/generateTreeLocal</a:t>
            </a:r>
            <a:endParaRPr sz="1700">
              <a:latin typeface="Verdana"/>
              <a:ea typeface="Verdana"/>
              <a:cs typeface="Verdana"/>
              <a:sym typeface="Verdana"/>
            </a:endParaRPr>
          </a:p>
          <a:p>
            <a:pPr marL="457200" lvl="0" indent="-336550" algn="l" rtl="0">
              <a:lnSpc>
                <a:spcPct val="100000"/>
              </a:lnSpc>
              <a:spcBef>
                <a:spcPts val="0"/>
              </a:spcBef>
              <a:spcAft>
                <a:spcPts val="0"/>
              </a:spcAft>
              <a:buSzPts val="1700"/>
              <a:buFont typeface="Verdana"/>
              <a:buChar char="★"/>
            </a:pPr>
            <a:r>
              <a:rPr lang="en-GB" sz="2000"/>
              <a:t>calculateNodesValueInOrder</a:t>
            </a:r>
            <a:endParaRPr sz="2000"/>
          </a:p>
          <a:p>
            <a:pPr marL="457200" lvl="0" indent="-355600" algn="l" rtl="0">
              <a:lnSpc>
                <a:spcPct val="100000"/>
              </a:lnSpc>
              <a:spcBef>
                <a:spcPts val="0"/>
              </a:spcBef>
              <a:spcAft>
                <a:spcPts val="0"/>
              </a:spcAft>
              <a:buSzPts val="2000"/>
              <a:buChar char="★"/>
            </a:pPr>
            <a:r>
              <a:rPr lang="en-GB" sz="2000"/>
              <a:t>calculateRoot</a:t>
            </a:r>
            <a:endParaRPr sz="2000"/>
          </a:p>
          <a:p>
            <a:pPr marL="457200" lvl="0" indent="-355600" algn="l" rtl="0">
              <a:lnSpc>
                <a:spcPct val="100000"/>
              </a:lnSpc>
              <a:spcBef>
                <a:spcPts val="0"/>
              </a:spcBef>
              <a:spcAft>
                <a:spcPts val="0"/>
              </a:spcAft>
              <a:buSzPts val="2000"/>
              <a:buChar char="★"/>
            </a:pPr>
            <a:r>
              <a:rPr lang="en-GB" sz="2000"/>
              <a:t>trimValue</a:t>
            </a:r>
            <a:endParaRPr sz="2000"/>
          </a:p>
          <a:p>
            <a:pPr marL="457200" lvl="0" indent="-355600" algn="l" rtl="0">
              <a:lnSpc>
                <a:spcPct val="100000"/>
              </a:lnSpc>
              <a:spcBef>
                <a:spcPts val="0"/>
              </a:spcBef>
              <a:spcAft>
                <a:spcPts val="0"/>
              </a:spcAft>
              <a:buSzPts val="2000"/>
              <a:buChar char="★"/>
            </a:pPr>
            <a:r>
              <a:rPr lang="en-GB" sz="2000"/>
              <a:t>computeFmeasureIndex</a:t>
            </a:r>
            <a:endParaRPr sz="2000"/>
          </a:p>
          <a:p>
            <a:pPr marL="457200" lvl="0" indent="-355600" algn="l" rtl="0">
              <a:lnSpc>
                <a:spcPct val="100000"/>
              </a:lnSpc>
              <a:spcBef>
                <a:spcPts val="0"/>
              </a:spcBef>
              <a:spcAft>
                <a:spcPts val="0"/>
              </a:spcAft>
              <a:buSzPts val="2000"/>
              <a:buChar char="★"/>
            </a:pPr>
            <a:r>
              <a:rPr lang="en-GB" sz="2000"/>
              <a:t>getFmeasure</a:t>
            </a:r>
            <a:endParaRPr sz="2000"/>
          </a:p>
          <a:p>
            <a:pPr marL="457200" lvl="0" indent="-355600" algn="l" rtl="0">
              <a:lnSpc>
                <a:spcPct val="100000"/>
              </a:lnSpc>
              <a:spcBef>
                <a:spcPts val="0"/>
              </a:spcBef>
              <a:spcAft>
                <a:spcPts val="0"/>
              </a:spcAft>
              <a:buSzPts val="2000"/>
              <a:buChar char="★"/>
            </a:pPr>
            <a:r>
              <a:rPr lang="en-GB" sz="2000"/>
              <a:t>compareFmeasure</a:t>
            </a:r>
            <a:endParaRPr sz="2000"/>
          </a:p>
          <a:p>
            <a:pPr marL="457200" lvl="0" indent="-355600" algn="l" rtl="0">
              <a:lnSpc>
                <a:spcPct val="100000"/>
              </a:lnSpc>
              <a:spcBef>
                <a:spcPts val="0"/>
              </a:spcBef>
              <a:spcAft>
                <a:spcPts val="0"/>
              </a:spcAft>
              <a:buSzPts val="2000"/>
              <a:buChar char="★"/>
            </a:pPr>
            <a:r>
              <a:rPr lang="en-GB" sz="2000"/>
              <a:t>computeFmeasure</a:t>
            </a:r>
            <a:endParaRPr sz="2000"/>
          </a:p>
          <a:p>
            <a:pPr marL="457200" lvl="0" indent="-355600" algn="l" rtl="0">
              <a:lnSpc>
                <a:spcPct val="100000"/>
              </a:lnSpc>
              <a:spcBef>
                <a:spcPts val="0"/>
              </a:spcBef>
              <a:spcAft>
                <a:spcPts val="0"/>
              </a:spcAft>
              <a:buSzPts val="2000"/>
              <a:buChar char="★"/>
            </a:pPr>
            <a:r>
              <a:rPr lang="en-GB" sz="2000"/>
              <a:t>computeCosts</a:t>
            </a:r>
            <a:endParaRPr sz="2000"/>
          </a:p>
          <a:p>
            <a:pPr marL="457200" lvl="0" indent="-355600" algn="l" rtl="0">
              <a:lnSpc>
                <a:spcPct val="100000"/>
              </a:lnSpc>
              <a:spcBef>
                <a:spcPts val="0"/>
              </a:spcBef>
              <a:spcAft>
                <a:spcPts val="0"/>
              </a:spcAft>
              <a:buSzPts val="2000"/>
              <a:buChar char="★"/>
            </a:pPr>
            <a:r>
              <a:rPr lang="en-GB" sz="2000"/>
              <a:t>computeMetric</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7"/>
        <p:cNvGrpSpPr/>
        <p:nvPr/>
      </p:nvGrpSpPr>
      <p:grpSpPr>
        <a:xfrm>
          <a:off x="0" y="0"/>
          <a:ext cx="0" cy="0"/>
          <a:chOff x="0" y="0"/>
          <a:chExt cx="0" cy="0"/>
        </a:xfrm>
      </p:grpSpPr>
      <p:sp>
        <p:nvSpPr>
          <p:cNvPr id="2678" name="Google Shape;2678;p4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Arhitectura</a:t>
            </a:r>
            <a:endParaRPr/>
          </a:p>
        </p:txBody>
      </p:sp>
      <p:sp>
        <p:nvSpPr>
          <p:cNvPr id="2679" name="Google Shape;2679;p4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Tipuri de noduri ale arborelui:</a:t>
            </a:r>
            <a:endParaRPr/>
          </a:p>
          <a:p>
            <a:pPr marL="0" lvl="0" indent="0" algn="l" rtl="0">
              <a:spcBef>
                <a:spcPts val="1600"/>
              </a:spcBef>
              <a:spcAft>
                <a:spcPts val="1600"/>
              </a:spcAft>
              <a:buNone/>
            </a:pPr>
            <a:endParaRPr/>
          </a:p>
        </p:txBody>
      </p:sp>
      <p:graphicFrame>
        <p:nvGraphicFramePr>
          <p:cNvPr id="2680" name="Google Shape;2680;p44"/>
          <p:cNvGraphicFramePr/>
          <p:nvPr/>
        </p:nvGraphicFramePr>
        <p:xfrm>
          <a:off x="952500" y="1619250"/>
          <a:ext cx="3000000" cy="3000000"/>
        </p:xfrm>
        <a:graphic>
          <a:graphicData uri="http://schemas.openxmlformats.org/drawingml/2006/table">
            <a:tbl>
              <a:tblPr>
                <a:noFill/>
                <a:tableStyleId>{6BCCAF35-C7A0-42F6-A43A-7DB5B7C6B62B}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solidFill>
                            <a:schemeClr val="lt1"/>
                          </a:solidFill>
                        </a:rPr>
                        <a:t>Tip Nod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Notatie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Clasa pixel</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Conditie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lt1"/>
                          </a:solidFill>
                        </a:rPr>
                        <a:t>True Positive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TP</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Radacina &lt; pixel</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lt1"/>
                          </a:solidFill>
                        </a:rPr>
                        <a:t>False Positive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FP</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Radacina &gt;= pixel</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lt1"/>
                          </a:solidFill>
                        </a:rPr>
                        <a:t>True Negative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TN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Radacina &gt; pixel</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lt1"/>
                          </a:solidFill>
                        </a:rPr>
                        <a:t>False Negative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FN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Radacina &lt;= pixel</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4"/>
        <p:cNvGrpSpPr/>
        <p:nvPr/>
      </p:nvGrpSpPr>
      <p:grpSpPr>
        <a:xfrm>
          <a:off x="0" y="0"/>
          <a:ext cx="0" cy="0"/>
          <a:chOff x="0" y="0"/>
          <a:chExt cx="0" cy="0"/>
        </a:xfrm>
      </p:grpSpPr>
      <p:sp>
        <p:nvSpPr>
          <p:cNvPr id="2685" name="Google Shape;2685;p4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Arhitectura</a:t>
            </a:r>
            <a:endParaRPr/>
          </a:p>
        </p:txBody>
      </p:sp>
      <p:sp>
        <p:nvSpPr>
          <p:cNvPr id="2686" name="Google Shape;2686;p45"/>
          <p:cNvSpPr txBox="1">
            <a:spLocks noGrp="1"/>
          </p:cNvSpPr>
          <p:nvPr>
            <p:ph type="body" idx="1"/>
          </p:nvPr>
        </p:nvSpPr>
        <p:spPr>
          <a:xfrm>
            <a:off x="713225" y="1139775"/>
            <a:ext cx="7717500" cy="3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Exemplu arbore:</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687" name="Google Shape;2687;p45"/>
          <p:cNvPicPr preferRelativeResize="0"/>
          <p:nvPr/>
        </p:nvPicPr>
        <p:blipFill>
          <a:blip r:embed="rId3">
            <a:alphaModFix/>
          </a:blip>
          <a:stretch>
            <a:fillRect/>
          </a:stretch>
        </p:blipFill>
        <p:spPr>
          <a:xfrm>
            <a:off x="3832647" y="1210875"/>
            <a:ext cx="3601125" cy="3821176"/>
          </a:xfrm>
          <a:prstGeom prst="rect">
            <a:avLst/>
          </a:prstGeom>
          <a:noFill/>
          <a:ln>
            <a:noFill/>
          </a:ln>
        </p:spPr>
      </p:pic>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Expunere pe ecran (16:9)</PresentationFormat>
  <Paragraphs>152</Paragraphs>
  <Slides>16</Slides>
  <Notes>16</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16</vt:i4>
      </vt:variant>
    </vt:vector>
  </HeadingPairs>
  <TitlesOfParts>
    <vt:vector size="23" baseType="lpstr">
      <vt:lpstr>Source Sans Pro</vt:lpstr>
      <vt:lpstr>Times New Roman</vt:lpstr>
      <vt:lpstr>Arial</vt:lpstr>
      <vt:lpstr>Verdana</vt:lpstr>
      <vt:lpstr>Play</vt:lpstr>
      <vt:lpstr>Source Sans Pro SemiBold</vt:lpstr>
      <vt:lpstr>Computer Science &amp; Mathematics Major For College: Computer Science &amp; Programming by Slidesgo</vt:lpstr>
      <vt:lpstr>Generarea de arbori pentru evaluarea de binarizări optime</vt:lpstr>
      <vt:lpstr>Cuprins:</vt:lpstr>
      <vt:lpstr>Echipa:</vt:lpstr>
      <vt:lpstr>Scopul proiectului:</vt:lpstr>
      <vt:lpstr>Tehnologii folosite:</vt:lpstr>
      <vt:lpstr>Abordarea globala vs locala</vt:lpstr>
      <vt:lpstr>Functiile Principale</vt:lpstr>
      <vt:lpstr>Arhitectura</vt:lpstr>
      <vt:lpstr>Arhitectura</vt:lpstr>
      <vt:lpstr>Arhitectura</vt:lpstr>
      <vt:lpstr>Fmeasure</vt:lpstr>
      <vt:lpstr>Rezultate globale</vt:lpstr>
      <vt:lpstr>Rezultate locale</vt:lpstr>
      <vt:lpstr>Eficienta</vt:lpstr>
      <vt:lpstr>Concluzii</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Generarea de arbori pentru evaluarea de binarizări optime</dc:title>
  <cp:lastModifiedBy>Calin</cp:lastModifiedBy>
  <cp:revision>1</cp:revision>
  <dcterms:modified xsi:type="dcterms:W3CDTF">2023-01-09T12:21:29Z</dcterms:modified>
</cp:coreProperties>
</file>