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D9A"/>
    <a:srgbClr val="435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8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Shell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Reversed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1.10305E-3</c:v>
                </c:pt>
                <c:pt idx="1">
                  <c:v>1.34701E-2</c:v>
                </c:pt>
                <c:pt idx="2">
                  <c:v>0.16097</c:v>
                </c:pt>
                <c:pt idx="3">
                  <c:v>1.9513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4-4A6A-BE0A-C5C613990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Sorted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1.01326E-3</c:v>
                </c:pt>
                <c:pt idx="1">
                  <c:v>1.26798E-2</c:v>
                </c:pt>
                <c:pt idx="2">
                  <c:v>0.160243</c:v>
                </c:pt>
                <c:pt idx="3">
                  <c:v>1.9957499999999999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54-4A6A-BE0A-C5C6139902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1.78203E-3</c:v>
                </c:pt>
                <c:pt idx="1">
                  <c:v>2.2824299999999999E-2</c:v>
                </c:pt>
                <c:pt idx="2">
                  <c:v>0.189718</c:v>
                </c:pt>
                <c:pt idx="3">
                  <c:v>1.98922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54-4A6A-BE0A-C5C613990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5151"/>
        <c:axId val="2004158511"/>
      </c:lineChart>
      <c:catAx>
        <c:axId val="649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58511"/>
        <c:crosses val="autoZero"/>
        <c:auto val="1"/>
        <c:lblAlgn val="ctr"/>
        <c:lblOffset val="100"/>
        <c:noMultiLvlLbl val="0"/>
      </c:catAx>
      <c:valAx>
        <c:axId val="200415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sECONDS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Shell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Reversed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1.2033800000000001E-2</c:v>
                </c:pt>
                <c:pt idx="1">
                  <c:v>1.5702399999999998E-2</c:v>
                </c:pt>
                <c:pt idx="2">
                  <c:v>8.2533099999999998E-2</c:v>
                </c:pt>
                <c:pt idx="3">
                  <c:v>0.785547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4-4A6A-BE0A-C5C613990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Sorted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4.0393999999999998E-4</c:v>
                </c:pt>
                <c:pt idx="1">
                  <c:v>4.8862100000000002E-3</c:v>
                </c:pt>
                <c:pt idx="2">
                  <c:v>6.4838099999999996E-2</c:v>
                </c:pt>
                <c:pt idx="3">
                  <c:v>0.78525500000000004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54-4A6A-BE0A-C5C6139902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3.1016099999999999E-3</c:v>
                </c:pt>
                <c:pt idx="1">
                  <c:v>5.9562299999999999E-2</c:v>
                </c:pt>
                <c:pt idx="2">
                  <c:v>0.16103000000000001</c:v>
                </c:pt>
                <c:pt idx="3">
                  <c:v>0.82297399999999998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54-4A6A-BE0A-C5C613990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5151"/>
        <c:axId val="2004158511"/>
      </c:lineChart>
      <c:catAx>
        <c:axId val="649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58511"/>
        <c:crosses val="autoZero"/>
        <c:auto val="1"/>
        <c:lblAlgn val="ctr"/>
        <c:lblOffset val="100"/>
        <c:noMultiLvlLbl val="0"/>
      </c:catAx>
      <c:valAx>
        <c:axId val="200415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Reversed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10^4</c:v>
                </c:pt>
                <c:pt idx="1">
                  <c:v>10^5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0.171457</c:v>
                </c:pt>
                <c:pt idx="1">
                  <c:v>16.574100000000001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4-4A6A-BE0A-C5C613990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Sorted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10^4</c:v>
                </c:pt>
                <c:pt idx="1">
                  <c:v>10^5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9.9999999999999995E-7</c:v>
                </c:pt>
                <c:pt idx="1">
                  <c:v>4.0968999999999999E-4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54-4A6A-BE0A-C5C6139902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10^4</c:v>
                </c:pt>
                <c:pt idx="1">
                  <c:v>10^5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7.9218800000000006E-2</c:v>
                </c:pt>
                <c:pt idx="1">
                  <c:v>7.8336399999999999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54-4A6A-BE0A-C5C613990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5151"/>
        <c:axId val="2004158511"/>
      </c:lineChart>
      <c:catAx>
        <c:axId val="649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58511"/>
        <c:crosses val="autoZero"/>
        <c:auto val="1"/>
        <c:lblAlgn val="ctr"/>
        <c:lblOffset val="100"/>
        <c:noMultiLvlLbl val="0"/>
      </c:catAx>
      <c:valAx>
        <c:axId val="200415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Heap</a:t>
            </a:r>
            <a:r>
              <a:rPr lang="en-US" baseline="0" dirty="0"/>
              <a:t> Sort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Reversed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2.1487699999999999E-3</c:v>
                </c:pt>
                <c:pt idx="1">
                  <c:v>2.5454399999999999E-2</c:v>
                </c:pt>
                <c:pt idx="2">
                  <c:v>5.8692000000000001E-2</c:v>
                </c:pt>
                <c:pt idx="3">
                  <c:v>0.25398700000000002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4-4A6A-BE0A-C5C613990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Sorted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2.01483E-3</c:v>
                </c:pt>
                <c:pt idx="1">
                  <c:v>2.9143200000000001E-2</c:v>
                </c:pt>
                <c:pt idx="2">
                  <c:v>0.34164800000000001</c:v>
                </c:pt>
                <c:pt idx="3">
                  <c:v>0.25481300000000001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54-4A6A-BE0A-C5C6139902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6.4183000000000003E-4</c:v>
                </c:pt>
                <c:pt idx="1">
                  <c:v>3.4691800000000001E-3</c:v>
                </c:pt>
                <c:pt idx="2">
                  <c:v>0.105486</c:v>
                </c:pt>
                <c:pt idx="3">
                  <c:v>0.25350200000000001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54-4A6A-BE0A-C5C613990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5151"/>
        <c:axId val="2004158511"/>
      </c:lineChart>
      <c:catAx>
        <c:axId val="649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58511"/>
        <c:crosses val="autoZero"/>
        <c:auto val="1"/>
        <c:lblAlgn val="ctr"/>
        <c:lblOffset val="100"/>
        <c:noMultiLvlLbl val="0"/>
      </c:catAx>
      <c:valAx>
        <c:axId val="200415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Radix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Reversed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3.1638399999999998E-3</c:v>
                </c:pt>
                <c:pt idx="1">
                  <c:v>2.9525800000000001E-2</c:v>
                </c:pt>
                <c:pt idx="2">
                  <c:v>5.8767800000000002E-2</c:v>
                </c:pt>
                <c:pt idx="3">
                  <c:v>2.9893300000000001E-2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4-4A6A-BE0A-C5C613990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Sorted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2.3679199999999999E-3</c:v>
                </c:pt>
                <c:pt idx="1">
                  <c:v>2.9671199999999998E-2</c:v>
                </c:pt>
                <c:pt idx="2">
                  <c:v>0.24657699999999999</c:v>
                </c:pt>
                <c:pt idx="3">
                  <c:v>2.8771100000000001E-2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54-4A6A-BE0A-C5C6139902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10^4</c:v>
                </c:pt>
                <c:pt idx="1">
                  <c:v>10^5</c:v>
                </c:pt>
                <c:pt idx="2">
                  <c:v>10^6</c:v>
                </c:pt>
                <c:pt idx="3">
                  <c:v>10^7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2.2359599999999999E-3</c:v>
                </c:pt>
                <c:pt idx="1">
                  <c:v>2.4394800000000001E-2</c:v>
                </c:pt>
                <c:pt idx="2">
                  <c:v>0.28739799999999999</c:v>
                </c:pt>
                <c:pt idx="3">
                  <c:v>3.0079499999999999E-2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54-4A6A-BE0A-C5C613990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95151"/>
        <c:axId val="2004158511"/>
      </c:lineChart>
      <c:catAx>
        <c:axId val="649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158511"/>
        <c:crosses val="autoZero"/>
        <c:auto val="1"/>
        <c:lblAlgn val="ctr"/>
        <c:lblOffset val="100"/>
        <c:noMultiLvlLbl val="0"/>
      </c:catAx>
      <c:valAx>
        <c:axId val="200415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Reverse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1.10305E-3</c:v>
                </c:pt>
                <c:pt idx="1">
                  <c:v>1.34701E-2</c:v>
                </c:pt>
                <c:pt idx="2">
                  <c:v>0.16097</c:v>
                </c:pt>
                <c:pt idx="3">
                  <c:v>1.9513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E-49AE-B6A0-7F4850DABA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1.2033800000000001E-2</c:v>
                </c:pt>
                <c:pt idx="1">
                  <c:v>1.5702399999999998E-2</c:v>
                </c:pt>
                <c:pt idx="2">
                  <c:v>8.2533099999999998E-2</c:v>
                </c:pt>
                <c:pt idx="3">
                  <c:v>0.785547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E-49AE-B6A0-7F4850DABA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0.171457</c:v>
                </c:pt>
                <c:pt idx="1">
                  <c:v>16.574100000000001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E-49AE-B6A0-7F4850DABA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2.1487699999999999E-3</c:v>
                </c:pt>
                <c:pt idx="1">
                  <c:v>2.5454399999999999E-2</c:v>
                </c:pt>
                <c:pt idx="2">
                  <c:v>5.8692000000000001E-2</c:v>
                </c:pt>
                <c:pt idx="3">
                  <c:v>0.25398700000000002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6E-49AE-B6A0-7F4850DABA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 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3.1638399999999998E-3</c:v>
                </c:pt>
                <c:pt idx="1">
                  <c:v>2.9525800000000001E-2</c:v>
                </c:pt>
                <c:pt idx="2">
                  <c:v>5.8767800000000002E-2</c:v>
                </c:pt>
                <c:pt idx="3">
                  <c:v>2.9893300000000001E-2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6E-49AE-B6A0-7F4850DAB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816463"/>
        <c:axId val="87355599"/>
      </c:lineChart>
      <c:catAx>
        <c:axId val="2110816463"/>
        <c:scaling>
          <c:orientation val="minMax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55599"/>
        <c:crosses val="autoZero"/>
        <c:auto val="1"/>
        <c:lblAlgn val="ctr"/>
        <c:lblOffset val="3"/>
        <c:noMultiLvlLbl val="0"/>
      </c:catAx>
      <c:valAx>
        <c:axId val="87355599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8164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Sorted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1.01326E-3</c:v>
                </c:pt>
                <c:pt idx="1">
                  <c:v>1.26798E-2</c:v>
                </c:pt>
                <c:pt idx="2">
                  <c:v>0.160243</c:v>
                </c:pt>
                <c:pt idx="3">
                  <c:v>1.9957499999999999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E-49AE-B6A0-7F4850DABA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4.0393999999999998E-4</c:v>
                </c:pt>
                <c:pt idx="1">
                  <c:v>4.8862100000000002E-3</c:v>
                </c:pt>
                <c:pt idx="2">
                  <c:v>6.4838099999999996E-2</c:v>
                </c:pt>
                <c:pt idx="3">
                  <c:v>0.78525500000000004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E-49AE-B6A0-7F4850DABA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9.9999999999999995E-7</c:v>
                </c:pt>
                <c:pt idx="1">
                  <c:v>4.0968999999999999E-4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E-49AE-B6A0-7F4850DABA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2.01483E-3</c:v>
                </c:pt>
                <c:pt idx="1">
                  <c:v>2.9143200000000001E-2</c:v>
                </c:pt>
                <c:pt idx="2">
                  <c:v>0.34164800000000001</c:v>
                </c:pt>
                <c:pt idx="3">
                  <c:v>0.25481300000000001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6E-49AE-B6A0-7F4850DABA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 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2.3679199999999999E-3</c:v>
                </c:pt>
                <c:pt idx="1">
                  <c:v>2.9671199999999998E-2</c:v>
                </c:pt>
                <c:pt idx="2">
                  <c:v>0.24657699999999999</c:v>
                </c:pt>
                <c:pt idx="3">
                  <c:v>2.8771100000000001E-2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6E-49AE-B6A0-7F4850DAB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816463"/>
        <c:axId val="87355599"/>
      </c:lineChart>
      <c:catAx>
        <c:axId val="2110816463"/>
        <c:scaling>
          <c:orientation val="minMax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55599"/>
        <c:crosses val="autoZero"/>
        <c:auto val="1"/>
        <c:lblAlgn val="ctr"/>
        <c:lblOffset val="3"/>
        <c:noMultiLvlLbl val="0"/>
      </c:catAx>
      <c:valAx>
        <c:axId val="87355599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816463"/>
        <c:crosses val="autoZero"/>
        <c:crossBetween val="between"/>
        <c:majorUnit val="0.1"/>
        <c:min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Random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1.78203E-3</c:v>
                </c:pt>
                <c:pt idx="1">
                  <c:v>2.2824299999999999E-2</c:v>
                </c:pt>
                <c:pt idx="2">
                  <c:v>0.189718</c:v>
                </c:pt>
                <c:pt idx="3">
                  <c:v>1.98922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6E-49AE-B6A0-7F4850DABA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Shell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3.1016099999999999E-3</c:v>
                </c:pt>
                <c:pt idx="1">
                  <c:v>5.9562299999999999E-2</c:v>
                </c:pt>
                <c:pt idx="2">
                  <c:v>0.16103000000000001</c:v>
                </c:pt>
                <c:pt idx="3">
                  <c:v>0.82297399999999998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6E-49AE-B6A0-7F4850DABA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7.9218800000000006E-2</c:v>
                </c:pt>
                <c:pt idx="1">
                  <c:v>7.8336399999999999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E-49AE-B6A0-7F4850DABA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Heap Sort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6.4183000000000003E-4</c:v>
                </c:pt>
                <c:pt idx="1">
                  <c:v>3.4691800000000001E-3</c:v>
                </c:pt>
                <c:pt idx="2">
                  <c:v>0.105486</c:v>
                </c:pt>
                <c:pt idx="3">
                  <c:v>0.25350200000000001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6E-49AE-B6A0-7F4850DABA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Radix Sort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O(n^4)</c:v>
                </c:pt>
                <c:pt idx="1">
                  <c:v>O(n^5)</c:v>
                </c:pt>
                <c:pt idx="2">
                  <c:v>O(n^6)</c:v>
                </c:pt>
                <c:pt idx="3">
                  <c:v>O(n^7)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2.2359599999999999E-3</c:v>
                </c:pt>
                <c:pt idx="1">
                  <c:v>2.4394800000000001E-2</c:v>
                </c:pt>
                <c:pt idx="2">
                  <c:v>0.28739799999999999</c:v>
                </c:pt>
                <c:pt idx="3">
                  <c:v>3.0079499999999999E-2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6E-49AE-B6A0-7F4850DABA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816463"/>
        <c:axId val="87355599"/>
      </c:lineChart>
      <c:catAx>
        <c:axId val="2110816463"/>
        <c:scaling>
          <c:orientation val="minMax"/>
        </c:scaling>
        <c:delete val="0"/>
        <c:axPos val="b"/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55599"/>
        <c:crosses val="autoZero"/>
        <c:auto val="1"/>
        <c:lblAlgn val="ctr"/>
        <c:lblOffset val="3"/>
        <c:noMultiLvlLbl val="0"/>
      </c:catAx>
      <c:valAx>
        <c:axId val="87355599"/>
        <c:scaling>
          <c:orientation val="minMax"/>
          <c:max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816463"/>
        <c:crosses val="autoZero"/>
        <c:crossBetween val="between"/>
        <c:majorUnit val="0.1"/>
        <c:minorUnit val="2.0000000000000004E-2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2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00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D19DD167-D6EE-2AAD-D194-6C01D92E6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29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C6E3A-716D-3674-DC2B-475775FA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308230" cy="2291113"/>
          </a:xfrm>
        </p:spPr>
        <p:txBody>
          <a:bodyPr anchor="t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alogirtmi</a:t>
            </a:r>
            <a:r>
              <a:rPr lang="en-US" sz="6600" dirty="0">
                <a:solidFill>
                  <a:srgbClr val="FFFFFF"/>
                </a:solidFill>
              </a:rPr>
              <a:t> de </a:t>
            </a:r>
            <a:r>
              <a:rPr lang="en-US" sz="6600" dirty="0" err="1">
                <a:solidFill>
                  <a:srgbClr val="FFFFFF"/>
                </a:solidFill>
              </a:rPr>
              <a:t>sortare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8850D-CDB5-15BB-C37C-73B725591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 Bivol Mihai, Info </a:t>
            </a:r>
            <a:r>
              <a:rPr lang="en-US" dirty="0" err="1">
                <a:solidFill>
                  <a:srgbClr val="FFFFFF"/>
                </a:solidFill>
              </a:rPr>
              <a:t>Anul</a:t>
            </a:r>
            <a:r>
              <a:rPr lang="en-US" dirty="0">
                <a:solidFill>
                  <a:srgbClr val="FFFFFF"/>
                </a:solidFill>
              </a:rPr>
              <a:t> 1, </a:t>
            </a:r>
            <a:r>
              <a:rPr lang="en-US" dirty="0" err="1">
                <a:solidFill>
                  <a:srgbClr val="FFFFFF"/>
                </a:solidFill>
              </a:rPr>
              <a:t>gupa</a:t>
            </a:r>
            <a:r>
              <a:rPr lang="en-US" dirty="0">
                <a:solidFill>
                  <a:srgbClr val="FFFFFF"/>
                </a:solidFill>
              </a:rPr>
              <a:t> 134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53F0AEE-47AE-23BF-ED87-BAEC2ECB37BC}"/>
              </a:ext>
            </a:extLst>
          </p:cNvPr>
          <p:cNvSpPr txBox="1">
            <a:spLocks/>
          </p:cNvSpPr>
          <p:nvPr/>
        </p:nvSpPr>
        <p:spPr>
          <a:xfrm>
            <a:off x="1143000" y="3162682"/>
            <a:ext cx="8308230" cy="2291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chemeClr val="tx1">
                    <a:lumMod val="75000"/>
                  </a:schemeClr>
                </a:solidFill>
              </a:rPr>
              <a:t>Compararea</a:t>
            </a:r>
            <a:r>
              <a:rPr lang="en-US" sz="2500" dirty="0">
                <a:solidFill>
                  <a:schemeClr val="tx1">
                    <a:lumMod val="75000"/>
                  </a:schemeClr>
                </a:solidFill>
              </a:rPr>
              <a:t> 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34AB1-B849-1078-8113-F0936889DE46}"/>
              </a:ext>
            </a:extLst>
          </p:cNvPr>
          <p:cNvSpPr txBox="1"/>
          <p:nvPr/>
        </p:nvSpPr>
        <p:spPr>
          <a:xfrm>
            <a:off x="1181100" y="3699465"/>
            <a:ext cx="15762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Merge Sort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Shell Sort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Insertion Sort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Heap Sort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Radix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1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4479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Elemente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 Random: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317D7E-5C33-28C4-B13B-5A6B0A423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37286"/>
              </p:ext>
            </p:extLst>
          </p:nvPr>
        </p:nvGraphicFramePr>
        <p:xfrm>
          <a:off x="5266692" y="1645920"/>
          <a:ext cx="6339836" cy="422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FF7B5E-4851-48F1-C002-2C38D8D0FEC4}"/>
              </a:ext>
            </a:extLst>
          </p:cNvPr>
          <p:cNvSpPr txBox="1"/>
          <p:nvPr/>
        </p:nvSpPr>
        <p:spPr>
          <a:xfrm>
            <a:off x="707366" y="1645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Heap_sort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de: 7.68226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decat</a:t>
            </a:r>
            <a:r>
              <a:rPr lang="en-US" dirty="0"/>
              <a:t> merge sort </a:t>
            </a:r>
            <a:r>
              <a:rPr lang="en-US" dirty="0" err="1"/>
              <a:t>pentru</a:t>
            </a:r>
            <a:r>
              <a:rPr lang="en-US" dirty="0"/>
              <a:t> 10000000 </a:t>
            </a:r>
            <a:r>
              <a:rPr lang="en-US" dirty="0" err="1"/>
              <a:t>numere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7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2491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Concluzia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AA4E-0A7E-AF44-634F-9C70EBCCEF39}"/>
              </a:ext>
            </a:extLst>
          </p:cNvPr>
          <p:cNvSpPr txBox="1"/>
          <p:nvPr/>
        </p:nvSpPr>
        <p:spPr>
          <a:xfrm>
            <a:off x="965200" y="1534160"/>
            <a:ext cx="81686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Am </a:t>
            </a:r>
            <a:r>
              <a:rPr lang="en-US" sz="2200" dirty="0" err="1"/>
              <a:t>invatat</a:t>
            </a:r>
            <a:r>
              <a:rPr lang="en-US" sz="2200" dirty="0"/>
              <a:t> ca </a:t>
            </a:r>
            <a:r>
              <a:rPr lang="en-US" sz="2200" dirty="0" err="1"/>
              <a:t>exista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tipuri de </a:t>
            </a:r>
            <a:r>
              <a:rPr lang="en-US" sz="2200" dirty="0" err="1"/>
              <a:t>algoritmi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sortarea</a:t>
            </a:r>
            <a:r>
              <a:rPr lang="en-US" sz="2200" dirty="0"/>
              <a:t> </a:t>
            </a:r>
            <a:r>
              <a:rPr lang="en-US" sz="2200" dirty="0" err="1"/>
              <a:t>unor</a:t>
            </a:r>
            <a:r>
              <a:rPr lang="en-US" sz="2200" dirty="0"/>
              <a:t> </a:t>
            </a:r>
            <a:r>
              <a:rPr lang="en-US" sz="2200" dirty="0" err="1"/>
              <a:t>numere</a:t>
            </a:r>
            <a:r>
              <a:rPr lang="en-US" sz="2200" dirty="0"/>
              <a:t>,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dintre</a:t>
            </a:r>
            <a:r>
              <a:rPr lang="en-US" sz="2200" dirty="0"/>
              <a:t> </a:t>
            </a:r>
            <a:r>
              <a:rPr lang="en-US" sz="2200" dirty="0" err="1"/>
              <a:t>ele</a:t>
            </a:r>
            <a:r>
              <a:rPr lang="en-US" sz="2200" dirty="0"/>
              <a:t> </a:t>
            </a:r>
            <a:r>
              <a:rPr lang="en-US" sz="2200" dirty="0" err="1"/>
              <a:t>fiind</a:t>
            </a:r>
            <a:r>
              <a:rPr lang="en-US" sz="2200" dirty="0"/>
              <a:t> buna pe </a:t>
            </a:r>
            <a:r>
              <a:rPr lang="en-US" sz="2200" dirty="0" err="1"/>
              <a:t>anumite</a:t>
            </a:r>
            <a:r>
              <a:rPr lang="en-US" sz="2200" dirty="0"/>
              <a:t> tipuri de </a:t>
            </a:r>
            <a:r>
              <a:rPr lang="en-US" sz="2200" dirty="0" err="1"/>
              <a:t>valori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e.g</a:t>
            </a:r>
            <a:r>
              <a:rPr lang="en-US" sz="2200" dirty="0"/>
              <a:t> </a:t>
            </a:r>
            <a:r>
              <a:rPr lang="en-US" sz="2200" dirty="0" err="1"/>
              <a:t>Putine</a:t>
            </a:r>
            <a:r>
              <a:rPr lang="en-US" sz="2200" dirty="0"/>
              <a:t> </a:t>
            </a:r>
            <a:r>
              <a:rPr lang="en-US" sz="2200" dirty="0" err="1"/>
              <a:t>numere</a:t>
            </a:r>
            <a:r>
              <a:rPr lang="en-US" sz="2200" dirty="0"/>
              <a:t>, </a:t>
            </a:r>
            <a:r>
              <a:rPr lang="en-US" sz="2200" dirty="0" err="1"/>
              <a:t>aproapte</a:t>
            </a:r>
            <a:r>
              <a:rPr lang="en-US" sz="2200" dirty="0"/>
              <a:t> </a:t>
            </a:r>
            <a:r>
              <a:rPr lang="en-US" sz="2200" dirty="0" err="1"/>
              <a:t>sortate</a:t>
            </a:r>
            <a:r>
              <a:rPr lang="en-US" sz="2200" dirty="0"/>
              <a:t>, </a:t>
            </a:r>
            <a:r>
              <a:rPr lang="en-US" sz="2200" dirty="0" err="1"/>
              <a:t>multe</a:t>
            </a:r>
            <a:r>
              <a:rPr lang="en-US" sz="2200" dirty="0"/>
              <a:t> </a:t>
            </a:r>
            <a:r>
              <a:rPr lang="en-US" sz="2200" dirty="0" err="1"/>
              <a:t>elemente</a:t>
            </a:r>
            <a:r>
              <a:rPr lang="en-US" sz="2200" dirty="0"/>
              <a:t>, </a:t>
            </a:r>
            <a:r>
              <a:rPr lang="en-US" sz="2200" dirty="0" err="1"/>
              <a:t>numere</a:t>
            </a:r>
            <a:r>
              <a:rPr lang="en-US" sz="2200" dirty="0"/>
              <a:t> cu </a:t>
            </a:r>
            <a:r>
              <a:rPr lang="en-US" sz="2200" dirty="0" err="1"/>
              <a:t>putine</a:t>
            </a:r>
            <a:r>
              <a:rPr lang="en-US" sz="2200" dirty="0"/>
              <a:t> </a:t>
            </a:r>
            <a:r>
              <a:rPr lang="en-US" sz="2200" dirty="0" err="1"/>
              <a:t>cifre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In plus, am </a:t>
            </a:r>
            <a:r>
              <a:rPr lang="en-US" sz="2200" dirty="0" err="1"/>
              <a:t>invatat</a:t>
            </a:r>
            <a:r>
              <a:rPr lang="en-US" sz="2200" dirty="0"/>
              <a:t> cum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testez</a:t>
            </a:r>
            <a:r>
              <a:rPr lang="en-US" sz="2200" dirty="0"/>
              <a:t> </a:t>
            </a:r>
            <a:r>
              <a:rPr lang="en-US" sz="2200" dirty="0" err="1"/>
              <a:t>algoritmi</a:t>
            </a:r>
            <a:r>
              <a:rPr lang="en-US" sz="2200" dirty="0"/>
              <a:t>, cum </a:t>
            </a:r>
            <a:r>
              <a:rPr lang="en-US" sz="2200" dirty="0" err="1"/>
              <a:t>sa</a:t>
            </a:r>
            <a:r>
              <a:rPr lang="en-US" sz="2200" dirty="0"/>
              <a:t> ii </a:t>
            </a:r>
            <a:r>
              <a:rPr lang="en-US" sz="2200" dirty="0" err="1"/>
              <a:t>compar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cateva</a:t>
            </a:r>
            <a:r>
              <a:rPr lang="en-US" sz="2200" dirty="0"/>
              <a:t> </a:t>
            </a:r>
            <a:r>
              <a:rPr lang="en-US" sz="2200" dirty="0" err="1"/>
              <a:t>lucruri</a:t>
            </a:r>
            <a:r>
              <a:rPr lang="en-US" sz="2200" dirty="0"/>
              <a:t> </a:t>
            </a:r>
            <a:r>
              <a:rPr lang="en-US" sz="2200" dirty="0" err="1"/>
              <a:t>interesant</a:t>
            </a:r>
            <a:r>
              <a:rPr lang="en-US" sz="2200" dirty="0"/>
              <a:t>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in parte.</a:t>
            </a:r>
          </a:p>
        </p:txBody>
      </p:sp>
    </p:spTree>
    <p:extLst>
      <p:ext uri="{BB962C8B-B14F-4D97-AF65-F5344CB8AC3E}">
        <p14:creationId xmlns:p14="http://schemas.microsoft.com/office/powerpoint/2010/main" val="263047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DFE6DD-42BD-9CDE-F5B4-6BC450C1B629}"/>
              </a:ext>
            </a:extLst>
          </p:cNvPr>
          <p:cNvSpPr txBox="1"/>
          <p:nvPr/>
        </p:nvSpPr>
        <p:spPr>
          <a:xfrm>
            <a:off x="586596" y="569344"/>
            <a:ext cx="351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Modalitatea</a:t>
            </a:r>
            <a:r>
              <a:rPr lang="en-US" sz="2400" dirty="0"/>
              <a:t> de </a:t>
            </a:r>
            <a:r>
              <a:rPr lang="en-US" sz="2400" dirty="0" err="1"/>
              <a:t>calculare</a:t>
            </a:r>
            <a:r>
              <a:rPr lang="en-US" sz="24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3D609-360A-3CE6-F242-AAFEB9E69C21}"/>
              </a:ext>
            </a:extLst>
          </p:cNvPr>
          <p:cNvSpPr txBox="1"/>
          <p:nvPr/>
        </p:nvSpPr>
        <p:spPr>
          <a:xfrm>
            <a:off x="586596" y="1074509"/>
            <a:ext cx="110297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Alogoritmi</a:t>
            </a:r>
            <a:r>
              <a:rPr lang="en-US" sz="2000" dirty="0"/>
              <a:t> au </a:t>
            </a:r>
            <a:r>
              <a:rPr lang="en-US" sz="2000" dirty="0" err="1"/>
              <a:t>ordonat</a:t>
            </a:r>
            <a:r>
              <a:rPr lang="en-US" sz="2000" dirty="0"/>
              <a:t> 3 tipuri de input-</a:t>
            </a:r>
            <a:r>
              <a:rPr lang="en-US" sz="2000" dirty="0" err="1"/>
              <a:t>uri</a:t>
            </a:r>
            <a:r>
              <a:rPr lang="en-US" sz="20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descrescatoare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Numere</a:t>
            </a:r>
            <a:r>
              <a:rPr lang="en-US" sz="2000" dirty="0"/>
              <a:t> </a:t>
            </a:r>
            <a:r>
              <a:rPr lang="en-US" sz="2000" dirty="0" err="1"/>
              <a:t>sortate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Numere</a:t>
            </a:r>
            <a:r>
              <a:rPr lang="en-US" sz="2000" dirty="0"/>
              <a:t> random (1-100.000)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S-a </a:t>
            </a:r>
            <a:r>
              <a:rPr lang="en-US" sz="2000" dirty="0" err="1"/>
              <a:t>ordonat</a:t>
            </a:r>
            <a:r>
              <a:rPr lang="en-US" sz="2000" dirty="0"/>
              <a:t> cu un numar </a:t>
            </a:r>
            <a:r>
              <a:rPr lang="en-US" sz="2000" dirty="0" err="1"/>
              <a:t>variabil</a:t>
            </a:r>
            <a:r>
              <a:rPr lang="en-US" sz="2000" dirty="0"/>
              <a:t> de </a:t>
            </a:r>
            <a:r>
              <a:rPr lang="en-US" sz="2000" dirty="0" err="1"/>
              <a:t>elemente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10^4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10^5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10^6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10^7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S-a </a:t>
            </a:r>
            <a:r>
              <a:rPr lang="en-US" sz="2000" dirty="0" err="1"/>
              <a:t>facut</a:t>
            </a:r>
            <a:r>
              <a:rPr lang="en-US" sz="2000" dirty="0"/>
              <a:t> un </a:t>
            </a:r>
            <a:r>
              <a:rPr lang="en-US" sz="2000" u="sng" dirty="0"/>
              <a:t>average </a:t>
            </a:r>
            <a:r>
              <a:rPr lang="en-US" sz="2000" u="sng" dirty="0" err="1"/>
              <a:t>dupa</a:t>
            </a:r>
            <a:r>
              <a:rPr lang="en-US" sz="2000" u="sng" dirty="0"/>
              <a:t> 10 teste</a:t>
            </a:r>
            <a:r>
              <a:rPr lang="en-US" sz="2000" b="1" dirty="0"/>
              <a:t> </a:t>
            </a:r>
            <a:r>
              <a:rPr lang="en-US" sz="2000" dirty="0" err="1"/>
              <a:t>rulate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aspect de </a:t>
            </a:r>
            <a:r>
              <a:rPr lang="en-US" sz="2000" dirty="0" err="1"/>
              <a:t>mai</a:t>
            </a:r>
            <a:r>
              <a:rPr lang="en-US" sz="2000" dirty="0"/>
              <a:t> sus.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Toti</a:t>
            </a:r>
            <a:r>
              <a:rPr lang="en-US" sz="2000" dirty="0"/>
              <a:t> </a:t>
            </a:r>
            <a:r>
              <a:rPr lang="en-US" sz="2000" dirty="0" err="1"/>
              <a:t>timpii</a:t>
            </a:r>
            <a:r>
              <a:rPr lang="en-US" sz="2000" dirty="0"/>
              <a:t> sunt </a:t>
            </a:r>
            <a:r>
              <a:rPr lang="en-US" sz="2000" dirty="0" err="1"/>
              <a:t>calculati</a:t>
            </a:r>
            <a:r>
              <a:rPr lang="en-US" sz="2000" dirty="0"/>
              <a:t> in CPU time de la </a:t>
            </a:r>
            <a:r>
              <a:rPr lang="en-US" sz="2000" dirty="0" err="1"/>
              <a:t>momentul</a:t>
            </a:r>
            <a:r>
              <a:rPr lang="en-US" sz="2000" dirty="0"/>
              <a:t> </a:t>
            </a:r>
            <a:r>
              <a:rPr lang="en-US" sz="2000" dirty="0" err="1"/>
              <a:t>inceperii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</a:t>
            </a:r>
            <a:r>
              <a:rPr lang="en-US" sz="2000" dirty="0" err="1"/>
              <a:t>pana</a:t>
            </a:r>
            <a:r>
              <a:rPr lang="en-US" sz="2000" dirty="0"/>
              <a:t> la </a:t>
            </a:r>
            <a:r>
              <a:rPr lang="en-US" sz="2000" dirty="0" err="1"/>
              <a:t>finalzarea</a:t>
            </a:r>
            <a:r>
              <a:rPr lang="en-US" sz="2000" dirty="0"/>
              <a:t> </a:t>
            </a:r>
            <a:r>
              <a:rPr lang="en-US" sz="2000" dirty="0" err="1"/>
              <a:t>sortarii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Calculele</a:t>
            </a:r>
            <a:r>
              <a:rPr lang="en-US" sz="2000" dirty="0"/>
              <a:t> sunt </a:t>
            </a:r>
            <a:r>
              <a:rPr lang="en-US" sz="2000" dirty="0" err="1"/>
              <a:t>facute</a:t>
            </a:r>
            <a:r>
              <a:rPr lang="en-US" sz="2000" dirty="0"/>
              <a:t> pe un calculator cu : i7-8564U, 8GRAM, disc </a:t>
            </a:r>
            <a:r>
              <a:rPr lang="en-US" sz="2000" dirty="0" err="1"/>
              <a:t>NVMe</a:t>
            </a:r>
            <a:r>
              <a:rPr lang="en-US" sz="2000" dirty="0"/>
              <a:t> INTEL SSDPEKNW51</a:t>
            </a:r>
          </a:p>
        </p:txBody>
      </p:sp>
    </p:spTree>
    <p:extLst>
      <p:ext uri="{BB962C8B-B14F-4D97-AF65-F5344CB8AC3E}">
        <p14:creationId xmlns:p14="http://schemas.microsoft.com/office/powerpoint/2010/main" val="401871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2780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Merge Sort: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973A27-A106-DCF6-40EE-874E2BC3E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646248"/>
              </p:ext>
            </p:extLst>
          </p:nvPr>
        </p:nvGraphicFramePr>
        <p:xfrm>
          <a:off x="6890910" y="196897"/>
          <a:ext cx="4975970" cy="3317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2868F9-6B13-5C8C-387A-DFAB8B262211}"/>
              </a:ext>
            </a:extLst>
          </p:cNvPr>
          <p:cNvSpPr txBox="1"/>
          <p:nvPr/>
        </p:nvSpPr>
        <p:spPr>
          <a:xfrm>
            <a:off x="707366" y="1456870"/>
            <a:ext cx="606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O(n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nevoie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spatiu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suplimentar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face pasul de merge. Memoria total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proportioanala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2n,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O(n)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spatiu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Este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stabila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 duplicate,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ordinea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lor in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DE89991-7641-F20B-70FD-F4322C3CF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61" y="3763857"/>
            <a:ext cx="3857068" cy="27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4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2547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Shell Sort 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973A27-A106-DCF6-40EE-874E2BC3E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58053"/>
              </p:ext>
            </p:extLst>
          </p:nvPr>
        </p:nvGraphicFramePr>
        <p:xfrm>
          <a:off x="6892504" y="414068"/>
          <a:ext cx="5148053" cy="34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96D425-AECA-7181-3C7D-09300B066BCE}"/>
              </a:ext>
            </a:extLst>
          </p:cNvPr>
          <p:cNvSpPr txBox="1"/>
          <p:nvPr/>
        </p:nvSpPr>
        <p:spPr>
          <a:xfrm>
            <a:off x="707366" y="1426754"/>
            <a:ext cx="6185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maxima:  &lt;=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minima O(n*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Average: O(n*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Complexitatea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memorie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 ales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gapul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= n/2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Shell sort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input-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insertion sort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generalizat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C3E0831-40F3-87AD-360D-5B3465F2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46" y="4018158"/>
            <a:ext cx="2198370" cy="25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6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339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Insertion Sort: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973A27-A106-DCF6-40EE-874E2BC3E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250092"/>
              </p:ext>
            </p:extLst>
          </p:nvPr>
        </p:nvGraphicFramePr>
        <p:xfrm>
          <a:off x="6892504" y="414068"/>
          <a:ext cx="5148053" cy="34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406DE8-7FDE-55ED-96B6-E7278351C348}"/>
              </a:ext>
            </a:extLst>
          </p:cNvPr>
          <p:cNvSpPr txBox="1"/>
          <p:nvPr/>
        </p:nvSpPr>
        <p:spPr>
          <a:xfrm>
            <a:off x="828136" y="1431985"/>
            <a:ext cx="57538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 s-au calculate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10^6, 10^7,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Vine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pastele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 se termina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programul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Compelxitate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minima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maxima O(n^2)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necesita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spatiu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additional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date care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aproape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observant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descrescatoare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child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B0E8BF3E-484F-C6C8-D372-736500CC0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50" y="4130674"/>
            <a:ext cx="3223959" cy="24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8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2525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Heap Sort: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973A27-A106-DCF6-40EE-874E2BC3E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198798"/>
              </p:ext>
            </p:extLst>
          </p:nvPr>
        </p:nvGraphicFramePr>
        <p:xfrm>
          <a:off x="6892504" y="414068"/>
          <a:ext cx="5148053" cy="34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3166DD-1C2F-2713-DE41-3418F7D5736C}"/>
              </a:ext>
            </a:extLst>
          </p:cNvPr>
          <p:cNvSpPr txBox="1"/>
          <p:nvPr/>
        </p:nvSpPr>
        <p:spPr>
          <a:xfrm>
            <a:off x="897147" y="1518249"/>
            <a:ext cx="5995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observa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algoritmul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ruleaza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greu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In plus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inversate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10^6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ruleaza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rapid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maxima O(n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memorie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stabil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potrivit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numar mare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87B30-B28E-C865-8732-CBFD8E8B9647}"/>
              </a:ext>
            </a:extLst>
          </p:cNvPr>
          <p:cNvSpPr txBox="1"/>
          <p:nvPr/>
        </p:nvSpPr>
        <p:spPr>
          <a:xfrm>
            <a:off x="707366" y="1037053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Max-Heap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799785E-F12B-78C1-E88F-ECBC84D2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16" y="3977138"/>
            <a:ext cx="3668628" cy="2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264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Radix Sort: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973A27-A106-DCF6-40EE-874E2BC3E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183669"/>
              </p:ext>
            </p:extLst>
          </p:nvPr>
        </p:nvGraphicFramePr>
        <p:xfrm>
          <a:off x="6892504" y="414068"/>
          <a:ext cx="5148053" cy="343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B6B0C6-F43E-E58D-53C6-98ED35968DC6}"/>
              </a:ext>
            </a:extLst>
          </p:cNvPr>
          <p:cNvSpPr txBox="1"/>
          <p:nvPr/>
        </p:nvSpPr>
        <p:spPr>
          <a:xfrm>
            <a:off x="711850" y="101791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-LSD, In </a:t>
            </a:r>
            <a:r>
              <a:rPr lang="en-US" dirty="0" err="1"/>
              <a:t>baza</a:t>
            </a:r>
            <a:r>
              <a:rPr lang="en-US" dirty="0"/>
              <a:t>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2FD3A-561C-0B81-E3A9-202185259C37}"/>
              </a:ext>
            </a:extLst>
          </p:cNvPr>
          <p:cNvSpPr txBox="1"/>
          <p:nvPr/>
        </p:nvSpPr>
        <p:spPr>
          <a:xfrm>
            <a:off x="707366" y="1923691"/>
            <a:ext cx="6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observa</a:t>
            </a:r>
            <a:r>
              <a:rPr lang="en-US" dirty="0"/>
              <a:t> cum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10^6 </a:t>
            </a:r>
            <a:r>
              <a:rPr lang="en-US" dirty="0" err="1"/>
              <a:t>numere</a:t>
            </a:r>
            <a:r>
              <a:rPr lang="en-US" dirty="0"/>
              <a:t> de </a:t>
            </a:r>
            <a:r>
              <a:rPr lang="en-US" dirty="0" err="1"/>
              <a:t>sortat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Compelxitate</a:t>
            </a:r>
            <a:r>
              <a:rPr lang="en-US" dirty="0"/>
              <a:t> O(</a:t>
            </a:r>
            <a:r>
              <a:rPr lang="en-US" dirty="0" err="1"/>
              <a:t>kn</a:t>
            </a:r>
            <a:r>
              <a:rPr lang="en-US" dirty="0"/>
              <a:t>) </a:t>
            </a:r>
            <a:r>
              <a:rPr lang="en-US" dirty="0" err="1"/>
              <a:t>unde</a:t>
            </a:r>
            <a:r>
              <a:rPr lang="en-US" dirty="0"/>
              <a:t> k </a:t>
            </a:r>
            <a:r>
              <a:rPr lang="en-US" dirty="0" err="1"/>
              <a:t>este</a:t>
            </a:r>
            <a:r>
              <a:rPr lang="en-US" dirty="0"/>
              <a:t> numarul de </a:t>
            </a:r>
            <a:r>
              <a:rPr lang="en-US" dirty="0" err="1"/>
              <a:t>cifre</a:t>
            </a:r>
            <a:r>
              <a:rPr lang="en-US" dirty="0"/>
              <a:t> din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element, </a:t>
            </a:r>
            <a:r>
              <a:rPr lang="en-US" dirty="0" err="1"/>
              <a:t>iar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numarul de </a:t>
            </a:r>
            <a:r>
              <a:rPr lang="en-US" dirty="0" err="1"/>
              <a:t>elemente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are </a:t>
            </a:r>
            <a:r>
              <a:rPr lang="en-US" dirty="0" err="1"/>
              <a:t>complextiatea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O(n)</a:t>
            </a:r>
          </a:p>
        </p:txBody>
      </p:sp>
      <p:pic>
        <p:nvPicPr>
          <p:cNvPr id="6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B125D53-8668-610A-FBAE-D202E0B2C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46" y="4246880"/>
            <a:ext cx="2974898" cy="248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A84DD-D2BB-2DE1-BA8A-DF5DE570F4DD}"/>
              </a:ext>
            </a:extLst>
          </p:cNvPr>
          <p:cNvSpPr txBox="1"/>
          <p:nvPr/>
        </p:nvSpPr>
        <p:spPr>
          <a:xfrm>
            <a:off x="8092646" y="3898227"/>
            <a:ext cx="21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rgbClr val="888888"/>
                </a:solidFill>
                <a:effectLst/>
                <a:latin typeface="Arial" panose="020B0604020202020204" pitchFamily="34" charset="0"/>
              </a:rPr>
              <a:t>IBM Type 80 Card Sorter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78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8039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Elemente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 in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ordine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descrescatoare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317D7E-5C33-28C4-B13B-5A6B0A423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16291"/>
              </p:ext>
            </p:extLst>
          </p:nvPr>
        </p:nvGraphicFramePr>
        <p:xfrm>
          <a:off x="5165092" y="1605280"/>
          <a:ext cx="6339836" cy="422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453D7A-61A5-F162-E244-91D1101ACBE3}"/>
              </a:ext>
            </a:extLst>
          </p:cNvPr>
          <p:cNvSpPr txBox="1"/>
          <p:nvPr/>
        </p:nvSpPr>
        <p:spPr>
          <a:xfrm>
            <a:off x="386080" y="14102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Heap_sort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de: 8.3898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decat</a:t>
            </a:r>
            <a:r>
              <a:rPr lang="en-US" dirty="0"/>
              <a:t> merge sort </a:t>
            </a:r>
            <a:r>
              <a:rPr lang="en-US" dirty="0" err="1"/>
              <a:t>pentru</a:t>
            </a:r>
            <a:r>
              <a:rPr lang="en-US" dirty="0"/>
              <a:t> 10000000 </a:t>
            </a:r>
            <a:r>
              <a:rPr lang="en-US" dirty="0" err="1"/>
              <a:t>numere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media </a:t>
            </a:r>
            <a:r>
              <a:rPr lang="en-US" dirty="0" err="1"/>
              <a:t>geometrica</a:t>
            </a:r>
            <a:r>
              <a:rPr lang="en-US" dirty="0"/>
              <a:t> a </a:t>
            </a:r>
            <a:r>
              <a:rPr lang="en-US" dirty="0" err="1"/>
              <a:t>diferentelor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testelul</a:t>
            </a:r>
            <a:r>
              <a:rPr lang="en-US" dirty="0"/>
              <a:t> merge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testul</a:t>
            </a:r>
            <a:r>
              <a:rPr lang="en-US" dirty="0"/>
              <a:t> heap.</a:t>
            </a:r>
          </a:p>
        </p:txBody>
      </p:sp>
    </p:spTree>
    <p:extLst>
      <p:ext uri="{BB962C8B-B14F-4D97-AF65-F5344CB8AC3E}">
        <p14:creationId xmlns:p14="http://schemas.microsoft.com/office/powerpoint/2010/main" val="2821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32FED-EBD6-927F-84B4-CA0B45CC5228}"/>
              </a:ext>
            </a:extLst>
          </p:cNvPr>
          <p:cNvSpPr txBox="1"/>
          <p:nvPr/>
        </p:nvSpPr>
        <p:spPr>
          <a:xfrm>
            <a:off x="707366" y="414068"/>
            <a:ext cx="517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Elemente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deja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sortate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: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1317D7E-5C33-28C4-B13B-5A6B0A423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019429"/>
              </p:ext>
            </p:extLst>
          </p:nvPr>
        </p:nvGraphicFramePr>
        <p:xfrm>
          <a:off x="5266692" y="1645920"/>
          <a:ext cx="6339836" cy="422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BA3770-129F-5251-0121-B668C133C09C}"/>
              </a:ext>
            </a:extLst>
          </p:cNvPr>
          <p:cNvSpPr txBox="1"/>
          <p:nvPr/>
        </p:nvSpPr>
        <p:spPr>
          <a:xfrm>
            <a:off x="707366" y="15107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Heap_sort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de: 7.31753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decat</a:t>
            </a:r>
            <a:r>
              <a:rPr lang="en-US" dirty="0"/>
              <a:t> merge sort </a:t>
            </a:r>
            <a:r>
              <a:rPr lang="en-US" dirty="0" err="1"/>
              <a:t>pentru</a:t>
            </a:r>
            <a:r>
              <a:rPr lang="en-US" dirty="0"/>
              <a:t> 10000000 </a:t>
            </a:r>
            <a:r>
              <a:rPr lang="en-US" dirty="0" err="1"/>
              <a:t>numere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2A7C1-DF0C-7338-F5B2-9122B2740FAE}"/>
              </a:ext>
            </a:extLst>
          </p:cNvPr>
          <p:cNvSpPr txBox="1"/>
          <p:nvPr/>
        </p:nvSpPr>
        <p:spPr>
          <a:xfrm>
            <a:off x="707366" y="2466537"/>
            <a:ext cx="45593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</a:t>
            </a:r>
            <a:r>
              <a:rPr lang="en-US" dirty="0" err="1"/>
              <a:t>este</a:t>
            </a:r>
            <a:r>
              <a:rPr lang="en-US" dirty="0"/>
              <a:t> de: 40.9109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decat</a:t>
            </a:r>
            <a:r>
              <a:rPr lang="en-US" dirty="0"/>
              <a:t> heap sort </a:t>
            </a:r>
            <a:r>
              <a:rPr lang="en-US" dirty="0" err="1"/>
              <a:t>pentru</a:t>
            </a:r>
            <a:r>
              <a:rPr lang="en-US" dirty="0"/>
              <a:t> 10000 </a:t>
            </a:r>
            <a:r>
              <a:rPr lang="en-US" dirty="0" err="1"/>
              <a:t>numere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</a:t>
            </a:r>
            <a:r>
              <a:rPr lang="en-US" dirty="0" err="1"/>
              <a:t>este</a:t>
            </a:r>
            <a:r>
              <a:rPr lang="en-US" dirty="0"/>
              <a:t> de: 47.8714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decat</a:t>
            </a:r>
            <a:r>
              <a:rPr lang="en-US" dirty="0"/>
              <a:t> radix sort </a:t>
            </a:r>
            <a:r>
              <a:rPr lang="en-US" dirty="0" err="1"/>
              <a:t>pentru</a:t>
            </a:r>
            <a:r>
              <a:rPr lang="en-US" dirty="0"/>
              <a:t> 10000 </a:t>
            </a:r>
            <a:r>
              <a:rPr lang="en-US" dirty="0" err="1"/>
              <a:t>numere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</a:t>
            </a:r>
            <a:r>
              <a:rPr lang="en-US" dirty="0" err="1"/>
              <a:t>este</a:t>
            </a:r>
            <a:r>
              <a:rPr lang="en-US" dirty="0"/>
              <a:t> de: 46.841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decat</a:t>
            </a:r>
            <a:r>
              <a:rPr lang="en-US" dirty="0"/>
              <a:t> heap sort </a:t>
            </a:r>
            <a:r>
              <a:rPr lang="en-US" dirty="0" err="1"/>
              <a:t>pentru</a:t>
            </a:r>
            <a:r>
              <a:rPr lang="en-US" dirty="0"/>
              <a:t> 100000 </a:t>
            </a:r>
            <a:r>
              <a:rPr lang="en-US" dirty="0" err="1"/>
              <a:t>numere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</a:t>
            </a:r>
            <a:r>
              <a:rPr lang="en-US" dirty="0" err="1"/>
              <a:t>este</a:t>
            </a:r>
            <a:r>
              <a:rPr lang="en-US" dirty="0"/>
              <a:t> de: 40.6823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decat</a:t>
            </a:r>
            <a:r>
              <a:rPr lang="en-US" dirty="0"/>
              <a:t> radix sort </a:t>
            </a:r>
            <a:r>
              <a:rPr lang="en-US" dirty="0" err="1"/>
              <a:t>pentru</a:t>
            </a:r>
            <a:r>
              <a:rPr lang="en-US" dirty="0"/>
              <a:t> 100000 </a:t>
            </a:r>
            <a:r>
              <a:rPr lang="en-US" dirty="0" err="1"/>
              <a:t>numere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16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667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Walbaum Display</vt:lpstr>
      <vt:lpstr>RegattaVTI</vt:lpstr>
      <vt:lpstr>alogirtmi de sortare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iQit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Comparea alogirtmilor de sortare</dc:title>
  <dc:creator>mihai</dc:creator>
  <cp:lastModifiedBy>mihai</cp:lastModifiedBy>
  <cp:revision>3</cp:revision>
  <dcterms:created xsi:type="dcterms:W3CDTF">2023-03-19T13:29:15Z</dcterms:created>
  <dcterms:modified xsi:type="dcterms:W3CDTF">2023-03-19T21:49:42Z</dcterms:modified>
</cp:coreProperties>
</file>