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6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0" autoAdjust="0"/>
    <p:restoredTop sz="93060" autoAdjust="0"/>
  </p:normalViewPr>
  <p:slideViewPr>
    <p:cSldViewPr>
      <p:cViewPr varScale="1">
        <p:scale>
          <a:sx n="68" d="100"/>
          <a:sy n="68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7504" y="2213992"/>
            <a:ext cx="8900216" cy="186308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Diagnoza pentru sisteme infotainment in industria automotive</a:t>
            </a:r>
            <a:b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</a:br>
            <a:endParaRPr lang="ro-RO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3714"/>
            <a:ext cx="2960064" cy="721123"/>
          </a:xfrm>
          <a:prstGeom prst="rect">
            <a:avLst/>
          </a:prstGeom>
        </p:spPr>
      </p:pic>
      <p:cxnSp>
        <p:nvCxnSpPr>
          <p:cNvPr id="5" name="Straight Connector 7"/>
          <p:cNvCxnSpPr/>
          <p:nvPr/>
        </p:nvCxnSpPr>
        <p:spPr>
          <a:xfrm>
            <a:off x="179512" y="934837"/>
            <a:ext cx="5472608" cy="0"/>
          </a:xfrm>
          <a:prstGeom prst="line">
            <a:avLst/>
          </a:prstGeom>
          <a:ln w="57150">
            <a:solidFill>
              <a:srgbClr val="2022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67544" y="213714"/>
            <a:ext cx="3464836" cy="721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PROIECT DE DIPLOMĂ</a:t>
            </a:r>
          </a:p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UNIVERSITATEA POLITEHNICA TIMIȘOARA</a:t>
            </a: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9512" y="4683472"/>
            <a:ext cx="3592010" cy="1379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o-RO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COORDONATOR</a:t>
            </a:r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Conf. dr. </a:t>
            </a:r>
            <a:r>
              <a:rPr lang="en-US" sz="20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ing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 Lucian </a:t>
            </a:r>
            <a:r>
              <a:rPr lang="ro-RO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PRODAN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004048" y="4683472"/>
            <a:ext cx="3592010" cy="11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CANDIDAT</a:t>
            </a:r>
          </a:p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Mihai BĂDESCU</a:t>
            </a:r>
          </a:p>
          <a:p>
            <a:pPr algn="l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915816" y="5838629"/>
            <a:ext cx="3426106" cy="65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T</a:t>
            </a:r>
            <a:r>
              <a:rPr lang="ro-RO" sz="1800" dirty="0" smtClean="0">
                <a:latin typeface="Cambria" panose="02040503050406030204" pitchFamily="18" charset="0"/>
              </a:rPr>
              <a:t>IMIȘOARA</a:t>
            </a:r>
          </a:p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I</a:t>
            </a:r>
            <a:r>
              <a:rPr lang="ro-RO" sz="1800" dirty="0" smtClean="0">
                <a:latin typeface="Cambria" panose="02040503050406030204" pitchFamily="18" charset="0"/>
              </a:rPr>
              <a:t>UNIE </a:t>
            </a:r>
            <a:r>
              <a:rPr lang="ro-RO" sz="2000" dirty="0" smtClean="0">
                <a:latin typeface="Cambria" panose="02040503050406030204" pitchFamily="18" charset="0"/>
              </a:rPr>
              <a:t>2018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Testare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899592" y="119675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FILMULET CU TESTAREA PE HW PROJECT</a:t>
            </a:r>
            <a:endParaRPr lang="ro-RO" sz="4800" dirty="0"/>
          </a:p>
        </p:txBody>
      </p:sp>
      <p:sp>
        <p:nvSpPr>
          <p:cNvPr id="4" name="Buton acțiune: Pornire 3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Buton acțiune: Înainte sau Următorul 4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Buton acțiune: Înapoi sau Anteriorul 5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7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Concluzii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026" name="Picture 2" descr="C:\Users\HP\Desktop\poze_prezentare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1985">
            <a:off x="-92875" y="830629"/>
            <a:ext cx="4230252" cy="2025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8229">
            <a:off x="268338" y="3105358"/>
            <a:ext cx="4702576" cy="301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79987"/>
            <a:ext cx="3600400" cy="2374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1368">
            <a:off x="4976032" y="3697652"/>
            <a:ext cx="3947276" cy="2409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uton acțiune: Pornire 6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Buton acțiune: Înainte sau Următorul 7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Buton acțiune: Înapoi sau Anteriorul 8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0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/>
        </p:nvSpPr>
        <p:spPr>
          <a:xfrm>
            <a:off x="208924" y="1052736"/>
            <a:ext cx="8752864" cy="2310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ro-RO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</a:t>
            </a:r>
            <a:r>
              <a:rPr lang="ro-RO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Ț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</a:t>
            </a:r>
            <a:r>
              <a:rPr lang="ro-RO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5" descr="C:\Users\HP\Desktop\Buzuriu_Badescu\blue-thumbs-up-smile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167" r="99000">
                        <a14:backgroundMark x1="20000" y1="11404" x2="20000" y2="11404"/>
                        <a14:backgroundMark x1="24500" y1="12105" x2="24500" y2="12105"/>
                        <a14:backgroundMark x1="78667" y1="22105" x2="78667" y2="22105"/>
                        <a14:backgroundMark x1="23833" y1="86316" x2="23833" y2="86316"/>
                        <a14:backgroundMark x1="93000" y1="88596" x2="93000" y2="88596"/>
                        <a14:backgroundMark x1="7833" y1="14386" x2="7833" y2="143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2793957"/>
            <a:ext cx="2991640" cy="284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ector drept 52"/>
          <p:cNvCxnSpPr/>
          <p:nvPr/>
        </p:nvCxnSpPr>
        <p:spPr>
          <a:xfrm>
            <a:off x="7625743" y="5060904"/>
            <a:ext cx="1514448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/>
          <p:cNvCxnSpPr/>
          <p:nvPr/>
        </p:nvCxnSpPr>
        <p:spPr>
          <a:xfrm flipV="1">
            <a:off x="5783452" y="5060685"/>
            <a:ext cx="2026192" cy="98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>
            <a:off x="1584525" y="5048776"/>
            <a:ext cx="19793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1204196" y="4681094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7" name="Conector drept 6"/>
          <p:cNvCxnSpPr/>
          <p:nvPr/>
        </p:nvCxnSpPr>
        <p:spPr>
          <a:xfrm>
            <a:off x="0" y="5048776"/>
            <a:ext cx="15476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70464" y="4940763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or 8"/>
          <p:cNvSpPr/>
          <p:nvPr/>
        </p:nvSpPr>
        <p:spPr>
          <a:xfrm>
            <a:off x="1392177" y="4862004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" name="Tor 9"/>
          <p:cNvSpPr/>
          <p:nvPr/>
        </p:nvSpPr>
        <p:spPr>
          <a:xfrm>
            <a:off x="1300418" y="4764563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11" name="Conector drept 10"/>
          <p:cNvCxnSpPr/>
          <p:nvPr/>
        </p:nvCxnSpPr>
        <p:spPr>
          <a:xfrm flipV="1">
            <a:off x="1568057" y="5332988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93453" y="6200904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CasetăText 15"/>
          <p:cNvSpPr txBox="1"/>
          <p:nvPr/>
        </p:nvSpPr>
        <p:spPr>
          <a:xfrm>
            <a:off x="918009" y="4307940"/>
            <a:ext cx="125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’90 - ’99</a:t>
            </a:r>
          </a:p>
        </p:txBody>
      </p:sp>
      <p:sp>
        <p:nvSpPr>
          <p:cNvPr id="17" name="CasetăText 16"/>
          <p:cNvSpPr txBox="1"/>
          <p:nvPr/>
        </p:nvSpPr>
        <p:spPr>
          <a:xfrm>
            <a:off x="899592" y="6272912"/>
            <a:ext cx="167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39.2 </a:t>
            </a:r>
            <a:r>
              <a:rPr lang="en-US" dirty="0" smtClean="0"/>
              <a:t>mil </a:t>
            </a:r>
            <a:r>
              <a:rPr lang="en-US" dirty="0" err="1" smtClean="0"/>
              <a:t>buc</a:t>
            </a:r>
            <a:endParaRPr lang="ro-RO" dirty="0"/>
          </a:p>
        </p:txBody>
      </p:sp>
      <p:cxnSp>
        <p:nvCxnSpPr>
          <p:cNvPr id="18" name="Conector drept 17"/>
          <p:cNvCxnSpPr/>
          <p:nvPr/>
        </p:nvCxnSpPr>
        <p:spPr>
          <a:xfrm flipH="1">
            <a:off x="918009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rept 22"/>
          <p:cNvCxnSpPr>
            <a:endCxn id="55" idx="2"/>
          </p:cNvCxnSpPr>
          <p:nvPr/>
        </p:nvCxnSpPr>
        <p:spPr>
          <a:xfrm>
            <a:off x="3632417" y="5044955"/>
            <a:ext cx="2057110" cy="862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5400000">
            <a:off x="3252088" y="4677273"/>
            <a:ext cx="727722" cy="727722"/>
          </a:xfrm>
          <a:prstGeom prst="arc">
            <a:avLst>
              <a:gd name="adj1" fmla="val 5315238"/>
              <a:gd name="adj2" fmla="val 1073561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Oval 25"/>
          <p:cNvSpPr/>
          <p:nvPr/>
        </p:nvSpPr>
        <p:spPr>
          <a:xfrm>
            <a:off x="3518356" y="49369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Tor 26"/>
          <p:cNvSpPr/>
          <p:nvPr/>
        </p:nvSpPr>
        <p:spPr>
          <a:xfrm>
            <a:off x="3440069" y="48581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8" name="Tor 27"/>
          <p:cNvSpPr/>
          <p:nvPr/>
        </p:nvSpPr>
        <p:spPr>
          <a:xfrm>
            <a:off x="3348310" y="47607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29" name="Conector drept 28"/>
          <p:cNvCxnSpPr/>
          <p:nvPr/>
        </p:nvCxnSpPr>
        <p:spPr>
          <a:xfrm flipV="1">
            <a:off x="3609816" y="3846606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35212" y="37745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CasetăText 30"/>
          <p:cNvSpPr txBox="1"/>
          <p:nvPr/>
        </p:nvSpPr>
        <p:spPr>
          <a:xfrm>
            <a:off x="3172651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ro-RO" dirty="0"/>
          </a:p>
        </p:txBody>
      </p:sp>
      <p:sp>
        <p:nvSpPr>
          <p:cNvPr id="32" name="CasetăText 31"/>
          <p:cNvSpPr txBox="1"/>
          <p:nvPr/>
        </p:nvSpPr>
        <p:spPr>
          <a:xfrm>
            <a:off x="2783351" y="3419708"/>
            <a:ext cx="168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72.61 </a:t>
            </a:r>
            <a:r>
              <a:rPr lang="en-US" dirty="0" smtClean="0"/>
              <a:t>mil </a:t>
            </a:r>
            <a:r>
              <a:rPr lang="en-US" dirty="0" err="1" smtClean="0"/>
              <a:t>buc</a:t>
            </a:r>
            <a:endParaRPr lang="ro-RO" dirty="0"/>
          </a:p>
        </p:txBody>
      </p:sp>
      <p:cxnSp>
        <p:nvCxnSpPr>
          <p:cNvPr id="33" name="Conector drept 32"/>
          <p:cNvCxnSpPr/>
          <p:nvPr/>
        </p:nvCxnSpPr>
        <p:spPr>
          <a:xfrm flipH="1">
            <a:off x="3026522" y="342900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5423259" y="4685900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Oval 54"/>
          <p:cNvSpPr/>
          <p:nvPr/>
        </p:nvSpPr>
        <p:spPr>
          <a:xfrm>
            <a:off x="5689527" y="4945569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Tor 55"/>
          <p:cNvSpPr/>
          <p:nvPr/>
        </p:nvSpPr>
        <p:spPr>
          <a:xfrm>
            <a:off x="5611240" y="4866810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7" name="Tor 56"/>
          <p:cNvSpPr/>
          <p:nvPr/>
        </p:nvSpPr>
        <p:spPr>
          <a:xfrm>
            <a:off x="5519481" y="4769369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58" name="Conector drept 57"/>
          <p:cNvCxnSpPr/>
          <p:nvPr/>
        </p:nvCxnSpPr>
        <p:spPr>
          <a:xfrm flipV="1">
            <a:off x="5787120" y="5337794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712516" y="6205710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CasetăText 59"/>
          <p:cNvSpPr txBox="1"/>
          <p:nvPr/>
        </p:nvSpPr>
        <p:spPr>
          <a:xfrm>
            <a:off x="5327354" y="4316568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ro-RO" dirty="0"/>
          </a:p>
        </p:txBody>
      </p:sp>
      <p:sp>
        <p:nvSpPr>
          <p:cNvPr id="61" name="CasetăText 60"/>
          <p:cNvSpPr txBox="1"/>
          <p:nvPr/>
        </p:nvSpPr>
        <p:spPr>
          <a:xfrm>
            <a:off x="5004048" y="63000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79.02 </a:t>
            </a:r>
            <a:r>
              <a:rPr lang="en-US" dirty="0" smtClean="0"/>
              <a:t>mil </a:t>
            </a:r>
            <a:r>
              <a:rPr lang="en-US" dirty="0" err="1" smtClean="0"/>
              <a:t>buc</a:t>
            </a:r>
            <a:endParaRPr lang="ro-RO" dirty="0"/>
          </a:p>
        </p:txBody>
      </p:sp>
      <p:cxnSp>
        <p:nvCxnSpPr>
          <p:cNvPr id="62" name="Conector drept 61"/>
          <p:cNvCxnSpPr/>
          <p:nvPr/>
        </p:nvCxnSpPr>
        <p:spPr>
          <a:xfrm flipH="1">
            <a:off x="5129673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5400000">
            <a:off x="7429373" y="4689973"/>
            <a:ext cx="727722" cy="727722"/>
          </a:xfrm>
          <a:prstGeom prst="arc">
            <a:avLst>
              <a:gd name="adj1" fmla="val 5315238"/>
              <a:gd name="adj2" fmla="val 10730896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7695641" y="49496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Tor 64"/>
          <p:cNvSpPr/>
          <p:nvPr/>
        </p:nvSpPr>
        <p:spPr>
          <a:xfrm>
            <a:off x="7617354" y="48708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6" name="Tor 65"/>
          <p:cNvSpPr/>
          <p:nvPr/>
        </p:nvSpPr>
        <p:spPr>
          <a:xfrm>
            <a:off x="7525595" y="47734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67" name="Conector drept 66"/>
          <p:cNvCxnSpPr/>
          <p:nvPr/>
        </p:nvCxnSpPr>
        <p:spPr>
          <a:xfrm flipV="1">
            <a:off x="7792436" y="3854500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715192" y="37872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CasetăText 68"/>
          <p:cNvSpPr txBox="1"/>
          <p:nvPr/>
        </p:nvSpPr>
        <p:spPr>
          <a:xfrm>
            <a:off x="7349936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ro-RO" dirty="0"/>
          </a:p>
        </p:txBody>
      </p:sp>
      <p:sp>
        <p:nvSpPr>
          <p:cNvPr id="70" name="CasetăText 69"/>
          <p:cNvSpPr txBox="1"/>
          <p:nvPr/>
        </p:nvSpPr>
        <p:spPr>
          <a:xfrm>
            <a:off x="6952864" y="3429000"/>
            <a:ext cx="16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81.57 </a:t>
            </a:r>
            <a:r>
              <a:rPr lang="en-US" dirty="0" smtClean="0"/>
              <a:t>mil </a:t>
            </a:r>
            <a:r>
              <a:rPr lang="en-US" dirty="0" err="1" smtClean="0"/>
              <a:t>buc</a:t>
            </a:r>
            <a:endParaRPr lang="ro-RO" dirty="0"/>
          </a:p>
        </p:txBody>
      </p:sp>
      <p:cxnSp>
        <p:nvCxnSpPr>
          <p:cNvPr id="71" name="Conector drept 70"/>
          <p:cNvCxnSpPr/>
          <p:nvPr/>
        </p:nvCxnSpPr>
        <p:spPr>
          <a:xfrm flipH="1">
            <a:off x="7203807" y="345440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HP\Desktop\poze_prezentare\vw-group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60" y="519893"/>
            <a:ext cx="5070169" cy="242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poze_prezentare\Mercedes-Benz-logo-vector-free-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1654">
            <a:off x="-459776" y="1602028"/>
            <a:ext cx="2467215" cy="24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P\Desktop\poze_prezentare\toyota-logo-08A29AEE08-seeklogo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116">
            <a:off x="823630" y="1363170"/>
            <a:ext cx="1137093" cy="9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P\Desktop\poze_prezentare\Lexus_division_emblem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4306">
            <a:off x="7318822" y="1576039"/>
            <a:ext cx="1484103" cy="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P\Desktop\poze_prezentare\daihatsu-logo-A6249D607C-seeklogo.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136">
            <a:off x="1842261" y="3104545"/>
            <a:ext cx="876199" cy="72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HP\Desktop\poze_prezentare\hino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48" y="365836"/>
            <a:ext cx="981636" cy="8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HP\Desktop\poze_prezentare\2000px-Ford_Motor_Company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3386">
            <a:off x="4553153" y="3163860"/>
            <a:ext cx="2318727" cy="88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reptunghi 18"/>
          <p:cNvSpPr/>
          <p:nvPr/>
        </p:nvSpPr>
        <p:spPr>
          <a:xfrm>
            <a:off x="-141916" y="492632"/>
            <a:ext cx="46646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Pia</a:t>
            </a:r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ța auto globală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Buton acțiune: Pornire 1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Buton acțiune: Înainte sau Următorul 2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Buton acțiune: Înapoi sau Anteriorul 3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03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5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5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5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75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25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750"/>
                            </p:stCondLst>
                            <p:childTnLst>
                              <p:par>
                                <p:cTn id="1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25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75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0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25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75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7000"/>
                            </p:stCondLst>
                            <p:childTnLst>
                              <p:par>
                                <p:cTn id="1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725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7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75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80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25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500"/>
                            </p:stCondLst>
                            <p:childTnLst>
                              <p:par>
                                <p:cTn id="2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875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0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25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9500"/>
                            </p:stCondLst>
                            <p:childTnLst>
                              <p:par>
                                <p:cTn id="2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750"/>
                            </p:stCondLst>
                            <p:childTnLst>
                              <p:par>
                                <p:cTn id="2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25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24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63" grpId="0" animBg="1"/>
      <p:bldP spid="64" grpId="0" animBg="1"/>
      <p:bldP spid="65" grpId="0" animBg="1"/>
      <p:bldP spid="66" grpId="0" animBg="1"/>
      <p:bldP spid="68" grpId="0" animBg="1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395536" y="188640"/>
            <a:ext cx="8170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Tehnologia este în continuă dezvoltare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Picture 70" descr="C:\Users\uidq8672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9722"/>
            <a:ext cx="5061507" cy="2303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tăText 5"/>
          <p:cNvSpPr txBox="1"/>
          <p:nvPr/>
        </p:nvSpPr>
        <p:spPr>
          <a:xfrm>
            <a:off x="5436096" y="1629118"/>
            <a:ext cx="36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Cele trei noduri de bus ale vehiculelor din 1989 au devenit astăzi mai mult de </a:t>
            </a:r>
            <a:r>
              <a:rPr lang="ro-RO" dirty="0" smtClean="0"/>
              <a:t>70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Software-ul de bază se ridică la aproximativ 10 milioane de linii de cod de </a:t>
            </a:r>
            <a:r>
              <a:rPr lang="ro-RO" dirty="0" smtClean="0"/>
              <a:t>programare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O condiție </a:t>
            </a:r>
            <a:r>
              <a:rPr lang="ro-RO" dirty="0" smtClean="0"/>
              <a:t>inevitabi</a:t>
            </a:r>
            <a:r>
              <a:rPr lang="ro-RO" dirty="0" smtClean="0"/>
              <a:t>lă </a:t>
            </a:r>
            <a:r>
              <a:rPr lang="ro-RO" smtClean="0"/>
              <a:t>este implementarea unui </a:t>
            </a:r>
            <a:r>
              <a:rPr lang="ro-RO" dirty="0" smtClean="0"/>
              <a:t>mod de diagnoză chiar de </a:t>
            </a:r>
            <a:r>
              <a:rPr lang="ro-RO" dirty="0"/>
              <a:t>la începutul procesului de dezvoltare</a:t>
            </a:r>
          </a:p>
        </p:txBody>
      </p:sp>
      <p:sp>
        <p:nvSpPr>
          <p:cNvPr id="7" name="Oval 6"/>
          <p:cNvSpPr/>
          <p:nvPr/>
        </p:nvSpPr>
        <p:spPr>
          <a:xfrm>
            <a:off x="1258889" y="5067247"/>
            <a:ext cx="814375" cy="8143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8" name="Grupare 7"/>
          <p:cNvGrpSpPr/>
          <p:nvPr/>
        </p:nvGrpSpPr>
        <p:grpSpPr>
          <a:xfrm>
            <a:off x="378546" y="4503449"/>
            <a:ext cx="1206463" cy="563798"/>
            <a:chOff x="52855" y="3219326"/>
            <a:chExt cx="1386797" cy="648072"/>
          </a:xfrm>
        </p:grpSpPr>
        <p:cxnSp>
          <p:nvCxnSpPr>
            <p:cNvPr id="9" name="Conector drept 8"/>
            <p:cNvCxnSpPr/>
            <p:nvPr/>
          </p:nvCxnSpPr>
          <p:spPr>
            <a:xfrm flipH="1" flipV="1">
              <a:off x="1061610" y="3219326"/>
              <a:ext cx="378042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rept 9"/>
            <p:cNvCxnSpPr/>
            <p:nvPr/>
          </p:nvCxnSpPr>
          <p:spPr>
            <a:xfrm flipH="1">
              <a:off x="52855" y="3219326"/>
              <a:ext cx="101193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setăText 10"/>
          <p:cNvSpPr txBox="1"/>
          <p:nvPr/>
        </p:nvSpPr>
        <p:spPr>
          <a:xfrm>
            <a:off x="35496" y="4176070"/>
            <a:ext cx="1508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/>
              <a:t>detectare</a:t>
            </a:r>
          </a:p>
        </p:txBody>
      </p:sp>
      <p:pic>
        <p:nvPicPr>
          <p:cNvPr id="12" name="Picture 4" descr="C:\Users\HP\Desktop\poze_prezentare\c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00" y="5175627"/>
            <a:ext cx="523952" cy="5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2291456" y="4574432"/>
            <a:ext cx="788105" cy="7881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4" name="Grupare 13"/>
          <p:cNvGrpSpPr/>
          <p:nvPr/>
        </p:nvGrpSpPr>
        <p:grpSpPr>
          <a:xfrm>
            <a:off x="1567674" y="5362538"/>
            <a:ext cx="1117835" cy="898118"/>
            <a:chOff x="526676" y="3905642"/>
            <a:chExt cx="1838426" cy="1477073"/>
          </a:xfrm>
        </p:grpSpPr>
        <p:cxnSp>
          <p:nvCxnSpPr>
            <p:cNvPr id="15" name="Conector drept 14"/>
            <p:cNvCxnSpPr>
              <a:stCxn id="13" idx="4"/>
            </p:cNvCxnSpPr>
            <p:nvPr/>
          </p:nvCxnSpPr>
          <p:spPr>
            <a:xfrm flipH="1">
              <a:off x="1717032" y="3905642"/>
              <a:ext cx="648070" cy="14770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 flipH="1">
              <a:off x="526676" y="5376365"/>
              <a:ext cx="1196705" cy="6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setăText 16"/>
          <p:cNvSpPr txBox="1"/>
          <p:nvPr/>
        </p:nvSpPr>
        <p:spPr>
          <a:xfrm>
            <a:off x="1403232" y="5968267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o-RO" sz="1600" dirty="0" smtClean="0"/>
          </a:p>
          <a:p>
            <a:pPr algn="ctr"/>
            <a:r>
              <a:rPr lang="ro-RO" sz="1600" dirty="0"/>
              <a:t>raportare</a:t>
            </a:r>
          </a:p>
        </p:txBody>
      </p:sp>
      <p:pic>
        <p:nvPicPr>
          <p:cNvPr id="18" name="Picture 5" descr="C:\Users\HP\Desktop\poze_prezentare\engine-coola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83" y="4765363"/>
            <a:ext cx="335849" cy="33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3275856" y="5395742"/>
            <a:ext cx="601656" cy="607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21" name="Grupare 20"/>
          <p:cNvGrpSpPr/>
          <p:nvPr/>
        </p:nvGrpSpPr>
        <p:grpSpPr>
          <a:xfrm rot="7116614">
            <a:off x="3572964" y="4575051"/>
            <a:ext cx="990395" cy="939997"/>
            <a:chOff x="4476437" y="4650741"/>
            <a:chExt cx="1172932" cy="1102219"/>
          </a:xfrm>
        </p:grpSpPr>
        <p:cxnSp>
          <p:nvCxnSpPr>
            <p:cNvPr id="22" name="Conector drept 21"/>
            <p:cNvCxnSpPr/>
            <p:nvPr/>
          </p:nvCxnSpPr>
          <p:spPr>
            <a:xfrm rot="14483386" flipH="1" flipV="1">
              <a:off x="4005435" y="5121743"/>
              <a:ext cx="946222" cy="42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rept 22"/>
            <p:cNvCxnSpPr>
              <a:endCxn id="20" idx="0"/>
            </p:cNvCxnSpPr>
            <p:nvPr/>
          </p:nvCxnSpPr>
          <p:spPr>
            <a:xfrm rot="14483386" flipH="1">
              <a:off x="4966908" y="5070499"/>
              <a:ext cx="462895" cy="9020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9" descr="C:\Users\HP\Desktop\poze_prezentare\change-car-o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63" y="5506462"/>
            <a:ext cx="444288" cy="4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setăText 24"/>
          <p:cNvSpPr txBox="1"/>
          <p:nvPr/>
        </p:nvSpPr>
        <p:spPr>
          <a:xfrm>
            <a:off x="3778140" y="4311299"/>
            <a:ext cx="1178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timp real</a:t>
            </a:r>
            <a:endParaRPr lang="ro-RO" sz="1600" dirty="0"/>
          </a:p>
        </p:txBody>
      </p:sp>
      <p:sp>
        <p:nvSpPr>
          <p:cNvPr id="30" name="Oval 29"/>
          <p:cNvSpPr/>
          <p:nvPr/>
        </p:nvSpPr>
        <p:spPr>
          <a:xfrm>
            <a:off x="4549521" y="5033079"/>
            <a:ext cx="792088" cy="7920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Picture 8" descr="C:\Users\HP\Desktop\poze_prezentare\regulat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40" y="5171435"/>
            <a:ext cx="515376" cy="5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are 31"/>
          <p:cNvGrpSpPr/>
          <p:nvPr/>
        </p:nvGrpSpPr>
        <p:grpSpPr>
          <a:xfrm>
            <a:off x="5207401" y="5753029"/>
            <a:ext cx="1047105" cy="500772"/>
            <a:chOff x="4450517" y="5045303"/>
            <a:chExt cx="1047105" cy="500772"/>
          </a:xfrm>
        </p:grpSpPr>
        <p:cxnSp>
          <p:nvCxnSpPr>
            <p:cNvPr id="33" name="Conector drept 32"/>
            <p:cNvCxnSpPr/>
            <p:nvPr/>
          </p:nvCxnSpPr>
          <p:spPr>
            <a:xfrm>
              <a:off x="4450517" y="5045303"/>
              <a:ext cx="256663" cy="5007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33"/>
            <p:cNvCxnSpPr/>
            <p:nvPr/>
          </p:nvCxnSpPr>
          <p:spPr>
            <a:xfrm>
              <a:off x="4694480" y="5539429"/>
              <a:ext cx="80314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setăText 34"/>
          <p:cNvSpPr txBox="1"/>
          <p:nvPr/>
        </p:nvSpPr>
        <p:spPr>
          <a:xfrm>
            <a:off x="5172504" y="5968456"/>
            <a:ext cx="136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o-RO" sz="1600" dirty="0" smtClean="0"/>
          </a:p>
          <a:p>
            <a:pPr algn="ctr"/>
            <a:r>
              <a:rPr lang="ro-RO" sz="1600" dirty="0" smtClean="0"/>
              <a:t>remediere</a:t>
            </a:r>
            <a:endParaRPr lang="ro-RO" sz="1600" dirty="0"/>
          </a:p>
        </p:txBody>
      </p:sp>
      <p:sp>
        <p:nvSpPr>
          <p:cNvPr id="29" name="Buton acțiune: Pornire 28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Buton acțiune: Înainte sau Următorul 35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Buton acțiune: Înapoi sau Anteriorul 36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06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7" grpId="0"/>
      <p:bldP spid="20" grpId="0" animBg="1"/>
      <p:bldP spid="25" grpId="0"/>
      <p:bldP spid="30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 la fizic la virtual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052" name="Picture 4" descr="C:\Users\HP\Desktop\poze_prezentare\Volkswagen-Golf_I-1974-1024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P\Desktop\poze_prezentare\Volkswagen-Golf_R-2017-1024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8"/>
            <a:ext cx="547260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6121036" y="2204864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- Activare </a:t>
            </a:r>
            <a:r>
              <a:rPr lang="ro-RO" sz="2000" dirty="0" smtClean="0"/>
              <a:t>lumini ceață</a:t>
            </a:r>
            <a:endParaRPr lang="ro-RO" sz="2000" dirty="0"/>
          </a:p>
          <a:p>
            <a:r>
              <a:rPr lang="ro-RO" sz="2000" dirty="0"/>
              <a:t>- Avarii</a:t>
            </a:r>
          </a:p>
          <a:p>
            <a:r>
              <a:rPr lang="ro-RO" sz="2000" dirty="0"/>
              <a:t>- </a:t>
            </a:r>
            <a:r>
              <a:rPr lang="ro-RO" sz="2000" dirty="0" smtClean="0"/>
              <a:t>Radio</a:t>
            </a:r>
            <a:endParaRPr lang="ro-RO" sz="2000" dirty="0"/>
          </a:p>
          <a:p>
            <a:r>
              <a:rPr lang="ro-RO" sz="2000" dirty="0"/>
              <a:t>- Ventilator</a:t>
            </a:r>
          </a:p>
          <a:p>
            <a:r>
              <a:rPr lang="ro-RO" sz="2000" dirty="0"/>
              <a:t>- Poziție ventilație</a:t>
            </a:r>
          </a:p>
          <a:p>
            <a:r>
              <a:rPr lang="ro-RO" sz="2000" dirty="0"/>
              <a:t>- Temperatură</a:t>
            </a:r>
          </a:p>
        </p:txBody>
      </p:sp>
      <p:sp>
        <p:nvSpPr>
          <p:cNvPr id="12" name="CasetăText 11"/>
          <p:cNvSpPr txBox="1"/>
          <p:nvPr/>
        </p:nvSpPr>
        <p:spPr>
          <a:xfrm>
            <a:off x="6073913" y="2204864"/>
            <a:ext cx="2972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2000" dirty="0" smtClean="0"/>
              <a:t>- Music </a:t>
            </a:r>
            <a:r>
              <a:rPr lang="ro-RO" sz="2000" dirty="0"/>
              <a:t>player</a:t>
            </a:r>
          </a:p>
          <a:p>
            <a:pPr lvl="0"/>
            <a:r>
              <a:rPr lang="ro-RO" sz="2000" dirty="0" smtClean="0"/>
              <a:t>- Navigație</a:t>
            </a:r>
            <a:endParaRPr lang="ro-RO" sz="2000" dirty="0"/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bluetooth</a:t>
            </a:r>
            <a:r>
              <a:rPr lang="ro-RO" sz="2000" dirty="0"/>
              <a:t> cu telefonul mobil</a:t>
            </a:r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wi-fi</a:t>
            </a:r>
            <a:endParaRPr lang="ro-RO" sz="2000" dirty="0"/>
          </a:p>
          <a:p>
            <a:r>
              <a:rPr lang="ro-RO" sz="2000" dirty="0"/>
              <a:t>afișare informații mașină (consum carburant, presiunea în anvelope) </a:t>
            </a:r>
          </a:p>
        </p:txBody>
      </p:sp>
      <p:sp>
        <p:nvSpPr>
          <p:cNvPr id="7" name="Buton acțiune: Pornire 6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Buton acțiune: Înainte sau Următorul 7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Buton acțiune: Înapoi sau Anteriorul 8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9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Motivul și tema lucrării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pSp>
        <p:nvGrpSpPr>
          <p:cNvPr id="9" name="Grupare 8"/>
          <p:cNvGrpSpPr/>
          <p:nvPr/>
        </p:nvGrpSpPr>
        <p:grpSpPr>
          <a:xfrm>
            <a:off x="2613140" y="4219339"/>
            <a:ext cx="3960440" cy="2448272"/>
            <a:chOff x="1691680" y="2204864"/>
            <a:chExt cx="3960440" cy="2448272"/>
          </a:xfrm>
        </p:grpSpPr>
        <p:sp>
          <p:nvSpPr>
            <p:cNvPr id="2" name="Dreptunghi rotunjit 1"/>
            <p:cNvSpPr/>
            <p:nvPr/>
          </p:nvSpPr>
          <p:spPr>
            <a:xfrm>
              <a:off x="1691680" y="2204864"/>
              <a:ext cx="3960440" cy="2448272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5" name="Conector drept 4"/>
            <p:cNvCxnSpPr/>
            <p:nvPr/>
          </p:nvCxnSpPr>
          <p:spPr>
            <a:xfrm>
              <a:off x="1691680" y="4149080"/>
              <a:ext cx="396044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HP\Desktop\poze_prezentare\power-butt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18916" y="4275471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Dreptunghi rotunjit 6"/>
            <p:cNvSpPr/>
            <p:nvPr/>
          </p:nvSpPr>
          <p:spPr>
            <a:xfrm>
              <a:off x="2267744" y="4283742"/>
              <a:ext cx="3024336" cy="21602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8" name="Dreptunghi rotunjit 7"/>
            <p:cNvSpPr/>
            <p:nvPr/>
          </p:nvSpPr>
          <p:spPr>
            <a:xfrm>
              <a:off x="1800929" y="2324336"/>
              <a:ext cx="3734923" cy="173067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0" name="CasetăText 9"/>
          <p:cNvSpPr txBox="1"/>
          <p:nvPr/>
        </p:nvSpPr>
        <p:spPr>
          <a:xfrm>
            <a:off x="772274" y="1628800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Înlocuirea </a:t>
            </a:r>
            <a:r>
              <a:rPr lang="ro-RO" dirty="0"/>
              <a:t>microcontrolerul butonului </a:t>
            </a:r>
            <a:r>
              <a:rPr lang="ro-RO" dirty="0" smtClean="0"/>
              <a:t>tactil, </a:t>
            </a:r>
            <a:r>
              <a:rPr lang="ro-RO" dirty="0" err="1"/>
              <a:t>Cypress</a:t>
            </a:r>
            <a:r>
              <a:rPr lang="ro-RO" dirty="0"/>
              <a:t> </a:t>
            </a:r>
            <a:r>
              <a:rPr lang="ro-RO" dirty="0" smtClean="0"/>
              <a:t>PSoC4, </a:t>
            </a:r>
            <a:r>
              <a:rPr lang="ro-RO" dirty="0"/>
              <a:t>de pe panoul de </a:t>
            </a:r>
            <a:r>
              <a:rPr lang="ro-RO" dirty="0" smtClean="0"/>
              <a:t>control, cu </a:t>
            </a:r>
            <a:r>
              <a:rPr lang="ro-RO" dirty="0"/>
              <a:t>microcontrolerul </a:t>
            </a:r>
            <a:r>
              <a:rPr lang="ro-RO" dirty="0" err="1"/>
              <a:t>Atmel</a:t>
            </a:r>
            <a:r>
              <a:rPr lang="ro-RO" dirty="0"/>
              <a:t> </a:t>
            </a:r>
            <a:r>
              <a:rPr lang="ro-RO" dirty="0" err="1"/>
              <a:t>AT-Tiny</a:t>
            </a:r>
            <a:r>
              <a:rPr lang="ro-RO" dirty="0"/>
              <a:t> </a:t>
            </a:r>
            <a:r>
              <a:rPr lang="ro-RO" dirty="0" smtClean="0"/>
              <a:t>T16160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D</a:t>
            </a:r>
            <a:r>
              <a:rPr lang="ro-RO" dirty="0" smtClean="0"/>
              <a:t>river-ul controlerului </a:t>
            </a:r>
            <a:r>
              <a:rPr lang="ro-RO" dirty="0"/>
              <a:t>gazdă (</a:t>
            </a:r>
            <a:r>
              <a:rPr lang="ro-RO" dirty="0" err="1"/>
              <a:t>host</a:t>
            </a:r>
            <a:r>
              <a:rPr lang="ro-RO" dirty="0"/>
              <a:t> controller) nu trebuie să sufere nici o modificare</a:t>
            </a:r>
          </a:p>
        </p:txBody>
      </p:sp>
      <p:pic>
        <p:nvPicPr>
          <p:cNvPr id="1027" name="Picture 3" descr="C:\Users\HP\Desktop\poze_prezentare\chi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08" y="4783846"/>
            <a:ext cx="819743" cy="8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poze_prezentare\chip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35" y="4784001"/>
            <a:ext cx="840291" cy="8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poze_prezentare\chip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2" y="4804704"/>
            <a:ext cx="798885" cy="79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are 19"/>
          <p:cNvGrpSpPr/>
          <p:nvPr/>
        </p:nvGrpSpPr>
        <p:grpSpPr>
          <a:xfrm>
            <a:off x="3888394" y="4858617"/>
            <a:ext cx="1224136" cy="345530"/>
            <a:chOff x="3775720" y="1739478"/>
            <a:chExt cx="1224136" cy="345530"/>
          </a:xfrm>
        </p:grpSpPr>
        <p:cxnSp>
          <p:nvCxnSpPr>
            <p:cNvPr id="12" name="Conector drept cu săgeată 11"/>
            <p:cNvCxnSpPr/>
            <p:nvPr/>
          </p:nvCxnSpPr>
          <p:spPr>
            <a:xfrm>
              <a:off x="3775720" y="2085008"/>
              <a:ext cx="1224136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tăText 13"/>
            <p:cNvSpPr txBox="1"/>
            <p:nvPr/>
          </p:nvSpPr>
          <p:spPr>
            <a:xfrm>
              <a:off x="4091407" y="1739478"/>
              <a:ext cx="592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TWI</a:t>
              </a:r>
              <a:endParaRPr lang="ro-R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6" name="Conector drept cu săgeată 15"/>
          <p:cNvCxnSpPr>
            <a:stCxn id="17" idx="3"/>
          </p:cNvCxnSpPr>
          <p:nvPr/>
        </p:nvCxnSpPr>
        <p:spPr>
          <a:xfrm flipV="1">
            <a:off x="1670198" y="5603589"/>
            <a:ext cx="1170178" cy="375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tăText 16"/>
          <p:cNvSpPr txBox="1"/>
          <p:nvPr/>
        </p:nvSpPr>
        <p:spPr>
          <a:xfrm>
            <a:off x="950118" y="57942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HC</a:t>
            </a:r>
            <a:endParaRPr lang="ro-RO" b="1" dirty="0"/>
          </a:p>
        </p:txBody>
      </p:sp>
      <p:cxnSp>
        <p:nvCxnSpPr>
          <p:cNvPr id="22" name="Conector drept cu săgeată 21"/>
          <p:cNvCxnSpPr>
            <a:stCxn id="25" idx="1"/>
          </p:cNvCxnSpPr>
          <p:nvPr/>
        </p:nvCxnSpPr>
        <p:spPr>
          <a:xfrm flipH="1" flipV="1">
            <a:off x="6293439" y="5603589"/>
            <a:ext cx="1055402" cy="375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tăText 24"/>
          <p:cNvSpPr txBox="1"/>
          <p:nvPr/>
        </p:nvSpPr>
        <p:spPr>
          <a:xfrm>
            <a:off x="7348841" y="57942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TC</a:t>
            </a:r>
            <a:endParaRPr lang="ro-RO" b="1" dirty="0"/>
          </a:p>
        </p:txBody>
      </p:sp>
      <p:grpSp>
        <p:nvGrpSpPr>
          <p:cNvPr id="23" name="Grupare 22"/>
          <p:cNvGrpSpPr/>
          <p:nvPr/>
        </p:nvGrpSpPr>
        <p:grpSpPr>
          <a:xfrm>
            <a:off x="22450" y="778097"/>
            <a:ext cx="4210165" cy="3339157"/>
            <a:chOff x="177623" y="3347700"/>
            <a:chExt cx="4210165" cy="3339157"/>
          </a:xfrm>
        </p:grpSpPr>
        <p:grpSp>
          <p:nvGrpSpPr>
            <p:cNvPr id="18" name="Grupare 17"/>
            <p:cNvGrpSpPr/>
            <p:nvPr/>
          </p:nvGrpSpPr>
          <p:grpSpPr>
            <a:xfrm>
              <a:off x="192749" y="3730595"/>
              <a:ext cx="4195039" cy="2956262"/>
              <a:chOff x="192749" y="3730595"/>
              <a:chExt cx="4195039" cy="2956262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749" y="3730595"/>
                <a:ext cx="4149989" cy="295626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Oval 12"/>
              <p:cNvSpPr/>
              <p:nvPr/>
            </p:nvSpPr>
            <p:spPr>
              <a:xfrm>
                <a:off x="3243250" y="6323243"/>
                <a:ext cx="1144538" cy="299509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</p:grpSp>
        <p:sp>
          <p:nvSpPr>
            <p:cNvPr id="19" name="CasetăText 18"/>
            <p:cNvSpPr txBox="1"/>
            <p:nvPr/>
          </p:nvSpPr>
          <p:spPr>
            <a:xfrm>
              <a:off x="177623" y="3347700"/>
              <a:ext cx="1786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dirty="0" smtClean="0"/>
                <a:t>CYPRESS </a:t>
              </a:r>
              <a:r>
                <a:rPr lang="ro-RO" dirty="0" err="1" smtClean="0"/>
                <a:t>PSoC</a:t>
              </a:r>
              <a:endParaRPr lang="ro-RO" dirty="0"/>
            </a:p>
          </p:txBody>
        </p:sp>
      </p:grpSp>
      <p:grpSp>
        <p:nvGrpSpPr>
          <p:cNvPr id="26" name="Grupare 25"/>
          <p:cNvGrpSpPr/>
          <p:nvPr/>
        </p:nvGrpSpPr>
        <p:grpSpPr>
          <a:xfrm>
            <a:off x="4538335" y="834971"/>
            <a:ext cx="4559320" cy="3235676"/>
            <a:chOff x="4477176" y="3315434"/>
            <a:chExt cx="4559320" cy="3235676"/>
          </a:xfrm>
        </p:grpSpPr>
        <p:grpSp>
          <p:nvGrpSpPr>
            <p:cNvPr id="15" name="Grupare 14"/>
            <p:cNvGrpSpPr/>
            <p:nvPr/>
          </p:nvGrpSpPr>
          <p:grpSpPr>
            <a:xfrm>
              <a:off x="4477176" y="3761139"/>
              <a:ext cx="4559320" cy="2789971"/>
              <a:chOff x="4477176" y="3761139"/>
              <a:chExt cx="4559320" cy="2789971"/>
            </a:xfrm>
          </p:grpSpPr>
          <p:pic>
            <p:nvPicPr>
              <p:cNvPr id="11" name="Picture 4" descr="C:\Users\HP\Desktop\poze_prezentare\Imagine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176" y="3761139"/>
                <a:ext cx="4434589" cy="278997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Oval 23"/>
              <p:cNvSpPr/>
              <p:nvPr/>
            </p:nvSpPr>
            <p:spPr>
              <a:xfrm>
                <a:off x="8075622" y="4544251"/>
                <a:ext cx="960874" cy="299509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</p:grpSp>
        <p:sp>
          <p:nvSpPr>
            <p:cNvPr id="29" name="CasetăText 28"/>
            <p:cNvSpPr txBox="1"/>
            <p:nvPr/>
          </p:nvSpPr>
          <p:spPr>
            <a:xfrm>
              <a:off x="7084694" y="3315434"/>
              <a:ext cx="1786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RO" dirty="0" smtClean="0"/>
                <a:t>ATMEL AT-TINY</a:t>
              </a:r>
              <a:endParaRPr lang="ro-RO" dirty="0"/>
            </a:p>
          </p:txBody>
        </p:sp>
      </p:grpSp>
      <p:sp>
        <p:nvSpPr>
          <p:cNvPr id="30" name="Buton acțiune: Pornire 29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Buton acțiune: Înainte sau Următorul 30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Buton acțiune: Înapoi sau Anteriorul 31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45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7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332656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</a:t>
            </a:r>
            <a:r>
              <a:rPr lang="ro-RO" sz="36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mplementarea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diagnozei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154962" y="1533932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Protocol de comunicare TWI (</a:t>
            </a:r>
            <a:r>
              <a:rPr lang="ro-RO" dirty="0" err="1" smtClean="0"/>
              <a:t>two</a:t>
            </a:r>
            <a:r>
              <a:rPr lang="ro-RO" dirty="0" smtClean="0"/>
              <a:t> </a:t>
            </a:r>
            <a:r>
              <a:rPr lang="ro-RO" dirty="0" err="1" smtClean="0"/>
              <a:t>wire</a:t>
            </a:r>
            <a:r>
              <a:rPr lang="ro-RO" dirty="0" smtClean="0"/>
              <a:t> </a:t>
            </a:r>
            <a:r>
              <a:rPr lang="ro-RO" dirty="0" err="1" smtClean="0"/>
              <a:t>interface</a:t>
            </a:r>
            <a:r>
              <a:rPr lang="ro-RO" dirty="0" smtClean="0"/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Diverse comenzi de diagnoză (ex. informațiile dispozitivului, starea butonului)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Implementare din perspectiva Slave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</p:txBody>
      </p:sp>
      <p:sp>
        <p:nvSpPr>
          <p:cNvPr id="5" name="Buton acțiune: Pornire 4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Buton acțiune: Înainte sau Următorul 5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Buton acțiune: Înapoi sau Anteriorul 6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8" name="Grupare 7"/>
          <p:cNvGrpSpPr/>
          <p:nvPr/>
        </p:nvGrpSpPr>
        <p:grpSpPr>
          <a:xfrm>
            <a:off x="1725238" y="2708920"/>
            <a:ext cx="5068360" cy="3964098"/>
            <a:chOff x="1725238" y="2708920"/>
            <a:chExt cx="5068360" cy="39640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238" y="2708920"/>
              <a:ext cx="5068360" cy="396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CasetăText 3"/>
            <p:cNvSpPr txBox="1"/>
            <p:nvPr/>
          </p:nvSpPr>
          <p:spPr>
            <a:xfrm>
              <a:off x="1725238" y="2760744"/>
              <a:ext cx="2952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DIAGRAMA DE DESIGN A SISTEMULUI</a:t>
              </a:r>
              <a:endParaRPr lang="ro-RO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0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51" name="Dreptunghi rotunjit 2050"/>
          <p:cNvSpPr/>
          <p:nvPr/>
        </p:nvSpPr>
        <p:spPr>
          <a:xfrm>
            <a:off x="3208506" y="2215584"/>
            <a:ext cx="5467950" cy="402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2054" name="Oval 2053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55" name="Dreptunghi rotunjit 2054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2057" name="Conector drept cu săgeată 2056"/>
          <p:cNvCxnSpPr/>
          <p:nvPr/>
        </p:nvCxnSpPr>
        <p:spPr>
          <a:xfrm>
            <a:off x="2564213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reptunghi rotunjit 41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ADRESĂ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46" name="Conector drept cu săgeată 45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reptunghi rotunjit 48"/>
          <p:cNvSpPr/>
          <p:nvPr/>
        </p:nvSpPr>
        <p:spPr>
          <a:xfrm>
            <a:off x="5087658" y="2622223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Pregătire comunicare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2064" name="Conector drept cu săgeată 2063"/>
          <p:cNvCxnSpPr>
            <a:stCxn id="49" idx="2"/>
          </p:cNvCxnSpPr>
          <p:nvPr/>
        </p:nvCxnSpPr>
        <p:spPr>
          <a:xfrm>
            <a:off x="5942481" y="314096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Romb 2065"/>
          <p:cNvSpPr/>
          <p:nvPr/>
        </p:nvSpPr>
        <p:spPr>
          <a:xfrm>
            <a:off x="4680493" y="3717032"/>
            <a:ext cx="2520280" cy="79208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Verificare direcție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067" name="Săgeată în U 2066"/>
          <p:cNvSpPr/>
          <p:nvPr/>
        </p:nvSpPr>
        <p:spPr>
          <a:xfrm rot="3056432">
            <a:off x="7658365" y="1006604"/>
            <a:ext cx="1649321" cy="1488631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54" name="Grupare 53"/>
          <p:cNvGrpSpPr/>
          <p:nvPr/>
        </p:nvGrpSpPr>
        <p:grpSpPr>
          <a:xfrm>
            <a:off x="7200773" y="4113076"/>
            <a:ext cx="720080" cy="914400"/>
            <a:chOff x="7200773" y="4113076"/>
            <a:chExt cx="720080" cy="914400"/>
          </a:xfrm>
        </p:grpSpPr>
        <p:cxnSp>
          <p:nvCxnSpPr>
            <p:cNvPr id="63" name="Conector drept 62"/>
            <p:cNvCxnSpPr/>
            <p:nvPr/>
          </p:nvCxnSpPr>
          <p:spPr>
            <a:xfrm flipH="1">
              <a:off x="720077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rept cu săgeată 67"/>
            <p:cNvCxnSpPr/>
            <p:nvPr/>
          </p:nvCxnSpPr>
          <p:spPr>
            <a:xfrm>
              <a:off x="792085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drept cu săgeată 68"/>
          <p:cNvCxnSpPr/>
          <p:nvPr/>
        </p:nvCxnSpPr>
        <p:spPr>
          <a:xfrm>
            <a:off x="5940633" y="4509120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reptunghi rotunjit 69"/>
          <p:cNvSpPr/>
          <p:nvPr/>
        </p:nvSpPr>
        <p:spPr>
          <a:xfrm>
            <a:off x="5085810" y="5085184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Trimitere ACK</a:t>
            </a:r>
            <a:endParaRPr lang="ro-RO" dirty="0">
              <a:solidFill>
                <a:schemeClr val="tx1"/>
              </a:solidFill>
            </a:endParaRPr>
          </a:p>
        </p:txBody>
      </p:sp>
      <p:grpSp>
        <p:nvGrpSpPr>
          <p:cNvPr id="56" name="Grupare 55"/>
          <p:cNvGrpSpPr/>
          <p:nvPr/>
        </p:nvGrpSpPr>
        <p:grpSpPr>
          <a:xfrm>
            <a:off x="3960413" y="4113076"/>
            <a:ext cx="720080" cy="914400"/>
            <a:chOff x="3960413" y="4113076"/>
            <a:chExt cx="720080" cy="914400"/>
          </a:xfrm>
        </p:grpSpPr>
        <p:cxnSp>
          <p:nvCxnSpPr>
            <p:cNvPr id="67" name="Conector drept cu săgeată 66"/>
            <p:cNvCxnSpPr/>
            <p:nvPr/>
          </p:nvCxnSpPr>
          <p:spPr>
            <a:xfrm>
              <a:off x="396041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Conector drept 2073"/>
            <p:cNvCxnSpPr>
              <a:stCxn id="2066" idx="1"/>
            </p:cNvCxnSpPr>
            <p:nvPr/>
          </p:nvCxnSpPr>
          <p:spPr>
            <a:xfrm flipH="1">
              <a:off x="396041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8" name="CasetăText 2077"/>
          <p:cNvSpPr txBox="1"/>
          <p:nvPr/>
        </p:nvSpPr>
        <p:spPr>
          <a:xfrm>
            <a:off x="3816397" y="3717032"/>
            <a:ext cx="100811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o-RO" sz="1100" dirty="0" smtClean="0"/>
              <a:t>Master vrea sa citească</a:t>
            </a:r>
            <a:endParaRPr lang="ro-RO" sz="1100" dirty="0"/>
          </a:p>
        </p:txBody>
      </p:sp>
      <p:sp>
        <p:nvSpPr>
          <p:cNvPr id="72" name="CasetăText 71"/>
          <p:cNvSpPr txBox="1"/>
          <p:nvPr/>
        </p:nvSpPr>
        <p:spPr>
          <a:xfrm>
            <a:off x="7200773" y="368218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 smtClean="0"/>
              <a:t>Master vrea sa scrie</a:t>
            </a:r>
            <a:endParaRPr lang="ro-RO" sz="1100" dirty="0"/>
          </a:p>
        </p:txBody>
      </p:sp>
      <p:sp>
        <p:nvSpPr>
          <p:cNvPr id="73" name="Dreptunghi rotunjit 72"/>
          <p:cNvSpPr/>
          <p:nvPr/>
        </p:nvSpPr>
        <p:spPr>
          <a:xfrm>
            <a:off x="342498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Apelul </a:t>
            </a:r>
            <a:r>
              <a:rPr lang="ro-RO" sz="1100" dirty="0" err="1" smtClean="0">
                <a:solidFill>
                  <a:schemeClr val="tx1"/>
                </a:solidFill>
              </a:rPr>
              <a:t>fcț</a:t>
            </a:r>
            <a:r>
              <a:rPr lang="ro-RO" sz="1100" dirty="0" smtClean="0">
                <a:solidFill>
                  <a:schemeClr val="tx1"/>
                </a:solidFill>
              </a:rPr>
              <a:t>.  interpretare comanda scriere (slave)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74" name="Dreptunghi rotunjit 73"/>
          <p:cNvSpPr/>
          <p:nvPr/>
        </p:nvSpPr>
        <p:spPr>
          <a:xfrm>
            <a:off x="738542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Setăm starea sistemului la RECEIVE FROM MASTER</a:t>
            </a:r>
            <a:endParaRPr lang="ro-RO" sz="1100" dirty="0">
              <a:solidFill>
                <a:schemeClr val="tx1"/>
              </a:solidFill>
            </a:endParaRPr>
          </a:p>
        </p:txBody>
      </p:sp>
      <p:grpSp>
        <p:nvGrpSpPr>
          <p:cNvPr id="51" name="Grupare 50"/>
          <p:cNvGrpSpPr/>
          <p:nvPr/>
        </p:nvGrpSpPr>
        <p:grpSpPr>
          <a:xfrm>
            <a:off x="2649711" y="4126964"/>
            <a:ext cx="775278" cy="1397418"/>
            <a:chOff x="2649711" y="4126964"/>
            <a:chExt cx="775278" cy="1397418"/>
          </a:xfrm>
        </p:grpSpPr>
        <p:cxnSp>
          <p:nvCxnSpPr>
            <p:cNvPr id="32" name="Conector drept 31"/>
            <p:cNvCxnSpPr>
              <a:stCxn id="73" idx="1"/>
            </p:cNvCxnSpPr>
            <p:nvPr/>
          </p:nvCxnSpPr>
          <p:spPr>
            <a:xfrm flipH="1">
              <a:off x="2952301" y="5524382"/>
              <a:ext cx="4726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33"/>
            <p:cNvCxnSpPr/>
            <p:nvPr/>
          </p:nvCxnSpPr>
          <p:spPr>
            <a:xfrm flipH="1" flipV="1">
              <a:off x="2932980" y="4126964"/>
              <a:ext cx="19321" cy="13974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rept cu săgeată 35"/>
            <p:cNvCxnSpPr/>
            <p:nvPr/>
          </p:nvCxnSpPr>
          <p:spPr>
            <a:xfrm flipH="1">
              <a:off x="2649711" y="4126964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Dreptunghi rotunjit 36"/>
          <p:cNvSpPr/>
          <p:nvPr/>
        </p:nvSpPr>
        <p:spPr>
          <a:xfrm>
            <a:off x="107504" y="2204455"/>
            <a:ext cx="2556765" cy="40328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Oval 37"/>
          <p:cNvSpPr/>
          <p:nvPr/>
        </p:nvSpPr>
        <p:spPr>
          <a:xfrm>
            <a:off x="1547664" y="3843045"/>
            <a:ext cx="1008111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Comandă de la Master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95536" y="237609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Informații dispozitiv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5536" y="330298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Stare buton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95536" y="534455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Citește întregul bloc EPROM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95536" y="4383104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Trimite sumă control</a:t>
            </a:r>
            <a:endParaRPr lang="ro-RO" sz="800" dirty="0">
              <a:solidFill>
                <a:schemeClr val="tx1"/>
              </a:solidFill>
            </a:endParaRPr>
          </a:p>
        </p:txBody>
      </p:sp>
      <p:grpSp>
        <p:nvGrpSpPr>
          <p:cNvPr id="53" name="Grupare 52"/>
          <p:cNvGrpSpPr/>
          <p:nvPr/>
        </p:nvGrpSpPr>
        <p:grpSpPr>
          <a:xfrm>
            <a:off x="1328039" y="2646125"/>
            <a:ext cx="727280" cy="1196920"/>
            <a:chOff x="1328039" y="2646125"/>
            <a:chExt cx="727280" cy="1196920"/>
          </a:xfrm>
        </p:grpSpPr>
        <p:cxnSp>
          <p:nvCxnSpPr>
            <p:cNvPr id="40" name="Conector drept 39"/>
            <p:cNvCxnSpPr>
              <a:stCxn id="38" idx="0"/>
            </p:cNvCxnSpPr>
            <p:nvPr/>
          </p:nvCxnSpPr>
          <p:spPr>
            <a:xfrm flipH="1" flipV="1">
              <a:off x="2051719" y="2646125"/>
              <a:ext cx="1" cy="1196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rept cu săgeată 43"/>
            <p:cNvCxnSpPr/>
            <p:nvPr/>
          </p:nvCxnSpPr>
          <p:spPr>
            <a:xfrm flipH="1">
              <a:off x="1328039" y="2646125"/>
              <a:ext cx="72728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 drept cu săgeată 91"/>
          <p:cNvCxnSpPr>
            <a:stCxn id="38" idx="1"/>
          </p:cNvCxnSpPr>
          <p:nvPr/>
        </p:nvCxnSpPr>
        <p:spPr>
          <a:xfrm flipH="1" flipV="1">
            <a:off x="1331641" y="3573015"/>
            <a:ext cx="363657" cy="349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rept cu săgeată 93"/>
          <p:cNvCxnSpPr>
            <a:stCxn id="38" idx="3"/>
          </p:cNvCxnSpPr>
          <p:nvPr/>
        </p:nvCxnSpPr>
        <p:spPr>
          <a:xfrm flipH="1">
            <a:off x="1331640" y="4304014"/>
            <a:ext cx="363658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are 51"/>
          <p:cNvGrpSpPr/>
          <p:nvPr/>
        </p:nvGrpSpPr>
        <p:grpSpPr>
          <a:xfrm>
            <a:off x="1331639" y="4387897"/>
            <a:ext cx="720079" cy="1208889"/>
            <a:chOff x="1331639" y="4387897"/>
            <a:chExt cx="720079" cy="1208889"/>
          </a:xfrm>
        </p:grpSpPr>
        <p:cxnSp>
          <p:nvCxnSpPr>
            <p:cNvPr id="96" name="Conector drept 95"/>
            <p:cNvCxnSpPr/>
            <p:nvPr/>
          </p:nvCxnSpPr>
          <p:spPr>
            <a:xfrm flipH="1" flipV="1">
              <a:off x="2051717" y="4387897"/>
              <a:ext cx="1" cy="1208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rept cu săgeată 96"/>
            <p:cNvCxnSpPr/>
            <p:nvPr/>
          </p:nvCxnSpPr>
          <p:spPr>
            <a:xfrm flipH="1">
              <a:off x="1331639" y="5593711"/>
              <a:ext cx="720079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Buton acțiune: Pornire 42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Buton acțiune: Înainte sau Următorul 44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Buton acțiune: Înapoi sau Anteriorul 46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5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0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4" grpId="0" animBg="1"/>
      <p:bldP spid="2055" grpId="0" animBg="1"/>
      <p:bldP spid="42" grpId="0" animBg="1"/>
      <p:bldP spid="49" grpId="0" animBg="1"/>
      <p:bldP spid="2066" grpId="0" animBg="1"/>
      <p:bldP spid="2067" grpId="0" animBg="1"/>
      <p:bldP spid="70" grpId="0" animBg="1"/>
      <p:bldP spid="2078" grpId="0"/>
      <p:bldP spid="72" grpId="0"/>
      <p:bldP spid="73" grpId="0" animBg="1"/>
      <p:bldP spid="74" grpId="0" animBg="1"/>
      <p:bldP spid="37" grpId="0" animBg="1"/>
      <p:bldP spid="38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1259632" y="2215584"/>
            <a:ext cx="6624736" cy="4145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rotunjit 5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7" name="Conector drept cu săgeată 6"/>
          <p:cNvCxnSpPr>
            <a:stCxn id="5" idx="6"/>
            <a:endCxn id="6" idx="1"/>
          </p:cNvCxnSpPr>
          <p:nvPr/>
        </p:nvCxnSpPr>
        <p:spPr>
          <a:xfrm>
            <a:off x="2555776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reptunghi rotunjit 7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DATE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9" name="Conector drept cu săgeată 8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 11"/>
          <p:cNvSpPr/>
          <p:nvPr/>
        </p:nvSpPr>
        <p:spPr>
          <a:xfrm>
            <a:off x="4176437" y="2303756"/>
            <a:ext cx="2520280" cy="80800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 smtClean="0">
                <a:solidFill>
                  <a:schemeClr val="tx1"/>
                </a:solidFill>
              </a:rPr>
              <a:t>TWI BUFFER IS FULL?</a:t>
            </a:r>
            <a:endParaRPr lang="ro-RO" sz="1600" dirty="0">
              <a:solidFill>
                <a:schemeClr val="tx1"/>
              </a:solidFill>
            </a:endParaRPr>
          </a:p>
        </p:txBody>
      </p:sp>
      <p:sp>
        <p:nvSpPr>
          <p:cNvPr id="13" name="Săgeată în U 12"/>
          <p:cNvSpPr/>
          <p:nvPr/>
        </p:nvSpPr>
        <p:spPr>
          <a:xfrm rot="4620651">
            <a:off x="7410803" y="1401996"/>
            <a:ext cx="1655400" cy="1651367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72" name="Grupare 71"/>
          <p:cNvGrpSpPr/>
          <p:nvPr/>
        </p:nvGrpSpPr>
        <p:grpSpPr>
          <a:xfrm>
            <a:off x="3456357" y="2707760"/>
            <a:ext cx="720080" cy="878006"/>
            <a:chOff x="3456357" y="2707760"/>
            <a:chExt cx="720080" cy="878006"/>
          </a:xfrm>
        </p:grpSpPr>
        <p:cxnSp>
          <p:nvCxnSpPr>
            <p:cNvPr id="14" name="Conector drept 13"/>
            <p:cNvCxnSpPr>
              <a:stCxn id="12" idx="1"/>
            </p:cNvCxnSpPr>
            <p:nvPr/>
          </p:nvCxnSpPr>
          <p:spPr>
            <a:xfrm flipH="1">
              <a:off x="3456357" y="2707761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cu săgeată 15"/>
            <p:cNvCxnSpPr>
              <a:endCxn id="28" idx="0"/>
            </p:cNvCxnSpPr>
            <p:nvPr/>
          </p:nvCxnSpPr>
          <p:spPr>
            <a:xfrm>
              <a:off x="3456357" y="2707760"/>
              <a:ext cx="0" cy="8780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are 72"/>
          <p:cNvGrpSpPr/>
          <p:nvPr/>
        </p:nvGrpSpPr>
        <p:grpSpPr>
          <a:xfrm>
            <a:off x="6696717" y="2707760"/>
            <a:ext cx="551190" cy="927649"/>
            <a:chOff x="6696717" y="2707760"/>
            <a:chExt cx="551190" cy="927649"/>
          </a:xfrm>
        </p:grpSpPr>
        <p:cxnSp>
          <p:nvCxnSpPr>
            <p:cNvPr id="15" name="Conector drept 14"/>
            <p:cNvCxnSpPr/>
            <p:nvPr/>
          </p:nvCxnSpPr>
          <p:spPr>
            <a:xfrm flipH="1">
              <a:off x="6696717" y="2707760"/>
              <a:ext cx="5511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rept cu săgeată 16"/>
            <p:cNvCxnSpPr/>
            <p:nvPr/>
          </p:nvCxnSpPr>
          <p:spPr>
            <a:xfrm>
              <a:off x="7236296" y="2707760"/>
              <a:ext cx="0" cy="9276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drept cu săgeată 17"/>
          <p:cNvCxnSpPr/>
          <p:nvPr/>
        </p:nvCxnSpPr>
        <p:spPr>
          <a:xfrm>
            <a:off x="5433610" y="3111869"/>
            <a:ext cx="0" cy="523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eptunghi rotunjit 18"/>
          <p:cNvSpPr/>
          <p:nvPr/>
        </p:nvSpPr>
        <p:spPr>
          <a:xfrm>
            <a:off x="4583288" y="3632817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Trimitere ACK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0" name="CasetăText 19"/>
          <p:cNvSpPr txBox="1"/>
          <p:nvPr/>
        </p:nvSpPr>
        <p:spPr>
          <a:xfrm>
            <a:off x="3168325" y="244731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NU</a:t>
            </a:r>
            <a:endParaRPr lang="ro-RO" sz="1100" dirty="0"/>
          </a:p>
        </p:txBody>
      </p:sp>
      <p:sp>
        <p:nvSpPr>
          <p:cNvPr id="21" name="CasetăText 20"/>
          <p:cNvSpPr txBox="1"/>
          <p:nvPr/>
        </p:nvSpPr>
        <p:spPr>
          <a:xfrm>
            <a:off x="7056757" y="24473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DA</a:t>
            </a:r>
            <a:endParaRPr lang="ro-RO" sz="1100" dirty="0"/>
          </a:p>
        </p:txBody>
      </p:sp>
      <p:sp>
        <p:nvSpPr>
          <p:cNvPr id="23" name="Dreptunghi rotunjit 22"/>
          <p:cNvSpPr/>
          <p:nvPr/>
        </p:nvSpPr>
        <p:spPr>
          <a:xfrm>
            <a:off x="6712485" y="3622160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Setăm starea sistemului la IDLE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84367" y="3585766"/>
            <a:ext cx="1143980" cy="612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Starea sistemului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36604" y="4298456"/>
            <a:ext cx="2891580" cy="1637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376273" y="4298455"/>
            <a:ext cx="1508094" cy="1465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 smtClean="0">
                <a:solidFill>
                  <a:schemeClr val="tx1"/>
                </a:solidFill>
              </a:rPr>
              <a:t>Apelul funcției de scriere pe TWI bus</a:t>
            </a:r>
            <a:endParaRPr lang="ro-RO" sz="1200" dirty="0">
              <a:solidFill>
                <a:schemeClr val="tx1"/>
              </a:solidFill>
            </a:endParaRPr>
          </a:p>
        </p:txBody>
      </p:sp>
      <p:cxnSp>
        <p:nvCxnSpPr>
          <p:cNvPr id="42" name="Conector drept cu săgeată 41"/>
          <p:cNvCxnSpPr>
            <a:stCxn id="28" idx="2"/>
            <a:endCxn id="39" idx="0"/>
          </p:cNvCxnSpPr>
          <p:nvPr/>
        </p:nvCxnSpPr>
        <p:spPr>
          <a:xfrm flipH="1">
            <a:off x="2130320" y="3892190"/>
            <a:ext cx="754047" cy="4062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rept cu săgeată 43"/>
          <p:cNvCxnSpPr>
            <a:endCxn id="29" idx="0"/>
          </p:cNvCxnSpPr>
          <p:nvPr/>
        </p:nvCxnSpPr>
        <p:spPr>
          <a:xfrm>
            <a:off x="4028348" y="3939240"/>
            <a:ext cx="754046" cy="3592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tăText 46"/>
          <p:cNvSpPr txBox="1"/>
          <p:nvPr/>
        </p:nvSpPr>
        <p:spPr>
          <a:xfrm>
            <a:off x="1582366" y="576868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SEND TO MASTER</a:t>
            </a:r>
            <a:endParaRPr lang="ro-RO" sz="1100" dirty="0"/>
          </a:p>
        </p:txBody>
      </p:sp>
      <p:sp>
        <p:nvSpPr>
          <p:cNvPr id="48" name="CasetăText 47"/>
          <p:cNvSpPr txBox="1"/>
          <p:nvPr/>
        </p:nvSpPr>
        <p:spPr>
          <a:xfrm>
            <a:off x="4209145" y="5935866"/>
            <a:ext cx="1146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RECEIVE FROM MASTER</a:t>
            </a:r>
            <a:endParaRPr lang="ro-RO" sz="1100" dirty="0"/>
          </a:p>
        </p:txBody>
      </p:sp>
      <p:sp>
        <p:nvSpPr>
          <p:cNvPr id="51" name="Romb 50"/>
          <p:cNvSpPr/>
          <p:nvPr/>
        </p:nvSpPr>
        <p:spPr>
          <a:xfrm>
            <a:off x="4028349" y="4363944"/>
            <a:ext cx="1508090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Adresa slave e salvată?</a:t>
            </a:r>
            <a:endParaRPr lang="ro-RO" sz="800" dirty="0">
              <a:solidFill>
                <a:schemeClr val="tx1"/>
              </a:solidFill>
            </a:endParaRPr>
          </a:p>
        </p:txBody>
      </p:sp>
      <p:cxnSp>
        <p:nvCxnSpPr>
          <p:cNvPr id="55" name="Conector drept cu săgeată 54"/>
          <p:cNvCxnSpPr>
            <a:stCxn id="51" idx="1"/>
            <a:endCxn id="65" idx="0"/>
          </p:cNvCxnSpPr>
          <p:nvPr/>
        </p:nvCxnSpPr>
        <p:spPr>
          <a:xfrm flipH="1">
            <a:off x="4028347" y="4615972"/>
            <a:ext cx="2" cy="501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rept cu săgeată 55"/>
          <p:cNvCxnSpPr/>
          <p:nvPr/>
        </p:nvCxnSpPr>
        <p:spPr>
          <a:xfrm>
            <a:off x="5538290" y="4600464"/>
            <a:ext cx="0" cy="521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tăText 62"/>
          <p:cNvSpPr txBox="1"/>
          <p:nvPr/>
        </p:nvSpPr>
        <p:spPr>
          <a:xfrm>
            <a:off x="3755603" y="4745689"/>
            <a:ext cx="384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 smtClean="0"/>
              <a:t>DA</a:t>
            </a:r>
            <a:endParaRPr lang="ro-RO" sz="900" dirty="0"/>
          </a:p>
        </p:txBody>
      </p:sp>
      <p:sp>
        <p:nvSpPr>
          <p:cNvPr id="64" name="CasetăText 63"/>
          <p:cNvSpPr txBox="1"/>
          <p:nvPr/>
        </p:nvSpPr>
        <p:spPr>
          <a:xfrm>
            <a:off x="5483795" y="4731388"/>
            <a:ext cx="384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 smtClean="0"/>
              <a:t>NU</a:t>
            </a:r>
            <a:endParaRPr lang="ro-RO" sz="900" dirty="0"/>
          </a:p>
        </p:txBody>
      </p:sp>
      <p:sp>
        <p:nvSpPr>
          <p:cNvPr id="65" name="CasetăText 64"/>
          <p:cNvSpPr txBox="1"/>
          <p:nvPr/>
        </p:nvSpPr>
        <p:spPr>
          <a:xfrm>
            <a:off x="3578537" y="5117383"/>
            <a:ext cx="89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900" dirty="0"/>
              <a:t>Apelul funcției de </a:t>
            </a:r>
            <a:r>
              <a:rPr lang="ro-RO" sz="900" dirty="0" smtClean="0"/>
              <a:t>citire pe </a:t>
            </a:r>
            <a:r>
              <a:rPr lang="ro-RO" sz="900" dirty="0"/>
              <a:t>TWI bus</a:t>
            </a:r>
          </a:p>
        </p:txBody>
      </p:sp>
      <p:sp>
        <p:nvSpPr>
          <p:cNvPr id="66" name="CasetăText 65"/>
          <p:cNvSpPr txBox="1"/>
          <p:nvPr/>
        </p:nvSpPr>
        <p:spPr>
          <a:xfrm>
            <a:off x="5101863" y="5117382"/>
            <a:ext cx="89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900" dirty="0" smtClean="0"/>
              <a:t>Salvare ADRESĂ slave</a:t>
            </a:r>
            <a:endParaRPr lang="ro-RO" sz="900" dirty="0"/>
          </a:p>
        </p:txBody>
      </p:sp>
      <p:sp>
        <p:nvSpPr>
          <p:cNvPr id="36" name="Buton acțiune: Pornire 35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Buton acțiune: Înainte sau Următorul 36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Buton acțiune: Înapoi sau Anteriorul 37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70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3" grpId="0" animBg="1"/>
      <p:bldP spid="19" grpId="0" animBg="1"/>
      <p:bldP spid="20" grpId="0"/>
      <p:bldP spid="21" grpId="0"/>
      <p:bldP spid="23" grpId="0" animBg="1"/>
      <p:bldP spid="28" grpId="0" animBg="1"/>
      <p:bldP spid="29" grpId="0" animBg="1"/>
      <p:bldP spid="39" grpId="0" animBg="1"/>
      <p:bldP spid="47" grpId="0"/>
      <p:bldP spid="48" grpId="0"/>
      <p:bldP spid="51" grpId="0" animBg="1"/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3208506" y="2215584"/>
            <a:ext cx="5467950" cy="402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rotunjit 5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7" name="Conector drept cu săgeată 6"/>
          <p:cNvCxnSpPr>
            <a:stCxn id="5" idx="6"/>
            <a:endCxn id="6" idx="1"/>
          </p:cNvCxnSpPr>
          <p:nvPr/>
        </p:nvCxnSpPr>
        <p:spPr>
          <a:xfrm>
            <a:off x="2555776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reptunghi rotunjit 7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STOP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9" name="Conector drept cu săgeată 8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eptunghi rotunjit 9"/>
          <p:cNvSpPr/>
          <p:nvPr/>
        </p:nvSpPr>
        <p:spPr>
          <a:xfrm>
            <a:off x="5087658" y="2348880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Tranzacție completă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1" name="Conector drept cu săgeată 10"/>
          <p:cNvCxnSpPr>
            <a:stCxn id="10" idx="2"/>
          </p:cNvCxnSpPr>
          <p:nvPr/>
        </p:nvCxnSpPr>
        <p:spPr>
          <a:xfrm>
            <a:off x="5942481" y="2867625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 11"/>
          <p:cNvSpPr/>
          <p:nvPr/>
        </p:nvSpPr>
        <p:spPr>
          <a:xfrm>
            <a:off x="4680493" y="3429000"/>
            <a:ext cx="2520280" cy="136815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 dirty="0" smtClean="0">
                <a:solidFill>
                  <a:schemeClr val="tx1"/>
                </a:solidFill>
              </a:rPr>
              <a:t>Starea sistemului == </a:t>
            </a:r>
            <a:r>
              <a:rPr lang="ro-RO" sz="1050" dirty="0" err="1" smtClean="0">
                <a:solidFill>
                  <a:schemeClr val="tx1"/>
                </a:solidFill>
              </a:rPr>
              <a:t>Receive</a:t>
            </a:r>
            <a:r>
              <a:rPr lang="ro-RO" sz="1050" dirty="0" smtClean="0">
                <a:solidFill>
                  <a:schemeClr val="tx1"/>
                </a:solidFill>
              </a:rPr>
              <a:t> </a:t>
            </a:r>
            <a:r>
              <a:rPr lang="ro-RO" sz="1050" dirty="0" err="1" smtClean="0">
                <a:solidFill>
                  <a:schemeClr val="tx1"/>
                </a:solidFill>
              </a:rPr>
              <a:t>From</a:t>
            </a:r>
            <a:r>
              <a:rPr lang="ro-RO" sz="1050" dirty="0" smtClean="0">
                <a:solidFill>
                  <a:schemeClr val="tx1"/>
                </a:solidFill>
              </a:rPr>
              <a:t> Master &amp;&amp; Adresa slave a fost salvată</a:t>
            </a:r>
            <a:endParaRPr lang="ro-RO" sz="1050" dirty="0">
              <a:solidFill>
                <a:schemeClr val="tx1"/>
              </a:solidFill>
            </a:endParaRPr>
          </a:p>
        </p:txBody>
      </p:sp>
      <p:sp>
        <p:nvSpPr>
          <p:cNvPr id="13" name="Săgeată în U 12"/>
          <p:cNvSpPr/>
          <p:nvPr/>
        </p:nvSpPr>
        <p:spPr>
          <a:xfrm rot="3056432">
            <a:off x="7658365" y="1006604"/>
            <a:ext cx="1649321" cy="1488631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46" name="Grupare 45"/>
          <p:cNvGrpSpPr/>
          <p:nvPr/>
        </p:nvGrpSpPr>
        <p:grpSpPr>
          <a:xfrm>
            <a:off x="3960413" y="4113076"/>
            <a:ext cx="720080" cy="914400"/>
            <a:chOff x="3960413" y="4113076"/>
            <a:chExt cx="720080" cy="914400"/>
          </a:xfrm>
        </p:grpSpPr>
        <p:cxnSp>
          <p:nvCxnSpPr>
            <p:cNvPr id="14" name="Conector drept 13"/>
            <p:cNvCxnSpPr>
              <a:stCxn id="12" idx="1"/>
            </p:cNvCxnSpPr>
            <p:nvPr/>
          </p:nvCxnSpPr>
          <p:spPr>
            <a:xfrm flipH="1">
              <a:off x="396041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cu săgeată 15"/>
            <p:cNvCxnSpPr/>
            <p:nvPr/>
          </p:nvCxnSpPr>
          <p:spPr>
            <a:xfrm>
              <a:off x="396041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are 46"/>
          <p:cNvGrpSpPr/>
          <p:nvPr/>
        </p:nvGrpSpPr>
        <p:grpSpPr>
          <a:xfrm>
            <a:off x="7200773" y="4113076"/>
            <a:ext cx="720080" cy="914400"/>
            <a:chOff x="7200773" y="4113076"/>
            <a:chExt cx="720080" cy="914400"/>
          </a:xfrm>
        </p:grpSpPr>
        <p:cxnSp>
          <p:nvCxnSpPr>
            <p:cNvPr id="15" name="Conector drept 14"/>
            <p:cNvCxnSpPr/>
            <p:nvPr/>
          </p:nvCxnSpPr>
          <p:spPr>
            <a:xfrm flipH="1">
              <a:off x="720077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rept cu săgeată 16"/>
            <p:cNvCxnSpPr/>
            <p:nvPr/>
          </p:nvCxnSpPr>
          <p:spPr>
            <a:xfrm>
              <a:off x="792085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drept cu săgeată 17"/>
          <p:cNvCxnSpPr/>
          <p:nvPr/>
        </p:nvCxnSpPr>
        <p:spPr>
          <a:xfrm>
            <a:off x="5954701" y="4797152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eptunghi rotunjit 18"/>
          <p:cNvSpPr/>
          <p:nvPr/>
        </p:nvSpPr>
        <p:spPr>
          <a:xfrm>
            <a:off x="5099878" y="5388331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Setăm starea sistemului la IDLE</a:t>
            </a:r>
          </a:p>
        </p:txBody>
      </p:sp>
      <p:sp>
        <p:nvSpPr>
          <p:cNvPr id="21" name="CasetăText 20"/>
          <p:cNvSpPr txBox="1"/>
          <p:nvPr/>
        </p:nvSpPr>
        <p:spPr>
          <a:xfrm>
            <a:off x="7307232" y="375314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NU</a:t>
            </a:r>
            <a:endParaRPr lang="ro-RO" sz="1600" dirty="0"/>
          </a:p>
        </p:txBody>
      </p:sp>
      <p:sp>
        <p:nvSpPr>
          <p:cNvPr id="22" name="Dreptunghi rotunjit 21"/>
          <p:cNvSpPr/>
          <p:nvPr/>
        </p:nvSpPr>
        <p:spPr>
          <a:xfrm>
            <a:off x="342498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Apelul </a:t>
            </a:r>
            <a:r>
              <a:rPr lang="ro-RO" sz="1100" dirty="0" err="1" smtClean="0">
                <a:solidFill>
                  <a:schemeClr val="tx1"/>
                </a:solidFill>
              </a:rPr>
              <a:t>fcț</a:t>
            </a:r>
            <a:r>
              <a:rPr lang="ro-RO" sz="1100" dirty="0" smtClean="0">
                <a:solidFill>
                  <a:schemeClr val="tx1"/>
                </a:solidFill>
              </a:rPr>
              <a:t>.  interpretare comanda citire (slave)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3" name="Dreptunghi rotunjit 22"/>
          <p:cNvSpPr/>
          <p:nvPr/>
        </p:nvSpPr>
        <p:spPr>
          <a:xfrm>
            <a:off x="7385429" y="5027476"/>
            <a:ext cx="1070847" cy="566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7" name="Dreptunghi rotunjit 26"/>
          <p:cNvSpPr/>
          <p:nvPr/>
        </p:nvSpPr>
        <p:spPr>
          <a:xfrm>
            <a:off x="107504" y="2204455"/>
            <a:ext cx="2556765" cy="40328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Oval 27"/>
          <p:cNvSpPr/>
          <p:nvPr/>
        </p:nvSpPr>
        <p:spPr>
          <a:xfrm>
            <a:off x="1547664" y="3843045"/>
            <a:ext cx="1008111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Comandă de la Master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5536" y="237609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Calcul sumă de control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2512" y="3155657"/>
            <a:ext cx="1206374" cy="834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Scriere în EPROM a unui bloc de </a:t>
            </a:r>
            <a:r>
              <a:rPr lang="ro-RO" sz="800" dirty="0" err="1" smtClean="0">
                <a:solidFill>
                  <a:schemeClr val="tx1"/>
                </a:solidFill>
              </a:rPr>
              <a:t>bytes</a:t>
            </a:r>
            <a:r>
              <a:rPr lang="ro-RO" sz="800" dirty="0">
                <a:solidFill>
                  <a:schemeClr val="tx1"/>
                </a:solidFill>
              </a:rPr>
              <a:t> </a:t>
            </a:r>
            <a:r>
              <a:rPr lang="ro-RO" sz="800" dirty="0" smtClean="0">
                <a:solidFill>
                  <a:schemeClr val="tx1"/>
                </a:solidFill>
              </a:rPr>
              <a:t>(dim. configurabilă) 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5536" y="534455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Start FLASHING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5536" y="4383104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Software RESET</a:t>
            </a:r>
            <a:endParaRPr lang="ro-RO" sz="800" dirty="0">
              <a:solidFill>
                <a:schemeClr val="tx1"/>
              </a:solidFill>
            </a:endParaRPr>
          </a:p>
        </p:txBody>
      </p:sp>
      <p:grpSp>
        <p:nvGrpSpPr>
          <p:cNvPr id="43" name="Grupare 42"/>
          <p:cNvGrpSpPr/>
          <p:nvPr/>
        </p:nvGrpSpPr>
        <p:grpSpPr>
          <a:xfrm>
            <a:off x="1328039" y="2646125"/>
            <a:ext cx="727280" cy="1196920"/>
            <a:chOff x="1328039" y="2646125"/>
            <a:chExt cx="727280" cy="1196920"/>
          </a:xfrm>
        </p:grpSpPr>
        <p:cxnSp>
          <p:nvCxnSpPr>
            <p:cNvPr id="33" name="Conector drept 32"/>
            <p:cNvCxnSpPr>
              <a:stCxn id="28" idx="0"/>
            </p:cNvCxnSpPr>
            <p:nvPr/>
          </p:nvCxnSpPr>
          <p:spPr>
            <a:xfrm flipH="1" flipV="1">
              <a:off x="2051719" y="2646125"/>
              <a:ext cx="1" cy="1196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cu săgeată 33"/>
            <p:cNvCxnSpPr/>
            <p:nvPr/>
          </p:nvCxnSpPr>
          <p:spPr>
            <a:xfrm flipH="1">
              <a:off x="1328039" y="2646125"/>
              <a:ext cx="72728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drept cu săgeată 34"/>
          <p:cNvCxnSpPr>
            <a:stCxn id="28" idx="1"/>
            <a:endCxn id="30" idx="6"/>
          </p:cNvCxnSpPr>
          <p:nvPr/>
        </p:nvCxnSpPr>
        <p:spPr>
          <a:xfrm flipH="1" flipV="1">
            <a:off x="1358886" y="3573016"/>
            <a:ext cx="336412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/>
          <p:cNvCxnSpPr>
            <a:stCxn id="28" idx="3"/>
          </p:cNvCxnSpPr>
          <p:nvPr/>
        </p:nvCxnSpPr>
        <p:spPr>
          <a:xfrm flipH="1">
            <a:off x="1331640" y="4304014"/>
            <a:ext cx="363658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are 43"/>
          <p:cNvGrpSpPr/>
          <p:nvPr/>
        </p:nvGrpSpPr>
        <p:grpSpPr>
          <a:xfrm>
            <a:off x="1331639" y="4387897"/>
            <a:ext cx="720079" cy="1208889"/>
            <a:chOff x="1331639" y="4387897"/>
            <a:chExt cx="720079" cy="1208889"/>
          </a:xfrm>
        </p:grpSpPr>
        <p:cxnSp>
          <p:nvCxnSpPr>
            <p:cNvPr id="37" name="Conector drept 36"/>
            <p:cNvCxnSpPr/>
            <p:nvPr/>
          </p:nvCxnSpPr>
          <p:spPr>
            <a:xfrm flipH="1" flipV="1">
              <a:off x="2051717" y="4387897"/>
              <a:ext cx="1" cy="1208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rept cu săgeată 37"/>
            <p:cNvCxnSpPr/>
            <p:nvPr/>
          </p:nvCxnSpPr>
          <p:spPr>
            <a:xfrm flipH="1">
              <a:off x="1331639" y="5593711"/>
              <a:ext cx="720079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asetăText 38"/>
          <p:cNvSpPr txBox="1"/>
          <p:nvPr/>
        </p:nvSpPr>
        <p:spPr>
          <a:xfrm>
            <a:off x="3960412" y="3736267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DA</a:t>
            </a:r>
            <a:endParaRPr lang="ro-RO" sz="1600" dirty="0"/>
          </a:p>
        </p:txBody>
      </p:sp>
      <p:grpSp>
        <p:nvGrpSpPr>
          <p:cNvPr id="45" name="Grupare 44"/>
          <p:cNvGrpSpPr/>
          <p:nvPr/>
        </p:nvGrpSpPr>
        <p:grpSpPr>
          <a:xfrm>
            <a:off x="2649711" y="4126964"/>
            <a:ext cx="775278" cy="1397418"/>
            <a:chOff x="2649711" y="4126964"/>
            <a:chExt cx="775278" cy="1397418"/>
          </a:xfrm>
        </p:grpSpPr>
        <p:cxnSp>
          <p:nvCxnSpPr>
            <p:cNvPr id="24" name="Conector drept 23"/>
            <p:cNvCxnSpPr>
              <a:stCxn id="22" idx="1"/>
            </p:cNvCxnSpPr>
            <p:nvPr/>
          </p:nvCxnSpPr>
          <p:spPr>
            <a:xfrm flipH="1">
              <a:off x="2952301" y="5524382"/>
              <a:ext cx="4726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rept 39"/>
            <p:cNvCxnSpPr/>
            <p:nvPr/>
          </p:nvCxnSpPr>
          <p:spPr>
            <a:xfrm flipH="1" flipV="1">
              <a:off x="2932980" y="4126964"/>
              <a:ext cx="19321" cy="13974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rept cu săgeată 40"/>
            <p:cNvCxnSpPr/>
            <p:nvPr/>
          </p:nvCxnSpPr>
          <p:spPr>
            <a:xfrm flipH="1">
              <a:off x="2649711" y="4126964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Buton acțiune: Pornire 47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Buton acțiune: Înainte sau Următorul 48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0" name="Buton acțiune: Înapoi sau Anteriorul 49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412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000"/>
                            </p:stCondLst>
                            <p:childTnLst>
                              <p:par>
                                <p:cTn id="1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2" grpId="0" animBg="1"/>
      <p:bldP spid="13" grpId="0" animBg="1"/>
      <p:bldP spid="19" grpId="0" animBg="1"/>
      <p:bldP spid="21" grpId="0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1141</TotalTime>
  <Words>399</Words>
  <Application>Microsoft Office PowerPoint</Application>
  <PresentationFormat>Expunere pe ecran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Slipstream</vt:lpstr>
      <vt:lpstr>Diagnoza pentru sisteme infotainment in industria automotive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HP</dc:creator>
  <cp:lastModifiedBy>HP</cp:lastModifiedBy>
  <cp:revision>167</cp:revision>
  <dcterms:created xsi:type="dcterms:W3CDTF">2018-06-20T21:15:00Z</dcterms:created>
  <dcterms:modified xsi:type="dcterms:W3CDTF">2018-06-24T21:13:37Z</dcterms:modified>
</cp:coreProperties>
</file>