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7" r:id="rId2"/>
    <p:sldId id="256" r:id="rId3"/>
    <p:sldId id="259" r:id="rId4"/>
    <p:sldId id="267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60" autoAdjust="0"/>
  </p:normalViewPr>
  <p:slideViewPr>
    <p:cSldViewPr>
      <p:cViewPr>
        <p:scale>
          <a:sx n="75" d="100"/>
          <a:sy n="75" d="100"/>
        </p:scale>
        <p:origin x="-57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 smtClean="0"/>
              <a:t>Clic pentru a edita stilul de subtitlu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21.06.2018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21.06.2018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21.06.2018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21.06.2018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21.06.2018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21.06.2018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o-RO" smtClean="0"/>
              <a:t>Clic pentru editare stiluri text Coordonator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21.06.2018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21.06.2018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21.06.2018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21.06.2018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o-RO" smtClean="0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21.06.2018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CE5CAE3-E66C-483F-9A91-133D66834A8A}" type="datetimeFigureOut">
              <a:rPr lang="ro-RO" smtClean="0"/>
              <a:t>21.06.2018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07504" y="2213992"/>
            <a:ext cx="8900216" cy="1863080"/>
          </a:xfrm>
        </p:spPr>
        <p:txBody>
          <a:bodyPr>
            <a:normAutofit fontScale="90000"/>
          </a:bodyPr>
          <a:lstStyle/>
          <a:p>
            <a:pPr marL="0" indent="0" algn="ctr">
              <a:buNone/>
            </a:pPr>
            <a:r>
              <a:rPr lang="ro-RO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Diagnoza pentru sisteme </a:t>
            </a:r>
            <a:r>
              <a:rPr lang="ro-RO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infotainment</a:t>
            </a:r>
            <a:r>
              <a:rPr lang="ro-RO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in industria </a:t>
            </a:r>
            <a:r>
              <a:rPr lang="ro-RO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automotive</a:t>
            </a:r>
            <a:r>
              <a:rPr lang="ro-RO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/>
            </a:r>
            <a:br>
              <a:rPr lang="ro-RO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</a:br>
            <a:endParaRPr lang="ro-RO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213714"/>
            <a:ext cx="2960064" cy="721123"/>
          </a:xfrm>
          <a:prstGeom prst="rect">
            <a:avLst/>
          </a:prstGeom>
        </p:spPr>
      </p:pic>
      <p:cxnSp>
        <p:nvCxnSpPr>
          <p:cNvPr id="5" name="Straight Connector 7"/>
          <p:cNvCxnSpPr/>
          <p:nvPr/>
        </p:nvCxnSpPr>
        <p:spPr>
          <a:xfrm>
            <a:off x="179512" y="934837"/>
            <a:ext cx="5472608" cy="0"/>
          </a:xfrm>
          <a:prstGeom prst="line">
            <a:avLst/>
          </a:prstGeom>
          <a:ln w="57150">
            <a:solidFill>
              <a:srgbClr val="202266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Subtitle 2"/>
          <p:cNvSpPr txBox="1">
            <a:spLocks/>
          </p:cNvSpPr>
          <p:nvPr/>
        </p:nvSpPr>
        <p:spPr>
          <a:xfrm>
            <a:off x="467544" y="213714"/>
            <a:ext cx="3464836" cy="72112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ro-RO" sz="1600" dirty="0" smtClean="0">
                <a:latin typeface="Cambria" panose="02040503050406030204" pitchFamily="18" charset="0"/>
              </a:rPr>
              <a:t>PROIECT DE DIPLOMĂ</a:t>
            </a:r>
          </a:p>
          <a:p>
            <a:pPr algn="l">
              <a:lnSpc>
                <a:spcPct val="70000"/>
              </a:lnSpc>
            </a:pPr>
            <a:r>
              <a:rPr lang="ro-RO" sz="1600" dirty="0" smtClean="0">
                <a:latin typeface="Cambria" panose="02040503050406030204" pitchFamily="18" charset="0"/>
              </a:rPr>
              <a:t>UNIVERSITATEA POLITEHNICA TIMIȘOARA</a:t>
            </a:r>
          </a:p>
          <a:p>
            <a:pPr algn="l"/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179512" y="4683472"/>
            <a:ext cx="3592010" cy="137917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ro-RO" sz="2000" dirty="0" smtClean="0">
                <a:latin typeface="Cambria" panose="02040503050406030204" pitchFamily="18" charset="0"/>
              </a:rPr>
              <a:t>COORDONATOR</a:t>
            </a:r>
            <a:endParaRPr lang="en-US" sz="2000" dirty="0" smtClean="0">
              <a:latin typeface="Cambria" panose="02040503050406030204" pitchFamily="18" charset="0"/>
            </a:endParaRPr>
          </a:p>
          <a:p>
            <a:pPr marL="45720" indent="0">
              <a:buNone/>
            </a:pPr>
            <a:r>
              <a:rPr lang="en-US" sz="2000" dirty="0" smtClean="0">
                <a:latin typeface="Cambria" panose="02040503050406030204" pitchFamily="18" charset="0"/>
              </a:rPr>
              <a:t>Conf. dr. </a:t>
            </a:r>
            <a:r>
              <a:rPr lang="en-US" sz="2000" dirty="0" err="1" smtClean="0">
                <a:latin typeface="Cambria" panose="02040503050406030204" pitchFamily="18" charset="0"/>
              </a:rPr>
              <a:t>ing</a:t>
            </a:r>
            <a:r>
              <a:rPr lang="en-US" sz="2000" dirty="0" smtClean="0">
                <a:latin typeface="Cambria" panose="02040503050406030204" pitchFamily="18" charset="0"/>
              </a:rPr>
              <a:t>. Lucian </a:t>
            </a:r>
            <a:r>
              <a:rPr lang="ro-RO" sz="2000" dirty="0" smtClean="0">
                <a:latin typeface="Cambria" panose="02040503050406030204" pitchFamily="18" charset="0"/>
              </a:rPr>
              <a:t>PRODAN</a:t>
            </a: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5004048" y="4683472"/>
            <a:ext cx="3592010" cy="1155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o-RO" sz="2000" dirty="0" smtClean="0">
                <a:latin typeface="Cambria" panose="02040503050406030204" pitchFamily="18" charset="0"/>
              </a:rPr>
              <a:t>CANDIDAT</a:t>
            </a:r>
          </a:p>
          <a:p>
            <a:pPr algn="r"/>
            <a:r>
              <a:rPr lang="ro-RO" sz="2000" dirty="0" smtClean="0">
                <a:latin typeface="Cambria" panose="02040503050406030204" pitchFamily="18" charset="0"/>
              </a:rPr>
              <a:t>Mihai BĂDESCU</a:t>
            </a:r>
          </a:p>
          <a:p>
            <a:pPr algn="l"/>
            <a:endParaRPr lang="en-US" sz="2000" dirty="0">
              <a:latin typeface="Cambria" panose="02040503050406030204" pitchFamily="18" charset="0"/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2915816" y="5838629"/>
            <a:ext cx="3426106" cy="659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50000"/>
              </a:lnSpc>
            </a:pPr>
            <a:r>
              <a:rPr lang="ro-RO" dirty="0" smtClean="0">
                <a:latin typeface="Cambria" panose="02040503050406030204" pitchFamily="18" charset="0"/>
              </a:rPr>
              <a:t>T</a:t>
            </a:r>
            <a:r>
              <a:rPr lang="ro-RO" sz="1800" dirty="0" smtClean="0">
                <a:latin typeface="Cambria" panose="02040503050406030204" pitchFamily="18" charset="0"/>
              </a:rPr>
              <a:t>IMIȘOARA</a:t>
            </a:r>
          </a:p>
          <a:p>
            <a:pPr>
              <a:lnSpc>
                <a:spcPct val="50000"/>
              </a:lnSpc>
            </a:pPr>
            <a:r>
              <a:rPr lang="ro-RO" dirty="0" smtClean="0">
                <a:latin typeface="Cambria" panose="02040503050406030204" pitchFamily="18" charset="0"/>
              </a:rPr>
              <a:t>I</a:t>
            </a:r>
            <a:r>
              <a:rPr lang="ro-RO" sz="1800" dirty="0" smtClean="0">
                <a:latin typeface="Cambria" panose="02040503050406030204" pitchFamily="18" charset="0"/>
              </a:rPr>
              <a:t>UNIE </a:t>
            </a:r>
            <a:r>
              <a:rPr lang="ro-RO" sz="2000" dirty="0" smtClean="0">
                <a:latin typeface="Cambria" panose="02040503050406030204" pitchFamily="18" charset="0"/>
              </a:rPr>
              <a:t>2018</a:t>
            </a:r>
            <a:endParaRPr lang="en-US" sz="20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15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tăText 3"/>
          <p:cNvSpPr txBox="1"/>
          <p:nvPr/>
        </p:nvSpPr>
        <p:spPr>
          <a:xfrm>
            <a:off x="611560" y="260648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Ce</a:t>
            </a:r>
            <a:r>
              <a:rPr lang="en-US" dirty="0" smtClean="0"/>
              <a:t> am </a:t>
            </a:r>
            <a:r>
              <a:rPr lang="en-US" dirty="0" err="1" smtClean="0"/>
              <a:t>facut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60412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tăText 3"/>
          <p:cNvSpPr txBox="1"/>
          <p:nvPr/>
        </p:nvSpPr>
        <p:spPr>
          <a:xfrm>
            <a:off x="1403648" y="404664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Cum am </a:t>
            </a:r>
            <a:r>
              <a:rPr lang="en-US" dirty="0" err="1" smtClean="0"/>
              <a:t>testat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40776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tăText 3"/>
          <p:cNvSpPr txBox="1"/>
          <p:nvPr/>
        </p:nvSpPr>
        <p:spPr>
          <a:xfrm>
            <a:off x="1115616" y="692696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Concluzii</a:t>
            </a:r>
            <a:r>
              <a:rPr lang="en-US" smtClean="0"/>
              <a:t>.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4056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Conector drept 52"/>
          <p:cNvCxnSpPr/>
          <p:nvPr/>
        </p:nvCxnSpPr>
        <p:spPr>
          <a:xfrm>
            <a:off x="7625743" y="5060904"/>
            <a:ext cx="1514448" cy="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rept 51"/>
          <p:cNvCxnSpPr/>
          <p:nvPr/>
        </p:nvCxnSpPr>
        <p:spPr>
          <a:xfrm flipV="1">
            <a:off x="5783452" y="5060685"/>
            <a:ext cx="2026192" cy="98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rept 20"/>
          <p:cNvCxnSpPr/>
          <p:nvPr/>
        </p:nvCxnSpPr>
        <p:spPr>
          <a:xfrm>
            <a:off x="1584525" y="5048776"/>
            <a:ext cx="1979363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c 14"/>
          <p:cNvSpPr/>
          <p:nvPr/>
        </p:nvSpPr>
        <p:spPr>
          <a:xfrm>
            <a:off x="1204196" y="4681094"/>
            <a:ext cx="727722" cy="727722"/>
          </a:xfrm>
          <a:prstGeom prst="arc">
            <a:avLst>
              <a:gd name="adj1" fmla="val 5315238"/>
              <a:gd name="adj2" fmla="val 10782774"/>
            </a:avLst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cxnSp>
        <p:nvCxnSpPr>
          <p:cNvPr id="7" name="Conector drept 6"/>
          <p:cNvCxnSpPr/>
          <p:nvPr/>
        </p:nvCxnSpPr>
        <p:spPr>
          <a:xfrm>
            <a:off x="0" y="5048776"/>
            <a:ext cx="154766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470464" y="4940763"/>
            <a:ext cx="195187" cy="21602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9" name="Tor 8"/>
          <p:cNvSpPr/>
          <p:nvPr/>
        </p:nvSpPr>
        <p:spPr>
          <a:xfrm>
            <a:off x="1392177" y="4862004"/>
            <a:ext cx="351760" cy="373542"/>
          </a:xfrm>
          <a:prstGeom prst="donut">
            <a:avLst>
              <a:gd name="adj" fmla="val 4576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10" name="Tor 9"/>
          <p:cNvSpPr/>
          <p:nvPr/>
        </p:nvSpPr>
        <p:spPr>
          <a:xfrm>
            <a:off x="1300418" y="4764563"/>
            <a:ext cx="535278" cy="568424"/>
          </a:xfrm>
          <a:prstGeom prst="donut">
            <a:avLst>
              <a:gd name="adj" fmla="val 4576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cxnSp>
        <p:nvCxnSpPr>
          <p:cNvPr id="11" name="Conector drept 10"/>
          <p:cNvCxnSpPr/>
          <p:nvPr/>
        </p:nvCxnSpPr>
        <p:spPr>
          <a:xfrm flipV="1">
            <a:off x="1568057" y="5332988"/>
            <a:ext cx="0" cy="939924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493453" y="6200904"/>
            <a:ext cx="149208" cy="14401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6" name="CasetăText 15"/>
          <p:cNvSpPr txBox="1"/>
          <p:nvPr/>
        </p:nvSpPr>
        <p:spPr>
          <a:xfrm>
            <a:off x="918009" y="4307940"/>
            <a:ext cx="1253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’</a:t>
            </a:r>
            <a:r>
              <a:rPr lang="en-US" dirty="0" smtClean="0"/>
              <a:t>90 - ’99</a:t>
            </a:r>
          </a:p>
        </p:txBody>
      </p:sp>
      <p:sp>
        <p:nvSpPr>
          <p:cNvPr id="17" name="CasetăText 16"/>
          <p:cNvSpPr txBox="1"/>
          <p:nvPr/>
        </p:nvSpPr>
        <p:spPr>
          <a:xfrm>
            <a:off x="899592" y="6272912"/>
            <a:ext cx="1290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39.2 mil</a:t>
            </a:r>
            <a:endParaRPr lang="ro-RO" dirty="0"/>
          </a:p>
        </p:txBody>
      </p:sp>
      <p:cxnSp>
        <p:nvCxnSpPr>
          <p:cNvPr id="18" name="Conector drept 17"/>
          <p:cNvCxnSpPr/>
          <p:nvPr/>
        </p:nvCxnSpPr>
        <p:spPr>
          <a:xfrm flipH="1">
            <a:off x="918009" y="6669360"/>
            <a:ext cx="121178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rept 22"/>
          <p:cNvCxnSpPr>
            <a:endCxn id="55" idx="2"/>
          </p:cNvCxnSpPr>
          <p:nvPr/>
        </p:nvCxnSpPr>
        <p:spPr>
          <a:xfrm>
            <a:off x="3632417" y="5044955"/>
            <a:ext cx="2057110" cy="8626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/>
          <p:cNvSpPr/>
          <p:nvPr/>
        </p:nvSpPr>
        <p:spPr>
          <a:xfrm rot="5400000">
            <a:off x="3252088" y="4677273"/>
            <a:ext cx="727722" cy="727722"/>
          </a:xfrm>
          <a:prstGeom prst="arc">
            <a:avLst>
              <a:gd name="adj1" fmla="val 5315238"/>
              <a:gd name="adj2" fmla="val 10735612"/>
            </a:avLst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6" name="Oval 25"/>
          <p:cNvSpPr/>
          <p:nvPr/>
        </p:nvSpPr>
        <p:spPr>
          <a:xfrm>
            <a:off x="3518356" y="4936942"/>
            <a:ext cx="195187" cy="21602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7" name="Tor 26"/>
          <p:cNvSpPr/>
          <p:nvPr/>
        </p:nvSpPr>
        <p:spPr>
          <a:xfrm>
            <a:off x="3440069" y="4858183"/>
            <a:ext cx="351760" cy="373542"/>
          </a:xfrm>
          <a:prstGeom prst="donut">
            <a:avLst>
              <a:gd name="adj" fmla="val 4576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28" name="Tor 27"/>
          <p:cNvSpPr/>
          <p:nvPr/>
        </p:nvSpPr>
        <p:spPr>
          <a:xfrm>
            <a:off x="3348310" y="4760742"/>
            <a:ext cx="535278" cy="568424"/>
          </a:xfrm>
          <a:prstGeom prst="donut">
            <a:avLst>
              <a:gd name="adj" fmla="val 4576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cxnSp>
        <p:nvCxnSpPr>
          <p:cNvPr id="29" name="Conector drept 28"/>
          <p:cNvCxnSpPr/>
          <p:nvPr/>
        </p:nvCxnSpPr>
        <p:spPr>
          <a:xfrm flipV="1">
            <a:off x="3609816" y="3846606"/>
            <a:ext cx="0" cy="939924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3535212" y="3774598"/>
            <a:ext cx="149208" cy="14401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1" name="CasetăText 30"/>
          <p:cNvSpPr txBox="1"/>
          <p:nvPr/>
        </p:nvSpPr>
        <p:spPr>
          <a:xfrm>
            <a:off x="3172651" y="5480824"/>
            <a:ext cx="919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2015</a:t>
            </a:r>
            <a:endParaRPr lang="ro-RO" dirty="0"/>
          </a:p>
        </p:txBody>
      </p:sp>
      <p:sp>
        <p:nvSpPr>
          <p:cNvPr id="32" name="CasetăText 31"/>
          <p:cNvSpPr txBox="1"/>
          <p:nvPr/>
        </p:nvSpPr>
        <p:spPr>
          <a:xfrm>
            <a:off x="2987003" y="3111189"/>
            <a:ext cx="1290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72.61 mil</a:t>
            </a:r>
            <a:endParaRPr lang="ro-RO" dirty="0"/>
          </a:p>
        </p:txBody>
      </p:sp>
      <p:cxnSp>
        <p:nvCxnSpPr>
          <p:cNvPr id="33" name="Conector drept 32"/>
          <p:cNvCxnSpPr/>
          <p:nvPr/>
        </p:nvCxnSpPr>
        <p:spPr>
          <a:xfrm flipH="1">
            <a:off x="3026522" y="3133409"/>
            <a:ext cx="121178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Arc 53"/>
          <p:cNvSpPr/>
          <p:nvPr/>
        </p:nvSpPr>
        <p:spPr>
          <a:xfrm>
            <a:off x="5423259" y="4685900"/>
            <a:ext cx="727722" cy="727722"/>
          </a:xfrm>
          <a:prstGeom prst="arc">
            <a:avLst>
              <a:gd name="adj1" fmla="val 5315238"/>
              <a:gd name="adj2" fmla="val 10782774"/>
            </a:avLst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5" name="Oval 54"/>
          <p:cNvSpPr/>
          <p:nvPr/>
        </p:nvSpPr>
        <p:spPr>
          <a:xfrm>
            <a:off x="5689527" y="4945569"/>
            <a:ext cx="195187" cy="21602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6" name="Tor 55"/>
          <p:cNvSpPr/>
          <p:nvPr/>
        </p:nvSpPr>
        <p:spPr>
          <a:xfrm>
            <a:off x="5611240" y="4866810"/>
            <a:ext cx="351760" cy="373542"/>
          </a:xfrm>
          <a:prstGeom prst="donut">
            <a:avLst>
              <a:gd name="adj" fmla="val 4576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57" name="Tor 56"/>
          <p:cNvSpPr/>
          <p:nvPr/>
        </p:nvSpPr>
        <p:spPr>
          <a:xfrm>
            <a:off x="5519481" y="4769369"/>
            <a:ext cx="535278" cy="568424"/>
          </a:xfrm>
          <a:prstGeom prst="donut">
            <a:avLst>
              <a:gd name="adj" fmla="val 4576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cxnSp>
        <p:nvCxnSpPr>
          <p:cNvPr id="58" name="Conector drept 57"/>
          <p:cNvCxnSpPr/>
          <p:nvPr/>
        </p:nvCxnSpPr>
        <p:spPr>
          <a:xfrm flipV="1">
            <a:off x="5787120" y="5337794"/>
            <a:ext cx="0" cy="939924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5712516" y="6205710"/>
            <a:ext cx="149208" cy="14401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0" name="CasetăText 59"/>
          <p:cNvSpPr txBox="1"/>
          <p:nvPr/>
        </p:nvSpPr>
        <p:spPr>
          <a:xfrm>
            <a:off x="5327354" y="4316568"/>
            <a:ext cx="919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2017</a:t>
            </a:r>
            <a:endParaRPr lang="ro-RO" dirty="0"/>
          </a:p>
        </p:txBody>
      </p:sp>
      <p:sp>
        <p:nvSpPr>
          <p:cNvPr id="61" name="CasetăText 60"/>
          <p:cNvSpPr txBox="1"/>
          <p:nvPr/>
        </p:nvSpPr>
        <p:spPr>
          <a:xfrm>
            <a:off x="5158174" y="6300028"/>
            <a:ext cx="1290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79.02 mil</a:t>
            </a:r>
            <a:endParaRPr lang="ro-RO" dirty="0"/>
          </a:p>
        </p:txBody>
      </p:sp>
      <p:cxnSp>
        <p:nvCxnSpPr>
          <p:cNvPr id="62" name="Conector drept 61"/>
          <p:cNvCxnSpPr/>
          <p:nvPr/>
        </p:nvCxnSpPr>
        <p:spPr>
          <a:xfrm flipH="1">
            <a:off x="5129673" y="6669360"/>
            <a:ext cx="121178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Arc 62"/>
          <p:cNvSpPr/>
          <p:nvPr/>
        </p:nvSpPr>
        <p:spPr>
          <a:xfrm rot="5400000">
            <a:off x="7429373" y="4689973"/>
            <a:ext cx="727722" cy="727722"/>
          </a:xfrm>
          <a:prstGeom prst="arc">
            <a:avLst>
              <a:gd name="adj1" fmla="val 5315238"/>
              <a:gd name="adj2" fmla="val 10730896"/>
            </a:avLst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4" name="Oval 63"/>
          <p:cNvSpPr/>
          <p:nvPr/>
        </p:nvSpPr>
        <p:spPr>
          <a:xfrm>
            <a:off x="7695641" y="4949642"/>
            <a:ext cx="195187" cy="21602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5" name="Tor 64"/>
          <p:cNvSpPr/>
          <p:nvPr/>
        </p:nvSpPr>
        <p:spPr>
          <a:xfrm>
            <a:off x="7617354" y="4870883"/>
            <a:ext cx="351760" cy="373542"/>
          </a:xfrm>
          <a:prstGeom prst="donut">
            <a:avLst>
              <a:gd name="adj" fmla="val 4576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66" name="Tor 65"/>
          <p:cNvSpPr/>
          <p:nvPr/>
        </p:nvSpPr>
        <p:spPr>
          <a:xfrm>
            <a:off x="7525595" y="4773442"/>
            <a:ext cx="535278" cy="568424"/>
          </a:xfrm>
          <a:prstGeom prst="donut">
            <a:avLst>
              <a:gd name="adj" fmla="val 4576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cxnSp>
        <p:nvCxnSpPr>
          <p:cNvPr id="67" name="Conector drept 66"/>
          <p:cNvCxnSpPr/>
          <p:nvPr/>
        </p:nvCxnSpPr>
        <p:spPr>
          <a:xfrm flipV="1">
            <a:off x="7792436" y="3854500"/>
            <a:ext cx="0" cy="939924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7715192" y="3787298"/>
            <a:ext cx="149208" cy="14401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9" name="CasetăText 68"/>
          <p:cNvSpPr txBox="1"/>
          <p:nvPr/>
        </p:nvSpPr>
        <p:spPr>
          <a:xfrm>
            <a:off x="7349936" y="5480824"/>
            <a:ext cx="919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2018</a:t>
            </a:r>
            <a:endParaRPr lang="ro-RO" dirty="0"/>
          </a:p>
        </p:txBody>
      </p:sp>
      <p:sp>
        <p:nvSpPr>
          <p:cNvPr id="70" name="CasetăText 69"/>
          <p:cNvSpPr txBox="1"/>
          <p:nvPr/>
        </p:nvSpPr>
        <p:spPr>
          <a:xfrm>
            <a:off x="7164288" y="3111189"/>
            <a:ext cx="1290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81.57 mil</a:t>
            </a:r>
            <a:endParaRPr lang="ro-RO" dirty="0"/>
          </a:p>
        </p:txBody>
      </p:sp>
      <p:cxnSp>
        <p:nvCxnSpPr>
          <p:cNvPr id="71" name="Conector drept 70"/>
          <p:cNvCxnSpPr/>
          <p:nvPr/>
        </p:nvCxnSpPr>
        <p:spPr>
          <a:xfrm flipH="1">
            <a:off x="7203807" y="3133409"/>
            <a:ext cx="121178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:\Users\HP\Desktop\poze_prezentare\vw-group-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360" y="519893"/>
            <a:ext cx="5070169" cy="2420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HP\Desktop\poze_prezentare\Mercedes-Benz-logo-vector-free-downlo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51654">
            <a:off x="-459776" y="1602028"/>
            <a:ext cx="2467215" cy="2467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HP\Desktop\poze_prezentare\toyota-logo-08A29AEE08-seeklogo.com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7116">
            <a:off x="823630" y="1363170"/>
            <a:ext cx="1137093" cy="932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HP\Desktop\poze_prezentare\Lexus_division_emblem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64306">
            <a:off x="7318822" y="1576039"/>
            <a:ext cx="1484103" cy="785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HP\Desktop\poze_prezentare\daihatsu-logo-A6249D607C-seeklogo.co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09136">
            <a:off x="1842261" y="3104545"/>
            <a:ext cx="876199" cy="724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HP\Desktop\poze_prezentare\hino-log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548" y="365836"/>
            <a:ext cx="981636" cy="89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C:\Users\HP\Desktop\poze_prezentare\2000px-Ford_Motor_Company_Logo.svg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53386">
            <a:off x="4553153" y="3163860"/>
            <a:ext cx="2318727" cy="884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Dreptunghi 18"/>
          <p:cNvSpPr/>
          <p:nvPr/>
        </p:nvSpPr>
        <p:spPr>
          <a:xfrm>
            <a:off x="-141916" y="492632"/>
            <a:ext cx="466467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 err="1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Pia</a:t>
            </a:r>
            <a:r>
              <a:rPr lang="ro-RO" sz="36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ța auto globală</a:t>
            </a:r>
            <a:endParaRPr lang="ro-RO" sz="36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30378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3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3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900"/>
                            </p:stCondLst>
                            <p:childTnLst>
                              <p:par>
                                <p:cTn id="22" presetID="3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200"/>
                            </p:stCondLst>
                            <p:childTnLst>
                              <p:par>
                                <p:cTn id="29" presetID="3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500"/>
                            </p:stCondLst>
                            <p:childTnLst>
                              <p:par>
                                <p:cTn id="36" presetID="3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800"/>
                            </p:stCondLst>
                            <p:childTnLst>
                              <p:par>
                                <p:cTn id="43" presetID="3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9100"/>
                            </p:stCondLst>
                            <p:childTnLst>
                              <p:par>
                                <p:cTn id="50" presetID="3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500"/>
                            </p:stCondLst>
                            <p:childTnLst>
                              <p:par>
                                <p:cTn id="8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000"/>
                            </p:stCondLst>
                            <p:childTnLst>
                              <p:par>
                                <p:cTn id="9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3500"/>
                            </p:stCondLst>
                            <p:childTnLst>
                              <p:par>
                                <p:cTn id="9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4000"/>
                            </p:stCondLst>
                            <p:childTnLst>
                              <p:par>
                                <p:cTn id="10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45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0"/>
                            </p:stCondLst>
                            <p:childTnLst>
                              <p:par>
                                <p:cTn id="1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500"/>
                            </p:stCondLst>
                            <p:childTnLst>
                              <p:par>
                                <p:cTn id="1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6000"/>
                            </p:stCondLst>
                            <p:childTnLst>
                              <p:par>
                                <p:cTn id="1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6500"/>
                            </p:stCondLst>
                            <p:childTnLst>
                              <p:par>
                                <p:cTn id="1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7000"/>
                            </p:stCondLst>
                            <p:childTnLst>
                              <p:par>
                                <p:cTn id="1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7500"/>
                            </p:stCondLst>
                            <p:childTnLst>
                              <p:par>
                                <p:cTn id="1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8000"/>
                            </p:stCondLst>
                            <p:childTnLst>
                              <p:par>
                                <p:cTn id="1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8500"/>
                            </p:stCondLst>
                            <p:childTnLst>
                              <p:par>
                                <p:cTn id="1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9000"/>
                            </p:stCondLst>
                            <p:childTnLst>
                              <p:par>
                                <p:cTn id="15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9500"/>
                            </p:stCondLst>
                            <p:childTnLst>
                              <p:par>
                                <p:cTn id="1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0000"/>
                            </p:stCondLst>
                            <p:childTnLst>
                              <p:par>
                                <p:cTn id="1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0500"/>
                            </p:stCondLst>
                            <p:childTnLst>
                              <p:par>
                                <p:cTn id="16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1000"/>
                            </p:stCondLst>
                            <p:childTnLst>
                              <p:par>
                                <p:cTn id="17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1500"/>
                            </p:stCondLst>
                            <p:childTnLst>
                              <p:par>
                                <p:cTn id="1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2000"/>
                            </p:stCondLst>
                            <p:childTnLst>
                              <p:par>
                                <p:cTn id="18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2500"/>
                            </p:stCondLst>
                            <p:childTnLst>
                              <p:par>
                                <p:cTn id="18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13000"/>
                            </p:stCondLst>
                            <p:childTnLst>
                              <p:par>
                                <p:cTn id="19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13500"/>
                            </p:stCondLst>
                            <p:childTnLst>
                              <p:par>
                                <p:cTn id="19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14000"/>
                            </p:stCondLst>
                            <p:childTnLst>
                              <p:par>
                                <p:cTn id="20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4500"/>
                            </p:stCondLst>
                            <p:childTnLst>
                              <p:par>
                                <p:cTn id="2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15000"/>
                            </p:stCondLst>
                            <p:childTnLst>
                              <p:par>
                                <p:cTn id="2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15500"/>
                            </p:stCondLst>
                            <p:childTnLst>
                              <p:par>
                                <p:cTn id="2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16000"/>
                            </p:stCondLst>
                            <p:childTnLst>
                              <p:par>
                                <p:cTn id="2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16500"/>
                            </p:stCondLst>
                            <p:childTnLst>
                              <p:par>
                                <p:cTn id="2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17000"/>
                            </p:stCondLst>
                            <p:childTnLst>
                              <p:par>
                                <p:cTn id="2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17500"/>
                            </p:stCondLst>
                            <p:childTnLst>
                              <p:par>
                                <p:cTn id="2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18000"/>
                            </p:stCondLst>
                            <p:childTnLst>
                              <p:par>
                                <p:cTn id="2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18500"/>
                            </p:stCondLst>
                            <p:childTnLst>
                              <p:par>
                                <p:cTn id="25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19000"/>
                            </p:stCondLst>
                            <p:childTnLst>
                              <p:par>
                                <p:cTn id="25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19500"/>
                            </p:stCondLst>
                            <p:childTnLst>
                              <p:par>
                                <p:cTn id="2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20000"/>
                            </p:stCondLst>
                            <p:childTnLst>
                              <p:par>
                                <p:cTn id="2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8" grpId="0" animBg="1"/>
      <p:bldP spid="9" grpId="0" animBg="1"/>
      <p:bldP spid="10" grpId="0" animBg="1"/>
      <p:bldP spid="14" grpId="0" animBg="1"/>
      <p:bldP spid="16" grpId="0"/>
      <p:bldP spid="17" grpId="0"/>
      <p:bldP spid="24" grpId="0" animBg="1"/>
      <p:bldP spid="26" grpId="0" animBg="1"/>
      <p:bldP spid="27" grpId="0" animBg="1"/>
      <p:bldP spid="28" grpId="0" animBg="1"/>
      <p:bldP spid="30" grpId="0" animBg="1"/>
      <p:bldP spid="31" grpId="0"/>
      <p:bldP spid="32" grpId="0"/>
      <p:bldP spid="54" grpId="0" animBg="1"/>
      <p:bldP spid="55" grpId="0" animBg="1"/>
      <p:bldP spid="56" grpId="0" animBg="1"/>
      <p:bldP spid="57" grpId="0" animBg="1"/>
      <p:bldP spid="59" grpId="0" animBg="1"/>
      <p:bldP spid="60" grpId="0"/>
      <p:bldP spid="61" grpId="0"/>
      <p:bldP spid="63" grpId="0" animBg="1"/>
      <p:bldP spid="64" grpId="0" animBg="1"/>
      <p:bldP spid="65" grpId="0" animBg="1"/>
      <p:bldP spid="66" grpId="0" animBg="1"/>
      <p:bldP spid="68" grpId="0" animBg="1"/>
      <p:bldP spid="69" grpId="0"/>
      <p:bldP spid="7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reptunghi 2"/>
          <p:cNvSpPr/>
          <p:nvPr/>
        </p:nvSpPr>
        <p:spPr>
          <a:xfrm>
            <a:off x="395536" y="188640"/>
            <a:ext cx="81703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o-RO" sz="36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Tehnologia este în continuă dezvoltare</a:t>
            </a:r>
            <a:endParaRPr lang="ro-RO" sz="36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pic>
        <p:nvPicPr>
          <p:cNvPr id="2052" name="Picture 4" descr="C:\Users\HP\Desktop\poze_prezentare\Volkswagen-Golf_I-1974-1024-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5472608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HP\Desktop\poze_prezentare\Volkswagen-Golf_R-2017-1024-1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1700808"/>
            <a:ext cx="5472607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tăText 1"/>
          <p:cNvSpPr txBox="1"/>
          <p:nvPr/>
        </p:nvSpPr>
        <p:spPr>
          <a:xfrm>
            <a:off x="6121036" y="2204864"/>
            <a:ext cx="28083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dirty="0"/>
              <a:t>- Activare </a:t>
            </a:r>
            <a:r>
              <a:rPr lang="ro-RO" sz="2000" dirty="0" smtClean="0"/>
              <a:t>lumini ceață</a:t>
            </a:r>
            <a:endParaRPr lang="ro-RO" sz="2000" dirty="0"/>
          </a:p>
          <a:p>
            <a:r>
              <a:rPr lang="ro-RO" sz="2000" dirty="0"/>
              <a:t>- Avarii</a:t>
            </a:r>
          </a:p>
          <a:p>
            <a:r>
              <a:rPr lang="ro-RO" sz="2000" dirty="0"/>
              <a:t>- </a:t>
            </a:r>
            <a:r>
              <a:rPr lang="ro-RO" sz="2000" dirty="0" smtClean="0"/>
              <a:t>Radio</a:t>
            </a:r>
            <a:endParaRPr lang="ro-RO" sz="2000" dirty="0"/>
          </a:p>
          <a:p>
            <a:r>
              <a:rPr lang="ro-RO" sz="2000" dirty="0"/>
              <a:t>- Ventilator</a:t>
            </a:r>
          </a:p>
          <a:p>
            <a:r>
              <a:rPr lang="ro-RO" sz="2000" dirty="0"/>
              <a:t>- Poziție ventilație</a:t>
            </a:r>
          </a:p>
          <a:p>
            <a:r>
              <a:rPr lang="ro-RO" sz="2000" dirty="0"/>
              <a:t>- Temperatură</a:t>
            </a:r>
          </a:p>
        </p:txBody>
      </p:sp>
      <p:sp>
        <p:nvSpPr>
          <p:cNvPr id="12" name="CasetăText 11"/>
          <p:cNvSpPr txBox="1"/>
          <p:nvPr/>
        </p:nvSpPr>
        <p:spPr>
          <a:xfrm>
            <a:off x="6073913" y="2204864"/>
            <a:ext cx="297283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o-RO" sz="2000" dirty="0" smtClean="0"/>
              <a:t>- Music </a:t>
            </a:r>
            <a:r>
              <a:rPr lang="ro-RO" sz="2000" dirty="0"/>
              <a:t>player</a:t>
            </a:r>
          </a:p>
          <a:p>
            <a:pPr lvl="0"/>
            <a:r>
              <a:rPr lang="ro-RO" sz="2000" dirty="0" smtClean="0"/>
              <a:t>- Navigație</a:t>
            </a:r>
            <a:endParaRPr lang="ro-RO" sz="2000" dirty="0"/>
          </a:p>
          <a:p>
            <a:pPr lvl="0"/>
            <a:r>
              <a:rPr lang="ro-RO" sz="2000" dirty="0" smtClean="0"/>
              <a:t>- Conexiune </a:t>
            </a:r>
            <a:r>
              <a:rPr lang="ro-RO" sz="2000" dirty="0" err="1"/>
              <a:t>bluetooth</a:t>
            </a:r>
            <a:r>
              <a:rPr lang="ro-RO" sz="2000" dirty="0"/>
              <a:t> cu telefonul mobil</a:t>
            </a:r>
          </a:p>
          <a:p>
            <a:pPr lvl="0"/>
            <a:r>
              <a:rPr lang="ro-RO" sz="2000" dirty="0" smtClean="0"/>
              <a:t>- Conexiune </a:t>
            </a:r>
            <a:r>
              <a:rPr lang="ro-RO" sz="2000" dirty="0" err="1"/>
              <a:t>wi-fi</a:t>
            </a:r>
            <a:endParaRPr lang="ro-RO" sz="2000" dirty="0"/>
          </a:p>
          <a:p>
            <a:r>
              <a:rPr lang="ro-RO" sz="2000" dirty="0"/>
              <a:t>afișare informații mașină (consum carburant, presiunea în anvelope) </a:t>
            </a:r>
          </a:p>
        </p:txBody>
      </p:sp>
    </p:spTree>
    <p:extLst>
      <p:ext uri="{BB962C8B-B14F-4D97-AF65-F5344CB8AC3E}">
        <p14:creationId xmlns:p14="http://schemas.microsoft.com/office/powerpoint/2010/main" val="52983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reptunghi 3"/>
          <p:cNvSpPr/>
          <p:nvPr/>
        </p:nvSpPr>
        <p:spPr>
          <a:xfrm>
            <a:off x="395536" y="188640"/>
            <a:ext cx="81703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o-RO" sz="36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Tehnologia este în continuă dezvoltare</a:t>
            </a:r>
            <a:endParaRPr lang="ro-RO" sz="36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pic>
        <p:nvPicPr>
          <p:cNvPr id="5" name="Picture 70" descr="C:\Users\uidq8672\Desktop\Capture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172" y="1628800"/>
            <a:ext cx="5313027" cy="252028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asetăText 5"/>
          <p:cNvSpPr txBox="1"/>
          <p:nvPr/>
        </p:nvSpPr>
        <p:spPr>
          <a:xfrm>
            <a:off x="395536" y="4150002"/>
            <a:ext cx="83529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o-RO" dirty="0"/>
              <a:t>Cele trei noduri de bus ale vehiculelor din 1989 au devenit astăzi mai mult de </a:t>
            </a:r>
            <a:r>
              <a:rPr lang="ro-RO" dirty="0" smtClean="0"/>
              <a:t>70</a:t>
            </a:r>
          </a:p>
          <a:p>
            <a:pPr marL="285750" indent="-285750">
              <a:buFont typeface="Arial" pitchFamily="34" charset="0"/>
              <a:buChar char="•"/>
            </a:pPr>
            <a:endParaRPr lang="ro-RO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o-RO" dirty="0"/>
              <a:t>Software-ul de bază se ridică la aproximativ 10 milioane de linii de cod de </a:t>
            </a:r>
            <a:r>
              <a:rPr lang="ro-RO" dirty="0" smtClean="0"/>
              <a:t>programare</a:t>
            </a:r>
          </a:p>
          <a:p>
            <a:pPr marL="285750" indent="-285750">
              <a:buFont typeface="Arial" pitchFamily="34" charset="0"/>
              <a:buChar char="•"/>
            </a:pPr>
            <a:endParaRPr lang="ro-RO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o-RO" dirty="0"/>
              <a:t>O condiție prealabilă este că specificarea diagnosticului trebuie mutată la începutul procesului de dezvoltare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610670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4" presetClass="entr" presetSubtype="1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reptunghi 4"/>
          <p:cNvSpPr/>
          <p:nvPr/>
        </p:nvSpPr>
        <p:spPr>
          <a:xfrm>
            <a:off x="395536" y="188640"/>
            <a:ext cx="81703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o-RO" sz="36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Rolul diagnozei</a:t>
            </a:r>
            <a:endParaRPr lang="ro-RO" sz="36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2" name="Oval 1"/>
          <p:cNvSpPr/>
          <p:nvPr/>
        </p:nvSpPr>
        <p:spPr>
          <a:xfrm>
            <a:off x="1215410" y="3462966"/>
            <a:ext cx="936104" cy="93610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grpSp>
        <p:nvGrpSpPr>
          <p:cNvPr id="15" name="Grupare 14"/>
          <p:cNvGrpSpPr/>
          <p:nvPr/>
        </p:nvGrpSpPr>
        <p:grpSpPr>
          <a:xfrm>
            <a:off x="786537" y="2814894"/>
            <a:ext cx="896925" cy="648072"/>
            <a:chOff x="542727" y="3212976"/>
            <a:chExt cx="896925" cy="648072"/>
          </a:xfrm>
        </p:grpSpPr>
        <p:cxnSp>
          <p:nvCxnSpPr>
            <p:cNvPr id="11" name="Conector drept 10"/>
            <p:cNvCxnSpPr>
              <a:stCxn id="2" idx="0"/>
            </p:cNvCxnSpPr>
            <p:nvPr/>
          </p:nvCxnSpPr>
          <p:spPr>
            <a:xfrm flipH="1" flipV="1">
              <a:off x="1061610" y="3212976"/>
              <a:ext cx="378042" cy="64807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rept 12"/>
            <p:cNvCxnSpPr/>
            <p:nvPr/>
          </p:nvCxnSpPr>
          <p:spPr>
            <a:xfrm flipH="1">
              <a:off x="542727" y="3219326"/>
              <a:ext cx="522058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86" name="CasetăText 3085"/>
          <p:cNvSpPr txBox="1"/>
          <p:nvPr/>
        </p:nvSpPr>
        <p:spPr>
          <a:xfrm>
            <a:off x="0" y="2236469"/>
            <a:ext cx="1822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600" dirty="0" smtClean="0"/>
              <a:t>01</a:t>
            </a:r>
          </a:p>
          <a:p>
            <a:pPr algn="ctr"/>
            <a:r>
              <a:rPr lang="ro-RO" sz="1600" dirty="0" smtClean="0"/>
              <a:t>autodiagnosticare </a:t>
            </a:r>
            <a:endParaRPr lang="ro-RO" sz="1600" dirty="0"/>
          </a:p>
        </p:txBody>
      </p:sp>
      <p:pic>
        <p:nvPicPr>
          <p:cNvPr id="3092" name="Picture 4" descr="C:\Users\HP\Desktop\poze_prezentare\ca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315" y="3548040"/>
            <a:ext cx="692294" cy="69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2502990" y="3281311"/>
            <a:ext cx="1296144" cy="129614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grpSp>
        <p:nvGrpSpPr>
          <p:cNvPr id="29" name="Grupare 28"/>
          <p:cNvGrpSpPr/>
          <p:nvPr/>
        </p:nvGrpSpPr>
        <p:grpSpPr>
          <a:xfrm>
            <a:off x="1291852" y="4387638"/>
            <a:ext cx="1407604" cy="849023"/>
            <a:chOff x="912590" y="4533692"/>
            <a:chExt cx="1407604" cy="849023"/>
          </a:xfrm>
        </p:grpSpPr>
        <p:cxnSp>
          <p:nvCxnSpPr>
            <p:cNvPr id="21" name="Conector drept 20"/>
            <p:cNvCxnSpPr/>
            <p:nvPr/>
          </p:nvCxnSpPr>
          <p:spPr>
            <a:xfrm flipH="1">
              <a:off x="1717031" y="4533692"/>
              <a:ext cx="603163" cy="84902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rept 22"/>
            <p:cNvCxnSpPr/>
            <p:nvPr/>
          </p:nvCxnSpPr>
          <p:spPr>
            <a:xfrm flipH="1">
              <a:off x="912590" y="5376365"/>
              <a:ext cx="81079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CasetăText 53"/>
          <p:cNvSpPr txBox="1"/>
          <p:nvPr/>
        </p:nvSpPr>
        <p:spPr>
          <a:xfrm>
            <a:off x="727226" y="5224288"/>
            <a:ext cx="12201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600" dirty="0" smtClean="0"/>
              <a:t>02</a:t>
            </a:r>
          </a:p>
          <a:p>
            <a:pPr algn="ctr"/>
            <a:r>
              <a:rPr lang="ro-RO" sz="1600" dirty="0" smtClean="0"/>
              <a:t>detectare</a:t>
            </a:r>
            <a:endParaRPr lang="ro-RO" sz="1600" dirty="0"/>
          </a:p>
        </p:txBody>
      </p:sp>
      <p:pic>
        <p:nvPicPr>
          <p:cNvPr id="3093" name="Picture 5" descr="C:\Users\HP\Desktop\poze_prezentare\engine-coola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859" y="3439984"/>
            <a:ext cx="908405" cy="908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val 9"/>
          <p:cNvSpPr/>
          <p:nvPr/>
        </p:nvSpPr>
        <p:spPr>
          <a:xfrm>
            <a:off x="5485280" y="2746052"/>
            <a:ext cx="936104" cy="93610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grpSp>
        <p:nvGrpSpPr>
          <p:cNvPr id="3081" name="Grupare 3080"/>
          <p:cNvGrpSpPr/>
          <p:nvPr/>
        </p:nvGrpSpPr>
        <p:grpSpPr>
          <a:xfrm>
            <a:off x="6180716" y="2231902"/>
            <a:ext cx="1058630" cy="564090"/>
            <a:chOff x="6749476" y="4288784"/>
            <a:chExt cx="1058630" cy="564090"/>
          </a:xfrm>
        </p:grpSpPr>
        <p:cxnSp>
          <p:nvCxnSpPr>
            <p:cNvPr id="40" name="Conector drept 39"/>
            <p:cNvCxnSpPr/>
            <p:nvPr/>
          </p:nvCxnSpPr>
          <p:spPr>
            <a:xfrm flipH="1">
              <a:off x="6749476" y="4288784"/>
              <a:ext cx="523176" cy="5640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drept 41"/>
            <p:cNvCxnSpPr/>
            <p:nvPr/>
          </p:nvCxnSpPr>
          <p:spPr>
            <a:xfrm>
              <a:off x="7268046" y="4292906"/>
              <a:ext cx="54006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95" name="Picture 7" descr="C:\Users\HP\Desktop\poze_prezentare\fa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649574" y="2940525"/>
            <a:ext cx="607515" cy="607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Oval 19"/>
          <p:cNvSpPr/>
          <p:nvPr/>
        </p:nvSpPr>
        <p:spPr>
          <a:xfrm>
            <a:off x="6637251" y="3894187"/>
            <a:ext cx="792088" cy="79208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grpSp>
        <p:nvGrpSpPr>
          <p:cNvPr id="38" name="Grupare 37"/>
          <p:cNvGrpSpPr/>
          <p:nvPr/>
        </p:nvGrpSpPr>
        <p:grpSpPr>
          <a:xfrm>
            <a:off x="7202931" y="3381203"/>
            <a:ext cx="903055" cy="564090"/>
            <a:chOff x="7202931" y="3381203"/>
            <a:chExt cx="903055" cy="564090"/>
          </a:xfrm>
        </p:grpSpPr>
        <p:cxnSp>
          <p:nvCxnSpPr>
            <p:cNvPr id="46" name="Conector drept 45"/>
            <p:cNvCxnSpPr/>
            <p:nvPr/>
          </p:nvCxnSpPr>
          <p:spPr>
            <a:xfrm flipH="1">
              <a:off x="7202931" y="3381203"/>
              <a:ext cx="369345" cy="5640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drept 46"/>
            <p:cNvCxnSpPr/>
            <p:nvPr/>
          </p:nvCxnSpPr>
          <p:spPr>
            <a:xfrm>
              <a:off x="7565926" y="3386001"/>
              <a:ext cx="54006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96" name="Picture 8" descr="C:\Users\HP\Desktop\poze_prezentare\regulato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470" y="4019843"/>
            <a:ext cx="515376" cy="51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/>
          <p:cNvSpPr/>
          <p:nvPr/>
        </p:nvSpPr>
        <p:spPr>
          <a:xfrm>
            <a:off x="4584466" y="3714355"/>
            <a:ext cx="712544" cy="71254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grpSp>
        <p:nvGrpSpPr>
          <p:cNvPr id="3077" name="Grupare 3076"/>
          <p:cNvGrpSpPr/>
          <p:nvPr/>
        </p:nvGrpSpPr>
        <p:grpSpPr>
          <a:xfrm>
            <a:off x="5154979" y="4351392"/>
            <a:ext cx="677704" cy="500772"/>
            <a:chOff x="4450517" y="5045303"/>
            <a:chExt cx="677704" cy="500772"/>
          </a:xfrm>
        </p:grpSpPr>
        <p:cxnSp>
          <p:nvCxnSpPr>
            <p:cNvPr id="3075" name="Conector drept 3074"/>
            <p:cNvCxnSpPr/>
            <p:nvPr/>
          </p:nvCxnSpPr>
          <p:spPr>
            <a:xfrm>
              <a:off x="4450517" y="5045303"/>
              <a:ext cx="256663" cy="50077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drept 35"/>
            <p:cNvCxnSpPr/>
            <p:nvPr/>
          </p:nvCxnSpPr>
          <p:spPr>
            <a:xfrm>
              <a:off x="4694480" y="5539429"/>
              <a:ext cx="43374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97" name="Picture 9" descr="C:\Users\HP\Desktop\poze_prezentare\change-car-oil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074" y="3791168"/>
            <a:ext cx="616974" cy="616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/>
          <p:cNvSpPr/>
          <p:nvPr/>
        </p:nvSpPr>
        <p:spPr>
          <a:xfrm>
            <a:off x="3787037" y="2441189"/>
            <a:ext cx="1083390" cy="108339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grpSp>
        <p:nvGrpSpPr>
          <p:cNvPr id="17" name="Grupare 16"/>
          <p:cNvGrpSpPr/>
          <p:nvPr/>
        </p:nvGrpSpPr>
        <p:grpSpPr>
          <a:xfrm>
            <a:off x="3123578" y="1895829"/>
            <a:ext cx="892956" cy="648072"/>
            <a:chOff x="546696" y="3212976"/>
            <a:chExt cx="892956" cy="648072"/>
          </a:xfrm>
        </p:grpSpPr>
        <p:cxnSp>
          <p:nvCxnSpPr>
            <p:cNvPr id="18" name="Conector drept 17"/>
            <p:cNvCxnSpPr/>
            <p:nvPr/>
          </p:nvCxnSpPr>
          <p:spPr>
            <a:xfrm flipH="1" flipV="1">
              <a:off x="1061610" y="3212976"/>
              <a:ext cx="378042" cy="64807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drept 18"/>
            <p:cNvCxnSpPr/>
            <p:nvPr/>
          </p:nvCxnSpPr>
          <p:spPr>
            <a:xfrm flipH="1">
              <a:off x="546696" y="3217739"/>
              <a:ext cx="522058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94" name="Picture 6" descr="C:\Users\HP\Desktop\poze_prezentare\intercooler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93680" y="2647832"/>
            <a:ext cx="670104" cy="670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CasetăText 69"/>
          <p:cNvSpPr txBox="1"/>
          <p:nvPr/>
        </p:nvSpPr>
        <p:spPr>
          <a:xfrm>
            <a:off x="2267744" y="1311054"/>
            <a:ext cx="1370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600" dirty="0" smtClean="0"/>
              <a:t>03</a:t>
            </a:r>
          </a:p>
          <a:p>
            <a:pPr algn="ctr"/>
            <a:r>
              <a:rPr lang="ro-RO" sz="1600" dirty="0"/>
              <a:t>raportare</a:t>
            </a:r>
            <a:r>
              <a:rPr lang="ro-RO" sz="1600" dirty="0" smtClean="0"/>
              <a:t> </a:t>
            </a:r>
            <a:endParaRPr lang="ro-RO" sz="1600" dirty="0"/>
          </a:p>
        </p:txBody>
      </p:sp>
      <p:sp>
        <p:nvSpPr>
          <p:cNvPr id="82" name="CasetăText 81"/>
          <p:cNvSpPr txBox="1"/>
          <p:nvPr/>
        </p:nvSpPr>
        <p:spPr>
          <a:xfrm>
            <a:off x="6637251" y="1651694"/>
            <a:ext cx="1031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600" dirty="0" smtClean="0"/>
              <a:t>05</a:t>
            </a:r>
          </a:p>
          <a:p>
            <a:pPr algn="ctr"/>
            <a:r>
              <a:rPr lang="ro-RO" sz="1600" dirty="0"/>
              <a:t>timp real</a:t>
            </a:r>
            <a:endParaRPr lang="ro-RO" sz="1600" dirty="0"/>
          </a:p>
        </p:txBody>
      </p:sp>
      <p:sp>
        <p:nvSpPr>
          <p:cNvPr id="83" name="CasetăText 82"/>
          <p:cNvSpPr txBox="1"/>
          <p:nvPr/>
        </p:nvSpPr>
        <p:spPr>
          <a:xfrm>
            <a:off x="7387603" y="2832661"/>
            <a:ext cx="1360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600" dirty="0" smtClean="0"/>
              <a:t>06</a:t>
            </a:r>
          </a:p>
          <a:p>
            <a:pPr algn="ctr"/>
            <a:r>
              <a:rPr lang="ro-RO" sz="1600" dirty="0" smtClean="0"/>
              <a:t>remediere</a:t>
            </a:r>
            <a:endParaRPr lang="ro-RO" sz="1600" dirty="0"/>
          </a:p>
        </p:txBody>
      </p:sp>
      <p:sp>
        <p:nvSpPr>
          <p:cNvPr id="84" name="CasetăText 83"/>
          <p:cNvSpPr txBox="1"/>
          <p:nvPr/>
        </p:nvSpPr>
        <p:spPr>
          <a:xfrm>
            <a:off x="5111063" y="4820245"/>
            <a:ext cx="12256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600" dirty="0" smtClean="0"/>
              <a:t>04</a:t>
            </a:r>
          </a:p>
          <a:p>
            <a:pPr algn="ctr"/>
            <a:r>
              <a:rPr lang="ro-RO" sz="1600" dirty="0"/>
              <a:t>informații </a:t>
            </a:r>
            <a:endParaRPr lang="ro-RO" sz="1600" dirty="0"/>
          </a:p>
        </p:txBody>
      </p:sp>
    </p:spTree>
    <p:extLst>
      <p:ext uri="{BB962C8B-B14F-4D97-AF65-F5344CB8AC3E}">
        <p14:creationId xmlns:p14="http://schemas.microsoft.com/office/powerpoint/2010/main" val="3757229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0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0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0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5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000"/>
                            </p:stCondLst>
                            <p:childTnLst>
                              <p:par>
                                <p:cTn id="8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0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0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000"/>
                            </p:stCondLst>
                            <p:childTnLst>
                              <p:par>
                                <p:cTn id="9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8500"/>
                            </p:stCondLst>
                            <p:childTnLst>
                              <p:par>
                                <p:cTn id="9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9000"/>
                            </p:stCondLst>
                            <p:childTnLst>
                              <p:par>
                                <p:cTn id="10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0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0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500"/>
                            </p:stCondLst>
                            <p:childTnLst>
                              <p:par>
                                <p:cTn id="10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0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0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1500"/>
                            </p:stCondLst>
                            <p:childTnLst>
                              <p:par>
                                <p:cTn id="1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2000"/>
                            </p:stCondLst>
                            <p:childTnLst>
                              <p:par>
                                <p:cTn id="1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086" grpId="0"/>
      <p:bldP spid="6" grpId="0" animBg="1"/>
      <p:bldP spid="54" grpId="0"/>
      <p:bldP spid="10" grpId="0" animBg="1"/>
      <p:bldP spid="20" grpId="0" animBg="1"/>
      <p:bldP spid="7" grpId="0" animBg="1"/>
      <p:bldP spid="9" grpId="0" animBg="1"/>
      <p:bldP spid="70" grpId="0"/>
      <p:bldP spid="82" grpId="0"/>
      <p:bldP spid="83" grpId="0"/>
      <p:bldP spid="8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reptunghi 2"/>
          <p:cNvSpPr/>
          <p:nvPr/>
        </p:nvSpPr>
        <p:spPr>
          <a:xfrm>
            <a:off x="395536" y="188640"/>
            <a:ext cx="81703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o-RO" sz="3600" b="1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Motivul lucrării</a:t>
            </a:r>
            <a:endParaRPr lang="ro-RO" sz="36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8458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tăText 4"/>
          <p:cNvSpPr txBox="1"/>
          <p:nvPr/>
        </p:nvSpPr>
        <p:spPr>
          <a:xfrm>
            <a:off x="1187624" y="476672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Ce</a:t>
            </a:r>
            <a:r>
              <a:rPr lang="en-US" dirty="0" smtClean="0"/>
              <a:t> s-a </a:t>
            </a:r>
            <a:r>
              <a:rPr lang="en-US" dirty="0" err="1" smtClean="0"/>
              <a:t>cerut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se </a:t>
            </a:r>
            <a:r>
              <a:rPr lang="en-US" dirty="0" err="1" smtClean="0"/>
              <a:t>faca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63708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tăText 3"/>
          <p:cNvSpPr txBox="1"/>
          <p:nvPr/>
        </p:nvSpPr>
        <p:spPr>
          <a:xfrm>
            <a:off x="827584" y="692696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Ce</a:t>
            </a:r>
            <a:r>
              <a:rPr lang="en-US" dirty="0" smtClean="0"/>
              <a:t> am </a:t>
            </a:r>
            <a:r>
              <a:rPr lang="en-US" dirty="0" err="1" smtClean="0"/>
              <a:t>facut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9956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tăText 3"/>
          <p:cNvSpPr txBox="1"/>
          <p:nvPr/>
        </p:nvSpPr>
        <p:spPr>
          <a:xfrm>
            <a:off x="2051720" y="1412776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Ce</a:t>
            </a:r>
            <a:r>
              <a:rPr lang="en-US" dirty="0" smtClean="0"/>
              <a:t> am </a:t>
            </a:r>
            <a:r>
              <a:rPr lang="en-US" dirty="0" err="1" smtClean="0"/>
              <a:t>facut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58709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323</TotalTime>
  <Words>178</Words>
  <Application>Microsoft Office PowerPoint</Application>
  <PresentationFormat>Expunere pe ecran (4:3)</PresentationFormat>
  <Paragraphs>56</Paragraphs>
  <Slides>12</Slides>
  <Notes>0</Notes>
  <HiddenSlides>0</HiddenSlides>
  <MMClips>0</MMClip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12</vt:i4>
      </vt:variant>
    </vt:vector>
  </HeadingPairs>
  <TitlesOfParts>
    <vt:vector size="13" baseType="lpstr">
      <vt:lpstr>Slipstream</vt:lpstr>
      <vt:lpstr>Diagnoza pentru sisteme infotainment in industria automotive 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>HP</dc:creator>
  <cp:lastModifiedBy>HP</cp:lastModifiedBy>
  <cp:revision>70</cp:revision>
  <dcterms:created xsi:type="dcterms:W3CDTF">2018-06-20T21:15:00Z</dcterms:created>
  <dcterms:modified xsi:type="dcterms:W3CDTF">2018-06-21T22:41:33Z</dcterms:modified>
</cp:coreProperties>
</file>