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7" r:id="rId2"/>
    <p:sldId id="256" r:id="rId3"/>
    <p:sldId id="26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9144000" cy="6858000" type="screen4x3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90" autoAdjust="0"/>
    <p:restoredTop sz="93060" autoAdjust="0"/>
  </p:normalViewPr>
  <p:slideViewPr>
    <p:cSldViewPr>
      <p:cViewPr varScale="1">
        <p:scale>
          <a:sx n="68" d="100"/>
          <a:sy n="68" d="100"/>
        </p:scale>
        <p:origin x="-62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 smtClean="0"/>
              <a:t>Clic pentru a edita stilul de subtitlu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24.06.2018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24.06.2018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24.06.2018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24.06.2018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24.06.2018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24.06.2018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o-RO" smtClean="0"/>
              <a:t>Clic pentru editare stiluri text Coordonator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24.06.2018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24.06.2018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24.06.2018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24.06.2018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 smtClean="0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24.06.2018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CE5CAE3-E66C-483F-9A91-133D66834A8A}" type="datetimeFigureOut">
              <a:rPr lang="ro-RO" smtClean="0"/>
              <a:t>24.06.2018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microsoft.com/office/2007/relationships/hdphoto" Target="../media/hdphoto4.wdp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07504" y="2213992"/>
            <a:ext cx="8900216" cy="1863080"/>
          </a:xfrm>
        </p:spPr>
        <p:txBody>
          <a:bodyPr>
            <a:normAutofit fontScale="90000"/>
          </a:bodyPr>
          <a:lstStyle/>
          <a:p>
            <a:pPr marL="0" indent="0" algn="ctr">
              <a:buNone/>
            </a:pPr>
            <a:r>
              <a:rPr lang="ro-RO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Diagnoza pentru sisteme infotainment in industria automotive</a:t>
            </a:r>
            <a:br>
              <a:rPr lang="ro-RO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</a:br>
            <a:endParaRPr lang="ro-RO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213714"/>
            <a:ext cx="2960064" cy="721123"/>
          </a:xfrm>
          <a:prstGeom prst="rect">
            <a:avLst/>
          </a:prstGeom>
        </p:spPr>
      </p:pic>
      <p:cxnSp>
        <p:nvCxnSpPr>
          <p:cNvPr id="5" name="Straight Connector 7"/>
          <p:cNvCxnSpPr/>
          <p:nvPr/>
        </p:nvCxnSpPr>
        <p:spPr>
          <a:xfrm>
            <a:off x="179512" y="934837"/>
            <a:ext cx="5472608" cy="0"/>
          </a:xfrm>
          <a:prstGeom prst="line">
            <a:avLst/>
          </a:prstGeom>
          <a:ln w="57150">
            <a:solidFill>
              <a:srgbClr val="202266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Subtitle 2"/>
          <p:cNvSpPr txBox="1">
            <a:spLocks/>
          </p:cNvSpPr>
          <p:nvPr/>
        </p:nvSpPr>
        <p:spPr>
          <a:xfrm>
            <a:off x="467544" y="213714"/>
            <a:ext cx="3464836" cy="72112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ro-RO" sz="1600" dirty="0" smtClean="0">
                <a:latin typeface="Cambria" panose="02040503050406030204" pitchFamily="18" charset="0"/>
              </a:rPr>
              <a:t>PROIECT DE DIPLOMĂ</a:t>
            </a:r>
          </a:p>
          <a:p>
            <a:pPr algn="l">
              <a:lnSpc>
                <a:spcPct val="70000"/>
              </a:lnSpc>
            </a:pPr>
            <a:r>
              <a:rPr lang="ro-RO" sz="1600" dirty="0" smtClean="0">
                <a:latin typeface="Cambria" panose="02040503050406030204" pitchFamily="18" charset="0"/>
              </a:rPr>
              <a:t>UNIVERSITATEA POLITEHNICA TIMIȘOARA</a:t>
            </a:r>
          </a:p>
          <a:p>
            <a:pPr algn="l"/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179512" y="4683472"/>
            <a:ext cx="3592010" cy="137917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ro-RO" sz="2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COORDONATOR</a:t>
            </a:r>
            <a:endParaRPr lang="en-US" sz="2000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marL="4572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Conf. dr. </a:t>
            </a:r>
            <a:r>
              <a:rPr lang="en-US" sz="2000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ing</a:t>
            </a:r>
            <a:r>
              <a:rPr lang="en-US" sz="2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. Lucian </a:t>
            </a:r>
            <a:r>
              <a:rPr lang="ro-RO" sz="2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PRODAN</a:t>
            </a: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5004048" y="4683472"/>
            <a:ext cx="3592010" cy="1155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o-RO" sz="2000" dirty="0" smtClean="0">
                <a:latin typeface="Cambria" panose="02040503050406030204" pitchFamily="18" charset="0"/>
              </a:rPr>
              <a:t>CANDIDAT</a:t>
            </a:r>
          </a:p>
          <a:p>
            <a:pPr algn="r"/>
            <a:r>
              <a:rPr lang="ro-RO" sz="2000" dirty="0" smtClean="0">
                <a:latin typeface="Cambria" panose="02040503050406030204" pitchFamily="18" charset="0"/>
              </a:rPr>
              <a:t>Mihai BĂDESCU</a:t>
            </a:r>
          </a:p>
          <a:p>
            <a:pPr algn="l"/>
            <a:endParaRPr lang="en-US" sz="2000" dirty="0">
              <a:latin typeface="Cambria" panose="02040503050406030204" pitchFamily="18" charset="0"/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2915816" y="5838629"/>
            <a:ext cx="3426106" cy="659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50000"/>
              </a:lnSpc>
            </a:pPr>
            <a:r>
              <a:rPr lang="ro-RO" dirty="0" smtClean="0">
                <a:latin typeface="Cambria" panose="02040503050406030204" pitchFamily="18" charset="0"/>
              </a:rPr>
              <a:t>T</a:t>
            </a:r>
            <a:r>
              <a:rPr lang="ro-RO" sz="1800" dirty="0" smtClean="0">
                <a:latin typeface="Cambria" panose="02040503050406030204" pitchFamily="18" charset="0"/>
              </a:rPr>
              <a:t>IMIȘOARA</a:t>
            </a:r>
          </a:p>
          <a:p>
            <a:pPr>
              <a:lnSpc>
                <a:spcPct val="50000"/>
              </a:lnSpc>
            </a:pPr>
            <a:r>
              <a:rPr lang="ro-RO" dirty="0" smtClean="0">
                <a:latin typeface="Cambria" panose="02040503050406030204" pitchFamily="18" charset="0"/>
              </a:rPr>
              <a:t>I</a:t>
            </a:r>
            <a:r>
              <a:rPr lang="ro-RO" sz="1800" dirty="0" smtClean="0">
                <a:latin typeface="Cambria" panose="02040503050406030204" pitchFamily="18" charset="0"/>
              </a:rPr>
              <a:t>UNIE </a:t>
            </a:r>
            <a:r>
              <a:rPr lang="ro-RO" sz="2000" dirty="0" smtClean="0">
                <a:latin typeface="Cambria" panose="02040503050406030204" pitchFamily="18" charset="0"/>
              </a:rPr>
              <a:t>2018</a:t>
            </a:r>
            <a:endParaRPr lang="en-US" sz="2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15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reptunghi 2"/>
          <p:cNvSpPr/>
          <p:nvPr/>
        </p:nvSpPr>
        <p:spPr>
          <a:xfrm>
            <a:off x="395536" y="188640"/>
            <a:ext cx="81703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o-RO" sz="36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Testare</a:t>
            </a:r>
            <a:endParaRPr lang="ro-RO" sz="36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2" name="CasetăText 1"/>
          <p:cNvSpPr txBox="1"/>
          <p:nvPr/>
        </p:nvSpPr>
        <p:spPr>
          <a:xfrm>
            <a:off x="899592" y="1196752"/>
            <a:ext cx="77768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800" dirty="0" smtClean="0"/>
              <a:t>FILMULET CU TESTAREA PE HW PROJECT</a:t>
            </a:r>
            <a:endParaRPr lang="ro-RO" sz="4800" dirty="0"/>
          </a:p>
        </p:txBody>
      </p:sp>
      <p:sp>
        <p:nvSpPr>
          <p:cNvPr id="4" name="Buton acțiune: Pornire 3">
            <a:hlinkClick r:id="" action="ppaction://hlinkshowjump?jump=firstslide" highlightClick="1"/>
          </p:cNvPr>
          <p:cNvSpPr/>
          <p:nvPr/>
        </p:nvSpPr>
        <p:spPr>
          <a:xfrm>
            <a:off x="7591019" y="6360881"/>
            <a:ext cx="293349" cy="319634"/>
          </a:xfrm>
          <a:prstGeom prst="actionButtonHom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" name="Buton acțiune: Înainte sau Următorul 4">
            <a:hlinkClick r:id="" action="ppaction://hlinkshowjump?jump=nextslide" highlightClick="1"/>
          </p:cNvPr>
          <p:cNvSpPr/>
          <p:nvPr/>
        </p:nvSpPr>
        <p:spPr>
          <a:xfrm>
            <a:off x="8455115" y="6372036"/>
            <a:ext cx="300354" cy="297324"/>
          </a:xfrm>
          <a:prstGeom prst="actionButtonForwardNex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" name="Buton acțiune: Înapoi sau Anteriorul 5">
            <a:hlinkClick r:id="" action="ppaction://hlinkshowjump?jump=previousslide" highlightClick="1"/>
          </p:cNvPr>
          <p:cNvSpPr/>
          <p:nvPr/>
        </p:nvSpPr>
        <p:spPr>
          <a:xfrm>
            <a:off x="8088070" y="6372036"/>
            <a:ext cx="300354" cy="308479"/>
          </a:xfrm>
          <a:prstGeom prst="actionButtonBackPrevious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07760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reptunghi 2"/>
          <p:cNvSpPr/>
          <p:nvPr/>
        </p:nvSpPr>
        <p:spPr>
          <a:xfrm>
            <a:off x="395536" y="188640"/>
            <a:ext cx="81703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o-RO" sz="36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Concluzii</a:t>
            </a:r>
            <a:endParaRPr lang="ro-RO" sz="36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pic>
        <p:nvPicPr>
          <p:cNvPr id="1026" name="Picture 2" descr="C:\Users\HP\Desktop\poze_prezentare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11985">
            <a:off x="-92875" y="830629"/>
            <a:ext cx="4230252" cy="20258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58229">
            <a:off x="268338" y="3105358"/>
            <a:ext cx="4702576" cy="3015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079987"/>
            <a:ext cx="3600400" cy="23743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1368">
            <a:off x="4976032" y="3697652"/>
            <a:ext cx="3947276" cy="24092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Buton acțiune: Pornire 6">
            <a:hlinkClick r:id="" action="ppaction://hlinkshowjump?jump=firstslide" highlightClick="1"/>
          </p:cNvPr>
          <p:cNvSpPr/>
          <p:nvPr/>
        </p:nvSpPr>
        <p:spPr>
          <a:xfrm>
            <a:off x="7591019" y="6360881"/>
            <a:ext cx="293349" cy="319634"/>
          </a:xfrm>
          <a:prstGeom prst="actionButtonHom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8" name="Buton acțiune: Înainte sau Următorul 7">
            <a:hlinkClick r:id="" action="ppaction://hlinkshowjump?jump=nextslide" highlightClick="1"/>
          </p:cNvPr>
          <p:cNvSpPr/>
          <p:nvPr/>
        </p:nvSpPr>
        <p:spPr>
          <a:xfrm>
            <a:off x="8455115" y="6372036"/>
            <a:ext cx="300354" cy="297324"/>
          </a:xfrm>
          <a:prstGeom prst="actionButtonForwardNex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9" name="Buton acțiune: Înapoi sau Anteriorul 8">
            <a:hlinkClick r:id="" action="ppaction://hlinkshowjump?jump=previousslide" highlightClick="1"/>
          </p:cNvPr>
          <p:cNvSpPr/>
          <p:nvPr/>
        </p:nvSpPr>
        <p:spPr>
          <a:xfrm>
            <a:off x="8088070" y="6372036"/>
            <a:ext cx="300354" cy="308479"/>
          </a:xfrm>
          <a:prstGeom prst="actionButtonBackPrevious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4056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/>
        </p:nvSpPr>
        <p:spPr>
          <a:xfrm>
            <a:off x="208924" y="1052736"/>
            <a:ext cx="8752864" cy="23107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ro-RO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Ă</a:t>
            </a:r>
            <a:r>
              <a:rPr lang="en-US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MUL</a:t>
            </a:r>
            <a:r>
              <a:rPr lang="ro-RO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Ț</a:t>
            </a:r>
            <a:r>
              <a:rPr lang="en-US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</a:t>
            </a:r>
            <a:r>
              <a:rPr lang="ro-RO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ESC</a:t>
            </a:r>
            <a:r>
              <a:rPr lang="en-US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 </a:t>
            </a:r>
            <a:endParaRPr lang="en-US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5" descr="C:\Users\HP\Desktop\Buzuriu_Badescu\blue-thumbs-up-smiley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167" r="99000">
                        <a14:backgroundMark x1="20000" y1="11404" x2="20000" y2="11404"/>
                        <a14:backgroundMark x1="24500" y1="12105" x2="24500" y2="12105"/>
                        <a14:backgroundMark x1="78667" y1="22105" x2="78667" y2="22105"/>
                        <a14:backgroundMark x1="23833" y1="86316" x2="23833" y2="86316"/>
                        <a14:backgroundMark x1="93000" y1="88596" x2="93000" y2="88596"/>
                        <a14:backgroundMark x1="7833" y1="14386" x2="7833" y2="143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5" y="2793957"/>
            <a:ext cx="2991640" cy="28420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079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Conector drept 52"/>
          <p:cNvCxnSpPr/>
          <p:nvPr/>
        </p:nvCxnSpPr>
        <p:spPr>
          <a:xfrm>
            <a:off x="7625743" y="5060904"/>
            <a:ext cx="1514448" cy="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rept 51"/>
          <p:cNvCxnSpPr/>
          <p:nvPr/>
        </p:nvCxnSpPr>
        <p:spPr>
          <a:xfrm flipV="1">
            <a:off x="5783452" y="5060685"/>
            <a:ext cx="2026192" cy="98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rept 20"/>
          <p:cNvCxnSpPr/>
          <p:nvPr/>
        </p:nvCxnSpPr>
        <p:spPr>
          <a:xfrm>
            <a:off x="1584525" y="5048776"/>
            <a:ext cx="1979363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c 14"/>
          <p:cNvSpPr/>
          <p:nvPr/>
        </p:nvSpPr>
        <p:spPr>
          <a:xfrm>
            <a:off x="1204196" y="4681094"/>
            <a:ext cx="727722" cy="727722"/>
          </a:xfrm>
          <a:prstGeom prst="arc">
            <a:avLst>
              <a:gd name="adj1" fmla="val 5315238"/>
              <a:gd name="adj2" fmla="val 10782774"/>
            </a:avLst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cxnSp>
        <p:nvCxnSpPr>
          <p:cNvPr id="7" name="Conector drept 6"/>
          <p:cNvCxnSpPr/>
          <p:nvPr/>
        </p:nvCxnSpPr>
        <p:spPr>
          <a:xfrm>
            <a:off x="0" y="5048776"/>
            <a:ext cx="154766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470464" y="4940763"/>
            <a:ext cx="195187" cy="21602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9" name="Tor 8"/>
          <p:cNvSpPr/>
          <p:nvPr/>
        </p:nvSpPr>
        <p:spPr>
          <a:xfrm>
            <a:off x="1392177" y="4862004"/>
            <a:ext cx="351760" cy="373542"/>
          </a:xfrm>
          <a:prstGeom prst="donut">
            <a:avLst>
              <a:gd name="adj" fmla="val 457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10" name="Tor 9"/>
          <p:cNvSpPr/>
          <p:nvPr/>
        </p:nvSpPr>
        <p:spPr>
          <a:xfrm>
            <a:off x="1300418" y="4764563"/>
            <a:ext cx="535278" cy="568424"/>
          </a:xfrm>
          <a:prstGeom prst="donut">
            <a:avLst>
              <a:gd name="adj" fmla="val 4576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cxnSp>
        <p:nvCxnSpPr>
          <p:cNvPr id="11" name="Conector drept 10"/>
          <p:cNvCxnSpPr/>
          <p:nvPr/>
        </p:nvCxnSpPr>
        <p:spPr>
          <a:xfrm flipV="1">
            <a:off x="1568057" y="5332988"/>
            <a:ext cx="0" cy="93992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493453" y="6200904"/>
            <a:ext cx="149208" cy="14401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6" name="CasetăText 15"/>
          <p:cNvSpPr txBox="1"/>
          <p:nvPr/>
        </p:nvSpPr>
        <p:spPr>
          <a:xfrm>
            <a:off x="918009" y="4307940"/>
            <a:ext cx="125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’90 - ’99</a:t>
            </a:r>
          </a:p>
        </p:txBody>
      </p:sp>
      <p:sp>
        <p:nvSpPr>
          <p:cNvPr id="17" name="CasetăText 16"/>
          <p:cNvSpPr txBox="1"/>
          <p:nvPr/>
        </p:nvSpPr>
        <p:spPr>
          <a:xfrm>
            <a:off x="899592" y="6272912"/>
            <a:ext cx="1290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39.2 mil</a:t>
            </a:r>
            <a:endParaRPr lang="ro-RO" dirty="0"/>
          </a:p>
        </p:txBody>
      </p:sp>
      <p:cxnSp>
        <p:nvCxnSpPr>
          <p:cNvPr id="18" name="Conector drept 17"/>
          <p:cNvCxnSpPr/>
          <p:nvPr/>
        </p:nvCxnSpPr>
        <p:spPr>
          <a:xfrm flipH="1">
            <a:off x="918009" y="6669360"/>
            <a:ext cx="121178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rept 22"/>
          <p:cNvCxnSpPr>
            <a:endCxn id="55" idx="2"/>
          </p:cNvCxnSpPr>
          <p:nvPr/>
        </p:nvCxnSpPr>
        <p:spPr>
          <a:xfrm>
            <a:off x="3632417" y="5044955"/>
            <a:ext cx="2057110" cy="862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/>
          <p:cNvSpPr/>
          <p:nvPr/>
        </p:nvSpPr>
        <p:spPr>
          <a:xfrm rot="5400000">
            <a:off x="3252088" y="4677273"/>
            <a:ext cx="727722" cy="727722"/>
          </a:xfrm>
          <a:prstGeom prst="arc">
            <a:avLst>
              <a:gd name="adj1" fmla="val 5315238"/>
              <a:gd name="adj2" fmla="val 10735612"/>
            </a:avLst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6" name="Oval 25"/>
          <p:cNvSpPr/>
          <p:nvPr/>
        </p:nvSpPr>
        <p:spPr>
          <a:xfrm>
            <a:off x="3518356" y="4936942"/>
            <a:ext cx="195187" cy="21602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7" name="Tor 26"/>
          <p:cNvSpPr/>
          <p:nvPr/>
        </p:nvSpPr>
        <p:spPr>
          <a:xfrm>
            <a:off x="3440069" y="4858183"/>
            <a:ext cx="351760" cy="373542"/>
          </a:xfrm>
          <a:prstGeom prst="donut">
            <a:avLst>
              <a:gd name="adj" fmla="val 457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28" name="Tor 27"/>
          <p:cNvSpPr/>
          <p:nvPr/>
        </p:nvSpPr>
        <p:spPr>
          <a:xfrm>
            <a:off x="3348310" y="4760742"/>
            <a:ext cx="535278" cy="568424"/>
          </a:xfrm>
          <a:prstGeom prst="donut">
            <a:avLst>
              <a:gd name="adj" fmla="val 4576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cxnSp>
        <p:nvCxnSpPr>
          <p:cNvPr id="29" name="Conector drept 28"/>
          <p:cNvCxnSpPr/>
          <p:nvPr/>
        </p:nvCxnSpPr>
        <p:spPr>
          <a:xfrm flipV="1">
            <a:off x="3609816" y="3846606"/>
            <a:ext cx="0" cy="93992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3535212" y="3774598"/>
            <a:ext cx="149208" cy="14401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1" name="CasetăText 30"/>
          <p:cNvSpPr txBox="1"/>
          <p:nvPr/>
        </p:nvSpPr>
        <p:spPr>
          <a:xfrm>
            <a:off x="3172651" y="5480824"/>
            <a:ext cx="91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2015</a:t>
            </a:r>
            <a:endParaRPr lang="ro-RO" dirty="0"/>
          </a:p>
        </p:txBody>
      </p:sp>
      <p:sp>
        <p:nvSpPr>
          <p:cNvPr id="32" name="CasetăText 31"/>
          <p:cNvSpPr txBox="1"/>
          <p:nvPr/>
        </p:nvSpPr>
        <p:spPr>
          <a:xfrm>
            <a:off x="2987003" y="3419708"/>
            <a:ext cx="1290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72.61 mil</a:t>
            </a:r>
            <a:endParaRPr lang="ro-RO" dirty="0"/>
          </a:p>
        </p:txBody>
      </p:sp>
      <p:cxnSp>
        <p:nvCxnSpPr>
          <p:cNvPr id="33" name="Conector drept 32"/>
          <p:cNvCxnSpPr/>
          <p:nvPr/>
        </p:nvCxnSpPr>
        <p:spPr>
          <a:xfrm flipH="1">
            <a:off x="3026522" y="3429000"/>
            <a:ext cx="121178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Arc 53"/>
          <p:cNvSpPr/>
          <p:nvPr/>
        </p:nvSpPr>
        <p:spPr>
          <a:xfrm>
            <a:off x="5423259" y="4685900"/>
            <a:ext cx="727722" cy="727722"/>
          </a:xfrm>
          <a:prstGeom prst="arc">
            <a:avLst>
              <a:gd name="adj1" fmla="val 5315238"/>
              <a:gd name="adj2" fmla="val 10782774"/>
            </a:avLst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5" name="Oval 54"/>
          <p:cNvSpPr/>
          <p:nvPr/>
        </p:nvSpPr>
        <p:spPr>
          <a:xfrm>
            <a:off x="5689527" y="4945569"/>
            <a:ext cx="195187" cy="21602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6" name="Tor 55"/>
          <p:cNvSpPr/>
          <p:nvPr/>
        </p:nvSpPr>
        <p:spPr>
          <a:xfrm>
            <a:off x="5611240" y="4866810"/>
            <a:ext cx="351760" cy="373542"/>
          </a:xfrm>
          <a:prstGeom prst="donut">
            <a:avLst>
              <a:gd name="adj" fmla="val 457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57" name="Tor 56"/>
          <p:cNvSpPr/>
          <p:nvPr/>
        </p:nvSpPr>
        <p:spPr>
          <a:xfrm>
            <a:off x="5519481" y="4769369"/>
            <a:ext cx="535278" cy="568424"/>
          </a:xfrm>
          <a:prstGeom prst="donut">
            <a:avLst>
              <a:gd name="adj" fmla="val 4576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cxnSp>
        <p:nvCxnSpPr>
          <p:cNvPr id="58" name="Conector drept 57"/>
          <p:cNvCxnSpPr/>
          <p:nvPr/>
        </p:nvCxnSpPr>
        <p:spPr>
          <a:xfrm flipV="1">
            <a:off x="5787120" y="5337794"/>
            <a:ext cx="0" cy="93992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5712516" y="6205710"/>
            <a:ext cx="149208" cy="14401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0" name="CasetăText 59"/>
          <p:cNvSpPr txBox="1"/>
          <p:nvPr/>
        </p:nvSpPr>
        <p:spPr>
          <a:xfrm>
            <a:off x="5327354" y="4316568"/>
            <a:ext cx="91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2017</a:t>
            </a:r>
            <a:endParaRPr lang="ro-RO" dirty="0"/>
          </a:p>
        </p:txBody>
      </p:sp>
      <p:sp>
        <p:nvSpPr>
          <p:cNvPr id="61" name="CasetăText 60"/>
          <p:cNvSpPr txBox="1"/>
          <p:nvPr/>
        </p:nvSpPr>
        <p:spPr>
          <a:xfrm>
            <a:off x="5158174" y="6300028"/>
            <a:ext cx="1290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79.02 mil</a:t>
            </a:r>
            <a:endParaRPr lang="ro-RO" dirty="0"/>
          </a:p>
        </p:txBody>
      </p:sp>
      <p:cxnSp>
        <p:nvCxnSpPr>
          <p:cNvPr id="62" name="Conector drept 61"/>
          <p:cNvCxnSpPr/>
          <p:nvPr/>
        </p:nvCxnSpPr>
        <p:spPr>
          <a:xfrm flipH="1">
            <a:off x="5129673" y="6669360"/>
            <a:ext cx="121178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Arc 62"/>
          <p:cNvSpPr/>
          <p:nvPr/>
        </p:nvSpPr>
        <p:spPr>
          <a:xfrm rot="5400000">
            <a:off x="7429373" y="4689973"/>
            <a:ext cx="727722" cy="727722"/>
          </a:xfrm>
          <a:prstGeom prst="arc">
            <a:avLst>
              <a:gd name="adj1" fmla="val 5315238"/>
              <a:gd name="adj2" fmla="val 10730896"/>
            </a:avLst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4" name="Oval 63"/>
          <p:cNvSpPr/>
          <p:nvPr/>
        </p:nvSpPr>
        <p:spPr>
          <a:xfrm>
            <a:off x="7695641" y="4949642"/>
            <a:ext cx="195187" cy="21602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5" name="Tor 64"/>
          <p:cNvSpPr/>
          <p:nvPr/>
        </p:nvSpPr>
        <p:spPr>
          <a:xfrm>
            <a:off x="7617354" y="4870883"/>
            <a:ext cx="351760" cy="373542"/>
          </a:xfrm>
          <a:prstGeom prst="donut">
            <a:avLst>
              <a:gd name="adj" fmla="val 457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66" name="Tor 65"/>
          <p:cNvSpPr/>
          <p:nvPr/>
        </p:nvSpPr>
        <p:spPr>
          <a:xfrm>
            <a:off x="7525595" y="4773442"/>
            <a:ext cx="535278" cy="568424"/>
          </a:xfrm>
          <a:prstGeom prst="donut">
            <a:avLst>
              <a:gd name="adj" fmla="val 4576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cxnSp>
        <p:nvCxnSpPr>
          <p:cNvPr id="67" name="Conector drept 66"/>
          <p:cNvCxnSpPr/>
          <p:nvPr/>
        </p:nvCxnSpPr>
        <p:spPr>
          <a:xfrm flipV="1">
            <a:off x="7792436" y="3854500"/>
            <a:ext cx="0" cy="93992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7715192" y="3787298"/>
            <a:ext cx="149208" cy="14401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9" name="CasetăText 68"/>
          <p:cNvSpPr txBox="1"/>
          <p:nvPr/>
        </p:nvSpPr>
        <p:spPr>
          <a:xfrm>
            <a:off x="7349936" y="5480824"/>
            <a:ext cx="91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2018</a:t>
            </a:r>
            <a:endParaRPr lang="ro-RO" dirty="0"/>
          </a:p>
        </p:txBody>
      </p:sp>
      <p:sp>
        <p:nvSpPr>
          <p:cNvPr id="70" name="CasetăText 69"/>
          <p:cNvSpPr txBox="1"/>
          <p:nvPr/>
        </p:nvSpPr>
        <p:spPr>
          <a:xfrm>
            <a:off x="7164288" y="3429000"/>
            <a:ext cx="1290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81.57 mil</a:t>
            </a:r>
            <a:endParaRPr lang="ro-RO" dirty="0"/>
          </a:p>
        </p:txBody>
      </p:sp>
      <p:cxnSp>
        <p:nvCxnSpPr>
          <p:cNvPr id="71" name="Conector drept 70"/>
          <p:cNvCxnSpPr/>
          <p:nvPr/>
        </p:nvCxnSpPr>
        <p:spPr>
          <a:xfrm flipH="1">
            <a:off x="7203807" y="3454400"/>
            <a:ext cx="121178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:\Users\HP\Desktop\poze_prezentare\vw-group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360" y="519893"/>
            <a:ext cx="5070169" cy="2420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HP\Desktop\poze_prezentare\Mercedes-Benz-logo-vector-free-downlo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51654">
            <a:off x="-459776" y="1602028"/>
            <a:ext cx="2467215" cy="2467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HP\Desktop\poze_prezentare\toyota-logo-08A29AEE08-seeklogo.com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7116">
            <a:off x="823630" y="1363170"/>
            <a:ext cx="1137093" cy="932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HP\Desktop\poze_prezentare\Lexus_division_emblem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64306">
            <a:off x="7318822" y="1576039"/>
            <a:ext cx="1484103" cy="785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HP\Desktop\poze_prezentare\daihatsu-logo-A6249D607C-seeklogo.co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09136">
            <a:off x="1842261" y="3104545"/>
            <a:ext cx="876199" cy="724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HP\Desktop\poze_prezentare\hino-log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548" y="365836"/>
            <a:ext cx="981636" cy="89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C:\Users\HP\Desktop\poze_prezentare\2000px-Ford_Motor_Company_Logo.svg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53386">
            <a:off x="4553153" y="3163860"/>
            <a:ext cx="2318727" cy="884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Dreptunghi 18"/>
          <p:cNvSpPr/>
          <p:nvPr/>
        </p:nvSpPr>
        <p:spPr>
          <a:xfrm>
            <a:off x="-141916" y="492632"/>
            <a:ext cx="466467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o-RO" sz="36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Pia</a:t>
            </a:r>
            <a:r>
              <a:rPr lang="ro-RO" sz="36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ța auto globală</a:t>
            </a:r>
            <a:endParaRPr lang="ro-RO" sz="36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2" name="Buton acțiune: Pornire 1">
            <a:hlinkClick r:id="" action="ppaction://hlinkshowjump?jump=firstslide" highlightClick="1"/>
          </p:cNvPr>
          <p:cNvSpPr/>
          <p:nvPr/>
        </p:nvSpPr>
        <p:spPr>
          <a:xfrm>
            <a:off x="7591019" y="6360881"/>
            <a:ext cx="293349" cy="319634"/>
          </a:xfrm>
          <a:prstGeom prst="actionButtonHom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" name="Buton acțiune: Înainte sau Următorul 2">
            <a:hlinkClick r:id="" action="ppaction://hlinkshowjump?jump=nextslide" highlightClick="1"/>
          </p:cNvPr>
          <p:cNvSpPr/>
          <p:nvPr/>
        </p:nvSpPr>
        <p:spPr>
          <a:xfrm>
            <a:off x="8455115" y="6372036"/>
            <a:ext cx="300354" cy="297324"/>
          </a:xfrm>
          <a:prstGeom prst="actionButtonForwardNex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" name="Buton acțiune: Înapoi sau Anteriorul 3">
            <a:hlinkClick r:id="" action="ppaction://hlinkshowjump?jump=previousslide" highlightClick="1"/>
          </p:cNvPr>
          <p:cNvSpPr/>
          <p:nvPr/>
        </p:nvSpPr>
        <p:spPr>
          <a:xfrm>
            <a:off x="8088070" y="6372036"/>
            <a:ext cx="300354" cy="308479"/>
          </a:xfrm>
          <a:prstGeom prst="actionButtonBackPrevious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30378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3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31" presetClass="entr" presetSubtype="0" fill="hold" nodeType="after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350"/>
                            </p:stCondLst>
                            <p:childTnLst>
                              <p:par>
                                <p:cTn id="22" presetID="3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150"/>
                            </p:stCondLst>
                            <p:childTnLst>
                              <p:par>
                                <p:cTn id="29" presetID="3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950"/>
                            </p:stCondLst>
                            <p:childTnLst>
                              <p:par>
                                <p:cTn id="36" presetID="3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750"/>
                            </p:stCondLst>
                            <p:childTnLst>
                              <p:par>
                                <p:cTn id="43" presetID="3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50"/>
                            </p:stCondLst>
                            <p:childTnLst>
                              <p:par>
                                <p:cTn id="50" presetID="3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250"/>
                            </p:stCondLst>
                            <p:childTnLst>
                              <p:par>
                                <p:cTn id="8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750"/>
                            </p:stCondLst>
                            <p:childTnLst>
                              <p:par>
                                <p:cTn id="9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00"/>
                            </p:stCondLst>
                            <p:childTnLst>
                              <p:par>
                                <p:cTn id="9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250"/>
                            </p:stCondLst>
                            <p:childTnLst>
                              <p:par>
                                <p:cTn id="10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5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75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3250"/>
                            </p:stCondLst>
                            <p:childTnLst>
                              <p:par>
                                <p:cTn id="1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3500"/>
                            </p:stCondLst>
                            <p:childTnLst>
                              <p:par>
                                <p:cTn id="1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3750"/>
                            </p:stCondLst>
                            <p:childTnLst>
                              <p:par>
                                <p:cTn id="1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4000"/>
                            </p:stCondLst>
                            <p:childTnLst>
                              <p:par>
                                <p:cTn id="1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4250"/>
                            </p:stCondLst>
                            <p:childTnLst>
                              <p:par>
                                <p:cTn id="1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4500"/>
                            </p:stCondLst>
                            <p:childTnLst>
                              <p:par>
                                <p:cTn id="1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4750"/>
                            </p:stCondLst>
                            <p:childTnLst>
                              <p:par>
                                <p:cTn id="15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0"/>
                            </p:stCondLst>
                            <p:childTnLst>
                              <p:par>
                                <p:cTn id="1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250"/>
                            </p:stCondLst>
                            <p:childTnLst>
                              <p:par>
                                <p:cTn id="1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500"/>
                            </p:stCondLst>
                            <p:childTnLst>
                              <p:par>
                                <p:cTn id="16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750"/>
                            </p:stCondLst>
                            <p:childTnLst>
                              <p:par>
                                <p:cTn id="17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6000"/>
                            </p:stCondLst>
                            <p:childTnLst>
                              <p:par>
                                <p:cTn id="1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6250"/>
                            </p:stCondLst>
                            <p:childTnLst>
                              <p:par>
                                <p:cTn id="18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6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6500"/>
                            </p:stCondLst>
                            <p:childTnLst>
                              <p:par>
                                <p:cTn id="18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2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6750"/>
                            </p:stCondLst>
                            <p:childTnLst>
                              <p:par>
                                <p:cTn id="19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7000"/>
                            </p:stCondLst>
                            <p:childTnLst>
                              <p:par>
                                <p:cTn id="19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7250"/>
                            </p:stCondLst>
                            <p:childTnLst>
                              <p:par>
                                <p:cTn id="2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7500"/>
                            </p:stCondLst>
                            <p:childTnLst>
                              <p:par>
                                <p:cTn id="2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7750"/>
                            </p:stCondLst>
                            <p:childTnLst>
                              <p:par>
                                <p:cTn id="2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8000"/>
                            </p:stCondLst>
                            <p:childTnLst>
                              <p:par>
                                <p:cTn id="2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0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2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8250"/>
                            </p:stCondLst>
                            <p:childTnLst>
                              <p:par>
                                <p:cTn id="2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8500"/>
                            </p:stCondLst>
                            <p:childTnLst>
                              <p:par>
                                <p:cTn id="2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2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4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8750"/>
                            </p:stCondLst>
                            <p:childTnLst>
                              <p:par>
                                <p:cTn id="2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8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9000"/>
                            </p:stCondLst>
                            <p:childTnLst>
                              <p:par>
                                <p:cTn id="2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2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4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9250"/>
                            </p:stCondLst>
                            <p:childTnLst>
                              <p:par>
                                <p:cTn id="2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8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9500"/>
                            </p:stCondLst>
                            <p:childTnLst>
                              <p:par>
                                <p:cTn id="2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9750"/>
                            </p:stCondLst>
                            <p:childTnLst>
                              <p:par>
                                <p:cTn id="25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9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10000"/>
                            </p:stCondLst>
                            <p:childTnLst>
                              <p:par>
                                <p:cTn id="2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10250"/>
                            </p:stCondLst>
                            <p:childTnLst>
                              <p:par>
                                <p:cTn id="2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8" grpId="0" animBg="1"/>
      <p:bldP spid="9" grpId="0" animBg="1"/>
      <p:bldP spid="10" grpId="0" animBg="1"/>
      <p:bldP spid="14" grpId="0" animBg="1"/>
      <p:bldP spid="16" grpId="0"/>
      <p:bldP spid="17" grpId="0"/>
      <p:bldP spid="24" grpId="0" animBg="1"/>
      <p:bldP spid="26" grpId="0" animBg="1"/>
      <p:bldP spid="27" grpId="0" animBg="1"/>
      <p:bldP spid="28" grpId="0" animBg="1"/>
      <p:bldP spid="30" grpId="0" animBg="1"/>
      <p:bldP spid="31" grpId="0"/>
      <p:bldP spid="32" grpId="0"/>
      <p:bldP spid="54" grpId="0" animBg="1"/>
      <p:bldP spid="55" grpId="0" animBg="1"/>
      <p:bldP spid="56" grpId="0" animBg="1"/>
      <p:bldP spid="57" grpId="0" animBg="1"/>
      <p:bldP spid="59" grpId="0" animBg="1"/>
      <p:bldP spid="60" grpId="0"/>
      <p:bldP spid="61" grpId="0"/>
      <p:bldP spid="63" grpId="0" animBg="1"/>
      <p:bldP spid="64" grpId="0" animBg="1"/>
      <p:bldP spid="65" grpId="0" animBg="1"/>
      <p:bldP spid="66" grpId="0" animBg="1"/>
      <p:bldP spid="68" grpId="0" animBg="1"/>
      <p:bldP spid="69" grpId="0"/>
      <p:bldP spid="7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reptunghi 3"/>
          <p:cNvSpPr/>
          <p:nvPr/>
        </p:nvSpPr>
        <p:spPr>
          <a:xfrm>
            <a:off x="395536" y="188640"/>
            <a:ext cx="81703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o-RO" sz="36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Tehnologia este în continuă dezvoltare</a:t>
            </a:r>
            <a:endParaRPr lang="ro-RO" sz="36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pic>
        <p:nvPicPr>
          <p:cNvPr id="5" name="Picture 70" descr="C:\Users\uidq8672\Desktop\Capture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629722"/>
            <a:ext cx="5061507" cy="23033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CasetăText 5"/>
          <p:cNvSpPr txBox="1"/>
          <p:nvPr/>
        </p:nvSpPr>
        <p:spPr>
          <a:xfrm>
            <a:off x="5436096" y="1629118"/>
            <a:ext cx="3600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o-RO" dirty="0"/>
              <a:t>Cele trei noduri de bus ale vehiculelor din 1989 au devenit astăzi mai mult de </a:t>
            </a:r>
            <a:r>
              <a:rPr lang="ro-RO" dirty="0" smtClean="0"/>
              <a:t>70</a:t>
            </a:r>
          </a:p>
          <a:p>
            <a:pPr marL="285750" indent="-285750">
              <a:buFont typeface="Arial" pitchFamily="34" charset="0"/>
              <a:buChar char="•"/>
            </a:pPr>
            <a:endParaRPr lang="ro-RO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o-RO" dirty="0"/>
              <a:t>Software-ul de bază se ridică la aproximativ 10 milioane de linii de cod de </a:t>
            </a:r>
            <a:r>
              <a:rPr lang="ro-RO" dirty="0" smtClean="0"/>
              <a:t>programare</a:t>
            </a:r>
          </a:p>
          <a:p>
            <a:pPr marL="285750" indent="-285750">
              <a:buFont typeface="Arial" pitchFamily="34" charset="0"/>
              <a:buChar char="•"/>
            </a:pPr>
            <a:endParaRPr lang="ro-RO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o-RO" dirty="0"/>
              <a:t>O condiție prealabilă este că specificarea diagnosticului trebuie mutată la începutul procesului de dezvoltare</a:t>
            </a:r>
          </a:p>
        </p:txBody>
      </p:sp>
      <p:sp>
        <p:nvSpPr>
          <p:cNvPr id="7" name="Oval 6"/>
          <p:cNvSpPr/>
          <p:nvPr/>
        </p:nvSpPr>
        <p:spPr>
          <a:xfrm>
            <a:off x="1258889" y="5067247"/>
            <a:ext cx="814375" cy="81437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grpSp>
        <p:nvGrpSpPr>
          <p:cNvPr id="8" name="Grupare 7"/>
          <p:cNvGrpSpPr/>
          <p:nvPr/>
        </p:nvGrpSpPr>
        <p:grpSpPr>
          <a:xfrm>
            <a:off x="378546" y="4503449"/>
            <a:ext cx="1206463" cy="563798"/>
            <a:chOff x="52855" y="3219326"/>
            <a:chExt cx="1386797" cy="648072"/>
          </a:xfrm>
        </p:grpSpPr>
        <p:cxnSp>
          <p:nvCxnSpPr>
            <p:cNvPr id="9" name="Conector drept 8"/>
            <p:cNvCxnSpPr/>
            <p:nvPr/>
          </p:nvCxnSpPr>
          <p:spPr>
            <a:xfrm flipH="1" flipV="1">
              <a:off x="1061610" y="3219326"/>
              <a:ext cx="378042" cy="64807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rept 9"/>
            <p:cNvCxnSpPr/>
            <p:nvPr/>
          </p:nvCxnSpPr>
          <p:spPr>
            <a:xfrm flipH="1">
              <a:off x="52855" y="3219326"/>
              <a:ext cx="101193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CasetăText 10"/>
          <p:cNvSpPr txBox="1"/>
          <p:nvPr/>
        </p:nvSpPr>
        <p:spPr>
          <a:xfrm>
            <a:off x="35496" y="4176070"/>
            <a:ext cx="1508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600" dirty="0"/>
              <a:t>detectare</a:t>
            </a:r>
          </a:p>
        </p:txBody>
      </p:sp>
      <p:pic>
        <p:nvPicPr>
          <p:cNvPr id="12" name="Picture 4" descr="C:\Users\HP\Desktop\poze_prezentare\ca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100" y="5175627"/>
            <a:ext cx="523952" cy="523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val 12"/>
          <p:cNvSpPr/>
          <p:nvPr/>
        </p:nvSpPr>
        <p:spPr>
          <a:xfrm>
            <a:off x="2291456" y="4574432"/>
            <a:ext cx="788105" cy="78810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grpSp>
        <p:nvGrpSpPr>
          <p:cNvPr id="14" name="Grupare 13"/>
          <p:cNvGrpSpPr/>
          <p:nvPr/>
        </p:nvGrpSpPr>
        <p:grpSpPr>
          <a:xfrm>
            <a:off x="1567674" y="5362538"/>
            <a:ext cx="1117835" cy="898118"/>
            <a:chOff x="526676" y="3905642"/>
            <a:chExt cx="1838426" cy="1477073"/>
          </a:xfrm>
        </p:grpSpPr>
        <p:cxnSp>
          <p:nvCxnSpPr>
            <p:cNvPr id="15" name="Conector drept 14"/>
            <p:cNvCxnSpPr>
              <a:stCxn id="13" idx="4"/>
            </p:cNvCxnSpPr>
            <p:nvPr/>
          </p:nvCxnSpPr>
          <p:spPr>
            <a:xfrm flipH="1">
              <a:off x="1717032" y="3905642"/>
              <a:ext cx="648070" cy="147707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rept 15"/>
            <p:cNvCxnSpPr/>
            <p:nvPr/>
          </p:nvCxnSpPr>
          <p:spPr>
            <a:xfrm flipH="1">
              <a:off x="526676" y="5376365"/>
              <a:ext cx="1196705" cy="635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CasetăText 16"/>
          <p:cNvSpPr txBox="1"/>
          <p:nvPr/>
        </p:nvSpPr>
        <p:spPr>
          <a:xfrm>
            <a:off x="1403232" y="5968267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ro-RO" sz="1600" dirty="0" smtClean="0"/>
          </a:p>
          <a:p>
            <a:pPr algn="ctr"/>
            <a:r>
              <a:rPr lang="ro-RO" sz="1600" dirty="0"/>
              <a:t>raportare</a:t>
            </a:r>
          </a:p>
        </p:txBody>
      </p:sp>
      <p:pic>
        <p:nvPicPr>
          <p:cNvPr id="18" name="Picture 5" descr="C:\Users\HP\Desktop\poze_prezentare\engine-coolan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583" y="4765363"/>
            <a:ext cx="335849" cy="335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Oval 19"/>
          <p:cNvSpPr/>
          <p:nvPr/>
        </p:nvSpPr>
        <p:spPr>
          <a:xfrm>
            <a:off x="3275856" y="5395742"/>
            <a:ext cx="601656" cy="60767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grpSp>
        <p:nvGrpSpPr>
          <p:cNvPr id="21" name="Grupare 20"/>
          <p:cNvGrpSpPr/>
          <p:nvPr/>
        </p:nvGrpSpPr>
        <p:grpSpPr>
          <a:xfrm rot="7116614">
            <a:off x="3572964" y="4575051"/>
            <a:ext cx="990395" cy="939997"/>
            <a:chOff x="4476437" y="4650741"/>
            <a:chExt cx="1172932" cy="1102219"/>
          </a:xfrm>
        </p:grpSpPr>
        <p:cxnSp>
          <p:nvCxnSpPr>
            <p:cNvPr id="22" name="Conector drept 21"/>
            <p:cNvCxnSpPr/>
            <p:nvPr/>
          </p:nvCxnSpPr>
          <p:spPr>
            <a:xfrm rot="14483386" flipH="1" flipV="1">
              <a:off x="4005435" y="5121743"/>
              <a:ext cx="946222" cy="421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rept 22"/>
            <p:cNvCxnSpPr>
              <a:endCxn id="20" idx="0"/>
            </p:cNvCxnSpPr>
            <p:nvPr/>
          </p:nvCxnSpPr>
          <p:spPr>
            <a:xfrm rot="14483386" flipH="1">
              <a:off x="4966908" y="5070499"/>
              <a:ext cx="462895" cy="90202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Picture 9" descr="C:\Users\HP\Desktop\poze_prezentare\change-car-oi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7363" y="5506462"/>
            <a:ext cx="444288" cy="444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CasetăText 24"/>
          <p:cNvSpPr txBox="1"/>
          <p:nvPr/>
        </p:nvSpPr>
        <p:spPr>
          <a:xfrm>
            <a:off x="3778140" y="4311299"/>
            <a:ext cx="11788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600" dirty="0" smtClean="0"/>
              <a:t>timp real</a:t>
            </a:r>
            <a:endParaRPr lang="ro-RO" sz="1600" dirty="0"/>
          </a:p>
        </p:txBody>
      </p:sp>
      <p:sp>
        <p:nvSpPr>
          <p:cNvPr id="30" name="Oval 29"/>
          <p:cNvSpPr/>
          <p:nvPr/>
        </p:nvSpPr>
        <p:spPr>
          <a:xfrm>
            <a:off x="4549521" y="5033079"/>
            <a:ext cx="792088" cy="79208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31" name="Picture 8" descr="C:\Users\HP\Desktop\poze_prezentare\regulator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040" y="5171435"/>
            <a:ext cx="515376" cy="51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Grupare 31"/>
          <p:cNvGrpSpPr/>
          <p:nvPr/>
        </p:nvGrpSpPr>
        <p:grpSpPr>
          <a:xfrm>
            <a:off x="5207401" y="5753029"/>
            <a:ext cx="1047105" cy="500772"/>
            <a:chOff x="4450517" y="5045303"/>
            <a:chExt cx="1047105" cy="500772"/>
          </a:xfrm>
        </p:grpSpPr>
        <p:cxnSp>
          <p:nvCxnSpPr>
            <p:cNvPr id="33" name="Conector drept 32"/>
            <p:cNvCxnSpPr/>
            <p:nvPr/>
          </p:nvCxnSpPr>
          <p:spPr>
            <a:xfrm>
              <a:off x="4450517" y="5045303"/>
              <a:ext cx="256663" cy="50077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drept 33"/>
            <p:cNvCxnSpPr/>
            <p:nvPr/>
          </p:nvCxnSpPr>
          <p:spPr>
            <a:xfrm>
              <a:off x="4694480" y="5539429"/>
              <a:ext cx="80314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CasetăText 34"/>
          <p:cNvSpPr txBox="1"/>
          <p:nvPr/>
        </p:nvSpPr>
        <p:spPr>
          <a:xfrm>
            <a:off x="5172504" y="5968456"/>
            <a:ext cx="1360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ro-RO" sz="1600" dirty="0" smtClean="0"/>
          </a:p>
          <a:p>
            <a:pPr algn="ctr"/>
            <a:r>
              <a:rPr lang="ro-RO" sz="1600" dirty="0" smtClean="0"/>
              <a:t>remediere</a:t>
            </a:r>
            <a:endParaRPr lang="ro-RO" sz="1600" dirty="0"/>
          </a:p>
        </p:txBody>
      </p:sp>
      <p:sp>
        <p:nvSpPr>
          <p:cNvPr id="29" name="Buton acțiune: Pornire 28">
            <a:hlinkClick r:id="" action="ppaction://hlinkshowjump?jump=firstslide" highlightClick="1"/>
          </p:cNvPr>
          <p:cNvSpPr/>
          <p:nvPr/>
        </p:nvSpPr>
        <p:spPr>
          <a:xfrm>
            <a:off x="7591019" y="6360881"/>
            <a:ext cx="293349" cy="319634"/>
          </a:xfrm>
          <a:prstGeom prst="actionButtonHom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6" name="Buton acțiune: Înainte sau Următorul 35">
            <a:hlinkClick r:id="" action="ppaction://hlinkshowjump?jump=nextslide" highlightClick="1"/>
          </p:cNvPr>
          <p:cNvSpPr/>
          <p:nvPr/>
        </p:nvSpPr>
        <p:spPr>
          <a:xfrm>
            <a:off x="8455115" y="6372036"/>
            <a:ext cx="300354" cy="297324"/>
          </a:xfrm>
          <a:prstGeom prst="actionButtonForwardNex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7" name="Buton acțiune: Înapoi sau Anteriorul 36">
            <a:hlinkClick r:id="" action="ppaction://hlinkshowjump?jump=previousslide" highlightClick="1"/>
          </p:cNvPr>
          <p:cNvSpPr/>
          <p:nvPr/>
        </p:nvSpPr>
        <p:spPr>
          <a:xfrm>
            <a:off x="8088070" y="6372036"/>
            <a:ext cx="300354" cy="308479"/>
          </a:xfrm>
          <a:prstGeom prst="actionButtonBackPrevious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10670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4" presetClass="entr" presetSubtype="1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5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0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5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0"/>
                            </p:stCondLst>
                            <p:childTnLst>
                              <p:par>
                                <p:cTn id="8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5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0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00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500"/>
                            </p:stCondLst>
                            <p:childTnLst>
                              <p:par>
                                <p:cTn id="10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80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8500"/>
                            </p:stCondLst>
                            <p:childTnLst>
                              <p:par>
                                <p:cTn id="1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3" grpId="0" animBg="1"/>
      <p:bldP spid="17" grpId="0"/>
      <p:bldP spid="20" grpId="0" animBg="1"/>
      <p:bldP spid="25" grpId="0"/>
      <p:bldP spid="30" grpId="0" animBg="1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reptunghi 2"/>
          <p:cNvSpPr/>
          <p:nvPr/>
        </p:nvSpPr>
        <p:spPr>
          <a:xfrm>
            <a:off x="395536" y="188640"/>
            <a:ext cx="81703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o-RO" sz="36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De la fizic la virtual</a:t>
            </a:r>
            <a:endParaRPr lang="ro-RO" sz="36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pic>
        <p:nvPicPr>
          <p:cNvPr id="2052" name="Picture 4" descr="C:\Users\HP\Desktop\poze_prezentare\Volkswagen-Golf_I-1974-1024-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5472608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HP\Desktop\poze_prezentare\Volkswagen-Golf_R-2017-1024-1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1700808"/>
            <a:ext cx="5472607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tăText 1"/>
          <p:cNvSpPr txBox="1"/>
          <p:nvPr/>
        </p:nvSpPr>
        <p:spPr>
          <a:xfrm>
            <a:off x="6121036" y="2204864"/>
            <a:ext cx="28083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dirty="0"/>
              <a:t>- Activare </a:t>
            </a:r>
            <a:r>
              <a:rPr lang="ro-RO" sz="2000" dirty="0" smtClean="0"/>
              <a:t>lumini ceață</a:t>
            </a:r>
            <a:endParaRPr lang="ro-RO" sz="2000" dirty="0"/>
          </a:p>
          <a:p>
            <a:r>
              <a:rPr lang="ro-RO" sz="2000" dirty="0"/>
              <a:t>- Avarii</a:t>
            </a:r>
          </a:p>
          <a:p>
            <a:r>
              <a:rPr lang="ro-RO" sz="2000" dirty="0"/>
              <a:t>- </a:t>
            </a:r>
            <a:r>
              <a:rPr lang="ro-RO" sz="2000" dirty="0" smtClean="0"/>
              <a:t>Radio</a:t>
            </a:r>
            <a:endParaRPr lang="ro-RO" sz="2000" dirty="0"/>
          </a:p>
          <a:p>
            <a:r>
              <a:rPr lang="ro-RO" sz="2000" dirty="0"/>
              <a:t>- Ventilator</a:t>
            </a:r>
          </a:p>
          <a:p>
            <a:r>
              <a:rPr lang="ro-RO" sz="2000" dirty="0"/>
              <a:t>- Poziție ventilație</a:t>
            </a:r>
          </a:p>
          <a:p>
            <a:r>
              <a:rPr lang="ro-RO" sz="2000" dirty="0"/>
              <a:t>- Temperatură</a:t>
            </a:r>
          </a:p>
        </p:txBody>
      </p:sp>
      <p:sp>
        <p:nvSpPr>
          <p:cNvPr id="12" name="CasetăText 11"/>
          <p:cNvSpPr txBox="1"/>
          <p:nvPr/>
        </p:nvSpPr>
        <p:spPr>
          <a:xfrm>
            <a:off x="6073913" y="2204864"/>
            <a:ext cx="29728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o-RO" sz="2000" dirty="0" smtClean="0"/>
              <a:t>- Music </a:t>
            </a:r>
            <a:r>
              <a:rPr lang="ro-RO" sz="2000" dirty="0"/>
              <a:t>player</a:t>
            </a:r>
          </a:p>
          <a:p>
            <a:pPr lvl="0"/>
            <a:r>
              <a:rPr lang="ro-RO" sz="2000" dirty="0" smtClean="0"/>
              <a:t>- Navigație</a:t>
            </a:r>
            <a:endParaRPr lang="ro-RO" sz="2000" dirty="0"/>
          </a:p>
          <a:p>
            <a:pPr lvl="0"/>
            <a:r>
              <a:rPr lang="ro-RO" sz="2000" dirty="0" smtClean="0"/>
              <a:t>- Conexiune </a:t>
            </a:r>
            <a:r>
              <a:rPr lang="ro-RO" sz="2000" dirty="0" err="1"/>
              <a:t>bluetooth</a:t>
            </a:r>
            <a:r>
              <a:rPr lang="ro-RO" sz="2000" dirty="0"/>
              <a:t> cu telefonul mobil</a:t>
            </a:r>
          </a:p>
          <a:p>
            <a:pPr lvl="0"/>
            <a:r>
              <a:rPr lang="ro-RO" sz="2000" dirty="0" smtClean="0"/>
              <a:t>- Conexiune </a:t>
            </a:r>
            <a:r>
              <a:rPr lang="ro-RO" sz="2000" dirty="0" err="1"/>
              <a:t>wi-fi</a:t>
            </a:r>
            <a:endParaRPr lang="ro-RO" sz="2000" dirty="0"/>
          </a:p>
          <a:p>
            <a:r>
              <a:rPr lang="ro-RO" sz="2000" dirty="0"/>
              <a:t>afișare informații mașină (consum carburant, presiunea în anvelope) </a:t>
            </a:r>
          </a:p>
        </p:txBody>
      </p:sp>
      <p:sp>
        <p:nvSpPr>
          <p:cNvPr id="7" name="Buton acțiune: Pornire 6">
            <a:hlinkClick r:id="" action="ppaction://hlinkshowjump?jump=firstslide" highlightClick="1"/>
          </p:cNvPr>
          <p:cNvSpPr/>
          <p:nvPr/>
        </p:nvSpPr>
        <p:spPr>
          <a:xfrm>
            <a:off x="7591019" y="6360881"/>
            <a:ext cx="293349" cy="319634"/>
          </a:xfrm>
          <a:prstGeom prst="actionButtonHom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8" name="Buton acțiune: Înainte sau Următorul 7">
            <a:hlinkClick r:id="" action="ppaction://hlinkshowjump?jump=nextslide" highlightClick="1"/>
          </p:cNvPr>
          <p:cNvSpPr/>
          <p:nvPr/>
        </p:nvSpPr>
        <p:spPr>
          <a:xfrm>
            <a:off x="8455115" y="6372036"/>
            <a:ext cx="300354" cy="297324"/>
          </a:xfrm>
          <a:prstGeom prst="actionButtonForwardNex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9" name="Buton acțiune: Înapoi sau Anteriorul 8">
            <a:hlinkClick r:id="" action="ppaction://hlinkshowjump?jump=previousslide" highlightClick="1"/>
          </p:cNvPr>
          <p:cNvSpPr/>
          <p:nvPr/>
        </p:nvSpPr>
        <p:spPr>
          <a:xfrm>
            <a:off x="8088070" y="6372036"/>
            <a:ext cx="300354" cy="308479"/>
          </a:xfrm>
          <a:prstGeom prst="actionButtonBackPrevious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2983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reptunghi 2"/>
          <p:cNvSpPr/>
          <p:nvPr/>
        </p:nvSpPr>
        <p:spPr>
          <a:xfrm>
            <a:off x="395536" y="188640"/>
            <a:ext cx="81703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o-RO" sz="36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Motivul și tema lucrării</a:t>
            </a:r>
            <a:endParaRPr lang="ro-RO" sz="36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grpSp>
        <p:nvGrpSpPr>
          <p:cNvPr id="9" name="Grupare 8"/>
          <p:cNvGrpSpPr/>
          <p:nvPr/>
        </p:nvGrpSpPr>
        <p:grpSpPr>
          <a:xfrm>
            <a:off x="2613140" y="4219339"/>
            <a:ext cx="3960440" cy="2448272"/>
            <a:chOff x="1691680" y="2204864"/>
            <a:chExt cx="3960440" cy="2448272"/>
          </a:xfrm>
        </p:grpSpPr>
        <p:sp>
          <p:nvSpPr>
            <p:cNvPr id="2" name="Dreptunghi rotunjit 1"/>
            <p:cNvSpPr/>
            <p:nvPr/>
          </p:nvSpPr>
          <p:spPr>
            <a:xfrm>
              <a:off x="1691680" y="2204864"/>
              <a:ext cx="3960440" cy="2448272"/>
            </a:xfrm>
            <a:prstGeom prst="round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cxnSp>
          <p:nvCxnSpPr>
            <p:cNvPr id="5" name="Conector drept 4"/>
            <p:cNvCxnSpPr/>
            <p:nvPr/>
          </p:nvCxnSpPr>
          <p:spPr>
            <a:xfrm>
              <a:off x="1691680" y="4149080"/>
              <a:ext cx="3960440" cy="0"/>
            </a:xfrm>
            <a:prstGeom prst="line">
              <a:avLst/>
            </a:prstGeom>
            <a:ln w="762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6" name="Picture 2" descr="C:\Users\HP\Desktop\poze_prezentare\power-butto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918916" y="4275471"/>
              <a:ext cx="216024" cy="216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Dreptunghi rotunjit 6"/>
            <p:cNvSpPr/>
            <p:nvPr/>
          </p:nvSpPr>
          <p:spPr>
            <a:xfrm>
              <a:off x="2267744" y="4283742"/>
              <a:ext cx="3024336" cy="216024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8" name="Dreptunghi rotunjit 7"/>
            <p:cNvSpPr/>
            <p:nvPr/>
          </p:nvSpPr>
          <p:spPr>
            <a:xfrm>
              <a:off x="1800929" y="2324336"/>
              <a:ext cx="3734923" cy="1730673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sp>
        <p:nvSpPr>
          <p:cNvPr id="10" name="CasetăText 9"/>
          <p:cNvSpPr txBox="1"/>
          <p:nvPr/>
        </p:nvSpPr>
        <p:spPr>
          <a:xfrm>
            <a:off x="772274" y="1628800"/>
            <a:ext cx="74168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ro-RO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o-RO" dirty="0" smtClean="0"/>
              <a:t>Înlocuirea </a:t>
            </a:r>
            <a:r>
              <a:rPr lang="ro-RO" dirty="0"/>
              <a:t>microcontrolerul butonului </a:t>
            </a:r>
            <a:r>
              <a:rPr lang="ro-RO" dirty="0" smtClean="0"/>
              <a:t>tactil, </a:t>
            </a:r>
            <a:r>
              <a:rPr lang="ro-RO" dirty="0" err="1"/>
              <a:t>Cypress</a:t>
            </a:r>
            <a:r>
              <a:rPr lang="ro-RO" dirty="0"/>
              <a:t> </a:t>
            </a:r>
            <a:r>
              <a:rPr lang="ro-RO" dirty="0" smtClean="0"/>
              <a:t>PSoC4, </a:t>
            </a:r>
            <a:r>
              <a:rPr lang="ro-RO" dirty="0"/>
              <a:t>de pe panoul de </a:t>
            </a:r>
            <a:r>
              <a:rPr lang="ro-RO" dirty="0" smtClean="0"/>
              <a:t>control, cu </a:t>
            </a:r>
            <a:r>
              <a:rPr lang="ro-RO" dirty="0"/>
              <a:t>microcontrolerul </a:t>
            </a:r>
            <a:r>
              <a:rPr lang="ro-RO" dirty="0" err="1"/>
              <a:t>Atmel</a:t>
            </a:r>
            <a:r>
              <a:rPr lang="ro-RO" dirty="0"/>
              <a:t> </a:t>
            </a:r>
            <a:r>
              <a:rPr lang="ro-RO" dirty="0" err="1"/>
              <a:t>AT-Tiny</a:t>
            </a:r>
            <a:r>
              <a:rPr lang="ro-RO" dirty="0"/>
              <a:t> </a:t>
            </a:r>
            <a:r>
              <a:rPr lang="ro-RO" dirty="0" smtClean="0"/>
              <a:t>T16160</a:t>
            </a:r>
          </a:p>
          <a:p>
            <a:pPr marL="285750" indent="-285750">
              <a:buFont typeface="Arial" pitchFamily="34" charset="0"/>
              <a:buChar char="•"/>
            </a:pPr>
            <a:endParaRPr lang="ro-RO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o-RO" dirty="0"/>
              <a:t>D</a:t>
            </a:r>
            <a:r>
              <a:rPr lang="ro-RO" dirty="0" smtClean="0"/>
              <a:t>river-ul controlerului </a:t>
            </a:r>
            <a:r>
              <a:rPr lang="ro-RO" dirty="0"/>
              <a:t>gazdă (</a:t>
            </a:r>
            <a:r>
              <a:rPr lang="ro-RO" dirty="0" err="1"/>
              <a:t>host</a:t>
            </a:r>
            <a:r>
              <a:rPr lang="ro-RO" dirty="0"/>
              <a:t> controller) nu trebuie să sufere nici o modificare</a:t>
            </a:r>
          </a:p>
        </p:txBody>
      </p:sp>
      <p:pic>
        <p:nvPicPr>
          <p:cNvPr id="1027" name="Picture 3" descr="C:\Users\HP\Desktop\poze_prezentare\chi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808" y="4783846"/>
            <a:ext cx="819743" cy="81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HP\Desktop\poze_prezentare\chip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535" y="4784001"/>
            <a:ext cx="840291" cy="840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HP\Desktop\poze_prezentare\chip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482" y="4804704"/>
            <a:ext cx="798885" cy="798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upare 19"/>
          <p:cNvGrpSpPr/>
          <p:nvPr/>
        </p:nvGrpSpPr>
        <p:grpSpPr>
          <a:xfrm>
            <a:off x="3888394" y="4858617"/>
            <a:ext cx="1224136" cy="345530"/>
            <a:chOff x="3775720" y="1739478"/>
            <a:chExt cx="1224136" cy="345530"/>
          </a:xfrm>
        </p:grpSpPr>
        <p:cxnSp>
          <p:nvCxnSpPr>
            <p:cNvPr id="12" name="Conector drept cu săgeată 11"/>
            <p:cNvCxnSpPr/>
            <p:nvPr/>
          </p:nvCxnSpPr>
          <p:spPr>
            <a:xfrm>
              <a:off x="3775720" y="2085008"/>
              <a:ext cx="1224136" cy="0"/>
            </a:xfrm>
            <a:prstGeom prst="straightConnector1">
              <a:avLst/>
            </a:prstGeom>
            <a:ln w="381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setăText 13"/>
            <p:cNvSpPr txBox="1"/>
            <p:nvPr/>
          </p:nvSpPr>
          <p:spPr>
            <a:xfrm>
              <a:off x="4091407" y="1739478"/>
              <a:ext cx="5927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o-RO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TWI</a:t>
              </a:r>
              <a:endParaRPr lang="ro-R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6" name="Conector drept cu săgeată 15"/>
          <p:cNvCxnSpPr>
            <a:stCxn id="17" idx="3"/>
          </p:cNvCxnSpPr>
          <p:nvPr/>
        </p:nvCxnSpPr>
        <p:spPr>
          <a:xfrm flipV="1">
            <a:off x="1670198" y="5603589"/>
            <a:ext cx="1170178" cy="3753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tăText 16"/>
          <p:cNvSpPr txBox="1"/>
          <p:nvPr/>
        </p:nvSpPr>
        <p:spPr>
          <a:xfrm>
            <a:off x="950118" y="579422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b="1" dirty="0" smtClean="0"/>
              <a:t>HC</a:t>
            </a:r>
            <a:endParaRPr lang="ro-RO" b="1" dirty="0"/>
          </a:p>
        </p:txBody>
      </p:sp>
      <p:cxnSp>
        <p:nvCxnSpPr>
          <p:cNvPr id="22" name="Conector drept cu săgeată 21"/>
          <p:cNvCxnSpPr>
            <a:stCxn id="25" idx="1"/>
          </p:cNvCxnSpPr>
          <p:nvPr/>
        </p:nvCxnSpPr>
        <p:spPr>
          <a:xfrm flipH="1" flipV="1">
            <a:off x="6293439" y="5603589"/>
            <a:ext cx="1055402" cy="3753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tăText 24"/>
          <p:cNvSpPr txBox="1"/>
          <p:nvPr/>
        </p:nvSpPr>
        <p:spPr>
          <a:xfrm>
            <a:off x="7348841" y="579422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b="1" dirty="0" smtClean="0"/>
              <a:t>TC</a:t>
            </a:r>
            <a:endParaRPr lang="ro-RO" b="1" dirty="0"/>
          </a:p>
        </p:txBody>
      </p:sp>
      <p:grpSp>
        <p:nvGrpSpPr>
          <p:cNvPr id="23" name="Grupare 22"/>
          <p:cNvGrpSpPr/>
          <p:nvPr/>
        </p:nvGrpSpPr>
        <p:grpSpPr>
          <a:xfrm>
            <a:off x="22450" y="778097"/>
            <a:ext cx="4210165" cy="3339157"/>
            <a:chOff x="177623" y="3347700"/>
            <a:chExt cx="4210165" cy="3339157"/>
          </a:xfrm>
        </p:grpSpPr>
        <p:grpSp>
          <p:nvGrpSpPr>
            <p:cNvPr id="18" name="Grupare 17"/>
            <p:cNvGrpSpPr/>
            <p:nvPr/>
          </p:nvGrpSpPr>
          <p:grpSpPr>
            <a:xfrm>
              <a:off x="192749" y="3730595"/>
              <a:ext cx="4195039" cy="2956262"/>
              <a:chOff x="192749" y="3730595"/>
              <a:chExt cx="4195039" cy="2956262"/>
            </a:xfrm>
          </p:grpSpPr>
          <p:pic>
            <p:nvPicPr>
              <p:cNvPr id="4" name="Picture 2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harpenSoften amoun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2749" y="3730595"/>
                <a:ext cx="4149989" cy="2956262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3" name="Oval 12"/>
              <p:cNvSpPr/>
              <p:nvPr/>
            </p:nvSpPr>
            <p:spPr>
              <a:xfrm>
                <a:off x="3243250" y="6323243"/>
                <a:ext cx="1144538" cy="299509"/>
              </a:xfrm>
              <a:prstGeom prst="ellipse">
                <a:avLst/>
              </a:prstGeom>
              <a:noFill/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o-RO"/>
              </a:p>
            </p:txBody>
          </p:sp>
        </p:grpSp>
        <p:sp>
          <p:nvSpPr>
            <p:cNvPr id="19" name="CasetăText 18"/>
            <p:cNvSpPr txBox="1"/>
            <p:nvPr/>
          </p:nvSpPr>
          <p:spPr>
            <a:xfrm>
              <a:off x="177623" y="3347700"/>
              <a:ext cx="17869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dirty="0" smtClean="0"/>
                <a:t>CYPRESS </a:t>
              </a:r>
              <a:r>
                <a:rPr lang="ro-RO" dirty="0" err="1" smtClean="0"/>
                <a:t>PSoC</a:t>
              </a:r>
              <a:endParaRPr lang="ro-RO" dirty="0"/>
            </a:p>
          </p:txBody>
        </p:sp>
      </p:grpSp>
      <p:grpSp>
        <p:nvGrpSpPr>
          <p:cNvPr id="26" name="Grupare 25"/>
          <p:cNvGrpSpPr/>
          <p:nvPr/>
        </p:nvGrpSpPr>
        <p:grpSpPr>
          <a:xfrm>
            <a:off x="4538335" y="834971"/>
            <a:ext cx="4559320" cy="3235676"/>
            <a:chOff x="4477176" y="3315434"/>
            <a:chExt cx="4559320" cy="3235676"/>
          </a:xfrm>
        </p:grpSpPr>
        <p:grpSp>
          <p:nvGrpSpPr>
            <p:cNvPr id="15" name="Grupare 14"/>
            <p:cNvGrpSpPr/>
            <p:nvPr/>
          </p:nvGrpSpPr>
          <p:grpSpPr>
            <a:xfrm>
              <a:off x="4477176" y="3761139"/>
              <a:ext cx="4559320" cy="2789971"/>
              <a:chOff x="4477176" y="3761139"/>
              <a:chExt cx="4559320" cy="2789971"/>
            </a:xfrm>
          </p:grpSpPr>
          <p:pic>
            <p:nvPicPr>
              <p:cNvPr id="11" name="Picture 4" descr="C:\Users\HP\Desktop\poze_prezentare\Imagine1.png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sharpenSoften amoun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77176" y="3761139"/>
                <a:ext cx="4434589" cy="2789971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4" name="Oval 23"/>
              <p:cNvSpPr/>
              <p:nvPr/>
            </p:nvSpPr>
            <p:spPr>
              <a:xfrm>
                <a:off x="8075622" y="4544251"/>
                <a:ext cx="960874" cy="299509"/>
              </a:xfrm>
              <a:prstGeom prst="ellipse">
                <a:avLst/>
              </a:prstGeom>
              <a:noFill/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o-RO"/>
              </a:p>
            </p:txBody>
          </p:sp>
        </p:grpSp>
        <p:sp>
          <p:nvSpPr>
            <p:cNvPr id="29" name="CasetăText 28"/>
            <p:cNvSpPr txBox="1"/>
            <p:nvPr/>
          </p:nvSpPr>
          <p:spPr>
            <a:xfrm>
              <a:off x="7084694" y="3315434"/>
              <a:ext cx="17869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o-RO" dirty="0" smtClean="0"/>
                <a:t>ATMEL AT-TINY</a:t>
              </a:r>
              <a:endParaRPr lang="ro-RO" dirty="0"/>
            </a:p>
          </p:txBody>
        </p:sp>
      </p:grpSp>
      <p:sp>
        <p:nvSpPr>
          <p:cNvPr id="30" name="Buton acțiune: Pornire 29">
            <a:hlinkClick r:id="" action="ppaction://hlinkshowjump?jump=firstslide" highlightClick="1"/>
          </p:cNvPr>
          <p:cNvSpPr/>
          <p:nvPr/>
        </p:nvSpPr>
        <p:spPr>
          <a:xfrm>
            <a:off x="7591019" y="6360881"/>
            <a:ext cx="293349" cy="319634"/>
          </a:xfrm>
          <a:prstGeom prst="actionButtonHom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1" name="Buton acțiune: Înainte sau Următorul 30">
            <a:hlinkClick r:id="" action="ppaction://hlinkshowjump?jump=nextslide" highlightClick="1"/>
          </p:cNvPr>
          <p:cNvSpPr/>
          <p:nvPr/>
        </p:nvSpPr>
        <p:spPr>
          <a:xfrm>
            <a:off x="8455115" y="6372036"/>
            <a:ext cx="300354" cy="297324"/>
          </a:xfrm>
          <a:prstGeom prst="actionButtonForwardNex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2" name="Buton acțiune: Înapoi sau Anteriorul 31">
            <a:hlinkClick r:id="" action="ppaction://hlinkshowjump?jump=previousslide" highlightClick="1"/>
          </p:cNvPr>
          <p:cNvSpPr/>
          <p:nvPr/>
        </p:nvSpPr>
        <p:spPr>
          <a:xfrm>
            <a:off x="8088070" y="6372036"/>
            <a:ext cx="300354" cy="308479"/>
          </a:xfrm>
          <a:prstGeom prst="actionButtonBackPrevious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8458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5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600"/>
                            </p:stCondLst>
                            <p:childTnLst>
                              <p:par>
                                <p:cTn id="4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1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600"/>
                            </p:stCondLst>
                            <p:childTnLst>
                              <p:par>
                                <p:cTn id="5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7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238" y="2708920"/>
            <a:ext cx="5068360" cy="3964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reptunghi 2"/>
          <p:cNvSpPr/>
          <p:nvPr/>
        </p:nvSpPr>
        <p:spPr>
          <a:xfrm>
            <a:off x="395536" y="332656"/>
            <a:ext cx="81703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I</a:t>
            </a:r>
            <a:r>
              <a:rPr lang="ro-RO" sz="3600" b="1" dirty="0" err="1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mplementarea</a:t>
            </a:r>
            <a:r>
              <a:rPr lang="en-US" sz="36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 </a:t>
            </a:r>
            <a:r>
              <a:rPr lang="ro-RO" sz="36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diagnozei</a:t>
            </a:r>
            <a:endParaRPr lang="ro-RO" sz="36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2" name="CasetăText 1"/>
          <p:cNvSpPr txBox="1"/>
          <p:nvPr/>
        </p:nvSpPr>
        <p:spPr>
          <a:xfrm>
            <a:off x="154962" y="1533932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o-RO" dirty="0" smtClean="0"/>
              <a:t>Protocol de comunicare TWI (</a:t>
            </a:r>
            <a:r>
              <a:rPr lang="ro-RO" dirty="0" err="1" smtClean="0"/>
              <a:t>two</a:t>
            </a:r>
            <a:r>
              <a:rPr lang="ro-RO" dirty="0" smtClean="0"/>
              <a:t> </a:t>
            </a:r>
            <a:r>
              <a:rPr lang="ro-RO" dirty="0" err="1" smtClean="0"/>
              <a:t>wire</a:t>
            </a:r>
            <a:r>
              <a:rPr lang="ro-RO" dirty="0" smtClean="0"/>
              <a:t> </a:t>
            </a:r>
            <a:r>
              <a:rPr lang="ro-RO" dirty="0" err="1" smtClean="0"/>
              <a:t>interface</a:t>
            </a:r>
            <a:r>
              <a:rPr lang="ro-RO" dirty="0" smtClean="0"/>
              <a:t>)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o-RO" dirty="0" smtClean="0"/>
              <a:t>Diverse comenzi de diagnoză (ex. informațiile dispozitivului, starea butonului)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o-RO" dirty="0" smtClean="0"/>
              <a:t>Implementare din perspectiva Slave</a:t>
            </a:r>
          </a:p>
          <a:p>
            <a:pPr marL="285750" indent="-285750">
              <a:buFont typeface="Arial" pitchFamily="34" charset="0"/>
              <a:buChar char="•"/>
            </a:pPr>
            <a:endParaRPr lang="ro-RO" dirty="0" smtClean="0"/>
          </a:p>
          <a:p>
            <a:pPr marL="285750" indent="-285750">
              <a:buFont typeface="Arial" pitchFamily="34" charset="0"/>
              <a:buChar char="•"/>
            </a:pPr>
            <a:endParaRPr lang="ro-RO" dirty="0" smtClean="0"/>
          </a:p>
        </p:txBody>
      </p:sp>
      <p:sp>
        <p:nvSpPr>
          <p:cNvPr id="5" name="Buton acțiune: Pornire 4">
            <a:hlinkClick r:id="" action="ppaction://hlinkshowjump?jump=firstslide" highlightClick="1"/>
          </p:cNvPr>
          <p:cNvSpPr/>
          <p:nvPr/>
        </p:nvSpPr>
        <p:spPr>
          <a:xfrm>
            <a:off x="7591019" y="6360881"/>
            <a:ext cx="293349" cy="319634"/>
          </a:xfrm>
          <a:prstGeom prst="actionButtonHom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" name="Buton acțiune: Înainte sau Următorul 5">
            <a:hlinkClick r:id="" action="ppaction://hlinkshowjump?jump=nextslide" highlightClick="1"/>
          </p:cNvPr>
          <p:cNvSpPr/>
          <p:nvPr/>
        </p:nvSpPr>
        <p:spPr>
          <a:xfrm>
            <a:off x="8455115" y="6372036"/>
            <a:ext cx="300354" cy="297324"/>
          </a:xfrm>
          <a:prstGeom prst="actionButtonForwardNex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7" name="Buton acțiune: Înapoi sau Anteriorul 6">
            <a:hlinkClick r:id="" action="ppaction://hlinkshowjump?jump=previousslide" highlightClick="1"/>
          </p:cNvPr>
          <p:cNvSpPr/>
          <p:nvPr/>
        </p:nvSpPr>
        <p:spPr>
          <a:xfrm>
            <a:off x="8088070" y="6372036"/>
            <a:ext cx="300354" cy="308479"/>
          </a:xfrm>
          <a:prstGeom prst="actionButtonBackPrevious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3708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reptunghi 2"/>
          <p:cNvSpPr/>
          <p:nvPr/>
        </p:nvSpPr>
        <p:spPr>
          <a:xfrm>
            <a:off x="395536" y="188640"/>
            <a:ext cx="81703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o-RO" sz="36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Implementare</a:t>
            </a:r>
            <a:endParaRPr lang="ro-RO" sz="36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2051" name="Dreptunghi rotunjit 2050"/>
          <p:cNvSpPr/>
          <p:nvPr/>
        </p:nvSpPr>
        <p:spPr>
          <a:xfrm>
            <a:off x="3208506" y="2215584"/>
            <a:ext cx="5467950" cy="40217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o-RO" sz="1400" dirty="0" smtClean="0">
              <a:solidFill>
                <a:schemeClr val="tx1"/>
              </a:solidFill>
            </a:endParaRPr>
          </a:p>
        </p:txBody>
      </p:sp>
      <p:sp>
        <p:nvSpPr>
          <p:cNvPr id="2054" name="Oval 2053"/>
          <p:cNvSpPr/>
          <p:nvPr/>
        </p:nvSpPr>
        <p:spPr>
          <a:xfrm>
            <a:off x="1979712" y="1235572"/>
            <a:ext cx="576064" cy="5760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055" name="Dreptunghi rotunjit 2054"/>
          <p:cNvSpPr/>
          <p:nvPr/>
        </p:nvSpPr>
        <p:spPr>
          <a:xfrm>
            <a:off x="3593604" y="1217651"/>
            <a:ext cx="1478772" cy="6119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>
                <a:solidFill>
                  <a:schemeClr val="tx1"/>
                </a:solidFill>
              </a:rPr>
              <a:t>ISR</a:t>
            </a:r>
            <a:endParaRPr lang="ro-RO" dirty="0">
              <a:solidFill>
                <a:schemeClr val="tx1"/>
              </a:solidFill>
            </a:endParaRPr>
          </a:p>
        </p:txBody>
      </p:sp>
      <p:cxnSp>
        <p:nvCxnSpPr>
          <p:cNvPr id="2057" name="Conector drept cu săgeată 2056"/>
          <p:cNvCxnSpPr/>
          <p:nvPr/>
        </p:nvCxnSpPr>
        <p:spPr>
          <a:xfrm>
            <a:off x="2564213" y="1523604"/>
            <a:ext cx="103782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Dreptunghi rotunjit 41"/>
          <p:cNvSpPr/>
          <p:nvPr/>
        </p:nvSpPr>
        <p:spPr>
          <a:xfrm>
            <a:off x="6080488" y="1186260"/>
            <a:ext cx="1478772" cy="6119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>
                <a:solidFill>
                  <a:schemeClr val="tx1"/>
                </a:solidFill>
              </a:rPr>
              <a:t>ADRESĂ</a:t>
            </a:r>
            <a:endParaRPr lang="ro-RO" dirty="0">
              <a:solidFill>
                <a:schemeClr val="tx1"/>
              </a:solidFill>
            </a:endParaRPr>
          </a:p>
        </p:txBody>
      </p:sp>
      <p:cxnSp>
        <p:nvCxnSpPr>
          <p:cNvPr id="46" name="Conector drept cu săgeată 45"/>
          <p:cNvCxnSpPr/>
          <p:nvPr/>
        </p:nvCxnSpPr>
        <p:spPr>
          <a:xfrm>
            <a:off x="5072376" y="1523604"/>
            <a:ext cx="100811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Dreptunghi rotunjit 48"/>
          <p:cNvSpPr/>
          <p:nvPr/>
        </p:nvSpPr>
        <p:spPr>
          <a:xfrm>
            <a:off x="5087658" y="2622223"/>
            <a:ext cx="1709646" cy="5187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>
                <a:solidFill>
                  <a:schemeClr val="tx1"/>
                </a:solidFill>
              </a:rPr>
              <a:t>Pregătire comunicare</a:t>
            </a:r>
            <a:endParaRPr lang="ro-RO" dirty="0">
              <a:solidFill>
                <a:schemeClr val="tx1"/>
              </a:solidFill>
            </a:endParaRPr>
          </a:p>
        </p:txBody>
      </p:sp>
      <p:cxnSp>
        <p:nvCxnSpPr>
          <p:cNvPr id="2064" name="Conector drept cu săgeată 2063"/>
          <p:cNvCxnSpPr>
            <a:stCxn id="49" idx="2"/>
          </p:cNvCxnSpPr>
          <p:nvPr/>
        </p:nvCxnSpPr>
        <p:spPr>
          <a:xfrm>
            <a:off x="5942481" y="3140968"/>
            <a:ext cx="0" cy="57606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6" name="Romb 2065"/>
          <p:cNvSpPr/>
          <p:nvPr/>
        </p:nvSpPr>
        <p:spPr>
          <a:xfrm>
            <a:off x="4680493" y="3717032"/>
            <a:ext cx="2520280" cy="792088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>
                <a:solidFill>
                  <a:schemeClr val="tx1"/>
                </a:solidFill>
              </a:rPr>
              <a:t>Verificare direcție</a:t>
            </a:r>
            <a:endParaRPr lang="ro-RO" dirty="0">
              <a:solidFill>
                <a:schemeClr val="tx1"/>
              </a:solidFill>
            </a:endParaRPr>
          </a:p>
        </p:txBody>
      </p:sp>
      <p:sp>
        <p:nvSpPr>
          <p:cNvPr id="2067" name="Săgeată în U 2066"/>
          <p:cNvSpPr/>
          <p:nvPr/>
        </p:nvSpPr>
        <p:spPr>
          <a:xfrm rot="3056432">
            <a:off x="7658365" y="1006604"/>
            <a:ext cx="1649321" cy="1488631"/>
          </a:xfrm>
          <a:prstGeom prst="uturnArrow">
            <a:avLst>
              <a:gd name="adj1" fmla="val 10227"/>
              <a:gd name="adj2" fmla="val 25000"/>
              <a:gd name="adj3" fmla="val 30089"/>
              <a:gd name="adj4" fmla="val 45454"/>
              <a:gd name="adj5" fmla="val 830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grpSp>
        <p:nvGrpSpPr>
          <p:cNvPr id="54" name="Grupare 53"/>
          <p:cNvGrpSpPr/>
          <p:nvPr/>
        </p:nvGrpSpPr>
        <p:grpSpPr>
          <a:xfrm>
            <a:off x="7200773" y="4113076"/>
            <a:ext cx="720080" cy="914400"/>
            <a:chOff x="7200773" y="4113076"/>
            <a:chExt cx="720080" cy="914400"/>
          </a:xfrm>
        </p:grpSpPr>
        <p:cxnSp>
          <p:nvCxnSpPr>
            <p:cNvPr id="63" name="Conector drept 62"/>
            <p:cNvCxnSpPr/>
            <p:nvPr/>
          </p:nvCxnSpPr>
          <p:spPr>
            <a:xfrm flipH="1">
              <a:off x="7200773" y="4113076"/>
              <a:ext cx="72008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rept cu săgeată 67"/>
            <p:cNvCxnSpPr/>
            <p:nvPr/>
          </p:nvCxnSpPr>
          <p:spPr>
            <a:xfrm>
              <a:off x="7920853" y="4113076"/>
              <a:ext cx="0" cy="914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Conector drept cu săgeată 68"/>
          <p:cNvCxnSpPr/>
          <p:nvPr/>
        </p:nvCxnSpPr>
        <p:spPr>
          <a:xfrm>
            <a:off x="5940633" y="4509120"/>
            <a:ext cx="0" cy="57606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Dreptunghi rotunjit 69"/>
          <p:cNvSpPr/>
          <p:nvPr/>
        </p:nvSpPr>
        <p:spPr>
          <a:xfrm>
            <a:off x="5085810" y="5085184"/>
            <a:ext cx="1709646" cy="5187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>
                <a:solidFill>
                  <a:schemeClr val="tx1"/>
                </a:solidFill>
              </a:rPr>
              <a:t>Trimitere ACK</a:t>
            </a:r>
            <a:endParaRPr lang="ro-RO" dirty="0">
              <a:solidFill>
                <a:schemeClr val="tx1"/>
              </a:solidFill>
            </a:endParaRPr>
          </a:p>
        </p:txBody>
      </p:sp>
      <p:grpSp>
        <p:nvGrpSpPr>
          <p:cNvPr id="56" name="Grupare 55"/>
          <p:cNvGrpSpPr/>
          <p:nvPr/>
        </p:nvGrpSpPr>
        <p:grpSpPr>
          <a:xfrm>
            <a:off x="3960413" y="4113076"/>
            <a:ext cx="720080" cy="914400"/>
            <a:chOff x="3960413" y="4113076"/>
            <a:chExt cx="720080" cy="914400"/>
          </a:xfrm>
        </p:grpSpPr>
        <p:cxnSp>
          <p:nvCxnSpPr>
            <p:cNvPr id="67" name="Conector drept cu săgeată 66"/>
            <p:cNvCxnSpPr/>
            <p:nvPr/>
          </p:nvCxnSpPr>
          <p:spPr>
            <a:xfrm>
              <a:off x="3960413" y="4113076"/>
              <a:ext cx="0" cy="914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4" name="Conector drept 2073"/>
            <p:cNvCxnSpPr>
              <a:stCxn id="2066" idx="1"/>
            </p:cNvCxnSpPr>
            <p:nvPr/>
          </p:nvCxnSpPr>
          <p:spPr>
            <a:xfrm flipH="1">
              <a:off x="3960413" y="4113076"/>
              <a:ext cx="72008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78" name="CasetăText 2077"/>
          <p:cNvSpPr txBox="1"/>
          <p:nvPr/>
        </p:nvSpPr>
        <p:spPr>
          <a:xfrm>
            <a:off x="3816397" y="3717032"/>
            <a:ext cx="1008112" cy="43088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ro-RO" sz="1100" dirty="0" smtClean="0"/>
              <a:t>Master vrea sa citească</a:t>
            </a:r>
            <a:endParaRPr lang="ro-RO" sz="1100" dirty="0"/>
          </a:p>
        </p:txBody>
      </p:sp>
      <p:sp>
        <p:nvSpPr>
          <p:cNvPr id="72" name="CasetăText 71"/>
          <p:cNvSpPr txBox="1"/>
          <p:nvPr/>
        </p:nvSpPr>
        <p:spPr>
          <a:xfrm>
            <a:off x="7200773" y="3682188"/>
            <a:ext cx="10081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100" dirty="0" smtClean="0"/>
              <a:t>Master vrea sa scrie</a:t>
            </a:r>
            <a:endParaRPr lang="ro-RO" sz="1100" dirty="0"/>
          </a:p>
        </p:txBody>
      </p:sp>
      <p:sp>
        <p:nvSpPr>
          <p:cNvPr id="73" name="Dreptunghi rotunjit 72"/>
          <p:cNvSpPr/>
          <p:nvPr/>
        </p:nvSpPr>
        <p:spPr>
          <a:xfrm>
            <a:off x="3424989" y="5027476"/>
            <a:ext cx="1070847" cy="9938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100" dirty="0" smtClean="0">
                <a:solidFill>
                  <a:schemeClr val="tx1"/>
                </a:solidFill>
              </a:rPr>
              <a:t>Apelul </a:t>
            </a:r>
            <a:r>
              <a:rPr lang="ro-RO" sz="1100" dirty="0" err="1" smtClean="0">
                <a:solidFill>
                  <a:schemeClr val="tx1"/>
                </a:solidFill>
              </a:rPr>
              <a:t>fcț</a:t>
            </a:r>
            <a:r>
              <a:rPr lang="ro-RO" sz="1100" dirty="0" smtClean="0">
                <a:solidFill>
                  <a:schemeClr val="tx1"/>
                </a:solidFill>
              </a:rPr>
              <a:t>.  interpretare comanda scriere (slave)</a:t>
            </a:r>
            <a:endParaRPr lang="ro-RO" sz="1100" dirty="0">
              <a:solidFill>
                <a:schemeClr val="tx1"/>
              </a:solidFill>
            </a:endParaRPr>
          </a:p>
        </p:txBody>
      </p:sp>
      <p:sp>
        <p:nvSpPr>
          <p:cNvPr id="74" name="Dreptunghi rotunjit 73"/>
          <p:cNvSpPr/>
          <p:nvPr/>
        </p:nvSpPr>
        <p:spPr>
          <a:xfrm>
            <a:off x="7385429" y="5027476"/>
            <a:ext cx="1070847" cy="9938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100" dirty="0" smtClean="0">
                <a:solidFill>
                  <a:schemeClr val="tx1"/>
                </a:solidFill>
              </a:rPr>
              <a:t>Setăm starea sistemului la RECEIVE FROM MASTER</a:t>
            </a:r>
            <a:endParaRPr lang="ro-RO" sz="1100" dirty="0">
              <a:solidFill>
                <a:schemeClr val="tx1"/>
              </a:solidFill>
            </a:endParaRPr>
          </a:p>
        </p:txBody>
      </p:sp>
      <p:grpSp>
        <p:nvGrpSpPr>
          <p:cNvPr id="51" name="Grupare 50"/>
          <p:cNvGrpSpPr/>
          <p:nvPr/>
        </p:nvGrpSpPr>
        <p:grpSpPr>
          <a:xfrm>
            <a:off x="2649711" y="4126964"/>
            <a:ext cx="775278" cy="1397418"/>
            <a:chOff x="2649711" y="4126964"/>
            <a:chExt cx="775278" cy="1397418"/>
          </a:xfrm>
        </p:grpSpPr>
        <p:cxnSp>
          <p:nvCxnSpPr>
            <p:cNvPr id="32" name="Conector drept 31"/>
            <p:cNvCxnSpPr>
              <a:stCxn id="73" idx="1"/>
            </p:cNvCxnSpPr>
            <p:nvPr/>
          </p:nvCxnSpPr>
          <p:spPr>
            <a:xfrm flipH="1">
              <a:off x="2952301" y="5524382"/>
              <a:ext cx="47268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drept 33"/>
            <p:cNvCxnSpPr/>
            <p:nvPr/>
          </p:nvCxnSpPr>
          <p:spPr>
            <a:xfrm flipH="1" flipV="1">
              <a:off x="2932980" y="4126964"/>
              <a:ext cx="19321" cy="139741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drept cu săgeată 35"/>
            <p:cNvCxnSpPr/>
            <p:nvPr/>
          </p:nvCxnSpPr>
          <p:spPr>
            <a:xfrm flipH="1">
              <a:off x="2649711" y="4126964"/>
              <a:ext cx="288032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Dreptunghi rotunjit 36"/>
          <p:cNvSpPr/>
          <p:nvPr/>
        </p:nvSpPr>
        <p:spPr>
          <a:xfrm>
            <a:off x="107504" y="2204455"/>
            <a:ext cx="2556765" cy="40328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8" name="Oval 37"/>
          <p:cNvSpPr/>
          <p:nvPr/>
        </p:nvSpPr>
        <p:spPr>
          <a:xfrm>
            <a:off x="1547664" y="3843045"/>
            <a:ext cx="1008111" cy="5400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000" dirty="0" smtClean="0">
                <a:solidFill>
                  <a:schemeClr val="tx1"/>
                </a:solidFill>
              </a:rPr>
              <a:t>Comandă de la Master</a:t>
            </a:r>
            <a:endParaRPr lang="ro-RO" sz="1000" dirty="0">
              <a:solidFill>
                <a:schemeClr val="tx1"/>
              </a:solidFill>
            </a:endParaRPr>
          </a:p>
        </p:txBody>
      </p:sp>
      <p:sp>
        <p:nvSpPr>
          <p:cNvPr id="83" name="Oval 82"/>
          <p:cNvSpPr/>
          <p:nvPr/>
        </p:nvSpPr>
        <p:spPr>
          <a:xfrm>
            <a:off x="395536" y="2376096"/>
            <a:ext cx="936104" cy="5400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800" dirty="0" smtClean="0">
                <a:solidFill>
                  <a:schemeClr val="tx1"/>
                </a:solidFill>
              </a:rPr>
              <a:t>Informații dispozitiv</a:t>
            </a:r>
            <a:endParaRPr lang="ro-RO" sz="800" dirty="0">
              <a:solidFill>
                <a:schemeClr val="tx1"/>
              </a:solidFill>
            </a:endParaRPr>
          </a:p>
        </p:txBody>
      </p:sp>
      <p:sp>
        <p:nvSpPr>
          <p:cNvPr id="84" name="Oval 83"/>
          <p:cNvSpPr/>
          <p:nvPr/>
        </p:nvSpPr>
        <p:spPr>
          <a:xfrm>
            <a:off x="395536" y="3302986"/>
            <a:ext cx="936104" cy="5400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800" dirty="0" smtClean="0">
                <a:solidFill>
                  <a:schemeClr val="tx1"/>
                </a:solidFill>
              </a:rPr>
              <a:t>Stare buton</a:t>
            </a:r>
            <a:endParaRPr lang="ro-RO" sz="800" dirty="0">
              <a:solidFill>
                <a:schemeClr val="tx1"/>
              </a:solidFill>
            </a:endParaRPr>
          </a:p>
        </p:txBody>
      </p:sp>
      <p:sp>
        <p:nvSpPr>
          <p:cNvPr id="85" name="Oval 84"/>
          <p:cNvSpPr/>
          <p:nvPr/>
        </p:nvSpPr>
        <p:spPr>
          <a:xfrm>
            <a:off x="395536" y="5344556"/>
            <a:ext cx="936104" cy="5400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800" dirty="0" smtClean="0">
                <a:solidFill>
                  <a:schemeClr val="tx1"/>
                </a:solidFill>
              </a:rPr>
              <a:t>Citește întregul bloc EPROM</a:t>
            </a:r>
            <a:endParaRPr lang="ro-RO" sz="800" dirty="0">
              <a:solidFill>
                <a:schemeClr val="tx1"/>
              </a:solidFill>
            </a:endParaRPr>
          </a:p>
        </p:txBody>
      </p:sp>
      <p:sp>
        <p:nvSpPr>
          <p:cNvPr id="86" name="Oval 85"/>
          <p:cNvSpPr/>
          <p:nvPr/>
        </p:nvSpPr>
        <p:spPr>
          <a:xfrm>
            <a:off x="395536" y="4383104"/>
            <a:ext cx="936104" cy="5400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800" dirty="0" smtClean="0">
                <a:solidFill>
                  <a:schemeClr val="tx1"/>
                </a:solidFill>
              </a:rPr>
              <a:t>Trimite sumă control</a:t>
            </a:r>
            <a:endParaRPr lang="ro-RO" sz="800" dirty="0">
              <a:solidFill>
                <a:schemeClr val="tx1"/>
              </a:solidFill>
            </a:endParaRPr>
          </a:p>
        </p:txBody>
      </p:sp>
      <p:grpSp>
        <p:nvGrpSpPr>
          <p:cNvPr id="53" name="Grupare 52"/>
          <p:cNvGrpSpPr/>
          <p:nvPr/>
        </p:nvGrpSpPr>
        <p:grpSpPr>
          <a:xfrm>
            <a:off x="1328039" y="2646125"/>
            <a:ext cx="727280" cy="1196920"/>
            <a:chOff x="1328039" y="2646125"/>
            <a:chExt cx="727280" cy="1196920"/>
          </a:xfrm>
        </p:grpSpPr>
        <p:cxnSp>
          <p:nvCxnSpPr>
            <p:cNvPr id="40" name="Conector drept 39"/>
            <p:cNvCxnSpPr>
              <a:stCxn id="38" idx="0"/>
            </p:cNvCxnSpPr>
            <p:nvPr/>
          </p:nvCxnSpPr>
          <p:spPr>
            <a:xfrm flipH="1" flipV="1">
              <a:off x="2051719" y="2646125"/>
              <a:ext cx="1" cy="119692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rept cu săgeată 43"/>
            <p:cNvCxnSpPr/>
            <p:nvPr/>
          </p:nvCxnSpPr>
          <p:spPr>
            <a:xfrm flipH="1">
              <a:off x="1328039" y="2646125"/>
              <a:ext cx="727280" cy="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Conector drept cu săgeată 91"/>
          <p:cNvCxnSpPr>
            <a:stCxn id="38" idx="1"/>
          </p:cNvCxnSpPr>
          <p:nvPr/>
        </p:nvCxnSpPr>
        <p:spPr>
          <a:xfrm flipH="1" flipV="1">
            <a:off x="1331641" y="3573015"/>
            <a:ext cx="363657" cy="3491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drept cu săgeată 93"/>
          <p:cNvCxnSpPr>
            <a:stCxn id="38" idx="3"/>
          </p:cNvCxnSpPr>
          <p:nvPr/>
        </p:nvCxnSpPr>
        <p:spPr>
          <a:xfrm flipH="1">
            <a:off x="1331640" y="4304014"/>
            <a:ext cx="363658" cy="3491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upare 51"/>
          <p:cNvGrpSpPr/>
          <p:nvPr/>
        </p:nvGrpSpPr>
        <p:grpSpPr>
          <a:xfrm>
            <a:off x="1331639" y="4387897"/>
            <a:ext cx="720079" cy="1208889"/>
            <a:chOff x="1331639" y="4387897"/>
            <a:chExt cx="720079" cy="1208889"/>
          </a:xfrm>
        </p:grpSpPr>
        <p:cxnSp>
          <p:nvCxnSpPr>
            <p:cNvPr id="96" name="Conector drept 95"/>
            <p:cNvCxnSpPr/>
            <p:nvPr/>
          </p:nvCxnSpPr>
          <p:spPr>
            <a:xfrm flipH="1" flipV="1">
              <a:off x="2051717" y="4387897"/>
              <a:ext cx="1" cy="120888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drept cu săgeată 96"/>
            <p:cNvCxnSpPr/>
            <p:nvPr/>
          </p:nvCxnSpPr>
          <p:spPr>
            <a:xfrm flipH="1">
              <a:off x="1331639" y="5593711"/>
              <a:ext cx="720079" cy="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Buton acțiune: Pornire 42">
            <a:hlinkClick r:id="" action="ppaction://hlinkshowjump?jump=firstslide" highlightClick="1"/>
          </p:cNvPr>
          <p:cNvSpPr/>
          <p:nvPr/>
        </p:nvSpPr>
        <p:spPr>
          <a:xfrm>
            <a:off x="7591019" y="6360881"/>
            <a:ext cx="293349" cy="319634"/>
          </a:xfrm>
          <a:prstGeom prst="actionButtonHom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5" name="Buton acțiune: Înainte sau Următorul 44">
            <a:hlinkClick r:id="" action="ppaction://hlinkshowjump?jump=nextslide" highlightClick="1"/>
          </p:cNvPr>
          <p:cNvSpPr/>
          <p:nvPr/>
        </p:nvSpPr>
        <p:spPr>
          <a:xfrm>
            <a:off x="8455115" y="6372036"/>
            <a:ext cx="300354" cy="297324"/>
          </a:xfrm>
          <a:prstGeom prst="actionButtonForwardNex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7" name="Buton acțiune: Înapoi sau Anteriorul 46">
            <a:hlinkClick r:id="" action="ppaction://hlinkshowjump?jump=previousslide" highlightClick="1"/>
          </p:cNvPr>
          <p:cNvSpPr/>
          <p:nvPr/>
        </p:nvSpPr>
        <p:spPr>
          <a:xfrm>
            <a:off x="8088070" y="6372036"/>
            <a:ext cx="300354" cy="308479"/>
          </a:xfrm>
          <a:prstGeom prst="actionButtonBackPrevious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9565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2500"/>
                            </p:stCondLst>
                            <p:childTnLst>
                              <p:par>
                                <p:cTn id="1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3000"/>
                            </p:stCondLst>
                            <p:childTnLst>
                              <p:par>
                                <p:cTn id="1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500"/>
                            </p:stCondLst>
                            <p:childTnLst>
                              <p:par>
                                <p:cTn id="1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4000"/>
                            </p:stCondLst>
                            <p:childTnLst>
                              <p:par>
                                <p:cTn id="1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4500"/>
                            </p:stCondLst>
                            <p:childTnLst>
                              <p:par>
                                <p:cTn id="1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0"/>
                            </p:stCondLst>
                            <p:childTnLst>
                              <p:par>
                                <p:cTn id="1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500"/>
                            </p:stCondLst>
                            <p:childTnLst>
                              <p:par>
                                <p:cTn id="1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6000"/>
                            </p:stCondLst>
                            <p:childTnLst>
                              <p:par>
                                <p:cTn id="1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animBg="1"/>
      <p:bldP spid="2054" grpId="0" animBg="1"/>
      <p:bldP spid="2055" grpId="0" animBg="1"/>
      <p:bldP spid="42" grpId="0" animBg="1"/>
      <p:bldP spid="49" grpId="0" animBg="1"/>
      <p:bldP spid="2066" grpId="0" animBg="1"/>
      <p:bldP spid="2067" grpId="0" animBg="1"/>
      <p:bldP spid="70" grpId="0" animBg="1"/>
      <p:bldP spid="2078" grpId="0"/>
      <p:bldP spid="72" grpId="0"/>
      <p:bldP spid="73" grpId="0" animBg="1"/>
      <p:bldP spid="74" grpId="0" animBg="1"/>
      <p:bldP spid="37" grpId="0" animBg="1"/>
      <p:bldP spid="38" grpId="0" animBg="1"/>
      <p:bldP spid="83" grpId="0" animBg="1"/>
      <p:bldP spid="84" grpId="0" animBg="1"/>
      <p:bldP spid="85" grpId="0" animBg="1"/>
      <p:bldP spid="8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reptunghi 2"/>
          <p:cNvSpPr/>
          <p:nvPr/>
        </p:nvSpPr>
        <p:spPr>
          <a:xfrm>
            <a:off x="395536" y="188640"/>
            <a:ext cx="81703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o-RO" sz="36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Implementare</a:t>
            </a:r>
            <a:endParaRPr lang="ro-RO" sz="36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4" name="Dreptunghi rotunjit 3"/>
          <p:cNvSpPr/>
          <p:nvPr/>
        </p:nvSpPr>
        <p:spPr>
          <a:xfrm>
            <a:off x="1259632" y="2215584"/>
            <a:ext cx="6624736" cy="41452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o-RO" sz="1400" dirty="0" smtClean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979712" y="1235572"/>
            <a:ext cx="576064" cy="5760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" name="Dreptunghi rotunjit 5"/>
          <p:cNvSpPr/>
          <p:nvPr/>
        </p:nvSpPr>
        <p:spPr>
          <a:xfrm>
            <a:off x="3593604" y="1217651"/>
            <a:ext cx="1478772" cy="6119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>
                <a:solidFill>
                  <a:schemeClr val="tx1"/>
                </a:solidFill>
              </a:rPr>
              <a:t>ISR</a:t>
            </a:r>
            <a:endParaRPr lang="ro-RO" dirty="0">
              <a:solidFill>
                <a:schemeClr val="tx1"/>
              </a:solidFill>
            </a:endParaRPr>
          </a:p>
        </p:txBody>
      </p:sp>
      <p:cxnSp>
        <p:nvCxnSpPr>
          <p:cNvPr id="7" name="Conector drept cu săgeată 6"/>
          <p:cNvCxnSpPr>
            <a:stCxn id="5" idx="6"/>
            <a:endCxn id="6" idx="1"/>
          </p:cNvCxnSpPr>
          <p:nvPr/>
        </p:nvCxnSpPr>
        <p:spPr>
          <a:xfrm>
            <a:off x="2555776" y="1523604"/>
            <a:ext cx="103782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reptunghi rotunjit 7"/>
          <p:cNvSpPr/>
          <p:nvPr/>
        </p:nvSpPr>
        <p:spPr>
          <a:xfrm>
            <a:off x="6080488" y="1186260"/>
            <a:ext cx="1478772" cy="6119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>
                <a:solidFill>
                  <a:schemeClr val="tx1"/>
                </a:solidFill>
              </a:rPr>
              <a:t>DATE</a:t>
            </a:r>
            <a:endParaRPr lang="ro-RO" dirty="0">
              <a:solidFill>
                <a:schemeClr val="tx1"/>
              </a:solidFill>
            </a:endParaRPr>
          </a:p>
        </p:txBody>
      </p:sp>
      <p:cxnSp>
        <p:nvCxnSpPr>
          <p:cNvPr id="9" name="Conector drept cu săgeată 8"/>
          <p:cNvCxnSpPr/>
          <p:nvPr/>
        </p:nvCxnSpPr>
        <p:spPr>
          <a:xfrm>
            <a:off x="5072376" y="1523604"/>
            <a:ext cx="100811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mb 11"/>
          <p:cNvSpPr/>
          <p:nvPr/>
        </p:nvSpPr>
        <p:spPr>
          <a:xfrm>
            <a:off x="4176437" y="2303756"/>
            <a:ext cx="2520280" cy="808009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600" dirty="0" smtClean="0">
                <a:solidFill>
                  <a:schemeClr val="tx1"/>
                </a:solidFill>
              </a:rPr>
              <a:t>TWI BUFFER IS FULL?</a:t>
            </a:r>
            <a:endParaRPr lang="ro-RO" sz="1600" dirty="0">
              <a:solidFill>
                <a:schemeClr val="tx1"/>
              </a:solidFill>
            </a:endParaRPr>
          </a:p>
        </p:txBody>
      </p:sp>
      <p:sp>
        <p:nvSpPr>
          <p:cNvPr id="13" name="Săgeată în U 12"/>
          <p:cNvSpPr/>
          <p:nvPr/>
        </p:nvSpPr>
        <p:spPr>
          <a:xfrm rot="4620651">
            <a:off x="7410803" y="1401996"/>
            <a:ext cx="1655400" cy="1651367"/>
          </a:xfrm>
          <a:prstGeom prst="uturnArrow">
            <a:avLst>
              <a:gd name="adj1" fmla="val 10227"/>
              <a:gd name="adj2" fmla="val 25000"/>
              <a:gd name="adj3" fmla="val 30089"/>
              <a:gd name="adj4" fmla="val 45454"/>
              <a:gd name="adj5" fmla="val 830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grpSp>
        <p:nvGrpSpPr>
          <p:cNvPr id="72" name="Grupare 71"/>
          <p:cNvGrpSpPr/>
          <p:nvPr/>
        </p:nvGrpSpPr>
        <p:grpSpPr>
          <a:xfrm>
            <a:off x="3456357" y="2707760"/>
            <a:ext cx="720080" cy="878006"/>
            <a:chOff x="3456357" y="2707760"/>
            <a:chExt cx="720080" cy="878006"/>
          </a:xfrm>
        </p:grpSpPr>
        <p:cxnSp>
          <p:nvCxnSpPr>
            <p:cNvPr id="14" name="Conector drept 13"/>
            <p:cNvCxnSpPr>
              <a:stCxn id="12" idx="1"/>
            </p:cNvCxnSpPr>
            <p:nvPr/>
          </p:nvCxnSpPr>
          <p:spPr>
            <a:xfrm flipH="1">
              <a:off x="3456357" y="2707761"/>
              <a:ext cx="72008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rept cu săgeată 15"/>
            <p:cNvCxnSpPr>
              <a:endCxn id="28" idx="0"/>
            </p:cNvCxnSpPr>
            <p:nvPr/>
          </p:nvCxnSpPr>
          <p:spPr>
            <a:xfrm>
              <a:off x="3456357" y="2707760"/>
              <a:ext cx="0" cy="87800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upare 72"/>
          <p:cNvGrpSpPr/>
          <p:nvPr/>
        </p:nvGrpSpPr>
        <p:grpSpPr>
          <a:xfrm>
            <a:off x="6696717" y="2707760"/>
            <a:ext cx="551190" cy="927649"/>
            <a:chOff x="6696717" y="2707760"/>
            <a:chExt cx="551190" cy="927649"/>
          </a:xfrm>
        </p:grpSpPr>
        <p:cxnSp>
          <p:nvCxnSpPr>
            <p:cNvPr id="15" name="Conector drept 14"/>
            <p:cNvCxnSpPr/>
            <p:nvPr/>
          </p:nvCxnSpPr>
          <p:spPr>
            <a:xfrm flipH="1">
              <a:off x="6696717" y="2707760"/>
              <a:ext cx="55119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drept cu săgeată 16"/>
            <p:cNvCxnSpPr/>
            <p:nvPr/>
          </p:nvCxnSpPr>
          <p:spPr>
            <a:xfrm>
              <a:off x="7236296" y="2707760"/>
              <a:ext cx="0" cy="92764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Conector drept cu săgeată 17"/>
          <p:cNvCxnSpPr/>
          <p:nvPr/>
        </p:nvCxnSpPr>
        <p:spPr>
          <a:xfrm>
            <a:off x="5433610" y="3111869"/>
            <a:ext cx="0" cy="5235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reptunghi rotunjit 18"/>
          <p:cNvSpPr/>
          <p:nvPr/>
        </p:nvSpPr>
        <p:spPr>
          <a:xfrm>
            <a:off x="4583288" y="3632817"/>
            <a:ext cx="1709646" cy="5187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>
                <a:solidFill>
                  <a:schemeClr val="tx1"/>
                </a:solidFill>
              </a:rPr>
              <a:t>Trimitere ACK</a:t>
            </a:r>
            <a:endParaRPr lang="ro-RO" dirty="0">
              <a:solidFill>
                <a:schemeClr val="tx1"/>
              </a:solidFill>
            </a:endParaRPr>
          </a:p>
        </p:txBody>
      </p:sp>
      <p:sp>
        <p:nvSpPr>
          <p:cNvPr id="20" name="CasetăText 19"/>
          <p:cNvSpPr txBox="1"/>
          <p:nvPr/>
        </p:nvSpPr>
        <p:spPr>
          <a:xfrm>
            <a:off x="3168325" y="2447310"/>
            <a:ext cx="100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100" dirty="0" smtClean="0"/>
              <a:t>NU</a:t>
            </a:r>
            <a:endParaRPr lang="ro-RO" sz="1100" dirty="0"/>
          </a:p>
        </p:txBody>
      </p:sp>
      <p:sp>
        <p:nvSpPr>
          <p:cNvPr id="21" name="CasetăText 20"/>
          <p:cNvSpPr txBox="1"/>
          <p:nvPr/>
        </p:nvSpPr>
        <p:spPr>
          <a:xfrm>
            <a:off x="7056757" y="2447310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100" dirty="0" smtClean="0"/>
              <a:t>DA</a:t>
            </a:r>
            <a:endParaRPr lang="ro-RO" sz="1100" dirty="0"/>
          </a:p>
        </p:txBody>
      </p:sp>
      <p:sp>
        <p:nvSpPr>
          <p:cNvPr id="23" name="Dreptunghi rotunjit 22"/>
          <p:cNvSpPr/>
          <p:nvPr/>
        </p:nvSpPr>
        <p:spPr>
          <a:xfrm>
            <a:off x="6712485" y="3622160"/>
            <a:ext cx="1070847" cy="9938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100" dirty="0" smtClean="0">
                <a:solidFill>
                  <a:schemeClr val="tx1"/>
                </a:solidFill>
              </a:rPr>
              <a:t>Setăm starea sistemului la IDLE</a:t>
            </a:r>
            <a:endParaRPr lang="ro-RO" sz="11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2884367" y="3585766"/>
            <a:ext cx="1143980" cy="6128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000" dirty="0" smtClean="0">
                <a:solidFill>
                  <a:schemeClr val="tx1"/>
                </a:solidFill>
              </a:rPr>
              <a:t>Starea sistemului</a:t>
            </a:r>
            <a:endParaRPr lang="ro-RO" sz="10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3336604" y="4298456"/>
            <a:ext cx="2891580" cy="163785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sz="800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1376273" y="4298455"/>
            <a:ext cx="1508094" cy="14652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200" dirty="0" smtClean="0">
                <a:solidFill>
                  <a:schemeClr val="tx1"/>
                </a:solidFill>
              </a:rPr>
              <a:t>Apelul funcției de scriere pe TWI bus</a:t>
            </a:r>
            <a:endParaRPr lang="ro-RO" sz="1200" dirty="0">
              <a:solidFill>
                <a:schemeClr val="tx1"/>
              </a:solidFill>
            </a:endParaRPr>
          </a:p>
        </p:txBody>
      </p:sp>
      <p:cxnSp>
        <p:nvCxnSpPr>
          <p:cNvPr id="42" name="Conector drept cu săgeată 41"/>
          <p:cNvCxnSpPr>
            <a:stCxn id="28" idx="2"/>
            <a:endCxn id="39" idx="0"/>
          </p:cNvCxnSpPr>
          <p:nvPr/>
        </p:nvCxnSpPr>
        <p:spPr>
          <a:xfrm flipH="1">
            <a:off x="2130320" y="3892190"/>
            <a:ext cx="754047" cy="40626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rept cu săgeată 43"/>
          <p:cNvCxnSpPr>
            <a:endCxn id="29" idx="0"/>
          </p:cNvCxnSpPr>
          <p:nvPr/>
        </p:nvCxnSpPr>
        <p:spPr>
          <a:xfrm>
            <a:off x="4028348" y="3939240"/>
            <a:ext cx="754046" cy="35921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setăText 46"/>
          <p:cNvSpPr txBox="1"/>
          <p:nvPr/>
        </p:nvSpPr>
        <p:spPr>
          <a:xfrm>
            <a:off x="1582366" y="5768680"/>
            <a:ext cx="10081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100" dirty="0" smtClean="0"/>
              <a:t>SEND TO MASTER</a:t>
            </a:r>
            <a:endParaRPr lang="ro-RO" sz="1100" dirty="0"/>
          </a:p>
        </p:txBody>
      </p:sp>
      <p:sp>
        <p:nvSpPr>
          <p:cNvPr id="48" name="CasetăText 47"/>
          <p:cNvSpPr txBox="1"/>
          <p:nvPr/>
        </p:nvSpPr>
        <p:spPr>
          <a:xfrm>
            <a:off x="4209145" y="5935866"/>
            <a:ext cx="11464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100" dirty="0" smtClean="0"/>
              <a:t>RECEIVE FROM MASTER</a:t>
            </a:r>
            <a:endParaRPr lang="ro-RO" sz="1100" dirty="0"/>
          </a:p>
        </p:txBody>
      </p:sp>
      <p:sp>
        <p:nvSpPr>
          <p:cNvPr id="51" name="Romb 50"/>
          <p:cNvSpPr/>
          <p:nvPr/>
        </p:nvSpPr>
        <p:spPr>
          <a:xfrm>
            <a:off x="4028349" y="4363944"/>
            <a:ext cx="1508090" cy="504056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800" dirty="0" smtClean="0">
                <a:solidFill>
                  <a:schemeClr val="tx1"/>
                </a:solidFill>
              </a:rPr>
              <a:t>Adresa slave e salvată?</a:t>
            </a:r>
            <a:endParaRPr lang="ro-RO" sz="800" dirty="0">
              <a:solidFill>
                <a:schemeClr val="tx1"/>
              </a:solidFill>
            </a:endParaRPr>
          </a:p>
        </p:txBody>
      </p:sp>
      <p:cxnSp>
        <p:nvCxnSpPr>
          <p:cNvPr id="55" name="Conector drept cu săgeată 54"/>
          <p:cNvCxnSpPr>
            <a:stCxn id="51" idx="1"/>
            <a:endCxn id="65" idx="0"/>
          </p:cNvCxnSpPr>
          <p:nvPr/>
        </p:nvCxnSpPr>
        <p:spPr>
          <a:xfrm flipH="1">
            <a:off x="4028347" y="4615972"/>
            <a:ext cx="2" cy="5014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rept cu săgeată 55"/>
          <p:cNvCxnSpPr/>
          <p:nvPr/>
        </p:nvCxnSpPr>
        <p:spPr>
          <a:xfrm>
            <a:off x="5538290" y="4600464"/>
            <a:ext cx="0" cy="5212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setăText 62"/>
          <p:cNvSpPr txBox="1"/>
          <p:nvPr/>
        </p:nvSpPr>
        <p:spPr>
          <a:xfrm>
            <a:off x="3755603" y="4745689"/>
            <a:ext cx="3843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900" dirty="0" smtClean="0"/>
              <a:t>DA</a:t>
            </a:r>
            <a:endParaRPr lang="ro-RO" sz="900" dirty="0"/>
          </a:p>
        </p:txBody>
      </p:sp>
      <p:sp>
        <p:nvSpPr>
          <p:cNvPr id="64" name="CasetăText 63"/>
          <p:cNvSpPr txBox="1"/>
          <p:nvPr/>
        </p:nvSpPr>
        <p:spPr>
          <a:xfrm>
            <a:off x="5483795" y="4731388"/>
            <a:ext cx="3843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900" dirty="0" smtClean="0"/>
              <a:t>NU</a:t>
            </a:r>
            <a:endParaRPr lang="ro-RO" sz="900" dirty="0"/>
          </a:p>
        </p:txBody>
      </p:sp>
      <p:sp>
        <p:nvSpPr>
          <p:cNvPr id="65" name="CasetăText 64"/>
          <p:cNvSpPr txBox="1"/>
          <p:nvPr/>
        </p:nvSpPr>
        <p:spPr>
          <a:xfrm>
            <a:off x="3578537" y="5117383"/>
            <a:ext cx="899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900" dirty="0"/>
              <a:t>Apelul funcției de </a:t>
            </a:r>
            <a:r>
              <a:rPr lang="ro-RO" sz="900" dirty="0" smtClean="0"/>
              <a:t>citire pe </a:t>
            </a:r>
            <a:r>
              <a:rPr lang="ro-RO" sz="900" dirty="0"/>
              <a:t>TWI bus</a:t>
            </a:r>
          </a:p>
        </p:txBody>
      </p:sp>
      <p:sp>
        <p:nvSpPr>
          <p:cNvPr id="66" name="CasetăText 65"/>
          <p:cNvSpPr txBox="1"/>
          <p:nvPr/>
        </p:nvSpPr>
        <p:spPr>
          <a:xfrm>
            <a:off x="5101863" y="5117382"/>
            <a:ext cx="899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900" dirty="0" smtClean="0"/>
              <a:t>Salvare ADRESĂ slave</a:t>
            </a:r>
            <a:endParaRPr lang="ro-RO" sz="900" dirty="0"/>
          </a:p>
        </p:txBody>
      </p:sp>
      <p:sp>
        <p:nvSpPr>
          <p:cNvPr id="36" name="Buton acțiune: Pornire 35">
            <a:hlinkClick r:id="" action="ppaction://hlinkshowjump?jump=firstslide" highlightClick="1"/>
          </p:cNvPr>
          <p:cNvSpPr/>
          <p:nvPr/>
        </p:nvSpPr>
        <p:spPr>
          <a:xfrm>
            <a:off x="7591019" y="6360881"/>
            <a:ext cx="293349" cy="319634"/>
          </a:xfrm>
          <a:prstGeom prst="actionButtonHom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7" name="Buton acțiune: Înainte sau Următorul 36">
            <a:hlinkClick r:id="" action="ppaction://hlinkshowjump?jump=nextslide" highlightClick="1"/>
          </p:cNvPr>
          <p:cNvSpPr/>
          <p:nvPr/>
        </p:nvSpPr>
        <p:spPr>
          <a:xfrm>
            <a:off x="8455115" y="6372036"/>
            <a:ext cx="300354" cy="297324"/>
          </a:xfrm>
          <a:prstGeom prst="actionButtonForwardNex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8" name="Buton acțiune: Înapoi sau Anteriorul 37">
            <a:hlinkClick r:id="" action="ppaction://hlinkshowjump?jump=previousslide" highlightClick="1"/>
          </p:cNvPr>
          <p:cNvSpPr/>
          <p:nvPr/>
        </p:nvSpPr>
        <p:spPr>
          <a:xfrm>
            <a:off x="8088070" y="6372036"/>
            <a:ext cx="300354" cy="308479"/>
          </a:xfrm>
          <a:prstGeom prst="actionButtonBackPrevious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87093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500"/>
                            </p:stCondLst>
                            <p:childTnLst>
                              <p:par>
                                <p:cTn id="9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30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3500"/>
                            </p:stCondLst>
                            <p:childTnLst>
                              <p:par>
                                <p:cTn id="10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4000"/>
                            </p:stCondLst>
                            <p:childTnLst>
                              <p:par>
                                <p:cTn id="1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4500"/>
                            </p:stCondLst>
                            <p:childTnLst>
                              <p:par>
                                <p:cTn id="1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000"/>
                            </p:stCondLst>
                            <p:childTnLst>
                              <p:par>
                                <p:cTn id="1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12" grpId="0" animBg="1"/>
      <p:bldP spid="13" grpId="0" animBg="1"/>
      <p:bldP spid="19" grpId="0" animBg="1"/>
      <p:bldP spid="20" grpId="0"/>
      <p:bldP spid="21" grpId="0"/>
      <p:bldP spid="23" grpId="0" animBg="1"/>
      <p:bldP spid="28" grpId="0" animBg="1"/>
      <p:bldP spid="29" grpId="0" animBg="1"/>
      <p:bldP spid="39" grpId="0" animBg="1"/>
      <p:bldP spid="47" grpId="0"/>
      <p:bldP spid="48" grpId="0"/>
      <p:bldP spid="51" grpId="0" animBg="1"/>
      <p:bldP spid="63" grpId="0"/>
      <p:bldP spid="64" grpId="0"/>
      <p:bldP spid="65" grpId="0"/>
      <p:bldP spid="6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reptunghi 2"/>
          <p:cNvSpPr/>
          <p:nvPr/>
        </p:nvSpPr>
        <p:spPr>
          <a:xfrm>
            <a:off x="395536" y="188640"/>
            <a:ext cx="81703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o-RO" sz="36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Implementare</a:t>
            </a:r>
            <a:endParaRPr lang="ro-RO" sz="36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4" name="Dreptunghi rotunjit 3"/>
          <p:cNvSpPr/>
          <p:nvPr/>
        </p:nvSpPr>
        <p:spPr>
          <a:xfrm>
            <a:off x="3208506" y="2215584"/>
            <a:ext cx="5467950" cy="40217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o-RO" sz="1400" dirty="0" smtClean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979712" y="1235572"/>
            <a:ext cx="576064" cy="5760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" name="Dreptunghi rotunjit 5"/>
          <p:cNvSpPr/>
          <p:nvPr/>
        </p:nvSpPr>
        <p:spPr>
          <a:xfrm>
            <a:off x="3593604" y="1217651"/>
            <a:ext cx="1478772" cy="6119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>
                <a:solidFill>
                  <a:schemeClr val="tx1"/>
                </a:solidFill>
              </a:rPr>
              <a:t>ISR</a:t>
            </a:r>
            <a:endParaRPr lang="ro-RO" dirty="0">
              <a:solidFill>
                <a:schemeClr val="tx1"/>
              </a:solidFill>
            </a:endParaRPr>
          </a:p>
        </p:txBody>
      </p:sp>
      <p:cxnSp>
        <p:nvCxnSpPr>
          <p:cNvPr id="7" name="Conector drept cu săgeată 6"/>
          <p:cNvCxnSpPr>
            <a:stCxn id="5" idx="6"/>
            <a:endCxn id="6" idx="1"/>
          </p:cNvCxnSpPr>
          <p:nvPr/>
        </p:nvCxnSpPr>
        <p:spPr>
          <a:xfrm>
            <a:off x="2555776" y="1523604"/>
            <a:ext cx="103782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reptunghi rotunjit 7"/>
          <p:cNvSpPr/>
          <p:nvPr/>
        </p:nvSpPr>
        <p:spPr>
          <a:xfrm>
            <a:off x="6080488" y="1186260"/>
            <a:ext cx="1478772" cy="6119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>
                <a:solidFill>
                  <a:schemeClr val="tx1"/>
                </a:solidFill>
              </a:rPr>
              <a:t>STOP</a:t>
            </a:r>
            <a:endParaRPr lang="ro-RO" dirty="0">
              <a:solidFill>
                <a:schemeClr val="tx1"/>
              </a:solidFill>
            </a:endParaRPr>
          </a:p>
        </p:txBody>
      </p:sp>
      <p:cxnSp>
        <p:nvCxnSpPr>
          <p:cNvPr id="9" name="Conector drept cu săgeată 8"/>
          <p:cNvCxnSpPr/>
          <p:nvPr/>
        </p:nvCxnSpPr>
        <p:spPr>
          <a:xfrm>
            <a:off x="5072376" y="1523604"/>
            <a:ext cx="100811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reptunghi rotunjit 9"/>
          <p:cNvSpPr/>
          <p:nvPr/>
        </p:nvSpPr>
        <p:spPr>
          <a:xfrm>
            <a:off x="5087658" y="2348880"/>
            <a:ext cx="1709646" cy="5187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>
                <a:solidFill>
                  <a:schemeClr val="tx1"/>
                </a:solidFill>
              </a:rPr>
              <a:t>Tranzacție completă</a:t>
            </a:r>
            <a:endParaRPr lang="ro-RO" dirty="0">
              <a:solidFill>
                <a:schemeClr val="tx1"/>
              </a:solidFill>
            </a:endParaRPr>
          </a:p>
        </p:txBody>
      </p:sp>
      <p:cxnSp>
        <p:nvCxnSpPr>
          <p:cNvPr id="11" name="Conector drept cu săgeată 10"/>
          <p:cNvCxnSpPr>
            <a:stCxn id="10" idx="2"/>
          </p:cNvCxnSpPr>
          <p:nvPr/>
        </p:nvCxnSpPr>
        <p:spPr>
          <a:xfrm>
            <a:off x="5942481" y="2867625"/>
            <a:ext cx="0" cy="57606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mb 11"/>
          <p:cNvSpPr/>
          <p:nvPr/>
        </p:nvSpPr>
        <p:spPr>
          <a:xfrm>
            <a:off x="4680493" y="3429000"/>
            <a:ext cx="2520280" cy="1368152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050" dirty="0" smtClean="0">
                <a:solidFill>
                  <a:schemeClr val="tx1"/>
                </a:solidFill>
              </a:rPr>
              <a:t>Starea sistemului == </a:t>
            </a:r>
            <a:r>
              <a:rPr lang="ro-RO" sz="1050" dirty="0" err="1" smtClean="0">
                <a:solidFill>
                  <a:schemeClr val="tx1"/>
                </a:solidFill>
              </a:rPr>
              <a:t>Receive</a:t>
            </a:r>
            <a:r>
              <a:rPr lang="ro-RO" sz="1050" dirty="0" smtClean="0">
                <a:solidFill>
                  <a:schemeClr val="tx1"/>
                </a:solidFill>
              </a:rPr>
              <a:t> </a:t>
            </a:r>
            <a:r>
              <a:rPr lang="ro-RO" sz="1050" dirty="0" err="1" smtClean="0">
                <a:solidFill>
                  <a:schemeClr val="tx1"/>
                </a:solidFill>
              </a:rPr>
              <a:t>From</a:t>
            </a:r>
            <a:r>
              <a:rPr lang="ro-RO" sz="1050" dirty="0" smtClean="0">
                <a:solidFill>
                  <a:schemeClr val="tx1"/>
                </a:solidFill>
              </a:rPr>
              <a:t> Master &amp;&amp; Adresa slave a fost salvată</a:t>
            </a:r>
            <a:endParaRPr lang="ro-RO" sz="1050" dirty="0">
              <a:solidFill>
                <a:schemeClr val="tx1"/>
              </a:solidFill>
            </a:endParaRPr>
          </a:p>
        </p:txBody>
      </p:sp>
      <p:sp>
        <p:nvSpPr>
          <p:cNvPr id="13" name="Săgeată în U 12"/>
          <p:cNvSpPr/>
          <p:nvPr/>
        </p:nvSpPr>
        <p:spPr>
          <a:xfrm rot="3056432">
            <a:off x="7658365" y="1006604"/>
            <a:ext cx="1649321" cy="1488631"/>
          </a:xfrm>
          <a:prstGeom prst="uturnArrow">
            <a:avLst>
              <a:gd name="adj1" fmla="val 10227"/>
              <a:gd name="adj2" fmla="val 25000"/>
              <a:gd name="adj3" fmla="val 30089"/>
              <a:gd name="adj4" fmla="val 45454"/>
              <a:gd name="adj5" fmla="val 830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grpSp>
        <p:nvGrpSpPr>
          <p:cNvPr id="46" name="Grupare 45"/>
          <p:cNvGrpSpPr/>
          <p:nvPr/>
        </p:nvGrpSpPr>
        <p:grpSpPr>
          <a:xfrm>
            <a:off x="3960413" y="4113076"/>
            <a:ext cx="720080" cy="914400"/>
            <a:chOff x="3960413" y="4113076"/>
            <a:chExt cx="720080" cy="914400"/>
          </a:xfrm>
        </p:grpSpPr>
        <p:cxnSp>
          <p:nvCxnSpPr>
            <p:cNvPr id="14" name="Conector drept 13"/>
            <p:cNvCxnSpPr>
              <a:stCxn id="12" idx="1"/>
            </p:cNvCxnSpPr>
            <p:nvPr/>
          </p:nvCxnSpPr>
          <p:spPr>
            <a:xfrm flipH="1">
              <a:off x="3960413" y="4113076"/>
              <a:ext cx="72008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rept cu săgeată 15"/>
            <p:cNvCxnSpPr/>
            <p:nvPr/>
          </p:nvCxnSpPr>
          <p:spPr>
            <a:xfrm>
              <a:off x="3960413" y="4113076"/>
              <a:ext cx="0" cy="914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upare 46"/>
          <p:cNvGrpSpPr/>
          <p:nvPr/>
        </p:nvGrpSpPr>
        <p:grpSpPr>
          <a:xfrm>
            <a:off x="7200773" y="4113076"/>
            <a:ext cx="720080" cy="914400"/>
            <a:chOff x="7200773" y="4113076"/>
            <a:chExt cx="720080" cy="914400"/>
          </a:xfrm>
        </p:grpSpPr>
        <p:cxnSp>
          <p:nvCxnSpPr>
            <p:cNvPr id="15" name="Conector drept 14"/>
            <p:cNvCxnSpPr/>
            <p:nvPr/>
          </p:nvCxnSpPr>
          <p:spPr>
            <a:xfrm flipH="1">
              <a:off x="7200773" y="4113076"/>
              <a:ext cx="72008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drept cu săgeată 16"/>
            <p:cNvCxnSpPr/>
            <p:nvPr/>
          </p:nvCxnSpPr>
          <p:spPr>
            <a:xfrm>
              <a:off x="7920853" y="4113076"/>
              <a:ext cx="0" cy="914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Conector drept cu săgeată 17"/>
          <p:cNvCxnSpPr/>
          <p:nvPr/>
        </p:nvCxnSpPr>
        <p:spPr>
          <a:xfrm>
            <a:off x="5954701" y="4797152"/>
            <a:ext cx="0" cy="57606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reptunghi rotunjit 18"/>
          <p:cNvSpPr/>
          <p:nvPr/>
        </p:nvSpPr>
        <p:spPr>
          <a:xfrm>
            <a:off x="5099878" y="5388331"/>
            <a:ext cx="1709646" cy="5187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400" dirty="0">
                <a:solidFill>
                  <a:schemeClr val="tx1"/>
                </a:solidFill>
              </a:rPr>
              <a:t>Setăm starea sistemului la IDLE</a:t>
            </a:r>
          </a:p>
        </p:txBody>
      </p:sp>
      <p:sp>
        <p:nvSpPr>
          <p:cNvPr id="21" name="CasetăText 20"/>
          <p:cNvSpPr txBox="1"/>
          <p:nvPr/>
        </p:nvSpPr>
        <p:spPr>
          <a:xfrm>
            <a:off x="7307232" y="3753144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 smtClean="0"/>
              <a:t>NU</a:t>
            </a:r>
            <a:endParaRPr lang="ro-RO" sz="1600" dirty="0"/>
          </a:p>
        </p:txBody>
      </p:sp>
      <p:sp>
        <p:nvSpPr>
          <p:cNvPr id="22" name="Dreptunghi rotunjit 21"/>
          <p:cNvSpPr/>
          <p:nvPr/>
        </p:nvSpPr>
        <p:spPr>
          <a:xfrm>
            <a:off x="3424989" y="5027476"/>
            <a:ext cx="1070847" cy="9938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100" dirty="0" smtClean="0">
                <a:solidFill>
                  <a:schemeClr val="tx1"/>
                </a:solidFill>
              </a:rPr>
              <a:t>Apelul </a:t>
            </a:r>
            <a:r>
              <a:rPr lang="ro-RO" sz="1100" dirty="0" err="1" smtClean="0">
                <a:solidFill>
                  <a:schemeClr val="tx1"/>
                </a:solidFill>
              </a:rPr>
              <a:t>fcț</a:t>
            </a:r>
            <a:r>
              <a:rPr lang="ro-RO" sz="1100" dirty="0" smtClean="0">
                <a:solidFill>
                  <a:schemeClr val="tx1"/>
                </a:solidFill>
              </a:rPr>
              <a:t>.  interpretare comanda citire (slave)</a:t>
            </a:r>
            <a:endParaRPr lang="ro-RO" sz="1100" dirty="0">
              <a:solidFill>
                <a:schemeClr val="tx1"/>
              </a:solidFill>
            </a:endParaRPr>
          </a:p>
        </p:txBody>
      </p:sp>
      <p:sp>
        <p:nvSpPr>
          <p:cNvPr id="23" name="Dreptunghi rotunjit 22"/>
          <p:cNvSpPr/>
          <p:nvPr/>
        </p:nvSpPr>
        <p:spPr>
          <a:xfrm>
            <a:off x="7385429" y="5027476"/>
            <a:ext cx="1070847" cy="5662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sz="1100" dirty="0">
              <a:solidFill>
                <a:schemeClr val="tx1"/>
              </a:solidFill>
            </a:endParaRPr>
          </a:p>
        </p:txBody>
      </p:sp>
      <p:sp>
        <p:nvSpPr>
          <p:cNvPr id="27" name="Dreptunghi rotunjit 26"/>
          <p:cNvSpPr/>
          <p:nvPr/>
        </p:nvSpPr>
        <p:spPr>
          <a:xfrm>
            <a:off x="107504" y="2204455"/>
            <a:ext cx="2556765" cy="40328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8" name="Oval 27"/>
          <p:cNvSpPr/>
          <p:nvPr/>
        </p:nvSpPr>
        <p:spPr>
          <a:xfrm>
            <a:off x="1547664" y="3843045"/>
            <a:ext cx="1008111" cy="5400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000" dirty="0" smtClean="0">
                <a:solidFill>
                  <a:schemeClr val="tx1"/>
                </a:solidFill>
              </a:rPr>
              <a:t>Comandă de la Master</a:t>
            </a:r>
            <a:endParaRPr lang="ro-RO" sz="10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395536" y="2376096"/>
            <a:ext cx="936104" cy="5400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800" dirty="0" smtClean="0">
                <a:solidFill>
                  <a:schemeClr val="tx1"/>
                </a:solidFill>
              </a:rPr>
              <a:t>Calcul sumă de control</a:t>
            </a:r>
            <a:endParaRPr lang="ro-RO" sz="800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52512" y="3155657"/>
            <a:ext cx="1206374" cy="8347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800" dirty="0" smtClean="0">
                <a:solidFill>
                  <a:schemeClr val="tx1"/>
                </a:solidFill>
              </a:rPr>
              <a:t>Scriere în EPROM a unui bloc de </a:t>
            </a:r>
            <a:r>
              <a:rPr lang="ro-RO" sz="800" dirty="0" err="1" smtClean="0">
                <a:solidFill>
                  <a:schemeClr val="tx1"/>
                </a:solidFill>
              </a:rPr>
              <a:t>bytes</a:t>
            </a:r>
            <a:r>
              <a:rPr lang="ro-RO" sz="800" dirty="0">
                <a:solidFill>
                  <a:schemeClr val="tx1"/>
                </a:solidFill>
              </a:rPr>
              <a:t> </a:t>
            </a:r>
            <a:r>
              <a:rPr lang="ro-RO" sz="800" dirty="0" smtClean="0">
                <a:solidFill>
                  <a:schemeClr val="tx1"/>
                </a:solidFill>
              </a:rPr>
              <a:t>(dim. configurabilă) </a:t>
            </a:r>
            <a:endParaRPr lang="ro-RO" sz="8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95536" y="5344556"/>
            <a:ext cx="936104" cy="5400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800" dirty="0" smtClean="0">
                <a:solidFill>
                  <a:schemeClr val="tx1"/>
                </a:solidFill>
              </a:rPr>
              <a:t>Start FLASHING</a:t>
            </a:r>
            <a:endParaRPr lang="ro-RO" sz="8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395536" y="4383104"/>
            <a:ext cx="936104" cy="5400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800" dirty="0" smtClean="0">
                <a:solidFill>
                  <a:schemeClr val="tx1"/>
                </a:solidFill>
              </a:rPr>
              <a:t>Software RESET</a:t>
            </a:r>
            <a:endParaRPr lang="ro-RO" sz="800" dirty="0">
              <a:solidFill>
                <a:schemeClr val="tx1"/>
              </a:solidFill>
            </a:endParaRPr>
          </a:p>
        </p:txBody>
      </p:sp>
      <p:grpSp>
        <p:nvGrpSpPr>
          <p:cNvPr id="43" name="Grupare 42"/>
          <p:cNvGrpSpPr/>
          <p:nvPr/>
        </p:nvGrpSpPr>
        <p:grpSpPr>
          <a:xfrm>
            <a:off x="1328039" y="2646125"/>
            <a:ext cx="727280" cy="1196920"/>
            <a:chOff x="1328039" y="2646125"/>
            <a:chExt cx="727280" cy="1196920"/>
          </a:xfrm>
        </p:grpSpPr>
        <p:cxnSp>
          <p:nvCxnSpPr>
            <p:cNvPr id="33" name="Conector drept 32"/>
            <p:cNvCxnSpPr>
              <a:stCxn id="28" idx="0"/>
            </p:cNvCxnSpPr>
            <p:nvPr/>
          </p:nvCxnSpPr>
          <p:spPr>
            <a:xfrm flipH="1" flipV="1">
              <a:off x="2051719" y="2646125"/>
              <a:ext cx="1" cy="119692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drept cu săgeată 33"/>
            <p:cNvCxnSpPr/>
            <p:nvPr/>
          </p:nvCxnSpPr>
          <p:spPr>
            <a:xfrm flipH="1">
              <a:off x="1328039" y="2646125"/>
              <a:ext cx="727280" cy="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Conector drept cu săgeată 34"/>
          <p:cNvCxnSpPr>
            <a:stCxn id="28" idx="1"/>
            <a:endCxn id="30" idx="6"/>
          </p:cNvCxnSpPr>
          <p:nvPr/>
        </p:nvCxnSpPr>
        <p:spPr>
          <a:xfrm flipH="1" flipV="1">
            <a:off x="1358886" y="3573016"/>
            <a:ext cx="336412" cy="3491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rept cu săgeată 35"/>
          <p:cNvCxnSpPr>
            <a:stCxn id="28" idx="3"/>
          </p:cNvCxnSpPr>
          <p:nvPr/>
        </p:nvCxnSpPr>
        <p:spPr>
          <a:xfrm flipH="1">
            <a:off x="1331640" y="4304014"/>
            <a:ext cx="363658" cy="3491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upare 43"/>
          <p:cNvGrpSpPr/>
          <p:nvPr/>
        </p:nvGrpSpPr>
        <p:grpSpPr>
          <a:xfrm>
            <a:off x="1331639" y="4387897"/>
            <a:ext cx="720079" cy="1208889"/>
            <a:chOff x="1331639" y="4387897"/>
            <a:chExt cx="720079" cy="1208889"/>
          </a:xfrm>
        </p:grpSpPr>
        <p:cxnSp>
          <p:nvCxnSpPr>
            <p:cNvPr id="37" name="Conector drept 36"/>
            <p:cNvCxnSpPr/>
            <p:nvPr/>
          </p:nvCxnSpPr>
          <p:spPr>
            <a:xfrm flipH="1" flipV="1">
              <a:off x="2051717" y="4387897"/>
              <a:ext cx="1" cy="120888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drept cu săgeată 37"/>
            <p:cNvCxnSpPr/>
            <p:nvPr/>
          </p:nvCxnSpPr>
          <p:spPr>
            <a:xfrm flipH="1">
              <a:off x="1331639" y="5593711"/>
              <a:ext cx="720079" cy="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CasetăText 38"/>
          <p:cNvSpPr txBox="1"/>
          <p:nvPr/>
        </p:nvSpPr>
        <p:spPr>
          <a:xfrm>
            <a:off x="3960412" y="3736267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 smtClean="0"/>
              <a:t>DA</a:t>
            </a:r>
            <a:endParaRPr lang="ro-RO" sz="1600" dirty="0"/>
          </a:p>
        </p:txBody>
      </p:sp>
      <p:grpSp>
        <p:nvGrpSpPr>
          <p:cNvPr id="45" name="Grupare 44"/>
          <p:cNvGrpSpPr/>
          <p:nvPr/>
        </p:nvGrpSpPr>
        <p:grpSpPr>
          <a:xfrm>
            <a:off x="2649711" y="4126964"/>
            <a:ext cx="775278" cy="1397418"/>
            <a:chOff x="2649711" y="4126964"/>
            <a:chExt cx="775278" cy="1397418"/>
          </a:xfrm>
        </p:grpSpPr>
        <p:cxnSp>
          <p:nvCxnSpPr>
            <p:cNvPr id="24" name="Conector drept 23"/>
            <p:cNvCxnSpPr>
              <a:stCxn id="22" idx="1"/>
            </p:cNvCxnSpPr>
            <p:nvPr/>
          </p:nvCxnSpPr>
          <p:spPr>
            <a:xfrm flipH="1">
              <a:off x="2952301" y="5524382"/>
              <a:ext cx="47268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drept 39"/>
            <p:cNvCxnSpPr/>
            <p:nvPr/>
          </p:nvCxnSpPr>
          <p:spPr>
            <a:xfrm flipH="1" flipV="1">
              <a:off x="2932980" y="4126964"/>
              <a:ext cx="19321" cy="139741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drept cu săgeată 40"/>
            <p:cNvCxnSpPr/>
            <p:nvPr/>
          </p:nvCxnSpPr>
          <p:spPr>
            <a:xfrm flipH="1">
              <a:off x="2649711" y="4126964"/>
              <a:ext cx="288032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Buton acțiune: Pornire 47">
            <a:hlinkClick r:id="" action="ppaction://hlinkshowjump?jump=firstslide" highlightClick="1"/>
          </p:cNvPr>
          <p:cNvSpPr/>
          <p:nvPr/>
        </p:nvSpPr>
        <p:spPr>
          <a:xfrm>
            <a:off x="7591019" y="6360881"/>
            <a:ext cx="293349" cy="319634"/>
          </a:xfrm>
          <a:prstGeom prst="actionButtonHom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9" name="Buton acțiune: Înainte sau Următorul 48">
            <a:hlinkClick r:id="" action="ppaction://hlinkshowjump?jump=nextslide" highlightClick="1"/>
          </p:cNvPr>
          <p:cNvSpPr/>
          <p:nvPr/>
        </p:nvSpPr>
        <p:spPr>
          <a:xfrm>
            <a:off x="8455115" y="6372036"/>
            <a:ext cx="300354" cy="297324"/>
          </a:xfrm>
          <a:prstGeom prst="actionButtonForwardNex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0" name="Buton acțiune: Înapoi sau Anteriorul 49">
            <a:hlinkClick r:id="" action="ppaction://hlinkshowjump?jump=previousslide" highlightClick="1"/>
          </p:cNvPr>
          <p:cNvSpPr/>
          <p:nvPr/>
        </p:nvSpPr>
        <p:spPr>
          <a:xfrm>
            <a:off x="8088070" y="6372036"/>
            <a:ext cx="300354" cy="308479"/>
          </a:xfrm>
          <a:prstGeom prst="actionButtonBackPrevious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04127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500"/>
                            </p:stCondLst>
                            <p:childTnLst>
                              <p:par>
                                <p:cTn id="9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500"/>
                            </p:stCondLst>
                            <p:childTnLst>
                              <p:par>
                                <p:cTn id="1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3000"/>
                            </p:stCondLst>
                            <p:childTnLst>
                              <p:par>
                                <p:cTn id="1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4000"/>
                            </p:stCondLst>
                            <p:childTnLst>
                              <p:par>
                                <p:cTn id="1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4500"/>
                            </p:stCondLst>
                            <p:childTnLst>
                              <p:par>
                                <p:cTn id="1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0"/>
                            </p:stCondLst>
                            <p:childTnLst>
                              <p:par>
                                <p:cTn id="1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500"/>
                            </p:stCondLst>
                            <p:childTnLst>
                              <p:par>
                                <p:cTn id="1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6000"/>
                            </p:stCondLst>
                            <p:childTnLst>
                              <p:par>
                                <p:cTn id="1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10" grpId="0" animBg="1"/>
      <p:bldP spid="12" grpId="0" animBg="1"/>
      <p:bldP spid="13" grpId="0" animBg="1"/>
      <p:bldP spid="19" grpId="0" animBg="1"/>
      <p:bldP spid="21" grpId="0"/>
      <p:bldP spid="22" grpId="0" animBg="1"/>
      <p:bldP spid="23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9" grpId="0"/>
    </p:bld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1088</TotalTime>
  <Words>388</Words>
  <Application>Microsoft Office PowerPoint</Application>
  <PresentationFormat>Expunere pe ecran (4:3)</PresentationFormat>
  <Paragraphs>106</Paragraphs>
  <Slides>12</Slides>
  <Notes>0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12</vt:i4>
      </vt:variant>
    </vt:vector>
  </HeadingPairs>
  <TitlesOfParts>
    <vt:vector size="13" baseType="lpstr">
      <vt:lpstr>Slipstream</vt:lpstr>
      <vt:lpstr>Diagnoza pentru sisteme infotainment in industria automotive 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>HP</dc:creator>
  <cp:lastModifiedBy>HP</cp:lastModifiedBy>
  <cp:revision>161</cp:revision>
  <dcterms:created xsi:type="dcterms:W3CDTF">2018-06-20T21:15:00Z</dcterms:created>
  <dcterms:modified xsi:type="dcterms:W3CDTF">2018-06-24T09:58:37Z</dcterms:modified>
</cp:coreProperties>
</file>