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798" r:id="rId5"/>
    <p:sldMasterId id="2147483812" r:id="rId6"/>
  </p:sldMasterIdLst>
  <p:notesMasterIdLst>
    <p:notesMasterId r:id="rId42"/>
  </p:notesMasterIdLst>
  <p:handoutMasterIdLst>
    <p:handoutMasterId r:id="rId43"/>
  </p:handoutMasterIdLst>
  <p:sldIdLst>
    <p:sldId id="311" r:id="rId7"/>
    <p:sldId id="361" r:id="rId8"/>
    <p:sldId id="381" r:id="rId9"/>
    <p:sldId id="390" r:id="rId10"/>
    <p:sldId id="391" r:id="rId11"/>
    <p:sldId id="393" r:id="rId12"/>
    <p:sldId id="394" r:id="rId13"/>
    <p:sldId id="396" r:id="rId14"/>
    <p:sldId id="400" r:id="rId15"/>
    <p:sldId id="395" r:id="rId16"/>
    <p:sldId id="397" r:id="rId17"/>
    <p:sldId id="398" r:id="rId18"/>
    <p:sldId id="399"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418" r:id="rId36"/>
    <p:sldId id="379" r:id="rId37"/>
    <p:sldId id="377" r:id="rId38"/>
    <p:sldId id="419" r:id="rId39"/>
    <p:sldId id="352" r:id="rId40"/>
    <p:sldId id="346" r:id="rId41"/>
  </p:sldIdLst>
  <p:sldSz cx="9144000" cy="5143500" type="screen16x9"/>
  <p:notesSz cx="6810375" cy="9942513"/>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32">
          <p15:clr>
            <a:srgbClr val="A4A3A4"/>
          </p15:clr>
        </p15:guide>
        <p15:guide id="4"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FF"/>
    <a:srgbClr val="FFFF00"/>
    <a:srgbClr val="124192"/>
    <a:srgbClr val="68717A"/>
    <a:srgbClr val="A8BB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97333" autoAdjust="0"/>
  </p:normalViewPr>
  <p:slideViewPr>
    <p:cSldViewPr snapToGrid="0">
      <p:cViewPr varScale="1">
        <p:scale>
          <a:sx n="100" d="100"/>
          <a:sy n="100" d="100"/>
        </p:scale>
        <p:origin x="1138" y="-22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70" y="-120"/>
      </p:cViewPr>
      <p:guideLst>
        <p:guide orient="horz" pos="2880"/>
        <p:guide pos="2160"/>
        <p:guide orient="horz" pos="3132"/>
        <p:guide pos="214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7636" y="0"/>
            <a:ext cx="2951163" cy="497126"/>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4/23/2019</a:t>
            </a:fld>
            <a:endParaRPr lang="en-US"/>
          </a:p>
        </p:txBody>
      </p:sp>
      <p:sp>
        <p:nvSpPr>
          <p:cNvPr id="4" name="Footer Placeholder 3"/>
          <p:cNvSpPr>
            <a:spLocks noGrp="1"/>
          </p:cNvSpPr>
          <p:nvPr>
            <p:ph type="ftr" sz="quarter" idx="2"/>
          </p:nvPr>
        </p:nvSpPr>
        <p:spPr>
          <a:xfrm>
            <a:off x="0" y="9443662"/>
            <a:ext cx="2951163" cy="49712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7636" y="9443662"/>
            <a:ext cx="2951163" cy="497126"/>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7636" y="0"/>
            <a:ext cx="2951163" cy="497126"/>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4/23/2019</a:t>
            </a:fld>
            <a:endParaRPr lang="en-US"/>
          </a:p>
        </p:txBody>
      </p:sp>
      <p:sp>
        <p:nvSpPr>
          <p:cNvPr id="4" name="Slide Image Placeholder 3"/>
          <p:cNvSpPr>
            <a:spLocks noGrp="1" noRot="1" noChangeAspect="1"/>
          </p:cNvSpPr>
          <p:nvPr>
            <p:ph type="sldImg" idx="2"/>
          </p:nvPr>
        </p:nvSpPr>
        <p:spPr>
          <a:xfrm>
            <a:off x="92075" y="746125"/>
            <a:ext cx="6626225" cy="3727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1038" y="4722694"/>
            <a:ext cx="5448300" cy="4474131"/>
          </a:xfrm>
          <a:prstGeom prst="rect">
            <a:avLst/>
          </a:prstGeom>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9443662"/>
            <a:ext cx="2951163" cy="49712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7636" y="9443662"/>
            <a:ext cx="2951163" cy="497126"/>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p14="http://schemas.microsoft.com/office/powerpoint/2010/main" val="3180054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hasCustomPrompt="1"/>
          </p:nvPr>
        </p:nvSpPr>
        <p:spPr>
          <a:xfrm>
            <a:off x="418120" y="279249"/>
            <a:ext cx="8229600" cy="311789"/>
          </a:xfrm>
        </p:spPr>
        <p:txBody>
          <a:bodyPr/>
          <a:lstStyle>
            <a:lvl1pPr>
              <a:defRPr/>
            </a:lvl1pPr>
          </a:lstStyle>
          <a:p>
            <a:r>
              <a:rPr lang="en-US" dirty="0"/>
              <a:t>CLICK TO EDIT MASTER TITLE STYLE</a:t>
            </a:r>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7" name="Footer Placeholder 6"/>
          <p:cNvSpPr>
            <a:spLocks noGrp="1"/>
          </p:cNvSpPr>
          <p:nvPr>
            <p:ph type="ftr" sz="quarter" idx="14"/>
          </p:nvPr>
        </p:nvSpPr>
        <p:spPr/>
        <p:txBody>
          <a:bodyPr/>
          <a:lstStyle/>
          <a:p>
            <a:pPr algn="l"/>
            <a:r>
              <a:rPr lang="en-US" noProof="0" dirty="0">
                <a:solidFill>
                  <a:schemeClr val="bg2"/>
                </a:solidFill>
                <a:cs typeface="Arial" charset="0"/>
              </a:rPr>
              <a:t>&lt;Change information classification in footer&gt;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120" y="279249"/>
            <a:ext cx="8229600" cy="311789"/>
          </a:xfrm>
        </p:spPr>
        <p:txBody>
          <a:bodyPr/>
          <a:lstStyle>
            <a:lvl1pPr>
              <a:defRPr/>
            </a:lvl1pPr>
          </a:lstStyle>
          <a:p>
            <a:r>
              <a:rPr lang="en-US" dirty="0"/>
              <a:t>CLICK TO EDIT MASTER TITLE STYLE</a:t>
            </a:r>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atin typeface="+mn-lt"/>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atin typeface="+mn-lt"/>
              </a:defRPr>
            </a:lvl1pPr>
            <a:lvl2pPr marL="0" indent="0">
              <a:spcAft>
                <a:spcPts val="600"/>
              </a:spcAft>
              <a:buNone/>
              <a:defRPr>
                <a:latin typeface="+mn-lt"/>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6" name="Footer Placeholder 5"/>
          <p:cNvSpPr>
            <a:spLocks noGrp="1"/>
          </p:cNvSpPr>
          <p:nvPr>
            <p:ph type="ftr" sz="quarter" idx="18"/>
          </p:nvPr>
        </p:nvSpPr>
        <p:spPr/>
        <p:txBody>
          <a:bodyPr/>
          <a:lstStyle/>
          <a:p>
            <a:pPr algn="l"/>
            <a:r>
              <a:rPr lang="en-US" noProof="0" dirty="0">
                <a:solidFill>
                  <a:schemeClr val="bg2"/>
                </a:solidFill>
                <a:cs typeface="Arial" charset="0"/>
              </a:rPr>
              <a:t>&lt;Change information classification in footer&gt;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4" name="Footer Placeholder 3"/>
          <p:cNvSpPr>
            <a:spLocks noGrp="1"/>
          </p:cNvSpPr>
          <p:nvPr>
            <p:ph type="ftr" sz="quarter" idx="14"/>
          </p:nvPr>
        </p:nvSpPr>
        <p:spPr/>
        <p:txBody>
          <a:bodyPr/>
          <a:lstStyle/>
          <a:p>
            <a:pPr algn="l"/>
            <a:r>
              <a:rPr lang="en-US" noProof="0" dirty="0">
                <a:solidFill>
                  <a:schemeClr val="bg2"/>
                </a:solidFill>
                <a:cs typeface="Arial" charset="0"/>
              </a:rPr>
              <a:t>&lt;Change information classification in footer&gt;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Fin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905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tx2"/>
                </a:solidFill>
                <a:latin typeface="Nokia Pure Headline Extra Bold" panose="020B0904020202020204" pitchFamily="34" charset="0"/>
              </a:defRPr>
            </a:lvl1pPr>
          </a:lstStyle>
          <a:p>
            <a:pPr eaLnBrk="1" hangingPunct="1"/>
            <a:r>
              <a:rPr lang="en-US" dirty="0">
                <a:ea typeface="ヒラギノ角ゴ Pro W3"/>
                <a:cs typeface="ヒラギノ角ゴ Pro W3"/>
              </a:rPr>
              <a:t>HEADLINE IN</a:t>
            </a:r>
            <a:br>
              <a:rPr lang="en-US" dirty="0">
                <a:ea typeface="ヒラギノ角ゴ Pro W3"/>
                <a:cs typeface="ヒラギノ角ゴ Pro W3"/>
              </a:rPr>
            </a:br>
            <a:r>
              <a:rPr lang="en-US" dirty="0">
                <a:ea typeface="ヒラギノ角ゴ Pro W3"/>
                <a:cs typeface="ヒラギノ角ゴ Pro W3"/>
              </a:rPr>
              <a:t>CAPITALS HERE</a:t>
            </a:r>
          </a:p>
        </p:txBody>
      </p:sp>
      <p:sp>
        <p:nvSpPr>
          <p:cNvPr id="6" name="Footer Placeholder 5"/>
          <p:cNvSpPr>
            <a:spLocks noGrp="1"/>
          </p:cNvSpPr>
          <p:nvPr>
            <p:ph type="ftr" sz="quarter" idx="12"/>
          </p:nvPr>
        </p:nvSpPr>
        <p:spPr/>
        <p:txBody>
          <a:bodyPr/>
          <a:lstStyle/>
          <a:p>
            <a:r>
              <a:rPr lang="en-US" noProof="0" dirty="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a:t>Supporting headline in sentence case here</a:t>
            </a:r>
          </a:p>
          <a:p>
            <a:pPr eaLnBrk="1" hangingPunct="1">
              <a:defRPr/>
            </a:pPr>
            <a:r>
              <a:rPr lang="en-US" sz="1800" dirty="0"/>
              <a:t>Author/Presenter</a:t>
            </a:r>
          </a:p>
          <a:p>
            <a:pPr eaLnBrk="1" hangingPunct="1">
              <a:defRPr/>
            </a:pPr>
            <a:r>
              <a:rPr lang="en-GB" sz="1800" dirty="0"/>
              <a:t>DD-MM-YYYY</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220" y="39903"/>
            <a:ext cx="1567485" cy="66047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hasCustomPrompt="1"/>
          </p:nvPr>
        </p:nvSpPr>
        <p:spPr>
          <a:xfrm>
            <a:off x="417600" y="288000"/>
            <a:ext cx="8244000" cy="2253600"/>
          </a:xfrm>
        </p:spPr>
        <p:txBody>
          <a:bodyPr/>
          <a:lstStyle>
            <a:lvl1pPr marL="0" indent="0">
              <a:spcAft>
                <a:spcPts val="1200"/>
              </a:spcAft>
              <a:buNone/>
              <a:defRPr sz="4400" baseline="0">
                <a:solidFill>
                  <a:schemeClr val="tx2"/>
                </a:solidFill>
                <a:latin typeface="Nokia Pure Headline Extra Bold" panose="020B0904020202020204" pitchFamily="34" charset="0"/>
              </a:defRPr>
            </a:lvl1pPr>
            <a:lvl2pPr>
              <a:defRPr>
                <a:latin typeface="+mj-lt"/>
              </a:defRPr>
            </a:lvl2pPr>
            <a:lvl3pPr>
              <a:defRPr>
                <a:latin typeface="+mj-lt"/>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3"/>
          <p:cNvSpPr>
            <a:spLocks noGrp="1"/>
          </p:cNvSpPr>
          <p:nvPr>
            <p:ph type="ftr" sz="quarter" idx="11"/>
          </p:nvPr>
        </p:nvSpPr>
        <p:spPr/>
        <p:txBody>
          <a:bodyPr/>
          <a:lstStyle/>
          <a:p>
            <a:r>
              <a:rPr lang="en-US" noProof="0" dirty="0">
                <a:solidFill>
                  <a:schemeClr val="bg1"/>
                </a:solidFill>
                <a:cs typeface="Arial" panose="020B0604020202020204" pitchFamily="34" charset="0"/>
              </a:rPr>
              <a:t>&lt;Change information classification in footer&gt;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US" noProof="0" dirty="0">
                <a:solidFill>
                  <a:schemeClr val="bg1"/>
                </a:solidFill>
                <a:cs typeface="Arial" panose="020B0604020202020204" pitchFamily="34" charset="0"/>
              </a:rPr>
              <a:t>&lt;Change information classification in footer&gt;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US" noProof="0" dirty="0">
                <a:solidFill>
                  <a:schemeClr val="bg1"/>
                </a:solidFill>
                <a:cs typeface="Arial" panose="020B0604020202020204" pitchFamily="34" charset="0"/>
              </a:rPr>
              <a:t>&lt;Change information classification in footer&gt;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1800">
                <a:latin typeface="Nokia Pure Headline Extra Bold" panose="020B0904020202020204" pitchFamily="34" charset="0"/>
              </a:defRPr>
            </a:lvl1pPr>
          </a:lstStyle>
          <a:p>
            <a:r>
              <a:rPr lang="en-US" dirty="0"/>
              <a:t>CLICK TO EDIT MASTER TITLE STYLE</a:t>
            </a:r>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a:t>Click to edit Master text styles</a:t>
            </a:r>
          </a:p>
        </p:txBody>
      </p:sp>
      <p:sp>
        <p:nvSpPr>
          <p:cNvPr id="4" name="Footer Placeholder 3"/>
          <p:cNvSpPr>
            <a:spLocks noGrp="1"/>
          </p:cNvSpPr>
          <p:nvPr>
            <p:ph type="ftr" sz="quarter" idx="14"/>
          </p:nvPr>
        </p:nvSpPr>
        <p:spPr/>
        <p:txBody>
          <a:bodyPr/>
          <a:lstStyle/>
          <a:p>
            <a:r>
              <a:rPr lang="en-US" noProof="0" dirty="0">
                <a:solidFill>
                  <a:schemeClr val="bg1"/>
                </a:solidFill>
                <a:cs typeface="Arial" panose="020B0604020202020204" pitchFamily="34" charset="0"/>
              </a:rPr>
              <a:t>&lt;Change information classification in footer&gt;</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colors:</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US" sz="800" noProof="0" smtClean="0">
                <a:solidFill>
                  <a:schemeClr val="bg2"/>
                </a:solidFill>
                <a:latin typeface="+mn-lt"/>
                <a:cs typeface="Arial" panose="020B0604020202020204" pitchFamily="34" charset="0"/>
              </a:rPr>
              <a:pPr>
                <a:defRPr/>
              </a:pPr>
              <a:t>‹#›</a:t>
            </a:fld>
            <a:endParaRPr lang="en-US" noProof="0" dirty="0">
              <a:solidFill>
                <a:schemeClr val="bg2"/>
              </a:solidFill>
              <a:latin typeface="+mn-lt"/>
              <a:cs typeface="Arial" panose="020B0604020202020204" pitchFamily="34" charset="0"/>
            </a:endParaRPr>
          </a:p>
        </p:txBody>
      </p:sp>
      <p:pic>
        <p:nvPicPr>
          <p:cNvPr id="1050" name="Picture 1"/>
          <p:cNvPicPr>
            <a:picLocks/>
          </p:cNvPicPr>
          <p:nvPr/>
        </p:nvPicPr>
        <p:blipFill>
          <a:blip r:embed="rId6"/>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US" sz="800" noProof="0" dirty="0">
                <a:solidFill>
                  <a:schemeClr val="bg2"/>
                </a:solidFill>
                <a:latin typeface="+mn-lt"/>
                <a:cs typeface="Arial" charset="0"/>
              </a:rPr>
              <a:t>© Nokia 2014</a:t>
            </a: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US" noProof="0" dirty="0">
                <a:solidFill>
                  <a:schemeClr val="bg2"/>
                </a:solidFill>
                <a:cs typeface="Arial" charset="0"/>
              </a:rPr>
              <a:t>&lt;Change information classification in footer&gt;</a:t>
            </a: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14" r:id="rId4"/>
  </p:sldLayoutIdLst>
  <p:hf sldNum="0" hdr="0" dt="0"/>
  <p:txStyles>
    <p:titleStyle>
      <a:lvl1pPr algn="l" defTabSz="457200" rtl="0" eaLnBrk="1" fontAlgn="base" hangingPunct="1">
        <a:spcBef>
          <a:spcPct val="0"/>
        </a:spcBef>
        <a:spcAft>
          <a:spcPct val="0"/>
        </a:spcAft>
        <a:defRPr sz="1800" b="0" kern="1200">
          <a:solidFill>
            <a:schemeClr val="tx1"/>
          </a:solidFill>
          <a:latin typeface="Nokia Pure Headline Extra Bold" panose="020B0904020202020204" pitchFamily="34" charset="0"/>
          <a:ea typeface="Nokia Pure Headline Extra Bold" panose="020B0904020202020204" pitchFamily="34"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colors:</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a:solidFill>
                  <a:schemeClr val="bg1"/>
                </a:solidFill>
                <a:latin typeface="+mn-lt"/>
                <a:cs typeface="Arial" charset="0"/>
              </a:rPr>
              <a:t>© Nokia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US" noProof="0" dirty="0">
                <a:solidFill>
                  <a:schemeClr val="bg1"/>
                </a:solidFill>
                <a:cs typeface="Arial" panose="020B0604020202020204" pitchFamily="34" charset="0"/>
              </a:rPr>
              <a:t>&lt;Change information classification in footer&gt;</a:t>
            </a: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Lst>
  <p:hf sldNum="0" hdr="0" dt="0"/>
  <p:txStyles>
    <p:titleStyle>
      <a:lvl1pPr algn="l" defTabSz="457200" rtl="0" eaLnBrk="0" fontAlgn="base" hangingPunct="0">
        <a:spcBef>
          <a:spcPct val="0"/>
        </a:spcBef>
        <a:spcAft>
          <a:spcPct val="0"/>
        </a:spcAft>
        <a:defRPr sz="1800" b="0" kern="1200">
          <a:solidFill>
            <a:schemeClr val="tx2"/>
          </a:solidFill>
          <a:latin typeface="Nokia Pure Headline Extra Bold" panose="020B0904020202020204" pitchFamily="34" charset="0"/>
          <a:ea typeface="Nokia Pure Headline Extra Bold" panose="020B0904020202020204" pitchFamily="34"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p:txBody>
          <a:bodyPr/>
          <a:lstStyle/>
          <a:p>
            <a:pPr eaLnBrk="1" hangingPunct="1"/>
            <a:r>
              <a:rPr lang="en-US" dirty="0">
                <a:latin typeface="Nokia Pure Headline Extra Bold" panose="020B0904020202020204" pitchFamily="34" charset="0"/>
                <a:ea typeface="ヒラギノ角ゴ Pro W3"/>
                <a:cs typeface="ヒラギノ角ゴ Pro W3"/>
              </a:rPr>
              <a:t>GIT branching</a:t>
            </a:r>
          </a:p>
        </p:txBody>
      </p:sp>
      <p:sp>
        <p:nvSpPr>
          <p:cNvPr id="8" name="Text Placeholder 7"/>
          <p:cNvSpPr>
            <a:spLocks noGrp="1"/>
          </p:cNvSpPr>
          <p:nvPr>
            <p:ph type="body" sz="quarter" idx="13"/>
          </p:nvPr>
        </p:nvSpPr>
        <p:spPr/>
        <p:txBody>
          <a:bodyPr/>
          <a:lstStyle/>
          <a:p>
            <a:pPr marL="0" indent="0" eaLnBrk="1" hangingPunct="1">
              <a:buFont typeface="Arial" pitchFamily="34" charset="0"/>
              <a:buNone/>
              <a:defRPr/>
            </a:pPr>
            <a:r>
              <a:rPr lang="en-US" sz="1800" dirty="0"/>
              <a:t>Version Control with GIT</a:t>
            </a:r>
          </a:p>
          <a:p>
            <a:pPr eaLnBrk="1" hangingPunct="1">
              <a:defRPr/>
            </a:pPr>
            <a:r>
              <a:rPr lang="en-US" sz="1800" dirty="0"/>
              <a:t>Ciprian DIMA</a:t>
            </a:r>
          </a:p>
          <a:p>
            <a:pPr eaLnBrk="1" hangingPunct="1">
              <a:defRPr/>
            </a:pPr>
            <a:r>
              <a:rPr lang="en-US" sz="1800" dirty="0"/>
              <a:t>Adrian MOGOI</a:t>
            </a:r>
            <a:endParaRPr lang="en-GB" sz="18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Removing a branch and merge</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1721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After the successful merge of a branch a designer can simply remove the local branch with one command:</a:t>
            </a:r>
          </a:p>
          <a:p>
            <a:pPr marL="0" indent="0">
              <a:buClr>
                <a:schemeClr val="tx1"/>
              </a:buClr>
              <a:buNone/>
            </a:pPr>
            <a:r>
              <a:rPr lang="en-US" sz="1400" dirty="0">
                <a:solidFill>
                  <a:srgbClr val="000000"/>
                </a:solidFill>
                <a:latin typeface="Courier New" panose="02070309020205020404" pitchFamily="49" charset="0"/>
                <a:cs typeface="Courier New" panose="02070309020205020404" pitchFamily="49" charset="0"/>
              </a:rPr>
              <a:t>$ git branch –d </a:t>
            </a:r>
            <a:r>
              <a:rPr lang="en-US" sz="1400" dirty="0" err="1">
                <a:solidFill>
                  <a:srgbClr val="000000"/>
                </a:solidFill>
                <a:latin typeface="Courier New" panose="02070309020205020404" pitchFamily="49" charset="0"/>
                <a:cs typeface="Courier New" panose="02070309020205020404" pitchFamily="49" charset="0"/>
              </a:rPr>
              <a:t>new_test</a:t>
            </a:r>
            <a:endParaRPr lang="en-US" sz="1400" dirty="0">
              <a:solidFill>
                <a:srgbClr val="000000"/>
              </a:solidFill>
              <a:latin typeface="Courier New" panose="02070309020205020404" pitchFamily="49" charset="0"/>
              <a:cs typeface="Courier New" panose="02070309020205020404" pitchFamily="49" charset="0"/>
            </a:endParaRPr>
          </a:p>
          <a:p>
            <a:pPr>
              <a:buClr>
                <a:schemeClr val="tx1"/>
              </a:buClr>
            </a:pPr>
            <a:r>
              <a:rPr lang="en-US" sz="1400" dirty="0">
                <a:solidFill>
                  <a:schemeClr val="tx1"/>
                </a:solidFill>
              </a:rPr>
              <a:t>If there is merge work left to be done on the branch, GIT will notify the user and reject the deletion of the branch, except it if the –D option is used:</a:t>
            </a:r>
          </a:p>
          <a:p>
            <a:pPr marL="0" indent="0">
              <a:buClr>
                <a:schemeClr val="tx1"/>
              </a:buClr>
              <a:buNone/>
            </a:pPr>
            <a:r>
              <a:rPr lang="en-US" sz="1400" dirty="0">
                <a:solidFill>
                  <a:srgbClr val="000000"/>
                </a:solidFill>
                <a:latin typeface="Courier New" panose="02070309020205020404" pitchFamily="49" charset="0"/>
                <a:cs typeface="Courier New" panose="02070309020205020404" pitchFamily="49" charset="0"/>
              </a:rPr>
              <a:t>$ git branch –D </a:t>
            </a:r>
            <a:r>
              <a:rPr lang="en-US" sz="1400" dirty="0" err="1">
                <a:solidFill>
                  <a:srgbClr val="000000"/>
                </a:solidFill>
                <a:latin typeface="Courier New" panose="02070309020205020404" pitchFamily="49" charset="0"/>
                <a:cs typeface="Courier New" panose="02070309020205020404" pitchFamily="49" charset="0"/>
              </a:rPr>
              <a:t>new_test</a:t>
            </a:r>
            <a:endParaRPr lang="en-US" sz="1400" dirty="0">
              <a:solidFill>
                <a:srgbClr val="000000"/>
              </a:solidFill>
              <a:latin typeface="Courier New" panose="02070309020205020404" pitchFamily="49" charset="0"/>
              <a:cs typeface="Courier New" panose="02070309020205020404" pitchFamily="49" charset="0"/>
            </a:endParaRPr>
          </a:p>
          <a:p>
            <a:pPr>
              <a:buClr>
                <a:schemeClr val="tx1"/>
              </a:buClr>
            </a:pPr>
            <a:r>
              <a:rPr lang="en-US" sz="1400" dirty="0">
                <a:solidFill>
                  <a:schemeClr val="tx1"/>
                </a:solidFill>
              </a:rPr>
              <a:t>This command will delete the branch regardless changes done on the branch aren’t merged to master.</a:t>
            </a:r>
          </a:p>
        </p:txBody>
      </p:sp>
      <p:sp>
        <p:nvSpPr>
          <p:cNvPr id="6" name="Text Placeholder 4"/>
          <p:cNvSpPr txBox="1">
            <a:spLocks/>
          </p:cNvSpPr>
          <p:nvPr/>
        </p:nvSpPr>
        <p:spPr>
          <a:xfrm>
            <a:off x="4812983" y="1087436"/>
            <a:ext cx="4032250" cy="31721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Before a branch is normally deleted, a merge needs to take place.</a:t>
            </a:r>
          </a:p>
          <a:p>
            <a:pPr>
              <a:buClr>
                <a:schemeClr val="tx1"/>
              </a:buClr>
            </a:pPr>
            <a:r>
              <a:rPr lang="en-US" sz="1400" dirty="0">
                <a:solidFill>
                  <a:schemeClr val="tx1"/>
                </a:solidFill>
              </a:rPr>
              <a:t>All a designer has to do is checkout the branch which will receive the content, like master, and start the merge tool:</a:t>
            </a:r>
          </a:p>
          <a:p>
            <a:pPr marL="0" indent="0">
              <a:buClr>
                <a:schemeClr val="tx1"/>
              </a:buClr>
              <a:buNone/>
            </a:pPr>
            <a:r>
              <a:rPr lang="en-US" sz="1400" dirty="0">
                <a:solidFill>
                  <a:srgbClr val="000000"/>
                </a:solidFill>
                <a:latin typeface="Courier New" panose="02070309020205020404" pitchFamily="49" charset="0"/>
                <a:cs typeface="Courier New" panose="02070309020205020404" pitchFamily="49" charset="0"/>
              </a:rPr>
              <a:t>$ git checkout master</a:t>
            </a:r>
          </a:p>
          <a:p>
            <a:pPr marL="0" indent="0">
              <a:buClr>
                <a:schemeClr val="tx1"/>
              </a:buClr>
              <a:buNone/>
            </a:pPr>
            <a:r>
              <a:rPr lang="en-US" sz="1400" dirty="0">
                <a:solidFill>
                  <a:srgbClr val="000000"/>
                </a:solidFill>
                <a:latin typeface="Courier New" panose="02070309020205020404" pitchFamily="49" charset="0"/>
                <a:cs typeface="Courier New" panose="02070309020205020404" pitchFamily="49" charset="0"/>
              </a:rPr>
              <a:t>$ git merge </a:t>
            </a:r>
            <a:r>
              <a:rPr lang="en-US" sz="1400" dirty="0" err="1">
                <a:solidFill>
                  <a:srgbClr val="000000"/>
                </a:solidFill>
                <a:latin typeface="Courier New" panose="02070309020205020404" pitchFamily="49" charset="0"/>
                <a:cs typeface="Courier New" panose="02070309020205020404" pitchFamily="49" charset="0"/>
              </a:rPr>
              <a:t>new_test</a:t>
            </a:r>
            <a:endParaRPr lang="en-US" sz="1400" dirty="0">
              <a:solidFill>
                <a:srgbClr val="000000"/>
              </a:solidFill>
              <a:latin typeface="Courier New" panose="02070309020205020404" pitchFamily="49" charset="0"/>
              <a:cs typeface="Courier New" panose="02070309020205020404" pitchFamily="49" charset="0"/>
            </a:endParaRPr>
          </a:p>
          <a:p>
            <a:pPr>
              <a:buClr>
                <a:schemeClr val="tx1"/>
              </a:buClr>
            </a:pPr>
            <a:r>
              <a:rPr lang="en-US" sz="1400" dirty="0">
                <a:solidFill>
                  <a:schemeClr val="tx1"/>
                </a:solidFill>
              </a:rPr>
              <a:t>GIT will try first to fast-forward. This is if there are no changes colliding with each other a simple copy and paste.</a:t>
            </a:r>
          </a:p>
          <a:p>
            <a:pPr>
              <a:buClr>
                <a:schemeClr val="tx1"/>
              </a:buClr>
            </a:pPr>
            <a:r>
              <a:rPr lang="en-US" sz="1400" dirty="0">
                <a:solidFill>
                  <a:schemeClr val="tx1"/>
                </a:solidFill>
              </a:rPr>
              <a:t>If this isn’t possible GIT will try the “recursive” strategy, which is a three-way merge, taking the tip of each branch and find the common ancestor.</a:t>
            </a:r>
          </a:p>
          <a:p>
            <a:pPr marL="0" indent="0">
              <a:buClr>
                <a:schemeClr val="tx1"/>
              </a:buClr>
              <a:buNone/>
            </a:pPr>
            <a:endParaRPr lang="en-US" sz="14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8237499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Merge conflicts</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1721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In case of a conflict merge, for example a file content was changed on two branches, GIT won’t be able to make a decision by itself.</a:t>
            </a:r>
          </a:p>
          <a:p>
            <a:pPr>
              <a:buClr>
                <a:schemeClr val="tx1"/>
              </a:buClr>
            </a:pPr>
            <a:r>
              <a:rPr lang="en-US" sz="1400" dirty="0">
                <a:solidFill>
                  <a:schemeClr val="tx1"/>
                </a:solidFill>
              </a:rPr>
              <a:t>In this case GIT will raise a conflict and pause the merge process. Nothing will be committed until the conflict is resolved.</a:t>
            </a:r>
          </a:p>
          <a:p>
            <a:pPr>
              <a:buClr>
                <a:schemeClr val="tx1"/>
              </a:buClr>
            </a:pPr>
            <a:r>
              <a:rPr lang="en-US" sz="1400" dirty="0">
                <a:solidFill>
                  <a:schemeClr val="tx1"/>
                </a:solidFill>
              </a:rPr>
              <a:t>A designer should use “git status” to see all the pending merge work.</a:t>
            </a:r>
          </a:p>
          <a:p>
            <a:pPr>
              <a:buClr>
                <a:schemeClr val="tx1"/>
              </a:buClr>
            </a:pPr>
            <a:r>
              <a:rPr lang="en-US" sz="1400" dirty="0">
                <a:solidFill>
                  <a:schemeClr val="tx1"/>
                </a:solidFill>
              </a:rPr>
              <a:t>Making use of the “git </a:t>
            </a:r>
            <a:r>
              <a:rPr lang="en-US" sz="1400" dirty="0" err="1">
                <a:solidFill>
                  <a:schemeClr val="tx1"/>
                </a:solidFill>
              </a:rPr>
              <a:t>mergetool</a:t>
            </a:r>
            <a:r>
              <a:rPr lang="en-US" sz="1400" dirty="0">
                <a:solidFill>
                  <a:schemeClr val="tx1"/>
                </a:solidFill>
              </a:rPr>
              <a:t>” comes in handy as it is easy to side-by-side compare with kdiff3 for example.</a:t>
            </a:r>
          </a:p>
          <a:p>
            <a:pPr>
              <a:buClr>
                <a:schemeClr val="tx1"/>
              </a:buClr>
            </a:pPr>
            <a:r>
              <a:rPr lang="en-US" sz="1400" dirty="0">
                <a:solidFill>
                  <a:schemeClr val="tx1"/>
                </a:solidFill>
              </a:rPr>
              <a:t>We recommend to use such a tool.</a:t>
            </a:r>
          </a:p>
        </p:txBody>
      </p:sp>
      <p:sp>
        <p:nvSpPr>
          <p:cNvPr id="6" name="Text Placeholder 4"/>
          <p:cNvSpPr txBox="1">
            <a:spLocks/>
          </p:cNvSpPr>
          <p:nvPr/>
        </p:nvSpPr>
        <p:spPr>
          <a:xfrm>
            <a:off x="4812983" y="1087436"/>
            <a:ext cx="4032250" cy="31721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When all the merge conflicts have been resolved “git status” will show the modified files.</a:t>
            </a:r>
          </a:p>
          <a:p>
            <a:pPr>
              <a:buClr>
                <a:schemeClr val="tx1"/>
              </a:buClr>
            </a:pPr>
            <a:r>
              <a:rPr lang="en-US" sz="1400" dirty="0">
                <a:solidFill>
                  <a:schemeClr val="tx1"/>
                </a:solidFill>
              </a:rPr>
              <a:t>A designer should check again the final result and run tests to ensure the merge process was successful.</a:t>
            </a:r>
          </a:p>
          <a:p>
            <a:pPr>
              <a:buClr>
                <a:schemeClr val="tx1"/>
              </a:buClr>
            </a:pPr>
            <a:r>
              <a:rPr lang="en-US" sz="1400" dirty="0">
                <a:solidFill>
                  <a:schemeClr val="tx1"/>
                </a:solidFill>
              </a:rPr>
              <a:t>If all tests clear the designer can go ahead and commit the changes which are already staged.</a:t>
            </a:r>
          </a:p>
          <a:p>
            <a:pPr marL="0" indent="0">
              <a:buClr>
                <a:schemeClr val="tx1"/>
              </a:buClr>
              <a:buNone/>
            </a:pPr>
            <a:endParaRPr lang="en-US" sz="14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949702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Managing branches</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1721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As we encourage users to create branches, it becomes important to manage local branches.</a:t>
            </a:r>
          </a:p>
          <a:p>
            <a:pPr>
              <a:buClr>
                <a:schemeClr val="tx1"/>
              </a:buClr>
            </a:pPr>
            <a:r>
              <a:rPr lang="en-US" sz="1400" dirty="0">
                <a:solidFill>
                  <a:schemeClr val="tx1"/>
                </a:solidFill>
              </a:rPr>
              <a:t>A simple command to view branches is “git branch”. It will simply list all available branches on the repository.</a:t>
            </a:r>
          </a:p>
          <a:p>
            <a:pPr marL="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a:t>
            </a:r>
            <a:r>
              <a:rPr lang="en-US" sz="800" dirty="0" err="1">
                <a:solidFill>
                  <a:srgbClr val="FF0000"/>
                </a:solidFill>
                <a:latin typeface="Courier New" panose="02070309020205020404" pitchFamily="49" charset="0"/>
                <a:cs typeface="Courier New" panose="02070309020205020404" pitchFamily="49" charset="0"/>
              </a:rPr>
              <a:t>sgeschwi_Test</a:t>
            </a:r>
            <a:r>
              <a:rPr lang="en-US" sz="800" dirty="0">
                <a:solidFill>
                  <a:srgbClr val="FF0000"/>
                </a:solidFill>
                <a:latin typeface="Courier New" panose="02070309020205020404" pitchFamily="49" charset="0"/>
                <a:cs typeface="Courier New" panose="02070309020205020404" pitchFamily="49" charset="0"/>
              </a:rPr>
              <a:t> </a:t>
            </a:r>
            <a:r>
              <a:rPr lang="en-US" sz="800" dirty="0">
                <a:solidFill>
                  <a:srgbClr val="000000"/>
                </a:solidFill>
                <a:latin typeface="Courier New" panose="02070309020205020404" pitchFamily="49" charset="0"/>
                <a:cs typeface="Courier New" panose="02070309020205020404" pitchFamily="49" charset="0"/>
              </a:rPr>
              <a:t>(</a:t>
            </a:r>
            <a:r>
              <a:rPr lang="en-US" sz="800" dirty="0">
                <a:solidFill>
                  <a:srgbClr val="0070C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branch</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branchoff1</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i-am-remote</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linux</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50"/>
                </a:solidFill>
                <a:latin typeface="Courier New" panose="02070309020205020404" pitchFamily="49" charset="0"/>
                <a:cs typeface="Courier New" panose="02070309020205020404" pitchFamily="49" charset="0"/>
              </a:rPr>
              <a:t>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newbranch</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testmerge</a:t>
            </a:r>
            <a:endParaRPr lang="en-US" sz="800" dirty="0">
              <a:solidFill>
                <a:srgbClr val="000000"/>
              </a:solidFill>
              <a:latin typeface="Courier New" panose="02070309020205020404" pitchFamily="49" charset="0"/>
              <a:cs typeface="Courier New" panose="02070309020205020404" pitchFamily="49" charset="0"/>
            </a:endParaRPr>
          </a:p>
          <a:p>
            <a:pPr>
              <a:buClr>
                <a:schemeClr val="tx1"/>
              </a:buClr>
            </a:pPr>
            <a:r>
              <a:rPr lang="en-US" sz="1400" dirty="0">
                <a:solidFill>
                  <a:schemeClr val="tx1"/>
                </a:solidFill>
              </a:rPr>
              <a:t>The asterisk (*) in front of the name expresses the currently set branch (checked out).</a:t>
            </a:r>
          </a:p>
        </p:txBody>
      </p:sp>
      <p:sp>
        <p:nvSpPr>
          <p:cNvPr id="6" name="Text Placeholder 4"/>
          <p:cNvSpPr txBox="1">
            <a:spLocks/>
          </p:cNvSpPr>
          <p:nvPr/>
        </p:nvSpPr>
        <p:spPr>
          <a:xfrm>
            <a:off x="4812983" y="1087436"/>
            <a:ext cx="4032250" cy="31721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If a designer wants to know which exact commit the branch currently points to the “git branch –v” can be used:</a:t>
            </a:r>
          </a:p>
          <a:p>
            <a:pPr marL="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a:t>
            </a:r>
            <a:r>
              <a:rPr lang="en-US" sz="800" dirty="0" err="1">
                <a:solidFill>
                  <a:srgbClr val="FF0000"/>
                </a:solidFill>
                <a:latin typeface="Courier New" panose="02070309020205020404" pitchFamily="49" charset="0"/>
                <a:cs typeface="Courier New" panose="02070309020205020404" pitchFamily="49" charset="0"/>
              </a:rPr>
              <a:t>sgeschwi_Test</a:t>
            </a:r>
            <a:r>
              <a:rPr lang="en-US" sz="800" dirty="0">
                <a:solidFill>
                  <a:srgbClr val="FF0000"/>
                </a:solidFill>
                <a:latin typeface="Courier New" panose="02070309020205020404" pitchFamily="49" charset="0"/>
                <a:cs typeface="Courier New" panose="02070309020205020404" pitchFamily="49" charset="0"/>
              </a:rPr>
              <a:t> </a:t>
            </a:r>
            <a:r>
              <a:rPr lang="en-US" sz="800" dirty="0">
                <a:solidFill>
                  <a:srgbClr val="000000"/>
                </a:solidFill>
                <a:latin typeface="Courier New" panose="02070309020205020404" pitchFamily="49" charset="0"/>
                <a:cs typeface="Courier New" panose="02070309020205020404" pitchFamily="49" charset="0"/>
              </a:rPr>
              <a:t>(</a:t>
            </a:r>
            <a:r>
              <a:rPr lang="en-US" sz="800" dirty="0">
                <a:solidFill>
                  <a:srgbClr val="0070C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git branch –v</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branchoff1  da0138b </a:t>
            </a:r>
            <a:r>
              <a:rPr lang="en-US" sz="800" dirty="0" err="1">
                <a:solidFill>
                  <a:srgbClr val="000000"/>
                </a:solidFill>
                <a:latin typeface="Courier New" panose="02070309020205020404" pitchFamily="49" charset="0"/>
                <a:cs typeface="Courier New" panose="02070309020205020404" pitchFamily="49" charset="0"/>
              </a:rPr>
              <a:t>branchoff</a:t>
            </a:r>
            <a:r>
              <a:rPr lang="en-US" sz="800" dirty="0">
                <a:solidFill>
                  <a:srgbClr val="000000"/>
                </a:solidFill>
                <a:latin typeface="Courier New" panose="02070309020205020404" pitchFamily="49" charset="0"/>
                <a:cs typeface="Courier New" panose="02070309020205020404" pitchFamily="49" charset="0"/>
              </a:rPr>
              <a:t> commit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i-am-remote c42129a </a:t>
            </a:r>
            <a:r>
              <a:rPr lang="en-US" sz="800" dirty="0" err="1">
                <a:solidFill>
                  <a:srgbClr val="000000"/>
                </a:solidFill>
                <a:latin typeface="Courier New" panose="02070309020205020404" pitchFamily="49" charset="0"/>
                <a:cs typeface="Courier New" panose="02070309020205020404" pitchFamily="49" charset="0"/>
              </a:rPr>
              <a:t>linux</a:t>
            </a:r>
            <a:r>
              <a:rPr lang="en-US" sz="800" dirty="0">
                <a:solidFill>
                  <a:srgbClr val="000000"/>
                </a:solidFill>
                <a:latin typeface="Courier New" panose="02070309020205020404" pitchFamily="49" charset="0"/>
                <a:cs typeface="Courier New" panose="02070309020205020404" pitchFamily="49" charset="0"/>
              </a:rPr>
              <a:t> test done on </a:t>
            </a:r>
            <a:r>
              <a:rPr lang="en-US" sz="800" dirty="0" err="1">
                <a:solidFill>
                  <a:srgbClr val="000000"/>
                </a:solidFill>
                <a:latin typeface="Courier New" panose="02070309020205020404" pitchFamily="49" charset="0"/>
                <a:cs typeface="Courier New" panose="02070309020205020404" pitchFamily="49" charset="0"/>
              </a:rPr>
              <a:t>testfile</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linux</a:t>
            </a:r>
            <a:r>
              <a:rPr lang="en-US" sz="800" dirty="0">
                <a:solidFill>
                  <a:srgbClr val="000000"/>
                </a:solidFill>
                <a:latin typeface="Courier New" panose="02070309020205020404" pitchFamily="49" charset="0"/>
                <a:cs typeface="Courier New" panose="02070309020205020404" pitchFamily="49" charset="0"/>
              </a:rPr>
              <a:t>       394e642 windows file changed</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00B05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      bcfbfb7 merged branch </a:t>
            </a:r>
            <a:r>
              <a:rPr lang="en-US" sz="800" dirty="0" err="1">
                <a:solidFill>
                  <a:srgbClr val="000000"/>
                </a:solidFill>
                <a:latin typeface="Courier New" panose="02070309020205020404" pitchFamily="49" charset="0"/>
                <a:cs typeface="Courier New" panose="02070309020205020404" pitchFamily="49" charset="0"/>
              </a:rPr>
              <a:t>linux</a:t>
            </a:r>
            <a:r>
              <a:rPr lang="en-US" sz="800" dirty="0">
                <a:solidFill>
                  <a:srgbClr val="000000"/>
                </a:solidFill>
                <a:latin typeface="Courier New" panose="02070309020205020404" pitchFamily="49" charset="0"/>
                <a:cs typeface="Courier New" panose="02070309020205020404" pitchFamily="49" charset="0"/>
              </a:rPr>
              <a:t> into master</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newbranch</a:t>
            </a:r>
            <a:r>
              <a:rPr lang="en-US" sz="800" dirty="0">
                <a:solidFill>
                  <a:srgbClr val="000000"/>
                </a:solidFill>
                <a:latin typeface="Courier New" panose="02070309020205020404" pitchFamily="49" charset="0"/>
                <a:cs typeface="Courier New" panose="02070309020205020404" pitchFamily="49" charset="0"/>
              </a:rPr>
              <a:t>   6bda043 </a:t>
            </a:r>
            <a:r>
              <a:rPr lang="en-US" sz="800" dirty="0" err="1">
                <a:solidFill>
                  <a:srgbClr val="000000"/>
                </a:solidFill>
                <a:latin typeface="Courier New" panose="02070309020205020404" pitchFamily="49" charset="0"/>
                <a:cs typeface="Courier New" panose="02070309020205020404" pitchFamily="49" charset="0"/>
              </a:rPr>
              <a:t>newfile</a:t>
            </a:r>
            <a:r>
              <a:rPr lang="en-US" sz="800" dirty="0">
                <a:solidFill>
                  <a:srgbClr val="000000"/>
                </a:solidFill>
                <a:latin typeface="Courier New" panose="02070309020205020404" pitchFamily="49" charset="0"/>
                <a:cs typeface="Courier New" panose="02070309020205020404" pitchFamily="49" charset="0"/>
              </a:rPr>
              <a:t> on </a:t>
            </a:r>
            <a:r>
              <a:rPr lang="en-US" sz="800" dirty="0" err="1">
                <a:solidFill>
                  <a:srgbClr val="000000"/>
                </a:solidFill>
                <a:latin typeface="Courier New" panose="02070309020205020404" pitchFamily="49" charset="0"/>
                <a:cs typeface="Courier New" panose="02070309020205020404" pitchFamily="49" charset="0"/>
              </a:rPr>
              <a:t>newbranch</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testmerge</a:t>
            </a:r>
            <a:r>
              <a:rPr lang="en-US" sz="800" dirty="0">
                <a:solidFill>
                  <a:srgbClr val="000000"/>
                </a:solidFill>
                <a:latin typeface="Courier New" panose="02070309020205020404" pitchFamily="49" charset="0"/>
                <a:cs typeface="Courier New" panose="02070309020205020404" pitchFamily="49" charset="0"/>
              </a:rPr>
              <a:t>   089a02c </a:t>
            </a:r>
            <a:r>
              <a:rPr lang="en-US" sz="800" dirty="0" err="1">
                <a:solidFill>
                  <a:srgbClr val="000000"/>
                </a:solidFill>
                <a:latin typeface="Courier New" panose="02070309020205020404" pitchFamily="49" charset="0"/>
                <a:cs typeface="Courier New" panose="02070309020205020404" pitchFamily="49" charset="0"/>
              </a:rPr>
              <a:t>muuuh</a:t>
            </a:r>
            <a:endParaRPr lang="en-US" sz="800" dirty="0">
              <a:solidFill>
                <a:srgbClr val="000000"/>
              </a:solidFill>
              <a:latin typeface="Courier New" panose="02070309020205020404" pitchFamily="49" charset="0"/>
              <a:cs typeface="Courier New" panose="02070309020205020404" pitchFamily="49" charset="0"/>
            </a:endParaRPr>
          </a:p>
          <a:p>
            <a:pPr>
              <a:buClr>
                <a:schemeClr val="tx1"/>
              </a:buClr>
            </a:pPr>
            <a:r>
              <a:rPr lang="en-US" sz="1400" dirty="0">
                <a:solidFill>
                  <a:schemeClr val="tx1"/>
                </a:solidFill>
              </a:rPr>
              <a:t>In case a designer needs to know which branches are already merged or not merged two simple commands are available:</a:t>
            </a:r>
          </a:p>
          <a:p>
            <a:pPr marL="0" indent="0">
              <a:buClr>
                <a:schemeClr val="tx1"/>
              </a:buClr>
              <a:buNone/>
            </a:pPr>
            <a:r>
              <a:rPr lang="en-US" sz="1200" dirty="0">
                <a:solidFill>
                  <a:srgbClr val="000000"/>
                </a:solidFill>
                <a:latin typeface="Courier New" panose="02070309020205020404" pitchFamily="49" charset="0"/>
                <a:cs typeface="Courier New" panose="02070309020205020404" pitchFamily="49" charset="0"/>
              </a:rPr>
              <a:t>$ git branch --merged </a:t>
            </a:r>
          </a:p>
          <a:p>
            <a:pPr marL="0" indent="0">
              <a:buClr>
                <a:schemeClr val="tx1"/>
              </a:buClr>
              <a:buNone/>
            </a:pPr>
            <a:r>
              <a:rPr lang="en-US" sz="1200" dirty="0">
                <a:solidFill>
                  <a:srgbClr val="000000"/>
                </a:solidFill>
                <a:latin typeface="Courier New" panose="02070309020205020404" pitchFamily="49" charset="0"/>
                <a:cs typeface="Courier New" panose="02070309020205020404" pitchFamily="49" charset="0"/>
              </a:rPr>
              <a:t>$ git branch --no-merge</a:t>
            </a:r>
          </a:p>
          <a:p>
            <a:pPr marL="0" indent="0">
              <a:buClr>
                <a:schemeClr val="tx1"/>
              </a:buClr>
              <a:buNone/>
            </a:pPr>
            <a:endParaRPr lang="en-US" sz="14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811713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Branching workflow</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778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A possible workflow approach is to have long-life branches in the local repository.</a:t>
            </a:r>
          </a:p>
          <a:p>
            <a:pPr>
              <a:buClr>
                <a:schemeClr val="tx1"/>
              </a:buClr>
            </a:pPr>
            <a:r>
              <a:rPr lang="en-US" sz="1400" dirty="0">
                <a:solidFill>
                  <a:schemeClr val="tx1"/>
                </a:solidFill>
              </a:rPr>
              <a:t>The master branch holds the stable content either from the last local merge or information coming from the remote repository.</a:t>
            </a:r>
          </a:p>
          <a:p>
            <a:pPr>
              <a:buClr>
                <a:schemeClr val="tx1"/>
              </a:buClr>
            </a:pPr>
            <a:r>
              <a:rPr lang="en-US" sz="1400" dirty="0">
                <a:solidFill>
                  <a:schemeClr val="tx1"/>
                </a:solidFill>
              </a:rPr>
              <a:t>A so called development branch is then used to introduce new changes and work on stories.</a:t>
            </a:r>
          </a:p>
          <a:p>
            <a:pPr>
              <a:buClr>
                <a:schemeClr val="tx1"/>
              </a:buClr>
            </a:pPr>
            <a:r>
              <a:rPr lang="en-US" sz="1400" dirty="0">
                <a:solidFill>
                  <a:schemeClr val="tx1"/>
                </a:solidFill>
              </a:rPr>
              <a:t>Due to the easy 3-way merge, branches can be “synced” on a regular basis in both directions.</a:t>
            </a:r>
          </a:p>
          <a:p>
            <a:pPr>
              <a:buClr>
                <a:schemeClr val="tx1"/>
              </a:buClr>
            </a:pPr>
            <a:r>
              <a:rPr lang="en-US" sz="1400" dirty="0">
                <a:solidFill>
                  <a:schemeClr val="tx1"/>
                </a:solidFill>
              </a:rPr>
              <a:t>Depending on the need more local branches can be created to work on.</a:t>
            </a:r>
          </a:p>
        </p:txBody>
      </p:sp>
      <p:sp>
        <p:nvSpPr>
          <p:cNvPr id="2" name="Right Arrow 1"/>
          <p:cNvSpPr/>
          <p:nvPr/>
        </p:nvSpPr>
        <p:spPr>
          <a:xfrm>
            <a:off x="4732020" y="1371600"/>
            <a:ext cx="4198620" cy="975360"/>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tIns="90000" bIns="90000" rtlCol="0" anchor="ctr" anchorCtr="0"/>
          <a:lstStyle/>
          <a:p>
            <a:pPr algn="r" fontAlgn="auto">
              <a:spcBef>
                <a:spcPts val="0"/>
              </a:spcBef>
              <a:spcAft>
                <a:spcPts val="0"/>
              </a:spcAft>
            </a:pPr>
            <a:r>
              <a:rPr lang="en-US" dirty="0">
                <a:solidFill>
                  <a:schemeClr val="accent4"/>
                </a:solidFill>
              </a:rPr>
              <a:t>master</a:t>
            </a:r>
          </a:p>
        </p:txBody>
      </p:sp>
      <p:sp>
        <p:nvSpPr>
          <p:cNvPr id="10" name="Oval 9"/>
          <p:cNvSpPr/>
          <p:nvPr/>
        </p:nvSpPr>
        <p:spPr>
          <a:xfrm>
            <a:off x="4907280" y="1729740"/>
            <a:ext cx="662940" cy="236220"/>
          </a:xfrm>
          <a:prstGeom prst="ellipse">
            <a:avLst/>
          </a:prstGeom>
          <a:solidFill>
            <a:schemeClr val="tx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C1</a:t>
            </a:r>
          </a:p>
        </p:txBody>
      </p:sp>
      <p:grpSp>
        <p:nvGrpSpPr>
          <p:cNvPr id="24" name="Group 23"/>
          <p:cNvGrpSpPr/>
          <p:nvPr/>
        </p:nvGrpSpPr>
        <p:grpSpPr>
          <a:xfrm>
            <a:off x="5090160" y="1958340"/>
            <a:ext cx="3840480" cy="1234440"/>
            <a:chOff x="5090160" y="1965960"/>
            <a:chExt cx="3840480" cy="1234440"/>
          </a:xfrm>
        </p:grpSpPr>
        <p:grpSp>
          <p:nvGrpSpPr>
            <p:cNvPr id="5" name="Group 4"/>
            <p:cNvGrpSpPr/>
            <p:nvPr/>
          </p:nvGrpSpPr>
          <p:grpSpPr>
            <a:xfrm>
              <a:off x="5090160" y="2103120"/>
              <a:ext cx="3840480" cy="1097280"/>
              <a:chOff x="5090160" y="2103120"/>
              <a:chExt cx="3840480" cy="1097280"/>
            </a:xfrm>
          </p:grpSpPr>
          <p:sp>
            <p:nvSpPr>
              <p:cNvPr id="9" name="Right Arrow 8"/>
              <p:cNvSpPr/>
              <p:nvPr/>
            </p:nvSpPr>
            <p:spPr>
              <a:xfrm>
                <a:off x="5173980" y="2225040"/>
                <a:ext cx="3756660" cy="975360"/>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tIns="90000" bIns="90000" rtlCol="0" anchor="ctr" anchorCtr="0"/>
              <a:lstStyle/>
              <a:p>
                <a:pPr algn="r" fontAlgn="auto">
                  <a:spcBef>
                    <a:spcPts val="0"/>
                  </a:spcBef>
                  <a:spcAft>
                    <a:spcPts val="0"/>
                  </a:spcAft>
                </a:pPr>
                <a:r>
                  <a:rPr lang="en-US" dirty="0">
                    <a:solidFill>
                      <a:schemeClr val="accent4"/>
                    </a:solidFill>
                  </a:rPr>
                  <a:t>dev</a:t>
                </a:r>
              </a:p>
            </p:txBody>
          </p:sp>
          <p:sp>
            <p:nvSpPr>
              <p:cNvPr id="4" name="Rectangle 3"/>
              <p:cNvSpPr/>
              <p:nvPr/>
            </p:nvSpPr>
            <p:spPr>
              <a:xfrm>
                <a:off x="5090160" y="2103120"/>
                <a:ext cx="480060" cy="85344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grpSp>
        <p:sp>
          <p:nvSpPr>
            <p:cNvPr id="16" name="Oval 15"/>
            <p:cNvSpPr/>
            <p:nvPr/>
          </p:nvSpPr>
          <p:spPr>
            <a:xfrm>
              <a:off x="5173980" y="2594610"/>
              <a:ext cx="662940" cy="236220"/>
            </a:xfrm>
            <a:prstGeom prst="ellipse">
              <a:avLst/>
            </a:prstGeom>
            <a:solidFill>
              <a:schemeClr val="tx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C2</a:t>
              </a:r>
            </a:p>
          </p:txBody>
        </p:sp>
        <p:cxnSp>
          <p:nvCxnSpPr>
            <p:cNvPr id="13" name="Straight Arrow Connector 12"/>
            <p:cNvCxnSpPr>
              <a:stCxn id="16" idx="0"/>
              <a:endCxn id="10" idx="4"/>
            </p:cNvCxnSpPr>
            <p:nvPr/>
          </p:nvCxnSpPr>
          <p:spPr>
            <a:xfrm flipH="1" flipV="1">
              <a:off x="5238750" y="1965960"/>
              <a:ext cx="266700" cy="62865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6332220" y="2594610"/>
              <a:ext cx="662940" cy="236220"/>
            </a:xfrm>
            <a:prstGeom prst="ellipse">
              <a:avLst/>
            </a:prstGeom>
            <a:solidFill>
              <a:schemeClr val="tx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C3</a:t>
              </a:r>
            </a:p>
          </p:txBody>
        </p:sp>
        <p:sp>
          <p:nvSpPr>
            <p:cNvPr id="20" name="Oval 19"/>
            <p:cNvSpPr/>
            <p:nvPr/>
          </p:nvSpPr>
          <p:spPr>
            <a:xfrm>
              <a:off x="7410450" y="2594610"/>
              <a:ext cx="662940" cy="236220"/>
            </a:xfrm>
            <a:prstGeom prst="ellipse">
              <a:avLst/>
            </a:prstGeom>
            <a:solidFill>
              <a:schemeClr val="tx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C4</a:t>
              </a:r>
            </a:p>
          </p:txBody>
        </p:sp>
        <p:cxnSp>
          <p:nvCxnSpPr>
            <p:cNvPr id="15" name="Straight Arrow Connector 14"/>
            <p:cNvCxnSpPr>
              <a:stCxn id="19" idx="2"/>
              <a:endCxn id="16" idx="6"/>
            </p:cNvCxnSpPr>
            <p:nvPr/>
          </p:nvCxnSpPr>
          <p:spPr>
            <a:xfrm flipH="1">
              <a:off x="5836920" y="2712720"/>
              <a:ext cx="49530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0" idx="2"/>
              <a:endCxn id="19" idx="6"/>
            </p:cNvCxnSpPr>
            <p:nvPr/>
          </p:nvCxnSpPr>
          <p:spPr>
            <a:xfrm flipH="1">
              <a:off x="6995160" y="2712720"/>
              <a:ext cx="41529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6751320" y="2773376"/>
            <a:ext cx="2179320" cy="1249984"/>
            <a:chOff x="6751320" y="2788616"/>
            <a:chExt cx="2179320" cy="1249984"/>
          </a:xfrm>
        </p:grpSpPr>
        <p:grpSp>
          <p:nvGrpSpPr>
            <p:cNvPr id="8" name="Group 7"/>
            <p:cNvGrpSpPr/>
            <p:nvPr/>
          </p:nvGrpSpPr>
          <p:grpSpPr>
            <a:xfrm>
              <a:off x="6751320" y="2956560"/>
              <a:ext cx="2179320" cy="1082040"/>
              <a:chOff x="6751320" y="2956560"/>
              <a:chExt cx="2179320" cy="1082040"/>
            </a:xfrm>
          </p:grpSpPr>
          <p:sp>
            <p:nvSpPr>
              <p:cNvPr id="12" name="Right Arrow 11"/>
              <p:cNvSpPr/>
              <p:nvPr/>
            </p:nvSpPr>
            <p:spPr>
              <a:xfrm>
                <a:off x="6964680" y="3063240"/>
                <a:ext cx="1965960" cy="975360"/>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tIns="90000" bIns="90000" rtlCol="0" anchor="ctr" anchorCtr="0"/>
              <a:lstStyle/>
              <a:p>
                <a:pPr algn="r" fontAlgn="auto">
                  <a:spcBef>
                    <a:spcPts val="0"/>
                  </a:spcBef>
                  <a:spcAft>
                    <a:spcPts val="0"/>
                  </a:spcAft>
                </a:pPr>
                <a:r>
                  <a:rPr lang="en-US" dirty="0">
                    <a:solidFill>
                      <a:schemeClr val="accent4"/>
                    </a:solidFill>
                  </a:rPr>
                  <a:t>test</a:t>
                </a:r>
              </a:p>
            </p:txBody>
          </p:sp>
          <p:sp>
            <p:nvSpPr>
              <p:cNvPr id="7" name="Rectangle 6"/>
              <p:cNvSpPr/>
              <p:nvPr/>
            </p:nvSpPr>
            <p:spPr>
              <a:xfrm>
                <a:off x="6751320" y="2956560"/>
                <a:ext cx="487680" cy="838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grpSp>
        <p:sp>
          <p:nvSpPr>
            <p:cNvPr id="25" name="Oval 24"/>
            <p:cNvSpPr/>
            <p:nvPr/>
          </p:nvSpPr>
          <p:spPr>
            <a:xfrm>
              <a:off x="7071360" y="3432810"/>
              <a:ext cx="662940" cy="236220"/>
            </a:xfrm>
            <a:prstGeom prst="ellipse">
              <a:avLst/>
            </a:prstGeom>
            <a:solidFill>
              <a:schemeClr val="tx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C5</a:t>
              </a:r>
            </a:p>
          </p:txBody>
        </p:sp>
        <p:cxnSp>
          <p:nvCxnSpPr>
            <p:cNvPr id="23" name="Straight Arrow Connector 22"/>
            <p:cNvCxnSpPr>
              <a:stCxn id="25" idx="1"/>
              <a:endCxn id="19" idx="5"/>
            </p:cNvCxnSpPr>
            <p:nvPr/>
          </p:nvCxnSpPr>
          <p:spPr>
            <a:xfrm flipH="1" flipV="1">
              <a:off x="6898075" y="2788616"/>
              <a:ext cx="270370" cy="678788"/>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678771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Branching workflow</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778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Another way to work with branches is “topic” branching.</a:t>
            </a:r>
          </a:p>
          <a:p>
            <a:pPr>
              <a:buClr>
                <a:schemeClr val="tx1"/>
              </a:buClr>
            </a:pPr>
            <a:r>
              <a:rPr lang="en-US" sz="1400" dirty="0">
                <a:solidFill>
                  <a:schemeClr val="tx1"/>
                </a:solidFill>
              </a:rPr>
              <a:t>A branch gets created for a particular task and removed afterwards.</a:t>
            </a:r>
          </a:p>
          <a:p>
            <a:pPr>
              <a:buClr>
                <a:schemeClr val="tx1"/>
              </a:buClr>
            </a:pPr>
            <a:r>
              <a:rPr lang="en-US" sz="1400" dirty="0">
                <a:solidFill>
                  <a:schemeClr val="tx1"/>
                </a:solidFill>
              </a:rPr>
              <a:t>It is common in GIT, due to the ease of working with branches, to create a branch, work, merge and delete the branch several times a day.</a:t>
            </a:r>
          </a:p>
          <a:p>
            <a:pPr>
              <a:buClr>
                <a:schemeClr val="tx1"/>
              </a:buClr>
            </a:pPr>
            <a:r>
              <a:rPr lang="en-US" sz="1400" dirty="0">
                <a:solidFill>
                  <a:schemeClr val="tx1"/>
                </a:solidFill>
              </a:rPr>
              <a:t>Work is separated on the branches and can be merged easily back into master when ever needed.</a:t>
            </a:r>
          </a:p>
          <a:p>
            <a:pPr>
              <a:buClr>
                <a:schemeClr val="tx1"/>
              </a:buClr>
            </a:pPr>
            <a:r>
              <a:rPr lang="en-US" sz="1400" dirty="0">
                <a:solidFill>
                  <a:schemeClr val="tx1"/>
                </a:solidFill>
              </a:rPr>
              <a:t>Other changes remain on their branch until finalized or may even never be merged.</a:t>
            </a:r>
          </a:p>
          <a:p>
            <a:pPr>
              <a:buClr>
                <a:schemeClr val="tx1"/>
              </a:buClr>
            </a:pPr>
            <a:r>
              <a:rPr lang="en-US" sz="1400" dirty="0">
                <a:solidFill>
                  <a:schemeClr val="tx1"/>
                </a:solidFill>
              </a:rPr>
              <a:t>Remember that this is all happening locally.</a:t>
            </a:r>
          </a:p>
        </p:txBody>
      </p:sp>
      <p:sp>
        <p:nvSpPr>
          <p:cNvPr id="3" name="Rectangle 2"/>
          <p:cNvSpPr/>
          <p:nvPr/>
        </p:nvSpPr>
        <p:spPr>
          <a:xfrm>
            <a:off x="5981700" y="4137804"/>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a:t>
            </a:r>
          </a:p>
        </p:txBody>
      </p:sp>
      <p:sp>
        <p:nvSpPr>
          <p:cNvPr id="27" name="Rectangle 26"/>
          <p:cNvSpPr/>
          <p:nvPr/>
        </p:nvSpPr>
        <p:spPr>
          <a:xfrm>
            <a:off x="5981700" y="3726324"/>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C2</a:t>
            </a:r>
          </a:p>
        </p:txBody>
      </p:sp>
      <p:sp>
        <p:nvSpPr>
          <p:cNvPr id="28" name="Rectangle 27"/>
          <p:cNvSpPr/>
          <p:nvPr/>
        </p:nvSpPr>
        <p:spPr>
          <a:xfrm>
            <a:off x="6903720" y="3314844"/>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C3</a:t>
            </a:r>
          </a:p>
        </p:txBody>
      </p:sp>
      <p:sp>
        <p:nvSpPr>
          <p:cNvPr id="29" name="Rectangle 28"/>
          <p:cNvSpPr/>
          <p:nvPr/>
        </p:nvSpPr>
        <p:spPr>
          <a:xfrm>
            <a:off x="5981700" y="3314844"/>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C4</a:t>
            </a:r>
          </a:p>
        </p:txBody>
      </p:sp>
      <p:cxnSp>
        <p:nvCxnSpPr>
          <p:cNvPr id="11" name="Straight Arrow Connector 10"/>
          <p:cNvCxnSpPr>
            <a:stCxn id="27" idx="2"/>
            <a:endCxn id="3" idx="0"/>
          </p:cNvCxnSpPr>
          <p:nvPr/>
        </p:nvCxnSpPr>
        <p:spPr>
          <a:xfrm>
            <a:off x="6362700" y="3977640"/>
            <a:ext cx="0" cy="16016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28" idx="2"/>
            <a:endCxn id="27" idx="3"/>
          </p:cNvCxnSpPr>
          <p:nvPr/>
        </p:nvCxnSpPr>
        <p:spPr>
          <a:xfrm flipH="1">
            <a:off x="6743700" y="3566160"/>
            <a:ext cx="541020" cy="285822"/>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9" idx="2"/>
            <a:endCxn id="27" idx="0"/>
          </p:cNvCxnSpPr>
          <p:nvPr/>
        </p:nvCxnSpPr>
        <p:spPr>
          <a:xfrm>
            <a:off x="6362700" y="3566160"/>
            <a:ext cx="0" cy="16016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6903720" y="2857644"/>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C5</a:t>
            </a:r>
          </a:p>
        </p:txBody>
      </p:sp>
      <p:cxnSp>
        <p:nvCxnSpPr>
          <p:cNvPr id="33" name="Straight Arrow Connector 32"/>
          <p:cNvCxnSpPr>
            <a:stCxn id="34" idx="2"/>
            <a:endCxn id="28" idx="0"/>
          </p:cNvCxnSpPr>
          <p:nvPr/>
        </p:nvCxnSpPr>
        <p:spPr>
          <a:xfrm>
            <a:off x="7284720" y="3108960"/>
            <a:ext cx="0" cy="20588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6903720" y="2419494"/>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C6</a:t>
            </a:r>
          </a:p>
        </p:txBody>
      </p:sp>
      <p:cxnSp>
        <p:nvCxnSpPr>
          <p:cNvPr id="37" name="Straight Arrow Connector 36"/>
          <p:cNvCxnSpPr>
            <a:stCxn id="40" idx="2"/>
            <a:endCxn id="34" idx="0"/>
          </p:cNvCxnSpPr>
          <p:nvPr/>
        </p:nvCxnSpPr>
        <p:spPr>
          <a:xfrm>
            <a:off x="7284720" y="2670810"/>
            <a:ext cx="0" cy="18683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6903720" y="2023254"/>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C7</a:t>
            </a:r>
          </a:p>
        </p:txBody>
      </p:sp>
      <p:cxnSp>
        <p:nvCxnSpPr>
          <p:cNvPr id="42" name="Straight Arrow Connector 41"/>
          <p:cNvCxnSpPr>
            <a:stCxn id="43" idx="2"/>
            <a:endCxn id="40" idx="0"/>
          </p:cNvCxnSpPr>
          <p:nvPr/>
        </p:nvCxnSpPr>
        <p:spPr>
          <a:xfrm>
            <a:off x="7284720" y="2274570"/>
            <a:ext cx="0" cy="14492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7825740" y="2411874"/>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C8</a:t>
            </a:r>
          </a:p>
        </p:txBody>
      </p:sp>
      <p:cxnSp>
        <p:nvCxnSpPr>
          <p:cNvPr id="49" name="Straight Arrow Connector 48"/>
          <p:cNvCxnSpPr>
            <a:stCxn id="48" idx="2"/>
            <a:endCxn id="34" idx="3"/>
          </p:cNvCxnSpPr>
          <p:nvPr/>
        </p:nvCxnSpPr>
        <p:spPr>
          <a:xfrm flipH="1">
            <a:off x="7665720" y="2663190"/>
            <a:ext cx="541020" cy="320112"/>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7825740" y="2013339"/>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C9</a:t>
            </a:r>
          </a:p>
        </p:txBody>
      </p:sp>
      <p:cxnSp>
        <p:nvCxnSpPr>
          <p:cNvPr id="53" name="Straight Arrow Connector 52"/>
          <p:cNvCxnSpPr>
            <a:stCxn id="52" idx="2"/>
            <a:endCxn id="48" idx="0"/>
          </p:cNvCxnSpPr>
          <p:nvPr/>
        </p:nvCxnSpPr>
        <p:spPr>
          <a:xfrm>
            <a:off x="8206740" y="2264655"/>
            <a:ext cx="0" cy="147219"/>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7833360" y="1645920"/>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C12</a:t>
            </a:r>
          </a:p>
        </p:txBody>
      </p:sp>
      <p:cxnSp>
        <p:nvCxnSpPr>
          <p:cNvPr id="57" name="Straight Arrow Connector 56"/>
          <p:cNvCxnSpPr>
            <a:stCxn id="56" idx="2"/>
            <a:endCxn id="52" idx="0"/>
          </p:cNvCxnSpPr>
          <p:nvPr/>
        </p:nvCxnSpPr>
        <p:spPr>
          <a:xfrm flipH="1">
            <a:off x="8206740" y="1897236"/>
            <a:ext cx="7620" cy="116103"/>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5993130" y="2857644"/>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C10</a:t>
            </a:r>
          </a:p>
        </p:txBody>
      </p:sp>
      <p:cxnSp>
        <p:nvCxnSpPr>
          <p:cNvPr id="61" name="Straight Arrow Connector 60"/>
          <p:cNvCxnSpPr>
            <a:stCxn id="60" idx="2"/>
            <a:endCxn id="29" idx="0"/>
          </p:cNvCxnSpPr>
          <p:nvPr/>
        </p:nvCxnSpPr>
        <p:spPr>
          <a:xfrm flipH="1">
            <a:off x="6362700" y="3108960"/>
            <a:ext cx="11430" cy="20588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5993130" y="2419494"/>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C11</a:t>
            </a:r>
          </a:p>
        </p:txBody>
      </p:sp>
      <p:cxnSp>
        <p:nvCxnSpPr>
          <p:cNvPr id="63" name="Straight Arrow Connector 62"/>
          <p:cNvCxnSpPr>
            <a:stCxn id="62" idx="2"/>
            <a:endCxn id="60" idx="0"/>
          </p:cNvCxnSpPr>
          <p:nvPr/>
        </p:nvCxnSpPr>
        <p:spPr>
          <a:xfrm>
            <a:off x="6374130" y="2670810"/>
            <a:ext cx="0" cy="18683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5006340" y="2055321"/>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C13</a:t>
            </a:r>
          </a:p>
        </p:txBody>
      </p:sp>
      <p:cxnSp>
        <p:nvCxnSpPr>
          <p:cNvPr id="59" name="Straight Arrow Connector 58"/>
          <p:cNvCxnSpPr>
            <a:stCxn id="64" idx="2"/>
            <a:endCxn id="62" idx="1"/>
          </p:cNvCxnSpPr>
          <p:nvPr/>
        </p:nvCxnSpPr>
        <p:spPr>
          <a:xfrm>
            <a:off x="5387340" y="2306637"/>
            <a:ext cx="605790" cy="238515"/>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67" name="Rectangle 66"/>
          <p:cNvSpPr/>
          <p:nvPr/>
        </p:nvSpPr>
        <p:spPr>
          <a:xfrm>
            <a:off x="5013960" y="1645920"/>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C14</a:t>
            </a:r>
          </a:p>
        </p:txBody>
      </p:sp>
      <p:cxnSp>
        <p:nvCxnSpPr>
          <p:cNvPr id="68" name="Straight Arrow Connector 67"/>
          <p:cNvCxnSpPr>
            <a:stCxn id="67" idx="2"/>
            <a:endCxn id="64" idx="0"/>
          </p:cNvCxnSpPr>
          <p:nvPr/>
        </p:nvCxnSpPr>
        <p:spPr>
          <a:xfrm flipH="1">
            <a:off x="5387340" y="1897236"/>
            <a:ext cx="7620" cy="158085"/>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0" name="Group 89"/>
          <p:cNvGrpSpPr/>
          <p:nvPr/>
        </p:nvGrpSpPr>
        <p:grpSpPr>
          <a:xfrm>
            <a:off x="5006340" y="718105"/>
            <a:ext cx="762000" cy="1860330"/>
            <a:chOff x="5006340" y="718105"/>
            <a:chExt cx="762000" cy="1860330"/>
          </a:xfrm>
        </p:grpSpPr>
        <p:sp>
          <p:nvSpPr>
            <p:cNvPr id="88" name="Up Arrow 87"/>
            <p:cNvSpPr/>
            <p:nvPr/>
          </p:nvSpPr>
          <p:spPr>
            <a:xfrm>
              <a:off x="5006340" y="1005841"/>
              <a:ext cx="762000" cy="1572594"/>
            </a:xfrm>
            <a:prstGeom prst="upArrow">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
          <p:nvSpPr>
            <p:cNvPr id="84" name="TextBox 83"/>
            <p:cNvSpPr txBox="1"/>
            <p:nvPr/>
          </p:nvSpPr>
          <p:spPr>
            <a:xfrm>
              <a:off x="5074920" y="718105"/>
              <a:ext cx="640080" cy="369332"/>
            </a:xfrm>
            <a:prstGeom prst="rect">
              <a:avLst/>
            </a:prstGeom>
            <a:noFill/>
          </p:spPr>
          <p:txBody>
            <a:bodyPr wrap="square" rtlCol="0">
              <a:spAutoFit/>
            </a:bodyPr>
            <a:lstStyle/>
            <a:p>
              <a:r>
                <a:rPr lang="en-US" dirty="0">
                  <a:latin typeface="+mn-lt"/>
                </a:rPr>
                <a:t>idea</a:t>
              </a:r>
            </a:p>
          </p:txBody>
        </p:sp>
      </p:grpSp>
      <p:grpSp>
        <p:nvGrpSpPr>
          <p:cNvPr id="89" name="Group 88"/>
          <p:cNvGrpSpPr/>
          <p:nvPr/>
        </p:nvGrpSpPr>
        <p:grpSpPr>
          <a:xfrm>
            <a:off x="5911215" y="1455586"/>
            <a:ext cx="914400" cy="3215474"/>
            <a:chOff x="5911215" y="1455586"/>
            <a:chExt cx="914400" cy="3215474"/>
          </a:xfrm>
        </p:grpSpPr>
        <p:sp>
          <p:nvSpPr>
            <p:cNvPr id="83" name="Up Arrow 82"/>
            <p:cNvSpPr/>
            <p:nvPr/>
          </p:nvSpPr>
          <p:spPr>
            <a:xfrm>
              <a:off x="5993130" y="1771578"/>
              <a:ext cx="762000" cy="2899482"/>
            </a:xfrm>
            <a:prstGeom prst="upArrow">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
          <p:nvSpPr>
            <p:cNvPr id="85" name="TextBox 84"/>
            <p:cNvSpPr txBox="1"/>
            <p:nvPr/>
          </p:nvSpPr>
          <p:spPr>
            <a:xfrm>
              <a:off x="5911215" y="1455586"/>
              <a:ext cx="914400" cy="369332"/>
            </a:xfrm>
            <a:prstGeom prst="rect">
              <a:avLst/>
            </a:prstGeom>
            <a:noFill/>
          </p:spPr>
          <p:txBody>
            <a:bodyPr wrap="square" rtlCol="0">
              <a:spAutoFit/>
            </a:bodyPr>
            <a:lstStyle/>
            <a:p>
              <a:r>
                <a:rPr lang="en-US" dirty="0">
                  <a:latin typeface="+mn-lt"/>
                </a:rPr>
                <a:t>master</a:t>
              </a:r>
            </a:p>
          </p:txBody>
        </p:sp>
      </p:grpSp>
      <p:grpSp>
        <p:nvGrpSpPr>
          <p:cNvPr id="91" name="Group 90"/>
          <p:cNvGrpSpPr/>
          <p:nvPr/>
        </p:nvGrpSpPr>
        <p:grpSpPr>
          <a:xfrm>
            <a:off x="6831330" y="1124188"/>
            <a:ext cx="914400" cy="2584883"/>
            <a:chOff x="6831330" y="1124188"/>
            <a:chExt cx="914400" cy="2584883"/>
          </a:xfrm>
        </p:grpSpPr>
        <p:sp>
          <p:nvSpPr>
            <p:cNvPr id="86" name="Up Arrow 85"/>
            <p:cNvSpPr/>
            <p:nvPr/>
          </p:nvSpPr>
          <p:spPr>
            <a:xfrm>
              <a:off x="6903720" y="1447800"/>
              <a:ext cx="762000" cy="2261271"/>
            </a:xfrm>
            <a:prstGeom prst="upArrow">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
          <p:nvSpPr>
            <p:cNvPr id="93" name="TextBox 92"/>
            <p:cNvSpPr txBox="1"/>
            <p:nvPr/>
          </p:nvSpPr>
          <p:spPr>
            <a:xfrm>
              <a:off x="6831330" y="1124188"/>
              <a:ext cx="914400" cy="369332"/>
            </a:xfrm>
            <a:prstGeom prst="rect">
              <a:avLst/>
            </a:prstGeom>
            <a:noFill/>
          </p:spPr>
          <p:txBody>
            <a:bodyPr wrap="square" rtlCol="0">
              <a:spAutoFit/>
            </a:bodyPr>
            <a:lstStyle/>
            <a:p>
              <a:r>
                <a:rPr lang="en-US" dirty="0">
                  <a:latin typeface="+mn-lt"/>
                </a:rPr>
                <a:t>rel_1.1</a:t>
              </a:r>
            </a:p>
          </p:txBody>
        </p:sp>
      </p:grpSp>
      <p:grpSp>
        <p:nvGrpSpPr>
          <p:cNvPr id="92" name="Group 91"/>
          <p:cNvGrpSpPr/>
          <p:nvPr/>
        </p:nvGrpSpPr>
        <p:grpSpPr>
          <a:xfrm>
            <a:off x="7745730" y="699293"/>
            <a:ext cx="914400" cy="2158352"/>
            <a:chOff x="7745730" y="699293"/>
            <a:chExt cx="914400" cy="2158352"/>
          </a:xfrm>
        </p:grpSpPr>
        <p:sp>
          <p:nvSpPr>
            <p:cNvPr id="87" name="Up Arrow 86"/>
            <p:cNvSpPr/>
            <p:nvPr/>
          </p:nvSpPr>
          <p:spPr>
            <a:xfrm>
              <a:off x="7833360" y="1005841"/>
              <a:ext cx="762000" cy="1851804"/>
            </a:xfrm>
            <a:prstGeom prst="upArrow">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
          <p:nvSpPr>
            <p:cNvPr id="95" name="TextBox 94"/>
            <p:cNvSpPr txBox="1"/>
            <p:nvPr/>
          </p:nvSpPr>
          <p:spPr>
            <a:xfrm>
              <a:off x="7745730" y="699293"/>
              <a:ext cx="914400" cy="369332"/>
            </a:xfrm>
            <a:prstGeom prst="rect">
              <a:avLst/>
            </a:prstGeom>
            <a:noFill/>
          </p:spPr>
          <p:txBody>
            <a:bodyPr wrap="square" rtlCol="0">
              <a:spAutoFit/>
            </a:bodyPr>
            <a:lstStyle/>
            <a:p>
              <a:r>
                <a:rPr lang="en-US" dirty="0">
                  <a:latin typeface="+mn-lt"/>
                </a:rPr>
                <a:t>rel_1.2</a:t>
              </a:r>
            </a:p>
          </p:txBody>
        </p:sp>
      </p:grpSp>
    </p:spTree>
    <p:extLst>
      <p:ext uri="{BB962C8B-B14F-4D97-AF65-F5344CB8AC3E}">
        <p14:creationId xmlns:p14="http://schemas.microsoft.com/office/powerpoint/2010/main" val="2250192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P spid="28" grpId="0" animBg="1"/>
      <p:bldP spid="29" grpId="0" animBg="1"/>
      <p:bldP spid="34" grpId="0" animBg="1"/>
      <p:bldP spid="40" grpId="0" animBg="1"/>
      <p:bldP spid="43" grpId="0" animBg="1"/>
      <p:bldP spid="48" grpId="0" animBg="1"/>
      <p:bldP spid="52" grpId="0" animBg="1"/>
      <p:bldP spid="56" grpId="0" animBg="1"/>
      <p:bldP spid="60" grpId="0" animBg="1"/>
      <p:bldP spid="62" grpId="0" animBg="1"/>
      <p:bldP spid="64" grpId="0" animBg="1"/>
      <p:bldP spid="6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Branching workflow</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778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Assuming now that the branch “idea” was a good approach to a imaginative problem a designer would merge the content into master and remove it afterwards.</a:t>
            </a:r>
          </a:p>
          <a:p>
            <a:pPr>
              <a:buClr>
                <a:schemeClr val="tx1"/>
              </a:buClr>
            </a:pPr>
            <a:r>
              <a:rPr lang="en-US" sz="1400" dirty="0">
                <a:solidFill>
                  <a:schemeClr val="tx1"/>
                </a:solidFill>
              </a:rPr>
              <a:t>The branch rel_1.1 turned out to be useless so the branch is removed with the –D option and C6 &amp; C7 is lost.</a:t>
            </a:r>
          </a:p>
          <a:p>
            <a:pPr>
              <a:buClr>
                <a:schemeClr val="tx1"/>
              </a:buClr>
            </a:pPr>
            <a:r>
              <a:rPr lang="en-US" sz="1400" dirty="0">
                <a:solidFill>
                  <a:schemeClr val="tx1"/>
                </a:solidFill>
              </a:rPr>
              <a:t>The commit C3 &amp; C5 will still be kept as the starting point of branch rel_1.2.</a:t>
            </a:r>
          </a:p>
          <a:p>
            <a:pPr>
              <a:buClr>
                <a:schemeClr val="tx1"/>
              </a:buClr>
            </a:pPr>
            <a:r>
              <a:rPr lang="en-US" sz="1400" dirty="0">
                <a:solidFill>
                  <a:schemeClr val="tx1"/>
                </a:solidFill>
              </a:rPr>
              <a:t>Finally branch rel_1.2 gets merged into master.</a:t>
            </a:r>
          </a:p>
          <a:p>
            <a:pPr>
              <a:buClr>
                <a:schemeClr val="tx1"/>
              </a:buClr>
            </a:pPr>
            <a:endParaRPr lang="en-US" sz="1400" dirty="0">
              <a:solidFill>
                <a:schemeClr val="tx1"/>
              </a:solidFill>
            </a:endParaRPr>
          </a:p>
          <a:p>
            <a:pPr>
              <a:buClr>
                <a:schemeClr val="tx1"/>
              </a:buClr>
            </a:pPr>
            <a:endParaRPr lang="en-US" sz="1400" dirty="0">
              <a:solidFill>
                <a:schemeClr val="tx1"/>
              </a:solidFill>
            </a:endParaRPr>
          </a:p>
        </p:txBody>
      </p:sp>
      <p:sp>
        <p:nvSpPr>
          <p:cNvPr id="3" name="Rectangle 2"/>
          <p:cNvSpPr/>
          <p:nvPr/>
        </p:nvSpPr>
        <p:spPr>
          <a:xfrm>
            <a:off x="5981700" y="4137804"/>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a:t>
            </a:r>
          </a:p>
        </p:txBody>
      </p:sp>
      <p:sp>
        <p:nvSpPr>
          <p:cNvPr id="27" name="Rectangle 26"/>
          <p:cNvSpPr/>
          <p:nvPr/>
        </p:nvSpPr>
        <p:spPr>
          <a:xfrm>
            <a:off x="5981700" y="3726324"/>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C2</a:t>
            </a:r>
          </a:p>
        </p:txBody>
      </p:sp>
      <p:sp>
        <p:nvSpPr>
          <p:cNvPr id="28" name="Rectangle 27"/>
          <p:cNvSpPr/>
          <p:nvPr/>
        </p:nvSpPr>
        <p:spPr>
          <a:xfrm>
            <a:off x="6903720" y="3314844"/>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C3</a:t>
            </a:r>
          </a:p>
        </p:txBody>
      </p:sp>
      <p:sp>
        <p:nvSpPr>
          <p:cNvPr id="29" name="Rectangle 28"/>
          <p:cNvSpPr/>
          <p:nvPr/>
        </p:nvSpPr>
        <p:spPr>
          <a:xfrm>
            <a:off x="5981700" y="3314844"/>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C4</a:t>
            </a:r>
          </a:p>
        </p:txBody>
      </p:sp>
      <p:cxnSp>
        <p:nvCxnSpPr>
          <p:cNvPr id="11" name="Straight Arrow Connector 10"/>
          <p:cNvCxnSpPr>
            <a:stCxn id="27" idx="2"/>
            <a:endCxn id="3" idx="0"/>
          </p:cNvCxnSpPr>
          <p:nvPr/>
        </p:nvCxnSpPr>
        <p:spPr>
          <a:xfrm>
            <a:off x="6362700" y="3977640"/>
            <a:ext cx="0" cy="16016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28" idx="2"/>
          </p:cNvCxnSpPr>
          <p:nvPr/>
        </p:nvCxnSpPr>
        <p:spPr>
          <a:xfrm flipH="1">
            <a:off x="6743700" y="3566160"/>
            <a:ext cx="541020" cy="285822"/>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9" idx="2"/>
            <a:endCxn id="27" idx="0"/>
          </p:cNvCxnSpPr>
          <p:nvPr/>
        </p:nvCxnSpPr>
        <p:spPr>
          <a:xfrm>
            <a:off x="6362700" y="3566160"/>
            <a:ext cx="0" cy="16016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6903720" y="2857644"/>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C5</a:t>
            </a:r>
          </a:p>
        </p:txBody>
      </p:sp>
      <p:cxnSp>
        <p:nvCxnSpPr>
          <p:cNvPr id="33" name="Straight Arrow Connector 32"/>
          <p:cNvCxnSpPr>
            <a:stCxn id="34" idx="2"/>
            <a:endCxn id="28" idx="0"/>
          </p:cNvCxnSpPr>
          <p:nvPr/>
        </p:nvCxnSpPr>
        <p:spPr>
          <a:xfrm>
            <a:off x="7284720" y="3108960"/>
            <a:ext cx="0" cy="20588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6903720" y="2419494"/>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C6</a:t>
            </a:r>
          </a:p>
        </p:txBody>
      </p:sp>
      <p:cxnSp>
        <p:nvCxnSpPr>
          <p:cNvPr id="37" name="Straight Arrow Connector 36"/>
          <p:cNvCxnSpPr>
            <a:stCxn id="40" idx="2"/>
            <a:endCxn id="34" idx="0"/>
          </p:cNvCxnSpPr>
          <p:nvPr/>
        </p:nvCxnSpPr>
        <p:spPr>
          <a:xfrm>
            <a:off x="7284720" y="2670810"/>
            <a:ext cx="0" cy="18683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6903720" y="2023254"/>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C7</a:t>
            </a:r>
          </a:p>
        </p:txBody>
      </p:sp>
      <p:cxnSp>
        <p:nvCxnSpPr>
          <p:cNvPr id="42" name="Straight Arrow Connector 41"/>
          <p:cNvCxnSpPr>
            <a:stCxn id="43" idx="2"/>
            <a:endCxn id="40" idx="0"/>
          </p:cNvCxnSpPr>
          <p:nvPr/>
        </p:nvCxnSpPr>
        <p:spPr>
          <a:xfrm>
            <a:off x="7284720" y="2274570"/>
            <a:ext cx="0" cy="14492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7825740" y="2411874"/>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C8</a:t>
            </a:r>
          </a:p>
        </p:txBody>
      </p:sp>
      <p:cxnSp>
        <p:nvCxnSpPr>
          <p:cNvPr id="49" name="Straight Arrow Connector 48"/>
          <p:cNvCxnSpPr>
            <a:stCxn id="48" idx="2"/>
            <a:endCxn id="34" idx="3"/>
          </p:cNvCxnSpPr>
          <p:nvPr/>
        </p:nvCxnSpPr>
        <p:spPr>
          <a:xfrm flipH="1">
            <a:off x="7665720" y="2663190"/>
            <a:ext cx="541020" cy="320112"/>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7825740" y="2013339"/>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C9</a:t>
            </a:r>
          </a:p>
        </p:txBody>
      </p:sp>
      <p:cxnSp>
        <p:nvCxnSpPr>
          <p:cNvPr id="53" name="Straight Arrow Connector 52"/>
          <p:cNvCxnSpPr>
            <a:stCxn id="52" idx="2"/>
            <a:endCxn id="48" idx="0"/>
          </p:cNvCxnSpPr>
          <p:nvPr/>
        </p:nvCxnSpPr>
        <p:spPr>
          <a:xfrm>
            <a:off x="8206740" y="2264655"/>
            <a:ext cx="0" cy="147219"/>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7833360" y="1645920"/>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C12</a:t>
            </a:r>
          </a:p>
        </p:txBody>
      </p:sp>
      <p:cxnSp>
        <p:nvCxnSpPr>
          <p:cNvPr id="57" name="Straight Arrow Connector 56"/>
          <p:cNvCxnSpPr>
            <a:stCxn id="56" idx="2"/>
            <a:endCxn id="52" idx="0"/>
          </p:cNvCxnSpPr>
          <p:nvPr/>
        </p:nvCxnSpPr>
        <p:spPr>
          <a:xfrm flipH="1">
            <a:off x="8206740" y="1897236"/>
            <a:ext cx="7620" cy="116103"/>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5993130" y="2857644"/>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C10</a:t>
            </a:r>
          </a:p>
        </p:txBody>
      </p:sp>
      <p:cxnSp>
        <p:nvCxnSpPr>
          <p:cNvPr id="61" name="Straight Arrow Connector 60"/>
          <p:cNvCxnSpPr>
            <a:stCxn id="60" idx="2"/>
            <a:endCxn id="29" idx="0"/>
          </p:cNvCxnSpPr>
          <p:nvPr/>
        </p:nvCxnSpPr>
        <p:spPr>
          <a:xfrm flipH="1">
            <a:off x="6362700" y="3108960"/>
            <a:ext cx="11430" cy="20588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5993130" y="2419494"/>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C11</a:t>
            </a:r>
          </a:p>
        </p:txBody>
      </p:sp>
      <p:cxnSp>
        <p:nvCxnSpPr>
          <p:cNvPr id="63" name="Straight Arrow Connector 62"/>
          <p:cNvCxnSpPr>
            <a:stCxn id="62" idx="2"/>
            <a:endCxn id="60" idx="0"/>
          </p:cNvCxnSpPr>
          <p:nvPr/>
        </p:nvCxnSpPr>
        <p:spPr>
          <a:xfrm>
            <a:off x="6374130" y="2670810"/>
            <a:ext cx="0" cy="18683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5006340" y="2055321"/>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C13</a:t>
            </a:r>
          </a:p>
        </p:txBody>
      </p:sp>
      <p:cxnSp>
        <p:nvCxnSpPr>
          <p:cNvPr id="59" name="Straight Arrow Connector 58"/>
          <p:cNvCxnSpPr>
            <a:stCxn id="64" idx="2"/>
            <a:endCxn id="62" idx="1"/>
          </p:cNvCxnSpPr>
          <p:nvPr/>
        </p:nvCxnSpPr>
        <p:spPr>
          <a:xfrm>
            <a:off x="5387340" y="2306637"/>
            <a:ext cx="605790" cy="238515"/>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67" name="Rectangle 66"/>
          <p:cNvSpPr/>
          <p:nvPr/>
        </p:nvSpPr>
        <p:spPr>
          <a:xfrm>
            <a:off x="5013960" y="1645920"/>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C14</a:t>
            </a:r>
          </a:p>
        </p:txBody>
      </p:sp>
      <p:cxnSp>
        <p:nvCxnSpPr>
          <p:cNvPr id="68" name="Straight Arrow Connector 67"/>
          <p:cNvCxnSpPr>
            <a:stCxn id="67" idx="2"/>
            <a:endCxn id="64" idx="0"/>
          </p:cNvCxnSpPr>
          <p:nvPr/>
        </p:nvCxnSpPr>
        <p:spPr>
          <a:xfrm flipH="1">
            <a:off x="5387340" y="1897236"/>
            <a:ext cx="7620" cy="158085"/>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0" name="Group 89"/>
          <p:cNvGrpSpPr/>
          <p:nvPr/>
        </p:nvGrpSpPr>
        <p:grpSpPr>
          <a:xfrm>
            <a:off x="5006340" y="718105"/>
            <a:ext cx="762000" cy="1860330"/>
            <a:chOff x="5006340" y="718105"/>
            <a:chExt cx="762000" cy="1860330"/>
          </a:xfrm>
        </p:grpSpPr>
        <p:sp>
          <p:nvSpPr>
            <p:cNvPr id="88" name="Up Arrow 87"/>
            <p:cNvSpPr/>
            <p:nvPr/>
          </p:nvSpPr>
          <p:spPr>
            <a:xfrm>
              <a:off x="5006340" y="1005841"/>
              <a:ext cx="762000" cy="1572594"/>
            </a:xfrm>
            <a:prstGeom prst="upArrow">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
          <p:nvSpPr>
            <p:cNvPr id="84" name="TextBox 83"/>
            <p:cNvSpPr txBox="1"/>
            <p:nvPr/>
          </p:nvSpPr>
          <p:spPr>
            <a:xfrm>
              <a:off x="5074920" y="718105"/>
              <a:ext cx="640080" cy="369332"/>
            </a:xfrm>
            <a:prstGeom prst="rect">
              <a:avLst/>
            </a:prstGeom>
            <a:noFill/>
          </p:spPr>
          <p:txBody>
            <a:bodyPr wrap="square" rtlCol="0">
              <a:spAutoFit/>
            </a:bodyPr>
            <a:lstStyle/>
            <a:p>
              <a:r>
                <a:rPr lang="en-US" dirty="0">
                  <a:latin typeface="+mn-lt"/>
                </a:rPr>
                <a:t>idea</a:t>
              </a:r>
            </a:p>
          </p:txBody>
        </p:sp>
      </p:grpSp>
      <p:sp>
        <p:nvSpPr>
          <p:cNvPr id="83" name="Up Arrow 82"/>
          <p:cNvSpPr/>
          <p:nvPr/>
        </p:nvSpPr>
        <p:spPr>
          <a:xfrm>
            <a:off x="5993130" y="1493520"/>
            <a:ext cx="762000" cy="3177540"/>
          </a:xfrm>
          <a:prstGeom prst="upArrow">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
        <p:nvSpPr>
          <p:cNvPr id="85" name="TextBox 84"/>
          <p:cNvSpPr txBox="1"/>
          <p:nvPr/>
        </p:nvSpPr>
        <p:spPr>
          <a:xfrm>
            <a:off x="5911215" y="1143166"/>
            <a:ext cx="914400" cy="369332"/>
          </a:xfrm>
          <a:prstGeom prst="rect">
            <a:avLst/>
          </a:prstGeom>
          <a:noFill/>
        </p:spPr>
        <p:txBody>
          <a:bodyPr wrap="square" rtlCol="0">
            <a:spAutoFit/>
          </a:bodyPr>
          <a:lstStyle/>
          <a:p>
            <a:r>
              <a:rPr lang="en-US" dirty="0">
                <a:latin typeface="+mn-lt"/>
              </a:rPr>
              <a:t>master</a:t>
            </a:r>
          </a:p>
        </p:txBody>
      </p:sp>
      <p:grpSp>
        <p:nvGrpSpPr>
          <p:cNvPr id="91" name="Group 90"/>
          <p:cNvGrpSpPr/>
          <p:nvPr/>
        </p:nvGrpSpPr>
        <p:grpSpPr>
          <a:xfrm>
            <a:off x="6831330" y="1124188"/>
            <a:ext cx="914400" cy="2584883"/>
            <a:chOff x="6831330" y="1124188"/>
            <a:chExt cx="914400" cy="2584883"/>
          </a:xfrm>
        </p:grpSpPr>
        <p:sp>
          <p:nvSpPr>
            <p:cNvPr id="86" name="Up Arrow 85"/>
            <p:cNvSpPr/>
            <p:nvPr/>
          </p:nvSpPr>
          <p:spPr>
            <a:xfrm>
              <a:off x="6903720" y="1447800"/>
              <a:ext cx="762000" cy="2261271"/>
            </a:xfrm>
            <a:prstGeom prst="upArrow">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
          <p:nvSpPr>
            <p:cNvPr id="93" name="TextBox 92"/>
            <p:cNvSpPr txBox="1"/>
            <p:nvPr/>
          </p:nvSpPr>
          <p:spPr>
            <a:xfrm>
              <a:off x="6831330" y="1124188"/>
              <a:ext cx="914400" cy="369332"/>
            </a:xfrm>
            <a:prstGeom prst="rect">
              <a:avLst/>
            </a:prstGeom>
            <a:noFill/>
          </p:spPr>
          <p:txBody>
            <a:bodyPr wrap="square" rtlCol="0">
              <a:spAutoFit/>
            </a:bodyPr>
            <a:lstStyle/>
            <a:p>
              <a:r>
                <a:rPr lang="en-US" dirty="0">
                  <a:latin typeface="+mn-lt"/>
                </a:rPr>
                <a:t>rel_1.1</a:t>
              </a:r>
            </a:p>
          </p:txBody>
        </p:sp>
      </p:grpSp>
      <p:grpSp>
        <p:nvGrpSpPr>
          <p:cNvPr id="92" name="Group 91"/>
          <p:cNvGrpSpPr/>
          <p:nvPr/>
        </p:nvGrpSpPr>
        <p:grpSpPr>
          <a:xfrm>
            <a:off x="7745730" y="699292"/>
            <a:ext cx="914400" cy="3278348"/>
            <a:chOff x="7745730" y="699293"/>
            <a:chExt cx="914400" cy="2158352"/>
          </a:xfrm>
        </p:grpSpPr>
        <p:sp>
          <p:nvSpPr>
            <p:cNvPr id="87" name="Up Arrow 86"/>
            <p:cNvSpPr/>
            <p:nvPr/>
          </p:nvSpPr>
          <p:spPr>
            <a:xfrm>
              <a:off x="7833360" y="1005841"/>
              <a:ext cx="762000" cy="1851804"/>
            </a:xfrm>
            <a:prstGeom prst="upArrow">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
          <p:nvSpPr>
            <p:cNvPr id="95" name="TextBox 94"/>
            <p:cNvSpPr txBox="1"/>
            <p:nvPr/>
          </p:nvSpPr>
          <p:spPr>
            <a:xfrm>
              <a:off x="7745730" y="699293"/>
              <a:ext cx="914400" cy="369332"/>
            </a:xfrm>
            <a:prstGeom prst="rect">
              <a:avLst/>
            </a:prstGeom>
            <a:noFill/>
          </p:spPr>
          <p:txBody>
            <a:bodyPr wrap="square" rtlCol="0">
              <a:spAutoFit/>
            </a:bodyPr>
            <a:lstStyle/>
            <a:p>
              <a:r>
                <a:rPr lang="en-US" dirty="0">
                  <a:latin typeface="+mn-lt"/>
                </a:rPr>
                <a:t>rel_1.2</a:t>
              </a:r>
            </a:p>
          </p:txBody>
        </p:sp>
      </p:grpSp>
      <p:sp>
        <p:nvSpPr>
          <p:cNvPr id="45" name="Rectangle 44"/>
          <p:cNvSpPr/>
          <p:nvPr/>
        </p:nvSpPr>
        <p:spPr>
          <a:xfrm>
            <a:off x="5993130" y="1990551"/>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C15</a:t>
            </a:r>
          </a:p>
        </p:txBody>
      </p:sp>
      <p:cxnSp>
        <p:nvCxnSpPr>
          <p:cNvPr id="4" name="Straight Arrow Connector 3"/>
          <p:cNvCxnSpPr>
            <a:stCxn id="45" idx="2"/>
            <a:endCxn id="62" idx="0"/>
          </p:cNvCxnSpPr>
          <p:nvPr/>
        </p:nvCxnSpPr>
        <p:spPr>
          <a:xfrm>
            <a:off x="6374130" y="2241867"/>
            <a:ext cx="0" cy="177627"/>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48" idx="2"/>
          </p:cNvCxnSpPr>
          <p:nvPr/>
        </p:nvCxnSpPr>
        <p:spPr>
          <a:xfrm flipH="1">
            <a:off x="8202930" y="2663190"/>
            <a:ext cx="3810" cy="19445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27" idx="3"/>
          </p:cNvCxnSpPr>
          <p:nvPr/>
        </p:nvCxnSpPr>
        <p:spPr>
          <a:xfrm flipH="1">
            <a:off x="6743700" y="3566160"/>
            <a:ext cx="1459230" cy="285822"/>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5981700" y="1645920"/>
            <a:ext cx="7620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C16</a:t>
            </a:r>
          </a:p>
        </p:txBody>
      </p:sp>
      <p:cxnSp>
        <p:nvCxnSpPr>
          <p:cNvPr id="14" name="Straight Arrow Connector 13"/>
          <p:cNvCxnSpPr>
            <a:stCxn id="54" idx="3"/>
            <a:endCxn id="56" idx="1"/>
          </p:cNvCxnSpPr>
          <p:nvPr/>
        </p:nvCxnSpPr>
        <p:spPr>
          <a:xfrm>
            <a:off x="6743700" y="1771578"/>
            <a:ext cx="108966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879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7"/>
                                        </p:tgtEl>
                                      </p:cBhvr>
                                    </p:animEffect>
                                    <p:set>
                                      <p:cBhvr>
                                        <p:cTn id="7" dur="1" fill="hold">
                                          <p:stCondLst>
                                            <p:cond delay="499"/>
                                          </p:stCondLst>
                                        </p:cTn>
                                        <p:tgtEl>
                                          <p:spTgt spid="6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4"/>
                                        </p:tgtEl>
                                      </p:cBhvr>
                                    </p:animEffect>
                                    <p:set>
                                      <p:cBhvr>
                                        <p:cTn id="10" dur="1" fill="hold">
                                          <p:stCondLst>
                                            <p:cond delay="499"/>
                                          </p:stCondLst>
                                        </p:cTn>
                                        <p:tgtEl>
                                          <p:spTgt spid="6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68"/>
                                        </p:tgtEl>
                                      </p:cBhvr>
                                    </p:animEffect>
                                    <p:set>
                                      <p:cBhvr>
                                        <p:cTn id="13" dur="1" fill="hold">
                                          <p:stCondLst>
                                            <p:cond delay="499"/>
                                          </p:stCondLst>
                                        </p:cTn>
                                        <p:tgtEl>
                                          <p:spTgt spid="68"/>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9"/>
                                        </p:tgtEl>
                                      </p:cBhvr>
                                    </p:animEffect>
                                    <p:set>
                                      <p:cBhvr>
                                        <p:cTn id="16" dur="1" fill="hold">
                                          <p:stCondLst>
                                            <p:cond delay="499"/>
                                          </p:stCondLst>
                                        </p:cTn>
                                        <p:tgtEl>
                                          <p:spTgt spid="59"/>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90"/>
                                        </p:tgtEl>
                                      </p:cBhvr>
                                    </p:animEffect>
                                    <p:set>
                                      <p:cBhvr>
                                        <p:cTn id="19" dur="1" fill="hold">
                                          <p:stCondLst>
                                            <p:cond delay="499"/>
                                          </p:stCondLst>
                                        </p:cTn>
                                        <p:tgtEl>
                                          <p:spTgt spid="90"/>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par>
                          <p:cTn id="28" fill="hold">
                            <p:stCondLst>
                              <p:cond delay="1500"/>
                            </p:stCondLst>
                            <p:childTnLst>
                              <p:par>
                                <p:cTn id="29" presetID="10" presetClass="exit" presetSubtype="0" fill="hold" grpId="0" nodeType="afterEffect">
                                  <p:stCondLst>
                                    <p:cond delay="0"/>
                                  </p:stCondLst>
                                  <p:childTnLst>
                                    <p:animEffect transition="out" filter="fade">
                                      <p:cBhvr>
                                        <p:cTn id="30" dur="500"/>
                                        <p:tgtEl>
                                          <p:spTgt spid="40"/>
                                        </p:tgtEl>
                                      </p:cBhvr>
                                    </p:animEffect>
                                    <p:set>
                                      <p:cBhvr>
                                        <p:cTn id="31" dur="1" fill="hold">
                                          <p:stCondLst>
                                            <p:cond delay="499"/>
                                          </p:stCondLst>
                                        </p:cTn>
                                        <p:tgtEl>
                                          <p:spTgt spid="40"/>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43"/>
                                        </p:tgtEl>
                                      </p:cBhvr>
                                    </p:animEffect>
                                    <p:set>
                                      <p:cBhvr>
                                        <p:cTn id="34" dur="1" fill="hold">
                                          <p:stCondLst>
                                            <p:cond delay="499"/>
                                          </p:stCondLst>
                                        </p:cTn>
                                        <p:tgtEl>
                                          <p:spTgt spid="43"/>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42"/>
                                        </p:tgtEl>
                                      </p:cBhvr>
                                    </p:animEffect>
                                    <p:set>
                                      <p:cBhvr>
                                        <p:cTn id="37" dur="1" fill="hold">
                                          <p:stCondLst>
                                            <p:cond delay="499"/>
                                          </p:stCondLst>
                                        </p:cTn>
                                        <p:tgtEl>
                                          <p:spTgt spid="4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7"/>
                                        </p:tgtEl>
                                      </p:cBhvr>
                                    </p:animEffect>
                                    <p:set>
                                      <p:cBhvr>
                                        <p:cTn id="40" dur="1" fill="hold">
                                          <p:stCondLst>
                                            <p:cond delay="499"/>
                                          </p:stCondLst>
                                        </p:cTn>
                                        <p:tgtEl>
                                          <p:spTgt spid="37"/>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91"/>
                                        </p:tgtEl>
                                      </p:cBhvr>
                                    </p:animEffect>
                                    <p:set>
                                      <p:cBhvr>
                                        <p:cTn id="43" dur="1" fill="hold">
                                          <p:stCondLst>
                                            <p:cond delay="499"/>
                                          </p:stCondLst>
                                        </p:cTn>
                                        <p:tgtEl>
                                          <p:spTgt spid="91"/>
                                        </p:tgtEl>
                                        <p:attrNameLst>
                                          <p:attrName>style.visibility</p:attrName>
                                        </p:attrNameLst>
                                      </p:cBhvr>
                                      <p:to>
                                        <p:strVal val="hidden"/>
                                      </p:to>
                                    </p:set>
                                  </p:childTnLst>
                                </p:cTn>
                              </p:par>
                            </p:childTnLst>
                          </p:cTn>
                        </p:par>
                        <p:par>
                          <p:cTn id="44" fill="hold">
                            <p:stCondLst>
                              <p:cond delay="2000"/>
                            </p:stCondLst>
                            <p:childTnLst>
                              <p:par>
                                <p:cTn id="45" presetID="10" presetClass="exit" presetSubtype="0" fill="hold" grpId="1" nodeType="afterEffect">
                                  <p:stCondLst>
                                    <p:cond delay="0"/>
                                  </p:stCondLst>
                                  <p:childTnLst>
                                    <p:animEffect transition="out" filter="fade">
                                      <p:cBhvr>
                                        <p:cTn id="46" dur="500"/>
                                        <p:tgtEl>
                                          <p:spTgt spid="40"/>
                                        </p:tgtEl>
                                      </p:cBhvr>
                                    </p:animEffect>
                                    <p:set>
                                      <p:cBhvr>
                                        <p:cTn id="47" dur="1" fill="hold">
                                          <p:stCondLst>
                                            <p:cond delay="499"/>
                                          </p:stCondLst>
                                        </p:cTn>
                                        <p:tgtEl>
                                          <p:spTgt spid="40"/>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43"/>
                                        </p:tgtEl>
                                      </p:cBhvr>
                                    </p:animEffect>
                                    <p:set>
                                      <p:cBhvr>
                                        <p:cTn id="50" dur="1" fill="hold">
                                          <p:stCondLst>
                                            <p:cond delay="499"/>
                                          </p:stCondLst>
                                        </p:cTn>
                                        <p:tgtEl>
                                          <p:spTgt spid="43"/>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42"/>
                                        </p:tgtEl>
                                      </p:cBhvr>
                                    </p:animEffect>
                                    <p:set>
                                      <p:cBhvr>
                                        <p:cTn id="53" dur="1" fill="hold">
                                          <p:stCondLst>
                                            <p:cond delay="499"/>
                                          </p:stCondLst>
                                        </p:cTn>
                                        <p:tgtEl>
                                          <p:spTgt spid="42"/>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37"/>
                                        </p:tgtEl>
                                      </p:cBhvr>
                                    </p:animEffect>
                                    <p:set>
                                      <p:cBhvr>
                                        <p:cTn id="56" dur="1" fill="hold">
                                          <p:stCondLst>
                                            <p:cond delay="499"/>
                                          </p:stCondLst>
                                        </p:cTn>
                                        <p:tgtEl>
                                          <p:spTgt spid="37"/>
                                        </p:tgtEl>
                                        <p:attrNameLst>
                                          <p:attrName>style.visibility</p:attrName>
                                        </p:attrNameLst>
                                      </p:cBhvr>
                                      <p:to>
                                        <p:strVal val="hidden"/>
                                      </p:to>
                                    </p:set>
                                  </p:childTnLst>
                                </p:cTn>
                              </p:par>
                            </p:childTnLst>
                          </p:cTn>
                        </p:par>
                        <p:par>
                          <p:cTn id="57" fill="hold">
                            <p:stCondLst>
                              <p:cond delay="2500"/>
                            </p:stCondLst>
                            <p:childTnLst>
                              <p:par>
                                <p:cTn id="58" presetID="10" presetClass="exit" presetSubtype="0" fill="hold" nodeType="afterEffect">
                                  <p:stCondLst>
                                    <p:cond delay="0"/>
                                  </p:stCondLst>
                                  <p:childTnLst>
                                    <p:animEffect transition="out" filter="fade">
                                      <p:cBhvr>
                                        <p:cTn id="59" dur="500"/>
                                        <p:tgtEl>
                                          <p:spTgt spid="91"/>
                                        </p:tgtEl>
                                      </p:cBhvr>
                                    </p:animEffect>
                                    <p:set>
                                      <p:cBhvr>
                                        <p:cTn id="60" dur="1" fill="hold">
                                          <p:stCondLst>
                                            <p:cond delay="499"/>
                                          </p:stCondLst>
                                        </p:cTn>
                                        <p:tgtEl>
                                          <p:spTgt spid="9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0" nodeType="clickEffect">
                                  <p:stCondLst>
                                    <p:cond delay="0"/>
                                  </p:stCondLst>
                                  <p:childTnLst>
                                    <p:animMotion origin="layout" path="M -1.38889E-6 1.7284E-6 L 0.10313 0.00031 " pathEditMode="relative" rAng="0" ptsTypes="AA">
                                      <p:cBhvr>
                                        <p:cTn id="64" dur="2000" fill="hold"/>
                                        <p:tgtEl>
                                          <p:spTgt spid="34"/>
                                        </p:tgtEl>
                                        <p:attrNameLst>
                                          <p:attrName>ppt_x</p:attrName>
                                          <p:attrName>ppt_y</p:attrName>
                                        </p:attrNameLst>
                                      </p:cBhvr>
                                      <p:rCtr x="5156" y="0"/>
                                    </p:animMotion>
                                  </p:childTnLst>
                                </p:cTn>
                              </p:par>
                              <p:par>
                                <p:cTn id="65" presetID="42" presetClass="path" presetSubtype="0" accel="50000" decel="50000" fill="hold" grpId="0" nodeType="withEffect">
                                  <p:stCondLst>
                                    <p:cond delay="0"/>
                                  </p:stCondLst>
                                  <p:childTnLst>
                                    <p:animMotion origin="layout" path="M -1.38889E-6 2.83951E-6 L 0.10347 2.83951E-6 " pathEditMode="relative" rAng="0" ptsTypes="AA">
                                      <p:cBhvr>
                                        <p:cTn id="66" dur="2000" fill="hold"/>
                                        <p:tgtEl>
                                          <p:spTgt spid="28"/>
                                        </p:tgtEl>
                                        <p:attrNameLst>
                                          <p:attrName>ppt_x</p:attrName>
                                          <p:attrName>ppt_y</p:attrName>
                                        </p:attrNameLst>
                                      </p:cBhvr>
                                      <p:rCtr x="5174" y="0"/>
                                    </p:animMotion>
                                  </p:childTnLst>
                                </p:cTn>
                              </p:par>
                              <p:par>
                                <p:cTn id="67" presetID="42" presetClass="path" presetSubtype="0" accel="50000" decel="50000" fill="hold" nodeType="withEffect">
                                  <p:stCondLst>
                                    <p:cond delay="0"/>
                                  </p:stCondLst>
                                  <p:childTnLst>
                                    <p:animMotion origin="layout" path="M -1.38889E-6 -2.71605E-6 L 0.10226 -2.71605E-6 " pathEditMode="relative" rAng="0" ptsTypes="AA">
                                      <p:cBhvr>
                                        <p:cTn id="68" dur="2000" fill="hold"/>
                                        <p:tgtEl>
                                          <p:spTgt spid="33"/>
                                        </p:tgtEl>
                                        <p:attrNameLst>
                                          <p:attrName>ppt_x</p:attrName>
                                          <p:attrName>ppt_y</p:attrName>
                                        </p:attrNameLst>
                                      </p:cBhvr>
                                      <p:rCtr x="5104" y="0"/>
                                    </p:animMotion>
                                  </p:childTnLst>
                                </p:cTn>
                              </p:par>
                              <p:par>
                                <p:cTn id="69" presetID="1" presetClass="exit" presetSubtype="0" fill="hold" nodeType="withEffect">
                                  <p:stCondLst>
                                    <p:cond delay="0"/>
                                  </p:stCondLst>
                                  <p:childTnLst>
                                    <p:set>
                                      <p:cBhvr>
                                        <p:cTn id="70" dur="1" fill="hold">
                                          <p:stCondLst>
                                            <p:cond delay="0"/>
                                          </p:stCondLst>
                                        </p:cTn>
                                        <p:tgtEl>
                                          <p:spTgt spid="4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7"/>
                                        </p:tgtEl>
                                        <p:attrNameLst>
                                          <p:attrName>style.visibility</p:attrName>
                                        </p:attrNameLst>
                                      </p:cBhvr>
                                      <p:to>
                                        <p:strVal val="hidden"/>
                                      </p:to>
                                    </p:set>
                                  </p:childTnLst>
                                </p:cTn>
                              </p:par>
                            </p:childTnLst>
                          </p:cTn>
                        </p:par>
                        <p:par>
                          <p:cTn id="73" fill="hold">
                            <p:stCondLst>
                              <p:cond delay="2000"/>
                            </p:stCondLst>
                            <p:childTnLst>
                              <p:par>
                                <p:cTn id="74" presetID="1" presetClass="entr" presetSubtype="0" fill="hold" nodeType="afterEffect">
                                  <p:stCondLst>
                                    <p:cond delay="0"/>
                                  </p:stCondLst>
                                  <p:childTnLst>
                                    <p:set>
                                      <p:cBhvr>
                                        <p:cTn id="75" dur="1" fill="hold">
                                          <p:stCondLst>
                                            <p:cond delay="0"/>
                                          </p:stCondLst>
                                        </p:cTn>
                                        <p:tgtEl>
                                          <p:spTgt spid="12"/>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nodeType="afterEffect">
                                  <p:stCondLst>
                                    <p:cond delay="0"/>
                                  </p:stCondLst>
                                  <p:childTnLst>
                                    <p:set>
                                      <p:cBhvr>
                                        <p:cTn id="78" dur="1" fill="hold">
                                          <p:stCondLst>
                                            <p:cond delay="0"/>
                                          </p:stCondLst>
                                        </p:cTn>
                                        <p:tgtEl>
                                          <p:spTgt spid="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4" grpId="0" animBg="1"/>
      <p:bldP spid="40" grpId="0" animBg="1"/>
      <p:bldP spid="40" grpId="1" animBg="1"/>
      <p:bldP spid="43" grpId="0" animBg="1"/>
      <p:bldP spid="43" grpId="1" animBg="1"/>
      <p:bldP spid="64" grpId="0" animBg="1"/>
      <p:bldP spid="67" grpId="0" animBg="1"/>
      <p:bldP spid="45" grpId="0" animBg="1"/>
      <p:bldP spid="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Remote branches</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778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On a “blessed” repository it is possible that not only master branch is existing but, depending on the workflow, many other branches which might be interesting for the designer.</a:t>
            </a:r>
          </a:p>
          <a:p>
            <a:pPr>
              <a:buClr>
                <a:schemeClr val="tx1"/>
              </a:buClr>
            </a:pPr>
            <a:r>
              <a:rPr lang="en-US" sz="1400" dirty="0">
                <a:solidFill>
                  <a:schemeClr val="tx1"/>
                </a:solidFill>
              </a:rPr>
              <a:t>Those references are not replicated locally by default but must be pulled explicitly.</a:t>
            </a:r>
          </a:p>
          <a:p>
            <a:pPr>
              <a:buClr>
                <a:schemeClr val="tx1"/>
              </a:buClr>
            </a:pPr>
            <a:r>
              <a:rPr lang="en-US" sz="1400" dirty="0">
                <a:solidFill>
                  <a:schemeClr val="tx1"/>
                </a:solidFill>
              </a:rPr>
              <a:t>A designer can get a full list of remote references with the commands:</a:t>
            </a:r>
          </a:p>
          <a:p>
            <a:pPr marL="0" indent="0">
              <a:buClr>
                <a:schemeClr val="tx1"/>
              </a:buClr>
              <a:buNone/>
            </a:pPr>
            <a:r>
              <a:rPr lang="en-US" sz="1100" dirty="0">
                <a:solidFill>
                  <a:srgbClr val="000000"/>
                </a:solidFill>
                <a:latin typeface="Courier New" panose="02070309020205020404" pitchFamily="49" charset="0"/>
                <a:cs typeface="Courier New" panose="02070309020205020404" pitchFamily="49" charset="0"/>
              </a:rPr>
              <a:t>$ git ls-remote &lt;remote&gt;</a:t>
            </a:r>
          </a:p>
          <a:p>
            <a:pPr marL="0" indent="0">
              <a:buClr>
                <a:schemeClr val="tx1"/>
              </a:buClr>
              <a:buNone/>
            </a:pPr>
            <a:r>
              <a:rPr lang="en-US" sz="1100" dirty="0">
                <a:solidFill>
                  <a:srgbClr val="000000"/>
                </a:solidFill>
                <a:latin typeface="Courier New" panose="02070309020205020404" pitchFamily="49" charset="0"/>
                <a:cs typeface="Courier New" panose="02070309020205020404" pitchFamily="49" charset="0"/>
              </a:rPr>
              <a:t>$ git remote show &lt;remote&gt;</a:t>
            </a:r>
          </a:p>
          <a:p>
            <a:pPr>
              <a:buClr>
                <a:schemeClr val="tx1"/>
              </a:buClr>
            </a:pPr>
            <a:r>
              <a:rPr lang="en-US" sz="1400" dirty="0">
                <a:solidFill>
                  <a:schemeClr val="tx1"/>
                </a:solidFill>
              </a:rPr>
              <a:t>More commonly remote-tracking branches are used.</a:t>
            </a:r>
          </a:p>
          <a:p>
            <a:pPr>
              <a:buClr>
                <a:schemeClr val="tx1"/>
              </a:buClr>
            </a:pPr>
            <a:endParaRPr lang="en-US" sz="1400" dirty="0">
              <a:solidFill>
                <a:schemeClr val="tx1"/>
              </a:solidFill>
            </a:endParaRPr>
          </a:p>
        </p:txBody>
      </p:sp>
      <p:sp>
        <p:nvSpPr>
          <p:cNvPr id="50" name="Text Placeholder 4"/>
          <p:cNvSpPr txBox="1">
            <a:spLocks/>
          </p:cNvSpPr>
          <p:nvPr/>
        </p:nvSpPr>
        <p:spPr>
          <a:xfrm>
            <a:off x="4703763" y="1087437"/>
            <a:ext cx="4032250" cy="33778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Remote-tracking branches are references to the state of a remote branch, updated every time when a network connection between remote and local repository is established.</a:t>
            </a:r>
          </a:p>
          <a:p>
            <a:pPr>
              <a:buClr>
                <a:schemeClr val="tx1"/>
              </a:buClr>
            </a:pPr>
            <a:r>
              <a:rPr lang="en-US" sz="1400" dirty="0">
                <a:solidFill>
                  <a:schemeClr val="tx1"/>
                </a:solidFill>
              </a:rPr>
              <a:t>They work like bookmarks and can’t be moved manually  but only by update from remote.</a:t>
            </a:r>
          </a:p>
          <a:p>
            <a:pPr>
              <a:buClr>
                <a:schemeClr val="tx1"/>
              </a:buClr>
            </a:pPr>
            <a:r>
              <a:rPr lang="en-US" sz="1400" dirty="0">
                <a:solidFill>
                  <a:schemeClr val="tx1"/>
                </a:solidFill>
              </a:rPr>
              <a:t>To update the remote tracking branches the “git fetch” command is used.</a:t>
            </a:r>
          </a:p>
          <a:p>
            <a:pPr>
              <a:buClr>
                <a:schemeClr val="tx1"/>
              </a:buClr>
            </a:pPr>
            <a:r>
              <a:rPr lang="en-US" sz="1400" dirty="0">
                <a:solidFill>
                  <a:schemeClr val="tx1"/>
                </a:solidFill>
              </a:rPr>
              <a:t>By default the first remote branch to get in touch with is “origin/master”.</a:t>
            </a:r>
          </a:p>
          <a:p>
            <a:pPr>
              <a:buClr>
                <a:schemeClr val="tx1"/>
              </a:buClr>
            </a:pPr>
            <a:r>
              <a:rPr lang="en-US" sz="1400" dirty="0">
                <a:solidFill>
                  <a:schemeClr val="tx1"/>
                </a:solidFill>
              </a:rPr>
              <a:t>Origin is just like master, nothing special. Whenever a repository gets created it is the default name used.</a:t>
            </a:r>
          </a:p>
          <a:p>
            <a:pPr>
              <a:buClr>
                <a:schemeClr val="tx1"/>
              </a:buClr>
            </a:pPr>
            <a:endParaRPr lang="en-US" sz="1400" dirty="0">
              <a:solidFill>
                <a:schemeClr val="tx1"/>
              </a:solidFill>
            </a:endParaRPr>
          </a:p>
          <a:p>
            <a:pPr>
              <a:buClr>
                <a:schemeClr val="tx1"/>
              </a:buClr>
            </a:pPr>
            <a:endParaRPr lang="en-US" sz="1400" dirty="0">
              <a:solidFill>
                <a:schemeClr val="tx1"/>
              </a:solidFill>
            </a:endParaRPr>
          </a:p>
        </p:txBody>
      </p:sp>
    </p:spTree>
    <p:extLst>
      <p:ext uri="{BB962C8B-B14F-4D97-AF65-F5344CB8AC3E}">
        <p14:creationId xmlns:p14="http://schemas.microsoft.com/office/powerpoint/2010/main" val="73010734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46650" y="1087437"/>
            <a:ext cx="3009900" cy="111124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0" bIns="90000" rtlCol="0" anchor="t" anchorCtr="0"/>
          <a:lstStyle/>
          <a:p>
            <a:pPr algn="ctr" fontAlgn="auto">
              <a:spcBef>
                <a:spcPts val="0"/>
              </a:spcBef>
              <a:spcAft>
                <a:spcPts val="0"/>
              </a:spcAft>
            </a:pPr>
            <a:r>
              <a:rPr lang="en-US" dirty="0">
                <a:solidFill>
                  <a:schemeClr val="accent4"/>
                </a:solidFill>
              </a:rPr>
              <a:t>git.nokia.com</a:t>
            </a:r>
          </a:p>
        </p:txBody>
      </p:sp>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Remote branches</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778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Cloning the remote repository will create a duplication of all the content on your local system.</a:t>
            </a:r>
          </a:p>
          <a:p>
            <a:pPr>
              <a:buClr>
                <a:schemeClr val="tx1"/>
              </a:buClr>
            </a:pPr>
            <a:r>
              <a:rPr lang="en-US" sz="1400" dirty="0">
                <a:solidFill>
                  <a:schemeClr val="tx1"/>
                </a:solidFill>
              </a:rPr>
              <a:t>Changes on your system and on the remote will now diverge from each other.</a:t>
            </a:r>
          </a:p>
          <a:p>
            <a:pPr>
              <a:buClr>
                <a:schemeClr val="tx1"/>
              </a:buClr>
            </a:pPr>
            <a:r>
              <a:rPr lang="en-US" sz="1400" dirty="0">
                <a:solidFill>
                  <a:schemeClr val="tx1"/>
                </a:solidFill>
              </a:rPr>
              <a:t>If the designer wants to receive now changes from origin/master a fetch command will look up the changes and update the local repository.</a:t>
            </a:r>
          </a:p>
          <a:p>
            <a:pPr>
              <a:buClr>
                <a:schemeClr val="tx1"/>
              </a:buClr>
            </a:pPr>
            <a:r>
              <a:rPr lang="en-US" sz="1400" dirty="0">
                <a:solidFill>
                  <a:schemeClr val="tx1"/>
                </a:solidFill>
              </a:rPr>
              <a:t>New changes on the local repository will be done on the local branch while changes by others, pushed to the server, will stay on origin/master.</a:t>
            </a:r>
          </a:p>
        </p:txBody>
      </p:sp>
      <p:sp>
        <p:nvSpPr>
          <p:cNvPr id="7" name="Rectangle 6"/>
          <p:cNvSpPr/>
          <p:nvPr/>
        </p:nvSpPr>
        <p:spPr>
          <a:xfrm>
            <a:off x="5035550" y="185220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0b7f4</a:t>
            </a:r>
          </a:p>
        </p:txBody>
      </p:sp>
      <p:sp>
        <p:nvSpPr>
          <p:cNvPr id="9" name="Rectangle 8"/>
          <p:cNvSpPr/>
          <p:nvPr/>
        </p:nvSpPr>
        <p:spPr>
          <a:xfrm>
            <a:off x="4946650" y="2794000"/>
            <a:ext cx="3816350" cy="175895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0" bIns="90000" rtlCol="0" anchor="t" anchorCtr="0"/>
          <a:lstStyle/>
          <a:p>
            <a:pPr algn="ctr" fontAlgn="auto">
              <a:spcBef>
                <a:spcPts val="0"/>
              </a:spcBef>
              <a:spcAft>
                <a:spcPts val="0"/>
              </a:spcAft>
            </a:pPr>
            <a:r>
              <a:rPr lang="en-US" dirty="0">
                <a:solidFill>
                  <a:schemeClr val="accent4"/>
                </a:solidFill>
              </a:rPr>
              <a:t>My Computer</a:t>
            </a:r>
          </a:p>
        </p:txBody>
      </p:sp>
      <p:sp>
        <p:nvSpPr>
          <p:cNvPr id="11" name="Rectangle 10"/>
          <p:cNvSpPr/>
          <p:nvPr/>
        </p:nvSpPr>
        <p:spPr>
          <a:xfrm>
            <a:off x="5765800" y="185220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a6b4c</a:t>
            </a:r>
          </a:p>
        </p:txBody>
      </p:sp>
      <p:sp>
        <p:nvSpPr>
          <p:cNvPr id="12" name="Rectangle 11"/>
          <p:cNvSpPr/>
          <p:nvPr/>
        </p:nvSpPr>
        <p:spPr>
          <a:xfrm>
            <a:off x="6489700" y="185220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f4265</a:t>
            </a:r>
          </a:p>
        </p:txBody>
      </p:sp>
      <p:sp>
        <p:nvSpPr>
          <p:cNvPr id="13" name="Down Arrow Callout 12"/>
          <p:cNvSpPr/>
          <p:nvPr/>
        </p:nvSpPr>
        <p:spPr>
          <a:xfrm>
            <a:off x="6395721" y="1482084"/>
            <a:ext cx="759457" cy="362741"/>
          </a:xfrm>
          <a:prstGeom prst="down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master</a:t>
            </a:r>
            <a:endParaRPr lang="en-US" dirty="0">
              <a:solidFill>
                <a:srgbClr val="000000"/>
              </a:solidFill>
            </a:endParaRPr>
          </a:p>
        </p:txBody>
      </p:sp>
      <p:cxnSp>
        <p:nvCxnSpPr>
          <p:cNvPr id="4" name="Straight Arrow Connector 3"/>
          <p:cNvCxnSpPr>
            <a:stCxn id="12" idx="1"/>
            <a:endCxn id="11" idx="3"/>
          </p:cNvCxnSpPr>
          <p:nvPr/>
        </p:nvCxnSpPr>
        <p:spPr>
          <a:xfrm flipH="1">
            <a:off x="6337300" y="1977865"/>
            <a:ext cx="15240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a:stCxn id="11" idx="1"/>
            <a:endCxn id="7" idx="3"/>
          </p:cNvCxnSpPr>
          <p:nvPr/>
        </p:nvCxnSpPr>
        <p:spPr>
          <a:xfrm flipH="1">
            <a:off x="5607050" y="1977865"/>
            <a:ext cx="15875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Down Arrow 7"/>
          <p:cNvSpPr/>
          <p:nvPr/>
        </p:nvSpPr>
        <p:spPr>
          <a:xfrm>
            <a:off x="4864100" y="2205037"/>
            <a:ext cx="730250" cy="576263"/>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
        <p:nvSpPr>
          <p:cNvPr id="14" name="TextBox 13"/>
          <p:cNvSpPr txBox="1"/>
          <p:nvPr/>
        </p:nvSpPr>
        <p:spPr>
          <a:xfrm>
            <a:off x="5416550" y="2292350"/>
            <a:ext cx="3467100" cy="246221"/>
          </a:xfrm>
          <a:prstGeom prst="rect">
            <a:avLst/>
          </a:prstGeom>
          <a:noFill/>
        </p:spPr>
        <p:txBody>
          <a:bodyPr wrap="square" rtlCol="0">
            <a:spAutoFit/>
          </a:bodyPr>
          <a:lstStyle/>
          <a:p>
            <a:r>
              <a:rPr lang="en-US" sz="1000" dirty="0">
                <a:solidFill>
                  <a:srgbClr val="000000"/>
                </a:solidFill>
                <a:latin typeface="Courier New" panose="02070309020205020404" pitchFamily="49" charset="0"/>
                <a:cs typeface="Courier New" panose="02070309020205020404" pitchFamily="49" charset="0"/>
              </a:rPr>
              <a:t>$ git clone </a:t>
            </a:r>
            <a:r>
              <a:rPr lang="en-US" sz="1000" dirty="0" err="1">
                <a:solidFill>
                  <a:srgbClr val="000000"/>
                </a:solidFill>
                <a:latin typeface="Courier New" panose="02070309020205020404" pitchFamily="49" charset="0"/>
                <a:cs typeface="Courier New" panose="02070309020205020404" pitchFamily="49" charset="0"/>
              </a:rPr>
              <a:t>sgeschwi@git.nokia.com:gitproj</a:t>
            </a:r>
            <a:endParaRPr lang="en-US" sz="1000" dirty="0">
              <a:solidFill>
                <a:srgbClr val="000000"/>
              </a:solidFill>
              <a:latin typeface="Courier New" panose="02070309020205020404" pitchFamily="49" charset="0"/>
              <a:cs typeface="Courier New" panose="02070309020205020404" pitchFamily="49" charset="0"/>
            </a:endParaRPr>
          </a:p>
        </p:txBody>
      </p:sp>
      <p:sp>
        <p:nvSpPr>
          <p:cNvPr id="20" name="Rectangle 19"/>
          <p:cNvSpPr/>
          <p:nvPr/>
        </p:nvSpPr>
        <p:spPr>
          <a:xfrm>
            <a:off x="5051425" y="387150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0b7f4</a:t>
            </a:r>
          </a:p>
        </p:txBody>
      </p:sp>
      <p:sp>
        <p:nvSpPr>
          <p:cNvPr id="22" name="Rectangle 21"/>
          <p:cNvSpPr/>
          <p:nvPr/>
        </p:nvSpPr>
        <p:spPr>
          <a:xfrm>
            <a:off x="5781675" y="387150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a6b4c</a:t>
            </a:r>
          </a:p>
        </p:txBody>
      </p:sp>
      <p:sp>
        <p:nvSpPr>
          <p:cNvPr id="23" name="Rectangle 22"/>
          <p:cNvSpPr/>
          <p:nvPr/>
        </p:nvSpPr>
        <p:spPr>
          <a:xfrm>
            <a:off x="6505575" y="387150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f4265</a:t>
            </a:r>
          </a:p>
        </p:txBody>
      </p:sp>
      <p:sp>
        <p:nvSpPr>
          <p:cNvPr id="24" name="Down Arrow Callout 23"/>
          <p:cNvSpPr/>
          <p:nvPr/>
        </p:nvSpPr>
        <p:spPr>
          <a:xfrm>
            <a:off x="6232524" y="3507734"/>
            <a:ext cx="1085850" cy="362741"/>
          </a:xfrm>
          <a:prstGeom prst="down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rgbClr val="000000"/>
                </a:solidFill>
              </a:rPr>
              <a:t>origin/master</a:t>
            </a:r>
            <a:endParaRPr lang="en-US" dirty="0">
              <a:solidFill>
                <a:srgbClr val="000000"/>
              </a:solidFill>
            </a:endParaRPr>
          </a:p>
        </p:txBody>
      </p:sp>
      <p:cxnSp>
        <p:nvCxnSpPr>
          <p:cNvPr id="25" name="Straight Arrow Connector 24"/>
          <p:cNvCxnSpPr>
            <a:stCxn id="23" idx="1"/>
            <a:endCxn id="22" idx="3"/>
          </p:cNvCxnSpPr>
          <p:nvPr/>
        </p:nvCxnSpPr>
        <p:spPr>
          <a:xfrm flipH="1">
            <a:off x="6353175" y="3997165"/>
            <a:ext cx="15240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2" idx="1"/>
            <a:endCxn id="20" idx="3"/>
          </p:cNvCxnSpPr>
          <p:nvPr/>
        </p:nvCxnSpPr>
        <p:spPr>
          <a:xfrm flipH="1">
            <a:off x="5622925" y="3997165"/>
            <a:ext cx="15875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Up Arrow Callout 27"/>
          <p:cNvSpPr/>
          <p:nvPr/>
        </p:nvSpPr>
        <p:spPr>
          <a:xfrm>
            <a:off x="6386830" y="4122823"/>
            <a:ext cx="777240" cy="353927"/>
          </a:xfrm>
          <a:prstGeom prst="up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master</a:t>
            </a:r>
          </a:p>
        </p:txBody>
      </p:sp>
      <p:sp>
        <p:nvSpPr>
          <p:cNvPr id="29" name="Rectangle 28"/>
          <p:cNvSpPr/>
          <p:nvPr/>
        </p:nvSpPr>
        <p:spPr>
          <a:xfrm>
            <a:off x="7226300" y="185220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0b7f4</a:t>
            </a:r>
          </a:p>
        </p:txBody>
      </p:sp>
      <p:sp>
        <p:nvSpPr>
          <p:cNvPr id="30" name="Rectangle 29"/>
          <p:cNvSpPr/>
          <p:nvPr/>
        </p:nvSpPr>
        <p:spPr>
          <a:xfrm>
            <a:off x="7254875" y="3870475"/>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a38de</a:t>
            </a:r>
          </a:p>
        </p:txBody>
      </p:sp>
      <p:cxnSp>
        <p:nvCxnSpPr>
          <p:cNvPr id="16" name="Straight Arrow Connector 15"/>
          <p:cNvCxnSpPr>
            <a:stCxn id="30" idx="1"/>
            <a:endCxn id="23" idx="3"/>
          </p:cNvCxnSpPr>
          <p:nvPr/>
        </p:nvCxnSpPr>
        <p:spPr>
          <a:xfrm flipH="1">
            <a:off x="7077075" y="3996133"/>
            <a:ext cx="177800" cy="1032"/>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9" idx="1"/>
            <a:endCxn id="12" idx="3"/>
          </p:cNvCxnSpPr>
          <p:nvPr/>
        </p:nvCxnSpPr>
        <p:spPr>
          <a:xfrm flipH="1">
            <a:off x="7061200" y="1977865"/>
            <a:ext cx="16510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459412" y="2392005"/>
            <a:ext cx="3260725" cy="369332"/>
          </a:xfrm>
          <a:prstGeom prst="rect">
            <a:avLst/>
          </a:prstGeom>
          <a:noFill/>
        </p:spPr>
        <p:txBody>
          <a:bodyPr wrap="square" rtlCol="0">
            <a:spAutoFit/>
          </a:bodyPr>
          <a:lstStyle/>
          <a:p>
            <a:r>
              <a:rPr lang="en-US" sz="1000" dirty="0">
                <a:solidFill>
                  <a:srgbClr val="000000"/>
                </a:solidFill>
                <a:latin typeface="Courier New" panose="02070309020205020404" pitchFamily="49" charset="0"/>
                <a:cs typeface="Courier New" panose="02070309020205020404" pitchFamily="49" charset="0"/>
              </a:rPr>
              <a:t>$ git</a:t>
            </a:r>
            <a:r>
              <a:rPr lang="en-US" dirty="0">
                <a:latin typeface="+mn-lt"/>
              </a:rPr>
              <a:t> </a:t>
            </a:r>
            <a:r>
              <a:rPr lang="en-US" sz="1000" dirty="0">
                <a:solidFill>
                  <a:srgbClr val="000000"/>
                </a:solidFill>
                <a:latin typeface="Courier New" panose="02070309020205020404" pitchFamily="49" charset="0"/>
                <a:cs typeface="Courier New" panose="02070309020205020404" pitchFamily="49" charset="0"/>
              </a:rPr>
              <a:t>fetch</a:t>
            </a:r>
            <a:r>
              <a:rPr lang="en-US" dirty="0">
                <a:latin typeface="+mn-lt"/>
              </a:rPr>
              <a:t> </a:t>
            </a:r>
            <a:r>
              <a:rPr lang="en-US" sz="1000" dirty="0">
                <a:solidFill>
                  <a:srgbClr val="000000"/>
                </a:solidFill>
                <a:latin typeface="Courier New" panose="02070309020205020404" pitchFamily="49" charset="0"/>
                <a:cs typeface="Courier New" panose="02070309020205020404" pitchFamily="49" charset="0"/>
              </a:rPr>
              <a:t>origin</a:t>
            </a:r>
          </a:p>
        </p:txBody>
      </p:sp>
      <p:sp>
        <p:nvSpPr>
          <p:cNvPr id="36" name="Rectangle 35"/>
          <p:cNvSpPr/>
          <p:nvPr/>
        </p:nvSpPr>
        <p:spPr>
          <a:xfrm>
            <a:off x="7254875" y="3437788"/>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0b7f4</a:t>
            </a:r>
          </a:p>
        </p:txBody>
      </p:sp>
      <p:cxnSp>
        <p:nvCxnSpPr>
          <p:cNvPr id="34" name="Straight Arrow Connector 33"/>
          <p:cNvCxnSpPr>
            <a:stCxn id="36" idx="1"/>
            <a:endCxn id="23" idx="3"/>
          </p:cNvCxnSpPr>
          <p:nvPr/>
        </p:nvCxnSpPr>
        <p:spPr>
          <a:xfrm flipH="1">
            <a:off x="7077075" y="3563446"/>
            <a:ext cx="177800" cy="433719"/>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7994650" y="3870475"/>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f117c</a:t>
            </a:r>
          </a:p>
        </p:txBody>
      </p:sp>
      <p:cxnSp>
        <p:nvCxnSpPr>
          <p:cNvPr id="38" name="Straight Arrow Connector 37"/>
          <p:cNvCxnSpPr>
            <a:stCxn id="40" idx="1"/>
            <a:endCxn id="30" idx="3"/>
          </p:cNvCxnSpPr>
          <p:nvPr/>
        </p:nvCxnSpPr>
        <p:spPr>
          <a:xfrm flipH="1">
            <a:off x="7826375" y="3996133"/>
            <a:ext cx="168275"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02269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down)">
                                      <p:cBhvr>
                                        <p:cTn id="18" dur="500"/>
                                        <p:tgtEl>
                                          <p:spTgt spid="22"/>
                                        </p:tgtEl>
                                      </p:cBhvr>
                                    </p:animEffect>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down)">
                                      <p:cBhvr>
                                        <p:cTn id="30" dur="500"/>
                                        <p:tgtEl>
                                          <p:spTgt spid="25"/>
                                        </p:tgtEl>
                                      </p:cBhvr>
                                    </p:animEffect>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down)">
                                      <p:cBhvr>
                                        <p:cTn id="34" dur="500"/>
                                        <p:tgtEl>
                                          <p:spTgt spid="26"/>
                                        </p:tgtEl>
                                      </p:cBhvr>
                                    </p:animEffect>
                                  </p:childTnLst>
                                </p:cTn>
                              </p:par>
                            </p:childTnLst>
                          </p:cTn>
                        </p:par>
                        <p:par>
                          <p:cTn id="35" fill="hold">
                            <p:stCondLst>
                              <p:cond delay="3500"/>
                            </p:stCondLst>
                            <p:childTnLst>
                              <p:par>
                                <p:cTn id="36" presetID="22" presetClass="entr" presetSubtype="4" fill="hold" grpId="0"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down)">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1.11111E-6 3.7037E-6 L 0.07986 -0.00062 " pathEditMode="relative" rAng="0" ptsTypes="AA">
                                      <p:cBhvr>
                                        <p:cTn id="42" dur="2000" fill="hold"/>
                                        <p:tgtEl>
                                          <p:spTgt spid="13"/>
                                        </p:tgtEl>
                                        <p:attrNameLst>
                                          <p:attrName>ppt_x</p:attrName>
                                          <p:attrName>ppt_y</p:attrName>
                                        </p:attrNameLst>
                                      </p:cBhvr>
                                      <p:rCtr x="3993" y="-31"/>
                                    </p:animMotion>
                                  </p:childTnLst>
                                </p:cTn>
                              </p:par>
                              <p:par>
                                <p:cTn id="43" presetID="10"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1" nodeType="clickEffect">
                                  <p:stCondLst>
                                    <p:cond delay="0"/>
                                  </p:stCondLst>
                                  <p:childTnLst>
                                    <p:animMotion origin="layout" path="M -1.11111E-6 4.44444E-6 L 0.08403 -0.00062 " pathEditMode="relative" rAng="0" ptsTypes="AA">
                                      <p:cBhvr>
                                        <p:cTn id="52" dur="2000" fill="hold"/>
                                        <p:tgtEl>
                                          <p:spTgt spid="28"/>
                                        </p:tgtEl>
                                        <p:attrNameLst>
                                          <p:attrName>ppt_x</p:attrName>
                                          <p:attrName>ppt_y</p:attrName>
                                        </p:attrNameLst>
                                      </p:cBhvr>
                                      <p:rCtr x="4201" y="-31"/>
                                    </p:animMotion>
                                  </p:childTnLst>
                                </p:cTn>
                              </p:par>
                              <p:par>
                                <p:cTn id="53" presetID="10"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14"/>
                                        </p:tgtEl>
                                      </p:cBhvr>
                                    </p:animEffect>
                                    <p:set>
                                      <p:cBhvr>
                                        <p:cTn id="63" dur="1" fill="hold">
                                          <p:stCondLst>
                                            <p:cond delay="499"/>
                                          </p:stCondLst>
                                        </p:cTn>
                                        <p:tgtEl>
                                          <p:spTgt spid="14"/>
                                        </p:tgtEl>
                                        <p:attrNameLst>
                                          <p:attrName>style.visibility</p:attrName>
                                        </p:attrNameLst>
                                      </p:cBhvr>
                                      <p:to>
                                        <p:strVal val="hidden"/>
                                      </p:to>
                                    </p:se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0"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fade">
                                      <p:cBhvr>
                                        <p:cTn id="69" dur="500"/>
                                        <p:tgtEl>
                                          <p:spTgt spid="36"/>
                                        </p:tgtEl>
                                      </p:cBhvr>
                                    </p:animEffect>
                                  </p:childTnLst>
                                </p:cTn>
                              </p:par>
                              <p:par>
                                <p:cTn id="70" presetID="1" presetClass="entr" presetSubtype="0" fill="hold" nodeType="withEffect">
                                  <p:stCondLst>
                                    <p:cond delay="0"/>
                                  </p:stCondLst>
                                  <p:childTnLst>
                                    <p:set>
                                      <p:cBhvr>
                                        <p:cTn id="71" dur="1" fill="hold">
                                          <p:stCondLst>
                                            <p:cond delay="0"/>
                                          </p:stCondLst>
                                        </p:cTn>
                                        <p:tgtEl>
                                          <p:spTgt spid="34"/>
                                        </p:tgtEl>
                                        <p:attrNameLst>
                                          <p:attrName>style.visibility</p:attrName>
                                        </p:attrNameLst>
                                      </p:cBhvr>
                                      <p:to>
                                        <p:strVal val="visible"/>
                                      </p:to>
                                    </p:set>
                                  </p:childTnLst>
                                </p:cTn>
                              </p:par>
                            </p:childTnLst>
                          </p:cTn>
                        </p:par>
                        <p:par>
                          <p:cTn id="72" fill="hold">
                            <p:stCondLst>
                              <p:cond delay="1000"/>
                            </p:stCondLst>
                            <p:childTnLst>
                              <p:par>
                                <p:cTn id="73" presetID="42" presetClass="path" presetSubtype="0" accel="50000" decel="50000" fill="hold" grpId="1" nodeType="afterEffect">
                                  <p:stCondLst>
                                    <p:cond delay="0"/>
                                  </p:stCondLst>
                                  <p:childTnLst>
                                    <p:animMotion origin="layout" path="M -1.11111E-6 1.23457E-6 L 0.08264 -0.08457 " pathEditMode="relative" rAng="0" ptsTypes="AA">
                                      <p:cBhvr>
                                        <p:cTn id="74" dur="2000" fill="hold"/>
                                        <p:tgtEl>
                                          <p:spTgt spid="24"/>
                                        </p:tgtEl>
                                        <p:attrNameLst>
                                          <p:attrName>ppt_x</p:attrName>
                                          <p:attrName>ppt_y</p:attrName>
                                        </p:attrNameLst>
                                      </p:cBhvr>
                                      <p:rCtr x="4132" y="-4228"/>
                                    </p:animMotion>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par>
                                <p:cTn id="83" presetID="42" presetClass="path" presetSubtype="0" accel="50000" decel="50000" fill="hold" grpId="2" nodeType="withEffect">
                                  <p:stCondLst>
                                    <p:cond delay="0"/>
                                  </p:stCondLst>
                                  <p:childTnLst>
                                    <p:animMotion origin="layout" path="M 0.08403 -0.00062 L 0.16597 -0.00124 " pathEditMode="relative" rAng="0" ptsTypes="AA">
                                      <p:cBhvr>
                                        <p:cTn id="84" dur="2000" fill="hold"/>
                                        <p:tgtEl>
                                          <p:spTgt spid="28"/>
                                        </p:tgtEl>
                                        <p:attrNameLst>
                                          <p:attrName>ppt_x</p:attrName>
                                          <p:attrName>ppt_y</p:attrName>
                                        </p:attrNameLst>
                                      </p:cBhvr>
                                      <p:rCtr x="4097"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P spid="14" grpId="0"/>
      <p:bldP spid="14" grpId="1"/>
      <p:bldP spid="20" grpId="0" animBg="1"/>
      <p:bldP spid="22" grpId="0" animBg="1"/>
      <p:bldP spid="23" grpId="0" animBg="1"/>
      <p:bldP spid="24" grpId="0" animBg="1"/>
      <p:bldP spid="24" grpId="1" animBg="1"/>
      <p:bldP spid="28" grpId="0" animBg="1"/>
      <p:bldP spid="28" grpId="1" animBg="1"/>
      <p:bldP spid="28" grpId="2" animBg="1"/>
      <p:bldP spid="29" grpId="0" animBg="1"/>
      <p:bldP spid="30" grpId="0" animBg="1"/>
      <p:bldP spid="32" grpId="0"/>
      <p:bldP spid="36" grpId="0" animBg="1"/>
      <p:bldP spid="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Remote branches</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778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In case a local branch is supposed to be shared with the rest of the “world” a designer must push it to a repository where write access is enabled.</a:t>
            </a:r>
          </a:p>
          <a:p>
            <a:pPr>
              <a:buClr>
                <a:schemeClr val="tx1"/>
              </a:buClr>
            </a:pPr>
            <a:r>
              <a:rPr lang="en-US" sz="1400" dirty="0">
                <a:solidFill>
                  <a:schemeClr val="tx1"/>
                </a:solidFill>
              </a:rPr>
              <a:t>All local branches stay local and aren’t replicated unless explicitly done. </a:t>
            </a:r>
          </a:p>
          <a:p>
            <a:pPr>
              <a:buClr>
                <a:schemeClr val="tx1"/>
              </a:buClr>
            </a:pPr>
            <a:r>
              <a:rPr lang="en-US" sz="1400" dirty="0">
                <a:solidFill>
                  <a:schemeClr val="tx1"/>
                </a:solidFill>
              </a:rPr>
              <a:t>It allows designers to keep unshared branches private and collaboration branches shared.</a:t>
            </a:r>
          </a:p>
          <a:p>
            <a:pPr>
              <a:buClr>
                <a:schemeClr val="tx1"/>
              </a:buClr>
            </a:pPr>
            <a:r>
              <a:rPr lang="en-US" sz="1400" dirty="0">
                <a:solidFill>
                  <a:schemeClr val="tx1"/>
                </a:solidFill>
              </a:rPr>
              <a:t>A simple extension of the already known push command can now be used:</a:t>
            </a:r>
          </a:p>
          <a:p>
            <a:pPr marL="0" indent="0">
              <a:buClr>
                <a:schemeClr val="tx1"/>
              </a:buClr>
              <a:buNone/>
            </a:pPr>
            <a:r>
              <a:rPr lang="en-US" sz="1100" dirty="0">
                <a:solidFill>
                  <a:srgbClr val="000000"/>
                </a:solidFill>
                <a:latin typeface="Courier New" panose="02070309020205020404" pitchFamily="49" charset="0"/>
                <a:cs typeface="Courier New" panose="02070309020205020404" pitchFamily="49" charset="0"/>
              </a:rPr>
              <a:t>$ git push &lt;remote&gt; &lt;local branch&gt;</a:t>
            </a:r>
          </a:p>
        </p:txBody>
      </p:sp>
      <p:sp>
        <p:nvSpPr>
          <p:cNvPr id="33" name="Text Placeholder 4"/>
          <p:cNvSpPr txBox="1">
            <a:spLocks/>
          </p:cNvSpPr>
          <p:nvPr/>
        </p:nvSpPr>
        <p:spPr>
          <a:xfrm>
            <a:off x="4735513" y="1087436"/>
            <a:ext cx="4032250" cy="33778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Anyone who will fetch now from the server will get the new reference of the branch.</a:t>
            </a:r>
          </a:p>
          <a:p>
            <a:pPr>
              <a:buClr>
                <a:schemeClr val="tx1"/>
              </a:buClr>
            </a:pPr>
            <a:r>
              <a:rPr lang="en-US" sz="1400" dirty="0">
                <a:solidFill>
                  <a:schemeClr val="tx1"/>
                </a:solidFill>
              </a:rPr>
              <a:t>This is yet not a local remote tracking branch, it is only a pointer which is unmodifiable.</a:t>
            </a:r>
          </a:p>
          <a:p>
            <a:pPr>
              <a:buClr>
                <a:schemeClr val="tx1"/>
              </a:buClr>
            </a:pPr>
            <a:r>
              <a:rPr lang="en-US" sz="1400" dirty="0">
                <a:solidFill>
                  <a:schemeClr val="tx1"/>
                </a:solidFill>
              </a:rPr>
              <a:t>Possibility is now to merge this branch content into a new local branch:</a:t>
            </a:r>
          </a:p>
          <a:p>
            <a:pPr marL="0" indent="0">
              <a:buClr>
                <a:schemeClr val="tx1"/>
              </a:buClr>
              <a:buNone/>
            </a:pPr>
            <a:r>
              <a:rPr lang="en-US" sz="1100" dirty="0">
                <a:solidFill>
                  <a:srgbClr val="000000"/>
                </a:solidFill>
                <a:latin typeface="Courier New" panose="02070309020205020404" pitchFamily="49" charset="0"/>
                <a:cs typeface="Courier New" panose="02070309020205020404" pitchFamily="49" charset="0"/>
              </a:rPr>
              <a:t>$ git merge origin/&lt;</a:t>
            </a:r>
            <a:r>
              <a:rPr lang="en-US" sz="1100" dirty="0" err="1">
                <a:solidFill>
                  <a:srgbClr val="000000"/>
                </a:solidFill>
                <a:latin typeface="Courier New" panose="02070309020205020404" pitchFamily="49" charset="0"/>
                <a:cs typeface="Courier New" panose="02070309020205020404" pitchFamily="49" charset="0"/>
              </a:rPr>
              <a:t>branchname</a:t>
            </a:r>
            <a:r>
              <a:rPr lang="en-US" sz="1100" dirty="0">
                <a:solidFill>
                  <a:srgbClr val="000000"/>
                </a:solidFill>
                <a:latin typeface="Courier New" panose="02070309020205020404" pitchFamily="49" charset="0"/>
                <a:cs typeface="Courier New" panose="02070309020205020404" pitchFamily="49" charset="0"/>
              </a:rPr>
              <a:t>&gt;</a:t>
            </a:r>
          </a:p>
          <a:p>
            <a:pPr>
              <a:buClr>
                <a:schemeClr val="tx1"/>
              </a:buClr>
            </a:pPr>
            <a:r>
              <a:rPr lang="en-US" sz="1400" dirty="0">
                <a:solidFill>
                  <a:schemeClr val="tx1"/>
                </a:solidFill>
              </a:rPr>
              <a:t>In case a local instance of the remote branch should be created, simply base it off the remote branch:</a:t>
            </a:r>
          </a:p>
          <a:p>
            <a:pPr marL="0" indent="0">
              <a:buClr>
                <a:schemeClr val="tx1"/>
              </a:buClr>
              <a:buNone/>
            </a:pPr>
            <a:r>
              <a:rPr lang="en-US" sz="1100" dirty="0">
                <a:solidFill>
                  <a:srgbClr val="000000"/>
                </a:solidFill>
                <a:latin typeface="Courier New" panose="02070309020205020404" pitchFamily="49" charset="0"/>
                <a:cs typeface="Courier New" panose="02070309020205020404" pitchFamily="49" charset="0"/>
              </a:rPr>
              <a:t>$ git checkout –b &lt;</a:t>
            </a:r>
            <a:r>
              <a:rPr lang="en-US" sz="1100" dirty="0" err="1">
                <a:solidFill>
                  <a:srgbClr val="000000"/>
                </a:solidFill>
                <a:latin typeface="Courier New" panose="02070309020205020404" pitchFamily="49" charset="0"/>
                <a:cs typeface="Courier New" panose="02070309020205020404" pitchFamily="49" charset="0"/>
              </a:rPr>
              <a:t>newbranch</a:t>
            </a:r>
            <a:r>
              <a:rPr lang="en-US" sz="1100" dirty="0">
                <a:solidFill>
                  <a:srgbClr val="000000"/>
                </a:solidFill>
                <a:latin typeface="Courier New" panose="02070309020205020404" pitchFamily="49" charset="0"/>
                <a:cs typeface="Courier New" panose="02070309020205020404" pitchFamily="49" charset="0"/>
              </a:rPr>
              <a:t>&gt; origin/&lt;branch&gt;</a:t>
            </a:r>
          </a:p>
        </p:txBody>
      </p:sp>
    </p:spTree>
    <p:extLst>
      <p:ext uri="{BB962C8B-B14F-4D97-AF65-F5344CB8AC3E}">
        <p14:creationId xmlns:p14="http://schemas.microsoft.com/office/powerpoint/2010/main" val="44287965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Remote branches</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778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When remote tracking branches are created the tracked branch name on the remote is called “upstream branch”.</a:t>
            </a:r>
          </a:p>
          <a:p>
            <a:pPr>
              <a:buClr>
                <a:schemeClr val="tx1"/>
              </a:buClr>
            </a:pPr>
            <a:r>
              <a:rPr lang="en-US" sz="1400" dirty="0">
                <a:solidFill>
                  <a:schemeClr val="tx1"/>
                </a:solidFill>
              </a:rPr>
              <a:t>A short command, since it is so common, is:</a:t>
            </a:r>
          </a:p>
          <a:p>
            <a:pPr marL="0" indent="0">
              <a:buClr>
                <a:schemeClr val="tx1"/>
              </a:buClr>
              <a:buNone/>
            </a:pPr>
            <a:r>
              <a:rPr lang="en-US" sz="1100" dirty="0">
                <a:solidFill>
                  <a:srgbClr val="000000"/>
                </a:solidFill>
                <a:latin typeface="Courier New" panose="02070309020205020404" pitchFamily="49" charset="0"/>
                <a:cs typeface="Courier New" panose="02070309020205020404" pitchFamily="49" charset="0"/>
              </a:rPr>
              <a:t>$ git checkout --track origin/&lt;branch&gt;</a:t>
            </a:r>
            <a:endParaRPr lang="en-US" sz="1100" dirty="0">
              <a:solidFill>
                <a:schemeClr val="tx1"/>
              </a:solidFill>
            </a:endParaRPr>
          </a:p>
          <a:p>
            <a:pPr>
              <a:buClr>
                <a:schemeClr val="tx1"/>
              </a:buClr>
            </a:pPr>
            <a:r>
              <a:rPr lang="en-US" sz="1400" dirty="0">
                <a:solidFill>
                  <a:schemeClr val="tx1"/>
                </a:solidFill>
              </a:rPr>
              <a:t>This will create a local branch from the remote branch and track it from now on.</a:t>
            </a:r>
          </a:p>
          <a:p>
            <a:pPr>
              <a:buClr>
                <a:schemeClr val="tx1"/>
              </a:buClr>
            </a:pPr>
            <a:r>
              <a:rPr lang="en-US" sz="1400" dirty="0">
                <a:solidFill>
                  <a:schemeClr val="tx1"/>
                </a:solidFill>
              </a:rPr>
              <a:t>One can also decide to call the local branch different from the remote branch. It will still fetch information from the original remote branch.</a:t>
            </a:r>
          </a:p>
          <a:p>
            <a:pPr>
              <a:buClr>
                <a:schemeClr val="tx1"/>
              </a:buClr>
            </a:pPr>
            <a:r>
              <a:rPr lang="en-US" sz="1400" dirty="0" err="1">
                <a:solidFill>
                  <a:schemeClr val="tx1"/>
                </a:solidFill>
              </a:rPr>
              <a:t>Upstreams</a:t>
            </a:r>
            <a:r>
              <a:rPr lang="en-US" sz="1400" dirty="0">
                <a:solidFill>
                  <a:schemeClr val="tx1"/>
                </a:solidFill>
              </a:rPr>
              <a:t> can change overtime or a local branch should start tracking:</a:t>
            </a:r>
          </a:p>
          <a:p>
            <a:pPr marL="0" indent="0">
              <a:buClr>
                <a:schemeClr val="tx1"/>
              </a:buClr>
              <a:buNone/>
            </a:pPr>
            <a:r>
              <a:rPr lang="en-US" sz="1100" dirty="0">
                <a:solidFill>
                  <a:srgbClr val="000000"/>
                </a:solidFill>
                <a:latin typeface="Courier New" panose="02070309020205020404" pitchFamily="49" charset="0"/>
                <a:cs typeface="Courier New" panose="02070309020205020404" pitchFamily="49" charset="0"/>
              </a:rPr>
              <a:t>$ git branch –u origin/&lt;branch&gt;</a:t>
            </a:r>
            <a:endParaRPr lang="en-US" sz="1100" dirty="0">
              <a:solidFill>
                <a:schemeClr val="tx1"/>
              </a:solidFill>
            </a:endParaRPr>
          </a:p>
          <a:p>
            <a:pPr marL="0" indent="0">
              <a:buClr>
                <a:schemeClr val="tx1"/>
              </a:buClr>
              <a:buNone/>
            </a:pPr>
            <a:endParaRPr lang="en-US" sz="1400" dirty="0">
              <a:solidFill>
                <a:schemeClr val="tx1"/>
              </a:solidFill>
            </a:endParaRPr>
          </a:p>
        </p:txBody>
      </p:sp>
      <p:sp>
        <p:nvSpPr>
          <p:cNvPr id="33" name="Text Placeholder 4"/>
          <p:cNvSpPr txBox="1">
            <a:spLocks/>
          </p:cNvSpPr>
          <p:nvPr/>
        </p:nvSpPr>
        <p:spPr>
          <a:xfrm>
            <a:off x="4735513" y="1087436"/>
            <a:ext cx="4032250" cy="33778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To see all tracking branches “git branch -</a:t>
            </a:r>
            <a:r>
              <a:rPr lang="en-US" sz="1400" dirty="0" err="1">
                <a:solidFill>
                  <a:schemeClr val="tx1"/>
                </a:solidFill>
              </a:rPr>
              <a:t>vv</a:t>
            </a:r>
            <a:r>
              <a:rPr lang="en-US" sz="1400" dirty="0">
                <a:solidFill>
                  <a:schemeClr val="tx1"/>
                </a:solidFill>
              </a:rPr>
              <a:t>” is used.</a:t>
            </a:r>
          </a:p>
          <a:p>
            <a:pPr>
              <a:buClr>
                <a:schemeClr val="tx1"/>
              </a:buClr>
            </a:pPr>
            <a:r>
              <a:rPr lang="en-US" sz="1400" dirty="0">
                <a:solidFill>
                  <a:schemeClr val="tx1"/>
                </a:solidFill>
              </a:rPr>
              <a:t>This command will list all local branches including what they are tracking and if the local branch is ahead, behind or both.</a:t>
            </a:r>
          </a:p>
          <a:p>
            <a:pPr marL="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a:t>
            </a:r>
            <a:r>
              <a:rPr lang="en-US" sz="800" dirty="0" err="1">
                <a:solidFill>
                  <a:srgbClr val="FF0000"/>
                </a:solidFill>
                <a:latin typeface="Courier New" panose="02070309020205020404" pitchFamily="49" charset="0"/>
                <a:cs typeface="Courier New" panose="02070309020205020404" pitchFamily="49" charset="0"/>
              </a:rPr>
              <a:t>sgeschwi_Test</a:t>
            </a:r>
            <a:r>
              <a:rPr lang="en-US" sz="800" dirty="0">
                <a:solidFill>
                  <a:srgbClr val="FF0000"/>
                </a:solidFill>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r>
              <a:rPr lang="en-US" sz="800" dirty="0">
                <a:solidFill>
                  <a:srgbClr val="0070C0"/>
                </a:solidFill>
                <a:latin typeface="Courier New" panose="02070309020205020404" pitchFamily="49" charset="0"/>
                <a:cs typeface="Courier New" panose="02070309020205020404" pitchFamily="49" charset="0"/>
              </a:rPr>
              <a:t>master</a:t>
            </a:r>
            <a:r>
              <a:rPr lang="en-US" sz="800" dirty="0">
                <a:latin typeface="Courier New" panose="02070309020205020404" pitchFamily="49" charset="0"/>
                <a:cs typeface="Courier New" panose="02070309020205020404" pitchFamily="49" charset="0"/>
              </a:rPr>
              <a:t>)</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git branch –</a:t>
            </a:r>
            <a:r>
              <a:rPr lang="en-US" sz="800" dirty="0" err="1">
                <a:latin typeface="Courier New" panose="02070309020205020404" pitchFamily="49" charset="0"/>
                <a:cs typeface="Courier New" panose="02070309020205020404" pitchFamily="49" charset="0"/>
              </a:rPr>
              <a:t>vv</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greatidea</a:t>
            </a:r>
            <a:r>
              <a:rPr lang="en-US" sz="800" dirty="0">
                <a:latin typeface="Courier New" panose="02070309020205020404" pitchFamily="49" charset="0"/>
                <a:cs typeface="Courier New" panose="02070309020205020404" pitchFamily="49" charset="0"/>
              </a:rPr>
              <a:t>   0508007 </a:t>
            </a:r>
            <a:r>
              <a:rPr lang="en-US" sz="800" dirty="0" err="1">
                <a:latin typeface="Courier New" panose="02070309020205020404" pitchFamily="49" charset="0"/>
                <a:cs typeface="Courier New" panose="02070309020205020404" pitchFamily="49" charset="0"/>
              </a:rPr>
              <a:t>newcommit</a:t>
            </a:r>
            <a:r>
              <a:rPr lang="en-US" sz="800" dirty="0">
                <a:latin typeface="Courier New" panose="02070309020205020404" pitchFamily="49" charset="0"/>
                <a:cs typeface="Courier New" panose="02070309020205020404" pitchFamily="49" charset="0"/>
              </a:rPr>
              <a:t> on </a:t>
            </a:r>
            <a:r>
              <a:rPr lang="en-US" sz="800" dirty="0" err="1">
                <a:latin typeface="Courier New" panose="02070309020205020404" pitchFamily="49" charset="0"/>
                <a:cs typeface="Courier New" panose="02070309020205020404" pitchFamily="49" charset="0"/>
              </a:rPr>
              <a:t>greatidea</a:t>
            </a:r>
            <a:r>
              <a:rPr lang="en-US" sz="800" dirty="0">
                <a:latin typeface="Courier New" panose="02070309020205020404" pitchFamily="49" charset="0"/>
                <a:cs typeface="Courier New" panose="02070309020205020404" pitchFamily="49" charset="0"/>
              </a:rPr>
              <a:t> branch2</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i-am-remote c42129a </a:t>
            </a:r>
            <a:r>
              <a:rPr lang="en-US" sz="800" dirty="0" err="1">
                <a:latin typeface="Courier New" panose="02070309020205020404" pitchFamily="49" charset="0"/>
                <a:cs typeface="Courier New" panose="02070309020205020404" pitchFamily="49" charset="0"/>
              </a:rPr>
              <a:t>linux</a:t>
            </a:r>
            <a:r>
              <a:rPr lang="en-US" sz="800" dirty="0">
                <a:latin typeface="Courier New" panose="02070309020205020404" pitchFamily="49" charset="0"/>
                <a:cs typeface="Courier New" panose="02070309020205020404" pitchFamily="49" charset="0"/>
              </a:rPr>
              <a:t> test done on </a:t>
            </a:r>
            <a:r>
              <a:rPr lang="en-US" sz="800" dirty="0" err="1">
                <a:latin typeface="Courier New" panose="02070309020205020404" pitchFamily="49" charset="0"/>
                <a:cs typeface="Courier New" panose="02070309020205020404" pitchFamily="49" charset="0"/>
              </a:rPr>
              <a:t>testfile</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linux</a:t>
            </a:r>
            <a:r>
              <a:rPr lang="en-US" sz="800" dirty="0">
                <a:latin typeface="Courier New" panose="02070309020205020404" pitchFamily="49" charset="0"/>
                <a:cs typeface="Courier New" panose="02070309020205020404" pitchFamily="49" charset="0"/>
              </a:rPr>
              <a:t>       394e642 windows file changed</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a:t>
            </a:r>
            <a:r>
              <a:rPr lang="en-US" sz="800" dirty="0">
                <a:solidFill>
                  <a:srgbClr val="00B050"/>
                </a:solidFill>
                <a:latin typeface="Courier New" panose="02070309020205020404" pitchFamily="49" charset="0"/>
                <a:cs typeface="Courier New" panose="02070309020205020404" pitchFamily="49" charset="0"/>
              </a:rPr>
              <a:t>master</a:t>
            </a:r>
            <a:r>
              <a:rPr lang="en-US" sz="800" dirty="0">
                <a:latin typeface="Courier New" panose="02070309020205020404" pitchFamily="49" charset="0"/>
                <a:cs typeface="Courier New" panose="02070309020205020404" pitchFamily="49" charset="0"/>
              </a:rPr>
              <a:t>      ed78699 [</a:t>
            </a:r>
            <a:r>
              <a:rPr lang="en-US" sz="800" dirty="0">
                <a:solidFill>
                  <a:srgbClr val="FF0000"/>
                </a:solidFill>
                <a:latin typeface="Courier New" panose="02070309020205020404" pitchFamily="49" charset="0"/>
                <a:cs typeface="Courier New" panose="02070309020205020404" pitchFamily="49" charset="0"/>
              </a:rPr>
              <a:t>origin/master</a:t>
            </a:r>
            <a:r>
              <a:rPr lang="en-US" sz="800" dirty="0">
                <a:latin typeface="Courier New" panose="02070309020205020404" pitchFamily="49" charset="0"/>
                <a:cs typeface="Courier New" panose="02070309020205020404" pitchFamily="49" charset="0"/>
              </a:rPr>
              <a:t>: ahead 1] test for remote</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rel_1.2     ee66439 </a:t>
            </a:r>
            <a:r>
              <a:rPr lang="en-US" sz="800" dirty="0" err="1">
                <a:latin typeface="Courier New" panose="02070309020205020404" pitchFamily="49" charset="0"/>
                <a:cs typeface="Courier New" panose="02070309020205020404" pitchFamily="49" charset="0"/>
              </a:rPr>
              <a:t>newcommit</a:t>
            </a:r>
            <a:r>
              <a:rPr lang="en-US" sz="800" dirty="0">
                <a:latin typeface="Courier New" panose="02070309020205020404" pitchFamily="49" charset="0"/>
                <a:cs typeface="Courier New" panose="02070309020205020404" pitchFamily="49" charset="0"/>
              </a:rPr>
              <a:t> on rel1.2 branch2</a:t>
            </a:r>
          </a:p>
          <a:p>
            <a:pPr>
              <a:buClr>
                <a:schemeClr val="tx1"/>
              </a:buClr>
            </a:pPr>
            <a:r>
              <a:rPr lang="en-US" sz="1400" dirty="0">
                <a:solidFill>
                  <a:schemeClr val="tx1"/>
                </a:solidFill>
              </a:rPr>
              <a:t>In this example only master is tracking the remote branch from origin. This is the most common case.</a:t>
            </a:r>
          </a:p>
          <a:p>
            <a:pPr>
              <a:buClr>
                <a:schemeClr val="tx1"/>
              </a:buClr>
            </a:pPr>
            <a:endParaRPr lang="en-US" sz="1400" dirty="0">
              <a:solidFill>
                <a:schemeClr val="tx1"/>
              </a:solidFill>
            </a:endParaRPr>
          </a:p>
        </p:txBody>
      </p:sp>
    </p:spTree>
    <p:extLst>
      <p:ext uri="{BB962C8B-B14F-4D97-AF65-F5344CB8AC3E}">
        <p14:creationId xmlns:p14="http://schemas.microsoft.com/office/powerpoint/2010/main" val="37807216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of this training…</a:t>
            </a:r>
          </a:p>
        </p:txBody>
      </p:sp>
      <p:sp>
        <p:nvSpPr>
          <p:cNvPr id="5" name="Text Placeholder 4"/>
          <p:cNvSpPr>
            <a:spLocks noGrp="1"/>
          </p:cNvSpPr>
          <p:nvPr>
            <p:ph type="body" sz="quarter" idx="16"/>
          </p:nvPr>
        </p:nvSpPr>
        <p:spPr>
          <a:xfrm>
            <a:off x="423863" y="1087438"/>
            <a:ext cx="4032250" cy="3141662"/>
          </a:xfrm>
        </p:spPr>
        <p:txBody>
          <a:bodyPr/>
          <a:lstStyle/>
          <a:p>
            <a:pPr>
              <a:buClr>
                <a:schemeClr val="tx1"/>
              </a:buClr>
            </a:pPr>
            <a:r>
              <a:rPr lang="en-US" sz="1400" dirty="0">
                <a:solidFill>
                  <a:schemeClr val="tx1"/>
                </a:solidFill>
              </a:rPr>
              <a:t>GIT branching</a:t>
            </a:r>
          </a:p>
          <a:p>
            <a:pPr marL="342900" indent="-342900">
              <a:buClr>
                <a:schemeClr val="tx1"/>
              </a:buClr>
              <a:buFont typeface="Arial" panose="020B0604020202020204" pitchFamily="34" charset="0"/>
              <a:buChar char="•"/>
            </a:pPr>
            <a:r>
              <a:rPr lang="en-US" sz="1400" dirty="0">
                <a:solidFill>
                  <a:schemeClr val="tx1"/>
                </a:solidFill>
              </a:rPr>
              <a:t>What is branching?</a:t>
            </a:r>
          </a:p>
          <a:p>
            <a:pPr marL="342900" indent="-342900">
              <a:buClr>
                <a:schemeClr val="tx1"/>
              </a:buClr>
              <a:buFont typeface="Arial" panose="020B0604020202020204" pitchFamily="34" charset="0"/>
              <a:buChar char="•"/>
            </a:pPr>
            <a:r>
              <a:rPr lang="en-US" sz="1400" dirty="0">
                <a:solidFill>
                  <a:schemeClr val="tx1"/>
                </a:solidFill>
              </a:rPr>
              <a:t>Removing a branch and merge</a:t>
            </a:r>
          </a:p>
          <a:p>
            <a:pPr marL="342900" indent="-342900">
              <a:buClr>
                <a:schemeClr val="tx1"/>
              </a:buClr>
              <a:buFont typeface="Arial" panose="020B0604020202020204" pitchFamily="34" charset="0"/>
              <a:buChar char="•"/>
            </a:pPr>
            <a:r>
              <a:rPr lang="en-US" sz="1400" dirty="0">
                <a:solidFill>
                  <a:schemeClr val="tx1"/>
                </a:solidFill>
              </a:rPr>
              <a:t>Merge conflicts</a:t>
            </a:r>
          </a:p>
          <a:p>
            <a:pPr marL="342900" indent="-342900">
              <a:buClr>
                <a:schemeClr val="tx1"/>
              </a:buClr>
              <a:buFont typeface="Arial" panose="020B0604020202020204" pitchFamily="34" charset="0"/>
              <a:buChar char="•"/>
            </a:pPr>
            <a:r>
              <a:rPr lang="en-US" sz="1400" dirty="0">
                <a:solidFill>
                  <a:schemeClr val="tx1"/>
                </a:solidFill>
              </a:rPr>
              <a:t>Managing branches</a:t>
            </a:r>
          </a:p>
          <a:p>
            <a:pPr marL="342900" indent="-342900">
              <a:buClr>
                <a:schemeClr val="tx1"/>
              </a:buClr>
              <a:buFont typeface="Arial" panose="020B0604020202020204" pitchFamily="34" charset="0"/>
              <a:buChar char="•"/>
            </a:pPr>
            <a:r>
              <a:rPr lang="en-US" sz="1400" dirty="0">
                <a:solidFill>
                  <a:schemeClr val="tx1"/>
                </a:solidFill>
              </a:rPr>
              <a:t>Branching workflow</a:t>
            </a:r>
          </a:p>
          <a:p>
            <a:pPr marL="342900" indent="-342900">
              <a:buClr>
                <a:schemeClr val="tx1"/>
              </a:buClr>
              <a:buFont typeface="Arial" panose="020B0604020202020204" pitchFamily="34" charset="0"/>
              <a:buChar char="•"/>
            </a:pPr>
            <a:r>
              <a:rPr lang="en-US" sz="1400" dirty="0">
                <a:solidFill>
                  <a:schemeClr val="tx1"/>
                </a:solidFill>
              </a:rPr>
              <a:t>Remote branches</a:t>
            </a:r>
          </a:p>
          <a:p>
            <a:pPr marL="342900" indent="-342900">
              <a:buClr>
                <a:schemeClr val="tx1"/>
              </a:buClr>
              <a:buFont typeface="Arial" panose="020B0604020202020204" pitchFamily="34" charset="0"/>
              <a:buChar char="•"/>
            </a:pPr>
            <a:r>
              <a:rPr lang="en-US" sz="1400" dirty="0">
                <a:solidFill>
                  <a:schemeClr val="tx1"/>
                </a:solidFill>
              </a:rPr>
              <a:t>Rebase</a:t>
            </a:r>
          </a:p>
          <a:p>
            <a:pPr marL="342900" indent="-342900">
              <a:buClr>
                <a:schemeClr val="tx1"/>
              </a:buClr>
              <a:buFont typeface="Arial" panose="020B0604020202020204" pitchFamily="34" charset="0"/>
              <a:buChar char="•"/>
            </a:pPr>
            <a:r>
              <a:rPr lang="en-US" sz="1400" dirty="0">
                <a:solidFill>
                  <a:schemeClr val="tx1"/>
                </a:solidFill>
              </a:rPr>
              <a:t>Rebase vs. merge</a:t>
            </a:r>
          </a:p>
        </p:txBody>
      </p:sp>
      <p:sp>
        <p:nvSpPr>
          <p:cNvPr id="7" name="Text Placeholder 6"/>
          <p:cNvSpPr>
            <a:spLocks noGrp="1"/>
          </p:cNvSpPr>
          <p:nvPr>
            <p:ph type="body" sz="quarter" idx="17"/>
          </p:nvPr>
        </p:nvSpPr>
        <p:spPr/>
        <p:txBody>
          <a:bodyPr/>
          <a:lstStyle/>
          <a:p>
            <a:pPr marL="177800" indent="-177800">
              <a:buClr>
                <a:schemeClr val="tx1"/>
              </a:buClr>
            </a:pPr>
            <a:r>
              <a:rPr lang="en-US" sz="1400" dirty="0">
                <a:solidFill>
                  <a:schemeClr val="tx1"/>
                </a:solidFill>
              </a:rPr>
              <a:t>Hands on GIT!</a:t>
            </a:r>
          </a:p>
          <a:p>
            <a:pPr marL="285750" indent="-285750">
              <a:buClr>
                <a:schemeClr val="tx1"/>
              </a:buClr>
              <a:buFont typeface="Arial" panose="020B0604020202020204" pitchFamily="34" charset="0"/>
              <a:buChar char="•"/>
            </a:pPr>
            <a:r>
              <a:rPr lang="en-US" sz="1400" dirty="0">
                <a:solidFill>
                  <a:schemeClr val="tx1"/>
                </a:solidFill>
              </a:rPr>
              <a:t>Simple branching, merging and rebasing</a:t>
            </a:r>
          </a:p>
          <a:p>
            <a:pPr marL="285750" indent="-285750">
              <a:buClr>
                <a:schemeClr val="tx1"/>
              </a:buClr>
              <a:buFont typeface="Arial" panose="020B0604020202020204" pitchFamily="34" charset="0"/>
              <a:buChar char="•"/>
            </a:pPr>
            <a:r>
              <a:rPr lang="en-US" sz="1400" dirty="0">
                <a:solidFill>
                  <a:schemeClr val="tx1"/>
                </a:solidFill>
              </a:rPr>
              <a:t>Remote tracking</a:t>
            </a:r>
          </a:p>
        </p:txBody>
      </p:sp>
      <p:cxnSp>
        <p:nvCxnSpPr>
          <p:cNvPr id="9" name="Straight Connector 8"/>
          <p:cNvCxnSpPr/>
          <p:nvPr/>
        </p:nvCxnSpPr>
        <p:spPr>
          <a:xfrm>
            <a:off x="80513" y="4399472"/>
            <a:ext cx="8936966"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Remote branches</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778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Here an example with remote branch tracking: User A working on </a:t>
            </a:r>
            <a:r>
              <a:rPr lang="en-US" sz="1400" dirty="0" err="1">
                <a:solidFill>
                  <a:schemeClr val="tx1"/>
                </a:solidFill>
              </a:rPr>
              <a:t>linux</a:t>
            </a:r>
            <a:r>
              <a:rPr lang="en-US" sz="1400" dirty="0">
                <a:solidFill>
                  <a:schemeClr val="tx1"/>
                </a:solidFill>
              </a:rPr>
              <a:t> has a remote tracking branch:</a:t>
            </a:r>
          </a:p>
          <a:p>
            <a:pPr marL="0" indent="0">
              <a:buClr>
                <a:schemeClr val="tx1"/>
              </a:buClr>
              <a:buNone/>
            </a:pPr>
            <a:r>
              <a:rPr lang="en-US" sz="800" dirty="0">
                <a:latin typeface="Courier New" panose="02070309020205020404" pitchFamily="49" charset="0"/>
                <a:cs typeface="Courier New" panose="02070309020205020404" pitchFamily="49" charset="0"/>
              </a:rPr>
              <a:t>[</a:t>
            </a:r>
            <a:r>
              <a:rPr lang="en-US" sz="800" dirty="0">
                <a:solidFill>
                  <a:srgbClr val="00B050"/>
                </a:solidFill>
                <a:latin typeface="Courier New" panose="02070309020205020404" pitchFamily="49" charset="0"/>
                <a:cs typeface="Courier New" panose="02070309020205020404" pitchFamily="49" charset="0"/>
              </a:rPr>
              <a:t>sgeschwi@frmrssucc030</a:t>
            </a:r>
            <a:r>
              <a:rPr lang="en-US" sz="800" dirty="0">
                <a:latin typeface="Courier New" panose="02070309020205020404" pitchFamily="49" charset="0"/>
                <a:cs typeface="Courier New" panose="02070309020205020404" pitchFamily="49" charset="0"/>
              </a:rPr>
              <a:t>]:[</a:t>
            </a:r>
            <a:r>
              <a:rPr lang="en-US" sz="800" dirty="0">
                <a:solidFill>
                  <a:srgbClr val="7030A0"/>
                </a:solidFill>
                <a:latin typeface="Courier New" panose="02070309020205020404" pitchFamily="49" charset="0"/>
                <a:cs typeface="Courier New" panose="02070309020205020404" pitchFamily="49" charset="0"/>
              </a:rPr>
              <a:t>bash3.00</a:t>
            </a:r>
            <a:r>
              <a:rPr lang="en-US" sz="800" dirty="0">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a:t>
            </a:r>
            <a:r>
              <a:rPr lang="en-US" sz="800" dirty="0" err="1">
                <a:solidFill>
                  <a:srgbClr val="FF0000"/>
                </a:solidFill>
                <a:latin typeface="Courier New" panose="02070309020205020404" pitchFamily="49" charset="0"/>
                <a:cs typeface="Courier New" panose="02070309020205020404" pitchFamily="49" charset="0"/>
              </a:rPr>
              <a:t>sgeschwi_Test</a:t>
            </a:r>
            <a:r>
              <a:rPr lang="en-US" sz="800" dirty="0">
                <a:solidFill>
                  <a:srgbClr val="FF0000"/>
                </a:solidFill>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r>
              <a:rPr lang="en-US" sz="800" dirty="0">
                <a:solidFill>
                  <a:srgbClr val="0070C0"/>
                </a:solidFill>
                <a:latin typeface="Courier New" panose="02070309020205020404" pitchFamily="49" charset="0"/>
                <a:cs typeface="Courier New" panose="02070309020205020404" pitchFamily="49" charset="0"/>
              </a:rPr>
              <a:t>master</a:t>
            </a:r>
            <a:r>
              <a:rPr lang="en-US" sz="800" dirty="0">
                <a:latin typeface="Courier New" panose="02070309020205020404" pitchFamily="49" charset="0"/>
                <a:cs typeface="Courier New" panose="02070309020205020404" pitchFamily="49" charset="0"/>
              </a:rPr>
              <a:t>)</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$git branch –</a:t>
            </a:r>
            <a:r>
              <a:rPr lang="en-US" sz="800" dirty="0" err="1">
                <a:latin typeface="Courier New" panose="02070309020205020404" pitchFamily="49" charset="0"/>
                <a:cs typeface="Courier New" panose="02070309020205020404" pitchFamily="49" charset="0"/>
              </a:rPr>
              <a:t>vv</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a:t>
            </a:r>
            <a:r>
              <a:rPr lang="en-US" sz="800" dirty="0">
                <a:solidFill>
                  <a:srgbClr val="00B050"/>
                </a:solidFill>
                <a:latin typeface="Courier New" panose="02070309020205020404" pitchFamily="49" charset="0"/>
                <a:cs typeface="Courier New" panose="02070309020205020404" pitchFamily="49" charset="0"/>
              </a:rPr>
              <a:t>i-am-remote </a:t>
            </a:r>
            <a:r>
              <a:rPr lang="en-US" sz="800" dirty="0">
                <a:latin typeface="Courier New" panose="02070309020205020404" pitchFamily="49" charset="0"/>
                <a:cs typeface="Courier New" panose="02070309020205020404" pitchFamily="49" charset="0"/>
              </a:rPr>
              <a:t>c42129a [</a:t>
            </a:r>
            <a:r>
              <a:rPr lang="en-US" sz="800" dirty="0">
                <a:solidFill>
                  <a:schemeClr val="tx1"/>
                </a:solidFill>
                <a:latin typeface="Courier New" panose="02070309020205020404" pitchFamily="49" charset="0"/>
                <a:cs typeface="Courier New" panose="02070309020205020404" pitchFamily="49" charset="0"/>
              </a:rPr>
              <a:t>origin/i-am-remote</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linux</a:t>
            </a:r>
            <a:r>
              <a:rPr lang="en-US" sz="800" dirty="0">
                <a:latin typeface="Courier New" panose="02070309020205020404" pitchFamily="49" charset="0"/>
                <a:cs typeface="Courier New" panose="02070309020205020404" pitchFamily="49" charset="0"/>
              </a:rPr>
              <a:t> test done</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linux</a:t>
            </a:r>
            <a:r>
              <a:rPr lang="en-US" sz="800" dirty="0">
                <a:latin typeface="Courier New" panose="02070309020205020404" pitchFamily="49" charset="0"/>
                <a:cs typeface="Courier New" panose="02070309020205020404" pitchFamily="49" charset="0"/>
              </a:rPr>
              <a:t>       cf9f752 new commit to fetch</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master      e92d116 [</a:t>
            </a:r>
            <a:r>
              <a:rPr lang="en-US" sz="800" dirty="0">
                <a:solidFill>
                  <a:schemeClr val="tx1"/>
                </a:solidFill>
                <a:latin typeface="Courier New" panose="02070309020205020404" pitchFamily="49" charset="0"/>
                <a:cs typeface="Courier New" panose="02070309020205020404" pitchFamily="49" charset="0"/>
              </a:rPr>
              <a:t>origin/master</a:t>
            </a:r>
            <a:r>
              <a:rPr lang="en-US" sz="800" dirty="0">
                <a:latin typeface="Courier New" panose="02070309020205020404" pitchFamily="49" charset="0"/>
                <a:cs typeface="Courier New" panose="02070309020205020404" pitchFamily="49" charset="0"/>
              </a:rPr>
              <a:t>] new commit on master</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newbranch</a:t>
            </a:r>
            <a:r>
              <a:rPr lang="en-US" sz="800" dirty="0">
                <a:latin typeface="Courier New" panose="02070309020205020404" pitchFamily="49" charset="0"/>
                <a:cs typeface="Courier New" panose="02070309020205020404" pitchFamily="49" charset="0"/>
              </a:rPr>
              <a:t>   b20c4f8 removed bins</a:t>
            </a:r>
          </a:p>
          <a:p>
            <a:pPr>
              <a:buClr>
                <a:schemeClr val="tx1"/>
              </a:buClr>
            </a:pPr>
            <a:r>
              <a:rPr lang="en-US" sz="1400" dirty="0">
                <a:solidFill>
                  <a:schemeClr val="tx1"/>
                </a:solidFill>
              </a:rPr>
              <a:t>As the remote branch is selected, some changes are done and pushed to the server.</a:t>
            </a:r>
          </a:p>
          <a:p>
            <a:pPr>
              <a:buClr>
                <a:schemeClr val="tx1"/>
              </a:buClr>
            </a:pPr>
            <a:r>
              <a:rPr lang="en-US" sz="1400" dirty="0">
                <a:solidFill>
                  <a:schemeClr val="tx1"/>
                </a:solidFill>
              </a:rPr>
              <a:t>On the 2</a:t>
            </a:r>
            <a:r>
              <a:rPr lang="en-US" sz="1400" baseline="30000" dirty="0">
                <a:solidFill>
                  <a:schemeClr val="tx1"/>
                </a:solidFill>
              </a:rPr>
              <a:t>nd</a:t>
            </a:r>
            <a:r>
              <a:rPr lang="en-US" sz="1400" dirty="0">
                <a:solidFill>
                  <a:schemeClr val="tx1"/>
                </a:solidFill>
              </a:rPr>
              <a:t> client we need to setup the remote branch. Current status:</a:t>
            </a:r>
          </a:p>
          <a:p>
            <a:pPr marL="0" indent="0">
              <a:buClr>
                <a:schemeClr val="tx1"/>
              </a:buClr>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a:t>
            </a:r>
            <a:r>
              <a:rPr lang="en-US" sz="800" dirty="0" err="1">
                <a:solidFill>
                  <a:srgbClr val="FF0000"/>
                </a:solidFill>
                <a:latin typeface="Courier New" panose="02070309020205020404" pitchFamily="49" charset="0"/>
                <a:cs typeface="Courier New" panose="02070309020205020404" pitchFamily="49" charset="0"/>
              </a:rPr>
              <a:t>sgeschwi_Test</a:t>
            </a:r>
            <a:r>
              <a:rPr lang="en-US" sz="800" dirty="0">
                <a:solidFill>
                  <a:srgbClr val="FF0000"/>
                </a:solidFill>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r>
              <a:rPr lang="en-US" sz="800" dirty="0">
                <a:solidFill>
                  <a:srgbClr val="0070C0"/>
                </a:solidFill>
                <a:latin typeface="Courier New" panose="02070309020205020404" pitchFamily="49" charset="0"/>
                <a:cs typeface="Courier New" panose="02070309020205020404" pitchFamily="49" charset="0"/>
              </a:rPr>
              <a:t>master</a:t>
            </a:r>
            <a:r>
              <a:rPr lang="en-US" sz="800" dirty="0">
                <a:latin typeface="Courier New" panose="02070309020205020404" pitchFamily="49" charset="0"/>
                <a:cs typeface="Courier New" panose="02070309020205020404" pitchFamily="49" charset="0"/>
              </a:rPr>
              <a:t>)</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git branch –</a:t>
            </a:r>
            <a:r>
              <a:rPr lang="en-US" sz="800" dirty="0" err="1">
                <a:latin typeface="Courier New" panose="02070309020205020404" pitchFamily="49" charset="0"/>
                <a:cs typeface="Courier New" panose="02070309020205020404" pitchFamily="49" charset="0"/>
              </a:rPr>
              <a:t>vv</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greatidea</a:t>
            </a:r>
            <a:r>
              <a:rPr lang="en-US" sz="800" dirty="0">
                <a:latin typeface="Courier New" panose="02070309020205020404" pitchFamily="49" charset="0"/>
                <a:cs typeface="Courier New" panose="02070309020205020404" pitchFamily="49" charset="0"/>
              </a:rPr>
              <a:t> 0508007 </a:t>
            </a:r>
            <a:r>
              <a:rPr lang="en-US" sz="800" dirty="0" err="1">
                <a:latin typeface="Courier New" panose="02070309020205020404" pitchFamily="49" charset="0"/>
                <a:cs typeface="Courier New" panose="02070309020205020404" pitchFamily="49" charset="0"/>
              </a:rPr>
              <a:t>newcommit</a:t>
            </a:r>
            <a:r>
              <a:rPr lang="en-US" sz="800" dirty="0">
                <a:latin typeface="Courier New" panose="02070309020205020404" pitchFamily="49" charset="0"/>
                <a:cs typeface="Courier New" panose="02070309020205020404" pitchFamily="49" charset="0"/>
              </a:rPr>
              <a:t> on </a:t>
            </a:r>
            <a:r>
              <a:rPr lang="en-US" sz="800" dirty="0" err="1">
                <a:latin typeface="Courier New" panose="02070309020205020404" pitchFamily="49" charset="0"/>
                <a:cs typeface="Courier New" panose="02070309020205020404" pitchFamily="49" charset="0"/>
              </a:rPr>
              <a:t>greatidea</a:t>
            </a:r>
            <a:r>
              <a:rPr lang="en-US" sz="800" dirty="0">
                <a:latin typeface="Courier New" panose="02070309020205020404" pitchFamily="49" charset="0"/>
                <a:cs typeface="Courier New" panose="02070309020205020404" pitchFamily="49" charset="0"/>
              </a:rPr>
              <a:t> branch2</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linux</a:t>
            </a:r>
            <a:r>
              <a:rPr lang="en-US" sz="800" dirty="0">
                <a:latin typeface="Courier New" panose="02070309020205020404" pitchFamily="49" charset="0"/>
                <a:cs typeface="Courier New" panose="02070309020205020404" pitchFamily="49" charset="0"/>
              </a:rPr>
              <a:t>     394e642 windows file changed</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a:t>
            </a:r>
            <a:r>
              <a:rPr lang="en-US" sz="800" dirty="0">
                <a:solidFill>
                  <a:srgbClr val="00B050"/>
                </a:solidFill>
                <a:latin typeface="Courier New" panose="02070309020205020404" pitchFamily="49" charset="0"/>
                <a:cs typeface="Courier New" panose="02070309020205020404" pitchFamily="49" charset="0"/>
              </a:rPr>
              <a:t>master</a:t>
            </a:r>
            <a:r>
              <a:rPr lang="en-US" sz="800" dirty="0">
                <a:latin typeface="Courier New" panose="02070309020205020404" pitchFamily="49" charset="0"/>
                <a:cs typeface="Courier New" panose="02070309020205020404" pitchFamily="49" charset="0"/>
              </a:rPr>
              <a:t>    41bdb56 [</a:t>
            </a:r>
            <a:r>
              <a:rPr lang="en-US" sz="800" dirty="0">
                <a:solidFill>
                  <a:schemeClr val="tx1"/>
                </a:solidFill>
                <a:latin typeface="Courier New" panose="02070309020205020404" pitchFamily="49" charset="0"/>
                <a:cs typeface="Courier New" panose="02070309020205020404" pitchFamily="49" charset="0"/>
              </a:rPr>
              <a:t>origin/master</a:t>
            </a:r>
            <a:r>
              <a:rPr lang="en-US" sz="800" dirty="0">
                <a:latin typeface="Courier New" panose="02070309020205020404" pitchFamily="49" charset="0"/>
                <a:cs typeface="Courier New" panose="02070309020205020404" pitchFamily="49" charset="0"/>
              </a:rPr>
              <a:t>] Merge local branch</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rel_1.2   ee66439 </a:t>
            </a:r>
            <a:r>
              <a:rPr lang="en-US" sz="800" dirty="0" err="1">
                <a:latin typeface="Courier New" panose="02070309020205020404" pitchFamily="49" charset="0"/>
                <a:cs typeface="Courier New" panose="02070309020205020404" pitchFamily="49" charset="0"/>
              </a:rPr>
              <a:t>newcommit</a:t>
            </a:r>
            <a:r>
              <a:rPr lang="en-US" sz="800" dirty="0">
                <a:latin typeface="Courier New" panose="02070309020205020404" pitchFamily="49" charset="0"/>
                <a:cs typeface="Courier New" panose="02070309020205020404" pitchFamily="49" charset="0"/>
              </a:rPr>
              <a:t> on rel1.2 branch2</a:t>
            </a:r>
          </a:p>
          <a:p>
            <a:pPr>
              <a:buClr>
                <a:schemeClr val="tx1"/>
              </a:buClr>
            </a:pPr>
            <a:endParaRPr lang="en-US" sz="1400" dirty="0">
              <a:solidFill>
                <a:schemeClr val="tx1"/>
              </a:solidFill>
            </a:endParaRPr>
          </a:p>
          <a:p>
            <a:pPr>
              <a:buClr>
                <a:schemeClr val="tx1"/>
              </a:buClr>
            </a:pPr>
            <a:endParaRPr lang="en-US" sz="1400" dirty="0">
              <a:solidFill>
                <a:schemeClr val="tx1"/>
              </a:solidFill>
            </a:endParaRPr>
          </a:p>
          <a:p>
            <a:pPr marL="0" indent="0">
              <a:buClr>
                <a:schemeClr val="tx1"/>
              </a:buClr>
              <a:buNone/>
            </a:pPr>
            <a:endParaRPr lang="en-US" sz="1400" dirty="0">
              <a:solidFill>
                <a:schemeClr val="tx1"/>
              </a:solidFill>
            </a:endParaRPr>
          </a:p>
        </p:txBody>
      </p:sp>
      <p:sp>
        <p:nvSpPr>
          <p:cNvPr id="33" name="Text Placeholder 4"/>
          <p:cNvSpPr txBox="1">
            <a:spLocks/>
          </p:cNvSpPr>
          <p:nvPr/>
        </p:nvSpPr>
        <p:spPr>
          <a:xfrm>
            <a:off x="4735513" y="1087436"/>
            <a:ext cx="4032250" cy="33778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As there is no remote tracking branch or local branch existing, we can now create the remote tracking branch (make use of git remote show origin to see branches):</a:t>
            </a:r>
          </a:p>
          <a:p>
            <a:pPr marL="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latin typeface="Courier New" panose="02070309020205020404" pitchFamily="49" charset="0"/>
                <a:cs typeface="Courier New" panose="02070309020205020404" pitchFamily="49" charset="0"/>
              </a:rPr>
              <a:t> MINGW64 </a:t>
            </a:r>
            <a:r>
              <a:rPr lang="en-US" sz="800" dirty="0">
                <a:solidFill>
                  <a:srgbClr val="FF0000"/>
                </a:solidFill>
                <a:latin typeface="Courier New" panose="02070309020205020404" pitchFamily="49" charset="0"/>
                <a:cs typeface="Courier New" panose="02070309020205020404" pitchFamily="49" charset="0"/>
              </a:rPr>
              <a:t>~/</a:t>
            </a:r>
            <a:r>
              <a:rPr lang="en-US" sz="800" dirty="0" err="1">
                <a:solidFill>
                  <a:srgbClr val="FF0000"/>
                </a:solidFill>
                <a:latin typeface="Courier New" panose="02070309020205020404" pitchFamily="49" charset="0"/>
                <a:cs typeface="Courier New" panose="02070309020205020404" pitchFamily="49" charset="0"/>
              </a:rPr>
              <a:t>sgeschwi_Test</a:t>
            </a:r>
            <a:r>
              <a:rPr lang="en-US" sz="800" dirty="0">
                <a:solidFill>
                  <a:srgbClr val="FF0000"/>
                </a:solidFill>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r>
              <a:rPr lang="en-US" sz="800" dirty="0">
                <a:solidFill>
                  <a:srgbClr val="0070C0"/>
                </a:solidFill>
                <a:latin typeface="Courier New" panose="02070309020205020404" pitchFamily="49" charset="0"/>
                <a:cs typeface="Courier New" panose="02070309020205020404" pitchFamily="49" charset="0"/>
              </a:rPr>
              <a:t>master</a:t>
            </a:r>
            <a:r>
              <a:rPr lang="en-US" sz="800" dirty="0">
                <a:latin typeface="Courier New" panose="02070309020205020404" pitchFamily="49" charset="0"/>
                <a:cs typeface="Courier New" panose="02070309020205020404" pitchFamily="49" charset="0"/>
              </a:rPr>
              <a:t>)</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git checkout -b </a:t>
            </a:r>
            <a:r>
              <a:rPr lang="en-US" sz="800" dirty="0" err="1">
                <a:latin typeface="Courier New" panose="02070309020205020404" pitchFamily="49" charset="0"/>
                <a:cs typeface="Courier New" panose="02070309020205020404" pitchFamily="49" charset="0"/>
              </a:rPr>
              <a:t>testremote</a:t>
            </a:r>
            <a:r>
              <a:rPr lang="en-US" sz="800" dirty="0">
                <a:latin typeface="Courier New" panose="02070309020205020404" pitchFamily="49" charset="0"/>
                <a:cs typeface="Courier New" panose="02070309020205020404" pitchFamily="49" charset="0"/>
              </a:rPr>
              <a:t> origin/i-am-remote</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Branch </a:t>
            </a:r>
            <a:r>
              <a:rPr lang="en-US" sz="800" dirty="0" err="1">
                <a:latin typeface="Courier New" panose="02070309020205020404" pitchFamily="49" charset="0"/>
                <a:cs typeface="Courier New" panose="02070309020205020404" pitchFamily="49" charset="0"/>
              </a:rPr>
              <a:t>testremote</a:t>
            </a:r>
            <a:r>
              <a:rPr lang="en-US" sz="800" dirty="0">
                <a:latin typeface="Courier New" panose="02070309020205020404" pitchFamily="49" charset="0"/>
                <a:cs typeface="Courier New" panose="02070309020205020404" pitchFamily="49" charset="0"/>
              </a:rPr>
              <a:t> set up to track remote branch i-am-remote from origin.</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Switched to a new branch '</a:t>
            </a:r>
            <a:r>
              <a:rPr lang="en-US" sz="800" dirty="0" err="1">
                <a:latin typeface="Courier New" panose="02070309020205020404" pitchFamily="49" charset="0"/>
                <a:cs typeface="Courier New" panose="02070309020205020404" pitchFamily="49" charset="0"/>
              </a:rPr>
              <a:t>testremote</a:t>
            </a:r>
            <a:r>
              <a:rPr lang="en-US" sz="800" dirty="0">
                <a:latin typeface="Courier New" panose="02070309020205020404" pitchFamily="49" charset="0"/>
                <a:cs typeface="Courier New" panose="02070309020205020404" pitchFamily="49" charset="0"/>
              </a:rPr>
              <a:t>'</a:t>
            </a:r>
          </a:p>
          <a:p>
            <a:pPr marL="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latin typeface="Courier New" panose="02070309020205020404" pitchFamily="49" charset="0"/>
                <a:cs typeface="Courier New" panose="02070309020205020404" pitchFamily="49" charset="0"/>
              </a:rPr>
              <a:t> MINGW64 </a:t>
            </a:r>
            <a:r>
              <a:rPr lang="en-US" sz="800" dirty="0">
                <a:solidFill>
                  <a:srgbClr val="FF0000"/>
                </a:solidFill>
                <a:latin typeface="Courier New" panose="02070309020205020404" pitchFamily="49" charset="0"/>
                <a:cs typeface="Courier New" panose="02070309020205020404" pitchFamily="49" charset="0"/>
              </a:rPr>
              <a:t>~/</a:t>
            </a:r>
            <a:r>
              <a:rPr lang="en-US" sz="800" dirty="0" err="1">
                <a:solidFill>
                  <a:srgbClr val="FF0000"/>
                </a:solidFill>
                <a:latin typeface="Courier New" panose="02070309020205020404" pitchFamily="49" charset="0"/>
                <a:cs typeface="Courier New" panose="02070309020205020404" pitchFamily="49" charset="0"/>
              </a:rPr>
              <a:t>sgeschwi_Test</a:t>
            </a:r>
            <a:r>
              <a:rPr lang="en-US" sz="800" dirty="0">
                <a:solidFill>
                  <a:srgbClr val="FF0000"/>
                </a:solidFill>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a:t>
            </a:r>
            <a:r>
              <a:rPr lang="en-US" sz="800" dirty="0" err="1">
                <a:solidFill>
                  <a:srgbClr val="0070C0"/>
                </a:solidFill>
                <a:latin typeface="Courier New" panose="02070309020205020404" pitchFamily="49" charset="0"/>
                <a:cs typeface="Courier New" panose="02070309020205020404" pitchFamily="49" charset="0"/>
              </a:rPr>
              <a:t>testremote</a:t>
            </a:r>
            <a:r>
              <a:rPr lang="en-US" sz="800" dirty="0">
                <a:latin typeface="Courier New" panose="02070309020205020404" pitchFamily="49" charset="0"/>
                <a:cs typeface="Courier New" panose="02070309020205020404" pitchFamily="49" charset="0"/>
              </a:rPr>
              <a:t>)</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git branch –</a:t>
            </a:r>
            <a:r>
              <a:rPr lang="en-US" sz="800" dirty="0" err="1">
                <a:latin typeface="Courier New" panose="02070309020205020404" pitchFamily="49" charset="0"/>
                <a:cs typeface="Courier New" panose="02070309020205020404" pitchFamily="49" charset="0"/>
              </a:rPr>
              <a:t>vv</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greatidea</a:t>
            </a:r>
            <a:r>
              <a:rPr lang="en-US" sz="800" dirty="0">
                <a:latin typeface="Courier New" panose="02070309020205020404" pitchFamily="49" charset="0"/>
                <a:cs typeface="Courier New" panose="02070309020205020404" pitchFamily="49" charset="0"/>
              </a:rPr>
              <a:t>  0508007 </a:t>
            </a:r>
            <a:r>
              <a:rPr lang="en-US" sz="800" dirty="0" err="1">
                <a:latin typeface="Courier New" panose="02070309020205020404" pitchFamily="49" charset="0"/>
                <a:cs typeface="Courier New" panose="02070309020205020404" pitchFamily="49" charset="0"/>
              </a:rPr>
              <a:t>newcommit</a:t>
            </a:r>
            <a:r>
              <a:rPr lang="en-US" sz="800" dirty="0">
                <a:latin typeface="Courier New" panose="02070309020205020404" pitchFamily="49" charset="0"/>
                <a:cs typeface="Courier New" panose="02070309020205020404" pitchFamily="49" charset="0"/>
              </a:rPr>
              <a:t> on </a:t>
            </a:r>
            <a:r>
              <a:rPr lang="en-US" sz="800" dirty="0" err="1">
                <a:latin typeface="Courier New" panose="02070309020205020404" pitchFamily="49" charset="0"/>
                <a:cs typeface="Courier New" panose="02070309020205020404" pitchFamily="49" charset="0"/>
              </a:rPr>
              <a:t>greatidea</a:t>
            </a:r>
            <a:r>
              <a:rPr lang="en-US" sz="800" dirty="0">
                <a:latin typeface="Courier New" panose="02070309020205020404" pitchFamily="49" charset="0"/>
                <a:cs typeface="Courier New" panose="02070309020205020404" pitchFamily="49" charset="0"/>
              </a:rPr>
              <a:t> branch2</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linux</a:t>
            </a:r>
            <a:r>
              <a:rPr lang="en-US" sz="800" dirty="0">
                <a:latin typeface="Courier New" panose="02070309020205020404" pitchFamily="49" charset="0"/>
                <a:cs typeface="Courier New" panose="02070309020205020404" pitchFamily="49" charset="0"/>
              </a:rPr>
              <a:t>      394e642 windows file changed</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master     41bdb56 [</a:t>
            </a:r>
            <a:r>
              <a:rPr lang="en-US" sz="800" dirty="0">
                <a:solidFill>
                  <a:schemeClr val="tx1"/>
                </a:solidFill>
                <a:latin typeface="Courier New" panose="02070309020205020404" pitchFamily="49" charset="0"/>
                <a:cs typeface="Courier New" panose="02070309020205020404" pitchFamily="49" charset="0"/>
              </a:rPr>
              <a:t>origin/master</a:t>
            </a:r>
            <a:r>
              <a:rPr lang="en-US" sz="800" dirty="0">
                <a:latin typeface="Courier New" panose="02070309020205020404" pitchFamily="49" charset="0"/>
                <a:cs typeface="Courier New" panose="02070309020205020404" pitchFamily="49" charset="0"/>
              </a:rPr>
              <a:t>] Merge local branch</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rel_1.2    ee66439 </a:t>
            </a:r>
            <a:r>
              <a:rPr lang="en-US" sz="800" dirty="0" err="1">
                <a:latin typeface="Courier New" panose="02070309020205020404" pitchFamily="49" charset="0"/>
                <a:cs typeface="Courier New" panose="02070309020205020404" pitchFamily="49" charset="0"/>
              </a:rPr>
              <a:t>newcommit</a:t>
            </a:r>
            <a:r>
              <a:rPr lang="en-US" sz="800" dirty="0">
                <a:latin typeface="Courier New" panose="02070309020205020404" pitchFamily="49" charset="0"/>
                <a:cs typeface="Courier New" panose="02070309020205020404" pitchFamily="49" charset="0"/>
              </a:rPr>
              <a:t> on rel1.2 branch2</a:t>
            </a:r>
            <a:br>
              <a:rPr lang="en-US" sz="800" dirty="0">
                <a:latin typeface="Courier New" panose="02070309020205020404" pitchFamily="49" charset="0"/>
                <a:cs typeface="Courier New" panose="02070309020205020404" pitchFamily="49" charset="0"/>
              </a:rPr>
            </a:br>
            <a:r>
              <a:rPr lang="en-US" sz="800" dirty="0">
                <a:latin typeface="Courier New" panose="02070309020205020404" pitchFamily="49" charset="0"/>
                <a:cs typeface="Courier New" panose="02070309020205020404" pitchFamily="49" charset="0"/>
              </a:rPr>
              <a:t>* </a:t>
            </a:r>
            <a:r>
              <a:rPr lang="en-US" sz="800" dirty="0" err="1">
                <a:solidFill>
                  <a:srgbClr val="00B050"/>
                </a:solidFill>
                <a:latin typeface="Courier New" panose="02070309020205020404" pitchFamily="49" charset="0"/>
                <a:cs typeface="Courier New" panose="02070309020205020404" pitchFamily="49" charset="0"/>
              </a:rPr>
              <a:t>testremote</a:t>
            </a:r>
            <a:r>
              <a:rPr lang="en-US" sz="800" dirty="0">
                <a:solidFill>
                  <a:srgbClr val="00B050"/>
                </a:solidFill>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3a964cd [</a:t>
            </a:r>
            <a:r>
              <a:rPr lang="en-US" sz="800" dirty="0">
                <a:solidFill>
                  <a:schemeClr val="tx1"/>
                </a:solidFill>
                <a:latin typeface="Courier New" panose="02070309020205020404" pitchFamily="49" charset="0"/>
                <a:cs typeface="Courier New" panose="02070309020205020404" pitchFamily="49" charset="0"/>
              </a:rPr>
              <a:t>origin/i-am-remote</a:t>
            </a:r>
            <a:r>
              <a:rPr lang="en-US" sz="800" dirty="0">
                <a:latin typeface="Courier New" panose="02070309020205020404" pitchFamily="49" charset="0"/>
                <a:cs typeface="Courier New" panose="02070309020205020404" pitchFamily="49" charset="0"/>
              </a:rPr>
              <a:t>] test</a:t>
            </a:r>
            <a:endParaRPr lang="en-US" sz="1400" dirty="0">
              <a:solidFill>
                <a:schemeClr val="tx1"/>
              </a:solidFill>
            </a:endParaRPr>
          </a:p>
          <a:p>
            <a:pPr>
              <a:buClr>
                <a:schemeClr val="tx1"/>
              </a:buClr>
            </a:pPr>
            <a:r>
              <a:rPr lang="en-US" sz="1400" dirty="0">
                <a:solidFill>
                  <a:schemeClr val="tx1"/>
                </a:solidFill>
              </a:rPr>
              <a:t>With one command a new branch is created, tracking a remote branch and setting the new branch to start working on it.</a:t>
            </a:r>
          </a:p>
        </p:txBody>
      </p:sp>
    </p:spTree>
    <p:extLst>
      <p:ext uri="{BB962C8B-B14F-4D97-AF65-F5344CB8AC3E}">
        <p14:creationId xmlns:p14="http://schemas.microsoft.com/office/powerpoint/2010/main" val="407523876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Remote branches</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778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To keep remote tracking branches up to date, a user doesn’t need to pull always everything from the server.</a:t>
            </a:r>
          </a:p>
          <a:p>
            <a:pPr>
              <a:buClr>
                <a:schemeClr val="tx1"/>
              </a:buClr>
            </a:pPr>
            <a:r>
              <a:rPr lang="en-US" sz="1400" dirty="0">
                <a:solidFill>
                  <a:schemeClr val="tx1"/>
                </a:solidFill>
              </a:rPr>
              <a:t>The use of “git fetch” is very useful to keep your local repository up to date without modifying the current working directory.</a:t>
            </a:r>
          </a:p>
          <a:p>
            <a:pPr>
              <a:buClr>
                <a:schemeClr val="tx1"/>
              </a:buClr>
            </a:pPr>
            <a:r>
              <a:rPr lang="en-US" sz="1400" dirty="0">
                <a:solidFill>
                  <a:schemeClr val="tx1"/>
                </a:solidFill>
              </a:rPr>
              <a:t>While “git pull” is essentially a fetch followed by a merge, git fetch will retrieve data from remote repositories and the user then needs to merge the changes manually.</a:t>
            </a:r>
          </a:p>
          <a:p>
            <a:pPr>
              <a:buClr>
                <a:schemeClr val="tx1"/>
              </a:buClr>
            </a:pPr>
            <a:r>
              <a:rPr lang="en-US" sz="1400" dirty="0">
                <a:solidFill>
                  <a:schemeClr val="tx1"/>
                </a:solidFill>
              </a:rPr>
              <a:t>It is important to remember that remote branches and local branches will always need to be merged!</a:t>
            </a:r>
          </a:p>
        </p:txBody>
      </p:sp>
      <p:sp>
        <p:nvSpPr>
          <p:cNvPr id="33" name="Text Placeholder 4"/>
          <p:cNvSpPr txBox="1">
            <a:spLocks/>
          </p:cNvSpPr>
          <p:nvPr/>
        </p:nvSpPr>
        <p:spPr>
          <a:xfrm>
            <a:off x="4735513" y="1087436"/>
            <a:ext cx="4032250" cy="33778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Often short-life branches are used between small development groups. As a house keeping it is recommended to clean not only local branches but also remote branches.</a:t>
            </a:r>
          </a:p>
          <a:p>
            <a:pPr>
              <a:buClr>
                <a:schemeClr val="tx1"/>
              </a:buClr>
            </a:pPr>
            <a:r>
              <a:rPr lang="en-US" sz="1400" dirty="0">
                <a:solidFill>
                  <a:schemeClr val="tx1"/>
                </a:solidFill>
              </a:rPr>
              <a:t>If a collaborating team has merged all changes from their branch into master, the remote branch can be deleted as well without loosing information.</a:t>
            </a:r>
          </a:p>
          <a:p>
            <a:pPr marL="0" indent="0">
              <a:buClr>
                <a:schemeClr val="tx1"/>
              </a:buClr>
              <a:buNone/>
            </a:pPr>
            <a:r>
              <a:rPr lang="en-US" sz="1100" dirty="0">
                <a:solidFill>
                  <a:srgbClr val="000000"/>
                </a:solidFill>
                <a:latin typeface="Courier New" panose="02070309020205020404" pitchFamily="49" charset="0"/>
                <a:cs typeface="Courier New" panose="02070309020205020404" pitchFamily="49" charset="0"/>
              </a:rPr>
              <a:t>$ git push origin --delete &lt;remote-branch&gt;</a:t>
            </a:r>
            <a:endParaRPr lang="en-US" sz="1400" dirty="0">
              <a:solidFill>
                <a:schemeClr val="tx1"/>
              </a:solidFill>
            </a:endParaRPr>
          </a:p>
          <a:p>
            <a:pPr>
              <a:buClr>
                <a:schemeClr val="tx1"/>
              </a:buClr>
            </a:pPr>
            <a:r>
              <a:rPr lang="en-US" sz="1400" dirty="0">
                <a:solidFill>
                  <a:schemeClr val="tx1"/>
                </a:solidFill>
              </a:rPr>
              <a:t>All what that command does is to remove the reference from the server. The data will be kept there for a while. It is possible to recover from an accidentally deleted remote branch, if detected quickly.</a:t>
            </a:r>
          </a:p>
        </p:txBody>
      </p:sp>
    </p:spTree>
    <p:extLst>
      <p:ext uri="{BB962C8B-B14F-4D97-AF65-F5344CB8AC3E}">
        <p14:creationId xmlns:p14="http://schemas.microsoft.com/office/powerpoint/2010/main" val="58887642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Rebase</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778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As we looked already into merging within GIT now lets have a look at rebase.</a:t>
            </a:r>
          </a:p>
          <a:p>
            <a:pPr>
              <a:buClr>
                <a:schemeClr val="tx1"/>
              </a:buClr>
            </a:pPr>
            <a:r>
              <a:rPr lang="en-US" sz="1400" dirty="0">
                <a:solidFill>
                  <a:schemeClr val="tx1"/>
                </a:solidFill>
              </a:rPr>
              <a:t>It is another way to integrate changes from one branch into another.</a:t>
            </a:r>
          </a:p>
          <a:p>
            <a:pPr>
              <a:buClr>
                <a:schemeClr val="tx1"/>
              </a:buClr>
            </a:pPr>
            <a:r>
              <a:rPr lang="en-US" sz="1400" dirty="0">
                <a:solidFill>
                  <a:schemeClr val="tx1"/>
                </a:solidFill>
              </a:rPr>
              <a:t>There are very useful cases where rebase is to be used instead of merge.</a:t>
            </a:r>
          </a:p>
          <a:p>
            <a:pPr>
              <a:buClr>
                <a:schemeClr val="tx1"/>
              </a:buClr>
            </a:pPr>
            <a:r>
              <a:rPr lang="en-US" sz="1400" dirty="0">
                <a:solidFill>
                  <a:schemeClr val="tx1"/>
                </a:solidFill>
              </a:rPr>
              <a:t>There are also situations where a rebase isn’t supposed to be used.</a:t>
            </a:r>
          </a:p>
          <a:p>
            <a:pPr>
              <a:buClr>
                <a:schemeClr val="tx1"/>
              </a:buClr>
            </a:pPr>
            <a:r>
              <a:rPr lang="en-US" sz="1400" dirty="0">
                <a:solidFill>
                  <a:schemeClr val="tx1"/>
                </a:solidFill>
              </a:rPr>
              <a:t>In basic words, rebase is the opposite direction of merge.</a:t>
            </a:r>
          </a:p>
          <a:p>
            <a:pPr>
              <a:buClr>
                <a:schemeClr val="tx1"/>
              </a:buClr>
            </a:pPr>
            <a:r>
              <a:rPr lang="en-US" sz="1400" dirty="0">
                <a:solidFill>
                  <a:schemeClr val="tx1"/>
                </a:solidFill>
              </a:rPr>
              <a:t>Instead of merging the work on master, the changes on master can be replayed on a test branch and changes on the test branch will be added to the last commit</a:t>
            </a:r>
          </a:p>
        </p:txBody>
      </p:sp>
      <p:sp>
        <p:nvSpPr>
          <p:cNvPr id="7" name="Rectangle 6"/>
          <p:cNvSpPr/>
          <p:nvPr/>
        </p:nvSpPr>
        <p:spPr>
          <a:xfrm>
            <a:off x="5201403" y="1928324"/>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C0</a:t>
            </a:r>
          </a:p>
        </p:txBody>
      </p:sp>
      <p:sp>
        <p:nvSpPr>
          <p:cNvPr id="8" name="Rectangle 7"/>
          <p:cNvSpPr/>
          <p:nvPr/>
        </p:nvSpPr>
        <p:spPr>
          <a:xfrm>
            <a:off x="5853017" y="1928324"/>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a:t>
            </a:r>
          </a:p>
        </p:txBody>
      </p:sp>
      <p:sp>
        <p:nvSpPr>
          <p:cNvPr id="9" name="Down Arrow Callout 8"/>
          <p:cNvSpPr/>
          <p:nvPr/>
        </p:nvSpPr>
        <p:spPr>
          <a:xfrm>
            <a:off x="6927267" y="1565583"/>
            <a:ext cx="759457" cy="362741"/>
          </a:xfrm>
          <a:prstGeom prst="down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master</a:t>
            </a:r>
            <a:endParaRPr lang="en-US" dirty="0">
              <a:solidFill>
                <a:srgbClr val="000000"/>
              </a:solidFill>
            </a:endParaRPr>
          </a:p>
        </p:txBody>
      </p:sp>
      <p:cxnSp>
        <p:nvCxnSpPr>
          <p:cNvPr id="10" name="Straight Arrow Connector 9"/>
          <p:cNvCxnSpPr>
            <a:stCxn id="8" idx="1"/>
            <a:endCxn id="7" idx="3"/>
          </p:cNvCxnSpPr>
          <p:nvPr/>
        </p:nvCxnSpPr>
        <p:spPr>
          <a:xfrm flipH="1">
            <a:off x="5587273" y="2053982"/>
            <a:ext cx="265744"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Up Arrow Callout 10"/>
          <p:cNvSpPr/>
          <p:nvPr/>
        </p:nvSpPr>
        <p:spPr>
          <a:xfrm>
            <a:off x="6927267" y="2710176"/>
            <a:ext cx="777240" cy="353927"/>
          </a:xfrm>
          <a:prstGeom prst="up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test</a:t>
            </a:r>
          </a:p>
        </p:txBody>
      </p:sp>
      <p:sp>
        <p:nvSpPr>
          <p:cNvPr id="14" name="Rectangle 13"/>
          <p:cNvSpPr/>
          <p:nvPr/>
        </p:nvSpPr>
        <p:spPr>
          <a:xfrm>
            <a:off x="6489289" y="1928324"/>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C2</a:t>
            </a:r>
          </a:p>
        </p:txBody>
      </p:sp>
      <p:cxnSp>
        <p:nvCxnSpPr>
          <p:cNvPr id="15" name="Straight Arrow Connector 14"/>
          <p:cNvCxnSpPr>
            <a:stCxn id="14" idx="1"/>
            <a:endCxn id="8" idx="3"/>
          </p:cNvCxnSpPr>
          <p:nvPr/>
        </p:nvCxnSpPr>
        <p:spPr>
          <a:xfrm flipH="1">
            <a:off x="6238887" y="2053982"/>
            <a:ext cx="250402"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7122952" y="1928324"/>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C3</a:t>
            </a:r>
          </a:p>
        </p:txBody>
      </p:sp>
      <p:cxnSp>
        <p:nvCxnSpPr>
          <p:cNvPr id="40" name="Straight Arrow Connector 39"/>
          <p:cNvCxnSpPr>
            <a:stCxn id="39" idx="1"/>
            <a:endCxn id="14" idx="3"/>
          </p:cNvCxnSpPr>
          <p:nvPr/>
        </p:nvCxnSpPr>
        <p:spPr>
          <a:xfrm flipH="1">
            <a:off x="6875159" y="2053982"/>
            <a:ext cx="247793"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7122952" y="2458860"/>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C4</a:t>
            </a:r>
          </a:p>
        </p:txBody>
      </p:sp>
      <p:cxnSp>
        <p:nvCxnSpPr>
          <p:cNvPr id="44" name="Straight Arrow Connector 43"/>
          <p:cNvCxnSpPr>
            <a:stCxn id="43" idx="1"/>
            <a:endCxn id="14" idx="3"/>
          </p:cNvCxnSpPr>
          <p:nvPr/>
        </p:nvCxnSpPr>
        <p:spPr>
          <a:xfrm flipH="1" flipV="1">
            <a:off x="6875159" y="2053982"/>
            <a:ext cx="247793" cy="530536"/>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688878" y="3169462"/>
            <a:ext cx="3430719" cy="276999"/>
          </a:xfrm>
          <a:prstGeom prst="rect">
            <a:avLst/>
          </a:prstGeom>
          <a:noFill/>
        </p:spPr>
        <p:txBody>
          <a:bodyPr wrap="square" rtlCol="0">
            <a:spAutoFit/>
          </a:bodyPr>
          <a:lstStyle/>
          <a:p>
            <a:r>
              <a:rPr lang="en-US" sz="1200" dirty="0">
                <a:solidFill>
                  <a:srgbClr val="000000"/>
                </a:solidFill>
                <a:latin typeface="Courier New" panose="02070309020205020404" pitchFamily="49" charset="0"/>
                <a:cs typeface="Courier New" panose="02070309020205020404" pitchFamily="49" charset="0"/>
              </a:rPr>
              <a:t>$ git checkout test</a:t>
            </a:r>
          </a:p>
        </p:txBody>
      </p:sp>
      <p:sp>
        <p:nvSpPr>
          <p:cNvPr id="48" name="TextBox 47"/>
          <p:cNvSpPr txBox="1"/>
          <p:nvPr/>
        </p:nvSpPr>
        <p:spPr>
          <a:xfrm>
            <a:off x="4685778" y="3339598"/>
            <a:ext cx="3430719" cy="276999"/>
          </a:xfrm>
          <a:prstGeom prst="rect">
            <a:avLst/>
          </a:prstGeom>
          <a:noFill/>
        </p:spPr>
        <p:txBody>
          <a:bodyPr wrap="square" rtlCol="0">
            <a:spAutoFit/>
          </a:bodyPr>
          <a:lstStyle/>
          <a:p>
            <a:r>
              <a:rPr lang="en-US" sz="1200" dirty="0">
                <a:solidFill>
                  <a:srgbClr val="000000"/>
                </a:solidFill>
                <a:latin typeface="Courier New" panose="02070309020205020404" pitchFamily="49" charset="0"/>
                <a:cs typeface="Courier New" panose="02070309020205020404" pitchFamily="49" charset="0"/>
              </a:rPr>
              <a:t>$ git rebase master</a:t>
            </a:r>
          </a:p>
        </p:txBody>
      </p:sp>
      <p:cxnSp>
        <p:nvCxnSpPr>
          <p:cNvPr id="51" name="Straight Arrow Connector 50"/>
          <p:cNvCxnSpPr>
            <a:endCxn id="39" idx="3"/>
          </p:cNvCxnSpPr>
          <p:nvPr/>
        </p:nvCxnSpPr>
        <p:spPr>
          <a:xfrm flipH="1">
            <a:off x="7508822" y="2053982"/>
            <a:ext cx="195685"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40490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44"/>
                                        </p:tgtEl>
                                        <p:attrNameLst>
                                          <p:attrName>style.visibility</p:attrName>
                                        </p:attrNameLst>
                                      </p:cBhvr>
                                      <p:to>
                                        <p:strVal val="hidden"/>
                                      </p:to>
                                    </p:set>
                                  </p:childTnLst>
                                </p:cTn>
                              </p:par>
                              <p:par>
                                <p:cTn id="18" presetID="42" presetClass="path" presetSubtype="0" accel="50000" decel="50000" fill="hold" grpId="1" nodeType="withEffect">
                                  <p:stCondLst>
                                    <p:cond delay="0"/>
                                  </p:stCondLst>
                                  <p:childTnLst>
                                    <p:animMotion origin="layout" path="M 3.33333E-6 3.65545E-6 L 0.06406 -0.10312 " pathEditMode="relative" rAng="0" ptsTypes="AA">
                                      <p:cBhvr>
                                        <p:cTn id="19" dur="2000" fill="hold"/>
                                        <p:tgtEl>
                                          <p:spTgt spid="43"/>
                                        </p:tgtEl>
                                        <p:attrNameLst>
                                          <p:attrName>ppt_x</p:attrName>
                                          <p:attrName>ppt_y</p:attrName>
                                        </p:attrNameLst>
                                      </p:cBhvr>
                                      <p:rCtr x="3194" y="-5156"/>
                                    </p:animMotion>
                                  </p:childTnLst>
                                </p:cTn>
                              </p:par>
                              <p:par>
                                <p:cTn id="20" presetID="42" presetClass="entr" presetSubtype="0" fill="hold"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1000"/>
                                        <p:tgtEl>
                                          <p:spTgt spid="51"/>
                                        </p:tgtEl>
                                      </p:cBhvr>
                                    </p:animEffect>
                                    <p:anim calcmode="lin" valueType="num">
                                      <p:cBhvr>
                                        <p:cTn id="23" dur="1000" fill="hold"/>
                                        <p:tgtEl>
                                          <p:spTgt spid="51"/>
                                        </p:tgtEl>
                                        <p:attrNameLst>
                                          <p:attrName>ppt_x</p:attrName>
                                        </p:attrNameLst>
                                      </p:cBhvr>
                                      <p:tavLst>
                                        <p:tav tm="0">
                                          <p:val>
                                            <p:strVal val="#ppt_x"/>
                                          </p:val>
                                        </p:tav>
                                        <p:tav tm="100000">
                                          <p:val>
                                            <p:strVal val="#ppt_x"/>
                                          </p:val>
                                        </p:tav>
                                      </p:tavLst>
                                    </p:anim>
                                    <p:anim calcmode="lin" valueType="num">
                                      <p:cBhvr>
                                        <p:cTn id="24" dur="1000" fill="hold"/>
                                        <p:tgtEl>
                                          <p:spTgt spid="51"/>
                                        </p:tgtEl>
                                        <p:attrNameLst>
                                          <p:attrName>ppt_y</p:attrName>
                                        </p:attrNameLst>
                                      </p:cBhvr>
                                      <p:tavLst>
                                        <p:tav tm="0">
                                          <p:val>
                                            <p:strVal val="#ppt_y+.1"/>
                                          </p:val>
                                        </p:tav>
                                        <p:tav tm="100000">
                                          <p:val>
                                            <p:strVal val="#ppt_y"/>
                                          </p:val>
                                        </p:tav>
                                      </p:tavLst>
                                    </p:anim>
                                  </p:childTnLst>
                                </p:cTn>
                              </p:par>
                              <p:par>
                                <p:cTn id="25" presetID="42" presetClass="path" presetSubtype="0" accel="50000" decel="50000" fill="hold" grpId="1" nodeType="withEffect">
                                  <p:stCondLst>
                                    <p:cond delay="0"/>
                                  </p:stCondLst>
                                  <p:childTnLst>
                                    <p:animMotion origin="layout" path="M 3.33333E-6 3.57518E-6 L 0.06336 -0.10312 " pathEditMode="relative" rAng="0" ptsTypes="AA">
                                      <p:cBhvr>
                                        <p:cTn id="26" dur="2000" fill="hold"/>
                                        <p:tgtEl>
                                          <p:spTgt spid="11"/>
                                        </p:tgtEl>
                                        <p:attrNameLst>
                                          <p:attrName>ppt_x</p:attrName>
                                          <p:attrName>ppt_y</p:attrName>
                                        </p:attrNameLst>
                                      </p:cBhvr>
                                      <p:rCtr x="3160" y="-51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43" grpId="0" animBg="1"/>
      <p:bldP spid="4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Rebase</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778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Compared to a merge, the history is now “cleaner” since we have no merge commit.</a:t>
            </a:r>
          </a:p>
          <a:p>
            <a:pPr>
              <a:buClr>
                <a:schemeClr val="tx1"/>
              </a:buClr>
            </a:pPr>
            <a:r>
              <a:rPr lang="en-US" sz="1400" dirty="0">
                <a:solidFill>
                  <a:schemeClr val="tx1"/>
                </a:solidFill>
              </a:rPr>
              <a:t>Reviewing the “git log” will not reveal the branching changes but only serial changes.</a:t>
            </a:r>
          </a:p>
          <a:p>
            <a:pPr>
              <a:buClr>
                <a:schemeClr val="tx1"/>
              </a:buClr>
            </a:pPr>
            <a:r>
              <a:rPr lang="en-US" sz="1400" dirty="0">
                <a:solidFill>
                  <a:schemeClr val="tx1"/>
                </a:solidFill>
              </a:rPr>
              <a:t>This is useful to make sure the changes are clean integrated on master when pushed, since the master will need to only fast forward merge.</a:t>
            </a:r>
          </a:p>
          <a:p>
            <a:pPr>
              <a:buClr>
                <a:schemeClr val="tx1"/>
              </a:buClr>
            </a:pPr>
            <a:r>
              <a:rPr lang="en-US" sz="1400" dirty="0">
                <a:solidFill>
                  <a:schemeClr val="tx1"/>
                </a:solidFill>
              </a:rPr>
              <a:t>The major difference is that rebase rewrites the history of commits done on the local branch.</a:t>
            </a:r>
          </a:p>
          <a:p>
            <a:pPr>
              <a:buClr>
                <a:schemeClr val="tx1"/>
              </a:buClr>
            </a:pPr>
            <a:r>
              <a:rPr lang="en-US" sz="1400" dirty="0">
                <a:solidFill>
                  <a:schemeClr val="tx1"/>
                </a:solidFill>
              </a:rPr>
              <a:t>Rebasing replays changes from one line of work onto another in the order they were introduced, whereas merging takes the endpoints and merges them together.</a:t>
            </a:r>
          </a:p>
        </p:txBody>
      </p:sp>
      <p:sp>
        <p:nvSpPr>
          <p:cNvPr id="20" name="Text Placeholder 4"/>
          <p:cNvSpPr txBox="1">
            <a:spLocks/>
          </p:cNvSpPr>
          <p:nvPr/>
        </p:nvSpPr>
        <p:spPr>
          <a:xfrm>
            <a:off x="4728877" y="1087437"/>
            <a:ext cx="4032250" cy="33778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On the next slide will be an example of a more complex situation where rebase is used.</a:t>
            </a:r>
          </a:p>
          <a:p>
            <a:pPr>
              <a:buClr>
                <a:schemeClr val="tx1"/>
              </a:buClr>
            </a:pPr>
            <a:r>
              <a:rPr lang="en-US" sz="1400" dirty="0">
                <a:solidFill>
                  <a:schemeClr val="tx1"/>
                </a:solidFill>
              </a:rPr>
              <a:t>Assuming that work needs to be done on two branches below master.</a:t>
            </a:r>
          </a:p>
          <a:p>
            <a:pPr>
              <a:buClr>
                <a:schemeClr val="tx1"/>
              </a:buClr>
            </a:pPr>
            <a:r>
              <a:rPr lang="en-US" sz="1400" dirty="0">
                <a:solidFill>
                  <a:schemeClr val="tx1"/>
                </a:solidFill>
              </a:rPr>
              <a:t>One for the server functions and another one for client functions to address the server changes.</a:t>
            </a:r>
          </a:p>
          <a:p>
            <a:pPr>
              <a:buClr>
                <a:schemeClr val="tx1"/>
              </a:buClr>
            </a:pPr>
            <a:r>
              <a:rPr lang="en-US" sz="1400" dirty="0">
                <a:solidFill>
                  <a:schemeClr val="tx1"/>
                </a:solidFill>
              </a:rPr>
              <a:t>We assume that the client part is completed and tested while the server functions aren’t ready yet.</a:t>
            </a:r>
          </a:p>
          <a:p>
            <a:pPr>
              <a:buClr>
                <a:schemeClr val="tx1"/>
              </a:buClr>
            </a:pPr>
            <a:r>
              <a:rPr lang="en-US" sz="1400" dirty="0">
                <a:solidFill>
                  <a:schemeClr val="tx1"/>
                </a:solidFill>
              </a:rPr>
              <a:t>With the “git rebase –onto master server client” command the result will be interesting.</a:t>
            </a:r>
          </a:p>
        </p:txBody>
      </p:sp>
    </p:spTree>
    <p:extLst>
      <p:ext uri="{BB962C8B-B14F-4D97-AF65-F5344CB8AC3E}">
        <p14:creationId xmlns:p14="http://schemas.microsoft.com/office/powerpoint/2010/main" val="349782826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Rebase</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21977"/>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Original state:</a:t>
            </a:r>
          </a:p>
        </p:txBody>
      </p:sp>
      <p:sp>
        <p:nvSpPr>
          <p:cNvPr id="20" name="Text Placeholder 4"/>
          <p:cNvSpPr txBox="1">
            <a:spLocks/>
          </p:cNvSpPr>
          <p:nvPr/>
        </p:nvSpPr>
        <p:spPr>
          <a:xfrm>
            <a:off x="4728877" y="1087437"/>
            <a:ext cx="4032250" cy="266975"/>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After:</a:t>
            </a:r>
            <a:r>
              <a:rPr lang="en-US" sz="1000" dirty="0">
                <a:solidFill>
                  <a:schemeClr val="tx1"/>
                </a:solidFill>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 git rebase --onto master server client</a:t>
            </a:r>
            <a:endParaRPr lang="en-US" sz="1400" dirty="0">
              <a:solidFill>
                <a:schemeClr val="tx1"/>
              </a:solidFill>
              <a:latin typeface="Courier New" panose="02070309020205020404" pitchFamily="49" charset="0"/>
              <a:cs typeface="Courier New" panose="02070309020205020404" pitchFamily="49" charset="0"/>
            </a:endParaRPr>
          </a:p>
        </p:txBody>
      </p:sp>
      <p:sp>
        <p:nvSpPr>
          <p:cNvPr id="7" name="Rectangle 6"/>
          <p:cNvSpPr/>
          <p:nvPr/>
        </p:nvSpPr>
        <p:spPr>
          <a:xfrm>
            <a:off x="478149" y="1842218"/>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a:t>
            </a:r>
          </a:p>
        </p:txBody>
      </p:sp>
      <p:sp>
        <p:nvSpPr>
          <p:cNvPr id="8" name="Rectangle 7"/>
          <p:cNvSpPr/>
          <p:nvPr/>
        </p:nvSpPr>
        <p:spPr>
          <a:xfrm>
            <a:off x="1129763" y="1842218"/>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C2</a:t>
            </a:r>
          </a:p>
        </p:txBody>
      </p:sp>
      <p:cxnSp>
        <p:nvCxnSpPr>
          <p:cNvPr id="9" name="Straight Arrow Connector 8"/>
          <p:cNvCxnSpPr>
            <a:stCxn id="8" idx="1"/>
            <a:endCxn id="7" idx="3"/>
          </p:cNvCxnSpPr>
          <p:nvPr/>
        </p:nvCxnSpPr>
        <p:spPr>
          <a:xfrm flipH="1">
            <a:off x="864019" y="1967876"/>
            <a:ext cx="265744"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766258" y="2324071"/>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C3</a:t>
            </a:r>
          </a:p>
        </p:txBody>
      </p:sp>
      <p:cxnSp>
        <p:nvCxnSpPr>
          <p:cNvPr id="3" name="Straight Arrow Connector 2"/>
          <p:cNvCxnSpPr>
            <a:stCxn id="10" idx="1"/>
            <a:endCxn id="8" idx="3"/>
          </p:cNvCxnSpPr>
          <p:nvPr/>
        </p:nvCxnSpPr>
        <p:spPr>
          <a:xfrm flipH="1" flipV="1">
            <a:off x="1515633" y="1967876"/>
            <a:ext cx="250625" cy="481853"/>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439988" y="2324071"/>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C4</a:t>
            </a:r>
          </a:p>
        </p:txBody>
      </p:sp>
      <p:cxnSp>
        <p:nvCxnSpPr>
          <p:cNvPr id="5" name="Straight Arrow Connector 4"/>
          <p:cNvCxnSpPr>
            <a:stCxn id="13" idx="1"/>
            <a:endCxn id="10" idx="3"/>
          </p:cNvCxnSpPr>
          <p:nvPr/>
        </p:nvCxnSpPr>
        <p:spPr>
          <a:xfrm flipH="1">
            <a:off x="2152128" y="2449729"/>
            <a:ext cx="28786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1766258" y="1842218"/>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C5</a:t>
            </a:r>
          </a:p>
        </p:txBody>
      </p:sp>
      <p:cxnSp>
        <p:nvCxnSpPr>
          <p:cNvPr id="12" name="Straight Arrow Connector 11"/>
          <p:cNvCxnSpPr>
            <a:stCxn id="17" idx="1"/>
            <a:endCxn id="8" idx="3"/>
          </p:cNvCxnSpPr>
          <p:nvPr/>
        </p:nvCxnSpPr>
        <p:spPr>
          <a:xfrm flipH="1">
            <a:off x="1515633" y="1967876"/>
            <a:ext cx="250625"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2439988" y="1842218"/>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C6</a:t>
            </a:r>
          </a:p>
        </p:txBody>
      </p:sp>
      <p:cxnSp>
        <p:nvCxnSpPr>
          <p:cNvPr id="15" name="Straight Arrow Connector 14"/>
          <p:cNvCxnSpPr>
            <a:stCxn id="22" idx="1"/>
            <a:endCxn id="17" idx="3"/>
          </p:cNvCxnSpPr>
          <p:nvPr/>
        </p:nvCxnSpPr>
        <p:spPr>
          <a:xfrm flipH="1">
            <a:off x="2152128" y="1967876"/>
            <a:ext cx="28786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2439988" y="3028436"/>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C7</a:t>
            </a:r>
          </a:p>
        </p:txBody>
      </p:sp>
      <p:cxnSp>
        <p:nvCxnSpPr>
          <p:cNvPr id="18" name="Straight Arrow Connector 17"/>
          <p:cNvCxnSpPr>
            <a:stCxn id="23" idx="1"/>
            <a:endCxn id="10" idx="3"/>
          </p:cNvCxnSpPr>
          <p:nvPr/>
        </p:nvCxnSpPr>
        <p:spPr>
          <a:xfrm flipH="1" flipV="1">
            <a:off x="2152128" y="2449729"/>
            <a:ext cx="287860" cy="704365"/>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3063035" y="3028436"/>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C8</a:t>
            </a:r>
          </a:p>
        </p:txBody>
      </p:sp>
      <p:cxnSp>
        <p:nvCxnSpPr>
          <p:cNvPr id="25" name="Straight Arrow Connector 24"/>
          <p:cNvCxnSpPr>
            <a:stCxn id="27" idx="1"/>
            <a:endCxn id="23" idx="3"/>
          </p:cNvCxnSpPr>
          <p:nvPr/>
        </p:nvCxnSpPr>
        <p:spPr>
          <a:xfrm flipH="1">
            <a:off x="2825858" y="3154094"/>
            <a:ext cx="237177"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3063035" y="2324071"/>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C9</a:t>
            </a:r>
          </a:p>
        </p:txBody>
      </p:sp>
      <p:cxnSp>
        <p:nvCxnSpPr>
          <p:cNvPr id="28" name="Straight Arrow Connector 27"/>
          <p:cNvCxnSpPr>
            <a:stCxn id="30" idx="1"/>
            <a:endCxn id="13" idx="3"/>
          </p:cNvCxnSpPr>
          <p:nvPr/>
        </p:nvCxnSpPr>
        <p:spPr>
          <a:xfrm flipH="1">
            <a:off x="2825858" y="2449729"/>
            <a:ext cx="237177"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3" name="Down Arrow Callout 32"/>
          <p:cNvSpPr/>
          <p:nvPr/>
        </p:nvSpPr>
        <p:spPr>
          <a:xfrm>
            <a:off x="2253194" y="1470642"/>
            <a:ext cx="759457" cy="362741"/>
          </a:xfrm>
          <a:prstGeom prst="down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master</a:t>
            </a:r>
            <a:endParaRPr lang="en-US" dirty="0">
              <a:solidFill>
                <a:srgbClr val="000000"/>
              </a:solidFill>
            </a:endParaRPr>
          </a:p>
        </p:txBody>
      </p:sp>
      <p:sp>
        <p:nvSpPr>
          <p:cNvPr id="34" name="Up Arrow Callout 33"/>
          <p:cNvSpPr/>
          <p:nvPr/>
        </p:nvSpPr>
        <p:spPr>
          <a:xfrm>
            <a:off x="2867350" y="2575387"/>
            <a:ext cx="777240" cy="353927"/>
          </a:xfrm>
          <a:prstGeom prst="up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server</a:t>
            </a:r>
          </a:p>
        </p:txBody>
      </p:sp>
      <p:sp>
        <p:nvSpPr>
          <p:cNvPr id="35" name="Up Arrow Callout 34"/>
          <p:cNvSpPr/>
          <p:nvPr/>
        </p:nvSpPr>
        <p:spPr>
          <a:xfrm>
            <a:off x="2867350" y="3279752"/>
            <a:ext cx="777240" cy="353927"/>
          </a:xfrm>
          <a:prstGeom prst="up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client</a:t>
            </a:r>
          </a:p>
        </p:txBody>
      </p:sp>
      <p:sp>
        <p:nvSpPr>
          <p:cNvPr id="36" name="Rectangle 35"/>
          <p:cNvSpPr/>
          <p:nvPr/>
        </p:nvSpPr>
        <p:spPr>
          <a:xfrm>
            <a:off x="4955042" y="1842218"/>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a:t>
            </a:r>
          </a:p>
        </p:txBody>
      </p:sp>
      <p:sp>
        <p:nvSpPr>
          <p:cNvPr id="37" name="Rectangle 36"/>
          <p:cNvSpPr/>
          <p:nvPr/>
        </p:nvSpPr>
        <p:spPr>
          <a:xfrm>
            <a:off x="5606656" y="1842218"/>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C2</a:t>
            </a:r>
          </a:p>
        </p:txBody>
      </p:sp>
      <p:cxnSp>
        <p:nvCxnSpPr>
          <p:cNvPr id="38" name="Straight Arrow Connector 37"/>
          <p:cNvCxnSpPr>
            <a:stCxn id="37" idx="1"/>
            <a:endCxn id="36" idx="3"/>
          </p:cNvCxnSpPr>
          <p:nvPr/>
        </p:nvCxnSpPr>
        <p:spPr>
          <a:xfrm flipH="1">
            <a:off x="5340912" y="1967876"/>
            <a:ext cx="265744"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6243152" y="1833383"/>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C5</a:t>
            </a:r>
          </a:p>
        </p:txBody>
      </p:sp>
      <p:cxnSp>
        <p:nvCxnSpPr>
          <p:cNvPr id="40" name="Straight Arrow Connector 39"/>
          <p:cNvCxnSpPr>
            <a:stCxn id="39" idx="1"/>
          </p:cNvCxnSpPr>
          <p:nvPr/>
        </p:nvCxnSpPr>
        <p:spPr>
          <a:xfrm flipH="1">
            <a:off x="5992527" y="1959041"/>
            <a:ext cx="250625"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6916882" y="1833383"/>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C6</a:t>
            </a:r>
          </a:p>
        </p:txBody>
      </p:sp>
      <p:cxnSp>
        <p:nvCxnSpPr>
          <p:cNvPr id="42" name="Straight Arrow Connector 41"/>
          <p:cNvCxnSpPr>
            <a:stCxn id="41" idx="1"/>
            <a:endCxn id="39" idx="3"/>
          </p:cNvCxnSpPr>
          <p:nvPr/>
        </p:nvCxnSpPr>
        <p:spPr>
          <a:xfrm flipH="1">
            <a:off x="6629022" y="1959041"/>
            <a:ext cx="28786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Down Arrow Callout 42"/>
          <p:cNvSpPr/>
          <p:nvPr/>
        </p:nvSpPr>
        <p:spPr>
          <a:xfrm>
            <a:off x="6730088" y="1470642"/>
            <a:ext cx="759457" cy="362741"/>
          </a:xfrm>
          <a:prstGeom prst="down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master</a:t>
            </a:r>
            <a:endParaRPr lang="en-US" dirty="0">
              <a:solidFill>
                <a:srgbClr val="000000"/>
              </a:solidFill>
            </a:endParaRPr>
          </a:p>
        </p:txBody>
      </p:sp>
      <p:sp>
        <p:nvSpPr>
          <p:cNvPr id="44" name="Rectangle 43"/>
          <p:cNvSpPr/>
          <p:nvPr/>
        </p:nvSpPr>
        <p:spPr>
          <a:xfrm>
            <a:off x="6243152" y="2324071"/>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C3</a:t>
            </a:r>
          </a:p>
        </p:txBody>
      </p:sp>
      <p:cxnSp>
        <p:nvCxnSpPr>
          <p:cNvPr id="45" name="Straight Arrow Connector 44"/>
          <p:cNvCxnSpPr>
            <a:stCxn id="44" idx="1"/>
            <a:endCxn id="37" idx="3"/>
          </p:cNvCxnSpPr>
          <p:nvPr/>
        </p:nvCxnSpPr>
        <p:spPr>
          <a:xfrm flipH="1" flipV="1">
            <a:off x="5992526" y="1967876"/>
            <a:ext cx="250626" cy="481853"/>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6916882" y="2324071"/>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C4</a:t>
            </a:r>
          </a:p>
        </p:txBody>
      </p:sp>
      <p:cxnSp>
        <p:nvCxnSpPr>
          <p:cNvPr id="47" name="Straight Arrow Connector 46"/>
          <p:cNvCxnSpPr>
            <a:stCxn id="46" idx="1"/>
            <a:endCxn id="44" idx="3"/>
          </p:cNvCxnSpPr>
          <p:nvPr/>
        </p:nvCxnSpPr>
        <p:spPr>
          <a:xfrm flipH="1">
            <a:off x="6629022" y="2449729"/>
            <a:ext cx="28786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7522627" y="2324071"/>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C9</a:t>
            </a:r>
          </a:p>
        </p:txBody>
      </p:sp>
      <p:cxnSp>
        <p:nvCxnSpPr>
          <p:cNvPr id="51" name="Straight Arrow Connector 50"/>
          <p:cNvCxnSpPr>
            <a:stCxn id="50" idx="1"/>
            <a:endCxn id="46" idx="3"/>
          </p:cNvCxnSpPr>
          <p:nvPr/>
        </p:nvCxnSpPr>
        <p:spPr>
          <a:xfrm flipH="1">
            <a:off x="7302752" y="2449729"/>
            <a:ext cx="219875"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53" name="Up Arrow Callout 52"/>
          <p:cNvSpPr/>
          <p:nvPr/>
        </p:nvSpPr>
        <p:spPr>
          <a:xfrm>
            <a:off x="7326942" y="2571448"/>
            <a:ext cx="777240" cy="353927"/>
          </a:xfrm>
          <a:prstGeom prst="up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server</a:t>
            </a:r>
          </a:p>
        </p:txBody>
      </p:sp>
      <p:sp>
        <p:nvSpPr>
          <p:cNvPr id="54" name="Rectangle 53"/>
          <p:cNvSpPr/>
          <p:nvPr/>
        </p:nvSpPr>
        <p:spPr>
          <a:xfrm>
            <a:off x="6723947" y="3143165"/>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C7</a:t>
            </a:r>
          </a:p>
        </p:txBody>
      </p:sp>
      <p:cxnSp>
        <p:nvCxnSpPr>
          <p:cNvPr id="55" name="Straight Arrow Connector 54"/>
          <p:cNvCxnSpPr>
            <a:stCxn id="54" idx="1"/>
            <a:endCxn id="44" idx="2"/>
          </p:cNvCxnSpPr>
          <p:nvPr/>
        </p:nvCxnSpPr>
        <p:spPr>
          <a:xfrm flipH="1" flipV="1">
            <a:off x="6436087" y="2575387"/>
            <a:ext cx="287860" cy="693436"/>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7346994" y="3143165"/>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C8</a:t>
            </a:r>
          </a:p>
        </p:txBody>
      </p:sp>
      <p:cxnSp>
        <p:nvCxnSpPr>
          <p:cNvPr id="57" name="Straight Arrow Connector 56"/>
          <p:cNvCxnSpPr>
            <a:stCxn id="56" idx="1"/>
            <a:endCxn id="54" idx="3"/>
          </p:cNvCxnSpPr>
          <p:nvPr/>
        </p:nvCxnSpPr>
        <p:spPr>
          <a:xfrm flipH="1">
            <a:off x="7109817" y="3268823"/>
            <a:ext cx="237177"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58" name="Up Arrow Callout 57"/>
          <p:cNvSpPr/>
          <p:nvPr/>
        </p:nvSpPr>
        <p:spPr>
          <a:xfrm>
            <a:off x="7151309" y="3394481"/>
            <a:ext cx="777240" cy="353927"/>
          </a:xfrm>
          <a:prstGeom prst="up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client</a:t>
            </a:r>
          </a:p>
        </p:txBody>
      </p:sp>
      <p:cxnSp>
        <p:nvCxnSpPr>
          <p:cNvPr id="60" name="Straight Arrow Connector 59"/>
          <p:cNvCxnSpPr>
            <a:endCxn id="41" idx="3"/>
          </p:cNvCxnSpPr>
          <p:nvPr/>
        </p:nvCxnSpPr>
        <p:spPr>
          <a:xfrm flipH="1">
            <a:off x="7302752" y="1959041"/>
            <a:ext cx="228526"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4813300" y="3949700"/>
            <a:ext cx="3575050" cy="461665"/>
          </a:xfrm>
          <a:prstGeom prst="rect">
            <a:avLst/>
          </a:prstGeom>
          <a:noFill/>
        </p:spPr>
        <p:txBody>
          <a:bodyPr wrap="square" rtlCol="0">
            <a:spAutoFit/>
          </a:bodyPr>
          <a:lstStyle/>
          <a:p>
            <a:r>
              <a:rPr lang="en-US" sz="1400" dirty="0">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rPr>
              <a:t>One more step: </a:t>
            </a:r>
            <a:r>
              <a:rPr lang="en-US" sz="1000" dirty="0">
                <a:solidFill>
                  <a:schemeClr val="bg2"/>
                </a:solidFill>
                <a:latin typeface="Courier New" panose="02070309020205020404" pitchFamily="49" charset="0"/>
                <a:ea typeface="Nokia Pure Headline Extra Bold" panose="020B0904020202020204" pitchFamily="34" charset="0"/>
                <a:cs typeface="Courier New" panose="02070309020205020404" pitchFamily="49" charset="0"/>
              </a:rPr>
              <a:t>$ git checkout master</a:t>
            </a:r>
          </a:p>
          <a:p>
            <a:r>
              <a:rPr lang="en-US" sz="1000" dirty="0">
                <a:solidFill>
                  <a:schemeClr val="bg2"/>
                </a:solidFill>
                <a:latin typeface="Courier New" panose="02070309020205020404" pitchFamily="49" charset="0"/>
                <a:ea typeface="Nokia Pure Headline Extra Bold" panose="020B0904020202020204" pitchFamily="34" charset="0"/>
                <a:cs typeface="Courier New" panose="02070309020205020404" pitchFamily="49" charset="0"/>
              </a:rPr>
              <a:t>		     $ git merge client</a:t>
            </a:r>
          </a:p>
        </p:txBody>
      </p:sp>
    </p:spTree>
    <p:extLst>
      <p:ext uri="{BB962C8B-B14F-4D97-AF65-F5344CB8AC3E}">
        <p14:creationId xmlns:p14="http://schemas.microsoft.com/office/powerpoint/2010/main" val="32589868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1000"/>
                            </p:stCondLst>
                            <p:childTnLst>
                              <p:par>
                                <p:cTn id="24" presetID="1"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par>
                          <p:cTn id="40" fill="hold">
                            <p:stCondLst>
                              <p:cond delay="2500"/>
                            </p:stCondLst>
                            <p:childTnLst>
                              <p:par>
                                <p:cTn id="41" presetID="10" presetClass="entr" presetSubtype="0"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par>
                          <p:cTn id="47" fill="hold">
                            <p:stCondLst>
                              <p:cond delay="3000"/>
                            </p:stCondLst>
                            <p:childTnLst>
                              <p:par>
                                <p:cTn id="48" presetID="10" presetClass="entr" presetSubtype="0"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0"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par>
                          <p:cTn id="54" fill="hold">
                            <p:stCondLst>
                              <p:cond delay="3500"/>
                            </p:stCondLst>
                            <p:childTnLst>
                              <p:par>
                                <p:cTn id="55" presetID="1" presetClass="entr" presetSubtype="0" fill="hold" grpId="0" nodeType="after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par>
                          <p:cTn id="57" fill="hold">
                            <p:stCondLst>
                              <p:cond delay="3500"/>
                            </p:stCondLst>
                            <p:childTnLst>
                              <p:par>
                                <p:cTn id="58" presetID="10" presetClass="entr" presetSubtype="0"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1" nodeType="click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par>
                                <p:cTn id="71" presetID="1" presetClass="entr" presetSubtype="0" fill="hold" grpId="1" nodeType="with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grpId="0" nodeType="clickEffect">
                                  <p:stCondLst>
                                    <p:cond delay="0"/>
                                  </p:stCondLst>
                                  <p:childTnLst>
                                    <p:animMotion origin="layout" path="M -3.61111E-6 -3.82716E-6 L 0.08837 -0.25555 " pathEditMode="relative" rAng="0" ptsTypes="AA">
                                      <p:cBhvr>
                                        <p:cTn id="110" dur="2000" fill="hold"/>
                                        <p:tgtEl>
                                          <p:spTgt spid="54"/>
                                        </p:tgtEl>
                                        <p:attrNameLst>
                                          <p:attrName>ppt_x</p:attrName>
                                          <p:attrName>ppt_y</p:attrName>
                                        </p:attrNameLst>
                                      </p:cBhvr>
                                      <p:rCtr x="4410" y="-12778"/>
                                    </p:animMotion>
                                  </p:childTnLst>
                                </p:cTn>
                              </p:par>
                              <p:par>
                                <p:cTn id="111" presetID="42" presetClass="path" presetSubtype="0" accel="50000" decel="50000" fill="hold" nodeType="withEffect">
                                  <p:stCondLst>
                                    <p:cond delay="0"/>
                                  </p:stCondLst>
                                  <p:childTnLst>
                                    <p:animMotion origin="layout" path="M -1.38889E-6 -3.82716E-6 L 0.0875 -0.2537 " pathEditMode="relative" rAng="0" ptsTypes="AA">
                                      <p:cBhvr>
                                        <p:cTn id="112" dur="2000" fill="hold"/>
                                        <p:tgtEl>
                                          <p:spTgt spid="57"/>
                                        </p:tgtEl>
                                        <p:attrNameLst>
                                          <p:attrName>ppt_x</p:attrName>
                                          <p:attrName>ppt_y</p:attrName>
                                        </p:attrNameLst>
                                      </p:cBhvr>
                                      <p:rCtr x="4375" y="-12685"/>
                                    </p:animMotion>
                                  </p:childTnLst>
                                </p:cTn>
                              </p:par>
                              <p:par>
                                <p:cTn id="113" presetID="42" presetClass="path" presetSubtype="0" accel="50000" decel="50000" fill="hold" grpId="0" nodeType="withEffect">
                                  <p:stCondLst>
                                    <p:cond delay="0"/>
                                  </p:stCondLst>
                                  <p:childTnLst>
                                    <p:animMotion origin="layout" path="M 8.33333E-7 -3.82716E-6 L 0.08733 -0.25185 " pathEditMode="relative" rAng="0" ptsTypes="AA">
                                      <p:cBhvr>
                                        <p:cTn id="114" dur="2000" fill="hold"/>
                                        <p:tgtEl>
                                          <p:spTgt spid="56"/>
                                        </p:tgtEl>
                                        <p:attrNameLst>
                                          <p:attrName>ppt_x</p:attrName>
                                          <p:attrName>ppt_y</p:attrName>
                                        </p:attrNameLst>
                                      </p:cBhvr>
                                      <p:rCtr x="4358" y="-12593"/>
                                    </p:animMotion>
                                  </p:childTnLst>
                                </p:cTn>
                              </p:par>
                              <p:par>
                                <p:cTn id="115" presetID="42" presetClass="path" presetSubtype="0" accel="50000" decel="50000" fill="hold" grpId="0" nodeType="withEffect">
                                  <p:stCondLst>
                                    <p:cond delay="0"/>
                                  </p:stCondLst>
                                  <p:childTnLst>
                                    <p:animMotion origin="layout" path="M 8.33333E-7 4.19753E-6 L 0.08733 -0.24939 " pathEditMode="relative" rAng="0" ptsTypes="AA">
                                      <p:cBhvr>
                                        <p:cTn id="116" dur="2000" fill="hold"/>
                                        <p:tgtEl>
                                          <p:spTgt spid="58"/>
                                        </p:tgtEl>
                                        <p:attrNameLst>
                                          <p:attrName>ppt_x</p:attrName>
                                          <p:attrName>ppt_y</p:attrName>
                                        </p:attrNameLst>
                                      </p:cBhvr>
                                      <p:rCtr x="4358" y="-12469"/>
                                    </p:animMotion>
                                  </p:childTnLst>
                                </p:cTn>
                              </p:par>
                              <p:par>
                                <p:cTn id="117" presetID="1" presetClass="exit" presetSubtype="0" fill="hold" nodeType="withEffect">
                                  <p:stCondLst>
                                    <p:cond delay="0"/>
                                  </p:stCondLst>
                                  <p:childTnLst>
                                    <p:set>
                                      <p:cBhvr>
                                        <p:cTn id="118" dur="1" fill="hold">
                                          <p:stCondLst>
                                            <p:cond delay="0"/>
                                          </p:stCondLst>
                                        </p:cTn>
                                        <p:tgtEl>
                                          <p:spTgt spid="55"/>
                                        </p:tgtEl>
                                        <p:attrNameLst>
                                          <p:attrName>style.visibility</p:attrName>
                                        </p:attrNameLst>
                                      </p:cBhvr>
                                      <p:to>
                                        <p:strVal val="hidden"/>
                                      </p:to>
                                    </p:set>
                                  </p:childTnLst>
                                </p:cTn>
                              </p:par>
                              <p:par>
                                <p:cTn id="119" presetID="1" presetClass="entr" presetSubtype="0"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fade">
                                      <p:cBhvr>
                                        <p:cTn id="125" dur="500"/>
                                        <p:tgtEl>
                                          <p:spTgt spid="59"/>
                                        </p:tgtEl>
                                      </p:cBhvr>
                                    </p:animEffect>
                                  </p:childTnLst>
                                </p:cTn>
                              </p:par>
                            </p:childTnLst>
                          </p:cTn>
                        </p:par>
                        <p:par>
                          <p:cTn id="126" fill="hold">
                            <p:stCondLst>
                              <p:cond delay="500"/>
                            </p:stCondLst>
                            <p:childTnLst>
                              <p:par>
                                <p:cTn id="127" presetID="42" presetClass="path" presetSubtype="0" accel="50000" decel="50000" fill="hold" grpId="0" nodeType="afterEffect">
                                  <p:stCondLst>
                                    <p:cond delay="0"/>
                                  </p:stCondLst>
                                  <p:childTnLst>
                                    <p:animMotion origin="layout" path="M -5.55556E-7 2.34568E-6 L 0.13542 -0.00062 " pathEditMode="relative" rAng="0" ptsTypes="AA">
                                      <p:cBhvr>
                                        <p:cTn id="128" dur="2000" fill="hold"/>
                                        <p:tgtEl>
                                          <p:spTgt spid="43"/>
                                        </p:tgtEl>
                                        <p:attrNameLst>
                                          <p:attrName>ppt_x</p:attrName>
                                          <p:attrName>ppt_y</p:attrName>
                                        </p:attrNameLst>
                                      </p:cBhvr>
                                      <p:rCtr x="6771"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0" grpId="0" animBg="1"/>
      <p:bldP spid="13" grpId="0" animBg="1"/>
      <p:bldP spid="17" grpId="0" animBg="1"/>
      <p:bldP spid="22" grpId="0" animBg="1"/>
      <p:bldP spid="23" grpId="0" animBg="1"/>
      <p:bldP spid="27" grpId="0" animBg="1"/>
      <p:bldP spid="30" grpId="0" animBg="1"/>
      <p:bldP spid="33" grpId="0" animBg="1"/>
      <p:bldP spid="34" grpId="0" animBg="1"/>
      <p:bldP spid="35" grpId="0" animBg="1"/>
      <p:bldP spid="36" grpId="0" animBg="1"/>
      <p:bldP spid="37" grpId="0" animBg="1"/>
      <p:bldP spid="39" grpId="0" animBg="1"/>
      <p:bldP spid="41" grpId="0" animBg="1"/>
      <p:bldP spid="43" grpId="0" animBg="1"/>
      <p:bldP spid="43" grpId="1" animBg="1"/>
      <p:bldP spid="44" grpId="0" animBg="1"/>
      <p:bldP spid="46" grpId="0" animBg="1"/>
      <p:bldP spid="50" grpId="0" animBg="1"/>
      <p:bldP spid="53" grpId="0" animBg="1"/>
      <p:bldP spid="54" grpId="0" animBg="1"/>
      <p:bldP spid="54" grpId="1" animBg="1"/>
      <p:bldP spid="56" grpId="0" animBg="1"/>
      <p:bldP spid="56" grpId="1" animBg="1"/>
      <p:bldP spid="58" grpId="0" animBg="1"/>
      <p:bldP spid="58" grpId="1" animBg="1"/>
      <p:bldP spid="5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Rebase</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After thorough testing on the server branch, changes are agreed to be integrated into master branch.</a:t>
            </a:r>
          </a:p>
          <a:p>
            <a:pPr>
              <a:buClr>
                <a:schemeClr val="tx1"/>
              </a:buClr>
            </a:pPr>
            <a:r>
              <a:rPr lang="en-US" sz="1400" dirty="0">
                <a:solidFill>
                  <a:schemeClr val="tx1"/>
                </a:solidFill>
              </a:rPr>
              <a:t>To keep the history clean, a rebase is started:</a:t>
            </a:r>
          </a:p>
          <a:p>
            <a:pPr marL="0" indent="0">
              <a:buClr>
                <a:schemeClr val="tx1"/>
              </a:buClr>
              <a:buNone/>
            </a:pPr>
            <a:r>
              <a:rPr lang="en-US" sz="1100" dirty="0">
                <a:solidFill>
                  <a:srgbClr val="000000"/>
                </a:solidFill>
                <a:latin typeface="Courier New" panose="02070309020205020404" pitchFamily="49" charset="0"/>
                <a:cs typeface="Courier New" panose="02070309020205020404" pitchFamily="49" charset="0"/>
              </a:rPr>
              <a:t>$ git rebase master server</a:t>
            </a:r>
          </a:p>
          <a:p>
            <a:pPr>
              <a:buClr>
                <a:schemeClr val="tx1"/>
              </a:buClr>
            </a:pPr>
            <a:r>
              <a:rPr lang="en-US" sz="1400" dirty="0">
                <a:solidFill>
                  <a:schemeClr val="tx1"/>
                </a:solidFill>
              </a:rPr>
              <a:t>This command allows the user to do the rebase without checking out the branch “server” first.</a:t>
            </a:r>
          </a:p>
          <a:p>
            <a:pPr>
              <a:buClr>
                <a:schemeClr val="tx1"/>
              </a:buClr>
            </a:pPr>
            <a:r>
              <a:rPr lang="en-US" sz="1400" dirty="0">
                <a:solidFill>
                  <a:schemeClr val="tx1"/>
                </a:solidFill>
              </a:rPr>
              <a:t>It will checkout the topic branch “server” and replays the commits on top of master.</a:t>
            </a:r>
          </a:p>
        </p:txBody>
      </p:sp>
      <p:sp>
        <p:nvSpPr>
          <p:cNvPr id="20" name="Text Placeholder 4"/>
          <p:cNvSpPr txBox="1">
            <a:spLocks/>
          </p:cNvSpPr>
          <p:nvPr/>
        </p:nvSpPr>
        <p:spPr>
          <a:xfrm>
            <a:off x="4728877" y="890587"/>
            <a:ext cx="4032250" cy="266975"/>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Clr>
                <a:schemeClr val="tx1"/>
              </a:buClr>
              <a:buFont typeface="+mj-lt"/>
              <a:buAutoNum type="arabicPeriod"/>
            </a:pPr>
            <a:r>
              <a:rPr lang="en-US" sz="1400" dirty="0">
                <a:solidFill>
                  <a:schemeClr val="tx1"/>
                </a:solidFill>
              </a:rPr>
              <a:t>Add server branch changes to master</a:t>
            </a:r>
          </a:p>
          <a:p>
            <a:pPr marL="342900" indent="-342900">
              <a:buClr>
                <a:schemeClr val="tx1"/>
              </a:buClr>
              <a:buFont typeface="+mj-lt"/>
              <a:buAutoNum type="arabicPeriod"/>
            </a:pPr>
            <a:endParaRPr lang="en-US" sz="1400" dirty="0">
              <a:solidFill>
                <a:schemeClr val="tx1"/>
              </a:solidFill>
              <a:latin typeface="Courier New" panose="02070309020205020404" pitchFamily="49" charset="0"/>
              <a:cs typeface="Courier New" panose="02070309020205020404" pitchFamily="49" charset="0"/>
            </a:endParaRPr>
          </a:p>
          <a:p>
            <a:pPr marL="342900" indent="-342900">
              <a:buClr>
                <a:schemeClr val="tx1"/>
              </a:buClr>
              <a:buFont typeface="+mj-lt"/>
              <a:buAutoNum type="arabicPeriod"/>
            </a:pPr>
            <a:endParaRPr lang="en-US" sz="1400" dirty="0">
              <a:solidFill>
                <a:schemeClr val="tx1"/>
              </a:solidFill>
              <a:latin typeface="Courier New" panose="02070309020205020404" pitchFamily="49" charset="0"/>
              <a:cs typeface="Courier New" panose="02070309020205020404" pitchFamily="49" charset="0"/>
            </a:endParaRPr>
          </a:p>
          <a:p>
            <a:pPr marL="342900" indent="-342900">
              <a:buClr>
                <a:schemeClr val="tx1"/>
              </a:buClr>
              <a:buFont typeface="+mj-lt"/>
              <a:buAutoNum type="arabicPeriod"/>
            </a:pPr>
            <a:endParaRPr lang="en-US" sz="1400" dirty="0">
              <a:solidFill>
                <a:schemeClr val="tx1"/>
              </a:solidFill>
              <a:latin typeface="Courier New" panose="02070309020205020404" pitchFamily="49" charset="0"/>
              <a:cs typeface="Courier New" panose="02070309020205020404" pitchFamily="49" charset="0"/>
            </a:endParaRPr>
          </a:p>
          <a:p>
            <a:pPr marL="342900" indent="-342900">
              <a:buClr>
                <a:schemeClr val="tx1"/>
              </a:buClr>
              <a:buFont typeface="+mj-lt"/>
              <a:buAutoNum type="arabicPeriod"/>
            </a:pPr>
            <a:endParaRPr lang="en-US" sz="1400" dirty="0">
              <a:solidFill>
                <a:schemeClr val="tx1"/>
              </a:solidFill>
              <a:latin typeface="Courier New" panose="02070309020205020404" pitchFamily="49" charset="0"/>
              <a:cs typeface="Courier New" panose="02070309020205020404" pitchFamily="49" charset="0"/>
            </a:endParaRPr>
          </a:p>
          <a:p>
            <a:pPr marL="342900" indent="-342900">
              <a:buClr>
                <a:schemeClr val="tx1"/>
              </a:buClr>
              <a:buFont typeface="+mj-lt"/>
              <a:buAutoNum type="arabicPeriod"/>
            </a:pPr>
            <a:endParaRPr lang="en-US" sz="1400" dirty="0">
              <a:solidFill>
                <a:schemeClr val="tx1"/>
              </a:solidFill>
              <a:latin typeface="Courier New" panose="02070309020205020404" pitchFamily="49" charset="0"/>
              <a:cs typeface="Courier New" panose="02070309020205020404" pitchFamily="49" charset="0"/>
            </a:endParaRPr>
          </a:p>
          <a:p>
            <a:pPr marL="342900" indent="-342900">
              <a:buClr>
                <a:schemeClr val="tx1"/>
              </a:buClr>
              <a:buFont typeface="+mj-lt"/>
              <a:buAutoNum type="arabicPeriod"/>
            </a:pPr>
            <a:r>
              <a:rPr lang="en-US" sz="1400" dirty="0">
                <a:solidFill>
                  <a:schemeClr val="tx1"/>
                </a:solidFill>
              </a:rPr>
              <a:t>Now merge master to server to move HEAD forward to C9 commit:</a:t>
            </a:r>
          </a:p>
          <a:p>
            <a:pPr marL="0" indent="0">
              <a:buClr>
                <a:schemeClr val="tx1"/>
              </a:buClr>
              <a:buNone/>
            </a:pPr>
            <a:r>
              <a:rPr lang="en-US" sz="1400" dirty="0">
                <a:solidFill>
                  <a:srgbClr val="000000"/>
                </a:solidFill>
                <a:latin typeface="Courier New" panose="02070309020205020404" pitchFamily="49" charset="0"/>
                <a:cs typeface="Courier New" panose="02070309020205020404" pitchFamily="49" charset="0"/>
              </a:rPr>
              <a:t>$ git checkout master</a:t>
            </a:r>
          </a:p>
          <a:p>
            <a:pPr marL="0" indent="0">
              <a:buClr>
                <a:schemeClr val="tx1"/>
              </a:buClr>
              <a:buNone/>
            </a:pPr>
            <a:r>
              <a:rPr lang="en-US" sz="1400" dirty="0">
                <a:solidFill>
                  <a:srgbClr val="000000"/>
                </a:solidFill>
                <a:latin typeface="Courier New" panose="02070309020205020404" pitchFamily="49" charset="0"/>
                <a:cs typeface="Courier New" panose="02070309020205020404" pitchFamily="49" charset="0"/>
              </a:rPr>
              <a:t>$ git merge server</a:t>
            </a:r>
          </a:p>
          <a:p>
            <a:pPr marL="342900" indent="-342900">
              <a:buClr>
                <a:schemeClr val="tx1"/>
              </a:buClr>
              <a:buFont typeface="+mj-lt"/>
              <a:buAutoNum type="arabicPeriod" startAt="3"/>
            </a:pPr>
            <a:r>
              <a:rPr lang="en-US" sz="1400" dirty="0">
                <a:solidFill>
                  <a:schemeClr val="tx1"/>
                </a:solidFill>
              </a:rPr>
              <a:t>As a cleanup and housekeeping task the right approach now is to delete client and server branch, leaving a </a:t>
            </a:r>
            <a:r>
              <a:rPr lang="en-US" sz="1400">
                <a:solidFill>
                  <a:schemeClr val="tx1"/>
                </a:solidFill>
              </a:rPr>
              <a:t>clean history!</a:t>
            </a:r>
            <a:endParaRPr lang="en-US" sz="1400" dirty="0">
              <a:solidFill>
                <a:schemeClr val="tx1"/>
              </a:solidFill>
            </a:endParaRPr>
          </a:p>
        </p:txBody>
      </p:sp>
      <p:sp>
        <p:nvSpPr>
          <p:cNvPr id="36" name="Rectangle 35"/>
          <p:cNvSpPr/>
          <p:nvPr/>
        </p:nvSpPr>
        <p:spPr>
          <a:xfrm>
            <a:off x="4598941" y="1557983"/>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a:t>
            </a:r>
          </a:p>
        </p:txBody>
      </p:sp>
      <p:sp>
        <p:nvSpPr>
          <p:cNvPr id="37" name="Rectangle 36"/>
          <p:cNvSpPr/>
          <p:nvPr/>
        </p:nvSpPr>
        <p:spPr>
          <a:xfrm>
            <a:off x="5112979" y="1557983"/>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C2</a:t>
            </a:r>
          </a:p>
        </p:txBody>
      </p:sp>
      <p:cxnSp>
        <p:nvCxnSpPr>
          <p:cNvPr id="38" name="Straight Arrow Connector 37"/>
          <p:cNvCxnSpPr>
            <a:stCxn id="37" idx="1"/>
            <a:endCxn id="36" idx="3"/>
          </p:cNvCxnSpPr>
          <p:nvPr/>
        </p:nvCxnSpPr>
        <p:spPr>
          <a:xfrm flipH="1">
            <a:off x="4984811" y="1683641"/>
            <a:ext cx="128168"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5627773" y="1558674"/>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C5</a:t>
            </a:r>
          </a:p>
        </p:txBody>
      </p:sp>
      <p:cxnSp>
        <p:nvCxnSpPr>
          <p:cNvPr id="40" name="Straight Arrow Connector 39"/>
          <p:cNvCxnSpPr>
            <a:stCxn id="39" idx="1"/>
            <a:endCxn id="37" idx="3"/>
          </p:cNvCxnSpPr>
          <p:nvPr/>
        </p:nvCxnSpPr>
        <p:spPr>
          <a:xfrm flipH="1" flipV="1">
            <a:off x="5498849" y="1683641"/>
            <a:ext cx="128924" cy="691"/>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6146989" y="1558674"/>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C6</a:t>
            </a:r>
          </a:p>
        </p:txBody>
      </p:sp>
      <p:cxnSp>
        <p:nvCxnSpPr>
          <p:cNvPr id="42" name="Straight Arrow Connector 41"/>
          <p:cNvCxnSpPr>
            <a:stCxn id="41" idx="1"/>
            <a:endCxn id="39" idx="3"/>
          </p:cNvCxnSpPr>
          <p:nvPr/>
        </p:nvCxnSpPr>
        <p:spPr>
          <a:xfrm flipH="1">
            <a:off x="6013643" y="1684332"/>
            <a:ext cx="133346"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Down Arrow Callout 42"/>
          <p:cNvSpPr/>
          <p:nvPr/>
        </p:nvSpPr>
        <p:spPr>
          <a:xfrm>
            <a:off x="7050893" y="1196896"/>
            <a:ext cx="707218" cy="362741"/>
          </a:xfrm>
          <a:prstGeom prst="down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200" dirty="0">
                <a:solidFill>
                  <a:srgbClr val="000000"/>
                </a:solidFill>
              </a:rPr>
              <a:t>master</a:t>
            </a:r>
            <a:endParaRPr lang="en-US" dirty="0">
              <a:solidFill>
                <a:srgbClr val="000000"/>
              </a:solidFill>
            </a:endParaRPr>
          </a:p>
        </p:txBody>
      </p:sp>
      <p:cxnSp>
        <p:nvCxnSpPr>
          <p:cNvPr id="45" name="Straight Arrow Connector 44"/>
          <p:cNvCxnSpPr>
            <a:stCxn id="44" idx="1"/>
            <a:endCxn id="37" idx="3"/>
          </p:cNvCxnSpPr>
          <p:nvPr/>
        </p:nvCxnSpPr>
        <p:spPr>
          <a:xfrm flipH="1" flipV="1">
            <a:off x="5498849" y="1683641"/>
            <a:ext cx="181824" cy="41944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6" idx="1"/>
            <a:endCxn id="44" idx="3"/>
          </p:cNvCxnSpPr>
          <p:nvPr/>
        </p:nvCxnSpPr>
        <p:spPr>
          <a:xfrm flipH="1" flipV="1">
            <a:off x="6066543" y="2103085"/>
            <a:ext cx="133871" cy="8555"/>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50" idx="1"/>
            <a:endCxn id="46" idx="3"/>
          </p:cNvCxnSpPr>
          <p:nvPr/>
        </p:nvCxnSpPr>
        <p:spPr>
          <a:xfrm flipH="1">
            <a:off x="6586284" y="2107362"/>
            <a:ext cx="155979" cy="4278"/>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53" name="Up Arrow Callout 52"/>
          <p:cNvSpPr/>
          <p:nvPr/>
        </p:nvSpPr>
        <p:spPr>
          <a:xfrm>
            <a:off x="6606084" y="2228743"/>
            <a:ext cx="651965" cy="353927"/>
          </a:xfrm>
          <a:prstGeom prst="up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200" dirty="0">
                <a:solidFill>
                  <a:srgbClr val="000000"/>
                </a:solidFill>
              </a:rPr>
              <a:t>server</a:t>
            </a:r>
            <a:endParaRPr lang="en-US" sz="1400" dirty="0">
              <a:solidFill>
                <a:srgbClr val="000000"/>
              </a:solidFill>
            </a:endParaRPr>
          </a:p>
        </p:txBody>
      </p:sp>
      <p:sp>
        <p:nvSpPr>
          <p:cNvPr id="54" name="Rectangle 53"/>
          <p:cNvSpPr/>
          <p:nvPr/>
        </p:nvSpPr>
        <p:spPr>
          <a:xfrm>
            <a:off x="6679312" y="1558674"/>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C7</a:t>
            </a:r>
          </a:p>
        </p:txBody>
      </p:sp>
      <p:sp>
        <p:nvSpPr>
          <p:cNvPr id="56" name="Rectangle 55"/>
          <p:cNvSpPr/>
          <p:nvPr/>
        </p:nvSpPr>
        <p:spPr>
          <a:xfrm>
            <a:off x="7207523" y="1559637"/>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C8</a:t>
            </a:r>
          </a:p>
        </p:txBody>
      </p:sp>
      <p:cxnSp>
        <p:nvCxnSpPr>
          <p:cNvPr id="57" name="Straight Arrow Connector 56"/>
          <p:cNvCxnSpPr>
            <a:stCxn id="56" idx="1"/>
            <a:endCxn id="54" idx="3"/>
          </p:cNvCxnSpPr>
          <p:nvPr/>
        </p:nvCxnSpPr>
        <p:spPr>
          <a:xfrm flipH="1" flipV="1">
            <a:off x="7065182" y="1684332"/>
            <a:ext cx="142341" cy="963"/>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58" name="Up Arrow Callout 57"/>
          <p:cNvSpPr/>
          <p:nvPr/>
        </p:nvSpPr>
        <p:spPr>
          <a:xfrm>
            <a:off x="7128554" y="1802949"/>
            <a:ext cx="567645" cy="353927"/>
          </a:xfrm>
          <a:prstGeom prst="up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200" dirty="0">
                <a:solidFill>
                  <a:srgbClr val="000000"/>
                </a:solidFill>
              </a:rPr>
              <a:t>client</a:t>
            </a:r>
            <a:endParaRPr lang="en-US" sz="1400" dirty="0">
              <a:solidFill>
                <a:srgbClr val="000000"/>
              </a:solidFill>
            </a:endParaRPr>
          </a:p>
        </p:txBody>
      </p:sp>
      <p:cxnSp>
        <p:nvCxnSpPr>
          <p:cNvPr id="60" name="Straight Arrow Connector 59"/>
          <p:cNvCxnSpPr>
            <a:stCxn id="54" idx="1"/>
            <a:endCxn id="41" idx="3"/>
          </p:cNvCxnSpPr>
          <p:nvPr/>
        </p:nvCxnSpPr>
        <p:spPr>
          <a:xfrm flipH="1">
            <a:off x="6532859" y="1684332"/>
            <a:ext cx="146453"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endCxn id="56" idx="3"/>
          </p:cNvCxnSpPr>
          <p:nvPr/>
        </p:nvCxnSpPr>
        <p:spPr>
          <a:xfrm flipH="1">
            <a:off x="7593393" y="1685295"/>
            <a:ext cx="137154"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6200414" y="1985982"/>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C4</a:t>
            </a:r>
          </a:p>
        </p:txBody>
      </p:sp>
      <p:sp>
        <p:nvSpPr>
          <p:cNvPr id="50" name="Rectangle 49"/>
          <p:cNvSpPr/>
          <p:nvPr/>
        </p:nvSpPr>
        <p:spPr>
          <a:xfrm>
            <a:off x="6742263" y="1981704"/>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C9</a:t>
            </a:r>
          </a:p>
        </p:txBody>
      </p:sp>
      <p:sp>
        <p:nvSpPr>
          <p:cNvPr id="44" name="Rectangle 43"/>
          <p:cNvSpPr/>
          <p:nvPr/>
        </p:nvSpPr>
        <p:spPr>
          <a:xfrm>
            <a:off x="5680673" y="1977427"/>
            <a:ext cx="38587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C3</a:t>
            </a:r>
          </a:p>
        </p:txBody>
      </p:sp>
    </p:spTree>
    <p:extLst>
      <p:ext uri="{BB962C8B-B14F-4D97-AF65-F5344CB8AC3E}">
        <p14:creationId xmlns:p14="http://schemas.microsoft.com/office/powerpoint/2010/main" val="6457054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42" presetClass="path" presetSubtype="0" accel="50000" decel="50000" fill="hold" grpId="0" nodeType="withEffect">
                                  <p:stCondLst>
                                    <p:cond delay="0"/>
                                  </p:stCondLst>
                                  <p:childTnLst>
                                    <p:animMotion origin="layout" path="M 8.33333E-7 -1.48148E-6 L 0.22257 -0.08148 " pathEditMode="relative" rAng="0" ptsTypes="AA">
                                      <p:cBhvr>
                                        <p:cTn id="10" dur="2000" fill="hold"/>
                                        <p:tgtEl>
                                          <p:spTgt spid="44"/>
                                        </p:tgtEl>
                                        <p:attrNameLst>
                                          <p:attrName>ppt_x</p:attrName>
                                          <p:attrName>ppt_y</p:attrName>
                                        </p:attrNameLst>
                                      </p:cBhvr>
                                      <p:rCtr x="11128" y="-4074"/>
                                    </p:animMotion>
                                  </p:childTnLst>
                                </p:cTn>
                              </p:par>
                              <p:par>
                                <p:cTn id="11" presetID="42" presetClass="path" presetSubtype="0" accel="50000" decel="50000" fill="hold" grpId="0" nodeType="withEffect">
                                  <p:stCondLst>
                                    <p:cond delay="0"/>
                                  </p:stCondLst>
                                  <p:childTnLst>
                                    <p:animMotion origin="layout" path="M -3.61111E-6 -4.69136E-6 L 0.21702 -0.08425 " pathEditMode="relative" rAng="0" ptsTypes="AA">
                                      <p:cBhvr>
                                        <p:cTn id="12" dur="2000" fill="hold"/>
                                        <p:tgtEl>
                                          <p:spTgt spid="46"/>
                                        </p:tgtEl>
                                        <p:attrNameLst>
                                          <p:attrName>ppt_x</p:attrName>
                                          <p:attrName>ppt_y</p:attrName>
                                        </p:attrNameLst>
                                      </p:cBhvr>
                                      <p:rCtr x="10851" y="-4228"/>
                                    </p:animMotion>
                                  </p:childTnLst>
                                </p:cTn>
                              </p:par>
                              <p:par>
                                <p:cTn id="13" presetID="42" presetClass="path" presetSubtype="0" accel="50000" decel="50000" fill="hold" nodeType="withEffect">
                                  <p:stCondLst>
                                    <p:cond delay="0"/>
                                  </p:stCondLst>
                                  <p:childTnLst>
                                    <p:animMotion origin="layout" path="M -1.38889E-6 1.23457E-6 L 0.21823 -0.08179 " pathEditMode="relative" rAng="0" ptsTypes="AA">
                                      <p:cBhvr>
                                        <p:cTn id="14" dur="2000" fill="hold"/>
                                        <p:tgtEl>
                                          <p:spTgt spid="47"/>
                                        </p:tgtEl>
                                        <p:attrNameLst>
                                          <p:attrName>ppt_x</p:attrName>
                                          <p:attrName>ppt_y</p:attrName>
                                        </p:attrNameLst>
                                      </p:cBhvr>
                                      <p:rCtr x="10903" y="-4105"/>
                                    </p:animMotion>
                                  </p:childTnLst>
                                </p:cTn>
                              </p:par>
                              <p:par>
                                <p:cTn id="15" presetID="42" presetClass="path" presetSubtype="0" accel="50000" decel="50000" fill="hold" grpId="0" nodeType="withEffect">
                                  <p:stCondLst>
                                    <p:cond delay="0"/>
                                  </p:stCondLst>
                                  <p:childTnLst>
                                    <p:animMotion origin="layout" path="M 5E-6 1.23457E-6 L 0.20938 -0.08272 " pathEditMode="relative" rAng="0" ptsTypes="AA">
                                      <p:cBhvr>
                                        <p:cTn id="16" dur="2000" fill="hold"/>
                                        <p:tgtEl>
                                          <p:spTgt spid="50"/>
                                        </p:tgtEl>
                                        <p:attrNameLst>
                                          <p:attrName>ppt_x</p:attrName>
                                          <p:attrName>ppt_y</p:attrName>
                                        </p:attrNameLst>
                                      </p:cBhvr>
                                      <p:rCtr x="10469" y="-4136"/>
                                    </p:animMotion>
                                  </p:childTnLst>
                                </p:cTn>
                              </p:par>
                              <p:par>
                                <p:cTn id="17" presetID="42" presetClass="path" presetSubtype="0" accel="50000" decel="50000" fill="hold" nodeType="withEffect">
                                  <p:stCondLst>
                                    <p:cond delay="0"/>
                                  </p:stCondLst>
                                  <p:childTnLst>
                                    <p:animMotion origin="layout" path="M 0.00052 3.95062E-6 L 0.21285 -0.08426 " pathEditMode="relative" rAng="0" ptsTypes="AA">
                                      <p:cBhvr>
                                        <p:cTn id="18" dur="2000" fill="hold"/>
                                        <p:tgtEl>
                                          <p:spTgt spid="51"/>
                                        </p:tgtEl>
                                        <p:attrNameLst>
                                          <p:attrName>ppt_x</p:attrName>
                                          <p:attrName>ppt_y</p:attrName>
                                        </p:attrNameLst>
                                      </p:cBhvr>
                                      <p:rCtr x="10608" y="-4228"/>
                                    </p:animMotion>
                                  </p:childTnLst>
                                </p:cTn>
                              </p:par>
                              <p:par>
                                <p:cTn id="19" presetID="42" presetClass="path" presetSubtype="0" accel="50000" decel="50000" fill="hold" grpId="0" nodeType="withEffect">
                                  <p:stCondLst>
                                    <p:cond delay="0"/>
                                  </p:stCondLst>
                                  <p:childTnLst>
                                    <p:animMotion origin="layout" path="M 5.55556E-7 -3.45679E-6 L 0.20764 -0.07932 " pathEditMode="relative" rAng="0" ptsTypes="AA">
                                      <p:cBhvr>
                                        <p:cTn id="20" dur="2000" fill="hold"/>
                                        <p:tgtEl>
                                          <p:spTgt spid="53"/>
                                        </p:tgtEl>
                                        <p:attrNameLst>
                                          <p:attrName>ppt_x</p:attrName>
                                          <p:attrName>ppt_y</p:attrName>
                                        </p:attrNameLst>
                                      </p:cBhvr>
                                      <p:rCtr x="10382" y="-3981"/>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xEl>
                                              <p:pRg st="6" end="6"/>
                                            </p:txEl>
                                          </p:spTgt>
                                        </p:tgtEl>
                                        <p:attrNameLst>
                                          <p:attrName>style.visibility</p:attrName>
                                        </p:attrNameLst>
                                      </p:cBhvr>
                                      <p:to>
                                        <p:strVal val="visible"/>
                                      </p:to>
                                    </p:set>
                                    <p:animEffect transition="in" filter="fade">
                                      <p:cBhvr>
                                        <p:cTn id="25" dur="500"/>
                                        <p:tgtEl>
                                          <p:spTgt spid="20">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xEl>
                                              <p:pRg st="7" end="7"/>
                                            </p:txEl>
                                          </p:spTgt>
                                        </p:tgtEl>
                                        <p:attrNameLst>
                                          <p:attrName>style.visibility</p:attrName>
                                        </p:attrNameLst>
                                      </p:cBhvr>
                                      <p:to>
                                        <p:strVal val="visible"/>
                                      </p:to>
                                    </p:set>
                                    <p:animEffect transition="in" filter="fade">
                                      <p:cBhvr>
                                        <p:cTn id="28" dur="500"/>
                                        <p:tgtEl>
                                          <p:spTgt spid="20">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0">
                                            <p:txEl>
                                              <p:pRg st="8" end="8"/>
                                            </p:txEl>
                                          </p:spTgt>
                                        </p:tgtEl>
                                        <p:attrNameLst>
                                          <p:attrName>style.visibility</p:attrName>
                                        </p:attrNameLst>
                                      </p:cBhvr>
                                      <p:to>
                                        <p:strVal val="visible"/>
                                      </p:to>
                                    </p:set>
                                    <p:animEffect transition="in" filter="fade">
                                      <p:cBhvr>
                                        <p:cTn id="31" dur="500"/>
                                        <p:tgtEl>
                                          <p:spTgt spid="20">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0" nodeType="clickEffect">
                                  <p:stCondLst>
                                    <p:cond delay="0"/>
                                  </p:stCondLst>
                                  <p:childTnLst>
                                    <p:animMotion origin="layout" path="M -2.22222E-6 -2.83951E-6 L 0.15347 -0.00061 " pathEditMode="relative" rAng="0" ptsTypes="AA">
                                      <p:cBhvr>
                                        <p:cTn id="35" dur="2000" fill="hold"/>
                                        <p:tgtEl>
                                          <p:spTgt spid="43"/>
                                        </p:tgtEl>
                                        <p:attrNameLst>
                                          <p:attrName>ppt_x</p:attrName>
                                          <p:attrName>ppt_y</p:attrName>
                                        </p:attrNameLst>
                                      </p:cBhvr>
                                      <p:rCtr x="7674" y="-31"/>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0">
                                            <p:txEl>
                                              <p:pRg st="9" end="9"/>
                                            </p:txEl>
                                          </p:spTgt>
                                        </p:tgtEl>
                                        <p:attrNameLst>
                                          <p:attrName>style.visibility</p:attrName>
                                        </p:attrNameLst>
                                      </p:cBhvr>
                                      <p:to>
                                        <p:strVal val="visible"/>
                                      </p:to>
                                    </p:set>
                                    <p:animEffect transition="in" filter="fade">
                                      <p:cBhvr>
                                        <p:cTn id="40" dur="500"/>
                                        <p:tgtEl>
                                          <p:spTgt spid="20">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53"/>
                                        </p:tgtEl>
                                      </p:cBhvr>
                                    </p:animEffect>
                                    <p:set>
                                      <p:cBhvr>
                                        <p:cTn id="45" dur="1" fill="hold">
                                          <p:stCondLst>
                                            <p:cond delay="499"/>
                                          </p:stCondLst>
                                        </p:cTn>
                                        <p:tgtEl>
                                          <p:spTgt spid="53"/>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500"/>
                                        <p:tgtEl>
                                          <p:spTgt spid="58"/>
                                        </p:tgtEl>
                                      </p:cBhvr>
                                    </p:animEffect>
                                    <p:set>
                                      <p:cBhvr>
                                        <p:cTn id="48"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3" grpId="0" animBg="1"/>
      <p:bldP spid="53" grpId="1" animBg="1"/>
      <p:bldP spid="58" grpId="0" animBg="1"/>
      <p:bldP spid="46" grpId="0" animBg="1"/>
      <p:bldP spid="50"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Rebase</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All the previous “magic” is great as long as it is all done locally on local branches!</a:t>
            </a:r>
          </a:p>
          <a:p>
            <a:pPr>
              <a:buClr>
                <a:schemeClr val="tx1"/>
              </a:buClr>
            </a:pPr>
            <a:r>
              <a:rPr lang="en-US" sz="1400" dirty="0">
                <a:solidFill>
                  <a:schemeClr val="tx1"/>
                </a:solidFill>
              </a:rPr>
              <a:t>As a strict rule: Don’t rebase commits that have been pushed to a server or colleague!</a:t>
            </a:r>
          </a:p>
          <a:p>
            <a:pPr>
              <a:buClr>
                <a:schemeClr val="tx1"/>
              </a:buClr>
            </a:pPr>
            <a:r>
              <a:rPr lang="en-US" sz="1400" dirty="0">
                <a:solidFill>
                  <a:schemeClr val="tx1"/>
                </a:solidFill>
              </a:rPr>
              <a:t>Why is it like that? Because when a designer uploads the work to a server and others pull those changes, but the original commits get changed again and pushed, others will have to re-merge their own changes!</a:t>
            </a:r>
          </a:p>
          <a:p>
            <a:pPr>
              <a:buClr>
                <a:schemeClr val="tx1"/>
              </a:buClr>
            </a:pPr>
            <a:r>
              <a:rPr lang="en-US" sz="1400" dirty="0">
                <a:solidFill>
                  <a:schemeClr val="tx1"/>
                </a:solidFill>
              </a:rPr>
              <a:t>The following example should shed some light on the problems…</a:t>
            </a:r>
          </a:p>
        </p:txBody>
      </p:sp>
      <p:sp>
        <p:nvSpPr>
          <p:cNvPr id="28" name="Rectangle 27"/>
          <p:cNvSpPr/>
          <p:nvPr/>
        </p:nvSpPr>
        <p:spPr>
          <a:xfrm>
            <a:off x="4733290" y="1095057"/>
            <a:ext cx="3009900" cy="111124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0" bIns="90000" rtlCol="0" anchor="t" anchorCtr="0"/>
          <a:lstStyle/>
          <a:p>
            <a:pPr algn="ctr" fontAlgn="auto">
              <a:spcBef>
                <a:spcPts val="0"/>
              </a:spcBef>
              <a:spcAft>
                <a:spcPts val="0"/>
              </a:spcAft>
            </a:pPr>
            <a:r>
              <a:rPr lang="en-US" dirty="0">
                <a:solidFill>
                  <a:schemeClr val="accent4"/>
                </a:solidFill>
              </a:rPr>
              <a:t>git.nokia.com</a:t>
            </a:r>
          </a:p>
        </p:txBody>
      </p:sp>
      <p:sp>
        <p:nvSpPr>
          <p:cNvPr id="29" name="Rectangle 28"/>
          <p:cNvSpPr/>
          <p:nvPr/>
        </p:nvSpPr>
        <p:spPr>
          <a:xfrm>
            <a:off x="4822190" y="185982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a:t>
            </a:r>
          </a:p>
        </p:txBody>
      </p:sp>
      <p:sp>
        <p:nvSpPr>
          <p:cNvPr id="32" name="Rectangle 31"/>
          <p:cNvSpPr/>
          <p:nvPr/>
        </p:nvSpPr>
        <p:spPr>
          <a:xfrm>
            <a:off x="4771390" y="2413000"/>
            <a:ext cx="3816350" cy="175895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0" bIns="90000" rtlCol="0" anchor="t" anchorCtr="0"/>
          <a:lstStyle/>
          <a:p>
            <a:pPr algn="ctr" fontAlgn="auto">
              <a:spcBef>
                <a:spcPts val="0"/>
              </a:spcBef>
              <a:spcAft>
                <a:spcPts val="0"/>
              </a:spcAft>
            </a:pPr>
            <a:r>
              <a:rPr lang="en-US" dirty="0">
                <a:solidFill>
                  <a:schemeClr val="accent4"/>
                </a:solidFill>
              </a:rPr>
              <a:t>My Computer</a:t>
            </a:r>
          </a:p>
        </p:txBody>
      </p:sp>
      <p:sp>
        <p:nvSpPr>
          <p:cNvPr id="35" name="Down Arrow Callout 34"/>
          <p:cNvSpPr/>
          <p:nvPr/>
        </p:nvSpPr>
        <p:spPr>
          <a:xfrm>
            <a:off x="4797427" y="1492170"/>
            <a:ext cx="611504" cy="362741"/>
          </a:xfrm>
          <a:prstGeom prst="down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rgbClr val="000000"/>
                </a:solidFill>
              </a:rPr>
              <a:t>master</a:t>
            </a:r>
            <a:endParaRPr lang="en-US" dirty="0">
              <a:solidFill>
                <a:srgbClr val="000000"/>
              </a:solidFill>
            </a:endParaRPr>
          </a:p>
        </p:txBody>
      </p:sp>
      <p:sp>
        <p:nvSpPr>
          <p:cNvPr id="59" name="Rectangle 58"/>
          <p:cNvSpPr/>
          <p:nvPr/>
        </p:nvSpPr>
        <p:spPr>
          <a:xfrm>
            <a:off x="4853305" y="310950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a:t>
            </a:r>
          </a:p>
        </p:txBody>
      </p:sp>
      <p:sp>
        <p:nvSpPr>
          <p:cNvPr id="61" name="Rectangle 60"/>
          <p:cNvSpPr/>
          <p:nvPr/>
        </p:nvSpPr>
        <p:spPr>
          <a:xfrm>
            <a:off x="5606415" y="349812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C2</a:t>
            </a:r>
          </a:p>
        </p:txBody>
      </p:sp>
      <p:sp>
        <p:nvSpPr>
          <p:cNvPr id="62" name="Rectangle 61"/>
          <p:cNvSpPr/>
          <p:nvPr/>
        </p:nvSpPr>
        <p:spPr>
          <a:xfrm>
            <a:off x="6330315" y="349812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C3</a:t>
            </a:r>
          </a:p>
        </p:txBody>
      </p:sp>
      <p:sp>
        <p:nvSpPr>
          <p:cNvPr id="63" name="Down Arrow Callout 62"/>
          <p:cNvSpPr/>
          <p:nvPr/>
        </p:nvSpPr>
        <p:spPr>
          <a:xfrm>
            <a:off x="4655820" y="2722484"/>
            <a:ext cx="1026160" cy="362741"/>
          </a:xfrm>
          <a:prstGeom prst="down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rgbClr val="000000"/>
                </a:solidFill>
              </a:rPr>
              <a:t>origin/master</a:t>
            </a:r>
            <a:endParaRPr lang="en-US" sz="1400" dirty="0">
              <a:solidFill>
                <a:srgbClr val="000000"/>
              </a:solidFill>
            </a:endParaRPr>
          </a:p>
        </p:txBody>
      </p:sp>
      <p:cxnSp>
        <p:nvCxnSpPr>
          <p:cNvPr id="64" name="Straight Arrow Connector 63"/>
          <p:cNvCxnSpPr>
            <a:stCxn id="62" idx="1"/>
            <a:endCxn id="61" idx="3"/>
          </p:cNvCxnSpPr>
          <p:nvPr/>
        </p:nvCxnSpPr>
        <p:spPr>
          <a:xfrm flipH="1">
            <a:off x="6177915" y="3623785"/>
            <a:ext cx="15240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61" idx="1"/>
            <a:endCxn id="59" idx="3"/>
          </p:cNvCxnSpPr>
          <p:nvPr/>
        </p:nvCxnSpPr>
        <p:spPr>
          <a:xfrm flipH="1" flipV="1">
            <a:off x="5424805" y="3235165"/>
            <a:ext cx="181610" cy="38862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66" name="Up Arrow Callout 65"/>
          <p:cNvSpPr/>
          <p:nvPr/>
        </p:nvSpPr>
        <p:spPr>
          <a:xfrm>
            <a:off x="6292214" y="3749443"/>
            <a:ext cx="658495" cy="353927"/>
          </a:xfrm>
          <a:prstGeom prst="up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rgbClr val="000000"/>
                </a:solidFill>
              </a:rPr>
              <a:t>master</a:t>
            </a:r>
            <a:endParaRPr lang="en-US" sz="1400" dirty="0">
              <a:solidFill>
                <a:srgbClr val="000000"/>
              </a:solidFill>
            </a:endParaRPr>
          </a:p>
        </p:txBody>
      </p:sp>
      <p:sp>
        <p:nvSpPr>
          <p:cNvPr id="17" name="Rectangle 16"/>
          <p:cNvSpPr/>
          <p:nvPr/>
        </p:nvSpPr>
        <p:spPr>
          <a:xfrm>
            <a:off x="5606415" y="310950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C4</a:t>
            </a:r>
          </a:p>
        </p:txBody>
      </p:sp>
      <p:cxnSp>
        <p:nvCxnSpPr>
          <p:cNvPr id="18" name="Straight Arrow Connector 17"/>
          <p:cNvCxnSpPr>
            <a:stCxn id="17" idx="1"/>
            <a:endCxn id="59" idx="3"/>
          </p:cNvCxnSpPr>
          <p:nvPr/>
        </p:nvCxnSpPr>
        <p:spPr>
          <a:xfrm flipH="1">
            <a:off x="5424805" y="3235165"/>
            <a:ext cx="18161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571490" y="185982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C4</a:t>
            </a:r>
          </a:p>
        </p:txBody>
      </p:sp>
      <p:cxnSp>
        <p:nvCxnSpPr>
          <p:cNvPr id="25" name="Straight Arrow Connector 24"/>
          <p:cNvCxnSpPr>
            <a:stCxn id="24" idx="1"/>
            <a:endCxn id="29" idx="3"/>
          </p:cNvCxnSpPr>
          <p:nvPr/>
        </p:nvCxnSpPr>
        <p:spPr>
          <a:xfrm flipH="1">
            <a:off x="5393690" y="1985485"/>
            <a:ext cx="17780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571490" y="1473595"/>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C5</a:t>
            </a:r>
          </a:p>
        </p:txBody>
      </p:sp>
      <p:cxnSp>
        <p:nvCxnSpPr>
          <p:cNvPr id="9" name="Straight Arrow Connector 8"/>
          <p:cNvCxnSpPr>
            <a:stCxn id="27" idx="1"/>
            <a:endCxn id="29" idx="3"/>
          </p:cNvCxnSpPr>
          <p:nvPr/>
        </p:nvCxnSpPr>
        <p:spPr>
          <a:xfrm flipH="1">
            <a:off x="5393690" y="1599253"/>
            <a:ext cx="177800" cy="386232"/>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5606415" y="2716533"/>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C5</a:t>
            </a:r>
          </a:p>
        </p:txBody>
      </p:sp>
      <p:cxnSp>
        <p:nvCxnSpPr>
          <p:cNvPr id="33" name="Straight Arrow Connector 32"/>
          <p:cNvCxnSpPr>
            <a:stCxn id="30" idx="1"/>
            <a:endCxn id="59" idx="3"/>
          </p:cNvCxnSpPr>
          <p:nvPr/>
        </p:nvCxnSpPr>
        <p:spPr>
          <a:xfrm flipH="1">
            <a:off x="5424805" y="2842191"/>
            <a:ext cx="181610" cy="39297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6335711" y="310950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C6</a:t>
            </a:r>
          </a:p>
        </p:txBody>
      </p:sp>
      <p:cxnSp>
        <p:nvCxnSpPr>
          <p:cNvPr id="13" name="Straight Arrow Connector 12"/>
          <p:cNvCxnSpPr>
            <a:stCxn id="34" idx="1"/>
            <a:endCxn id="17" idx="3"/>
          </p:cNvCxnSpPr>
          <p:nvPr/>
        </p:nvCxnSpPr>
        <p:spPr>
          <a:xfrm flipH="1">
            <a:off x="6177915" y="3235165"/>
            <a:ext cx="157796"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34" idx="1"/>
            <a:endCxn id="30" idx="3"/>
          </p:cNvCxnSpPr>
          <p:nvPr/>
        </p:nvCxnSpPr>
        <p:spPr>
          <a:xfrm flipH="1" flipV="1">
            <a:off x="6177915" y="2842191"/>
            <a:ext cx="157796" cy="39297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6330315" y="185982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C6</a:t>
            </a:r>
          </a:p>
        </p:txBody>
      </p:sp>
      <p:cxnSp>
        <p:nvCxnSpPr>
          <p:cNvPr id="40" name="Straight Arrow Connector 39"/>
          <p:cNvCxnSpPr>
            <a:stCxn id="39" idx="1"/>
            <a:endCxn id="24" idx="3"/>
          </p:cNvCxnSpPr>
          <p:nvPr/>
        </p:nvCxnSpPr>
        <p:spPr>
          <a:xfrm flipH="1">
            <a:off x="6142990" y="1985485"/>
            <a:ext cx="187325"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39" idx="1"/>
            <a:endCxn id="27" idx="3"/>
          </p:cNvCxnSpPr>
          <p:nvPr/>
        </p:nvCxnSpPr>
        <p:spPr>
          <a:xfrm flipH="1" flipV="1">
            <a:off x="6142990" y="1599253"/>
            <a:ext cx="187325" cy="386232"/>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7054215" y="349812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C7</a:t>
            </a:r>
          </a:p>
        </p:txBody>
      </p:sp>
      <p:cxnSp>
        <p:nvCxnSpPr>
          <p:cNvPr id="26" name="Straight Arrow Connector 25"/>
          <p:cNvCxnSpPr>
            <a:stCxn id="46" idx="1"/>
            <a:endCxn id="62" idx="3"/>
          </p:cNvCxnSpPr>
          <p:nvPr/>
        </p:nvCxnSpPr>
        <p:spPr>
          <a:xfrm flipH="1">
            <a:off x="6901815" y="3623785"/>
            <a:ext cx="15240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46" idx="1"/>
            <a:endCxn id="34" idx="3"/>
          </p:cNvCxnSpPr>
          <p:nvPr/>
        </p:nvCxnSpPr>
        <p:spPr>
          <a:xfrm flipH="1" flipV="1">
            <a:off x="6907211" y="3235165"/>
            <a:ext cx="147004" cy="38862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9324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par>
                          <p:cTn id="26" fill="hold">
                            <p:stCondLst>
                              <p:cond delay="500"/>
                            </p:stCondLst>
                            <p:childTnLst>
                              <p:par>
                                <p:cTn id="27" presetID="42" presetClass="path" presetSubtype="0" accel="50000" decel="50000" fill="hold" grpId="0" nodeType="afterEffect">
                                  <p:stCondLst>
                                    <p:cond delay="0"/>
                                  </p:stCondLst>
                                  <p:childTnLst>
                                    <p:animMotion origin="layout" path="M 3.88889E-6 1.35802E-6 L 0.1651 -0.00062 " pathEditMode="relative" rAng="0" ptsTypes="AA">
                                      <p:cBhvr>
                                        <p:cTn id="28" dur="2000" fill="hold"/>
                                        <p:tgtEl>
                                          <p:spTgt spid="35"/>
                                        </p:tgtEl>
                                        <p:attrNameLst>
                                          <p:attrName>ppt_x</p:attrName>
                                          <p:attrName>ppt_y</p:attrName>
                                        </p:attrNameLst>
                                      </p:cBhvr>
                                      <p:rCtr x="8247" y="-31"/>
                                    </p:animMotion>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childTnLst>
                          </p:cTn>
                        </p:par>
                        <p:par>
                          <p:cTn id="52" fill="hold">
                            <p:stCondLst>
                              <p:cond delay="500"/>
                            </p:stCondLst>
                            <p:childTnLst>
                              <p:par>
                                <p:cTn id="53" presetID="42" presetClass="path" presetSubtype="0" accel="50000" decel="50000" fill="hold" grpId="0" nodeType="afterEffect">
                                  <p:stCondLst>
                                    <p:cond delay="0"/>
                                  </p:stCondLst>
                                  <p:childTnLst>
                                    <p:animMotion origin="layout" path="M 2.22222E-6 3.82716E-6 L 0.1559 0.00123 " pathEditMode="relative" rAng="0" ptsTypes="AA">
                                      <p:cBhvr>
                                        <p:cTn id="54" dur="2000" fill="hold"/>
                                        <p:tgtEl>
                                          <p:spTgt spid="63"/>
                                        </p:tgtEl>
                                        <p:attrNameLst>
                                          <p:attrName>ppt_x</p:attrName>
                                          <p:attrName>ppt_y</p:attrName>
                                        </p:attrNameLst>
                                      </p:cBhvr>
                                      <p:rCtr x="7795" y="62"/>
                                    </p:animMotion>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500"/>
                                        <p:tgtEl>
                                          <p:spTgt spid="42"/>
                                        </p:tgtEl>
                                      </p:cBhvr>
                                    </p:animEffect>
                                  </p:childTnLst>
                                </p:cTn>
                              </p:par>
                            </p:childTnLst>
                          </p:cTn>
                        </p:par>
                        <p:par>
                          <p:cTn id="66" fill="hold">
                            <p:stCondLst>
                              <p:cond delay="500"/>
                            </p:stCondLst>
                            <p:childTnLst>
                              <p:par>
                                <p:cTn id="67" presetID="42" presetClass="path" presetSubtype="0" accel="50000" decel="50000" fill="hold" grpId="0" nodeType="afterEffect">
                                  <p:stCondLst>
                                    <p:cond delay="0"/>
                                  </p:stCondLst>
                                  <p:childTnLst>
                                    <p:animMotion origin="layout" path="M -1.94444E-6 -1.60494E-6 L 0.07986 -0.00031 " pathEditMode="relative" rAng="0" ptsTypes="AA">
                                      <p:cBhvr>
                                        <p:cTn id="68" dur="2000" fill="hold"/>
                                        <p:tgtEl>
                                          <p:spTgt spid="66"/>
                                        </p:tgtEl>
                                        <p:attrNameLst>
                                          <p:attrName>ppt_x</p:attrName>
                                          <p:attrName>ppt_y</p:attrName>
                                        </p:attrNameLst>
                                      </p:cBhvr>
                                      <p:rCtr x="399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3" grpId="0" animBg="1"/>
      <p:bldP spid="66" grpId="0" animBg="1"/>
      <p:bldP spid="17" grpId="0" animBg="1"/>
      <p:bldP spid="24" grpId="0" animBg="1"/>
      <p:bldP spid="27" grpId="0" animBg="1"/>
      <p:bldP spid="30" grpId="0" animBg="1"/>
      <p:bldP spid="34" grpId="0" animBg="1"/>
      <p:bldP spid="39" grpId="0" animBg="1"/>
      <p:bldP spid="4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Rebase</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8969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Unfortunately someone decides now to rebase the changes which have been pushed already and “git push --force” those changes now to the server, rewriting history.</a:t>
            </a:r>
          </a:p>
          <a:p>
            <a:pPr>
              <a:buClr>
                <a:schemeClr val="tx1"/>
              </a:buClr>
            </a:pPr>
            <a:r>
              <a:rPr lang="en-US" sz="1400" dirty="0">
                <a:solidFill>
                  <a:schemeClr val="tx1"/>
                </a:solidFill>
              </a:rPr>
              <a:t>If the designer fetches the changes then from the server the history will look very messy.</a:t>
            </a:r>
          </a:p>
          <a:p>
            <a:pPr>
              <a:buClr>
                <a:schemeClr val="tx1"/>
              </a:buClr>
            </a:pPr>
            <a:r>
              <a:rPr lang="en-US" sz="1400" dirty="0">
                <a:solidFill>
                  <a:schemeClr val="tx1"/>
                </a:solidFill>
              </a:rPr>
              <a:t>Furthermore a pull will now create a merge commit on the local master branch.</a:t>
            </a:r>
          </a:p>
          <a:p>
            <a:pPr>
              <a:buClr>
                <a:schemeClr val="tx1"/>
              </a:buClr>
            </a:pPr>
            <a:r>
              <a:rPr lang="en-US" sz="1400" dirty="0">
                <a:solidFill>
                  <a:schemeClr val="tx1"/>
                </a:solidFill>
              </a:rPr>
              <a:t>Git log will show a commit with same date, same author and message. This is more than confusing…</a:t>
            </a:r>
          </a:p>
          <a:p>
            <a:pPr>
              <a:buClr>
                <a:schemeClr val="tx1"/>
              </a:buClr>
            </a:pPr>
            <a:r>
              <a:rPr lang="en-US" sz="1400" dirty="0">
                <a:solidFill>
                  <a:schemeClr val="tx1"/>
                </a:solidFill>
              </a:rPr>
              <a:t>If the designer pushes now back to the server, C4 &amp; C6 will be reintroduced!</a:t>
            </a:r>
          </a:p>
        </p:txBody>
      </p:sp>
      <p:sp>
        <p:nvSpPr>
          <p:cNvPr id="28" name="Rectangle 27"/>
          <p:cNvSpPr/>
          <p:nvPr/>
        </p:nvSpPr>
        <p:spPr>
          <a:xfrm>
            <a:off x="4733290" y="1095057"/>
            <a:ext cx="3009900" cy="111124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0" bIns="90000" rtlCol="0" anchor="t" anchorCtr="0"/>
          <a:lstStyle/>
          <a:p>
            <a:pPr algn="ctr" fontAlgn="auto">
              <a:spcBef>
                <a:spcPts val="0"/>
              </a:spcBef>
              <a:spcAft>
                <a:spcPts val="0"/>
              </a:spcAft>
            </a:pPr>
            <a:r>
              <a:rPr lang="en-US" dirty="0">
                <a:solidFill>
                  <a:schemeClr val="accent4"/>
                </a:solidFill>
              </a:rPr>
              <a:t>git.nokia.com</a:t>
            </a:r>
          </a:p>
        </p:txBody>
      </p:sp>
      <p:sp>
        <p:nvSpPr>
          <p:cNvPr id="29" name="Rectangle 28"/>
          <p:cNvSpPr/>
          <p:nvPr/>
        </p:nvSpPr>
        <p:spPr>
          <a:xfrm>
            <a:off x="4822190" y="185982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a:t>
            </a:r>
          </a:p>
        </p:txBody>
      </p:sp>
      <p:sp>
        <p:nvSpPr>
          <p:cNvPr id="32" name="Rectangle 31"/>
          <p:cNvSpPr/>
          <p:nvPr/>
        </p:nvSpPr>
        <p:spPr>
          <a:xfrm>
            <a:off x="4771390" y="2413000"/>
            <a:ext cx="3816350" cy="175895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0" bIns="90000" rtlCol="0" anchor="t" anchorCtr="0"/>
          <a:lstStyle/>
          <a:p>
            <a:pPr algn="ctr" fontAlgn="auto">
              <a:spcBef>
                <a:spcPts val="0"/>
              </a:spcBef>
              <a:spcAft>
                <a:spcPts val="0"/>
              </a:spcAft>
            </a:pPr>
            <a:r>
              <a:rPr lang="en-US" dirty="0">
                <a:solidFill>
                  <a:schemeClr val="accent4"/>
                </a:solidFill>
              </a:rPr>
              <a:t>My Computer</a:t>
            </a:r>
          </a:p>
        </p:txBody>
      </p:sp>
      <p:sp>
        <p:nvSpPr>
          <p:cNvPr id="35" name="Down Arrow Callout 34"/>
          <p:cNvSpPr/>
          <p:nvPr/>
        </p:nvSpPr>
        <p:spPr>
          <a:xfrm>
            <a:off x="6290311" y="1497086"/>
            <a:ext cx="611504" cy="362741"/>
          </a:xfrm>
          <a:prstGeom prst="down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rgbClr val="000000"/>
                </a:solidFill>
              </a:rPr>
              <a:t>master</a:t>
            </a:r>
            <a:endParaRPr lang="en-US" dirty="0">
              <a:solidFill>
                <a:srgbClr val="000000"/>
              </a:solidFill>
            </a:endParaRPr>
          </a:p>
        </p:txBody>
      </p:sp>
      <p:sp>
        <p:nvSpPr>
          <p:cNvPr id="59" name="Rectangle 58"/>
          <p:cNvSpPr/>
          <p:nvPr/>
        </p:nvSpPr>
        <p:spPr>
          <a:xfrm>
            <a:off x="4853305" y="310950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a:t>
            </a:r>
          </a:p>
        </p:txBody>
      </p:sp>
      <p:sp>
        <p:nvSpPr>
          <p:cNvPr id="61" name="Rectangle 60"/>
          <p:cNvSpPr/>
          <p:nvPr/>
        </p:nvSpPr>
        <p:spPr>
          <a:xfrm>
            <a:off x="5606415" y="349812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C2</a:t>
            </a:r>
          </a:p>
        </p:txBody>
      </p:sp>
      <p:sp>
        <p:nvSpPr>
          <p:cNvPr id="62" name="Rectangle 61"/>
          <p:cNvSpPr/>
          <p:nvPr/>
        </p:nvSpPr>
        <p:spPr>
          <a:xfrm>
            <a:off x="6330315" y="349812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C3</a:t>
            </a:r>
          </a:p>
        </p:txBody>
      </p:sp>
      <p:sp>
        <p:nvSpPr>
          <p:cNvPr id="63" name="Down Arrow Callout 62"/>
          <p:cNvSpPr/>
          <p:nvPr/>
        </p:nvSpPr>
        <p:spPr>
          <a:xfrm>
            <a:off x="6082983" y="2746766"/>
            <a:ext cx="1026160" cy="362741"/>
          </a:xfrm>
          <a:prstGeom prst="down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rgbClr val="000000"/>
                </a:solidFill>
              </a:rPr>
              <a:t>origin/master</a:t>
            </a:r>
            <a:endParaRPr lang="en-US" sz="1400" dirty="0">
              <a:solidFill>
                <a:srgbClr val="000000"/>
              </a:solidFill>
            </a:endParaRPr>
          </a:p>
        </p:txBody>
      </p:sp>
      <p:cxnSp>
        <p:nvCxnSpPr>
          <p:cNvPr id="64" name="Straight Arrow Connector 63"/>
          <p:cNvCxnSpPr>
            <a:stCxn id="62" idx="1"/>
            <a:endCxn id="61" idx="3"/>
          </p:cNvCxnSpPr>
          <p:nvPr/>
        </p:nvCxnSpPr>
        <p:spPr>
          <a:xfrm flipH="1">
            <a:off x="6177915" y="3623785"/>
            <a:ext cx="15240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61" idx="1"/>
            <a:endCxn id="59" idx="3"/>
          </p:cNvCxnSpPr>
          <p:nvPr/>
        </p:nvCxnSpPr>
        <p:spPr>
          <a:xfrm flipH="1" flipV="1">
            <a:off x="5424805" y="3235165"/>
            <a:ext cx="181610" cy="38862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66" name="Up Arrow Callout 65"/>
          <p:cNvSpPr/>
          <p:nvPr/>
        </p:nvSpPr>
        <p:spPr>
          <a:xfrm>
            <a:off x="7010717" y="3749442"/>
            <a:ext cx="658495" cy="353927"/>
          </a:xfrm>
          <a:prstGeom prst="up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rgbClr val="000000"/>
                </a:solidFill>
              </a:rPr>
              <a:t>master</a:t>
            </a:r>
            <a:endParaRPr lang="en-US" sz="1400" dirty="0">
              <a:solidFill>
                <a:srgbClr val="FF0000"/>
              </a:solidFill>
            </a:endParaRPr>
          </a:p>
        </p:txBody>
      </p:sp>
      <p:sp>
        <p:nvSpPr>
          <p:cNvPr id="17" name="Rectangle 16"/>
          <p:cNvSpPr/>
          <p:nvPr/>
        </p:nvSpPr>
        <p:spPr>
          <a:xfrm>
            <a:off x="5606415" y="310950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C4</a:t>
            </a:r>
          </a:p>
        </p:txBody>
      </p:sp>
      <p:cxnSp>
        <p:nvCxnSpPr>
          <p:cNvPr id="18" name="Straight Arrow Connector 17"/>
          <p:cNvCxnSpPr>
            <a:stCxn id="17" idx="1"/>
            <a:endCxn id="59" idx="3"/>
          </p:cNvCxnSpPr>
          <p:nvPr/>
        </p:nvCxnSpPr>
        <p:spPr>
          <a:xfrm flipH="1">
            <a:off x="5424805" y="3235165"/>
            <a:ext cx="18161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571490" y="185982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C4</a:t>
            </a:r>
          </a:p>
        </p:txBody>
      </p:sp>
      <p:cxnSp>
        <p:nvCxnSpPr>
          <p:cNvPr id="25" name="Straight Arrow Connector 24"/>
          <p:cNvCxnSpPr>
            <a:stCxn id="24" idx="1"/>
            <a:endCxn id="29" idx="3"/>
          </p:cNvCxnSpPr>
          <p:nvPr/>
        </p:nvCxnSpPr>
        <p:spPr>
          <a:xfrm flipH="1">
            <a:off x="5393690" y="1985485"/>
            <a:ext cx="17780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571490" y="1473595"/>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C5</a:t>
            </a:r>
          </a:p>
        </p:txBody>
      </p:sp>
      <p:cxnSp>
        <p:nvCxnSpPr>
          <p:cNvPr id="9" name="Straight Arrow Connector 8"/>
          <p:cNvCxnSpPr>
            <a:stCxn id="27" idx="1"/>
            <a:endCxn id="29" idx="3"/>
          </p:cNvCxnSpPr>
          <p:nvPr/>
        </p:nvCxnSpPr>
        <p:spPr>
          <a:xfrm flipH="1">
            <a:off x="5393690" y="1599253"/>
            <a:ext cx="177800" cy="386232"/>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5606415" y="2716533"/>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C5</a:t>
            </a:r>
          </a:p>
        </p:txBody>
      </p:sp>
      <p:cxnSp>
        <p:nvCxnSpPr>
          <p:cNvPr id="33" name="Straight Arrow Connector 32"/>
          <p:cNvCxnSpPr>
            <a:stCxn id="30" idx="1"/>
            <a:endCxn id="59" idx="3"/>
          </p:cNvCxnSpPr>
          <p:nvPr/>
        </p:nvCxnSpPr>
        <p:spPr>
          <a:xfrm flipH="1">
            <a:off x="5424805" y="2842191"/>
            <a:ext cx="181610" cy="39297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6335711" y="310950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C6</a:t>
            </a:r>
          </a:p>
        </p:txBody>
      </p:sp>
      <p:cxnSp>
        <p:nvCxnSpPr>
          <p:cNvPr id="13" name="Straight Arrow Connector 12"/>
          <p:cNvCxnSpPr>
            <a:stCxn id="34" idx="1"/>
            <a:endCxn id="17" idx="3"/>
          </p:cNvCxnSpPr>
          <p:nvPr/>
        </p:nvCxnSpPr>
        <p:spPr>
          <a:xfrm flipH="1">
            <a:off x="6177915" y="3235165"/>
            <a:ext cx="157796"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34" idx="1"/>
            <a:endCxn id="30" idx="3"/>
          </p:cNvCxnSpPr>
          <p:nvPr/>
        </p:nvCxnSpPr>
        <p:spPr>
          <a:xfrm flipH="1" flipV="1">
            <a:off x="6177915" y="2842191"/>
            <a:ext cx="157796" cy="39297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6330315" y="185982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C6</a:t>
            </a:r>
          </a:p>
        </p:txBody>
      </p:sp>
      <p:cxnSp>
        <p:nvCxnSpPr>
          <p:cNvPr id="40" name="Straight Arrow Connector 39"/>
          <p:cNvCxnSpPr>
            <a:stCxn id="39" idx="1"/>
            <a:endCxn id="24" idx="3"/>
          </p:cNvCxnSpPr>
          <p:nvPr/>
        </p:nvCxnSpPr>
        <p:spPr>
          <a:xfrm flipH="1">
            <a:off x="6142990" y="1985485"/>
            <a:ext cx="187325"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39" idx="1"/>
            <a:endCxn id="27" idx="3"/>
          </p:cNvCxnSpPr>
          <p:nvPr/>
        </p:nvCxnSpPr>
        <p:spPr>
          <a:xfrm flipH="1" flipV="1">
            <a:off x="6142990" y="1599253"/>
            <a:ext cx="187325" cy="386232"/>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7054215" y="349812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C7</a:t>
            </a:r>
          </a:p>
        </p:txBody>
      </p:sp>
      <p:cxnSp>
        <p:nvCxnSpPr>
          <p:cNvPr id="26" name="Straight Arrow Connector 25"/>
          <p:cNvCxnSpPr>
            <a:stCxn id="46" idx="1"/>
            <a:endCxn id="62" idx="3"/>
          </p:cNvCxnSpPr>
          <p:nvPr/>
        </p:nvCxnSpPr>
        <p:spPr>
          <a:xfrm flipH="1">
            <a:off x="6901815" y="3623785"/>
            <a:ext cx="15240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46" idx="1"/>
            <a:endCxn id="34" idx="3"/>
          </p:cNvCxnSpPr>
          <p:nvPr/>
        </p:nvCxnSpPr>
        <p:spPr>
          <a:xfrm flipH="1" flipV="1">
            <a:off x="6907211" y="3235165"/>
            <a:ext cx="147004" cy="38862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6341109" y="2722484"/>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C4</a:t>
            </a:r>
          </a:p>
        </p:txBody>
      </p:sp>
      <p:cxnSp>
        <p:nvCxnSpPr>
          <p:cNvPr id="37" name="Straight Arrow Connector 36"/>
          <p:cNvCxnSpPr/>
          <p:nvPr/>
        </p:nvCxnSpPr>
        <p:spPr>
          <a:xfrm flipH="1">
            <a:off x="6159499" y="2848142"/>
            <a:ext cx="18161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7778115" y="349812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C8</a:t>
            </a:r>
          </a:p>
        </p:txBody>
      </p:sp>
      <p:cxnSp>
        <p:nvCxnSpPr>
          <p:cNvPr id="3" name="Straight Arrow Connector 2"/>
          <p:cNvCxnSpPr>
            <a:stCxn id="38" idx="1"/>
            <a:endCxn id="46" idx="3"/>
          </p:cNvCxnSpPr>
          <p:nvPr/>
        </p:nvCxnSpPr>
        <p:spPr>
          <a:xfrm flipH="1">
            <a:off x="7625715" y="3623785"/>
            <a:ext cx="15240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a:stCxn id="38" idx="1"/>
            <a:endCxn id="36" idx="3"/>
          </p:cNvCxnSpPr>
          <p:nvPr/>
        </p:nvCxnSpPr>
        <p:spPr>
          <a:xfrm flipH="1" flipV="1">
            <a:off x="6912609" y="2848142"/>
            <a:ext cx="865506" cy="775643"/>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40346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9"/>
                                        </p:tgtEl>
                                      </p:cBhvr>
                                    </p:animEffect>
                                    <p:set>
                                      <p:cBhvr>
                                        <p:cTn id="7" dur="1" fill="hold">
                                          <p:stCondLst>
                                            <p:cond delay="499"/>
                                          </p:stCondLst>
                                        </p:cTn>
                                        <p:tgtEl>
                                          <p:spTgt spid="3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0"/>
                                        </p:tgtEl>
                                      </p:cBhvr>
                                    </p:animEffect>
                                    <p:set>
                                      <p:cBhvr>
                                        <p:cTn id="10" dur="1" fill="hold">
                                          <p:stCondLst>
                                            <p:cond delay="499"/>
                                          </p:stCondLst>
                                        </p:cTn>
                                        <p:tgtEl>
                                          <p:spTgt spid="40"/>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1"/>
                                        </p:tgtEl>
                                      </p:cBhvr>
                                    </p:animEffect>
                                    <p:set>
                                      <p:cBhvr>
                                        <p:cTn id="13" dur="1" fill="hold">
                                          <p:stCondLst>
                                            <p:cond delay="499"/>
                                          </p:stCondLst>
                                        </p:cTn>
                                        <p:tgtEl>
                                          <p:spTgt spid="41"/>
                                        </p:tgtEl>
                                        <p:attrNameLst>
                                          <p:attrName>style.visibility</p:attrName>
                                        </p:attrNameLst>
                                      </p:cBhvr>
                                      <p:to>
                                        <p:strVal val="hidden"/>
                                      </p:to>
                                    </p:set>
                                  </p:childTnLst>
                                </p:cTn>
                              </p:par>
                              <p:par>
                                <p:cTn id="14" presetID="42" presetClass="path" presetSubtype="0" accel="50000" decel="50000" fill="hold" grpId="0" nodeType="withEffect">
                                  <p:stCondLst>
                                    <p:cond delay="0"/>
                                  </p:stCondLst>
                                  <p:childTnLst>
                                    <p:animMotion origin="layout" path="M 5E-6 -1.11111E-6 L 0.08073 -0.07592 " pathEditMode="relative" rAng="0" ptsTypes="AA">
                                      <p:cBhvr>
                                        <p:cTn id="15" dur="2000" fill="hold"/>
                                        <p:tgtEl>
                                          <p:spTgt spid="24"/>
                                        </p:tgtEl>
                                        <p:attrNameLst>
                                          <p:attrName>ppt_x</p:attrName>
                                          <p:attrName>ppt_y</p:attrName>
                                        </p:attrNameLst>
                                      </p:cBhvr>
                                      <p:rCtr x="4028" y="-3796"/>
                                    </p:animMotion>
                                  </p:childTnLst>
                                </p:cTn>
                              </p:par>
                              <p:par>
                                <p:cTn id="16" presetID="42" presetClass="path" presetSubtype="0" accel="50000" decel="50000" fill="hold" nodeType="withEffect">
                                  <p:stCondLst>
                                    <p:cond delay="0"/>
                                  </p:stCondLst>
                                  <p:childTnLst>
                                    <p:animMotion origin="layout" path="M -2.77778E-6 -1.11111E-6 L 0.08108 -0.07562 " pathEditMode="relative" rAng="0" ptsTypes="AA">
                                      <p:cBhvr>
                                        <p:cTn id="17" dur="2000" fill="hold"/>
                                        <p:tgtEl>
                                          <p:spTgt spid="25"/>
                                        </p:tgtEl>
                                        <p:attrNameLst>
                                          <p:attrName>ppt_x</p:attrName>
                                          <p:attrName>ppt_y</p:attrName>
                                        </p:attrNameLst>
                                      </p:cBhvr>
                                      <p:rCtr x="4045" y="-3796"/>
                                    </p:animMotion>
                                  </p:childTnLst>
                                </p:cTn>
                              </p:par>
                              <p:par>
                                <p:cTn id="18" presetID="42" presetClass="path" presetSubtype="0" accel="50000" decel="50000" fill="hold" grpId="0" nodeType="withEffect">
                                  <p:stCondLst>
                                    <p:cond delay="0"/>
                                  </p:stCondLst>
                                  <p:childTnLst>
                                    <p:animMotion origin="layout" path="M -4.16667E-6 4.81481E-6 L -4.16667E-6 -0.06852 " pathEditMode="relative" rAng="0" ptsTypes="AA">
                                      <p:cBhvr>
                                        <p:cTn id="19" dur="2000" fill="hold"/>
                                        <p:tgtEl>
                                          <p:spTgt spid="35"/>
                                        </p:tgtEl>
                                        <p:attrNameLst>
                                          <p:attrName>ppt_x</p:attrName>
                                          <p:attrName>ppt_y</p:attrName>
                                        </p:attrNameLst>
                                      </p:cBhvr>
                                      <p:rCtr x="0" y="-3426"/>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1">
                                            <p:txEl>
                                              <p:pRg st="1" end="1"/>
                                            </p:txEl>
                                          </p:spTgt>
                                        </p:tgtEl>
                                        <p:attrNameLst>
                                          <p:attrName>style.visibility</p:attrName>
                                        </p:attrNameLst>
                                      </p:cBhvr>
                                      <p:to>
                                        <p:strVal val="visible"/>
                                      </p:to>
                                    </p:set>
                                  </p:childTnLst>
                                </p:cTn>
                              </p:par>
                            </p:childTnLst>
                          </p:cTn>
                        </p:par>
                        <p:par>
                          <p:cTn id="24" fill="hold">
                            <p:stCondLst>
                              <p:cond delay="0"/>
                            </p:stCondLst>
                            <p:childTnLst>
                              <p:par>
                                <p:cTn id="25" presetID="10" presetClass="entr" presetSubtype="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par>
                          <p:cTn id="32" fill="hold">
                            <p:stCondLst>
                              <p:cond delay="1000"/>
                            </p:stCondLst>
                            <p:childTnLst>
                              <p:par>
                                <p:cTn id="33" presetID="42" presetClass="path" presetSubtype="0" accel="50000" decel="50000" fill="hold" grpId="0" nodeType="afterEffect">
                                  <p:stCondLst>
                                    <p:cond delay="0"/>
                                  </p:stCondLst>
                                  <p:childTnLst>
                                    <p:animMotion origin="layout" path="M -4.16667E-6 4.19753E-6 L 0.00018 -0.07161 " pathEditMode="relative" rAng="0" ptsTypes="AA">
                                      <p:cBhvr>
                                        <p:cTn id="34" dur="2000" fill="hold"/>
                                        <p:tgtEl>
                                          <p:spTgt spid="63"/>
                                        </p:tgtEl>
                                        <p:attrNameLst>
                                          <p:attrName>ppt_x</p:attrName>
                                          <p:attrName>ppt_y</p:attrName>
                                        </p:attrNameLst>
                                      </p:cBhvr>
                                      <p:rCtr x="0" y="-358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1">
                                            <p:txEl>
                                              <p:pRg st="2" end="2"/>
                                            </p:txEl>
                                          </p:spTgt>
                                        </p:tgtEl>
                                        <p:attrNameLst>
                                          <p:attrName>style.visibility</p:attrName>
                                        </p:attrNameLst>
                                      </p:cBhvr>
                                      <p:to>
                                        <p:strVal val="visible"/>
                                      </p:to>
                                    </p:set>
                                    <p:animEffect transition="in" filter="fade">
                                      <p:cBhvr>
                                        <p:cTn id="39" dur="500"/>
                                        <p:tgtEl>
                                          <p:spTgt spid="21">
                                            <p:txEl>
                                              <p:pRg st="2" end="2"/>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par>
                                <p:cTn id="47" presetID="10" presetClass="entr" presetSubtype="0" fill="hold"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childTnLst>
                          </p:cTn>
                        </p:par>
                        <p:par>
                          <p:cTn id="50" fill="hold">
                            <p:stCondLst>
                              <p:cond delay="1000"/>
                            </p:stCondLst>
                            <p:childTnLst>
                              <p:par>
                                <p:cTn id="51" presetID="42" presetClass="path" presetSubtype="0" accel="50000" decel="50000" fill="hold" grpId="0" nodeType="afterEffect">
                                  <p:stCondLst>
                                    <p:cond delay="0"/>
                                  </p:stCondLst>
                                  <p:childTnLst>
                                    <p:animMotion origin="layout" path="M -4.16667E-6 -1.60494E-6 L 0.08247 -0.00031 " pathEditMode="relative" rAng="0" ptsTypes="AA">
                                      <p:cBhvr>
                                        <p:cTn id="52" dur="2000" fill="hold"/>
                                        <p:tgtEl>
                                          <p:spTgt spid="66"/>
                                        </p:tgtEl>
                                        <p:attrNameLst>
                                          <p:attrName>ppt_x</p:attrName>
                                          <p:attrName>ppt_y</p:attrName>
                                        </p:attrNameLst>
                                      </p:cBhvr>
                                      <p:rCtr x="4115" y="-31"/>
                                    </p:animMotion>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1">
                                            <p:txEl>
                                              <p:pRg st="3" end="3"/>
                                            </p:txEl>
                                          </p:spTgt>
                                        </p:tgtEl>
                                        <p:attrNameLst>
                                          <p:attrName>style.visibility</p:attrName>
                                        </p:attrNameLst>
                                      </p:cBhvr>
                                      <p:to>
                                        <p:strVal val="visible"/>
                                      </p:to>
                                    </p:set>
                                    <p:animEffect transition="in" filter="fade">
                                      <p:cBhvr>
                                        <p:cTn id="57" dur="500"/>
                                        <p:tgtEl>
                                          <p:spTgt spid="21">
                                            <p:txEl>
                                              <p:pRg st="3" end="3"/>
                                            </p:txEl>
                                          </p:spTgt>
                                        </p:tgtEl>
                                      </p:cBhvr>
                                    </p:animEffect>
                                  </p:childTnLst>
                                </p:cTn>
                              </p:par>
                            </p:childTnLst>
                          </p:cTn>
                        </p:par>
                        <p:par>
                          <p:cTn id="58" fill="hold">
                            <p:stCondLst>
                              <p:cond delay="500"/>
                            </p:stCondLst>
                            <p:childTnLst>
                              <p:par>
                                <p:cTn id="59" presetID="27" presetClass="emph" presetSubtype="0" fill="remove" grpId="1" nodeType="afterEffect">
                                  <p:stCondLst>
                                    <p:cond delay="0"/>
                                  </p:stCondLst>
                                  <p:childTnLst>
                                    <p:animClr clrSpc="rgb" dir="cw">
                                      <p:cBhvr override="childStyle">
                                        <p:cTn id="60" dur="375" autoRev="1" fill="remove"/>
                                        <p:tgtEl>
                                          <p:spTgt spid="36"/>
                                        </p:tgtEl>
                                        <p:attrNameLst>
                                          <p:attrName>style.color</p:attrName>
                                        </p:attrNameLst>
                                      </p:cBhvr>
                                      <p:to>
                                        <a:srgbClr val="FF0000"/>
                                      </p:to>
                                    </p:animClr>
                                    <p:animClr clrSpc="rgb" dir="cw">
                                      <p:cBhvr>
                                        <p:cTn id="61" dur="375" autoRev="1" fill="remove"/>
                                        <p:tgtEl>
                                          <p:spTgt spid="36"/>
                                        </p:tgtEl>
                                        <p:attrNameLst>
                                          <p:attrName>fillcolor</p:attrName>
                                        </p:attrNameLst>
                                      </p:cBhvr>
                                      <p:to>
                                        <a:srgbClr val="FF0000"/>
                                      </p:to>
                                    </p:animClr>
                                    <p:set>
                                      <p:cBhvr>
                                        <p:cTn id="62" dur="375" autoRev="1" fill="remove"/>
                                        <p:tgtEl>
                                          <p:spTgt spid="36"/>
                                        </p:tgtEl>
                                        <p:attrNameLst>
                                          <p:attrName>fill.type</p:attrName>
                                        </p:attrNameLst>
                                      </p:cBhvr>
                                      <p:to>
                                        <p:strVal val="solid"/>
                                      </p:to>
                                    </p:set>
                                    <p:set>
                                      <p:cBhvr>
                                        <p:cTn id="63" dur="375" autoRev="1" fill="remove"/>
                                        <p:tgtEl>
                                          <p:spTgt spid="36"/>
                                        </p:tgtEl>
                                        <p:attrNameLst>
                                          <p:attrName>fill.on</p:attrName>
                                        </p:attrNameLst>
                                      </p:cBhvr>
                                      <p:to>
                                        <p:strVal val="true"/>
                                      </p:to>
                                    </p:set>
                                  </p:childTnLst>
                                </p:cTn>
                              </p:par>
                            </p:childTnLst>
                          </p:cTn>
                        </p:par>
                        <p:par>
                          <p:cTn id="64" fill="hold">
                            <p:stCondLst>
                              <p:cond delay="1250"/>
                            </p:stCondLst>
                            <p:childTnLst>
                              <p:par>
                                <p:cTn id="65" presetID="27" presetClass="emph" presetSubtype="0" fill="remove" grpId="0" nodeType="afterEffect">
                                  <p:stCondLst>
                                    <p:cond delay="0"/>
                                  </p:stCondLst>
                                  <p:childTnLst>
                                    <p:animClr clrSpc="rgb" dir="cw">
                                      <p:cBhvr override="childStyle">
                                        <p:cTn id="66" dur="375" autoRev="1" fill="remove"/>
                                        <p:tgtEl>
                                          <p:spTgt spid="17"/>
                                        </p:tgtEl>
                                        <p:attrNameLst>
                                          <p:attrName>style.color</p:attrName>
                                        </p:attrNameLst>
                                      </p:cBhvr>
                                      <p:to>
                                        <a:srgbClr val="FF0000"/>
                                      </p:to>
                                    </p:animClr>
                                    <p:animClr clrSpc="rgb" dir="cw">
                                      <p:cBhvr>
                                        <p:cTn id="67" dur="375" autoRev="1" fill="remove"/>
                                        <p:tgtEl>
                                          <p:spTgt spid="17"/>
                                        </p:tgtEl>
                                        <p:attrNameLst>
                                          <p:attrName>fillcolor</p:attrName>
                                        </p:attrNameLst>
                                      </p:cBhvr>
                                      <p:to>
                                        <a:srgbClr val="FF0000"/>
                                      </p:to>
                                    </p:animClr>
                                    <p:set>
                                      <p:cBhvr>
                                        <p:cTn id="68" dur="375" autoRev="1" fill="remove"/>
                                        <p:tgtEl>
                                          <p:spTgt spid="17"/>
                                        </p:tgtEl>
                                        <p:attrNameLst>
                                          <p:attrName>fill.type</p:attrName>
                                        </p:attrNameLst>
                                      </p:cBhvr>
                                      <p:to>
                                        <p:strVal val="solid"/>
                                      </p:to>
                                    </p:set>
                                    <p:set>
                                      <p:cBhvr>
                                        <p:cTn id="69" dur="375" autoRev="1" fill="remove"/>
                                        <p:tgtEl>
                                          <p:spTgt spid="17"/>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1">
                                            <p:txEl>
                                              <p:pRg st="4" end="4"/>
                                            </p:txEl>
                                          </p:spTgt>
                                        </p:tgtEl>
                                        <p:attrNameLst>
                                          <p:attrName>style.visibility</p:attrName>
                                        </p:attrNameLst>
                                      </p:cBhvr>
                                      <p:to>
                                        <p:strVal val="visible"/>
                                      </p:to>
                                    </p:set>
                                    <p:animEffect transition="in" filter="fade">
                                      <p:cBhvr>
                                        <p:cTn id="74"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3" grpId="0" animBg="1"/>
      <p:bldP spid="66" grpId="0" animBg="1"/>
      <p:bldP spid="17" grpId="0" animBg="1"/>
      <p:bldP spid="24" grpId="0" animBg="1"/>
      <p:bldP spid="39" grpId="0" animBg="1"/>
      <p:bldP spid="36" grpId="0" animBg="1"/>
      <p:bldP spid="36" grpId="1" animBg="1"/>
      <p:bldP spid="3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Rebase</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In case there was such a nice colleague creating such a case, a designer can counter with a rebase!</a:t>
            </a:r>
          </a:p>
          <a:p>
            <a:pPr>
              <a:buClr>
                <a:schemeClr val="tx1"/>
              </a:buClr>
            </a:pPr>
            <a:r>
              <a:rPr lang="en-US" sz="1400" dirty="0">
                <a:solidFill>
                  <a:schemeClr val="tx1"/>
                </a:solidFill>
              </a:rPr>
              <a:t>Instead of pulling, a fetch and rebase can be done or a rebase pull:</a:t>
            </a:r>
          </a:p>
          <a:p>
            <a:pPr marL="0" indent="0">
              <a:buClr>
                <a:schemeClr val="tx1"/>
              </a:buClr>
              <a:buNone/>
            </a:pPr>
            <a:r>
              <a:rPr lang="en-US" sz="1100" dirty="0">
                <a:solidFill>
                  <a:srgbClr val="000000"/>
                </a:solidFill>
                <a:latin typeface="Courier New" panose="02070309020205020404" pitchFamily="49" charset="0"/>
                <a:cs typeface="Courier New" panose="02070309020205020404" pitchFamily="49" charset="0"/>
              </a:rPr>
              <a:t>$ git rebase origin/master</a:t>
            </a:r>
          </a:p>
          <a:p>
            <a:pPr marL="0" indent="0">
              <a:buClr>
                <a:schemeClr val="tx1"/>
              </a:buClr>
              <a:buNone/>
            </a:pPr>
            <a:r>
              <a:rPr lang="en-US" sz="1100" dirty="0">
                <a:solidFill>
                  <a:srgbClr val="000000"/>
                </a:solidFill>
                <a:latin typeface="Courier New" panose="02070309020205020404" pitchFamily="49" charset="0"/>
                <a:cs typeface="Courier New" panose="02070309020205020404" pitchFamily="49" charset="0"/>
              </a:rPr>
              <a:t>$ git pull --rebase</a:t>
            </a:r>
          </a:p>
          <a:p>
            <a:pPr>
              <a:buClr>
                <a:schemeClr val="tx1"/>
              </a:buClr>
            </a:pPr>
            <a:r>
              <a:rPr lang="en-US" sz="1400" dirty="0">
                <a:solidFill>
                  <a:schemeClr val="tx1"/>
                </a:solidFill>
              </a:rPr>
              <a:t>This will determine the unique changes on the local branch, which commits aren’t merged, determine which haven’t been rewritten and apply them on top of origin/master.</a:t>
            </a:r>
          </a:p>
          <a:p>
            <a:pPr>
              <a:buClr>
                <a:schemeClr val="tx1"/>
              </a:buClr>
            </a:pPr>
            <a:r>
              <a:rPr lang="en-US" sz="1400" dirty="0">
                <a:solidFill>
                  <a:schemeClr val="tx1"/>
                </a:solidFill>
              </a:rPr>
              <a:t>This only works if C4 would be exactly the same!</a:t>
            </a:r>
          </a:p>
          <a:p>
            <a:pPr>
              <a:buClr>
                <a:schemeClr val="tx1"/>
              </a:buClr>
            </a:pPr>
            <a:endParaRPr lang="en-US" sz="1400" dirty="0">
              <a:solidFill>
                <a:schemeClr val="tx1"/>
              </a:solidFill>
            </a:endParaRPr>
          </a:p>
          <a:p>
            <a:pPr marL="0" indent="0">
              <a:buClr>
                <a:schemeClr val="tx1"/>
              </a:buClr>
              <a:buNone/>
            </a:pPr>
            <a:endParaRPr lang="en-US" sz="1400" dirty="0">
              <a:solidFill>
                <a:schemeClr val="tx1"/>
              </a:solidFill>
            </a:endParaRPr>
          </a:p>
        </p:txBody>
      </p:sp>
      <p:sp>
        <p:nvSpPr>
          <p:cNvPr id="28" name="Rectangle 27"/>
          <p:cNvSpPr/>
          <p:nvPr/>
        </p:nvSpPr>
        <p:spPr>
          <a:xfrm>
            <a:off x="4733290" y="1095057"/>
            <a:ext cx="3009900" cy="111124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0" bIns="90000" rtlCol="0" anchor="t" anchorCtr="0"/>
          <a:lstStyle/>
          <a:p>
            <a:pPr algn="ctr" fontAlgn="auto">
              <a:spcBef>
                <a:spcPts val="0"/>
              </a:spcBef>
              <a:spcAft>
                <a:spcPts val="0"/>
              </a:spcAft>
            </a:pPr>
            <a:r>
              <a:rPr lang="en-US" dirty="0">
                <a:solidFill>
                  <a:schemeClr val="accent4"/>
                </a:solidFill>
              </a:rPr>
              <a:t>git.nokia.com</a:t>
            </a:r>
          </a:p>
        </p:txBody>
      </p:sp>
      <p:sp>
        <p:nvSpPr>
          <p:cNvPr id="29" name="Rectangle 28"/>
          <p:cNvSpPr/>
          <p:nvPr/>
        </p:nvSpPr>
        <p:spPr>
          <a:xfrm>
            <a:off x="4822190" y="185982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a:t>
            </a:r>
          </a:p>
        </p:txBody>
      </p:sp>
      <p:sp>
        <p:nvSpPr>
          <p:cNvPr id="32" name="Rectangle 31"/>
          <p:cNvSpPr/>
          <p:nvPr/>
        </p:nvSpPr>
        <p:spPr>
          <a:xfrm>
            <a:off x="4771390" y="2413000"/>
            <a:ext cx="3816350" cy="175895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0" bIns="90000" rtlCol="0" anchor="t" anchorCtr="0"/>
          <a:lstStyle/>
          <a:p>
            <a:pPr algn="ctr" fontAlgn="auto">
              <a:spcBef>
                <a:spcPts val="0"/>
              </a:spcBef>
              <a:spcAft>
                <a:spcPts val="0"/>
              </a:spcAft>
            </a:pPr>
            <a:r>
              <a:rPr lang="en-US" dirty="0">
                <a:solidFill>
                  <a:schemeClr val="accent4"/>
                </a:solidFill>
              </a:rPr>
              <a:t>My Computer</a:t>
            </a:r>
          </a:p>
        </p:txBody>
      </p:sp>
      <p:sp>
        <p:nvSpPr>
          <p:cNvPr id="59" name="Rectangle 58"/>
          <p:cNvSpPr/>
          <p:nvPr/>
        </p:nvSpPr>
        <p:spPr>
          <a:xfrm>
            <a:off x="4853305" y="327714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C1</a:t>
            </a:r>
          </a:p>
        </p:txBody>
      </p:sp>
      <p:sp>
        <p:nvSpPr>
          <p:cNvPr id="61" name="Rectangle 60"/>
          <p:cNvSpPr/>
          <p:nvPr/>
        </p:nvSpPr>
        <p:spPr>
          <a:xfrm>
            <a:off x="7057391" y="327714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C2</a:t>
            </a:r>
          </a:p>
        </p:txBody>
      </p:sp>
      <p:sp>
        <p:nvSpPr>
          <p:cNvPr id="62" name="Rectangle 61"/>
          <p:cNvSpPr/>
          <p:nvPr/>
        </p:nvSpPr>
        <p:spPr>
          <a:xfrm>
            <a:off x="7781291" y="327714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C3</a:t>
            </a:r>
          </a:p>
        </p:txBody>
      </p:sp>
      <p:sp>
        <p:nvSpPr>
          <p:cNvPr id="63" name="Down Arrow Callout 62"/>
          <p:cNvSpPr/>
          <p:nvPr/>
        </p:nvSpPr>
        <p:spPr>
          <a:xfrm>
            <a:off x="6102985" y="2890123"/>
            <a:ext cx="1026160" cy="362741"/>
          </a:xfrm>
          <a:prstGeom prst="down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rgbClr val="000000"/>
                </a:solidFill>
              </a:rPr>
              <a:t>origin/master</a:t>
            </a:r>
            <a:endParaRPr lang="en-US" sz="1400" dirty="0">
              <a:solidFill>
                <a:srgbClr val="000000"/>
              </a:solidFill>
            </a:endParaRPr>
          </a:p>
        </p:txBody>
      </p:sp>
      <p:cxnSp>
        <p:nvCxnSpPr>
          <p:cNvPr id="64" name="Straight Arrow Connector 63"/>
          <p:cNvCxnSpPr>
            <a:stCxn id="62" idx="1"/>
            <a:endCxn id="61" idx="3"/>
          </p:cNvCxnSpPr>
          <p:nvPr/>
        </p:nvCxnSpPr>
        <p:spPr>
          <a:xfrm flipH="1">
            <a:off x="7628891" y="3402805"/>
            <a:ext cx="15240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66" name="Up Arrow Callout 65"/>
          <p:cNvSpPr/>
          <p:nvPr/>
        </p:nvSpPr>
        <p:spPr>
          <a:xfrm>
            <a:off x="7743190" y="3528463"/>
            <a:ext cx="658495" cy="353927"/>
          </a:xfrm>
          <a:prstGeom prst="up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rgbClr val="000000"/>
                </a:solidFill>
              </a:rPr>
              <a:t>master</a:t>
            </a:r>
            <a:endParaRPr lang="en-US" sz="1400" dirty="0">
              <a:solidFill>
                <a:srgbClr val="000000"/>
              </a:solidFill>
            </a:endParaRPr>
          </a:p>
        </p:txBody>
      </p:sp>
      <p:sp>
        <p:nvSpPr>
          <p:cNvPr id="24" name="Rectangle 23"/>
          <p:cNvSpPr/>
          <p:nvPr/>
        </p:nvSpPr>
        <p:spPr>
          <a:xfrm>
            <a:off x="6335711" y="1473595"/>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C4</a:t>
            </a:r>
          </a:p>
        </p:txBody>
      </p:sp>
      <p:cxnSp>
        <p:nvCxnSpPr>
          <p:cNvPr id="25" name="Straight Arrow Connector 24"/>
          <p:cNvCxnSpPr>
            <a:stCxn id="24" idx="1"/>
            <a:endCxn id="27" idx="3"/>
          </p:cNvCxnSpPr>
          <p:nvPr/>
        </p:nvCxnSpPr>
        <p:spPr>
          <a:xfrm flipH="1">
            <a:off x="6142990" y="1599253"/>
            <a:ext cx="192721"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571490" y="1473595"/>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C5</a:t>
            </a:r>
          </a:p>
        </p:txBody>
      </p:sp>
      <p:cxnSp>
        <p:nvCxnSpPr>
          <p:cNvPr id="9" name="Straight Arrow Connector 8"/>
          <p:cNvCxnSpPr>
            <a:stCxn id="27" idx="1"/>
            <a:endCxn id="29" idx="3"/>
          </p:cNvCxnSpPr>
          <p:nvPr/>
        </p:nvCxnSpPr>
        <p:spPr>
          <a:xfrm flipH="1">
            <a:off x="5393690" y="1599253"/>
            <a:ext cx="177800" cy="386232"/>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5606415" y="327714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C5</a:t>
            </a:r>
          </a:p>
        </p:txBody>
      </p:sp>
      <p:cxnSp>
        <p:nvCxnSpPr>
          <p:cNvPr id="33" name="Straight Arrow Connector 32"/>
          <p:cNvCxnSpPr>
            <a:stCxn id="30" idx="1"/>
            <a:endCxn id="59" idx="3"/>
          </p:cNvCxnSpPr>
          <p:nvPr/>
        </p:nvCxnSpPr>
        <p:spPr>
          <a:xfrm flipH="1">
            <a:off x="5424805" y="3402805"/>
            <a:ext cx="18161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6335711" y="3277147"/>
            <a:ext cx="571500" cy="25131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50" dirty="0">
                <a:solidFill>
                  <a:schemeClr val="accent4"/>
                </a:solidFill>
              </a:rPr>
              <a:t>C4</a:t>
            </a:r>
          </a:p>
        </p:txBody>
      </p:sp>
      <p:cxnSp>
        <p:nvCxnSpPr>
          <p:cNvPr id="13" name="Straight Arrow Connector 12"/>
          <p:cNvCxnSpPr>
            <a:stCxn id="34" idx="1"/>
          </p:cNvCxnSpPr>
          <p:nvPr/>
        </p:nvCxnSpPr>
        <p:spPr>
          <a:xfrm flipH="1">
            <a:off x="6177915" y="3402805"/>
            <a:ext cx="157796"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34" idx="1"/>
            <a:endCxn id="30" idx="3"/>
          </p:cNvCxnSpPr>
          <p:nvPr/>
        </p:nvCxnSpPr>
        <p:spPr>
          <a:xfrm flipH="1">
            <a:off x="6177915" y="3402805"/>
            <a:ext cx="157796"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6" name="Up Arrow Callout 35"/>
          <p:cNvSpPr/>
          <p:nvPr/>
        </p:nvSpPr>
        <p:spPr>
          <a:xfrm>
            <a:off x="6292214" y="1724911"/>
            <a:ext cx="658495" cy="353927"/>
          </a:xfrm>
          <a:prstGeom prst="up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rgbClr val="000000"/>
                </a:solidFill>
              </a:rPr>
              <a:t>master</a:t>
            </a:r>
            <a:endParaRPr lang="en-US" sz="1400" dirty="0">
              <a:solidFill>
                <a:srgbClr val="000000"/>
              </a:solidFill>
            </a:endParaRPr>
          </a:p>
        </p:txBody>
      </p:sp>
      <p:cxnSp>
        <p:nvCxnSpPr>
          <p:cNvPr id="7" name="Straight Arrow Connector 6"/>
          <p:cNvCxnSpPr>
            <a:endCxn id="34" idx="3"/>
          </p:cNvCxnSpPr>
          <p:nvPr/>
        </p:nvCxnSpPr>
        <p:spPr>
          <a:xfrm flipH="1">
            <a:off x="6907211" y="3402805"/>
            <a:ext cx="15018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174019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Rebase</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It is possible to always rebase on pull command to avoid such conflicts before occurring.</a:t>
            </a:r>
          </a:p>
          <a:p>
            <a:pPr>
              <a:buClr>
                <a:schemeClr val="tx1"/>
              </a:buClr>
            </a:pPr>
            <a:r>
              <a:rPr lang="en-US" sz="1400" dirty="0">
                <a:solidFill>
                  <a:schemeClr val="tx1"/>
                </a:solidFill>
              </a:rPr>
              <a:t>In the GIT global </a:t>
            </a:r>
            <a:r>
              <a:rPr lang="en-US" sz="1400" dirty="0" err="1">
                <a:solidFill>
                  <a:schemeClr val="tx1"/>
                </a:solidFill>
              </a:rPr>
              <a:t>config</a:t>
            </a:r>
            <a:r>
              <a:rPr lang="en-US" sz="1400" dirty="0">
                <a:solidFill>
                  <a:schemeClr val="tx1"/>
                </a:solidFill>
              </a:rPr>
              <a:t> it can be set with:</a:t>
            </a:r>
          </a:p>
          <a:p>
            <a:pPr marL="0" indent="0">
              <a:buClr>
                <a:schemeClr val="tx1"/>
              </a:buClr>
              <a:buNone/>
            </a:pPr>
            <a:r>
              <a:rPr lang="en-US" sz="1100" dirty="0">
                <a:solidFill>
                  <a:srgbClr val="000000"/>
                </a:solidFill>
                <a:latin typeface="Courier New" panose="02070309020205020404" pitchFamily="49" charset="0"/>
                <a:cs typeface="Courier New" panose="02070309020205020404" pitchFamily="49" charset="0"/>
              </a:rPr>
              <a:t>$ git </a:t>
            </a:r>
            <a:r>
              <a:rPr lang="en-US" sz="1100" dirty="0" err="1">
                <a:solidFill>
                  <a:srgbClr val="000000"/>
                </a:solidFill>
                <a:latin typeface="Courier New" panose="02070309020205020404" pitchFamily="49" charset="0"/>
                <a:cs typeface="Courier New" panose="02070309020205020404" pitchFamily="49" charset="0"/>
              </a:rPr>
              <a:t>config</a:t>
            </a:r>
            <a:r>
              <a:rPr lang="en-US" sz="1100" dirty="0">
                <a:solidFill>
                  <a:srgbClr val="000000"/>
                </a:solidFill>
                <a:latin typeface="Courier New" panose="02070309020205020404" pitchFamily="49" charset="0"/>
                <a:cs typeface="Courier New" panose="02070309020205020404" pitchFamily="49" charset="0"/>
              </a:rPr>
              <a:t> --global </a:t>
            </a:r>
            <a:r>
              <a:rPr lang="en-US" sz="1100" dirty="0" err="1">
                <a:solidFill>
                  <a:srgbClr val="000000"/>
                </a:solidFill>
                <a:latin typeface="Courier New" panose="02070309020205020404" pitchFamily="49" charset="0"/>
                <a:cs typeface="Courier New" panose="02070309020205020404" pitchFamily="49" charset="0"/>
              </a:rPr>
              <a:t>pull.rebase</a:t>
            </a:r>
            <a:r>
              <a:rPr lang="en-US" sz="1100" dirty="0">
                <a:solidFill>
                  <a:srgbClr val="000000"/>
                </a:solidFill>
                <a:latin typeface="Courier New" panose="02070309020205020404" pitchFamily="49" charset="0"/>
                <a:cs typeface="Courier New" panose="02070309020205020404" pitchFamily="49" charset="0"/>
              </a:rPr>
              <a:t> true</a:t>
            </a:r>
          </a:p>
          <a:p>
            <a:pPr>
              <a:buClr>
                <a:schemeClr val="tx1"/>
              </a:buClr>
            </a:pPr>
            <a:r>
              <a:rPr lang="en-US" sz="1400" dirty="0">
                <a:solidFill>
                  <a:schemeClr val="tx1"/>
                </a:solidFill>
              </a:rPr>
              <a:t>It cannot be stated that a history on the server should never be rewritten, but if it is done then a close and quick communication must be done within the team.</a:t>
            </a:r>
          </a:p>
          <a:p>
            <a:pPr>
              <a:buClr>
                <a:schemeClr val="tx1"/>
              </a:buClr>
            </a:pPr>
            <a:r>
              <a:rPr lang="en-US" sz="1400" dirty="0">
                <a:solidFill>
                  <a:schemeClr val="tx1"/>
                </a:solidFill>
              </a:rPr>
              <a:t>Spread the information to the rest and inform them to “git pull --rebase” the latest information before continuing working on changes.</a:t>
            </a:r>
          </a:p>
        </p:txBody>
      </p:sp>
      <p:sp>
        <p:nvSpPr>
          <p:cNvPr id="26" name="Text Placeholder 4"/>
          <p:cNvSpPr txBox="1">
            <a:spLocks/>
          </p:cNvSpPr>
          <p:nvPr/>
        </p:nvSpPr>
        <p:spPr>
          <a:xfrm>
            <a:off x="4759643" y="10874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Rebasing is a very good way to clean the history in a much more “readable” way, and makes collaboration easier.</a:t>
            </a:r>
          </a:p>
          <a:p>
            <a:pPr>
              <a:buClr>
                <a:schemeClr val="tx1"/>
              </a:buClr>
            </a:pPr>
            <a:r>
              <a:rPr lang="en-US" sz="1400" dirty="0">
                <a:solidFill>
                  <a:schemeClr val="tx1"/>
                </a:solidFill>
              </a:rPr>
              <a:t>Rebasing though also holds the problem of rewriting history which is critical when changes have been pushed to a server.</a:t>
            </a:r>
          </a:p>
          <a:p>
            <a:pPr>
              <a:buClr>
                <a:schemeClr val="tx1"/>
              </a:buClr>
            </a:pPr>
            <a:r>
              <a:rPr lang="en-US" sz="1400" dirty="0">
                <a:solidFill>
                  <a:schemeClr val="tx1"/>
                </a:solidFill>
              </a:rPr>
              <a:t>The topic of rewriting history is widely discussed and people have their opinion about it.</a:t>
            </a:r>
          </a:p>
          <a:p>
            <a:pPr>
              <a:buClr>
                <a:schemeClr val="tx1"/>
              </a:buClr>
            </a:pPr>
            <a:r>
              <a:rPr lang="en-US" sz="1400" dirty="0">
                <a:solidFill>
                  <a:schemeClr val="tx1"/>
                </a:solidFill>
              </a:rPr>
              <a:t>If a designer rewrites history he or she is “lying” about what happened…</a:t>
            </a:r>
          </a:p>
          <a:p>
            <a:pPr>
              <a:buClr>
                <a:schemeClr val="tx1"/>
              </a:buClr>
            </a:pPr>
            <a:r>
              <a:rPr lang="en-US" sz="1400" dirty="0">
                <a:solidFill>
                  <a:schemeClr val="tx1"/>
                </a:solidFill>
              </a:rPr>
              <a:t>On the flipside who needs messy commits which have been done to try out changes?</a:t>
            </a:r>
          </a:p>
        </p:txBody>
      </p:sp>
    </p:spTree>
    <p:extLst>
      <p:ext uri="{BB962C8B-B14F-4D97-AF65-F5344CB8AC3E}">
        <p14:creationId xmlns:p14="http://schemas.microsoft.com/office/powerpoint/2010/main" val="2788936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What is branching?</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1721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Nearly all VC tools use branching.</a:t>
            </a:r>
          </a:p>
          <a:p>
            <a:pPr>
              <a:buClr>
                <a:schemeClr val="tx1"/>
              </a:buClr>
            </a:pPr>
            <a:r>
              <a:rPr lang="en-US" sz="1400" dirty="0">
                <a:solidFill>
                  <a:schemeClr val="tx1"/>
                </a:solidFill>
              </a:rPr>
              <a:t>It is used to diverge from the main line and continue the work without impacting the current development status.</a:t>
            </a:r>
          </a:p>
          <a:p>
            <a:pPr>
              <a:buClr>
                <a:schemeClr val="tx1"/>
              </a:buClr>
            </a:pPr>
            <a:r>
              <a:rPr lang="en-US" sz="1400" dirty="0">
                <a:solidFill>
                  <a:schemeClr val="tx1"/>
                </a:solidFill>
              </a:rPr>
              <a:t>Often an “expensive” process as branching means to create a “copy” of the source code.</a:t>
            </a:r>
          </a:p>
          <a:p>
            <a:pPr>
              <a:buClr>
                <a:schemeClr val="tx1"/>
              </a:buClr>
            </a:pPr>
            <a:r>
              <a:rPr lang="en-US" sz="1400" dirty="0">
                <a:solidFill>
                  <a:schemeClr val="tx1"/>
                </a:solidFill>
              </a:rPr>
              <a:t>Branching in GIT is quite different as storing data in GIT works on snapshots and not on file deltas or change sets.</a:t>
            </a:r>
          </a:p>
          <a:p>
            <a:pPr>
              <a:buClr>
                <a:schemeClr val="tx1"/>
              </a:buClr>
            </a:pPr>
            <a:r>
              <a:rPr lang="en-US" sz="1400" dirty="0">
                <a:solidFill>
                  <a:schemeClr val="tx1"/>
                </a:solidFill>
              </a:rPr>
              <a:t>Remember: GIT stores the commit object which containers pointers for the staged content.</a:t>
            </a:r>
          </a:p>
        </p:txBody>
      </p:sp>
      <p:sp>
        <p:nvSpPr>
          <p:cNvPr id="20" name="Text Placeholder 4"/>
          <p:cNvSpPr txBox="1">
            <a:spLocks/>
          </p:cNvSpPr>
          <p:nvPr/>
        </p:nvSpPr>
        <p:spPr>
          <a:xfrm>
            <a:off x="4782503" y="1087437"/>
            <a:ext cx="4032250" cy="31721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The commit also contains the authors name, email address, message and points to its previous commit (ancestor).</a:t>
            </a:r>
          </a:p>
          <a:p>
            <a:pPr>
              <a:buClr>
                <a:schemeClr val="tx1"/>
              </a:buClr>
            </a:pPr>
            <a:r>
              <a:rPr lang="en-US" sz="1400" dirty="0">
                <a:solidFill>
                  <a:schemeClr val="tx1"/>
                </a:solidFill>
              </a:rPr>
              <a:t>If a commit is initial it has zero parents.</a:t>
            </a:r>
          </a:p>
          <a:p>
            <a:pPr>
              <a:buClr>
                <a:schemeClr val="tx1"/>
              </a:buClr>
            </a:pPr>
            <a:r>
              <a:rPr lang="en-US" sz="1400" dirty="0">
                <a:solidFill>
                  <a:schemeClr val="tx1"/>
                </a:solidFill>
              </a:rPr>
              <a:t>If a commit is a result of a branch merge it has two parents.</a:t>
            </a:r>
          </a:p>
          <a:p>
            <a:pPr>
              <a:buClr>
                <a:schemeClr val="tx1"/>
              </a:buClr>
            </a:pPr>
            <a:endParaRPr lang="en-US" sz="1400" dirty="0">
              <a:solidFill>
                <a:schemeClr val="tx1"/>
              </a:solidFill>
            </a:endParaRPr>
          </a:p>
        </p:txBody>
      </p:sp>
      <p:sp>
        <p:nvSpPr>
          <p:cNvPr id="2" name="Rectangle 1"/>
          <p:cNvSpPr/>
          <p:nvPr/>
        </p:nvSpPr>
        <p:spPr>
          <a:xfrm>
            <a:off x="7528560" y="2636520"/>
            <a:ext cx="1135380" cy="50292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tx1"/>
                </a:solidFill>
              </a:rPr>
              <a:t>blob1</a:t>
            </a:r>
          </a:p>
          <a:p>
            <a:pPr algn="ctr" fontAlgn="auto">
              <a:spcBef>
                <a:spcPts val="0"/>
              </a:spcBef>
              <a:spcAft>
                <a:spcPts val="0"/>
              </a:spcAft>
            </a:pPr>
            <a:r>
              <a:rPr lang="en-US" sz="1100" dirty="0">
                <a:solidFill>
                  <a:schemeClr val="tx1"/>
                </a:solidFill>
              </a:rPr>
              <a:t>&lt;a8sd3&gt;</a:t>
            </a:r>
          </a:p>
        </p:txBody>
      </p:sp>
      <p:sp>
        <p:nvSpPr>
          <p:cNvPr id="22" name="Rectangle 21"/>
          <p:cNvSpPr/>
          <p:nvPr/>
        </p:nvSpPr>
        <p:spPr>
          <a:xfrm>
            <a:off x="7528560" y="3253740"/>
            <a:ext cx="1135380" cy="50292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tx1"/>
                </a:solidFill>
              </a:rPr>
              <a:t>blob2</a:t>
            </a:r>
          </a:p>
          <a:p>
            <a:pPr algn="ctr" fontAlgn="auto">
              <a:spcBef>
                <a:spcPts val="0"/>
              </a:spcBef>
              <a:spcAft>
                <a:spcPts val="0"/>
              </a:spcAft>
            </a:pPr>
            <a:r>
              <a:rPr lang="en-US" sz="1100" dirty="0">
                <a:solidFill>
                  <a:schemeClr val="tx1"/>
                </a:solidFill>
              </a:rPr>
              <a:t>&lt;23ah1&gt;</a:t>
            </a:r>
            <a:endParaRPr lang="en-US" sz="1600" dirty="0">
              <a:solidFill>
                <a:schemeClr val="tx1"/>
              </a:solidFill>
            </a:endParaRPr>
          </a:p>
        </p:txBody>
      </p:sp>
      <p:sp>
        <p:nvSpPr>
          <p:cNvPr id="23" name="Rectangle 22"/>
          <p:cNvSpPr/>
          <p:nvPr/>
        </p:nvSpPr>
        <p:spPr>
          <a:xfrm>
            <a:off x="7528560" y="3860321"/>
            <a:ext cx="1135380" cy="50292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tx1"/>
                </a:solidFill>
              </a:rPr>
              <a:t>blob3</a:t>
            </a:r>
          </a:p>
          <a:p>
            <a:pPr algn="ctr" fontAlgn="auto">
              <a:spcBef>
                <a:spcPts val="0"/>
              </a:spcBef>
              <a:spcAft>
                <a:spcPts val="0"/>
              </a:spcAft>
            </a:pPr>
            <a:r>
              <a:rPr lang="en-US" sz="1100" dirty="0">
                <a:solidFill>
                  <a:schemeClr val="tx1"/>
                </a:solidFill>
              </a:rPr>
              <a:t>&lt;c49d4&gt;</a:t>
            </a:r>
            <a:endParaRPr lang="en-US" sz="1600" dirty="0">
              <a:solidFill>
                <a:schemeClr val="tx1"/>
              </a:solidFill>
            </a:endParaRPr>
          </a:p>
          <a:p>
            <a:pPr algn="ctr" fontAlgn="auto">
              <a:spcBef>
                <a:spcPts val="0"/>
              </a:spcBef>
              <a:spcAft>
                <a:spcPts val="0"/>
              </a:spcAft>
            </a:pPr>
            <a:endParaRPr lang="en-US" dirty="0">
              <a:solidFill>
                <a:schemeClr val="tx1"/>
              </a:solidFill>
            </a:endParaRPr>
          </a:p>
        </p:txBody>
      </p:sp>
      <p:sp>
        <p:nvSpPr>
          <p:cNvPr id="3" name="Rectangle 2"/>
          <p:cNvSpPr/>
          <p:nvPr/>
        </p:nvSpPr>
        <p:spPr>
          <a:xfrm>
            <a:off x="6225540" y="3238500"/>
            <a:ext cx="967740" cy="5334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tree</a:t>
            </a:r>
          </a:p>
          <a:p>
            <a:pPr algn="ctr" fontAlgn="auto">
              <a:spcBef>
                <a:spcPts val="0"/>
              </a:spcBef>
              <a:spcAft>
                <a:spcPts val="0"/>
              </a:spcAft>
            </a:pPr>
            <a:r>
              <a:rPr lang="en-US" sz="1100" dirty="0">
                <a:solidFill>
                  <a:schemeClr val="accent4"/>
                </a:solidFill>
              </a:rPr>
              <a:t>&lt;92ec2&gt;</a:t>
            </a:r>
          </a:p>
        </p:txBody>
      </p:sp>
      <p:cxnSp>
        <p:nvCxnSpPr>
          <p:cNvPr id="5" name="Straight Arrow Connector 4"/>
          <p:cNvCxnSpPr>
            <a:endCxn id="2" idx="1"/>
          </p:cNvCxnSpPr>
          <p:nvPr/>
        </p:nvCxnSpPr>
        <p:spPr>
          <a:xfrm flipV="1">
            <a:off x="7193280" y="2887980"/>
            <a:ext cx="335280" cy="35814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3" idx="3"/>
            <a:endCxn id="22" idx="1"/>
          </p:cNvCxnSpPr>
          <p:nvPr/>
        </p:nvCxnSpPr>
        <p:spPr>
          <a:xfrm>
            <a:off x="7193280" y="3505200"/>
            <a:ext cx="33528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endCxn id="23" idx="1"/>
          </p:cNvCxnSpPr>
          <p:nvPr/>
        </p:nvCxnSpPr>
        <p:spPr>
          <a:xfrm>
            <a:off x="7193280" y="3764280"/>
            <a:ext cx="335280" cy="347501"/>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922520" y="3238500"/>
            <a:ext cx="967740" cy="5334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&lt;98ca9&gt;</a:t>
            </a:r>
          </a:p>
        </p:txBody>
      </p:sp>
      <p:cxnSp>
        <p:nvCxnSpPr>
          <p:cNvPr id="13" name="Straight Arrow Connector 12"/>
          <p:cNvCxnSpPr>
            <a:stCxn id="34" idx="3"/>
            <a:endCxn id="3" idx="1"/>
          </p:cNvCxnSpPr>
          <p:nvPr/>
        </p:nvCxnSpPr>
        <p:spPr>
          <a:xfrm>
            <a:off x="5890260" y="3505200"/>
            <a:ext cx="33528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500381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Rebase vs. </a:t>
            </a:r>
            <a:r>
              <a:rPr lang="en-GB" dirty="0">
                <a:ea typeface="ヒラギノ角ゴ Pro W3"/>
                <a:cs typeface="ヒラギノ角ゴ Pro W3"/>
              </a:rPr>
              <a:t>merge</a:t>
            </a:r>
            <a:endParaRPr lang="en-GB" sz="1800" dirty="0">
              <a:ea typeface="ヒラギノ角ゴ Pro W3"/>
              <a:cs typeface="ヒラギノ角ゴ Pro W3"/>
            </a:endParaRP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The final question remains: Do we use rebase or merge?</a:t>
            </a:r>
          </a:p>
          <a:p>
            <a:pPr>
              <a:buClr>
                <a:schemeClr val="tx1"/>
              </a:buClr>
            </a:pPr>
            <a:r>
              <a:rPr lang="en-US" sz="1400" dirty="0">
                <a:solidFill>
                  <a:schemeClr val="tx1"/>
                </a:solidFill>
              </a:rPr>
              <a:t>This question is not answered straight forward.</a:t>
            </a:r>
          </a:p>
          <a:p>
            <a:pPr>
              <a:buClr>
                <a:schemeClr val="tx1"/>
              </a:buClr>
            </a:pPr>
            <a:r>
              <a:rPr lang="en-US" sz="1400" dirty="0">
                <a:solidFill>
                  <a:schemeClr val="tx1"/>
                </a:solidFill>
              </a:rPr>
              <a:t>Both have their pro and con and depending on situations it should be chosen wisely, remembering the impact it causes.</a:t>
            </a:r>
          </a:p>
          <a:p>
            <a:pPr>
              <a:buClr>
                <a:schemeClr val="tx1"/>
              </a:buClr>
            </a:pPr>
            <a:r>
              <a:rPr lang="en-US" sz="1400" dirty="0">
                <a:solidFill>
                  <a:schemeClr val="tx1"/>
                </a:solidFill>
              </a:rPr>
              <a:t>For rebasing there is the golden rule: never rebase changes which have been pushed already.</a:t>
            </a:r>
          </a:p>
          <a:p>
            <a:pPr>
              <a:buClr>
                <a:schemeClr val="tx1"/>
              </a:buClr>
            </a:pPr>
            <a:r>
              <a:rPr lang="en-US" sz="1400" dirty="0">
                <a:solidFill>
                  <a:schemeClr val="tx1"/>
                </a:solidFill>
              </a:rPr>
              <a:t>Also never rebase remote branches!</a:t>
            </a:r>
          </a:p>
        </p:txBody>
      </p:sp>
      <p:sp>
        <p:nvSpPr>
          <p:cNvPr id="26" name="Text Placeholder 4"/>
          <p:cNvSpPr txBox="1">
            <a:spLocks/>
          </p:cNvSpPr>
          <p:nvPr/>
        </p:nvSpPr>
        <p:spPr>
          <a:xfrm>
            <a:off x="4759643" y="10874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How ever: for every messed up situation GIT provides possible solutions.</a:t>
            </a:r>
          </a:p>
          <a:p>
            <a:pPr>
              <a:buClr>
                <a:schemeClr val="tx1"/>
              </a:buClr>
            </a:pPr>
            <a:r>
              <a:rPr lang="en-US" sz="1400" dirty="0">
                <a:solidFill>
                  <a:schemeClr val="tx1"/>
                </a:solidFill>
              </a:rPr>
              <a:t>Also there is your support team which can help you to get out of situations without losing code changes.</a:t>
            </a:r>
          </a:p>
          <a:p>
            <a:pPr>
              <a:buClr>
                <a:schemeClr val="tx1"/>
              </a:buClr>
            </a:pPr>
            <a:r>
              <a:rPr lang="en-US" sz="1400" dirty="0">
                <a:solidFill>
                  <a:schemeClr val="tx1"/>
                </a:solidFill>
              </a:rPr>
              <a:t>In GIT users can revert changes and back out undesired commits.</a:t>
            </a:r>
          </a:p>
          <a:p>
            <a:pPr>
              <a:buClr>
                <a:schemeClr val="tx1"/>
              </a:buClr>
            </a:pPr>
            <a:r>
              <a:rPr lang="en-US" sz="1400" dirty="0">
                <a:solidFill>
                  <a:schemeClr val="tx1"/>
                </a:solidFill>
              </a:rPr>
              <a:t>Collaborate with your team to find the perfect solution for your case…</a:t>
            </a:r>
          </a:p>
        </p:txBody>
      </p:sp>
    </p:spTree>
    <p:extLst>
      <p:ext uri="{BB962C8B-B14F-4D97-AF65-F5344CB8AC3E}">
        <p14:creationId xmlns:p14="http://schemas.microsoft.com/office/powerpoint/2010/main" val="153326004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3390900" y="2392679"/>
            <a:ext cx="2118360" cy="461665"/>
          </a:xfrm>
          <a:prstGeom prst="rect">
            <a:avLst/>
          </a:prstGeom>
          <a:noFill/>
        </p:spPr>
        <p:txBody>
          <a:bodyPr wrap="square" rtlCol="0">
            <a:spAutoFit/>
          </a:bodyPr>
          <a:lstStyle/>
          <a:p>
            <a:r>
              <a:rPr lang="en-US" sz="2400" b="1" dirty="0">
                <a:solidFill>
                  <a:schemeClr val="bg1"/>
                </a:solidFill>
                <a:latin typeface="+mn-lt"/>
              </a:rPr>
              <a:t>Hands on GIT</a:t>
            </a:r>
          </a:p>
        </p:txBody>
      </p:sp>
    </p:spTree>
    <p:extLst>
      <p:ext uri="{BB962C8B-B14F-4D97-AF65-F5344CB8AC3E}">
        <p14:creationId xmlns:p14="http://schemas.microsoft.com/office/powerpoint/2010/main" val="1594646057"/>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r>
              <a:rPr lang="en-GB" dirty="0">
                <a:ea typeface="ヒラギノ角ゴ Pro W3"/>
                <a:cs typeface="ヒラギノ角ゴ Pro W3"/>
              </a:rPr>
              <a:t>Hands on GIT!</a:t>
            </a:r>
            <a:endParaRPr lang="en-US" sz="1800" dirty="0">
              <a:ea typeface="ヒラギノ角ゴ Pro W3"/>
              <a:cs typeface="Arial" charset="0"/>
            </a:endParaRPr>
          </a:p>
        </p:txBody>
      </p:sp>
      <p:sp>
        <p:nvSpPr>
          <p:cNvPr id="41987" name="Content Placeholder 2"/>
          <p:cNvSpPr>
            <a:spLocks noGrp="1"/>
          </p:cNvSpPr>
          <p:nvPr>
            <p:ph sz="quarter" idx="13"/>
          </p:nvPr>
        </p:nvSpPr>
        <p:spPr/>
        <p:txBody>
          <a:bodyPr/>
          <a:lstStyle/>
          <a:p>
            <a:pPr eaLnBrk="1" hangingPunct="1">
              <a:buFont typeface="Arial" charset="0"/>
              <a:buNone/>
            </a:pPr>
            <a:r>
              <a:rPr lang="en-GB" dirty="0">
                <a:ea typeface="ヒラギノ角ゴ Pro W3"/>
                <a:cs typeface="ヒラギノ角ゴ Pro W3"/>
              </a:rPr>
              <a:t>Simple branching, merging &amp; rebasing</a:t>
            </a:r>
            <a:endParaRPr lang="en-GB" sz="1800" i="1" dirty="0">
              <a:ea typeface="ヒラギノ角ゴ Pro W3"/>
              <a:cs typeface="ヒラギノ角ゴ Pro W3"/>
            </a:endParaRP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6" name="Text Placeholder 4"/>
          <p:cNvSpPr txBox="1">
            <a:spLocks/>
          </p:cNvSpPr>
          <p:nvPr/>
        </p:nvSpPr>
        <p:spPr>
          <a:xfrm>
            <a:off x="576262" y="1034096"/>
            <a:ext cx="3995737" cy="3313905"/>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000" dirty="0">
                <a:solidFill>
                  <a:schemeClr val="tx1"/>
                </a:solidFill>
              </a:rPr>
              <a:t>In your local repository, create a new branch with the name “bugfix_rel1.2”</a:t>
            </a:r>
          </a:p>
          <a:p>
            <a:pPr marL="0" indent="0">
              <a:buClr>
                <a:schemeClr val="tx1"/>
              </a:buClr>
              <a:buNone/>
            </a:pPr>
            <a:r>
              <a:rPr lang="en-US" sz="1000" dirty="0">
                <a:solidFill>
                  <a:srgbClr val="000000"/>
                </a:solidFill>
                <a:latin typeface="Courier New" panose="02070309020205020404" pitchFamily="49" charset="0"/>
                <a:cs typeface="Courier New" panose="02070309020205020404" pitchFamily="49" charset="0"/>
              </a:rPr>
              <a:t>$ git checkout –b &lt;</a:t>
            </a:r>
            <a:r>
              <a:rPr lang="en-US" sz="1000" dirty="0" err="1">
                <a:solidFill>
                  <a:srgbClr val="000000"/>
                </a:solidFill>
                <a:latin typeface="Courier New" panose="02070309020205020404" pitchFamily="49" charset="0"/>
                <a:cs typeface="Courier New" panose="02070309020205020404" pitchFamily="49" charset="0"/>
              </a:rPr>
              <a:t>branchname</a:t>
            </a:r>
            <a:r>
              <a:rPr lang="en-US" sz="1000" dirty="0">
                <a:solidFill>
                  <a:srgbClr val="000000"/>
                </a:solidFill>
                <a:latin typeface="Courier New" panose="02070309020205020404" pitchFamily="49" charset="0"/>
                <a:cs typeface="Courier New" panose="02070309020205020404" pitchFamily="49" charset="0"/>
              </a:rPr>
              <a:t>&gt;</a:t>
            </a:r>
          </a:p>
          <a:p>
            <a:pPr marL="0" indent="0">
              <a:buClr>
                <a:schemeClr val="tx1"/>
              </a:buClr>
              <a:buNone/>
            </a:pPr>
            <a:r>
              <a:rPr lang="en-US" sz="1000" dirty="0">
                <a:solidFill>
                  <a:schemeClr val="tx1"/>
                </a:solidFill>
              </a:rPr>
              <a:t>or</a:t>
            </a:r>
          </a:p>
          <a:p>
            <a:pPr marL="0" indent="0">
              <a:buClr>
                <a:schemeClr val="tx1"/>
              </a:buClr>
              <a:buNone/>
            </a:pPr>
            <a:r>
              <a:rPr lang="en-US" sz="1000" dirty="0">
                <a:solidFill>
                  <a:srgbClr val="000000"/>
                </a:solidFill>
                <a:latin typeface="Courier New" panose="02070309020205020404" pitchFamily="49" charset="0"/>
                <a:cs typeface="Courier New" panose="02070309020205020404" pitchFamily="49" charset="0"/>
              </a:rPr>
              <a:t>$ git branch &lt;</a:t>
            </a:r>
            <a:r>
              <a:rPr lang="en-US" sz="1000" dirty="0" err="1">
                <a:solidFill>
                  <a:srgbClr val="000000"/>
                </a:solidFill>
                <a:latin typeface="Courier New" panose="02070309020205020404" pitchFamily="49" charset="0"/>
                <a:cs typeface="Courier New" panose="02070309020205020404" pitchFamily="49" charset="0"/>
              </a:rPr>
              <a:t>branchname</a:t>
            </a:r>
            <a:r>
              <a:rPr lang="en-US" sz="1000" dirty="0">
                <a:solidFill>
                  <a:srgbClr val="000000"/>
                </a:solidFill>
                <a:latin typeface="Courier New" panose="02070309020205020404" pitchFamily="49" charset="0"/>
                <a:cs typeface="Courier New" panose="02070309020205020404" pitchFamily="49" charset="0"/>
              </a:rPr>
              <a:t>&gt;</a:t>
            </a:r>
          </a:p>
          <a:p>
            <a:pPr marL="0" indent="0">
              <a:buClr>
                <a:schemeClr val="tx1"/>
              </a:buClr>
              <a:buNone/>
            </a:pPr>
            <a:r>
              <a:rPr lang="en-US" sz="1000" dirty="0">
                <a:solidFill>
                  <a:srgbClr val="000000"/>
                </a:solidFill>
                <a:latin typeface="Courier New" panose="02070309020205020404" pitchFamily="49" charset="0"/>
                <a:cs typeface="Courier New" panose="02070309020205020404" pitchFamily="49" charset="0"/>
              </a:rPr>
              <a:t>$ git checkout &lt;</a:t>
            </a:r>
            <a:r>
              <a:rPr lang="en-US" sz="1000" dirty="0" err="1">
                <a:solidFill>
                  <a:srgbClr val="000000"/>
                </a:solidFill>
                <a:latin typeface="Courier New" panose="02070309020205020404" pitchFamily="49" charset="0"/>
                <a:cs typeface="Courier New" panose="02070309020205020404" pitchFamily="49" charset="0"/>
              </a:rPr>
              <a:t>branchname</a:t>
            </a:r>
            <a:r>
              <a:rPr lang="en-US" sz="1000" dirty="0">
                <a:solidFill>
                  <a:srgbClr val="000000"/>
                </a:solidFill>
                <a:latin typeface="Courier New" panose="02070309020205020404" pitchFamily="49" charset="0"/>
                <a:cs typeface="Courier New" panose="02070309020205020404" pitchFamily="49" charset="0"/>
              </a:rPr>
              <a:t>&gt;</a:t>
            </a:r>
          </a:p>
          <a:p>
            <a:pPr>
              <a:buClr>
                <a:schemeClr val="tx1"/>
              </a:buClr>
            </a:pPr>
            <a:r>
              <a:rPr lang="en-US" sz="1000" dirty="0">
                <a:solidFill>
                  <a:schemeClr val="tx1"/>
                </a:solidFill>
              </a:rPr>
              <a:t>Do two (2) new commits on this branch.</a:t>
            </a:r>
          </a:p>
          <a:p>
            <a:pPr>
              <a:buClr>
                <a:schemeClr val="tx1"/>
              </a:buClr>
            </a:pPr>
            <a:r>
              <a:rPr lang="en-US" sz="1000" dirty="0">
                <a:solidFill>
                  <a:schemeClr val="tx1"/>
                </a:solidFill>
              </a:rPr>
              <a:t>Switch back to your master branch and create another commit.</a:t>
            </a:r>
          </a:p>
          <a:p>
            <a:pPr marL="0" indent="0">
              <a:buClr>
                <a:schemeClr val="tx1"/>
              </a:buClr>
              <a:buNone/>
            </a:pPr>
            <a:r>
              <a:rPr lang="en-US" sz="1000" dirty="0">
                <a:solidFill>
                  <a:srgbClr val="000000"/>
                </a:solidFill>
                <a:latin typeface="Courier New" panose="02070309020205020404" pitchFamily="49" charset="0"/>
                <a:cs typeface="Courier New" panose="02070309020205020404" pitchFamily="49" charset="0"/>
              </a:rPr>
              <a:t>$ git checkout master</a:t>
            </a:r>
          </a:p>
          <a:p>
            <a:pPr>
              <a:buClr>
                <a:schemeClr val="tx1"/>
              </a:buClr>
            </a:pPr>
            <a:r>
              <a:rPr lang="en-US" sz="1000" dirty="0">
                <a:solidFill>
                  <a:schemeClr val="tx1"/>
                </a:solidFill>
              </a:rPr>
              <a:t>Have a look at “git log” as well as “</a:t>
            </a:r>
            <a:r>
              <a:rPr lang="en-US" sz="1000" dirty="0" err="1">
                <a:solidFill>
                  <a:schemeClr val="tx1"/>
                </a:solidFill>
              </a:rPr>
              <a:t>gitk</a:t>
            </a:r>
            <a:r>
              <a:rPr lang="en-US" sz="1000" dirty="0">
                <a:solidFill>
                  <a:schemeClr val="tx1"/>
                </a:solidFill>
              </a:rPr>
              <a:t>”. How does the history look like? </a:t>
            </a:r>
          </a:p>
          <a:p>
            <a:pPr>
              <a:buClr>
                <a:schemeClr val="tx1"/>
              </a:buClr>
            </a:pPr>
            <a:r>
              <a:rPr lang="en-US" sz="1000" dirty="0">
                <a:solidFill>
                  <a:schemeClr val="tx1"/>
                </a:solidFill>
              </a:rPr>
              <a:t>Merge now the bugfix_rel1.2 branch into the master branch. Make sure you are on the master branch!</a:t>
            </a:r>
          </a:p>
          <a:p>
            <a:pPr marL="0" indent="0">
              <a:buClr>
                <a:schemeClr val="tx1"/>
              </a:buClr>
              <a:buNone/>
            </a:pPr>
            <a:r>
              <a:rPr lang="en-US" sz="1000" dirty="0">
                <a:solidFill>
                  <a:srgbClr val="000000"/>
                </a:solidFill>
                <a:latin typeface="Courier New" panose="02070309020205020404" pitchFamily="49" charset="0"/>
                <a:cs typeface="Courier New" panose="02070309020205020404" pitchFamily="49" charset="0"/>
              </a:rPr>
              <a:t>$ git merge &lt;</a:t>
            </a:r>
            <a:r>
              <a:rPr lang="en-US" sz="1000" dirty="0" err="1">
                <a:solidFill>
                  <a:srgbClr val="000000"/>
                </a:solidFill>
                <a:latin typeface="Courier New" panose="02070309020205020404" pitchFamily="49" charset="0"/>
                <a:cs typeface="Courier New" panose="02070309020205020404" pitchFamily="49" charset="0"/>
              </a:rPr>
              <a:t>branchname</a:t>
            </a:r>
            <a:r>
              <a:rPr lang="en-US" sz="1000" dirty="0">
                <a:solidFill>
                  <a:srgbClr val="000000"/>
                </a:solidFill>
                <a:latin typeface="Courier New" panose="02070309020205020404" pitchFamily="49" charset="0"/>
                <a:cs typeface="Courier New" panose="02070309020205020404" pitchFamily="49" charset="0"/>
              </a:rPr>
              <a:t>&gt;</a:t>
            </a:r>
          </a:p>
          <a:p>
            <a:pPr>
              <a:buClr>
                <a:schemeClr val="tx1"/>
              </a:buClr>
            </a:pPr>
            <a:r>
              <a:rPr lang="en-US" sz="1000" dirty="0">
                <a:solidFill>
                  <a:schemeClr val="tx1"/>
                </a:solidFill>
              </a:rPr>
              <a:t>How did the history change &amp; what was the merge strategy?</a:t>
            </a:r>
          </a:p>
        </p:txBody>
      </p:sp>
      <p:sp>
        <p:nvSpPr>
          <p:cNvPr id="7" name="Text Placeholder 4"/>
          <p:cNvSpPr txBox="1">
            <a:spLocks/>
          </p:cNvSpPr>
          <p:nvPr/>
        </p:nvSpPr>
        <p:spPr>
          <a:xfrm>
            <a:off x="4782502" y="1034096"/>
            <a:ext cx="3995737" cy="3313905"/>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000" dirty="0">
                <a:solidFill>
                  <a:schemeClr val="tx1"/>
                </a:solidFill>
              </a:rPr>
              <a:t>Create now further changes on master, at least twice</a:t>
            </a:r>
          </a:p>
          <a:p>
            <a:pPr>
              <a:buClr>
                <a:schemeClr val="tx1"/>
              </a:buClr>
            </a:pPr>
            <a:r>
              <a:rPr lang="en-US" sz="1000" dirty="0">
                <a:solidFill>
                  <a:schemeClr val="tx1"/>
                </a:solidFill>
              </a:rPr>
              <a:t>Switch now to the </a:t>
            </a:r>
            <a:r>
              <a:rPr lang="en-US" sz="1000" dirty="0" err="1">
                <a:solidFill>
                  <a:schemeClr val="tx1"/>
                </a:solidFill>
              </a:rPr>
              <a:t>bugfix</a:t>
            </a:r>
            <a:r>
              <a:rPr lang="en-US" sz="1000" dirty="0">
                <a:solidFill>
                  <a:schemeClr val="tx1"/>
                </a:solidFill>
              </a:rPr>
              <a:t> branch and introduce 2 more changes.</a:t>
            </a:r>
          </a:p>
          <a:p>
            <a:pPr>
              <a:buClr>
                <a:schemeClr val="tx1"/>
              </a:buClr>
            </a:pPr>
            <a:r>
              <a:rPr lang="en-US" sz="1000" dirty="0">
                <a:solidFill>
                  <a:schemeClr val="tx1"/>
                </a:solidFill>
              </a:rPr>
              <a:t>Make use of </a:t>
            </a:r>
          </a:p>
          <a:p>
            <a:pPr>
              <a:buClr>
                <a:schemeClr val="tx1"/>
              </a:buClr>
              <a:buNone/>
            </a:pPr>
            <a:r>
              <a:rPr lang="en-US" sz="1000" dirty="0">
                <a:solidFill>
                  <a:srgbClr val="000000"/>
                </a:solidFill>
                <a:latin typeface="Courier New" panose="02070309020205020404" pitchFamily="49" charset="0"/>
                <a:cs typeface="Courier New" panose="02070309020205020404" pitchFamily="49" charset="0"/>
              </a:rPr>
              <a:t>$git log --</a:t>
            </a:r>
            <a:r>
              <a:rPr lang="en-US" sz="1000" dirty="0" err="1">
                <a:solidFill>
                  <a:srgbClr val="000000"/>
                </a:solidFill>
                <a:latin typeface="Courier New" panose="02070309020205020404" pitchFamily="49" charset="0"/>
                <a:cs typeface="Courier New" panose="02070309020205020404" pitchFamily="49" charset="0"/>
              </a:rPr>
              <a:t>oneline</a:t>
            </a:r>
            <a:r>
              <a:rPr lang="en-US" sz="1000" dirty="0">
                <a:solidFill>
                  <a:srgbClr val="000000"/>
                </a:solidFill>
                <a:latin typeface="Courier New" panose="02070309020205020404" pitchFamily="49" charset="0"/>
                <a:cs typeface="Courier New" panose="02070309020205020404" pitchFamily="49" charset="0"/>
              </a:rPr>
              <a:t> --graph --decorate=short</a:t>
            </a:r>
            <a:endParaRPr lang="en-US" sz="1000" dirty="0">
              <a:solidFill>
                <a:schemeClr val="tx1"/>
              </a:solidFill>
            </a:endParaRPr>
          </a:p>
          <a:p>
            <a:pPr>
              <a:buClr>
                <a:schemeClr val="tx1"/>
              </a:buClr>
            </a:pPr>
            <a:r>
              <a:rPr lang="en-US" sz="1000" dirty="0">
                <a:solidFill>
                  <a:schemeClr val="tx1"/>
                </a:solidFill>
              </a:rPr>
              <a:t>Instead of switching back to master branch and merge to create a new commit, rebase now the </a:t>
            </a:r>
            <a:r>
              <a:rPr lang="en-US" sz="1000" dirty="0" err="1">
                <a:solidFill>
                  <a:schemeClr val="tx1"/>
                </a:solidFill>
              </a:rPr>
              <a:t>bugfix</a:t>
            </a:r>
            <a:r>
              <a:rPr lang="en-US" sz="1000" dirty="0">
                <a:solidFill>
                  <a:schemeClr val="tx1"/>
                </a:solidFill>
              </a:rPr>
              <a:t> branch with the earlier created content on master!</a:t>
            </a:r>
          </a:p>
          <a:p>
            <a:pPr marL="0" indent="0">
              <a:buClr>
                <a:schemeClr val="tx1"/>
              </a:buClr>
              <a:buNone/>
            </a:pPr>
            <a:r>
              <a:rPr lang="en-US" sz="1000" dirty="0">
                <a:solidFill>
                  <a:srgbClr val="000000"/>
                </a:solidFill>
                <a:latin typeface="Courier New" panose="02070309020205020404" pitchFamily="49" charset="0"/>
                <a:cs typeface="Courier New" panose="02070309020205020404" pitchFamily="49" charset="0"/>
              </a:rPr>
              <a:t>$ git rebase master</a:t>
            </a:r>
          </a:p>
          <a:p>
            <a:pPr>
              <a:buClr>
                <a:schemeClr val="tx1"/>
              </a:buClr>
            </a:pPr>
            <a:r>
              <a:rPr lang="en-US" sz="1000" dirty="0">
                <a:solidFill>
                  <a:schemeClr val="tx1"/>
                </a:solidFill>
              </a:rPr>
              <a:t>How did the history change &amp; what was the merge strategy?</a:t>
            </a:r>
          </a:p>
          <a:p>
            <a:pPr>
              <a:buClr>
                <a:schemeClr val="tx1"/>
              </a:buClr>
            </a:pPr>
            <a:r>
              <a:rPr lang="en-US" sz="1000" dirty="0">
                <a:solidFill>
                  <a:schemeClr val="tx1"/>
                </a:solidFill>
              </a:rPr>
              <a:t>Now switch back to master branch and merge </a:t>
            </a:r>
            <a:r>
              <a:rPr lang="en-US" sz="1000" dirty="0" err="1">
                <a:solidFill>
                  <a:schemeClr val="tx1"/>
                </a:solidFill>
              </a:rPr>
              <a:t>bugfix</a:t>
            </a:r>
            <a:r>
              <a:rPr lang="en-US" sz="1000" dirty="0">
                <a:solidFill>
                  <a:schemeClr val="tx1"/>
                </a:solidFill>
              </a:rPr>
              <a:t>.</a:t>
            </a:r>
          </a:p>
          <a:p>
            <a:pPr>
              <a:buClr>
                <a:schemeClr val="tx1"/>
              </a:buClr>
            </a:pPr>
            <a:r>
              <a:rPr lang="en-US" sz="1000" dirty="0">
                <a:solidFill>
                  <a:schemeClr val="tx1"/>
                </a:solidFill>
              </a:rPr>
              <a:t>Check again on the git log command.</a:t>
            </a:r>
          </a:p>
          <a:p>
            <a:pPr>
              <a:buClr>
                <a:schemeClr val="tx1"/>
              </a:buClr>
            </a:pPr>
            <a:r>
              <a:rPr lang="en-US" sz="1000" dirty="0">
                <a:solidFill>
                  <a:schemeClr val="tx1"/>
                </a:solidFill>
              </a:rPr>
              <a:t>What was the merge strategy.</a:t>
            </a:r>
          </a:p>
          <a:p>
            <a:pPr>
              <a:buClr>
                <a:schemeClr val="tx1"/>
              </a:buClr>
            </a:pPr>
            <a:r>
              <a:rPr lang="en-US" sz="1000" dirty="0">
                <a:solidFill>
                  <a:schemeClr val="tx1"/>
                </a:solidFill>
              </a:rPr>
              <a:t>Check the HEAD in each step of the way.</a:t>
            </a:r>
          </a:p>
          <a:p>
            <a:pPr>
              <a:buClr>
                <a:schemeClr val="tx1"/>
              </a:buClr>
            </a:pPr>
            <a:r>
              <a:rPr lang="en-US" sz="1000" dirty="0">
                <a:solidFill>
                  <a:schemeClr val="tx1"/>
                </a:solidFill>
              </a:rPr>
              <a:t>When finished, delete your local branch:</a:t>
            </a:r>
          </a:p>
          <a:p>
            <a:pPr marL="0" indent="0">
              <a:buClr>
                <a:schemeClr val="tx1"/>
              </a:buClr>
              <a:buNone/>
            </a:pPr>
            <a:r>
              <a:rPr lang="en-US" sz="1000" dirty="0">
                <a:solidFill>
                  <a:srgbClr val="000000"/>
                </a:solidFill>
                <a:latin typeface="Courier New" panose="02070309020205020404" pitchFamily="49" charset="0"/>
                <a:cs typeface="Courier New" panose="02070309020205020404" pitchFamily="49" charset="0"/>
              </a:rPr>
              <a:t>$ git branch –d &lt;</a:t>
            </a:r>
            <a:r>
              <a:rPr lang="en-US" sz="1000" dirty="0" err="1">
                <a:solidFill>
                  <a:srgbClr val="000000"/>
                </a:solidFill>
                <a:latin typeface="Courier New" panose="02070309020205020404" pitchFamily="49" charset="0"/>
                <a:cs typeface="Courier New" panose="02070309020205020404" pitchFamily="49" charset="0"/>
              </a:rPr>
              <a:t>branchname</a:t>
            </a:r>
            <a:r>
              <a:rPr lang="en-US" sz="1000" dirty="0">
                <a:solidFill>
                  <a:srgbClr val="000000"/>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249578280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r>
              <a:rPr lang="en-GB" dirty="0">
                <a:ea typeface="ヒラギノ角ゴ Pro W3"/>
                <a:cs typeface="ヒラギノ角ゴ Pro W3"/>
              </a:rPr>
              <a:t>Hands on GIT!</a:t>
            </a:r>
            <a:endParaRPr lang="en-US" sz="1800" dirty="0">
              <a:ea typeface="ヒラギノ角ゴ Pro W3"/>
              <a:cs typeface="Arial" charset="0"/>
            </a:endParaRPr>
          </a:p>
        </p:txBody>
      </p:sp>
      <p:sp>
        <p:nvSpPr>
          <p:cNvPr id="41987" name="Content Placeholder 2"/>
          <p:cNvSpPr>
            <a:spLocks noGrp="1"/>
          </p:cNvSpPr>
          <p:nvPr>
            <p:ph sz="quarter" idx="13"/>
          </p:nvPr>
        </p:nvSpPr>
        <p:spPr/>
        <p:txBody>
          <a:bodyPr/>
          <a:lstStyle/>
          <a:p>
            <a:pPr eaLnBrk="1" hangingPunct="1">
              <a:buFont typeface="Arial" charset="0"/>
              <a:buNone/>
            </a:pPr>
            <a:r>
              <a:rPr lang="en-GB" dirty="0">
                <a:ea typeface="ヒラギノ角ゴ Pro W3"/>
                <a:cs typeface="ヒラギノ角ゴ Pro W3"/>
              </a:rPr>
              <a:t>Remote tracking</a:t>
            </a:r>
            <a:endParaRPr lang="en-GB" sz="1800" i="1" dirty="0">
              <a:ea typeface="ヒラギノ角ゴ Pro W3"/>
              <a:cs typeface="ヒラギノ角ゴ Pro W3"/>
            </a:endParaRP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6" name="Text Placeholder 4"/>
          <p:cNvSpPr txBox="1">
            <a:spLocks/>
          </p:cNvSpPr>
          <p:nvPr/>
        </p:nvSpPr>
        <p:spPr>
          <a:xfrm>
            <a:off x="576262" y="1034096"/>
            <a:ext cx="3995737" cy="3313905"/>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000" dirty="0">
                <a:solidFill>
                  <a:schemeClr val="tx1"/>
                </a:solidFill>
              </a:rPr>
              <a:t>Create a new branch named &lt;username&gt;_test</a:t>
            </a:r>
          </a:p>
          <a:p>
            <a:pPr marL="0" indent="0">
              <a:buClr>
                <a:schemeClr val="tx1"/>
              </a:buClr>
              <a:buNone/>
            </a:pPr>
            <a:r>
              <a:rPr lang="en-US" sz="900" dirty="0">
                <a:solidFill>
                  <a:srgbClr val="000000"/>
                </a:solidFill>
                <a:latin typeface="Courier New" panose="02070309020205020404" pitchFamily="49" charset="0"/>
                <a:cs typeface="Courier New" panose="02070309020205020404" pitchFamily="49" charset="0"/>
              </a:rPr>
              <a:t>$ git checkout -b </a:t>
            </a:r>
            <a:r>
              <a:rPr lang="en-US" sz="900" dirty="0" err="1">
                <a:solidFill>
                  <a:srgbClr val="000000"/>
                </a:solidFill>
                <a:latin typeface="Courier New" panose="02070309020205020404" pitchFamily="49" charset="0"/>
                <a:cs typeface="Courier New" panose="02070309020205020404" pitchFamily="49" charset="0"/>
              </a:rPr>
              <a:t>sgeschwi_test</a:t>
            </a:r>
            <a:endParaRPr lang="en-US" sz="900" dirty="0">
              <a:solidFill>
                <a:srgbClr val="000000"/>
              </a:solidFill>
              <a:latin typeface="Courier New" panose="02070309020205020404" pitchFamily="49" charset="0"/>
              <a:cs typeface="Courier New" panose="02070309020205020404" pitchFamily="49" charset="0"/>
            </a:endParaRPr>
          </a:p>
          <a:p>
            <a:pPr>
              <a:buClr>
                <a:schemeClr val="tx1"/>
              </a:buClr>
            </a:pPr>
            <a:r>
              <a:rPr lang="en-US" sz="1000" dirty="0">
                <a:solidFill>
                  <a:schemeClr val="tx1"/>
                </a:solidFill>
              </a:rPr>
              <a:t>Create a new commit on the branch.</a:t>
            </a:r>
          </a:p>
          <a:p>
            <a:pPr>
              <a:buClr>
                <a:schemeClr val="tx1"/>
              </a:buClr>
            </a:pPr>
            <a:r>
              <a:rPr lang="en-US" sz="1000" dirty="0">
                <a:solidFill>
                  <a:schemeClr val="tx1"/>
                </a:solidFill>
              </a:rPr>
              <a:t>Push the new branch to the server</a:t>
            </a:r>
          </a:p>
          <a:p>
            <a:pPr marL="0" indent="0">
              <a:buClr>
                <a:schemeClr val="tx1"/>
              </a:buClr>
              <a:buNone/>
            </a:pPr>
            <a:r>
              <a:rPr lang="en-US" sz="900" dirty="0">
                <a:solidFill>
                  <a:srgbClr val="000000"/>
                </a:solidFill>
                <a:latin typeface="Courier New" panose="02070309020205020404" pitchFamily="49" charset="0"/>
                <a:cs typeface="Courier New" panose="02070309020205020404" pitchFamily="49" charset="0"/>
              </a:rPr>
              <a:t>$ git push origin </a:t>
            </a:r>
            <a:r>
              <a:rPr lang="en-US" sz="900" dirty="0" err="1">
                <a:solidFill>
                  <a:srgbClr val="000000"/>
                </a:solidFill>
                <a:latin typeface="Courier New" panose="02070309020205020404" pitchFamily="49" charset="0"/>
                <a:cs typeface="Courier New" panose="02070309020205020404" pitchFamily="49" charset="0"/>
              </a:rPr>
              <a:t>sgeschwi_test</a:t>
            </a:r>
            <a:endParaRPr lang="en-US" sz="900" dirty="0">
              <a:solidFill>
                <a:srgbClr val="000000"/>
              </a:solidFill>
              <a:latin typeface="Courier New" panose="02070309020205020404" pitchFamily="49" charset="0"/>
              <a:cs typeface="Courier New" panose="02070309020205020404" pitchFamily="49" charset="0"/>
            </a:endParaRPr>
          </a:p>
          <a:p>
            <a:pPr>
              <a:buClr>
                <a:schemeClr val="tx1"/>
              </a:buClr>
            </a:pPr>
            <a:r>
              <a:rPr lang="en-US" sz="1000" dirty="0">
                <a:solidFill>
                  <a:schemeClr val="tx1"/>
                </a:solidFill>
              </a:rPr>
              <a:t>Check the branch status with git branch –</a:t>
            </a:r>
            <a:r>
              <a:rPr lang="en-US" sz="1000" dirty="0" err="1">
                <a:solidFill>
                  <a:schemeClr val="tx1"/>
                </a:solidFill>
              </a:rPr>
              <a:t>vv</a:t>
            </a:r>
            <a:endParaRPr lang="en-US" sz="1000" dirty="0">
              <a:solidFill>
                <a:schemeClr val="tx1"/>
              </a:solidFill>
            </a:endParaRPr>
          </a:p>
          <a:p>
            <a:pPr>
              <a:buClr>
                <a:schemeClr val="tx1"/>
              </a:buClr>
            </a:pPr>
            <a:r>
              <a:rPr lang="en-US" sz="1000" dirty="0">
                <a:solidFill>
                  <a:schemeClr val="tx1"/>
                </a:solidFill>
              </a:rPr>
              <a:t>Switch back to master and merge the work from your test branch into master, at the end push the changes to the server.</a:t>
            </a:r>
          </a:p>
          <a:p>
            <a:pPr>
              <a:buClr>
                <a:schemeClr val="tx1"/>
              </a:buClr>
            </a:pPr>
            <a:r>
              <a:rPr lang="en-US" sz="1000" dirty="0">
                <a:solidFill>
                  <a:schemeClr val="tx1"/>
                </a:solidFill>
              </a:rPr>
              <a:t>Remove your local branch &lt;username&gt;_test</a:t>
            </a:r>
          </a:p>
          <a:p>
            <a:pPr>
              <a:buClr>
                <a:schemeClr val="tx1"/>
              </a:buClr>
            </a:pPr>
            <a:r>
              <a:rPr lang="en-US" sz="1000" dirty="0">
                <a:solidFill>
                  <a:schemeClr val="tx1"/>
                </a:solidFill>
              </a:rPr>
              <a:t>Check existing remote branches</a:t>
            </a:r>
          </a:p>
          <a:p>
            <a:pPr marL="0" indent="0">
              <a:buClr>
                <a:schemeClr val="tx1"/>
              </a:buClr>
              <a:buNone/>
            </a:pPr>
            <a:r>
              <a:rPr lang="en-US" sz="900" dirty="0">
                <a:solidFill>
                  <a:srgbClr val="000000"/>
                </a:solidFill>
                <a:latin typeface="Courier New" panose="02070309020205020404" pitchFamily="49" charset="0"/>
                <a:cs typeface="Courier New" panose="02070309020205020404" pitchFamily="49" charset="0"/>
              </a:rPr>
              <a:t>$ git remote show origin</a:t>
            </a:r>
          </a:p>
          <a:p>
            <a:pPr>
              <a:buClr>
                <a:schemeClr val="tx1"/>
              </a:buClr>
            </a:pPr>
            <a:r>
              <a:rPr lang="en-US" sz="1000" dirty="0">
                <a:solidFill>
                  <a:schemeClr val="tx1"/>
                </a:solidFill>
              </a:rPr>
              <a:t>Create a new tracking branch by choosing the trainer branch</a:t>
            </a:r>
          </a:p>
          <a:p>
            <a:pPr marL="0" indent="0">
              <a:buClr>
                <a:schemeClr val="tx1"/>
              </a:buClr>
              <a:buNone/>
            </a:pPr>
            <a:r>
              <a:rPr lang="en-US" sz="900" dirty="0">
                <a:solidFill>
                  <a:srgbClr val="000000"/>
                </a:solidFill>
                <a:latin typeface="Courier New" panose="02070309020205020404" pitchFamily="49" charset="0"/>
                <a:cs typeface="Courier New" panose="02070309020205020404" pitchFamily="49" charset="0"/>
              </a:rPr>
              <a:t>$ git checkout -b </a:t>
            </a:r>
            <a:r>
              <a:rPr lang="en-US" sz="900" dirty="0" err="1">
                <a:solidFill>
                  <a:srgbClr val="000000"/>
                </a:solidFill>
                <a:latin typeface="Courier New" panose="02070309020205020404" pitchFamily="49" charset="0"/>
                <a:cs typeface="Courier New" panose="02070309020205020404" pitchFamily="49" charset="0"/>
              </a:rPr>
              <a:t>localtrainer</a:t>
            </a:r>
            <a:r>
              <a:rPr lang="en-US" sz="900" dirty="0">
                <a:solidFill>
                  <a:srgbClr val="000000"/>
                </a:solidFill>
                <a:latin typeface="Courier New" panose="02070309020205020404" pitchFamily="49" charset="0"/>
                <a:cs typeface="Courier New" panose="02070309020205020404" pitchFamily="49" charset="0"/>
              </a:rPr>
              <a:t> origin/</a:t>
            </a:r>
            <a:r>
              <a:rPr lang="en-US" sz="900" dirty="0" err="1">
                <a:solidFill>
                  <a:srgbClr val="000000"/>
                </a:solidFill>
                <a:latin typeface="Courier New" panose="02070309020205020404" pitchFamily="49" charset="0"/>
                <a:cs typeface="Courier New" panose="02070309020205020404" pitchFamily="49" charset="0"/>
              </a:rPr>
              <a:t>trainerbranch</a:t>
            </a:r>
            <a:endParaRPr lang="en-US" sz="900" dirty="0">
              <a:solidFill>
                <a:srgbClr val="000000"/>
              </a:solidFill>
              <a:latin typeface="Courier New" panose="02070309020205020404" pitchFamily="49" charset="0"/>
              <a:cs typeface="Courier New" panose="02070309020205020404" pitchFamily="49" charset="0"/>
            </a:endParaRPr>
          </a:p>
        </p:txBody>
      </p:sp>
      <p:sp>
        <p:nvSpPr>
          <p:cNvPr id="7" name="Text Placeholder 4"/>
          <p:cNvSpPr txBox="1">
            <a:spLocks/>
          </p:cNvSpPr>
          <p:nvPr/>
        </p:nvSpPr>
        <p:spPr>
          <a:xfrm>
            <a:off x="4782502" y="1034096"/>
            <a:ext cx="3995737" cy="3313905"/>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000" dirty="0">
                <a:solidFill>
                  <a:schemeClr val="tx1"/>
                </a:solidFill>
              </a:rPr>
              <a:t>Check again the branches available on origin with:</a:t>
            </a:r>
          </a:p>
          <a:p>
            <a:pPr marL="0" indent="0">
              <a:buClr>
                <a:schemeClr val="tx1"/>
              </a:buClr>
              <a:buNone/>
            </a:pPr>
            <a:r>
              <a:rPr lang="en-US" sz="900" dirty="0">
                <a:solidFill>
                  <a:srgbClr val="000000"/>
                </a:solidFill>
                <a:latin typeface="Courier New" panose="02070309020205020404" pitchFamily="49" charset="0"/>
                <a:cs typeface="Courier New" panose="02070309020205020404" pitchFamily="49" charset="0"/>
              </a:rPr>
              <a:t>$ git remote -</a:t>
            </a:r>
            <a:r>
              <a:rPr lang="en-US" sz="900" dirty="0" err="1">
                <a:solidFill>
                  <a:srgbClr val="000000"/>
                </a:solidFill>
                <a:latin typeface="Courier New" panose="02070309020205020404" pitchFamily="49" charset="0"/>
                <a:cs typeface="Courier New" panose="02070309020205020404" pitchFamily="49" charset="0"/>
              </a:rPr>
              <a:t>vv</a:t>
            </a:r>
            <a:r>
              <a:rPr lang="en-US" sz="900" dirty="0">
                <a:solidFill>
                  <a:srgbClr val="000000"/>
                </a:solidFill>
                <a:latin typeface="Courier New" panose="02070309020205020404" pitchFamily="49" charset="0"/>
                <a:cs typeface="Courier New" panose="02070309020205020404" pitchFamily="49" charset="0"/>
              </a:rPr>
              <a:t> show origin</a:t>
            </a:r>
          </a:p>
          <a:p>
            <a:pPr>
              <a:buClr>
                <a:schemeClr val="tx1"/>
              </a:buClr>
            </a:pPr>
            <a:r>
              <a:rPr lang="en-US" sz="1000" dirty="0">
                <a:solidFill>
                  <a:schemeClr val="tx1"/>
                </a:solidFill>
              </a:rPr>
              <a:t>Push your changes from the local tracking branch to the remote branch “</a:t>
            </a:r>
            <a:r>
              <a:rPr lang="en-US" sz="1000" dirty="0" err="1">
                <a:solidFill>
                  <a:schemeClr val="tx1"/>
                </a:solidFill>
              </a:rPr>
              <a:t>trainerbranch</a:t>
            </a:r>
            <a:r>
              <a:rPr lang="en-US" sz="1000" dirty="0">
                <a:solidFill>
                  <a:schemeClr val="tx1"/>
                </a:solidFill>
              </a:rPr>
              <a:t>”</a:t>
            </a:r>
          </a:p>
          <a:p>
            <a:pPr marL="0" indent="0">
              <a:buClr>
                <a:schemeClr val="tx1"/>
              </a:buClr>
              <a:buNone/>
            </a:pPr>
            <a:r>
              <a:rPr lang="en-US" sz="900" dirty="0">
                <a:solidFill>
                  <a:srgbClr val="000000"/>
                </a:solidFill>
                <a:latin typeface="Courier New" panose="02070309020205020404" pitchFamily="49" charset="0"/>
                <a:cs typeface="Courier New" panose="02070309020205020404" pitchFamily="49" charset="0"/>
              </a:rPr>
              <a:t>$ git push origin </a:t>
            </a:r>
            <a:r>
              <a:rPr lang="en-US" sz="900" dirty="0" err="1">
                <a:solidFill>
                  <a:srgbClr val="000000"/>
                </a:solidFill>
                <a:latin typeface="Courier New" panose="02070309020205020404" pitchFamily="49" charset="0"/>
                <a:cs typeface="Courier New" panose="02070309020205020404" pitchFamily="49" charset="0"/>
              </a:rPr>
              <a:t>HEAD:trainerbranch</a:t>
            </a:r>
            <a:endParaRPr lang="en-US" sz="900" dirty="0">
              <a:solidFill>
                <a:srgbClr val="000000"/>
              </a:solidFill>
              <a:latin typeface="Courier New" panose="02070309020205020404" pitchFamily="49" charset="0"/>
              <a:cs typeface="Courier New" panose="02070309020205020404" pitchFamily="49" charset="0"/>
            </a:endParaRPr>
          </a:p>
          <a:p>
            <a:pPr>
              <a:buClr>
                <a:schemeClr val="tx1"/>
              </a:buClr>
            </a:pPr>
            <a:r>
              <a:rPr lang="en-US" sz="1000" dirty="0">
                <a:solidFill>
                  <a:schemeClr val="tx1"/>
                </a:solidFill>
              </a:rPr>
              <a:t>Collaborate forth and back using remote branches and </a:t>
            </a:r>
            <a:r>
              <a:rPr lang="en-US" sz="1000" u="sng" dirty="0">
                <a:solidFill>
                  <a:schemeClr val="tx1"/>
                </a:solidFill>
              </a:rPr>
              <a:t>not master </a:t>
            </a:r>
            <a:r>
              <a:rPr lang="en-US" sz="1000" dirty="0">
                <a:solidFill>
                  <a:schemeClr val="tx1"/>
                </a:solidFill>
              </a:rPr>
              <a:t>by fetching and pulling from origin/</a:t>
            </a:r>
            <a:r>
              <a:rPr lang="en-US" sz="1000" dirty="0" err="1">
                <a:solidFill>
                  <a:schemeClr val="tx1"/>
                </a:solidFill>
              </a:rPr>
              <a:t>trainerbranch</a:t>
            </a:r>
            <a:endParaRPr lang="en-US" sz="1000" dirty="0">
              <a:solidFill>
                <a:schemeClr val="tx1"/>
              </a:solidFill>
            </a:endParaRPr>
          </a:p>
          <a:p>
            <a:pPr>
              <a:buClr>
                <a:schemeClr val="tx1"/>
              </a:buClr>
            </a:pPr>
            <a:r>
              <a:rPr lang="en-US" sz="1000" dirty="0">
                <a:solidFill>
                  <a:schemeClr val="tx1"/>
                </a:solidFill>
              </a:rPr>
              <a:t>Merge your local branch to master and remove your local branch.</a:t>
            </a:r>
          </a:p>
          <a:p>
            <a:pPr>
              <a:buClr>
                <a:schemeClr val="tx1"/>
              </a:buClr>
            </a:pPr>
            <a:r>
              <a:rPr lang="en-US" sz="1000" dirty="0">
                <a:solidFill>
                  <a:schemeClr val="tx1"/>
                </a:solidFill>
              </a:rPr>
              <a:t>Think about impact of not merging  the local branch first into master branch.</a:t>
            </a:r>
          </a:p>
          <a:p>
            <a:pPr>
              <a:buClr>
                <a:schemeClr val="tx1"/>
              </a:buClr>
            </a:pPr>
            <a:endParaRPr lang="en-US" sz="1000" dirty="0">
              <a:solidFill>
                <a:schemeClr val="tx1"/>
              </a:solidFill>
            </a:endParaRPr>
          </a:p>
          <a:p>
            <a:pPr>
              <a:buClr>
                <a:schemeClr val="tx1"/>
              </a:buClr>
            </a:pPr>
            <a:endParaRPr lang="en-US" sz="1000" dirty="0">
              <a:solidFill>
                <a:schemeClr val="tx1"/>
              </a:solidFill>
            </a:endParaRPr>
          </a:p>
          <a:p>
            <a:pPr>
              <a:buClr>
                <a:schemeClr val="tx1"/>
              </a:buClr>
            </a:pPr>
            <a:endParaRPr lang="en-US" sz="1000" dirty="0">
              <a:solidFill>
                <a:schemeClr val="tx1"/>
              </a:solidFill>
            </a:endParaRPr>
          </a:p>
        </p:txBody>
      </p:sp>
    </p:spTree>
    <p:extLst>
      <p:ext uri="{BB962C8B-B14F-4D97-AF65-F5344CB8AC3E}">
        <p14:creationId xmlns:p14="http://schemas.microsoft.com/office/powerpoint/2010/main" val="274319928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dirty="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dirty="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a:solidFill>
                  <a:schemeClr val="bg2"/>
                </a:solidFill>
                <a:latin typeface="+mn-lt"/>
                <a:cs typeface="Arial" panose="020B0604020202020204" pitchFamily="34" charset="0"/>
              </a:rPr>
              <a:t>The contents of this document are proprietary and confidential property of Nokia. This document is provided subject to confidentiality obligations of the applicable agreement(s).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This document is intended for use of Nokia’s customers and collaborators only for the purpose for which this document is submitted by Nokia. No part of this document may be reproduced or made available to the public or to any third party in any form or means without the prior written permission of Nokia.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in respect of the contents of this document ("Feedback"). Such Feedback may be used in Nokia products and related specifications</a:t>
            </a:r>
          </a:p>
          <a:p>
            <a:pPr>
              <a:defRPr/>
            </a:pPr>
            <a:r>
              <a:rPr lang="en-US" sz="800" dirty="0">
                <a:solidFill>
                  <a:schemeClr val="bg2"/>
                </a:solidFill>
                <a:latin typeface="+mn-lt"/>
                <a:cs typeface="Arial" panose="020B0604020202020204" pitchFamily="34" charset="0"/>
              </a:rPr>
              <a:t>or other documentation. Accordingly, if the user</a:t>
            </a:r>
          </a:p>
          <a:p>
            <a:pPr>
              <a:defRPr/>
            </a:pPr>
            <a:r>
              <a:rPr lang="en-US" sz="800" dirty="0">
                <a:solidFill>
                  <a:schemeClr val="bg2"/>
                </a:solidFill>
                <a:latin typeface="+mn-lt"/>
                <a:cs typeface="Arial" panose="020B0604020202020204" pitchFamily="34" charset="0"/>
              </a:rPr>
              <a:t>of this document gives Nokia Feedback on the contents of this document, Nokia may freely use, disclose, reproduce, license, distribute and</a:t>
            </a:r>
          </a:p>
          <a:p>
            <a:pPr>
              <a:defRPr/>
            </a:pPr>
            <a:r>
              <a:rPr lang="en-US" sz="800" dirty="0">
                <a:solidFill>
                  <a:schemeClr val="bg2"/>
                </a:solidFill>
                <a:latin typeface="+mn-lt"/>
                <a:cs typeface="Arial" panose="020B0604020202020204" pitchFamily="34" charset="0"/>
              </a:rPr>
              <a:t>otherwise commercialize the feedback in any</a:t>
            </a:r>
          </a:p>
          <a:p>
            <a:pPr>
              <a:defRPr/>
            </a:pPr>
            <a:r>
              <a:rPr lang="en-US" sz="800" dirty="0">
                <a:solidFill>
                  <a:schemeClr val="bg2"/>
                </a:solidFill>
                <a:latin typeface="+mn-lt"/>
                <a:cs typeface="Arial" panose="020B0604020202020204" pitchFamily="34" charset="0"/>
              </a:rPr>
              <a:t>Nokia product, technology, service, specification</a:t>
            </a:r>
          </a:p>
          <a:p>
            <a:pPr>
              <a:defRPr/>
            </a:pPr>
            <a:r>
              <a:rPr lang="en-US" sz="800" dirty="0">
                <a:solidFill>
                  <a:schemeClr val="bg2"/>
                </a:solidFill>
                <a:latin typeface="+mn-lt"/>
                <a:cs typeface="Arial" panose="020B0604020202020204" pitchFamily="34" charset="0"/>
              </a:rPr>
              <a:t>or other documentation.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Nokia operates a policy of ongoing development. Nokia reserves the right to make changes and improvements to any of the products and/or services described in this document or withdraw this document at any time without prior notice.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This document and the product(s) it describes</a:t>
            </a:r>
            <a:br>
              <a:rPr lang="en-US" sz="800" dirty="0">
                <a:solidFill>
                  <a:schemeClr val="bg2"/>
                </a:solidFill>
                <a:latin typeface="+mn-lt"/>
                <a:cs typeface="Arial" panose="020B0604020202020204" pitchFamily="34" charset="0"/>
              </a:rPr>
            </a:br>
            <a:r>
              <a:rPr lang="en-US" sz="800" dirty="0">
                <a:solidFill>
                  <a:schemeClr val="bg2"/>
                </a:solidFill>
                <a:latin typeface="+mn-lt"/>
                <a:cs typeface="Arial" panose="020B0604020202020204" pitchFamily="34" charset="0"/>
              </a:rPr>
              <a:t>are protected by copyright according to the</a:t>
            </a:r>
            <a:br>
              <a:rPr lang="en-US" sz="800" dirty="0">
                <a:solidFill>
                  <a:schemeClr val="bg2"/>
                </a:solidFill>
                <a:latin typeface="+mn-lt"/>
                <a:cs typeface="Arial" panose="020B0604020202020204" pitchFamily="34" charset="0"/>
              </a:rPr>
            </a:br>
            <a:r>
              <a:rPr lang="en-US" sz="800" dirty="0">
                <a:solidFill>
                  <a:schemeClr val="bg2"/>
                </a:solidFill>
                <a:latin typeface="+mn-lt"/>
                <a:cs typeface="Arial" panose="020B0604020202020204" pitchFamily="34" charset="0"/>
              </a:rPr>
              <a:t>applicable laws.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Nokia is a registered trademark of Nokia Corporation. Other product and company names mentioned</a:t>
            </a:r>
            <a:br>
              <a:rPr lang="en-US" sz="800" dirty="0">
                <a:solidFill>
                  <a:schemeClr val="bg2"/>
                </a:solidFill>
                <a:latin typeface="+mn-lt"/>
                <a:cs typeface="Arial" panose="020B0604020202020204" pitchFamily="34" charset="0"/>
              </a:rPr>
            </a:br>
            <a:r>
              <a:rPr lang="en-US" sz="800" dirty="0">
                <a:solidFill>
                  <a:schemeClr val="bg2"/>
                </a:solidFill>
                <a:latin typeface="+mn-lt"/>
                <a:cs typeface="Arial" panose="020B0604020202020204" pitchFamily="34" charset="0"/>
              </a:rPr>
              <a:t>herein may be trademarks or trade names of their respective owners.</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 Nokia 2014</a:t>
            </a: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a:solidFill>
                  <a:schemeClr val="bg2"/>
                </a:solidFill>
                <a:cs typeface="Arial" charset="0"/>
              </a:rPr>
              <a:t>&lt;Change information classification in footer&gt;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What is branching?</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1721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When a new commit is added with further changes, GIT refers the new commits to the parents.</a:t>
            </a:r>
          </a:p>
          <a:p>
            <a:pPr>
              <a:buClr>
                <a:schemeClr val="tx1"/>
              </a:buClr>
            </a:pPr>
            <a:endParaRPr lang="en-US" sz="1400" dirty="0">
              <a:solidFill>
                <a:schemeClr val="tx1"/>
              </a:solidFill>
            </a:endParaRPr>
          </a:p>
          <a:p>
            <a:pPr>
              <a:buClr>
                <a:schemeClr val="tx1"/>
              </a:buClr>
            </a:pPr>
            <a:endParaRPr lang="en-US" sz="1400" dirty="0">
              <a:solidFill>
                <a:schemeClr val="tx1"/>
              </a:solidFill>
            </a:endParaRPr>
          </a:p>
          <a:p>
            <a:pPr>
              <a:buClr>
                <a:schemeClr val="tx1"/>
              </a:buClr>
            </a:pPr>
            <a:endParaRPr lang="en-US" sz="1400" dirty="0">
              <a:solidFill>
                <a:schemeClr val="tx1"/>
              </a:solidFill>
            </a:endParaRPr>
          </a:p>
          <a:p>
            <a:pPr>
              <a:buClr>
                <a:schemeClr val="tx1"/>
              </a:buClr>
            </a:pPr>
            <a:r>
              <a:rPr lang="en-US" sz="1400" dirty="0">
                <a:solidFill>
                  <a:schemeClr val="tx1"/>
                </a:solidFill>
              </a:rPr>
              <a:t>The reference HEAD will simply be moved to the latest commit, in this case &lt;f30ab&gt;.</a:t>
            </a:r>
          </a:p>
          <a:p>
            <a:pPr>
              <a:buClr>
                <a:schemeClr val="tx1"/>
              </a:buClr>
            </a:pPr>
            <a:r>
              <a:rPr lang="en-US" sz="1400" dirty="0">
                <a:solidFill>
                  <a:schemeClr val="tx1"/>
                </a:solidFill>
              </a:rPr>
              <a:t>HEAD can be moved freely with the “checkout” command.</a:t>
            </a:r>
          </a:p>
          <a:p>
            <a:pPr>
              <a:buClr>
                <a:schemeClr val="tx1"/>
              </a:buClr>
            </a:pPr>
            <a:r>
              <a:rPr lang="en-US" sz="1400" dirty="0">
                <a:solidFill>
                  <a:schemeClr val="tx1"/>
                </a:solidFill>
              </a:rPr>
              <a:t>In GIT a branch is simply a reference, a moveable pointer, to one commit object.</a:t>
            </a:r>
          </a:p>
        </p:txBody>
      </p:sp>
      <p:sp>
        <p:nvSpPr>
          <p:cNvPr id="20" name="Text Placeholder 4"/>
          <p:cNvSpPr txBox="1">
            <a:spLocks/>
          </p:cNvSpPr>
          <p:nvPr/>
        </p:nvSpPr>
        <p:spPr>
          <a:xfrm>
            <a:off x="4782503" y="1087437"/>
            <a:ext cx="4032250" cy="31721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In GIT the master branch is the default branch. As a designer commits new changes the pointer moves on.</a:t>
            </a:r>
          </a:p>
          <a:p>
            <a:pPr>
              <a:buClr>
                <a:schemeClr val="tx1"/>
              </a:buClr>
            </a:pPr>
            <a:r>
              <a:rPr lang="en-US" sz="1400" dirty="0">
                <a:solidFill>
                  <a:schemeClr val="tx1"/>
                </a:solidFill>
              </a:rPr>
              <a:t>Even though called “master” this branch is not different from any other branch in GIT. By typing git </a:t>
            </a:r>
            <a:r>
              <a:rPr lang="en-US" sz="1400" dirty="0" err="1">
                <a:solidFill>
                  <a:schemeClr val="tx1"/>
                </a:solidFill>
              </a:rPr>
              <a:t>init</a:t>
            </a:r>
            <a:r>
              <a:rPr lang="en-US" sz="1400" dirty="0">
                <a:solidFill>
                  <a:schemeClr val="tx1"/>
                </a:solidFill>
              </a:rPr>
              <a:t> this branch gets created automatically.</a:t>
            </a:r>
          </a:p>
          <a:p>
            <a:pPr>
              <a:buClr>
                <a:schemeClr val="tx1"/>
              </a:buClr>
            </a:pPr>
            <a:endParaRPr lang="en-US" sz="1400" dirty="0">
              <a:solidFill>
                <a:schemeClr val="tx1"/>
              </a:solidFill>
            </a:endParaRPr>
          </a:p>
        </p:txBody>
      </p:sp>
      <p:sp>
        <p:nvSpPr>
          <p:cNvPr id="7" name="Rectangle 6"/>
          <p:cNvSpPr/>
          <p:nvPr/>
        </p:nvSpPr>
        <p:spPr>
          <a:xfrm>
            <a:off x="518160" y="2034540"/>
            <a:ext cx="967740" cy="5334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&lt;98ca9&gt;</a:t>
            </a:r>
          </a:p>
        </p:txBody>
      </p:sp>
      <p:sp>
        <p:nvSpPr>
          <p:cNvPr id="8" name="Rectangle 7"/>
          <p:cNvSpPr/>
          <p:nvPr/>
        </p:nvSpPr>
        <p:spPr>
          <a:xfrm>
            <a:off x="1956118" y="2034540"/>
            <a:ext cx="967740" cy="5334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&lt;34ac2&gt;</a:t>
            </a:r>
          </a:p>
        </p:txBody>
      </p:sp>
      <p:sp>
        <p:nvSpPr>
          <p:cNvPr id="9" name="Rectangle 8"/>
          <p:cNvSpPr/>
          <p:nvPr/>
        </p:nvSpPr>
        <p:spPr>
          <a:xfrm>
            <a:off x="3390900" y="2034540"/>
            <a:ext cx="967740" cy="5334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&lt;f30ab&gt;</a:t>
            </a:r>
          </a:p>
        </p:txBody>
      </p:sp>
      <p:cxnSp>
        <p:nvCxnSpPr>
          <p:cNvPr id="3" name="Straight Arrow Connector 2"/>
          <p:cNvCxnSpPr>
            <a:stCxn id="8" idx="1"/>
            <a:endCxn id="7" idx="3"/>
          </p:cNvCxnSpPr>
          <p:nvPr/>
        </p:nvCxnSpPr>
        <p:spPr>
          <a:xfrm flipH="1">
            <a:off x="1485900" y="2301240"/>
            <a:ext cx="470218"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a:stCxn id="9" idx="1"/>
            <a:endCxn id="8" idx="3"/>
          </p:cNvCxnSpPr>
          <p:nvPr/>
        </p:nvCxnSpPr>
        <p:spPr>
          <a:xfrm flipH="1">
            <a:off x="2923858" y="2301240"/>
            <a:ext cx="467042"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853940" y="3860321"/>
            <a:ext cx="967740" cy="5334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&lt;98ca9&gt;</a:t>
            </a:r>
          </a:p>
        </p:txBody>
      </p:sp>
      <p:sp>
        <p:nvSpPr>
          <p:cNvPr id="15" name="Rectangle 14"/>
          <p:cNvSpPr/>
          <p:nvPr/>
        </p:nvSpPr>
        <p:spPr>
          <a:xfrm>
            <a:off x="6291898" y="3860321"/>
            <a:ext cx="967740" cy="5334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&lt;34ac2&gt;</a:t>
            </a:r>
          </a:p>
        </p:txBody>
      </p:sp>
      <p:sp>
        <p:nvSpPr>
          <p:cNvPr id="16" name="Rectangle 15"/>
          <p:cNvSpPr/>
          <p:nvPr/>
        </p:nvSpPr>
        <p:spPr>
          <a:xfrm>
            <a:off x="7726680" y="3860321"/>
            <a:ext cx="967740" cy="5334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&lt;f30ab&gt;</a:t>
            </a:r>
          </a:p>
        </p:txBody>
      </p:sp>
      <p:cxnSp>
        <p:nvCxnSpPr>
          <p:cNvPr id="17" name="Straight Arrow Connector 16"/>
          <p:cNvCxnSpPr>
            <a:stCxn id="15" idx="1"/>
            <a:endCxn id="14" idx="3"/>
          </p:cNvCxnSpPr>
          <p:nvPr/>
        </p:nvCxnSpPr>
        <p:spPr>
          <a:xfrm flipH="1">
            <a:off x="5821680" y="4127021"/>
            <a:ext cx="470218"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a:endCxn id="15" idx="3"/>
          </p:cNvCxnSpPr>
          <p:nvPr/>
        </p:nvCxnSpPr>
        <p:spPr>
          <a:xfrm flipH="1">
            <a:off x="7259638" y="4127021"/>
            <a:ext cx="467042"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6" name="Down Arrow Callout 5"/>
          <p:cNvSpPr/>
          <p:nvPr/>
        </p:nvSpPr>
        <p:spPr>
          <a:xfrm>
            <a:off x="7726680" y="3307080"/>
            <a:ext cx="967740" cy="553241"/>
          </a:xfrm>
          <a:prstGeom prst="down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dirty="0">
                <a:solidFill>
                  <a:srgbClr val="000000"/>
                </a:solidFill>
              </a:rPr>
              <a:t>master</a:t>
            </a:r>
          </a:p>
        </p:txBody>
      </p:sp>
      <p:sp>
        <p:nvSpPr>
          <p:cNvPr id="22" name="Down Arrow Callout 21"/>
          <p:cNvSpPr/>
          <p:nvPr/>
        </p:nvSpPr>
        <p:spPr>
          <a:xfrm>
            <a:off x="7726680" y="2753839"/>
            <a:ext cx="967740" cy="553241"/>
          </a:xfrm>
          <a:prstGeom prst="downArrowCallout">
            <a:avLst/>
          </a:prstGeom>
          <a:solidFill>
            <a:srgbClr val="FFC0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dirty="0">
                <a:solidFill>
                  <a:srgbClr val="000000"/>
                </a:solidFill>
              </a:rPr>
              <a:t>HEAD</a:t>
            </a:r>
          </a:p>
        </p:txBody>
      </p:sp>
    </p:spTree>
    <p:extLst>
      <p:ext uri="{BB962C8B-B14F-4D97-AF65-F5344CB8AC3E}">
        <p14:creationId xmlns:p14="http://schemas.microsoft.com/office/powerpoint/2010/main" val="419234439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What is branching?</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1721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When creating a new branch, GIT simply creates a new reference, pointing to a commit currently pointed on by HEAD.</a:t>
            </a:r>
            <a:br>
              <a:rPr lang="en-US" sz="1400" dirty="0">
                <a:solidFill>
                  <a:schemeClr val="tx1"/>
                </a:solidFill>
              </a:rPr>
            </a:br>
            <a:r>
              <a:rPr lang="en-US" sz="1400" dirty="0">
                <a:solidFill>
                  <a:srgbClr val="000000"/>
                </a:solidFill>
                <a:latin typeface="Courier New" panose="02070309020205020404" pitchFamily="49" charset="0"/>
                <a:cs typeface="Courier New" panose="02070309020205020404" pitchFamily="49" charset="0"/>
              </a:rPr>
              <a:t>$ git branch </a:t>
            </a:r>
            <a:r>
              <a:rPr lang="en-US" sz="1400" dirty="0" err="1">
                <a:solidFill>
                  <a:srgbClr val="000000"/>
                </a:solidFill>
                <a:latin typeface="Courier New" panose="02070309020205020404" pitchFamily="49" charset="0"/>
                <a:cs typeface="Courier New" panose="02070309020205020404" pitchFamily="49" charset="0"/>
              </a:rPr>
              <a:t>new_test</a:t>
            </a:r>
            <a:endParaRPr lang="en-US" sz="1400" dirty="0">
              <a:solidFill>
                <a:schemeClr val="tx1"/>
              </a:solidFill>
            </a:endParaRPr>
          </a:p>
          <a:p>
            <a:pPr>
              <a:buClr>
                <a:schemeClr val="tx1"/>
              </a:buClr>
            </a:pPr>
            <a:r>
              <a:rPr lang="en-US" sz="1400" dirty="0">
                <a:solidFill>
                  <a:schemeClr val="tx1"/>
                </a:solidFill>
              </a:rPr>
              <a:t>Please note that this command only creates the branch. The branch is currently not selected, or so called: checked out!</a:t>
            </a:r>
          </a:p>
          <a:p>
            <a:pPr>
              <a:buClr>
                <a:schemeClr val="tx1"/>
              </a:buClr>
            </a:pPr>
            <a:endParaRPr lang="en-US" sz="1400" dirty="0">
              <a:solidFill>
                <a:schemeClr val="tx1"/>
              </a:solidFill>
            </a:endParaRPr>
          </a:p>
        </p:txBody>
      </p:sp>
      <p:sp>
        <p:nvSpPr>
          <p:cNvPr id="20" name="Text Placeholder 4"/>
          <p:cNvSpPr txBox="1">
            <a:spLocks/>
          </p:cNvSpPr>
          <p:nvPr/>
        </p:nvSpPr>
        <p:spPr>
          <a:xfrm>
            <a:off x="4782503" y="1087437"/>
            <a:ext cx="4032250" cy="31721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Switching between branches is simple and straight forward:</a:t>
            </a:r>
          </a:p>
          <a:p>
            <a:pPr marL="0" indent="0">
              <a:buClr>
                <a:schemeClr val="tx1"/>
              </a:buClr>
              <a:buNone/>
            </a:pPr>
            <a:r>
              <a:rPr lang="en-US" sz="1400" dirty="0">
                <a:solidFill>
                  <a:srgbClr val="000000"/>
                </a:solidFill>
                <a:latin typeface="Courier New" panose="02070309020205020404" pitchFamily="49" charset="0"/>
                <a:cs typeface="Courier New" panose="02070309020205020404" pitchFamily="49" charset="0"/>
              </a:rPr>
              <a:t>$ git checkout </a:t>
            </a:r>
            <a:r>
              <a:rPr lang="en-US" sz="1400" dirty="0" err="1">
                <a:solidFill>
                  <a:srgbClr val="000000"/>
                </a:solidFill>
                <a:latin typeface="Courier New" panose="02070309020205020404" pitchFamily="49" charset="0"/>
                <a:cs typeface="Courier New" panose="02070309020205020404" pitchFamily="49" charset="0"/>
              </a:rPr>
              <a:t>new_test</a:t>
            </a:r>
            <a:endParaRPr lang="en-US" sz="1400" dirty="0">
              <a:solidFill>
                <a:schemeClr val="tx1"/>
              </a:solidFill>
            </a:endParaRPr>
          </a:p>
          <a:p>
            <a:pPr>
              <a:buClr>
                <a:schemeClr val="tx1"/>
              </a:buClr>
            </a:pPr>
            <a:r>
              <a:rPr lang="en-US" sz="1400" dirty="0">
                <a:solidFill>
                  <a:schemeClr val="tx1"/>
                </a:solidFill>
              </a:rPr>
              <a:t>This only moves the HEAD ref to the new branch.</a:t>
            </a:r>
          </a:p>
          <a:p>
            <a:pPr>
              <a:buClr>
                <a:schemeClr val="tx1"/>
              </a:buClr>
            </a:pPr>
            <a:endParaRPr lang="en-US" sz="1400" dirty="0">
              <a:solidFill>
                <a:schemeClr val="tx1"/>
              </a:solidFill>
            </a:endParaRPr>
          </a:p>
        </p:txBody>
      </p:sp>
      <p:sp>
        <p:nvSpPr>
          <p:cNvPr id="19" name="Rectangle 18"/>
          <p:cNvSpPr/>
          <p:nvPr/>
        </p:nvSpPr>
        <p:spPr>
          <a:xfrm>
            <a:off x="575311" y="3520440"/>
            <a:ext cx="967740" cy="5334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&lt;98ca9&gt;</a:t>
            </a:r>
          </a:p>
        </p:txBody>
      </p:sp>
      <p:sp>
        <p:nvSpPr>
          <p:cNvPr id="23" name="Rectangle 22"/>
          <p:cNvSpPr/>
          <p:nvPr/>
        </p:nvSpPr>
        <p:spPr>
          <a:xfrm>
            <a:off x="2013269" y="3520440"/>
            <a:ext cx="967740" cy="5334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&lt;34ac2&gt;</a:t>
            </a:r>
          </a:p>
        </p:txBody>
      </p:sp>
      <p:sp>
        <p:nvSpPr>
          <p:cNvPr id="24" name="Rectangle 23"/>
          <p:cNvSpPr/>
          <p:nvPr/>
        </p:nvSpPr>
        <p:spPr>
          <a:xfrm>
            <a:off x="3448051" y="3520440"/>
            <a:ext cx="967740" cy="5334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&lt;f30ab&gt;</a:t>
            </a:r>
          </a:p>
        </p:txBody>
      </p:sp>
      <p:cxnSp>
        <p:nvCxnSpPr>
          <p:cNvPr id="25" name="Straight Arrow Connector 24"/>
          <p:cNvCxnSpPr>
            <a:stCxn id="23" idx="1"/>
            <a:endCxn id="19" idx="3"/>
          </p:cNvCxnSpPr>
          <p:nvPr/>
        </p:nvCxnSpPr>
        <p:spPr>
          <a:xfrm flipH="1">
            <a:off x="1543051" y="3787140"/>
            <a:ext cx="470218"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4" idx="1"/>
            <a:endCxn id="23" idx="3"/>
          </p:cNvCxnSpPr>
          <p:nvPr/>
        </p:nvCxnSpPr>
        <p:spPr>
          <a:xfrm flipH="1">
            <a:off x="2981009" y="3787140"/>
            <a:ext cx="467042"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Down Arrow Callout 26"/>
          <p:cNvSpPr/>
          <p:nvPr/>
        </p:nvSpPr>
        <p:spPr>
          <a:xfrm>
            <a:off x="3448051" y="3157699"/>
            <a:ext cx="967740" cy="362741"/>
          </a:xfrm>
          <a:prstGeom prst="down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master</a:t>
            </a:r>
            <a:endParaRPr lang="en-US" dirty="0">
              <a:solidFill>
                <a:srgbClr val="000000"/>
              </a:solidFill>
            </a:endParaRPr>
          </a:p>
        </p:txBody>
      </p:sp>
      <p:sp>
        <p:nvSpPr>
          <p:cNvPr id="28" name="Down Arrow Callout 27"/>
          <p:cNvSpPr/>
          <p:nvPr/>
        </p:nvSpPr>
        <p:spPr>
          <a:xfrm>
            <a:off x="3448051" y="2753839"/>
            <a:ext cx="967740" cy="403860"/>
          </a:xfrm>
          <a:prstGeom prst="downArrowCallout">
            <a:avLst/>
          </a:prstGeom>
          <a:solidFill>
            <a:srgbClr val="FFC0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dirty="0">
                <a:solidFill>
                  <a:srgbClr val="000000"/>
                </a:solidFill>
              </a:rPr>
              <a:t>HEAD</a:t>
            </a:r>
          </a:p>
        </p:txBody>
      </p:sp>
      <p:sp>
        <p:nvSpPr>
          <p:cNvPr id="2" name="Up Arrow Callout 1"/>
          <p:cNvSpPr/>
          <p:nvPr/>
        </p:nvSpPr>
        <p:spPr>
          <a:xfrm>
            <a:off x="3448051" y="4053840"/>
            <a:ext cx="1008062" cy="502920"/>
          </a:xfrm>
          <a:prstGeom prst="up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err="1">
                <a:solidFill>
                  <a:srgbClr val="000000"/>
                </a:solidFill>
              </a:rPr>
              <a:t>new_test</a:t>
            </a:r>
            <a:endParaRPr lang="en-US" sz="1400" dirty="0">
              <a:solidFill>
                <a:srgbClr val="000000"/>
              </a:solidFill>
            </a:endParaRPr>
          </a:p>
        </p:txBody>
      </p:sp>
      <p:sp>
        <p:nvSpPr>
          <p:cNvPr id="29" name="Rectangle 28"/>
          <p:cNvSpPr/>
          <p:nvPr/>
        </p:nvSpPr>
        <p:spPr>
          <a:xfrm>
            <a:off x="4964431" y="2704309"/>
            <a:ext cx="967740" cy="5334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&lt;98ca9&gt;</a:t>
            </a:r>
          </a:p>
        </p:txBody>
      </p:sp>
      <p:sp>
        <p:nvSpPr>
          <p:cNvPr id="30" name="Rectangle 29"/>
          <p:cNvSpPr/>
          <p:nvPr/>
        </p:nvSpPr>
        <p:spPr>
          <a:xfrm>
            <a:off x="6402389" y="2704309"/>
            <a:ext cx="967740" cy="5334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&lt;34ac2&gt;</a:t>
            </a:r>
          </a:p>
        </p:txBody>
      </p:sp>
      <p:sp>
        <p:nvSpPr>
          <p:cNvPr id="32" name="Rectangle 31"/>
          <p:cNvSpPr/>
          <p:nvPr/>
        </p:nvSpPr>
        <p:spPr>
          <a:xfrm>
            <a:off x="7837171" y="2704309"/>
            <a:ext cx="967740" cy="5334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&lt;f30ab&gt;</a:t>
            </a:r>
          </a:p>
        </p:txBody>
      </p:sp>
      <p:cxnSp>
        <p:nvCxnSpPr>
          <p:cNvPr id="33" name="Straight Arrow Connector 32"/>
          <p:cNvCxnSpPr>
            <a:stCxn id="30" idx="1"/>
            <a:endCxn id="29" idx="3"/>
          </p:cNvCxnSpPr>
          <p:nvPr/>
        </p:nvCxnSpPr>
        <p:spPr>
          <a:xfrm flipH="1">
            <a:off x="5932171" y="2971009"/>
            <a:ext cx="470218"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32" idx="1"/>
            <a:endCxn id="30" idx="3"/>
          </p:cNvCxnSpPr>
          <p:nvPr/>
        </p:nvCxnSpPr>
        <p:spPr>
          <a:xfrm flipH="1">
            <a:off x="7370129" y="2971009"/>
            <a:ext cx="467042"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Down Arrow Callout 34"/>
          <p:cNvSpPr/>
          <p:nvPr/>
        </p:nvSpPr>
        <p:spPr>
          <a:xfrm>
            <a:off x="7837171" y="2341568"/>
            <a:ext cx="967740" cy="362741"/>
          </a:xfrm>
          <a:prstGeom prst="down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master</a:t>
            </a:r>
            <a:endParaRPr lang="en-US" dirty="0">
              <a:solidFill>
                <a:srgbClr val="000000"/>
              </a:solidFill>
            </a:endParaRPr>
          </a:p>
        </p:txBody>
      </p:sp>
      <p:sp>
        <p:nvSpPr>
          <p:cNvPr id="37" name="Up Arrow Callout 36"/>
          <p:cNvSpPr/>
          <p:nvPr/>
        </p:nvSpPr>
        <p:spPr>
          <a:xfrm>
            <a:off x="7837171" y="3237709"/>
            <a:ext cx="1008062" cy="502920"/>
          </a:xfrm>
          <a:prstGeom prst="up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err="1">
                <a:solidFill>
                  <a:srgbClr val="000000"/>
                </a:solidFill>
              </a:rPr>
              <a:t>new_test</a:t>
            </a:r>
            <a:endParaRPr lang="en-US" sz="1400" dirty="0">
              <a:solidFill>
                <a:srgbClr val="000000"/>
              </a:solidFill>
            </a:endParaRPr>
          </a:p>
        </p:txBody>
      </p:sp>
      <p:sp>
        <p:nvSpPr>
          <p:cNvPr id="4" name="Up Arrow Callout 3"/>
          <p:cNvSpPr/>
          <p:nvPr/>
        </p:nvSpPr>
        <p:spPr>
          <a:xfrm>
            <a:off x="7837171" y="3755869"/>
            <a:ext cx="1008062" cy="446561"/>
          </a:xfrm>
          <a:prstGeom prst="upArrowCallout">
            <a:avLst/>
          </a:prstGeom>
          <a:solidFill>
            <a:srgbClr val="FFC0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fontAlgn="auto">
              <a:spcBef>
                <a:spcPts val="0"/>
              </a:spcBef>
              <a:spcAft>
                <a:spcPts val="0"/>
              </a:spcAft>
            </a:pPr>
            <a:r>
              <a:rPr lang="en-US" dirty="0">
                <a:solidFill>
                  <a:srgbClr val="000000"/>
                </a:solidFill>
              </a:rPr>
              <a:t>HEAD</a:t>
            </a:r>
          </a:p>
        </p:txBody>
      </p:sp>
    </p:spTree>
    <p:extLst>
      <p:ext uri="{BB962C8B-B14F-4D97-AF65-F5344CB8AC3E}">
        <p14:creationId xmlns:p14="http://schemas.microsoft.com/office/powerpoint/2010/main" val="215379202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What is branching?</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1721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In case a user does now a new commit, master will remain, pointing to its commit SHA-1 while the branch “</a:t>
            </a:r>
            <a:r>
              <a:rPr lang="en-US" sz="1400" dirty="0" err="1">
                <a:solidFill>
                  <a:schemeClr val="tx1"/>
                </a:solidFill>
              </a:rPr>
              <a:t>new_test</a:t>
            </a:r>
            <a:r>
              <a:rPr lang="en-US" sz="1400" dirty="0">
                <a:solidFill>
                  <a:schemeClr val="tx1"/>
                </a:solidFill>
              </a:rPr>
              <a:t>” will point to the new commit!</a:t>
            </a:r>
          </a:p>
          <a:p>
            <a:pPr>
              <a:buClr>
                <a:schemeClr val="tx1"/>
              </a:buClr>
            </a:pPr>
            <a:endParaRPr lang="en-US" sz="1400" dirty="0">
              <a:solidFill>
                <a:schemeClr val="tx1"/>
              </a:solidFill>
            </a:endParaRPr>
          </a:p>
          <a:p>
            <a:pPr>
              <a:buClr>
                <a:schemeClr val="tx1"/>
              </a:buClr>
            </a:pPr>
            <a:endParaRPr lang="en-US" sz="1400" dirty="0">
              <a:solidFill>
                <a:schemeClr val="tx1"/>
              </a:solidFill>
            </a:endParaRPr>
          </a:p>
          <a:p>
            <a:pPr>
              <a:buClr>
                <a:schemeClr val="tx1"/>
              </a:buClr>
            </a:pPr>
            <a:endParaRPr lang="en-US" sz="1400" dirty="0">
              <a:solidFill>
                <a:schemeClr val="tx1"/>
              </a:solidFill>
            </a:endParaRPr>
          </a:p>
          <a:p>
            <a:pPr>
              <a:buClr>
                <a:schemeClr val="tx1"/>
              </a:buClr>
            </a:pPr>
            <a:endParaRPr lang="en-US" sz="1400" dirty="0">
              <a:solidFill>
                <a:schemeClr val="tx1"/>
              </a:solidFill>
            </a:endParaRPr>
          </a:p>
          <a:p>
            <a:pPr>
              <a:buClr>
                <a:schemeClr val="tx1"/>
              </a:buClr>
            </a:pPr>
            <a:r>
              <a:rPr lang="en-US" sz="1400" dirty="0">
                <a:solidFill>
                  <a:schemeClr val="tx1"/>
                </a:solidFill>
              </a:rPr>
              <a:t>Master remains on its commit.</a:t>
            </a:r>
          </a:p>
          <a:p>
            <a:pPr>
              <a:buClr>
                <a:schemeClr val="tx1"/>
              </a:buClr>
            </a:pPr>
            <a:r>
              <a:rPr lang="en-US" sz="1400" dirty="0">
                <a:solidFill>
                  <a:schemeClr val="tx1"/>
                </a:solidFill>
              </a:rPr>
              <a:t>The new branch and HEAD moves</a:t>
            </a:r>
          </a:p>
          <a:p>
            <a:pPr marL="228600" indent="0">
              <a:buClr>
                <a:schemeClr val="tx1"/>
              </a:buClr>
              <a:buNone/>
            </a:pPr>
            <a:r>
              <a:rPr lang="en-US" sz="1400" dirty="0">
                <a:solidFill>
                  <a:schemeClr val="tx1"/>
                </a:solidFill>
              </a:rPr>
              <a:t>forward pointing to the new</a:t>
            </a:r>
          </a:p>
          <a:p>
            <a:pPr marL="228600" indent="0">
              <a:buClr>
                <a:schemeClr val="tx1"/>
              </a:buClr>
              <a:buNone/>
            </a:pPr>
            <a:r>
              <a:rPr lang="en-US" sz="1400" dirty="0">
                <a:solidFill>
                  <a:schemeClr val="tx1"/>
                </a:solidFill>
              </a:rPr>
              <a:t>Commit.</a:t>
            </a:r>
          </a:p>
          <a:p>
            <a:pPr>
              <a:buClr>
                <a:schemeClr val="tx1"/>
              </a:buClr>
            </a:pPr>
            <a:endParaRPr lang="en-US" sz="1400" dirty="0">
              <a:solidFill>
                <a:schemeClr val="tx1"/>
              </a:solidFill>
            </a:endParaRPr>
          </a:p>
          <a:p>
            <a:pPr>
              <a:buClr>
                <a:schemeClr val="tx1"/>
              </a:buClr>
            </a:pPr>
            <a:endParaRPr lang="en-US" sz="1400" dirty="0">
              <a:solidFill>
                <a:schemeClr val="tx1"/>
              </a:solidFill>
            </a:endParaRPr>
          </a:p>
        </p:txBody>
      </p:sp>
      <p:sp>
        <p:nvSpPr>
          <p:cNvPr id="20" name="Text Placeholder 4"/>
          <p:cNvSpPr txBox="1">
            <a:spLocks/>
          </p:cNvSpPr>
          <p:nvPr/>
        </p:nvSpPr>
        <p:spPr>
          <a:xfrm>
            <a:off x="4782503" y="1087437"/>
            <a:ext cx="4032250" cy="31721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If a designer moves back to master branch by checking it out, all changes done on “</a:t>
            </a:r>
            <a:r>
              <a:rPr lang="en-US" sz="1400" dirty="0" err="1">
                <a:solidFill>
                  <a:schemeClr val="tx1"/>
                </a:solidFill>
              </a:rPr>
              <a:t>new_test</a:t>
            </a:r>
            <a:r>
              <a:rPr lang="en-US" sz="1400" dirty="0">
                <a:solidFill>
                  <a:schemeClr val="tx1"/>
                </a:solidFill>
              </a:rPr>
              <a:t>” branch are no more visible.</a:t>
            </a:r>
          </a:p>
          <a:p>
            <a:pPr>
              <a:buClr>
                <a:schemeClr val="tx1"/>
              </a:buClr>
            </a:pPr>
            <a:r>
              <a:rPr lang="en-US" sz="1400" dirty="0">
                <a:solidFill>
                  <a:schemeClr val="tx1"/>
                </a:solidFill>
              </a:rPr>
              <a:t>It also means that all changes now done on master will diverge from </a:t>
            </a:r>
          </a:p>
          <a:p>
            <a:pPr marL="228600" indent="0">
              <a:buClr>
                <a:schemeClr val="tx1"/>
              </a:buClr>
              <a:buNone/>
            </a:pPr>
            <a:r>
              <a:rPr lang="en-US" sz="1400" dirty="0">
                <a:solidFill>
                  <a:schemeClr val="tx1"/>
                </a:solidFill>
              </a:rPr>
              <a:t>“</a:t>
            </a:r>
            <a:r>
              <a:rPr lang="en-US" sz="1400" dirty="0" err="1">
                <a:solidFill>
                  <a:schemeClr val="tx1"/>
                </a:solidFill>
              </a:rPr>
              <a:t>new_test</a:t>
            </a:r>
            <a:r>
              <a:rPr lang="en-US" sz="1400" dirty="0">
                <a:solidFill>
                  <a:schemeClr val="tx1"/>
                </a:solidFill>
              </a:rPr>
              <a:t>” branch.</a:t>
            </a:r>
          </a:p>
          <a:p>
            <a:pPr marL="0" indent="0">
              <a:buClr>
                <a:schemeClr val="tx1"/>
              </a:buClr>
              <a:buNone/>
            </a:pPr>
            <a:endParaRPr lang="en-US" sz="1400" dirty="0">
              <a:solidFill>
                <a:schemeClr val="tx1"/>
              </a:solidFill>
            </a:endParaRPr>
          </a:p>
          <a:p>
            <a:pPr>
              <a:buClr>
                <a:schemeClr val="tx1"/>
              </a:buClr>
            </a:pPr>
            <a:endParaRPr lang="en-US" sz="1400" dirty="0">
              <a:solidFill>
                <a:schemeClr val="tx1"/>
              </a:solidFill>
            </a:endParaRPr>
          </a:p>
        </p:txBody>
      </p:sp>
      <p:sp>
        <p:nvSpPr>
          <p:cNvPr id="7" name="Rectangle 6"/>
          <p:cNvSpPr/>
          <p:nvPr/>
        </p:nvSpPr>
        <p:spPr>
          <a:xfrm>
            <a:off x="556260" y="2514600"/>
            <a:ext cx="759141" cy="4441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&lt;98ca9&gt;</a:t>
            </a:r>
          </a:p>
        </p:txBody>
      </p:sp>
      <p:sp>
        <p:nvSpPr>
          <p:cNvPr id="8" name="Rectangle 7"/>
          <p:cNvSpPr/>
          <p:nvPr/>
        </p:nvSpPr>
        <p:spPr>
          <a:xfrm>
            <a:off x="1614647" y="2504284"/>
            <a:ext cx="759141" cy="4441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&lt;34ac2&gt;</a:t>
            </a:r>
          </a:p>
        </p:txBody>
      </p:sp>
      <p:sp>
        <p:nvSpPr>
          <p:cNvPr id="9" name="Rectangle 8"/>
          <p:cNvSpPr/>
          <p:nvPr/>
        </p:nvSpPr>
        <p:spPr>
          <a:xfrm>
            <a:off x="2583180" y="2504284"/>
            <a:ext cx="759141" cy="4441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&lt;f30ab&gt;</a:t>
            </a:r>
          </a:p>
        </p:txBody>
      </p:sp>
      <p:cxnSp>
        <p:nvCxnSpPr>
          <p:cNvPr id="10" name="Straight Arrow Connector 9"/>
          <p:cNvCxnSpPr>
            <a:stCxn id="8" idx="1"/>
            <a:endCxn id="7" idx="3"/>
          </p:cNvCxnSpPr>
          <p:nvPr/>
        </p:nvCxnSpPr>
        <p:spPr>
          <a:xfrm flipH="1">
            <a:off x="1315401" y="2726378"/>
            <a:ext cx="299246" cy="10316"/>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9" idx="1"/>
            <a:endCxn id="8" idx="3"/>
          </p:cNvCxnSpPr>
          <p:nvPr/>
        </p:nvCxnSpPr>
        <p:spPr>
          <a:xfrm flipH="1">
            <a:off x="2373788" y="2726378"/>
            <a:ext cx="209392"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Down Arrow Callout 11"/>
          <p:cNvSpPr/>
          <p:nvPr/>
        </p:nvSpPr>
        <p:spPr>
          <a:xfrm>
            <a:off x="2478484" y="2141543"/>
            <a:ext cx="967740" cy="362741"/>
          </a:xfrm>
          <a:prstGeom prst="down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master</a:t>
            </a:r>
            <a:endParaRPr lang="en-US" dirty="0">
              <a:solidFill>
                <a:srgbClr val="000000"/>
              </a:solidFill>
            </a:endParaRPr>
          </a:p>
        </p:txBody>
      </p:sp>
      <p:sp>
        <p:nvSpPr>
          <p:cNvPr id="13" name="Up Arrow Callout 12"/>
          <p:cNvSpPr/>
          <p:nvPr/>
        </p:nvSpPr>
        <p:spPr>
          <a:xfrm>
            <a:off x="3487738" y="2951168"/>
            <a:ext cx="1008062" cy="352586"/>
          </a:xfrm>
          <a:prstGeom prst="upArrowCallout">
            <a:avLst>
              <a:gd name="adj1" fmla="val 25000"/>
              <a:gd name="adj2" fmla="val 25000"/>
              <a:gd name="adj3" fmla="val 25000"/>
              <a:gd name="adj4" fmla="val 54371"/>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err="1">
                <a:solidFill>
                  <a:srgbClr val="000000"/>
                </a:solidFill>
              </a:rPr>
              <a:t>new_test</a:t>
            </a:r>
            <a:endParaRPr lang="en-US" sz="1400" dirty="0">
              <a:solidFill>
                <a:srgbClr val="000000"/>
              </a:solidFill>
            </a:endParaRPr>
          </a:p>
        </p:txBody>
      </p:sp>
      <p:sp>
        <p:nvSpPr>
          <p:cNvPr id="14" name="Up Arrow Callout 13"/>
          <p:cNvSpPr/>
          <p:nvPr/>
        </p:nvSpPr>
        <p:spPr>
          <a:xfrm>
            <a:off x="3496311" y="3303754"/>
            <a:ext cx="1008062" cy="365599"/>
          </a:xfrm>
          <a:prstGeom prst="upArrowCallout">
            <a:avLst>
              <a:gd name="adj1" fmla="val 25000"/>
              <a:gd name="adj2" fmla="val 25000"/>
              <a:gd name="adj3" fmla="val 25000"/>
              <a:gd name="adj4" fmla="val 57579"/>
            </a:avLst>
          </a:prstGeom>
          <a:solidFill>
            <a:srgbClr val="FFC0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fontAlgn="auto">
              <a:spcBef>
                <a:spcPts val="0"/>
              </a:spcBef>
              <a:spcAft>
                <a:spcPts val="0"/>
              </a:spcAft>
            </a:pPr>
            <a:r>
              <a:rPr lang="en-US" dirty="0">
                <a:solidFill>
                  <a:srgbClr val="000000"/>
                </a:solidFill>
              </a:rPr>
              <a:t>HEAD</a:t>
            </a:r>
          </a:p>
        </p:txBody>
      </p:sp>
      <p:sp>
        <p:nvSpPr>
          <p:cNvPr id="28" name="Rectangle 27"/>
          <p:cNvSpPr/>
          <p:nvPr/>
        </p:nvSpPr>
        <p:spPr>
          <a:xfrm>
            <a:off x="3620772" y="2504284"/>
            <a:ext cx="759141" cy="4441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&lt;87ab2&gt;</a:t>
            </a:r>
          </a:p>
        </p:txBody>
      </p:sp>
      <p:cxnSp>
        <p:nvCxnSpPr>
          <p:cNvPr id="26" name="Straight Arrow Connector 25"/>
          <p:cNvCxnSpPr>
            <a:stCxn id="28" idx="1"/>
            <a:endCxn id="9" idx="3"/>
          </p:cNvCxnSpPr>
          <p:nvPr/>
        </p:nvCxnSpPr>
        <p:spPr>
          <a:xfrm flipH="1">
            <a:off x="3342321" y="2726378"/>
            <a:ext cx="278451"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4866640" y="3225165"/>
            <a:ext cx="759141" cy="4441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&lt;98ca9&gt;</a:t>
            </a:r>
          </a:p>
        </p:txBody>
      </p:sp>
      <p:sp>
        <p:nvSpPr>
          <p:cNvPr id="43" name="Rectangle 42"/>
          <p:cNvSpPr/>
          <p:nvPr/>
        </p:nvSpPr>
        <p:spPr>
          <a:xfrm>
            <a:off x="5925027" y="3214849"/>
            <a:ext cx="759141" cy="4441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&lt;34ac2&gt;</a:t>
            </a:r>
          </a:p>
        </p:txBody>
      </p:sp>
      <p:sp>
        <p:nvSpPr>
          <p:cNvPr id="44" name="Rectangle 43"/>
          <p:cNvSpPr/>
          <p:nvPr/>
        </p:nvSpPr>
        <p:spPr>
          <a:xfrm>
            <a:off x="6893560" y="3214849"/>
            <a:ext cx="759141" cy="4441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&lt;f30ab&gt;</a:t>
            </a:r>
          </a:p>
        </p:txBody>
      </p:sp>
      <p:cxnSp>
        <p:nvCxnSpPr>
          <p:cNvPr id="45" name="Straight Arrow Connector 44"/>
          <p:cNvCxnSpPr>
            <a:stCxn id="43" idx="1"/>
            <a:endCxn id="42" idx="3"/>
          </p:cNvCxnSpPr>
          <p:nvPr/>
        </p:nvCxnSpPr>
        <p:spPr>
          <a:xfrm flipH="1">
            <a:off x="5625781" y="3436943"/>
            <a:ext cx="299246" cy="10316"/>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4" idx="1"/>
            <a:endCxn id="43" idx="3"/>
          </p:cNvCxnSpPr>
          <p:nvPr/>
        </p:nvCxnSpPr>
        <p:spPr>
          <a:xfrm flipH="1">
            <a:off x="6684168" y="3436943"/>
            <a:ext cx="209392"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47" name="Down Arrow Callout 46"/>
          <p:cNvSpPr/>
          <p:nvPr/>
        </p:nvSpPr>
        <p:spPr>
          <a:xfrm>
            <a:off x="7872572" y="2585731"/>
            <a:ext cx="967740" cy="362741"/>
          </a:xfrm>
          <a:prstGeom prst="downArrowCallout">
            <a:avLst>
              <a:gd name="adj1" fmla="val 25000"/>
              <a:gd name="adj2" fmla="val 25000"/>
              <a:gd name="adj3" fmla="val 25000"/>
              <a:gd name="adj4" fmla="val 56574"/>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master</a:t>
            </a:r>
            <a:endParaRPr lang="en-US" dirty="0">
              <a:solidFill>
                <a:srgbClr val="000000"/>
              </a:solidFill>
            </a:endParaRPr>
          </a:p>
        </p:txBody>
      </p:sp>
      <p:sp>
        <p:nvSpPr>
          <p:cNvPr id="48" name="Up Arrow Callout 47"/>
          <p:cNvSpPr/>
          <p:nvPr/>
        </p:nvSpPr>
        <p:spPr>
          <a:xfrm>
            <a:off x="7843838" y="4088453"/>
            <a:ext cx="1008062" cy="407347"/>
          </a:xfrm>
          <a:prstGeom prst="upArrowCallout">
            <a:avLst>
              <a:gd name="adj1" fmla="val 25000"/>
              <a:gd name="adj2" fmla="val 25000"/>
              <a:gd name="adj3" fmla="val 25000"/>
              <a:gd name="adj4" fmla="val 51883"/>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err="1">
                <a:solidFill>
                  <a:srgbClr val="000000"/>
                </a:solidFill>
              </a:rPr>
              <a:t>new_test</a:t>
            </a:r>
            <a:endParaRPr lang="en-US" sz="1400" dirty="0">
              <a:solidFill>
                <a:srgbClr val="000000"/>
              </a:solidFill>
            </a:endParaRPr>
          </a:p>
        </p:txBody>
      </p:sp>
      <p:sp>
        <p:nvSpPr>
          <p:cNvPr id="50" name="Rectangle 49"/>
          <p:cNvSpPr/>
          <p:nvPr/>
        </p:nvSpPr>
        <p:spPr>
          <a:xfrm>
            <a:off x="7976872" y="3641569"/>
            <a:ext cx="759141" cy="4441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&lt;87ab2&gt;</a:t>
            </a:r>
          </a:p>
        </p:txBody>
      </p:sp>
      <p:cxnSp>
        <p:nvCxnSpPr>
          <p:cNvPr id="51" name="Straight Arrow Connector 50"/>
          <p:cNvCxnSpPr>
            <a:stCxn id="50" idx="1"/>
            <a:endCxn id="44" idx="3"/>
          </p:cNvCxnSpPr>
          <p:nvPr/>
        </p:nvCxnSpPr>
        <p:spPr>
          <a:xfrm flipH="1" flipV="1">
            <a:off x="7652701" y="3436943"/>
            <a:ext cx="324171" cy="42672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52" name="Down Arrow Callout 51"/>
          <p:cNvSpPr/>
          <p:nvPr/>
        </p:nvSpPr>
        <p:spPr>
          <a:xfrm>
            <a:off x="7872572" y="2181871"/>
            <a:ext cx="967740" cy="403860"/>
          </a:xfrm>
          <a:prstGeom prst="downArrowCallout">
            <a:avLst>
              <a:gd name="adj1" fmla="val 25000"/>
              <a:gd name="adj2" fmla="val 25000"/>
              <a:gd name="adj3" fmla="val 25000"/>
              <a:gd name="adj4" fmla="val 55543"/>
            </a:avLst>
          </a:prstGeom>
          <a:solidFill>
            <a:srgbClr val="FFC0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dirty="0">
                <a:solidFill>
                  <a:srgbClr val="000000"/>
                </a:solidFill>
              </a:rPr>
              <a:t>HEAD</a:t>
            </a:r>
          </a:p>
        </p:txBody>
      </p:sp>
      <p:sp>
        <p:nvSpPr>
          <p:cNvPr id="53" name="Rectangle 52"/>
          <p:cNvSpPr/>
          <p:nvPr/>
        </p:nvSpPr>
        <p:spPr>
          <a:xfrm>
            <a:off x="7976872" y="2948472"/>
            <a:ext cx="759141" cy="4441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&lt;c2b9e&gt;</a:t>
            </a:r>
          </a:p>
        </p:txBody>
      </p:sp>
      <p:cxnSp>
        <p:nvCxnSpPr>
          <p:cNvPr id="29" name="Straight Arrow Connector 28"/>
          <p:cNvCxnSpPr>
            <a:stCxn id="53" idx="1"/>
            <a:endCxn id="44" idx="3"/>
          </p:cNvCxnSpPr>
          <p:nvPr/>
        </p:nvCxnSpPr>
        <p:spPr>
          <a:xfrm flipH="1">
            <a:off x="7652701" y="3170566"/>
            <a:ext cx="324171" cy="266377"/>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464702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What is branching?</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1721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Under the hood, GIT only changes a file in the &lt;repository&gt;/.git/refs directory and writes the SHA-1 of the commit it points to into the file.</a:t>
            </a:r>
          </a:p>
          <a:p>
            <a:pPr>
              <a:buClr>
                <a:schemeClr val="tx1"/>
              </a:buClr>
            </a:pPr>
            <a:r>
              <a:rPr lang="en-US" sz="1400" dirty="0">
                <a:solidFill>
                  <a:schemeClr val="tx1"/>
                </a:solidFill>
              </a:rPr>
              <a:t>It is quick and simple.</a:t>
            </a:r>
          </a:p>
          <a:p>
            <a:pPr>
              <a:buClr>
                <a:schemeClr val="tx1"/>
              </a:buClr>
            </a:pPr>
            <a:r>
              <a:rPr lang="en-US" sz="1400" dirty="0">
                <a:solidFill>
                  <a:schemeClr val="tx1"/>
                </a:solidFill>
              </a:rPr>
              <a:t>With branches different tasks can be achieved separated from each other quickly and tested independently.</a:t>
            </a:r>
          </a:p>
          <a:p>
            <a:pPr>
              <a:buClr>
                <a:schemeClr val="tx1"/>
              </a:buClr>
            </a:pPr>
            <a:r>
              <a:rPr lang="en-US" sz="1400" dirty="0">
                <a:solidFill>
                  <a:schemeClr val="tx1"/>
                </a:solidFill>
              </a:rPr>
              <a:t>Due to the fact that commits know their parent commits, it is easy to find the common ancestor during merge work.</a:t>
            </a:r>
          </a:p>
          <a:p>
            <a:pPr>
              <a:buClr>
                <a:schemeClr val="tx1"/>
              </a:buClr>
            </a:pPr>
            <a:endParaRPr lang="en-US" sz="1400" dirty="0">
              <a:solidFill>
                <a:schemeClr val="tx1"/>
              </a:solidFill>
            </a:endParaRPr>
          </a:p>
        </p:txBody>
      </p:sp>
      <p:sp>
        <p:nvSpPr>
          <p:cNvPr id="20" name="Text Placeholder 4"/>
          <p:cNvSpPr txBox="1">
            <a:spLocks/>
          </p:cNvSpPr>
          <p:nvPr/>
        </p:nvSpPr>
        <p:spPr>
          <a:xfrm>
            <a:off x="4782503" y="1087437"/>
            <a:ext cx="4032250" cy="31721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err="1">
                <a:solidFill>
                  <a:schemeClr val="tx1"/>
                </a:solidFill>
              </a:rPr>
              <a:t>gitk</a:t>
            </a:r>
            <a:r>
              <a:rPr lang="en-US" sz="1400" dirty="0">
                <a:solidFill>
                  <a:schemeClr val="tx1"/>
                </a:solidFill>
              </a:rPr>
              <a:t> can be used to see the branches and the related commits.</a:t>
            </a:r>
          </a:p>
          <a:p>
            <a:pPr>
              <a:buClr>
                <a:schemeClr val="tx1"/>
              </a:buClr>
            </a:pPr>
            <a:r>
              <a:rPr lang="en-US" sz="1400" dirty="0">
                <a:solidFill>
                  <a:schemeClr val="tx1"/>
                </a:solidFill>
              </a:rPr>
              <a:t>From command line “git log” is used. To get the branch information one can type:</a:t>
            </a:r>
          </a:p>
          <a:p>
            <a:pPr marL="0" indent="0">
              <a:buClr>
                <a:schemeClr val="tx1"/>
              </a:buClr>
              <a:buNone/>
            </a:pPr>
            <a:r>
              <a:rPr lang="en-US" sz="1200" dirty="0">
                <a:solidFill>
                  <a:srgbClr val="000000"/>
                </a:solidFill>
                <a:latin typeface="Courier New" panose="02070309020205020404" pitchFamily="49" charset="0"/>
                <a:cs typeface="Courier New" panose="02070309020205020404" pitchFamily="49" charset="0"/>
              </a:rPr>
              <a:t>$ git log --</a:t>
            </a:r>
            <a:r>
              <a:rPr lang="en-US" sz="1200" dirty="0" err="1">
                <a:solidFill>
                  <a:srgbClr val="000000"/>
                </a:solidFill>
                <a:latin typeface="Courier New" panose="02070309020205020404" pitchFamily="49" charset="0"/>
                <a:cs typeface="Courier New" panose="02070309020205020404" pitchFamily="49" charset="0"/>
              </a:rPr>
              <a:t>oneline</a:t>
            </a:r>
            <a:r>
              <a:rPr lang="en-US" sz="1200" dirty="0">
                <a:solidFill>
                  <a:srgbClr val="000000"/>
                </a:solidFill>
                <a:latin typeface="Courier New" panose="02070309020205020404" pitchFamily="49" charset="0"/>
                <a:cs typeface="Courier New" panose="02070309020205020404" pitchFamily="49" charset="0"/>
              </a:rPr>
              <a:t> --decorate --graph</a:t>
            </a:r>
          </a:p>
          <a:p>
            <a:pPr marL="0" indent="0">
              <a:buClr>
                <a:schemeClr val="tx1"/>
              </a:buClr>
              <a:buNone/>
            </a:pPr>
            <a:endParaRPr lang="en-US" sz="1400" dirty="0">
              <a:solidFill>
                <a:srgbClr val="000000"/>
              </a:solidFill>
              <a:latin typeface="Courier New" panose="02070309020205020404" pitchFamily="49" charset="0"/>
              <a:cs typeface="Courier New" panose="02070309020205020404" pitchFamily="49" charset="0"/>
            </a:endParaRPr>
          </a:p>
          <a:p>
            <a:pPr marL="0" indent="0">
              <a:buNone/>
            </a:pP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FF0000"/>
                </a:solidFill>
                <a:latin typeface="Courier New" panose="02070309020205020404" pitchFamily="49" charset="0"/>
                <a:cs typeface="Courier New" panose="02070309020205020404" pitchFamily="49" charset="0"/>
              </a:rPr>
              <a:t>21028b3</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newcommit</a:t>
            </a:r>
            <a:r>
              <a:rPr lang="en-US" sz="800" dirty="0">
                <a:solidFill>
                  <a:srgbClr val="000000"/>
                </a:solidFill>
                <a:latin typeface="Courier New" panose="02070309020205020404" pitchFamily="49" charset="0"/>
                <a:cs typeface="Courier New" panose="02070309020205020404" pitchFamily="49" charset="0"/>
              </a:rPr>
              <a:t> now amended</a:t>
            </a:r>
            <a:br>
              <a:rPr lang="en-US" sz="800" dirty="0">
                <a:solidFill>
                  <a:srgbClr val="000000"/>
                </a:solidFill>
                <a:latin typeface="Courier New" panose="02070309020205020404" pitchFamily="49" charset="0"/>
                <a:cs typeface="Courier New" panose="02070309020205020404" pitchFamily="49" charset="0"/>
              </a:rPr>
            </a:br>
            <a:r>
              <a:rPr lang="de-DE" sz="800" dirty="0">
                <a:solidFill>
                  <a:srgbClr val="000000"/>
                </a:solidFill>
                <a:latin typeface="Courier New" panose="02070309020205020404" pitchFamily="49" charset="0"/>
                <a:cs typeface="Courier New" panose="02070309020205020404" pitchFamily="49" charset="0"/>
              </a:rPr>
              <a:t>* </a:t>
            </a:r>
            <a:r>
              <a:rPr lang="de-DE" sz="800" dirty="0">
                <a:solidFill>
                  <a:srgbClr val="FF0000"/>
                </a:solidFill>
                <a:latin typeface="Courier New" panose="02070309020205020404" pitchFamily="49" charset="0"/>
                <a:cs typeface="Courier New" panose="02070309020205020404" pitchFamily="49" charset="0"/>
              </a:rPr>
              <a:t>1368e52</a:t>
            </a:r>
            <a:r>
              <a:rPr lang="de-DE" sz="800" dirty="0">
                <a:solidFill>
                  <a:srgbClr val="000000"/>
                </a:solidFill>
                <a:latin typeface="Courier New" panose="02070309020205020404" pitchFamily="49" charset="0"/>
                <a:cs typeface="Courier New" panose="02070309020205020404" pitchFamily="49" charset="0"/>
              </a:rPr>
              <a:t> changed sgeschwi.txt &amp; also rename.txt</a:t>
            </a:r>
            <a:br>
              <a:rPr lang="de-DE"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 </a:t>
            </a:r>
            <a:r>
              <a:rPr lang="en-US" sz="800" dirty="0">
                <a:solidFill>
                  <a:srgbClr val="FF0000"/>
                </a:solidFill>
                <a:latin typeface="Courier New" panose="02070309020205020404" pitchFamily="49" charset="0"/>
                <a:cs typeface="Courier New" panose="02070309020205020404" pitchFamily="49" charset="0"/>
              </a:rPr>
              <a:t>6fcbea4</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B050"/>
                </a:solidFill>
                <a:latin typeface="Courier New" panose="02070309020205020404" pitchFamily="49" charset="0"/>
                <a:cs typeface="Courier New" panose="02070309020205020404" pitchFamily="49" charset="0"/>
              </a:rPr>
              <a:t>linux</a:t>
            </a:r>
            <a:r>
              <a:rPr lang="en-US" sz="800" dirty="0">
                <a:solidFill>
                  <a:srgbClr val="000000"/>
                </a:solidFill>
                <a:latin typeface="Courier New" panose="02070309020205020404" pitchFamily="49" charset="0"/>
                <a:cs typeface="Courier New" panose="02070309020205020404" pitchFamily="49" charset="0"/>
              </a:rPr>
              <a:t>) windows file added</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   </a:t>
            </a:r>
            <a:r>
              <a:rPr lang="en-US" sz="800" dirty="0">
                <a:solidFill>
                  <a:srgbClr val="FF0000"/>
                </a:solidFill>
                <a:latin typeface="Courier New" panose="02070309020205020404" pitchFamily="49" charset="0"/>
                <a:cs typeface="Courier New" panose="02070309020205020404" pitchFamily="49" charset="0"/>
              </a:rPr>
              <a:t>d7f0f49</a:t>
            </a:r>
            <a:r>
              <a:rPr lang="en-US" sz="800" dirty="0">
                <a:solidFill>
                  <a:srgbClr val="000000"/>
                </a:solidFill>
                <a:latin typeface="Courier New" panose="02070309020205020404" pitchFamily="49" charset="0"/>
                <a:cs typeface="Courier New" panose="02070309020205020404" pitchFamily="49" charset="0"/>
              </a:rPr>
              <a:t> Merge branch 'master' of test into </a:t>
            </a:r>
            <a:r>
              <a:rPr lang="en-US" sz="800" dirty="0" err="1">
                <a:solidFill>
                  <a:srgbClr val="000000"/>
                </a:solidFill>
                <a:latin typeface="Courier New" panose="02070309020205020404" pitchFamily="49" charset="0"/>
                <a:cs typeface="Courier New" panose="02070309020205020404" pitchFamily="49" charset="0"/>
              </a:rPr>
              <a:t>linux</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 </a:t>
            </a:r>
            <a:r>
              <a:rPr lang="en-US" sz="800" dirty="0">
                <a:solidFill>
                  <a:srgbClr val="FF0000"/>
                </a:solidFill>
                <a:latin typeface="Courier New" panose="02070309020205020404" pitchFamily="49" charset="0"/>
                <a:cs typeface="Courier New" panose="02070309020205020404" pitchFamily="49" charset="0"/>
              </a:rPr>
              <a:t>cf9f752</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B050"/>
                </a:solidFill>
                <a:latin typeface="Courier New" panose="02070309020205020404" pitchFamily="49" charset="0"/>
                <a:cs typeface="Courier New" panose="02070309020205020404" pitchFamily="49" charset="0"/>
              </a:rPr>
              <a:t>linux</a:t>
            </a:r>
            <a:r>
              <a:rPr lang="en-US" sz="800" dirty="0">
                <a:solidFill>
                  <a:srgbClr val="00B050"/>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 new commit to fetch</a:t>
            </a:r>
          </a:p>
        </p:txBody>
      </p:sp>
    </p:spTree>
    <p:extLst>
      <p:ext uri="{BB962C8B-B14F-4D97-AF65-F5344CB8AC3E}">
        <p14:creationId xmlns:p14="http://schemas.microsoft.com/office/powerpoint/2010/main" val="339358699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What is branching?</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1721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A simple example of daily work would be:</a:t>
            </a:r>
          </a:p>
          <a:p>
            <a:pPr lvl="1">
              <a:buClr>
                <a:schemeClr val="tx1"/>
              </a:buClr>
            </a:pPr>
            <a:r>
              <a:rPr lang="en-US" sz="1000" dirty="0">
                <a:solidFill>
                  <a:schemeClr val="tx1"/>
                </a:solidFill>
              </a:rPr>
              <a:t>Do work on a new feature</a:t>
            </a:r>
          </a:p>
          <a:p>
            <a:pPr lvl="1">
              <a:buClr>
                <a:schemeClr val="tx1"/>
              </a:buClr>
            </a:pPr>
            <a:r>
              <a:rPr lang="en-US" sz="1000" dirty="0">
                <a:solidFill>
                  <a:schemeClr val="tx1"/>
                </a:solidFill>
              </a:rPr>
              <a:t>Create a new branch for the story</a:t>
            </a:r>
          </a:p>
          <a:p>
            <a:pPr lvl="1">
              <a:buClr>
                <a:schemeClr val="tx1"/>
              </a:buClr>
            </a:pPr>
            <a:r>
              <a:rPr lang="en-US" sz="1000" dirty="0">
                <a:solidFill>
                  <a:schemeClr val="tx1"/>
                </a:solidFill>
              </a:rPr>
              <a:t>Do some work on the newly created branch</a:t>
            </a:r>
          </a:p>
          <a:p>
            <a:pPr>
              <a:buClr>
                <a:schemeClr val="tx1"/>
              </a:buClr>
            </a:pPr>
            <a:r>
              <a:rPr lang="en-US" sz="1400" dirty="0">
                <a:solidFill>
                  <a:schemeClr val="tx1"/>
                </a:solidFill>
              </a:rPr>
              <a:t>Often a more urgent task is then submitted to the designer.</a:t>
            </a:r>
          </a:p>
          <a:p>
            <a:pPr>
              <a:buClr>
                <a:schemeClr val="tx1"/>
              </a:buClr>
            </a:pPr>
            <a:r>
              <a:rPr lang="en-US" sz="1400" dirty="0">
                <a:solidFill>
                  <a:schemeClr val="tx1"/>
                </a:solidFill>
              </a:rPr>
              <a:t>A designer can then switch back (checkout) the master branch with the latest commit and without work done earlier and create a new branch for the “hotfix”.</a:t>
            </a:r>
          </a:p>
          <a:p>
            <a:pPr>
              <a:buClr>
                <a:schemeClr val="tx1"/>
              </a:buClr>
            </a:pPr>
            <a:r>
              <a:rPr lang="en-US" sz="1400" dirty="0">
                <a:solidFill>
                  <a:schemeClr val="tx1"/>
                </a:solidFill>
              </a:rPr>
              <a:t>When the hotfix is ready to submit, the designer can simply merge the hotfix branch into master and switch back to the feature story.</a:t>
            </a:r>
          </a:p>
          <a:p>
            <a:pPr>
              <a:buClr>
                <a:schemeClr val="tx1"/>
              </a:buClr>
            </a:pPr>
            <a:endParaRPr lang="en-US" sz="1400" dirty="0">
              <a:solidFill>
                <a:schemeClr val="tx1"/>
              </a:solidFill>
            </a:endParaRPr>
          </a:p>
        </p:txBody>
      </p:sp>
      <p:sp>
        <p:nvSpPr>
          <p:cNvPr id="7" name="Rectangle 6"/>
          <p:cNvSpPr/>
          <p:nvPr/>
        </p:nvSpPr>
        <p:spPr>
          <a:xfrm>
            <a:off x="4683760" y="2204085"/>
            <a:ext cx="718819" cy="371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A</a:t>
            </a:r>
          </a:p>
        </p:txBody>
      </p:sp>
      <p:sp>
        <p:nvSpPr>
          <p:cNvPr id="8" name="Rectangle 7"/>
          <p:cNvSpPr/>
          <p:nvPr/>
        </p:nvSpPr>
        <p:spPr>
          <a:xfrm>
            <a:off x="5554979" y="2204085"/>
            <a:ext cx="718819" cy="371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B</a:t>
            </a:r>
          </a:p>
        </p:txBody>
      </p:sp>
      <p:sp>
        <p:nvSpPr>
          <p:cNvPr id="9" name="Rectangle 8"/>
          <p:cNvSpPr/>
          <p:nvPr/>
        </p:nvSpPr>
        <p:spPr>
          <a:xfrm>
            <a:off x="6545579" y="2811780"/>
            <a:ext cx="718819" cy="371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C</a:t>
            </a:r>
          </a:p>
        </p:txBody>
      </p:sp>
      <p:sp>
        <p:nvSpPr>
          <p:cNvPr id="10" name="Rectangle 9"/>
          <p:cNvSpPr/>
          <p:nvPr/>
        </p:nvSpPr>
        <p:spPr>
          <a:xfrm>
            <a:off x="7406639" y="2811779"/>
            <a:ext cx="718819" cy="371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D</a:t>
            </a:r>
          </a:p>
        </p:txBody>
      </p:sp>
      <p:cxnSp>
        <p:nvCxnSpPr>
          <p:cNvPr id="3" name="Straight Arrow Connector 2"/>
          <p:cNvCxnSpPr>
            <a:stCxn id="8" idx="1"/>
            <a:endCxn id="7" idx="3"/>
          </p:cNvCxnSpPr>
          <p:nvPr/>
        </p:nvCxnSpPr>
        <p:spPr>
          <a:xfrm flipH="1">
            <a:off x="5402579" y="2389823"/>
            <a:ext cx="152400" cy="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a:stCxn id="9" idx="1"/>
            <a:endCxn id="8" idx="3"/>
          </p:cNvCxnSpPr>
          <p:nvPr/>
        </p:nvCxnSpPr>
        <p:spPr>
          <a:xfrm flipH="1" flipV="1">
            <a:off x="6273798" y="2389823"/>
            <a:ext cx="271781" cy="607695"/>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10" idx="1"/>
            <a:endCxn id="9" idx="3"/>
          </p:cNvCxnSpPr>
          <p:nvPr/>
        </p:nvCxnSpPr>
        <p:spPr>
          <a:xfrm flipH="1">
            <a:off x="7264398" y="2997517"/>
            <a:ext cx="142241" cy="1"/>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Up Arrow Callout 11"/>
          <p:cNvSpPr/>
          <p:nvPr/>
        </p:nvSpPr>
        <p:spPr>
          <a:xfrm>
            <a:off x="7377428" y="3183255"/>
            <a:ext cx="777240" cy="419100"/>
          </a:xfrm>
          <a:prstGeom prst="up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feature</a:t>
            </a:r>
          </a:p>
        </p:txBody>
      </p:sp>
      <p:sp>
        <p:nvSpPr>
          <p:cNvPr id="18" name="Rectangle 17"/>
          <p:cNvSpPr/>
          <p:nvPr/>
        </p:nvSpPr>
        <p:spPr>
          <a:xfrm>
            <a:off x="6545579" y="1424939"/>
            <a:ext cx="718819" cy="371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E</a:t>
            </a:r>
          </a:p>
        </p:txBody>
      </p:sp>
      <p:cxnSp>
        <p:nvCxnSpPr>
          <p:cNvPr id="14" name="Straight Arrow Connector 13"/>
          <p:cNvCxnSpPr>
            <a:stCxn id="18" idx="1"/>
            <a:endCxn id="8" idx="3"/>
          </p:cNvCxnSpPr>
          <p:nvPr/>
        </p:nvCxnSpPr>
        <p:spPr>
          <a:xfrm flipH="1">
            <a:off x="6273798" y="1610677"/>
            <a:ext cx="271781" cy="779146"/>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Down Arrow Callout 22"/>
          <p:cNvSpPr/>
          <p:nvPr/>
        </p:nvSpPr>
        <p:spPr>
          <a:xfrm>
            <a:off x="6421118" y="1047281"/>
            <a:ext cx="967740" cy="362741"/>
          </a:xfrm>
          <a:prstGeom prst="down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hotfix</a:t>
            </a:r>
            <a:endParaRPr lang="en-US" dirty="0">
              <a:solidFill>
                <a:srgbClr val="000000"/>
              </a:solidFill>
            </a:endParaRPr>
          </a:p>
        </p:txBody>
      </p:sp>
      <p:sp>
        <p:nvSpPr>
          <p:cNvPr id="24" name="Rectangle 23"/>
          <p:cNvSpPr/>
          <p:nvPr/>
        </p:nvSpPr>
        <p:spPr>
          <a:xfrm>
            <a:off x="7153906" y="2204084"/>
            <a:ext cx="718819" cy="371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F</a:t>
            </a:r>
          </a:p>
        </p:txBody>
      </p:sp>
      <p:cxnSp>
        <p:nvCxnSpPr>
          <p:cNvPr id="16" name="Straight Arrow Connector 15"/>
          <p:cNvCxnSpPr>
            <a:stCxn id="24" idx="0"/>
            <a:endCxn id="18" idx="3"/>
          </p:cNvCxnSpPr>
          <p:nvPr/>
        </p:nvCxnSpPr>
        <p:spPr>
          <a:xfrm flipH="1" flipV="1">
            <a:off x="7264398" y="1610677"/>
            <a:ext cx="248918" cy="593407"/>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Down Arrow Callout 21"/>
          <p:cNvSpPr/>
          <p:nvPr/>
        </p:nvSpPr>
        <p:spPr>
          <a:xfrm>
            <a:off x="5402579" y="1818879"/>
            <a:ext cx="967740" cy="362741"/>
          </a:xfrm>
          <a:prstGeom prst="down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master</a:t>
            </a:r>
            <a:endParaRPr lang="en-US" dirty="0">
              <a:solidFill>
                <a:srgbClr val="000000"/>
              </a:solidFill>
            </a:endParaRPr>
          </a:p>
        </p:txBody>
      </p:sp>
      <p:cxnSp>
        <p:nvCxnSpPr>
          <p:cNvPr id="4" name="Straight Arrow Connector 3"/>
          <p:cNvCxnSpPr>
            <a:stCxn id="24" idx="1"/>
            <a:endCxn id="8" idx="3"/>
          </p:cNvCxnSpPr>
          <p:nvPr/>
        </p:nvCxnSpPr>
        <p:spPr>
          <a:xfrm flipH="1">
            <a:off x="6273798" y="2389822"/>
            <a:ext cx="880108" cy="1"/>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1463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anim calcmode="lin" valueType="num">
                                      <p:cBhvr>
                                        <p:cTn id="25" dur="1000" fill="hold"/>
                                        <p:tgtEl>
                                          <p:spTgt spid="24"/>
                                        </p:tgtEl>
                                        <p:attrNameLst>
                                          <p:attrName>ppt_x</p:attrName>
                                        </p:attrNameLst>
                                      </p:cBhvr>
                                      <p:tavLst>
                                        <p:tav tm="0">
                                          <p:val>
                                            <p:strVal val="#ppt_x"/>
                                          </p:val>
                                        </p:tav>
                                        <p:tav tm="100000">
                                          <p:val>
                                            <p:strVal val="#ppt_x"/>
                                          </p:val>
                                        </p:tav>
                                      </p:tavLst>
                                    </p:anim>
                                    <p:anim calcmode="lin" valueType="num">
                                      <p:cBhvr>
                                        <p:cTn id="26" dur="1000" fill="hold"/>
                                        <p:tgtEl>
                                          <p:spTgt spid="24"/>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42" presetClass="path" presetSubtype="0" accel="50000" decel="50000" fill="hold" grpId="0" nodeType="afterEffect">
                                  <p:stCondLst>
                                    <p:cond delay="0"/>
                                  </p:stCondLst>
                                  <p:childTnLst>
                                    <p:animMotion origin="layout" path="M 1.11022E-16 1.11111E-6 L 0.17587 0.00092 " pathEditMode="relative" rAng="0" ptsTypes="AA">
                                      <p:cBhvr>
                                        <p:cTn id="39" dur="2000" fill="hold"/>
                                        <p:tgtEl>
                                          <p:spTgt spid="22"/>
                                        </p:tgtEl>
                                        <p:attrNameLst>
                                          <p:attrName>ppt_x</p:attrName>
                                          <p:attrName>ppt_y</p:attrName>
                                        </p:attrNameLst>
                                      </p:cBhvr>
                                      <p:rCtr x="878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animBg="1"/>
      <p:bldP spid="24"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GIT Branching</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What is branching?</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1721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400" dirty="0">
                <a:solidFill>
                  <a:schemeClr val="tx1"/>
                </a:solidFill>
              </a:rPr>
              <a:t>Sometimes it is necessary to branch off from a certain commit where HEAD is not set on currently.</a:t>
            </a:r>
          </a:p>
          <a:p>
            <a:pPr>
              <a:buClr>
                <a:schemeClr val="tx1"/>
              </a:buClr>
            </a:pPr>
            <a:r>
              <a:rPr lang="en-US" sz="1400" dirty="0">
                <a:solidFill>
                  <a:schemeClr val="tx1"/>
                </a:solidFill>
              </a:rPr>
              <a:t>As branches are simple pointers to commits, a designer can simply create a new branch with a commit as starting point.</a:t>
            </a:r>
          </a:p>
          <a:p>
            <a:pPr>
              <a:buClr>
                <a:schemeClr val="tx1"/>
              </a:buClr>
            </a:pPr>
            <a:r>
              <a:rPr lang="en-US" sz="1400" dirty="0">
                <a:solidFill>
                  <a:schemeClr val="tx1"/>
                </a:solidFill>
              </a:rPr>
              <a:t>Therefore get the commit SHA-1 the branch should point to and execute then:</a:t>
            </a:r>
          </a:p>
          <a:p>
            <a:pPr marL="0" indent="0">
              <a:buClr>
                <a:schemeClr val="tx1"/>
              </a:buClr>
              <a:buNone/>
            </a:pPr>
            <a:r>
              <a:rPr lang="en-US" sz="1400" dirty="0">
                <a:solidFill>
                  <a:srgbClr val="000000"/>
                </a:solidFill>
                <a:latin typeface="Courier New" panose="02070309020205020404" pitchFamily="49" charset="0"/>
                <a:cs typeface="Courier New" panose="02070309020205020404" pitchFamily="49" charset="0"/>
              </a:rPr>
              <a:t>$ git checkout –b bugfix_V1 34df6</a:t>
            </a:r>
          </a:p>
          <a:p>
            <a:pPr>
              <a:buClr>
                <a:schemeClr val="tx1"/>
              </a:buClr>
            </a:pPr>
            <a:r>
              <a:rPr lang="en-US" sz="1400" dirty="0">
                <a:solidFill>
                  <a:schemeClr val="tx1"/>
                </a:solidFill>
              </a:rPr>
              <a:t>This will set the HEAD as well as the tip of the branch on the commit “34df6”.</a:t>
            </a:r>
          </a:p>
          <a:p>
            <a:pPr>
              <a:buClr>
                <a:schemeClr val="tx1"/>
              </a:buClr>
            </a:pPr>
            <a:r>
              <a:rPr lang="en-US" sz="1400" dirty="0">
                <a:solidFill>
                  <a:schemeClr val="tx1"/>
                </a:solidFill>
              </a:rPr>
              <a:t>In case a commit is tagged, instead of the commit the tag can be used.</a:t>
            </a:r>
          </a:p>
        </p:txBody>
      </p:sp>
      <p:sp>
        <p:nvSpPr>
          <p:cNvPr id="7" name="Rectangle 6"/>
          <p:cNvSpPr/>
          <p:nvPr/>
        </p:nvSpPr>
        <p:spPr>
          <a:xfrm>
            <a:off x="4625340" y="2204085"/>
            <a:ext cx="777239" cy="371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&lt;98ca9&gt;</a:t>
            </a:r>
          </a:p>
        </p:txBody>
      </p:sp>
      <p:sp>
        <p:nvSpPr>
          <p:cNvPr id="22" name="Down Arrow Callout 21"/>
          <p:cNvSpPr/>
          <p:nvPr/>
        </p:nvSpPr>
        <p:spPr>
          <a:xfrm>
            <a:off x="7456167" y="1834119"/>
            <a:ext cx="967740" cy="362741"/>
          </a:xfrm>
          <a:prstGeom prst="down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master</a:t>
            </a:r>
            <a:endParaRPr lang="en-US" dirty="0">
              <a:solidFill>
                <a:srgbClr val="000000"/>
              </a:solidFill>
            </a:endParaRPr>
          </a:p>
        </p:txBody>
      </p:sp>
      <p:cxnSp>
        <p:nvCxnSpPr>
          <p:cNvPr id="4" name="Straight Arrow Connector 3"/>
          <p:cNvCxnSpPr>
            <a:stCxn id="26" idx="1"/>
            <a:endCxn id="7" idx="3"/>
          </p:cNvCxnSpPr>
          <p:nvPr/>
        </p:nvCxnSpPr>
        <p:spPr>
          <a:xfrm flipH="1">
            <a:off x="5402579" y="2387360"/>
            <a:ext cx="198120" cy="2463"/>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Down Arrow Callout 24"/>
          <p:cNvSpPr/>
          <p:nvPr/>
        </p:nvSpPr>
        <p:spPr>
          <a:xfrm>
            <a:off x="7456167" y="1430259"/>
            <a:ext cx="967740" cy="403860"/>
          </a:xfrm>
          <a:prstGeom prst="downArrowCallout">
            <a:avLst>
              <a:gd name="adj1" fmla="val 25000"/>
              <a:gd name="adj2" fmla="val 25000"/>
              <a:gd name="adj3" fmla="val 25000"/>
              <a:gd name="adj4" fmla="val 55543"/>
            </a:avLst>
          </a:prstGeom>
          <a:solidFill>
            <a:srgbClr val="FFC0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dirty="0">
                <a:solidFill>
                  <a:srgbClr val="000000"/>
                </a:solidFill>
              </a:rPr>
              <a:t>HEAD</a:t>
            </a:r>
          </a:p>
        </p:txBody>
      </p:sp>
      <p:sp>
        <p:nvSpPr>
          <p:cNvPr id="26" name="Rectangle 25"/>
          <p:cNvSpPr/>
          <p:nvPr/>
        </p:nvSpPr>
        <p:spPr>
          <a:xfrm>
            <a:off x="5600699" y="2201622"/>
            <a:ext cx="777239" cy="371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&lt;34df6&gt;</a:t>
            </a:r>
          </a:p>
        </p:txBody>
      </p:sp>
      <p:sp>
        <p:nvSpPr>
          <p:cNvPr id="27" name="Rectangle 26"/>
          <p:cNvSpPr/>
          <p:nvPr/>
        </p:nvSpPr>
        <p:spPr>
          <a:xfrm>
            <a:off x="6576058" y="2199159"/>
            <a:ext cx="777239" cy="371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&lt;f30ab&gt;</a:t>
            </a:r>
          </a:p>
        </p:txBody>
      </p:sp>
      <p:cxnSp>
        <p:nvCxnSpPr>
          <p:cNvPr id="17" name="Straight Arrow Connector 16"/>
          <p:cNvCxnSpPr>
            <a:stCxn id="27" idx="1"/>
            <a:endCxn id="26" idx="3"/>
          </p:cNvCxnSpPr>
          <p:nvPr/>
        </p:nvCxnSpPr>
        <p:spPr>
          <a:xfrm flipH="1">
            <a:off x="6377938" y="2384897"/>
            <a:ext cx="198120" cy="2463"/>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551417" y="2204085"/>
            <a:ext cx="777239" cy="371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&lt;41ac2&gt;</a:t>
            </a:r>
          </a:p>
        </p:txBody>
      </p:sp>
      <p:cxnSp>
        <p:nvCxnSpPr>
          <p:cNvPr id="20" name="Straight Arrow Connector 19"/>
          <p:cNvCxnSpPr>
            <a:stCxn id="29" idx="1"/>
            <a:endCxn id="27" idx="3"/>
          </p:cNvCxnSpPr>
          <p:nvPr/>
        </p:nvCxnSpPr>
        <p:spPr>
          <a:xfrm flipH="1" flipV="1">
            <a:off x="7353297" y="2384897"/>
            <a:ext cx="198120" cy="4926"/>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576058" y="3606165"/>
            <a:ext cx="777239" cy="371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accent4"/>
                </a:solidFill>
              </a:rPr>
              <a:t>commit</a:t>
            </a:r>
          </a:p>
          <a:p>
            <a:pPr algn="ctr" fontAlgn="auto">
              <a:spcBef>
                <a:spcPts val="0"/>
              </a:spcBef>
              <a:spcAft>
                <a:spcPts val="0"/>
              </a:spcAft>
            </a:pPr>
            <a:r>
              <a:rPr lang="en-US" sz="1100" dirty="0">
                <a:solidFill>
                  <a:schemeClr val="accent4"/>
                </a:solidFill>
              </a:rPr>
              <a:t>&lt;c2b9e&gt;</a:t>
            </a:r>
          </a:p>
        </p:txBody>
      </p:sp>
      <p:cxnSp>
        <p:nvCxnSpPr>
          <p:cNvPr id="30" name="Straight Arrow Connector 29"/>
          <p:cNvCxnSpPr>
            <a:stCxn id="32" idx="1"/>
            <a:endCxn id="26" idx="2"/>
          </p:cNvCxnSpPr>
          <p:nvPr/>
        </p:nvCxnSpPr>
        <p:spPr>
          <a:xfrm flipH="1" flipV="1">
            <a:off x="5989319" y="2573097"/>
            <a:ext cx="586739" cy="1218806"/>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Down Arrow Callout 22"/>
          <p:cNvSpPr/>
          <p:nvPr/>
        </p:nvSpPr>
        <p:spPr>
          <a:xfrm>
            <a:off x="5455281" y="1841344"/>
            <a:ext cx="1068073" cy="362741"/>
          </a:xfrm>
          <a:prstGeom prst="downArrowCallout">
            <a:avLst/>
          </a:prstGeom>
          <a:solidFill>
            <a:schemeClr val="accent4">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rgbClr val="000000"/>
                </a:solidFill>
              </a:rPr>
              <a:t>bugfix_V1</a:t>
            </a:r>
            <a:endParaRPr lang="en-US" dirty="0">
              <a:solidFill>
                <a:srgbClr val="000000"/>
              </a:solidFill>
            </a:endParaRPr>
          </a:p>
        </p:txBody>
      </p:sp>
    </p:spTree>
    <p:extLst>
      <p:ext uri="{BB962C8B-B14F-4D97-AF65-F5344CB8AC3E}">
        <p14:creationId xmlns:p14="http://schemas.microsoft.com/office/powerpoint/2010/main" val="26963410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path" presetSubtype="0" accel="50000" decel="50000" fill="hold" grpId="0" nodeType="withEffect">
                                  <p:stCondLst>
                                    <p:cond delay="0"/>
                                  </p:stCondLst>
                                  <p:childTnLst>
                                    <p:animMotion origin="layout" path="M 8.33333E-7 -3.95062E-6 L -0.2125 -0.0003 " pathEditMode="relative" rAng="0" ptsTypes="AA">
                                      <p:cBhvr>
                                        <p:cTn id="11" dur="2000" fill="hold"/>
                                        <p:tgtEl>
                                          <p:spTgt spid="25"/>
                                        </p:tgtEl>
                                        <p:attrNameLst>
                                          <p:attrName>ppt_x</p:attrName>
                                          <p:attrName>ppt_y</p:attrName>
                                        </p:attrNameLst>
                                      </p:cBhvr>
                                      <p:rCtr x="-10625" y="-31"/>
                                    </p:animMotion>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1000"/>
                                        <p:tgtEl>
                                          <p:spTgt spid="30"/>
                                        </p:tgtEl>
                                      </p:cBhvr>
                                    </p:animEffect>
                                    <p:anim calcmode="lin" valueType="num">
                                      <p:cBhvr>
                                        <p:cTn id="17" dur="1000" fill="hold"/>
                                        <p:tgtEl>
                                          <p:spTgt spid="30"/>
                                        </p:tgtEl>
                                        <p:attrNameLst>
                                          <p:attrName>ppt_x</p:attrName>
                                        </p:attrNameLst>
                                      </p:cBhvr>
                                      <p:tavLst>
                                        <p:tav tm="0">
                                          <p:val>
                                            <p:strVal val="#ppt_x"/>
                                          </p:val>
                                        </p:tav>
                                        <p:tav tm="100000">
                                          <p:val>
                                            <p:strVal val="#ppt_x"/>
                                          </p:val>
                                        </p:tav>
                                      </p:tavLst>
                                    </p:anim>
                                    <p:anim calcmode="lin" valueType="num">
                                      <p:cBhvr>
                                        <p:cTn id="18" dur="1000" fill="hold"/>
                                        <p:tgtEl>
                                          <p:spTgt spid="3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anim calcmode="lin" valueType="num">
                                      <p:cBhvr>
                                        <p:cTn id="22" dur="1000" fill="hold"/>
                                        <p:tgtEl>
                                          <p:spTgt spid="32"/>
                                        </p:tgtEl>
                                        <p:attrNameLst>
                                          <p:attrName>ppt_x</p:attrName>
                                        </p:attrNameLst>
                                      </p:cBhvr>
                                      <p:tavLst>
                                        <p:tav tm="0">
                                          <p:val>
                                            <p:strVal val="#ppt_x"/>
                                          </p:val>
                                        </p:tav>
                                        <p:tav tm="100000">
                                          <p:val>
                                            <p:strVal val="#ppt_x"/>
                                          </p:val>
                                        </p:tav>
                                      </p:tavLst>
                                    </p:anim>
                                    <p:anim calcmode="lin" valueType="num">
                                      <p:cBhvr>
                                        <p:cTn id="23" dur="1000" fill="hold"/>
                                        <p:tgtEl>
                                          <p:spTgt spid="3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path" presetSubtype="0" accel="50000" decel="50000" fill="hold" grpId="1" nodeType="afterEffect">
                                  <p:stCondLst>
                                    <p:cond delay="0"/>
                                  </p:stCondLst>
                                  <p:childTnLst>
                                    <p:animMotion origin="layout" path="M -1.11111E-6 1.23457E-7 L 0.10399 0.27222 " pathEditMode="relative" rAng="0" ptsTypes="AA">
                                      <p:cBhvr>
                                        <p:cTn id="26" dur="2000" fill="hold"/>
                                        <p:tgtEl>
                                          <p:spTgt spid="23"/>
                                        </p:tgtEl>
                                        <p:attrNameLst>
                                          <p:attrName>ppt_x</p:attrName>
                                          <p:attrName>ppt_y</p:attrName>
                                        </p:attrNameLst>
                                      </p:cBhvr>
                                      <p:rCtr x="5191" y="13611"/>
                                    </p:animMotion>
                                  </p:childTnLst>
                                </p:cTn>
                              </p:par>
                              <p:par>
                                <p:cTn id="27" presetID="42" presetClass="path" presetSubtype="0" accel="50000" decel="50000" fill="hold" grpId="1" nodeType="withEffect">
                                  <p:stCondLst>
                                    <p:cond delay="0"/>
                                  </p:stCondLst>
                                  <p:childTnLst>
                                    <p:animMotion origin="layout" path="M -0.2125 -0.0003 L -0.11181 0.27655 " pathEditMode="relative" rAng="0" ptsTypes="AA">
                                      <p:cBhvr>
                                        <p:cTn id="28" dur="2000" fill="hold"/>
                                        <p:tgtEl>
                                          <p:spTgt spid="25"/>
                                        </p:tgtEl>
                                        <p:attrNameLst>
                                          <p:attrName>ppt_x</p:attrName>
                                          <p:attrName>ppt_y</p:attrName>
                                        </p:attrNameLst>
                                      </p:cBhvr>
                                      <p:rCtr x="5035" y="138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32" grpId="0" animBg="1"/>
      <p:bldP spid="23" grpId="0" animBg="1"/>
      <p:bldP spid="23" grpId="1" animBg="1"/>
    </p:bldLst>
  </p:timing>
</p:sld>
</file>

<file path=ppt/theme/theme1.xml><?xml version="1.0" encoding="utf-8"?>
<a:theme xmlns:a="http://schemas.openxmlformats.org/drawingml/2006/main" name="CORP_PPT_Temp_Nokia_Pure_Macro_Free_v52">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a:majorFont>
        <a:latin typeface="Nokia Pure Headline Light"/>
        <a:ea typeface=""/>
        <a:cs typeface=""/>
      </a:majorFont>
      <a:minorFont>
        <a:latin typeface="Nokia Pure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CORP_PPT_Temp_Nokia_Pure_Macro_Free_v51" id="{DA366335-D351-4DA3-82B1-CB62B403FDE2}" vid="{1244CC2A-2F00-4E3D-AA83-BA07978E9A35}"/>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a:majorFont>
        <a:latin typeface="Nokia Pure Headline Light"/>
        <a:ea typeface=""/>
        <a:cs typeface=""/>
      </a:majorFont>
      <a:minorFont>
        <a:latin typeface="Nokia Pure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CORP_PPT_Temp_Nokia_Pure_Macro_Free_v51" id="{DA366335-D351-4DA3-82B1-CB62B403FDE2}" vid="{312AFE55-0E55-415C-A20E-05B1634CF49F}"/>
    </a:ext>
  </a:extLst>
</a:theme>
</file>

<file path=ppt/theme/theme3.xml><?xml version="1.0" encoding="utf-8"?>
<a:theme xmlns:a="http://schemas.openxmlformats.org/drawingml/2006/main" name="Final Slide">
  <a:themeElements>
    <a:clrScheme name="Custom 18">
      <a:dk1>
        <a:srgbClr val="124191"/>
      </a:dk1>
      <a:lt1>
        <a:srgbClr val="FFFFFF"/>
      </a:lt1>
      <a:dk2>
        <a:srgbClr val="FFFFFF"/>
      </a:dk2>
      <a:lt2>
        <a:srgbClr val="687170"/>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_PPT_Temp_Nokia_Pure_Macro_Free_v51" id="{DA366335-D351-4DA3-82B1-CB62B403FDE2}" vid="{6656A078-C6C4-4B97-806A-41729A83058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F266C615A06354FAD6CDF011304FB96" ma:contentTypeVersion="0" ma:contentTypeDescription="Create a new document." ma:contentTypeScope="" ma:versionID="c5b0259ae885991ae64c5c4b2a2f5b0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532649-B463-4262-A7DC-D805E1B866BB}">
  <ds:schemaRefs>
    <ds:schemaRef ds:uri="http://www.w3.org/XML/1998/namespace"/>
    <ds:schemaRef ds:uri="http://schemas.openxmlformats.org/package/2006/metadata/core-properties"/>
    <ds:schemaRef ds:uri="http://purl.org/dc/dcmitype/"/>
    <ds:schemaRef ds:uri="http://schemas.microsoft.com/office/2006/documentManagement/types"/>
    <ds:schemaRef ds:uri="http://purl.org/dc/terms/"/>
    <ds:schemaRef ds:uri="http://schemas.microsoft.com/office/infopath/2007/PartnerControls"/>
    <ds:schemaRef ds:uri="http://purl.org/dc/elements/1.1/"/>
    <ds:schemaRef ds:uri="http://schemas.microsoft.com/office/2006/metadata/properties"/>
  </ds:schemaRefs>
</ds:datastoreItem>
</file>

<file path=customXml/itemProps2.xml><?xml version="1.0" encoding="utf-8"?>
<ds:datastoreItem xmlns:ds="http://schemas.openxmlformats.org/officeDocument/2006/customXml" ds:itemID="{69D980D7-0CE4-4099-AC7E-9A019BE741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92EF876-6B61-4820-A493-873B77D050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CORP_PPT_Temp_Nokia_Pure_Macro_Free_v52</Template>
  <TotalTime>0</TotalTime>
  <Words>4724</Words>
  <Application>Microsoft Office PowerPoint</Application>
  <PresentationFormat>On-screen Show (16:9)</PresentationFormat>
  <Paragraphs>617</Paragraphs>
  <Slides>35</Slides>
  <Notes>1</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35</vt:i4>
      </vt:variant>
    </vt:vector>
  </HeadingPairs>
  <TitlesOfParts>
    <vt:vector size="46" baseType="lpstr">
      <vt:lpstr>Arial</vt:lpstr>
      <vt:lpstr>Calibri</vt:lpstr>
      <vt:lpstr>Courier New</vt:lpstr>
      <vt:lpstr>Lucida Grande</vt:lpstr>
      <vt:lpstr>Nokia Pure Headline Extra Bold</vt:lpstr>
      <vt:lpstr>Nokia Pure Headline Light</vt:lpstr>
      <vt:lpstr>Nokia Pure Text</vt:lpstr>
      <vt:lpstr>ヒラギノ角ゴ Pro W3</vt:lpstr>
      <vt:lpstr>CORP_PPT_Temp_Nokia_Pure_Macro_Free_v52</vt:lpstr>
      <vt:lpstr>Nokia Master Blue Background</vt:lpstr>
      <vt:lpstr>Final Slide</vt:lpstr>
      <vt:lpstr>PowerPoint Presentation</vt:lpstr>
      <vt:lpstr>Content of this training…</vt:lpstr>
      <vt:lpstr>GIT Branching</vt:lpstr>
      <vt:lpstr>GIT Branching</vt:lpstr>
      <vt:lpstr>GIT Branching</vt:lpstr>
      <vt:lpstr>GIT Branching</vt:lpstr>
      <vt:lpstr>GIT Branching</vt:lpstr>
      <vt:lpstr>GIT Branching</vt:lpstr>
      <vt:lpstr>GIT Branching</vt:lpstr>
      <vt:lpstr>GIT Branching</vt:lpstr>
      <vt:lpstr>GIT Branching</vt:lpstr>
      <vt:lpstr>GIT Branching</vt:lpstr>
      <vt:lpstr>GIT Branching</vt:lpstr>
      <vt:lpstr>GIT Branching</vt:lpstr>
      <vt:lpstr>GIT Branching</vt:lpstr>
      <vt:lpstr>GIT Branching</vt:lpstr>
      <vt:lpstr>GIT Branching</vt:lpstr>
      <vt:lpstr>GIT Branching</vt:lpstr>
      <vt:lpstr>GIT Branching</vt:lpstr>
      <vt:lpstr>GIT Branching</vt:lpstr>
      <vt:lpstr>GIT Branching</vt:lpstr>
      <vt:lpstr>GIT Branching</vt:lpstr>
      <vt:lpstr>GIT Branching</vt:lpstr>
      <vt:lpstr>GIT Branching</vt:lpstr>
      <vt:lpstr>GIT Branching</vt:lpstr>
      <vt:lpstr>GIT Branching</vt:lpstr>
      <vt:lpstr>GIT Branching</vt:lpstr>
      <vt:lpstr>GIT Branching</vt:lpstr>
      <vt:lpstr>GIT Branching</vt:lpstr>
      <vt:lpstr>GIT Branching</vt:lpstr>
      <vt:lpstr>PowerPoint Presentation</vt:lpstr>
      <vt:lpstr>Hands on GIT!</vt:lpstr>
      <vt:lpstr>Hands on GIT!</vt:lpstr>
      <vt:lpstr>PowerPoint Presentation</vt:lpstr>
      <vt:lpstr>COPYRIGHT AND CONFIDENTIALITY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2016-03-11T06:06:49Z</dcterms:created>
  <dcterms:modified xsi:type="dcterms:W3CDTF">2019-04-23T09:46:57Z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0x0101004F266C615A06354FAD6CDF011304FB96</vt:lpwstr>
  </property>
  <property fmtid="{D5CDD505-2E9C-101B-9397-08002B2CF9AE}" pid="3" name="_NewReviewCycle">
    <vt:lpwstr/>
  </property>
</Properties>
</file>